
<file path=[Content_Types].xml><?xml version="1.0" encoding="utf-8"?>
<Types xmlns="http://schemas.openxmlformats.org/package/2006/content-types">
  <Default Extension="gif" ContentType="image/gi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64" r:id="rId1"/>
  </p:sldMasterIdLst>
  <p:notesMasterIdLst>
    <p:notesMasterId r:id="rId88"/>
  </p:notesMasterIdLst>
  <p:sldIdLst>
    <p:sldId id="256" r:id="rId2"/>
    <p:sldId id="337" r:id="rId3"/>
    <p:sldId id="336" r:id="rId4"/>
    <p:sldId id="335"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339" r:id="rId19"/>
    <p:sldId id="330" r:id="rId20"/>
    <p:sldId id="270" r:id="rId21"/>
    <p:sldId id="271" r:id="rId22"/>
    <p:sldId id="272" r:id="rId23"/>
    <p:sldId id="273" r:id="rId24"/>
    <p:sldId id="274" r:id="rId25"/>
    <p:sldId id="275" r:id="rId26"/>
    <p:sldId id="276" r:id="rId27"/>
    <p:sldId id="277" r:id="rId28"/>
    <p:sldId id="278"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331" r:id="rId42"/>
    <p:sldId id="340" r:id="rId43"/>
    <p:sldId id="292" r:id="rId44"/>
    <p:sldId id="293" r:id="rId45"/>
    <p:sldId id="294" r:id="rId46"/>
    <p:sldId id="295" r:id="rId47"/>
    <p:sldId id="299" r:id="rId48"/>
    <p:sldId id="296" r:id="rId49"/>
    <p:sldId id="297" r:id="rId50"/>
    <p:sldId id="298" r:id="rId51"/>
    <p:sldId id="300" r:id="rId52"/>
    <p:sldId id="301" r:id="rId53"/>
    <p:sldId id="302" r:id="rId54"/>
    <p:sldId id="303" r:id="rId55"/>
    <p:sldId id="304" r:id="rId56"/>
    <p:sldId id="305" r:id="rId57"/>
    <p:sldId id="306" r:id="rId58"/>
    <p:sldId id="307" r:id="rId59"/>
    <p:sldId id="332" r:id="rId60"/>
    <p:sldId id="308" r:id="rId61"/>
    <p:sldId id="309" r:id="rId62"/>
    <p:sldId id="310" r:id="rId63"/>
    <p:sldId id="311" r:id="rId64"/>
    <p:sldId id="312" r:id="rId65"/>
    <p:sldId id="333" r:id="rId66"/>
    <p:sldId id="341" r:id="rId67"/>
    <p:sldId id="313" r:id="rId68"/>
    <p:sldId id="314" r:id="rId69"/>
    <p:sldId id="315" r:id="rId70"/>
    <p:sldId id="316" r:id="rId71"/>
    <p:sldId id="317" r:id="rId72"/>
    <p:sldId id="318" r:id="rId73"/>
    <p:sldId id="319" r:id="rId74"/>
    <p:sldId id="320" r:id="rId75"/>
    <p:sldId id="321" r:id="rId76"/>
    <p:sldId id="322" r:id="rId77"/>
    <p:sldId id="323" r:id="rId78"/>
    <p:sldId id="324" r:id="rId79"/>
    <p:sldId id="325" r:id="rId80"/>
    <p:sldId id="326" r:id="rId81"/>
    <p:sldId id="327" r:id="rId82"/>
    <p:sldId id="328" r:id="rId83"/>
    <p:sldId id="334" r:id="rId84"/>
    <p:sldId id="342" r:id="rId85"/>
    <p:sldId id="329" r:id="rId86"/>
    <p:sldId id="338" r:id="rId8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elman, Jamie M. (MU-Student)" initials="SJM(S" lastIdx="1" clrIdx="0">
    <p:extLst>
      <p:ext uri="{19B8F6BF-5375-455C-9EA6-DF929625EA0E}">
        <p15:presenceInfo xmlns:p15="http://schemas.microsoft.com/office/powerpoint/2012/main" userId="S::jmsq63@mail.missouri.edu::6130c94a-facf-4379-b39e-ca3bd765f80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5482"/>
  </p:normalViewPr>
  <p:slideViewPr>
    <p:cSldViewPr snapToGrid="0" snapToObjects="1">
      <p:cViewPr>
        <p:scale>
          <a:sx n="110" d="100"/>
          <a:sy n="110" d="100"/>
        </p:scale>
        <p:origin x="632" y="1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commentAuthors" Target="commentAuthor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presProps" Target="pres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notesMaster" Target="notesMasters/notesMaster1.xml"/><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heme" Target="theme/theme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12-10T17:32:30.971" idx="1">
    <p:pos x="10" y="10"/>
    <p:text/>
    <p:extLst>
      <p:ext uri="{C676402C-5697-4E1C-873F-D02D1690AC5C}">
        <p15:threadingInfo xmlns:p15="http://schemas.microsoft.com/office/powerpoint/2012/main" timeZoneBias="30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ADA97A-571C-FA48-9322-6D63C2FA628C}" type="datetimeFigureOut">
              <a:rPr lang="en-US" smtClean="0"/>
              <a:t>12/10/21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5B9A0B-9795-6344-82B8-C4BA73C64211}" type="slidenum">
              <a:rPr lang="en-US" smtClean="0"/>
              <a:t>‹#›</a:t>
            </a:fld>
            <a:endParaRPr lang="en-US"/>
          </a:p>
        </p:txBody>
      </p:sp>
    </p:spTree>
    <p:extLst>
      <p:ext uri="{BB962C8B-B14F-4D97-AF65-F5344CB8AC3E}">
        <p14:creationId xmlns:p14="http://schemas.microsoft.com/office/powerpoint/2010/main" val="32493091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75B9A0B-9795-6344-82B8-C4BA73C64211}" type="slidenum">
              <a:rPr lang="en-US" smtClean="0"/>
              <a:t>3</a:t>
            </a:fld>
            <a:endParaRPr lang="en-US"/>
          </a:p>
        </p:txBody>
      </p:sp>
    </p:spTree>
    <p:extLst>
      <p:ext uri="{BB962C8B-B14F-4D97-AF65-F5344CB8AC3E}">
        <p14:creationId xmlns:p14="http://schemas.microsoft.com/office/powerpoint/2010/main" val="2268619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talk about efficacy of these drugs elsewhere</a:t>
            </a:r>
          </a:p>
        </p:txBody>
      </p:sp>
      <p:sp>
        <p:nvSpPr>
          <p:cNvPr id="4" name="Slide Number Placeholder 3"/>
          <p:cNvSpPr>
            <a:spLocks noGrp="1"/>
          </p:cNvSpPr>
          <p:nvPr>
            <p:ph type="sldNum" sz="quarter" idx="5"/>
          </p:nvPr>
        </p:nvSpPr>
        <p:spPr/>
        <p:txBody>
          <a:bodyPr/>
          <a:lstStyle/>
          <a:p>
            <a:fld id="{C75B9A0B-9795-6344-82B8-C4BA73C64211}" type="slidenum">
              <a:rPr lang="en-US" smtClean="0"/>
              <a:t>35</a:t>
            </a:fld>
            <a:endParaRPr lang="en-US"/>
          </a:p>
        </p:txBody>
      </p:sp>
    </p:spTree>
    <p:extLst>
      <p:ext uri="{BB962C8B-B14F-4D97-AF65-F5344CB8AC3E}">
        <p14:creationId xmlns:p14="http://schemas.microsoft.com/office/powerpoint/2010/main" val="18398916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guideline recommendation is primarily based on data reviewed in this and other domains and represent the current practice of the commit- tee. </a:t>
            </a:r>
          </a:p>
          <a:p>
            <a:endParaRPr lang="en-US" dirty="0"/>
          </a:p>
        </p:txBody>
      </p:sp>
      <p:sp>
        <p:nvSpPr>
          <p:cNvPr id="4" name="Slide Number Placeholder 3"/>
          <p:cNvSpPr>
            <a:spLocks noGrp="1"/>
          </p:cNvSpPr>
          <p:nvPr>
            <p:ph type="sldNum" sz="quarter" idx="5"/>
          </p:nvPr>
        </p:nvSpPr>
        <p:spPr/>
        <p:txBody>
          <a:bodyPr/>
          <a:lstStyle/>
          <a:p>
            <a:fld id="{C75B9A0B-9795-6344-82B8-C4BA73C64211}" type="slidenum">
              <a:rPr lang="en-US" smtClean="0"/>
              <a:t>38</a:t>
            </a:fld>
            <a:endParaRPr lang="en-US"/>
          </a:p>
        </p:txBody>
      </p:sp>
    </p:spTree>
    <p:extLst>
      <p:ext uri="{BB962C8B-B14F-4D97-AF65-F5344CB8AC3E}">
        <p14:creationId xmlns:p14="http://schemas.microsoft.com/office/powerpoint/2010/main" val="24915759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Multiple studies in various thrombosis model systems demonstrate that aspirin effectively prevents induced ATE in dogs when com- </a:t>
            </a:r>
            <a:r>
              <a:rPr lang="en-US" sz="1200" kern="1200" dirty="0" err="1">
                <a:solidFill>
                  <a:schemeClr val="tx1"/>
                </a:solidFill>
                <a:effectLst/>
                <a:latin typeface="+mn-lt"/>
                <a:ea typeface="+mn-ea"/>
                <a:cs typeface="+mn-cs"/>
              </a:rPr>
              <a:t>menced</a:t>
            </a:r>
            <a:r>
              <a:rPr lang="en-US" sz="1200" kern="1200" dirty="0">
                <a:solidFill>
                  <a:schemeClr val="tx1"/>
                </a:solidFill>
                <a:effectLst/>
                <a:latin typeface="+mn-lt"/>
                <a:ea typeface="+mn-ea"/>
                <a:cs typeface="+mn-cs"/>
              </a:rPr>
              <a:t> at least 2 days prior to the thrombogenic insult. Seven stud- </a:t>
            </a:r>
            <a:r>
              <a:rPr lang="en-US" sz="1200" kern="1200" dirty="0" err="1">
                <a:solidFill>
                  <a:schemeClr val="tx1"/>
                </a:solidFill>
                <a:effectLst/>
                <a:latin typeface="+mn-lt"/>
                <a:ea typeface="+mn-ea"/>
                <a:cs typeface="+mn-cs"/>
              </a:rPr>
              <a:t>ies</a:t>
            </a:r>
            <a:r>
              <a:rPr lang="en-US" sz="1200" kern="1200" dirty="0">
                <a:solidFill>
                  <a:schemeClr val="tx1"/>
                </a:solidFill>
                <a:effectLst/>
                <a:latin typeface="+mn-lt"/>
                <a:ea typeface="+mn-ea"/>
                <a:cs typeface="+mn-cs"/>
              </a:rPr>
              <a:t> (all LOE 3, Good–Poor) suggest that protocolized aspirin therapy is more effective than no aspirin therapy in endarterectomy and angio- </a:t>
            </a:r>
            <a:r>
              <a:rPr lang="en-US" sz="1200" kern="1200" dirty="0" err="1">
                <a:solidFill>
                  <a:schemeClr val="tx1"/>
                </a:solidFill>
                <a:effectLst/>
                <a:latin typeface="+mn-lt"/>
                <a:ea typeface="+mn-ea"/>
                <a:cs typeface="+mn-cs"/>
              </a:rPr>
              <a:t>plasty</a:t>
            </a:r>
            <a:r>
              <a:rPr lang="en-US" sz="1200" kern="1200" dirty="0">
                <a:solidFill>
                  <a:schemeClr val="tx1"/>
                </a:solidFill>
                <a:effectLst/>
                <a:latin typeface="+mn-lt"/>
                <a:ea typeface="+mn-ea"/>
                <a:cs typeface="+mn-cs"/>
              </a:rPr>
              <a:t> models.221–228 Two studies (both LOE 3, Good–Fair) using </a:t>
            </a:r>
            <a:r>
              <a:rPr lang="en-US" sz="1200" kern="1200" dirty="0" err="1">
                <a:solidFill>
                  <a:schemeClr val="tx1"/>
                </a:solidFill>
                <a:effectLst/>
                <a:latin typeface="+mn-lt"/>
                <a:ea typeface="+mn-ea"/>
                <a:cs typeface="+mn-cs"/>
              </a:rPr>
              <a:t>reoc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clusion</a:t>
            </a:r>
            <a:r>
              <a:rPr lang="en-US" sz="1200" kern="1200" dirty="0">
                <a:solidFill>
                  <a:schemeClr val="tx1"/>
                </a:solidFill>
                <a:effectLst/>
                <a:latin typeface="+mn-lt"/>
                <a:ea typeface="+mn-ea"/>
                <a:cs typeface="+mn-cs"/>
              </a:rPr>
              <a:t> models suggested aspirin is efficacious following therapeutic fibrinolysis in dogs.229,230 Multiple studies (all LOE 3, Good–Poor) in graft models suggest aspirin is efficacious in dogs but the aspirin dose used varied widely among studies, with only a limited number directly comparing dosages.223,231–239 The reported dose range is very wide, however between 0.5 and 15 mg/kg per day it is reportedly effective. There is inadequate evidence to assess the efficacy of aspirin in dogs in clinical situations predisposing to thromboembolism. </a:t>
            </a:r>
            <a:endParaRPr lang="en-US" dirty="0"/>
          </a:p>
          <a:p>
            <a:endParaRPr lang="en-US" dirty="0"/>
          </a:p>
        </p:txBody>
      </p:sp>
      <p:sp>
        <p:nvSpPr>
          <p:cNvPr id="4" name="Slide Number Placeholder 3"/>
          <p:cNvSpPr>
            <a:spLocks noGrp="1"/>
          </p:cNvSpPr>
          <p:nvPr>
            <p:ph type="sldNum" sz="quarter" idx="5"/>
          </p:nvPr>
        </p:nvSpPr>
        <p:spPr/>
        <p:txBody>
          <a:bodyPr/>
          <a:lstStyle/>
          <a:p>
            <a:fld id="{C75B9A0B-9795-6344-82B8-C4BA73C64211}" type="slidenum">
              <a:rPr lang="en-US" smtClean="0"/>
              <a:t>44</a:t>
            </a:fld>
            <a:endParaRPr lang="en-US"/>
          </a:p>
        </p:txBody>
      </p:sp>
    </p:spTree>
    <p:extLst>
      <p:ext uri="{BB962C8B-B14F-4D97-AF65-F5344CB8AC3E}">
        <p14:creationId xmlns:p14="http://schemas.microsoft.com/office/powerpoint/2010/main" val="27140031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optimal dosing scheme is unestablished, however, and a consistent, effective, and safe fixed UFH dose likely does not exist. Individual dose adjustment based on anti-</a:t>
            </a:r>
            <a:r>
              <a:rPr lang="en-US" sz="1200" kern="1200" dirty="0" err="1">
                <a:solidFill>
                  <a:schemeClr val="tx1"/>
                </a:solidFill>
                <a:effectLst/>
                <a:latin typeface="+mn-lt"/>
                <a:ea typeface="+mn-ea"/>
                <a:cs typeface="+mn-cs"/>
              </a:rPr>
              <a:t>Xa</a:t>
            </a:r>
            <a:r>
              <a:rPr lang="en-US" sz="1200" kern="1200" dirty="0">
                <a:solidFill>
                  <a:schemeClr val="tx1"/>
                </a:solidFill>
                <a:effectLst/>
                <a:latin typeface="+mn-lt"/>
                <a:ea typeface="+mn-ea"/>
                <a:cs typeface="+mn-cs"/>
              </a:rPr>
              <a:t> monitoring appears effective in dogs </a:t>
            </a:r>
            <a:endParaRPr lang="en-US" dirty="0"/>
          </a:p>
          <a:p>
            <a:endParaRPr lang="en-US" dirty="0"/>
          </a:p>
        </p:txBody>
      </p:sp>
      <p:sp>
        <p:nvSpPr>
          <p:cNvPr id="4" name="Slide Number Placeholder 3"/>
          <p:cNvSpPr>
            <a:spLocks noGrp="1"/>
          </p:cNvSpPr>
          <p:nvPr>
            <p:ph type="sldNum" sz="quarter" idx="5"/>
          </p:nvPr>
        </p:nvSpPr>
        <p:spPr/>
        <p:txBody>
          <a:bodyPr/>
          <a:lstStyle/>
          <a:p>
            <a:fld id="{C75B9A0B-9795-6344-82B8-C4BA73C64211}" type="slidenum">
              <a:rPr lang="en-US" smtClean="0"/>
              <a:t>50</a:t>
            </a:fld>
            <a:endParaRPr lang="en-US"/>
          </a:p>
        </p:txBody>
      </p:sp>
    </p:spTree>
    <p:extLst>
      <p:ext uri="{BB962C8B-B14F-4D97-AF65-F5344CB8AC3E}">
        <p14:creationId xmlns:p14="http://schemas.microsoft.com/office/powerpoint/2010/main" val="27418663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Binds to antithrombin III, indirectly inhibiting </a:t>
            </a:r>
            <a:r>
              <a:rPr lang="en-US" dirty="0" err="1"/>
              <a:t>Xa</a:t>
            </a:r>
            <a:r>
              <a:rPr lang="en-US" dirty="0"/>
              <a:t> </a:t>
            </a:r>
          </a:p>
        </p:txBody>
      </p:sp>
      <p:sp>
        <p:nvSpPr>
          <p:cNvPr id="4" name="Slide Number Placeholder 3"/>
          <p:cNvSpPr>
            <a:spLocks noGrp="1"/>
          </p:cNvSpPr>
          <p:nvPr>
            <p:ph type="sldNum" sz="quarter" idx="5"/>
          </p:nvPr>
        </p:nvSpPr>
        <p:spPr/>
        <p:txBody>
          <a:bodyPr/>
          <a:lstStyle/>
          <a:p>
            <a:fld id="{C75B9A0B-9795-6344-82B8-C4BA73C64211}" type="slidenum">
              <a:rPr lang="en-US" smtClean="0"/>
              <a:t>56</a:t>
            </a:fld>
            <a:endParaRPr lang="en-US"/>
          </a:p>
        </p:txBody>
      </p:sp>
    </p:spTree>
    <p:extLst>
      <p:ext uri="{BB962C8B-B14F-4D97-AF65-F5344CB8AC3E}">
        <p14:creationId xmlns:p14="http://schemas.microsoft.com/office/powerpoint/2010/main" val="34202591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wo LOE 2 (Fair) studies evaluated warfarin therapy in dogs undergoing cardiac valve replacement and monitored dogs with PT. These studies suggested some therapeutic efficacy of warfarin when adjusted to achieve target INR. Of the 20 dogs reported across the 2 studies, 9 dogs died of confirmed or suspected thrombosis despite INR monitoring of warfarin therapy </a:t>
            </a:r>
            <a:endParaRPr lang="en-US" dirty="0"/>
          </a:p>
          <a:p>
            <a:endParaRPr lang="en-US" dirty="0"/>
          </a:p>
        </p:txBody>
      </p:sp>
      <p:sp>
        <p:nvSpPr>
          <p:cNvPr id="4" name="Slide Number Placeholder 3"/>
          <p:cNvSpPr>
            <a:spLocks noGrp="1"/>
          </p:cNvSpPr>
          <p:nvPr>
            <p:ph type="sldNum" sz="quarter" idx="5"/>
          </p:nvPr>
        </p:nvSpPr>
        <p:spPr/>
        <p:txBody>
          <a:bodyPr/>
          <a:lstStyle/>
          <a:p>
            <a:fld id="{C75B9A0B-9795-6344-82B8-C4BA73C64211}" type="slidenum">
              <a:rPr lang="en-US" smtClean="0"/>
              <a:t>62</a:t>
            </a:fld>
            <a:endParaRPr lang="en-US"/>
          </a:p>
        </p:txBody>
      </p:sp>
    </p:spTree>
    <p:extLst>
      <p:ext uri="{BB962C8B-B14F-4D97-AF65-F5344CB8AC3E}">
        <p14:creationId xmlns:p14="http://schemas.microsoft.com/office/powerpoint/2010/main" val="13488290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Data from a single randomized controlled trial (LOE 1, Fair) </a:t>
            </a:r>
            <a:r>
              <a:rPr lang="en-US" sz="1200" kern="1200" dirty="0" err="1">
                <a:solidFill>
                  <a:schemeClr val="tx1"/>
                </a:solidFill>
                <a:effectLst/>
                <a:latin typeface="+mn-lt"/>
                <a:ea typeface="+mn-ea"/>
                <a:cs typeface="+mn-cs"/>
              </a:rPr>
              <a:t>sug</a:t>
            </a:r>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gest that there is an outcome benefit from adjusting UFH doses based upon therapeutic monitoring.286 That study and an </a:t>
            </a:r>
            <a:r>
              <a:rPr lang="en-US" sz="1200" kern="1200" dirty="0" err="1">
                <a:solidFill>
                  <a:schemeClr val="tx1"/>
                </a:solidFill>
                <a:effectLst/>
                <a:latin typeface="+mn-lt"/>
                <a:ea typeface="+mn-ea"/>
                <a:cs typeface="+mn-cs"/>
              </a:rPr>
              <a:t>exper</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imental</a:t>
            </a:r>
            <a:r>
              <a:rPr lang="en-US" sz="1200" kern="1200" dirty="0">
                <a:solidFill>
                  <a:schemeClr val="tx1"/>
                </a:solidFill>
                <a:effectLst/>
                <a:latin typeface="+mn-lt"/>
                <a:ea typeface="+mn-ea"/>
                <a:cs typeface="+mn-cs"/>
              </a:rPr>
              <a:t> study (LOE 3, Fair) support the use of an anti-</a:t>
            </a:r>
            <a:r>
              <a:rPr lang="en-US" sz="1200" kern="1200" dirty="0" err="1">
                <a:solidFill>
                  <a:schemeClr val="tx1"/>
                </a:solidFill>
                <a:effectLst/>
                <a:latin typeface="+mn-lt"/>
                <a:ea typeface="+mn-ea"/>
                <a:cs typeface="+mn-cs"/>
              </a:rPr>
              <a:t>Xa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activ</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ity</a:t>
            </a:r>
            <a:r>
              <a:rPr lang="en-US" sz="1200" kern="1200" dirty="0">
                <a:solidFill>
                  <a:schemeClr val="tx1"/>
                </a:solidFill>
                <a:effectLst/>
                <a:latin typeface="+mn-lt"/>
                <a:ea typeface="+mn-ea"/>
                <a:cs typeface="+mn-cs"/>
              </a:rPr>
              <a:t> range of 0.35–0.7 IU/mL.287 The Helmond et al study286 and a second prospective study (LOE 2, Fair) indicate that anti-</a:t>
            </a:r>
            <a:r>
              <a:rPr lang="en-US" sz="1200" kern="1200" dirty="0" err="1">
                <a:solidFill>
                  <a:schemeClr val="tx1"/>
                </a:solidFill>
                <a:effectLst/>
                <a:latin typeface="+mn-lt"/>
                <a:ea typeface="+mn-ea"/>
                <a:cs typeface="+mn-cs"/>
              </a:rPr>
              <a:t>Xa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activ</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ity</a:t>
            </a:r>
            <a:r>
              <a:rPr lang="en-US" sz="1200" kern="1200" dirty="0">
                <a:solidFill>
                  <a:schemeClr val="tx1"/>
                </a:solidFill>
                <a:effectLst/>
                <a:latin typeface="+mn-lt"/>
                <a:ea typeface="+mn-ea"/>
                <a:cs typeface="+mn-cs"/>
              </a:rPr>
              <a:t> is the criterion (gold) standard for UFH monitoring.8 </a:t>
            </a:r>
            <a:endParaRPr lang="en-US" dirty="0"/>
          </a:p>
          <a:p>
            <a:endParaRPr lang="en-US" dirty="0"/>
          </a:p>
        </p:txBody>
      </p:sp>
      <p:sp>
        <p:nvSpPr>
          <p:cNvPr id="4" name="Slide Number Placeholder 3"/>
          <p:cNvSpPr>
            <a:spLocks noGrp="1"/>
          </p:cNvSpPr>
          <p:nvPr>
            <p:ph type="sldNum" sz="quarter" idx="5"/>
          </p:nvPr>
        </p:nvSpPr>
        <p:spPr/>
        <p:txBody>
          <a:bodyPr/>
          <a:lstStyle/>
          <a:p>
            <a:fld id="{C75B9A0B-9795-6344-82B8-C4BA73C64211}" type="slidenum">
              <a:rPr lang="en-US" smtClean="0"/>
              <a:t>63</a:t>
            </a:fld>
            <a:endParaRPr lang="en-US"/>
          </a:p>
        </p:txBody>
      </p:sp>
    </p:spTree>
    <p:extLst>
      <p:ext uri="{BB962C8B-B14F-4D97-AF65-F5344CB8AC3E}">
        <p14:creationId xmlns:p14="http://schemas.microsoft.com/office/powerpoint/2010/main" val="28134600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Various monitoring tests for LMWH in dogs including anti-</a:t>
            </a:r>
            <a:r>
              <a:rPr lang="en-US" sz="1200" kern="1200" dirty="0" err="1">
                <a:solidFill>
                  <a:schemeClr val="tx1"/>
                </a:solidFill>
                <a:effectLst/>
                <a:latin typeface="+mn-lt"/>
                <a:ea typeface="+mn-ea"/>
                <a:cs typeface="+mn-cs"/>
              </a:rPr>
              <a:t>Xa</a:t>
            </a:r>
            <a:r>
              <a:rPr lang="en-US" sz="1200" kern="1200" dirty="0">
                <a:solidFill>
                  <a:schemeClr val="tx1"/>
                </a:solidFill>
                <a:effectLst/>
                <a:latin typeface="+mn-lt"/>
                <a:ea typeface="+mn-ea"/>
                <a:cs typeface="+mn-cs"/>
              </a:rPr>
              <a:t> activity, PT, activated partial thromboplastin time, thrombin time, activated clotting time, </a:t>
            </a:r>
            <a:r>
              <a:rPr lang="en-US" sz="1200" kern="1200" dirty="0" err="1">
                <a:solidFill>
                  <a:schemeClr val="tx1"/>
                </a:solidFill>
                <a:effectLst/>
                <a:latin typeface="+mn-lt"/>
                <a:ea typeface="+mn-ea"/>
                <a:cs typeface="+mn-cs"/>
              </a:rPr>
              <a:t>thromboelastography</a:t>
            </a:r>
            <a:r>
              <a:rPr lang="en-US" sz="1200" kern="1200" dirty="0">
                <a:solidFill>
                  <a:schemeClr val="tx1"/>
                </a:solidFill>
                <a:effectLst/>
                <a:latin typeface="+mn-lt"/>
                <a:ea typeface="+mn-ea"/>
                <a:cs typeface="+mn-cs"/>
              </a:rPr>
              <a:t>, and the </a:t>
            </a:r>
            <a:r>
              <a:rPr lang="en-US" sz="1200" kern="1200" dirty="0" err="1">
                <a:solidFill>
                  <a:schemeClr val="tx1"/>
                </a:solidFill>
                <a:effectLst/>
                <a:latin typeface="+mn-lt"/>
                <a:ea typeface="+mn-ea"/>
                <a:cs typeface="+mn-cs"/>
              </a:rPr>
              <a:t>Sonoclot</a:t>
            </a:r>
            <a:r>
              <a:rPr lang="en-US" sz="1200" kern="1200" dirty="0">
                <a:solidFill>
                  <a:schemeClr val="tx1"/>
                </a:solidFill>
                <a:effectLst/>
                <a:latin typeface="+mn-lt"/>
                <a:ea typeface="+mn-ea"/>
                <a:cs typeface="+mn-cs"/>
              </a:rPr>
              <a:t> assay have been evaluated.181,194,196,288,292,308,309 The anti- </a:t>
            </a:r>
            <a:r>
              <a:rPr lang="en-US" sz="1200" kern="1200" dirty="0" err="1">
                <a:solidFill>
                  <a:schemeClr val="tx1"/>
                </a:solidFill>
                <a:effectLst/>
                <a:latin typeface="+mn-lt"/>
                <a:ea typeface="+mn-ea"/>
                <a:cs typeface="+mn-cs"/>
              </a:rPr>
              <a:t>Xa</a:t>
            </a:r>
            <a:r>
              <a:rPr lang="en-US" sz="1200" kern="1200" dirty="0">
                <a:solidFill>
                  <a:schemeClr val="tx1"/>
                </a:solidFill>
                <a:effectLst/>
                <a:latin typeface="+mn-lt"/>
                <a:ea typeface="+mn-ea"/>
                <a:cs typeface="+mn-cs"/>
              </a:rPr>
              <a:t> assay appears to be the most sensitive test of the </a:t>
            </a:r>
            <a:r>
              <a:rPr lang="en-US" sz="1200" kern="1200" dirty="0" err="1">
                <a:solidFill>
                  <a:schemeClr val="tx1"/>
                </a:solidFill>
                <a:effectLst/>
                <a:latin typeface="+mn-lt"/>
                <a:ea typeface="+mn-ea"/>
                <a:cs typeface="+mn-cs"/>
              </a:rPr>
              <a:t>anticoagu</a:t>
            </a:r>
            <a:r>
              <a:rPr lang="en-US" sz="1200" kern="1200" dirty="0">
                <a:solidFill>
                  <a:schemeClr val="tx1"/>
                </a:solidFill>
                <a:effectLst/>
                <a:latin typeface="+mn-lt"/>
                <a:ea typeface="+mn-ea"/>
                <a:cs typeface="+mn-cs"/>
              </a:rPr>
              <a:t>- lant effect of LMWHs in dogs.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fontAlgn="auto"/>
            <a:r>
              <a:rPr lang="en-US" sz="1200" kern="1200" dirty="0">
                <a:solidFill>
                  <a:schemeClr val="tx1"/>
                </a:solidFill>
                <a:effectLst/>
                <a:latin typeface="+mn-lt"/>
                <a:ea typeface="+mn-ea"/>
                <a:cs typeface="+mn-cs"/>
              </a:rPr>
              <a:t> No studies in cats specifically addressed either of the relevant PICO questions and there is considerable variation in the anti-</a:t>
            </a:r>
            <a:r>
              <a:rPr lang="en-US" sz="1200" kern="1200" dirty="0" err="1">
                <a:solidFill>
                  <a:schemeClr val="tx1"/>
                </a:solidFill>
                <a:effectLst/>
                <a:latin typeface="+mn-lt"/>
                <a:ea typeface="+mn-ea"/>
                <a:cs typeface="+mn-cs"/>
              </a:rPr>
              <a:t>Xa</a:t>
            </a:r>
            <a:r>
              <a:rPr lang="en-US" sz="1200" kern="1200" dirty="0">
                <a:solidFill>
                  <a:schemeClr val="tx1"/>
                </a:solidFill>
                <a:effectLst/>
                <a:latin typeface="+mn-lt"/>
                <a:ea typeface="+mn-ea"/>
                <a:cs typeface="+mn-cs"/>
              </a:rPr>
              <a:t> activity achieved in cats after SC administration of LMWH; however, peak anti-</a:t>
            </a:r>
            <a:r>
              <a:rPr lang="en-US" sz="1200" kern="1200" dirty="0" err="1">
                <a:solidFill>
                  <a:schemeClr val="tx1"/>
                </a:solidFill>
                <a:effectLst/>
                <a:latin typeface="+mn-lt"/>
                <a:ea typeface="+mn-ea"/>
                <a:cs typeface="+mn-cs"/>
              </a:rPr>
              <a:t>Xa</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activity appears to occur at around 2 hours after SC dosing in this species.199,200,202,203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C75B9A0B-9795-6344-82B8-C4BA73C64211}" type="slidenum">
              <a:rPr lang="en-US" smtClean="0"/>
              <a:t>64</a:t>
            </a:fld>
            <a:endParaRPr lang="en-US"/>
          </a:p>
        </p:txBody>
      </p:sp>
    </p:spTree>
    <p:extLst>
      <p:ext uri="{BB962C8B-B14F-4D97-AF65-F5344CB8AC3E}">
        <p14:creationId xmlns:p14="http://schemas.microsoft.com/office/powerpoint/2010/main" val="10792995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risk for bleeding must be balanced with the risk for thrombo- </a:t>
            </a:r>
            <a:endParaRPr lang="en-US" dirty="0">
              <a:effectLst/>
            </a:endParaRPr>
          </a:p>
          <a:p>
            <a:r>
              <a:rPr lang="en-US" sz="1200" kern="1200" dirty="0">
                <a:solidFill>
                  <a:schemeClr val="tx1"/>
                </a:solidFill>
                <a:effectLst/>
                <a:latin typeface="+mn-lt"/>
                <a:ea typeface="+mn-ea"/>
                <a:cs typeface="+mn-cs"/>
              </a:rPr>
              <a:t>sis. In patients that require invasive procedures (</a:t>
            </a:r>
            <a:r>
              <a:rPr lang="en-US" sz="1200" kern="1200" dirty="0" err="1">
                <a:solidFill>
                  <a:schemeClr val="tx1"/>
                </a:solidFill>
                <a:effectLst/>
                <a:latin typeface="+mn-lt"/>
                <a:ea typeface="+mn-ea"/>
                <a:cs typeface="+mn-cs"/>
              </a:rPr>
              <a:t>eg</a:t>
            </a:r>
            <a:r>
              <a:rPr lang="en-US" sz="1200" kern="1200" dirty="0">
                <a:solidFill>
                  <a:schemeClr val="tx1"/>
                </a:solidFill>
                <a:effectLst/>
                <a:latin typeface="+mn-lt"/>
                <a:ea typeface="+mn-ea"/>
                <a:cs typeface="+mn-cs"/>
              </a:rPr>
              <a:t>, surgery, biopsy), this balance is particularly acute and will depend on the underlying risk factors for thrombosis and hemorrhage as well as the type of </a:t>
            </a:r>
            <a:r>
              <a:rPr lang="en-US" sz="1200" kern="1200" dirty="0" err="1">
                <a:solidFill>
                  <a:schemeClr val="tx1"/>
                </a:solidFill>
                <a:effectLst/>
                <a:latin typeface="+mn-lt"/>
                <a:ea typeface="+mn-ea"/>
                <a:cs typeface="+mn-cs"/>
              </a:rPr>
              <a:t>proce</a:t>
            </a:r>
            <a:r>
              <a:rPr lang="en-US" sz="1200" kern="1200" dirty="0">
                <a:solidFill>
                  <a:schemeClr val="tx1"/>
                </a:solidFill>
                <a:effectLst/>
                <a:latin typeface="+mn-lt"/>
                <a:ea typeface="+mn-ea"/>
                <a:cs typeface="+mn-cs"/>
              </a:rPr>
              <a:t>- dure. In procedures where hemorrhage may be catastrophic (</a:t>
            </a:r>
            <a:r>
              <a:rPr lang="en-US" sz="1200" kern="1200" dirty="0" err="1">
                <a:solidFill>
                  <a:schemeClr val="tx1"/>
                </a:solidFill>
                <a:effectLst/>
                <a:latin typeface="+mn-lt"/>
                <a:ea typeface="+mn-ea"/>
                <a:cs typeface="+mn-cs"/>
              </a:rPr>
              <a:t>eg</a:t>
            </a:r>
            <a:r>
              <a:rPr lang="en-US" sz="1200" kern="1200" dirty="0">
                <a:solidFill>
                  <a:schemeClr val="tx1"/>
                </a:solidFill>
                <a:effectLst/>
                <a:latin typeface="+mn-lt"/>
                <a:ea typeface="+mn-ea"/>
                <a:cs typeface="+mn-cs"/>
              </a:rPr>
              <a:t>, neu- </a:t>
            </a:r>
            <a:r>
              <a:rPr lang="en-US" sz="1200" kern="1200" dirty="0" err="1">
                <a:solidFill>
                  <a:schemeClr val="tx1"/>
                </a:solidFill>
                <a:effectLst/>
                <a:latin typeface="+mn-lt"/>
                <a:ea typeface="+mn-ea"/>
                <a:cs typeface="+mn-cs"/>
              </a:rPr>
              <a:t>rosurgery</a:t>
            </a:r>
            <a:r>
              <a:rPr lang="en-US" sz="1200" kern="1200" dirty="0">
                <a:solidFill>
                  <a:schemeClr val="tx1"/>
                </a:solidFill>
                <a:effectLst/>
                <a:latin typeface="+mn-lt"/>
                <a:ea typeface="+mn-ea"/>
                <a:cs typeface="+mn-cs"/>
              </a:rPr>
              <a:t>) or unable to be easily controlled (</a:t>
            </a:r>
            <a:r>
              <a:rPr lang="en-US" sz="1200" kern="1200" dirty="0" err="1">
                <a:solidFill>
                  <a:schemeClr val="tx1"/>
                </a:solidFill>
                <a:effectLst/>
                <a:latin typeface="+mn-lt"/>
                <a:ea typeface="+mn-ea"/>
                <a:cs typeface="+mn-cs"/>
              </a:rPr>
              <a:t>eg</a:t>
            </a:r>
            <a:r>
              <a:rPr lang="en-US" sz="1200" kern="1200" dirty="0">
                <a:solidFill>
                  <a:schemeClr val="tx1"/>
                </a:solidFill>
                <a:effectLst/>
                <a:latin typeface="+mn-lt"/>
                <a:ea typeface="+mn-ea"/>
                <a:cs typeface="+mn-cs"/>
              </a:rPr>
              <a:t>, percutaneous renal biopsy), discontinuation or alteration of therapy is prudent. For less- invasive procedures (</a:t>
            </a:r>
            <a:r>
              <a:rPr lang="en-US" sz="1200" kern="1200" dirty="0" err="1">
                <a:solidFill>
                  <a:schemeClr val="tx1"/>
                </a:solidFill>
                <a:effectLst/>
                <a:latin typeface="+mn-lt"/>
                <a:ea typeface="+mn-ea"/>
                <a:cs typeface="+mn-cs"/>
              </a:rPr>
              <a:t>eg</a:t>
            </a:r>
            <a:r>
              <a:rPr lang="en-US" sz="1200" kern="1200" dirty="0">
                <a:solidFill>
                  <a:schemeClr val="tx1"/>
                </a:solidFill>
                <a:effectLst/>
                <a:latin typeface="+mn-lt"/>
                <a:ea typeface="+mn-ea"/>
                <a:cs typeface="+mn-cs"/>
              </a:rPr>
              <a:t>, dental extraction and truncal mass removal), or those where hemorrhage may be addressed through tamponade (</a:t>
            </a:r>
            <a:r>
              <a:rPr lang="en-US" sz="1200" kern="1200" dirty="0" err="1">
                <a:solidFill>
                  <a:schemeClr val="tx1"/>
                </a:solidFill>
                <a:effectLst/>
                <a:latin typeface="+mn-lt"/>
                <a:ea typeface="+mn-ea"/>
                <a:cs typeface="+mn-cs"/>
              </a:rPr>
              <a:t>eg</a:t>
            </a:r>
            <a:r>
              <a:rPr lang="en-US" sz="1200" kern="1200" dirty="0">
                <a:solidFill>
                  <a:schemeClr val="tx1"/>
                </a:solidFill>
                <a:effectLst/>
                <a:latin typeface="+mn-lt"/>
                <a:ea typeface="+mn-ea"/>
                <a:cs typeface="+mn-cs"/>
              </a:rPr>
              <a:t>, surgery on a peripheral limb), anticoagulant therapy may con- </a:t>
            </a:r>
            <a:r>
              <a:rPr lang="en-US" sz="1200" kern="1200" dirty="0" err="1">
                <a:solidFill>
                  <a:schemeClr val="tx1"/>
                </a:solidFill>
                <a:effectLst/>
                <a:latin typeface="+mn-lt"/>
                <a:ea typeface="+mn-ea"/>
                <a:cs typeface="+mn-cs"/>
              </a:rPr>
              <a:t>tinue</a:t>
            </a:r>
            <a:r>
              <a:rPr lang="en-US" sz="1200" kern="1200" dirty="0">
                <a:solidFill>
                  <a:schemeClr val="tx1"/>
                </a:solidFill>
                <a:effectLst/>
                <a:latin typeface="+mn-lt"/>
                <a:ea typeface="+mn-ea"/>
                <a:cs typeface="+mn-cs"/>
              </a:rPr>
              <a:t> through the procedure if there is a high risk of thrombosis with- out anticoagulation. These patients may also be switched to other medications with favorable pharmacokinetics for the </a:t>
            </a:r>
            <a:r>
              <a:rPr lang="en-US" sz="1200" kern="1200" dirty="0" err="1">
                <a:solidFill>
                  <a:schemeClr val="tx1"/>
                </a:solidFill>
                <a:effectLst/>
                <a:latin typeface="+mn-lt"/>
                <a:ea typeface="+mn-ea"/>
                <a:cs typeface="+mn-cs"/>
              </a:rPr>
              <a:t>periprocedu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ral</a:t>
            </a:r>
            <a:r>
              <a:rPr lang="en-US" sz="1200" kern="1200" dirty="0">
                <a:solidFill>
                  <a:schemeClr val="tx1"/>
                </a:solidFill>
                <a:effectLst/>
                <a:latin typeface="+mn-lt"/>
                <a:ea typeface="+mn-ea"/>
                <a:cs typeface="+mn-cs"/>
              </a:rPr>
              <a:t> period. Consideration for the risk of rebound hypercoagulability should be given when planning complete or temporary cessation of therapy. </a:t>
            </a:r>
            <a:endParaRPr lang="en-US" dirty="0"/>
          </a:p>
          <a:p>
            <a:endParaRPr lang="en-US" dirty="0"/>
          </a:p>
        </p:txBody>
      </p:sp>
      <p:sp>
        <p:nvSpPr>
          <p:cNvPr id="4" name="Slide Number Placeholder 3"/>
          <p:cNvSpPr>
            <a:spLocks noGrp="1"/>
          </p:cNvSpPr>
          <p:nvPr>
            <p:ph type="sldNum" sz="quarter" idx="5"/>
          </p:nvPr>
        </p:nvSpPr>
        <p:spPr/>
        <p:txBody>
          <a:bodyPr/>
          <a:lstStyle/>
          <a:p>
            <a:fld id="{C75B9A0B-9795-6344-82B8-C4BA73C64211}" type="slidenum">
              <a:rPr lang="en-US" smtClean="0"/>
              <a:t>68</a:t>
            </a:fld>
            <a:endParaRPr lang="en-US"/>
          </a:p>
        </p:txBody>
      </p:sp>
    </p:spTree>
    <p:extLst>
      <p:ext uri="{BB962C8B-B14F-4D97-AF65-F5344CB8AC3E}">
        <p14:creationId xmlns:p14="http://schemas.microsoft.com/office/powerpoint/2010/main" val="26770283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guideline represents a balance of the increased risk of thrombosis associated with drug discontinuation in patients with high-risk conditions329 or where multiple risk factors exist compared to the perceived lower risk of surgical hemorrhage that may result from ongoing platelet inhibition of hemorrhage.324,325,330 In addition, dual antiplatelet therapy with aspirin and clopidogrel can result in significantly more hemorrhage compared with antiplatelet monotherapy </a:t>
            </a:r>
          </a:p>
          <a:p>
            <a:endParaRPr lang="en-US" dirty="0"/>
          </a:p>
        </p:txBody>
      </p:sp>
      <p:sp>
        <p:nvSpPr>
          <p:cNvPr id="4" name="Slide Number Placeholder 3"/>
          <p:cNvSpPr>
            <a:spLocks noGrp="1"/>
          </p:cNvSpPr>
          <p:nvPr>
            <p:ph type="sldNum" sz="quarter" idx="5"/>
          </p:nvPr>
        </p:nvSpPr>
        <p:spPr/>
        <p:txBody>
          <a:bodyPr/>
          <a:lstStyle/>
          <a:p>
            <a:fld id="{C75B9A0B-9795-6344-82B8-C4BA73C64211}" type="slidenum">
              <a:rPr lang="en-US" smtClean="0"/>
              <a:t>69</a:t>
            </a:fld>
            <a:endParaRPr lang="en-US"/>
          </a:p>
        </p:txBody>
      </p:sp>
    </p:spTree>
    <p:extLst>
      <p:ext uri="{BB962C8B-B14F-4D97-AF65-F5344CB8AC3E}">
        <p14:creationId xmlns:p14="http://schemas.microsoft.com/office/powerpoint/2010/main" val="3934110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75B9A0B-9795-6344-82B8-C4BA73C64211}" type="slidenum">
              <a:rPr lang="en-US" smtClean="0"/>
              <a:t>5</a:t>
            </a:fld>
            <a:endParaRPr lang="en-US"/>
          </a:p>
        </p:txBody>
      </p:sp>
    </p:spTree>
    <p:extLst>
      <p:ext uri="{BB962C8B-B14F-4D97-AF65-F5344CB8AC3E}">
        <p14:creationId xmlns:p14="http://schemas.microsoft.com/office/powerpoint/2010/main" val="12029034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No veterinary studies specifically addressed the relevant PICO question and hence multiple studies from human medicine (LOE 6, Fair) were extrapolated to generate this guideline </a:t>
            </a:r>
            <a:endParaRPr lang="en-US" dirty="0"/>
          </a:p>
          <a:p>
            <a:endParaRPr lang="en-US" dirty="0"/>
          </a:p>
        </p:txBody>
      </p:sp>
      <p:sp>
        <p:nvSpPr>
          <p:cNvPr id="4" name="Slide Number Placeholder 3"/>
          <p:cNvSpPr>
            <a:spLocks noGrp="1"/>
          </p:cNvSpPr>
          <p:nvPr>
            <p:ph type="sldNum" sz="quarter" idx="5"/>
          </p:nvPr>
        </p:nvSpPr>
        <p:spPr/>
        <p:txBody>
          <a:bodyPr/>
          <a:lstStyle/>
          <a:p>
            <a:fld id="{C75B9A0B-9795-6344-82B8-C4BA73C64211}" type="slidenum">
              <a:rPr lang="en-US" smtClean="0"/>
              <a:t>70</a:t>
            </a:fld>
            <a:endParaRPr lang="en-US"/>
          </a:p>
        </p:txBody>
      </p:sp>
    </p:spTree>
    <p:extLst>
      <p:ext uri="{BB962C8B-B14F-4D97-AF65-F5344CB8AC3E}">
        <p14:creationId xmlns:p14="http://schemas.microsoft.com/office/powerpoint/2010/main" val="15047405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No veterinary studies specifically addressed the relevant PICO </a:t>
            </a:r>
            <a:endParaRPr lang="en-US" dirty="0">
              <a:effectLst/>
            </a:endParaRPr>
          </a:p>
          <a:p>
            <a:r>
              <a:rPr lang="en-US" sz="1200" kern="1200" dirty="0">
                <a:solidFill>
                  <a:schemeClr val="tx1"/>
                </a:solidFill>
                <a:effectLst/>
                <a:latin typeface="+mn-lt"/>
                <a:ea typeface="+mn-ea"/>
                <a:cs typeface="+mn-cs"/>
              </a:rPr>
              <a:t>question and hence multiple studies from human medicine (LOE 6, Good) were extrapolated to generate this guideline. </a:t>
            </a:r>
            <a:endParaRPr lang="en-US" dirty="0"/>
          </a:p>
          <a:p>
            <a:endParaRPr lang="en-US" dirty="0"/>
          </a:p>
        </p:txBody>
      </p:sp>
      <p:sp>
        <p:nvSpPr>
          <p:cNvPr id="4" name="Slide Number Placeholder 3"/>
          <p:cNvSpPr>
            <a:spLocks noGrp="1"/>
          </p:cNvSpPr>
          <p:nvPr>
            <p:ph type="sldNum" sz="quarter" idx="5"/>
          </p:nvPr>
        </p:nvSpPr>
        <p:spPr/>
        <p:txBody>
          <a:bodyPr/>
          <a:lstStyle/>
          <a:p>
            <a:fld id="{C75B9A0B-9795-6344-82B8-C4BA73C64211}" type="slidenum">
              <a:rPr lang="en-US" smtClean="0"/>
              <a:t>71</a:t>
            </a:fld>
            <a:endParaRPr lang="en-US"/>
          </a:p>
        </p:txBody>
      </p:sp>
    </p:spTree>
    <p:extLst>
      <p:ext uri="{BB962C8B-B14F-4D97-AF65-F5344CB8AC3E}">
        <p14:creationId xmlns:p14="http://schemas.microsoft.com/office/powerpoint/2010/main" val="6478918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No veterinary studies specifically addressed the relevant PICO question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 patients at low to moderate risk of thromboembolic disease, tapering or discontinuing heparin therapy may limit hemorrhage during </a:t>
            </a:r>
            <a:r>
              <a:rPr lang="en-US" sz="1200" kern="1200" dirty="0" err="1">
                <a:solidFill>
                  <a:schemeClr val="tx1"/>
                </a:solidFill>
                <a:effectLst/>
                <a:latin typeface="+mn-lt"/>
                <a:ea typeface="+mn-ea"/>
                <a:cs typeface="+mn-cs"/>
              </a:rPr>
              <a:t>proce</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dures</a:t>
            </a:r>
            <a:r>
              <a:rPr lang="en-US" sz="1200" kern="1200" dirty="0">
                <a:solidFill>
                  <a:schemeClr val="tx1"/>
                </a:solidFill>
                <a:effectLst/>
                <a:latin typeface="+mn-lt"/>
                <a:ea typeface="+mn-ea"/>
                <a:cs typeface="+mn-cs"/>
              </a:rPr>
              <a:t> without significantly increasing the risk of thrombosis. </a:t>
            </a:r>
            <a:endParaRPr lang="en-US" dirty="0"/>
          </a:p>
          <a:p>
            <a:endParaRPr lang="en-US" dirty="0"/>
          </a:p>
        </p:txBody>
      </p:sp>
      <p:sp>
        <p:nvSpPr>
          <p:cNvPr id="4" name="Slide Number Placeholder 3"/>
          <p:cNvSpPr>
            <a:spLocks noGrp="1"/>
          </p:cNvSpPr>
          <p:nvPr>
            <p:ph type="sldNum" sz="quarter" idx="5"/>
          </p:nvPr>
        </p:nvSpPr>
        <p:spPr/>
        <p:txBody>
          <a:bodyPr/>
          <a:lstStyle/>
          <a:p>
            <a:fld id="{C75B9A0B-9795-6344-82B8-C4BA73C64211}" type="slidenum">
              <a:rPr lang="en-US" smtClean="0"/>
              <a:t>72</a:t>
            </a:fld>
            <a:endParaRPr lang="en-US"/>
          </a:p>
        </p:txBody>
      </p:sp>
    </p:spTree>
    <p:extLst>
      <p:ext uri="{BB962C8B-B14F-4D97-AF65-F5344CB8AC3E}">
        <p14:creationId xmlns:p14="http://schemas.microsoft.com/office/powerpoint/2010/main" val="41157972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 patients receiving irreversible antiplatelet agents, a 24- hour withdrawal time is unlikely to be different than not discontinuing the agent at all in patients at high risk for thrombosis339,340 and hence this guideline reflects as given in Section 5.2. </a:t>
            </a:r>
            <a:endParaRPr lang="en-US" dirty="0"/>
          </a:p>
          <a:p>
            <a:endParaRPr lang="en-US" dirty="0"/>
          </a:p>
        </p:txBody>
      </p:sp>
      <p:sp>
        <p:nvSpPr>
          <p:cNvPr id="4" name="Slide Number Placeholder 3"/>
          <p:cNvSpPr>
            <a:spLocks noGrp="1"/>
          </p:cNvSpPr>
          <p:nvPr>
            <p:ph type="sldNum" sz="quarter" idx="5"/>
          </p:nvPr>
        </p:nvSpPr>
        <p:spPr/>
        <p:txBody>
          <a:bodyPr/>
          <a:lstStyle/>
          <a:p>
            <a:fld id="{C75B9A0B-9795-6344-82B8-C4BA73C64211}" type="slidenum">
              <a:rPr lang="en-US" smtClean="0"/>
              <a:t>73</a:t>
            </a:fld>
            <a:endParaRPr lang="en-US"/>
          </a:p>
        </p:txBody>
      </p:sp>
    </p:spTree>
    <p:extLst>
      <p:ext uri="{BB962C8B-B14F-4D97-AF65-F5344CB8AC3E}">
        <p14:creationId xmlns:p14="http://schemas.microsoft.com/office/powerpoint/2010/main" val="13733656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Platelet lifespans are 7–9 days in people,341 6.0 ±1.1 days in dogs,342 and possibly shorter in cats.343 However, platelet function may be acceptable to provide adequate surgical hemostasis prior to 5–7 days following cessation of medications, as functional platelets are intro- </a:t>
            </a:r>
            <a:r>
              <a:rPr lang="en-US" sz="1200" kern="1200" dirty="0" err="1">
                <a:solidFill>
                  <a:schemeClr val="tx1"/>
                </a:solidFill>
                <a:effectLst/>
                <a:latin typeface="+mn-lt"/>
                <a:ea typeface="+mn-ea"/>
                <a:cs typeface="+mn-cs"/>
              </a:rPr>
              <a:t>duced</a:t>
            </a:r>
            <a:r>
              <a:rPr lang="en-US" sz="1200" kern="1200" dirty="0">
                <a:solidFill>
                  <a:schemeClr val="tx1"/>
                </a:solidFill>
                <a:effectLst/>
                <a:latin typeface="+mn-lt"/>
                <a:ea typeface="+mn-ea"/>
                <a:cs typeface="+mn-cs"/>
              </a:rPr>
              <a:t> into the bloodstream on a continuous basis. In patients </a:t>
            </a:r>
            <a:r>
              <a:rPr lang="en-US" sz="1200" kern="1200" dirty="0" err="1">
                <a:solidFill>
                  <a:schemeClr val="tx1"/>
                </a:solidFill>
                <a:effectLst/>
                <a:latin typeface="+mn-lt"/>
                <a:ea typeface="+mn-ea"/>
                <a:cs typeface="+mn-cs"/>
              </a:rPr>
              <a:t>receiv</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ing</a:t>
            </a:r>
            <a:r>
              <a:rPr lang="en-US" sz="1200" kern="1200" dirty="0">
                <a:solidFill>
                  <a:schemeClr val="tx1"/>
                </a:solidFill>
                <a:effectLst/>
                <a:latin typeface="+mn-lt"/>
                <a:ea typeface="+mn-ea"/>
                <a:cs typeface="+mn-cs"/>
              </a:rPr>
              <a:t> irreversible antiplatelet agents, but with a low risk of thrombosis, progress toward a return of normal platelet function may be achieved prior to surgery by drug discontinuation and hence this guideline reflects 5.3 above. </a:t>
            </a:r>
            <a:endParaRPr lang="en-US" dirty="0"/>
          </a:p>
          <a:p>
            <a:endParaRPr lang="en-US" dirty="0"/>
          </a:p>
        </p:txBody>
      </p:sp>
      <p:sp>
        <p:nvSpPr>
          <p:cNvPr id="4" name="Slide Number Placeholder 3"/>
          <p:cNvSpPr>
            <a:spLocks noGrp="1"/>
          </p:cNvSpPr>
          <p:nvPr>
            <p:ph type="sldNum" sz="quarter" idx="5"/>
          </p:nvPr>
        </p:nvSpPr>
        <p:spPr/>
        <p:txBody>
          <a:bodyPr/>
          <a:lstStyle/>
          <a:p>
            <a:fld id="{C75B9A0B-9795-6344-82B8-C4BA73C64211}" type="slidenum">
              <a:rPr lang="en-US" smtClean="0"/>
              <a:t>74</a:t>
            </a:fld>
            <a:endParaRPr lang="en-US"/>
          </a:p>
        </p:txBody>
      </p:sp>
    </p:spTree>
    <p:extLst>
      <p:ext uri="{BB962C8B-B14F-4D97-AF65-F5344CB8AC3E}">
        <p14:creationId xmlns:p14="http://schemas.microsoft.com/office/powerpoint/2010/main" val="38126322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Evidence from 2 veterinary studies (LOE 1–5, Good) suggests that </a:t>
            </a:r>
            <a:endParaRPr lang="en-US" dirty="0">
              <a:effectLst/>
            </a:endParaRPr>
          </a:p>
          <a:p>
            <a:r>
              <a:rPr lang="en-US" sz="1200" kern="1200" dirty="0">
                <a:solidFill>
                  <a:schemeClr val="tx1"/>
                </a:solidFill>
                <a:effectLst/>
                <a:latin typeface="+mn-lt"/>
                <a:ea typeface="+mn-ea"/>
                <a:cs typeface="+mn-cs"/>
              </a:rPr>
              <a:t>patients at high risk of arterial thrombosis may have recurrent thrombi </a:t>
            </a:r>
            <a:endParaRPr lang="en-US" dirty="0"/>
          </a:p>
          <a:p>
            <a:r>
              <a:rPr lang="en-US" sz="1200" kern="1200" dirty="0">
                <a:solidFill>
                  <a:schemeClr val="tx1"/>
                </a:solidFill>
                <a:effectLst/>
                <a:latin typeface="+mn-lt"/>
                <a:ea typeface="+mn-ea"/>
                <a:cs typeface="+mn-cs"/>
              </a:rPr>
              <a:t>despite antithrombotic medications </a:t>
            </a:r>
            <a:endParaRPr lang="en-US" dirty="0"/>
          </a:p>
          <a:p>
            <a:endParaRPr lang="en-US" dirty="0"/>
          </a:p>
        </p:txBody>
      </p:sp>
      <p:sp>
        <p:nvSpPr>
          <p:cNvPr id="4" name="Slide Number Placeholder 3"/>
          <p:cNvSpPr>
            <a:spLocks noGrp="1"/>
          </p:cNvSpPr>
          <p:nvPr>
            <p:ph type="sldNum" sz="quarter" idx="5"/>
          </p:nvPr>
        </p:nvSpPr>
        <p:spPr/>
        <p:txBody>
          <a:bodyPr/>
          <a:lstStyle/>
          <a:p>
            <a:fld id="{C75B9A0B-9795-6344-82B8-C4BA73C64211}" type="slidenum">
              <a:rPr lang="en-US" smtClean="0"/>
              <a:t>78</a:t>
            </a:fld>
            <a:endParaRPr lang="en-US"/>
          </a:p>
        </p:txBody>
      </p:sp>
    </p:spTree>
    <p:extLst>
      <p:ext uri="{BB962C8B-B14F-4D97-AF65-F5344CB8AC3E}">
        <p14:creationId xmlns:p14="http://schemas.microsoft.com/office/powerpoint/2010/main" val="300369678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Multiple vet- </a:t>
            </a:r>
            <a:r>
              <a:rPr lang="en-US" sz="1200" kern="1200" dirty="0" err="1">
                <a:solidFill>
                  <a:schemeClr val="tx1"/>
                </a:solidFill>
                <a:effectLst/>
                <a:latin typeface="+mn-lt"/>
                <a:ea typeface="+mn-ea"/>
                <a:cs typeface="+mn-cs"/>
              </a:rPr>
              <a:t>erinary</a:t>
            </a:r>
            <a:r>
              <a:rPr lang="en-US" sz="1200" kern="1200" dirty="0">
                <a:solidFill>
                  <a:schemeClr val="tx1"/>
                </a:solidFill>
                <a:effectLst/>
                <a:latin typeface="+mn-lt"/>
                <a:ea typeface="+mn-ea"/>
                <a:cs typeface="+mn-cs"/>
              </a:rPr>
              <a:t> case reports (LOE 5, Poor) support indefinite use of </a:t>
            </a:r>
            <a:r>
              <a:rPr lang="en-US" sz="1200" kern="1200" dirty="0" err="1">
                <a:solidFill>
                  <a:schemeClr val="tx1"/>
                </a:solidFill>
                <a:effectLst/>
                <a:latin typeface="+mn-lt"/>
                <a:ea typeface="+mn-ea"/>
                <a:cs typeface="+mn-cs"/>
              </a:rPr>
              <a:t>antithrom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botics</a:t>
            </a:r>
            <a:r>
              <a:rPr lang="en-US" sz="1200" kern="1200" dirty="0">
                <a:solidFill>
                  <a:schemeClr val="tx1"/>
                </a:solidFill>
                <a:effectLst/>
                <a:latin typeface="+mn-lt"/>
                <a:ea typeface="+mn-ea"/>
                <a:cs typeface="+mn-cs"/>
              </a:rPr>
              <a:t> in patients with chronic (</a:t>
            </a:r>
            <a:r>
              <a:rPr lang="en-US" sz="1200" kern="1200" dirty="0" err="1">
                <a:solidFill>
                  <a:schemeClr val="tx1"/>
                </a:solidFill>
                <a:effectLst/>
                <a:latin typeface="+mn-lt"/>
                <a:ea typeface="+mn-ea"/>
                <a:cs typeface="+mn-cs"/>
              </a:rPr>
              <a:t>noncurable</a:t>
            </a:r>
            <a:r>
              <a:rPr lang="en-US" sz="1200" kern="1200" dirty="0">
                <a:solidFill>
                  <a:schemeClr val="tx1"/>
                </a:solidFill>
                <a:effectLst/>
                <a:latin typeface="+mn-lt"/>
                <a:ea typeface="+mn-ea"/>
                <a:cs typeface="+mn-cs"/>
              </a:rPr>
              <a:t>) underlying causes </a:t>
            </a:r>
            <a:r>
              <a:rPr lang="en-US" sz="1200" kern="1200" dirty="0" err="1">
                <a:solidFill>
                  <a:schemeClr val="tx1"/>
                </a:solidFill>
                <a:effectLst/>
                <a:latin typeface="+mn-lt"/>
                <a:ea typeface="+mn-ea"/>
                <a:cs typeface="+mn-cs"/>
              </a:rPr>
              <a:t>particu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larlyforthetreatmentofvenousthrombi</a:t>
            </a:r>
            <a:r>
              <a:rPr lang="en-US" sz="1200" kern="1200" dirty="0">
                <a:solidFill>
                  <a:schemeClr val="tx1"/>
                </a:solidFill>
                <a:effectLst/>
                <a:latin typeface="+mn-lt"/>
                <a:ea typeface="+mn-ea"/>
                <a:cs typeface="+mn-cs"/>
              </a:rPr>
              <a:t> </a:t>
            </a:r>
            <a:endParaRPr lang="en-US" dirty="0"/>
          </a:p>
          <a:p>
            <a:endParaRPr lang="en-US" dirty="0"/>
          </a:p>
        </p:txBody>
      </p:sp>
      <p:sp>
        <p:nvSpPr>
          <p:cNvPr id="4" name="Slide Number Placeholder 3"/>
          <p:cNvSpPr>
            <a:spLocks noGrp="1"/>
          </p:cNvSpPr>
          <p:nvPr>
            <p:ph type="sldNum" sz="quarter" idx="5"/>
          </p:nvPr>
        </p:nvSpPr>
        <p:spPr/>
        <p:txBody>
          <a:bodyPr/>
          <a:lstStyle/>
          <a:p>
            <a:fld id="{C75B9A0B-9795-6344-82B8-C4BA73C64211}" type="slidenum">
              <a:rPr lang="en-US" smtClean="0"/>
              <a:t>79</a:t>
            </a:fld>
            <a:endParaRPr lang="en-US"/>
          </a:p>
        </p:txBody>
      </p:sp>
    </p:spTree>
    <p:extLst>
      <p:ext uri="{BB962C8B-B14F-4D97-AF65-F5344CB8AC3E}">
        <p14:creationId xmlns:p14="http://schemas.microsoft.com/office/powerpoint/2010/main" val="273358090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rebound hypercoagulable syndrome is described following abrupt discontinuation of UFH therapy in people and may increase the incidence of thrombotic events. A recent pilot study (LOE 3, Fair) also suggested increased thrombin production following discontinuation of subcutaneous UFH in dogs </a:t>
            </a:r>
            <a:endParaRPr lang="en-US" dirty="0"/>
          </a:p>
          <a:p>
            <a:endParaRPr lang="en-US" dirty="0"/>
          </a:p>
        </p:txBody>
      </p:sp>
      <p:sp>
        <p:nvSpPr>
          <p:cNvPr id="4" name="Slide Number Placeholder 3"/>
          <p:cNvSpPr>
            <a:spLocks noGrp="1"/>
          </p:cNvSpPr>
          <p:nvPr>
            <p:ph type="sldNum" sz="quarter" idx="5"/>
          </p:nvPr>
        </p:nvSpPr>
        <p:spPr/>
        <p:txBody>
          <a:bodyPr/>
          <a:lstStyle/>
          <a:p>
            <a:fld id="{C75B9A0B-9795-6344-82B8-C4BA73C64211}" type="slidenum">
              <a:rPr lang="en-US" smtClean="0"/>
              <a:t>80</a:t>
            </a:fld>
            <a:endParaRPr lang="en-US"/>
          </a:p>
        </p:txBody>
      </p:sp>
    </p:spTree>
    <p:extLst>
      <p:ext uri="{BB962C8B-B14F-4D97-AF65-F5344CB8AC3E}">
        <p14:creationId xmlns:p14="http://schemas.microsoft.com/office/powerpoint/2010/main" val="4793954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No veterinary studies specifically addressed the relevant PICO question. Data from 4 studies from human medicine (LOE 6, Good– Fair) were extrapolated to generate this guideline. The rebound hyper- coagulability described for UFH has not been consistently observed following enoxaparin discontinuation,366–368 although a single report was identified suggesting this might occur with </a:t>
            </a:r>
            <a:r>
              <a:rPr lang="en-US" sz="1200" kern="1200" dirty="0" err="1">
                <a:solidFill>
                  <a:schemeClr val="tx1"/>
                </a:solidFill>
                <a:effectLst/>
                <a:latin typeface="+mn-lt"/>
                <a:ea typeface="+mn-ea"/>
                <a:cs typeface="+mn-cs"/>
              </a:rPr>
              <a:t>dalteparin</a:t>
            </a:r>
            <a:r>
              <a:rPr lang="en-US" sz="1200" kern="1200" dirty="0">
                <a:solidFill>
                  <a:schemeClr val="tx1"/>
                </a:solidFill>
                <a:effectLst/>
                <a:latin typeface="+mn-lt"/>
                <a:ea typeface="+mn-ea"/>
                <a:cs typeface="+mn-cs"/>
              </a:rPr>
              <a:t>, but to a lesser extent than with UFH.365 </a:t>
            </a:r>
            <a:endParaRPr lang="en-US" dirty="0"/>
          </a:p>
          <a:p>
            <a:endParaRPr lang="en-US" dirty="0"/>
          </a:p>
        </p:txBody>
      </p:sp>
      <p:sp>
        <p:nvSpPr>
          <p:cNvPr id="4" name="Slide Number Placeholder 3"/>
          <p:cNvSpPr>
            <a:spLocks noGrp="1"/>
          </p:cNvSpPr>
          <p:nvPr>
            <p:ph type="sldNum" sz="quarter" idx="5"/>
          </p:nvPr>
        </p:nvSpPr>
        <p:spPr/>
        <p:txBody>
          <a:bodyPr/>
          <a:lstStyle/>
          <a:p>
            <a:fld id="{C75B9A0B-9795-6344-82B8-C4BA73C64211}" type="slidenum">
              <a:rPr lang="en-US" smtClean="0"/>
              <a:t>81</a:t>
            </a:fld>
            <a:endParaRPr lang="en-US"/>
          </a:p>
        </p:txBody>
      </p:sp>
    </p:spTree>
    <p:extLst>
      <p:ext uri="{BB962C8B-B14F-4D97-AF65-F5344CB8AC3E}">
        <p14:creationId xmlns:p14="http://schemas.microsoft.com/office/powerpoint/2010/main" val="10792410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No relevant veterinary studies were identified and hence 3 stud- </a:t>
            </a:r>
            <a:r>
              <a:rPr lang="en-US" sz="1200" kern="1200" dirty="0" err="1">
                <a:solidFill>
                  <a:schemeClr val="tx1"/>
                </a:solidFill>
                <a:effectLst/>
                <a:latin typeface="+mn-lt"/>
                <a:ea typeface="+mn-ea"/>
                <a:cs typeface="+mn-cs"/>
              </a:rPr>
              <a:t>ies</a:t>
            </a:r>
            <a:r>
              <a:rPr lang="en-US" sz="1200" kern="1200" dirty="0">
                <a:solidFill>
                  <a:schemeClr val="tx1"/>
                </a:solidFill>
                <a:effectLst/>
                <a:latin typeface="+mn-lt"/>
                <a:ea typeface="+mn-ea"/>
                <a:cs typeface="+mn-cs"/>
              </a:rPr>
              <a:t> from human medicine (LOE 6, Poor) were extrapolated to </a:t>
            </a:r>
            <a:r>
              <a:rPr lang="en-US" sz="1200" kern="1200" dirty="0" err="1">
                <a:solidFill>
                  <a:schemeClr val="tx1"/>
                </a:solidFill>
                <a:effectLst/>
                <a:latin typeface="+mn-lt"/>
                <a:ea typeface="+mn-ea"/>
                <a:cs typeface="+mn-cs"/>
              </a:rPr>
              <a:t>gener</a:t>
            </a:r>
            <a:r>
              <a:rPr lang="en-US" sz="1200" kern="1200" dirty="0">
                <a:solidFill>
                  <a:schemeClr val="tx1"/>
                </a:solidFill>
                <a:effectLst/>
                <a:latin typeface="+mn-lt"/>
                <a:ea typeface="+mn-ea"/>
                <a:cs typeface="+mn-cs"/>
              </a:rPr>
              <a:t>- ate this guideline.369–371 Overall, there is insufficient evidence to con- firm or refute a rebound effect following discontinuation of the direct </a:t>
            </a:r>
            <a:r>
              <a:rPr lang="en-US" sz="1200" kern="1200" dirty="0" err="1">
                <a:solidFill>
                  <a:schemeClr val="tx1"/>
                </a:solidFill>
                <a:effectLst/>
                <a:latin typeface="+mn-lt"/>
                <a:ea typeface="+mn-ea"/>
                <a:cs typeface="+mn-cs"/>
              </a:rPr>
              <a:t>Xa</a:t>
            </a:r>
            <a:r>
              <a:rPr lang="en-US" sz="1200" kern="1200" dirty="0">
                <a:solidFill>
                  <a:schemeClr val="tx1"/>
                </a:solidFill>
                <a:effectLst/>
                <a:latin typeface="+mn-lt"/>
                <a:ea typeface="+mn-ea"/>
                <a:cs typeface="+mn-cs"/>
              </a:rPr>
              <a:t> inhibitors. Until more data are available, the panel suggests weaning of these therapies is reasonable.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C75B9A0B-9795-6344-82B8-C4BA73C64211}" type="slidenum">
              <a:rPr lang="en-US" smtClean="0"/>
              <a:t>82</a:t>
            </a:fld>
            <a:endParaRPr lang="en-US"/>
          </a:p>
        </p:txBody>
      </p:sp>
    </p:spTree>
    <p:extLst>
      <p:ext uri="{BB962C8B-B14F-4D97-AF65-F5344CB8AC3E}">
        <p14:creationId xmlns:p14="http://schemas.microsoft.com/office/powerpoint/2010/main" val="41300948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13/13 panel members agreed</a:t>
            </a:r>
          </a:p>
        </p:txBody>
      </p:sp>
      <p:sp>
        <p:nvSpPr>
          <p:cNvPr id="4" name="Slide Number Placeholder 3"/>
          <p:cNvSpPr>
            <a:spLocks noGrp="1"/>
          </p:cNvSpPr>
          <p:nvPr>
            <p:ph type="sldNum" sz="quarter" idx="5"/>
          </p:nvPr>
        </p:nvSpPr>
        <p:spPr/>
        <p:txBody>
          <a:bodyPr/>
          <a:lstStyle/>
          <a:p>
            <a:fld id="{C75B9A0B-9795-6344-82B8-C4BA73C64211}" type="slidenum">
              <a:rPr lang="en-US" smtClean="0"/>
              <a:t>6</a:t>
            </a:fld>
            <a:endParaRPr lang="en-US"/>
          </a:p>
        </p:txBody>
      </p:sp>
    </p:spTree>
    <p:extLst>
      <p:ext uri="{BB962C8B-B14F-4D97-AF65-F5344CB8AC3E}">
        <p14:creationId xmlns:p14="http://schemas.microsoft.com/office/powerpoint/2010/main" val="424768623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75B9A0B-9795-6344-82B8-C4BA73C64211}" type="slidenum">
              <a:rPr lang="en-US" smtClean="0"/>
              <a:t>85</a:t>
            </a:fld>
            <a:endParaRPr lang="en-US"/>
          </a:p>
        </p:txBody>
      </p:sp>
    </p:spTree>
    <p:extLst>
      <p:ext uri="{BB962C8B-B14F-4D97-AF65-F5344CB8AC3E}">
        <p14:creationId xmlns:p14="http://schemas.microsoft.com/office/powerpoint/2010/main" val="514962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13/13 panel members agreed</a:t>
            </a:r>
          </a:p>
          <a:p>
            <a:endParaRPr lang="en-US" dirty="0"/>
          </a:p>
        </p:txBody>
      </p:sp>
      <p:sp>
        <p:nvSpPr>
          <p:cNvPr id="4" name="Slide Number Placeholder 3"/>
          <p:cNvSpPr>
            <a:spLocks noGrp="1"/>
          </p:cNvSpPr>
          <p:nvPr>
            <p:ph type="sldNum" sz="quarter" idx="5"/>
          </p:nvPr>
        </p:nvSpPr>
        <p:spPr/>
        <p:txBody>
          <a:bodyPr/>
          <a:lstStyle/>
          <a:p>
            <a:fld id="{C75B9A0B-9795-6344-82B8-C4BA73C64211}" type="slidenum">
              <a:rPr lang="en-US" smtClean="0"/>
              <a:t>7</a:t>
            </a:fld>
            <a:endParaRPr lang="en-US"/>
          </a:p>
        </p:txBody>
      </p:sp>
    </p:spTree>
    <p:extLst>
      <p:ext uri="{BB962C8B-B14F-4D97-AF65-F5344CB8AC3E}">
        <p14:creationId xmlns:p14="http://schemas.microsoft.com/office/powerpoint/2010/main" val="8005732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 studies directly investigating the relationship between </a:t>
            </a:r>
            <a:r>
              <a:rPr lang="en-US" dirty="0" err="1"/>
              <a:t>gluco</a:t>
            </a:r>
            <a:r>
              <a:rPr lang="en-US" dirty="0"/>
              <a:t>- corticoids and the increased risk of thrombosis in dogs were </a:t>
            </a:r>
            <a:r>
              <a:rPr lang="en-US" dirty="0" err="1"/>
              <a:t>identi</a:t>
            </a:r>
            <a:r>
              <a:rPr lang="en-US" dirty="0"/>
              <a:t>- </a:t>
            </a:r>
            <a:r>
              <a:rPr lang="en-US" dirty="0" err="1"/>
              <a:t>fied</a:t>
            </a:r>
            <a:r>
              <a:rPr lang="en-US" dirty="0"/>
              <a:t>. The guideline is based on retrospective studies (LOE 5, Good- Fair) of thrombotic states where concurrent or recent therapy with glucocorticoids featured prominently,14,79–81,88,102,106–108 and </a:t>
            </a:r>
            <a:r>
              <a:rPr lang="en-US" dirty="0" err="1"/>
              <a:t>exper</a:t>
            </a:r>
            <a:r>
              <a:rPr lang="en-US" dirty="0"/>
              <a:t>- </a:t>
            </a:r>
            <a:r>
              <a:rPr lang="en-US" dirty="0" err="1"/>
              <a:t>imental</a:t>
            </a:r>
            <a:r>
              <a:rPr lang="en-US" dirty="0"/>
              <a:t> studies (LOE 3, Fair) of healthy dogs administered oral </a:t>
            </a:r>
            <a:r>
              <a:rPr lang="en-US" dirty="0" err="1"/>
              <a:t>pred</a:t>
            </a:r>
            <a:r>
              <a:rPr lang="en-US" dirty="0"/>
              <a:t>- </a:t>
            </a:r>
            <a:r>
              <a:rPr lang="en-US" dirty="0" err="1"/>
              <a:t>nisone</a:t>
            </a:r>
            <a:r>
              <a:rPr lang="en-US" dirty="0"/>
              <a:t> that document generation of a hypercoagulable state.109–112 Two prospective studies (LOE 2, Fair) provide additional indirect </a:t>
            </a:r>
            <a:r>
              <a:rPr lang="en-US" dirty="0" err="1"/>
              <a:t>evi</a:t>
            </a:r>
            <a:r>
              <a:rPr lang="en-US" dirty="0"/>
              <a:t>- </a:t>
            </a:r>
            <a:r>
              <a:rPr lang="en-US" dirty="0" err="1"/>
              <a:t>dence</a:t>
            </a:r>
            <a:r>
              <a:rPr lang="en-US" dirty="0"/>
              <a:t> of an association between glucocorticoid administration and thrombosis in dogs.113,114 Studies investigating hemostatic changes secondary to glucocorticoids are lacking in cats. </a:t>
            </a:r>
          </a:p>
          <a:p>
            <a:endParaRPr lang="en-US" dirty="0"/>
          </a:p>
        </p:txBody>
      </p:sp>
      <p:sp>
        <p:nvSpPr>
          <p:cNvPr id="4" name="Slide Number Placeholder 3"/>
          <p:cNvSpPr>
            <a:spLocks noGrp="1"/>
          </p:cNvSpPr>
          <p:nvPr>
            <p:ph type="sldNum" sz="quarter" idx="5"/>
          </p:nvPr>
        </p:nvSpPr>
        <p:spPr/>
        <p:txBody>
          <a:bodyPr/>
          <a:lstStyle/>
          <a:p>
            <a:fld id="{C75B9A0B-9795-6344-82B8-C4BA73C64211}" type="slidenum">
              <a:rPr lang="en-US" smtClean="0"/>
              <a:t>9</a:t>
            </a:fld>
            <a:endParaRPr lang="en-US"/>
          </a:p>
        </p:txBody>
      </p:sp>
    </p:spTree>
    <p:extLst>
      <p:ext uri="{BB962C8B-B14F-4D97-AF65-F5344CB8AC3E}">
        <p14:creationId xmlns:p14="http://schemas.microsoft.com/office/powerpoint/2010/main" val="8962573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Insufficient evidence to support routine anticoagulation </a:t>
            </a:r>
          </a:p>
          <a:p>
            <a:endParaRPr lang="en-US" dirty="0"/>
          </a:p>
        </p:txBody>
      </p:sp>
      <p:sp>
        <p:nvSpPr>
          <p:cNvPr id="4" name="Slide Number Placeholder 3"/>
          <p:cNvSpPr>
            <a:spLocks noGrp="1"/>
          </p:cNvSpPr>
          <p:nvPr>
            <p:ph type="sldNum" sz="quarter" idx="5"/>
          </p:nvPr>
        </p:nvSpPr>
        <p:spPr/>
        <p:txBody>
          <a:bodyPr/>
          <a:lstStyle/>
          <a:p>
            <a:fld id="{C75B9A0B-9795-6344-82B8-C4BA73C64211}" type="slidenum">
              <a:rPr lang="en-US" smtClean="0"/>
              <a:t>11</a:t>
            </a:fld>
            <a:endParaRPr lang="en-US"/>
          </a:p>
        </p:txBody>
      </p:sp>
    </p:spTree>
    <p:extLst>
      <p:ext uri="{BB962C8B-B14F-4D97-AF65-F5344CB8AC3E}">
        <p14:creationId xmlns:p14="http://schemas.microsoft.com/office/powerpoint/2010/main" val="10197101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Insufficient evidence to support routine anticoagulation</a:t>
            </a:r>
          </a:p>
          <a:p>
            <a:endParaRPr lang="en-US" dirty="0"/>
          </a:p>
        </p:txBody>
      </p:sp>
      <p:sp>
        <p:nvSpPr>
          <p:cNvPr id="4" name="Slide Number Placeholder 3"/>
          <p:cNvSpPr>
            <a:spLocks noGrp="1"/>
          </p:cNvSpPr>
          <p:nvPr>
            <p:ph type="sldNum" sz="quarter" idx="5"/>
          </p:nvPr>
        </p:nvSpPr>
        <p:spPr/>
        <p:txBody>
          <a:bodyPr/>
          <a:lstStyle/>
          <a:p>
            <a:fld id="{C75B9A0B-9795-6344-82B8-C4BA73C64211}" type="slidenum">
              <a:rPr lang="en-US" smtClean="0"/>
              <a:t>12</a:t>
            </a:fld>
            <a:endParaRPr lang="en-US"/>
          </a:p>
        </p:txBody>
      </p:sp>
    </p:spTree>
    <p:extLst>
      <p:ext uri="{BB962C8B-B14F-4D97-AF65-F5344CB8AC3E}">
        <p14:creationId xmlns:p14="http://schemas.microsoft.com/office/powerpoint/2010/main" val="6079915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Three studies (LOE 2–4, Good-Fair) strongly support the </a:t>
            </a:r>
            <a:r>
              <a:rPr lang="en-US" dirty="0" err="1"/>
              <a:t>associa</a:t>
            </a:r>
            <a:r>
              <a:rPr lang="en-US" dirty="0"/>
              <a:t>- </a:t>
            </a:r>
            <a:r>
              <a:rPr lang="en-US" dirty="0" err="1"/>
              <a:t>tion</a:t>
            </a:r>
            <a:r>
              <a:rPr lang="en-US" dirty="0"/>
              <a:t> of feline cardiomyopathy with ATE </a:t>
            </a:r>
          </a:p>
          <a:p>
            <a:endParaRPr lang="en-US" dirty="0"/>
          </a:p>
        </p:txBody>
      </p:sp>
      <p:sp>
        <p:nvSpPr>
          <p:cNvPr id="4" name="Slide Number Placeholder 3"/>
          <p:cNvSpPr>
            <a:spLocks noGrp="1"/>
          </p:cNvSpPr>
          <p:nvPr>
            <p:ph type="sldNum" sz="quarter" idx="5"/>
          </p:nvPr>
        </p:nvSpPr>
        <p:spPr/>
        <p:txBody>
          <a:bodyPr/>
          <a:lstStyle/>
          <a:p>
            <a:fld id="{C75B9A0B-9795-6344-82B8-C4BA73C64211}" type="slidenum">
              <a:rPr lang="en-US" smtClean="0"/>
              <a:t>14</a:t>
            </a:fld>
            <a:endParaRPr lang="en-US"/>
          </a:p>
        </p:txBody>
      </p:sp>
    </p:spTree>
    <p:extLst>
      <p:ext uri="{BB962C8B-B14F-4D97-AF65-F5344CB8AC3E}">
        <p14:creationId xmlns:p14="http://schemas.microsoft.com/office/powerpoint/2010/main" val="13388083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It is likely that risk factors for thrombosis are cumulative The risk of bleeding versus the risk of thrombosis should be considered for each individual patient before deciding upon initiation or discontinuation of </a:t>
            </a:r>
            <a:r>
              <a:rPr lang="en-US" dirty="0" err="1"/>
              <a:t>antithrombotics</a:t>
            </a:r>
            <a:r>
              <a:rPr lang="en-US" dirty="0"/>
              <a:t>. Individual risk should account for the underlying con- </a:t>
            </a:r>
            <a:r>
              <a:rPr lang="en-US" dirty="0" err="1"/>
              <a:t>dition</a:t>
            </a:r>
            <a:r>
              <a:rPr lang="en-US" dirty="0"/>
              <a:t>(s), the inflammatory state of the animal, planned procedures, the likelihood the underlying condition can be resolved in a timely fashion, and the impact of medications such as glucocorticoids on thrombotic risk. </a:t>
            </a:r>
          </a:p>
          <a:p>
            <a:endParaRPr lang="en-US" dirty="0"/>
          </a:p>
        </p:txBody>
      </p:sp>
      <p:sp>
        <p:nvSpPr>
          <p:cNvPr id="4" name="Slide Number Placeholder 3"/>
          <p:cNvSpPr>
            <a:spLocks noGrp="1"/>
          </p:cNvSpPr>
          <p:nvPr>
            <p:ph type="sldNum" sz="quarter" idx="5"/>
          </p:nvPr>
        </p:nvSpPr>
        <p:spPr/>
        <p:txBody>
          <a:bodyPr/>
          <a:lstStyle/>
          <a:p>
            <a:fld id="{C75B9A0B-9795-6344-82B8-C4BA73C64211}" type="slidenum">
              <a:rPr lang="en-US" smtClean="0"/>
              <a:t>16</a:t>
            </a:fld>
            <a:endParaRPr lang="en-US"/>
          </a:p>
        </p:txBody>
      </p:sp>
    </p:spTree>
    <p:extLst>
      <p:ext uri="{BB962C8B-B14F-4D97-AF65-F5344CB8AC3E}">
        <p14:creationId xmlns:p14="http://schemas.microsoft.com/office/powerpoint/2010/main" val="27017605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28481DE-47F9-1247-8977-6C82772F0B1D}" type="datetimeFigureOut">
              <a:rPr lang="en-US" smtClean="0"/>
              <a:t>12/10/21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8224F1-076A-F440-9635-B73BC3722DC3}" type="slidenum">
              <a:rPr lang="en-US" smtClean="0"/>
              <a:t>‹#›</a:t>
            </a:fld>
            <a:endParaRPr lang="en-US"/>
          </a:p>
        </p:txBody>
      </p:sp>
    </p:spTree>
    <p:extLst>
      <p:ext uri="{BB962C8B-B14F-4D97-AF65-F5344CB8AC3E}">
        <p14:creationId xmlns:p14="http://schemas.microsoft.com/office/powerpoint/2010/main" val="20332751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28481DE-47F9-1247-8977-6C82772F0B1D}" type="datetimeFigureOut">
              <a:rPr lang="en-US" smtClean="0"/>
              <a:t>12/10/21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8224F1-076A-F440-9635-B73BC3722DC3}" type="slidenum">
              <a:rPr lang="en-US" smtClean="0"/>
              <a:t>‹#›</a:t>
            </a:fld>
            <a:endParaRPr lang="en-US"/>
          </a:p>
        </p:txBody>
      </p:sp>
    </p:spTree>
    <p:extLst>
      <p:ext uri="{BB962C8B-B14F-4D97-AF65-F5344CB8AC3E}">
        <p14:creationId xmlns:p14="http://schemas.microsoft.com/office/powerpoint/2010/main" val="1616331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28481DE-47F9-1247-8977-6C82772F0B1D}" type="datetimeFigureOut">
              <a:rPr lang="en-US" smtClean="0"/>
              <a:t>12/10/21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8224F1-076A-F440-9635-B73BC3722DC3}" type="slidenum">
              <a:rPr lang="en-US" smtClean="0"/>
              <a:t>‹#›</a:t>
            </a:fld>
            <a:endParaRPr lang="en-US"/>
          </a:p>
        </p:txBody>
      </p:sp>
    </p:spTree>
    <p:extLst>
      <p:ext uri="{BB962C8B-B14F-4D97-AF65-F5344CB8AC3E}">
        <p14:creationId xmlns:p14="http://schemas.microsoft.com/office/powerpoint/2010/main" val="326411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28481DE-47F9-1247-8977-6C82772F0B1D}" type="datetimeFigureOut">
              <a:rPr lang="en-US" smtClean="0"/>
              <a:t>12/10/21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D8224F1-076A-F440-9635-B73BC3722DC3}" type="slidenum">
              <a:rPr lang="en-US" smtClean="0"/>
              <a:t>‹#›</a:t>
            </a:fld>
            <a:endParaRPr lang="en-US"/>
          </a:p>
        </p:txBody>
      </p:sp>
    </p:spTree>
    <p:extLst>
      <p:ext uri="{BB962C8B-B14F-4D97-AF65-F5344CB8AC3E}">
        <p14:creationId xmlns:p14="http://schemas.microsoft.com/office/powerpoint/2010/main" val="232799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28481DE-47F9-1247-8977-6C82772F0B1D}" type="datetimeFigureOut">
              <a:rPr lang="en-US" smtClean="0"/>
              <a:t>12/10/21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8224F1-076A-F440-9635-B73BC3722DC3}" type="slidenum">
              <a:rPr lang="en-US" smtClean="0"/>
              <a:t>‹#›</a:t>
            </a:fld>
            <a:endParaRPr lang="en-US"/>
          </a:p>
        </p:txBody>
      </p:sp>
    </p:spTree>
    <p:extLst>
      <p:ext uri="{BB962C8B-B14F-4D97-AF65-F5344CB8AC3E}">
        <p14:creationId xmlns:p14="http://schemas.microsoft.com/office/powerpoint/2010/main" val="3395748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328481DE-47F9-1247-8977-6C82772F0B1D}" type="datetimeFigureOut">
              <a:rPr lang="en-US" smtClean="0"/>
              <a:t>12/10/21</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4D8224F1-076A-F440-9635-B73BC3722DC3}" type="slidenum">
              <a:rPr lang="en-US" smtClean="0"/>
              <a:t>‹#›</a:t>
            </a:fld>
            <a:endParaRPr lang="en-US"/>
          </a:p>
        </p:txBody>
      </p:sp>
    </p:spTree>
    <p:extLst>
      <p:ext uri="{BB962C8B-B14F-4D97-AF65-F5344CB8AC3E}">
        <p14:creationId xmlns:p14="http://schemas.microsoft.com/office/powerpoint/2010/main" val="13403064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328481DE-47F9-1247-8977-6C82772F0B1D}" type="datetimeFigureOut">
              <a:rPr lang="en-US" smtClean="0"/>
              <a:t>12/10/21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D8224F1-076A-F440-9635-B73BC3722DC3}"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1085387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28481DE-47F9-1247-8977-6C82772F0B1D}" type="datetimeFigureOut">
              <a:rPr lang="en-US" smtClean="0"/>
              <a:t>12/10/21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D8224F1-076A-F440-9635-B73BC3722DC3}" type="slidenum">
              <a:rPr lang="en-US" smtClean="0"/>
              <a:t>‹#›</a:t>
            </a:fld>
            <a:endParaRPr lang="en-US"/>
          </a:p>
        </p:txBody>
      </p:sp>
    </p:spTree>
    <p:extLst>
      <p:ext uri="{BB962C8B-B14F-4D97-AF65-F5344CB8AC3E}">
        <p14:creationId xmlns:p14="http://schemas.microsoft.com/office/powerpoint/2010/main" val="392287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8481DE-47F9-1247-8977-6C82772F0B1D}" type="datetimeFigureOut">
              <a:rPr lang="en-US" smtClean="0"/>
              <a:t>12/10/21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D8224F1-076A-F440-9635-B73BC3722DC3}" type="slidenum">
              <a:rPr lang="en-US" smtClean="0"/>
              <a:t>‹#›</a:t>
            </a:fld>
            <a:endParaRPr lang="en-US"/>
          </a:p>
        </p:txBody>
      </p:sp>
    </p:spTree>
    <p:extLst>
      <p:ext uri="{BB962C8B-B14F-4D97-AF65-F5344CB8AC3E}">
        <p14:creationId xmlns:p14="http://schemas.microsoft.com/office/powerpoint/2010/main" val="32968132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6096000" y="0"/>
            <a:ext cx="609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328481DE-47F9-1247-8977-6C82772F0B1D}" type="datetimeFigureOut">
              <a:rPr lang="en-US" smtClean="0"/>
              <a:t>12/10/21</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chemeClr val="tx1">
                    <a:alpha val="70000"/>
                  </a:schemeClr>
                </a:solidFill>
              </a:defRPr>
            </a:lvl1pPr>
          </a:lstStyle>
          <a:p>
            <a:endParaRPr lang="en-US"/>
          </a:p>
        </p:txBody>
      </p:sp>
      <p:sp>
        <p:nvSpPr>
          <p:cNvPr id="11" name="Slide Number Placeholder 10"/>
          <p:cNvSpPr>
            <a:spLocks noGrp="1"/>
          </p:cNvSpPr>
          <p:nvPr>
            <p:ph type="sldNum" sz="quarter" idx="12"/>
          </p:nvPr>
        </p:nvSpPr>
        <p:spPr/>
        <p:txBody>
          <a:bodyPr/>
          <a:lstStyle/>
          <a:p>
            <a:fld id="{4D8224F1-076A-F440-9635-B73BC3722DC3}" type="slidenum">
              <a:rPr lang="en-US" smtClean="0"/>
              <a:t>‹#›</a:t>
            </a:fld>
            <a:endParaRPr lang="en-US"/>
          </a:p>
        </p:txBody>
      </p:sp>
    </p:spTree>
    <p:extLst>
      <p:ext uri="{BB962C8B-B14F-4D97-AF65-F5344CB8AC3E}">
        <p14:creationId xmlns:p14="http://schemas.microsoft.com/office/powerpoint/2010/main" val="2267959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85000"/>
            </a:schemeClr>
          </a:solidFill>
        </p:spPr>
        <p:txBody>
          <a:bodyPr anchor="t"/>
          <a:lstStyle>
            <a:lvl1pPr marL="0" indent="0">
              <a:buNone/>
              <a:defRPr sz="3200">
                <a:solidFill>
                  <a:schemeClr val="bg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328481DE-47F9-1247-8977-6C82772F0B1D}" type="datetimeFigureOut">
              <a:rPr lang="en-US" smtClean="0"/>
              <a:t>12/10/21</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chemeClr val="tx1">
                    <a:alpha val="70000"/>
                  </a:schemeClr>
                </a:solidFill>
              </a:defRPr>
            </a:lvl1pPr>
          </a:lstStyle>
          <a:p>
            <a:endParaRPr lang="en-US"/>
          </a:p>
        </p:txBody>
      </p:sp>
      <p:sp>
        <p:nvSpPr>
          <p:cNvPr id="10" name="Slide Number Placeholder 9"/>
          <p:cNvSpPr>
            <a:spLocks noGrp="1"/>
          </p:cNvSpPr>
          <p:nvPr>
            <p:ph type="sldNum" sz="quarter" idx="12"/>
          </p:nvPr>
        </p:nvSpPr>
        <p:spPr/>
        <p:txBody>
          <a:bodyPr/>
          <a:lstStyle/>
          <a:p>
            <a:fld id="{4D8224F1-076A-F440-9635-B73BC3722DC3}" type="slidenum">
              <a:rPr lang="en-US" smtClean="0"/>
              <a:t>‹#›</a:t>
            </a:fld>
            <a:endParaRPr lang="en-US"/>
          </a:p>
        </p:txBody>
      </p:sp>
    </p:spTree>
    <p:extLst>
      <p:ext uri="{BB962C8B-B14F-4D97-AF65-F5344CB8AC3E}">
        <p14:creationId xmlns:p14="http://schemas.microsoft.com/office/powerpoint/2010/main" val="54532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31136" y="964692"/>
            <a:ext cx="7729728" cy="1188720"/>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328481DE-47F9-1247-8977-6C82772F0B1D}" type="datetimeFigureOut">
              <a:rPr lang="en-US" smtClean="0"/>
              <a:t>12/10/21</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4D8224F1-076A-F440-9635-B73BC3722DC3}" type="slidenum">
              <a:rPr lang="en-US" smtClean="0"/>
              <a:t>‹#›</a:t>
            </a:fld>
            <a:endParaRPr lang="en-US"/>
          </a:p>
        </p:txBody>
      </p:sp>
    </p:spTree>
    <p:extLst>
      <p:ext uri="{BB962C8B-B14F-4D97-AF65-F5344CB8AC3E}">
        <p14:creationId xmlns:p14="http://schemas.microsoft.com/office/powerpoint/2010/main" val="2813861179"/>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B8DD59-6020-0E45-B020-6EB0FC4FE829}"/>
              </a:ext>
            </a:extLst>
          </p:cNvPr>
          <p:cNvSpPr>
            <a:spLocks noGrp="1"/>
          </p:cNvSpPr>
          <p:nvPr>
            <p:ph type="ctrTitle"/>
          </p:nvPr>
        </p:nvSpPr>
        <p:spPr>
          <a:xfrm>
            <a:off x="1537097" y="1428750"/>
            <a:ext cx="9117807" cy="2105026"/>
          </a:xfrm>
        </p:spPr>
        <p:txBody>
          <a:bodyPr>
            <a:normAutofit/>
          </a:bodyPr>
          <a:lstStyle/>
          <a:p>
            <a:r>
              <a:rPr lang="en-US" sz="5400" dirty="0"/>
              <a:t>CURATIVE GUIDELINES </a:t>
            </a:r>
          </a:p>
        </p:txBody>
      </p:sp>
      <p:sp>
        <p:nvSpPr>
          <p:cNvPr id="3" name="Subtitle 2">
            <a:extLst>
              <a:ext uri="{FF2B5EF4-FFF2-40B4-BE49-F238E27FC236}">
                <a16:creationId xmlns:a16="http://schemas.microsoft.com/office/drawing/2014/main" id="{E171DDF8-4A70-0C40-B939-85646F34A144}"/>
              </a:ext>
            </a:extLst>
          </p:cNvPr>
          <p:cNvSpPr>
            <a:spLocks noGrp="1"/>
          </p:cNvSpPr>
          <p:nvPr>
            <p:ph type="subTitle" idx="1"/>
          </p:nvPr>
        </p:nvSpPr>
        <p:spPr>
          <a:xfrm>
            <a:off x="1537096" y="3810087"/>
            <a:ext cx="9117807" cy="1803635"/>
          </a:xfrm>
        </p:spPr>
        <p:txBody>
          <a:bodyPr>
            <a:normAutofit/>
          </a:bodyPr>
          <a:lstStyle/>
          <a:p>
            <a:r>
              <a:rPr lang="en-US" sz="3500" dirty="0"/>
              <a:t>Consensus on the Rational Use of </a:t>
            </a:r>
            <a:r>
              <a:rPr lang="en-US" sz="3500" dirty="0" err="1"/>
              <a:t>Antithrombotics</a:t>
            </a:r>
            <a:r>
              <a:rPr lang="en-US" sz="3500" dirty="0"/>
              <a:t> in Veterinary Critical Care </a:t>
            </a:r>
          </a:p>
          <a:p>
            <a:r>
              <a:rPr lang="en-US" dirty="0"/>
              <a:t>Jamie Selman, DVM </a:t>
            </a:r>
          </a:p>
        </p:txBody>
      </p:sp>
    </p:spTree>
    <p:extLst>
      <p:ext uri="{BB962C8B-B14F-4D97-AF65-F5344CB8AC3E}">
        <p14:creationId xmlns:p14="http://schemas.microsoft.com/office/powerpoint/2010/main" val="557651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ADA49E-50F7-BB43-BDBC-F3052C0E989C}"/>
              </a:ext>
            </a:extLst>
          </p:cNvPr>
          <p:cNvSpPr>
            <a:spLocks noGrp="1"/>
          </p:cNvSpPr>
          <p:nvPr>
            <p:ph type="title"/>
          </p:nvPr>
        </p:nvSpPr>
        <p:spPr/>
        <p:txBody>
          <a:bodyPr/>
          <a:lstStyle/>
          <a:p>
            <a:r>
              <a:rPr lang="en-US" dirty="0"/>
              <a:t>Hyperadrenocorticism (Dogs)</a:t>
            </a:r>
          </a:p>
        </p:txBody>
      </p:sp>
      <p:sp>
        <p:nvSpPr>
          <p:cNvPr id="3" name="Content Placeholder 2">
            <a:extLst>
              <a:ext uri="{FF2B5EF4-FFF2-40B4-BE49-F238E27FC236}">
                <a16:creationId xmlns:a16="http://schemas.microsoft.com/office/drawing/2014/main" id="{73748FB2-6562-9547-BF01-5814206D0388}"/>
              </a:ext>
            </a:extLst>
          </p:cNvPr>
          <p:cNvSpPr>
            <a:spLocks noGrp="1"/>
          </p:cNvSpPr>
          <p:nvPr>
            <p:ph sz="half" idx="1"/>
          </p:nvPr>
        </p:nvSpPr>
        <p:spPr/>
        <p:txBody>
          <a:bodyPr/>
          <a:lstStyle/>
          <a:p>
            <a:r>
              <a:rPr lang="en-US" dirty="0"/>
              <a:t>Hyperadrenocorticism only associated with the development of thrombosis in a small subset of dogs </a:t>
            </a:r>
          </a:p>
          <a:p>
            <a:r>
              <a:rPr lang="en-US" b="1" dirty="0"/>
              <a:t>Hyperadrenocorticism alone does not warrant antithrombotic therapy in the majority of dogs, unless other risk factors for thrombosis exist</a:t>
            </a:r>
          </a:p>
          <a:p>
            <a:endParaRPr lang="en-US" dirty="0"/>
          </a:p>
        </p:txBody>
      </p:sp>
      <p:sp>
        <p:nvSpPr>
          <p:cNvPr id="4" name="Content Placeholder 3">
            <a:extLst>
              <a:ext uri="{FF2B5EF4-FFF2-40B4-BE49-F238E27FC236}">
                <a16:creationId xmlns:a16="http://schemas.microsoft.com/office/drawing/2014/main" id="{51BFF4E9-63E5-9741-A846-8EC10F651C8B}"/>
              </a:ext>
            </a:extLst>
          </p:cNvPr>
          <p:cNvSpPr>
            <a:spLocks noGrp="1"/>
          </p:cNvSpPr>
          <p:nvPr>
            <p:ph sz="half" idx="2"/>
          </p:nvPr>
        </p:nvSpPr>
        <p:spPr/>
        <p:txBody>
          <a:bodyPr/>
          <a:lstStyle/>
          <a:p>
            <a:r>
              <a:rPr lang="en-US" dirty="0"/>
              <a:t>HAC is reported in 4–17% of dogs with a known thrombotic event</a:t>
            </a:r>
          </a:p>
          <a:p>
            <a:r>
              <a:rPr lang="en-US" dirty="0"/>
              <a:t>Opposing conclusions about whether a hypercoagulable state is present</a:t>
            </a:r>
          </a:p>
          <a:p>
            <a:endParaRPr lang="en-US" dirty="0"/>
          </a:p>
        </p:txBody>
      </p:sp>
    </p:spTree>
    <p:extLst>
      <p:ext uri="{BB962C8B-B14F-4D97-AF65-F5344CB8AC3E}">
        <p14:creationId xmlns:p14="http://schemas.microsoft.com/office/powerpoint/2010/main" val="27904616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70040-0117-6C41-9F81-2DBA9C0BCD90}"/>
              </a:ext>
            </a:extLst>
          </p:cNvPr>
          <p:cNvSpPr>
            <a:spLocks noGrp="1"/>
          </p:cNvSpPr>
          <p:nvPr>
            <p:ph type="title"/>
          </p:nvPr>
        </p:nvSpPr>
        <p:spPr/>
        <p:txBody>
          <a:bodyPr/>
          <a:lstStyle/>
          <a:p>
            <a:r>
              <a:rPr lang="en-US" dirty="0"/>
              <a:t>Cancer (Dogs)</a:t>
            </a:r>
          </a:p>
        </p:txBody>
      </p:sp>
      <p:sp>
        <p:nvSpPr>
          <p:cNvPr id="4" name="Content Placeholder 3">
            <a:extLst>
              <a:ext uri="{FF2B5EF4-FFF2-40B4-BE49-F238E27FC236}">
                <a16:creationId xmlns:a16="http://schemas.microsoft.com/office/drawing/2014/main" id="{1164FAD2-9E33-CA45-89F0-6111793FDD1D}"/>
              </a:ext>
            </a:extLst>
          </p:cNvPr>
          <p:cNvSpPr>
            <a:spLocks noGrp="1"/>
          </p:cNvSpPr>
          <p:nvPr>
            <p:ph sz="half" idx="1"/>
          </p:nvPr>
        </p:nvSpPr>
        <p:spPr/>
        <p:txBody>
          <a:bodyPr>
            <a:normAutofit/>
          </a:bodyPr>
          <a:lstStyle/>
          <a:p>
            <a:r>
              <a:rPr lang="en-US" dirty="0"/>
              <a:t>Cancer, specifically adenocarcinoma, is associated with the development of thrombosis in a small subset of dogs</a:t>
            </a:r>
          </a:p>
          <a:p>
            <a:r>
              <a:rPr lang="en-US" b="1" dirty="0"/>
              <a:t>Antithrombotic therapy be considered for dogs with cancer where hypercoagulability is demonstrated, or where other risk factors for thrombosis exist</a:t>
            </a:r>
          </a:p>
          <a:p>
            <a:endParaRPr lang="en-US" dirty="0"/>
          </a:p>
        </p:txBody>
      </p:sp>
      <p:sp>
        <p:nvSpPr>
          <p:cNvPr id="5" name="Content Placeholder 4">
            <a:extLst>
              <a:ext uri="{FF2B5EF4-FFF2-40B4-BE49-F238E27FC236}">
                <a16:creationId xmlns:a16="http://schemas.microsoft.com/office/drawing/2014/main" id="{C1F5A7A4-9DF0-7B47-B6C5-A2CD9D8114FE}"/>
              </a:ext>
            </a:extLst>
          </p:cNvPr>
          <p:cNvSpPr>
            <a:spLocks noGrp="1"/>
          </p:cNvSpPr>
          <p:nvPr>
            <p:ph sz="half" idx="2"/>
          </p:nvPr>
        </p:nvSpPr>
        <p:spPr/>
        <p:txBody>
          <a:bodyPr>
            <a:normAutofit/>
          </a:bodyPr>
          <a:lstStyle/>
          <a:p>
            <a:r>
              <a:rPr lang="en-US" dirty="0"/>
              <a:t>Multiple studies have documented hypercoagulability in dogs with neoplasia, particularly in carcinoma, sarcoma, and lymphoma </a:t>
            </a:r>
          </a:p>
          <a:p>
            <a:pPr lvl="1"/>
            <a:r>
              <a:rPr lang="en-US" dirty="0"/>
              <a:t>Frequently identified as an underlying disease in dogs with thrombosis</a:t>
            </a:r>
          </a:p>
          <a:p>
            <a:pPr lvl="1"/>
            <a:r>
              <a:rPr lang="en-US" dirty="0"/>
              <a:t>Thrombosis does not affect the majority of dogs with neoplasia </a:t>
            </a:r>
          </a:p>
          <a:p>
            <a:r>
              <a:rPr lang="en-US" dirty="0"/>
              <a:t>Hypercoagulability in dogs with neoplasia appears to be multifactorial </a:t>
            </a:r>
          </a:p>
          <a:p>
            <a:endParaRPr lang="en-US" dirty="0"/>
          </a:p>
          <a:p>
            <a:endParaRPr lang="en-US" dirty="0"/>
          </a:p>
        </p:txBody>
      </p:sp>
    </p:spTree>
    <p:extLst>
      <p:ext uri="{BB962C8B-B14F-4D97-AF65-F5344CB8AC3E}">
        <p14:creationId xmlns:p14="http://schemas.microsoft.com/office/powerpoint/2010/main" val="22302473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6DDD8-BAA0-614A-9C38-335053F583E1}"/>
              </a:ext>
            </a:extLst>
          </p:cNvPr>
          <p:cNvSpPr>
            <a:spLocks noGrp="1"/>
          </p:cNvSpPr>
          <p:nvPr>
            <p:ph type="title"/>
          </p:nvPr>
        </p:nvSpPr>
        <p:spPr/>
        <p:txBody>
          <a:bodyPr/>
          <a:lstStyle/>
          <a:p>
            <a:r>
              <a:rPr lang="en-US" dirty="0"/>
              <a:t>Sepsis (Dogs)</a:t>
            </a:r>
          </a:p>
        </p:txBody>
      </p:sp>
      <p:sp>
        <p:nvSpPr>
          <p:cNvPr id="3" name="Content Placeholder 2">
            <a:extLst>
              <a:ext uri="{FF2B5EF4-FFF2-40B4-BE49-F238E27FC236}">
                <a16:creationId xmlns:a16="http://schemas.microsoft.com/office/drawing/2014/main" id="{077275B4-05D1-2C49-B2AB-C57EF254F8DB}"/>
              </a:ext>
            </a:extLst>
          </p:cNvPr>
          <p:cNvSpPr>
            <a:spLocks noGrp="1"/>
          </p:cNvSpPr>
          <p:nvPr>
            <p:ph sz="half" idx="1"/>
          </p:nvPr>
        </p:nvSpPr>
        <p:spPr/>
        <p:txBody>
          <a:bodyPr>
            <a:normAutofit/>
          </a:bodyPr>
          <a:lstStyle/>
          <a:p>
            <a:r>
              <a:rPr lang="en-US" dirty="0"/>
              <a:t>Sepsis is associated with the development of thrombosis in a small subset of dogs only</a:t>
            </a:r>
          </a:p>
          <a:p>
            <a:r>
              <a:rPr lang="en-US" b="1" dirty="0"/>
              <a:t>Antithrombotic therapy should be considered for dogs with sepsis where hypercoagulability is demonstrated, or where other risk factors for thrombosis exist</a:t>
            </a:r>
          </a:p>
          <a:p>
            <a:endParaRPr lang="en-US" dirty="0"/>
          </a:p>
        </p:txBody>
      </p:sp>
      <p:sp>
        <p:nvSpPr>
          <p:cNvPr id="4" name="Content Placeholder 3">
            <a:extLst>
              <a:ext uri="{FF2B5EF4-FFF2-40B4-BE49-F238E27FC236}">
                <a16:creationId xmlns:a16="http://schemas.microsoft.com/office/drawing/2014/main" id="{E981940E-30AC-4D4E-B6FE-15DBE3C5C107}"/>
              </a:ext>
            </a:extLst>
          </p:cNvPr>
          <p:cNvSpPr>
            <a:spLocks noGrp="1"/>
          </p:cNvSpPr>
          <p:nvPr>
            <p:ph sz="half" idx="2"/>
          </p:nvPr>
        </p:nvSpPr>
        <p:spPr/>
        <p:txBody>
          <a:bodyPr>
            <a:normAutofit/>
          </a:bodyPr>
          <a:lstStyle/>
          <a:p>
            <a:r>
              <a:rPr lang="en-US" dirty="0"/>
              <a:t>Direct association between sepsis and thrombosis is confounded by concurrent disease processes</a:t>
            </a:r>
          </a:p>
          <a:p>
            <a:endParaRPr lang="en-US" dirty="0"/>
          </a:p>
        </p:txBody>
      </p:sp>
    </p:spTree>
    <p:extLst>
      <p:ext uri="{BB962C8B-B14F-4D97-AF65-F5344CB8AC3E}">
        <p14:creationId xmlns:p14="http://schemas.microsoft.com/office/powerpoint/2010/main" val="17116736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2477A-815D-574E-B554-ECA450ECB920}"/>
              </a:ext>
            </a:extLst>
          </p:cNvPr>
          <p:cNvSpPr>
            <a:spLocks noGrp="1"/>
          </p:cNvSpPr>
          <p:nvPr>
            <p:ph type="title"/>
          </p:nvPr>
        </p:nvSpPr>
        <p:spPr/>
        <p:txBody>
          <a:bodyPr/>
          <a:lstStyle/>
          <a:p>
            <a:r>
              <a:rPr lang="en-US" dirty="0"/>
              <a:t>Cerebrovascular Disease</a:t>
            </a:r>
          </a:p>
        </p:txBody>
      </p:sp>
      <p:sp>
        <p:nvSpPr>
          <p:cNvPr id="4" name="Content Placeholder 3">
            <a:extLst>
              <a:ext uri="{FF2B5EF4-FFF2-40B4-BE49-F238E27FC236}">
                <a16:creationId xmlns:a16="http://schemas.microsoft.com/office/drawing/2014/main" id="{F15CBA23-30DE-774A-916C-281FFF5C2477}"/>
              </a:ext>
            </a:extLst>
          </p:cNvPr>
          <p:cNvSpPr>
            <a:spLocks noGrp="1"/>
          </p:cNvSpPr>
          <p:nvPr>
            <p:ph sz="half" idx="1"/>
          </p:nvPr>
        </p:nvSpPr>
        <p:spPr>
          <a:xfrm>
            <a:off x="2231136" y="2638044"/>
            <a:ext cx="7729728" cy="3101982"/>
          </a:xfrm>
        </p:spPr>
        <p:txBody>
          <a:bodyPr>
            <a:normAutofit/>
          </a:bodyPr>
          <a:lstStyle/>
          <a:p>
            <a:r>
              <a:rPr lang="en-US" dirty="0"/>
              <a:t>Cerebrovascular disease is more likely to result from a thrombotic event rather than be the cause of one</a:t>
            </a:r>
          </a:p>
          <a:p>
            <a:r>
              <a:rPr lang="en-US" b="1" dirty="0"/>
              <a:t>Antithrombotic therapy should  be considered when an ischemic stroke is identified and a concurrent medical condition associated with a risk for thrombosis is present</a:t>
            </a:r>
          </a:p>
          <a:p>
            <a:endParaRPr lang="en-US" dirty="0"/>
          </a:p>
        </p:txBody>
      </p:sp>
    </p:spTree>
    <p:extLst>
      <p:ext uri="{BB962C8B-B14F-4D97-AF65-F5344CB8AC3E}">
        <p14:creationId xmlns:p14="http://schemas.microsoft.com/office/powerpoint/2010/main" val="10991799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EF0E9-1075-6041-9575-B40E31AB9E7F}"/>
              </a:ext>
            </a:extLst>
          </p:cNvPr>
          <p:cNvSpPr>
            <a:spLocks noGrp="1"/>
          </p:cNvSpPr>
          <p:nvPr>
            <p:ph type="title"/>
          </p:nvPr>
        </p:nvSpPr>
        <p:spPr/>
        <p:txBody>
          <a:bodyPr/>
          <a:lstStyle/>
          <a:p>
            <a:r>
              <a:rPr lang="en-US" dirty="0"/>
              <a:t>Heart Disease (Cats)</a:t>
            </a:r>
          </a:p>
        </p:txBody>
      </p:sp>
      <p:sp>
        <p:nvSpPr>
          <p:cNvPr id="3" name="Content Placeholder 2">
            <a:extLst>
              <a:ext uri="{FF2B5EF4-FFF2-40B4-BE49-F238E27FC236}">
                <a16:creationId xmlns:a16="http://schemas.microsoft.com/office/drawing/2014/main" id="{9F54DB44-7ED5-1548-B42A-E431E455D969}"/>
              </a:ext>
            </a:extLst>
          </p:cNvPr>
          <p:cNvSpPr>
            <a:spLocks noGrp="1"/>
          </p:cNvSpPr>
          <p:nvPr>
            <p:ph sz="half" idx="1"/>
          </p:nvPr>
        </p:nvSpPr>
        <p:spPr/>
        <p:txBody>
          <a:bodyPr>
            <a:normAutofit/>
          </a:bodyPr>
          <a:lstStyle/>
          <a:p>
            <a:r>
              <a:rPr lang="en-US" b="1" dirty="0"/>
              <a:t>Recommended for cats with cardiomyopathy, particularly in those with the risk factors below </a:t>
            </a:r>
          </a:p>
          <a:p>
            <a:pPr lvl="1"/>
            <a:r>
              <a:rPr lang="en-US" b="1" dirty="0"/>
              <a:t>History of ATE</a:t>
            </a:r>
          </a:p>
          <a:p>
            <a:pPr lvl="1"/>
            <a:r>
              <a:rPr lang="en-US" b="1" dirty="0"/>
              <a:t>Left atrial dilation</a:t>
            </a:r>
          </a:p>
          <a:p>
            <a:pPr lvl="1"/>
            <a:r>
              <a:rPr lang="en-US" b="1" dirty="0"/>
              <a:t>Spontaneous </a:t>
            </a:r>
            <a:r>
              <a:rPr lang="en-US" b="1" dirty="0" err="1"/>
              <a:t>echocontrast</a:t>
            </a:r>
            <a:endParaRPr lang="en-US" b="1" dirty="0"/>
          </a:p>
          <a:p>
            <a:pPr lvl="1"/>
            <a:r>
              <a:rPr lang="en-US" b="1" dirty="0"/>
              <a:t>Reduced LA appendage flow velocity</a:t>
            </a:r>
          </a:p>
        </p:txBody>
      </p:sp>
      <p:sp>
        <p:nvSpPr>
          <p:cNvPr id="4" name="Content Placeholder 3">
            <a:extLst>
              <a:ext uri="{FF2B5EF4-FFF2-40B4-BE49-F238E27FC236}">
                <a16:creationId xmlns:a16="http://schemas.microsoft.com/office/drawing/2014/main" id="{83CD2FA7-B5BC-7C48-9887-A08A3F7416D7}"/>
              </a:ext>
            </a:extLst>
          </p:cNvPr>
          <p:cNvSpPr>
            <a:spLocks noGrp="1"/>
          </p:cNvSpPr>
          <p:nvPr>
            <p:ph sz="half" idx="2"/>
          </p:nvPr>
        </p:nvSpPr>
        <p:spPr/>
        <p:txBody>
          <a:bodyPr>
            <a:normAutofit/>
          </a:bodyPr>
          <a:lstStyle/>
          <a:p>
            <a:r>
              <a:rPr lang="en-US" dirty="0"/>
              <a:t>In cats with HCM, cumulative risk of ATE at 1, 5, and 10 years was 3.5%, 9.5%, and 11.3%, respectively</a:t>
            </a:r>
          </a:p>
        </p:txBody>
      </p:sp>
    </p:spTree>
    <p:extLst>
      <p:ext uri="{BB962C8B-B14F-4D97-AF65-F5344CB8AC3E}">
        <p14:creationId xmlns:p14="http://schemas.microsoft.com/office/powerpoint/2010/main" val="35169602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FC261-0C50-7A44-BBF6-EB74E4C9ABEE}"/>
              </a:ext>
            </a:extLst>
          </p:cNvPr>
          <p:cNvSpPr>
            <a:spLocks noGrp="1"/>
          </p:cNvSpPr>
          <p:nvPr>
            <p:ph type="title"/>
          </p:nvPr>
        </p:nvSpPr>
        <p:spPr/>
        <p:txBody>
          <a:bodyPr/>
          <a:lstStyle/>
          <a:p>
            <a:r>
              <a:rPr lang="en-US" dirty="0"/>
              <a:t>Heart Disease (Dogs)</a:t>
            </a:r>
          </a:p>
        </p:txBody>
      </p:sp>
      <p:sp>
        <p:nvSpPr>
          <p:cNvPr id="3" name="Content Placeholder 2">
            <a:extLst>
              <a:ext uri="{FF2B5EF4-FFF2-40B4-BE49-F238E27FC236}">
                <a16:creationId xmlns:a16="http://schemas.microsoft.com/office/drawing/2014/main" id="{9BD326D4-782A-6D40-A89D-DCAE1191B9AA}"/>
              </a:ext>
            </a:extLst>
          </p:cNvPr>
          <p:cNvSpPr>
            <a:spLocks noGrp="1"/>
          </p:cNvSpPr>
          <p:nvPr>
            <p:ph idx="1"/>
          </p:nvPr>
        </p:nvSpPr>
        <p:spPr/>
        <p:txBody>
          <a:bodyPr/>
          <a:lstStyle/>
          <a:p>
            <a:r>
              <a:rPr lang="en-US" dirty="0"/>
              <a:t>Canine cardiac diseases not associated with a high risk for the development of thrombosis</a:t>
            </a:r>
          </a:p>
          <a:p>
            <a:r>
              <a:rPr lang="en-US" dirty="0"/>
              <a:t>Antithrombotic therapy should be considered in individual dogs when other risk factors for thrombosis exist</a:t>
            </a:r>
          </a:p>
          <a:p>
            <a:endParaRPr lang="en-US" dirty="0"/>
          </a:p>
        </p:txBody>
      </p:sp>
    </p:spTree>
    <p:extLst>
      <p:ext uri="{BB962C8B-B14F-4D97-AF65-F5344CB8AC3E}">
        <p14:creationId xmlns:p14="http://schemas.microsoft.com/office/powerpoint/2010/main" val="30826645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FD4B1-B94F-2D44-8B51-9706451D7B35}"/>
              </a:ext>
            </a:extLst>
          </p:cNvPr>
          <p:cNvSpPr>
            <a:spLocks noGrp="1"/>
          </p:cNvSpPr>
          <p:nvPr>
            <p:ph type="title"/>
          </p:nvPr>
        </p:nvSpPr>
        <p:spPr/>
        <p:txBody>
          <a:bodyPr/>
          <a:lstStyle/>
          <a:p>
            <a:r>
              <a:rPr lang="en-US" dirty="0"/>
              <a:t>High Risk of Thrombosis </a:t>
            </a:r>
          </a:p>
        </p:txBody>
      </p:sp>
      <p:sp>
        <p:nvSpPr>
          <p:cNvPr id="3" name="Content Placeholder 2">
            <a:extLst>
              <a:ext uri="{FF2B5EF4-FFF2-40B4-BE49-F238E27FC236}">
                <a16:creationId xmlns:a16="http://schemas.microsoft.com/office/drawing/2014/main" id="{02C0B1E4-05AE-4B44-A74B-C70C9963F58A}"/>
              </a:ext>
            </a:extLst>
          </p:cNvPr>
          <p:cNvSpPr>
            <a:spLocks noGrp="1"/>
          </p:cNvSpPr>
          <p:nvPr>
            <p:ph idx="1"/>
          </p:nvPr>
        </p:nvSpPr>
        <p:spPr/>
        <p:txBody>
          <a:bodyPr>
            <a:normAutofit/>
          </a:bodyPr>
          <a:lstStyle/>
          <a:p>
            <a:r>
              <a:rPr lang="en-US" dirty="0"/>
              <a:t>Dogs with IMHA or PLN</a:t>
            </a:r>
          </a:p>
          <a:p>
            <a:r>
              <a:rPr lang="en-US" dirty="0"/>
              <a:t>Cats with cardiomyopathy and associated risk factors</a:t>
            </a:r>
            <a:endParaRPr lang="en-US" b="1" dirty="0"/>
          </a:p>
          <a:p>
            <a:r>
              <a:rPr lang="en-US" dirty="0"/>
              <a:t>Dogs or cats with </a:t>
            </a:r>
            <a:r>
              <a:rPr lang="en-US" i="1" dirty="0"/>
              <a:t>&gt; </a:t>
            </a:r>
            <a:r>
              <a:rPr lang="en-US" dirty="0"/>
              <a:t>1disease/risk factor for thrombosis</a:t>
            </a:r>
          </a:p>
        </p:txBody>
      </p:sp>
    </p:spTree>
    <p:extLst>
      <p:ext uri="{BB962C8B-B14F-4D97-AF65-F5344CB8AC3E}">
        <p14:creationId xmlns:p14="http://schemas.microsoft.com/office/powerpoint/2010/main" val="28388386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C1785-25C9-124A-8FA3-8FED3136C0F2}"/>
              </a:ext>
            </a:extLst>
          </p:cNvPr>
          <p:cNvSpPr>
            <a:spLocks noGrp="1"/>
          </p:cNvSpPr>
          <p:nvPr>
            <p:ph type="title"/>
          </p:nvPr>
        </p:nvSpPr>
        <p:spPr/>
        <p:txBody>
          <a:bodyPr/>
          <a:lstStyle/>
          <a:p>
            <a:r>
              <a:rPr lang="en-US" dirty="0"/>
              <a:t>Low/Moderate Risk of Thrombosis</a:t>
            </a:r>
          </a:p>
        </p:txBody>
      </p:sp>
      <p:sp>
        <p:nvSpPr>
          <p:cNvPr id="3" name="Content Placeholder 2">
            <a:extLst>
              <a:ext uri="{FF2B5EF4-FFF2-40B4-BE49-F238E27FC236}">
                <a16:creationId xmlns:a16="http://schemas.microsoft.com/office/drawing/2014/main" id="{FE4A5623-25C2-B042-AB89-66B29BDE85F8}"/>
              </a:ext>
            </a:extLst>
          </p:cNvPr>
          <p:cNvSpPr>
            <a:spLocks noGrp="1"/>
          </p:cNvSpPr>
          <p:nvPr>
            <p:ph idx="1"/>
          </p:nvPr>
        </p:nvSpPr>
        <p:spPr/>
        <p:txBody>
          <a:bodyPr/>
          <a:lstStyle/>
          <a:p>
            <a:r>
              <a:rPr lang="en-US" dirty="0"/>
              <a:t>Dogs or cats with a single risk factor disease</a:t>
            </a:r>
          </a:p>
          <a:p>
            <a:r>
              <a:rPr lang="en-US" dirty="0"/>
              <a:t>Dogs or cats with known risk factor conditions that, with treatment, are likely to resolve in days to weeks</a:t>
            </a:r>
          </a:p>
          <a:p>
            <a:endParaRPr lang="en-US" dirty="0"/>
          </a:p>
        </p:txBody>
      </p:sp>
    </p:spTree>
    <p:extLst>
      <p:ext uri="{BB962C8B-B14F-4D97-AF65-F5344CB8AC3E}">
        <p14:creationId xmlns:p14="http://schemas.microsoft.com/office/powerpoint/2010/main" val="11331455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076" name="Rectangle 70">
            <a:extLst>
              <a:ext uri="{FF2B5EF4-FFF2-40B4-BE49-F238E27FC236}">
                <a16:creationId xmlns:a16="http://schemas.microsoft.com/office/drawing/2014/main" id="{17DE0705-3755-4B4E-8070-9F0507988F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491851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EBD1C2F-AAD1-974C-A9D3-BEEA3A4754A7}"/>
              </a:ext>
            </a:extLst>
          </p:cNvPr>
          <p:cNvSpPr>
            <a:spLocks noGrp="1"/>
          </p:cNvSpPr>
          <p:nvPr>
            <p:ph type="title"/>
          </p:nvPr>
        </p:nvSpPr>
        <p:spPr>
          <a:xfrm>
            <a:off x="1600200" y="4269282"/>
            <a:ext cx="8991600" cy="1264762"/>
          </a:xfrm>
        </p:spPr>
        <p:txBody>
          <a:bodyPr vert="horz" lIns="274320" tIns="182880" rIns="274320" bIns="182880" rtlCol="0" anchor="ctr" anchorCtr="1">
            <a:normAutofit/>
          </a:bodyPr>
          <a:lstStyle/>
          <a:p>
            <a:r>
              <a:rPr lang="en-US" sz="3200">
                <a:solidFill>
                  <a:srgbClr val="262626"/>
                </a:solidFill>
              </a:rPr>
              <a:t>DOMAIN 1 Review</a:t>
            </a:r>
          </a:p>
        </p:txBody>
      </p:sp>
      <p:sp>
        <p:nvSpPr>
          <p:cNvPr id="3" name="Content Placeholder 2">
            <a:extLst>
              <a:ext uri="{FF2B5EF4-FFF2-40B4-BE49-F238E27FC236}">
                <a16:creationId xmlns:a16="http://schemas.microsoft.com/office/drawing/2014/main" id="{10D2C304-4ECB-5F4F-BFD5-F233DD0C4310}"/>
              </a:ext>
            </a:extLst>
          </p:cNvPr>
          <p:cNvSpPr>
            <a:spLocks noGrp="1"/>
          </p:cNvSpPr>
          <p:nvPr>
            <p:ph sz="half" idx="1"/>
          </p:nvPr>
        </p:nvSpPr>
        <p:spPr>
          <a:xfrm>
            <a:off x="2695194" y="5688535"/>
            <a:ext cx="6801612" cy="536125"/>
          </a:xfrm>
        </p:spPr>
        <p:txBody>
          <a:bodyPr vert="horz" lIns="91440" tIns="45720" rIns="91440" bIns="45720" rtlCol="0">
            <a:normAutofit/>
          </a:bodyPr>
          <a:lstStyle/>
          <a:p>
            <a:pPr marL="0" indent="0" algn="ctr">
              <a:buNone/>
            </a:pPr>
            <a:r>
              <a:rPr lang="en-US">
                <a:solidFill>
                  <a:schemeClr val="tx1">
                    <a:lumMod val="75000"/>
                    <a:lumOff val="25000"/>
                  </a:schemeClr>
                </a:solidFill>
              </a:rPr>
              <a:t>What scenarios are appropriate for anti-thrombotic therapy?</a:t>
            </a:r>
          </a:p>
        </p:txBody>
      </p:sp>
      <p:pic>
        <p:nvPicPr>
          <p:cNvPr id="3074" name="Picture 2" descr="Ferris Bueller GIFs - Get the best GIF on GIPHY">
            <a:extLst>
              <a:ext uri="{FF2B5EF4-FFF2-40B4-BE49-F238E27FC236}">
                <a16:creationId xmlns:a16="http://schemas.microsoft.com/office/drawing/2014/main" id="{DE995A2B-5C64-E842-A656-90CEE0C20820}"/>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1989897" y="640078"/>
            <a:ext cx="8212206" cy="33013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03139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B1DED3-4496-414D-8525-D0449FC89001}"/>
              </a:ext>
            </a:extLst>
          </p:cNvPr>
          <p:cNvSpPr>
            <a:spLocks noGrp="1"/>
          </p:cNvSpPr>
          <p:nvPr>
            <p:ph type="title"/>
          </p:nvPr>
        </p:nvSpPr>
        <p:spPr/>
        <p:txBody>
          <a:bodyPr/>
          <a:lstStyle/>
          <a:p>
            <a:r>
              <a:rPr lang="en-US" dirty="0"/>
              <a:t>DOMAIN 1 REVIEW</a:t>
            </a:r>
          </a:p>
        </p:txBody>
      </p:sp>
      <p:sp>
        <p:nvSpPr>
          <p:cNvPr id="3" name="Content Placeholder 2">
            <a:extLst>
              <a:ext uri="{FF2B5EF4-FFF2-40B4-BE49-F238E27FC236}">
                <a16:creationId xmlns:a16="http://schemas.microsoft.com/office/drawing/2014/main" id="{B210A7C9-A8D9-8B43-88CC-01EEFAF12132}"/>
              </a:ext>
            </a:extLst>
          </p:cNvPr>
          <p:cNvSpPr>
            <a:spLocks noGrp="1"/>
          </p:cNvSpPr>
          <p:nvPr>
            <p:ph idx="1"/>
          </p:nvPr>
        </p:nvSpPr>
        <p:spPr/>
        <p:txBody>
          <a:bodyPr/>
          <a:lstStyle/>
          <a:p>
            <a:r>
              <a:rPr lang="en-US" dirty="0"/>
              <a:t>What scenarios are appropriate for antithrombotic therapy?</a:t>
            </a:r>
          </a:p>
          <a:p>
            <a:pPr lvl="1"/>
            <a:r>
              <a:rPr lang="en-US" dirty="0"/>
              <a:t>Dogs with IMHA or PLN</a:t>
            </a:r>
          </a:p>
          <a:p>
            <a:pPr lvl="1"/>
            <a:r>
              <a:rPr lang="en-US" dirty="0"/>
              <a:t>Cats with cardiomyopathy and associated risk factors</a:t>
            </a:r>
          </a:p>
          <a:p>
            <a:pPr lvl="1"/>
            <a:r>
              <a:rPr lang="en-US" dirty="0"/>
              <a:t>Dogs and Cats with advanced heartworm disease (CURATIVE 2.0)</a:t>
            </a:r>
          </a:p>
          <a:p>
            <a:pPr lvl="1"/>
            <a:r>
              <a:rPr lang="en-US" dirty="0"/>
              <a:t>Dogs or cats with </a:t>
            </a:r>
            <a:r>
              <a:rPr lang="en-US" i="1" dirty="0"/>
              <a:t>&gt;</a:t>
            </a:r>
            <a:r>
              <a:rPr lang="en-US" dirty="0"/>
              <a:t>1disease/risk factor for thrombosis</a:t>
            </a:r>
          </a:p>
          <a:p>
            <a:pPr lvl="1"/>
            <a:r>
              <a:rPr lang="en-US" dirty="0"/>
              <a:t>Dogs or cats demonstrated to be in a hypercoagulable state</a:t>
            </a:r>
          </a:p>
        </p:txBody>
      </p:sp>
    </p:spTree>
    <p:extLst>
      <p:ext uri="{BB962C8B-B14F-4D97-AF65-F5344CB8AC3E}">
        <p14:creationId xmlns:p14="http://schemas.microsoft.com/office/powerpoint/2010/main" val="17660025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FFF20-0B13-B442-8441-7EF06959BA6D}"/>
              </a:ext>
            </a:extLst>
          </p:cNvPr>
          <p:cNvSpPr>
            <a:spLocks noGrp="1"/>
          </p:cNvSpPr>
          <p:nvPr>
            <p:ph type="title"/>
          </p:nvPr>
        </p:nvSpPr>
        <p:spPr/>
        <p:txBody>
          <a:bodyPr/>
          <a:lstStyle/>
          <a:p>
            <a:r>
              <a:rPr lang="en-US" dirty="0"/>
              <a:t>Why is this needed?</a:t>
            </a:r>
          </a:p>
        </p:txBody>
      </p:sp>
      <p:sp>
        <p:nvSpPr>
          <p:cNvPr id="3" name="Content Placeholder 2">
            <a:extLst>
              <a:ext uri="{FF2B5EF4-FFF2-40B4-BE49-F238E27FC236}">
                <a16:creationId xmlns:a16="http://schemas.microsoft.com/office/drawing/2014/main" id="{22CC7A0C-C976-6541-91B7-194DAC02A55C}"/>
              </a:ext>
            </a:extLst>
          </p:cNvPr>
          <p:cNvSpPr>
            <a:spLocks noGrp="1"/>
          </p:cNvSpPr>
          <p:nvPr>
            <p:ph idx="1"/>
          </p:nvPr>
        </p:nvSpPr>
        <p:spPr/>
        <p:txBody>
          <a:bodyPr>
            <a:normAutofit fontScale="92500" lnSpcReduction="10000"/>
          </a:bodyPr>
          <a:lstStyle/>
          <a:p>
            <a:r>
              <a:rPr lang="en-US" dirty="0"/>
              <a:t>Thrombosis causes substantial morbidity and mortality through promotion of inflammation and direct end organ damage</a:t>
            </a:r>
          </a:p>
          <a:p>
            <a:r>
              <a:rPr lang="en-US" dirty="0"/>
              <a:t>Thrombosis can complicate management of other disease processes and propagate further clot formation and embolization</a:t>
            </a:r>
          </a:p>
          <a:p>
            <a:r>
              <a:rPr lang="en-US" dirty="0"/>
              <a:t>Economic costs well documented in human med</a:t>
            </a:r>
          </a:p>
          <a:p>
            <a:pPr lvl="1"/>
            <a:r>
              <a:rPr lang="en-US" dirty="0"/>
              <a:t>There are 96 million cats and 90 million dogs</a:t>
            </a:r>
          </a:p>
          <a:p>
            <a:pPr lvl="1"/>
            <a:r>
              <a:rPr lang="en-US" dirty="0"/>
              <a:t>United States veterinary market is worth $13.5 billion</a:t>
            </a:r>
          </a:p>
          <a:p>
            <a:pPr lvl="1"/>
            <a:r>
              <a:rPr lang="en-US" dirty="0"/>
              <a:t>“If thrombotic disorders account for even 0.01% of this spending, then client costs for the diagnosis and management of thrombotic complications in small animals amount to millions of US dollars annually”</a:t>
            </a:r>
          </a:p>
          <a:p>
            <a:pPr lvl="1"/>
            <a:endParaRPr lang="en-US" dirty="0"/>
          </a:p>
          <a:p>
            <a:endParaRPr lang="en-US" dirty="0"/>
          </a:p>
        </p:txBody>
      </p:sp>
    </p:spTree>
    <p:extLst>
      <p:ext uri="{BB962C8B-B14F-4D97-AF65-F5344CB8AC3E}">
        <p14:creationId xmlns:p14="http://schemas.microsoft.com/office/powerpoint/2010/main" val="4344682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9167363-D90F-0944-979A-BF869F5A17C2}"/>
              </a:ext>
            </a:extLst>
          </p:cNvPr>
          <p:cNvSpPr>
            <a:spLocks noGrp="1"/>
          </p:cNvSpPr>
          <p:nvPr>
            <p:ph type="title"/>
          </p:nvPr>
        </p:nvSpPr>
        <p:spPr/>
        <p:txBody>
          <a:bodyPr>
            <a:normAutofit/>
          </a:bodyPr>
          <a:lstStyle/>
          <a:p>
            <a:r>
              <a:rPr lang="en-US" dirty="0"/>
              <a:t>Domain 2: Defining Rational Therapeutic Risk </a:t>
            </a:r>
          </a:p>
        </p:txBody>
      </p:sp>
      <p:sp>
        <p:nvSpPr>
          <p:cNvPr id="5" name="Text Placeholder 4">
            <a:extLst>
              <a:ext uri="{FF2B5EF4-FFF2-40B4-BE49-F238E27FC236}">
                <a16:creationId xmlns:a16="http://schemas.microsoft.com/office/drawing/2014/main" id="{020295F8-D973-994C-BA1F-869815087465}"/>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6522715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E17CC34-48E8-5B4B-B9B2-D61FD3941929}"/>
              </a:ext>
            </a:extLst>
          </p:cNvPr>
          <p:cNvSpPr>
            <a:spLocks noGrp="1"/>
          </p:cNvSpPr>
          <p:nvPr>
            <p:ph type="title"/>
          </p:nvPr>
        </p:nvSpPr>
        <p:spPr/>
        <p:txBody>
          <a:bodyPr>
            <a:normAutofit/>
          </a:bodyPr>
          <a:lstStyle/>
          <a:p>
            <a:r>
              <a:rPr lang="en-US" dirty="0"/>
              <a:t>Anti-platelet agents vs anticoagulants for VTE (dogs)</a:t>
            </a:r>
          </a:p>
        </p:txBody>
      </p:sp>
      <p:sp>
        <p:nvSpPr>
          <p:cNvPr id="5" name="Content Placeholder 4">
            <a:extLst>
              <a:ext uri="{FF2B5EF4-FFF2-40B4-BE49-F238E27FC236}">
                <a16:creationId xmlns:a16="http://schemas.microsoft.com/office/drawing/2014/main" id="{99700ADE-3425-D441-87AE-4D8AB1ED499B}"/>
              </a:ext>
            </a:extLst>
          </p:cNvPr>
          <p:cNvSpPr>
            <a:spLocks noGrp="1"/>
          </p:cNvSpPr>
          <p:nvPr>
            <p:ph idx="1"/>
          </p:nvPr>
        </p:nvSpPr>
        <p:spPr/>
        <p:txBody>
          <a:bodyPr/>
          <a:lstStyle/>
          <a:p>
            <a:r>
              <a:rPr lang="en-US" b="1" dirty="0"/>
              <a:t>Anticoagulants may be more effective than antiplatelet agents for venous thromboembolism prevention in dogs in general and in dirofilariasis specifically</a:t>
            </a:r>
          </a:p>
          <a:p>
            <a:r>
              <a:rPr lang="en-US" dirty="0"/>
              <a:t>1 study in dogs suggested that heparin was superior to aspirin for prevention of thrombus formation under venous shear </a:t>
            </a:r>
          </a:p>
          <a:p>
            <a:r>
              <a:rPr lang="en-US" dirty="0"/>
              <a:t>Another study showed neither aspirin or aspirin and dipyridamole protect against PTE in dirofilariasis </a:t>
            </a:r>
          </a:p>
          <a:p>
            <a:endParaRPr lang="en-US" dirty="0"/>
          </a:p>
        </p:txBody>
      </p:sp>
    </p:spTree>
    <p:extLst>
      <p:ext uri="{BB962C8B-B14F-4D97-AF65-F5344CB8AC3E}">
        <p14:creationId xmlns:p14="http://schemas.microsoft.com/office/powerpoint/2010/main" val="22629758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05756D-DF9D-474B-9570-A91ED37D4BA2}"/>
              </a:ext>
            </a:extLst>
          </p:cNvPr>
          <p:cNvSpPr>
            <a:spLocks noGrp="1"/>
          </p:cNvSpPr>
          <p:nvPr>
            <p:ph type="title"/>
          </p:nvPr>
        </p:nvSpPr>
        <p:spPr/>
        <p:txBody>
          <a:bodyPr>
            <a:normAutofit/>
          </a:bodyPr>
          <a:lstStyle/>
          <a:p>
            <a:r>
              <a:rPr lang="en-US" dirty="0"/>
              <a:t>Anti-platelet agents vs anticoagulants for VTE (cats)</a:t>
            </a:r>
          </a:p>
        </p:txBody>
      </p:sp>
      <p:sp>
        <p:nvSpPr>
          <p:cNvPr id="3" name="Content Placeholder 2">
            <a:extLst>
              <a:ext uri="{FF2B5EF4-FFF2-40B4-BE49-F238E27FC236}">
                <a16:creationId xmlns:a16="http://schemas.microsoft.com/office/drawing/2014/main" id="{2333E5DB-9C29-B440-993B-70ED8759A00F}"/>
              </a:ext>
            </a:extLst>
          </p:cNvPr>
          <p:cNvSpPr>
            <a:spLocks noGrp="1"/>
          </p:cNvSpPr>
          <p:nvPr>
            <p:ph idx="1"/>
          </p:nvPr>
        </p:nvSpPr>
        <p:spPr/>
        <p:txBody>
          <a:bodyPr/>
          <a:lstStyle/>
          <a:p>
            <a:r>
              <a:rPr lang="en-US" dirty="0"/>
              <a:t>No evidence-based recommendations can be made regarding the use of antiplatelet agents for VTE in cats. </a:t>
            </a:r>
          </a:p>
          <a:p>
            <a:r>
              <a:rPr lang="en-US" b="1" dirty="0"/>
              <a:t>Anticoagulants rather than antiplatelet agents should be used for the prevention of  VTE in cats.</a:t>
            </a:r>
          </a:p>
          <a:p>
            <a:r>
              <a:rPr lang="en-US" dirty="0"/>
              <a:t>Two publications were suggesting that aspirin has limited, if any, efficacy for prevention of pulmonary thromboembolism due to dirofilariasis in cats </a:t>
            </a:r>
          </a:p>
          <a:p>
            <a:endParaRPr lang="en-US" dirty="0"/>
          </a:p>
        </p:txBody>
      </p:sp>
    </p:spTree>
    <p:extLst>
      <p:ext uri="{BB962C8B-B14F-4D97-AF65-F5344CB8AC3E}">
        <p14:creationId xmlns:p14="http://schemas.microsoft.com/office/powerpoint/2010/main" val="5598669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6DA1F7-8A40-E440-BD87-11B4E1D876FD}"/>
              </a:ext>
            </a:extLst>
          </p:cNvPr>
          <p:cNvSpPr>
            <a:spLocks noGrp="1"/>
          </p:cNvSpPr>
          <p:nvPr>
            <p:ph type="title"/>
          </p:nvPr>
        </p:nvSpPr>
        <p:spPr/>
        <p:txBody>
          <a:bodyPr>
            <a:normAutofit/>
          </a:bodyPr>
          <a:lstStyle/>
          <a:p>
            <a:r>
              <a:rPr lang="en-US" dirty="0"/>
              <a:t>Anti-platelet agents vs anticoagulants for ATE (dogs)</a:t>
            </a:r>
          </a:p>
        </p:txBody>
      </p:sp>
      <p:sp>
        <p:nvSpPr>
          <p:cNvPr id="3" name="Content Placeholder 2">
            <a:extLst>
              <a:ext uri="{FF2B5EF4-FFF2-40B4-BE49-F238E27FC236}">
                <a16:creationId xmlns:a16="http://schemas.microsoft.com/office/drawing/2014/main" id="{8B3E2BBE-738F-A149-920B-90FB56ED427C}"/>
              </a:ext>
            </a:extLst>
          </p:cNvPr>
          <p:cNvSpPr>
            <a:spLocks noGrp="1"/>
          </p:cNvSpPr>
          <p:nvPr>
            <p:ph sz="half" idx="1"/>
          </p:nvPr>
        </p:nvSpPr>
        <p:spPr/>
        <p:txBody>
          <a:bodyPr>
            <a:normAutofit/>
          </a:bodyPr>
          <a:lstStyle/>
          <a:p>
            <a:r>
              <a:rPr lang="en-US" b="1" dirty="0"/>
              <a:t>Antiplatelet agents may be more effective than anticoagulants for the prevention of ATE in dogs</a:t>
            </a:r>
          </a:p>
          <a:p>
            <a:r>
              <a:rPr lang="en-US" dirty="0"/>
              <a:t>Anticoagulants may also be effective for prevention of ATE </a:t>
            </a:r>
          </a:p>
          <a:p>
            <a:endParaRPr lang="en-US" dirty="0"/>
          </a:p>
        </p:txBody>
      </p:sp>
      <p:sp>
        <p:nvSpPr>
          <p:cNvPr id="4" name="Content Placeholder 3">
            <a:extLst>
              <a:ext uri="{FF2B5EF4-FFF2-40B4-BE49-F238E27FC236}">
                <a16:creationId xmlns:a16="http://schemas.microsoft.com/office/drawing/2014/main" id="{33D6AE77-6684-B94F-82B0-A0E4CB8826BA}"/>
              </a:ext>
            </a:extLst>
          </p:cNvPr>
          <p:cNvSpPr>
            <a:spLocks noGrp="1"/>
          </p:cNvSpPr>
          <p:nvPr>
            <p:ph sz="half" idx="2"/>
          </p:nvPr>
        </p:nvSpPr>
        <p:spPr/>
        <p:txBody>
          <a:bodyPr>
            <a:normAutofit/>
          </a:bodyPr>
          <a:lstStyle/>
          <a:p>
            <a:r>
              <a:rPr lang="en-US" dirty="0"/>
              <a:t>Three studies suggested that anticoagulants were inferior to antiplatelet agents in the setting of provoked arterial thrombosis</a:t>
            </a:r>
          </a:p>
          <a:p>
            <a:r>
              <a:rPr lang="en-US" dirty="0"/>
              <a:t>Multiple studies also suggest efficacy of anticoagulants for arterial thrombosis in dogs</a:t>
            </a:r>
          </a:p>
          <a:p>
            <a:endParaRPr lang="en-US" dirty="0"/>
          </a:p>
        </p:txBody>
      </p:sp>
    </p:spTree>
    <p:extLst>
      <p:ext uri="{BB962C8B-B14F-4D97-AF65-F5344CB8AC3E}">
        <p14:creationId xmlns:p14="http://schemas.microsoft.com/office/powerpoint/2010/main" val="32110252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848F63-93AB-394C-9F22-F2C3138FADCC}"/>
              </a:ext>
            </a:extLst>
          </p:cNvPr>
          <p:cNvSpPr>
            <a:spLocks noGrp="1"/>
          </p:cNvSpPr>
          <p:nvPr>
            <p:ph type="title"/>
          </p:nvPr>
        </p:nvSpPr>
        <p:spPr/>
        <p:txBody>
          <a:bodyPr>
            <a:normAutofit/>
          </a:bodyPr>
          <a:lstStyle/>
          <a:p>
            <a:r>
              <a:rPr lang="en-US" dirty="0"/>
              <a:t>Anti-platelet agents vs anticoagulants for ATE (cats)</a:t>
            </a:r>
          </a:p>
        </p:txBody>
      </p:sp>
      <p:sp>
        <p:nvSpPr>
          <p:cNvPr id="3" name="Content Placeholder 2">
            <a:extLst>
              <a:ext uri="{FF2B5EF4-FFF2-40B4-BE49-F238E27FC236}">
                <a16:creationId xmlns:a16="http://schemas.microsoft.com/office/drawing/2014/main" id="{26CAD08B-39A6-0946-B30C-3259459DA27C}"/>
              </a:ext>
            </a:extLst>
          </p:cNvPr>
          <p:cNvSpPr>
            <a:spLocks noGrp="1"/>
          </p:cNvSpPr>
          <p:nvPr>
            <p:ph idx="1"/>
          </p:nvPr>
        </p:nvSpPr>
        <p:spPr/>
        <p:txBody>
          <a:bodyPr/>
          <a:lstStyle/>
          <a:p>
            <a:r>
              <a:rPr lang="en-US" b="1" dirty="0"/>
              <a:t>Antiplatelet agents should be used for the prevention of ATE in cats</a:t>
            </a:r>
          </a:p>
          <a:p>
            <a:r>
              <a:rPr lang="en-US" dirty="0"/>
              <a:t>No evidence-based recommendations can be made regarding the use of anticoagulants for ATE in cats</a:t>
            </a:r>
          </a:p>
          <a:p>
            <a:endParaRPr lang="en-US" dirty="0"/>
          </a:p>
          <a:p>
            <a:endParaRPr lang="en-US" dirty="0"/>
          </a:p>
        </p:txBody>
      </p:sp>
    </p:spTree>
    <p:extLst>
      <p:ext uri="{BB962C8B-B14F-4D97-AF65-F5344CB8AC3E}">
        <p14:creationId xmlns:p14="http://schemas.microsoft.com/office/powerpoint/2010/main" val="2583888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18209-81B8-0C44-A825-A3D5C52B1F3D}"/>
              </a:ext>
            </a:extLst>
          </p:cNvPr>
          <p:cNvSpPr>
            <a:spLocks noGrp="1"/>
          </p:cNvSpPr>
          <p:nvPr>
            <p:ph type="title"/>
          </p:nvPr>
        </p:nvSpPr>
        <p:spPr/>
        <p:txBody>
          <a:bodyPr/>
          <a:lstStyle/>
          <a:p>
            <a:r>
              <a:rPr lang="en-US" dirty="0"/>
              <a:t>Clopidogrel vs Aspirin (dogs)</a:t>
            </a:r>
          </a:p>
        </p:txBody>
      </p:sp>
      <p:sp>
        <p:nvSpPr>
          <p:cNvPr id="3" name="Content Placeholder 2">
            <a:extLst>
              <a:ext uri="{FF2B5EF4-FFF2-40B4-BE49-F238E27FC236}">
                <a16:creationId xmlns:a16="http://schemas.microsoft.com/office/drawing/2014/main" id="{CCCE2536-B1A3-F648-B966-E2BC29E17D0E}"/>
              </a:ext>
            </a:extLst>
          </p:cNvPr>
          <p:cNvSpPr>
            <a:spLocks noGrp="1"/>
          </p:cNvSpPr>
          <p:nvPr>
            <p:ph idx="1"/>
          </p:nvPr>
        </p:nvSpPr>
        <p:spPr/>
        <p:txBody>
          <a:bodyPr/>
          <a:lstStyle/>
          <a:p>
            <a:r>
              <a:rPr lang="en-US" dirty="0"/>
              <a:t>There is insufficient evidence to make strong recommendations regarding clopidogrel versus aspirin in dogs</a:t>
            </a:r>
          </a:p>
          <a:p>
            <a:r>
              <a:rPr lang="en-US" b="1" dirty="0"/>
              <a:t>Authors suggest that clopidogrel may be more effective than aspirin in dogs at risk for ATE</a:t>
            </a:r>
          </a:p>
          <a:p>
            <a:endParaRPr lang="en-US" dirty="0"/>
          </a:p>
        </p:txBody>
      </p:sp>
    </p:spTree>
    <p:extLst>
      <p:ext uri="{BB962C8B-B14F-4D97-AF65-F5344CB8AC3E}">
        <p14:creationId xmlns:p14="http://schemas.microsoft.com/office/powerpoint/2010/main" val="2058179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F6FC6D-829C-614E-9429-B36887BFFEA2}"/>
              </a:ext>
            </a:extLst>
          </p:cNvPr>
          <p:cNvSpPr>
            <a:spLocks noGrp="1"/>
          </p:cNvSpPr>
          <p:nvPr>
            <p:ph type="title"/>
          </p:nvPr>
        </p:nvSpPr>
        <p:spPr/>
        <p:txBody>
          <a:bodyPr/>
          <a:lstStyle/>
          <a:p>
            <a:r>
              <a:rPr lang="en-US" dirty="0"/>
              <a:t>Clopidogrel vs Aspirin (cats)</a:t>
            </a:r>
          </a:p>
        </p:txBody>
      </p:sp>
      <p:sp>
        <p:nvSpPr>
          <p:cNvPr id="3" name="Content Placeholder 2">
            <a:extLst>
              <a:ext uri="{FF2B5EF4-FFF2-40B4-BE49-F238E27FC236}">
                <a16:creationId xmlns:a16="http://schemas.microsoft.com/office/drawing/2014/main" id="{27ADB36D-92CB-FF41-AB23-301CFB6DA02C}"/>
              </a:ext>
            </a:extLst>
          </p:cNvPr>
          <p:cNvSpPr>
            <a:spLocks noGrp="1"/>
          </p:cNvSpPr>
          <p:nvPr>
            <p:ph idx="1"/>
          </p:nvPr>
        </p:nvSpPr>
        <p:spPr/>
        <p:txBody>
          <a:bodyPr>
            <a:normAutofit/>
          </a:bodyPr>
          <a:lstStyle/>
          <a:p>
            <a:r>
              <a:rPr lang="en-US" b="1" dirty="0"/>
              <a:t>Authors recommend that clopidogrel be used instead of aspirin in cats at risk for ATE </a:t>
            </a:r>
          </a:p>
          <a:p>
            <a:pPr lvl="1"/>
            <a:r>
              <a:rPr lang="en-US" dirty="0"/>
              <a:t>One prospective study in cats provides evidence that clopidogrel is superior to aspirin for thromboprophylaxis in cats with previous aortic thromboembolic events</a:t>
            </a:r>
            <a:endParaRPr lang="en-US" b="1" dirty="0"/>
          </a:p>
          <a:p>
            <a:r>
              <a:rPr lang="en-US" dirty="0"/>
              <a:t>There is no evidence on which to base recommendations regarding the use of aspirin or clopidogrel in cats at risk for VTE</a:t>
            </a:r>
          </a:p>
        </p:txBody>
      </p:sp>
    </p:spTree>
    <p:extLst>
      <p:ext uri="{BB962C8B-B14F-4D97-AF65-F5344CB8AC3E}">
        <p14:creationId xmlns:p14="http://schemas.microsoft.com/office/powerpoint/2010/main" val="27169673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6B6AD9-67B2-5A41-BC52-1F9194698B68}"/>
              </a:ext>
            </a:extLst>
          </p:cNvPr>
          <p:cNvSpPr>
            <a:spLocks noGrp="1"/>
          </p:cNvSpPr>
          <p:nvPr>
            <p:ph type="title"/>
          </p:nvPr>
        </p:nvSpPr>
        <p:spPr/>
        <p:txBody>
          <a:bodyPr>
            <a:normAutofit/>
          </a:bodyPr>
          <a:lstStyle/>
          <a:p>
            <a:r>
              <a:rPr lang="en-US" dirty="0"/>
              <a:t>New antiplatelet agents vs clopidogrel or aspirin (dogs)</a:t>
            </a:r>
          </a:p>
        </p:txBody>
      </p:sp>
      <p:sp>
        <p:nvSpPr>
          <p:cNvPr id="3" name="Content Placeholder 2">
            <a:extLst>
              <a:ext uri="{FF2B5EF4-FFF2-40B4-BE49-F238E27FC236}">
                <a16:creationId xmlns:a16="http://schemas.microsoft.com/office/drawing/2014/main" id="{63CEF1AB-F316-6042-89AB-1D5DDADFC54F}"/>
              </a:ext>
            </a:extLst>
          </p:cNvPr>
          <p:cNvSpPr>
            <a:spLocks noGrp="1"/>
          </p:cNvSpPr>
          <p:nvPr>
            <p:ph idx="1"/>
          </p:nvPr>
        </p:nvSpPr>
        <p:spPr/>
        <p:txBody>
          <a:bodyPr/>
          <a:lstStyle/>
          <a:p>
            <a:r>
              <a:rPr lang="en-US" dirty="0"/>
              <a:t>Insufficient evidence to make recommendations regarding the use of new antiplatelet agents versus clopidogrel or aspirin in dogs</a:t>
            </a:r>
          </a:p>
          <a:p>
            <a:r>
              <a:rPr lang="en-US" b="1" dirty="0"/>
              <a:t>Abciximab and ticagrelor appear safe and may be efficacious antiplatelet agents in dogs</a:t>
            </a:r>
          </a:p>
          <a:p>
            <a:r>
              <a:rPr lang="en-US" dirty="0"/>
              <a:t>No clinical studies evaluating novel antiplatelet agents in dogs identified. </a:t>
            </a:r>
          </a:p>
          <a:p>
            <a:endParaRPr lang="en-US" dirty="0"/>
          </a:p>
        </p:txBody>
      </p:sp>
    </p:spTree>
    <p:extLst>
      <p:ext uri="{BB962C8B-B14F-4D97-AF65-F5344CB8AC3E}">
        <p14:creationId xmlns:p14="http://schemas.microsoft.com/office/powerpoint/2010/main" val="20950788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4A292C-6E1C-7149-8DB5-41BE5234E596}"/>
              </a:ext>
            </a:extLst>
          </p:cNvPr>
          <p:cNvSpPr>
            <a:spLocks noGrp="1"/>
          </p:cNvSpPr>
          <p:nvPr>
            <p:ph type="title"/>
          </p:nvPr>
        </p:nvSpPr>
        <p:spPr/>
        <p:txBody>
          <a:bodyPr>
            <a:normAutofit/>
          </a:bodyPr>
          <a:lstStyle/>
          <a:p>
            <a:r>
              <a:rPr lang="en-US" dirty="0"/>
              <a:t>New antiplatelet agents vs clopidogrel or aspirin (cats)</a:t>
            </a:r>
          </a:p>
        </p:txBody>
      </p:sp>
      <p:sp>
        <p:nvSpPr>
          <p:cNvPr id="3" name="Content Placeholder 2">
            <a:extLst>
              <a:ext uri="{FF2B5EF4-FFF2-40B4-BE49-F238E27FC236}">
                <a16:creationId xmlns:a16="http://schemas.microsoft.com/office/drawing/2014/main" id="{A4B3367F-F463-A142-BE05-98DE68C0F718}"/>
              </a:ext>
            </a:extLst>
          </p:cNvPr>
          <p:cNvSpPr>
            <a:spLocks noGrp="1"/>
          </p:cNvSpPr>
          <p:nvPr>
            <p:ph idx="1"/>
          </p:nvPr>
        </p:nvSpPr>
        <p:spPr/>
        <p:txBody>
          <a:bodyPr/>
          <a:lstStyle/>
          <a:p>
            <a:r>
              <a:rPr lang="en-US" dirty="0"/>
              <a:t>Insufficient evidence to make recommendations regarding the use of new antiplatelet agents versus clopidogrel or aspirin in cats</a:t>
            </a:r>
          </a:p>
          <a:p>
            <a:r>
              <a:rPr lang="en-US" b="1" dirty="0"/>
              <a:t>Abciximab appears safe and may be efficacious as an antiplatelet agent in cats</a:t>
            </a:r>
          </a:p>
          <a:p>
            <a:r>
              <a:rPr lang="en-US" dirty="0"/>
              <a:t>No clinical studies evaluating novel antiplatelet agents in cats identified </a:t>
            </a:r>
          </a:p>
          <a:p>
            <a:endParaRPr lang="en-US" dirty="0"/>
          </a:p>
        </p:txBody>
      </p:sp>
    </p:spTree>
    <p:extLst>
      <p:ext uri="{BB962C8B-B14F-4D97-AF65-F5344CB8AC3E}">
        <p14:creationId xmlns:p14="http://schemas.microsoft.com/office/powerpoint/2010/main" val="36728328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CAD355-E1D7-9942-8129-6A3C1FDA0BAB}"/>
              </a:ext>
            </a:extLst>
          </p:cNvPr>
          <p:cNvSpPr>
            <a:spLocks noGrp="1"/>
          </p:cNvSpPr>
          <p:nvPr>
            <p:ph type="title"/>
          </p:nvPr>
        </p:nvSpPr>
        <p:spPr/>
        <p:txBody>
          <a:bodyPr>
            <a:normAutofit/>
          </a:bodyPr>
          <a:lstStyle/>
          <a:p>
            <a:r>
              <a:rPr lang="en-US" b="1" dirty="0"/>
              <a:t>UFH versus LMWH (dogs) </a:t>
            </a:r>
            <a:endParaRPr lang="en-US" dirty="0"/>
          </a:p>
        </p:txBody>
      </p:sp>
      <p:sp>
        <p:nvSpPr>
          <p:cNvPr id="3" name="Content Placeholder 2">
            <a:extLst>
              <a:ext uri="{FF2B5EF4-FFF2-40B4-BE49-F238E27FC236}">
                <a16:creationId xmlns:a16="http://schemas.microsoft.com/office/drawing/2014/main" id="{5B695D1A-D54C-9A40-8046-1EB21EFA30C2}"/>
              </a:ext>
            </a:extLst>
          </p:cNvPr>
          <p:cNvSpPr>
            <a:spLocks noGrp="1"/>
          </p:cNvSpPr>
          <p:nvPr>
            <p:ph sz="half" idx="1"/>
          </p:nvPr>
        </p:nvSpPr>
        <p:spPr/>
        <p:txBody>
          <a:bodyPr>
            <a:normAutofit/>
          </a:bodyPr>
          <a:lstStyle/>
          <a:p>
            <a:r>
              <a:rPr lang="en-US" dirty="0"/>
              <a:t>There is insufficient evidence to make strong recommendations regarding the use of UFH versus LMWH in dogs </a:t>
            </a:r>
          </a:p>
          <a:p>
            <a:r>
              <a:rPr lang="en-US" b="1" dirty="0"/>
              <a:t>LMWH may be used in preference to UFH because of the positive safety profile of LMWH and more reliable bioavailability of the LMWH products compared to UFH</a:t>
            </a:r>
          </a:p>
          <a:p>
            <a:endParaRPr lang="en-US" b="1" dirty="0"/>
          </a:p>
          <a:p>
            <a:endParaRPr lang="en-US" dirty="0"/>
          </a:p>
        </p:txBody>
      </p:sp>
      <p:sp>
        <p:nvSpPr>
          <p:cNvPr id="4" name="Content Placeholder 3">
            <a:extLst>
              <a:ext uri="{FF2B5EF4-FFF2-40B4-BE49-F238E27FC236}">
                <a16:creationId xmlns:a16="http://schemas.microsoft.com/office/drawing/2014/main" id="{1C8456BD-BFE5-1C4C-9570-220EA233E3F2}"/>
              </a:ext>
            </a:extLst>
          </p:cNvPr>
          <p:cNvSpPr>
            <a:spLocks noGrp="1"/>
          </p:cNvSpPr>
          <p:nvPr>
            <p:ph sz="half" idx="2"/>
          </p:nvPr>
        </p:nvSpPr>
        <p:spPr/>
        <p:txBody>
          <a:bodyPr>
            <a:normAutofit/>
          </a:bodyPr>
          <a:lstStyle/>
          <a:p>
            <a:r>
              <a:rPr lang="en-US" dirty="0"/>
              <a:t>Five studies comparing LMWH with UFH in experimental thrombosis models demonstrate that LMWH is comparable or superior to UFH and associated with less bleeding risk</a:t>
            </a:r>
          </a:p>
          <a:p>
            <a:endParaRPr lang="en-US" dirty="0"/>
          </a:p>
        </p:txBody>
      </p:sp>
    </p:spTree>
    <p:extLst>
      <p:ext uri="{BB962C8B-B14F-4D97-AF65-F5344CB8AC3E}">
        <p14:creationId xmlns:p14="http://schemas.microsoft.com/office/powerpoint/2010/main" val="16983146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9EBA1-EDE8-A44E-9753-DC25C0F7D3C2}"/>
              </a:ext>
            </a:extLst>
          </p:cNvPr>
          <p:cNvSpPr>
            <a:spLocks noGrp="1"/>
          </p:cNvSpPr>
          <p:nvPr>
            <p:ph type="title"/>
          </p:nvPr>
        </p:nvSpPr>
        <p:spPr>
          <a:xfrm>
            <a:off x="474562" y="4907666"/>
            <a:ext cx="11394350" cy="1448684"/>
          </a:xfrm>
        </p:spPr>
        <p:txBody>
          <a:bodyPr vert="horz" lIns="91440" tIns="45720" rIns="91440" bIns="45720" rtlCol="0" anchor="ctr">
            <a:normAutofit/>
          </a:bodyPr>
          <a:lstStyle/>
          <a:p>
            <a:pPr algn="r"/>
            <a:r>
              <a:rPr lang="en-US" sz="1600" dirty="0">
                <a:solidFill>
                  <a:schemeClr val="tx1"/>
                </a:solidFill>
              </a:rPr>
              <a:t>“An effort to generate consensus guidelines on the use of antithrombotic drugs in small animals under the auspices of the American College of Veterinary Emergency and Critical Care (ACVECC) was initiated in 2015. At that time, ACVECC appointed 3 committee cochairs who convened to begin assembling a larger working group of participants that might be deemed “experts…” </a:t>
            </a:r>
          </a:p>
        </p:txBody>
      </p:sp>
      <p:pic>
        <p:nvPicPr>
          <p:cNvPr id="1026" name="Picture 2" descr="How 9/11 Made &amp;#39;The Avengers&amp;#39; The Ultimate Breakout Sequel">
            <a:extLst>
              <a:ext uri="{FF2B5EF4-FFF2-40B4-BE49-F238E27FC236}">
                <a16:creationId xmlns:a16="http://schemas.microsoft.com/office/drawing/2014/main" id="{3CB8908C-5009-B644-83A2-BF6EE73333CB}"/>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t="14089" r="-1" b="17221"/>
          <a:stretch/>
        </p:blipFill>
        <p:spPr bwMode="auto">
          <a:xfrm>
            <a:off x="320040" y="320040"/>
            <a:ext cx="11548872" cy="4462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99742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842F0E-C1F3-0D48-813D-1C75EF905AF3}"/>
              </a:ext>
            </a:extLst>
          </p:cNvPr>
          <p:cNvSpPr>
            <a:spLocks noGrp="1"/>
          </p:cNvSpPr>
          <p:nvPr>
            <p:ph type="title"/>
          </p:nvPr>
        </p:nvSpPr>
        <p:spPr/>
        <p:txBody>
          <a:bodyPr/>
          <a:lstStyle/>
          <a:p>
            <a:r>
              <a:rPr lang="en-US" b="1" dirty="0"/>
              <a:t>UFH versus LMWH (cats)</a:t>
            </a:r>
            <a:endParaRPr lang="en-US" dirty="0"/>
          </a:p>
        </p:txBody>
      </p:sp>
      <p:sp>
        <p:nvSpPr>
          <p:cNvPr id="3" name="Content Placeholder 2">
            <a:extLst>
              <a:ext uri="{FF2B5EF4-FFF2-40B4-BE49-F238E27FC236}">
                <a16:creationId xmlns:a16="http://schemas.microsoft.com/office/drawing/2014/main" id="{7F3E0A9D-4604-7B48-9D35-44392C61C72C}"/>
              </a:ext>
            </a:extLst>
          </p:cNvPr>
          <p:cNvSpPr>
            <a:spLocks noGrp="1"/>
          </p:cNvSpPr>
          <p:nvPr>
            <p:ph idx="1"/>
          </p:nvPr>
        </p:nvSpPr>
        <p:spPr/>
        <p:txBody>
          <a:bodyPr/>
          <a:lstStyle/>
          <a:p>
            <a:r>
              <a:rPr lang="en-US" dirty="0"/>
              <a:t>No evidence-based recommendations can be made regarding the use of UFH versus LMWH in cats</a:t>
            </a:r>
          </a:p>
          <a:p>
            <a:r>
              <a:rPr lang="en-US" b="1" dirty="0"/>
              <a:t>LMWH may be used in preference to UFH because of the documented efficacy of LMWH and the positive safety profile of LMWH</a:t>
            </a:r>
          </a:p>
          <a:p>
            <a:r>
              <a:rPr lang="en-US" dirty="0"/>
              <a:t>Multiple studies suggest that LMWHs are safe and have reliable pharmacokinetics in cats</a:t>
            </a:r>
          </a:p>
        </p:txBody>
      </p:sp>
    </p:spTree>
    <p:extLst>
      <p:ext uri="{BB962C8B-B14F-4D97-AF65-F5344CB8AC3E}">
        <p14:creationId xmlns:p14="http://schemas.microsoft.com/office/powerpoint/2010/main" val="42732638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91C2DB-1FA9-2A4A-94EB-60627F9DEDE5}"/>
              </a:ext>
            </a:extLst>
          </p:cNvPr>
          <p:cNvSpPr>
            <a:spLocks noGrp="1"/>
          </p:cNvSpPr>
          <p:nvPr>
            <p:ph type="title"/>
          </p:nvPr>
        </p:nvSpPr>
        <p:spPr/>
        <p:txBody>
          <a:bodyPr/>
          <a:lstStyle/>
          <a:p>
            <a:r>
              <a:rPr lang="en-US" b="1" dirty="0"/>
              <a:t>Direct </a:t>
            </a:r>
            <a:r>
              <a:rPr lang="en-US" b="1" dirty="0" err="1"/>
              <a:t>Xa</a:t>
            </a:r>
            <a:r>
              <a:rPr lang="en-US" b="1" dirty="0"/>
              <a:t> inhibitors versus UFH (dogs) </a:t>
            </a:r>
            <a:endParaRPr lang="en-US" dirty="0"/>
          </a:p>
        </p:txBody>
      </p:sp>
      <p:sp>
        <p:nvSpPr>
          <p:cNvPr id="3" name="Content Placeholder 2">
            <a:extLst>
              <a:ext uri="{FF2B5EF4-FFF2-40B4-BE49-F238E27FC236}">
                <a16:creationId xmlns:a16="http://schemas.microsoft.com/office/drawing/2014/main" id="{A5E25C2A-9A64-E847-88D1-3434FC1919CD}"/>
              </a:ext>
            </a:extLst>
          </p:cNvPr>
          <p:cNvSpPr>
            <a:spLocks noGrp="1"/>
          </p:cNvSpPr>
          <p:nvPr>
            <p:ph idx="1"/>
          </p:nvPr>
        </p:nvSpPr>
        <p:spPr/>
        <p:txBody>
          <a:bodyPr/>
          <a:lstStyle/>
          <a:p>
            <a:r>
              <a:rPr lang="en-US" dirty="0"/>
              <a:t>Insufficient evidence to make strong recommendations regarding the use of the direct </a:t>
            </a:r>
            <a:r>
              <a:rPr lang="en-US" dirty="0" err="1"/>
              <a:t>Xa</a:t>
            </a:r>
            <a:r>
              <a:rPr lang="en-US" dirty="0"/>
              <a:t> inhibitors versus UFH in dogs</a:t>
            </a:r>
          </a:p>
          <a:p>
            <a:r>
              <a:rPr lang="en-US" b="1" dirty="0"/>
              <a:t>Direct </a:t>
            </a:r>
            <a:r>
              <a:rPr lang="en-US" b="1" dirty="0" err="1"/>
              <a:t>Xa</a:t>
            </a:r>
            <a:r>
              <a:rPr lang="en-US" b="1" dirty="0"/>
              <a:t> inhibitors may be used in preference to UFH based on evidence of:</a:t>
            </a:r>
          </a:p>
          <a:p>
            <a:pPr lvl="1"/>
            <a:r>
              <a:rPr lang="en-US" b="1" dirty="0"/>
              <a:t>equivalent efficacy</a:t>
            </a:r>
          </a:p>
          <a:p>
            <a:pPr lvl="1"/>
            <a:r>
              <a:rPr lang="en-US" b="1" dirty="0"/>
              <a:t>reliable pharmacokinetics</a:t>
            </a:r>
          </a:p>
          <a:p>
            <a:pPr lvl="1"/>
            <a:r>
              <a:rPr lang="en-US" b="1" dirty="0"/>
              <a:t>ease of oral dosing</a:t>
            </a:r>
          </a:p>
          <a:p>
            <a:endParaRPr lang="en-US" dirty="0"/>
          </a:p>
        </p:txBody>
      </p:sp>
    </p:spTree>
    <p:extLst>
      <p:ext uri="{BB962C8B-B14F-4D97-AF65-F5344CB8AC3E}">
        <p14:creationId xmlns:p14="http://schemas.microsoft.com/office/powerpoint/2010/main" val="42621212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B45F31-6BE5-654B-9AC7-74D2C86BA1F0}"/>
              </a:ext>
            </a:extLst>
          </p:cNvPr>
          <p:cNvSpPr>
            <a:spLocks noGrp="1"/>
          </p:cNvSpPr>
          <p:nvPr>
            <p:ph type="title"/>
          </p:nvPr>
        </p:nvSpPr>
        <p:spPr/>
        <p:txBody>
          <a:bodyPr/>
          <a:lstStyle/>
          <a:p>
            <a:r>
              <a:rPr lang="en-US" b="1" dirty="0"/>
              <a:t>Direct </a:t>
            </a:r>
            <a:r>
              <a:rPr lang="en-US" b="1" dirty="0" err="1"/>
              <a:t>Xa</a:t>
            </a:r>
            <a:r>
              <a:rPr lang="en-US" b="1" dirty="0"/>
              <a:t> inhibitors versus UFH (cats) </a:t>
            </a:r>
            <a:endParaRPr lang="en-US" dirty="0"/>
          </a:p>
        </p:txBody>
      </p:sp>
      <p:sp>
        <p:nvSpPr>
          <p:cNvPr id="3" name="Content Placeholder 2">
            <a:extLst>
              <a:ext uri="{FF2B5EF4-FFF2-40B4-BE49-F238E27FC236}">
                <a16:creationId xmlns:a16="http://schemas.microsoft.com/office/drawing/2014/main" id="{508AA0B6-2ADB-7E45-A434-2C39E6CA7F32}"/>
              </a:ext>
            </a:extLst>
          </p:cNvPr>
          <p:cNvSpPr>
            <a:spLocks noGrp="1"/>
          </p:cNvSpPr>
          <p:nvPr>
            <p:ph idx="1"/>
          </p:nvPr>
        </p:nvSpPr>
        <p:spPr/>
        <p:txBody>
          <a:bodyPr/>
          <a:lstStyle/>
          <a:p>
            <a:r>
              <a:rPr lang="en-US" dirty="0"/>
              <a:t>No evidence-based recommendations can be made regarding the use of the direct </a:t>
            </a:r>
            <a:r>
              <a:rPr lang="en-US" dirty="0" err="1"/>
              <a:t>Xa</a:t>
            </a:r>
            <a:r>
              <a:rPr lang="en-US" dirty="0"/>
              <a:t> inhibitors versus UFH in cats</a:t>
            </a:r>
          </a:p>
          <a:p>
            <a:r>
              <a:rPr lang="en-US" b="1" dirty="0"/>
              <a:t>Direct </a:t>
            </a:r>
            <a:r>
              <a:rPr lang="en-US" b="1" dirty="0" err="1"/>
              <a:t>Xa</a:t>
            </a:r>
            <a:r>
              <a:rPr lang="en-US" b="1" dirty="0"/>
              <a:t> inhibitors can be considered in cats based on reliable pharmacokinetics and a favorable preliminary safety profile</a:t>
            </a:r>
          </a:p>
          <a:p>
            <a:r>
              <a:rPr lang="en-US" dirty="0"/>
              <a:t>Two PK–PD studies suggest that rivaroxaban and apixaban are well tolerated in cats and have reproducible PK–PD parameters</a:t>
            </a:r>
          </a:p>
          <a:p>
            <a:endParaRPr lang="en-US" dirty="0"/>
          </a:p>
        </p:txBody>
      </p:sp>
    </p:spTree>
    <p:extLst>
      <p:ext uri="{BB962C8B-B14F-4D97-AF65-F5344CB8AC3E}">
        <p14:creationId xmlns:p14="http://schemas.microsoft.com/office/powerpoint/2010/main" val="27979392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5CD11-0758-1D46-8C0E-0B6D312708D1}"/>
              </a:ext>
            </a:extLst>
          </p:cNvPr>
          <p:cNvSpPr>
            <a:spLocks noGrp="1"/>
          </p:cNvSpPr>
          <p:nvPr>
            <p:ph type="title"/>
          </p:nvPr>
        </p:nvSpPr>
        <p:spPr/>
        <p:txBody>
          <a:bodyPr/>
          <a:lstStyle/>
          <a:p>
            <a:r>
              <a:rPr lang="en-US" b="1" dirty="0"/>
              <a:t>Direct </a:t>
            </a:r>
            <a:r>
              <a:rPr lang="en-US" b="1" dirty="0" err="1"/>
              <a:t>Xa</a:t>
            </a:r>
            <a:r>
              <a:rPr lang="en-US" b="1" dirty="0"/>
              <a:t> inhibitors versus LMWH (dogs) </a:t>
            </a:r>
            <a:endParaRPr lang="en-US" dirty="0"/>
          </a:p>
        </p:txBody>
      </p:sp>
      <p:sp>
        <p:nvSpPr>
          <p:cNvPr id="3" name="Content Placeholder 2">
            <a:extLst>
              <a:ext uri="{FF2B5EF4-FFF2-40B4-BE49-F238E27FC236}">
                <a16:creationId xmlns:a16="http://schemas.microsoft.com/office/drawing/2014/main" id="{A6EE2788-8D00-B14D-B9A2-BFE1081F0977}"/>
              </a:ext>
            </a:extLst>
          </p:cNvPr>
          <p:cNvSpPr>
            <a:spLocks noGrp="1"/>
          </p:cNvSpPr>
          <p:nvPr>
            <p:ph sz="half" idx="1"/>
          </p:nvPr>
        </p:nvSpPr>
        <p:spPr/>
        <p:txBody>
          <a:bodyPr>
            <a:normAutofit/>
          </a:bodyPr>
          <a:lstStyle/>
          <a:p>
            <a:r>
              <a:rPr lang="en-US" dirty="0"/>
              <a:t>Insufficient evidence to make strong recommendations regarding the use of the direct </a:t>
            </a:r>
            <a:r>
              <a:rPr lang="en-US" dirty="0" err="1"/>
              <a:t>Xa</a:t>
            </a:r>
            <a:r>
              <a:rPr lang="en-US" dirty="0"/>
              <a:t> inhibitors versus LMWH in dogs</a:t>
            </a:r>
          </a:p>
          <a:p>
            <a:r>
              <a:rPr lang="en-US" b="1" dirty="0"/>
              <a:t>Use of either the direct </a:t>
            </a:r>
            <a:r>
              <a:rPr lang="en-US" b="1" dirty="0" err="1"/>
              <a:t>Xa</a:t>
            </a:r>
            <a:r>
              <a:rPr lang="en-US" b="1" dirty="0"/>
              <a:t> inhibitors or LMWH in dogs is reasonable </a:t>
            </a:r>
          </a:p>
        </p:txBody>
      </p:sp>
      <p:sp>
        <p:nvSpPr>
          <p:cNvPr id="4" name="Content Placeholder 3">
            <a:extLst>
              <a:ext uri="{FF2B5EF4-FFF2-40B4-BE49-F238E27FC236}">
                <a16:creationId xmlns:a16="http://schemas.microsoft.com/office/drawing/2014/main" id="{76405D08-D299-6C40-BEAB-31CFE3CBC328}"/>
              </a:ext>
            </a:extLst>
          </p:cNvPr>
          <p:cNvSpPr>
            <a:spLocks noGrp="1"/>
          </p:cNvSpPr>
          <p:nvPr>
            <p:ph sz="half" idx="2"/>
          </p:nvPr>
        </p:nvSpPr>
        <p:spPr/>
        <p:txBody>
          <a:bodyPr>
            <a:normAutofit/>
          </a:bodyPr>
          <a:lstStyle/>
          <a:p>
            <a:r>
              <a:rPr lang="en-US" dirty="0"/>
              <a:t>Experimental study demonstrated that direct </a:t>
            </a:r>
            <a:r>
              <a:rPr lang="en-US" dirty="0" err="1"/>
              <a:t>Xa</a:t>
            </a:r>
            <a:r>
              <a:rPr lang="en-US" dirty="0"/>
              <a:t> inhibitor had equivalent efficacy to enoxaparin for prevention of arterial and venous thrombosis</a:t>
            </a:r>
          </a:p>
          <a:p>
            <a:r>
              <a:rPr lang="en-US" dirty="0"/>
              <a:t>Seven studies of direct </a:t>
            </a:r>
            <a:r>
              <a:rPr lang="en-US" dirty="0" err="1"/>
              <a:t>Xa</a:t>
            </a:r>
            <a:r>
              <a:rPr lang="en-US" dirty="0"/>
              <a:t> inhibitors suggest these drugs are safe, orally active, and have reliable and reproducible PK–PD parameters in dogs</a:t>
            </a:r>
          </a:p>
          <a:p>
            <a:endParaRPr lang="en-US" dirty="0"/>
          </a:p>
        </p:txBody>
      </p:sp>
    </p:spTree>
    <p:extLst>
      <p:ext uri="{BB962C8B-B14F-4D97-AF65-F5344CB8AC3E}">
        <p14:creationId xmlns:p14="http://schemas.microsoft.com/office/powerpoint/2010/main" val="10830464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AB7126-4959-6145-9DFA-E0501B9A9060}"/>
              </a:ext>
            </a:extLst>
          </p:cNvPr>
          <p:cNvSpPr>
            <a:spLocks noGrp="1"/>
          </p:cNvSpPr>
          <p:nvPr>
            <p:ph type="title"/>
          </p:nvPr>
        </p:nvSpPr>
        <p:spPr/>
        <p:txBody>
          <a:bodyPr/>
          <a:lstStyle/>
          <a:p>
            <a:r>
              <a:rPr lang="en-US" b="1" dirty="0"/>
              <a:t>Direct </a:t>
            </a:r>
            <a:r>
              <a:rPr lang="en-US" b="1" dirty="0" err="1"/>
              <a:t>Xa</a:t>
            </a:r>
            <a:r>
              <a:rPr lang="en-US" b="1" dirty="0"/>
              <a:t> inhibitors versus LMWH (cats) </a:t>
            </a:r>
            <a:endParaRPr lang="en-US" dirty="0"/>
          </a:p>
        </p:txBody>
      </p:sp>
      <p:sp>
        <p:nvSpPr>
          <p:cNvPr id="3" name="Content Placeholder 2">
            <a:extLst>
              <a:ext uri="{FF2B5EF4-FFF2-40B4-BE49-F238E27FC236}">
                <a16:creationId xmlns:a16="http://schemas.microsoft.com/office/drawing/2014/main" id="{236EA3A6-2383-2149-BBD5-D3EAE4AD3463}"/>
              </a:ext>
            </a:extLst>
          </p:cNvPr>
          <p:cNvSpPr>
            <a:spLocks noGrp="1"/>
          </p:cNvSpPr>
          <p:nvPr>
            <p:ph idx="1"/>
          </p:nvPr>
        </p:nvSpPr>
        <p:spPr/>
        <p:txBody>
          <a:bodyPr/>
          <a:lstStyle/>
          <a:p>
            <a:r>
              <a:rPr lang="en-US" dirty="0"/>
              <a:t>No evidence-based recommendations can be made regarding the use of the direct </a:t>
            </a:r>
            <a:r>
              <a:rPr lang="en-US" dirty="0" err="1"/>
              <a:t>Xa</a:t>
            </a:r>
            <a:r>
              <a:rPr lang="en-US" dirty="0"/>
              <a:t> inhibitors versus LMWH in cats</a:t>
            </a:r>
          </a:p>
          <a:p>
            <a:r>
              <a:rPr lang="en-US" dirty="0"/>
              <a:t>Use of either the direct </a:t>
            </a:r>
            <a:r>
              <a:rPr lang="en-US" dirty="0" err="1"/>
              <a:t>Xa</a:t>
            </a:r>
            <a:r>
              <a:rPr lang="en-US" dirty="0"/>
              <a:t> inhibitors or LMWH in cats is reasonable </a:t>
            </a:r>
          </a:p>
          <a:p>
            <a:pPr marL="0" indent="0">
              <a:buNone/>
            </a:pPr>
            <a:endParaRPr lang="en-US" dirty="0"/>
          </a:p>
        </p:txBody>
      </p:sp>
    </p:spTree>
    <p:extLst>
      <p:ext uri="{BB962C8B-B14F-4D97-AF65-F5344CB8AC3E}">
        <p14:creationId xmlns:p14="http://schemas.microsoft.com/office/powerpoint/2010/main" val="41400856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D5750-483B-0741-837F-F004F8F866AE}"/>
              </a:ext>
            </a:extLst>
          </p:cNvPr>
          <p:cNvSpPr>
            <a:spLocks noGrp="1"/>
          </p:cNvSpPr>
          <p:nvPr>
            <p:ph type="title"/>
          </p:nvPr>
        </p:nvSpPr>
        <p:spPr/>
        <p:txBody>
          <a:bodyPr>
            <a:normAutofit fontScale="90000"/>
          </a:bodyPr>
          <a:lstStyle/>
          <a:p>
            <a:r>
              <a:rPr lang="en-US" b="1" dirty="0"/>
              <a:t>UFH versus warfarin and LMWH versus warfarin (dogs and cats) </a:t>
            </a:r>
            <a:endParaRPr lang="en-US" dirty="0"/>
          </a:p>
        </p:txBody>
      </p:sp>
      <p:sp>
        <p:nvSpPr>
          <p:cNvPr id="3" name="Content Placeholder 2">
            <a:extLst>
              <a:ext uri="{FF2B5EF4-FFF2-40B4-BE49-F238E27FC236}">
                <a16:creationId xmlns:a16="http://schemas.microsoft.com/office/drawing/2014/main" id="{052CEE77-CDB9-6841-9810-B9748AFB6C55}"/>
              </a:ext>
            </a:extLst>
          </p:cNvPr>
          <p:cNvSpPr>
            <a:spLocks noGrp="1"/>
          </p:cNvSpPr>
          <p:nvPr>
            <p:ph idx="1"/>
          </p:nvPr>
        </p:nvSpPr>
        <p:spPr/>
        <p:txBody>
          <a:bodyPr/>
          <a:lstStyle/>
          <a:p>
            <a:r>
              <a:rPr lang="en-US" dirty="0"/>
              <a:t>There is insufficient evidence to make strong recommendations regarding the efficacy of heparin products versus warfarin in dogs or cats. </a:t>
            </a:r>
          </a:p>
          <a:p>
            <a:r>
              <a:rPr lang="en-US" b="1" dirty="0"/>
              <a:t>We suggest that UFH or LMWH be used in preference to warfarin </a:t>
            </a:r>
          </a:p>
          <a:p>
            <a:r>
              <a:rPr lang="en-US" dirty="0"/>
              <a:t>There is evidence supporting the use of the drug classes individually, which suggests their use may be preferable in certain diseases of dogs or cats at risk for thrombosis</a:t>
            </a:r>
          </a:p>
          <a:p>
            <a:pPr marL="0" indent="0">
              <a:buNone/>
            </a:pPr>
            <a:endParaRPr lang="en-US" dirty="0"/>
          </a:p>
        </p:txBody>
      </p:sp>
    </p:spTree>
    <p:extLst>
      <p:ext uri="{BB962C8B-B14F-4D97-AF65-F5344CB8AC3E}">
        <p14:creationId xmlns:p14="http://schemas.microsoft.com/office/powerpoint/2010/main" val="38676016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1EB62-E35D-2942-839B-096F999F0B4A}"/>
              </a:ext>
            </a:extLst>
          </p:cNvPr>
          <p:cNvSpPr>
            <a:spLocks noGrp="1"/>
          </p:cNvSpPr>
          <p:nvPr>
            <p:ph type="title"/>
          </p:nvPr>
        </p:nvSpPr>
        <p:spPr/>
        <p:txBody>
          <a:bodyPr>
            <a:normAutofit/>
          </a:bodyPr>
          <a:lstStyle/>
          <a:p>
            <a:r>
              <a:rPr lang="en-US" b="1" dirty="0"/>
              <a:t>Direct </a:t>
            </a:r>
            <a:r>
              <a:rPr lang="en-US" b="1" dirty="0" err="1"/>
              <a:t>Xa</a:t>
            </a:r>
            <a:r>
              <a:rPr lang="en-US" b="1" dirty="0"/>
              <a:t> inhibitors versus warfarin (dogs and cats) </a:t>
            </a:r>
            <a:endParaRPr lang="en-US" dirty="0"/>
          </a:p>
        </p:txBody>
      </p:sp>
      <p:sp>
        <p:nvSpPr>
          <p:cNvPr id="3" name="Content Placeholder 2">
            <a:extLst>
              <a:ext uri="{FF2B5EF4-FFF2-40B4-BE49-F238E27FC236}">
                <a16:creationId xmlns:a16="http://schemas.microsoft.com/office/drawing/2014/main" id="{61D4ED5A-4D20-AE49-B399-E7CC7C93E670}"/>
              </a:ext>
            </a:extLst>
          </p:cNvPr>
          <p:cNvSpPr>
            <a:spLocks noGrp="1"/>
          </p:cNvSpPr>
          <p:nvPr>
            <p:ph idx="1"/>
          </p:nvPr>
        </p:nvSpPr>
        <p:spPr/>
        <p:txBody>
          <a:bodyPr/>
          <a:lstStyle/>
          <a:p>
            <a:r>
              <a:rPr lang="en-US" dirty="0"/>
              <a:t>No evidence-based recommendation can be made regarding the efficacy of direct </a:t>
            </a:r>
            <a:r>
              <a:rPr lang="en-US" dirty="0" err="1"/>
              <a:t>Xa</a:t>
            </a:r>
            <a:r>
              <a:rPr lang="en-US" dirty="0"/>
              <a:t> inhibitors versus warfarin in dogs or cats</a:t>
            </a:r>
          </a:p>
          <a:p>
            <a:r>
              <a:rPr lang="en-US" b="1" dirty="0"/>
              <a:t>The direct </a:t>
            </a:r>
            <a:r>
              <a:rPr lang="en-US" b="1" dirty="0" err="1"/>
              <a:t>Xa</a:t>
            </a:r>
            <a:r>
              <a:rPr lang="en-US" b="1" dirty="0"/>
              <a:t> inhibitors should be used in preference to warfarin in both dogs and cats</a:t>
            </a:r>
          </a:p>
          <a:p>
            <a:r>
              <a:rPr lang="en-US" dirty="0"/>
              <a:t>Large scale studies in people suggest that the direct </a:t>
            </a:r>
            <a:r>
              <a:rPr lang="en-US" dirty="0" err="1"/>
              <a:t>Xa</a:t>
            </a:r>
            <a:r>
              <a:rPr lang="en-US" dirty="0"/>
              <a:t> inhibitors are at least as effective as warfarin and are safer</a:t>
            </a:r>
          </a:p>
          <a:p>
            <a:endParaRPr lang="en-US" dirty="0"/>
          </a:p>
          <a:p>
            <a:endParaRPr lang="en-US" dirty="0"/>
          </a:p>
        </p:txBody>
      </p:sp>
    </p:spTree>
    <p:extLst>
      <p:ext uri="{BB962C8B-B14F-4D97-AF65-F5344CB8AC3E}">
        <p14:creationId xmlns:p14="http://schemas.microsoft.com/office/powerpoint/2010/main" val="42654528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60535-0F4C-5046-B3F6-23CB21B89EE7}"/>
              </a:ext>
            </a:extLst>
          </p:cNvPr>
          <p:cNvSpPr>
            <a:spLocks noGrp="1"/>
          </p:cNvSpPr>
          <p:nvPr>
            <p:ph type="title"/>
          </p:nvPr>
        </p:nvSpPr>
        <p:spPr/>
        <p:txBody>
          <a:bodyPr>
            <a:normAutofit fontScale="90000"/>
          </a:bodyPr>
          <a:lstStyle/>
          <a:p>
            <a:r>
              <a:rPr lang="en-US" b="1" dirty="0"/>
              <a:t>Combination anticoagulant and antiplatelet therapy for VTE (dogs) </a:t>
            </a:r>
            <a:endParaRPr lang="en-US" dirty="0"/>
          </a:p>
        </p:txBody>
      </p:sp>
      <p:sp>
        <p:nvSpPr>
          <p:cNvPr id="3" name="Content Placeholder 2">
            <a:extLst>
              <a:ext uri="{FF2B5EF4-FFF2-40B4-BE49-F238E27FC236}">
                <a16:creationId xmlns:a16="http://schemas.microsoft.com/office/drawing/2014/main" id="{487E0C31-8F4A-4340-BC6E-81EC5D15AEAF}"/>
              </a:ext>
            </a:extLst>
          </p:cNvPr>
          <p:cNvSpPr>
            <a:spLocks noGrp="1"/>
          </p:cNvSpPr>
          <p:nvPr>
            <p:ph idx="1"/>
          </p:nvPr>
        </p:nvSpPr>
        <p:spPr/>
        <p:txBody>
          <a:bodyPr/>
          <a:lstStyle/>
          <a:p>
            <a:r>
              <a:rPr lang="en-US" b="1" dirty="0"/>
              <a:t>Aspirin or clopidogrel administration in addition to LMWH or individually adjusted UFH therapy may be considered in dogs at high risk of VTE, where the risk of clot formation is felt to outweigh the increased risk of bleeding resulting from combination therapy </a:t>
            </a:r>
          </a:p>
          <a:p>
            <a:endParaRPr lang="en-US" dirty="0"/>
          </a:p>
        </p:txBody>
      </p:sp>
    </p:spTree>
    <p:extLst>
      <p:ext uri="{BB962C8B-B14F-4D97-AF65-F5344CB8AC3E}">
        <p14:creationId xmlns:p14="http://schemas.microsoft.com/office/powerpoint/2010/main" val="39720594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3B80E-78CD-3E4D-864B-63853FE664EC}"/>
              </a:ext>
            </a:extLst>
          </p:cNvPr>
          <p:cNvSpPr>
            <a:spLocks noGrp="1"/>
          </p:cNvSpPr>
          <p:nvPr>
            <p:ph type="title"/>
          </p:nvPr>
        </p:nvSpPr>
        <p:spPr/>
        <p:txBody>
          <a:bodyPr>
            <a:normAutofit fontScale="90000"/>
          </a:bodyPr>
          <a:lstStyle/>
          <a:p>
            <a:r>
              <a:rPr lang="en-US" b="1" dirty="0"/>
              <a:t>Combination anticoagulant and antiplatelet therapy for VTE (cats) </a:t>
            </a:r>
            <a:endParaRPr lang="en-US" dirty="0"/>
          </a:p>
        </p:txBody>
      </p:sp>
      <p:sp>
        <p:nvSpPr>
          <p:cNvPr id="3" name="Content Placeholder 2">
            <a:extLst>
              <a:ext uri="{FF2B5EF4-FFF2-40B4-BE49-F238E27FC236}">
                <a16:creationId xmlns:a16="http://schemas.microsoft.com/office/drawing/2014/main" id="{23AD37DC-C2C1-7542-96D6-07B9316EC000}"/>
              </a:ext>
            </a:extLst>
          </p:cNvPr>
          <p:cNvSpPr>
            <a:spLocks noGrp="1"/>
          </p:cNvSpPr>
          <p:nvPr>
            <p:ph idx="1"/>
          </p:nvPr>
        </p:nvSpPr>
        <p:spPr/>
        <p:txBody>
          <a:bodyPr>
            <a:normAutofit/>
          </a:bodyPr>
          <a:lstStyle/>
          <a:p>
            <a:r>
              <a:rPr lang="en-US" dirty="0"/>
              <a:t>Insufficient evidence to make strong recommendations regarding combination anticoagulant and antiplatelet agent therapy in cats. </a:t>
            </a:r>
          </a:p>
          <a:p>
            <a:r>
              <a:rPr lang="en-US" b="1" dirty="0"/>
              <a:t>Combination therapy may be considered where there is a high risk of thrombosis and the risk of clot formation is felt to outweigh the increased risk of bleeding resulting from combination therapy</a:t>
            </a:r>
          </a:p>
        </p:txBody>
      </p:sp>
    </p:spTree>
    <p:extLst>
      <p:ext uri="{BB962C8B-B14F-4D97-AF65-F5344CB8AC3E}">
        <p14:creationId xmlns:p14="http://schemas.microsoft.com/office/powerpoint/2010/main" val="510519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455FD8-0753-064B-9D50-4C79CAD8BCA0}"/>
              </a:ext>
            </a:extLst>
          </p:cNvPr>
          <p:cNvSpPr>
            <a:spLocks noGrp="1"/>
          </p:cNvSpPr>
          <p:nvPr>
            <p:ph type="title"/>
          </p:nvPr>
        </p:nvSpPr>
        <p:spPr/>
        <p:txBody>
          <a:bodyPr>
            <a:normAutofit fontScale="90000"/>
          </a:bodyPr>
          <a:lstStyle/>
          <a:p>
            <a:r>
              <a:rPr lang="en-US" b="1" dirty="0"/>
              <a:t>Combination antiplatelet and anticoagulant therapy for ATE (dogs) </a:t>
            </a:r>
            <a:endParaRPr lang="en-US" dirty="0"/>
          </a:p>
        </p:txBody>
      </p:sp>
      <p:sp>
        <p:nvSpPr>
          <p:cNvPr id="3" name="Content Placeholder 2">
            <a:extLst>
              <a:ext uri="{FF2B5EF4-FFF2-40B4-BE49-F238E27FC236}">
                <a16:creationId xmlns:a16="http://schemas.microsoft.com/office/drawing/2014/main" id="{97DD481D-A62F-2643-8C74-235EDA53E086}"/>
              </a:ext>
            </a:extLst>
          </p:cNvPr>
          <p:cNvSpPr>
            <a:spLocks noGrp="1"/>
          </p:cNvSpPr>
          <p:nvPr>
            <p:ph sz="half" idx="1"/>
          </p:nvPr>
        </p:nvSpPr>
        <p:spPr/>
        <p:txBody>
          <a:bodyPr>
            <a:normAutofit/>
          </a:bodyPr>
          <a:lstStyle/>
          <a:p>
            <a:r>
              <a:rPr lang="en-US" dirty="0"/>
              <a:t>Insufficient evidence to make strong recommendations for or against the use of combination antiplatelet and anticoagulant therapy in dogs at risk for ATE</a:t>
            </a:r>
          </a:p>
          <a:p>
            <a:r>
              <a:rPr lang="en-US" b="1" dirty="0"/>
              <a:t>Administration of clopidogrel or aspirin with LMWH may be considered in dogs at risk for ATE</a:t>
            </a:r>
          </a:p>
        </p:txBody>
      </p:sp>
      <p:sp>
        <p:nvSpPr>
          <p:cNvPr id="4" name="Content Placeholder 3">
            <a:extLst>
              <a:ext uri="{FF2B5EF4-FFF2-40B4-BE49-F238E27FC236}">
                <a16:creationId xmlns:a16="http://schemas.microsoft.com/office/drawing/2014/main" id="{00C1CE03-2189-A844-8B99-83D539209BE4}"/>
              </a:ext>
            </a:extLst>
          </p:cNvPr>
          <p:cNvSpPr>
            <a:spLocks noGrp="1"/>
          </p:cNvSpPr>
          <p:nvPr>
            <p:ph sz="half" idx="2"/>
          </p:nvPr>
        </p:nvSpPr>
        <p:spPr/>
        <p:txBody>
          <a:bodyPr>
            <a:normAutofit/>
          </a:bodyPr>
          <a:lstStyle/>
          <a:p>
            <a:r>
              <a:rPr lang="en-US" dirty="0"/>
              <a:t>2 separate case series where dogs received antiplatelet therapy alone, compared with outcomes of dogs in 3 separate case series where dogs received combination therapies, suggests lower recurrence rates in dogs receiving combination therapy</a:t>
            </a:r>
          </a:p>
          <a:p>
            <a:endParaRPr lang="en-US" dirty="0"/>
          </a:p>
        </p:txBody>
      </p:sp>
    </p:spTree>
    <p:extLst>
      <p:ext uri="{BB962C8B-B14F-4D97-AF65-F5344CB8AC3E}">
        <p14:creationId xmlns:p14="http://schemas.microsoft.com/office/powerpoint/2010/main" val="37355216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73E93-5580-114D-B1A9-579BDE412401}"/>
              </a:ext>
            </a:extLst>
          </p:cNvPr>
          <p:cNvSpPr>
            <a:spLocks noGrp="1"/>
          </p:cNvSpPr>
          <p:nvPr>
            <p:ph type="title"/>
          </p:nvPr>
        </p:nvSpPr>
        <p:spPr>
          <a:xfrm>
            <a:off x="838200" y="894027"/>
            <a:ext cx="3494362" cy="4782873"/>
          </a:xfrm>
        </p:spPr>
        <p:txBody>
          <a:bodyPr>
            <a:normAutofit/>
          </a:bodyPr>
          <a:lstStyle/>
          <a:p>
            <a:pPr algn="r"/>
            <a:r>
              <a:rPr lang="en-US" dirty="0"/>
              <a:t>Introduction to CURATIVE </a:t>
            </a:r>
            <a:endParaRPr lang="en-US"/>
          </a:p>
        </p:txBody>
      </p:sp>
      <p:sp>
        <p:nvSpPr>
          <p:cNvPr id="3" name="Content Placeholder 2">
            <a:extLst>
              <a:ext uri="{FF2B5EF4-FFF2-40B4-BE49-F238E27FC236}">
                <a16:creationId xmlns:a16="http://schemas.microsoft.com/office/drawing/2014/main" id="{BF993EF8-D253-B14C-A356-97DEF8B48C86}"/>
              </a:ext>
            </a:extLst>
          </p:cNvPr>
          <p:cNvSpPr>
            <a:spLocks noGrp="1"/>
          </p:cNvSpPr>
          <p:nvPr>
            <p:ph idx="1"/>
          </p:nvPr>
        </p:nvSpPr>
        <p:spPr>
          <a:xfrm>
            <a:off x="4976032" y="894027"/>
            <a:ext cx="6377768" cy="4782873"/>
          </a:xfrm>
        </p:spPr>
        <p:txBody>
          <a:bodyPr anchor="ctr">
            <a:normAutofit/>
          </a:bodyPr>
          <a:lstStyle/>
          <a:p>
            <a:r>
              <a:rPr lang="en-US" sz="2400" dirty="0"/>
              <a:t>Consensus on the Rational Use of </a:t>
            </a:r>
            <a:r>
              <a:rPr lang="en-US" sz="2400" dirty="0" err="1"/>
              <a:t>Antithrombotics</a:t>
            </a:r>
            <a:r>
              <a:rPr lang="en-US" sz="2400" dirty="0"/>
              <a:t> in Veterinary Critical Care </a:t>
            </a:r>
          </a:p>
          <a:p>
            <a:r>
              <a:rPr lang="en-US" sz="2400" dirty="0"/>
              <a:t>Systematic evaluation of literature carried out in 5 domains </a:t>
            </a:r>
          </a:p>
          <a:p>
            <a:r>
              <a:rPr lang="en-US" sz="2400" dirty="0"/>
              <a:t>Evidence evaluation was carried out using “Population, Intervention, Comparison, Outcome” (PICO) within each domain question</a:t>
            </a:r>
          </a:p>
          <a:p>
            <a:r>
              <a:rPr lang="en-US" sz="2400" dirty="0"/>
              <a:t>Each article was assessed for relevance according to evidence and quality </a:t>
            </a:r>
          </a:p>
          <a:p>
            <a:r>
              <a:rPr lang="en-US" sz="2400" dirty="0"/>
              <a:t>Data synthesized to determine guidelines </a:t>
            </a:r>
          </a:p>
        </p:txBody>
      </p:sp>
    </p:spTree>
    <p:extLst>
      <p:ext uri="{BB962C8B-B14F-4D97-AF65-F5344CB8AC3E}">
        <p14:creationId xmlns:p14="http://schemas.microsoft.com/office/powerpoint/2010/main" val="3710606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D8D36B-B7B8-6A4E-B2BA-0DF96833654D}"/>
              </a:ext>
            </a:extLst>
          </p:cNvPr>
          <p:cNvSpPr>
            <a:spLocks noGrp="1"/>
          </p:cNvSpPr>
          <p:nvPr>
            <p:ph type="title"/>
          </p:nvPr>
        </p:nvSpPr>
        <p:spPr/>
        <p:txBody>
          <a:bodyPr>
            <a:normAutofit fontScale="90000"/>
          </a:bodyPr>
          <a:lstStyle/>
          <a:p>
            <a:r>
              <a:rPr lang="en-US" b="1" dirty="0"/>
              <a:t>Combination antiplatelet and anticoagulant therapy for ATE (cats) </a:t>
            </a:r>
            <a:endParaRPr lang="en-US" dirty="0"/>
          </a:p>
        </p:txBody>
      </p:sp>
      <p:sp>
        <p:nvSpPr>
          <p:cNvPr id="3" name="Content Placeholder 2">
            <a:extLst>
              <a:ext uri="{FF2B5EF4-FFF2-40B4-BE49-F238E27FC236}">
                <a16:creationId xmlns:a16="http://schemas.microsoft.com/office/drawing/2014/main" id="{93B3D7B6-87C2-5C44-8EEA-64217553F47C}"/>
              </a:ext>
            </a:extLst>
          </p:cNvPr>
          <p:cNvSpPr>
            <a:spLocks noGrp="1"/>
          </p:cNvSpPr>
          <p:nvPr>
            <p:ph sz="half" idx="1"/>
          </p:nvPr>
        </p:nvSpPr>
        <p:spPr/>
        <p:txBody>
          <a:bodyPr>
            <a:normAutofit/>
          </a:bodyPr>
          <a:lstStyle/>
          <a:p>
            <a:r>
              <a:rPr lang="en-US" dirty="0"/>
              <a:t>No evidence-based recommendations can be made regarding the addition of anticoagulants to antiplatelet agents for ATE in cats. </a:t>
            </a:r>
          </a:p>
          <a:p>
            <a:r>
              <a:rPr lang="en-US" b="1" dirty="0"/>
              <a:t>Administration of clopidogrel in combination with LMWH may be considered in cats at risk for ATE</a:t>
            </a:r>
          </a:p>
        </p:txBody>
      </p:sp>
      <p:sp>
        <p:nvSpPr>
          <p:cNvPr id="4" name="Content Placeholder 3">
            <a:extLst>
              <a:ext uri="{FF2B5EF4-FFF2-40B4-BE49-F238E27FC236}">
                <a16:creationId xmlns:a16="http://schemas.microsoft.com/office/drawing/2014/main" id="{581D8522-C6F2-F74C-A588-E8B5C94D3646}"/>
              </a:ext>
            </a:extLst>
          </p:cNvPr>
          <p:cNvSpPr>
            <a:spLocks noGrp="1"/>
          </p:cNvSpPr>
          <p:nvPr>
            <p:ph sz="half" idx="2"/>
          </p:nvPr>
        </p:nvSpPr>
        <p:spPr/>
        <p:txBody>
          <a:bodyPr>
            <a:normAutofit/>
          </a:bodyPr>
          <a:lstStyle/>
          <a:p>
            <a:r>
              <a:rPr lang="en-US" dirty="0"/>
              <a:t>3 separate retrospective studies in cats suggest that multimodal therapy compared to antiplatelet therapy alone may decrease recurrence of feline ATE</a:t>
            </a:r>
          </a:p>
          <a:p>
            <a:r>
              <a:rPr lang="en-US" b="1" dirty="0"/>
              <a:t>Clopidogrel and LMWH are the drug choices of the panel if combination therapy is selected for an individual patient</a:t>
            </a:r>
          </a:p>
          <a:p>
            <a:endParaRPr lang="en-US" dirty="0"/>
          </a:p>
        </p:txBody>
      </p:sp>
    </p:spTree>
    <p:extLst>
      <p:ext uri="{BB962C8B-B14F-4D97-AF65-F5344CB8AC3E}">
        <p14:creationId xmlns:p14="http://schemas.microsoft.com/office/powerpoint/2010/main" val="34062707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92B2BC-3068-834D-9C63-483C9A0A16DD}"/>
              </a:ext>
            </a:extLst>
          </p:cNvPr>
          <p:cNvSpPr>
            <a:spLocks noGrp="1"/>
          </p:cNvSpPr>
          <p:nvPr>
            <p:ph type="title"/>
          </p:nvPr>
        </p:nvSpPr>
        <p:spPr/>
        <p:txBody>
          <a:bodyPr/>
          <a:lstStyle/>
          <a:p>
            <a:r>
              <a:rPr lang="en-US" dirty="0"/>
              <a:t>DOMAIN 2 REVIEW </a:t>
            </a:r>
          </a:p>
        </p:txBody>
      </p:sp>
      <p:sp>
        <p:nvSpPr>
          <p:cNvPr id="3" name="Content Placeholder 2">
            <a:extLst>
              <a:ext uri="{FF2B5EF4-FFF2-40B4-BE49-F238E27FC236}">
                <a16:creationId xmlns:a16="http://schemas.microsoft.com/office/drawing/2014/main" id="{4DFA6904-1581-5643-BADC-35790B480B3C}"/>
              </a:ext>
            </a:extLst>
          </p:cNvPr>
          <p:cNvSpPr>
            <a:spLocks noGrp="1"/>
          </p:cNvSpPr>
          <p:nvPr>
            <p:ph idx="1"/>
          </p:nvPr>
        </p:nvSpPr>
        <p:spPr/>
        <p:txBody>
          <a:bodyPr/>
          <a:lstStyle/>
          <a:p>
            <a:r>
              <a:rPr lang="en-US" dirty="0"/>
              <a:t>What type of antithrombotic is the most appropriate for ATE risk?</a:t>
            </a:r>
          </a:p>
          <a:p>
            <a:r>
              <a:rPr lang="en-US" dirty="0"/>
              <a:t>What type of antithrombotic is the most appropriate for VTE risk?</a:t>
            </a:r>
          </a:p>
          <a:p>
            <a:r>
              <a:rPr lang="en-US" dirty="0"/>
              <a:t>What is the drug of choice for cats at risk of ATE?</a:t>
            </a:r>
          </a:p>
          <a:p>
            <a:r>
              <a:rPr lang="en-US" dirty="0"/>
              <a:t>What are the benefits of LMWH over UFH?</a:t>
            </a:r>
          </a:p>
          <a:p>
            <a:r>
              <a:rPr lang="en-US" dirty="0"/>
              <a:t>What are the benefits of </a:t>
            </a:r>
            <a:r>
              <a:rPr lang="en-US" dirty="0" err="1"/>
              <a:t>Xa</a:t>
            </a:r>
            <a:r>
              <a:rPr lang="en-US" dirty="0"/>
              <a:t> inhibitor over UFH?</a:t>
            </a:r>
          </a:p>
          <a:p>
            <a:endParaRPr lang="en-US" dirty="0"/>
          </a:p>
        </p:txBody>
      </p:sp>
    </p:spTree>
    <p:extLst>
      <p:ext uri="{BB962C8B-B14F-4D97-AF65-F5344CB8AC3E}">
        <p14:creationId xmlns:p14="http://schemas.microsoft.com/office/powerpoint/2010/main" val="279046968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4CF44-A306-3548-B30C-5DA8873EDFBB}"/>
              </a:ext>
            </a:extLst>
          </p:cNvPr>
          <p:cNvSpPr>
            <a:spLocks noGrp="1"/>
          </p:cNvSpPr>
          <p:nvPr>
            <p:ph type="title"/>
          </p:nvPr>
        </p:nvSpPr>
        <p:spPr/>
        <p:txBody>
          <a:bodyPr/>
          <a:lstStyle/>
          <a:p>
            <a:r>
              <a:rPr lang="en-US" dirty="0"/>
              <a:t>DOMAIN 2 Review</a:t>
            </a:r>
          </a:p>
        </p:txBody>
      </p:sp>
      <p:sp>
        <p:nvSpPr>
          <p:cNvPr id="3" name="Content Placeholder 2">
            <a:extLst>
              <a:ext uri="{FF2B5EF4-FFF2-40B4-BE49-F238E27FC236}">
                <a16:creationId xmlns:a16="http://schemas.microsoft.com/office/drawing/2014/main" id="{DA248857-10AB-D243-BCAA-75942592D8EF}"/>
              </a:ext>
            </a:extLst>
          </p:cNvPr>
          <p:cNvSpPr>
            <a:spLocks noGrp="1"/>
          </p:cNvSpPr>
          <p:nvPr>
            <p:ph sz="half" idx="1"/>
          </p:nvPr>
        </p:nvSpPr>
        <p:spPr/>
        <p:txBody>
          <a:bodyPr>
            <a:normAutofit lnSpcReduction="10000"/>
          </a:bodyPr>
          <a:lstStyle/>
          <a:p>
            <a:r>
              <a:rPr lang="en-US" dirty="0"/>
              <a:t>What type of antithrombotic is the most appropriate for ATE risk?</a:t>
            </a:r>
          </a:p>
          <a:p>
            <a:pPr lvl="1"/>
            <a:r>
              <a:rPr lang="en-US" dirty="0"/>
              <a:t>Anti-platelet agents</a:t>
            </a:r>
          </a:p>
          <a:p>
            <a:r>
              <a:rPr lang="en-US" dirty="0"/>
              <a:t>What type of antithrombotic is the most appropriate for VTE risk?</a:t>
            </a:r>
          </a:p>
          <a:p>
            <a:pPr lvl="1"/>
            <a:r>
              <a:rPr lang="en-US" dirty="0"/>
              <a:t>Anti-</a:t>
            </a:r>
            <a:r>
              <a:rPr lang="en-US" dirty="0" err="1"/>
              <a:t>coagulats</a:t>
            </a:r>
            <a:endParaRPr lang="en-US" dirty="0"/>
          </a:p>
          <a:p>
            <a:r>
              <a:rPr lang="en-US" dirty="0"/>
              <a:t>What is the drug of choice for cats at risk of ATE?</a:t>
            </a:r>
          </a:p>
          <a:p>
            <a:pPr lvl="1"/>
            <a:r>
              <a:rPr lang="en-US" dirty="0"/>
              <a:t>Clopidogrel over aspirin </a:t>
            </a:r>
          </a:p>
        </p:txBody>
      </p:sp>
      <p:sp>
        <p:nvSpPr>
          <p:cNvPr id="4" name="Content Placeholder 3">
            <a:extLst>
              <a:ext uri="{FF2B5EF4-FFF2-40B4-BE49-F238E27FC236}">
                <a16:creationId xmlns:a16="http://schemas.microsoft.com/office/drawing/2014/main" id="{CC728D4C-A37B-F548-9911-00E85CA198C3}"/>
              </a:ext>
            </a:extLst>
          </p:cNvPr>
          <p:cNvSpPr>
            <a:spLocks noGrp="1"/>
          </p:cNvSpPr>
          <p:nvPr>
            <p:ph sz="half" idx="2"/>
          </p:nvPr>
        </p:nvSpPr>
        <p:spPr/>
        <p:txBody>
          <a:bodyPr>
            <a:normAutofit lnSpcReduction="10000"/>
          </a:bodyPr>
          <a:lstStyle/>
          <a:p>
            <a:r>
              <a:rPr lang="en-US" dirty="0"/>
              <a:t>What are the benefits of LMWH over UFH?</a:t>
            </a:r>
          </a:p>
          <a:p>
            <a:pPr lvl="1"/>
            <a:r>
              <a:rPr lang="en-US" dirty="0"/>
              <a:t>Less risk for bleeding</a:t>
            </a:r>
          </a:p>
          <a:p>
            <a:pPr lvl="1"/>
            <a:r>
              <a:rPr lang="en-US" dirty="0"/>
              <a:t>More reliable bioavailability</a:t>
            </a:r>
          </a:p>
          <a:p>
            <a:r>
              <a:rPr lang="en-US" dirty="0"/>
              <a:t>What are the benefits of </a:t>
            </a:r>
            <a:r>
              <a:rPr lang="en-US" dirty="0" err="1"/>
              <a:t>Xa</a:t>
            </a:r>
            <a:r>
              <a:rPr lang="en-US" dirty="0"/>
              <a:t> inhibitor over UFH?</a:t>
            </a:r>
          </a:p>
          <a:p>
            <a:pPr lvl="1"/>
            <a:r>
              <a:rPr lang="en-US" dirty="0"/>
              <a:t>Equivalent efficacy</a:t>
            </a:r>
          </a:p>
          <a:p>
            <a:pPr lvl="1"/>
            <a:r>
              <a:rPr lang="en-US" dirty="0"/>
              <a:t>Reliable PK/PD in dogs </a:t>
            </a:r>
          </a:p>
          <a:p>
            <a:pPr lvl="1"/>
            <a:r>
              <a:rPr lang="en-US" dirty="0"/>
              <a:t>Ease of oral dosing </a:t>
            </a:r>
          </a:p>
          <a:p>
            <a:endParaRPr lang="en-US" dirty="0"/>
          </a:p>
        </p:txBody>
      </p:sp>
    </p:spTree>
    <p:extLst>
      <p:ext uri="{BB962C8B-B14F-4D97-AF65-F5344CB8AC3E}">
        <p14:creationId xmlns:p14="http://schemas.microsoft.com/office/powerpoint/2010/main" val="31852892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AF3BFEC-169F-3849-AEF9-01780BFF41CB}"/>
              </a:ext>
            </a:extLst>
          </p:cNvPr>
          <p:cNvSpPr>
            <a:spLocks noGrp="1"/>
          </p:cNvSpPr>
          <p:nvPr>
            <p:ph type="title"/>
          </p:nvPr>
        </p:nvSpPr>
        <p:spPr/>
        <p:txBody>
          <a:bodyPr>
            <a:normAutofit/>
          </a:bodyPr>
          <a:lstStyle/>
          <a:p>
            <a:r>
              <a:rPr lang="en-US" dirty="0"/>
              <a:t>Domain 3: Defining Evidence Based Protocols </a:t>
            </a:r>
          </a:p>
        </p:txBody>
      </p:sp>
      <p:sp>
        <p:nvSpPr>
          <p:cNvPr id="5" name="Text Placeholder 4">
            <a:extLst>
              <a:ext uri="{FF2B5EF4-FFF2-40B4-BE49-F238E27FC236}">
                <a16:creationId xmlns:a16="http://schemas.microsoft.com/office/drawing/2014/main" id="{A19F775F-0556-BF46-8D43-04FD66F9C250}"/>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8629645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BDE70CD-38EE-FE4C-B3EE-9443E673B6DA}"/>
              </a:ext>
            </a:extLst>
          </p:cNvPr>
          <p:cNvSpPr>
            <a:spLocks noGrp="1"/>
          </p:cNvSpPr>
          <p:nvPr>
            <p:ph type="title"/>
          </p:nvPr>
        </p:nvSpPr>
        <p:spPr/>
        <p:txBody>
          <a:bodyPr/>
          <a:lstStyle/>
          <a:p>
            <a:r>
              <a:rPr lang="en-US" dirty="0"/>
              <a:t>Aspirin (dogs)</a:t>
            </a:r>
          </a:p>
        </p:txBody>
      </p:sp>
      <p:sp>
        <p:nvSpPr>
          <p:cNvPr id="5" name="Content Placeholder 4">
            <a:extLst>
              <a:ext uri="{FF2B5EF4-FFF2-40B4-BE49-F238E27FC236}">
                <a16:creationId xmlns:a16="http://schemas.microsoft.com/office/drawing/2014/main" id="{54C43393-AF2E-C54C-911F-958391FB125D}"/>
              </a:ext>
            </a:extLst>
          </p:cNvPr>
          <p:cNvSpPr>
            <a:spLocks noGrp="1"/>
          </p:cNvSpPr>
          <p:nvPr>
            <p:ph sz="half" idx="1"/>
          </p:nvPr>
        </p:nvSpPr>
        <p:spPr/>
        <p:txBody>
          <a:bodyPr>
            <a:normAutofit fontScale="85000" lnSpcReduction="10000"/>
          </a:bodyPr>
          <a:lstStyle/>
          <a:p>
            <a:r>
              <a:rPr lang="en-US" b="1" dirty="0"/>
              <a:t>Oral aspirin may be effective for prevention of ATE in dogs </a:t>
            </a:r>
          </a:p>
          <a:p>
            <a:r>
              <a:rPr lang="en-US" dirty="0"/>
              <a:t>No evidence-based recommendations can be made for a specific aspirin dosage in dogs</a:t>
            </a:r>
          </a:p>
          <a:p>
            <a:r>
              <a:rPr lang="en-US" b="1" dirty="0"/>
              <a:t>Aspirin be given for 2–3 days before full therapeutic effects of aspirin are anticipated, although commencement of aspirin therapy after an arterial insult may still be effective at preventing thrombosis. </a:t>
            </a:r>
          </a:p>
          <a:p>
            <a:r>
              <a:rPr lang="en-US" dirty="0"/>
              <a:t>No recommendations can be made for or against, use of aspirin for VTE in dogs</a:t>
            </a:r>
          </a:p>
          <a:p>
            <a:endParaRPr lang="en-US" dirty="0"/>
          </a:p>
        </p:txBody>
      </p:sp>
      <p:sp>
        <p:nvSpPr>
          <p:cNvPr id="6" name="Content Placeholder 5">
            <a:extLst>
              <a:ext uri="{FF2B5EF4-FFF2-40B4-BE49-F238E27FC236}">
                <a16:creationId xmlns:a16="http://schemas.microsoft.com/office/drawing/2014/main" id="{2F5B076E-A2D7-2140-B43F-7BBF15A8544C}"/>
              </a:ext>
            </a:extLst>
          </p:cNvPr>
          <p:cNvSpPr>
            <a:spLocks noGrp="1"/>
          </p:cNvSpPr>
          <p:nvPr>
            <p:ph sz="half" idx="2"/>
          </p:nvPr>
        </p:nvSpPr>
        <p:spPr/>
        <p:txBody>
          <a:bodyPr>
            <a:normAutofit fontScale="85000" lnSpcReduction="10000"/>
          </a:bodyPr>
          <a:lstStyle/>
          <a:p>
            <a:r>
              <a:rPr lang="en-US" dirty="0"/>
              <a:t>Multiple studies suggest that aspirin is more effective than no aspirin </a:t>
            </a:r>
          </a:p>
          <a:p>
            <a:r>
              <a:rPr lang="en-US" dirty="0"/>
              <a:t>Some studies suggested that aspirin is efficacious following therapeutic fibrinolysis </a:t>
            </a:r>
          </a:p>
          <a:p>
            <a:r>
              <a:rPr lang="en-US" dirty="0"/>
              <a:t>Effective dosing ranges vary between studies but varies between 0.5-15 mg/kg per day </a:t>
            </a:r>
          </a:p>
        </p:txBody>
      </p:sp>
    </p:spTree>
    <p:extLst>
      <p:ext uri="{BB962C8B-B14F-4D97-AF65-F5344CB8AC3E}">
        <p14:creationId xmlns:p14="http://schemas.microsoft.com/office/powerpoint/2010/main" val="314660395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61C52-1C78-0447-8427-EE9497240994}"/>
              </a:ext>
            </a:extLst>
          </p:cNvPr>
          <p:cNvSpPr>
            <a:spLocks noGrp="1"/>
          </p:cNvSpPr>
          <p:nvPr>
            <p:ph type="title"/>
          </p:nvPr>
        </p:nvSpPr>
        <p:spPr/>
        <p:txBody>
          <a:bodyPr/>
          <a:lstStyle/>
          <a:p>
            <a:r>
              <a:rPr lang="en-US" dirty="0"/>
              <a:t>Aspirin (cats)</a:t>
            </a:r>
          </a:p>
        </p:txBody>
      </p:sp>
      <p:sp>
        <p:nvSpPr>
          <p:cNvPr id="3" name="Content Placeholder 2">
            <a:extLst>
              <a:ext uri="{FF2B5EF4-FFF2-40B4-BE49-F238E27FC236}">
                <a16:creationId xmlns:a16="http://schemas.microsoft.com/office/drawing/2014/main" id="{4108F4DB-BD69-DC42-82BD-4BC9D1ECC05D}"/>
              </a:ext>
            </a:extLst>
          </p:cNvPr>
          <p:cNvSpPr>
            <a:spLocks noGrp="1"/>
          </p:cNvSpPr>
          <p:nvPr>
            <p:ph sz="half" idx="1"/>
          </p:nvPr>
        </p:nvSpPr>
        <p:spPr/>
        <p:txBody>
          <a:bodyPr>
            <a:normAutofit/>
          </a:bodyPr>
          <a:lstStyle/>
          <a:p>
            <a:r>
              <a:rPr lang="en-US" b="1" dirty="0"/>
              <a:t>It is not recommended to use aspirin as a sole antithrombotic in cats at risk for ATE</a:t>
            </a:r>
          </a:p>
          <a:p>
            <a:r>
              <a:rPr lang="en-US" dirty="0"/>
              <a:t>No recommendations can be made concerning appropriate aspirin dosage in cats</a:t>
            </a:r>
          </a:p>
          <a:p>
            <a:pPr marL="0" indent="0">
              <a:buNone/>
            </a:pPr>
            <a:endParaRPr lang="en-US" dirty="0"/>
          </a:p>
        </p:txBody>
      </p:sp>
      <p:sp>
        <p:nvSpPr>
          <p:cNvPr id="4" name="Content Placeholder 3">
            <a:extLst>
              <a:ext uri="{FF2B5EF4-FFF2-40B4-BE49-F238E27FC236}">
                <a16:creationId xmlns:a16="http://schemas.microsoft.com/office/drawing/2014/main" id="{1462958C-0E68-A044-98BB-DFD2B6C01BD7}"/>
              </a:ext>
            </a:extLst>
          </p:cNvPr>
          <p:cNvSpPr>
            <a:spLocks noGrp="1"/>
          </p:cNvSpPr>
          <p:nvPr>
            <p:ph sz="half" idx="2"/>
          </p:nvPr>
        </p:nvSpPr>
        <p:spPr/>
        <p:txBody>
          <a:bodyPr>
            <a:normAutofit/>
          </a:bodyPr>
          <a:lstStyle/>
          <a:p>
            <a:r>
              <a:rPr lang="en-US" dirty="0"/>
              <a:t>Aspirin as the sole treatment in cats at risk of ATE is associated with a 75% incidence of recurrence within 12 months of an event and is inferior to clopidogrel for feline ATE thromboprophylaxis</a:t>
            </a:r>
          </a:p>
          <a:p>
            <a:endParaRPr lang="en-US" dirty="0"/>
          </a:p>
        </p:txBody>
      </p:sp>
    </p:spTree>
    <p:extLst>
      <p:ext uri="{BB962C8B-B14F-4D97-AF65-F5344CB8AC3E}">
        <p14:creationId xmlns:p14="http://schemas.microsoft.com/office/powerpoint/2010/main" val="82736897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D9936-EE63-E84A-A09A-FD2CB3D2FC9C}"/>
              </a:ext>
            </a:extLst>
          </p:cNvPr>
          <p:cNvSpPr>
            <a:spLocks noGrp="1"/>
          </p:cNvSpPr>
          <p:nvPr>
            <p:ph type="title"/>
          </p:nvPr>
        </p:nvSpPr>
        <p:spPr/>
        <p:txBody>
          <a:bodyPr/>
          <a:lstStyle/>
          <a:p>
            <a:r>
              <a:rPr lang="en-US"/>
              <a:t>Clopidogrel (dogs) </a:t>
            </a:r>
            <a:endParaRPr lang="en-US" dirty="0"/>
          </a:p>
        </p:txBody>
      </p:sp>
      <p:sp>
        <p:nvSpPr>
          <p:cNvPr id="3" name="Content Placeholder 2">
            <a:extLst>
              <a:ext uri="{FF2B5EF4-FFF2-40B4-BE49-F238E27FC236}">
                <a16:creationId xmlns:a16="http://schemas.microsoft.com/office/drawing/2014/main" id="{82537E89-373F-1348-9EFB-5DABD449683F}"/>
              </a:ext>
            </a:extLst>
          </p:cNvPr>
          <p:cNvSpPr>
            <a:spLocks noGrp="1"/>
          </p:cNvSpPr>
          <p:nvPr>
            <p:ph sz="half" idx="1"/>
          </p:nvPr>
        </p:nvSpPr>
        <p:spPr/>
        <p:txBody>
          <a:bodyPr>
            <a:normAutofit/>
          </a:bodyPr>
          <a:lstStyle/>
          <a:p>
            <a:r>
              <a:rPr lang="en-US" b="1" dirty="0"/>
              <a:t>Recommended clopidogrel dose is 1.1–3mg/kg PO every 24 hours for the prevention of ATE in dogs</a:t>
            </a:r>
          </a:p>
          <a:p>
            <a:r>
              <a:rPr lang="en-US" b="1" dirty="0"/>
              <a:t>Oral loading dose (eg,4–10mg/kg) may be useful for obtaining therapeutic plasma concentrations more rapidly </a:t>
            </a:r>
          </a:p>
          <a:p>
            <a:r>
              <a:rPr lang="en-US" b="1" dirty="0"/>
              <a:t>No recommendations can be made for or against use of clopidogrel as a sole agent for VTE in dogs</a:t>
            </a:r>
            <a:endParaRPr lang="en-US" dirty="0"/>
          </a:p>
          <a:p>
            <a:endParaRPr lang="en-US" dirty="0"/>
          </a:p>
        </p:txBody>
      </p:sp>
      <p:sp>
        <p:nvSpPr>
          <p:cNvPr id="6" name="Content Placeholder 5">
            <a:extLst>
              <a:ext uri="{FF2B5EF4-FFF2-40B4-BE49-F238E27FC236}">
                <a16:creationId xmlns:a16="http://schemas.microsoft.com/office/drawing/2014/main" id="{D34DAC39-CB8F-E948-AE33-E53F9BAEA697}"/>
              </a:ext>
            </a:extLst>
          </p:cNvPr>
          <p:cNvSpPr>
            <a:spLocks noGrp="1"/>
          </p:cNvSpPr>
          <p:nvPr>
            <p:ph sz="half" idx="2"/>
          </p:nvPr>
        </p:nvSpPr>
        <p:spPr/>
        <p:txBody>
          <a:bodyPr>
            <a:normAutofit/>
          </a:bodyPr>
          <a:lstStyle/>
          <a:p>
            <a:r>
              <a:rPr lang="en-US" dirty="0"/>
              <a:t>17 papers suggest efficacy of clopidogrel</a:t>
            </a:r>
          </a:p>
          <a:p>
            <a:r>
              <a:rPr lang="en-US" dirty="0"/>
              <a:t>Reported dosages vary considerably, with efficacy varying between dogs, model systems, and thrombotic stimulus</a:t>
            </a:r>
          </a:p>
          <a:p>
            <a:endParaRPr lang="en-US" dirty="0"/>
          </a:p>
        </p:txBody>
      </p:sp>
    </p:spTree>
    <p:extLst>
      <p:ext uri="{BB962C8B-B14F-4D97-AF65-F5344CB8AC3E}">
        <p14:creationId xmlns:p14="http://schemas.microsoft.com/office/powerpoint/2010/main" val="264395438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ED74D-FD97-964B-B376-2E918B6ADADE}"/>
              </a:ext>
            </a:extLst>
          </p:cNvPr>
          <p:cNvSpPr>
            <a:spLocks noGrp="1"/>
          </p:cNvSpPr>
          <p:nvPr>
            <p:ph type="title"/>
          </p:nvPr>
        </p:nvSpPr>
        <p:spPr/>
        <p:txBody>
          <a:bodyPr/>
          <a:lstStyle/>
          <a:p>
            <a:r>
              <a:rPr lang="en-US" dirty="0"/>
              <a:t>Clopidogrel (cats)</a:t>
            </a:r>
          </a:p>
        </p:txBody>
      </p:sp>
      <p:sp>
        <p:nvSpPr>
          <p:cNvPr id="3" name="Content Placeholder 2">
            <a:extLst>
              <a:ext uri="{FF2B5EF4-FFF2-40B4-BE49-F238E27FC236}">
                <a16:creationId xmlns:a16="http://schemas.microsoft.com/office/drawing/2014/main" id="{5E1BBFD9-788C-EE4D-AE00-EAEDD4BAE64B}"/>
              </a:ext>
            </a:extLst>
          </p:cNvPr>
          <p:cNvSpPr>
            <a:spLocks noGrp="1"/>
          </p:cNvSpPr>
          <p:nvPr>
            <p:ph sz="half" idx="1"/>
          </p:nvPr>
        </p:nvSpPr>
        <p:spPr/>
        <p:txBody>
          <a:bodyPr>
            <a:normAutofit fontScale="92500"/>
          </a:bodyPr>
          <a:lstStyle/>
          <a:p>
            <a:r>
              <a:rPr lang="en-US" b="1" dirty="0"/>
              <a:t>Recommended Clopidogrel dose is 18.75 mg total PO every 24 hours for prevention of ATE in cats</a:t>
            </a:r>
          </a:p>
          <a:p>
            <a:pPr lvl="1"/>
            <a:r>
              <a:rPr lang="en-US" b="1" dirty="0"/>
              <a:t>About 3-6 mg/kg for the typical cat</a:t>
            </a:r>
          </a:p>
          <a:p>
            <a:r>
              <a:rPr lang="en-US" b="1" dirty="0"/>
              <a:t>Oral loading dose (37.5 mg total) may be useful for obtaining therapeutic plasma concentrations more rapidly</a:t>
            </a:r>
          </a:p>
          <a:p>
            <a:r>
              <a:rPr lang="en-US" dirty="0"/>
              <a:t>No recommendations can be made for or against use of clopidogrel for VTE in cats</a:t>
            </a:r>
          </a:p>
        </p:txBody>
      </p:sp>
      <p:sp>
        <p:nvSpPr>
          <p:cNvPr id="4" name="Content Placeholder 3">
            <a:extLst>
              <a:ext uri="{FF2B5EF4-FFF2-40B4-BE49-F238E27FC236}">
                <a16:creationId xmlns:a16="http://schemas.microsoft.com/office/drawing/2014/main" id="{325D1DF3-C258-584A-998E-2F6A0F7FD8DA}"/>
              </a:ext>
            </a:extLst>
          </p:cNvPr>
          <p:cNvSpPr>
            <a:spLocks noGrp="1"/>
          </p:cNvSpPr>
          <p:nvPr>
            <p:ph sz="half" idx="2"/>
          </p:nvPr>
        </p:nvSpPr>
        <p:spPr/>
        <p:txBody>
          <a:bodyPr>
            <a:normAutofit fontScale="92500"/>
          </a:bodyPr>
          <a:lstStyle/>
          <a:p>
            <a:r>
              <a:rPr lang="en-US" dirty="0"/>
              <a:t>As apposed to dogs, there consistency in the dosages used in the feline studies </a:t>
            </a:r>
          </a:p>
          <a:p>
            <a:r>
              <a:rPr lang="en-US" dirty="0"/>
              <a:t>One randomized clinical trial suggests clopidogrel should be used in cats with ATE, in preference to aspirin</a:t>
            </a:r>
          </a:p>
          <a:p>
            <a:endParaRPr lang="en-US" dirty="0"/>
          </a:p>
        </p:txBody>
      </p:sp>
    </p:spTree>
    <p:extLst>
      <p:ext uri="{BB962C8B-B14F-4D97-AF65-F5344CB8AC3E}">
        <p14:creationId xmlns:p14="http://schemas.microsoft.com/office/powerpoint/2010/main" val="140901763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BED54-0F3C-7240-A895-9497282B0D8A}"/>
              </a:ext>
            </a:extLst>
          </p:cNvPr>
          <p:cNvSpPr>
            <a:spLocks noGrp="1"/>
          </p:cNvSpPr>
          <p:nvPr>
            <p:ph type="title"/>
          </p:nvPr>
        </p:nvSpPr>
        <p:spPr/>
        <p:txBody>
          <a:bodyPr/>
          <a:lstStyle/>
          <a:p>
            <a:r>
              <a:rPr lang="en-US" dirty="0"/>
              <a:t>Warfarin (dogs)</a:t>
            </a:r>
          </a:p>
        </p:txBody>
      </p:sp>
      <p:sp>
        <p:nvSpPr>
          <p:cNvPr id="3" name="Content Placeholder 2">
            <a:extLst>
              <a:ext uri="{FF2B5EF4-FFF2-40B4-BE49-F238E27FC236}">
                <a16:creationId xmlns:a16="http://schemas.microsoft.com/office/drawing/2014/main" id="{A897B1B9-E5A6-3246-9A40-B8069C3CB84D}"/>
              </a:ext>
            </a:extLst>
          </p:cNvPr>
          <p:cNvSpPr>
            <a:spLocks noGrp="1"/>
          </p:cNvSpPr>
          <p:nvPr>
            <p:ph idx="1"/>
          </p:nvPr>
        </p:nvSpPr>
        <p:spPr/>
        <p:txBody>
          <a:bodyPr>
            <a:normAutofit/>
          </a:bodyPr>
          <a:lstStyle/>
          <a:p>
            <a:r>
              <a:rPr lang="en-US" b="1" dirty="0"/>
              <a:t>Warfarin should not be used in dogs because it inconsistently improves outcomes and is commonly associated with bleeding complication</a:t>
            </a:r>
          </a:p>
          <a:p>
            <a:r>
              <a:rPr lang="en-US" dirty="0"/>
              <a:t>10 studies suggest efficacy of warfarin in vivo in dogs or using in vitro tests</a:t>
            </a:r>
          </a:p>
          <a:p>
            <a:r>
              <a:rPr lang="en-US" dirty="0"/>
              <a:t>Seven studies document a lack of efficacy of warfarin in preventing thrombosis and/or demonstrate bleeding complications</a:t>
            </a:r>
          </a:p>
          <a:p>
            <a:r>
              <a:rPr lang="en-US" dirty="0"/>
              <a:t>Three additional studies highlight the narrow therapeutic index, alterations of pharmacokinetics over time, high levels of protein binding, and effects of coadministration of aspirin</a:t>
            </a:r>
          </a:p>
          <a:p>
            <a:endParaRPr lang="en-US" dirty="0"/>
          </a:p>
          <a:p>
            <a:endParaRPr lang="en-US" dirty="0"/>
          </a:p>
        </p:txBody>
      </p:sp>
    </p:spTree>
    <p:extLst>
      <p:ext uri="{BB962C8B-B14F-4D97-AF65-F5344CB8AC3E}">
        <p14:creationId xmlns:p14="http://schemas.microsoft.com/office/powerpoint/2010/main" val="179657439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05E0E0-543B-5441-8587-247CD660DB3F}"/>
              </a:ext>
            </a:extLst>
          </p:cNvPr>
          <p:cNvSpPr>
            <a:spLocks noGrp="1"/>
          </p:cNvSpPr>
          <p:nvPr>
            <p:ph type="title"/>
          </p:nvPr>
        </p:nvSpPr>
        <p:spPr/>
        <p:txBody>
          <a:bodyPr/>
          <a:lstStyle/>
          <a:p>
            <a:r>
              <a:rPr lang="en-US" dirty="0"/>
              <a:t>Warfarin (cats) </a:t>
            </a:r>
          </a:p>
        </p:txBody>
      </p:sp>
      <p:sp>
        <p:nvSpPr>
          <p:cNvPr id="3" name="Content Placeholder 2">
            <a:extLst>
              <a:ext uri="{FF2B5EF4-FFF2-40B4-BE49-F238E27FC236}">
                <a16:creationId xmlns:a16="http://schemas.microsoft.com/office/drawing/2014/main" id="{1E5381A6-3D19-3645-BF20-E4E38B2BDC27}"/>
              </a:ext>
            </a:extLst>
          </p:cNvPr>
          <p:cNvSpPr>
            <a:spLocks noGrp="1"/>
          </p:cNvSpPr>
          <p:nvPr>
            <p:ph idx="1"/>
          </p:nvPr>
        </p:nvSpPr>
        <p:spPr/>
        <p:txBody>
          <a:bodyPr/>
          <a:lstStyle/>
          <a:p>
            <a:r>
              <a:rPr lang="en-US" b="1" dirty="0"/>
              <a:t>No evidence-based recommendations can be made regarding the use of warfarin in cats at risk for thrombosis </a:t>
            </a:r>
          </a:p>
          <a:p>
            <a:r>
              <a:rPr lang="en-US" b="1" dirty="0"/>
              <a:t>Warfarin should not be used in cats because of marked interindividual variation and a narrow therapeutic index </a:t>
            </a:r>
          </a:p>
          <a:p>
            <a:endParaRPr lang="en-US" dirty="0"/>
          </a:p>
        </p:txBody>
      </p:sp>
    </p:spTree>
    <p:extLst>
      <p:ext uri="{BB962C8B-B14F-4D97-AF65-F5344CB8AC3E}">
        <p14:creationId xmlns:p14="http://schemas.microsoft.com/office/powerpoint/2010/main" val="38944730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0D489AC-1CB3-BC48-8A34-CC3BF2EC2258}"/>
              </a:ext>
            </a:extLst>
          </p:cNvPr>
          <p:cNvSpPr>
            <a:spLocks noGrp="1"/>
          </p:cNvSpPr>
          <p:nvPr>
            <p:ph type="title"/>
          </p:nvPr>
        </p:nvSpPr>
        <p:spPr>
          <a:xfrm>
            <a:off x="1537097" y="1428750"/>
            <a:ext cx="9117807" cy="2105026"/>
          </a:xfrm>
        </p:spPr>
        <p:txBody>
          <a:bodyPr vert="horz" lIns="91440" tIns="45720" rIns="91440" bIns="45720" rtlCol="0" anchor="b">
            <a:normAutofit/>
          </a:bodyPr>
          <a:lstStyle/>
          <a:p>
            <a:pPr algn="ctr"/>
            <a:r>
              <a:rPr lang="en-US" kern="1200" dirty="0">
                <a:solidFill>
                  <a:schemeClr val="tx1"/>
                </a:solidFill>
                <a:latin typeface="+mj-lt"/>
                <a:ea typeface="+mj-ea"/>
                <a:cs typeface="+mj-cs"/>
              </a:rPr>
              <a:t>DOMAIN 1: Defining Populations at Risk </a:t>
            </a:r>
          </a:p>
        </p:txBody>
      </p:sp>
      <p:sp>
        <p:nvSpPr>
          <p:cNvPr id="5" name="Text Placeholder 4">
            <a:extLst>
              <a:ext uri="{FF2B5EF4-FFF2-40B4-BE49-F238E27FC236}">
                <a16:creationId xmlns:a16="http://schemas.microsoft.com/office/drawing/2014/main" id="{054E55CE-A134-7941-8B47-B90707A87C06}"/>
              </a:ext>
            </a:extLst>
          </p:cNvPr>
          <p:cNvSpPr>
            <a:spLocks noGrp="1"/>
          </p:cNvSpPr>
          <p:nvPr>
            <p:ph type="body" idx="1"/>
          </p:nvPr>
        </p:nvSpPr>
        <p:spPr>
          <a:xfrm>
            <a:off x="1537097" y="3960557"/>
            <a:ext cx="9117807" cy="1097215"/>
          </a:xfrm>
        </p:spPr>
        <p:txBody>
          <a:bodyPr vert="horz" lIns="91440" tIns="45720" rIns="91440" bIns="45720" rtlCol="0">
            <a:normAutofit/>
          </a:bodyPr>
          <a:lstStyle/>
          <a:p>
            <a:pPr algn="ctr"/>
            <a:endParaRPr lang="en-US" sz="2400" kern="1200">
              <a:solidFill>
                <a:schemeClr val="tx1"/>
              </a:solidFill>
              <a:latin typeface="+mn-lt"/>
              <a:ea typeface="+mn-ea"/>
              <a:cs typeface="+mn-cs"/>
            </a:endParaRPr>
          </a:p>
        </p:txBody>
      </p:sp>
    </p:spTree>
    <p:extLst>
      <p:ext uri="{BB962C8B-B14F-4D97-AF65-F5344CB8AC3E}">
        <p14:creationId xmlns:p14="http://schemas.microsoft.com/office/powerpoint/2010/main" val="58165526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A0D24-24FD-2746-B96B-194A61878102}"/>
              </a:ext>
            </a:extLst>
          </p:cNvPr>
          <p:cNvSpPr>
            <a:spLocks noGrp="1"/>
          </p:cNvSpPr>
          <p:nvPr>
            <p:ph type="title"/>
          </p:nvPr>
        </p:nvSpPr>
        <p:spPr/>
        <p:txBody>
          <a:bodyPr/>
          <a:lstStyle/>
          <a:p>
            <a:r>
              <a:rPr lang="en-US" dirty="0"/>
              <a:t>Unfractionated Heparin (dogs) </a:t>
            </a:r>
          </a:p>
        </p:txBody>
      </p:sp>
      <p:sp>
        <p:nvSpPr>
          <p:cNvPr id="3" name="Content Placeholder 2">
            <a:extLst>
              <a:ext uri="{FF2B5EF4-FFF2-40B4-BE49-F238E27FC236}">
                <a16:creationId xmlns:a16="http://schemas.microsoft.com/office/drawing/2014/main" id="{9F9139EE-3967-BF49-9C6A-93C355B97DF0}"/>
              </a:ext>
            </a:extLst>
          </p:cNvPr>
          <p:cNvSpPr>
            <a:spLocks noGrp="1"/>
          </p:cNvSpPr>
          <p:nvPr>
            <p:ph idx="1"/>
          </p:nvPr>
        </p:nvSpPr>
        <p:spPr/>
        <p:txBody>
          <a:bodyPr>
            <a:normAutofit/>
          </a:bodyPr>
          <a:lstStyle/>
          <a:p>
            <a:r>
              <a:rPr lang="en-US" dirty="0"/>
              <a:t>Optimal dose likely varies in individual dogs to maximize antithrombotic effects and minimize bleeding complications</a:t>
            </a:r>
          </a:p>
          <a:p>
            <a:pPr lvl="1"/>
            <a:r>
              <a:rPr lang="en-US" dirty="0"/>
              <a:t>Individual adjustment based on anti-</a:t>
            </a:r>
            <a:r>
              <a:rPr lang="en-US" dirty="0" err="1"/>
              <a:t>Xa</a:t>
            </a:r>
            <a:r>
              <a:rPr lang="en-US" dirty="0"/>
              <a:t> monitoring appears effective </a:t>
            </a:r>
          </a:p>
          <a:p>
            <a:r>
              <a:rPr lang="en-US" b="1" dirty="0"/>
              <a:t>Initial IV dosing scheme of 100 U/kg bolus, then 480–900 U/kg every 24 hours (20–37.5 U/kg every hour) CRI</a:t>
            </a:r>
          </a:p>
          <a:p>
            <a:r>
              <a:rPr lang="en-US" b="1" dirty="0"/>
              <a:t>We suggest an initial SC dosage of UFH of 150–300 U/kg every 6 hours in dogs. </a:t>
            </a:r>
          </a:p>
          <a:p>
            <a:r>
              <a:rPr lang="en-US" dirty="0"/>
              <a:t>Inhalation or PO is not recommended</a:t>
            </a:r>
          </a:p>
        </p:txBody>
      </p:sp>
    </p:spTree>
    <p:extLst>
      <p:ext uri="{BB962C8B-B14F-4D97-AF65-F5344CB8AC3E}">
        <p14:creationId xmlns:p14="http://schemas.microsoft.com/office/powerpoint/2010/main" val="82658613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19CAB-0EB7-A246-AB3A-CA96D7471B70}"/>
              </a:ext>
            </a:extLst>
          </p:cNvPr>
          <p:cNvSpPr>
            <a:spLocks noGrp="1"/>
          </p:cNvSpPr>
          <p:nvPr>
            <p:ph type="title"/>
          </p:nvPr>
        </p:nvSpPr>
        <p:spPr/>
        <p:txBody>
          <a:bodyPr/>
          <a:lstStyle/>
          <a:p>
            <a:r>
              <a:rPr lang="en-US" dirty="0"/>
              <a:t>Unfractionated Heparin (cats) </a:t>
            </a:r>
          </a:p>
        </p:txBody>
      </p:sp>
      <p:sp>
        <p:nvSpPr>
          <p:cNvPr id="3" name="Content Placeholder 2">
            <a:extLst>
              <a:ext uri="{FF2B5EF4-FFF2-40B4-BE49-F238E27FC236}">
                <a16:creationId xmlns:a16="http://schemas.microsoft.com/office/drawing/2014/main" id="{7D594198-513B-E645-9D3A-DC01E4B955B5}"/>
              </a:ext>
            </a:extLst>
          </p:cNvPr>
          <p:cNvSpPr>
            <a:spLocks noGrp="1"/>
          </p:cNvSpPr>
          <p:nvPr>
            <p:ph idx="1"/>
          </p:nvPr>
        </p:nvSpPr>
        <p:spPr/>
        <p:txBody>
          <a:bodyPr/>
          <a:lstStyle/>
          <a:p>
            <a:r>
              <a:rPr lang="en-US" b="1" dirty="0"/>
              <a:t>Dose suggested is 250U/kg SC every 6 hours</a:t>
            </a:r>
          </a:p>
          <a:p>
            <a:r>
              <a:rPr lang="en-US" dirty="0"/>
              <a:t>There are insufficient data to suggest superiority or inferiority of UFH compared to other regimens in cats. </a:t>
            </a:r>
          </a:p>
          <a:p>
            <a:r>
              <a:rPr lang="en-US" dirty="0"/>
              <a:t>Only SC route has been investigated in cats </a:t>
            </a:r>
          </a:p>
          <a:p>
            <a:endParaRPr lang="en-US" dirty="0"/>
          </a:p>
        </p:txBody>
      </p:sp>
    </p:spTree>
    <p:extLst>
      <p:ext uri="{BB962C8B-B14F-4D97-AF65-F5344CB8AC3E}">
        <p14:creationId xmlns:p14="http://schemas.microsoft.com/office/powerpoint/2010/main" val="108623474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C07560-5EE4-B542-8B67-EB41F4062411}"/>
              </a:ext>
            </a:extLst>
          </p:cNvPr>
          <p:cNvSpPr>
            <a:spLocks noGrp="1"/>
          </p:cNvSpPr>
          <p:nvPr>
            <p:ph type="title"/>
          </p:nvPr>
        </p:nvSpPr>
        <p:spPr/>
        <p:txBody>
          <a:bodyPr/>
          <a:lstStyle/>
          <a:p>
            <a:r>
              <a:rPr lang="en-US" dirty="0" err="1"/>
              <a:t>Daltaperin</a:t>
            </a:r>
            <a:r>
              <a:rPr lang="en-US" dirty="0"/>
              <a:t> (dogs)</a:t>
            </a:r>
          </a:p>
        </p:txBody>
      </p:sp>
      <p:sp>
        <p:nvSpPr>
          <p:cNvPr id="3" name="Content Placeholder 2">
            <a:extLst>
              <a:ext uri="{FF2B5EF4-FFF2-40B4-BE49-F238E27FC236}">
                <a16:creationId xmlns:a16="http://schemas.microsoft.com/office/drawing/2014/main" id="{6B56D7C3-E12D-BC45-9F24-65B319715EC0}"/>
              </a:ext>
            </a:extLst>
          </p:cNvPr>
          <p:cNvSpPr>
            <a:spLocks noGrp="1"/>
          </p:cNvSpPr>
          <p:nvPr>
            <p:ph idx="1"/>
          </p:nvPr>
        </p:nvSpPr>
        <p:spPr/>
        <p:txBody>
          <a:bodyPr/>
          <a:lstStyle/>
          <a:p>
            <a:r>
              <a:rPr lang="en-US" b="1" dirty="0"/>
              <a:t>Initial SC dosage of 100–175U/kg every 8 hours </a:t>
            </a:r>
          </a:p>
          <a:p>
            <a:pPr lvl="1"/>
            <a:r>
              <a:rPr lang="en-US" dirty="0"/>
              <a:t>Minor bleeding may be noted, but serious bleeding is unlikely</a:t>
            </a:r>
          </a:p>
          <a:p>
            <a:pPr lvl="1"/>
            <a:r>
              <a:rPr lang="en-US" dirty="0"/>
              <a:t>Relationship between anti-</a:t>
            </a:r>
            <a:r>
              <a:rPr lang="en-US" dirty="0" err="1"/>
              <a:t>Xa</a:t>
            </a:r>
            <a:r>
              <a:rPr lang="en-US" dirty="0"/>
              <a:t> activity and clinical efficacy in dogs has not been firmly established</a:t>
            </a:r>
          </a:p>
          <a:p>
            <a:pPr lvl="1"/>
            <a:r>
              <a:rPr lang="en-US" dirty="0"/>
              <a:t>Bleeding complications in dogs are uncommon and typically minor, but overdosage can result in potentially life-threatening bleeding</a:t>
            </a:r>
          </a:p>
        </p:txBody>
      </p:sp>
    </p:spTree>
    <p:extLst>
      <p:ext uri="{BB962C8B-B14F-4D97-AF65-F5344CB8AC3E}">
        <p14:creationId xmlns:p14="http://schemas.microsoft.com/office/powerpoint/2010/main" val="185963739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52236-CD59-5743-B541-8EA2C5632804}"/>
              </a:ext>
            </a:extLst>
          </p:cNvPr>
          <p:cNvSpPr>
            <a:spLocks noGrp="1"/>
          </p:cNvSpPr>
          <p:nvPr>
            <p:ph type="title"/>
          </p:nvPr>
        </p:nvSpPr>
        <p:spPr/>
        <p:txBody>
          <a:bodyPr/>
          <a:lstStyle/>
          <a:p>
            <a:r>
              <a:rPr lang="en-US" dirty="0" err="1"/>
              <a:t>Daltaperin</a:t>
            </a:r>
            <a:r>
              <a:rPr lang="en-US" dirty="0"/>
              <a:t> (cats) </a:t>
            </a:r>
          </a:p>
        </p:txBody>
      </p:sp>
      <p:sp>
        <p:nvSpPr>
          <p:cNvPr id="3" name="Content Placeholder 2">
            <a:extLst>
              <a:ext uri="{FF2B5EF4-FFF2-40B4-BE49-F238E27FC236}">
                <a16:creationId xmlns:a16="http://schemas.microsoft.com/office/drawing/2014/main" id="{FD9C8CA4-AFE6-8A41-A757-F880C3B9E153}"/>
              </a:ext>
            </a:extLst>
          </p:cNvPr>
          <p:cNvSpPr>
            <a:spLocks noGrp="1"/>
          </p:cNvSpPr>
          <p:nvPr>
            <p:ph idx="1"/>
          </p:nvPr>
        </p:nvSpPr>
        <p:spPr/>
        <p:txBody>
          <a:bodyPr>
            <a:normAutofit/>
          </a:bodyPr>
          <a:lstStyle/>
          <a:p>
            <a:r>
              <a:rPr lang="en-US" dirty="0"/>
              <a:t>Frequent SC administration is likely necessary for maintenance of the human target anti-</a:t>
            </a:r>
            <a:r>
              <a:rPr lang="en-US" dirty="0" err="1"/>
              <a:t>Xa</a:t>
            </a:r>
            <a:r>
              <a:rPr lang="en-US" dirty="0"/>
              <a:t> range</a:t>
            </a:r>
          </a:p>
          <a:p>
            <a:r>
              <a:rPr lang="en-US" b="1" dirty="0"/>
              <a:t>Lower dosages compared to dogs may be acceptable at increased frequency</a:t>
            </a:r>
          </a:p>
          <a:p>
            <a:pPr lvl="1"/>
            <a:r>
              <a:rPr lang="en-US" b="1" dirty="0"/>
              <a:t>75 U/kg SC every 6 hours</a:t>
            </a:r>
          </a:p>
          <a:p>
            <a:r>
              <a:rPr lang="en-US" dirty="0"/>
              <a:t>Bleeding complications (usually minor and self-limiting) may occur with a variety of dosing schemes</a:t>
            </a:r>
          </a:p>
          <a:p>
            <a:r>
              <a:rPr lang="en-US" dirty="0"/>
              <a:t>Relationship between anti-</a:t>
            </a:r>
            <a:r>
              <a:rPr lang="en-US" dirty="0" err="1"/>
              <a:t>Xa</a:t>
            </a:r>
            <a:r>
              <a:rPr lang="en-US" dirty="0"/>
              <a:t> activity and clinical efficacy in cats has not been firmly established</a:t>
            </a:r>
          </a:p>
          <a:p>
            <a:endParaRPr lang="en-US" dirty="0"/>
          </a:p>
        </p:txBody>
      </p:sp>
    </p:spTree>
    <p:extLst>
      <p:ext uri="{BB962C8B-B14F-4D97-AF65-F5344CB8AC3E}">
        <p14:creationId xmlns:p14="http://schemas.microsoft.com/office/powerpoint/2010/main" val="240727724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495ADD-D167-5D40-80D9-85327D3D8C9E}"/>
              </a:ext>
            </a:extLst>
          </p:cNvPr>
          <p:cNvSpPr>
            <a:spLocks noGrp="1"/>
          </p:cNvSpPr>
          <p:nvPr>
            <p:ph type="title"/>
          </p:nvPr>
        </p:nvSpPr>
        <p:spPr/>
        <p:txBody>
          <a:bodyPr/>
          <a:lstStyle/>
          <a:p>
            <a:r>
              <a:rPr lang="en-US" dirty="0"/>
              <a:t>Enoxaparin (dogs)</a:t>
            </a:r>
          </a:p>
        </p:txBody>
      </p:sp>
      <p:sp>
        <p:nvSpPr>
          <p:cNvPr id="3" name="Content Placeholder 2">
            <a:extLst>
              <a:ext uri="{FF2B5EF4-FFF2-40B4-BE49-F238E27FC236}">
                <a16:creationId xmlns:a16="http://schemas.microsoft.com/office/drawing/2014/main" id="{99ADCE3A-2E3A-4448-AF79-9F82995D90E8}"/>
              </a:ext>
            </a:extLst>
          </p:cNvPr>
          <p:cNvSpPr>
            <a:spLocks noGrp="1"/>
          </p:cNvSpPr>
          <p:nvPr>
            <p:ph sz="half" idx="1"/>
          </p:nvPr>
        </p:nvSpPr>
        <p:spPr/>
        <p:txBody>
          <a:bodyPr>
            <a:normAutofit/>
          </a:bodyPr>
          <a:lstStyle/>
          <a:p>
            <a:r>
              <a:rPr lang="en-US" b="1" dirty="0"/>
              <a:t>Suggested dosage of 0.8mg/kg SC every 6 hours is safe and well tolerated in dogs</a:t>
            </a:r>
          </a:p>
          <a:p>
            <a:pPr lvl="1"/>
            <a:r>
              <a:rPr lang="en-US" dirty="0"/>
              <a:t>May not achieve anti-</a:t>
            </a:r>
            <a:r>
              <a:rPr lang="en-US" dirty="0" err="1"/>
              <a:t>Xa</a:t>
            </a:r>
            <a:r>
              <a:rPr lang="en-US" dirty="0"/>
              <a:t> levels considered to be therapeutic in people in all breeds of dog</a:t>
            </a:r>
          </a:p>
          <a:p>
            <a:pPr lvl="1"/>
            <a:r>
              <a:rPr lang="en-US" dirty="0"/>
              <a:t>Only minor bleeding complications have been reported in association with enoxaparin use in dogs</a:t>
            </a:r>
          </a:p>
        </p:txBody>
      </p:sp>
      <p:sp>
        <p:nvSpPr>
          <p:cNvPr id="5" name="Content Placeholder 4">
            <a:extLst>
              <a:ext uri="{FF2B5EF4-FFF2-40B4-BE49-F238E27FC236}">
                <a16:creationId xmlns:a16="http://schemas.microsoft.com/office/drawing/2014/main" id="{7FC4CB9A-2D83-2742-88A2-9DE7ED34D805}"/>
              </a:ext>
            </a:extLst>
          </p:cNvPr>
          <p:cNvSpPr>
            <a:spLocks noGrp="1"/>
          </p:cNvSpPr>
          <p:nvPr>
            <p:ph sz="half" idx="2"/>
          </p:nvPr>
        </p:nvSpPr>
        <p:spPr/>
        <p:txBody>
          <a:bodyPr>
            <a:normAutofit/>
          </a:bodyPr>
          <a:lstStyle/>
          <a:p>
            <a:r>
              <a:rPr lang="en-US" dirty="0"/>
              <a:t>No evidence suggesting that enoxaparin is superior to other drugs or protocols and doubt has been raised about the uniformity of enoxaparin's activity at 0.8 mg/kg SC every 6 hours across all dog breeds</a:t>
            </a:r>
          </a:p>
        </p:txBody>
      </p:sp>
    </p:spTree>
    <p:extLst>
      <p:ext uri="{BB962C8B-B14F-4D97-AF65-F5344CB8AC3E}">
        <p14:creationId xmlns:p14="http://schemas.microsoft.com/office/powerpoint/2010/main" val="172686185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B1447-29E5-1B4F-BDF6-BED17E5FBF72}"/>
              </a:ext>
            </a:extLst>
          </p:cNvPr>
          <p:cNvSpPr>
            <a:spLocks noGrp="1"/>
          </p:cNvSpPr>
          <p:nvPr>
            <p:ph type="title"/>
          </p:nvPr>
        </p:nvSpPr>
        <p:spPr/>
        <p:txBody>
          <a:bodyPr/>
          <a:lstStyle/>
          <a:p>
            <a:r>
              <a:rPr lang="en-US" dirty="0"/>
              <a:t>Enoxaparin (cats)</a:t>
            </a:r>
          </a:p>
        </p:txBody>
      </p:sp>
      <p:sp>
        <p:nvSpPr>
          <p:cNvPr id="3" name="Content Placeholder 2">
            <a:extLst>
              <a:ext uri="{FF2B5EF4-FFF2-40B4-BE49-F238E27FC236}">
                <a16:creationId xmlns:a16="http://schemas.microsoft.com/office/drawing/2014/main" id="{65D246EE-7055-2245-A24B-6E36ABB7F07D}"/>
              </a:ext>
            </a:extLst>
          </p:cNvPr>
          <p:cNvSpPr>
            <a:spLocks noGrp="1"/>
          </p:cNvSpPr>
          <p:nvPr>
            <p:ph idx="1"/>
          </p:nvPr>
        </p:nvSpPr>
        <p:spPr/>
        <p:txBody>
          <a:bodyPr/>
          <a:lstStyle/>
          <a:p>
            <a:r>
              <a:rPr lang="en-US" b="1" dirty="0"/>
              <a:t>Suggested 0.75–1 mg/kg SC q 6-12 hours should be considered in cats with a risk of VTE</a:t>
            </a:r>
          </a:p>
          <a:p>
            <a:r>
              <a:rPr lang="en-US" dirty="0"/>
              <a:t>Authors</a:t>
            </a:r>
            <a:r>
              <a:rPr lang="en-US" b="1" dirty="0"/>
              <a:t> </a:t>
            </a:r>
            <a:r>
              <a:rPr lang="en-US" dirty="0"/>
              <a:t>suggest enoxaparin be administered every 6 hours to reduce interindividual variation in peak anti-</a:t>
            </a:r>
            <a:r>
              <a:rPr lang="en-US" dirty="0" err="1"/>
              <a:t>Xa</a:t>
            </a:r>
            <a:r>
              <a:rPr lang="en-US" dirty="0"/>
              <a:t> activity</a:t>
            </a:r>
          </a:p>
          <a:p>
            <a:endParaRPr lang="en-US" dirty="0"/>
          </a:p>
        </p:txBody>
      </p:sp>
    </p:spTree>
    <p:extLst>
      <p:ext uri="{BB962C8B-B14F-4D97-AF65-F5344CB8AC3E}">
        <p14:creationId xmlns:p14="http://schemas.microsoft.com/office/powerpoint/2010/main" val="165109450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FA500A-3E9E-4249-8F98-065E0F4121C8}"/>
              </a:ext>
            </a:extLst>
          </p:cNvPr>
          <p:cNvSpPr>
            <a:spLocks noGrp="1"/>
          </p:cNvSpPr>
          <p:nvPr>
            <p:ph type="title"/>
          </p:nvPr>
        </p:nvSpPr>
        <p:spPr/>
        <p:txBody>
          <a:bodyPr/>
          <a:lstStyle/>
          <a:p>
            <a:r>
              <a:rPr lang="en-US" b="1" dirty="0"/>
              <a:t>Fondaparinux (dogs and cats) </a:t>
            </a:r>
            <a:endParaRPr lang="en-US" dirty="0"/>
          </a:p>
        </p:txBody>
      </p:sp>
      <p:sp>
        <p:nvSpPr>
          <p:cNvPr id="3" name="Content Placeholder 2">
            <a:extLst>
              <a:ext uri="{FF2B5EF4-FFF2-40B4-BE49-F238E27FC236}">
                <a16:creationId xmlns:a16="http://schemas.microsoft.com/office/drawing/2014/main" id="{ABAA06B5-739C-5542-833F-1423487FC0D7}"/>
              </a:ext>
            </a:extLst>
          </p:cNvPr>
          <p:cNvSpPr>
            <a:spLocks noGrp="1"/>
          </p:cNvSpPr>
          <p:nvPr>
            <p:ph idx="1"/>
          </p:nvPr>
        </p:nvSpPr>
        <p:spPr/>
        <p:txBody>
          <a:bodyPr/>
          <a:lstStyle/>
          <a:p>
            <a:r>
              <a:rPr lang="en-US" dirty="0"/>
              <a:t>No studies of Fondaparinux in dogs were identified </a:t>
            </a:r>
          </a:p>
          <a:p>
            <a:r>
              <a:rPr lang="en-US" dirty="0"/>
              <a:t>Binds to ATIII to, indirectly inhibiting </a:t>
            </a:r>
            <a:r>
              <a:rPr lang="en-US" dirty="0" err="1"/>
              <a:t>Xa</a:t>
            </a:r>
            <a:endParaRPr lang="en-US" dirty="0"/>
          </a:p>
          <a:p>
            <a:r>
              <a:rPr lang="en-US" b="1" dirty="0"/>
              <a:t>Dosages of 0.06 or 0.20mg/kg SC every 12 hours was sufficient to achieve a peak plasma anti-</a:t>
            </a:r>
            <a:r>
              <a:rPr lang="en-US" b="1" dirty="0" err="1"/>
              <a:t>Xa</a:t>
            </a:r>
            <a:r>
              <a:rPr lang="en-US" b="1" dirty="0"/>
              <a:t> activity in cats considered effective in people, without bleeding complications </a:t>
            </a:r>
          </a:p>
        </p:txBody>
      </p:sp>
    </p:spTree>
    <p:extLst>
      <p:ext uri="{BB962C8B-B14F-4D97-AF65-F5344CB8AC3E}">
        <p14:creationId xmlns:p14="http://schemas.microsoft.com/office/powerpoint/2010/main" val="288222827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89FBA-D382-3744-9499-B73C71BEDC42}"/>
              </a:ext>
            </a:extLst>
          </p:cNvPr>
          <p:cNvSpPr>
            <a:spLocks noGrp="1"/>
          </p:cNvSpPr>
          <p:nvPr>
            <p:ph type="title"/>
          </p:nvPr>
        </p:nvSpPr>
        <p:spPr/>
        <p:txBody>
          <a:bodyPr/>
          <a:lstStyle/>
          <a:p>
            <a:r>
              <a:rPr lang="en-US" b="1" dirty="0"/>
              <a:t>Rivaroxaban (dogs) </a:t>
            </a:r>
            <a:endParaRPr lang="en-US" dirty="0"/>
          </a:p>
        </p:txBody>
      </p:sp>
      <p:sp>
        <p:nvSpPr>
          <p:cNvPr id="3" name="Content Placeholder 2">
            <a:extLst>
              <a:ext uri="{FF2B5EF4-FFF2-40B4-BE49-F238E27FC236}">
                <a16:creationId xmlns:a16="http://schemas.microsoft.com/office/drawing/2014/main" id="{B335C27A-71D8-FC4E-9249-468465E30553}"/>
              </a:ext>
            </a:extLst>
          </p:cNvPr>
          <p:cNvSpPr>
            <a:spLocks noGrp="1"/>
          </p:cNvSpPr>
          <p:nvPr>
            <p:ph idx="1"/>
          </p:nvPr>
        </p:nvSpPr>
        <p:spPr/>
        <p:txBody>
          <a:bodyPr/>
          <a:lstStyle/>
          <a:p>
            <a:r>
              <a:rPr lang="en-US" dirty="0"/>
              <a:t>Based on preliminary data rivaroxaban appears safe and well tolerated in dogs </a:t>
            </a:r>
          </a:p>
          <a:p>
            <a:r>
              <a:rPr lang="en-US" b="1" dirty="0"/>
              <a:t>Suggested dosage 1–2mg/kg per day</a:t>
            </a:r>
          </a:p>
          <a:p>
            <a:r>
              <a:rPr lang="en-US" dirty="0"/>
              <a:t>Two studies reported on the use of rivaroxaban in clinical patients, but data are insufficient to determine if rivaroxaban is efficacious in dogs at risk for thrombosis </a:t>
            </a:r>
          </a:p>
          <a:p>
            <a:endParaRPr lang="en-US" dirty="0"/>
          </a:p>
        </p:txBody>
      </p:sp>
    </p:spTree>
    <p:extLst>
      <p:ext uri="{BB962C8B-B14F-4D97-AF65-F5344CB8AC3E}">
        <p14:creationId xmlns:p14="http://schemas.microsoft.com/office/powerpoint/2010/main" val="4222309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649844-1BA5-4144-B1B4-BB0A35EFB3B1}"/>
              </a:ext>
            </a:extLst>
          </p:cNvPr>
          <p:cNvSpPr>
            <a:spLocks noGrp="1"/>
          </p:cNvSpPr>
          <p:nvPr>
            <p:ph type="title"/>
          </p:nvPr>
        </p:nvSpPr>
        <p:spPr/>
        <p:txBody>
          <a:bodyPr/>
          <a:lstStyle/>
          <a:p>
            <a:r>
              <a:rPr lang="en-US" b="1" dirty="0"/>
              <a:t>Rivaroxaban (cats) </a:t>
            </a:r>
            <a:endParaRPr lang="en-US" dirty="0"/>
          </a:p>
        </p:txBody>
      </p:sp>
      <p:sp>
        <p:nvSpPr>
          <p:cNvPr id="3" name="Content Placeholder 2">
            <a:extLst>
              <a:ext uri="{FF2B5EF4-FFF2-40B4-BE49-F238E27FC236}">
                <a16:creationId xmlns:a16="http://schemas.microsoft.com/office/drawing/2014/main" id="{0476528E-1748-3349-B5D9-B82E0227B11C}"/>
              </a:ext>
            </a:extLst>
          </p:cNvPr>
          <p:cNvSpPr>
            <a:spLocks noGrp="1"/>
          </p:cNvSpPr>
          <p:nvPr>
            <p:ph idx="1"/>
          </p:nvPr>
        </p:nvSpPr>
        <p:spPr/>
        <p:txBody>
          <a:bodyPr/>
          <a:lstStyle/>
          <a:p>
            <a:r>
              <a:rPr lang="en-US" dirty="0"/>
              <a:t>Based on preliminary data, rivaroxaban appears safe and well tolerated in cats </a:t>
            </a:r>
          </a:p>
          <a:p>
            <a:r>
              <a:rPr lang="en-US" b="1" dirty="0"/>
              <a:t>Suggested dosage 0.5–1mg/kg per day  </a:t>
            </a:r>
          </a:p>
          <a:p>
            <a:r>
              <a:rPr lang="en-US" dirty="0"/>
              <a:t>No reports of feline clinical patients receiving rivaroxaban identified </a:t>
            </a:r>
          </a:p>
          <a:p>
            <a:endParaRPr lang="en-US" dirty="0"/>
          </a:p>
        </p:txBody>
      </p:sp>
    </p:spTree>
    <p:extLst>
      <p:ext uri="{BB962C8B-B14F-4D97-AF65-F5344CB8AC3E}">
        <p14:creationId xmlns:p14="http://schemas.microsoft.com/office/powerpoint/2010/main" val="88100613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562F8-2464-1246-AB3F-BA819B1D905F}"/>
              </a:ext>
            </a:extLst>
          </p:cNvPr>
          <p:cNvSpPr>
            <a:spLocks noGrp="1"/>
          </p:cNvSpPr>
          <p:nvPr>
            <p:ph type="title"/>
          </p:nvPr>
        </p:nvSpPr>
        <p:spPr/>
        <p:txBody>
          <a:bodyPr/>
          <a:lstStyle/>
          <a:p>
            <a:r>
              <a:rPr lang="en-US" dirty="0"/>
              <a:t>DOMAIN 3 REVIEW </a:t>
            </a:r>
          </a:p>
        </p:txBody>
      </p:sp>
      <p:sp>
        <p:nvSpPr>
          <p:cNvPr id="3" name="Content Placeholder 2">
            <a:extLst>
              <a:ext uri="{FF2B5EF4-FFF2-40B4-BE49-F238E27FC236}">
                <a16:creationId xmlns:a16="http://schemas.microsoft.com/office/drawing/2014/main" id="{A873A704-D2FD-024A-BB2F-FB1F2E0ECF11}"/>
              </a:ext>
            </a:extLst>
          </p:cNvPr>
          <p:cNvSpPr>
            <a:spLocks noGrp="1"/>
          </p:cNvSpPr>
          <p:nvPr>
            <p:ph idx="1"/>
          </p:nvPr>
        </p:nvSpPr>
        <p:spPr/>
        <p:txBody>
          <a:bodyPr/>
          <a:lstStyle/>
          <a:p>
            <a:r>
              <a:rPr lang="en-US" dirty="0"/>
              <a:t>I feel that everyone should always look up recommended dosing!</a:t>
            </a:r>
          </a:p>
        </p:txBody>
      </p:sp>
    </p:spTree>
    <p:extLst>
      <p:ext uri="{BB962C8B-B14F-4D97-AF65-F5344CB8AC3E}">
        <p14:creationId xmlns:p14="http://schemas.microsoft.com/office/powerpoint/2010/main" val="3413493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59ECE-4CCD-E044-8F6C-9C611523927C}"/>
              </a:ext>
            </a:extLst>
          </p:cNvPr>
          <p:cNvSpPr>
            <a:spLocks noGrp="1"/>
          </p:cNvSpPr>
          <p:nvPr>
            <p:ph type="title"/>
          </p:nvPr>
        </p:nvSpPr>
        <p:spPr/>
        <p:txBody>
          <a:bodyPr/>
          <a:lstStyle/>
          <a:p>
            <a:r>
              <a:rPr lang="en-US" dirty="0"/>
              <a:t>Immune Mediated Hemolytic Anemia (Dogs)</a:t>
            </a:r>
          </a:p>
        </p:txBody>
      </p:sp>
      <p:sp>
        <p:nvSpPr>
          <p:cNvPr id="4" name="Content Placeholder 3">
            <a:extLst>
              <a:ext uri="{FF2B5EF4-FFF2-40B4-BE49-F238E27FC236}">
                <a16:creationId xmlns:a16="http://schemas.microsoft.com/office/drawing/2014/main" id="{BE038AD3-6766-5C4C-9406-31220FD11E7D}"/>
              </a:ext>
            </a:extLst>
          </p:cNvPr>
          <p:cNvSpPr>
            <a:spLocks noGrp="1"/>
          </p:cNvSpPr>
          <p:nvPr>
            <p:ph sz="half" idx="1"/>
          </p:nvPr>
        </p:nvSpPr>
        <p:spPr/>
        <p:txBody>
          <a:bodyPr>
            <a:normAutofit/>
          </a:bodyPr>
          <a:lstStyle/>
          <a:p>
            <a:r>
              <a:rPr lang="en-US" dirty="0"/>
              <a:t>IMHA is strongly associated with thrombosis </a:t>
            </a:r>
          </a:p>
          <a:p>
            <a:r>
              <a:rPr lang="en-US" b="1" dirty="0"/>
              <a:t>Antithrombotic therapy recommended </a:t>
            </a:r>
          </a:p>
        </p:txBody>
      </p:sp>
      <p:sp>
        <p:nvSpPr>
          <p:cNvPr id="5" name="Content Placeholder 4">
            <a:extLst>
              <a:ext uri="{FF2B5EF4-FFF2-40B4-BE49-F238E27FC236}">
                <a16:creationId xmlns:a16="http://schemas.microsoft.com/office/drawing/2014/main" id="{7FA8270B-73D6-E44A-ACCB-AFF0B7BA6B72}"/>
              </a:ext>
            </a:extLst>
          </p:cNvPr>
          <p:cNvSpPr>
            <a:spLocks noGrp="1"/>
          </p:cNvSpPr>
          <p:nvPr>
            <p:ph sz="half" idx="2"/>
          </p:nvPr>
        </p:nvSpPr>
        <p:spPr>
          <a:xfrm>
            <a:off x="6172200" y="2534857"/>
            <a:ext cx="5181600" cy="3358452"/>
          </a:xfrm>
        </p:spPr>
        <p:txBody>
          <a:bodyPr>
            <a:normAutofit/>
          </a:bodyPr>
          <a:lstStyle/>
          <a:p>
            <a:r>
              <a:rPr lang="en-US" dirty="0"/>
              <a:t>Three retrospective studies suggest an association with thrombosis, specifically PTE</a:t>
            </a:r>
          </a:p>
          <a:p>
            <a:r>
              <a:rPr lang="en-US" dirty="0"/>
              <a:t>Other studies suggest association with hypercoagulable state</a:t>
            </a:r>
          </a:p>
          <a:p>
            <a:pPr lvl="1"/>
            <a:r>
              <a:rPr lang="en-US" dirty="0"/>
              <a:t>Increased TF expression </a:t>
            </a:r>
          </a:p>
          <a:p>
            <a:pPr lvl="1"/>
            <a:r>
              <a:rPr lang="en-US" dirty="0"/>
              <a:t>Platelet activation</a:t>
            </a:r>
          </a:p>
          <a:p>
            <a:pPr lvl="1"/>
            <a:r>
              <a:rPr lang="en-US" dirty="0"/>
              <a:t>Microparticle release</a:t>
            </a:r>
          </a:p>
          <a:p>
            <a:pPr lvl="1"/>
            <a:r>
              <a:rPr lang="en-US" dirty="0"/>
              <a:t>Neutrophil extracellular trap generation</a:t>
            </a:r>
          </a:p>
        </p:txBody>
      </p:sp>
    </p:spTree>
    <p:extLst>
      <p:ext uri="{BB962C8B-B14F-4D97-AF65-F5344CB8AC3E}">
        <p14:creationId xmlns:p14="http://schemas.microsoft.com/office/powerpoint/2010/main" val="261860567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89213E-36C8-6E47-B663-DD1DF4ACA782}"/>
              </a:ext>
            </a:extLst>
          </p:cNvPr>
          <p:cNvSpPr>
            <a:spLocks noGrp="1"/>
          </p:cNvSpPr>
          <p:nvPr>
            <p:ph type="title"/>
          </p:nvPr>
        </p:nvSpPr>
        <p:spPr/>
        <p:txBody>
          <a:bodyPr>
            <a:normAutofit fontScale="90000"/>
          </a:bodyPr>
          <a:lstStyle/>
          <a:p>
            <a:r>
              <a:rPr lang="en-US" b="1" dirty="0"/>
              <a:t>Domain 4: Refining and monitoring antithrombotic therapies </a:t>
            </a:r>
            <a:endParaRPr lang="en-US" dirty="0"/>
          </a:p>
        </p:txBody>
      </p:sp>
      <p:sp>
        <p:nvSpPr>
          <p:cNvPr id="5" name="Text Placeholder 4">
            <a:extLst>
              <a:ext uri="{FF2B5EF4-FFF2-40B4-BE49-F238E27FC236}">
                <a16:creationId xmlns:a16="http://schemas.microsoft.com/office/drawing/2014/main" id="{28CF024E-6CE8-9A4E-AA26-8B61FEA9103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17883840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24D6BA-C5FE-984E-A1DD-A93274E01DE0}"/>
              </a:ext>
            </a:extLst>
          </p:cNvPr>
          <p:cNvSpPr>
            <a:spLocks noGrp="1"/>
          </p:cNvSpPr>
          <p:nvPr>
            <p:ph type="title"/>
          </p:nvPr>
        </p:nvSpPr>
        <p:spPr/>
        <p:txBody>
          <a:bodyPr/>
          <a:lstStyle/>
          <a:p>
            <a:r>
              <a:rPr lang="en-US" b="1" dirty="0"/>
              <a:t>Aspirin </a:t>
            </a:r>
            <a:endParaRPr lang="en-US" dirty="0"/>
          </a:p>
        </p:txBody>
      </p:sp>
      <p:sp>
        <p:nvSpPr>
          <p:cNvPr id="3" name="Content Placeholder 2">
            <a:extLst>
              <a:ext uri="{FF2B5EF4-FFF2-40B4-BE49-F238E27FC236}">
                <a16:creationId xmlns:a16="http://schemas.microsoft.com/office/drawing/2014/main" id="{9979DA29-F5B5-134B-BD6E-0B1B90D57F4D}"/>
              </a:ext>
            </a:extLst>
          </p:cNvPr>
          <p:cNvSpPr>
            <a:spLocks noGrp="1"/>
          </p:cNvSpPr>
          <p:nvPr>
            <p:ph idx="1"/>
          </p:nvPr>
        </p:nvSpPr>
        <p:spPr/>
        <p:txBody>
          <a:bodyPr>
            <a:normAutofit/>
          </a:bodyPr>
          <a:lstStyle/>
          <a:p>
            <a:r>
              <a:rPr lang="en-US" b="1" dirty="0"/>
              <a:t>Adjusting therapy to achieve platelet inhibition via platelet aggregometry in dogs receiving aspirin therapy can be considered</a:t>
            </a:r>
          </a:p>
          <a:p>
            <a:r>
              <a:rPr lang="en-US" b="1" dirty="0"/>
              <a:t>Some evidence suggests platelet inhibition detectable via aggregometry (various agonists) is associated with reduced risk of ATE</a:t>
            </a:r>
          </a:p>
          <a:p>
            <a:r>
              <a:rPr lang="en-US" b="1" dirty="0"/>
              <a:t>Monitoring techniques are currently too varied to provide uniform recommendations</a:t>
            </a:r>
          </a:p>
        </p:txBody>
      </p:sp>
    </p:spTree>
    <p:extLst>
      <p:ext uri="{BB962C8B-B14F-4D97-AF65-F5344CB8AC3E}">
        <p14:creationId xmlns:p14="http://schemas.microsoft.com/office/powerpoint/2010/main" val="421155778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20C43-3FFC-A54F-9FB7-6874808BC30A}"/>
              </a:ext>
            </a:extLst>
          </p:cNvPr>
          <p:cNvSpPr>
            <a:spLocks noGrp="1"/>
          </p:cNvSpPr>
          <p:nvPr>
            <p:ph type="title"/>
          </p:nvPr>
        </p:nvSpPr>
        <p:spPr/>
        <p:txBody>
          <a:bodyPr/>
          <a:lstStyle/>
          <a:p>
            <a:r>
              <a:rPr lang="en-US" b="1" dirty="0"/>
              <a:t>Warfarin </a:t>
            </a:r>
            <a:endParaRPr lang="en-US" dirty="0"/>
          </a:p>
        </p:txBody>
      </p:sp>
      <p:sp>
        <p:nvSpPr>
          <p:cNvPr id="3" name="Content Placeholder 2">
            <a:extLst>
              <a:ext uri="{FF2B5EF4-FFF2-40B4-BE49-F238E27FC236}">
                <a16:creationId xmlns:a16="http://schemas.microsoft.com/office/drawing/2014/main" id="{7084EF0C-E1EB-7C44-95ED-003ED7E24509}"/>
              </a:ext>
            </a:extLst>
          </p:cNvPr>
          <p:cNvSpPr>
            <a:spLocks noGrp="1"/>
          </p:cNvSpPr>
          <p:nvPr>
            <p:ph idx="1"/>
          </p:nvPr>
        </p:nvSpPr>
        <p:spPr/>
        <p:txBody>
          <a:bodyPr/>
          <a:lstStyle/>
          <a:p>
            <a:r>
              <a:rPr lang="en-US" b="1" dirty="0"/>
              <a:t>Warfarin should not be used in dogs or cats</a:t>
            </a:r>
          </a:p>
          <a:p>
            <a:r>
              <a:rPr lang="en-US" dirty="0"/>
              <a:t>If it is used, monitor therapy ideally with PTINR (PT—prothrombin time; INR—international normalized ratio) to achieve a target of 2–3 or 1.5–2.0 times the baseline PT</a:t>
            </a:r>
          </a:p>
          <a:p>
            <a:r>
              <a:rPr lang="en-US" dirty="0"/>
              <a:t>Close therapeutic monitoring indicated to maximize efficacy and reduce the risk of complications</a:t>
            </a:r>
          </a:p>
          <a:p>
            <a:r>
              <a:rPr lang="en-US" dirty="0"/>
              <a:t>Studies show lack of predictability in efficacity and increased bleeding complications</a:t>
            </a:r>
          </a:p>
          <a:p>
            <a:endParaRPr lang="en-US" dirty="0"/>
          </a:p>
        </p:txBody>
      </p:sp>
    </p:spTree>
    <p:extLst>
      <p:ext uri="{BB962C8B-B14F-4D97-AF65-F5344CB8AC3E}">
        <p14:creationId xmlns:p14="http://schemas.microsoft.com/office/powerpoint/2010/main" val="370134945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9A9A0-AA5C-0549-BCDD-42A72638A21D}"/>
              </a:ext>
            </a:extLst>
          </p:cNvPr>
          <p:cNvSpPr>
            <a:spLocks noGrp="1"/>
          </p:cNvSpPr>
          <p:nvPr>
            <p:ph type="title"/>
          </p:nvPr>
        </p:nvSpPr>
        <p:spPr/>
        <p:txBody>
          <a:bodyPr/>
          <a:lstStyle/>
          <a:p>
            <a:r>
              <a:rPr lang="en-US" b="1" dirty="0"/>
              <a:t>Unfractionated heparin </a:t>
            </a:r>
            <a:endParaRPr lang="en-US" dirty="0"/>
          </a:p>
        </p:txBody>
      </p:sp>
      <p:sp>
        <p:nvSpPr>
          <p:cNvPr id="3" name="Content Placeholder 2">
            <a:extLst>
              <a:ext uri="{FF2B5EF4-FFF2-40B4-BE49-F238E27FC236}">
                <a16:creationId xmlns:a16="http://schemas.microsoft.com/office/drawing/2014/main" id="{6F8B0F46-D18D-F343-BC60-E0C54A6CCCEE}"/>
              </a:ext>
            </a:extLst>
          </p:cNvPr>
          <p:cNvSpPr>
            <a:spLocks noGrp="1"/>
          </p:cNvSpPr>
          <p:nvPr>
            <p:ph sz="half" idx="1"/>
          </p:nvPr>
        </p:nvSpPr>
        <p:spPr/>
        <p:txBody>
          <a:bodyPr>
            <a:normAutofit/>
          </a:bodyPr>
          <a:lstStyle/>
          <a:p>
            <a:r>
              <a:rPr lang="en-US" b="1" dirty="0"/>
              <a:t>We recommend anti-</a:t>
            </a:r>
            <a:r>
              <a:rPr lang="en-US" b="1" dirty="0" err="1"/>
              <a:t>Xa</a:t>
            </a:r>
            <a:r>
              <a:rPr lang="en-US" b="1" dirty="0"/>
              <a:t> activity for UFH monitoring in dogs because evidence supporting the use of other monitoring tests is limited</a:t>
            </a:r>
          </a:p>
          <a:p>
            <a:pPr lvl="1"/>
            <a:r>
              <a:rPr lang="en-US" b="1" dirty="0"/>
              <a:t>Anti-</a:t>
            </a:r>
            <a:r>
              <a:rPr lang="en-US" b="1" dirty="0" err="1"/>
              <a:t>Xa</a:t>
            </a:r>
            <a:r>
              <a:rPr lang="en-US" b="1" dirty="0"/>
              <a:t> target of 0.35–0.7U/mL recommended to prevent thrombosis risk and improve outcome; minor hemorrhage may still occur</a:t>
            </a:r>
          </a:p>
        </p:txBody>
      </p:sp>
      <p:sp>
        <p:nvSpPr>
          <p:cNvPr id="4" name="Content Placeholder 3">
            <a:extLst>
              <a:ext uri="{FF2B5EF4-FFF2-40B4-BE49-F238E27FC236}">
                <a16:creationId xmlns:a16="http://schemas.microsoft.com/office/drawing/2014/main" id="{E7154AB5-6775-9844-97EF-DEA6CC01FC32}"/>
              </a:ext>
            </a:extLst>
          </p:cNvPr>
          <p:cNvSpPr>
            <a:spLocks noGrp="1"/>
          </p:cNvSpPr>
          <p:nvPr>
            <p:ph sz="half" idx="2"/>
          </p:nvPr>
        </p:nvSpPr>
        <p:spPr/>
        <p:txBody>
          <a:bodyPr>
            <a:normAutofit/>
          </a:bodyPr>
          <a:lstStyle/>
          <a:p>
            <a:r>
              <a:rPr lang="en-US" b="1" dirty="0"/>
              <a:t>Insufficient evidence to make a strong recommendation for a specific anti-</a:t>
            </a:r>
            <a:r>
              <a:rPr lang="en-US" b="1" dirty="0" err="1"/>
              <a:t>Xa</a:t>
            </a:r>
            <a:r>
              <a:rPr lang="en-US" b="1" dirty="0"/>
              <a:t> target in cats</a:t>
            </a:r>
          </a:p>
          <a:p>
            <a:pPr lvl="1"/>
            <a:r>
              <a:rPr lang="en-US" b="1" dirty="0"/>
              <a:t>Anti-</a:t>
            </a:r>
            <a:r>
              <a:rPr lang="en-US" b="1" dirty="0" err="1"/>
              <a:t>Xa</a:t>
            </a:r>
            <a:r>
              <a:rPr lang="en-US" b="1" dirty="0"/>
              <a:t> target of 0.35–0.7U/mL is reasonable in cats until more evidence is available</a:t>
            </a:r>
          </a:p>
        </p:txBody>
      </p:sp>
    </p:spTree>
    <p:extLst>
      <p:ext uri="{BB962C8B-B14F-4D97-AF65-F5344CB8AC3E}">
        <p14:creationId xmlns:p14="http://schemas.microsoft.com/office/powerpoint/2010/main" val="367539848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3B892-7366-8145-810E-F3E97F9AE852}"/>
              </a:ext>
            </a:extLst>
          </p:cNvPr>
          <p:cNvSpPr>
            <a:spLocks noGrp="1"/>
          </p:cNvSpPr>
          <p:nvPr>
            <p:ph type="title"/>
          </p:nvPr>
        </p:nvSpPr>
        <p:spPr/>
        <p:txBody>
          <a:bodyPr/>
          <a:lstStyle/>
          <a:p>
            <a:r>
              <a:rPr lang="en-US" b="1" dirty="0"/>
              <a:t>Low molecular weight heparin </a:t>
            </a:r>
            <a:endParaRPr lang="en-US" dirty="0"/>
          </a:p>
        </p:txBody>
      </p:sp>
      <p:sp>
        <p:nvSpPr>
          <p:cNvPr id="3" name="Content Placeholder 2">
            <a:extLst>
              <a:ext uri="{FF2B5EF4-FFF2-40B4-BE49-F238E27FC236}">
                <a16:creationId xmlns:a16="http://schemas.microsoft.com/office/drawing/2014/main" id="{210D2B9D-DF26-1943-BFF9-DF650DF5BF35}"/>
              </a:ext>
            </a:extLst>
          </p:cNvPr>
          <p:cNvSpPr>
            <a:spLocks noGrp="1"/>
          </p:cNvSpPr>
          <p:nvPr>
            <p:ph idx="1"/>
          </p:nvPr>
        </p:nvSpPr>
        <p:spPr/>
        <p:txBody>
          <a:bodyPr/>
          <a:lstStyle/>
          <a:p>
            <a:r>
              <a:rPr lang="en-US" dirty="0"/>
              <a:t>Insufficient evidence to make strong recommendations for therapeutic monitoring of LMWH in dogs or cats</a:t>
            </a:r>
          </a:p>
          <a:p>
            <a:r>
              <a:rPr lang="en-US" b="1" dirty="0"/>
              <a:t>Based on various studies, the anti-</a:t>
            </a:r>
            <a:r>
              <a:rPr lang="en-US" b="1" dirty="0" err="1"/>
              <a:t>Xa</a:t>
            </a:r>
            <a:r>
              <a:rPr lang="en-US" b="1" dirty="0"/>
              <a:t> assay appears to be the most sensitive test for efficacy of LMWH</a:t>
            </a:r>
          </a:p>
          <a:p>
            <a:pPr lvl="1"/>
            <a:r>
              <a:rPr lang="en-US" b="1" dirty="0"/>
              <a:t>Goal 0.5–1.0U/mL 2–4 hours after dose can be considered</a:t>
            </a:r>
          </a:p>
          <a:p>
            <a:r>
              <a:rPr lang="en-US" dirty="0"/>
              <a:t>No studies in cats but peak anti </a:t>
            </a:r>
            <a:r>
              <a:rPr lang="en-US" dirty="0" err="1"/>
              <a:t>Xa</a:t>
            </a:r>
            <a:r>
              <a:rPr lang="en-US" dirty="0"/>
              <a:t> activity appears to be around 2 hours after SC dose </a:t>
            </a:r>
          </a:p>
          <a:p>
            <a:endParaRPr lang="en-US" dirty="0"/>
          </a:p>
        </p:txBody>
      </p:sp>
    </p:spTree>
    <p:extLst>
      <p:ext uri="{BB962C8B-B14F-4D97-AF65-F5344CB8AC3E}">
        <p14:creationId xmlns:p14="http://schemas.microsoft.com/office/powerpoint/2010/main" val="417589754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A41B34-1D18-3743-9036-6BCFD91F88D5}"/>
              </a:ext>
            </a:extLst>
          </p:cNvPr>
          <p:cNvSpPr>
            <a:spLocks noGrp="1"/>
          </p:cNvSpPr>
          <p:nvPr>
            <p:ph type="title"/>
          </p:nvPr>
        </p:nvSpPr>
        <p:spPr/>
        <p:txBody>
          <a:bodyPr/>
          <a:lstStyle/>
          <a:p>
            <a:r>
              <a:rPr lang="en-US" dirty="0"/>
              <a:t>DOMAIN 4 REVIEW </a:t>
            </a:r>
          </a:p>
        </p:txBody>
      </p:sp>
      <p:sp>
        <p:nvSpPr>
          <p:cNvPr id="3" name="Content Placeholder 2">
            <a:extLst>
              <a:ext uri="{FF2B5EF4-FFF2-40B4-BE49-F238E27FC236}">
                <a16:creationId xmlns:a16="http://schemas.microsoft.com/office/drawing/2014/main" id="{0A6904BF-4B0F-E143-BD3E-E213EA3332C7}"/>
              </a:ext>
            </a:extLst>
          </p:cNvPr>
          <p:cNvSpPr>
            <a:spLocks noGrp="1"/>
          </p:cNvSpPr>
          <p:nvPr>
            <p:ph idx="1"/>
          </p:nvPr>
        </p:nvSpPr>
        <p:spPr/>
        <p:txBody>
          <a:bodyPr/>
          <a:lstStyle/>
          <a:p>
            <a:r>
              <a:rPr lang="en-US" dirty="0"/>
              <a:t>Best way to monitor efficacy of anti-platelet drugs?</a:t>
            </a:r>
          </a:p>
          <a:p>
            <a:r>
              <a:rPr lang="en-US" dirty="0"/>
              <a:t>Best way to monitor efficacy of Warfarin?</a:t>
            </a:r>
          </a:p>
          <a:p>
            <a:r>
              <a:rPr lang="en-US" dirty="0"/>
              <a:t>Best way to monitor UFH/LMWH?</a:t>
            </a:r>
          </a:p>
        </p:txBody>
      </p:sp>
    </p:spTree>
    <p:extLst>
      <p:ext uri="{BB962C8B-B14F-4D97-AF65-F5344CB8AC3E}">
        <p14:creationId xmlns:p14="http://schemas.microsoft.com/office/powerpoint/2010/main" val="175213890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C3BC7A-290E-944A-9E2E-9CCC054B6A22}"/>
              </a:ext>
            </a:extLst>
          </p:cNvPr>
          <p:cNvSpPr>
            <a:spLocks noGrp="1"/>
          </p:cNvSpPr>
          <p:nvPr>
            <p:ph type="title"/>
          </p:nvPr>
        </p:nvSpPr>
        <p:spPr/>
        <p:txBody>
          <a:bodyPr/>
          <a:lstStyle/>
          <a:p>
            <a:r>
              <a:rPr lang="en-US" dirty="0"/>
              <a:t>DOMAIN 4 Review </a:t>
            </a:r>
          </a:p>
        </p:txBody>
      </p:sp>
      <p:sp>
        <p:nvSpPr>
          <p:cNvPr id="3" name="Content Placeholder 2">
            <a:extLst>
              <a:ext uri="{FF2B5EF4-FFF2-40B4-BE49-F238E27FC236}">
                <a16:creationId xmlns:a16="http://schemas.microsoft.com/office/drawing/2014/main" id="{EFCE6D8C-C852-E84D-8A1E-6821071BE9C7}"/>
              </a:ext>
            </a:extLst>
          </p:cNvPr>
          <p:cNvSpPr>
            <a:spLocks noGrp="1"/>
          </p:cNvSpPr>
          <p:nvPr>
            <p:ph idx="1"/>
          </p:nvPr>
        </p:nvSpPr>
        <p:spPr/>
        <p:txBody>
          <a:bodyPr/>
          <a:lstStyle/>
          <a:p>
            <a:r>
              <a:rPr lang="en-US" dirty="0"/>
              <a:t>Best way to monitor efficacy of anti-platelet drugs?</a:t>
            </a:r>
          </a:p>
          <a:p>
            <a:pPr lvl="1"/>
            <a:r>
              <a:rPr lang="en-US" dirty="0"/>
              <a:t>Platelet aggregometry </a:t>
            </a:r>
          </a:p>
          <a:p>
            <a:r>
              <a:rPr lang="en-US" dirty="0"/>
              <a:t>Best way to monitor efficacy of Warfarin?</a:t>
            </a:r>
          </a:p>
          <a:p>
            <a:pPr lvl="1"/>
            <a:r>
              <a:rPr lang="en-US" dirty="0"/>
              <a:t>PT/INR (international normalized ratio)</a:t>
            </a:r>
          </a:p>
          <a:p>
            <a:r>
              <a:rPr lang="en-US" dirty="0"/>
              <a:t>Best way to monitor UFH/LMWH?</a:t>
            </a:r>
          </a:p>
          <a:p>
            <a:pPr lvl="1"/>
            <a:r>
              <a:rPr lang="en-US" dirty="0"/>
              <a:t>Anti </a:t>
            </a:r>
            <a:r>
              <a:rPr lang="en-US" dirty="0" err="1"/>
              <a:t>Xa</a:t>
            </a:r>
            <a:r>
              <a:rPr lang="en-US" dirty="0"/>
              <a:t> assay</a:t>
            </a:r>
          </a:p>
          <a:p>
            <a:endParaRPr lang="en-US" dirty="0"/>
          </a:p>
        </p:txBody>
      </p:sp>
    </p:spTree>
    <p:extLst>
      <p:ext uri="{BB962C8B-B14F-4D97-AF65-F5344CB8AC3E}">
        <p14:creationId xmlns:p14="http://schemas.microsoft.com/office/powerpoint/2010/main" val="166643107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3BDF833-80F7-5541-ADC2-9B5422CAF650}"/>
              </a:ext>
            </a:extLst>
          </p:cNvPr>
          <p:cNvSpPr>
            <a:spLocks noGrp="1"/>
          </p:cNvSpPr>
          <p:nvPr>
            <p:ph type="title"/>
          </p:nvPr>
        </p:nvSpPr>
        <p:spPr/>
        <p:txBody>
          <a:bodyPr>
            <a:normAutofit/>
          </a:bodyPr>
          <a:lstStyle/>
          <a:p>
            <a:r>
              <a:rPr lang="en-US" b="1" dirty="0"/>
              <a:t>Domain 5: Discontinuing antithrombotic therapies </a:t>
            </a:r>
            <a:endParaRPr lang="en-US" dirty="0"/>
          </a:p>
        </p:txBody>
      </p:sp>
      <p:sp>
        <p:nvSpPr>
          <p:cNvPr id="5" name="Text Placeholder 4">
            <a:extLst>
              <a:ext uri="{FF2B5EF4-FFF2-40B4-BE49-F238E27FC236}">
                <a16:creationId xmlns:a16="http://schemas.microsoft.com/office/drawing/2014/main" id="{64E009BE-E596-854C-B86A-0BABD63405F7}"/>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30689385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ACB7BDF-CC14-EE47-8F28-5BDB39E7490F}"/>
              </a:ext>
            </a:extLst>
          </p:cNvPr>
          <p:cNvSpPr>
            <a:spLocks noGrp="1"/>
          </p:cNvSpPr>
          <p:nvPr>
            <p:ph type="title"/>
          </p:nvPr>
        </p:nvSpPr>
        <p:spPr/>
        <p:txBody>
          <a:bodyPr>
            <a:normAutofit/>
          </a:bodyPr>
          <a:lstStyle/>
          <a:p>
            <a:r>
              <a:rPr lang="en-US" b="1" dirty="0"/>
              <a:t>Discontinuation of antithrombotic agents </a:t>
            </a:r>
            <a:endParaRPr lang="en-US" dirty="0"/>
          </a:p>
        </p:txBody>
      </p:sp>
      <p:sp>
        <p:nvSpPr>
          <p:cNvPr id="5" name="Content Placeholder 4">
            <a:extLst>
              <a:ext uri="{FF2B5EF4-FFF2-40B4-BE49-F238E27FC236}">
                <a16:creationId xmlns:a16="http://schemas.microsoft.com/office/drawing/2014/main" id="{3B2DEF77-47FC-AC49-908A-1A7F1574B17C}"/>
              </a:ext>
            </a:extLst>
          </p:cNvPr>
          <p:cNvSpPr>
            <a:spLocks noGrp="1"/>
          </p:cNvSpPr>
          <p:nvPr>
            <p:ph idx="1"/>
          </p:nvPr>
        </p:nvSpPr>
        <p:spPr/>
        <p:txBody>
          <a:bodyPr/>
          <a:lstStyle/>
          <a:p>
            <a:r>
              <a:rPr lang="en-US" b="1" dirty="0"/>
              <a:t>In patients at high risk for thrombosis, anticoagulation should not be discontinued for invasive procedures</a:t>
            </a:r>
          </a:p>
          <a:p>
            <a:r>
              <a:rPr lang="en-US" b="1" dirty="0"/>
              <a:t>In patients at low to moderate risk for thrombosis, consideration may be given for discontinuation of anticoagulation prior to invasive procedures</a:t>
            </a:r>
          </a:p>
          <a:p>
            <a:endParaRPr lang="en-US" dirty="0"/>
          </a:p>
        </p:txBody>
      </p:sp>
    </p:spTree>
    <p:extLst>
      <p:ext uri="{BB962C8B-B14F-4D97-AF65-F5344CB8AC3E}">
        <p14:creationId xmlns:p14="http://schemas.microsoft.com/office/powerpoint/2010/main" val="204019659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E2CC47-D9F2-9E45-AFCD-6B75EB951E69}"/>
              </a:ext>
            </a:extLst>
          </p:cNvPr>
          <p:cNvSpPr>
            <a:spLocks noGrp="1"/>
          </p:cNvSpPr>
          <p:nvPr>
            <p:ph type="title"/>
          </p:nvPr>
        </p:nvSpPr>
        <p:spPr/>
        <p:txBody>
          <a:bodyPr>
            <a:noAutofit/>
          </a:bodyPr>
          <a:lstStyle/>
          <a:p>
            <a:r>
              <a:rPr lang="en-US" sz="2000" b="1" dirty="0"/>
              <a:t>Antiplatelet agent discontinuation 5–7 days prior to an elective procedure versus no discontinuation (high risk) </a:t>
            </a:r>
            <a:endParaRPr lang="en-US" sz="2000" dirty="0"/>
          </a:p>
        </p:txBody>
      </p:sp>
      <p:sp>
        <p:nvSpPr>
          <p:cNvPr id="3" name="Content Placeholder 2">
            <a:extLst>
              <a:ext uri="{FF2B5EF4-FFF2-40B4-BE49-F238E27FC236}">
                <a16:creationId xmlns:a16="http://schemas.microsoft.com/office/drawing/2014/main" id="{6EA0F83B-E0DF-D949-AEC2-9BEA5EAF9B60}"/>
              </a:ext>
            </a:extLst>
          </p:cNvPr>
          <p:cNvSpPr>
            <a:spLocks noGrp="1"/>
          </p:cNvSpPr>
          <p:nvPr>
            <p:ph idx="1"/>
          </p:nvPr>
        </p:nvSpPr>
        <p:spPr/>
        <p:txBody>
          <a:bodyPr/>
          <a:lstStyle/>
          <a:p>
            <a:r>
              <a:rPr lang="en-US" b="1" dirty="0"/>
              <a:t>Platelet therapy with a single antiplatelet agent should be continued </a:t>
            </a:r>
          </a:p>
          <a:p>
            <a:r>
              <a:rPr lang="en-US" b="1" dirty="0"/>
              <a:t>Discontinue1agent if animals are receiving dual antiplatelet therapy </a:t>
            </a:r>
          </a:p>
          <a:p>
            <a:r>
              <a:rPr lang="en-US" b="1" dirty="0"/>
              <a:t>These patients are at increased risk of bleeding and close attention should be paid to surgical hemostasis</a:t>
            </a:r>
          </a:p>
          <a:p>
            <a:endParaRPr lang="en-US" dirty="0"/>
          </a:p>
        </p:txBody>
      </p:sp>
    </p:spTree>
    <p:extLst>
      <p:ext uri="{BB962C8B-B14F-4D97-AF65-F5344CB8AC3E}">
        <p14:creationId xmlns:p14="http://schemas.microsoft.com/office/powerpoint/2010/main" val="34206798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FAE1C9-74CD-2249-BBBF-545A19A6C426}"/>
              </a:ext>
            </a:extLst>
          </p:cNvPr>
          <p:cNvSpPr>
            <a:spLocks noGrp="1"/>
          </p:cNvSpPr>
          <p:nvPr>
            <p:ph type="title"/>
          </p:nvPr>
        </p:nvSpPr>
        <p:spPr/>
        <p:txBody>
          <a:bodyPr/>
          <a:lstStyle/>
          <a:p>
            <a:r>
              <a:rPr lang="en-US" dirty="0"/>
              <a:t>Protein Losing Nephropathy (Dogs) </a:t>
            </a:r>
          </a:p>
        </p:txBody>
      </p:sp>
      <p:sp>
        <p:nvSpPr>
          <p:cNvPr id="3" name="Content Placeholder 2">
            <a:extLst>
              <a:ext uri="{FF2B5EF4-FFF2-40B4-BE49-F238E27FC236}">
                <a16:creationId xmlns:a16="http://schemas.microsoft.com/office/drawing/2014/main" id="{9A05091B-A8EE-BE47-B745-B80E3527DB08}"/>
              </a:ext>
            </a:extLst>
          </p:cNvPr>
          <p:cNvSpPr>
            <a:spLocks noGrp="1"/>
          </p:cNvSpPr>
          <p:nvPr>
            <p:ph idx="1"/>
          </p:nvPr>
        </p:nvSpPr>
        <p:spPr/>
        <p:txBody>
          <a:bodyPr>
            <a:normAutofit/>
          </a:bodyPr>
          <a:lstStyle/>
          <a:p>
            <a:r>
              <a:rPr lang="en-US" dirty="0"/>
              <a:t>PLN associated with thrombosis</a:t>
            </a:r>
          </a:p>
          <a:p>
            <a:r>
              <a:rPr lang="en-US" b="1" dirty="0"/>
              <a:t>Antithrombotic therapy recommended </a:t>
            </a:r>
          </a:p>
          <a:p>
            <a:r>
              <a:rPr lang="en-US" dirty="0"/>
              <a:t>Studies show thromboembolic complications in 6% to 42% of dogs</a:t>
            </a:r>
          </a:p>
        </p:txBody>
      </p:sp>
    </p:spTree>
    <p:extLst>
      <p:ext uri="{BB962C8B-B14F-4D97-AF65-F5344CB8AC3E}">
        <p14:creationId xmlns:p14="http://schemas.microsoft.com/office/powerpoint/2010/main" val="75310992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7346F-464D-7B4E-83A4-928985B8E3B8}"/>
              </a:ext>
            </a:extLst>
          </p:cNvPr>
          <p:cNvSpPr>
            <a:spLocks noGrp="1"/>
          </p:cNvSpPr>
          <p:nvPr>
            <p:ph type="title"/>
          </p:nvPr>
        </p:nvSpPr>
        <p:spPr/>
        <p:txBody>
          <a:bodyPr>
            <a:noAutofit/>
          </a:bodyPr>
          <a:lstStyle/>
          <a:p>
            <a:r>
              <a:rPr lang="en-US" sz="2000" b="1" dirty="0"/>
              <a:t>Antiplatelet agent discontinuation 5–7 days prior to an elective procedure versus no discontinuation (low/moderate risk) </a:t>
            </a:r>
            <a:endParaRPr lang="en-US" sz="2000" dirty="0"/>
          </a:p>
        </p:txBody>
      </p:sp>
      <p:sp>
        <p:nvSpPr>
          <p:cNvPr id="3" name="Content Placeholder 2">
            <a:extLst>
              <a:ext uri="{FF2B5EF4-FFF2-40B4-BE49-F238E27FC236}">
                <a16:creationId xmlns:a16="http://schemas.microsoft.com/office/drawing/2014/main" id="{AF5F6EB5-C35B-614B-9E8A-A7A0ABA1DCFD}"/>
              </a:ext>
            </a:extLst>
          </p:cNvPr>
          <p:cNvSpPr>
            <a:spLocks noGrp="1"/>
          </p:cNvSpPr>
          <p:nvPr>
            <p:ph idx="1"/>
          </p:nvPr>
        </p:nvSpPr>
        <p:spPr/>
        <p:txBody>
          <a:bodyPr/>
          <a:lstStyle/>
          <a:p>
            <a:r>
              <a:rPr lang="en-US" dirty="0"/>
              <a:t>Authors recommend that antiplatelet agents should be discontinued prior to the planned procedure. </a:t>
            </a:r>
          </a:p>
          <a:p>
            <a:r>
              <a:rPr lang="en-US" dirty="0"/>
              <a:t>Guideline made from studies in human medicine </a:t>
            </a:r>
          </a:p>
          <a:p>
            <a:endParaRPr lang="en-US" dirty="0"/>
          </a:p>
        </p:txBody>
      </p:sp>
    </p:spTree>
    <p:extLst>
      <p:ext uri="{BB962C8B-B14F-4D97-AF65-F5344CB8AC3E}">
        <p14:creationId xmlns:p14="http://schemas.microsoft.com/office/powerpoint/2010/main" val="49845796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75396E-E066-2142-A78F-6614F4F6083F}"/>
              </a:ext>
            </a:extLst>
          </p:cNvPr>
          <p:cNvSpPr>
            <a:spLocks noGrp="1"/>
          </p:cNvSpPr>
          <p:nvPr>
            <p:ph type="title"/>
          </p:nvPr>
        </p:nvSpPr>
        <p:spPr/>
        <p:txBody>
          <a:bodyPr>
            <a:noAutofit/>
          </a:bodyPr>
          <a:lstStyle/>
          <a:p>
            <a:r>
              <a:rPr lang="en-US" sz="2000" b="1" dirty="0"/>
              <a:t>UFH/LMWH discontinuation 24 hours prior to an elective procedure versus no discontinuation (high risk) </a:t>
            </a:r>
            <a:endParaRPr lang="en-US" sz="2000" dirty="0"/>
          </a:p>
        </p:txBody>
      </p:sp>
      <p:sp>
        <p:nvSpPr>
          <p:cNvPr id="3" name="Content Placeholder 2">
            <a:extLst>
              <a:ext uri="{FF2B5EF4-FFF2-40B4-BE49-F238E27FC236}">
                <a16:creationId xmlns:a16="http://schemas.microsoft.com/office/drawing/2014/main" id="{13B97B14-AB10-C241-8139-4500B0A4B420}"/>
              </a:ext>
            </a:extLst>
          </p:cNvPr>
          <p:cNvSpPr>
            <a:spLocks noGrp="1"/>
          </p:cNvSpPr>
          <p:nvPr>
            <p:ph idx="1"/>
          </p:nvPr>
        </p:nvSpPr>
        <p:spPr/>
        <p:txBody>
          <a:bodyPr/>
          <a:lstStyle/>
          <a:p>
            <a:r>
              <a:rPr lang="en-US" b="1" dirty="0"/>
              <a:t>Heparin therapy should not be discontinued</a:t>
            </a:r>
          </a:p>
          <a:p>
            <a:r>
              <a:rPr lang="en-US" b="1" dirty="0"/>
              <a:t>Surgery should be planned to occur at nadir of anticoagulant effect (approximately 6–8 hours after prior dose if given SC)</a:t>
            </a:r>
          </a:p>
          <a:p>
            <a:r>
              <a:rPr lang="en-US" b="1" dirty="0"/>
              <a:t>These patients are at increased risk of bleeding and close attention should be paid to surgical hemostasis </a:t>
            </a:r>
          </a:p>
          <a:p>
            <a:r>
              <a:rPr lang="en-US" dirty="0"/>
              <a:t>Guideline made from studies in human medicine </a:t>
            </a:r>
          </a:p>
        </p:txBody>
      </p:sp>
    </p:spTree>
    <p:extLst>
      <p:ext uri="{BB962C8B-B14F-4D97-AF65-F5344CB8AC3E}">
        <p14:creationId xmlns:p14="http://schemas.microsoft.com/office/powerpoint/2010/main" val="202322903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3045C0-6375-7F42-8104-227A845E5C09}"/>
              </a:ext>
            </a:extLst>
          </p:cNvPr>
          <p:cNvSpPr>
            <a:spLocks noGrp="1"/>
          </p:cNvSpPr>
          <p:nvPr>
            <p:ph type="title"/>
          </p:nvPr>
        </p:nvSpPr>
        <p:spPr/>
        <p:txBody>
          <a:bodyPr>
            <a:normAutofit/>
          </a:bodyPr>
          <a:lstStyle/>
          <a:p>
            <a:r>
              <a:rPr lang="en-US" sz="2000" b="1" dirty="0"/>
              <a:t>UFH/LMWH discontinuation 24 hours prior to an elective procedure versus no discontinuation (low/moderate risk) </a:t>
            </a:r>
            <a:endParaRPr lang="en-US" sz="2000" dirty="0"/>
          </a:p>
        </p:txBody>
      </p:sp>
      <p:sp>
        <p:nvSpPr>
          <p:cNvPr id="3" name="Content Placeholder 2">
            <a:extLst>
              <a:ext uri="{FF2B5EF4-FFF2-40B4-BE49-F238E27FC236}">
                <a16:creationId xmlns:a16="http://schemas.microsoft.com/office/drawing/2014/main" id="{C6092BB1-8422-5840-8412-E8C62D439197}"/>
              </a:ext>
            </a:extLst>
          </p:cNvPr>
          <p:cNvSpPr>
            <a:spLocks noGrp="1"/>
          </p:cNvSpPr>
          <p:nvPr>
            <p:ph idx="1"/>
          </p:nvPr>
        </p:nvSpPr>
        <p:spPr/>
        <p:txBody>
          <a:bodyPr/>
          <a:lstStyle/>
          <a:p>
            <a:r>
              <a:rPr lang="en-US" dirty="0"/>
              <a:t>Consideration may be given to taper(UFH) or stop (LMWH) therapy prior to a procedure</a:t>
            </a:r>
          </a:p>
          <a:p>
            <a:r>
              <a:rPr lang="en-US" dirty="0"/>
              <a:t>No relevant veterinary studies </a:t>
            </a:r>
          </a:p>
          <a:p>
            <a:endParaRPr lang="en-US" dirty="0"/>
          </a:p>
        </p:txBody>
      </p:sp>
    </p:spTree>
    <p:extLst>
      <p:ext uri="{BB962C8B-B14F-4D97-AF65-F5344CB8AC3E}">
        <p14:creationId xmlns:p14="http://schemas.microsoft.com/office/powerpoint/2010/main" val="34753291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3FFA17-E95F-534A-8F93-DBC55AE1AEE7}"/>
              </a:ext>
            </a:extLst>
          </p:cNvPr>
          <p:cNvSpPr>
            <a:spLocks noGrp="1"/>
          </p:cNvSpPr>
          <p:nvPr>
            <p:ph type="title"/>
          </p:nvPr>
        </p:nvSpPr>
        <p:spPr/>
        <p:txBody>
          <a:bodyPr>
            <a:normAutofit/>
          </a:bodyPr>
          <a:lstStyle/>
          <a:p>
            <a:r>
              <a:rPr lang="en-US" sz="2000" b="1" dirty="0"/>
              <a:t>Antiplatelet agent discontinuation 5–7 days prior to surgery versus 24 hours (high risk) </a:t>
            </a:r>
            <a:endParaRPr lang="en-US" sz="2000" dirty="0"/>
          </a:p>
        </p:txBody>
      </p:sp>
      <p:sp>
        <p:nvSpPr>
          <p:cNvPr id="3" name="Content Placeholder 2">
            <a:extLst>
              <a:ext uri="{FF2B5EF4-FFF2-40B4-BE49-F238E27FC236}">
                <a16:creationId xmlns:a16="http://schemas.microsoft.com/office/drawing/2014/main" id="{CA4586F8-6BF2-EB45-A544-C74B1537EA4E}"/>
              </a:ext>
            </a:extLst>
          </p:cNvPr>
          <p:cNvSpPr>
            <a:spLocks noGrp="1"/>
          </p:cNvSpPr>
          <p:nvPr>
            <p:ph idx="1"/>
          </p:nvPr>
        </p:nvSpPr>
        <p:spPr/>
        <p:txBody>
          <a:bodyPr/>
          <a:lstStyle/>
          <a:p>
            <a:r>
              <a:rPr lang="en-US" dirty="0"/>
              <a:t>Authors recommend against withdrawing antiplatelet agents within 5 days of a procedure</a:t>
            </a:r>
          </a:p>
          <a:p>
            <a:endParaRPr lang="en-US" dirty="0"/>
          </a:p>
        </p:txBody>
      </p:sp>
    </p:spTree>
    <p:extLst>
      <p:ext uri="{BB962C8B-B14F-4D97-AF65-F5344CB8AC3E}">
        <p14:creationId xmlns:p14="http://schemas.microsoft.com/office/powerpoint/2010/main" val="223156359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A4A12B-7329-794A-B7D9-1D1BB3FE32B6}"/>
              </a:ext>
            </a:extLst>
          </p:cNvPr>
          <p:cNvSpPr>
            <a:spLocks noGrp="1"/>
          </p:cNvSpPr>
          <p:nvPr>
            <p:ph type="title"/>
          </p:nvPr>
        </p:nvSpPr>
        <p:spPr/>
        <p:txBody>
          <a:bodyPr>
            <a:normAutofit/>
          </a:bodyPr>
          <a:lstStyle/>
          <a:p>
            <a:r>
              <a:rPr lang="en-US" sz="2000" b="1" dirty="0"/>
              <a:t>Antiplatelet agent discontinuation 5–7 days prior to surgery versus 24 hours (low/moderate risk) </a:t>
            </a:r>
            <a:endParaRPr lang="en-US" sz="2000" dirty="0"/>
          </a:p>
        </p:txBody>
      </p:sp>
      <p:sp>
        <p:nvSpPr>
          <p:cNvPr id="3" name="Content Placeholder 2">
            <a:extLst>
              <a:ext uri="{FF2B5EF4-FFF2-40B4-BE49-F238E27FC236}">
                <a16:creationId xmlns:a16="http://schemas.microsoft.com/office/drawing/2014/main" id="{42DA0FFB-92E7-954E-B8B6-E593222F9741}"/>
              </a:ext>
            </a:extLst>
          </p:cNvPr>
          <p:cNvSpPr>
            <a:spLocks noGrp="1"/>
          </p:cNvSpPr>
          <p:nvPr>
            <p:ph idx="1"/>
          </p:nvPr>
        </p:nvSpPr>
        <p:spPr/>
        <p:txBody>
          <a:bodyPr/>
          <a:lstStyle/>
          <a:p>
            <a:r>
              <a:rPr lang="en-US" b="1" dirty="0"/>
              <a:t>Authors recommend that antiplatelet agents be discontinued within 5 days of a procedure</a:t>
            </a:r>
          </a:p>
        </p:txBody>
      </p:sp>
    </p:spTree>
    <p:extLst>
      <p:ext uri="{BB962C8B-B14F-4D97-AF65-F5344CB8AC3E}">
        <p14:creationId xmlns:p14="http://schemas.microsoft.com/office/powerpoint/2010/main" val="241563229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E28878-E64F-904F-958C-3A01429744B1}"/>
              </a:ext>
            </a:extLst>
          </p:cNvPr>
          <p:cNvSpPr>
            <a:spLocks noGrp="1"/>
          </p:cNvSpPr>
          <p:nvPr>
            <p:ph type="title"/>
          </p:nvPr>
        </p:nvSpPr>
        <p:spPr/>
        <p:txBody>
          <a:bodyPr>
            <a:normAutofit fontScale="90000"/>
          </a:bodyPr>
          <a:lstStyle/>
          <a:p>
            <a:r>
              <a:rPr lang="en-US" b="1" dirty="0"/>
              <a:t>Restarting antithrombotic therapy 24 hours post-surgery versus 3–5 days (high risk patient) </a:t>
            </a:r>
            <a:endParaRPr lang="en-US" dirty="0"/>
          </a:p>
        </p:txBody>
      </p:sp>
      <p:sp>
        <p:nvSpPr>
          <p:cNvPr id="3" name="Content Placeholder 2">
            <a:extLst>
              <a:ext uri="{FF2B5EF4-FFF2-40B4-BE49-F238E27FC236}">
                <a16:creationId xmlns:a16="http://schemas.microsoft.com/office/drawing/2014/main" id="{6D6E73B2-52B2-5E46-A9AC-164FD534B6D4}"/>
              </a:ext>
            </a:extLst>
          </p:cNvPr>
          <p:cNvSpPr>
            <a:spLocks noGrp="1"/>
          </p:cNvSpPr>
          <p:nvPr>
            <p:ph idx="1"/>
          </p:nvPr>
        </p:nvSpPr>
        <p:spPr/>
        <p:txBody>
          <a:bodyPr/>
          <a:lstStyle/>
          <a:p>
            <a:r>
              <a:rPr lang="en-US" dirty="0"/>
              <a:t>Authors recommend that in patients at high risk, antithrombotic therapy should be restarted as soon as possible after surgery provided there is no evidence of ongoing bleeding</a:t>
            </a:r>
          </a:p>
          <a:p>
            <a:endParaRPr lang="en-US" dirty="0"/>
          </a:p>
        </p:txBody>
      </p:sp>
    </p:spTree>
    <p:extLst>
      <p:ext uri="{BB962C8B-B14F-4D97-AF65-F5344CB8AC3E}">
        <p14:creationId xmlns:p14="http://schemas.microsoft.com/office/powerpoint/2010/main" val="101844941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7C5498-30E4-494F-B71E-7320C7E65E0F}"/>
              </a:ext>
            </a:extLst>
          </p:cNvPr>
          <p:cNvSpPr>
            <a:spLocks noGrp="1"/>
          </p:cNvSpPr>
          <p:nvPr>
            <p:ph type="title"/>
          </p:nvPr>
        </p:nvSpPr>
        <p:spPr/>
        <p:txBody>
          <a:bodyPr>
            <a:normAutofit/>
          </a:bodyPr>
          <a:lstStyle/>
          <a:p>
            <a:r>
              <a:rPr lang="en-US" sz="2000" b="1" dirty="0"/>
              <a:t>Restarting antithrombotic therapy 24 hours post surgery versus 3–5 days (low/moderate risk patient) </a:t>
            </a:r>
            <a:endParaRPr lang="en-US" sz="2000" dirty="0"/>
          </a:p>
        </p:txBody>
      </p:sp>
      <p:sp>
        <p:nvSpPr>
          <p:cNvPr id="3" name="Content Placeholder 2">
            <a:extLst>
              <a:ext uri="{FF2B5EF4-FFF2-40B4-BE49-F238E27FC236}">
                <a16:creationId xmlns:a16="http://schemas.microsoft.com/office/drawing/2014/main" id="{6901F3B3-7DC2-0046-94A1-14683A42E4B4}"/>
              </a:ext>
            </a:extLst>
          </p:cNvPr>
          <p:cNvSpPr>
            <a:spLocks noGrp="1"/>
          </p:cNvSpPr>
          <p:nvPr>
            <p:ph idx="1"/>
          </p:nvPr>
        </p:nvSpPr>
        <p:spPr/>
        <p:txBody>
          <a:bodyPr/>
          <a:lstStyle/>
          <a:p>
            <a:r>
              <a:rPr lang="en-US" dirty="0"/>
              <a:t>No evidence-based recommendation can be made for patients at low/moderate risk. </a:t>
            </a:r>
          </a:p>
          <a:p>
            <a:r>
              <a:rPr lang="en-US" b="1" dirty="0"/>
              <a:t>Authors suggest that in patients at low/moderate risk, antithrombotic therapy should be restarted once there is no evidence of ongoing bleeding</a:t>
            </a:r>
          </a:p>
          <a:p>
            <a:endParaRPr lang="en-US" dirty="0"/>
          </a:p>
        </p:txBody>
      </p:sp>
    </p:spTree>
    <p:extLst>
      <p:ext uri="{BB962C8B-B14F-4D97-AF65-F5344CB8AC3E}">
        <p14:creationId xmlns:p14="http://schemas.microsoft.com/office/powerpoint/2010/main" val="199270302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FE85AF-720F-E34D-B121-21D29D328C07}"/>
              </a:ext>
            </a:extLst>
          </p:cNvPr>
          <p:cNvSpPr>
            <a:spLocks noGrp="1"/>
          </p:cNvSpPr>
          <p:nvPr>
            <p:ph type="title"/>
          </p:nvPr>
        </p:nvSpPr>
        <p:spPr/>
        <p:txBody>
          <a:bodyPr>
            <a:normAutofit/>
          </a:bodyPr>
          <a:lstStyle/>
          <a:p>
            <a:r>
              <a:rPr lang="en-US" sz="2000" b="1" dirty="0"/>
              <a:t>Restarting antithrombotic therapy 24 hours post surgery versus 3–5 days (patients that develop thrombosis) </a:t>
            </a:r>
            <a:endParaRPr lang="en-US" sz="2000" dirty="0"/>
          </a:p>
        </p:txBody>
      </p:sp>
      <p:sp>
        <p:nvSpPr>
          <p:cNvPr id="3" name="Content Placeholder 2">
            <a:extLst>
              <a:ext uri="{FF2B5EF4-FFF2-40B4-BE49-F238E27FC236}">
                <a16:creationId xmlns:a16="http://schemas.microsoft.com/office/drawing/2014/main" id="{3154E8AD-99A9-4241-88B5-6E8C3F0E5FD9}"/>
              </a:ext>
            </a:extLst>
          </p:cNvPr>
          <p:cNvSpPr>
            <a:spLocks noGrp="1"/>
          </p:cNvSpPr>
          <p:nvPr>
            <p:ph idx="1"/>
          </p:nvPr>
        </p:nvSpPr>
        <p:spPr/>
        <p:txBody>
          <a:bodyPr/>
          <a:lstStyle/>
          <a:p>
            <a:r>
              <a:rPr lang="en-US" dirty="0"/>
              <a:t>Authors recommend that antithrombotic therapy should be initiated immediately in patients that develop thrombosis in the postoperative period </a:t>
            </a:r>
          </a:p>
          <a:p>
            <a:r>
              <a:rPr lang="en-US" dirty="0"/>
              <a:t>High risk patients are more likely to be harmed by delays in administration of thromboprophylaxis than by mild postoperative bleeding </a:t>
            </a:r>
          </a:p>
          <a:p>
            <a:r>
              <a:rPr lang="en-US" dirty="0"/>
              <a:t>There is insufficient evidence to make a recommendation regarding low-risk patients </a:t>
            </a:r>
          </a:p>
          <a:p>
            <a:endParaRPr lang="en-US" dirty="0"/>
          </a:p>
        </p:txBody>
      </p:sp>
    </p:spTree>
    <p:extLst>
      <p:ext uri="{BB962C8B-B14F-4D97-AF65-F5344CB8AC3E}">
        <p14:creationId xmlns:p14="http://schemas.microsoft.com/office/powerpoint/2010/main" val="371676053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CF32FA-6F92-844B-8235-E09F61AC1891}"/>
              </a:ext>
            </a:extLst>
          </p:cNvPr>
          <p:cNvSpPr>
            <a:spLocks noGrp="1"/>
          </p:cNvSpPr>
          <p:nvPr>
            <p:ph type="title"/>
          </p:nvPr>
        </p:nvSpPr>
        <p:spPr/>
        <p:txBody>
          <a:bodyPr>
            <a:noAutofit/>
          </a:bodyPr>
          <a:lstStyle/>
          <a:p>
            <a:r>
              <a:rPr lang="en-US" sz="2000" b="1" dirty="0"/>
              <a:t>Discontinuation of antithrombotic therapy in patients where an in situ arterial blood clot is no longer identifiable </a:t>
            </a:r>
            <a:endParaRPr lang="en-US" sz="2000" dirty="0"/>
          </a:p>
        </p:txBody>
      </p:sp>
      <p:sp>
        <p:nvSpPr>
          <p:cNvPr id="3" name="Content Placeholder 2">
            <a:extLst>
              <a:ext uri="{FF2B5EF4-FFF2-40B4-BE49-F238E27FC236}">
                <a16:creationId xmlns:a16="http://schemas.microsoft.com/office/drawing/2014/main" id="{0EE8F9D4-8A17-CE4B-9169-4C0BF6C73469}"/>
              </a:ext>
            </a:extLst>
          </p:cNvPr>
          <p:cNvSpPr>
            <a:spLocks noGrp="1"/>
          </p:cNvSpPr>
          <p:nvPr>
            <p:ph idx="1"/>
          </p:nvPr>
        </p:nvSpPr>
        <p:spPr/>
        <p:txBody>
          <a:bodyPr/>
          <a:lstStyle/>
          <a:p>
            <a:r>
              <a:rPr lang="en-US" b="1" dirty="0"/>
              <a:t>Authors recommend that if the underlying causative conditions have resolved, antithrombotic therapy should be discontinued following thrombus resolution</a:t>
            </a:r>
          </a:p>
          <a:p>
            <a:r>
              <a:rPr lang="en-US" b="1" dirty="0"/>
              <a:t>In patients with unknown underlying conditions or where these conditions cannot be cured or resolved, authors recommend antithrombotic therapy should be continued indefinitely</a:t>
            </a:r>
          </a:p>
          <a:p>
            <a:endParaRPr lang="en-US" dirty="0"/>
          </a:p>
        </p:txBody>
      </p:sp>
    </p:spTree>
    <p:extLst>
      <p:ext uri="{BB962C8B-B14F-4D97-AF65-F5344CB8AC3E}">
        <p14:creationId xmlns:p14="http://schemas.microsoft.com/office/powerpoint/2010/main" val="342043251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9ECE39-9E5C-5E42-A920-24E22B345107}"/>
              </a:ext>
            </a:extLst>
          </p:cNvPr>
          <p:cNvSpPr>
            <a:spLocks noGrp="1"/>
          </p:cNvSpPr>
          <p:nvPr>
            <p:ph type="title"/>
          </p:nvPr>
        </p:nvSpPr>
        <p:spPr/>
        <p:txBody>
          <a:bodyPr>
            <a:noAutofit/>
          </a:bodyPr>
          <a:lstStyle/>
          <a:p>
            <a:r>
              <a:rPr lang="en-US" sz="2000" b="1" dirty="0"/>
              <a:t>Discontinuation of antithrombotic therapy in patients where an in situ venous blood clot is no longer identifiable </a:t>
            </a:r>
            <a:endParaRPr lang="en-US" sz="2000" dirty="0"/>
          </a:p>
        </p:txBody>
      </p:sp>
      <p:sp>
        <p:nvSpPr>
          <p:cNvPr id="3" name="Content Placeholder 2">
            <a:extLst>
              <a:ext uri="{FF2B5EF4-FFF2-40B4-BE49-F238E27FC236}">
                <a16:creationId xmlns:a16="http://schemas.microsoft.com/office/drawing/2014/main" id="{4425DE21-247A-CC4B-9BE3-A95351D3399E}"/>
              </a:ext>
            </a:extLst>
          </p:cNvPr>
          <p:cNvSpPr>
            <a:spLocks noGrp="1"/>
          </p:cNvSpPr>
          <p:nvPr>
            <p:ph idx="1"/>
          </p:nvPr>
        </p:nvSpPr>
        <p:spPr/>
        <p:txBody>
          <a:bodyPr>
            <a:normAutofit/>
          </a:bodyPr>
          <a:lstStyle/>
          <a:p>
            <a:r>
              <a:rPr lang="en-US" b="1" dirty="0"/>
              <a:t>Authors recommend that if the underlying causative conditions have resolved, that antithrombotic therapy should be discontinued following thrombus resolution. </a:t>
            </a:r>
          </a:p>
          <a:p>
            <a:r>
              <a:rPr lang="en-US" dirty="0"/>
              <a:t>In patients with unknown underlying conditions or where these conditions cannot be cured or resolved, authors recommend antithrombotic therapy should be continued indefinitely</a:t>
            </a:r>
          </a:p>
          <a:p>
            <a:r>
              <a:rPr lang="en-US" dirty="0"/>
              <a:t>In patients with a low or moderate risk of thrombosis, authors suggest that the risk of hemorrhage and the ability of the animal to tolerate antithrombotic therapy should be weighed against the risk of recurrence of the prothrombotic condition</a:t>
            </a:r>
          </a:p>
          <a:p>
            <a:endParaRPr lang="en-US" dirty="0"/>
          </a:p>
        </p:txBody>
      </p:sp>
    </p:spTree>
    <p:extLst>
      <p:ext uri="{BB962C8B-B14F-4D97-AF65-F5344CB8AC3E}">
        <p14:creationId xmlns:p14="http://schemas.microsoft.com/office/powerpoint/2010/main" val="40132226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38CC01-C2A2-A941-BACC-805D9152F5EB}"/>
              </a:ext>
            </a:extLst>
          </p:cNvPr>
          <p:cNvSpPr>
            <a:spLocks noGrp="1"/>
          </p:cNvSpPr>
          <p:nvPr>
            <p:ph type="title"/>
          </p:nvPr>
        </p:nvSpPr>
        <p:spPr/>
        <p:txBody>
          <a:bodyPr/>
          <a:lstStyle/>
          <a:p>
            <a:r>
              <a:rPr lang="en-US" dirty="0"/>
              <a:t>Pancreatitis (Dogs) </a:t>
            </a:r>
          </a:p>
        </p:txBody>
      </p:sp>
      <p:sp>
        <p:nvSpPr>
          <p:cNvPr id="3" name="Content Placeholder 2">
            <a:extLst>
              <a:ext uri="{FF2B5EF4-FFF2-40B4-BE49-F238E27FC236}">
                <a16:creationId xmlns:a16="http://schemas.microsoft.com/office/drawing/2014/main" id="{FC6B750C-C28F-034D-88DF-68DE8CB49286}"/>
              </a:ext>
            </a:extLst>
          </p:cNvPr>
          <p:cNvSpPr>
            <a:spLocks noGrp="1"/>
          </p:cNvSpPr>
          <p:nvPr>
            <p:ph sz="half" idx="1"/>
          </p:nvPr>
        </p:nvSpPr>
        <p:spPr/>
        <p:txBody>
          <a:bodyPr>
            <a:normAutofit fontScale="92500" lnSpcReduction="10000"/>
          </a:bodyPr>
          <a:lstStyle/>
          <a:p>
            <a:r>
              <a:rPr lang="en-US" dirty="0"/>
              <a:t>Severe pancreatitis, in particular acute necrotizing pancreatitis, may be associated with thrombosis</a:t>
            </a:r>
          </a:p>
          <a:p>
            <a:r>
              <a:rPr lang="en-US" b="1" dirty="0"/>
              <a:t>Antithrombotic therapy should be considered for dogs with acute pancreatic necrosis, particularly when concurrent pro- thrombotic conditions are present</a:t>
            </a:r>
          </a:p>
          <a:p>
            <a:pPr marL="0" indent="0">
              <a:buNone/>
            </a:pPr>
            <a:endParaRPr lang="en-US" dirty="0"/>
          </a:p>
        </p:txBody>
      </p:sp>
      <p:sp>
        <p:nvSpPr>
          <p:cNvPr id="4" name="Content Placeholder 3">
            <a:extLst>
              <a:ext uri="{FF2B5EF4-FFF2-40B4-BE49-F238E27FC236}">
                <a16:creationId xmlns:a16="http://schemas.microsoft.com/office/drawing/2014/main" id="{879A8DB8-66D1-4A47-ABB3-99B75D95A51B}"/>
              </a:ext>
            </a:extLst>
          </p:cNvPr>
          <p:cNvSpPr>
            <a:spLocks noGrp="1"/>
          </p:cNvSpPr>
          <p:nvPr>
            <p:ph sz="half" idx="2"/>
          </p:nvPr>
        </p:nvSpPr>
        <p:spPr/>
        <p:txBody>
          <a:bodyPr>
            <a:normAutofit fontScale="92500" lnSpcReduction="10000"/>
          </a:bodyPr>
          <a:lstStyle/>
          <a:p>
            <a:r>
              <a:rPr lang="en-US" dirty="0"/>
              <a:t>Some studies suggest that canine pancreatitis is associated with a hypercoagulable state, but no evidence of thrombosis </a:t>
            </a:r>
          </a:p>
          <a:p>
            <a:r>
              <a:rPr lang="en-US" dirty="0"/>
              <a:t>Multiple studies document concomitant pancreatitis in dogs with known thrombosis; acute pancreatic necrosis was the histopathologic diagnosis in 4 of these studies</a:t>
            </a:r>
          </a:p>
          <a:p>
            <a:r>
              <a:rPr lang="en-US" dirty="0"/>
              <a:t>Thrombosis is not reported as a com- plication in all pancreatitis populations  </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06043797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B0B6C-526A-2C40-92A1-C7DD5BB1FDF8}"/>
              </a:ext>
            </a:extLst>
          </p:cNvPr>
          <p:cNvSpPr>
            <a:spLocks noGrp="1"/>
          </p:cNvSpPr>
          <p:nvPr>
            <p:ph type="title"/>
          </p:nvPr>
        </p:nvSpPr>
        <p:spPr/>
        <p:txBody>
          <a:bodyPr/>
          <a:lstStyle/>
          <a:p>
            <a:r>
              <a:rPr lang="en-US" b="1" dirty="0"/>
              <a:t>Weaning of UFH therapy </a:t>
            </a:r>
            <a:endParaRPr lang="en-US" dirty="0"/>
          </a:p>
        </p:txBody>
      </p:sp>
      <p:sp>
        <p:nvSpPr>
          <p:cNvPr id="3" name="Content Placeholder 2">
            <a:extLst>
              <a:ext uri="{FF2B5EF4-FFF2-40B4-BE49-F238E27FC236}">
                <a16:creationId xmlns:a16="http://schemas.microsoft.com/office/drawing/2014/main" id="{2EF338BF-7BC2-3B44-97A9-2394F54049BF}"/>
              </a:ext>
            </a:extLst>
          </p:cNvPr>
          <p:cNvSpPr>
            <a:spLocks noGrp="1"/>
          </p:cNvSpPr>
          <p:nvPr>
            <p:ph idx="1"/>
          </p:nvPr>
        </p:nvSpPr>
        <p:spPr/>
        <p:txBody>
          <a:bodyPr/>
          <a:lstStyle/>
          <a:p>
            <a:r>
              <a:rPr lang="en-US" b="1" dirty="0"/>
              <a:t>If UFH is administered as an IV CRI, it should be tapered (weaned) rather than abruptly discontinued. </a:t>
            </a:r>
          </a:p>
          <a:p>
            <a:r>
              <a:rPr lang="en-US" dirty="0"/>
              <a:t>Clinicians should consider weaning UFH therapy administered by the subcutaneous route as well</a:t>
            </a:r>
          </a:p>
          <a:p>
            <a:endParaRPr lang="en-US" dirty="0"/>
          </a:p>
        </p:txBody>
      </p:sp>
    </p:spTree>
    <p:extLst>
      <p:ext uri="{BB962C8B-B14F-4D97-AF65-F5344CB8AC3E}">
        <p14:creationId xmlns:p14="http://schemas.microsoft.com/office/powerpoint/2010/main" val="234081463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15FFA7-61F5-1C45-BAAB-8DF1B6957602}"/>
              </a:ext>
            </a:extLst>
          </p:cNvPr>
          <p:cNvSpPr>
            <a:spLocks noGrp="1"/>
          </p:cNvSpPr>
          <p:nvPr>
            <p:ph type="title"/>
          </p:nvPr>
        </p:nvSpPr>
        <p:spPr/>
        <p:txBody>
          <a:bodyPr/>
          <a:lstStyle/>
          <a:p>
            <a:r>
              <a:rPr lang="en-US" b="1" dirty="0"/>
              <a:t>Weaning of LMWH therapy </a:t>
            </a:r>
            <a:endParaRPr lang="en-US" dirty="0"/>
          </a:p>
        </p:txBody>
      </p:sp>
      <p:sp>
        <p:nvSpPr>
          <p:cNvPr id="3" name="Content Placeholder 2">
            <a:extLst>
              <a:ext uri="{FF2B5EF4-FFF2-40B4-BE49-F238E27FC236}">
                <a16:creationId xmlns:a16="http://schemas.microsoft.com/office/drawing/2014/main" id="{2CE185F8-F395-7242-AF6B-5815F2CA6831}"/>
              </a:ext>
            </a:extLst>
          </p:cNvPr>
          <p:cNvSpPr>
            <a:spLocks noGrp="1"/>
          </p:cNvSpPr>
          <p:nvPr>
            <p:ph idx="1"/>
          </p:nvPr>
        </p:nvSpPr>
        <p:spPr/>
        <p:txBody>
          <a:bodyPr/>
          <a:lstStyle/>
          <a:p>
            <a:r>
              <a:rPr lang="en-US" dirty="0"/>
              <a:t>Clinicians do not need to wean LMWH therapy prior to discontinuation </a:t>
            </a:r>
          </a:p>
          <a:p>
            <a:endParaRPr lang="en-US" dirty="0"/>
          </a:p>
        </p:txBody>
      </p:sp>
    </p:spTree>
    <p:extLst>
      <p:ext uri="{BB962C8B-B14F-4D97-AF65-F5344CB8AC3E}">
        <p14:creationId xmlns:p14="http://schemas.microsoft.com/office/powerpoint/2010/main" val="64708158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F8261-29A5-4742-8AEC-7E4BD7F8B38F}"/>
              </a:ext>
            </a:extLst>
          </p:cNvPr>
          <p:cNvSpPr>
            <a:spLocks noGrp="1"/>
          </p:cNvSpPr>
          <p:nvPr>
            <p:ph type="title"/>
          </p:nvPr>
        </p:nvSpPr>
        <p:spPr/>
        <p:txBody>
          <a:bodyPr>
            <a:normAutofit/>
          </a:bodyPr>
          <a:lstStyle/>
          <a:p>
            <a:r>
              <a:rPr lang="en-US" b="1" dirty="0"/>
              <a:t>Weaning of direct </a:t>
            </a:r>
            <a:r>
              <a:rPr lang="en-US" b="1" dirty="0" err="1"/>
              <a:t>Xa</a:t>
            </a:r>
            <a:r>
              <a:rPr lang="en-US" b="1" dirty="0"/>
              <a:t> inhibitor therapy </a:t>
            </a:r>
            <a:endParaRPr lang="en-US" dirty="0"/>
          </a:p>
        </p:txBody>
      </p:sp>
      <p:sp>
        <p:nvSpPr>
          <p:cNvPr id="3" name="Content Placeholder 2">
            <a:extLst>
              <a:ext uri="{FF2B5EF4-FFF2-40B4-BE49-F238E27FC236}">
                <a16:creationId xmlns:a16="http://schemas.microsoft.com/office/drawing/2014/main" id="{A35D1CBA-F74B-5B43-BD77-383872AFA2A2}"/>
              </a:ext>
            </a:extLst>
          </p:cNvPr>
          <p:cNvSpPr>
            <a:spLocks noGrp="1"/>
          </p:cNvSpPr>
          <p:nvPr>
            <p:ph idx="1"/>
          </p:nvPr>
        </p:nvSpPr>
        <p:spPr/>
        <p:txBody>
          <a:bodyPr/>
          <a:lstStyle/>
          <a:p>
            <a:r>
              <a:rPr lang="en-US" dirty="0"/>
              <a:t>Clinicians should consider weaning direct oral </a:t>
            </a:r>
            <a:r>
              <a:rPr lang="en-US" dirty="0" err="1"/>
              <a:t>Xa</a:t>
            </a:r>
            <a:r>
              <a:rPr lang="en-US" dirty="0"/>
              <a:t> inhibitor therapies </a:t>
            </a:r>
          </a:p>
          <a:p>
            <a:endParaRPr lang="en-US" dirty="0"/>
          </a:p>
        </p:txBody>
      </p:sp>
    </p:spTree>
    <p:extLst>
      <p:ext uri="{BB962C8B-B14F-4D97-AF65-F5344CB8AC3E}">
        <p14:creationId xmlns:p14="http://schemas.microsoft.com/office/powerpoint/2010/main" val="399286969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3BBAA-B78D-1240-8835-AC74BF46E3F7}"/>
              </a:ext>
            </a:extLst>
          </p:cNvPr>
          <p:cNvSpPr>
            <a:spLocks noGrp="1"/>
          </p:cNvSpPr>
          <p:nvPr>
            <p:ph type="title"/>
          </p:nvPr>
        </p:nvSpPr>
        <p:spPr/>
        <p:txBody>
          <a:bodyPr/>
          <a:lstStyle/>
          <a:p>
            <a:r>
              <a:rPr lang="en-US" dirty="0"/>
              <a:t>DOMAIN 5 REVIEW </a:t>
            </a:r>
          </a:p>
        </p:txBody>
      </p:sp>
      <p:sp>
        <p:nvSpPr>
          <p:cNvPr id="3" name="Content Placeholder 2">
            <a:extLst>
              <a:ext uri="{FF2B5EF4-FFF2-40B4-BE49-F238E27FC236}">
                <a16:creationId xmlns:a16="http://schemas.microsoft.com/office/drawing/2014/main" id="{A012AB65-2DB9-FD44-8F96-CCB2175B00A1}"/>
              </a:ext>
            </a:extLst>
          </p:cNvPr>
          <p:cNvSpPr>
            <a:spLocks noGrp="1"/>
          </p:cNvSpPr>
          <p:nvPr>
            <p:ph idx="1"/>
          </p:nvPr>
        </p:nvSpPr>
        <p:spPr/>
        <p:txBody>
          <a:bodyPr/>
          <a:lstStyle/>
          <a:p>
            <a:r>
              <a:rPr lang="en-US" dirty="0"/>
              <a:t>When to discontinue antithrombotic medications before surgery?</a:t>
            </a:r>
          </a:p>
          <a:p>
            <a:r>
              <a:rPr lang="en-US" dirty="0"/>
              <a:t>When to stop antiplatelet therapy?</a:t>
            </a:r>
          </a:p>
          <a:p>
            <a:r>
              <a:rPr lang="en-US" dirty="0"/>
              <a:t>To wean or not to wean?</a:t>
            </a:r>
          </a:p>
        </p:txBody>
      </p:sp>
    </p:spTree>
    <p:extLst>
      <p:ext uri="{BB962C8B-B14F-4D97-AF65-F5344CB8AC3E}">
        <p14:creationId xmlns:p14="http://schemas.microsoft.com/office/powerpoint/2010/main" val="257890329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72E09-93C3-0E4F-A729-99BC292DCD0D}"/>
              </a:ext>
            </a:extLst>
          </p:cNvPr>
          <p:cNvSpPr>
            <a:spLocks noGrp="1"/>
          </p:cNvSpPr>
          <p:nvPr>
            <p:ph type="title"/>
          </p:nvPr>
        </p:nvSpPr>
        <p:spPr/>
        <p:txBody>
          <a:bodyPr/>
          <a:lstStyle/>
          <a:p>
            <a:r>
              <a:rPr lang="en-US" dirty="0"/>
              <a:t>Domain 5 Review</a:t>
            </a:r>
          </a:p>
        </p:txBody>
      </p:sp>
      <p:sp>
        <p:nvSpPr>
          <p:cNvPr id="3" name="Content Placeholder 2">
            <a:extLst>
              <a:ext uri="{FF2B5EF4-FFF2-40B4-BE49-F238E27FC236}">
                <a16:creationId xmlns:a16="http://schemas.microsoft.com/office/drawing/2014/main" id="{35695CEC-F5B0-F44F-95FC-3D4F76996CA5}"/>
              </a:ext>
            </a:extLst>
          </p:cNvPr>
          <p:cNvSpPr>
            <a:spLocks noGrp="1"/>
          </p:cNvSpPr>
          <p:nvPr>
            <p:ph idx="1"/>
          </p:nvPr>
        </p:nvSpPr>
        <p:spPr/>
        <p:txBody>
          <a:bodyPr/>
          <a:lstStyle/>
          <a:p>
            <a:r>
              <a:rPr lang="en-US" dirty="0"/>
              <a:t>When to discontinue/discontinue antithrombotic medications before surgery?</a:t>
            </a:r>
          </a:p>
          <a:p>
            <a:pPr lvl="1"/>
            <a:r>
              <a:rPr lang="en-US" dirty="0"/>
              <a:t>Continue when the risk of thrombosis outweighs the risk of bleeding </a:t>
            </a:r>
          </a:p>
          <a:p>
            <a:r>
              <a:rPr lang="en-US" dirty="0"/>
              <a:t>When to stop anti-platelet therapy?</a:t>
            </a:r>
          </a:p>
          <a:p>
            <a:pPr lvl="1"/>
            <a:r>
              <a:rPr lang="en-US" dirty="0"/>
              <a:t>5 days prior to planned procedure if moderate/low risk of thrombosis </a:t>
            </a:r>
          </a:p>
          <a:p>
            <a:r>
              <a:rPr lang="en-US" dirty="0"/>
              <a:t>To wean or not to wean?</a:t>
            </a:r>
          </a:p>
          <a:p>
            <a:pPr lvl="1"/>
            <a:r>
              <a:rPr lang="en-US" dirty="0"/>
              <a:t>Wean UFH and Anti </a:t>
            </a:r>
            <a:r>
              <a:rPr lang="en-US" dirty="0" err="1"/>
              <a:t>Xa</a:t>
            </a:r>
            <a:r>
              <a:rPr lang="en-US" dirty="0"/>
              <a:t> medications</a:t>
            </a:r>
          </a:p>
          <a:p>
            <a:pPr marL="228600" lvl="1" indent="0">
              <a:buNone/>
            </a:pPr>
            <a:endParaRPr lang="en-US" dirty="0"/>
          </a:p>
          <a:p>
            <a:endParaRPr lang="en-US" dirty="0"/>
          </a:p>
        </p:txBody>
      </p:sp>
    </p:spTree>
    <p:extLst>
      <p:ext uri="{BB962C8B-B14F-4D97-AF65-F5344CB8AC3E}">
        <p14:creationId xmlns:p14="http://schemas.microsoft.com/office/powerpoint/2010/main" val="338822388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2BD428-1FA9-3C45-8B7D-433E2790A355}"/>
              </a:ext>
            </a:extLst>
          </p:cNvPr>
          <p:cNvSpPr>
            <a:spLocks noGrp="1"/>
          </p:cNvSpPr>
          <p:nvPr>
            <p:ph type="title"/>
          </p:nvPr>
        </p:nvSpPr>
        <p:spPr>
          <a:xfrm>
            <a:off x="804672" y="978776"/>
            <a:ext cx="5925310" cy="1174991"/>
          </a:xfrm>
        </p:spPr>
        <p:txBody>
          <a:bodyPr vert="horz" lIns="182880" tIns="182880" rIns="182880" bIns="182880" rtlCol="0" anchor="ctr">
            <a:normAutofit/>
          </a:bodyPr>
          <a:lstStyle/>
          <a:p>
            <a:r>
              <a:rPr lang="en-US" sz="2400"/>
              <a:t>Conclusions </a:t>
            </a:r>
          </a:p>
        </p:txBody>
      </p:sp>
      <p:sp>
        <p:nvSpPr>
          <p:cNvPr id="3" name="Content Placeholder 2">
            <a:extLst>
              <a:ext uri="{FF2B5EF4-FFF2-40B4-BE49-F238E27FC236}">
                <a16:creationId xmlns:a16="http://schemas.microsoft.com/office/drawing/2014/main" id="{2FCEDF1B-DC33-E147-8314-20561F6E2CCA}"/>
              </a:ext>
            </a:extLst>
          </p:cNvPr>
          <p:cNvSpPr>
            <a:spLocks noGrp="1"/>
          </p:cNvSpPr>
          <p:nvPr>
            <p:ph sz="half" idx="1"/>
          </p:nvPr>
        </p:nvSpPr>
        <p:spPr>
          <a:xfrm>
            <a:off x="804672" y="2640692"/>
            <a:ext cx="5925310" cy="3255252"/>
          </a:xfrm>
        </p:spPr>
        <p:txBody>
          <a:bodyPr vert="horz" lIns="91440" tIns="45720" rIns="91440" bIns="45720" rtlCol="0">
            <a:normAutofit/>
          </a:bodyPr>
          <a:lstStyle/>
          <a:p>
            <a:r>
              <a:rPr lang="en-US" dirty="0"/>
              <a:t>These guidelines provide a basis for antithrombotic prescribing in small animals. “ This guide does not, and should not, replace the careful consideration by qualified and committed veterinarians assessing and making management decisions for individual patients”</a:t>
            </a:r>
          </a:p>
          <a:p>
            <a:r>
              <a:rPr lang="en-US" dirty="0"/>
              <a:t>Stay tuned for CURATIVE 2.0 coming to a theater near you in 2022…</a:t>
            </a:r>
          </a:p>
        </p:txBody>
      </p:sp>
      <p:pic>
        <p:nvPicPr>
          <p:cNvPr id="2050" name="Picture 2" descr="M3: 11 Avengers 2 - Night of the Living Geeks">
            <a:extLst>
              <a:ext uri="{FF2B5EF4-FFF2-40B4-BE49-F238E27FC236}">
                <a16:creationId xmlns:a16="http://schemas.microsoft.com/office/drawing/2014/main" id="{7CB6387E-5AB6-0B48-BB17-08C332D8A209}"/>
              </a:ext>
            </a:extLst>
          </p:cNvPr>
          <p:cNvPicPr>
            <a:picLocks noGrp="1" noChangeAspect="1" noChangeArrowheads="1"/>
          </p:cNvPicPr>
          <p:nvPr>
            <p:ph sz="half" idx="2"/>
          </p:nvPr>
        </p:nvPicPr>
        <p:blipFill rotWithShape="1">
          <a:blip r:embed="rId3">
            <a:extLst>
              <a:ext uri="{28A0092B-C50C-407E-A947-70E740481C1C}">
                <a14:useLocalDpi xmlns:a14="http://schemas.microsoft.com/office/drawing/2010/main" val="0"/>
              </a:ext>
            </a:extLst>
          </a:blip>
          <a:srcRect r="860"/>
          <a:stretch/>
        </p:blipFill>
        <p:spPr bwMode="auto">
          <a:xfrm>
            <a:off x="7534654" y="10"/>
            <a:ext cx="4657345"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044634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2B25C8-6E2E-9843-815B-51D926D3D1B8}"/>
              </a:ext>
            </a:extLst>
          </p:cNvPr>
          <p:cNvSpPr>
            <a:spLocks noGrp="1"/>
          </p:cNvSpPr>
          <p:nvPr>
            <p:ph type="title"/>
          </p:nvPr>
        </p:nvSpPr>
        <p:spPr/>
        <p:txBody>
          <a:bodyPr/>
          <a:lstStyle/>
          <a:p>
            <a:r>
              <a:rPr lang="en-US" dirty="0"/>
              <a:t>Reference </a:t>
            </a:r>
          </a:p>
        </p:txBody>
      </p:sp>
      <p:sp>
        <p:nvSpPr>
          <p:cNvPr id="3" name="Content Placeholder 2">
            <a:extLst>
              <a:ext uri="{FF2B5EF4-FFF2-40B4-BE49-F238E27FC236}">
                <a16:creationId xmlns:a16="http://schemas.microsoft.com/office/drawing/2014/main" id="{3FFB75C1-E5DC-604D-8AEC-3A3645794182}"/>
              </a:ext>
            </a:extLst>
          </p:cNvPr>
          <p:cNvSpPr>
            <a:spLocks noGrp="1"/>
          </p:cNvSpPr>
          <p:nvPr>
            <p:ph idx="1"/>
          </p:nvPr>
        </p:nvSpPr>
        <p:spPr/>
        <p:txBody>
          <a:bodyPr/>
          <a:lstStyle/>
          <a:p>
            <a:pPr marL="0" indent="0">
              <a:buNone/>
            </a:pPr>
            <a:r>
              <a:rPr lang="en-US" dirty="0" err="1"/>
              <a:t>Goggs</a:t>
            </a:r>
            <a:r>
              <a:rPr lang="en-US" dirty="0"/>
              <a:t> R, </a:t>
            </a:r>
            <a:r>
              <a:rPr lang="en-US" dirty="0" err="1"/>
              <a:t>Bacek</a:t>
            </a:r>
            <a:r>
              <a:rPr lang="en-US" dirty="0"/>
              <a:t> L, Bianco D, </a:t>
            </a:r>
            <a:r>
              <a:rPr lang="en-US" dirty="0" err="1"/>
              <a:t>Koenigshof</a:t>
            </a:r>
            <a:r>
              <a:rPr lang="en-US" dirty="0"/>
              <a:t> A, Li RHL. Consensus on the Rational Use of </a:t>
            </a:r>
            <a:r>
              <a:rPr lang="en-US" dirty="0" err="1"/>
              <a:t>Antithrombotics</a:t>
            </a:r>
            <a:r>
              <a:rPr lang="en-US" dirty="0"/>
              <a:t> in Veterinary Critical Care (CURATIVE): Domain 2-Defining rational therapeutic usage. J Vet </a:t>
            </a:r>
            <a:r>
              <a:rPr lang="en-US" dirty="0" err="1"/>
              <a:t>Emerg</a:t>
            </a:r>
            <a:r>
              <a:rPr lang="en-US" dirty="0"/>
              <a:t> Crit Care (San Antonio). 2019 Jan;29(1):49-59. </a:t>
            </a:r>
            <a:r>
              <a:rPr lang="en-US" dirty="0" err="1"/>
              <a:t>doi</a:t>
            </a:r>
            <a:r>
              <a:rPr lang="en-US" dirty="0"/>
              <a:t>: 10.1111/vec.12791. PMID: 30654415.</a:t>
            </a:r>
          </a:p>
        </p:txBody>
      </p:sp>
    </p:spTree>
    <p:extLst>
      <p:ext uri="{BB962C8B-B14F-4D97-AF65-F5344CB8AC3E}">
        <p14:creationId xmlns:p14="http://schemas.microsoft.com/office/powerpoint/2010/main" val="18671605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4D820-252C-AD45-89CD-8C2F138308E8}"/>
              </a:ext>
            </a:extLst>
          </p:cNvPr>
          <p:cNvSpPr>
            <a:spLocks noGrp="1"/>
          </p:cNvSpPr>
          <p:nvPr>
            <p:ph type="title"/>
          </p:nvPr>
        </p:nvSpPr>
        <p:spPr/>
        <p:txBody>
          <a:bodyPr/>
          <a:lstStyle/>
          <a:p>
            <a:r>
              <a:rPr lang="en-US" dirty="0"/>
              <a:t>Glucocorticoid Administration (Dogs)</a:t>
            </a:r>
          </a:p>
        </p:txBody>
      </p:sp>
      <p:sp>
        <p:nvSpPr>
          <p:cNvPr id="3" name="Content Placeholder 2">
            <a:extLst>
              <a:ext uri="{FF2B5EF4-FFF2-40B4-BE49-F238E27FC236}">
                <a16:creationId xmlns:a16="http://schemas.microsoft.com/office/drawing/2014/main" id="{6D943AF6-592A-6447-A047-52379D2E5740}"/>
              </a:ext>
            </a:extLst>
          </p:cNvPr>
          <p:cNvSpPr>
            <a:spLocks noGrp="1"/>
          </p:cNvSpPr>
          <p:nvPr>
            <p:ph sz="half" idx="1"/>
          </p:nvPr>
        </p:nvSpPr>
        <p:spPr/>
        <p:txBody>
          <a:bodyPr>
            <a:noAutofit/>
          </a:bodyPr>
          <a:lstStyle/>
          <a:p>
            <a:r>
              <a:rPr lang="en-US" sz="1600" dirty="0"/>
              <a:t>Corticosteroid administration favors a hypercoagulable state. </a:t>
            </a:r>
          </a:p>
          <a:p>
            <a:r>
              <a:rPr lang="en-US" sz="1600" dirty="0"/>
              <a:t>Treatment with corticosteroids may be associated with the development of thrombosis in dogs, in particular those with other risk factors for thrombosis</a:t>
            </a:r>
          </a:p>
          <a:p>
            <a:r>
              <a:rPr lang="en-US" sz="1600" b="1" dirty="0"/>
              <a:t>Antithrombotic therapy should be considered for dogs receiving corticosteroids where other risk factors for thrombosis exist</a:t>
            </a:r>
          </a:p>
        </p:txBody>
      </p:sp>
      <p:sp>
        <p:nvSpPr>
          <p:cNvPr id="4" name="Content Placeholder 3">
            <a:extLst>
              <a:ext uri="{FF2B5EF4-FFF2-40B4-BE49-F238E27FC236}">
                <a16:creationId xmlns:a16="http://schemas.microsoft.com/office/drawing/2014/main" id="{DB23BF87-63F9-C04A-981D-A3B4F7818AE5}"/>
              </a:ext>
            </a:extLst>
          </p:cNvPr>
          <p:cNvSpPr>
            <a:spLocks noGrp="1"/>
          </p:cNvSpPr>
          <p:nvPr>
            <p:ph sz="half" idx="2"/>
          </p:nvPr>
        </p:nvSpPr>
        <p:spPr/>
        <p:txBody>
          <a:bodyPr>
            <a:normAutofit/>
          </a:bodyPr>
          <a:lstStyle/>
          <a:p>
            <a:r>
              <a:rPr lang="en-US" dirty="0"/>
              <a:t>Guidelines based on retrospective studied demonstrating associated between glucocorticoid administration and hypercoagulable state </a:t>
            </a:r>
          </a:p>
          <a:p>
            <a:r>
              <a:rPr lang="en-US" dirty="0"/>
              <a:t>No studies in cats </a:t>
            </a:r>
          </a:p>
          <a:p>
            <a:endParaRPr lang="en-US" dirty="0"/>
          </a:p>
        </p:txBody>
      </p:sp>
    </p:spTree>
    <p:extLst>
      <p:ext uri="{BB962C8B-B14F-4D97-AF65-F5344CB8AC3E}">
        <p14:creationId xmlns:p14="http://schemas.microsoft.com/office/powerpoint/2010/main" val="3770588333"/>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71C241A9-A460-4AD1-916F-25308628A5B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{AD830A64-E51B-6640-9AC9-7BA4F93F8A3A}tf10001120</Template>
  <TotalTime>14378</TotalTime>
  <Words>6040</Words>
  <Application>Microsoft Macintosh PowerPoint</Application>
  <PresentationFormat>Widescreen</PresentationFormat>
  <Paragraphs>426</Paragraphs>
  <Slides>86</Slides>
  <Notes>30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86</vt:i4>
      </vt:variant>
    </vt:vector>
  </HeadingPairs>
  <TitlesOfParts>
    <vt:vector size="90" baseType="lpstr">
      <vt:lpstr>Arial</vt:lpstr>
      <vt:lpstr>Calibri</vt:lpstr>
      <vt:lpstr>Gill Sans MT</vt:lpstr>
      <vt:lpstr>Parcel</vt:lpstr>
      <vt:lpstr>CURATIVE GUIDELINES </vt:lpstr>
      <vt:lpstr>Why is this needed?</vt:lpstr>
      <vt:lpstr>“An effort to generate consensus guidelines on the use of antithrombotic drugs in small animals under the auspices of the American College of Veterinary Emergency and Critical Care (ACVECC) was initiated in 2015. At that time, ACVECC appointed 3 committee cochairs who convened to begin assembling a larger working group of participants that might be deemed “experts…” </vt:lpstr>
      <vt:lpstr>Introduction to CURATIVE </vt:lpstr>
      <vt:lpstr>DOMAIN 1: Defining Populations at Risk </vt:lpstr>
      <vt:lpstr>Immune Mediated Hemolytic Anemia (Dogs)</vt:lpstr>
      <vt:lpstr>Protein Losing Nephropathy (Dogs) </vt:lpstr>
      <vt:lpstr>Pancreatitis (Dogs) </vt:lpstr>
      <vt:lpstr>Glucocorticoid Administration (Dogs)</vt:lpstr>
      <vt:lpstr>Hyperadrenocorticism (Dogs)</vt:lpstr>
      <vt:lpstr>Cancer (Dogs)</vt:lpstr>
      <vt:lpstr>Sepsis (Dogs)</vt:lpstr>
      <vt:lpstr>Cerebrovascular Disease</vt:lpstr>
      <vt:lpstr>Heart Disease (Cats)</vt:lpstr>
      <vt:lpstr>Heart Disease (Dogs)</vt:lpstr>
      <vt:lpstr>High Risk of Thrombosis </vt:lpstr>
      <vt:lpstr>Low/Moderate Risk of Thrombosis</vt:lpstr>
      <vt:lpstr>DOMAIN 1 Review</vt:lpstr>
      <vt:lpstr>DOMAIN 1 REVIEW</vt:lpstr>
      <vt:lpstr>Domain 2: Defining Rational Therapeutic Risk </vt:lpstr>
      <vt:lpstr>Anti-platelet agents vs anticoagulants for VTE (dogs)</vt:lpstr>
      <vt:lpstr>Anti-platelet agents vs anticoagulants for VTE (cats)</vt:lpstr>
      <vt:lpstr>Anti-platelet agents vs anticoagulants for ATE (dogs)</vt:lpstr>
      <vt:lpstr>Anti-platelet agents vs anticoagulants for ATE (cats)</vt:lpstr>
      <vt:lpstr>Clopidogrel vs Aspirin (dogs)</vt:lpstr>
      <vt:lpstr>Clopidogrel vs Aspirin (cats)</vt:lpstr>
      <vt:lpstr>New antiplatelet agents vs clopidogrel or aspirin (dogs)</vt:lpstr>
      <vt:lpstr>New antiplatelet agents vs clopidogrel or aspirin (cats)</vt:lpstr>
      <vt:lpstr>UFH versus LMWH (dogs) </vt:lpstr>
      <vt:lpstr>UFH versus LMWH (cats)</vt:lpstr>
      <vt:lpstr>Direct Xa inhibitors versus UFH (dogs) </vt:lpstr>
      <vt:lpstr>Direct Xa inhibitors versus UFH (cats) </vt:lpstr>
      <vt:lpstr>Direct Xa inhibitors versus LMWH (dogs) </vt:lpstr>
      <vt:lpstr>Direct Xa inhibitors versus LMWH (cats) </vt:lpstr>
      <vt:lpstr>UFH versus warfarin and LMWH versus warfarin (dogs and cats) </vt:lpstr>
      <vt:lpstr>Direct Xa inhibitors versus warfarin (dogs and cats) </vt:lpstr>
      <vt:lpstr>Combination anticoagulant and antiplatelet therapy for VTE (dogs) </vt:lpstr>
      <vt:lpstr>Combination anticoagulant and antiplatelet therapy for VTE (cats) </vt:lpstr>
      <vt:lpstr>Combination antiplatelet and anticoagulant therapy for ATE (dogs) </vt:lpstr>
      <vt:lpstr>Combination antiplatelet and anticoagulant therapy for ATE (cats) </vt:lpstr>
      <vt:lpstr>DOMAIN 2 REVIEW </vt:lpstr>
      <vt:lpstr>DOMAIN 2 Review</vt:lpstr>
      <vt:lpstr>Domain 3: Defining Evidence Based Protocols </vt:lpstr>
      <vt:lpstr>Aspirin (dogs)</vt:lpstr>
      <vt:lpstr>Aspirin (cats)</vt:lpstr>
      <vt:lpstr>Clopidogrel (dogs) </vt:lpstr>
      <vt:lpstr>Clopidogrel (cats)</vt:lpstr>
      <vt:lpstr>Warfarin (dogs)</vt:lpstr>
      <vt:lpstr>Warfarin (cats) </vt:lpstr>
      <vt:lpstr>Unfractionated Heparin (dogs) </vt:lpstr>
      <vt:lpstr>Unfractionated Heparin (cats) </vt:lpstr>
      <vt:lpstr>Daltaperin (dogs)</vt:lpstr>
      <vt:lpstr>Daltaperin (cats) </vt:lpstr>
      <vt:lpstr>Enoxaparin (dogs)</vt:lpstr>
      <vt:lpstr>Enoxaparin (cats)</vt:lpstr>
      <vt:lpstr>Fondaparinux (dogs and cats) </vt:lpstr>
      <vt:lpstr>Rivaroxaban (dogs) </vt:lpstr>
      <vt:lpstr>Rivaroxaban (cats) </vt:lpstr>
      <vt:lpstr>DOMAIN 3 REVIEW </vt:lpstr>
      <vt:lpstr>Domain 4: Refining and monitoring antithrombotic therapies </vt:lpstr>
      <vt:lpstr>Aspirin </vt:lpstr>
      <vt:lpstr>Warfarin </vt:lpstr>
      <vt:lpstr>Unfractionated heparin </vt:lpstr>
      <vt:lpstr>Low molecular weight heparin </vt:lpstr>
      <vt:lpstr>DOMAIN 4 REVIEW </vt:lpstr>
      <vt:lpstr>DOMAIN 4 Review </vt:lpstr>
      <vt:lpstr>Domain 5: Discontinuing antithrombotic therapies </vt:lpstr>
      <vt:lpstr>Discontinuation of antithrombotic agents </vt:lpstr>
      <vt:lpstr>Antiplatelet agent discontinuation 5–7 days prior to an elective procedure versus no discontinuation (high risk) </vt:lpstr>
      <vt:lpstr>Antiplatelet agent discontinuation 5–7 days prior to an elective procedure versus no discontinuation (low/moderate risk) </vt:lpstr>
      <vt:lpstr>UFH/LMWH discontinuation 24 hours prior to an elective procedure versus no discontinuation (high risk) </vt:lpstr>
      <vt:lpstr>UFH/LMWH discontinuation 24 hours prior to an elective procedure versus no discontinuation (low/moderate risk) </vt:lpstr>
      <vt:lpstr>Antiplatelet agent discontinuation 5–7 days prior to surgery versus 24 hours (high risk) </vt:lpstr>
      <vt:lpstr>Antiplatelet agent discontinuation 5–7 days prior to surgery versus 24 hours (low/moderate risk) </vt:lpstr>
      <vt:lpstr>Restarting antithrombotic therapy 24 hours post-surgery versus 3–5 days (high risk patient) </vt:lpstr>
      <vt:lpstr>Restarting antithrombotic therapy 24 hours post surgery versus 3–5 days (low/moderate risk patient) </vt:lpstr>
      <vt:lpstr>Restarting antithrombotic therapy 24 hours post surgery versus 3–5 days (patients that develop thrombosis) </vt:lpstr>
      <vt:lpstr>Discontinuation of antithrombotic therapy in patients where an in situ arterial blood clot is no longer identifiable </vt:lpstr>
      <vt:lpstr>Discontinuation of antithrombotic therapy in patients where an in situ venous blood clot is no longer identifiable </vt:lpstr>
      <vt:lpstr>Weaning of UFH therapy </vt:lpstr>
      <vt:lpstr>Weaning of LMWH therapy </vt:lpstr>
      <vt:lpstr>Weaning of direct Xa inhibitor therapy </vt:lpstr>
      <vt:lpstr>DOMAIN 5 REVIEW </vt:lpstr>
      <vt:lpstr>Domain 5 Review</vt:lpstr>
      <vt:lpstr>Conclusions </vt:lpstr>
      <vt:lpstr>Reference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CURATIVE GUIDELINES </dc:title>
  <dc:creator>Selman, Jamie M. (MU-Student)</dc:creator>
  <cp:lastModifiedBy>Selman, Jamie M. (MU-Student)</cp:lastModifiedBy>
  <cp:revision>12</cp:revision>
  <dcterms:created xsi:type="dcterms:W3CDTF">2021-12-10T22:30:56Z</dcterms:created>
  <dcterms:modified xsi:type="dcterms:W3CDTF">2021-12-20T22:09:49Z</dcterms:modified>
</cp:coreProperties>
</file>