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70" r:id="rId4"/>
    <p:sldId id="271" r:id="rId5"/>
    <p:sldId id="292" r:id="rId6"/>
    <p:sldId id="258" r:id="rId7"/>
    <p:sldId id="260" r:id="rId8"/>
    <p:sldId id="272" r:id="rId9"/>
    <p:sldId id="273" r:id="rId10"/>
    <p:sldId id="286" r:id="rId11"/>
    <p:sldId id="278" r:id="rId12"/>
    <p:sldId id="281" r:id="rId13"/>
    <p:sldId id="276" r:id="rId14"/>
    <p:sldId id="282" r:id="rId15"/>
    <p:sldId id="277" r:id="rId16"/>
    <p:sldId id="293" r:id="rId17"/>
    <p:sldId id="263" r:id="rId18"/>
    <p:sldId id="264" r:id="rId19"/>
    <p:sldId id="285" r:id="rId20"/>
    <p:sldId id="265" r:id="rId21"/>
    <p:sldId id="269" r:id="rId22"/>
    <p:sldId id="268" r:id="rId23"/>
    <p:sldId id="266" r:id="rId24"/>
    <p:sldId id="280" r:id="rId25"/>
    <p:sldId id="279" r:id="rId26"/>
    <p:sldId id="283" r:id="rId27"/>
    <p:sldId id="291" r:id="rId28"/>
    <p:sldId id="287" r:id="rId29"/>
    <p:sldId id="290" r:id="rId30"/>
    <p:sldId id="288" r:id="rId31"/>
    <p:sldId id="289" r:id="rId32"/>
    <p:sldId id="26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C30ED-E163-4FF8-BBE7-4CB3487BDFC5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6D3C7071-D267-4466-A6AC-18CAB16638D1}">
      <dgm:prSet/>
      <dgm:spPr/>
      <dgm:t>
        <a:bodyPr/>
        <a:lstStyle/>
        <a:p>
          <a:r>
            <a:rPr lang="en-US" baseline="0"/>
            <a:t>Common medications</a:t>
          </a:r>
          <a:endParaRPr lang="en-US"/>
        </a:p>
      </dgm:t>
    </dgm:pt>
    <dgm:pt modelId="{820DEEAB-9A6E-4B4A-93D4-3AFEA2D1D828}" type="parTrans" cxnId="{955EBDFA-02C4-494F-BD76-209E7A2B5E58}">
      <dgm:prSet/>
      <dgm:spPr/>
      <dgm:t>
        <a:bodyPr/>
        <a:lstStyle/>
        <a:p>
          <a:endParaRPr lang="en-US"/>
        </a:p>
      </dgm:t>
    </dgm:pt>
    <dgm:pt modelId="{34EBC8DB-8979-45D7-8D1D-74E8E5115174}" type="sibTrans" cxnId="{955EBDFA-02C4-494F-BD76-209E7A2B5E58}">
      <dgm:prSet/>
      <dgm:spPr/>
      <dgm:t>
        <a:bodyPr/>
        <a:lstStyle/>
        <a:p>
          <a:endParaRPr lang="en-US"/>
        </a:p>
      </dgm:t>
    </dgm:pt>
    <dgm:pt modelId="{1076DCD4-0C30-47A5-9A4B-2F42D67C6C74}">
      <dgm:prSet/>
      <dgm:spPr/>
      <dgm:t>
        <a:bodyPr/>
        <a:lstStyle/>
        <a:p>
          <a:r>
            <a:rPr lang="en-US" baseline="0"/>
            <a:t>MOA</a:t>
          </a:r>
          <a:endParaRPr lang="en-US"/>
        </a:p>
      </dgm:t>
    </dgm:pt>
    <dgm:pt modelId="{850AE378-EE35-43A4-94E6-5F8BA44633CD}" type="parTrans" cxnId="{4AB41D98-63B7-4E40-8DA6-146648CC0A1F}">
      <dgm:prSet/>
      <dgm:spPr/>
      <dgm:t>
        <a:bodyPr/>
        <a:lstStyle/>
        <a:p>
          <a:endParaRPr lang="en-US"/>
        </a:p>
      </dgm:t>
    </dgm:pt>
    <dgm:pt modelId="{DD760ACF-996E-4842-B8FE-101007DE97E0}" type="sibTrans" cxnId="{4AB41D98-63B7-4E40-8DA6-146648CC0A1F}">
      <dgm:prSet/>
      <dgm:spPr/>
      <dgm:t>
        <a:bodyPr/>
        <a:lstStyle/>
        <a:p>
          <a:endParaRPr lang="en-US"/>
        </a:p>
      </dgm:t>
    </dgm:pt>
    <dgm:pt modelId="{54C13380-7800-4ED2-916B-A2D13085AF27}">
      <dgm:prSet/>
      <dgm:spPr/>
      <dgm:t>
        <a:bodyPr/>
        <a:lstStyle/>
        <a:p>
          <a:r>
            <a:rPr lang="en-US" baseline="0"/>
            <a:t>Indications for use</a:t>
          </a:r>
          <a:endParaRPr lang="en-US"/>
        </a:p>
      </dgm:t>
    </dgm:pt>
    <dgm:pt modelId="{6AD74363-F5FB-4D07-B8F7-4A566EFD9EC7}" type="parTrans" cxnId="{4B0E1446-C75C-4B5F-B383-0F006DA199F6}">
      <dgm:prSet/>
      <dgm:spPr/>
      <dgm:t>
        <a:bodyPr/>
        <a:lstStyle/>
        <a:p>
          <a:endParaRPr lang="en-US"/>
        </a:p>
      </dgm:t>
    </dgm:pt>
    <dgm:pt modelId="{62CE76AC-3D26-4CE0-AFED-4A0F187ABDC5}" type="sibTrans" cxnId="{4B0E1446-C75C-4B5F-B383-0F006DA199F6}">
      <dgm:prSet/>
      <dgm:spPr/>
      <dgm:t>
        <a:bodyPr/>
        <a:lstStyle/>
        <a:p>
          <a:endParaRPr lang="en-US"/>
        </a:p>
      </dgm:t>
    </dgm:pt>
    <dgm:pt modelId="{093E6D18-BB23-423A-9ED3-4009D9F48485}" type="pres">
      <dgm:prSet presAssocID="{1F6C30ED-E163-4FF8-BBE7-4CB3487BDFC5}" presName="root" presStyleCnt="0">
        <dgm:presLayoutVars>
          <dgm:dir/>
          <dgm:resizeHandles val="exact"/>
        </dgm:presLayoutVars>
      </dgm:prSet>
      <dgm:spPr/>
    </dgm:pt>
    <dgm:pt modelId="{63C69D28-2D93-40F4-AAB6-4AEAD60C4C67}" type="pres">
      <dgm:prSet presAssocID="{6D3C7071-D267-4466-A6AC-18CAB16638D1}" presName="compNode" presStyleCnt="0"/>
      <dgm:spPr/>
    </dgm:pt>
    <dgm:pt modelId="{90638E78-66C8-43D0-A85F-3155969B1CF3}" type="pres">
      <dgm:prSet presAssocID="{6D3C7071-D267-4466-A6AC-18CAB16638D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3EEA6921-3338-45C3-8289-5FE8897E1D8D}" type="pres">
      <dgm:prSet presAssocID="{6D3C7071-D267-4466-A6AC-18CAB16638D1}" presName="spaceRect" presStyleCnt="0"/>
      <dgm:spPr/>
    </dgm:pt>
    <dgm:pt modelId="{6454D76C-29D5-451F-A986-BA34B73982D3}" type="pres">
      <dgm:prSet presAssocID="{6D3C7071-D267-4466-A6AC-18CAB16638D1}" presName="textRect" presStyleLbl="revTx" presStyleIdx="0" presStyleCnt="3">
        <dgm:presLayoutVars>
          <dgm:chMax val="1"/>
          <dgm:chPref val="1"/>
        </dgm:presLayoutVars>
      </dgm:prSet>
      <dgm:spPr/>
    </dgm:pt>
    <dgm:pt modelId="{8E66DA54-75CA-47F1-ABEE-366D076C7E15}" type="pres">
      <dgm:prSet presAssocID="{34EBC8DB-8979-45D7-8D1D-74E8E5115174}" presName="sibTrans" presStyleCnt="0"/>
      <dgm:spPr/>
    </dgm:pt>
    <dgm:pt modelId="{ADC57F52-CFA2-4443-9C85-0694707D63A1}" type="pres">
      <dgm:prSet presAssocID="{1076DCD4-0C30-47A5-9A4B-2F42D67C6C74}" presName="compNode" presStyleCnt="0"/>
      <dgm:spPr/>
    </dgm:pt>
    <dgm:pt modelId="{1DC89418-994B-4729-BBC3-B66510F608EA}" type="pres">
      <dgm:prSet presAssocID="{1076DCD4-0C30-47A5-9A4B-2F42D67C6C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p and bucket"/>
        </a:ext>
      </dgm:extLst>
    </dgm:pt>
    <dgm:pt modelId="{DF9A1968-B61C-4E3D-9776-2650B6374CE8}" type="pres">
      <dgm:prSet presAssocID="{1076DCD4-0C30-47A5-9A4B-2F42D67C6C74}" presName="spaceRect" presStyleCnt="0"/>
      <dgm:spPr/>
    </dgm:pt>
    <dgm:pt modelId="{27F779A8-15DA-419C-9D1B-F61BD1CDF203}" type="pres">
      <dgm:prSet presAssocID="{1076DCD4-0C30-47A5-9A4B-2F42D67C6C74}" presName="textRect" presStyleLbl="revTx" presStyleIdx="1" presStyleCnt="3">
        <dgm:presLayoutVars>
          <dgm:chMax val="1"/>
          <dgm:chPref val="1"/>
        </dgm:presLayoutVars>
      </dgm:prSet>
      <dgm:spPr/>
    </dgm:pt>
    <dgm:pt modelId="{481EF440-5FEF-477B-9F92-1AF7A6A99502}" type="pres">
      <dgm:prSet presAssocID="{DD760ACF-996E-4842-B8FE-101007DE97E0}" presName="sibTrans" presStyleCnt="0"/>
      <dgm:spPr/>
    </dgm:pt>
    <dgm:pt modelId="{DD15EB5B-B17A-4EE1-919D-233A15454441}" type="pres">
      <dgm:prSet presAssocID="{54C13380-7800-4ED2-916B-A2D13085AF27}" presName="compNode" presStyleCnt="0"/>
      <dgm:spPr/>
    </dgm:pt>
    <dgm:pt modelId="{E8D527C0-220F-4BC6-8CA2-BB4FC94B097F}" type="pres">
      <dgm:prSet presAssocID="{54C13380-7800-4ED2-916B-A2D13085AF2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EBCB1A73-3801-4626-BE90-94608C351C8E}" type="pres">
      <dgm:prSet presAssocID="{54C13380-7800-4ED2-916B-A2D13085AF27}" presName="spaceRect" presStyleCnt="0"/>
      <dgm:spPr/>
    </dgm:pt>
    <dgm:pt modelId="{2153C516-ED52-41C5-A035-874C8DD577DE}" type="pres">
      <dgm:prSet presAssocID="{54C13380-7800-4ED2-916B-A2D13085AF2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3038845-EE04-42C8-8DA9-5A85E2252C65}" type="presOf" srcId="{54C13380-7800-4ED2-916B-A2D13085AF27}" destId="{2153C516-ED52-41C5-A035-874C8DD577DE}" srcOrd="0" destOrd="0" presId="urn:microsoft.com/office/officeart/2018/2/layout/IconLabelList"/>
    <dgm:cxn modelId="{4B0E1446-C75C-4B5F-B383-0F006DA199F6}" srcId="{1F6C30ED-E163-4FF8-BBE7-4CB3487BDFC5}" destId="{54C13380-7800-4ED2-916B-A2D13085AF27}" srcOrd="2" destOrd="0" parTransId="{6AD74363-F5FB-4D07-B8F7-4A566EFD9EC7}" sibTransId="{62CE76AC-3D26-4CE0-AFED-4A0F187ABDC5}"/>
    <dgm:cxn modelId="{A8E51F48-AF00-4132-ACE8-CEEC7143C858}" type="presOf" srcId="{6D3C7071-D267-4466-A6AC-18CAB16638D1}" destId="{6454D76C-29D5-451F-A986-BA34B73982D3}" srcOrd="0" destOrd="0" presId="urn:microsoft.com/office/officeart/2018/2/layout/IconLabelList"/>
    <dgm:cxn modelId="{9CC0A287-9163-4D8E-A4CA-48BB7C48FB03}" type="presOf" srcId="{1F6C30ED-E163-4FF8-BBE7-4CB3487BDFC5}" destId="{093E6D18-BB23-423A-9ED3-4009D9F48485}" srcOrd="0" destOrd="0" presId="urn:microsoft.com/office/officeart/2018/2/layout/IconLabelList"/>
    <dgm:cxn modelId="{4AB41D98-63B7-4E40-8DA6-146648CC0A1F}" srcId="{1F6C30ED-E163-4FF8-BBE7-4CB3487BDFC5}" destId="{1076DCD4-0C30-47A5-9A4B-2F42D67C6C74}" srcOrd="1" destOrd="0" parTransId="{850AE378-EE35-43A4-94E6-5F8BA44633CD}" sibTransId="{DD760ACF-996E-4842-B8FE-101007DE97E0}"/>
    <dgm:cxn modelId="{D16677DB-33AA-45C5-8C46-38BF1B35837B}" type="presOf" srcId="{1076DCD4-0C30-47A5-9A4B-2F42D67C6C74}" destId="{27F779A8-15DA-419C-9D1B-F61BD1CDF203}" srcOrd="0" destOrd="0" presId="urn:microsoft.com/office/officeart/2018/2/layout/IconLabelList"/>
    <dgm:cxn modelId="{955EBDFA-02C4-494F-BD76-209E7A2B5E58}" srcId="{1F6C30ED-E163-4FF8-BBE7-4CB3487BDFC5}" destId="{6D3C7071-D267-4466-A6AC-18CAB16638D1}" srcOrd="0" destOrd="0" parTransId="{820DEEAB-9A6E-4B4A-93D4-3AFEA2D1D828}" sibTransId="{34EBC8DB-8979-45D7-8D1D-74E8E5115174}"/>
    <dgm:cxn modelId="{86553BFE-FDBA-4570-8DD5-744FBACFA44F}" type="presParOf" srcId="{093E6D18-BB23-423A-9ED3-4009D9F48485}" destId="{63C69D28-2D93-40F4-AAB6-4AEAD60C4C67}" srcOrd="0" destOrd="0" presId="urn:microsoft.com/office/officeart/2018/2/layout/IconLabelList"/>
    <dgm:cxn modelId="{CA3DCB68-F8EA-4CD5-8894-6692D55E2925}" type="presParOf" srcId="{63C69D28-2D93-40F4-AAB6-4AEAD60C4C67}" destId="{90638E78-66C8-43D0-A85F-3155969B1CF3}" srcOrd="0" destOrd="0" presId="urn:microsoft.com/office/officeart/2018/2/layout/IconLabelList"/>
    <dgm:cxn modelId="{199195B2-7057-4C29-A6C3-60FB06BDC25F}" type="presParOf" srcId="{63C69D28-2D93-40F4-AAB6-4AEAD60C4C67}" destId="{3EEA6921-3338-45C3-8289-5FE8897E1D8D}" srcOrd="1" destOrd="0" presId="urn:microsoft.com/office/officeart/2018/2/layout/IconLabelList"/>
    <dgm:cxn modelId="{FED4AE4E-1C06-480C-BA14-04C7F84A35D9}" type="presParOf" srcId="{63C69D28-2D93-40F4-AAB6-4AEAD60C4C67}" destId="{6454D76C-29D5-451F-A986-BA34B73982D3}" srcOrd="2" destOrd="0" presId="urn:microsoft.com/office/officeart/2018/2/layout/IconLabelList"/>
    <dgm:cxn modelId="{D766A525-CB1C-461D-9386-27D85DC603E4}" type="presParOf" srcId="{093E6D18-BB23-423A-9ED3-4009D9F48485}" destId="{8E66DA54-75CA-47F1-ABEE-366D076C7E15}" srcOrd="1" destOrd="0" presId="urn:microsoft.com/office/officeart/2018/2/layout/IconLabelList"/>
    <dgm:cxn modelId="{2EDC4297-26BB-4C25-A061-097A124F0E21}" type="presParOf" srcId="{093E6D18-BB23-423A-9ED3-4009D9F48485}" destId="{ADC57F52-CFA2-4443-9C85-0694707D63A1}" srcOrd="2" destOrd="0" presId="urn:microsoft.com/office/officeart/2018/2/layout/IconLabelList"/>
    <dgm:cxn modelId="{2C35B15E-9169-45A1-81BB-05A6D8A12A44}" type="presParOf" srcId="{ADC57F52-CFA2-4443-9C85-0694707D63A1}" destId="{1DC89418-994B-4729-BBC3-B66510F608EA}" srcOrd="0" destOrd="0" presId="urn:microsoft.com/office/officeart/2018/2/layout/IconLabelList"/>
    <dgm:cxn modelId="{3B571FC3-D110-4388-B64B-E90E7112272E}" type="presParOf" srcId="{ADC57F52-CFA2-4443-9C85-0694707D63A1}" destId="{DF9A1968-B61C-4E3D-9776-2650B6374CE8}" srcOrd="1" destOrd="0" presId="urn:microsoft.com/office/officeart/2018/2/layout/IconLabelList"/>
    <dgm:cxn modelId="{45A6B022-00DE-4061-BCFB-26FE75A3821F}" type="presParOf" srcId="{ADC57F52-CFA2-4443-9C85-0694707D63A1}" destId="{27F779A8-15DA-419C-9D1B-F61BD1CDF203}" srcOrd="2" destOrd="0" presId="urn:microsoft.com/office/officeart/2018/2/layout/IconLabelList"/>
    <dgm:cxn modelId="{8DC97FFB-539C-4BD4-AAE3-46DDE8769797}" type="presParOf" srcId="{093E6D18-BB23-423A-9ED3-4009D9F48485}" destId="{481EF440-5FEF-477B-9F92-1AF7A6A99502}" srcOrd="3" destOrd="0" presId="urn:microsoft.com/office/officeart/2018/2/layout/IconLabelList"/>
    <dgm:cxn modelId="{7D3EFB86-02A5-4437-B66D-08D84A0B1F9C}" type="presParOf" srcId="{093E6D18-BB23-423A-9ED3-4009D9F48485}" destId="{DD15EB5B-B17A-4EE1-919D-233A15454441}" srcOrd="4" destOrd="0" presId="urn:microsoft.com/office/officeart/2018/2/layout/IconLabelList"/>
    <dgm:cxn modelId="{89091ECF-950F-4394-B022-02851DB6BF92}" type="presParOf" srcId="{DD15EB5B-B17A-4EE1-919D-233A15454441}" destId="{E8D527C0-220F-4BC6-8CA2-BB4FC94B097F}" srcOrd="0" destOrd="0" presId="urn:microsoft.com/office/officeart/2018/2/layout/IconLabelList"/>
    <dgm:cxn modelId="{AF56B11B-FBEE-428A-82DB-4F2FAAB6F5B5}" type="presParOf" srcId="{DD15EB5B-B17A-4EE1-919D-233A15454441}" destId="{EBCB1A73-3801-4626-BE90-94608C351C8E}" srcOrd="1" destOrd="0" presId="urn:microsoft.com/office/officeart/2018/2/layout/IconLabelList"/>
    <dgm:cxn modelId="{0FBDED16-1541-456B-ACF8-84598CEC5301}" type="presParOf" srcId="{DD15EB5B-B17A-4EE1-919D-233A15454441}" destId="{2153C516-ED52-41C5-A035-874C8DD577D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38E78-66C8-43D0-A85F-3155969B1CF3}">
      <dsp:nvSpPr>
        <dsp:cNvPr id="0" name=""/>
        <dsp:cNvSpPr/>
      </dsp:nvSpPr>
      <dsp:spPr>
        <a:xfrm>
          <a:off x="915389" y="632537"/>
          <a:ext cx="1248817" cy="12488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54D76C-29D5-451F-A986-BA34B73982D3}">
      <dsp:nvSpPr>
        <dsp:cNvPr id="0" name=""/>
        <dsp:cNvSpPr/>
      </dsp:nvSpPr>
      <dsp:spPr>
        <a:xfrm>
          <a:off x="152223" y="2228862"/>
          <a:ext cx="27751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baseline="0"/>
            <a:t>Common medications</a:t>
          </a:r>
          <a:endParaRPr lang="en-US" sz="2700" kern="1200"/>
        </a:p>
      </dsp:txBody>
      <dsp:txXfrm>
        <a:off x="152223" y="2228862"/>
        <a:ext cx="2775150" cy="720000"/>
      </dsp:txXfrm>
    </dsp:sp>
    <dsp:sp modelId="{1DC89418-994B-4729-BBC3-B66510F608EA}">
      <dsp:nvSpPr>
        <dsp:cNvPr id="0" name=""/>
        <dsp:cNvSpPr/>
      </dsp:nvSpPr>
      <dsp:spPr>
        <a:xfrm>
          <a:off x="4176191" y="632537"/>
          <a:ext cx="1248817" cy="12488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F779A8-15DA-419C-9D1B-F61BD1CDF203}">
      <dsp:nvSpPr>
        <dsp:cNvPr id="0" name=""/>
        <dsp:cNvSpPr/>
      </dsp:nvSpPr>
      <dsp:spPr>
        <a:xfrm>
          <a:off x="3413024" y="2228862"/>
          <a:ext cx="27751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baseline="0"/>
            <a:t>MOA</a:t>
          </a:r>
          <a:endParaRPr lang="en-US" sz="2700" kern="1200"/>
        </a:p>
      </dsp:txBody>
      <dsp:txXfrm>
        <a:off x="3413024" y="2228862"/>
        <a:ext cx="2775150" cy="720000"/>
      </dsp:txXfrm>
    </dsp:sp>
    <dsp:sp modelId="{E8D527C0-220F-4BC6-8CA2-BB4FC94B097F}">
      <dsp:nvSpPr>
        <dsp:cNvPr id="0" name=""/>
        <dsp:cNvSpPr/>
      </dsp:nvSpPr>
      <dsp:spPr>
        <a:xfrm>
          <a:off x="7436992" y="632537"/>
          <a:ext cx="1248817" cy="12488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53C516-ED52-41C5-A035-874C8DD577DE}">
      <dsp:nvSpPr>
        <dsp:cNvPr id="0" name=""/>
        <dsp:cNvSpPr/>
      </dsp:nvSpPr>
      <dsp:spPr>
        <a:xfrm>
          <a:off x="6673826" y="2228862"/>
          <a:ext cx="27751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baseline="0"/>
            <a:t>Indications for use</a:t>
          </a:r>
          <a:endParaRPr lang="en-US" sz="2700" kern="1200"/>
        </a:p>
      </dsp:txBody>
      <dsp:txXfrm>
        <a:off x="6673826" y="2228862"/>
        <a:ext cx="27751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B09AF-20D6-470E-8933-00FED9E7CB1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20EBD-6192-4A3A-8EA0-DF0F96FB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5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D20EBD-6192-4A3A-8EA0-DF0F96FB5AB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2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ECB0E0D-AC1B-4E83-84EA-237BFA206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DCB3B1-E1A7-4510-831B-77C8EFF56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10132A3B-10CF-4EEB-BA1F-A63D2ED61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014E52ED-3C51-46E6-BE4B-14FFAB2C3D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D69A2C9-A4F3-4152-87E2-153775357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8521" y="1480930"/>
            <a:ext cx="5751537" cy="3848521"/>
          </a:xfrm>
        </p:spPr>
        <p:txBody>
          <a:bodyPr anchor="ctr">
            <a:normAutofit/>
          </a:bodyPr>
          <a:lstStyle/>
          <a:p>
            <a:pPr algn="r"/>
            <a:r>
              <a:rPr lang="en-US" sz="6100"/>
              <a:t>Antiplatelet and anticoagulant Drugs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7F39C5-B7C8-4137-AAC0-E5C61FCD0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9870" y="1480929"/>
            <a:ext cx="2593610" cy="3848522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dirty="0"/>
              <a:t>Samantha Davis, DVM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16DDC6-8F07-46CC-8751-E5C9346B2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74964" y="2388358"/>
            <a:ext cx="0" cy="1856096"/>
          </a:xfrm>
          <a:prstGeom prst="line">
            <a:avLst/>
          </a:prstGeom>
          <a:ln w="25400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51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C407A1-847B-4790-BE68-5CC55DC71D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99" b="107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077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A701-2683-4423-884C-9DAF03E81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Indications for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5A09-C862-468A-9060-094493E8C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Arterial thrombosis- form under high shear conditions, platelet rich</a:t>
            </a:r>
          </a:p>
          <a:p>
            <a:r>
              <a:rPr lang="en-US" dirty="0"/>
              <a:t>Commonly used in FATE</a:t>
            </a:r>
          </a:p>
          <a:p>
            <a:r>
              <a:rPr lang="en-US" dirty="0"/>
              <a:t>CURATIVE:</a:t>
            </a:r>
          </a:p>
          <a:p>
            <a:pPr marL="0" indent="0">
              <a:buNone/>
            </a:pPr>
            <a:r>
              <a:rPr lang="en-US" dirty="0"/>
              <a:t>	- Dogs: Plavix may be more effective than ASA</a:t>
            </a:r>
          </a:p>
          <a:p>
            <a:pPr marL="0" indent="0">
              <a:buNone/>
            </a:pPr>
            <a:r>
              <a:rPr lang="en-US" dirty="0"/>
              <a:t>	- Cats: Recommend Plavix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605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8CA60-9D56-4393-A242-2AF643FD8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66C1E-93BA-42D1-A7AA-26AF4B2FD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Aspirin: Consider platelet aggregometry </a:t>
            </a:r>
          </a:p>
          <a:p>
            <a:r>
              <a:rPr lang="en-US" dirty="0"/>
              <a:t>Clopidogrel: No guidelines </a:t>
            </a:r>
          </a:p>
        </p:txBody>
      </p:sp>
    </p:spTree>
    <p:extLst>
      <p:ext uri="{BB962C8B-B14F-4D97-AF65-F5344CB8AC3E}">
        <p14:creationId xmlns:p14="http://schemas.microsoft.com/office/powerpoint/2010/main" val="3702250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9F7AA-0552-480F-97D9-79DBAA6C5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282E8-E488-4296-89A4-8F0696B54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Clopidogrel </a:t>
            </a:r>
          </a:p>
          <a:p>
            <a:pPr marL="0" indent="0">
              <a:buNone/>
            </a:pPr>
            <a:r>
              <a:rPr lang="en-US" dirty="0"/>
              <a:t>	- Dog: 1.1-3 mg/kg PO q 24 </a:t>
            </a:r>
            <a:r>
              <a:rPr lang="en-US" dirty="0" err="1"/>
              <a:t>hrs</a:t>
            </a:r>
            <a:r>
              <a:rPr lang="en-US" dirty="0"/>
              <a:t>, loading dose can be considered (4-10 mg/kg) </a:t>
            </a:r>
          </a:p>
          <a:p>
            <a:pPr marL="0" indent="0">
              <a:buNone/>
            </a:pPr>
            <a:r>
              <a:rPr lang="en-US" dirty="0"/>
              <a:t>	- Cat: 18.75 mg/per cat PO q 24 </a:t>
            </a:r>
            <a:r>
              <a:rPr lang="en-US" dirty="0" err="1"/>
              <a:t>hrs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Aspirin </a:t>
            </a:r>
          </a:p>
          <a:p>
            <a:pPr lvl="1"/>
            <a:r>
              <a:rPr lang="en-US" dirty="0"/>
              <a:t>Dog: 5 mg/kg PO q 24 </a:t>
            </a:r>
            <a:r>
              <a:rPr lang="en-US" dirty="0" err="1"/>
              <a:t>hrs</a:t>
            </a:r>
            <a:endParaRPr lang="en-US" dirty="0"/>
          </a:p>
          <a:p>
            <a:pPr lvl="1"/>
            <a:r>
              <a:rPr lang="en-US" dirty="0"/>
              <a:t>Cat: 81 mg/per cat PO q 48-72 or 5 mg/kg q 48 </a:t>
            </a:r>
            <a:r>
              <a:rPr lang="en-US" dirty="0" err="1"/>
              <a:t>hrs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566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2FC4A-D72F-4EC8-B226-696ACD2A4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to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17E5A-B795-4EB1-A995-6C38900C4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Prior to surgery</a:t>
            </a:r>
          </a:p>
          <a:p>
            <a:pPr lvl="1"/>
            <a:r>
              <a:rPr lang="en-US" dirty="0"/>
              <a:t>Low to moderate risk: discontinue 5-7 days prior </a:t>
            </a:r>
          </a:p>
          <a:p>
            <a:pPr lvl="1"/>
            <a:r>
              <a:rPr lang="en-US" dirty="0"/>
              <a:t>High risk: 24 hours prior </a:t>
            </a:r>
          </a:p>
          <a:p>
            <a:r>
              <a:rPr lang="en-US" dirty="0"/>
              <a:t>Post op</a:t>
            </a:r>
          </a:p>
          <a:p>
            <a:pPr lvl="1"/>
            <a:r>
              <a:rPr lang="en-US" dirty="0"/>
              <a:t>Low to moderate risk: no recommendation unless evidence of thrombosis, then 24 hours </a:t>
            </a:r>
          </a:p>
          <a:p>
            <a:pPr lvl="1"/>
            <a:r>
              <a:rPr lang="en-US" dirty="0"/>
              <a:t>High risk: restart in 24 hours if no evidence of bleeding</a:t>
            </a:r>
          </a:p>
          <a:p>
            <a:r>
              <a:rPr lang="en-US" dirty="0"/>
              <a:t>General</a:t>
            </a:r>
          </a:p>
          <a:p>
            <a:pPr lvl="1"/>
            <a:r>
              <a:rPr lang="en-US" dirty="0"/>
              <a:t>Can be discontinued following thrombus resolution</a:t>
            </a:r>
          </a:p>
          <a:p>
            <a:pPr lvl="1"/>
            <a:r>
              <a:rPr lang="en-US" dirty="0"/>
              <a:t>In patients with underlying conditions that predispose to thrombi, should be continued indefinitely </a:t>
            </a:r>
          </a:p>
          <a:p>
            <a:pPr marL="53035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71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460A6-E4FF-4604-B7E7-3EE1BBF02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hemostasis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60835-85CA-4B70-AE0A-1DD8C328E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TF is exposed on the platelet surface and binds to </a:t>
            </a:r>
            <a:r>
              <a:rPr lang="en-US" dirty="0" err="1"/>
              <a:t>VIIa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VIIa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This steps activates X which complexes with V to make the pro-</a:t>
            </a:r>
            <a:r>
              <a:rPr lang="en-US" dirty="0" err="1">
                <a:sym typeface="Wingdings" panose="05000000000000000000" pitchFamily="2" charset="2"/>
              </a:rPr>
              <a:t>thrombinase</a:t>
            </a:r>
            <a:r>
              <a:rPr lang="en-US" dirty="0">
                <a:sym typeface="Wingdings" panose="05000000000000000000" pitchFamily="2" charset="2"/>
              </a:rPr>
              <a:t> complex </a:t>
            </a:r>
          </a:p>
          <a:p>
            <a:r>
              <a:rPr lang="en-US" dirty="0">
                <a:sym typeface="Wingdings" panose="05000000000000000000" pitchFamily="2" charset="2"/>
              </a:rPr>
              <a:t>This complex activates II and creates the thrombin spark</a:t>
            </a:r>
          </a:p>
          <a:p>
            <a:r>
              <a:rPr lang="en-US" dirty="0" err="1">
                <a:sym typeface="Wingdings" panose="05000000000000000000" pitchFamily="2" charset="2"/>
              </a:rPr>
              <a:t>IIa</a:t>
            </a:r>
            <a:r>
              <a:rPr lang="en-US" dirty="0">
                <a:sym typeface="Wingdings" panose="05000000000000000000" pitchFamily="2" charset="2"/>
              </a:rPr>
              <a:t> activates platelets and XI, V, and VIII</a:t>
            </a:r>
          </a:p>
          <a:p>
            <a:r>
              <a:rPr lang="en-US" dirty="0" err="1">
                <a:sym typeface="Wingdings" panose="05000000000000000000" pitchFamily="2" charset="2"/>
              </a:rPr>
              <a:t>Tenases</a:t>
            </a:r>
            <a:r>
              <a:rPr lang="en-US" dirty="0">
                <a:sym typeface="Wingdings" panose="05000000000000000000" pitchFamily="2" charset="2"/>
              </a:rPr>
              <a:t> (IX+VIII and III+VII) activate X  II which creates the thrombin burst</a:t>
            </a:r>
          </a:p>
          <a:p>
            <a:r>
              <a:rPr lang="en-US" dirty="0">
                <a:sym typeface="Wingdings" panose="05000000000000000000" pitchFamily="2" charset="2"/>
              </a:rPr>
              <a:t>Thrombin activates soluble fibrinogen to insoluble fibrin (</a:t>
            </a:r>
            <a:r>
              <a:rPr lang="en-US" dirty="0" err="1">
                <a:sym typeface="Wingdings" panose="05000000000000000000" pitchFamily="2" charset="2"/>
              </a:rPr>
              <a:t>Ia</a:t>
            </a:r>
            <a:r>
              <a:rPr lang="en-US" dirty="0">
                <a:sym typeface="Wingdings" panose="05000000000000000000" pitchFamily="2" charset="2"/>
              </a:rPr>
              <a:t>) and those molecules spontaneously polymerize and form a mesh</a:t>
            </a:r>
          </a:p>
          <a:p>
            <a:r>
              <a:rPr lang="en-US" dirty="0">
                <a:sym typeface="Wingdings" panose="05000000000000000000" pitchFamily="2" charset="2"/>
              </a:rPr>
              <a:t>II activates XIII to cross link the fibrin mesh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20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A6EC888-B85F-410F-B430-06583E94B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85DA84-CB73-4E5E-9864-2460CE280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49185E-361A-421B-8F2D-11C7FFC68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B85BAA-C37F-44B4-B427-B4F10EBB4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C4EE06-D7B4-4FAC-A561-38A1C380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18D83B-903C-4782-B1BB-A45164A71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85589A-A5AC-409A-B2A2-24D871B4C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867" y="158782"/>
            <a:ext cx="11870265" cy="6537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959B0C-2823-423D-A638-EB1A71C83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6307" y="480515"/>
            <a:ext cx="8099384" cy="589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38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B887E-D6CB-40BC-866C-79C85996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Unfractionated heparin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D5DFB-704C-4BBF-B5DA-F8FD5C9E7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Heterogenous mixture of glycosaminoglycans with molecular weights ranging from 5,000-30,000 Da</a:t>
            </a:r>
          </a:p>
          <a:p>
            <a:r>
              <a:rPr lang="en-US" dirty="0"/>
              <a:t>1/3 of the molecules contain the </a:t>
            </a:r>
            <a:r>
              <a:rPr lang="en-US" dirty="0" err="1"/>
              <a:t>pentasaccharide</a:t>
            </a:r>
            <a:r>
              <a:rPr lang="en-US" dirty="0"/>
              <a:t> sequence needed to bind AT</a:t>
            </a:r>
          </a:p>
          <a:p>
            <a:r>
              <a:rPr lang="en-US" dirty="0"/>
              <a:t>MOA: binds to AT potentiates its effects and causes release of TFPI (tissue factor pathway inhibitor)</a:t>
            </a:r>
          </a:p>
          <a:p>
            <a:r>
              <a:rPr lang="en-US" dirty="0"/>
              <a:t>Higher molecular weight chains inactivate </a:t>
            </a:r>
            <a:r>
              <a:rPr lang="en-US" dirty="0" err="1"/>
              <a:t>IIa</a:t>
            </a:r>
            <a:r>
              <a:rPr lang="en-US" dirty="0"/>
              <a:t> and </a:t>
            </a:r>
            <a:r>
              <a:rPr lang="en-US" dirty="0" err="1"/>
              <a:t>Xa</a:t>
            </a:r>
            <a:r>
              <a:rPr lang="en-US" dirty="0"/>
              <a:t> (ratio 1:1)</a:t>
            </a:r>
          </a:p>
          <a:p>
            <a:r>
              <a:rPr lang="en-US" dirty="0"/>
              <a:t>Lower molecular weight chains only bind </a:t>
            </a:r>
            <a:r>
              <a:rPr lang="en-US" dirty="0" err="1"/>
              <a:t>IIa</a:t>
            </a:r>
            <a:r>
              <a:rPr lang="en-US" dirty="0"/>
              <a:t>, but still have affinity for </a:t>
            </a:r>
            <a:r>
              <a:rPr lang="en-US" dirty="0" err="1"/>
              <a:t>Xa</a:t>
            </a:r>
            <a:r>
              <a:rPr lang="en-US" dirty="0"/>
              <a:t> (ratio 4:1)</a:t>
            </a:r>
          </a:p>
          <a:p>
            <a:r>
              <a:rPr lang="en-US" dirty="0"/>
              <a:t>Highly protein bound, low activity with low AT concentrations </a:t>
            </a:r>
          </a:p>
        </p:txBody>
      </p:sp>
    </p:spTree>
    <p:extLst>
      <p:ext uri="{BB962C8B-B14F-4D97-AF65-F5344CB8AC3E}">
        <p14:creationId xmlns:p14="http://schemas.microsoft.com/office/powerpoint/2010/main" val="3339242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3A548-6B6C-418F-A9C7-633123493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LMW Heparin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FAEFC-878B-459E-BC6C-9208C4D0A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Dalteparin</a:t>
            </a:r>
            <a:r>
              <a:rPr lang="en-US" dirty="0"/>
              <a:t>, Enoxaparin </a:t>
            </a:r>
          </a:p>
          <a:p>
            <a:r>
              <a:rPr lang="en-US" dirty="0"/>
              <a:t>Contain heterogenous distribution of glycosaminoglycans with average molecular weights (5000 Da)</a:t>
            </a:r>
          </a:p>
          <a:p>
            <a:r>
              <a:rPr lang="en-US" dirty="0"/>
              <a:t>About 25-30% of the molecules have the </a:t>
            </a:r>
            <a:r>
              <a:rPr lang="en-US" dirty="0" err="1"/>
              <a:t>pentasaccharide</a:t>
            </a:r>
            <a:r>
              <a:rPr lang="en-US" dirty="0"/>
              <a:t> that binds AT</a:t>
            </a:r>
          </a:p>
          <a:p>
            <a:r>
              <a:rPr lang="en-US" dirty="0"/>
              <a:t>Primarily inactivates </a:t>
            </a:r>
            <a:r>
              <a:rPr lang="en-US" dirty="0" err="1"/>
              <a:t>Xa</a:t>
            </a:r>
            <a:endParaRPr lang="en-US" dirty="0"/>
          </a:p>
          <a:p>
            <a:r>
              <a:rPr lang="en-US" dirty="0"/>
              <a:t>Not highly protein bound- more bioavailable </a:t>
            </a:r>
          </a:p>
          <a:p>
            <a:r>
              <a:rPr lang="en-US" dirty="0"/>
              <a:t>Primary excretion via the kidneys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47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805AF4-7989-43AB-9A60-14E3F851FB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94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036B63-B0EC-4AF3-95D3-2E2DCA25F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A6A52F-B2AE-47DC-97FC-C1F837C76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412" y="800100"/>
            <a:ext cx="5491176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4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EEB17-9738-4369-A63F-E44BA252D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r>
              <a:rPr lang="en-US" dirty="0"/>
              <a:t>Review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B535006-EFB3-4503-AA20-DA542486A7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299576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905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63466-AF22-466D-8A80-830CD2A38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Anti-10a medications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F4F8B-6A8E-4B96-9429-C14072DDD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Rivaroxaban, </a:t>
            </a:r>
            <a:r>
              <a:rPr lang="en-US" dirty="0" err="1"/>
              <a:t>Apixiban</a:t>
            </a:r>
            <a:endParaRPr lang="en-US" dirty="0"/>
          </a:p>
          <a:p>
            <a:r>
              <a:rPr lang="en-US" dirty="0"/>
              <a:t>MOA: direct inhibitor of </a:t>
            </a:r>
            <a:r>
              <a:rPr lang="en-US" dirty="0" err="1"/>
              <a:t>Xa</a:t>
            </a:r>
            <a:endParaRPr lang="en-US" dirty="0"/>
          </a:p>
          <a:p>
            <a:r>
              <a:rPr lang="en-US" dirty="0"/>
              <a:t>80% bioavailability in humans </a:t>
            </a:r>
          </a:p>
          <a:p>
            <a:r>
              <a:rPr lang="en-US" dirty="0"/>
              <a:t>In human studies apixaban can also inhibit platelet aggregation through prevention of </a:t>
            </a:r>
            <a:r>
              <a:rPr lang="en-US" dirty="0" err="1"/>
              <a:t>IIa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56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4DE42-BEBB-45AF-A761-10A243F38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thrombin inhibitors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34F33-D4C2-40BF-97DF-96BE6C4DB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Dabigatran, </a:t>
            </a:r>
            <a:r>
              <a:rPr lang="en-US" dirty="0" err="1"/>
              <a:t>lepirudin</a:t>
            </a:r>
            <a:r>
              <a:rPr lang="en-US" dirty="0"/>
              <a:t>, bivalirudin</a:t>
            </a:r>
          </a:p>
          <a:p>
            <a:r>
              <a:rPr lang="en-US" dirty="0"/>
              <a:t>Small molecules that bind to thrombin- both fibrin bound and circulating</a:t>
            </a:r>
          </a:p>
          <a:p>
            <a:r>
              <a:rPr lang="en-US" dirty="0"/>
              <a:t>Do not require AT</a:t>
            </a:r>
          </a:p>
          <a:p>
            <a:r>
              <a:rPr lang="en-US" dirty="0"/>
              <a:t>No published studies in veterinary patients </a:t>
            </a:r>
          </a:p>
        </p:txBody>
      </p:sp>
    </p:spTree>
    <p:extLst>
      <p:ext uri="{BB962C8B-B14F-4D97-AF65-F5344CB8AC3E}">
        <p14:creationId xmlns:p14="http://schemas.microsoft.com/office/powerpoint/2010/main" val="2803633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80DB-6853-4B38-9AAF-3BCF2871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Vitamin K antagonist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EC16E-F174-4B43-AA7F-47C67C98E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Warfarin</a:t>
            </a:r>
          </a:p>
          <a:p>
            <a:r>
              <a:rPr lang="en-US" dirty="0"/>
              <a:t>MOA: inhibits the activity of Vitamin K reductase which is necessary to reduce Vitamin K epoxide back to its active form, Vitamin K cannot be recycled and rapidly depletes along with the dependent coagulation factors (II,VII,IX,X)</a:t>
            </a:r>
          </a:p>
          <a:p>
            <a:r>
              <a:rPr lang="en-US" dirty="0"/>
              <a:t>Vitamin K also needed to produce protein C and 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pro-coagulant effect </a:t>
            </a:r>
          </a:p>
          <a:p>
            <a:r>
              <a:rPr lang="en-US" dirty="0"/>
              <a:t>Highly protein bound</a:t>
            </a:r>
          </a:p>
          <a:p>
            <a:r>
              <a:rPr lang="en-US" dirty="0"/>
              <a:t>Adverse effect: severe bleeding </a:t>
            </a:r>
          </a:p>
        </p:txBody>
      </p:sp>
    </p:spTree>
    <p:extLst>
      <p:ext uri="{BB962C8B-B14F-4D97-AF65-F5344CB8AC3E}">
        <p14:creationId xmlns:p14="http://schemas.microsoft.com/office/powerpoint/2010/main" val="1565907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FB439-077D-4E0E-9C01-3EE1E6D88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06B16-D785-41E5-8ECC-D661B9BAF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Venous thrombosis: form in low shear conditions, typically fibrin rich</a:t>
            </a:r>
          </a:p>
          <a:p>
            <a:r>
              <a:rPr lang="en-US" dirty="0"/>
              <a:t>Commonly used in IMHA, PLN, pancreatitis, PTE, sepsis</a:t>
            </a:r>
          </a:p>
          <a:p>
            <a:r>
              <a:rPr lang="en-US" dirty="0"/>
              <a:t>CURATIVE:</a:t>
            </a:r>
          </a:p>
          <a:p>
            <a:r>
              <a:rPr lang="en-US" dirty="0"/>
              <a:t> LMWH vs UFH: LMWH recommended in dogs and cats due to positive safety profile and more predictable bioavailability</a:t>
            </a:r>
          </a:p>
          <a:p>
            <a:r>
              <a:rPr lang="en-US" dirty="0"/>
              <a:t>Anti 10a: Insufficient evidence for use in dogs and cats but should be used instead of Warfarin</a:t>
            </a:r>
          </a:p>
          <a:p>
            <a:r>
              <a:rPr lang="en-US" u="sng" dirty="0"/>
              <a:t>Combination therapy</a:t>
            </a:r>
            <a:r>
              <a:rPr lang="en-US" dirty="0"/>
              <a:t>: Anti platelet drugs and LMWH can be used together in dogs with high risk of VTE</a:t>
            </a:r>
          </a:p>
        </p:txBody>
      </p:sp>
    </p:spTree>
    <p:extLst>
      <p:ext uri="{BB962C8B-B14F-4D97-AF65-F5344CB8AC3E}">
        <p14:creationId xmlns:p14="http://schemas.microsoft.com/office/powerpoint/2010/main" val="2999755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ECFDD-86FA-42F2-8781-BC3BAAC44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C270-E3C3-4643-A0A1-6D43B1E59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UFH: </a:t>
            </a:r>
          </a:p>
          <a:p>
            <a:pPr lvl="1"/>
            <a:r>
              <a:rPr lang="en-US" dirty="0"/>
              <a:t>Dogs: Anti 10a assay, target is 0.35-0.7 U/ml or </a:t>
            </a:r>
            <a:r>
              <a:rPr lang="en-US" dirty="0" err="1"/>
              <a:t>aPTT</a:t>
            </a:r>
            <a:endParaRPr lang="en-US" dirty="0"/>
          </a:p>
          <a:p>
            <a:pPr lvl="1"/>
            <a:r>
              <a:rPr lang="en-US" dirty="0"/>
              <a:t>Cats: Same, no strong evidence </a:t>
            </a:r>
          </a:p>
          <a:p>
            <a:r>
              <a:rPr lang="en-US" dirty="0"/>
              <a:t>LMWH: Anti 10a assay, target 0.5-1 U/ml 2-4 hours post dose</a:t>
            </a:r>
          </a:p>
          <a:p>
            <a:r>
              <a:rPr lang="en-US" dirty="0"/>
              <a:t>Rivaroxaban: No guidelines </a:t>
            </a:r>
          </a:p>
        </p:txBody>
      </p:sp>
    </p:spTree>
    <p:extLst>
      <p:ext uri="{BB962C8B-B14F-4D97-AF65-F5344CB8AC3E}">
        <p14:creationId xmlns:p14="http://schemas.microsoft.com/office/powerpoint/2010/main" val="2034649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E50D-FFCD-4D93-A131-3AF42756E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F1855-F654-45D6-AB5C-6400562FD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UFH: </a:t>
            </a:r>
          </a:p>
          <a:p>
            <a:pPr marL="0" indent="0">
              <a:buNone/>
            </a:pPr>
            <a:r>
              <a:rPr lang="en-US" dirty="0"/>
              <a:t>	- Initial bolus 100 U/kg IV, 480-900 U/kg/24 hours CRI </a:t>
            </a:r>
          </a:p>
          <a:p>
            <a:pPr marL="0" indent="0">
              <a:buNone/>
            </a:pPr>
            <a:r>
              <a:rPr lang="en-US" dirty="0"/>
              <a:t>	- 150-300 U/kg SQ q 6 </a:t>
            </a:r>
            <a:r>
              <a:rPr lang="en-US" dirty="0" err="1"/>
              <a:t>hrs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- Cat: 250 U/kg SQ q 6 </a:t>
            </a:r>
            <a:r>
              <a:rPr lang="en-US" dirty="0" err="1"/>
              <a:t>hrs</a:t>
            </a:r>
            <a:endParaRPr lang="en-US" dirty="0"/>
          </a:p>
          <a:p>
            <a:r>
              <a:rPr lang="en-US" dirty="0"/>
              <a:t>LMWH:</a:t>
            </a:r>
          </a:p>
          <a:p>
            <a:pPr marL="0" indent="0">
              <a:buNone/>
            </a:pPr>
            <a:r>
              <a:rPr lang="en-US" dirty="0"/>
              <a:t>	- </a:t>
            </a:r>
            <a:r>
              <a:rPr lang="en-US" dirty="0" err="1"/>
              <a:t>Dalteparin</a:t>
            </a:r>
            <a:r>
              <a:rPr lang="en-US" dirty="0"/>
              <a:t>: Dogs- 100-175 U/kg SQ q 8 </a:t>
            </a:r>
            <a:r>
              <a:rPr lang="en-US" dirty="0" err="1"/>
              <a:t>hrs</a:t>
            </a:r>
            <a:r>
              <a:rPr lang="en-US" dirty="0"/>
              <a:t>, Cats-75 U/kg SQ q 6 </a:t>
            </a:r>
            <a:r>
              <a:rPr lang="en-US" dirty="0" err="1"/>
              <a:t>hrs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-Enoxaparin: Dogs- 0.8 mg/kg SQ q 6 </a:t>
            </a:r>
            <a:r>
              <a:rPr lang="en-US" dirty="0" err="1"/>
              <a:t>hrs</a:t>
            </a:r>
            <a:r>
              <a:rPr lang="en-US" dirty="0"/>
              <a:t>, Cats:0.75-1 mg/kg SQ q 6 </a:t>
            </a:r>
            <a:r>
              <a:rPr lang="en-US" dirty="0" err="1"/>
              <a:t>hrs</a:t>
            </a:r>
            <a:endParaRPr lang="en-US" dirty="0"/>
          </a:p>
          <a:p>
            <a:r>
              <a:rPr lang="en-US" dirty="0"/>
              <a:t>Rivaroxaban: Dogs- 1-2 mg/kg/day PO, Cats- 0.5-1 mg/kg/day PO</a:t>
            </a:r>
          </a:p>
        </p:txBody>
      </p:sp>
    </p:spTree>
    <p:extLst>
      <p:ext uri="{BB962C8B-B14F-4D97-AF65-F5344CB8AC3E}">
        <p14:creationId xmlns:p14="http://schemas.microsoft.com/office/powerpoint/2010/main" val="1796456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47E28-4757-48EB-BBC2-1EAEAEC1F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to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ECE43-9162-4E46-8578-B9165BE1D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UFH should be weaned and not stopped abruptly </a:t>
            </a:r>
          </a:p>
          <a:p>
            <a:r>
              <a:rPr lang="en-US" dirty="0"/>
              <a:t>LMWH: no weaning necessary</a:t>
            </a:r>
          </a:p>
          <a:p>
            <a:pPr lvl="1"/>
            <a:r>
              <a:rPr lang="en-US" dirty="0"/>
              <a:t>Possible rebound hypercoagulation: elevated thrombin production and decreased TFPI</a:t>
            </a:r>
          </a:p>
          <a:p>
            <a:r>
              <a:rPr lang="en-US" dirty="0"/>
              <a:t>Anti 10a: consider weaning </a:t>
            </a:r>
          </a:p>
        </p:txBody>
      </p:sp>
    </p:spTree>
    <p:extLst>
      <p:ext uri="{BB962C8B-B14F-4D97-AF65-F5344CB8AC3E}">
        <p14:creationId xmlns:p14="http://schemas.microsoft.com/office/powerpoint/2010/main" val="3363385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900A-7A06-4F68-8414-3C5E2FE9B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Thrombolytics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1A5B5-328C-458D-966B-AC0B73837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Indications: venous thrombosis, PTE, ischemic stroke, renal infarction</a:t>
            </a:r>
          </a:p>
          <a:p>
            <a:r>
              <a:rPr lang="en-US" dirty="0"/>
              <a:t>Only effective on recently formed clots </a:t>
            </a:r>
          </a:p>
          <a:p>
            <a:r>
              <a:rPr lang="en-US" dirty="0"/>
              <a:t>Adverse effects: bleeding, re-perfusion injury </a:t>
            </a:r>
          </a:p>
        </p:txBody>
      </p:sp>
    </p:spTree>
    <p:extLst>
      <p:ext uri="{BB962C8B-B14F-4D97-AF65-F5344CB8AC3E}">
        <p14:creationId xmlns:p14="http://schemas.microsoft.com/office/powerpoint/2010/main" val="3234294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B6EFD-0781-4EBA-B9C2-88425D48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Streptokinase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DB66B-9BD4-4F3F-A4EB-FED2542BD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Thrombolytic agent </a:t>
            </a:r>
          </a:p>
          <a:p>
            <a:r>
              <a:rPr lang="en-US" dirty="0"/>
              <a:t>MOA: combines with plasminogen to form an activator complex that converts plasminogen to plasmin (circulating and bound to fibrin)</a:t>
            </a:r>
          </a:p>
          <a:p>
            <a:r>
              <a:rPr lang="en-US" dirty="0"/>
              <a:t>Plasmin degrades fibrin, fibrinogen, plasminogen and factors</a:t>
            </a:r>
          </a:p>
          <a:p>
            <a:r>
              <a:rPr lang="en-US" dirty="0"/>
              <a:t>Produced by streptococci- can cause antigenic stimulation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052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8F03E-42E6-4627-A204-714BF5CC1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Urokinase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05C1D-CC3D-438B-B9FF-41B322B12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Thrombolytic agent</a:t>
            </a:r>
          </a:p>
          <a:p>
            <a:r>
              <a:rPr lang="en-US" dirty="0"/>
              <a:t>Produced from the renal tubular epithelium</a:t>
            </a:r>
          </a:p>
          <a:p>
            <a:r>
              <a:rPr lang="en-US" dirty="0"/>
              <a:t>Similar activity to streptokinase, but more fibrin specific</a:t>
            </a:r>
          </a:p>
          <a:p>
            <a:r>
              <a:rPr lang="en-US" dirty="0"/>
              <a:t>HMW and LMW fractions</a:t>
            </a:r>
          </a:p>
          <a:p>
            <a:r>
              <a:rPr lang="en-US" dirty="0"/>
              <a:t>LMW fraction shows greater binding to the lysine-plasminogen form which accumulates within thrombi</a:t>
            </a:r>
          </a:p>
          <a:p>
            <a:r>
              <a:rPr lang="en-US" dirty="0"/>
              <a:t>Glutamate plasminogen </a:t>
            </a:r>
            <a:r>
              <a:rPr lang="en-US" dirty="0">
                <a:sym typeface="Wingdings" panose="05000000000000000000" pitchFamily="2" charset="2"/>
              </a:rPr>
              <a:t> lysine plasminogen during thrombolysis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104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CE48A-B4CD-4E46-B0E2-3080384C5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FFA80-3767-4B30-8286-7F250F752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Endothelial injury-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Subendothelial collagen exposure</a:t>
            </a:r>
          </a:p>
          <a:p>
            <a:r>
              <a:rPr lang="en-US" dirty="0" err="1"/>
              <a:t>vWF</a:t>
            </a:r>
            <a:r>
              <a:rPr lang="en-US" dirty="0"/>
              <a:t> exposed and binds to platelets via </a:t>
            </a:r>
            <a:r>
              <a:rPr lang="en-US" dirty="0" err="1"/>
              <a:t>GPIb</a:t>
            </a:r>
            <a:r>
              <a:rPr lang="en-US" dirty="0"/>
              <a:t> receptor</a:t>
            </a:r>
          </a:p>
          <a:p>
            <a:r>
              <a:rPr lang="en-US" dirty="0"/>
              <a:t>Platelet shape change </a:t>
            </a:r>
          </a:p>
          <a:p>
            <a:r>
              <a:rPr lang="en-US" dirty="0"/>
              <a:t>Alpha granules release: P selectin, thrombospondin, fibrinogen</a:t>
            </a:r>
          </a:p>
          <a:p>
            <a:r>
              <a:rPr lang="en-US" dirty="0"/>
              <a:t>Dense granules release Ca++, ADP, ATP, serotonin and histamine </a:t>
            </a:r>
          </a:p>
          <a:p>
            <a:r>
              <a:rPr lang="en-US" dirty="0"/>
              <a:t>ADP and TXA2 activate more platelets </a:t>
            </a:r>
          </a:p>
          <a:p>
            <a:r>
              <a:rPr lang="en-US" dirty="0"/>
              <a:t>Platelets aggregate and bind to each other via fibrinogen receptor </a:t>
            </a:r>
            <a:r>
              <a:rPr lang="en-US" dirty="0" err="1"/>
              <a:t>GPIIb</a:t>
            </a:r>
            <a:r>
              <a:rPr lang="en-US" dirty="0"/>
              <a:t>/IIIa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92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726E6-2C2C-41A8-BF1B-CC2F839B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549EC-26C6-4767-A81E-53382B953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Thrombolytic agent </a:t>
            </a:r>
          </a:p>
          <a:p>
            <a:r>
              <a:rPr lang="en-US" dirty="0"/>
              <a:t>Primary activator of plasmin</a:t>
            </a:r>
          </a:p>
          <a:p>
            <a:r>
              <a:rPr lang="en-US" dirty="0"/>
              <a:t>High affinity for fibrin, which causes plasminogen</a:t>
            </a:r>
            <a:r>
              <a:rPr lang="en-US" dirty="0">
                <a:sym typeface="Wingdings" panose="05000000000000000000" pitchFamily="2" charset="2"/>
              </a:rPr>
              <a:t> plasmin within thrombi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563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A3780-30F0-4FA6-8275-7FC286507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ACA, TXA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DA9F4-2F61-48DC-A02A-1D676223A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Antifibrinolytic drugs- reversibly block the lysine binding sites on plasminogen so it cannot bind to fibrin</a:t>
            </a:r>
          </a:p>
          <a:p>
            <a:r>
              <a:rPr lang="en-US" dirty="0"/>
              <a:t>Indications: hemorrhage, major surgery</a:t>
            </a:r>
          </a:p>
          <a:p>
            <a:r>
              <a:rPr lang="en-US" dirty="0"/>
              <a:t>ACA: synthetic lysine analogue, competitively inhibits plasminogen activation </a:t>
            </a:r>
          </a:p>
          <a:p>
            <a:r>
              <a:rPr lang="en-US" dirty="0"/>
              <a:t>TXA: synthetic lysine analogue, competitively inhibits plasminogen activation, at high concentrations is a non-competitive inhibitor of plasmin </a:t>
            </a:r>
          </a:p>
          <a:p>
            <a:r>
              <a:rPr lang="en-US" dirty="0"/>
              <a:t>CRASH-2 trial: TXA reduced mortality in trauma patients with hemorrhage or significant risk of, if given within 3 hours </a:t>
            </a:r>
          </a:p>
        </p:txBody>
      </p:sp>
    </p:spTree>
    <p:extLst>
      <p:ext uri="{BB962C8B-B14F-4D97-AF65-F5344CB8AC3E}">
        <p14:creationId xmlns:p14="http://schemas.microsoft.com/office/powerpoint/2010/main" val="1952299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DD642-D60C-4FC8-B06F-EB02CFCEA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12462-F8B3-429F-BF9D-7C9C584C6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Goggs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 R, </a:t>
            </a:r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Blais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 MC, Brainard BM, Chan DL, </a:t>
            </a:r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deLaforcade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 AM, Rozanski E, Sharp CR. American College of Veterinary Emergency and Critical Care (ACVECC) Consensus on the Rational Use of </a:t>
            </a:r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Antithrombotics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 in Veterinary Critical Care (CURATIVE) guidelines: Small animal. J Vet </a:t>
            </a:r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Emerg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 Crit Care (San Antonio). 2019 Jan;29(1):12-36. </a:t>
            </a:r>
            <a:r>
              <a:rPr lang="en-US" sz="1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BlinkMacSystemFont"/>
              </a:rPr>
              <a:t>: 10.1111/vec.12801. PMID: 30654421.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Brainard, B.M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Chapter 167 Antiplatelet drugs. In: Small Animal Critical Care Medicine. D Silverstein, K Hopper eds. Elsevier. 2015. pp 877-882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Brainard, B.M and Dixon-Jimenez, A.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Chapter 168 Anticoagulants. In: Small Animal Critical Care Medicine. D Silverstein, K Hopper eds. Elsevier. 2015. pp 882-889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Hogan, D.F. Chapter 169 Thrombolytic agents. In: Small Animal Critical Care Medicine. D Silverstein, K Hopper eds. Elsevier. 2015. pp 889-893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Borchers, A.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Chapter 170 Hemostatic drugs. In: Small Animal Critical Care Medicine. D Silverstein, K Hopper eds. Elsevier. 2015. pp 893- 898</a:t>
            </a:r>
          </a:p>
          <a:p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28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9101A-051B-48C8-8480-C6C8B1A44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receptors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B2BC4-9F8D-4A8E-8953-06FF6C7DE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 protein coupled receptors</a:t>
            </a:r>
          </a:p>
          <a:p>
            <a:r>
              <a:rPr lang="en-US" dirty="0"/>
              <a:t>P2Y1 and PY2Y12- ADP, platelet shape and granule secretion</a:t>
            </a:r>
          </a:p>
          <a:p>
            <a:r>
              <a:rPr lang="en-US" dirty="0"/>
              <a:t>PAR1 and PAR4- Thrombin</a:t>
            </a:r>
          </a:p>
          <a:p>
            <a:r>
              <a:rPr lang="en-US" dirty="0"/>
              <a:t>TP-Thromboxane </a:t>
            </a:r>
          </a:p>
          <a:p>
            <a:r>
              <a:rPr lang="en-US" dirty="0"/>
              <a:t>Integrin receptors recognize collagen and fibrinogen – GPVI</a:t>
            </a:r>
          </a:p>
          <a:p>
            <a:r>
              <a:rPr lang="en-US" dirty="0"/>
              <a:t>These all act to activate the fibrinogen receptor- </a:t>
            </a:r>
            <a:r>
              <a:rPr lang="en-US" dirty="0" err="1"/>
              <a:t>GPIIb</a:t>
            </a:r>
            <a:r>
              <a:rPr lang="en-US" dirty="0"/>
              <a:t>/IIIa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23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A6EC888-B85F-410F-B430-06583E94B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805AF4-7989-43AB-9A60-14E3F851FB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63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036B63-B0EC-4AF3-95D3-2E2DCA25F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CF76A8-2AC6-411A-B402-0D3AE51C20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8343" y="800100"/>
            <a:ext cx="8215315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88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762B6-FC72-4BE7-B2A7-38DF0E87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Antiplatelet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47995-299F-4782-8E97-4A9F5B118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Aspirin, acetylsalicylic acid</a:t>
            </a:r>
          </a:p>
          <a:p>
            <a:r>
              <a:rPr lang="en-US" dirty="0"/>
              <a:t>MOA: Irreversible blockade of COX-1 that occurs on the surface of the platelet</a:t>
            </a:r>
          </a:p>
          <a:p>
            <a:r>
              <a:rPr lang="en-US" dirty="0"/>
              <a:t>Necessary for catalyzing AA pathway and creating TXA2 which recruits and activates platelets </a:t>
            </a:r>
          </a:p>
          <a:p>
            <a:r>
              <a:rPr lang="en-US" dirty="0"/>
              <a:t>Platelets cannot manufacture additional copies of COX, so the blockade persists for the lifespan of the platelet (~6 days)</a:t>
            </a:r>
          </a:p>
          <a:p>
            <a:r>
              <a:rPr lang="en-US" dirty="0"/>
              <a:t>Subset of dogs may not show platelet aggregation in response to TXA2, variable response in cats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41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CA8FF-3FD1-4AA3-9382-F54985297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Antiplatelet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897AF-6FEB-416A-81E5-7D6AEF437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Clopidogrel (Plavix), Prasugrel (</a:t>
            </a:r>
            <a:r>
              <a:rPr lang="en-US" dirty="0" err="1"/>
              <a:t>Effient</a:t>
            </a:r>
            <a:r>
              <a:rPr lang="en-US" dirty="0"/>
              <a:t>) - Thienopyridines </a:t>
            </a:r>
          </a:p>
          <a:p>
            <a:r>
              <a:rPr lang="en-US" dirty="0"/>
              <a:t>MOA: ADP receptor antagonist which irreversibly binds to P2Y12 receptor</a:t>
            </a:r>
          </a:p>
          <a:p>
            <a:r>
              <a:rPr lang="en-US" dirty="0"/>
              <a:t>Decreases the release of procoagulant molecules from platelet granules </a:t>
            </a:r>
          </a:p>
          <a:p>
            <a:r>
              <a:rPr lang="en-US" dirty="0"/>
              <a:t>Pro-drug that is transformed via hepatic P450 enzymes</a:t>
            </a:r>
          </a:p>
          <a:p>
            <a:r>
              <a:rPr lang="en-US" dirty="0"/>
              <a:t>Possible resistance due to variability in P450 enzyme activity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041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26C4C-0C9C-4C16-9648-CC7DC0DC5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Nucleoside analogs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09532-8DBA-485A-BFE3-FEEE37E33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Inhibit effects of ADP on platelet aggregation</a:t>
            </a:r>
          </a:p>
          <a:p>
            <a:r>
              <a:rPr lang="en-US" dirty="0"/>
              <a:t>Reversible inhibition of P2Y12 receptor </a:t>
            </a:r>
          </a:p>
          <a:p>
            <a:r>
              <a:rPr lang="en-US" dirty="0"/>
              <a:t>No evidence of use in veterinary patients </a:t>
            </a:r>
          </a:p>
        </p:txBody>
      </p:sp>
    </p:spTree>
    <p:extLst>
      <p:ext uri="{BB962C8B-B14F-4D97-AF65-F5344CB8AC3E}">
        <p14:creationId xmlns:p14="http://schemas.microsoft.com/office/powerpoint/2010/main" val="2295546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4DCCD-B6D8-4471-A997-BFF46B5F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Fibrinogen receptor antagonist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B5287-2330-4623-8A79-FDA68DE57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Abciximab (</a:t>
            </a:r>
            <a:r>
              <a:rPr lang="en-US" dirty="0" err="1"/>
              <a:t>ReoPro</a:t>
            </a:r>
            <a:r>
              <a:rPr lang="en-US" dirty="0"/>
              <a:t>)</a:t>
            </a:r>
          </a:p>
          <a:p>
            <a:r>
              <a:rPr lang="en-US" dirty="0"/>
              <a:t>Acts as a non-competitive inhibitor of </a:t>
            </a:r>
            <a:r>
              <a:rPr lang="en-US" dirty="0" err="1"/>
              <a:t>GPIIb</a:t>
            </a:r>
            <a:r>
              <a:rPr lang="en-US" dirty="0"/>
              <a:t>/IIIa so platelets cannot bind to each other</a:t>
            </a:r>
          </a:p>
          <a:p>
            <a:r>
              <a:rPr lang="en-US" dirty="0"/>
              <a:t>IV only  </a:t>
            </a:r>
          </a:p>
          <a:p>
            <a:r>
              <a:rPr lang="en-US" dirty="0"/>
              <a:t>Prevent downstream microthrombi in people with percutaneous coronary intervention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713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{7E49848A-D4DE-4FE6-B14C-A21B79A79583}tf10001105</Template>
  <TotalTime>2548</TotalTime>
  <Words>1511</Words>
  <Application>Microsoft Office PowerPoint</Application>
  <PresentationFormat>Widescreen</PresentationFormat>
  <Paragraphs>170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BlinkMacSystemFont</vt:lpstr>
      <vt:lpstr>Calibri</vt:lpstr>
      <vt:lpstr>Franklin Gothic Book</vt:lpstr>
      <vt:lpstr>Crop</vt:lpstr>
      <vt:lpstr>Antiplatelet and anticoagulant Drugs</vt:lpstr>
      <vt:lpstr>Review</vt:lpstr>
      <vt:lpstr>Primary hemostasis</vt:lpstr>
      <vt:lpstr>Platelet receptors</vt:lpstr>
      <vt:lpstr>PowerPoint Presentation</vt:lpstr>
      <vt:lpstr>Antiplatelet drugs</vt:lpstr>
      <vt:lpstr>Antiplatelet drugs</vt:lpstr>
      <vt:lpstr>Nucleoside analogs</vt:lpstr>
      <vt:lpstr>Fibrinogen receptor antagonist</vt:lpstr>
      <vt:lpstr>PowerPoint Presentation</vt:lpstr>
      <vt:lpstr>Indications for use</vt:lpstr>
      <vt:lpstr>Monitoring </vt:lpstr>
      <vt:lpstr>Dosages</vt:lpstr>
      <vt:lpstr>Changes to therapy</vt:lpstr>
      <vt:lpstr>Secondary hemostasis </vt:lpstr>
      <vt:lpstr>PowerPoint Presentation</vt:lpstr>
      <vt:lpstr>Unfractionated heparin</vt:lpstr>
      <vt:lpstr>LMW Heparin</vt:lpstr>
      <vt:lpstr>PowerPoint Presentation</vt:lpstr>
      <vt:lpstr>Anti-10a medications </vt:lpstr>
      <vt:lpstr>Direct thrombin inhibitors</vt:lpstr>
      <vt:lpstr>Vitamin K antagonist </vt:lpstr>
      <vt:lpstr>Indications</vt:lpstr>
      <vt:lpstr>Monitoring</vt:lpstr>
      <vt:lpstr>Dosages</vt:lpstr>
      <vt:lpstr>Changes to therapy</vt:lpstr>
      <vt:lpstr>Thrombolytics </vt:lpstr>
      <vt:lpstr>Streptokinase</vt:lpstr>
      <vt:lpstr>Urokinase</vt:lpstr>
      <vt:lpstr>TPA</vt:lpstr>
      <vt:lpstr>ACA, TXA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Antiplatelets and anticoagulants</dc:title>
  <dc:creator>Samantha Davis</dc:creator>
  <cp:lastModifiedBy>Samantha Davis</cp:lastModifiedBy>
  <cp:revision>63</cp:revision>
  <dcterms:created xsi:type="dcterms:W3CDTF">2021-12-08T00:37:20Z</dcterms:created>
  <dcterms:modified xsi:type="dcterms:W3CDTF">2021-12-09T19:05:22Z</dcterms:modified>
</cp:coreProperties>
</file>