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Lst>
  <p:sldSz cy="5143500" cx="9144000"/>
  <p:notesSz cx="6858000" cy="9144000"/>
  <p:embeddedFontLst>
    <p:embeddedFont>
      <p:font typeface="Roboto Slab"/>
      <p:regular r:id="rId31"/>
      <p:bold r:id="rId32"/>
    </p:embeddedFont>
    <p:embeddedFont>
      <p:font typeface="Roboto"/>
      <p:regular r:id="rId33"/>
      <p:bold r:id="rId34"/>
      <p:italic r:id="rId35"/>
      <p:boldItalic r:id="rId3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RobotoSlab-regular.fntdata"/><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font" Target="fonts/Roboto-regular.fntdata"/><Relationship Id="rId10" Type="http://schemas.openxmlformats.org/officeDocument/2006/relationships/slide" Target="slides/slide5.xml"/><Relationship Id="rId32" Type="http://schemas.openxmlformats.org/officeDocument/2006/relationships/font" Target="fonts/RobotoSlab-bold.fntdata"/><Relationship Id="rId13" Type="http://schemas.openxmlformats.org/officeDocument/2006/relationships/slide" Target="slides/slide8.xml"/><Relationship Id="rId35" Type="http://schemas.openxmlformats.org/officeDocument/2006/relationships/font" Target="fonts/Roboto-italic.fntdata"/><Relationship Id="rId12" Type="http://schemas.openxmlformats.org/officeDocument/2006/relationships/slide" Target="slides/slide7.xml"/><Relationship Id="rId34" Type="http://schemas.openxmlformats.org/officeDocument/2006/relationships/font" Target="fonts/Roboto-bold.fntdata"/><Relationship Id="rId15" Type="http://schemas.openxmlformats.org/officeDocument/2006/relationships/slide" Target="slides/slide10.xml"/><Relationship Id="rId14" Type="http://schemas.openxmlformats.org/officeDocument/2006/relationships/slide" Target="slides/slide9.xml"/><Relationship Id="rId36" Type="http://schemas.openxmlformats.org/officeDocument/2006/relationships/font" Target="fonts/Roboto-boldItalic.fntdata"/><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61" name="Google Shape;61;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1224595bebd_0_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1224595bebd_0_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 individual dogs, these respiratory PCR swabs are of limited benefit - all can be isolated in healthy and sick dogs, logistical turnaround is unhelpful, viral shedding peaks early and so depending on when they present it would be nondiagnostic.</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More helpful for outbreaks in shelters/kennels.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Three view thoracic radiographs were not mentioned in this section - I usually take 3vCXR to screen for pneumonia before concluding CIRDC</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1224595bebd_0_1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1224595bebd_0_1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Majority of cases are viral in etiology - antimicrobials are often not indicated</a:t>
            </a:r>
            <a:endParaRPr/>
          </a:p>
          <a:p>
            <a:pPr indent="0" lvl="0" marL="0" rtl="0" algn="l">
              <a:spcBef>
                <a:spcPts val="0"/>
              </a:spcBef>
              <a:spcAft>
                <a:spcPts val="0"/>
              </a:spcAft>
              <a:buNone/>
            </a:pPr>
            <a:r>
              <a:rPr lang="en"/>
              <a:t>Most dogs can maintain appetite, energy levels - spontaneous resolution within 10 days without ABX</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Bacterial CIRDC suspected in dogs with these clinical signs but WITHOUT pneumonia (crackles/wheezes, CXR) -&gt; empiric doxycycline because of its action against mycoplasma, bordetella</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Amoxicillin</a:t>
            </a:r>
            <a:r>
              <a:rPr lang="en"/>
              <a:t> +/- clavulanic acid can be considered since they have efficacy against secondary bacterial agents such as Pasteurella, Streptococcus, Staphylococcus (clavamox) some anaerobes.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CIRDC not associated with chronic URT disease in dogs, do more of a diagnostic workup if no clinical resolution within 7 days. Do not escalate empirically to fluoroquinolones or azithromycin</a:t>
            </a:r>
            <a:endParaRPr/>
          </a:p>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1224595bebd_0_1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1224595bebd_0_1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1224595bebd_0_1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1224595bebd_0_1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Bacterial infecitons - bordetella bronchiseptica, mycoplasma can induce chronic bronchitis or bronchopneumonia</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Laryngeal dysfunction - larpar, collapsing airways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Thought to be oral flora colonizing lower airways</a:t>
            </a:r>
            <a:endParaRPr/>
          </a:p>
          <a:p>
            <a:pPr indent="0" lvl="0" marL="0" rtl="0" algn="l">
              <a:spcBef>
                <a:spcPts val="0"/>
              </a:spcBef>
              <a:spcAft>
                <a:spcPts val="0"/>
              </a:spcAft>
              <a:buNone/>
            </a:pPr>
            <a:r>
              <a:rPr lang="en"/>
              <a:t>Chronic bronchitis in dogs not always associated with large bacterial colonies on BAL wash - not always associated with bacterial infection.</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1224595bebd_0_1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1224595bebd_0_1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hallmark clinical sign for bacterial bronchitis in the cat and dog is a cough with or without respiratory distress. In an animal without URI signs but is coughing should have a full diagnostic workup.</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Radiographs should include a full view of the trachea, and inspiratory/expiratory rads could be considered to try to evaluate airways in both phases to attempt identification of collapsing airways. Additional diagnostics to consider would be fluoroscopy or thoracic CT.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With </a:t>
            </a:r>
            <a:r>
              <a:rPr lang="en"/>
              <a:t>radiographic evidence of bronchial disease or suspected with clinical signs, airway washes for cytologic evaluation of airway secretions are indicated to determine type of inflammation present. Mycoplasma culture, aerobic culture + sensitivity can be considered as well</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Endotracheal wash is better than bronchoalveolar lavage since BAL washes + brush specimens do not always agree. Neutrophilic inflammation, intracellular bacteria, positive culture with radiographic evidence is gold standard for diagnosis, but trachea is not sterile and so low bacteria cultures and no cytologic evidence of intracellular bacteria should be considered as a negative diagnostic result for bronchitis</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1224595bebd_0_1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7" name="Google Shape;147;g1224595bebd_0_1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While it would be ideal to wait for culture results, some animals clinical picture requires intervention. The guidelines published the recommend doxycycline as a first line antibiotic.</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Duration of treatment is still based on previous experience and not empiric data. Lack of response to therapy may mean primary noninfectious chronic bronchitis.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Most labs do not report antimicrobial susceptibility of Mycoplasma spp cultured, and it’s difficult to culture this bacteria on its own. Doxy, minocycline, fluoroquinolones, azithromycin</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1224595bebd_0_1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1224595bebd_0_1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g1224595bebd_0_1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8" name="Google Shape;158;g1224595bebd_0_1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 1 study with 65 puppies under 1 year of age with community acquired pneumonia, 49% had B. bronciseptica. Usually younger and more severely affected dogs in that study.</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Aspiration - vomiting, regurgitation, anesthesia recovery, laryngeal paralysis</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1224595bebd_0_1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1224595bebd_0_1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If stable enough for a wash, this should be recommended to the owners before antibiotics are started. ABX should also not be unduly delayed - antimicrobials should be started asap. Blood cultures could be considered if unstable, but there is </a:t>
            </a:r>
            <a:r>
              <a:rPr lang="en"/>
              <a:t>usually </a:t>
            </a:r>
            <a:r>
              <a:rPr lang="en"/>
              <a:t>low yield for culture and possible to have false positives.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solidFill>
                  <a:schemeClr val="dk1"/>
                </a:solidFill>
              </a:rPr>
              <a:t>Anaerobic coverage should be considered - not all labs can culture or provide susceptibility data. Aspiration or grass awn foreign body suspicions raise concerns for anaerobic bacteria.</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Be wary of interpretation of culture results for oral or endoscope contaminants (Coagulase negative staph, bacillus, serratia, stenotrophomonas)</a:t>
            </a:r>
            <a:endParaRPr>
              <a:solidFill>
                <a:schemeClr val="dk1"/>
              </a:solidFill>
            </a:endParaRPr>
          </a:p>
          <a:p>
            <a:pPr indent="0" lvl="0" marL="0" rtl="0" algn="l">
              <a:spcBef>
                <a:spcPts val="0"/>
              </a:spcBef>
              <a:spcAft>
                <a:spcPts val="0"/>
              </a:spcAft>
              <a:buNone/>
            </a:pPr>
            <a:r>
              <a:t/>
            </a:r>
            <a:endParaRPr/>
          </a:p>
          <a:p>
            <a:pPr indent="0" lvl="0" marL="0" rtl="0" algn="l">
              <a:spcBef>
                <a:spcPts val="0"/>
              </a:spcBef>
              <a:spcAft>
                <a:spcPts val="0"/>
              </a:spcAft>
              <a:buNone/>
            </a:pPr>
            <a:r>
              <a:rPr lang="en"/>
              <a:t>Guidelines discuss how aspirated contents can be solely chemical pneumonitis without bacterial components to it and therefore wouldn’t need ABX, but I don’t know how clinically applicable that becomes for our cases.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1224595bebd_0_1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0" name="Google Shape;170;g1224595bebd_0_1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Doxycycline for Mycoplasma, Bordetella (shelter, boarding environment) and no other clinical signs such as fever, dehydration, lethargy, or respiratory distress are present</a:t>
            </a:r>
            <a:endParaRPr/>
          </a:p>
          <a:p>
            <a:pPr indent="-298450" lvl="0" marL="457200" rtl="0" algn="l">
              <a:spcBef>
                <a:spcPts val="0"/>
              </a:spcBef>
              <a:spcAft>
                <a:spcPts val="0"/>
              </a:spcAft>
              <a:buSzPts val="1100"/>
              <a:buChar char="-"/>
            </a:pPr>
            <a:r>
              <a:rPr lang="en"/>
              <a:t>Not bactericidal, when would this clinical picture present itself, would doxycycline penetrate extracellular fluid of the lungs?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Strep equi zooepidemicus spp susceptible to penicillin, amoxicillin, ampicillin. Clavamox may be overkill since Strep species are not known to produce beta-lactamases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Aspiration pneumonia - some people in the guidance paperwork said that treatment was not necessary, or start with ampicillin or cefazolin. Dissenters state that the disease can be life threatening and early abx use can be lifesaving.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In septic patients (hypoglycemic, febrile, injected mucous membranes)</a:t>
            </a:r>
            <a:endParaRPr/>
          </a:p>
          <a:p>
            <a:pPr indent="0" lvl="0" marL="0" rtl="0" algn="l">
              <a:spcBef>
                <a:spcPts val="0"/>
              </a:spcBef>
              <a:spcAft>
                <a:spcPts val="0"/>
              </a:spcAft>
              <a:buNone/>
            </a:pPr>
            <a:r>
              <a:rPr lang="en"/>
              <a:t>SIRS criteria in dogs - T under 100.6, above 102.6*F, HR over 120, RR over 20, WBC under 6k or over 16k, or bands over 3% of total WBC</a:t>
            </a:r>
            <a:endParaRPr/>
          </a:p>
          <a:p>
            <a:pPr indent="0" lvl="0" marL="0" rtl="0" algn="l">
              <a:spcBef>
                <a:spcPts val="0"/>
              </a:spcBef>
              <a:spcAft>
                <a:spcPts val="0"/>
              </a:spcAft>
              <a:buNone/>
            </a:pPr>
            <a:r>
              <a:rPr lang="en"/>
              <a:t>SIRS criteria in cats - T under 100, above 103.5*F, HR under 140 or over 225, RR over 40, WBC under 5k, above 19.5k, bands above 5% of total WBC</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Gram positive/anaerobic coverage - ampicillin, clindamycin</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Pneumonitis and inflammatory responses increase pulmonary pathology - some human patients receive steroids to minimize inflammatory damage. Not recommended in vetmed currently for the risk of immunosuppression.</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1224595bebd_0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g1224595bebd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1224595bebd_0_1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6" name="Google Shape;176;g1224595bebd_0_1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As a short aside on this topic, the CUVS journal club recently went over this article about utilizing C-reactive protein in combination with clinical resolution to stop antibiotics. There were 17 dogs that received clavamox; only one dog had enrofloxacin added on. Dogs had abx stopped either at 1, 3, or 5 weeks based on normalization of C reactive protein levels and clinical resolution as reported by owners and physical exam findings. Small study, still needs more information to build off of, but this study found that stopping antibiotics earlier with these goals as checkpoints did not show an increase rate of relapsing aspiration pneumonia.</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g1224595bebd_0_1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1" name="Google Shape;181;g1224595bebd_0_1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g1224595bebd_0_1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6" name="Google Shape;186;g1224595bebd_0_1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Cats - Fusobacterium, prevotella, Porphyromonas, Bacteriodes, Peptostreptococcus, Clostridium, Actinomycies, Filifactor villosus. Pasteurella, Streptococcus, Staphylococcus</a:t>
            </a:r>
            <a:endParaRPr/>
          </a:p>
          <a:p>
            <a:pPr indent="-298450" lvl="0" marL="457200" rtl="0" algn="l">
              <a:spcBef>
                <a:spcPts val="0"/>
              </a:spcBef>
              <a:spcAft>
                <a:spcPts val="0"/>
              </a:spcAft>
              <a:buSzPts val="1100"/>
              <a:buChar char="-"/>
            </a:pPr>
            <a:r>
              <a:rPr lang="en"/>
              <a:t>Less commonly Staphylococcus, Mycoplasma, Nocardia, other gram negatives besides Pasteurella, and Rhodococcus equi have been isolated</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Dogs - mixed anaerobes(Prevotella, Peptostreptococcus, Propionibacterium acnes, Clostridium spp, Bacteriodes, Fusobacterium) and Enterobacteraceae (E. coli, Klebsiella, Strep canis, Staphylococcus, Enterococcus, Corynebacterium, Bacillus, Trueperella, Pasterella, Acinetobacter, Capnocytophaga, Enterobacter, Stenotrophomonas, Aeromonas, Achromobacter, Serratia, Pseudomonas, Actinomyces, Nocardia, Streptomyces)</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1224595bebd_0_1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1224595bebd_0_1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Radiographs after thoracocentesis should be performed to screen for pulmonary consolidation</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g1224595bebd_0_1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1" name="Google Shape;201;g1224595bebd_0_1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highlight>
                  <a:srgbClr val="FFFFFF"/>
                </a:highlight>
              </a:rPr>
              <a:t>You need anaerobic coverage for a pyothorax.</a:t>
            </a:r>
            <a:endParaRPr>
              <a:solidFill>
                <a:schemeClr val="dk1"/>
              </a:solidFill>
              <a:highlight>
                <a:srgbClr val="FFFFFF"/>
              </a:highlight>
            </a:endParaRPr>
          </a:p>
          <a:p>
            <a:pPr indent="0" lvl="0" marL="0" rtl="0" algn="l">
              <a:spcBef>
                <a:spcPts val="0"/>
              </a:spcBef>
              <a:spcAft>
                <a:spcPts val="0"/>
              </a:spcAft>
              <a:buNone/>
            </a:pPr>
            <a:r>
              <a:t/>
            </a:r>
            <a:endParaRPr>
              <a:solidFill>
                <a:schemeClr val="dk1"/>
              </a:solidFill>
              <a:highlight>
                <a:srgbClr val="FFFFFF"/>
              </a:highlight>
            </a:endParaRPr>
          </a:p>
          <a:p>
            <a:pPr indent="0" lvl="0" marL="0" rtl="0" algn="l">
              <a:spcBef>
                <a:spcPts val="0"/>
              </a:spcBef>
              <a:spcAft>
                <a:spcPts val="0"/>
              </a:spcAft>
              <a:buNone/>
            </a:pPr>
            <a:r>
              <a:rPr lang="en">
                <a:solidFill>
                  <a:schemeClr val="dk1"/>
                </a:solidFill>
                <a:highlight>
                  <a:srgbClr val="FFFFFF"/>
                </a:highlight>
              </a:rPr>
              <a:t>How a Chest Tube Drainage System Works</a:t>
            </a:r>
            <a:endParaRPr>
              <a:solidFill>
                <a:schemeClr val="dk1"/>
              </a:solidFill>
              <a:highlight>
                <a:srgbClr val="FFFFFF"/>
              </a:highlight>
            </a:endParaRPr>
          </a:p>
          <a:p>
            <a:pPr indent="0" lvl="0" marL="0" rtl="0" algn="l">
              <a:spcBef>
                <a:spcPts val="0"/>
              </a:spcBef>
              <a:spcAft>
                <a:spcPts val="0"/>
              </a:spcAft>
              <a:buNone/>
            </a:pPr>
            <a:r>
              <a:t/>
            </a:r>
            <a:endParaRPr>
              <a:solidFill>
                <a:schemeClr val="dk1"/>
              </a:solidFill>
              <a:highlight>
                <a:srgbClr val="FFFFFF"/>
              </a:highlight>
            </a:endParaRPr>
          </a:p>
          <a:p>
            <a:pPr indent="0" lvl="0" marL="0" rtl="0" algn="l">
              <a:spcBef>
                <a:spcPts val="0"/>
              </a:spcBef>
              <a:spcAft>
                <a:spcPts val="0"/>
              </a:spcAft>
              <a:buNone/>
            </a:pPr>
            <a:r>
              <a:rPr lang="en">
                <a:solidFill>
                  <a:schemeClr val="dk1"/>
                </a:solidFill>
                <a:highlight>
                  <a:srgbClr val="FFFFFF"/>
                </a:highlight>
              </a:rPr>
              <a:t>Bottle 1: Fluid Collection. This is a simple collection bottle that connects directly to your chest tube. Look here to see how much blood you’ve collected from your hemothorax, or fluid from your pleural effusion, or pus from your empyema.</a:t>
            </a:r>
            <a:endParaRPr>
              <a:solidFill>
                <a:schemeClr val="dk1"/>
              </a:solidFill>
              <a:highlight>
                <a:srgbClr val="FFFFFF"/>
              </a:highlight>
            </a:endParaRPr>
          </a:p>
          <a:p>
            <a:pPr indent="0" lvl="0" marL="0" rtl="0" algn="l">
              <a:spcBef>
                <a:spcPts val="0"/>
              </a:spcBef>
              <a:spcAft>
                <a:spcPts val="0"/>
              </a:spcAft>
              <a:buNone/>
            </a:pPr>
            <a:r>
              <a:t/>
            </a:r>
            <a:endParaRPr>
              <a:solidFill>
                <a:schemeClr val="dk1"/>
              </a:solidFill>
              <a:highlight>
                <a:srgbClr val="FFFFFF"/>
              </a:highlight>
            </a:endParaRPr>
          </a:p>
          <a:p>
            <a:pPr indent="0" lvl="0" marL="0" rtl="0" algn="l">
              <a:spcBef>
                <a:spcPts val="0"/>
              </a:spcBef>
              <a:spcAft>
                <a:spcPts val="0"/>
              </a:spcAft>
              <a:buNone/>
            </a:pPr>
            <a:r>
              <a:rPr lang="en">
                <a:solidFill>
                  <a:schemeClr val="dk1"/>
                </a:solidFill>
                <a:highlight>
                  <a:srgbClr val="FFFFFF"/>
                </a:highlight>
              </a:rPr>
              <a:t>Bottle 2: Water Seal. This is a more complicated setup that allows you to detect air from your pneumothorax (or from a leak due to equipment failure). </a:t>
            </a:r>
            <a:endParaRPr>
              <a:solidFill>
                <a:schemeClr val="dk1"/>
              </a:solidFill>
              <a:highlight>
                <a:srgbClr val="FFFFFF"/>
              </a:highlight>
            </a:endParaRPr>
          </a:p>
          <a:p>
            <a:pPr indent="0" lvl="0" marL="0" rtl="0" algn="l">
              <a:spcBef>
                <a:spcPts val="0"/>
              </a:spcBef>
              <a:spcAft>
                <a:spcPts val="0"/>
              </a:spcAft>
              <a:buNone/>
            </a:pPr>
            <a:r>
              <a:t/>
            </a:r>
            <a:endParaRPr>
              <a:solidFill>
                <a:schemeClr val="dk1"/>
              </a:solidFill>
              <a:highlight>
                <a:srgbClr val="FFFFFF"/>
              </a:highlight>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highlight>
                  <a:srgbClr val="FFFFFF"/>
                </a:highlight>
              </a:rPr>
              <a:t>Bottle 3: Suction Control. This is the fanciest bottle of all, and includes a manometer that allows you to deliver controlled suction through your chest tube.</a:t>
            </a:r>
            <a:endParaRPr>
              <a:solidFill>
                <a:schemeClr val="dk1"/>
              </a:solidFill>
              <a:highlight>
                <a:srgbClr val="FFFFFF"/>
              </a:highlight>
            </a:endParaRPr>
          </a:p>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g1224595bebd_0_1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9" name="Google Shape;209;g1224595bebd_0_1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1224595bebd_0_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1224595bebd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Secondary bacteria - Staphylococcus, Streptococcus, Pasteurella multocida, E. coli, anaerobes cultured</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Chlamydia felis, Bordetella bronchiseptica, Strep canis, Strep equi zooepidemicus, </a:t>
            </a:r>
            <a:r>
              <a:rPr lang="en"/>
              <a:t>mycoplasma</a:t>
            </a:r>
            <a:r>
              <a:rPr lang="en"/>
              <a:t> have been isolated via PCR without viruses - implicated in primary bacterial infection role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Soft suspicion for bacterial infection when discharge is mucopurulent but viral or fungal agents can induce that as well</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1224595bebd_0_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1224595bebd_0_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History - vaccinations, presence/exposure to other cats, indoor/outdoor, contact with shelter, cattery, kennel, veterinary hospital, health of other cats in contact, health of humans, exposure to dogs that may have kennel/grooming/vet hospital recent contact (B. bronchiseptica), foreign body contact potential including plants, history of recent stress for herpes flareup</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PE - ocular, oral, otic exam, thoracic auscultation</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FeLV/FIV screening - both associated with lymphoma which can induce URTD via immunosuppression</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Serous discharge - no abx, most likely uncomplicated viral infection</a:t>
            </a:r>
            <a:endParaRPr/>
          </a:p>
          <a:p>
            <a:pPr indent="0" lvl="0" marL="0" rtl="0" algn="l">
              <a:spcBef>
                <a:spcPts val="0"/>
              </a:spcBef>
              <a:spcAft>
                <a:spcPts val="0"/>
              </a:spcAft>
              <a:buNone/>
            </a:pPr>
            <a:r>
              <a:rPr lang="en"/>
              <a:t>Acute bacterial URI based on discharge without evidence of URTD via history or PE - period of observation ranging from a total extent of 10 days or worsening after 5-7 days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solidFill>
                  <a:schemeClr val="dk1"/>
                </a:solidFill>
              </a:rPr>
              <a:t>IH cytology of discharge - limited value</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None/>
            </a:pPr>
            <a:r>
              <a:rPr lang="en"/>
              <a:t>Aerobic culture and sensitivity difficult to interpret - Chlamydia, Mycoplasma need a </a:t>
            </a:r>
            <a:r>
              <a:rPr lang="en"/>
              <a:t>special culture media, and a positive culture may just be a commensal and not pathogenic</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Difficult to interpret molecular diagnostics for feline herpesvirus, calicivirus, and chlamydia felis in individual cats - this is more of a helpful tool in shelter medicine for cattery outbreaks</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1224595bebd_0_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1224595bebd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Some cats </a:t>
            </a:r>
            <a:r>
              <a:rPr lang="en"/>
              <a:t>with</a:t>
            </a:r>
            <a:r>
              <a:rPr lang="en"/>
              <a:t> mucopurulent nasal discharge can maintain a normal appetite and energy level - can have spontaneous resolution of illness within 10 days without ABX.</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ABX should then be considered for cats who are clinically affected beyond their mucopurulent discharge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Doxycycline is a good first choice because it is well tolerated in cats. Most bordetella bronchiseptica is susceptible in vitro when compared to beta lactams or sulfonamides, and it also </a:t>
            </a:r>
            <a:r>
              <a:rPr lang="en"/>
              <a:t>covers against Mycoplasma, Chlamydia spp, and other commensals that can become opportunistic.</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MOA - </a:t>
            </a:r>
            <a:r>
              <a:rPr lang="en" sz="1200">
                <a:solidFill>
                  <a:srgbClr val="232C38"/>
                </a:solidFill>
                <a:highlight>
                  <a:srgbClr val="FFFFFF"/>
                </a:highlight>
              </a:rPr>
              <a:t>time-dependent bacteriostatic antibiotics that inhibit protein synthesis by reversibly binding to 30S ribosomal subunits of susceptible organisms, thereby preventing aminoacyl transfer-RNA binding to those ribosomes. (gram positive, gram negative, mycoplasma, rickettsia, chlamydia, protozoa)</a:t>
            </a:r>
            <a:endParaRPr sz="1200">
              <a:solidFill>
                <a:srgbClr val="232C38"/>
              </a:solidFill>
              <a:highlight>
                <a:srgbClr val="FFFFFF"/>
              </a:highlight>
            </a:endParaRPr>
          </a:p>
          <a:p>
            <a:pPr indent="0" lvl="0" marL="0" rtl="0" algn="l">
              <a:spcBef>
                <a:spcPts val="0"/>
              </a:spcBef>
              <a:spcAft>
                <a:spcPts val="0"/>
              </a:spcAft>
              <a:buNone/>
            </a:pPr>
            <a:r>
              <a:t/>
            </a:r>
            <a:endParaRPr sz="1200">
              <a:solidFill>
                <a:srgbClr val="232C38"/>
              </a:solidFill>
              <a:highlight>
                <a:srgbClr val="FFFFFF"/>
              </a:highlight>
            </a:endParaRPr>
          </a:p>
          <a:p>
            <a:pPr indent="0" lvl="0" marL="0" rtl="0" algn="l">
              <a:spcBef>
                <a:spcPts val="0"/>
              </a:spcBef>
              <a:spcAft>
                <a:spcPts val="0"/>
              </a:spcAft>
              <a:buNone/>
            </a:pPr>
            <a:r>
              <a:rPr lang="en" sz="1200">
                <a:solidFill>
                  <a:srgbClr val="232C38"/>
                </a:solidFill>
                <a:highlight>
                  <a:srgbClr val="FFFFFF"/>
                </a:highlight>
              </a:rPr>
              <a:t>Keep in mind esophageal strictures - follow with water/food</a:t>
            </a:r>
            <a:endParaRPr sz="1200">
              <a:solidFill>
                <a:srgbClr val="232C38"/>
              </a:solidFill>
              <a:highlight>
                <a:srgbClr val="FFFFFF"/>
              </a:highlight>
            </a:endParaRPr>
          </a:p>
          <a:p>
            <a:pPr indent="0" lvl="0" marL="0" rtl="0" algn="l">
              <a:spcBef>
                <a:spcPts val="0"/>
              </a:spcBef>
              <a:spcAft>
                <a:spcPts val="0"/>
              </a:spcAft>
              <a:buNone/>
            </a:pPr>
            <a:r>
              <a:t/>
            </a:r>
            <a:endParaRPr/>
          </a:p>
          <a:p>
            <a:pPr indent="0" lvl="0" marL="0" rtl="0" algn="l">
              <a:spcBef>
                <a:spcPts val="0"/>
              </a:spcBef>
              <a:spcAft>
                <a:spcPts val="0"/>
              </a:spcAft>
              <a:buNone/>
            </a:pPr>
            <a:r>
              <a:rPr lang="en"/>
              <a:t>Alternative - amoxicillin when chlamydia, mycoplasma are not highly suspected. Escalation would be amoxicillin + clavulanate</a:t>
            </a:r>
            <a:endParaRPr/>
          </a:p>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1224595bebd_0_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1224595bebd_0_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Further</a:t>
            </a:r>
            <a:r>
              <a:rPr lang="en"/>
              <a:t> diagnostic workup is necessary if the clinical </a:t>
            </a:r>
            <a:r>
              <a:rPr lang="en"/>
              <a:t>signs</a:t>
            </a:r>
            <a:r>
              <a:rPr lang="en"/>
              <a:t> persist for over 10 days, especially if they fail a therapeutic trial of empiric antibiotics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Given the DDX list, a CT/rhino is the next diagnostic recommendation to facilitate investigation and sample collection.</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Culture/sensitivity is for identifying antimicrobial susceptibility of severe secondary bacterial infections that occur secondary to an untreatable underlying cause like idiopathy inflammatory rhinitis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Nasal tissue biopsy can be difficult to interpret given the long standing inflammation.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1224595bebd_0_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1224595bebd_0_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Still recommend doxycycline and amoxicillin unless susceptibility contraindicates usage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solidFill>
                  <a:schemeClr val="dk1"/>
                </a:solidFill>
              </a:rPr>
              <a:t>Pradofloxacin - treatment of acute respiratory tract infections - Pasteurella multocida, E. coli, Staph intermedius</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Azithromycin equivalent to amoxicillin in 1 study of feline URT infections in shelter housing. Also less efficacious as doxycyline for ocular chlamydiosis.</a:t>
            </a:r>
            <a:endParaRPr>
              <a:solidFill>
                <a:schemeClr val="dk1"/>
              </a:solidFill>
            </a:endParaRPr>
          </a:p>
          <a:p>
            <a:pPr indent="0" lvl="0" marL="0" rtl="0" algn="l">
              <a:spcBef>
                <a:spcPts val="0"/>
              </a:spcBef>
              <a:spcAft>
                <a:spcPts val="0"/>
              </a:spcAft>
              <a:buNone/>
            </a:pPr>
            <a:r>
              <a:t/>
            </a:r>
            <a:endParaRPr/>
          </a:p>
          <a:p>
            <a:pPr indent="0" lvl="0" marL="0" rtl="0" algn="l">
              <a:spcBef>
                <a:spcPts val="0"/>
              </a:spcBef>
              <a:spcAft>
                <a:spcPts val="0"/>
              </a:spcAft>
              <a:buNone/>
            </a:pPr>
            <a:r>
              <a:rPr lang="en"/>
              <a:t>Fluoroquinolones MOA - affects nucleic acid synthesis via inhibition of DNA gyrase (type II topoisomerase) - needed for DNA strand breakage and reunion in bacteria, causes death in the organism</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Duration - it’s a bit unclear, but at least for 7 days, continue with clinical improvement - stop after 1 week of clinical resolution or clinical plateau. Possible to stop earlier, but difficult to make those recommendations in a sweeping consensus statement.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Okay to restart a course for at least 7-10 day course if this recurs to assess for treatment response. Potential that clinical resolution may not be achieved in some cats. Some human data recommends switching ABX classes or escalating within a previously used class if recurrence is seen within 3 months based on last culture and sensitivity results for guidance. This consensus statement recommends restarting, but switching/escalating if 48h shows no improvement. Collection of specimens for culture + sensitivity is recommended if none of that helps.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No intranasal antiseptic or antimicrobial recommended. Saline can be used as a mild mucolytic.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1224595bebd_0_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1224595bebd_0_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1224595bebd_0_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1224595bebd_0_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Clinical </a:t>
            </a:r>
            <a:r>
              <a:rPr lang="en"/>
              <a:t>syndrome has a collection of viruses and bacteria implicated. Some of them have vaccinations available against them; only distemper vaccine prevents colonization and shedding of the organism. The rest of them minimize clinical sign severity.</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All of these respiratory pathogens can be found in dogs without clinical signs. Co-infections with multiple pathogens are possible and common.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p:nvPr/>
        </p:nvSpPr>
        <p:spPr>
          <a:xfrm>
            <a:off x="1524800" y="672606"/>
            <a:ext cx="1081625" cy="1124950"/>
          </a:xfrm>
          <a:custGeom>
            <a:rect b="b" l="l" r="r" t="t"/>
            <a:pathLst>
              <a:path extrusionOk="0" h="44998" w="43265">
                <a:moveTo>
                  <a:pt x="0" y="44998"/>
                </a:moveTo>
                <a:lnTo>
                  <a:pt x="0" y="0"/>
                </a:lnTo>
                <a:lnTo>
                  <a:pt x="43265" y="0"/>
                </a:lnTo>
              </a:path>
            </a:pathLst>
          </a:custGeom>
          <a:noFill/>
          <a:ln cap="flat" cmpd="sng" w="28575">
            <a:solidFill>
              <a:schemeClr val="accent5"/>
            </a:solidFill>
            <a:prstDash val="solid"/>
            <a:miter lim="8000"/>
            <a:headEnd len="sm" w="sm" type="none"/>
            <a:tailEnd len="sm" w="sm" type="none"/>
          </a:ln>
        </p:spPr>
      </p:sp>
      <p:sp>
        <p:nvSpPr>
          <p:cNvPr id="11" name="Google Shape;11;p2"/>
          <p:cNvSpPr/>
          <p:nvPr/>
        </p:nvSpPr>
        <p:spPr>
          <a:xfrm rot="10800000">
            <a:off x="6537563" y="3342925"/>
            <a:ext cx="1081625" cy="1124950"/>
          </a:xfrm>
          <a:custGeom>
            <a:rect b="b" l="l" r="r" t="t"/>
            <a:pathLst>
              <a:path extrusionOk="0" h="44998" w="43265">
                <a:moveTo>
                  <a:pt x="0" y="44998"/>
                </a:moveTo>
                <a:lnTo>
                  <a:pt x="0" y="0"/>
                </a:lnTo>
                <a:lnTo>
                  <a:pt x="43265" y="0"/>
                </a:lnTo>
              </a:path>
            </a:pathLst>
          </a:custGeom>
          <a:noFill/>
          <a:ln cap="flat" cmpd="sng" w="28575">
            <a:solidFill>
              <a:schemeClr val="accent5"/>
            </a:solidFill>
            <a:prstDash val="solid"/>
            <a:miter lim="8000"/>
            <a:headEnd len="sm" w="sm" type="none"/>
            <a:tailEnd len="sm" w="sm" type="none"/>
          </a:ln>
        </p:spPr>
      </p:sp>
      <p:cxnSp>
        <p:nvCxnSpPr>
          <p:cNvPr id="12" name="Google Shape;12;p2"/>
          <p:cNvCxnSpPr/>
          <p:nvPr/>
        </p:nvCxnSpPr>
        <p:spPr>
          <a:xfrm>
            <a:off x="4359602" y="2817464"/>
            <a:ext cx="424800" cy="0"/>
          </a:xfrm>
          <a:prstGeom prst="straightConnector1">
            <a:avLst/>
          </a:prstGeom>
          <a:noFill/>
          <a:ln cap="flat" cmpd="sng" w="38100">
            <a:solidFill>
              <a:schemeClr val="accent4"/>
            </a:solidFill>
            <a:prstDash val="solid"/>
            <a:round/>
            <a:headEnd len="sm" w="sm" type="none"/>
            <a:tailEnd len="sm" w="sm" type="none"/>
          </a:ln>
        </p:spPr>
      </p:cxnSp>
      <p:sp>
        <p:nvSpPr>
          <p:cNvPr id="13" name="Google Shape;13;p2"/>
          <p:cNvSpPr txBox="1"/>
          <p:nvPr>
            <p:ph type="ctrTitle"/>
          </p:nvPr>
        </p:nvSpPr>
        <p:spPr>
          <a:xfrm>
            <a:off x="1680302" y="1188925"/>
            <a:ext cx="5783400" cy="1457400"/>
          </a:xfrm>
          <a:prstGeom prst="rect">
            <a:avLst/>
          </a:prstGeom>
        </p:spPr>
        <p:txBody>
          <a:bodyPr anchorCtr="0" anchor="b" bIns="91425" lIns="91425" spcFirstLastPara="1" rIns="91425" wrap="square" tIns="91425">
            <a:normAutofit/>
          </a:bodyPr>
          <a:lstStyle>
            <a:lvl1pPr lvl="0" algn="ctr">
              <a:spcBef>
                <a:spcPts val="0"/>
              </a:spcBef>
              <a:spcAft>
                <a:spcPts val="0"/>
              </a:spcAft>
              <a:buSzPts val="4000"/>
              <a:buNone/>
              <a:defRPr sz="4000"/>
            </a:lvl1pPr>
            <a:lvl2pPr lvl="1" algn="ctr">
              <a:spcBef>
                <a:spcPts val="0"/>
              </a:spcBef>
              <a:spcAft>
                <a:spcPts val="0"/>
              </a:spcAft>
              <a:buSzPts val="4000"/>
              <a:buNone/>
              <a:defRPr sz="4000"/>
            </a:lvl2pPr>
            <a:lvl3pPr lvl="2" algn="ctr">
              <a:spcBef>
                <a:spcPts val="0"/>
              </a:spcBef>
              <a:spcAft>
                <a:spcPts val="0"/>
              </a:spcAft>
              <a:buSzPts val="4000"/>
              <a:buNone/>
              <a:defRPr sz="4000"/>
            </a:lvl3pPr>
            <a:lvl4pPr lvl="3" algn="ctr">
              <a:spcBef>
                <a:spcPts val="0"/>
              </a:spcBef>
              <a:spcAft>
                <a:spcPts val="0"/>
              </a:spcAft>
              <a:buSzPts val="4000"/>
              <a:buNone/>
              <a:defRPr sz="4000"/>
            </a:lvl4pPr>
            <a:lvl5pPr lvl="4" algn="ctr">
              <a:spcBef>
                <a:spcPts val="0"/>
              </a:spcBef>
              <a:spcAft>
                <a:spcPts val="0"/>
              </a:spcAft>
              <a:buSzPts val="4000"/>
              <a:buNone/>
              <a:defRPr sz="4000"/>
            </a:lvl5pPr>
            <a:lvl6pPr lvl="5" algn="ctr">
              <a:spcBef>
                <a:spcPts val="0"/>
              </a:spcBef>
              <a:spcAft>
                <a:spcPts val="0"/>
              </a:spcAft>
              <a:buSzPts val="4000"/>
              <a:buNone/>
              <a:defRPr sz="4000"/>
            </a:lvl6pPr>
            <a:lvl7pPr lvl="6" algn="ctr">
              <a:spcBef>
                <a:spcPts val="0"/>
              </a:spcBef>
              <a:spcAft>
                <a:spcPts val="0"/>
              </a:spcAft>
              <a:buSzPts val="4000"/>
              <a:buNone/>
              <a:defRPr sz="4000"/>
            </a:lvl7pPr>
            <a:lvl8pPr lvl="7" algn="ctr">
              <a:spcBef>
                <a:spcPts val="0"/>
              </a:spcBef>
              <a:spcAft>
                <a:spcPts val="0"/>
              </a:spcAft>
              <a:buSzPts val="4000"/>
              <a:buNone/>
              <a:defRPr sz="4000"/>
            </a:lvl8pPr>
            <a:lvl9pPr lvl="8" algn="ctr">
              <a:spcBef>
                <a:spcPts val="0"/>
              </a:spcBef>
              <a:spcAft>
                <a:spcPts val="0"/>
              </a:spcAft>
              <a:buSzPts val="4000"/>
              <a:buNone/>
              <a:defRPr sz="4000"/>
            </a:lvl9pPr>
          </a:lstStyle>
          <a:p/>
        </p:txBody>
      </p:sp>
      <p:sp>
        <p:nvSpPr>
          <p:cNvPr id="14" name="Google Shape;14;p2"/>
          <p:cNvSpPr txBox="1"/>
          <p:nvPr>
            <p:ph idx="1" type="subTitle"/>
          </p:nvPr>
        </p:nvSpPr>
        <p:spPr>
          <a:xfrm>
            <a:off x="1680302" y="3049450"/>
            <a:ext cx="5783400" cy="9090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p:txBody>
      </p:sp>
      <p:sp>
        <p:nvSpPr>
          <p:cNvPr id="15" name="Google Shape;15;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2" name="Shape 52"/>
        <p:cNvGrpSpPr/>
        <p:nvPr/>
      </p:nvGrpSpPr>
      <p:grpSpPr>
        <a:xfrm>
          <a:off x="0" y="0"/>
          <a:ext cx="0" cy="0"/>
          <a:chOff x="0" y="0"/>
          <a:chExt cx="0" cy="0"/>
        </a:xfrm>
      </p:grpSpPr>
      <p:sp>
        <p:nvSpPr>
          <p:cNvPr id="53" name="Google Shape;53;p11"/>
          <p:cNvSpPr/>
          <p:nvPr/>
        </p:nvSpPr>
        <p:spPr>
          <a:xfrm>
            <a:off x="150" y="5076825"/>
            <a:ext cx="9143700" cy="666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 name="Google Shape;54;p11"/>
          <p:cNvSpPr txBox="1"/>
          <p:nvPr>
            <p:ph hasCustomPrompt="1" type="title"/>
          </p:nvPr>
        </p:nvSpPr>
        <p:spPr>
          <a:xfrm>
            <a:off x="387900" y="1152450"/>
            <a:ext cx="8368200" cy="15384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accent5"/>
              </a:buClr>
              <a:buSzPts val="13000"/>
              <a:buNone/>
              <a:defRPr sz="13000">
                <a:solidFill>
                  <a:schemeClr val="accent5"/>
                </a:solidFill>
              </a:defRPr>
            </a:lvl1pPr>
            <a:lvl2pPr lvl="1" algn="ctr">
              <a:spcBef>
                <a:spcPts val="0"/>
              </a:spcBef>
              <a:spcAft>
                <a:spcPts val="0"/>
              </a:spcAft>
              <a:buClr>
                <a:schemeClr val="accent5"/>
              </a:buClr>
              <a:buSzPts val="13000"/>
              <a:buNone/>
              <a:defRPr sz="13000">
                <a:solidFill>
                  <a:schemeClr val="accent5"/>
                </a:solidFill>
              </a:defRPr>
            </a:lvl2pPr>
            <a:lvl3pPr lvl="2" algn="ctr">
              <a:spcBef>
                <a:spcPts val="0"/>
              </a:spcBef>
              <a:spcAft>
                <a:spcPts val="0"/>
              </a:spcAft>
              <a:buClr>
                <a:schemeClr val="accent5"/>
              </a:buClr>
              <a:buSzPts val="13000"/>
              <a:buNone/>
              <a:defRPr sz="13000">
                <a:solidFill>
                  <a:schemeClr val="accent5"/>
                </a:solidFill>
              </a:defRPr>
            </a:lvl3pPr>
            <a:lvl4pPr lvl="3" algn="ctr">
              <a:spcBef>
                <a:spcPts val="0"/>
              </a:spcBef>
              <a:spcAft>
                <a:spcPts val="0"/>
              </a:spcAft>
              <a:buClr>
                <a:schemeClr val="accent5"/>
              </a:buClr>
              <a:buSzPts val="13000"/>
              <a:buNone/>
              <a:defRPr sz="13000">
                <a:solidFill>
                  <a:schemeClr val="accent5"/>
                </a:solidFill>
              </a:defRPr>
            </a:lvl4pPr>
            <a:lvl5pPr lvl="4" algn="ctr">
              <a:spcBef>
                <a:spcPts val="0"/>
              </a:spcBef>
              <a:spcAft>
                <a:spcPts val="0"/>
              </a:spcAft>
              <a:buClr>
                <a:schemeClr val="accent5"/>
              </a:buClr>
              <a:buSzPts val="13000"/>
              <a:buNone/>
              <a:defRPr sz="13000">
                <a:solidFill>
                  <a:schemeClr val="accent5"/>
                </a:solidFill>
              </a:defRPr>
            </a:lvl5pPr>
            <a:lvl6pPr lvl="5" algn="ctr">
              <a:spcBef>
                <a:spcPts val="0"/>
              </a:spcBef>
              <a:spcAft>
                <a:spcPts val="0"/>
              </a:spcAft>
              <a:buClr>
                <a:schemeClr val="accent5"/>
              </a:buClr>
              <a:buSzPts val="13000"/>
              <a:buNone/>
              <a:defRPr sz="13000">
                <a:solidFill>
                  <a:schemeClr val="accent5"/>
                </a:solidFill>
              </a:defRPr>
            </a:lvl6pPr>
            <a:lvl7pPr lvl="6" algn="ctr">
              <a:spcBef>
                <a:spcPts val="0"/>
              </a:spcBef>
              <a:spcAft>
                <a:spcPts val="0"/>
              </a:spcAft>
              <a:buClr>
                <a:schemeClr val="accent5"/>
              </a:buClr>
              <a:buSzPts val="13000"/>
              <a:buNone/>
              <a:defRPr sz="13000">
                <a:solidFill>
                  <a:schemeClr val="accent5"/>
                </a:solidFill>
              </a:defRPr>
            </a:lvl7pPr>
            <a:lvl8pPr lvl="7" algn="ctr">
              <a:spcBef>
                <a:spcPts val="0"/>
              </a:spcBef>
              <a:spcAft>
                <a:spcPts val="0"/>
              </a:spcAft>
              <a:buClr>
                <a:schemeClr val="accent5"/>
              </a:buClr>
              <a:buSzPts val="13000"/>
              <a:buNone/>
              <a:defRPr sz="13000">
                <a:solidFill>
                  <a:schemeClr val="accent5"/>
                </a:solidFill>
              </a:defRPr>
            </a:lvl8pPr>
            <a:lvl9pPr lvl="8" algn="ctr">
              <a:spcBef>
                <a:spcPts val="0"/>
              </a:spcBef>
              <a:spcAft>
                <a:spcPts val="0"/>
              </a:spcAft>
              <a:buClr>
                <a:schemeClr val="accent5"/>
              </a:buClr>
              <a:buSzPts val="13000"/>
              <a:buNone/>
              <a:defRPr sz="13000">
                <a:solidFill>
                  <a:schemeClr val="accent5"/>
                </a:solidFill>
              </a:defRPr>
            </a:lvl9pPr>
          </a:lstStyle>
          <a:p>
            <a:r>
              <a:t>xx%</a:t>
            </a:r>
          </a:p>
        </p:txBody>
      </p:sp>
      <p:sp>
        <p:nvSpPr>
          <p:cNvPr id="55" name="Google Shape;55;p11"/>
          <p:cNvSpPr txBox="1"/>
          <p:nvPr>
            <p:ph idx="1" type="body"/>
          </p:nvPr>
        </p:nvSpPr>
        <p:spPr>
          <a:xfrm>
            <a:off x="387900" y="2919450"/>
            <a:ext cx="8368200" cy="10716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cxnSp>
        <p:nvCxnSpPr>
          <p:cNvPr id="17" name="Google Shape;17;p3"/>
          <p:cNvCxnSpPr/>
          <p:nvPr/>
        </p:nvCxnSpPr>
        <p:spPr>
          <a:xfrm>
            <a:off x="4359602" y="2817464"/>
            <a:ext cx="424800" cy="0"/>
          </a:xfrm>
          <a:prstGeom prst="straightConnector1">
            <a:avLst/>
          </a:prstGeom>
          <a:noFill/>
          <a:ln cap="flat" cmpd="sng" w="38100">
            <a:solidFill>
              <a:schemeClr val="accent4"/>
            </a:solidFill>
            <a:prstDash val="solid"/>
            <a:round/>
            <a:headEnd len="sm" w="sm" type="none"/>
            <a:tailEnd len="sm" w="sm" type="none"/>
          </a:ln>
        </p:spPr>
      </p:cxnSp>
      <p:sp>
        <p:nvSpPr>
          <p:cNvPr id="18" name="Google Shape;18;p3"/>
          <p:cNvSpPr txBox="1"/>
          <p:nvPr>
            <p:ph type="title"/>
          </p:nvPr>
        </p:nvSpPr>
        <p:spPr>
          <a:xfrm>
            <a:off x="480750" y="1764950"/>
            <a:ext cx="8222100" cy="907500"/>
          </a:xfrm>
          <a:prstGeom prst="rect">
            <a:avLst/>
          </a:prstGeom>
        </p:spPr>
        <p:txBody>
          <a:bodyPr anchorCtr="0" anchor="b" bIns="91425" lIns="91425" spcFirstLastPara="1" rIns="91425" wrap="square" tIns="91425">
            <a:norm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p:txBody>
      </p:sp>
      <p:sp>
        <p:nvSpPr>
          <p:cNvPr id="19" name="Google Shape;19;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0" name="Shape 20"/>
        <p:cNvGrpSpPr/>
        <p:nvPr/>
      </p:nvGrpSpPr>
      <p:grpSpPr>
        <a:xfrm>
          <a:off x="0" y="0"/>
          <a:ext cx="0" cy="0"/>
          <a:chOff x="0" y="0"/>
          <a:chExt cx="0" cy="0"/>
        </a:xfrm>
      </p:grpSpPr>
      <p:cxnSp>
        <p:nvCxnSpPr>
          <p:cNvPr id="21" name="Google Shape;21;p4"/>
          <p:cNvCxnSpPr/>
          <p:nvPr/>
        </p:nvCxnSpPr>
        <p:spPr>
          <a:xfrm>
            <a:off x="492563" y="1260284"/>
            <a:ext cx="424800" cy="0"/>
          </a:xfrm>
          <a:prstGeom prst="straightConnector1">
            <a:avLst/>
          </a:prstGeom>
          <a:noFill/>
          <a:ln cap="flat" cmpd="sng" w="38100">
            <a:solidFill>
              <a:schemeClr val="accent4"/>
            </a:solidFill>
            <a:prstDash val="solid"/>
            <a:round/>
            <a:headEnd len="sm" w="sm" type="none"/>
            <a:tailEnd len="sm" w="sm" type="none"/>
          </a:ln>
        </p:spPr>
      </p:cxnSp>
      <p:sp>
        <p:nvSpPr>
          <p:cNvPr id="22" name="Google Shape;22;p4"/>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3" name="Google Shape;23;p4"/>
          <p:cNvSpPr txBox="1"/>
          <p:nvPr>
            <p:ph idx="1" type="body"/>
          </p:nvPr>
        </p:nvSpPr>
        <p:spPr>
          <a:xfrm>
            <a:off x="387900" y="1489824"/>
            <a:ext cx="8368200" cy="30789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4" name="Google Shape;24;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5" name="Shape 25"/>
        <p:cNvGrpSpPr/>
        <p:nvPr/>
      </p:nvGrpSpPr>
      <p:grpSpPr>
        <a:xfrm>
          <a:off x="0" y="0"/>
          <a:ext cx="0" cy="0"/>
          <a:chOff x="0" y="0"/>
          <a:chExt cx="0" cy="0"/>
        </a:xfrm>
      </p:grpSpPr>
      <p:cxnSp>
        <p:nvCxnSpPr>
          <p:cNvPr id="26" name="Google Shape;26;p5"/>
          <p:cNvCxnSpPr/>
          <p:nvPr/>
        </p:nvCxnSpPr>
        <p:spPr>
          <a:xfrm>
            <a:off x="492563" y="1260284"/>
            <a:ext cx="424800" cy="0"/>
          </a:xfrm>
          <a:prstGeom prst="straightConnector1">
            <a:avLst/>
          </a:prstGeom>
          <a:noFill/>
          <a:ln cap="flat" cmpd="sng" w="38100">
            <a:solidFill>
              <a:schemeClr val="accent4"/>
            </a:solidFill>
            <a:prstDash val="solid"/>
            <a:round/>
            <a:headEnd len="sm" w="sm" type="none"/>
            <a:tailEnd len="sm" w="sm" type="none"/>
          </a:ln>
        </p:spPr>
      </p:cxnSp>
      <p:sp>
        <p:nvSpPr>
          <p:cNvPr id="27" name="Google Shape;27;p5"/>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8" name="Google Shape;28;p5"/>
          <p:cNvSpPr txBox="1"/>
          <p:nvPr>
            <p:ph idx="1" type="body"/>
          </p:nvPr>
        </p:nvSpPr>
        <p:spPr>
          <a:xfrm>
            <a:off x="387900" y="1489825"/>
            <a:ext cx="3999900" cy="30789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9" name="Google Shape;29;p5"/>
          <p:cNvSpPr txBox="1"/>
          <p:nvPr>
            <p:ph idx="2" type="body"/>
          </p:nvPr>
        </p:nvSpPr>
        <p:spPr>
          <a:xfrm>
            <a:off x="4756200" y="1489825"/>
            <a:ext cx="3999900" cy="30789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0" name="Google Shape;30;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1" name="Shape 31"/>
        <p:cNvGrpSpPr/>
        <p:nvPr/>
      </p:nvGrpSpPr>
      <p:grpSpPr>
        <a:xfrm>
          <a:off x="0" y="0"/>
          <a:ext cx="0" cy="0"/>
          <a:chOff x="0" y="0"/>
          <a:chExt cx="0" cy="0"/>
        </a:xfrm>
      </p:grpSpPr>
      <p:sp>
        <p:nvSpPr>
          <p:cNvPr id="32" name="Google Shape;32;p6"/>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4" name="Shape 34"/>
        <p:cNvGrpSpPr/>
        <p:nvPr/>
      </p:nvGrpSpPr>
      <p:grpSpPr>
        <a:xfrm>
          <a:off x="0" y="0"/>
          <a:ext cx="0" cy="0"/>
          <a:chOff x="0" y="0"/>
          <a:chExt cx="0" cy="0"/>
        </a:xfrm>
      </p:grpSpPr>
      <p:cxnSp>
        <p:nvCxnSpPr>
          <p:cNvPr id="35" name="Google Shape;35;p7"/>
          <p:cNvCxnSpPr/>
          <p:nvPr/>
        </p:nvCxnSpPr>
        <p:spPr>
          <a:xfrm>
            <a:off x="489218" y="1412277"/>
            <a:ext cx="331500" cy="0"/>
          </a:xfrm>
          <a:prstGeom prst="straightConnector1">
            <a:avLst/>
          </a:prstGeom>
          <a:noFill/>
          <a:ln cap="flat" cmpd="sng" w="38100">
            <a:solidFill>
              <a:schemeClr val="accent4"/>
            </a:solidFill>
            <a:prstDash val="solid"/>
            <a:round/>
            <a:headEnd len="sm" w="sm" type="none"/>
            <a:tailEnd len="sm" w="sm" type="none"/>
          </a:ln>
        </p:spPr>
      </p:cxnSp>
      <p:sp>
        <p:nvSpPr>
          <p:cNvPr id="36" name="Google Shape;36;p7"/>
          <p:cNvSpPr txBox="1"/>
          <p:nvPr>
            <p:ph type="title"/>
          </p:nvPr>
        </p:nvSpPr>
        <p:spPr>
          <a:xfrm>
            <a:off x="3879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7" name="Google Shape;37;p7"/>
          <p:cNvSpPr txBox="1"/>
          <p:nvPr>
            <p:ph idx="1" type="body"/>
          </p:nvPr>
        </p:nvSpPr>
        <p:spPr>
          <a:xfrm>
            <a:off x="387900" y="1594025"/>
            <a:ext cx="2808000" cy="26811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8" name="Google Shape;38;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9" name="Shape 39"/>
        <p:cNvGrpSpPr/>
        <p:nvPr/>
      </p:nvGrpSpPr>
      <p:grpSpPr>
        <a:xfrm>
          <a:off x="0" y="0"/>
          <a:ext cx="0" cy="0"/>
          <a:chOff x="0" y="0"/>
          <a:chExt cx="0" cy="0"/>
        </a:xfrm>
      </p:grpSpPr>
      <p:sp>
        <p:nvSpPr>
          <p:cNvPr id="40" name="Google Shape;40;p8"/>
          <p:cNvSpPr txBox="1"/>
          <p:nvPr>
            <p:ph type="title"/>
          </p:nvPr>
        </p:nvSpPr>
        <p:spPr>
          <a:xfrm>
            <a:off x="490250" y="526350"/>
            <a:ext cx="56187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1" name="Google Shape;41;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2" name="Shape 42"/>
        <p:cNvGrpSpPr/>
        <p:nvPr/>
      </p:nvGrpSpPr>
      <p:grpSpPr>
        <a:xfrm>
          <a:off x="0" y="0"/>
          <a:ext cx="0" cy="0"/>
          <a:chOff x="0" y="0"/>
          <a:chExt cx="0" cy="0"/>
        </a:xfrm>
      </p:grpSpPr>
      <p:sp>
        <p:nvSpPr>
          <p:cNvPr id="43" name="Google Shape;43;p9"/>
          <p:cNvSpPr/>
          <p:nvPr/>
        </p:nvSpPr>
        <p:spPr>
          <a:xfrm>
            <a:off x="4572000" y="-75"/>
            <a:ext cx="4572000" cy="51435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4" name="Google Shape;44;p9"/>
          <p:cNvCxnSpPr/>
          <p:nvPr/>
        </p:nvCxnSpPr>
        <p:spPr>
          <a:xfrm>
            <a:off x="5029675" y="4495503"/>
            <a:ext cx="540900" cy="0"/>
          </a:xfrm>
          <a:prstGeom prst="straightConnector1">
            <a:avLst/>
          </a:prstGeom>
          <a:noFill/>
          <a:ln cap="flat" cmpd="sng" w="38100">
            <a:solidFill>
              <a:schemeClr val="accent5"/>
            </a:solidFill>
            <a:prstDash val="solid"/>
            <a:round/>
            <a:headEnd len="sm" w="sm" type="none"/>
            <a:tailEnd len="sm" w="sm" type="none"/>
          </a:ln>
        </p:spPr>
      </p:cxnSp>
      <p:sp>
        <p:nvSpPr>
          <p:cNvPr id="45" name="Google Shape;45;p9"/>
          <p:cNvSpPr txBox="1"/>
          <p:nvPr>
            <p:ph type="title"/>
          </p:nvPr>
        </p:nvSpPr>
        <p:spPr>
          <a:xfrm>
            <a:off x="265500" y="1209075"/>
            <a:ext cx="4045200" cy="1506300"/>
          </a:xfrm>
          <a:prstGeom prst="rect">
            <a:avLst/>
          </a:prstGeom>
        </p:spPr>
        <p:txBody>
          <a:bodyPr anchorCtr="0" anchor="b" bIns="91425" lIns="91425" spcFirstLastPara="1" rIns="91425" wrap="square" tIns="91425">
            <a:norm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46" name="Google Shape;46;p9"/>
          <p:cNvSpPr txBox="1"/>
          <p:nvPr>
            <p:ph idx="1" type="subTitle"/>
          </p:nvPr>
        </p:nvSpPr>
        <p:spPr>
          <a:xfrm>
            <a:off x="265500" y="2769001"/>
            <a:ext cx="4045200" cy="13455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Clr>
                <a:schemeClr val="accent5"/>
              </a:buClr>
              <a:buSzPts val="2100"/>
              <a:buNone/>
              <a:defRPr sz="2100">
                <a:solidFill>
                  <a:schemeClr val="accent5"/>
                </a:solidFill>
              </a:defRPr>
            </a:lvl1pPr>
            <a:lvl2pPr lvl="1" algn="ctr">
              <a:lnSpc>
                <a:spcPct val="100000"/>
              </a:lnSpc>
              <a:spcBef>
                <a:spcPts val="0"/>
              </a:spcBef>
              <a:spcAft>
                <a:spcPts val="0"/>
              </a:spcAft>
              <a:buClr>
                <a:schemeClr val="accent5"/>
              </a:buClr>
              <a:buSzPts val="2100"/>
              <a:buNone/>
              <a:defRPr sz="2100">
                <a:solidFill>
                  <a:schemeClr val="accent5"/>
                </a:solidFill>
              </a:defRPr>
            </a:lvl2pPr>
            <a:lvl3pPr lvl="2" algn="ctr">
              <a:lnSpc>
                <a:spcPct val="100000"/>
              </a:lnSpc>
              <a:spcBef>
                <a:spcPts val="0"/>
              </a:spcBef>
              <a:spcAft>
                <a:spcPts val="0"/>
              </a:spcAft>
              <a:buClr>
                <a:schemeClr val="accent5"/>
              </a:buClr>
              <a:buSzPts val="2100"/>
              <a:buNone/>
              <a:defRPr sz="2100">
                <a:solidFill>
                  <a:schemeClr val="accent5"/>
                </a:solidFill>
              </a:defRPr>
            </a:lvl3pPr>
            <a:lvl4pPr lvl="3" algn="ctr">
              <a:lnSpc>
                <a:spcPct val="100000"/>
              </a:lnSpc>
              <a:spcBef>
                <a:spcPts val="0"/>
              </a:spcBef>
              <a:spcAft>
                <a:spcPts val="0"/>
              </a:spcAft>
              <a:buClr>
                <a:schemeClr val="accent5"/>
              </a:buClr>
              <a:buSzPts val="2100"/>
              <a:buNone/>
              <a:defRPr sz="2100">
                <a:solidFill>
                  <a:schemeClr val="accent5"/>
                </a:solidFill>
              </a:defRPr>
            </a:lvl4pPr>
            <a:lvl5pPr lvl="4" algn="ctr">
              <a:lnSpc>
                <a:spcPct val="100000"/>
              </a:lnSpc>
              <a:spcBef>
                <a:spcPts val="0"/>
              </a:spcBef>
              <a:spcAft>
                <a:spcPts val="0"/>
              </a:spcAft>
              <a:buClr>
                <a:schemeClr val="accent5"/>
              </a:buClr>
              <a:buSzPts val="2100"/>
              <a:buNone/>
              <a:defRPr sz="2100">
                <a:solidFill>
                  <a:schemeClr val="accent5"/>
                </a:solidFill>
              </a:defRPr>
            </a:lvl5pPr>
            <a:lvl6pPr lvl="5" algn="ctr">
              <a:lnSpc>
                <a:spcPct val="100000"/>
              </a:lnSpc>
              <a:spcBef>
                <a:spcPts val="0"/>
              </a:spcBef>
              <a:spcAft>
                <a:spcPts val="0"/>
              </a:spcAft>
              <a:buClr>
                <a:schemeClr val="accent5"/>
              </a:buClr>
              <a:buSzPts val="2100"/>
              <a:buNone/>
              <a:defRPr sz="2100">
                <a:solidFill>
                  <a:schemeClr val="accent5"/>
                </a:solidFill>
              </a:defRPr>
            </a:lvl6pPr>
            <a:lvl7pPr lvl="6" algn="ctr">
              <a:lnSpc>
                <a:spcPct val="100000"/>
              </a:lnSpc>
              <a:spcBef>
                <a:spcPts val="0"/>
              </a:spcBef>
              <a:spcAft>
                <a:spcPts val="0"/>
              </a:spcAft>
              <a:buClr>
                <a:schemeClr val="accent5"/>
              </a:buClr>
              <a:buSzPts val="2100"/>
              <a:buNone/>
              <a:defRPr sz="2100">
                <a:solidFill>
                  <a:schemeClr val="accent5"/>
                </a:solidFill>
              </a:defRPr>
            </a:lvl7pPr>
            <a:lvl8pPr lvl="7" algn="ctr">
              <a:lnSpc>
                <a:spcPct val="100000"/>
              </a:lnSpc>
              <a:spcBef>
                <a:spcPts val="0"/>
              </a:spcBef>
              <a:spcAft>
                <a:spcPts val="0"/>
              </a:spcAft>
              <a:buClr>
                <a:schemeClr val="accent5"/>
              </a:buClr>
              <a:buSzPts val="2100"/>
              <a:buNone/>
              <a:defRPr sz="2100">
                <a:solidFill>
                  <a:schemeClr val="accent5"/>
                </a:solidFill>
              </a:defRPr>
            </a:lvl8pPr>
            <a:lvl9pPr lvl="8" algn="ctr">
              <a:lnSpc>
                <a:spcPct val="100000"/>
              </a:lnSpc>
              <a:spcBef>
                <a:spcPts val="0"/>
              </a:spcBef>
              <a:spcAft>
                <a:spcPts val="0"/>
              </a:spcAft>
              <a:buClr>
                <a:schemeClr val="accent5"/>
              </a:buClr>
              <a:buSzPts val="2100"/>
              <a:buNone/>
              <a:defRPr sz="2100">
                <a:solidFill>
                  <a:schemeClr val="accent5"/>
                </a:solidFill>
              </a:defRPr>
            </a:lvl9pPr>
          </a:lstStyle>
          <a:p/>
        </p:txBody>
      </p:sp>
      <p:sp>
        <p:nvSpPr>
          <p:cNvPr id="47" name="Google Shape;47;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8" name="Google Shape;48;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9" name="Shape 49"/>
        <p:cNvGrpSpPr/>
        <p:nvPr/>
      </p:nvGrpSpPr>
      <p:grpSpPr>
        <a:xfrm>
          <a:off x="0" y="0"/>
          <a:ext cx="0" cy="0"/>
          <a:chOff x="0" y="0"/>
          <a:chExt cx="0" cy="0"/>
        </a:xfrm>
      </p:grpSpPr>
      <p:sp>
        <p:nvSpPr>
          <p:cNvPr id="50" name="Google Shape;50;p10"/>
          <p:cNvSpPr txBox="1"/>
          <p:nvPr>
            <p:ph idx="1" type="body"/>
          </p:nvPr>
        </p:nvSpPr>
        <p:spPr>
          <a:xfrm>
            <a:off x="319500" y="4233725"/>
            <a:ext cx="5998800" cy="5988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p:txBody>
      </p:sp>
      <p:sp>
        <p:nvSpPr>
          <p:cNvPr id="51" name="Google Shape;51;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marina">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87900" y="458025"/>
            <a:ext cx="8368200" cy="686100"/>
          </a:xfrm>
          <a:prstGeom prst="rect">
            <a:avLst/>
          </a:prstGeom>
          <a:noFill/>
          <a:ln>
            <a:noFill/>
          </a:ln>
        </p:spPr>
        <p:txBody>
          <a:bodyPr anchorCtr="0" anchor="b" bIns="91425" lIns="91425" spcFirstLastPara="1" rIns="91425" wrap="square" tIns="91425">
            <a:normAutofit/>
          </a:bodyPr>
          <a:lstStyle>
            <a:lvl1pPr lv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1pPr>
            <a:lvl2pPr lvl="1">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2pPr>
            <a:lvl3pPr lvl="2">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3pPr>
            <a:lvl4pPr lvl="3">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4pPr>
            <a:lvl5pPr lvl="4">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5pPr>
            <a:lvl6pPr lvl="5">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6pPr>
            <a:lvl7pPr lvl="6">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7pPr>
            <a:lvl8pPr lvl="7">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8pPr>
            <a:lvl9pPr lvl="8">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9pPr>
          </a:lstStyle>
          <a:p/>
        </p:txBody>
      </p:sp>
      <p:sp>
        <p:nvSpPr>
          <p:cNvPr id="7" name="Google Shape;7;p1"/>
          <p:cNvSpPr txBox="1"/>
          <p:nvPr>
            <p:ph idx="1" type="body"/>
          </p:nvPr>
        </p:nvSpPr>
        <p:spPr>
          <a:xfrm>
            <a:off x="387900" y="1489824"/>
            <a:ext cx="8368200" cy="30789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1"/>
              </a:buClr>
              <a:buSzPts val="1800"/>
              <a:buFont typeface="Roboto"/>
              <a:buChar char="●"/>
              <a:defRPr sz="1800">
                <a:solidFill>
                  <a:schemeClr val="dk1"/>
                </a:solidFill>
                <a:latin typeface="Roboto"/>
                <a:ea typeface="Roboto"/>
                <a:cs typeface="Roboto"/>
                <a:sym typeface="Roboto"/>
              </a:defRPr>
            </a:lvl1pPr>
            <a:lvl2pPr indent="-317500" lvl="1" marL="9144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2pPr>
            <a:lvl3pPr indent="-317500" lvl="2" marL="13716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3pPr>
            <a:lvl4pPr indent="-317500" lvl="3" marL="18288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4pPr>
            <a:lvl5pPr indent="-317500" lvl="4" marL="22860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5pPr>
            <a:lvl6pPr indent="-317500" lvl="5" marL="27432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6pPr>
            <a:lvl7pPr indent="-317500" lvl="6" marL="32004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7pPr>
            <a:lvl8pPr indent="-317500" lvl="7" marL="36576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8pPr>
            <a:lvl9pPr indent="-317500" lvl="8" marL="41148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1"/>
                </a:solidFill>
                <a:latin typeface="Roboto"/>
                <a:ea typeface="Roboto"/>
                <a:cs typeface="Roboto"/>
                <a:sym typeface="Roboto"/>
              </a:defRPr>
            </a:lvl1pPr>
            <a:lvl2pPr lvl="1" algn="r">
              <a:buNone/>
              <a:defRPr sz="1000">
                <a:solidFill>
                  <a:schemeClr val="dk1"/>
                </a:solidFill>
                <a:latin typeface="Roboto"/>
                <a:ea typeface="Roboto"/>
                <a:cs typeface="Roboto"/>
                <a:sym typeface="Roboto"/>
              </a:defRPr>
            </a:lvl2pPr>
            <a:lvl3pPr lvl="2" algn="r">
              <a:buNone/>
              <a:defRPr sz="1000">
                <a:solidFill>
                  <a:schemeClr val="dk1"/>
                </a:solidFill>
                <a:latin typeface="Roboto"/>
                <a:ea typeface="Roboto"/>
                <a:cs typeface="Roboto"/>
                <a:sym typeface="Roboto"/>
              </a:defRPr>
            </a:lvl3pPr>
            <a:lvl4pPr lvl="3" algn="r">
              <a:buNone/>
              <a:defRPr sz="1000">
                <a:solidFill>
                  <a:schemeClr val="dk1"/>
                </a:solidFill>
                <a:latin typeface="Roboto"/>
                <a:ea typeface="Roboto"/>
                <a:cs typeface="Roboto"/>
                <a:sym typeface="Roboto"/>
              </a:defRPr>
            </a:lvl4pPr>
            <a:lvl5pPr lvl="4" algn="r">
              <a:buNone/>
              <a:defRPr sz="1000">
                <a:solidFill>
                  <a:schemeClr val="dk1"/>
                </a:solidFill>
                <a:latin typeface="Roboto"/>
                <a:ea typeface="Roboto"/>
                <a:cs typeface="Roboto"/>
                <a:sym typeface="Roboto"/>
              </a:defRPr>
            </a:lvl5pPr>
            <a:lvl6pPr lvl="5" algn="r">
              <a:buNone/>
              <a:defRPr sz="1000">
                <a:solidFill>
                  <a:schemeClr val="dk1"/>
                </a:solidFill>
                <a:latin typeface="Roboto"/>
                <a:ea typeface="Roboto"/>
                <a:cs typeface="Roboto"/>
                <a:sym typeface="Roboto"/>
              </a:defRPr>
            </a:lvl6pPr>
            <a:lvl7pPr lvl="6" algn="r">
              <a:buNone/>
              <a:defRPr sz="1000">
                <a:solidFill>
                  <a:schemeClr val="dk1"/>
                </a:solidFill>
                <a:latin typeface="Roboto"/>
                <a:ea typeface="Roboto"/>
                <a:cs typeface="Roboto"/>
                <a:sym typeface="Roboto"/>
              </a:defRPr>
            </a:lvl7pPr>
            <a:lvl8pPr lvl="7" algn="r">
              <a:buNone/>
              <a:defRPr sz="1000">
                <a:solidFill>
                  <a:schemeClr val="dk1"/>
                </a:solidFill>
                <a:latin typeface="Roboto"/>
                <a:ea typeface="Roboto"/>
                <a:cs typeface="Roboto"/>
                <a:sym typeface="Roboto"/>
              </a:defRPr>
            </a:lvl8pPr>
            <a:lvl9pPr lvl="8" algn="r">
              <a:buNone/>
              <a:defRPr sz="1000">
                <a:solidFill>
                  <a:schemeClr val="dk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7.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5.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2.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6.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 name="Shape 62"/>
        <p:cNvGrpSpPr/>
        <p:nvPr/>
      </p:nvGrpSpPr>
      <p:grpSpPr>
        <a:xfrm>
          <a:off x="0" y="0"/>
          <a:ext cx="0" cy="0"/>
          <a:chOff x="0" y="0"/>
          <a:chExt cx="0" cy="0"/>
        </a:xfrm>
      </p:grpSpPr>
      <p:sp>
        <p:nvSpPr>
          <p:cNvPr id="63" name="Google Shape;63;p13"/>
          <p:cNvSpPr txBox="1"/>
          <p:nvPr>
            <p:ph type="ctrTitle"/>
          </p:nvPr>
        </p:nvSpPr>
        <p:spPr>
          <a:xfrm>
            <a:off x="1680302" y="1188925"/>
            <a:ext cx="5783400" cy="14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990"/>
              <a:buNone/>
            </a:pPr>
            <a:r>
              <a:rPr lang="en" sz="3000"/>
              <a:t>Antimicrobial Use Guidelines for Treatment of Respiratory Tract Disease in Dogs and Cats </a:t>
            </a:r>
            <a:endParaRPr sz="3000"/>
          </a:p>
        </p:txBody>
      </p:sp>
      <p:sp>
        <p:nvSpPr>
          <p:cNvPr id="64" name="Google Shape;64;p13"/>
          <p:cNvSpPr txBox="1"/>
          <p:nvPr>
            <p:ph idx="1" type="subTitle"/>
          </p:nvPr>
        </p:nvSpPr>
        <p:spPr>
          <a:xfrm>
            <a:off x="1680302" y="3049450"/>
            <a:ext cx="5783400" cy="909000"/>
          </a:xfrm>
          <a:prstGeom prst="rect">
            <a:avLst/>
          </a:prstGeom>
        </p:spPr>
        <p:txBody>
          <a:bodyPr anchorCtr="0" anchor="t" bIns="91425" lIns="91425" spcFirstLastPara="1" rIns="91425" wrap="square" tIns="91425">
            <a:normAutofit fontScale="47500"/>
          </a:bodyPr>
          <a:lstStyle/>
          <a:p>
            <a:pPr indent="0" lvl="0" marL="0" rtl="0" algn="ctr">
              <a:spcBef>
                <a:spcPts val="0"/>
              </a:spcBef>
              <a:spcAft>
                <a:spcPts val="0"/>
              </a:spcAft>
              <a:buClr>
                <a:srgbClr val="000000"/>
              </a:buClr>
              <a:buSzPct val="33000"/>
              <a:buFont typeface="Arial"/>
              <a:buNone/>
            </a:pPr>
            <a:r>
              <a:rPr lang="en" sz="3000">
                <a:solidFill>
                  <a:schemeClr val="dk1"/>
                </a:solidFill>
              </a:rPr>
              <a:t>Antimicrobial Guidelines Working Group of the International Society for Companion Animal Infectious Diseases</a:t>
            </a:r>
            <a:endParaRPr sz="3000">
              <a:solidFill>
                <a:schemeClr val="dk1"/>
              </a:solidFill>
            </a:endParaRPr>
          </a:p>
          <a:p>
            <a:pPr indent="0" lvl="0" marL="0" rtl="0" algn="ctr">
              <a:spcBef>
                <a:spcPts val="0"/>
              </a:spcBef>
              <a:spcAft>
                <a:spcPts val="0"/>
              </a:spcAft>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22"/>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CIRDC - Diagnosis</a:t>
            </a:r>
            <a:endParaRPr/>
          </a:p>
        </p:txBody>
      </p:sp>
      <p:sp>
        <p:nvSpPr>
          <p:cNvPr id="120" name="Google Shape;120;p22"/>
          <p:cNvSpPr txBox="1"/>
          <p:nvPr>
            <p:ph idx="1" type="body"/>
          </p:nvPr>
        </p:nvSpPr>
        <p:spPr>
          <a:xfrm>
            <a:off x="387900" y="1489825"/>
            <a:ext cx="5640300" cy="3078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History</a:t>
            </a:r>
            <a:endParaRPr/>
          </a:p>
          <a:p>
            <a:pPr indent="0" lvl="0" marL="0" rtl="0" algn="l">
              <a:spcBef>
                <a:spcPts val="1200"/>
              </a:spcBef>
              <a:spcAft>
                <a:spcPts val="0"/>
              </a:spcAft>
              <a:buNone/>
            </a:pPr>
            <a:r>
              <a:rPr lang="en"/>
              <a:t>Physical exam</a:t>
            </a:r>
            <a:endParaRPr/>
          </a:p>
          <a:p>
            <a:pPr indent="0" lvl="0" marL="0" rtl="0" algn="l">
              <a:spcBef>
                <a:spcPts val="1200"/>
              </a:spcBef>
              <a:spcAft>
                <a:spcPts val="0"/>
              </a:spcAft>
              <a:buNone/>
            </a:pPr>
            <a:r>
              <a:rPr lang="en"/>
              <a:t>Limited benefit for individual cases</a:t>
            </a:r>
            <a:endParaRPr/>
          </a:p>
          <a:p>
            <a:pPr indent="-342900" lvl="0" marL="457200" rtl="0" algn="l">
              <a:spcBef>
                <a:spcPts val="1200"/>
              </a:spcBef>
              <a:spcAft>
                <a:spcPts val="0"/>
              </a:spcAft>
              <a:buSzPts val="1800"/>
              <a:buChar char="-"/>
            </a:pPr>
            <a:r>
              <a:rPr lang="en"/>
              <a:t>Cytology</a:t>
            </a:r>
            <a:endParaRPr/>
          </a:p>
          <a:p>
            <a:pPr indent="-342900" lvl="0" marL="457200" rtl="0" algn="l">
              <a:spcBef>
                <a:spcPts val="0"/>
              </a:spcBef>
              <a:spcAft>
                <a:spcPts val="0"/>
              </a:spcAft>
              <a:buSzPts val="1800"/>
              <a:buChar char="-"/>
            </a:pPr>
            <a:r>
              <a:rPr lang="en"/>
              <a:t>Culture and sensitivity</a:t>
            </a:r>
            <a:endParaRPr/>
          </a:p>
          <a:p>
            <a:pPr indent="-342900" lvl="0" marL="457200" rtl="0" algn="l">
              <a:spcBef>
                <a:spcPts val="0"/>
              </a:spcBef>
              <a:spcAft>
                <a:spcPts val="0"/>
              </a:spcAft>
              <a:buSzPts val="1800"/>
              <a:buChar char="-"/>
            </a:pPr>
            <a:r>
              <a:rPr lang="en"/>
              <a:t>PCR, molecular diagnostics</a:t>
            </a:r>
            <a:endParaRPr/>
          </a:p>
        </p:txBody>
      </p:sp>
      <p:pic>
        <p:nvPicPr>
          <p:cNvPr id="121" name="Google Shape;121;p22"/>
          <p:cNvPicPr preferRelativeResize="0"/>
          <p:nvPr/>
        </p:nvPicPr>
        <p:blipFill>
          <a:blip r:embed="rId3">
            <a:alphaModFix/>
          </a:blip>
          <a:stretch>
            <a:fillRect/>
          </a:stretch>
        </p:blipFill>
        <p:spPr>
          <a:xfrm>
            <a:off x="5308931" y="516400"/>
            <a:ext cx="3083017" cy="41107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p23"/>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CIRDC - Treatment</a:t>
            </a:r>
            <a:endParaRPr/>
          </a:p>
        </p:txBody>
      </p:sp>
      <p:sp>
        <p:nvSpPr>
          <p:cNvPr id="127" name="Google Shape;127;p23"/>
          <p:cNvSpPr txBox="1"/>
          <p:nvPr>
            <p:ph idx="1" type="body"/>
          </p:nvPr>
        </p:nvSpPr>
        <p:spPr>
          <a:xfrm>
            <a:off x="387900" y="1489824"/>
            <a:ext cx="8368200" cy="3078900"/>
          </a:xfrm>
          <a:prstGeom prst="rect">
            <a:avLst/>
          </a:prstGeom>
        </p:spPr>
        <p:txBody>
          <a:bodyPr anchorCtr="0" anchor="t" bIns="91425" lIns="91425" spcFirstLastPara="1" rIns="91425" wrap="square" tIns="91425">
            <a:normAutofit lnSpcReduction="20000"/>
          </a:bodyPr>
          <a:lstStyle/>
          <a:p>
            <a:pPr indent="0" lvl="0" marL="0" rtl="0" algn="l">
              <a:spcBef>
                <a:spcPts val="0"/>
              </a:spcBef>
              <a:spcAft>
                <a:spcPts val="0"/>
              </a:spcAft>
              <a:buNone/>
            </a:pPr>
            <a:r>
              <a:rPr lang="en"/>
              <a:t>Observation</a:t>
            </a:r>
            <a:endParaRPr/>
          </a:p>
          <a:p>
            <a:pPr indent="0" lvl="0" marL="0" rtl="0" algn="l">
              <a:spcBef>
                <a:spcPts val="1200"/>
              </a:spcBef>
              <a:spcAft>
                <a:spcPts val="0"/>
              </a:spcAft>
              <a:buNone/>
            </a:pPr>
            <a:r>
              <a:rPr lang="en"/>
              <a:t>ABX - fever, lethargy, inappetance + mucopurulent nasal discharge</a:t>
            </a:r>
            <a:endParaRPr/>
          </a:p>
          <a:p>
            <a:pPr indent="-342900" lvl="0" marL="457200" rtl="0" algn="l">
              <a:spcBef>
                <a:spcPts val="1200"/>
              </a:spcBef>
              <a:spcAft>
                <a:spcPts val="0"/>
              </a:spcAft>
              <a:buSzPts val="1800"/>
              <a:buChar char="-"/>
            </a:pPr>
            <a:r>
              <a:rPr lang="en"/>
              <a:t>Doxycycline 10mg/kg/day for 7-10 days</a:t>
            </a:r>
            <a:endParaRPr/>
          </a:p>
          <a:p>
            <a:pPr indent="-342900" lvl="0" marL="457200" rtl="0" algn="l">
              <a:spcBef>
                <a:spcPts val="0"/>
              </a:spcBef>
              <a:spcAft>
                <a:spcPts val="0"/>
              </a:spcAft>
              <a:buSzPts val="1800"/>
              <a:buChar char="-"/>
            </a:pPr>
            <a:r>
              <a:rPr lang="en"/>
              <a:t>Amoxicillin 22mg/kg PO BID for 7-10 days</a:t>
            </a:r>
            <a:endParaRPr/>
          </a:p>
          <a:p>
            <a:pPr indent="-342900" lvl="0" marL="457200" rtl="0" algn="l">
              <a:spcBef>
                <a:spcPts val="0"/>
              </a:spcBef>
              <a:spcAft>
                <a:spcPts val="0"/>
              </a:spcAft>
              <a:buSzPts val="1800"/>
              <a:buChar char="-"/>
            </a:pPr>
            <a:r>
              <a:rPr lang="en"/>
              <a:t>Amoxicillin-clavulanate 11mg/kg PO BID for 7-10 days</a:t>
            </a:r>
            <a:endParaRPr/>
          </a:p>
          <a:p>
            <a:pPr indent="0" lvl="0" marL="0" rtl="0" algn="l">
              <a:spcBef>
                <a:spcPts val="1200"/>
              </a:spcBef>
              <a:spcAft>
                <a:spcPts val="0"/>
              </a:spcAft>
              <a:buNone/>
            </a:pPr>
            <a:r>
              <a:rPr lang="en"/>
              <a:t>If </a:t>
            </a:r>
            <a:r>
              <a:rPr lang="en"/>
              <a:t>persistent for 7 days or more, more diagnostics before escalation to fluoroquinolones or azithromycin</a:t>
            </a:r>
            <a:endParaRPr/>
          </a:p>
          <a:p>
            <a:pPr indent="0" lvl="0" marL="0" rtl="0" algn="l">
              <a:spcBef>
                <a:spcPts val="1200"/>
              </a:spcBef>
              <a:spcAft>
                <a:spcPts val="1200"/>
              </a:spcAft>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p24"/>
          <p:cNvSpPr txBox="1"/>
          <p:nvPr>
            <p:ph type="title"/>
          </p:nvPr>
        </p:nvSpPr>
        <p:spPr>
          <a:xfrm>
            <a:off x="480750" y="1764950"/>
            <a:ext cx="8222100" cy="907500"/>
          </a:xfrm>
          <a:prstGeom prst="rect">
            <a:avLst/>
          </a:prstGeom>
        </p:spPr>
        <p:txBody>
          <a:bodyPr anchorCtr="0" anchor="b" bIns="91425" lIns="91425" spcFirstLastPara="1" rIns="91425" wrap="square" tIns="91425">
            <a:normAutofit fontScale="90000"/>
          </a:bodyPr>
          <a:lstStyle/>
          <a:p>
            <a:pPr indent="0" lvl="0" marL="0" rtl="0" algn="ctr">
              <a:spcBef>
                <a:spcPts val="0"/>
              </a:spcBef>
              <a:spcAft>
                <a:spcPts val="0"/>
              </a:spcAft>
              <a:buNone/>
            </a:pPr>
            <a:r>
              <a:rPr lang="en"/>
              <a:t>Bacterial Bronchitis in Cats and Dogs</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25"/>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Bacterial Bronchitis</a:t>
            </a:r>
            <a:endParaRPr/>
          </a:p>
        </p:txBody>
      </p:sp>
      <p:sp>
        <p:nvSpPr>
          <p:cNvPr id="138" name="Google Shape;138;p25"/>
          <p:cNvSpPr txBox="1"/>
          <p:nvPr>
            <p:ph idx="1" type="body"/>
          </p:nvPr>
        </p:nvSpPr>
        <p:spPr>
          <a:xfrm>
            <a:off x="387900" y="1489824"/>
            <a:ext cx="8368200" cy="3078900"/>
          </a:xfrm>
          <a:prstGeom prst="rect">
            <a:avLst/>
          </a:prstGeom>
        </p:spPr>
        <p:txBody>
          <a:bodyPr anchorCtr="0" anchor="t" bIns="91425" lIns="91425" spcFirstLastPara="1" rIns="91425" wrap="square" tIns="91425">
            <a:normAutofit lnSpcReduction="10000"/>
          </a:bodyPr>
          <a:lstStyle/>
          <a:p>
            <a:pPr indent="0" lvl="0" marL="0" rtl="0" algn="l">
              <a:spcBef>
                <a:spcPts val="0"/>
              </a:spcBef>
              <a:spcAft>
                <a:spcPts val="0"/>
              </a:spcAft>
              <a:buNone/>
            </a:pPr>
            <a:r>
              <a:rPr lang="en"/>
              <a:t>Inflammation of the bronchi</a:t>
            </a:r>
            <a:endParaRPr/>
          </a:p>
          <a:p>
            <a:pPr indent="-342900" lvl="0" marL="457200" rtl="0" algn="l">
              <a:spcBef>
                <a:spcPts val="1200"/>
              </a:spcBef>
              <a:spcAft>
                <a:spcPts val="0"/>
              </a:spcAft>
              <a:buSzPts val="1800"/>
              <a:buChar char="-"/>
            </a:pPr>
            <a:r>
              <a:rPr lang="en"/>
              <a:t>Inhaled irritants</a:t>
            </a:r>
            <a:endParaRPr/>
          </a:p>
          <a:p>
            <a:pPr indent="-342900" lvl="0" marL="457200" rtl="0" algn="l">
              <a:spcBef>
                <a:spcPts val="0"/>
              </a:spcBef>
              <a:spcAft>
                <a:spcPts val="0"/>
              </a:spcAft>
              <a:buSzPts val="1800"/>
              <a:buChar char="-"/>
            </a:pPr>
            <a:r>
              <a:rPr lang="en"/>
              <a:t>Bacterial, viral  infections</a:t>
            </a:r>
            <a:endParaRPr/>
          </a:p>
          <a:p>
            <a:pPr indent="-342900" lvl="0" marL="457200" rtl="0" algn="l">
              <a:spcBef>
                <a:spcPts val="0"/>
              </a:spcBef>
              <a:spcAft>
                <a:spcPts val="0"/>
              </a:spcAft>
              <a:buSzPts val="1800"/>
              <a:buChar char="-"/>
            </a:pPr>
            <a:r>
              <a:rPr lang="en"/>
              <a:t>Heartworm disease</a:t>
            </a:r>
            <a:endParaRPr/>
          </a:p>
          <a:p>
            <a:pPr indent="-342900" lvl="0" marL="457200" rtl="0" algn="l">
              <a:spcBef>
                <a:spcPts val="0"/>
              </a:spcBef>
              <a:spcAft>
                <a:spcPts val="0"/>
              </a:spcAft>
              <a:buSzPts val="1800"/>
              <a:buChar char="-"/>
            </a:pPr>
            <a:r>
              <a:rPr lang="en"/>
              <a:t>Respiratory parasites</a:t>
            </a:r>
            <a:endParaRPr/>
          </a:p>
          <a:p>
            <a:pPr indent="-342900" lvl="0" marL="457200" rtl="0" algn="l">
              <a:spcBef>
                <a:spcPts val="0"/>
              </a:spcBef>
              <a:spcAft>
                <a:spcPts val="0"/>
              </a:spcAft>
              <a:buSzPts val="1800"/>
              <a:buChar char="-"/>
            </a:pPr>
            <a:r>
              <a:rPr lang="en"/>
              <a:t>Pharyngeal/esophageal dysfunction</a:t>
            </a:r>
            <a:endParaRPr/>
          </a:p>
          <a:p>
            <a:pPr indent="-342900" lvl="0" marL="457200" rtl="0" algn="l">
              <a:spcBef>
                <a:spcPts val="0"/>
              </a:spcBef>
              <a:spcAft>
                <a:spcPts val="0"/>
              </a:spcAft>
              <a:buSzPts val="1800"/>
              <a:buChar char="-"/>
            </a:pPr>
            <a:r>
              <a:rPr lang="en"/>
              <a:t>Laryngeal/tracheal dysfunction</a:t>
            </a:r>
            <a:endParaRPr/>
          </a:p>
          <a:p>
            <a:pPr indent="-342900" lvl="0" marL="457200" rtl="0" algn="l">
              <a:spcBef>
                <a:spcPts val="0"/>
              </a:spcBef>
              <a:spcAft>
                <a:spcPts val="0"/>
              </a:spcAft>
              <a:buSzPts val="1800"/>
              <a:buChar char="-"/>
            </a:pPr>
            <a:r>
              <a:rPr lang="en"/>
              <a:t>Allergies</a:t>
            </a:r>
            <a:endParaRPr/>
          </a:p>
          <a:p>
            <a:pPr indent="-342900" lvl="0" marL="457200" rtl="0" algn="l">
              <a:spcBef>
                <a:spcPts val="0"/>
              </a:spcBef>
              <a:spcAft>
                <a:spcPts val="0"/>
              </a:spcAft>
              <a:buSzPts val="1800"/>
              <a:buChar char="-"/>
            </a:pPr>
            <a:r>
              <a:rPr lang="en"/>
              <a:t>Secondary to URI/CIRDC</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26"/>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Bacterial Bronchitis - Diagnosis</a:t>
            </a:r>
            <a:endParaRPr/>
          </a:p>
        </p:txBody>
      </p:sp>
      <p:sp>
        <p:nvSpPr>
          <p:cNvPr id="144" name="Google Shape;144;p26"/>
          <p:cNvSpPr txBox="1"/>
          <p:nvPr>
            <p:ph idx="1" type="body"/>
          </p:nvPr>
        </p:nvSpPr>
        <p:spPr>
          <a:xfrm>
            <a:off x="387900" y="1489824"/>
            <a:ext cx="8368200" cy="3078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Physical exam - tracheal/thoracic auscultation</a:t>
            </a:r>
            <a:endParaRPr/>
          </a:p>
          <a:p>
            <a:pPr indent="0" lvl="0" marL="0" rtl="0" algn="l">
              <a:spcBef>
                <a:spcPts val="1200"/>
              </a:spcBef>
              <a:spcAft>
                <a:spcPts val="0"/>
              </a:spcAft>
              <a:buNone/>
            </a:pPr>
            <a:r>
              <a:rPr lang="en"/>
              <a:t>Radiographs - include cervical/intrathoracic trachea</a:t>
            </a:r>
            <a:endParaRPr/>
          </a:p>
          <a:p>
            <a:pPr indent="0" lvl="0" marL="0" rtl="0" algn="l">
              <a:spcBef>
                <a:spcPts val="1200"/>
              </a:spcBef>
              <a:spcAft>
                <a:spcPts val="0"/>
              </a:spcAft>
              <a:buNone/>
            </a:pPr>
            <a:r>
              <a:rPr lang="en"/>
              <a:t>Fluoroscopy, thoracic CT, bronchoscopy</a:t>
            </a:r>
            <a:endParaRPr/>
          </a:p>
          <a:p>
            <a:pPr indent="0" lvl="0" marL="0" rtl="0" algn="l">
              <a:spcBef>
                <a:spcPts val="1200"/>
              </a:spcBef>
              <a:spcAft>
                <a:spcPts val="0"/>
              </a:spcAft>
              <a:buNone/>
            </a:pPr>
            <a:r>
              <a:rPr lang="en"/>
              <a:t>4DX SNAP, serology, fecal flotation, fecal sedimentation, Baermann test</a:t>
            </a:r>
            <a:endParaRPr/>
          </a:p>
          <a:p>
            <a:pPr indent="0" lvl="0" marL="0" rtl="0" algn="l">
              <a:spcBef>
                <a:spcPts val="1200"/>
              </a:spcBef>
              <a:spcAft>
                <a:spcPts val="0"/>
              </a:spcAft>
              <a:buNone/>
            </a:pPr>
            <a:r>
              <a:rPr lang="en"/>
              <a:t>Laryngeal function evaluation</a:t>
            </a:r>
            <a:endParaRPr/>
          </a:p>
          <a:p>
            <a:pPr indent="0" lvl="0" marL="0" rtl="0" algn="l">
              <a:spcBef>
                <a:spcPts val="1200"/>
              </a:spcBef>
              <a:spcAft>
                <a:spcPts val="1200"/>
              </a:spcAft>
              <a:buNone/>
            </a:pPr>
            <a:r>
              <a:rPr lang="en"/>
              <a:t>Airway wash + cytology, culture</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27"/>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Bacterial bronchitis - Treatment</a:t>
            </a:r>
            <a:endParaRPr/>
          </a:p>
        </p:txBody>
      </p:sp>
      <p:sp>
        <p:nvSpPr>
          <p:cNvPr id="150" name="Google Shape;150;p27"/>
          <p:cNvSpPr txBox="1"/>
          <p:nvPr>
            <p:ph idx="1" type="body"/>
          </p:nvPr>
        </p:nvSpPr>
        <p:spPr>
          <a:xfrm>
            <a:off x="387900" y="1489824"/>
            <a:ext cx="8368200" cy="3078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Observation or empiric doxycycline 10mg/kg/day for 7-10 days</a:t>
            </a:r>
            <a:endParaRPr/>
          </a:p>
          <a:p>
            <a:pPr indent="0" lvl="0" marL="0" rtl="0" algn="l">
              <a:spcBef>
                <a:spcPts val="1200"/>
              </a:spcBef>
              <a:spcAft>
                <a:spcPts val="0"/>
              </a:spcAft>
              <a:buNone/>
            </a:pPr>
            <a:r>
              <a:rPr lang="en"/>
              <a:t>Pivot as needed with culture/</a:t>
            </a:r>
            <a:r>
              <a:rPr lang="en"/>
              <a:t>sensitivity</a:t>
            </a:r>
            <a:r>
              <a:rPr lang="en"/>
              <a:t> results and clinical picture</a:t>
            </a:r>
            <a:endParaRPr/>
          </a:p>
          <a:p>
            <a:pPr indent="0" lvl="0" marL="0" rtl="0" algn="l">
              <a:spcBef>
                <a:spcPts val="1200"/>
              </a:spcBef>
              <a:spcAft>
                <a:spcPts val="0"/>
              </a:spcAft>
              <a:buNone/>
            </a:pPr>
            <a:r>
              <a:rPr lang="en"/>
              <a:t>Duration - 1 week post resolution</a:t>
            </a:r>
            <a:endParaRPr/>
          </a:p>
          <a:p>
            <a:pPr indent="0" lvl="0" marL="0" rtl="0" algn="l">
              <a:spcBef>
                <a:spcPts val="1200"/>
              </a:spcBef>
              <a:spcAft>
                <a:spcPts val="0"/>
              </a:spcAft>
              <a:buNone/>
            </a:pPr>
            <a:r>
              <a:rPr lang="en"/>
              <a:t>Control primary disease like allergies</a:t>
            </a:r>
            <a:endParaRPr/>
          </a:p>
          <a:p>
            <a:pPr indent="0" lvl="0" marL="0" rtl="0" algn="l">
              <a:spcBef>
                <a:spcPts val="1200"/>
              </a:spcBef>
              <a:spcAft>
                <a:spcPts val="0"/>
              </a:spcAft>
              <a:buNone/>
            </a:pPr>
            <a:r>
              <a:rPr lang="en"/>
              <a:t>Control inflammation to prevent secondary bacterial infections</a:t>
            </a:r>
            <a:endParaRPr/>
          </a:p>
          <a:p>
            <a:pPr indent="0" lvl="0" marL="0" rtl="0" algn="l">
              <a:spcBef>
                <a:spcPts val="1200"/>
              </a:spcBef>
              <a:spcAft>
                <a:spcPts val="1200"/>
              </a:spcAft>
              <a:buNone/>
            </a:pPr>
            <a:r>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28"/>
          <p:cNvSpPr txBox="1"/>
          <p:nvPr>
            <p:ph type="title"/>
          </p:nvPr>
        </p:nvSpPr>
        <p:spPr>
          <a:xfrm>
            <a:off x="480750" y="1764950"/>
            <a:ext cx="8222100" cy="907500"/>
          </a:xfrm>
          <a:prstGeom prst="rect">
            <a:avLst/>
          </a:prstGeom>
        </p:spPr>
        <p:txBody>
          <a:bodyPr anchorCtr="0" anchor="b" bIns="91425" lIns="91425" spcFirstLastPara="1" rIns="91425" wrap="square" tIns="91425">
            <a:normAutofit fontScale="90000"/>
          </a:bodyPr>
          <a:lstStyle/>
          <a:p>
            <a:pPr indent="0" lvl="0" marL="0" rtl="0" algn="ctr">
              <a:spcBef>
                <a:spcPts val="0"/>
              </a:spcBef>
              <a:spcAft>
                <a:spcPts val="0"/>
              </a:spcAft>
              <a:buNone/>
            </a:pPr>
            <a:r>
              <a:rPr lang="en"/>
              <a:t>Pneumonia</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sp>
        <p:nvSpPr>
          <p:cNvPr id="160" name="Google Shape;160;p29"/>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Pneumonia</a:t>
            </a:r>
            <a:endParaRPr/>
          </a:p>
        </p:txBody>
      </p:sp>
      <p:sp>
        <p:nvSpPr>
          <p:cNvPr id="161" name="Google Shape;161;p29"/>
          <p:cNvSpPr txBox="1"/>
          <p:nvPr>
            <p:ph idx="1" type="body"/>
          </p:nvPr>
        </p:nvSpPr>
        <p:spPr>
          <a:xfrm>
            <a:off x="387900" y="1489824"/>
            <a:ext cx="8368200" cy="3078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“Inflammation of the lungs” - combined bacterial insult + pneumonitis clinically</a:t>
            </a:r>
            <a:endParaRPr/>
          </a:p>
          <a:p>
            <a:pPr indent="0" lvl="0" marL="0" rtl="0" algn="l">
              <a:spcBef>
                <a:spcPts val="1200"/>
              </a:spcBef>
              <a:spcAft>
                <a:spcPts val="0"/>
              </a:spcAft>
              <a:buNone/>
            </a:pPr>
            <a:r>
              <a:rPr lang="en"/>
              <a:t>Community acquired </a:t>
            </a:r>
            <a:r>
              <a:rPr lang="en"/>
              <a:t>pneumonia</a:t>
            </a:r>
            <a:r>
              <a:rPr lang="en"/>
              <a:t> - 49% Bordetella bronchiseptica</a:t>
            </a:r>
            <a:endParaRPr/>
          </a:p>
          <a:p>
            <a:pPr indent="0" lvl="0" marL="0" rtl="0" algn="l">
              <a:spcBef>
                <a:spcPts val="1200"/>
              </a:spcBef>
              <a:spcAft>
                <a:spcPts val="0"/>
              </a:spcAft>
              <a:buNone/>
            </a:pPr>
            <a:r>
              <a:rPr lang="en"/>
              <a:t>Secondary to viral infections, aspiration, inhalation of foreign bodies, immunodeficiency syndromes, neoplasia, ciliary dyskinesia, bronchiectasis, collapsing airways</a:t>
            </a:r>
            <a:endParaRPr/>
          </a:p>
          <a:p>
            <a:pPr indent="0" lvl="0" marL="0" rtl="0" algn="l">
              <a:spcBef>
                <a:spcPts val="1200"/>
              </a:spcBef>
              <a:spcAft>
                <a:spcPts val="1200"/>
              </a:spcAft>
              <a:buNone/>
            </a:pPr>
            <a:r>
              <a:rPr lang="en"/>
              <a:t>Pathogens - E. coli, Pasteurella, Streptococcus, B. bronchiseptica, Enterococcus, Mycoplasma, Staph pseudintermedius, coagulase positive Staph, Pseudomonas</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30"/>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Pneumonia - Diagnosis</a:t>
            </a:r>
            <a:endParaRPr/>
          </a:p>
        </p:txBody>
      </p:sp>
      <p:sp>
        <p:nvSpPr>
          <p:cNvPr id="167" name="Google Shape;167;p30"/>
          <p:cNvSpPr txBox="1"/>
          <p:nvPr>
            <p:ph idx="1" type="body"/>
          </p:nvPr>
        </p:nvSpPr>
        <p:spPr>
          <a:xfrm>
            <a:off x="387900" y="1489824"/>
            <a:ext cx="8368200" cy="3078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CS - cough, fever, lethargy, inappetance, tachypnea</a:t>
            </a:r>
            <a:endParaRPr/>
          </a:p>
          <a:p>
            <a:pPr indent="0" lvl="0" marL="0" rtl="0" algn="l">
              <a:spcBef>
                <a:spcPts val="1200"/>
              </a:spcBef>
              <a:spcAft>
                <a:spcPts val="0"/>
              </a:spcAft>
              <a:buNone/>
            </a:pPr>
            <a:r>
              <a:rPr lang="en"/>
              <a:t>PE - thoracic and tracheal auscultation, CBC, Thoracic radiographs</a:t>
            </a:r>
            <a:endParaRPr/>
          </a:p>
          <a:p>
            <a:pPr indent="0" lvl="0" marL="0" rtl="0" algn="l">
              <a:spcBef>
                <a:spcPts val="1200"/>
              </a:spcBef>
              <a:spcAft>
                <a:spcPts val="0"/>
              </a:spcAft>
              <a:buNone/>
            </a:pPr>
            <a:r>
              <a:rPr lang="en"/>
              <a:t>Transtracheal, endotracheal, bronchoalveolar lavage </a:t>
            </a:r>
            <a:endParaRPr/>
          </a:p>
          <a:p>
            <a:pPr indent="-342900" lvl="0" marL="457200" rtl="0" algn="l">
              <a:spcBef>
                <a:spcPts val="1200"/>
              </a:spcBef>
              <a:spcAft>
                <a:spcPts val="0"/>
              </a:spcAft>
              <a:buSzPts val="1800"/>
              <a:buChar char="-"/>
            </a:pPr>
            <a:r>
              <a:rPr lang="en"/>
              <a:t>Cytology, aerobic culture + sensitivity, Mycoplasma culture recommended</a:t>
            </a:r>
            <a:endParaRPr/>
          </a:p>
          <a:p>
            <a:pPr indent="-342900" lvl="0" marL="457200" rtl="0" algn="l">
              <a:spcBef>
                <a:spcPts val="0"/>
              </a:spcBef>
              <a:spcAft>
                <a:spcPts val="0"/>
              </a:spcAft>
              <a:buSzPts val="1800"/>
              <a:buChar char="-"/>
            </a:pPr>
            <a:r>
              <a:rPr lang="en"/>
              <a:t>Consider empiric anaerobic coverage</a:t>
            </a:r>
            <a:endParaRPr/>
          </a:p>
          <a:p>
            <a:pPr indent="-342900" lvl="0" marL="457200" rtl="0" algn="l">
              <a:spcBef>
                <a:spcPts val="0"/>
              </a:spcBef>
              <a:spcAft>
                <a:spcPts val="0"/>
              </a:spcAft>
              <a:buSzPts val="1800"/>
              <a:buChar char="-"/>
            </a:pPr>
            <a:r>
              <a:rPr lang="en"/>
              <a:t>Consider blood cultures</a:t>
            </a:r>
            <a:endParaRPr/>
          </a:p>
          <a:p>
            <a:pPr indent="0" lvl="0" marL="0" rtl="0" algn="l">
              <a:spcBef>
                <a:spcPts val="1200"/>
              </a:spcBef>
              <a:spcAft>
                <a:spcPts val="1200"/>
              </a:spcAft>
              <a:buNone/>
            </a:pPr>
            <a:r>
              <a:rPr lang="en"/>
              <a:t>Investigate primary disease - reason for aspiration, collapsing airways</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p31"/>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Pneumonia - Treatment</a:t>
            </a:r>
            <a:endParaRPr/>
          </a:p>
        </p:txBody>
      </p:sp>
      <p:sp>
        <p:nvSpPr>
          <p:cNvPr id="173" name="Google Shape;173;p31"/>
          <p:cNvSpPr txBox="1"/>
          <p:nvPr>
            <p:ph idx="1" type="body"/>
          </p:nvPr>
        </p:nvSpPr>
        <p:spPr>
          <a:xfrm>
            <a:off x="387900" y="1489824"/>
            <a:ext cx="8368200" cy="3078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Empiric parenteral antibiotic - doxycycline, ampicillin +/- sulbactam, cefazolin</a:t>
            </a:r>
            <a:endParaRPr/>
          </a:p>
          <a:p>
            <a:pPr indent="0" lvl="0" marL="0" rtl="0" algn="l">
              <a:spcBef>
                <a:spcPts val="1200"/>
              </a:spcBef>
              <a:spcAft>
                <a:spcPts val="0"/>
              </a:spcAft>
              <a:buNone/>
            </a:pPr>
            <a:r>
              <a:rPr lang="en"/>
              <a:t>Septic patients - parenteral fluoroquinolone + gram positive/anaerobic until culture results available</a:t>
            </a:r>
            <a:endParaRPr/>
          </a:p>
          <a:p>
            <a:pPr indent="0" lvl="0" marL="0" rtl="0" algn="l">
              <a:spcBef>
                <a:spcPts val="1200"/>
              </a:spcBef>
              <a:spcAft>
                <a:spcPts val="0"/>
              </a:spcAft>
              <a:buNone/>
            </a:pPr>
            <a:r>
              <a:rPr lang="en"/>
              <a:t>Some human patients receive glucocorticoids - not recommended currently in vetmed</a:t>
            </a:r>
            <a:endParaRPr/>
          </a:p>
          <a:p>
            <a:pPr indent="0" lvl="0" marL="0" rtl="0" algn="l">
              <a:spcBef>
                <a:spcPts val="1200"/>
              </a:spcBef>
              <a:spcAft>
                <a:spcPts val="0"/>
              </a:spcAft>
              <a:buNone/>
            </a:pPr>
            <a:r>
              <a:rPr lang="en"/>
              <a:t>Duration - historically 4-6 weeks; now re-evaluate 10-14 days after starting ABX</a:t>
            </a:r>
            <a:endParaRPr/>
          </a:p>
          <a:p>
            <a:pPr indent="-342900" lvl="0" marL="457200" rtl="0" algn="l">
              <a:spcBef>
                <a:spcPts val="1200"/>
              </a:spcBef>
              <a:spcAft>
                <a:spcPts val="0"/>
              </a:spcAft>
              <a:buSzPts val="1800"/>
              <a:buChar char="-"/>
            </a:pPr>
            <a:r>
              <a:rPr lang="en"/>
              <a:t>Continue based on clinical, hematological, radiographic findings</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4"/>
          <p:cNvSpPr txBox="1"/>
          <p:nvPr>
            <p:ph type="title"/>
          </p:nvPr>
        </p:nvSpPr>
        <p:spPr>
          <a:xfrm>
            <a:off x="480750" y="1764950"/>
            <a:ext cx="8222100" cy="907500"/>
          </a:xfrm>
          <a:prstGeom prst="rect">
            <a:avLst/>
          </a:prstGeom>
        </p:spPr>
        <p:txBody>
          <a:bodyPr anchorCtr="0" anchor="b" bIns="91425" lIns="91425" spcFirstLastPara="1" rIns="91425" wrap="square" tIns="91425">
            <a:normAutofit fontScale="90000"/>
          </a:bodyPr>
          <a:lstStyle/>
          <a:p>
            <a:pPr indent="0" lvl="0" marL="0" rtl="0" algn="ctr">
              <a:spcBef>
                <a:spcPts val="0"/>
              </a:spcBef>
              <a:spcAft>
                <a:spcPts val="0"/>
              </a:spcAft>
              <a:buNone/>
            </a:pPr>
            <a:r>
              <a:rPr lang="en"/>
              <a:t>Feline Upper Respiratory Tract Disease</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pic>
        <p:nvPicPr>
          <p:cNvPr id="178" name="Google Shape;178;p32"/>
          <p:cNvPicPr preferRelativeResize="0"/>
          <p:nvPr/>
        </p:nvPicPr>
        <p:blipFill>
          <a:blip r:embed="rId3">
            <a:alphaModFix/>
          </a:blip>
          <a:stretch>
            <a:fillRect/>
          </a:stretch>
        </p:blipFill>
        <p:spPr>
          <a:xfrm>
            <a:off x="387900" y="1144125"/>
            <a:ext cx="8368199" cy="233567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sp>
        <p:nvSpPr>
          <p:cNvPr id="183" name="Google Shape;183;p33"/>
          <p:cNvSpPr txBox="1"/>
          <p:nvPr>
            <p:ph type="title"/>
          </p:nvPr>
        </p:nvSpPr>
        <p:spPr>
          <a:xfrm>
            <a:off x="480750" y="1764950"/>
            <a:ext cx="8222100" cy="907500"/>
          </a:xfrm>
          <a:prstGeom prst="rect">
            <a:avLst/>
          </a:prstGeom>
        </p:spPr>
        <p:txBody>
          <a:bodyPr anchorCtr="0" anchor="b" bIns="91425" lIns="91425" spcFirstLastPara="1" rIns="91425" wrap="square" tIns="91425">
            <a:normAutofit fontScale="90000"/>
          </a:bodyPr>
          <a:lstStyle/>
          <a:p>
            <a:pPr indent="0" lvl="0" marL="0" rtl="0" algn="ctr">
              <a:spcBef>
                <a:spcPts val="0"/>
              </a:spcBef>
              <a:spcAft>
                <a:spcPts val="0"/>
              </a:spcAft>
              <a:buNone/>
            </a:pPr>
            <a:r>
              <a:rPr lang="en"/>
              <a:t>Pyothorax</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p34"/>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Pyothorax</a:t>
            </a:r>
            <a:endParaRPr/>
          </a:p>
        </p:txBody>
      </p:sp>
      <p:sp>
        <p:nvSpPr>
          <p:cNvPr id="189" name="Google Shape;189;p34"/>
          <p:cNvSpPr txBox="1"/>
          <p:nvPr>
            <p:ph idx="1" type="body"/>
          </p:nvPr>
        </p:nvSpPr>
        <p:spPr>
          <a:xfrm>
            <a:off x="387900" y="1489825"/>
            <a:ext cx="4905000" cy="3078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Cats - oropharyngeal anaerobes (cat bite wounds, URI pathogens)</a:t>
            </a:r>
            <a:endParaRPr/>
          </a:p>
          <a:p>
            <a:pPr indent="0" lvl="0" marL="0" rtl="0" algn="l">
              <a:spcBef>
                <a:spcPts val="1200"/>
              </a:spcBef>
              <a:spcAft>
                <a:spcPts val="1200"/>
              </a:spcAft>
              <a:buNone/>
            </a:pPr>
            <a:r>
              <a:rPr lang="en"/>
              <a:t>Dogs - pant foreign material migration, trauma, bite wounds</a:t>
            </a:r>
            <a:endParaRPr/>
          </a:p>
        </p:txBody>
      </p:sp>
      <p:pic>
        <p:nvPicPr>
          <p:cNvPr id="190" name="Google Shape;190;p34"/>
          <p:cNvPicPr preferRelativeResize="0"/>
          <p:nvPr/>
        </p:nvPicPr>
        <p:blipFill>
          <a:blip r:embed="rId3">
            <a:alphaModFix/>
          </a:blip>
          <a:stretch>
            <a:fillRect/>
          </a:stretch>
        </p:blipFill>
        <p:spPr>
          <a:xfrm>
            <a:off x="5595200" y="874150"/>
            <a:ext cx="2770932" cy="3694577"/>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p35"/>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Pyothorax - Diagnosis</a:t>
            </a:r>
            <a:endParaRPr/>
          </a:p>
        </p:txBody>
      </p:sp>
      <p:sp>
        <p:nvSpPr>
          <p:cNvPr id="196" name="Google Shape;196;p35"/>
          <p:cNvSpPr txBox="1"/>
          <p:nvPr>
            <p:ph idx="1" type="body"/>
          </p:nvPr>
        </p:nvSpPr>
        <p:spPr>
          <a:xfrm>
            <a:off x="387900" y="1489825"/>
            <a:ext cx="4276500" cy="3078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Therapeutic/diagnostic thoracocentesis</a:t>
            </a:r>
            <a:endParaRPr/>
          </a:p>
          <a:p>
            <a:pPr indent="0" lvl="0" marL="0" rtl="0" algn="l">
              <a:spcBef>
                <a:spcPts val="1200"/>
              </a:spcBef>
              <a:spcAft>
                <a:spcPts val="0"/>
              </a:spcAft>
              <a:buNone/>
            </a:pPr>
            <a:r>
              <a:rPr lang="en"/>
              <a:t>Septic, suppurative inflammation</a:t>
            </a:r>
            <a:endParaRPr/>
          </a:p>
          <a:p>
            <a:pPr indent="0" lvl="0" marL="0" rtl="0" algn="l">
              <a:spcBef>
                <a:spcPts val="1200"/>
              </a:spcBef>
              <a:spcAft>
                <a:spcPts val="0"/>
              </a:spcAft>
              <a:buNone/>
            </a:pPr>
            <a:r>
              <a:rPr lang="en"/>
              <a:t>Cytology, aerobic/anaerobic mycoplasma culture + susceptibility</a:t>
            </a:r>
            <a:endParaRPr/>
          </a:p>
          <a:p>
            <a:pPr indent="0" lvl="0" marL="0" rtl="0" algn="l">
              <a:spcBef>
                <a:spcPts val="1200"/>
              </a:spcBef>
              <a:spcAft>
                <a:spcPts val="1200"/>
              </a:spcAft>
              <a:buNone/>
            </a:pPr>
            <a:r>
              <a:rPr lang="en"/>
              <a:t>Thoracic radiographs</a:t>
            </a:r>
            <a:endParaRPr/>
          </a:p>
        </p:txBody>
      </p:sp>
      <p:pic>
        <p:nvPicPr>
          <p:cNvPr id="197" name="Google Shape;197;p35"/>
          <p:cNvPicPr preferRelativeResize="0"/>
          <p:nvPr/>
        </p:nvPicPr>
        <p:blipFill>
          <a:blip r:embed="rId3">
            <a:alphaModFix/>
          </a:blip>
          <a:stretch>
            <a:fillRect/>
          </a:stretch>
        </p:blipFill>
        <p:spPr>
          <a:xfrm>
            <a:off x="4712275" y="1144125"/>
            <a:ext cx="4112675" cy="3118100"/>
          </a:xfrm>
          <a:prstGeom prst="rect">
            <a:avLst/>
          </a:prstGeom>
          <a:noFill/>
          <a:ln>
            <a:noFill/>
          </a:ln>
        </p:spPr>
      </p:pic>
      <p:sp>
        <p:nvSpPr>
          <p:cNvPr id="198" name="Google Shape;198;p35"/>
          <p:cNvSpPr txBox="1"/>
          <p:nvPr/>
        </p:nvSpPr>
        <p:spPr>
          <a:xfrm>
            <a:off x="607075" y="4680550"/>
            <a:ext cx="83682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latin typeface="Roboto"/>
                <a:ea typeface="Roboto"/>
                <a:cs typeface="Roboto"/>
                <a:sym typeface="Roboto"/>
              </a:rPr>
              <a:t>Waddell, L.S. and Puerto, D.A. (2015). Pleural Space Disease: Pyothorax. In Small Animal Surgical Emergencies, L.R. Aronson (Ed.). https://doi.org/10.1002/9781118487181.ch31</a:t>
            </a:r>
            <a:endParaRPr sz="1000">
              <a:latin typeface="Roboto"/>
              <a:ea typeface="Roboto"/>
              <a:cs typeface="Roboto"/>
              <a:sym typeface="Roboto"/>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36"/>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Pyothorax - Treatment</a:t>
            </a:r>
            <a:endParaRPr/>
          </a:p>
        </p:txBody>
      </p:sp>
      <p:sp>
        <p:nvSpPr>
          <p:cNvPr id="204" name="Google Shape;204;p36"/>
          <p:cNvSpPr txBox="1"/>
          <p:nvPr>
            <p:ph idx="1" type="body"/>
          </p:nvPr>
        </p:nvSpPr>
        <p:spPr>
          <a:xfrm>
            <a:off x="387900" y="1489825"/>
            <a:ext cx="4220700" cy="3078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Chest tube placement and lavage</a:t>
            </a:r>
            <a:endParaRPr/>
          </a:p>
          <a:p>
            <a:pPr indent="-342900" lvl="0" marL="457200" rtl="0" algn="l">
              <a:spcBef>
                <a:spcPts val="1200"/>
              </a:spcBef>
              <a:spcAft>
                <a:spcPts val="0"/>
              </a:spcAft>
              <a:buSzPts val="1800"/>
              <a:buChar char="-"/>
            </a:pPr>
            <a:r>
              <a:rPr lang="en"/>
              <a:t>Intermittent or continuous suction</a:t>
            </a:r>
            <a:endParaRPr/>
          </a:p>
          <a:p>
            <a:pPr indent="0" lvl="0" marL="0" rtl="0" algn="l">
              <a:spcBef>
                <a:spcPts val="1200"/>
              </a:spcBef>
              <a:spcAft>
                <a:spcPts val="0"/>
              </a:spcAft>
              <a:buNone/>
            </a:pPr>
            <a:r>
              <a:rPr lang="en"/>
              <a:t>Empiric antibiotics - enrofloxacin + a penicillin/clindamycin</a:t>
            </a:r>
            <a:endParaRPr/>
          </a:p>
          <a:p>
            <a:pPr indent="0" lvl="0" marL="0" rtl="0" algn="l">
              <a:spcBef>
                <a:spcPts val="1200"/>
              </a:spcBef>
              <a:spcAft>
                <a:spcPts val="0"/>
              </a:spcAft>
              <a:buNone/>
            </a:pPr>
            <a:r>
              <a:rPr lang="en"/>
              <a:t>Duration - cats 3 weeks minimum, 4-6</a:t>
            </a:r>
            <a:endParaRPr/>
          </a:p>
          <a:p>
            <a:pPr indent="0" lvl="0" marL="0" rtl="0" algn="l">
              <a:spcBef>
                <a:spcPts val="1200"/>
              </a:spcBef>
              <a:spcAft>
                <a:spcPts val="1200"/>
              </a:spcAft>
              <a:buNone/>
            </a:pPr>
            <a:r>
              <a:rPr lang="en"/>
              <a:t>Serial radiographs 10-14 days, and at cessation of ABX</a:t>
            </a:r>
            <a:endParaRPr/>
          </a:p>
        </p:txBody>
      </p:sp>
      <p:pic>
        <p:nvPicPr>
          <p:cNvPr id="205" name="Google Shape;205;p36"/>
          <p:cNvPicPr preferRelativeResize="0"/>
          <p:nvPr/>
        </p:nvPicPr>
        <p:blipFill>
          <a:blip r:embed="rId3">
            <a:alphaModFix/>
          </a:blip>
          <a:stretch>
            <a:fillRect/>
          </a:stretch>
        </p:blipFill>
        <p:spPr>
          <a:xfrm>
            <a:off x="5256175" y="470563"/>
            <a:ext cx="2978300" cy="4202374"/>
          </a:xfrm>
          <a:prstGeom prst="rect">
            <a:avLst/>
          </a:prstGeom>
          <a:noFill/>
          <a:ln>
            <a:noFill/>
          </a:ln>
        </p:spPr>
      </p:pic>
      <p:sp>
        <p:nvSpPr>
          <p:cNvPr id="206" name="Google Shape;206;p36"/>
          <p:cNvSpPr txBox="1"/>
          <p:nvPr/>
        </p:nvSpPr>
        <p:spPr>
          <a:xfrm>
            <a:off x="2805975" y="4756875"/>
            <a:ext cx="72999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latin typeface="Roboto"/>
                <a:ea typeface="Roboto"/>
                <a:cs typeface="Roboto"/>
                <a:sym typeface="Roboto"/>
              </a:rPr>
              <a:t>https://www.grepmed.com/images/3385/wallsuction-schematic-pleurevac-waterseal-chesttube</a:t>
            </a:r>
            <a:endParaRPr sz="1000">
              <a:latin typeface="Roboto"/>
              <a:ea typeface="Roboto"/>
              <a:cs typeface="Roboto"/>
              <a:sym typeface="Roboto"/>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0" name="Shape 210"/>
        <p:cNvGrpSpPr/>
        <p:nvPr/>
      </p:nvGrpSpPr>
      <p:grpSpPr>
        <a:xfrm>
          <a:off x="0" y="0"/>
          <a:ext cx="0" cy="0"/>
          <a:chOff x="0" y="0"/>
          <a:chExt cx="0" cy="0"/>
        </a:xfrm>
      </p:grpSpPr>
      <p:sp>
        <p:nvSpPr>
          <p:cNvPr id="211" name="Google Shape;211;p37"/>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References</a:t>
            </a:r>
            <a:endParaRPr/>
          </a:p>
        </p:txBody>
      </p:sp>
      <p:sp>
        <p:nvSpPr>
          <p:cNvPr id="212" name="Google Shape;212;p37"/>
          <p:cNvSpPr txBox="1"/>
          <p:nvPr>
            <p:ph idx="1" type="body"/>
          </p:nvPr>
        </p:nvSpPr>
        <p:spPr>
          <a:xfrm>
            <a:off x="387900" y="1489824"/>
            <a:ext cx="8368200" cy="3078900"/>
          </a:xfrm>
          <a:prstGeom prst="rect">
            <a:avLst/>
          </a:prstGeom>
        </p:spPr>
        <p:txBody>
          <a:bodyPr anchorCtr="0" anchor="t" bIns="91425" lIns="91425" spcFirstLastPara="1" rIns="91425" wrap="square" tIns="91425">
            <a:normAutofit/>
          </a:bodyPr>
          <a:lstStyle/>
          <a:p>
            <a:pPr indent="-292100" lvl="0" marL="457200" rtl="0" algn="l">
              <a:spcBef>
                <a:spcPts val="0"/>
              </a:spcBef>
              <a:spcAft>
                <a:spcPts val="0"/>
              </a:spcAft>
              <a:buSzPts val="1000"/>
              <a:buAutoNum type="arabicPeriod"/>
            </a:pPr>
            <a:r>
              <a:rPr lang="en" sz="1000"/>
              <a:t>Lappin MR, Blondeau J, Boothe D, Breitschwerdt EB, Guardabassi L, Lloyd DH, Papich MG, Rankin SC, Sykes JE, Turnidge J, Weese JS. Antimicrobial use Guidelines for Treatment of Respiratory Tract Disease in Dogs and Cats: Antimicrobial Guidelines Working Group of the International Society for Companion Animal Infectious Diseases. J Vet Intern Med. 2017 Mar;31(2):279-294. doi: 10.1111/jvim.14627. Epub 2017 Feb 10. PMID: 28185306; PMCID: PMC5354050.</a:t>
            </a:r>
            <a:endParaRPr sz="1000"/>
          </a:p>
          <a:p>
            <a:pPr indent="-292100" lvl="0" marL="457200" rtl="0" algn="l">
              <a:spcBef>
                <a:spcPts val="0"/>
              </a:spcBef>
              <a:spcAft>
                <a:spcPts val="0"/>
              </a:spcAft>
              <a:buSzPts val="1000"/>
              <a:buAutoNum type="arabicPeriod"/>
            </a:pPr>
            <a:r>
              <a:rPr lang="en" sz="1000"/>
              <a:t>Fernandes Rodrigues N, Giraud L, Bolen G, Fastrès A, Clercx C, Gommeren K, Billen F. Antimicrobial discontinuation in dogs with acute aspiration pneumonia based on clinical improvement and normalization of C-reactive protein concentration. J Vet Intern Med. 2022 Mar 29. doi: 10.1111/jvim.16405. Epub ahead of print. PMID: 35348224.</a:t>
            </a:r>
            <a:endParaRPr sz="1000"/>
          </a:p>
          <a:p>
            <a:pPr indent="-292100" lvl="0" marL="457200" rtl="0" algn="l">
              <a:spcBef>
                <a:spcPts val="0"/>
              </a:spcBef>
              <a:spcAft>
                <a:spcPts val="0"/>
              </a:spcAft>
              <a:buSzPts val="1000"/>
              <a:buAutoNum type="arabicPeriod"/>
            </a:pPr>
            <a:r>
              <a:rPr lang="en" sz="1000"/>
              <a:t>Waddell, L.S. and Puerto, D.A. (2015). Pleural Space Disease: Pyothorax. In Small Animal Surgical Emergencies, L.R. Aronson (Ed.). https://doi.org/10.1002/9781118487181.ch31</a:t>
            </a:r>
            <a:endParaRPr sz="1000"/>
          </a:p>
          <a:p>
            <a:pPr indent="-292100" lvl="0" marL="457200" rtl="0" algn="l">
              <a:spcBef>
                <a:spcPts val="0"/>
              </a:spcBef>
              <a:spcAft>
                <a:spcPts val="0"/>
              </a:spcAft>
              <a:buSzPts val="1000"/>
              <a:buAutoNum type="arabicPeriod"/>
            </a:pPr>
            <a:r>
              <a:rPr lang="en" sz="1000"/>
              <a:t>https://www.grepmed.com/images/3385/wallsuction-schematic-pleurevac-waterseal-chesttube</a:t>
            </a:r>
            <a:endParaRPr sz="10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p15"/>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Feline URT</a:t>
            </a:r>
            <a:endParaRPr/>
          </a:p>
        </p:txBody>
      </p:sp>
      <p:sp>
        <p:nvSpPr>
          <p:cNvPr id="75" name="Google Shape;75;p15"/>
          <p:cNvSpPr txBox="1"/>
          <p:nvPr>
            <p:ph idx="1" type="body"/>
          </p:nvPr>
        </p:nvSpPr>
        <p:spPr>
          <a:xfrm>
            <a:off x="387900" y="1489824"/>
            <a:ext cx="8368200" cy="3078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Clinical signs - serous to mucopurulent ocular and nasal discharge, epistaxis, sneezing, conjunctivitis</a:t>
            </a:r>
            <a:endParaRPr/>
          </a:p>
          <a:p>
            <a:pPr indent="0" lvl="0" marL="0" rtl="0" algn="l">
              <a:spcBef>
                <a:spcPts val="1200"/>
              </a:spcBef>
              <a:spcAft>
                <a:spcPts val="0"/>
              </a:spcAft>
              <a:buNone/>
            </a:pPr>
            <a:r>
              <a:rPr lang="en"/>
              <a:t>Acute or chronic (+/- 10 days)</a:t>
            </a:r>
            <a:endParaRPr/>
          </a:p>
          <a:p>
            <a:pPr indent="0" lvl="0" marL="0" rtl="0" algn="l">
              <a:spcBef>
                <a:spcPts val="1200"/>
              </a:spcBef>
              <a:spcAft>
                <a:spcPts val="0"/>
              </a:spcAft>
              <a:buNone/>
            </a:pPr>
            <a:r>
              <a:rPr lang="en"/>
              <a:t>Etiology - Herpesvirus or calicivirus associated upper respiratory infection</a:t>
            </a:r>
            <a:endParaRPr/>
          </a:p>
          <a:p>
            <a:pPr indent="0" lvl="0" marL="0" rtl="0" algn="l">
              <a:spcBef>
                <a:spcPts val="1200"/>
              </a:spcBef>
              <a:spcAft>
                <a:spcPts val="0"/>
              </a:spcAft>
              <a:buNone/>
            </a:pPr>
            <a:r>
              <a:rPr lang="en"/>
              <a:t>Secondary bacterial infections</a:t>
            </a:r>
            <a:endParaRPr/>
          </a:p>
          <a:p>
            <a:pPr indent="0" lvl="0" marL="0" rtl="0" algn="l">
              <a:spcBef>
                <a:spcPts val="1200"/>
              </a:spcBef>
              <a:spcAft>
                <a:spcPts val="1200"/>
              </a:spcAft>
              <a:buNone/>
            </a:pPr>
            <a:r>
              <a:rPr lang="en"/>
              <a:t>Does mucopurulent discharge = bacterial component?</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6"/>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Diagnosis - Feline URT</a:t>
            </a:r>
            <a:endParaRPr/>
          </a:p>
        </p:txBody>
      </p:sp>
      <p:sp>
        <p:nvSpPr>
          <p:cNvPr id="81" name="Google Shape;81;p16"/>
          <p:cNvSpPr txBox="1"/>
          <p:nvPr>
            <p:ph idx="1" type="body"/>
          </p:nvPr>
        </p:nvSpPr>
        <p:spPr>
          <a:xfrm>
            <a:off x="387900" y="1489825"/>
            <a:ext cx="4060800" cy="3469500"/>
          </a:xfrm>
          <a:prstGeom prst="rect">
            <a:avLst/>
          </a:prstGeom>
          <a:effectLst>
            <a:outerShdw blurRad="57150" rotWithShape="0" algn="bl" dir="5400000" dist="19050">
              <a:srgbClr val="000000">
                <a:alpha val="50000"/>
              </a:srgbClr>
            </a:outerShdw>
            <a:reflection blurRad="0" dir="5400000" dist="38100" endA="0" fadeDir="5400012" kx="0" rotWithShape="0" algn="bl" stPos="0" sy="-100000" ky="0"/>
          </a:effectLst>
        </p:spPr>
        <p:txBody>
          <a:bodyPr anchorCtr="0" anchor="t" bIns="91425" lIns="91425" spcFirstLastPara="1" rIns="91425" wrap="square" tIns="91425">
            <a:noAutofit/>
          </a:bodyPr>
          <a:lstStyle/>
          <a:p>
            <a:pPr indent="0" lvl="0" marL="0" rtl="0" algn="l">
              <a:spcBef>
                <a:spcPts val="0"/>
              </a:spcBef>
              <a:spcAft>
                <a:spcPts val="0"/>
              </a:spcAft>
              <a:buNone/>
            </a:pPr>
            <a:r>
              <a:rPr lang="en"/>
              <a:t>Helpful</a:t>
            </a:r>
            <a:endParaRPr/>
          </a:p>
          <a:p>
            <a:pPr indent="-342900" lvl="0" marL="457200" rtl="0" algn="l">
              <a:spcBef>
                <a:spcPts val="1200"/>
              </a:spcBef>
              <a:spcAft>
                <a:spcPts val="0"/>
              </a:spcAft>
              <a:buSzPts val="1800"/>
              <a:buChar char="●"/>
            </a:pPr>
            <a:r>
              <a:rPr lang="en"/>
              <a:t>History</a:t>
            </a:r>
            <a:endParaRPr/>
          </a:p>
          <a:p>
            <a:pPr indent="-342900" lvl="0" marL="457200" rtl="0" algn="l">
              <a:spcBef>
                <a:spcPts val="0"/>
              </a:spcBef>
              <a:spcAft>
                <a:spcPts val="0"/>
              </a:spcAft>
              <a:buSzPts val="1800"/>
              <a:buChar char="●"/>
            </a:pPr>
            <a:r>
              <a:rPr lang="en"/>
              <a:t>PE - otic, nasal, ocular exam, thoracic auscultation</a:t>
            </a:r>
            <a:endParaRPr/>
          </a:p>
          <a:p>
            <a:pPr indent="-342900" lvl="0" marL="457200" rtl="0" algn="l">
              <a:spcBef>
                <a:spcPts val="0"/>
              </a:spcBef>
              <a:spcAft>
                <a:spcPts val="0"/>
              </a:spcAft>
              <a:buSzPts val="1800"/>
              <a:buChar char="●"/>
            </a:pPr>
            <a:r>
              <a:rPr lang="en"/>
              <a:t>FeLV/FIV</a:t>
            </a:r>
            <a:endParaRPr/>
          </a:p>
          <a:p>
            <a:pPr indent="-342900" lvl="0" marL="457200" rtl="0" algn="l">
              <a:spcBef>
                <a:spcPts val="0"/>
              </a:spcBef>
              <a:spcAft>
                <a:spcPts val="0"/>
              </a:spcAft>
              <a:buSzPts val="1800"/>
              <a:buChar char="●"/>
            </a:pPr>
            <a:r>
              <a:rPr lang="en"/>
              <a:t>Period of observation</a:t>
            </a:r>
            <a:endParaRPr/>
          </a:p>
        </p:txBody>
      </p:sp>
      <p:sp>
        <p:nvSpPr>
          <p:cNvPr id="82" name="Google Shape;82;p16"/>
          <p:cNvSpPr txBox="1"/>
          <p:nvPr/>
        </p:nvSpPr>
        <p:spPr>
          <a:xfrm>
            <a:off x="4050575" y="3041375"/>
            <a:ext cx="4081200" cy="2773800"/>
          </a:xfrm>
          <a:prstGeom prst="rect">
            <a:avLst/>
          </a:prstGeom>
          <a:noFill/>
          <a:ln>
            <a:noFill/>
          </a:ln>
          <a:effectLst>
            <a:outerShdw blurRad="57150" rotWithShape="0" algn="bl" dir="5400000" dist="19050">
              <a:srgbClr val="000000">
                <a:alpha val="50000"/>
              </a:srgbClr>
            </a:outerShdw>
            <a:reflection blurRad="0" dir="5400000" dist="38100" endA="0" fadeDir="5400012" kx="0" rotWithShape="0" algn="bl" stPos="0" sy="-100000" ky="0"/>
          </a:effectLst>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800">
                <a:solidFill>
                  <a:schemeClr val="dk1"/>
                </a:solidFill>
                <a:latin typeface="Roboto"/>
                <a:ea typeface="Roboto"/>
                <a:cs typeface="Roboto"/>
                <a:sym typeface="Roboto"/>
              </a:rPr>
              <a:t>Unhelpful</a:t>
            </a:r>
            <a:endParaRPr sz="1800">
              <a:solidFill>
                <a:schemeClr val="dk1"/>
              </a:solidFill>
              <a:latin typeface="Roboto"/>
              <a:ea typeface="Roboto"/>
              <a:cs typeface="Roboto"/>
              <a:sym typeface="Roboto"/>
            </a:endParaRPr>
          </a:p>
          <a:p>
            <a:pPr indent="-342900" lvl="0" marL="457200" rtl="0" algn="l">
              <a:lnSpc>
                <a:spcPct val="115000"/>
              </a:lnSpc>
              <a:spcBef>
                <a:spcPts val="1200"/>
              </a:spcBef>
              <a:spcAft>
                <a:spcPts val="0"/>
              </a:spcAft>
              <a:buClr>
                <a:schemeClr val="dk1"/>
              </a:buClr>
              <a:buSzPts val="1800"/>
              <a:buFont typeface="Roboto"/>
              <a:buChar char="●"/>
            </a:pPr>
            <a:r>
              <a:rPr lang="en" sz="1800">
                <a:solidFill>
                  <a:schemeClr val="dk1"/>
                </a:solidFill>
                <a:latin typeface="Roboto"/>
                <a:ea typeface="Roboto"/>
                <a:cs typeface="Roboto"/>
                <a:sym typeface="Roboto"/>
              </a:rPr>
              <a:t>IH cytology</a:t>
            </a:r>
            <a:endParaRPr sz="1800">
              <a:solidFill>
                <a:schemeClr val="dk1"/>
              </a:solidFill>
              <a:latin typeface="Roboto"/>
              <a:ea typeface="Roboto"/>
              <a:cs typeface="Roboto"/>
              <a:sym typeface="Roboto"/>
            </a:endParaRPr>
          </a:p>
          <a:p>
            <a:pPr indent="-342900" lvl="0" marL="457200" rtl="0" algn="l">
              <a:lnSpc>
                <a:spcPct val="115000"/>
              </a:lnSpc>
              <a:spcBef>
                <a:spcPts val="0"/>
              </a:spcBef>
              <a:spcAft>
                <a:spcPts val="0"/>
              </a:spcAft>
              <a:buClr>
                <a:schemeClr val="dk1"/>
              </a:buClr>
              <a:buSzPts val="1800"/>
              <a:buFont typeface="Roboto"/>
              <a:buChar char="●"/>
            </a:pPr>
            <a:r>
              <a:rPr lang="en" sz="1800">
                <a:solidFill>
                  <a:schemeClr val="dk1"/>
                </a:solidFill>
                <a:latin typeface="Roboto"/>
                <a:ea typeface="Roboto"/>
                <a:cs typeface="Roboto"/>
                <a:sym typeface="Roboto"/>
              </a:rPr>
              <a:t>Aerobic culture and sensitivity</a:t>
            </a:r>
            <a:endParaRPr sz="1800">
              <a:solidFill>
                <a:schemeClr val="dk1"/>
              </a:solidFill>
              <a:latin typeface="Roboto"/>
              <a:ea typeface="Roboto"/>
              <a:cs typeface="Roboto"/>
              <a:sym typeface="Roboto"/>
            </a:endParaRPr>
          </a:p>
          <a:p>
            <a:pPr indent="-342900" lvl="0" marL="457200" rtl="0" algn="l">
              <a:lnSpc>
                <a:spcPct val="115000"/>
              </a:lnSpc>
              <a:spcBef>
                <a:spcPts val="0"/>
              </a:spcBef>
              <a:spcAft>
                <a:spcPts val="0"/>
              </a:spcAft>
              <a:buClr>
                <a:schemeClr val="dk1"/>
              </a:buClr>
              <a:buSzPts val="1800"/>
              <a:buFont typeface="Roboto"/>
              <a:buChar char="●"/>
            </a:pPr>
            <a:r>
              <a:rPr lang="en" sz="1800">
                <a:solidFill>
                  <a:schemeClr val="dk1"/>
                </a:solidFill>
                <a:latin typeface="Roboto"/>
                <a:ea typeface="Roboto"/>
                <a:cs typeface="Roboto"/>
                <a:sym typeface="Roboto"/>
              </a:rPr>
              <a:t>Mycoplasma culture, PCR</a:t>
            </a:r>
            <a:endParaRPr sz="1800">
              <a:solidFill>
                <a:schemeClr val="dk1"/>
              </a:solidFill>
              <a:latin typeface="Roboto"/>
              <a:ea typeface="Roboto"/>
              <a:cs typeface="Roboto"/>
              <a:sym typeface="Roboto"/>
            </a:endParaRPr>
          </a:p>
          <a:p>
            <a:pPr indent="-342900" lvl="0" marL="457200" rtl="0" algn="l">
              <a:lnSpc>
                <a:spcPct val="115000"/>
              </a:lnSpc>
              <a:spcBef>
                <a:spcPts val="0"/>
              </a:spcBef>
              <a:spcAft>
                <a:spcPts val="0"/>
              </a:spcAft>
              <a:buClr>
                <a:schemeClr val="dk1"/>
              </a:buClr>
              <a:buSzPts val="1800"/>
              <a:buFont typeface="Roboto"/>
              <a:buChar char="●"/>
            </a:pPr>
            <a:r>
              <a:rPr lang="en" sz="1800">
                <a:solidFill>
                  <a:schemeClr val="dk1"/>
                </a:solidFill>
                <a:latin typeface="Roboto"/>
                <a:ea typeface="Roboto"/>
                <a:cs typeface="Roboto"/>
                <a:sym typeface="Roboto"/>
              </a:rPr>
              <a:t>Molecular diagnostics for viruses</a:t>
            </a:r>
            <a:endParaRPr sz="1800">
              <a:solidFill>
                <a:schemeClr val="dk1"/>
              </a:solidFill>
              <a:latin typeface="Roboto"/>
              <a:ea typeface="Roboto"/>
              <a:cs typeface="Roboto"/>
              <a:sym typeface="Roboto"/>
            </a:endParaRPr>
          </a:p>
          <a:p>
            <a:pPr indent="0" lvl="0" marL="0" rtl="0" algn="l">
              <a:lnSpc>
                <a:spcPct val="115000"/>
              </a:lnSpc>
              <a:spcBef>
                <a:spcPts val="1200"/>
              </a:spcBef>
              <a:spcAft>
                <a:spcPts val="0"/>
              </a:spcAft>
              <a:buNone/>
            </a:pPr>
            <a:r>
              <a:t/>
            </a:r>
            <a:endParaRPr sz="1800">
              <a:solidFill>
                <a:schemeClr val="dk1"/>
              </a:solidFill>
              <a:latin typeface="Roboto"/>
              <a:ea typeface="Roboto"/>
              <a:cs typeface="Roboto"/>
              <a:sym typeface="Roboto"/>
            </a:endParaRPr>
          </a:p>
          <a:p>
            <a:pPr indent="0" lvl="0" marL="0" rtl="0" algn="l">
              <a:spcBef>
                <a:spcPts val="1200"/>
              </a:spcBef>
              <a:spcAft>
                <a:spcPts val="0"/>
              </a:spcAft>
              <a:buNone/>
            </a:pPr>
            <a:r>
              <a:t/>
            </a:r>
            <a:endParaRPr>
              <a:latin typeface="Roboto"/>
              <a:ea typeface="Roboto"/>
              <a:cs typeface="Roboto"/>
              <a:sym typeface="Roboto"/>
            </a:endParaRPr>
          </a:p>
        </p:txBody>
      </p:sp>
      <p:pic>
        <p:nvPicPr>
          <p:cNvPr id="83" name="Google Shape;83;p16"/>
          <p:cNvPicPr preferRelativeResize="0"/>
          <p:nvPr/>
        </p:nvPicPr>
        <p:blipFill>
          <a:blip r:embed="rId3">
            <a:alphaModFix/>
          </a:blip>
          <a:stretch>
            <a:fillRect/>
          </a:stretch>
        </p:blipFill>
        <p:spPr>
          <a:xfrm>
            <a:off x="5829925" y="458025"/>
            <a:ext cx="2926175" cy="2965074"/>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p17"/>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Treatment - Feline URT</a:t>
            </a:r>
            <a:endParaRPr/>
          </a:p>
        </p:txBody>
      </p:sp>
      <p:sp>
        <p:nvSpPr>
          <p:cNvPr id="89" name="Google Shape;89;p17"/>
          <p:cNvSpPr txBox="1"/>
          <p:nvPr>
            <p:ph idx="1" type="body"/>
          </p:nvPr>
        </p:nvSpPr>
        <p:spPr>
          <a:xfrm>
            <a:off x="387900" y="1489824"/>
            <a:ext cx="8368200" cy="3078900"/>
          </a:xfrm>
          <a:prstGeom prst="rect">
            <a:avLst/>
          </a:prstGeom>
        </p:spPr>
        <p:txBody>
          <a:bodyPr anchorCtr="0" anchor="t" bIns="91425" lIns="91425" spcFirstLastPara="1" rIns="91425" wrap="square" tIns="91425">
            <a:normAutofit lnSpcReduction="10000"/>
          </a:bodyPr>
          <a:lstStyle/>
          <a:p>
            <a:pPr indent="0" lvl="0" marL="0" rtl="0" algn="l">
              <a:spcBef>
                <a:spcPts val="0"/>
              </a:spcBef>
              <a:spcAft>
                <a:spcPts val="0"/>
              </a:spcAft>
              <a:buNone/>
            </a:pPr>
            <a:r>
              <a:rPr lang="en"/>
              <a:t>Observation</a:t>
            </a:r>
            <a:endParaRPr/>
          </a:p>
          <a:p>
            <a:pPr indent="0" lvl="0" marL="0" rtl="0" algn="l">
              <a:spcBef>
                <a:spcPts val="1200"/>
              </a:spcBef>
              <a:spcAft>
                <a:spcPts val="0"/>
              </a:spcAft>
              <a:buNone/>
            </a:pPr>
            <a:r>
              <a:rPr lang="en"/>
              <a:t>Threshold for ABX - fever, lethargy, anorexia + mucopurulent discharge</a:t>
            </a:r>
            <a:endParaRPr/>
          </a:p>
          <a:p>
            <a:pPr indent="0" lvl="0" marL="0" rtl="0" algn="l">
              <a:spcBef>
                <a:spcPts val="1200"/>
              </a:spcBef>
              <a:spcAft>
                <a:spcPts val="0"/>
              </a:spcAft>
              <a:buNone/>
            </a:pPr>
            <a:r>
              <a:rPr lang="en"/>
              <a:t>Empiric first line ABX - doxycycline (10mg/kg/day) 7-10 days</a:t>
            </a:r>
            <a:endParaRPr/>
          </a:p>
          <a:p>
            <a:pPr indent="-342900" lvl="0" marL="457200" rtl="0" algn="l">
              <a:spcBef>
                <a:spcPts val="1200"/>
              </a:spcBef>
              <a:spcAft>
                <a:spcPts val="0"/>
              </a:spcAft>
              <a:buSzPts val="1800"/>
              <a:buChar char="-"/>
            </a:pPr>
            <a:r>
              <a:rPr lang="en"/>
              <a:t>MOA? Cidal or Static? </a:t>
            </a:r>
            <a:endParaRPr/>
          </a:p>
          <a:p>
            <a:pPr indent="0" lvl="0" marL="0" rtl="0" algn="l">
              <a:spcBef>
                <a:spcPts val="1200"/>
              </a:spcBef>
              <a:spcAft>
                <a:spcPts val="0"/>
              </a:spcAft>
              <a:buNone/>
            </a:pPr>
            <a:r>
              <a:rPr lang="en"/>
              <a:t>Alternative - amoxicillin 22mg/kg PO BID, amoxicillin-clavulanate 12.5mg/kg PO BID</a:t>
            </a:r>
            <a:endParaRPr/>
          </a:p>
          <a:p>
            <a:pPr indent="0" lvl="0" marL="0" rtl="0" algn="l">
              <a:spcBef>
                <a:spcPts val="1200"/>
              </a:spcBef>
              <a:spcAft>
                <a:spcPts val="1200"/>
              </a:spcAft>
              <a:buNone/>
            </a:pPr>
            <a:r>
              <a:rPr lang="en"/>
              <a:t>Longer duration of treatment to clear Chlamydia felis carrier state potentially</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18"/>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Diagnosis - Chronic URT</a:t>
            </a:r>
            <a:endParaRPr/>
          </a:p>
        </p:txBody>
      </p:sp>
      <p:sp>
        <p:nvSpPr>
          <p:cNvPr id="95" name="Google Shape;95;p18"/>
          <p:cNvSpPr txBox="1"/>
          <p:nvPr>
            <p:ph idx="1" type="body"/>
          </p:nvPr>
        </p:nvSpPr>
        <p:spPr>
          <a:xfrm>
            <a:off x="387900" y="1489825"/>
            <a:ext cx="5297100" cy="3078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DDX - Cuterebra spp, allergies, neoplasia, foreign bodies, nasopharyngeal stenosis, oronasal fistulas, nasopharyngeal polyps, trauma</a:t>
            </a:r>
            <a:endParaRPr/>
          </a:p>
          <a:p>
            <a:pPr indent="0" lvl="0" marL="0" rtl="0" algn="l">
              <a:spcBef>
                <a:spcPts val="1200"/>
              </a:spcBef>
              <a:spcAft>
                <a:spcPts val="0"/>
              </a:spcAft>
              <a:buNone/>
            </a:pPr>
            <a:r>
              <a:rPr lang="en"/>
              <a:t>CT/rhinoscopy</a:t>
            </a:r>
            <a:endParaRPr/>
          </a:p>
          <a:p>
            <a:pPr indent="0" lvl="0" marL="0" rtl="0" algn="l">
              <a:spcBef>
                <a:spcPts val="1200"/>
              </a:spcBef>
              <a:spcAft>
                <a:spcPts val="0"/>
              </a:spcAft>
              <a:buNone/>
            </a:pPr>
            <a:r>
              <a:rPr lang="en"/>
              <a:t>Nasal lavage/brushings (cytology, culture + sensitivity, PCR, fungal culture)</a:t>
            </a:r>
            <a:endParaRPr/>
          </a:p>
          <a:p>
            <a:pPr indent="0" lvl="0" marL="0" rtl="0" algn="l">
              <a:spcBef>
                <a:spcPts val="1200"/>
              </a:spcBef>
              <a:spcAft>
                <a:spcPts val="1200"/>
              </a:spcAft>
              <a:buNone/>
            </a:pPr>
            <a:r>
              <a:rPr lang="en"/>
              <a:t>Nasal tissue biopsy (difficult to interpret)</a:t>
            </a:r>
            <a:endParaRPr/>
          </a:p>
        </p:txBody>
      </p:sp>
      <p:pic>
        <p:nvPicPr>
          <p:cNvPr id="96" name="Google Shape;96;p18"/>
          <p:cNvPicPr preferRelativeResize="0"/>
          <p:nvPr/>
        </p:nvPicPr>
        <p:blipFill>
          <a:blip r:embed="rId3">
            <a:alphaModFix/>
          </a:blip>
          <a:stretch>
            <a:fillRect/>
          </a:stretch>
        </p:blipFill>
        <p:spPr>
          <a:xfrm>
            <a:off x="5786525" y="1144125"/>
            <a:ext cx="2770932" cy="3694577"/>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19"/>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Treatment - Chronic URT</a:t>
            </a:r>
            <a:endParaRPr/>
          </a:p>
        </p:txBody>
      </p:sp>
      <p:sp>
        <p:nvSpPr>
          <p:cNvPr id="102" name="Google Shape;102;p19"/>
          <p:cNvSpPr txBox="1"/>
          <p:nvPr>
            <p:ph idx="1" type="body"/>
          </p:nvPr>
        </p:nvSpPr>
        <p:spPr>
          <a:xfrm>
            <a:off x="387900" y="1489824"/>
            <a:ext cx="8368200" cy="3078900"/>
          </a:xfrm>
          <a:prstGeom prst="rect">
            <a:avLst/>
          </a:prstGeom>
        </p:spPr>
        <p:txBody>
          <a:bodyPr anchorCtr="0" anchor="t" bIns="91425" lIns="91425" spcFirstLastPara="1" rIns="91425" wrap="square" tIns="91425">
            <a:normAutofit lnSpcReduction="10000"/>
          </a:bodyPr>
          <a:lstStyle/>
          <a:p>
            <a:pPr indent="0" lvl="0" marL="0" rtl="0" algn="l">
              <a:spcBef>
                <a:spcPts val="0"/>
              </a:spcBef>
              <a:spcAft>
                <a:spcPts val="0"/>
              </a:spcAft>
              <a:buNone/>
            </a:pPr>
            <a:r>
              <a:rPr lang="en"/>
              <a:t>ABX based on culture and sensitivity</a:t>
            </a:r>
            <a:endParaRPr/>
          </a:p>
          <a:p>
            <a:pPr indent="-342900" lvl="0" marL="457200" rtl="0" algn="l">
              <a:spcBef>
                <a:spcPts val="1200"/>
              </a:spcBef>
              <a:spcAft>
                <a:spcPts val="0"/>
              </a:spcAft>
              <a:buSzPts val="1800"/>
              <a:buChar char="-"/>
            </a:pPr>
            <a:r>
              <a:rPr lang="en"/>
              <a:t>Reserve fluoroquinolones, third generation cephalosporins, azithromycin</a:t>
            </a:r>
            <a:endParaRPr/>
          </a:p>
          <a:p>
            <a:pPr indent="-342900" lvl="0" marL="457200" rtl="0" algn="l">
              <a:spcBef>
                <a:spcPts val="0"/>
              </a:spcBef>
              <a:spcAft>
                <a:spcPts val="0"/>
              </a:spcAft>
              <a:buSzPts val="1800"/>
              <a:buChar char="-"/>
            </a:pPr>
            <a:r>
              <a:rPr lang="en"/>
              <a:t>Pradofloxacin 5mg/kg PO q24 with tablets, 7.5mg/kg with oral suspension</a:t>
            </a:r>
            <a:endParaRPr/>
          </a:p>
          <a:p>
            <a:pPr indent="0" lvl="0" marL="0" rtl="0" algn="l">
              <a:spcBef>
                <a:spcPts val="1200"/>
              </a:spcBef>
              <a:spcAft>
                <a:spcPts val="0"/>
              </a:spcAft>
              <a:buNone/>
            </a:pPr>
            <a:r>
              <a:rPr lang="en"/>
              <a:t>Pseudomonas spp -&gt; nasal flushing under GA</a:t>
            </a:r>
            <a:endParaRPr/>
          </a:p>
          <a:p>
            <a:pPr indent="-342900" lvl="0" marL="457200" rtl="0" algn="l">
              <a:spcBef>
                <a:spcPts val="1200"/>
              </a:spcBef>
              <a:spcAft>
                <a:spcPts val="0"/>
              </a:spcAft>
              <a:buSzPts val="1800"/>
              <a:buChar char="-"/>
            </a:pPr>
            <a:r>
              <a:rPr lang="en"/>
              <a:t>Fluoroquinoline solo vs. combined with beta-lactam</a:t>
            </a:r>
            <a:endParaRPr/>
          </a:p>
          <a:p>
            <a:pPr indent="0" lvl="0" marL="0" rtl="0" algn="l">
              <a:spcBef>
                <a:spcPts val="1200"/>
              </a:spcBef>
              <a:spcAft>
                <a:spcPts val="0"/>
              </a:spcAft>
              <a:buNone/>
            </a:pPr>
            <a:r>
              <a:rPr lang="en"/>
              <a:t>Duration of treatment is unknown - 1 week past clinical resolution</a:t>
            </a:r>
            <a:endParaRPr/>
          </a:p>
          <a:p>
            <a:pPr indent="0" lvl="0" marL="0" rtl="0" algn="l">
              <a:spcBef>
                <a:spcPts val="1200"/>
              </a:spcBef>
              <a:spcAft>
                <a:spcPts val="1200"/>
              </a:spcAft>
              <a:buNone/>
            </a:pPr>
            <a:r>
              <a:rPr lang="en"/>
              <a:t>0.9% NaCl topical administration - mild mucolytic</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20"/>
          <p:cNvSpPr txBox="1"/>
          <p:nvPr>
            <p:ph type="title"/>
          </p:nvPr>
        </p:nvSpPr>
        <p:spPr>
          <a:xfrm>
            <a:off x="480750" y="1764950"/>
            <a:ext cx="8222100" cy="907500"/>
          </a:xfrm>
          <a:prstGeom prst="rect">
            <a:avLst/>
          </a:prstGeom>
        </p:spPr>
        <p:txBody>
          <a:bodyPr anchorCtr="0" anchor="b" bIns="91425" lIns="91425" spcFirstLastPara="1" rIns="91425" wrap="square" tIns="91425">
            <a:normAutofit fontScale="90000"/>
          </a:bodyPr>
          <a:lstStyle/>
          <a:p>
            <a:pPr indent="0" lvl="0" marL="0" rtl="0" algn="ctr">
              <a:spcBef>
                <a:spcPts val="0"/>
              </a:spcBef>
              <a:spcAft>
                <a:spcPts val="0"/>
              </a:spcAft>
              <a:buNone/>
            </a:pPr>
            <a:r>
              <a:rPr lang="en"/>
              <a:t>Canine Infectious Respiratory Disease Complex</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sp>
        <p:nvSpPr>
          <p:cNvPr id="112" name="Google Shape;112;p21"/>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CIRDC</a:t>
            </a:r>
            <a:endParaRPr/>
          </a:p>
        </p:txBody>
      </p:sp>
      <p:sp>
        <p:nvSpPr>
          <p:cNvPr id="113" name="Google Shape;113;p21"/>
          <p:cNvSpPr txBox="1"/>
          <p:nvPr>
            <p:ph idx="1" type="body"/>
          </p:nvPr>
        </p:nvSpPr>
        <p:spPr>
          <a:xfrm>
            <a:off x="387900" y="1489824"/>
            <a:ext cx="8368200" cy="3078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Infectious agents - Canine adenovirus 2*, canine distemper virus*, canine respiratory coronavirus, canine influenza virus*, canine herpesvirus, canine pneumovirus, canine parainfluenza virus*, Bordetella bronchiseptica*, Strep equi zooepidemicus, mycoplasma spp.</a:t>
            </a:r>
            <a:endParaRPr/>
          </a:p>
          <a:p>
            <a:pPr indent="0" lvl="0" marL="0" rtl="0" algn="l">
              <a:spcBef>
                <a:spcPts val="1200"/>
              </a:spcBef>
              <a:spcAft>
                <a:spcPts val="0"/>
              </a:spcAft>
              <a:buNone/>
            </a:pPr>
            <a:r>
              <a:rPr lang="en"/>
              <a:t>Clinical signs - coughing, +/- sneezing, nasal or ocular discharge, fever</a:t>
            </a:r>
            <a:endParaRPr/>
          </a:p>
          <a:p>
            <a:pPr indent="-342900" lvl="0" marL="457200" rtl="0" algn="l">
              <a:spcBef>
                <a:spcPts val="1200"/>
              </a:spcBef>
              <a:spcAft>
                <a:spcPts val="0"/>
              </a:spcAft>
              <a:buSzPts val="1800"/>
              <a:buChar char="-"/>
            </a:pPr>
            <a:r>
              <a:rPr lang="en"/>
              <a:t>Distemper = mucopurulent ocular/nasal discharge + diarrhea</a:t>
            </a:r>
            <a:endParaRPr/>
          </a:p>
          <a:p>
            <a:pPr indent="-342900" lvl="0" marL="457200" rtl="0" algn="l">
              <a:spcBef>
                <a:spcPts val="0"/>
              </a:spcBef>
              <a:spcAft>
                <a:spcPts val="0"/>
              </a:spcAft>
              <a:buSzPts val="1800"/>
              <a:buChar char="-"/>
            </a:pPr>
            <a:r>
              <a:rPr lang="en"/>
              <a:t>Strep equi zooepidemicus = acute hemorrhagic pneumonia</a:t>
            </a:r>
            <a:endParaRPr/>
          </a:p>
        </p:txBody>
      </p:sp>
      <p:sp>
        <p:nvSpPr>
          <p:cNvPr id="114" name="Google Shape;114;p21"/>
          <p:cNvSpPr txBox="1"/>
          <p:nvPr/>
        </p:nvSpPr>
        <p:spPr>
          <a:xfrm>
            <a:off x="6325750" y="4773050"/>
            <a:ext cx="22005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chemeClr val="dk1"/>
                </a:solidFill>
                <a:latin typeface="Roboto"/>
                <a:ea typeface="Roboto"/>
                <a:cs typeface="Roboto"/>
                <a:sym typeface="Roboto"/>
              </a:rPr>
              <a:t>*= vaccinations available</a:t>
            </a:r>
            <a:endParaRPr>
              <a:solidFill>
                <a:schemeClr val="dk1"/>
              </a:solidFill>
              <a:latin typeface="Roboto"/>
              <a:ea typeface="Roboto"/>
              <a:cs typeface="Roboto"/>
              <a:sym typeface="Roboto"/>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