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rts/chart1.xml" ContentType="application/vnd.openxmlformats-officedocument.drawingml.chart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5"/>
  </p:notes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3" r:id="rId25"/>
    <p:sldId id="284" r:id="rId26"/>
    <p:sldId id="297" r:id="rId27"/>
    <p:sldId id="298" r:id="rId28"/>
    <p:sldId id="300" r:id="rId29"/>
    <p:sldId id="286" r:id="rId30"/>
    <p:sldId id="301" r:id="rId31"/>
    <p:sldId id="287" r:id="rId32"/>
    <p:sldId id="302" r:id="rId33"/>
    <p:sldId id="303" r:id="rId34"/>
    <p:sldId id="304" r:id="rId35"/>
    <p:sldId id="288" r:id="rId36"/>
    <p:sldId id="305" r:id="rId37"/>
    <p:sldId id="289" r:id="rId38"/>
    <p:sldId id="308" r:id="rId39"/>
    <p:sldId id="306" r:id="rId40"/>
    <p:sldId id="310" r:id="rId41"/>
    <p:sldId id="290" r:id="rId42"/>
    <p:sldId id="311" r:id="rId43"/>
    <p:sldId id="312" r:id="rId44"/>
    <p:sldId id="313" r:id="rId45"/>
    <p:sldId id="315" r:id="rId46"/>
    <p:sldId id="316" r:id="rId47"/>
    <p:sldId id="317" r:id="rId48"/>
    <p:sldId id="314" r:id="rId49"/>
    <p:sldId id="318" r:id="rId50"/>
    <p:sldId id="319" r:id="rId51"/>
    <p:sldId id="291" r:id="rId52"/>
    <p:sldId id="320" r:id="rId53"/>
    <p:sldId id="322" r:id="rId54"/>
    <p:sldId id="323" r:id="rId55"/>
    <p:sldId id="324" r:id="rId56"/>
    <p:sldId id="321" r:id="rId57"/>
    <p:sldId id="292" r:id="rId58"/>
    <p:sldId id="325" r:id="rId59"/>
    <p:sldId id="326" r:id="rId60"/>
    <p:sldId id="327" r:id="rId61"/>
    <p:sldId id="328" r:id="rId62"/>
    <p:sldId id="329" r:id="rId63"/>
    <p:sldId id="336" r:id="rId64"/>
    <p:sldId id="330" r:id="rId65"/>
    <p:sldId id="331" r:id="rId66"/>
    <p:sldId id="332" r:id="rId67"/>
    <p:sldId id="333" r:id="rId68"/>
    <p:sldId id="335" r:id="rId69"/>
    <p:sldId id="293" r:id="rId70"/>
    <p:sldId id="337" r:id="rId71"/>
    <p:sldId id="338" r:id="rId72"/>
    <p:sldId id="339" r:id="rId73"/>
    <p:sldId id="346" r:id="rId74"/>
    <p:sldId id="341" r:id="rId75"/>
    <p:sldId id="343" r:id="rId76"/>
    <p:sldId id="344" r:id="rId77"/>
    <p:sldId id="345" r:id="rId78"/>
    <p:sldId id="347" r:id="rId79"/>
    <p:sldId id="348" r:id="rId80"/>
    <p:sldId id="349" r:id="rId81"/>
    <p:sldId id="294" r:id="rId82"/>
    <p:sldId id="353" r:id="rId83"/>
    <p:sldId id="354" r:id="rId84"/>
    <p:sldId id="355" r:id="rId85"/>
    <p:sldId id="356" r:id="rId86"/>
    <p:sldId id="357" r:id="rId87"/>
    <p:sldId id="358" r:id="rId88"/>
    <p:sldId id="295" r:id="rId89"/>
    <p:sldId id="351" r:id="rId90"/>
    <p:sldId id="350" r:id="rId91"/>
    <p:sldId id="352" r:id="rId92"/>
    <p:sldId id="359" r:id="rId93"/>
    <p:sldId id="360" r:id="rId94"/>
    <p:sldId id="370" r:id="rId95"/>
    <p:sldId id="363" r:id="rId96"/>
    <p:sldId id="371" r:id="rId97"/>
    <p:sldId id="372" r:id="rId98"/>
    <p:sldId id="364" r:id="rId99"/>
    <p:sldId id="373" r:id="rId100"/>
    <p:sldId id="374" r:id="rId101"/>
    <p:sldId id="365" r:id="rId102"/>
    <p:sldId id="375" r:id="rId103"/>
    <p:sldId id="366" r:id="rId104"/>
    <p:sldId id="377" r:id="rId105"/>
    <p:sldId id="376" r:id="rId106"/>
    <p:sldId id="367" r:id="rId107"/>
    <p:sldId id="368" r:id="rId108"/>
    <p:sldId id="379" r:id="rId109"/>
    <p:sldId id="378" r:id="rId110"/>
    <p:sldId id="369" r:id="rId111"/>
    <p:sldId id="381" r:id="rId112"/>
    <p:sldId id="361" r:id="rId113"/>
    <p:sldId id="362" r:id="rId1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868" autoAdjust="0"/>
  </p:normalViewPr>
  <p:slideViewPr>
    <p:cSldViewPr snapToGrid="0" snapToObjects="1">
      <p:cViewPr varScale="1">
        <p:scale>
          <a:sx n="84" d="100"/>
          <a:sy n="84" d="100"/>
        </p:scale>
        <p:origin x="-2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notesMaster" Target="notesMasters/notesMaster1.xml"/><Relationship Id="rId116" Type="http://schemas.openxmlformats.org/officeDocument/2006/relationships/printerSettings" Target="printerSettings/printerSettings1.bin"/><Relationship Id="rId117" Type="http://schemas.openxmlformats.org/officeDocument/2006/relationships/presProps" Target="presProps.xml"/><Relationship Id="rId118" Type="http://schemas.openxmlformats.org/officeDocument/2006/relationships/viewProps" Target="viewProps.xml"/><Relationship Id="rId119" Type="http://schemas.openxmlformats.org/officeDocument/2006/relationships/theme" Target="theme/theme1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Composition of Bile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Bile Salts and Bile Acids</c:v>
                </c:pt>
                <c:pt idx="1">
                  <c:v>Phospholipids</c:v>
                </c:pt>
                <c:pt idx="2">
                  <c:v>Cholesterol</c:v>
                </c:pt>
                <c:pt idx="3">
                  <c:v>Bilirubin</c:v>
                </c:pt>
                <c:pt idx="4">
                  <c:v>Ions and Water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50.0</c:v>
                </c:pt>
                <c:pt idx="1">
                  <c:v>40.0</c:v>
                </c:pt>
                <c:pt idx="2">
                  <c:v>4.0</c:v>
                </c:pt>
                <c:pt idx="3">
                  <c:v>2.0</c:v>
                </c:pt>
                <c:pt idx="4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EEAC15-339B-FE45-B57C-CDC588D1CB5B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25498B-62E0-3640-8058-1A56D4A02C53}">
      <dgm:prSet phldrT="[Text]"/>
      <dgm:spPr/>
      <dgm:t>
        <a:bodyPr/>
        <a:lstStyle/>
        <a:p>
          <a:r>
            <a:rPr lang="en-US" dirty="0" err="1" smtClean="0"/>
            <a:t>Arcuate</a:t>
          </a:r>
          <a:r>
            <a:rPr lang="en-US" dirty="0" smtClean="0"/>
            <a:t> </a:t>
          </a:r>
          <a:r>
            <a:rPr lang="en-US" dirty="0" err="1" smtClean="0"/>
            <a:t>nucleaus</a:t>
          </a:r>
          <a:r>
            <a:rPr lang="en-US" dirty="0" smtClean="0"/>
            <a:t> of hypothalamus</a:t>
          </a:r>
          <a:endParaRPr lang="en-US" dirty="0"/>
        </a:p>
      </dgm:t>
    </dgm:pt>
    <dgm:pt modelId="{0A06D169-A533-BE4A-821E-762F705D3DF4}" type="parTrans" cxnId="{96C9DD84-74BA-184A-A2D5-21802CC9D840}">
      <dgm:prSet/>
      <dgm:spPr/>
      <dgm:t>
        <a:bodyPr/>
        <a:lstStyle/>
        <a:p>
          <a:endParaRPr lang="en-US"/>
        </a:p>
      </dgm:t>
    </dgm:pt>
    <dgm:pt modelId="{1E6F78E1-8BB9-F744-AD77-583312F53ACA}" type="sibTrans" cxnId="{96C9DD84-74BA-184A-A2D5-21802CC9D840}">
      <dgm:prSet/>
      <dgm:spPr/>
      <dgm:t>
        <a:bodyPr/>
        <a:lstStyle/>
        <a:p>
          <a:endParaRPr lang="en-US"/>
        </a:p>
      </dgm:t>
    </dgm:pt>
    <dgm:pt modelId="{8FF6328B-544C-744D-9409-E26545DD8A04}">
      <dgm:prSet phldrT="[Text]"/>
      <dgm:spPr/>
      <dgm:t>
        <a:bodyPr/>
        <a:lstStyle/>
        <a:p>
          <a:r>
            <a:rPr lang="en-US" dirty="0" smtClean="0"/>
            <a:t>Satiety Center</a:t>
          </a:r>
          <a:endParaRPr lang="en-US" dirty="0"/>
        </a:p>
      </dgm:t>
    </dgm:pt>
    <dgm:pt modelId="{C7259ADA-4454-914C-B948-61D571857E75}" type="parTrans" cxnId="{CBCF9941-27F4-0F48-8952-ADA8BDDC9483}">
      <dgm:prSet/>
      <dgm:spPr/>
      <dgm:t>
        <a:bodyPr/>
        <a:lstStyle/>
        <a:p>
          <a:endParaRPr lang="en-US"/>
        </a:p>
      </dgm:t>
    </dgm:pt>
    <dgm:pt modelId="{4A5BFF39-BECF-4A43-B581-7609ABE6E60C}" type="sibTrans" cxnId="{CBCF9941-27F4-0F48-8952-ADA8BDDC9483}">
      <dgm:prSet/>
      <dgm:spPr/>
      <dgm:t>
        <a:bodyPr/>
        <a:lstStyle/>
        <a:p>
          <a:endParaRPr lang="en-US"/>
        </a:p>
      </dgm:t>
    </dgm:pt>
    <dgm:pt modelId="{62FEF2CA-AB98-BB4B-BDDA-170A45FA2EC8}">
      <dgm:prSet phldrT="[Text]"/>
      <dgm:spPr/>
      <dgm:t>
        <a:bodyPr/>
        <a:lstStyle/>
        <a:p>
          <a:r>
            <a:rPr lang="en-US" dirty="0" smtClean="0"/>
            <a:t>Feeding center</a:t>
          </a:r>
          <a:endParaRPr lang="en-US" dirty="0"/>
        </a:p>
      </dgm:t>
    </dgm:pt>
    <dgm:pt modelId="{77629D08-3286-AC47-BBC6-51CCF40D67A2}" type="parTrans" cxnId="{A14F1436-50B9-FD48-ADE6-11257FD67692}">
      <dgm:prSet/>
      <dgm:spPr/>
      <dgm:t>
        <a:bodyPr/>
        <a:lstStyle/>
        <a:p>
          <a:endParaRPr lang="en-US"/>
        </a:p>
      </dgm:t>
    </dgm:pt>
    <dgm:pt modelId="{001183FA-99CD-F24F-BABF-09F9CB3E5CE7}" type="sibTrans" cxnId="{A14F1436-50B9-FD48-ADE6-11257FD67692}">
      <dgm:prSet/>
      <dgm:spPr/>
      <dgm:t>
        <a:bodyPr/>
        <a:lstStyle/>
        <a:p>
          <a:endParaRPr lang="en-US"/>
        </a:p>
      </dgm:t>
    </dgm:pt>
    <dgm:pt modelId="{636E8F4B-FF32-9C4C-969D-84F102A5A3EF}">
      <dgm:prSet phldrT="[Text]"/>
      <dgm:spPr/>
      <dgm:t>
        <a:bodyPr/>
        <a:lstStyle/>
        <a:p>
          <a:r>
            <a:rPr lang="en-US" dirty="0" smtClean="0"/>
            <a:t>Inhibits appetite in presence of food</a:t>
          </a:r>
          <a:endParaRPr lang="en-US" dirty="0"/>
        </a:p>
      </dgm:t>
    </dgm:pt>
    <dgm:pt modelId="{21650BB9-ECF6-EA4E-A6E2-6D7DFE1E4280}" type="parTrans" cxnId="{BA25BC77-BD93-E74B-BDA4-F8EE603F3DCA}">
      <dgm:prSet/>
      <dgm:spPr/>
      <dgm:t>
        <a:bodyPr/>
        <a:lstStyle/>
        <a:p>
          <a:endParaRPr lang="en-US"/>
        </a:p>
      </dgm:t>
    </dgm:pt>
    <dgm:pt modelId="{8D7AD45F-4D47-6543-8D7F-6E4A053A75A4}" type="sibTrans" cxnId="{BA25BC77-BD93-E74B-BDA4-F8EE603F3DCA}">
      <dgm:prSet/>
      <dgm:spPr/>
      <dgm:t>
        <a:bodyPr/>
        <a:lstStyle/>
        <a:p>
          <a:endParaRPr lang="en-US"/>
        </a:p>
      </dgm:t>
    </dgm:pt>
    <dgm:pt modelId="{386847C0-F20D-5140-AD7D-2F6D8A310180}">
      <dgm:prSet phldrT="[Text]"/>
      <dgm:spPr/>
      <dgm:t>
        <a:bodyPr/>
        <a:lstStyle/>
        <a:p>
          <a:r>
            <a:rPr lang="en-US" dirty="0" smtClean="0"/>
            <a:t>In ventromedial nucleus (VPN) of hypothalamus</a:t>
          </a:r>
          <a:endParaRPr lang="en-US" dirty="0"/>
        </a:p>
      </dgm:t>
    </dgm:pt>
    <dgm:pt modelId="{D9670136-879C-DA4E-A900-9C15F6E889C3}" type="parTrans" cxnId="{286C9D5A-E223-7A4D-9A0A-E361D26A06F0}">
      <dgm:prSet/>
      <dgm:spPr/>
      <dgm:t>
        <a:bodyPr/>
        <a:lstStyle/>
        <a:p>
          <a:endParaRPr lang="en-US"/>
        </a:p>
      </dgm:t>
    </dgm:pt>
    <dgm:pt modelId="{DCB13520-894B-CB40-A26D-37D796D99CF8}" type="sibTrans" cxnId="{286C9D5A-E223-7A4D-9A0A-E361D26A06F0}">
      <dgm:prSet/>
      <dgm:spPr/>
      <dgm:t>
        <a:bodyPr/>
        <a:lstStyle/>
        <a:p>
          <a:endParaRPr lang="en-US"/>
        </a:p>
      </dgm:t>
    </dgm:pt>
    <dgm:pt modelId="{B8AD390E-030B-2C4E-9C47-379D0A1FE066}">
      <dgm:prSet phldrT="[Text]"/>
      <dgm:spPr/>
      <dgm:t>
        <a:bodyPr/>
        <a:lstStyle/>
        <a:p>
          <a:r>
            <a:rPr lang="en-US" dirty="0" smtClean="0"/>
            <a:t>In lateral hypothalamic area (LHA)</a:t>
          </a:r>
          <a:endParaRPr lang="en-US" dirty="0"/>
        </a:p>
      </dgm:t>
    </dgm:pt>
    <dgm:pt modelId="{0DD037A4-38B0-C344-9299-F628AAC5A366}" type="parTrans" cxnId="{FB2C679A-CA70-B84A-BA15-E0F4429CF9EF}">
      <dgm:prSet/>
      <dgm:spPr/>
      <dgm:t>
        <a:bodyPr/>
        <a:lstStyle/>
        <a:p>
          <a:endParaRPr lang="en-US"/>
        </a:p>
      </dgm:t>
    </dgm:pt>
    <dgm:pt modelId="{0A39ABB5-64B9-BC40-8BAC-7C45DC79C266}" type="sibTrans" cxnId="{FB2C679A-CA70-B84A-BA15-E0F4429CF9EF}">
      <dgm:prSet/>
      <dgm:spPr/>
      <dgm:t>
        <a:bodyPr/>
        <a:lstStyle/>
        <a:p>
          <a:endParaRPr lang="en-US"/>
        </a:p>
      </dgm:t>
    </dgm:pt>
    <dgm:pt modelId="{F1A41ECC-75B3-444C-8D67-08DDB3F8BEB3}" type="pres">
      <dgm:prSet presAssocID="{07EEAC15-339B-FE45-B57C-CDC588D1CB5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9946C5-87CB-F64B-8443-BFD4C6355ABD}" type="pres">
      <dgm:prSet presAssocID="{3225498B-62E0-3640-8058-1A56D4A02C53}" presName="centerShape" presStyleLbl="node0" presStyleIdx="0" presStyleCnt="1" custLinFactNeighborX="-262" custLinFactNeighborY="-45834"/>
      <dgm:spPr/>
      <dgm:t>
        <a:bodyPr/>
        <a:lstStyle/>
        <a:p>
          <a:endParaRPr lang="en-US"/>
        </a:p>
      </dgm:t>
    </dgm:pt>
    <dgm:pt modelId="{FC5E5B02-7A2A-9349-A441-2CA7F489B663}" type="pres">
      <dgm:prSet presAssocID="{C7259ADA-4454-914C-B948-61D571857E75}" presName="parTrans" presStyleLbl="bgSibTrans2D1" presStyleIdx="0" presStyleCnt="2" custAng="10788863" custScaleX="49238" custLinFactNeighborX="32431" custLinFactNeighborY="-78122"/>
      <dgm:spPr/>
      <dgm:t>
        <a:bodyPr/>
        <a:lstStyle/>
        <a:p>
          <a:endParaRPr lang="en-US"/>
        </a:p>
      </dgm:t>
    </dgm:pt>
    <dgm:pt modelId="{A1E068E0-46D8-5347-B99F-656D9F802ED6}" type="pres">
      <dgm:prSet presAssocID="{8FF6328B-544C-744D-9409-E26545DD8A04}" presName="node" presStyleLbl="node1" presStyleIdx="0" presStyleCnt="2" custScaleX="117663" custScaleY="109299" custRadScaleRad="79427" custRadScaleInc="-464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360788-F877-7D47-9021-52A3B9B43002}" type="pres">
      <dgm:prSet presAssocID="{77629D08-3286-AC47-BBC6-51CCF40D67A2}" presName="parTrans" presStyleLbl="bgSibTrans2D1" presStyleIdx="1" presStyleCnt="2" custAng="16401115" custFlipHor="1" custScaleX="51519" custLinFactNeighborX="-23344" custLinFactNeighborY="-87249"/>
      <dgm:spPr/>
      <dgm:t>
        <a:bodyPr/>
        <a:lstStyle/>
        <a:p>
          <a:endParaRPr lang="en-US"/>
        </a:p>
      </dgm:t>
    </dgm:pt>
    <dgm:pt modelId="{1E6873EC-71BE-3D49-944E-77B89F39089A}" type="pres">
      <dgm:prSet presAssocID="{62FEF2CA-AB98-BB4B-BDDA-170A45FA2EC8}" presName="node" presStyleLbl="node1" presStyleIdx="1" presStyleCnt="2" custScaleX="114733" custScaleY="101882" custRadScaleRad="77138" custRadScaleInc="483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C9DD84-74BA-184A-A2D5-21802CC9D840}" srcId="{07EEAC15-339B-FE45-B57C-CDC588D1CB5B}" destId="{3225498B-62E0-3640-8058-1A56D4A02C53}" srcOrd="0" destOrd="0" parTransId="{0A06D169-A533-BE4A-821E-762F705D3DF4}" sibTransId="{1E6F78E1-8BB9-F744-AD77-583312F53ACA}"/>
    <dgm:cxn modelId="{15DFD60A-5712-9548-8ECC-608E7EF3A4AE}" type="presOf" srcId="{8FF6328B-544C-744D-9409-E26545DD8A04}" destId="{A1E068E0-46D8-5347-B99F-656D9F802ED6}" srcOrd="0" destOrd="0" presId="urn:microsoft.com/office/officeart/2005/8/layout/radial4"/>
    <dgm:cxn modelId="{0023F2C3-C98D-AE44-A475-E516F5FB513F}" type="presOf" srcId="{636E8F4B-FF32-9C4C-969D-84F102A5A3EF}" destId="{A1E068E0-46D8-5347-B99F-656D9F802ED6}" srcOrd="0" destOrd="1" presId="urn:microsoft.com/office/officeart/2005/8/layout/radial4"/>
    <dgm:cxn modelId="{CBCF9941-27F4-0F48-8952-ADA8BDDC9483}" srcId="{3225498B-62E0-3640-8058-1A56D4A02C53}" destId="{8FF6328B-544C-744D-9409-E26545DD8A04}" srcOrd="0" destOrd="0" parTransId="{C7259ADA-4454-914C-B948-61D571857E75}" sibTransId="{4A5BFF39-BECF-4A43-B581-7609ABE6E60C}"/>
    <dgm:cxn modelId="{530F0210-9520-614B-849E-02390003544C}" type="presOf" srcId="{07EEAC15-339B-FE45-B57C-CDC588D1CB5B}" destId="{F1A41ECC-75B3-444C-8D67-08DDB3F8BEB3}" srcOrd="0" destOrd="0" presId="urn:microsoft.com/office/officeart/2005/8/layout/radial4"/>
    <dgm:cxn modelId="{40A1AF89-6C06-9843-B6FB-03BE4C657C1C}" type="presOf" srcId="{B8AD390E-030B-2C4E-9C47-379D0A1FE066}" destId="{1E6873EC-71BE-3D49-944E-77B89F39089A}" srcOrd="0" destOrd="1" presId="urn:microsoft.com/office/officeart/2005/8/layout/radial4"/>
    <dgm:cxn modelId="{4645780D-293E-0642-A163-110D782A22D6}" type="presOf" srcId="{C7259ADA-4454-914C-B948-61D571857E75}" destId="{FC5E5B02-7A2A-9349-A441-2CA7F489B663}" srcOrd="0" destOrd="0" presId="urn:microsoft.com/office/officeart/2005/8/layout/radial4"/>
    <dgm:cxn modelId="{A14F1436-50B9-FD48-ADE6-11257FD67692}" srcId="{3225498B-62E0-3640-8058-1A56D4A02C53}" destId="{62FEF2CA-AB98-BB4B-BDDA-170A45FA2EC8}" srcOrd="1" destOrd="0" parTransId="{77629D08-3286-AC47-BBC6-51CCF40D67A2}" sibTransId="{001183FA-99CD-F24F-BABF-09F9CB3E5CE7}"/>
    <dgm:cxn modelId="{FB2C679A-CA70-B84A-BA15-E0F4429CF9EF}" srcId="{62FEF2CA-AB98-BB4B-BDDA-170A45FA2EC8}" destId="{B8AD390E-030B-2C4E-9C47-379D0A1FE066}" srcOrd="0" destOrd="0" parTransId="{0DD037A4-38B0-C344-9299-F628AAC5A366}" sibTransId="{0A39ABB5-64B9-BC40-8BAC-7C45DC79C266}"/>
    <dgm:cxn modelId="{58CE4354-0E78-C241-BF3D-FCB330D67BBF}" type="presOf" srcId="{386847C0-F20D-5140-AD7D-2F6D8A310180}" destId="{A1E068E0-46D8-5347-B99F-656D9F802ED6}" srcOrd="0" destOrd="2" presId="urn:microsoft.com/office/officeart/2005/8/layout/radial4"/>
    <dgm:cxn modelId="{B091D96A-F6CA-CB40-93C2-F459CAE96307}" type="presOf" srcId="{62FEF2CA-AB98-BB4B-BDDA-170A45FA2EC8}" destId="{1E6873EC-71BE-3D49-944E-77B89F39089A}" srcOrd="0" destOrd="0" presId="urn:microsoft.com/office/officeart/2005/8/layout/radial4"/>
    <dgm:cxn modelId="{CAC28592-B639-D042-B38B-8FA98AA6A1CD}" type="presOf" srcId="{77629D08-3286-AC47-BBC6-51CCF40D67A2}" destId="{10360788-F877-7D47-9021-52A3B9B43002}" srcOrd="0" destOrd="0" presId="urn:microsoft.com/office/officeart/2005/8/layout/radial4"/>
    <dgm:cxn modelId="{9DDF2C6D-A16F-4B49-AF5A-F3CE4828A0D8}" type="presOf" srcId="{3225498B-62E0-3640-8058-1A56D4A02C53}" destId="{639946C5-87CB-F64B-8443-BFD4C6355ABD}" srcOrd="0" destOrd="0" presId="urn:microsoft.com/office/officeart/2005/8/layout/radial4"/>
    <dgm:cxn modelId="{286C9D5A-E223-7A4D-9A0A-E361D26A06F0}" srcId="{8FF6328B-544C-744D-9409-E26545DD8A04}" destId="{386847C0-F20D-5140-AD7D-2F6D8A310180}" srcOrd="1" destOrd="0" parTransId="{D9670136-879C-DA4E-A900-9C15F6E889C3}" sibTransId="{DCB13520-894B-CB40-A26D-37D796D99CF8}"/>
    <dgm:cxn modelId="{BA25BC77-BD93-E74B-BDA4-F8EE603F3DCA}" srcId="{8FF6328B-544C-744D-9409-E26545DD8A04}" destId="{636E8F4B-FF32-9C4C-969D-84F102A5A3EF}" srcOrd="0" destOrd="0" parTransId="{21650BB9-ECF6-EA4E-A6E2-6D7DFE1E4280}" sibTransId="{8D7AD45F-4D47-6543-8D7F-6E4A053A75A4}"/>
    <dgm:cxn modelId="{6A7B7F56-D4D7-F64B-9592-03F61F63144B}" type="presParOf" srcId="{F1A41ECC-75B3-444C-8D67-08DDB3F8BEB3}" destId="{639946C5-87CB-F64B-8443-BFD4C6355ABD}" srcOrd="0" destOrd="0" presId="urn:microsoft.com/office/officeart/2005/8/layout/radial4"/>
    <dgm:cxn modelId="{1C55B70D-CCCA-7341-9985-EB7725DCEEDE}" type="presParOf" srcId="{F1A41ECC-75B3-444C-8D67-08DDB3F8BEB3}" destId="{FC5E5B02-7A2A-9349-A441-2CA7F489B663}" srcOrd="1" destOrd="0" presId="urn:microsoft.com/office/officeart/2005/8/layout/radial4"/>
    <dgm:cxn modelId="{70986ECB-25F9-3944-9B12-EC798E69123E}" type="presParOf" srcId="{F1A41ECC-75B3-444C-8D67-08DDB3F8BEB3}" destId="{A1E068E0-46D8-5347-B99F-656D9F802ED6}" srcOrd="2" destOrd="0" presId="urn:microsoft.com/office/officeart/2005/8/layout/radial4"/>
    <dgm:cxn modelId="{E8613283-8F0C-2343-BF16-63C901071887}" type="presParOf" srcId="{F1A41ECC-75B3-444C-8D67-08DDB3F8BEB3}" destId="{10360788-F877-7D47-9021-52A3B9B43002}" srcOrd="3" destOrd="0" presId="urn:microsoft.com/office/officeart/2005/8/layout/radial4"/>
    <dgm:cxn modelId="{43AB0162-0B75-2142-83A4-EBBB8839A2FF}" type="presParOf" srcId="{F1A41ECC-75B3-444C-8D67-08DDB3F8BEB3}" destId="{1E6873EC-71BE-3D49-944E-77B89F39089A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7EEAC15-339B-FE45-B57C-CDC588D1CB5B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25498B-62E0-3640-8058-1A56D4A02C53}">
      <dgm:prSet phldrT="[Text]"/>
      <dgm:spPr/>
      <dgm:t>
        <a:bodyPr/>
        <a:lstStyle/>
        <a:p>
          <a:r>
            <a:rPr lang="en-US" dirty="0" err="1" smtClean="0"/>
            <a:t>Arcuate</a:t>
          </a:r>
          <a:r>
            <a:rPr lang="en-US" dirty="0" smtClean="0"/>
            <a:t> </a:t>
          </a:r>
          <a:r>
            <a:rPr lang="en-US" dirty="0" err="1" smtClean="0"/>
            <a:t>nucleaus</a:t>
          </a:r>
          <a:r>
            <a:rPr lang="en-US" dirty="0" smtClean="0"/>
            <a:t> of hypothalamus</a:t>
          </a:r>
          <a:endParaRPr lang="en-US" dirty="0"/>
        </a:p>
      </dgm:t>
    </dgm:pt>
    <dgm:pt modelId="{0A06D169-A533-BE4A-821E-762F705D3DF4}" type="parTrans" cxnId="{96C9DD84-74BA-184A-A2D5-21802CC9D840}">
      <dgm:prSet/>
      <dgm:spPr/>
      <dgm:t>
        <a:bodyPr/>
        <a:lstStyle/>
        <a:p>
          <a:endParaRPr lang="en-US"/>
        </a:p>
      </dgm:t>
    </dgm:pt>
    <dgm:pt modelId="{1E6F78E1-8BB9-F744-AD77-583312F53ACA}" type="sibTrans" cxnId="{96C9DD84-74BA-184A-A2D5-21802CC9D840}">
      <dgm:prSet/>
      <dgm:spPr/>
      <dgm:t>
        <a:bodyPr/>
        <a:lstStyle/>
        <a:p>
          <a:endParaRPr lang="en-US"/>
        </a:p>
      </dgm:t>
    </dgm:pt>
    <dgm:pt modelId="{8FF6328B-544C-744D-9409-E26545DD8A04}">
      <dgm:prSet phldrT="[Text]"/>
      <dgm:spPr/>
      <dgm:t>
        <a:bodyPr/>
        <a:lstStyle/>
        <a:p>
          <a:r>
            <a:rPr lang="en-US" dirty="0" smtClean="0"/>
            <a:t>Satiety Center</a:t>
          </a:r>
          <a:endParaRPr lang="en-US" dirty="0"/>
        </a:p>
      </dgm:t>
    </dgm:pt>
    <dgm:pt modelId="{C7259ADA-4454-914C-B948-61D571857E75}" type="parTrans" cxnId="{CBCF9941-27F4-0F48-8952-ADA8BDDC9483}">
      <dgm:prSet/>
      <dgm:spPr/>
      <dgm:t>
        <a:bodyPr/>
        <a:lstStyle/>
        <a:p>
          <a:endParaRPr lang="en-US"/>
        </a:p>
      </dgm:t>
    </dgm:pt>
    <dgm:pt modelId="{4A5BFF39-BECF-4A43-B581-7609ABE6E60C}" type="sibTrans" cxnId="{CBCF9941-27F4-0F48-8952-ADA8BDDC9483}">
      <dgm:prSet/>
      <dgm:spPr/>
      <dgm:t>
        <a:bodyPr/>
        <a:lstStyle/>
        <a:p>
          <a:endParaRPr lang="en-US"/>
        </a:p>
      </dgm:t>
    </dgm:pt>
    <dgm:pt modelId="{62FEF2CA-AB98-BB4B-BDDA-170A45FA2EC8}">
      <dgm:prSet phldrT="[Text]"/>
      <dgm:spPr/>
      <dgm:t>
        <a:bodyPr/>
        <a:lstStyle/>
        <a:p>
          <a:r>
            <a:rPr lang="en-US" dirty="0" smtClean="0"/>
            <a:t>Feeding center</a:t>
          </a:r>
          <a:endParaRPr lang="en-US" dirty="0"/>
        </a:p>
      </dgm:t>
    </dgm:pt>
    <dgm:pt modelId="{77629D08-3286-AC47-BBC6-51CCF40D67A2}" type="parTrans" cxnId="{A14F1436-50B9-FD48-ADE6-11257FD67692}">
      <dgm:prSet/>
      <dgm:spPr/>
      <dgm:t>
        <a:bodyPr/>
        <a:lstStyle/>
        <a:p>
          <a:endParaRPr lang="en-US"/>
        </a:p>
      </dgm:t>
    </dgm:pt>
    <dgm:pt modelId="{001183FA-99CD-F24F-BABF-09F9CB3E5CE7}" type="sibTrans" cxnId="{A14F1436-50B9-FD48-ADE6-11257FD67692}">
      <dgm:prSet/>
      <dgm:spPr/>
      <dgm:t>
        <a:bodyPr/>
        <a:lstStyle/>
        <a:p>
          <a:endParaRPr lang="en-US"/>
        </a:p>
      </dgm:t>
    </dgm:pt>
    <dgm:pt modelId="{636E8F4B-FF32-9C4C-969D-84F102A5A3EF}">
      <dgm:prSet phldrT="[Text]"/>
      <dgm:spPr/>
      <dgm:t>
        <a:bodyPr/>
        <a:lstStyle/>
        <a:p>
          <a:r>
            <a:rPr lang="en-US" dirty="0" smtClean="0"/>
            <a:t>Inhibits appetite in presence of food</a:t>
          </a:r>
          <a:endParaRPr lang="en-US" dirty="0"/>
        </a:p>
      </dgm:t>
    </dgm:pt>
    <dgm:pt modelId="{21650BB9-ECF6-EA4E-A6E2-6D7DFE1E4280}" type="parTrans" cxnId="{BA25BC77-BD93-E74B-BDA4-F8EE603F3DCA}">
      <dgm:prSet/>
      <dgm:spPr/>
      <dgm:t>
        <a:bodyPr/>
        <a:lstStyle/>
        <a:p>
          <a:endParaRPr lang="en-US"/>
        </a:p>
      </dgm:t>
    </dgm:pt>
    <dgm:pt modelId="{8D7AD45F-4D47-6543-8D7F-6E4A053A75A4}" type="sibTrans" cxnId="{BA25BC77-BD93-E74B-BDA4-F8EE603F3DCA}">
      <dgm:prSet/>
      <dgm:spPr/>
      <dgm:t>
        <a:bodyPr/>
        <a:lstStyle/>
        <a:p>
          <a:endParaRPr lang="en-US"/>
        </a:p>
      </dgm:t>
    </dgm:pt>
    <dgm:pt modelId="{386847C0-F20D-5140-AD7D-2F6D8A310180}">
      <dgm:prSet phldrT="[Text]"/>
      <dgm:spPr/>
      <dgm:t>
        <a:bodyPr/>
        <a:lstStyle/>
        <a:p>
          <a:r>
            <a:rPr lang="en-US" dirty="0" smtClean="0"/>
            <a:t>In ventromedial nucleus (VPN) of hypothalamus</a:t>
          </a:r>
          <a:endParaRPr lang="en-US" dirty="0"/>
        </a:p>
      </dgm:t>
    </dgm:pt>
    <dgm:pt modelId="{D9670136-879C-DA4E-A900-9C15F6E889C3}" type="parTrans" cxnId="{286C9D5A-E223-7A4D-9A0A-E361D26A06F0}">
      <dgm:prSet/>
      <dgm:spPr/>
      <dgm:t>
        <a:bodyPr/>
        <a:lstStyle/>
        <a:p>
          <a:endParaRPr lang="en-US"/>
        </a:p>
      </dgm:t>
    </dgm:pt>
    <dgm:pt modelId="{DCB13520-894B-CB40-A26D-37D796D99CF8}" type="sibTrans" cxnId="{286C9D5A-E223-7A4D-9A0A-E361D26A06F0}">
      <dgm:prSet/>
      <dgm:spPr/>
      <dgm:t>
        <a:bodyPr/>
        <a:lstStyle/>
        <a:p>
          <a:endParaRPr lang="en-US"/>
        </a:p>
      </dgm:t>
    </dgm:pt>
    <dgm:pt modelId="{B8AD390E-030B-2C4E-9C47-379D0A1FE066}">
      <dgm:prSet phldrT="[Text]"/>
      <dgm:spPr/>
      <dgm:t>
        <a:bodyPr/>
        <a:lstStyle/>
        <a:p>
          <a:r>
            <a:rPr lang="en-US" dirty="0" smtClean="0"/>
            <a:t>In lateral hypothalamic area (LHA)</a:t>
          </a:r>
          <a:endParaRPr lang="en-US" dirty="0"/>
        </a:p>
      </dgm:t>
    </dgm:pt>
    <dgm:pt modelId="{0DD037A4-38B0-C344-9299-F628AAC5A366}" type="parTrans" cxnId="{FB2C679A-CA70-B84A-BA15-E0F4429CF9EF}">
      <dgm:prSet/>
      <dgm:spPr/>
      <dgm:t>
        <a:bodyPr/>
        <a:lstStyle/>
        <a:p>
          <a:endParaRPr lang="en-US"/>
        </a:p>
      </dgm:t>
    </dgm:pt>
    <dgm:pt modelId="{0A39ABB5-64B9-BC40-8BAC-7C45DC79C266}" type="sibTrans" cxnId="{FB2C679A-CA70-B84A-BA15-E0F4429CF9EF}">
      <dgm:prSet/>
      <dgm:spPr/>
      <dgm:t>
        <a:bodyPr/>
        <a:lstStyle/>
        <a:p>
          <a:endParaRPr lang="en-US"/>
        </a:p>
      </dgm:t>
    </dgm:pt>
    <dgm:pt modelId="{F1A41ECC-75B3-444C-8D67-08DDB3F8BEB3}" type="pres">
      <dgm:prSet presAssocID="{07EEAC15-339B-FE45-B57C-CDC588D1CB5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9946C5-87CB-F64B-8443-BFD4C6355ABD}" type="pres">
      <dgm:prSet presAssocID="{3225498B-62E0-3640-8058-1A56D4A02C53}" presName="centerShape" presStyleLbl="node0" presStyleIdx="0" presStyleCnt="1" custLinFactNeighborX="-262" custLinFactNeighborY="-45834"/>
      <dgm:spPr/>
      <dgm:t>
        <a:bodyPr/>
        <a:lstStyle/>
        <a:p>
          <a:endParaRPr lang="en-US"/>
        </a:p>
      </dgm:t>
    </dgm:pt>
    <dgm:pt modelId="{FC5E5B02-7A2A-9349-A441-2CA7F489B663}" type="pres">
      <dgm:prSet presAssocID="{C7259ADA-4454-914C-B948-61D571857E75}" presName="parTrans" presStyleLbl="bgSibTrans2D1" presStyleIdx="0" presStyleCnt="2" custAng="10788863" custScaleX="49238" custLinFactNeighborX="32431" custLinFactNeighborY="-78122"/>
      <dgm:spPr/>
      <dgm:t>
        <a:bodyPr/>
        <a:lstStyle/>
        <a:p>
          <a:endParaRPr lang="en-US"/>
        </a:p>
      </dgm:t>
    </dgm:pt>
    <dgm:pt modelId="{A1E068E0-46D8-5347-B99F-656D9F802ED6}" type="pres">
      <dgm:prSet presAssocID="{8FF6328B-544C-744D-9409-E26545DD8A04}" presName="node" presStyleLbl="node1" presStyleIdx="0" presStyleCnt="2" custScaleX="117663" custScaleY="109299" custRadScaleRad="79427" custRadScaleInc="-464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360788-F877-7D47-9021-52A3B9B43002}" type="pres">
      <dgm:prSet presAssocID="{77629D08-3286-AC47-BBC6-51CCF40D67A2}" presName="parTrans" presStyleLbl="bgSibTrans2D1" presStyleIdx="1" presStyleCnt="2" custAng="16401115" custFlipHor="1" custScaleX="51519" custLinFactNeighborX="-23344" custLinFactNeighborY="-87249"/>
      <dgm:spPr/>
      <dgm:t>
        <a:bodyPr/>
        <a:lstStyle/>
        <a:p>
          <a:endParaRPr lang="en-US"/>
        </a:p>
      </dgm:t>
    </dgm:pt>
    <dgm:pt modelId="{1E6873EC-71BE-3D49-944E-77B89F39089A}" type="pres">
      <dgm:prSet presAssocID="{62FEF2CA-AB98-BB4B-BDDA-170A45FA2EC8}" presName="node" presStyleLbl="node1" presStyleIdx="1" presStyleCnt="2" custScaleX="114733" custScaleY="101882" custRadScaleRad="77138" custRadScaleInc="483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C9DD84-74BA-184A-A2D5-21802CC9D840}" srcId="{07EEAC15-339B-FE45-B57C-CDC588D1CB5B}" destId="{3225498B-62E0-3640-8058-1A56D4A02C53}" srcOrd="0" destOrd="0" parTransId="{0A06D169-A533-BE4A-821E-762F705D3DF4}" sibTransId="{1E6F78E1-8BB9-F744-AD77-583312F53ACA}"/>
    <dgm:cxn modelId="{CBCF9941-27F4-0F48-8952-ADA8BDDC9483}" srcId="{3225498B-62E0-3640-8058-1A56D4A02C53}" destId="{8FF6328B-544C-744D-9409-E26545DD8A04}" srcOrd="0" destOrd="0" parTransId="{C7259ADA-4454-914C-B948-61D571857E75}" sibTransId="{4A5BFF39-BECF-4A43-B581-7609ABE6E60C}"/>
    <dgm:cxn modelId="{C31BEBEB-B620-E344-A3EB-FB1D8F33D7F6}" type="presOf" srcId="{3225498B-62E0-3640-8058-1A56D4A02C53}" destId="{639946C5-87CB-F64B-8443-BFD4C6355ABD}" srcOrd="0" destOrd="0" presId="urn:microsoft.com/office/officeart/2005/8/layout/radial4"/>
    <dgm:cxn modelId="{8FA15FB7-4204-4749-B6AC-E714CF6CDAFE}" type="presOf" srcId="{C7259ADA-4454-914C-B948-61D571857E75}" destId="{FC5E5B02-7A2A-9349-A441-2CA7F489B663}" srcOrd="0" destOrd="0" presId="urn:microsoft.com/office/officeart/2005/8/layout/radial4"/>
    <dgm:cxn modelId="{DE733DFF-D14B-164C-8CE5-EF3D5EFF6CC4}" type="presOf" srcId="{B8AD390E-030B-2C4E-9C47-379D0A1FE066}" destId="{1E6873EC-71BE-3D49-944E-77B89F39089A}" srcOrd="0" destOrd="1" presId="urn:microsoft.com/office/officeart/2005/8/layout/radial4"/>
    <dgm:cxn modelId="{81C217D4-51C7-DD4F-8698-582CC9B6DB0B}" type="presOf" srcId="{07EEAC15-339B-FE45-B57C-CDC588D1CB5B}" destId="{F1A41ECC-75B3-444C-8D67-08DDB3F8BEB3}" srcOrd="0" destOrd="0" presId="urn:microsoft.com/office/officeart/2005/8/layout/radial4"/>
    <dgm:cxn modelId="{A14F1436-50B9-FD48-ADE6-11257FD67692}" srcId="{3225498B-62E0-3640-8058-1A56D4A02C53}" destId="{62FEF2CA-AB98-BB4B-BDDA-170A45FA2EC8}" srcOrd="1" destOrd="0" parTransId="{77629D08-3286-AC47-BBC6-51CCF40D67A2}" sibTransId="{001183FA-99CD-F24F-BABF-09F9CB3E5CE7}"/>
    <dgm:cxn modelId="{6A7CE1B8-D3A9-FA48-ADB1-983C2EAE16EF}" type="presOf" srcId="{386847C0-F20D-5140-AD7D-2F6D8A310180}" destId="{A1E068E0-46D8-5347-B99F-656D9F802ED6}" srcOrd="0" destOrd="2" presId="urn:microsoft.com/office/officeart/2005/8/layout/radial4"/>
    <dgm:cxn modelId="{FB2C679A-CA70-B84A-BA15-E0F4429CF9EF}" srcId="{62FEF2CA-AB98-BB4B-BDDA-170A45FA2EC8}" destId="{B8AD390E-030B-2C4E-9C47-379D0A1FE066}" srcOrd="0" destOrd="0" parTransId="{0DD037A4-38B0-C344-9299-F628AAC5A366}" sibTransId="{0A39ABB5-64B9-BC40-8BAC-7C45DC79C266}"/>
    <dgm:cxn modelId="{286C9D5A-E223-7A4D-9A0A-E361D26A06F0}" srcId="{8FF6328B-544C-744D-9409-E26545DD8A04}" destId="{386847C0-F20D-5140-AD7D-2F6D8A310180}" srcOrd="1" destOrd="0" parTransId="{D9670136-879C-DA4E-A900-9C15F6E889C3}" sibTransId="{DCB13520-894B-CB40-A26D-37D796D99CF8}"/>
    <dgm:cxn modelId="{FAB46618-6D55-884A-BE76-2398753C4AB0}" type="presOf" srcId="{77629D08-3286-AC47-BBC6-51CCF40D67A2}" destId="{10360788-F877-7D47-9021-52A3B9B43002}" srcOrd="0" destOrd="0" presId="urn:microsoft.com/office/officeart/2005/8/layout/radial4"/>
    <dgm:cxn modelId="{BA25BC77-BD93-E74B-BDA4-F8EE603F3DCA}" srcId="{8FF6328B-544C-744D-9409-E26545DD8A04}" destId="{636E8F4B-FF32-9C4C-969D-84F102A5A3EF}" srcOrd="0" destOrd="0" parTransId="{21650BB9-ECF6-EA4E-A6E2-6D7DFE1E4280}" sibTransId="{8D7AD45F-4D47-6543-8D7F-6E4A053A75A4}"/>
    <dgm:cxn modelId="{FD154DBE-ED0E-874C-958D-B0363AFDB046}" type="presOf" srcId="{62FEF2CA-AB98-BB4B-BDDA-170A45FA2EC8}" destId="{1E6873EC-71BE-3D49-944E-77B89F39089A}" srcOrd="0" destOrd="0" presId="urn:microsoft.com/office/officeart/2005/8/layout/radial4"/>
    <dgm:cxn modelId="{5B057C97-EBD4-B94F-ABA6-C3B2ECC7DCD6}" type="presOf" srcId="{8FF6328B-544C-744D-9409-E26545DD8A04}" destId="{A1E068E0-46D8-5347-B99F-656D9F802ED6}" srcOrd="0" destOrd="0" presId="urn:microsoft.com/office/officeart/2005/8/layout/radial4"/>
    <dgm:cxn modelId="{4392298F-7D0B-EF48-86E9-850F11A1EC3E}" type="presOf" srcId="{636E8F4B-FF32-9C4C-969D-84F102A5A3EF}" destId="{A1E068E0-46D8-5347-B99F-656D9F802ED6}" srcOrd="0" destOrd="1" presId="urn:microsoft.com/office/officeart/2005/8/layout/radial4"/>
    <dgm:cxn modelId="{DC90C0C5-D650-5743-B164-D311ADD04144}" type="presParOf" srcId="{F1A41ECC-75B3-444C-8D67-08DDB3F8BEB3}" destId="{639946C5-87CB-F64B-8443-BFD4C6355ABD}" srcOrd="0" destOrd="0" presId="urn:microsoft.com/office/officeart/2005/8/layout/radial4"/>
    <dgm:cxn modelId="{D0BB54C3-6F8C-B542-AD1F-331E1360A4B8}" type="presParOf" srcId="{F1A41ECC-75B3-444C-8D67-08DDB3F8BEB3}" destId="{FC5E5B02-7A2A-9349-A441-2CA7F489B663}" srcOrd="1" destOrd="0" presId="urn:microsoft.com/office/officeart/2005/8/layout/radial4"/>
    <dgm:cxn modelId="{C65C02C0-B00B-3A41-A4CF-BEEF386E1541}" type="presParOf" srcId="{F1A41ECC-75B3-444C-8D67-08DDB3F8BEB3}" destId="{A1E068E0-46D8-5347-B99F-656D9F802ED6}" srcOrd="2" destOrd="0" presId="urn:microsoft.com/office/officeart/2005/8/layout/radial4"/>
    <dgm:cxn modelId="{A426D0FE-42CC-2F4A-98E7-D87157FFCED0}" type="presParOf" srcId="{F1A41ECC-75B3-444C-8D67-08DDB3F8BEB3}" destId="{10360788-F877-7D47-9021-52A3B9B43002}" srcOrd="3" destOrd="0" presId="urn:microsoft.com/office/officeart/2005/8/layout/radial4"/>
    <dgm:cxn modelId="{B1ADCB2F-40A1-C348-9158-429F7BF137BF}" type="presParOf" srcId="{F1A41ECC-75B3-444C-8D67-08DDB3F8BEB3}" destId="{1E6873EC-71BE-3D49-944E-77B89F39089A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E7EC25-7098-C949-8D1C-8995EF5B3024}" type="doc">
      <dgm:prSet loTypeId="urn:microsoft.com/office/officeart/2005/8/layout/l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A1F682-6137-B245-BEEF-A7828BFEEAEE}">
      <dgm:prSet phldrT="[Text]"/>
      <dgm:spPr/>
      <dgm:t>
        <a:bodyPr/>
        <a:lstStyle/>
        <a:p>
          <a:r>
            <a:rPr lang="en-US" dirty="0" smtClean="0"/>
            <a:t>Oral Phase</a:t>
          </a:r>
          <a:endParaRPr lang="en-US" dirty="0"/>
        </a:p>
      </dgm:t>
    </dgm:pt>
    <dgm:pt modelId="{891228A0-A5B0-9D4C-A5D1-1768C4FC004C}" type="parTrans" cxnId="{93EA767A-4465-A44A-AB6F-A62BEB680B09}">
      <dgm:prSet/>
      <dgm:spPr/>
      <dgm:t>
        <a:bodyPr/>
        <a:lstStyle/>
        <a:p>
          <a:endParaRPr lang="en-US"/>
        </a:p>
      </dgm:t>
    </dgm:pt>
    <dgm:pt modelId="{CBC7F96F-3DD5-8542-9FD8-1E9D7DB7B1E2}" type="sibTrans" cxnId="{93EA767A-4465-A44A-AB6F-A62BEB680B09}">
      <dgm:prSet/>
      <dgm:spPr/>
      <dgm:t>
        <a:bodyPr/>
        <a:lstStyle/>
        <a:p>
          <a:endParaRPr lang="en-US"/>
        </a:p>
      </dgm:t>
    </dgm:pt>
    <dgm:pt modelId="{8B915B73-47AB-FF4E-9BE0-32C3416C0CD8}">
      <dgm:prSet phldrT="[Text]"/>
      <dgm:spPr/>
      <dgm:t>
        <a:bodyPr/>
        <a:lstStyle/>
        <a:p>
          <a:r>
            <a:rPr lang="en-US" dirty="0" smtClean="0"/>
            <a:t>Voluntary</a:t>
          </a:r>
          <a:endParaRPr lang="en-US" dirty="0"/>
        </a:p>
      </dgm:t>
    </dgm:pt>
    <dgm:pt modelId="{B47FDE7C-FC2D-074E-82E7-DB303D92C174}" type="parTrans" cxnId="{CD0D60A1-0E1C-C042-BA7A-D9F37F09D6BA}">
      <dgm:prSet/>
      <dgm:spPr/>
      <dgm:t>
        <a:bodyPr/>
        <a:lstStyle/>
        <a:p>
          <a:endParaRPr lang="en-US"/>
        </a:p>
      </dgm:t>
    </dgm:pt>
    <dgm:pt modelId="{2503D628-DD85-9D40-8531-3A9318F9031E}" type="sibTrans" cxnId="{CD0D60A1-0E1C-C042-BA7A-D9F37F09D6BA}">
      <dgm:prSet/>
      <dgm:spPr/>
      <dgm:t>
        <a:bodyPr/>
        <a:lstStyle/>
        <a:p>
          <a:endParaRPr lang="en-US"/>
        </a:p>
      </dgm:t>
    </dgm:pt>
    <dgm:pt modelId="{A1EBF841-E0FF-B547-97F3-33AE0D2201A9}">
      <dgm:prSet phldrT="[Text]"/>
      <dgm:spPr/>
      <dgm:t>
        <a:bodyPr/>
        <a:lstStyle/>
        <a:p>
          <a:r>
            <a:rPr lang="en-US" dirty="0" smtClean="0"/>
            <a:t>Tongue moves food </a:t>
          </a:r>
          <a:r>
            <a:rPr lang="en-US" dirty="0" smtClean="0">
              <a:sym typeface="Wingdings"/>
            </a:rPr>
            <a:t> pharynx</a:t>
          </a:r>
          <a:endParaRPr lang="en-US" dirty="0"/>
        </a:p>
      </dgm:t>
    </dgm:pt>
    <dgm:pt modelId="{0E90F0DA-E318-2241-82B9-3C739AF3CDED}" type="parTrans" cxnId="{AF2E625D-CF1C-7B47-BA3C-A638DF79C063}">
      <dgm:prSet/>
      <dgm:spPr/>
      <dgm:t>
        <a:bodyPr/>
        <a:lstStyle/>
        <a:p>
          <a:endParaRPr lang="en-US"/>
        </a:p>
      </dgm:t>
    </dgm:pt>
    <dgm:pt modelId="{11C4AD58-915D-B249-9438-4FA96680D784}" type="sibTrans" cxnId="{AF2E625D-CF1C-7B47-BA3C-A638DF79C063}">
      <dgm:prSet/>
      <dgm:spPr/>
      <dgm:t>
        <a:bodyPr/>
        <a:lstStyle/>
        <a:p>
          <a:endParaRPr lang="en-US"/>
        </a:p>
      </dgm:t>
    </dgm:pt>
    <dgm:pt modelId="{B3D3120E-1F90-7843-AA40-46467F3B2B61}">
      <dgm:prSet phldrT="[Text]"/>
      <dgm:spPr/>
      <dgm:t>
        <a:bodyPr/>
        <a:lstStyle/>
        <a:p>
          <a:r>
            <a:rPr lang="en-US" dirty="0" smtClean="0"/>
            <a:t>Pharyngeal Phase</a:t>
          </a:r>
          <a:endParaRPr lang="en-US" dirty="0"/>
        </a:p>
      </dgm:t>
    </dgm:pt>
    <dgm:pt modelId="{1C5C3161-7049-A94B-9367-59D5566E925A}" type="parTrans" cxnId="{99832C42-C9E8-AD4D-BBCF-BFCFA1005D97}">
      <dgm:prSet/>
      <dgm:spPr/>
      <dgm:t>
        <a:bodyPr/>
        <a:lstStyle/>
        <a:p>
          <a:endParaRPr lang="en-US"/>
        </a:p>
      </dgm:t>
    </dgm:pt>
    <dgm:pt modelId="{64DF672B-B56D-024F-953E-B913962C4DA6}" type="sibTrans" cxnId="{99832C42-C9E8-AD4D-BBCF-BFCFA1005D97}">
      <dgm:prSet/>
      <dgm:spPr/>
      <dgm:t>
        <a:bodyPr/>
        <a:lstStyle/>
        <a:p>
          <a:endParaRPr lang="en-US"/>
        </a:p>
      </dgm:t>
    </dgm:pt>
    <dgm:pt modelId="{511102AB-7616-4745-AAC8-93027D76BBFC}">
      <dgm:prSet phldrT="[Text]"/>
      <dgm:spPr/>
      <dgm:t>
        <a:bodyPr/>
        <a:lstStyle/>
        <a:p>
          <a:r>
            <a:rPr lang="en-US" dirty="0" smtClean="0"/>
            <a:t>Involuntary</a:t>
          </a:r>
          <a:endParaRPr lang="en-US" dirty="0"/>
        </a:p>
      </dgm:t>
    </dgm:pt>
    <dgm:pt modelId="{753A1D73-09D9-7649-A10A-ECED8D968514}" type="parTrans" cxnId="{C4AFF5B2-6DE7-014A-AC28-43A55DBC6BBD}">
      <dgm:prSet/>
      <dgm:spPr/>
      <dgm:t>
        <a:bodyPr/>
        <a:lstStyle/>
        <a:p>
          <a:endParaRPr lang="en-US"/>
        </a:p>
      </dgm:t>
    </dgm:pt>
    <dgm:pt modelId="{AB5C49A8-E95C-5049-A635-D0108C3173B3}" type="sibTrans" cxnId="{C4AFF5B2-6DE7-014A-AC28-43A55DBC6BBD}">
      <dgm:prSet/>
      <dgm:spPr/>
      <dgm:t>
        <a:bodyPr/>
        <a:lstStyle/>
        <a:p>
          <a:endParaRPr lang="en-US"/>
        </a:p>
      </dgm:t>
    </dgm:pt>
    <dgm:pt modelId="{2E506908-4E9C-1A44-8815-5E474932527C}">
      <dgm:prSet phldrT="[Text]"/>
      <dgm:spPr/>
      <dgm:t>
        <a:bodyPr/>
        <a:lstStyle/>
        <a:p>
          <a:r>
            <a:rPr lang="en-US" dirty="0" smtClean="0"/>
            <a:t>Propels food to esophagus</a:t>
          </a:r>
          <a:endParaRPr lang="en-US" dirty="0"/>
        </a:p>
      </dgm:t>
    </dgm:pt>
    <dgm:pt modelId="{85019391-137A-7940-8BE6-8964962E5418}" type="parTrans" cxnId="{42EA05DB-761A-D747-9985-2325AE893C87}">
      <dgm:prSet/>
      <dgm:spPr/>
      <dgm:t>
        <a:bodyPr/>
        <a:lstStyle/>
        <a:p>
          <a:endParaRPr lang="en-US"/>
        </a:p>
      </dgm:t>
    </dgm:pt>
    <dgm:pt modelId="{2AAA85A1-982B-494B-82E2-62F8211248DD}" type="sibTrans" cxnId="{42EA05DB-761A-D747-9985-2325AE893C87}">
      <dgm:prSet/>
      <dgm:spPr/>
      <dgm:t>
        <a:bodyPr/>
        <a:lstStyle/>
        <a:p>
          <a:endParaRPr lang="en-US"/>
        </a:p>
      </dgm:t>
    </dgm:pt>
    <dgm:pt modelId="{A32DCD07-C750-2247-8691-08B2AC63F2A3}">
      <dgm:prSet phldrT="[Text]"/>
      <dgm:spPr/>
      <dgm:t>
        <a:bodyPr/>
        <a:lstStyle/>
        <a:p>
          <a:r>
            <a:rPr lang="en-US" dirty="0" smtClean="0"/>
            <a:t>Esophageal Phase</a:t>
          </a:r>
          <a:endParaRPr lang="en-US" dirty="0"/>
        </a:p>
      </dgm:t>
    </dgm:pt>
    <dgm:pt modelId="{8EAF76E4-9735-6B4F-A022-27F867C5E53E}" type="parTrans" cxnId="{A0839EC8-D51A-AC49-9C1B-042D32781B44}">
      <dgm:prSet/>
      <dgm:spPr/>
      <dgm:t>
        <a:bodyPr/>
        <a:lstStyle/>
        <a:p>
          <a:endParaRPr lang="en-US"/>
        </a:p>
      </dgm:t>
    </dgm:pt>
    <dgm:pt modelId="{64144156-DE01-8346-AACE-1AF5446E9DD1}" type="sibTrans" cxnId="{A0839EC8-D51A-AC49-9C1B-042D32781B44}">
      <dgm:prSet/>
      <dgm:spPr/>
      <dgm:t>
        <a:bodyPr/>
        <a:lstStyle/>
        <a:p>
          <a:endParaRPr lang="en-US"/>
        </a:p>
      </dgm:t>
    </dgm:pt>
    <dgm:pt modelId="{DB9D9A47-C519-1441-B74C-913D263FD5A7}">
      <dgm:prSet phldrT="[Text]"/>
      <dgm:spPr/>
      <dgm:t>
        <a:bodyPr/>
        <a:lstStyle/>
        <a:p>
          <a:r>
            <a:rPr lang="en-US" dirty="0" smtClean="0"/>
            <a:t>Involuntary: swallowing reflex and enteric nervous system</a:t>
          </a:r>
          <a:endParaRPr lang="en-US" dirty="0"/>
        </a:p>
      </dgm:t>
    </dgm:pt>
    <dgm:pt modelId="{049AF2E3-EA50-284E-9F1F-D3B39850CA39}" type="parTrans" cxnId="{8755356E-FB8D-9C4D-AACB-CBFE07F712CB}">
      <dgm:prSet/>
      <dgm:spPr/>
      <dgm:t>
        <a:bodyPr/>
        <a:lstStyle/>
        <a:p>
          <a:endParaRPr lang="en-US"/>
        </a:p>
      </dgm:t>
    </dgm:pt>
    <dgm:pt modelId="{1F9859AB-000F-A14C-9599-3D6CBD1E7E68}" type="sibTrans" cxnId="{8755356E-FB8D-9C4D-AACB-CBFE07F712CB}">
      <dgm:prSet/>
      <dgm:spPr/>
      <dgm:t>
        <a:bodyPr/>
        <a:lstStyle/>
        <a:p>
          <a:endParaRPr lang="en-US"/>
        </a:p>
      </dgm:t>
    </dgm:pt>
    <dgm:pt modelId="{312E7C2E-6743-774A-B142-41D6365028D2}">
      <dgm:prSet phldrT="[Text]"/>
      <dgm:spPr/>
      <dgm:t>
        <a:bodyPr/>
        <a:lstStyle/>
        <a:p>
          <a:r>
            <a:rPr lang="en-US" dirty="0" smtClean="0"/>
            <a:t>Sends food from esophagus to stomach</a:t>
          </a:r>
          <a:endParaRPr lang="en-US" dirty="0"/>
        </a:p>
      </dgm:t>
    </dgm:pt>
    <dgm:pt modelId="{D7CAFB9F-622F-EF4A-ADB3-F7D0AD803B47}" type="parTrans" cxnId="{D400FE4C-EEB3-D646-8ADB-A5387815C125}">
      <dgm:prSet/>
      <dgm:spPr/>
      <dgm:t>
        <a:bodyPr/>
        <a:lstStyle/>
        <a:p>
          <a:endParaRPr lang="en-US"/>
        </a:p>
      </dgm:t>
    </dgm:pt>
    <dgm:pt modelId="{07B43368-1753-5243-A53C-59CAEED15630}" type="sibTrans" cxnId="{D400FE4C-EEB3-D646-8ADB-A5387815C125}">
      <dgm:prSet/>
      <dgm:spPr/>
      <dgm:t>
        <a:bodyPr/>
        <a:lstStyle/>
        <a:p>
          <a:endParaRPr lang="en-US"/>
        </a:p>
      </dgm:t>
    </dgm:pt>
    <dgm:pt modelId="{FC958982-5DCE-3341-9468-6B1766906C3C}">
      <dgm:prSet phldrT="[Text]"/>
      <dgm:spPr/>
      <dgm:t>
        <a:bodyPr/>
        <a:lstStyle/>
        <a:p>
          <a:r>
            <a:rPr lang="en-US" dirty="0" smtClean="0"/>
            <a:t>Somatosensory receptors </a:t>
          </a:r>
          <a:r>
            <a:rPr lang="en-US" dirty="0" smtClean="0">
              <a:sym typeface="Wingdings"/>
            </a:rPr>
            <a:t> vagus &amp; glossopharyngeal  medulla</a:t>
          </a:r>
          <a:endParaRPr lang="en-US" dirty="0"/>
        </a:p>
      </dgm:t>
    </dgm:pt>
    <dgm:pt modelId="{FDD486B4-F4A2-B740-9E09-547991CD93BD}" type="parTrans" cxnId="{A3F45B2E-10A2-A84C-AF4B-A8DD26D71FE6}">
      <dgm:prSet/>
      <dgm:spPr/>
      <dgm:t>
        <a:bodyPr/>
        <a:lstStyle/>
        <a:p>
          <a:endParaRPr lang="en-US"/>
        </a:p>
      </dgm:t>
    </dgm:pt>
    <dgm:pt modelId="{BA27A3A7-530A-374A-AA3F-5D5D06B8EE4A}" type="sibTrans" cxnId="{A3F45B2E-10A2-A84C-AF4B-A8DD26D71FE6}">
      <dgm:prSet/>
      <dgm:spPr/>
      <dgm:t>
        <a:bodyPr/>
        <a:lstStyle/>
        <a:p>
          <a:endParaRPr lang="en-US"/>
        </a:p>
      </dgm:t>
    </dgm:pt>
    <dgm:pt modelId="{BD07D0E8-9EE2-864D-8F71-021DF0F5FCE1}">
      <dgm:prSet phldrT="[Text]"/>
      <dgm:spPr/>
      <dgm:t>
        <a:bodyPr/>
        <a:lstStyle/>
        <a:p>
          <a:r>
            <a:rPr lang="en-US" dirty="0" smtClean="0"/>
            <a:t>Soft palate pulls upward, epiglottis covers laryngeal opening, UES relaxes, peristalsis</a:t>
          </a:r>
          <a:endParaRPr lang="en-US" dirty="0"/>
        </a:p>
      </dgm:t>
    </dgm:pt>
    <dgm:pt modelId="{1CE71757-44C9-1541-A88A-6D7896184D96}" type="parTrans" cxnId="{E914208E-9860-5A4D-B367-302AFB2AF7CA}">
      <dgm:prSet/>
      <dgm:spPr/>
      <dgm:t>
        <a:bodyPr/>
        <a:lstStyle/>
        <a:p>
          <a:endParaRPr lang="en-US"/>
        </a:p>
      </dgm:t>
    </dgm:pt>
    <dgm:pt modelId="{E054BF7F-15C5-104B-83DD-B040E853F369}" type="sibTrans" cxnId="{E914208E-9860-5A4D-B367-302AFB2AF7CA}">
      <dgm:prSet/>
      <dgm:spPr/>
      <dgm:t>
        <a:bodyPr/>
        <a:lstStyle/>
        <a:p>
          <a:endParaRPr lang="en-US"/>
        </a:p>
      </dgm:t>
    </dgm:pt>
    <dgm:pt modelId="{9E46DC31-FDF2-8F47-B520-3F6E7A9A5427}">
      <dgm:prSet phldrT="[Text]"/>
      <dgm:spPr/>
      <dgm:t>
        <a:bodyPr/>
        <a:lstStyle/>
        <a:p>
          <a:r>
            <a:rPr lang="en-US" dirty="0" smtClean="0"/>
            <a:t>Swallow reflex closes UES, 2 peristaltic waves</a:t>
          </a:r>
          <a:endParaRPr lang="en-US" dirty="0"/>
        </a:p>
      </dgm:t>
    </dgm:pt>
    <dgm:pt modelId="{0AB85FBA-D46C-2249-BE78-9428A48DB6D4}" type="parTrans" cxnId="{BBD3D3F9-5A25-9F4A-8B33-A1C47DEB0B2B}">
      <dgm:prSet/>
      <dgm:spPr/>
      <dgm:t>
        <a:bodyPr/>
        <a:lstStyle/>
        <a:p>
          <a:endParaRPr lang="en-US"/>
        </a:p>
      </dgm:t>
    </dgm:pt>
    <dgm:pt modelId="{A8C4155B-057B-B642-A610-30A13BA9A315}" type="sibTrans" cxnId="{BBD3D3F9-5A25-9F4A-8B33-A1C47DEB0B2B}">
      <dgm:prSet/>
      <dgm:spPr/>
      <dgm:t>
        <a:bodyPr/>
        <a:lstStyle/>
        <a:p>
          <a:endParaRPr lang="en-US"/>
        </a:p>
      </dgm:t>
    </dgm:pt>
    <dgm:pt modelId="{5BB40598-C8D3-6A43-BE15-C15F9E0D2107}" type="pres">
      <dgm:prSet presAssocID="{05E7EC25-7098-C949-8D1C-8995EF5B302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19E6056-CACD-1B44-82DE-51F915A8AB30}" type="pres">
      <dgm:prSet presAssocID="{07A1F682-6137-B245-BEEF-A7828BFEEAEE}" presName="horFlow" presStyleCnt="0"/>
      <dgm:spPr/>
    </dgm:pt>
    <dgm:pt modelId="{F6B90E31-6162-3D45-AA7B-178995FA630A}" type="pres">
      <dgm:prSet presAssocID="{07A1F682-6137-B245-BEEF-A7828BFEEAEE}" presName="bigChev" presStyleLbl="node1" presStyleIdx="0" presStyleCnt="3"/>
      <dgm:spPr/>
      <dgm:t>
        <a:bodyPr/>
        <a:lstStyle/>
        <a:p>
          <a:endParaRPr lang="en-US"/>
        </a:p>
      </dgm:t>
    </dgm:pt>
    <dgm:pt modelId="{00420DDF-D8F4-AE40-81D8-8D1E9E317D8F}" type="pres">
      <dgm:prSet presAssocID="{B47FDE7C-FC2D-074E-82E7-DB303D92C174}" presName="parTrans" presStyleCnt="0"/>
      <dgm:spPr/>
    </dgm:pt>
    <dgm:pt modelId="{47CF99E6-612A-DE47-90A2-02171B8D8D66}" type="pres">
      <dgm:prSet presAssocID="{8B915B73-47AB-FF4E-9BE0-32C3416C0CD8}" presName="node" presStyleLbl="align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84F6BE-9D81-8149-841A-5FED65B1ABE4}" type="pres">
      <dgm:prSet presAssocID="{2503D628-DD85-9D40-8531-3A9318F9031E}" presName="sibTrans" presStyleCnt="0"/>
      <dgm:spPr/>
    </dgm:pt>
    <dgm:pt modelId="{F657D9A2-52DA-3541-8F1B-F3FC7CC6FBAA}" type="pres">
      <dgm:prSet presAssocID="{A1EBF841-E0FF-B547-97F3-33AE0D2201A9}" presName="node" presStyleLbl="align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1DD686-9F62-5A40-981E-DD77DDD676A5}" type="pres">
      <dgm:prSet presAssocID="{11C4AD58-915D-B249-9438-4FA96680D784}" presName="sibTrans" presStyleCnt="0"/>
      <dgm:spPr/>
    </dgm:pt>
    <dgm:pt modelId="{F747CEC7-E663-2041-88E7-FB06FAB19C85}" type="pres">
      <dgm:prSet presAssocID="{FC958982-5DCE-3341-9468-6B1766906C3C}" presName="node" presStyleLbl="align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EB555-59BD-2045-9894-B3A49ED29283}" type="pres">
      <dgm:prSet presAssocID="{07A1F682-6137-B245-BEEF-A7828BFEEAEE}" presName="vSp" presStyleCnt="0"/>
      <dgm:spPr/>
    </dgm:pt>
    <dgm:pt modelId="{7274358E-509C-3142-ADF7-01DCFDB86705}" type="pres">
      <dgm:prSet presAssocID="{B3D3120E-1F90-7843-AA40-46467F3B2B61}" presName="horFlow" presStyleCnt="0"/>
      <dgm:spPr/>
    </dgm:pt>
    <dgm:pt modelId="{DD4A6471-CBB0-2D49-B80A-B31A82084927}" type="pres">
      <dgm:prSet presAssocID="{B3D3120E-1F90-7843-AA40-46467F3B2B61}" presName="bigChev" presStyleLbl="node1" presStyleIdx="1" presStyleCnt="3"/>
      <dgm:spPr/>
      <dgm:t>
        <a:bodyPr/>
        <a:lstStyle/>
        <a:p>
          <a:endParaRPr lang="en-US"/>
        </a:p>
      </dgm:t>
    </dgm:pt>
    <dgm:pt modelId="{6E0710F7-1D85-CB41-AF8F-819F94A3C78F}" type="pres">
      <dgm:prSet presAssocID="{753A1D73-09D9-7649-A10A-ECED8D968514}" presName="parTrans" presStyleCnt="0"/>
      <dgm:spPr/>
    </dgm:pt>
    <dgm:pt modelId="{C9502D63-1BFE-1D4F-AC25-5FD50F877DED}" type="pres">
      <dgm:prSet presAssocID="{511102AB-7616-4745-AAC8-93027D76BBFC}" presName="node" presStyleLbl="align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4600C6-8416-3042-B401-3FC79B97394B}" type="pres">
      <dgm:prSet presAssocID="{AB5C49A8-E95C-5049-A635-D0108C3173B3}" presName="sibTrans" presStyleCnt="0"/>
      <dgm:spPr/>
    </dgm:pt>
    <dgm:pt modelId="{BA88E2E7-FAA5-7B46-A84C-A8214A0CA486}" type="pres">
      <dgm:prSet presAssocID="{2E506908-4E9C-1A44-8815-5E474932527C}" presName="node" presStyleLbl="align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A64D0-38D2-C640-AA39-0CC24D01A5C0}" type="pres">
      <dgm:prSet presAssocID="{2AAA85A1-982B-494B-82E2-62F8211248DD}" presName="sibTrans" presStyleCnt="0"/>
      <dgm:spPr/>
    </dgm:pt>
    <dgm:pt modelId="{A635BB2A-8982-4249-9889-36EE0BD6384B}" type="pres">
      <dgm:prSet presAssocID="{BD07D0E8-9EE2-864D-8F71-021DF0F5FCE1}" presName="node" presStyleLbl="align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A4B775-2D6B-094A-A8B4-0106BC31D6A5}" type="pres">
      <dgm:prSet presAssocID="{B3D3120E-1F90-7843-AA40-46467F3B2B61}" presName="vSp" presStyleCnt="0"/>
      <dgm:spPr/>
    </dgm:pt>
    <dgm:pt modelId="{A891E874-D01B-3E4D-ACB0-F65A1FC51324}" type="pres">
      <dgm:prSet presAssocID="{A32DCD07-C750-2247-8691-08B2AC63F2A3}" presName="horFlow" presStyleCnt="0"/>
      <dgm:spPr/>
    </dgm:pt>
    <dgm:pt modelId="{B800E003-3B89-FB41-80BF-C86C44E13FD9}" type="pres">
      <dgm:prSet presAssocID="{A32DCD07-C750-2247-8691-08B2AC63F2A3}" presName="bigChev" presStyleLbl="node1" presStyleIdx="2" presStyleCnt="3"/>
      <dgm:spPr/>
      <dgm:t>
        <a:bodyPr/>
        <a:lstStyle/>
        <a:p>
          <a:endParaRPr lang="en-US"/>
        </a:p>
      </dgm:t>
    </dgm:pt>
    <dgm:pt modelId="{BC95C945-069D-5B49-A8FD-EABCC1B6A1C7}" type="pres">
      <dgm:prSet presAssocID="{049AF2E3-EA50-284E-9F1F-D3B39850CA39}" presName="parTrans" presStyleCnt="0"/>
      <dgm:spPr/>
    </dgm:pt>
    <dgm:pt modelId="{DA7D133A-E313-F84C-9332-B92ECA8D925D}" type="pres">
      <dgm:prSet presAssocID="{DB9D9A47-C519-1441-B74C-913D263FD5A7}" presName="node" presStyleLbl="align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798EEC-912C-3142-AE07-9B394B9E48DB}" type="pres">
      <dgm:prSet presAssocID="{1F9859AB-000F-A14C-9599-3D6CBD1E7E68}" presName="sibTrans" presStyleCnt="0"/>
      <dgm:spPr/>
    </dgm:pt>
    <dgm:pt modelId="{2AC34D13-A000-854B-A8BF-389335A35AB9}" type="pres">
      <dgm:prSet presAssocID="{312E7C2E-6743-774A-B142-41D6365028D2}" presName="node" presStyleLbl="align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624C4-B924-0348-8EB2-7C8E5E0FFA85}" type="pres">
      <dgm:prSet presAssocID="{07B43368-1753-5243-A53C-59CAEED15630}" presName="sibTrans" presStyleCnt="0"/>
      <dgm:spPr/>
    </dgm:pt>
    <dgm:pt modelId="{9A515A7D-2075-3E46-82AF-940A6B26A45C}" type="pres">
      <dgm:prSet presAssocID="{9E46DC31-FDF2-8F47-B520-3F6E7A9A5427}" presName="node" presStyleLbl="align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00FE4C-EEB3-D646-8ADB-A5387815C125}" srcId="{A32DCD07-C750-2247-8691-08B2AC63F2A3}" destId="{312E7C2E-6743-774A-B142-41D6365028D2}" srcOrd="1" destOrd="0" parTransId="{D7CAFB9F-622F-EF4A-ADB3-F7D0AD803B47}" sibTransId="{07B43368-1753-5243-A53C-59CAEED15630}"/>
    <dgm:cxn modelId="{93435ABE-9580-D948-86A9-8336812E0234}" type="presOf" srcId="{8B915B73-47AB-FF4E-9BE0-32C3416C0CD8}" destId="{47CF99E6-612A-DE47-90A2-02171B8D8D66}" srcOrd="0" destOrd="0" presId="urn:microsoft.com/office/officeart/2005/8/layout/lProcess3"/>
    <dgm:cxn modelId="{99832C42-C9E8-AD4D-BBCF-BFCFA1005D97}" srcId="{05E7EC25-7098-C949-8D1C-8995EF5B3024}" destId="{B3D3120E-1F90-7843-AA40-46467F3B2B61}" srcOrd="1" destOrd="0" parTransId="{1C5C3161-7049-A94B-9367-59D5566E925A}" sibTransId="{64DF672B-B56D-024F-953E-B913962C4DA6}"/>
    <dgm:cxn modelId="{2150CBCA-A208-D74A-AA42-D71BB54EBB62}" type="presOf" srcId="{B3D3120E-1F90-7843-AA40-46467F3B2B61}" destId="{DD4A6471-CBB0-2D49-B80A-B31A82084927}" srcOrd="0" destOrd="0" presId="urn:microsoft.com/office/officeart/2005/8/layout/lProcess3"/>
    <dgm:cxn modelId="{93EA767A-4465-A44A-AB6F-A62BEB680B09}" srcId="{05E7EC25-7098-C949-8D1C-8995EF5B3024}" destId="{07A1F682-6137-B245-BEEF-A7828BFEEAEE}" srcOrd="0" destOrd="0" parTransId="{891228A0-A5B0-9D4C-A5D1-1768C4FC004C}" sibTransId="{CBC7F96F-3DD5-8542-9FD8-1E9D7DB7B1E2}"/>
    <dgm:cxn modelId="{FE0AA98A-1074-9845-A267-B9A3616B81BA}" type="presOf" srcId="{FC958982-5DCE-3341-9468-6B1766906C3C}" destId="{F747CEC7-E663-2041-88E7-FB06FAB19C85}" srcOrd="0" destOrd="0" presId="urn:microsoft.com/office/officeart/2005/8/layout/lProcess3"/>
    <dgm:cxn modelId="{A3F45B2E-10A2-A84C-AF4B-A8DD26D71FE6}" srcId="{07A1F682-6137-B245-BEEF-A7828BFEEAEE}" destId="{FC958982-5DCE-3341-9468-6B1766906C3C}" srcOrd="2" destOrd="0" parTransId="{FDD486B4-F4A2-B740-9E09-547991CD93BD}" sibTransId="{BA27A3A7-530A-374A-AA3F-5D5D06B8EE4A}"/>
    <dgm:cxn modelId="{69529FCA-C05D-304D-A11C-37CF2601535B}" type="presOf" srcId="{A1EBF841-E0FF-B547-97F3-33AE0D2201A9}" destId="{F657D9A2-52DA-3541-8F1B-F3FC7CC6FBAA}" srcOrd="0" destOrd="0" presId="urn:microsoft.com/office/officeart/2005/8/layout/lProcess3"/>
    <dgm:cxn modelId="{C4AFF5B2-6DE7-014A-AC28-43A55DBC6BBD}" srcId="{B3D3120E-1F90-7843-AA40-46467F3B2B61}" destId="{511102AB-7616-4745-AAC8-93027D76BBFC}" srcOrd="0" destOrd="0" parTransId="{753A1D73-09D9-7649-A10A-ECED8D968514}" sibTransId="{AB5C49A8-E95C-5049-A635-D0108C3173B3}"/>
    <dgm:cxn modelId="{CD0D60A1-0E1C-C042-BA7A-D9F37F09D6BA}" srcId="{07A1F682-6137-B245-BEEF-A7828BFEEAEE}" destId="{8B915B73-47AB-FF4E-9BE0-32C3416C0CD8}" srcOrd="0" destOrd="0" parTransId="{B47FDE7C-FC2D-074E-82E7-DB303D92C174}" sibTransId="{2503D628-DD85-9D40-8531-3A9318F9031E}"/>
    <dgm:cxn modelId="{C4C17ECB-D71D-CB4C-836A-54B9EBA826BE}" type="presOf" srcId="{DB9D9A47-C519-1441-B74C-913D263FD5A7}" destId="{DA7D133A-E313-F84C-9332-B92ECA8D925D}" srcOrd="0" destOrd="0" presId="urn:microsoft.com/office/officeart/2005/8/layout/lProcess3"/>
    <dgm:cxn modelId="{79F3822F-87B2-444B-8014-1929BE65273A}" type="presOf" srcId="{07A1F682-6137-B245-BEEF-A7828BFEEAEE}" destId="{F6B90E31-6162-3D45-AA7B-178995FA630A}" srcOrd="0" destOrd="0" presId="urn:microsoft.com/office/officeart/2005/8/layout/lProcess3"/>
    <dgm:cxn modelId="{8755356E-FB8D-9C4D-AACB-CBFE07F712CB}" srcId="{A32DCD07-C750-2247-8691-08B2AC63F2A3}" destId="{DB9D9A47-C519-1441-B74C-913D263FD5A7}" srcOrd="0" destOrd="0" parTransId="{049AF2E3-EA50-284E-9F1F-D3B39850CA39}" sibTransId="{1F9859AB-000F-A14C-9599-3D6CBD1E7E68}"/>
    <dgm:cxn modelId="{A278A8F1-F1AC-F548-8D7F-A65C7DD255C6}" type="presOf" srcId="{511102AB-7616-4745-AAC8-93027D76BBFC}" destId="{C9502D63-1BFE-1D4F-AC25-5FD50F877DED}" srcOrd="0" destOrd="0" presId="urn:microsoft.com/office/officeart/2005/8/layout/lProcess3"/>
    <dgm:cxn modelId="{E914208E-9860-5A4D-B367-302AFB2AF7CA}" srcId="{B3D3120E-1F90-7843-AA40-46467F3B2B61}" destId="{BD07D0E8-9EE2-864D-8F71-021DF0F5FCE1}" srcOrd="2" destOrd="0" parTransId="{1CE71757-44C9-1541-A88A-6D7896184D96}" sibTransId="{E054BF7F-15C5-104B-83DD-B040E853F369}"/>
    <dgm:cxn modelId="{AF2E625D-CF1C-7B47-BA3C-A638DF79C063}" srcId="{07A1F682-6137-B245-BEEF-A7828BFEEAEE}" destId="{A1EBF841-E0FF-B547-97F3-33AE0D2201A9}" srcOrd="1" destOrd="0" parTransId="{0E90F0DA-E318-2241-82B9-3C739AF3CDED}" sibTransId="{11C4AD58-915D-B249-9438-4FA96680D784}"/>
    <dgm:cxn modelId="{3622F721-4778-4E49-AC82-A675A9DF4E6A}" type="presOf" srcId="{A32DCD07-C750-2247-8691-08B2AC63F2A3}" destId="{B800E003-3B89-FB41-80BF-C86C44E13FD9}" srcOrd="0" destOrd="0" presId="urn:microsoft.com/office/officeart/2005/8/layout/lProcess3"/>
    <dgm:cxn modelId="{387F3C9B-9832-DA4F-827D-1AD9A5A14803}" type="presOf" srcId="{2E506908-4E9C-1A44-8815-5E474932527C}" destId="{BA88E2E7-FAA5-7B46-A84C-A8214A0CA486}" srcOrd="0" destOrd="0" presId="urn:microsoft.com/office/officeart/2005/8/layout/lProcess3"/>
    <dgm:cxn modelId="{216EF7AF-61E9-404C-88A6-1953F3F673E5}" type="presOf" srcId="{05E7EC25-7098-C949-8D1C-8995EF5B3024}" destId="{5BB40598-C8D3-6A43-BE15-C15F9E0D2107}" srcOrd="0" destOrd="0" presId="urn:microsoft.com/office/officeart/2005/8/layout/lProcess3"/>
    <dgm:cxn modelId="{141E0F8F-E6AD-F94A-AB41-066CAE212CF3}" type="presOf" srcId="{BD07D0E8-9EE2-864D-8F71-021DF0F5FCE1}" destId="{A635BB2A-8982-4249-9889-36EE0BD6384B}" srcOrd="0" destOrd="0" presId="urn:microsoft.com/office/officeart/2005/8/layout/lProcess3"/>
    <dgm:cxn modelId="{A0839EC8-D51A-AC49-9C1B-042D32781B44}" srcId="{05E7EC25-7098-C949-8D1C-8995EF5B3024}" destId="{A32DCD07-C750-2247-8691-08B2AC63F2A3}" srcOrd="2" destOrd="0" parTransId="{8EAF76E4-9735-6B4F-A022-27F867C5E53E}" sibTransId="{64144156-DE01-8346-AACE-1AF5446E9DD1}"/>
    <dgm:cxn modelId="{F08BE0E1-150B-E641-88CE-DE5730884AD8}" type="presOf" srcId="{312E7C2E-6743-774A-B142-41D6365028D2}" destId="{2AC34D13-A000-854B-A8BF-389335A35AB9}" srcOrd="0" destOrd="0" presId="urn:microsoft.com/office/officeart/2005/8/layout/lProcess3"/>
    <dgm:cxn modelId="{324B78DD-D2FA-264A-A7E8-8E44C85FA9A8}" type="presOf" srcId="{9E46DC31-FDF2-8F47-B520-3F6E7A9A5427}" destId="{9A515A7D-2075-3E46-82AF-940A6B26A45C}" srcOrd="0" destOrd="0" presId="urn:microsoft.com/office/officeart/2005/8/layout/lProcess3"/>
    <dgm:cxn modelId="{42EA05DB-761A-D747-9985-2325AE893C87}" srcId="{B3D3120E-1F90-7843-AA40-46467F3B2B61}" destId="{2E506908-4E9C-1A44-8815-5E474932527C}" srcOrd="1" destOrd="0" parTransId="{85019391-137A-7940-8BE6-8964962E5418}" sibTransId="{2AAA85A1-982B-494B-82E2-62F8211248DD}"/>
    <dgm:cxn modelId="{BBD3D3F9-5A25-9F4A-8B33-A1C47DEB0B2B}" srcId="{A32DCD07-C750-2247-8691-08B2AC63F2A3}" destId="{9E46DC31-FDF2-8F47-B520-3F6E7A9A5427}" srcOrd="2" destOrd="0" parTransId="{0AB85FBA-D46C-2249-BE78-9428A48DB6D4}" sibTransId="{A8C4155B-057B-B642-A610-30A13BA9A315}"/>
    <dgm:cxn modelId="{8FC78142-133E-8D41-9F25-918D0419013F}" type="presParOf" srcId="{5BB40598-C8D3-6A43-BE15-C15F9E0D2107}" destId="{719E6056-CACD-1B44-82DE-51F915A8AB30}" srcOrd="0" destOrd="0" presId="urn:microsoft.com/office/officeart/2005/8/layout/lProcess3"/>
    <dgm:cxn modelId="{91F475BE-28EF-EA4D-9CBB-AEB3AD5C013A}" type="presParOf" srcId="{719E6056-CACD-1B44-82DE-51F915A8AB30}" destId="{F6B90E31-6162-3D45-AA7B-178995FA630A}" srcOrd="0" destOrd="0" presId="urn:microsoft.com/office/officeart/2005/8/layout/lProcess3"/>
    <dgm:cxn modelId="{E7FB5D8B-F5F9-BD45-A0AD-515F6E00EC11}" type="presParOf" srcId="{719E6056-CACD-1B44-82DE-51F915A8AB30}" destId="{00420DDF-D8F4-AE40-81D8-8D1E9E317D8F}" srcOrd="1" destOrd="0" presId="urn:microsoft.com/office/officeart/2005/8/layout/lProcess3"/>
    <dgm:cxn modelId="{70BB19C8-3F5E-FC45-AB5C-0476AE4C4FF9}" type="presParOf" srcId="{719E6056-CACD-1B44-82DE-51F915A8AB30}" destId="{47CF99E6-612A-DE47-90A2-02171B8D8D66}" srcOrd="2" destOrd="0" presId="urn:microsoft.com/office/officeart/2005/8/layout/lProcess3"/>
    <dgm:cxn modelId="{3BA30BA2-ADA7-5F4D-BE43-CDE47CD8A1C3}" type="presParOf" srcId="{719E6056-CACD-1B44-82DE-51F915A8AB30}" destId="{D284F6BE-9D81-8149-841A-5FED65B1ABE4}" srcOrd="3" destOrd="0" presId="urn:microsoft.com/office/officeart/2005/8/layout/lProcess3"/>
    <dgm:cxn modelId="{8A70DDDE-AF0C-BC48-ACB2-41DC4BB85923}" type="presParOf" srcId="{719E6056-CACD-1B44-82DE-51F915A8AB30}" destId="{F657D9A2-52DA-3541-8F1B-F3FC7CC6FBAA}" srcOrd="4" destOrd="0" presId="urn:microsoft.com/office/officeart/2005/8/layout/lProcess3"/>
    <dgm:cxn modelId="{516593A9-C240-A044-99A1-FDB799DE8D46}" type="presParOf" srcId="{719E6056-CACD-1B44-82DE-51F915A8AB30}" destId="{841DD686-9F62-5A40-981E-DD77DDD676A5}" srcOrd="5" destOrd="0" presId="urn:microsoft.com/office/officeart/2005/8/layout/lProcess3"/>
    <dgm:cxn modelId="{2ED007DA-24EE-494E-8C8A-39D2D0A7FD2A}" type="presParOf" srcId="{719E6056-CACD-1B44-82DE-51F915A8AB30}" destId="{F747CEC7-E663-2041-88E7-FB06FAB19C85}" srcOrd="6" destOrd="0" presId="urn:microsoft.com/office/officeart/2005/8/layout/lProcess3"/>
    <dgm:cxn modelId="{748134BF-5DCD-7A49-BF98-F6390276A765}" type="presParOf" srcId="{5BB40598-C8D3-6A43-BE15-C15F9E0D2107}" destId="{2FAEB555-59BD-2045-9894-B3A49ED29283}" srcOrd="1" destOrd="0" presId="urn:microsoft.com/office/officeart/2005/8/layout/lProcess3"/>
    <dgm:cxn modelId="{E032E758-10E8-E144-9DAB-A5DACA5416D1}" type="presParOf" srcId="{5BB40598-C8D3-6A43-BE15-C15F9E0D2107}" destId="{7274358E-509C-3142-ADF7-01DCFDB86705}" srcOrd="2" destOrd="0" presId="urn:microsoft.com/office/officeart/2005/8/layout/lProcess3"/>
    <dgm:cxn modelId="{DD8D5107-2DE9-2F4A-BC2B-3AD012FFB8AE}" type="presParOf" srcId="{7274358E-509C-3142-ADF7-01DCFDB86705}" destId="{DD4A6471-CBB0-2D49-B80A-B31A82084927}" srcOrd="0" destOrd="0" presId="urn:microsoft.com/office/officeart/2005/8/layout/lProcess3"/>
    <dgm:cxn modelId="{24E4D298-4041-F84B-B9E2-3201F35714B7}" type="presParOf" srcId="{7274358E-509C-3142-ADF7-01DCFDB86705}" destId="{6E0710F7-1D85-CB41-AF8F-819F94A3C78F}" srcOrd="1" destOrd="0" presId="urn:microsoft.com/office/officeart/2005/8/layout/lProcess3"/>
    <dgm:cxn modelId="{826338A8-F5E9-4348-B017-A003D8AE4C50}" type="presParOf" srcId="{7274358E-509C-3142-ADF7-01DCFDB86705}" destId="{C9502D63-1BFE-1D4F-AC25-5FD50F877DED}" srcOrd="2" destOrd="0" presId="urn:microsoft.com/office/officeart/2005/8/layout/lProcess3"/>
    <dgm:cxn modelId="{A01D8BFD-C45F-9444-B30A-5C93DF92926E}" type="presParOf" srcId="{7274358E-509C-3142-ADF7-01DCFDB86705}" destId="{3D4600C6-8416-3042-B401-3FC79B97394B}" srcOrd="3" destOrd="0" presId="urn:microsoft.com/office/officeart/2005/8/layout/lProcess3"/>
    <dgm:cxn modelId="{937FC98D-617D-1C4E-8621-33C460CDDDEA}" type="presParOf" srcId="{7274358E-509C-3142-ADF7-01DCFDB86705}" destId="{BA88E2E7-FAA5-7B46-A84C-A8214A0CA486}" srcOrd="4" destOrd="0" presId="urn:microsoft.com/office/officeart/2005/8/layout/lProcess3"/>
    <dgm:cxn modelId="{9DC71299-3AA0-F64A-BF0A-55E1BB4B6EBE}" type="presParOf" srcId="{7274358E-509C-3142-ADF7-01DCFDB86705}" destId="{B7CA64D0-38D2-C640-AA39-0CC24D01A5C0}" srcOrd="5" destOrd="0" presId="urn:microsoft.com/office/officeart/2005/8/layout/lProcess3"/>
    <dgm:cxn modelId="{B3B79BE3-C2FE-5149-8544-ECBD67D03ABF}" type="presParOf" srcId="{7274358E-509C-3142-ADF7-01DCFDB86705}" destId="{A635BB2A-8982-4249-9889-36EE0BD6384B}" srcOrd="6" destOrd="0" presId="urn:microsoft.com/office/officeart/2005/8/layout/lProcess3"/>
    <dgm:cxn modelId="{8341EDB4-89E3-AD45-9F06-39111BEA8565}" type="presParOf" srcId="{5BB40598-C8D3-6A43-BE15-C15F9E0D2107}" destId="{27A4B775-2D6B-094A-A8B4-0106BC31D6A5}" srcOrd="3" destOrd="0" presId="urn:microsoft.com/office/officeart/2005/8/layout/lProcess3"/>
    <dgm:cxn modelId="{5E7F67E2-08F1-8748-AB4C-497E22CE5937}" type="presParOf" srcId="{5BB40598-C8D3-6A43-BE15-C15F9E0D2107}" destId="{A891E874-D01B-3E4D-ACB0-F65A1FC51324}" srcOrd="4" destOrd="0" presId="urn:microsoft.com/office/officeart/2005/8/layout/lProcess3"/>
    <dgm:cxn modelId="{8ABA10AE-9414-5444-ACC4-1CB27381A586}" type="presParOf" srcId="{A891E874-D01B-3E4D-ACB0-F65A1FC51324}" destId="{B800E003-3B89-FB41-80BF-C86C44E13FD9}" srcOrd="0" destOrd="0" presId="urn:microsoft.com/office/officeart/2005/8/layout/lProcess3"/>
    <dgm:cxn modelId="{DA4F3BB3-9BBE-234A-887F-B20C832F44AE}" type="presParOf" srcId="{A891E874-D01B-3E4D-ACB0-F65A1FC51324}" destId="{BC95C945-069D-5B49-A8FD-EABCC1B6A1C7}" srcOrd="1" destOrd="0" presId="urn:microsoft.com/office/officeart/2005/8/layout/lProcess3"/>
    <dgm:cxn modelId="{60331ADB-8EDF-374C-8299-1FB187AF63C4}" type="presParOf" srcId="{A891E874-D01B-3E4D-ACB0-F65A1FC51324}" destId="{DA7D133A-E313-F84C-9332-B92ECA8D925D}" srcOrd="2" destOrd="0" presId="urn:microsoft.com/office/officeart/2005/8/layout/lProcess3"/>
    <dgm:cxn modelId="{DD12F3BE-59D2-5245-B94D-5893DF912717}" type="presParOf" srcId="{A891E874-D01B-3E4D-ACB0-F65A1FC51324}" destId="{1F798EEC-912C-3142-AE07-9B394B9E48DB}" srcOrd="3" destOrd="0" presId="urn:microsoft.com/office/officeart/2005/8/layout/lProcess3"/>
    <dgm:cxn modelId="{F8E61443-5676-0540-B4B5-594B7DA3CB03}" type="presParOf" srcId="{A891E874-D01B-3E4D-ACB0-F65A1FC51324}" destId="{2AC34D13-A000-854B-A8BF-389335A35AB9}" srcOrd="4" destOrd="0" presId="urn:microsoft.com/office/officeart/2005/8/layout/lProcess3"/>
    <dgm:cxn modelId="{3C72C2FB-D2B1-EC4F-BC8D-0EFC56D15C9D}" type="presParOf" srcId="{A891E874-D01B-3E4D-ACB0-F65A1FC51324}" destId="{FB6624C4-B924-0348-8EB2-7C8E5E0FFA85}" srcOrd="5" destOrd="0" presId="urn:microsoft.com/office/officeart/2005/8/layout/lProcess3"/>
    <dgm:cxn modelId="{920B2294-A9A3-4742-BC17-4E9B25BF580A}" type="presParOf" srcId="{A891E874-D01B-3E4D-ACB0-F65A1FC51324}" destId="{9A515A7D-2075-3E46-82AF-940A6B26A45C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A57CE6-1432-204C-A495-E3BF2A8F4E77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88E78D-8A27-8C42-995A-6765C2B54C3A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E0923C83-1D91-4445-9754-D3D66C27A830}" type="parTrans" cxnId="{6704E222-9C7E-F246-A83D-4801012CBB05}">
      <dgm:prSet/>
      <dgm:spPr/>
      <dgm:t>
        <a:bodyPr/>
        <a:lstStyle/>
        <a:p>
          <a:endParaRPr lang="en-US"/>
        </a:p>
      </dgm:t>
    </dgm:pt>
    <dgm:pt modelId="{AB22EEA8-B814-E14A-B003-695C1CD01FD4}" type="sibTrans" cxnId="{6704E222-9C7E-F246-A83D-4801012CBB05}">
      <dgm:prSet/>
      <dgm:spPr/>
      <dgm:t>
        <a:bodyPr/>
        <a:lstStyle/>
        <a:p>
          <a:endParaRPr lang="en-US"/>
        </a:p>
      </dgm:t>
    </dgm:pt>
    <dgm:pt modelId="{18D4AFFE-C06B-DE41-B09A-16D6E8EBFE62}">
      <dgm:prSet phldrT="[Text]"/>
      <dgm:spPr/>
      <dgm:t>
        <a:bodyPr/>
        <a:lstStyle/>
        <a:p>
          <a:r>
            <a:rPr lang="en-US" dirty="0" smtClean="0"/>
            <a:t>UES opens, then closes once food through</a:t>
          </a:r>
          <a:endParaRPr lang="en-US" dirty="0"/>
        </a:p>
      </dgm:t>
    </dgm:pt>
    <dgm:pt modelId="{186D8015-B659-BB42-8B73-1DC77EB69E1A}" type="parTrans" cxnId="{CD018888-858D-0144-9D4E-F576571BC7B7}">
      <dgm:prSet/>
      <dgm:spPr/>
      <dgm:t>
        <a:bodyPr/>
        <a:lstStyle/>
        <a:p>
          <a:endParaRPr lang="en-US"/>
        </a:p>
      </dgm:t>
    </dgm:pt>
    <dgm:pt modelId="{A09A06C9-55C0-614A-9C8B-F9C2EC30C005}" type="sibTrans" cxnId="{CD018888-858D-0144-9D4E-F576571BC7B7}">
      <dgm:prSet/>
      <dgm:spPr/>
      <dgm:t>
        <a:bodyPr/>
        <a:lstStyle/>
        <a:p>
          <a:endParaRPr lang="en-US"/>
        </a:p>
      </dgm:t>
    </dgm:pt>
    <dgm:pt modelId="{EA904787-652D-F747-B369-F5A7ED654AF8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7286AB00-7F7B-CC4A-9FCD-FB604A66F107}" type="parTrans" cxnId="{53B5A451-C6F2-0941-B944-238B6BA8C5ED}">
      <dgm:prSet/>
      <dgm:spPr/>
      <dgm:t>
        <a:bodyPr/>
        <a:lstStyle/>
        <a:p>
          <a:endParaRPr lang="en-US"/>
        </a:p>
      </dgm:t>
    </dgm:pt>
    <dgm:pt modelId="{C76F566A-6ACE-1844-820F-326DAAC51029}" type="sibTrans" cxnId="{53B5A451-C6F2-0941-B944-238B6BA8C5ED}">
      <dgm:prSet/>
      <dgm:spPr/>
      <dgm:t>
        <a:bodyPr/>
        <a:lstStyle/>
        <a:p>
          <a:endParaRPr lang="en-US"/>
        </a:p>
      </dgm:t>
    </dgm:pt>
    <dgm:pt modelId="{E623FD83-A416-0142-81CE-2F6DE6285075}">
      <dgm:prSet phldrT="[Text]"/>
      <dgm:spPr/>
      <dgm:t>
        <a:bodyPr/>
        <a:lstStyle/>
        <a:p>
          <a:r>
            <a:rPr lang="en-US" dirty="0" smtClean="0"/>
            <a:t>Primary peristaltic contraction</a:t>
          </a:r>
          <a:endParaRPr lang="en-US" dirty="0"/>
        </a:p>
      </dgm:t>
    </dgm:pt>
    <dgm:pt modelId="{DD155D46-CF9F-824F-86C0-4F606FFCC72E}" type="parTrans" cxnId="{4C6C2B8F-DDC9-EE45-B8E4-C5C63A4FDBF1}">
      <dgm:prSet/>
      <dgm:spPr/>
      <dgm:t>
        <a:bodyPr/>
        <a:lstStyle/>
        <a:p>
          <a:endParaRPr lang="en-US"/>
        </a:p>
      </dgm:t>
    </dgm:pt>
    <dgm:pt modelId="{0F49A881-42E0-E04C-905D-A8888AAC9327}" type="sibTrans" cxnId="{4C6C2B8F-DDC9-EE45-B8E4-C5C63A4FDBF1}">
      <dgm:prSet/>
      <dgm:spPr/>
      <dgm:t>
        <a:bodyPr/>
        <a:lstStyle/>
        <a:p>
          <a:endParaRPr lang="en-US"/>
        </a:p>
      </dgm:t>
    </dgm:pt>
    <dgm:pt modelId="{9202810A-3692-8F42-995D-86F0921F180D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098A5523-F273-3C4C-B43C-1729CD60D9DC}" type="parTrans" cxnId="{92EE0A4D-28D7-FC4D-8040-707DA31B89A5}">
      <dgm:prSet/>
      <dgm:spPr/>
      <dgm:t>
        <a:bodyPr/>
        <a:lstStyle/>
        <a:p>
          <a:endParaRPr lang="en-US"/>
        </a:p>
      </dgm:t>
    </dgm:pt>
    <dgm:pt modelId="{237BDCF6-8BE8-9B44-AD76-FCAA70E7517E}" type="sibTrans" cxnId="{92EE0A4D-28D7-FC4D-8040-707DA31B89A5}">
      <dgm:prSet/>
      <dgm:spPr/>
      <dgm:t>
        <a:bodyPr/>
        <a:lstStyle/>
        <a:p>
          <a:endParaRPr lang="en-US"/>
        </a:p>
      </dgm:t>
    </dgm:pt>
    <dgm:pt modelId="{7A2E34E0-4D08-F549-B0DD-3D388EEB9BC8}">
      <dgm:prSet phldrT="[Text]"/>
      <dgm:spPr/>
      <dgm:t>
        <a:bodyPr/>
        <a:lstStyle/>
        <a:p>
          <a:r>
            <a:rPr lang="en-US" dirty="0" smtClean="0"/>
            <a:t>LES opens + stomach goes through </a:t>
          </a:r>
          <a:r>
            <a:rPr lang="en-US" u="sng" dirty="0" smtClean="0">
              <a:solidFill>
                <a:schemeClr val="accent6"/>
              </a:solidFill>
            </a:rPr>
            <a:t>receptive relaxation</a:t>
          </a:r>
          <a:endParaRPr lang="en-US" u="sng" dirty="0">
            <a:solidFill>
              <a:schemeClr val="accent6"/>
            </a:solidFill>
          </a:endParaRPr>
        </a:p>
      </dgm:t>
    </dgm:pt>
    <dgm:pt modelId="{0D9AF613-45AB-2840-828A-40E3F6877410}" type="parTrans" cxnId="{88B7EEC6-FA18-B246-B51A-55F4B30897D3}">
      <dgm:prSet/>
      <dgm:spPr/>
      <dgm:t>
        <a:bodyPr/>
        <a:lstStyle/>
        <a:p>
          <a:endParaRPr lang="en-US"/>
        </a:p>
      </dgm:t>
    </dgm:pt>
    <dgm:pt modelId="{FF9A8BC1-54EE-3645-80D1-96AAD51C2B8E}" type="sibTrans" cxnId="{88B7EEC6-FA18-B246-B51A-55F4B30897D3}">
      <dgm:prSet/>
      <dgm:spPr/>
      <dgm:t>
        <a:bodyPr/>
        <a:lstStyle/>
        <a:p>
          <a:endParaRPr lang="en-US"/>
        </a:p>
      </dgm:t>
    </dgm:pt>
    <dgm:pt modelId="{4C0C956F-EFEE-DB4E-9765-2694D818B3D7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B5F9E61E-55F5-8847-A7E7-E08E26840E7F}" type="parTrans" cxnId="{CA7DD5DF-631A-B545-AE21-233D4201658E}">
      <dgm:prSet/>
      <dgm:spPr/>
      <dgm:t>
        <a:bodyPr/>
        <a:lstStyle/>
        <a:p>
          <a:endParaRPr lang="en-US"/>
        </a:p>
      </dgm:t>
    </dgm:pt>
    <dgm:pt modelId="{23B76D29-235D-D846-A50C-E00D44A6F0BF}" type="sibTrans" cxnId="{CA7DD5DF-631A-B545-AE21-233D4201658E}">
      <dgm:prSet/>
      <dgm:spPr/>
      <dgm:t>
        <a:bodyPr/>
        <a:lstStyle/>
        <a:p>
          <a:endParaRPr lang="en-US"/>
        </a:p>
      </dgm:t>
    </dgm:pt>
    <dgm:pt modelId="{4FD12B13-6A78-4A44-986B-2F62B484A371}">
      <dgm:prSet phldrT="[Text]"/>
      <dgm:spPr/>
      <dgm:t>
        <a:bodyPr/>
        <a:lstStyle/>
        <a:p>
          <a:r>
            <a:rPr lang="en-US" dirty="0" smtClean="0"/>
            <a:t>Each segment contracts =&gt; high pressure behind bolus</a:t>
          </a:r>
          <a:endParaRPr lang="en-US" dirty="0"/>
        </a:p>
      </dgm:t>
    </dgm:pt>
    <dgm:pt modelId="{BD09D427-295C-6A40-8905-223B76123F12}" type="parTrans" cxnId="{4927FB45-C2C5-DF45-B59A-71D2B08EC706}">
      <dgm:prSet/>
      <dgm:spPr/>
      <dgm:t>
        <a:bodyPr/>
        <a:lstStyle/>
        <a:p>
          <a:endParaRPr lang="en-US"/>
        </a:p>
      </dgm:t>
    </dgm:pt>
    <dgm:pt modelId="{9966FCFD-ABAA-2C46-8FCA-26DE5FA38FD0}" type="sibTrans" cxnId="{4927FB45-C2C5-DF45-B59A-71D2B08EC706}">
      <dgm:prSet/>
      <dgm:spPr/>
      <dgm:t>
        <a:bodyPr/>
        <a:lstStyle/>
        <a:p>
          <a:endParaRPr lang="en-US"/>
        </a:p>
      </dgm:t>
    </dgm:pt>
    <dgm:pt modelId="{659993F0-0CA8-E94A-B267-B3AEA3CEB6D3}">
      <dgm:prSet phldrT="[Text]"/>
      <dgm:spPr/>
      <dgm:t>
        <a:bodyPr/>
        <a:lstStyle/>
        <a:p>
          <a:r>
            <a:rPr lang="en-US" dirty="0" smtClean="0"/>
            <a:t>Accelerated by gravity</a:t>
          </a:r>
          <a:endParaRPr lang="en-US" dirty="0"/>
        </a:p>
      </dgm:t>
    </dgm:pt>
    <dgm:pt modelId="{1AE89DE9-8C69-7C4E-82AE-B40706F7693E}" type="parTrans" cxnId="{64651404-39FD-CF4C-991A-A6652E61A10E}">
      <dgm:prSet/>
      <dgm:spPr/>
      <dgm:t>
        <a:bodyPr/>
        <a:lstStyle/>
        <a:p>
          <a:endParaRPr lang="en-US"/>
        </a:p>
      </dgm:t>
    </dgm:pt>
    <dgm:pt modelId="{6057E953-5363-C346-B76D-024AED22EF9C}" type="sibTrans" cxnId="{64651404-39FD-CF4C-991A-A6652E61A10E}">
      <dgm:prSet/>
      <dgm:spPr/>
      <dgm:t>
        <a:bodyPr/>
        <a:lstStyle/>
        <a:p>
          <a:endParaRPr lang="en-US"/>
        </a:p>
      </dgm:t>
    </dgm:pt>
    <dgm:pt modelId="{7CF1B710-6867-744E-BE7D-B254AB0620E2}">
      <dgm:prSet phldrT="[Text]"/>
      <dgm:spPr/>
      <dgm:t>
        <a:bodyPr/>
        <a:lstStyle/>
        <a:p>
          <a:r>
            <a:rPr lang="en-US" dirty="0" smtClean="0"/>
            <a:t>LES mediated by </a:t>
          </a:r>
          <a:r>
            <a:rPr lang="en-US" dirty="0" err="1" smtClean="0"/>
            <a:t>peptidergic</a:t>
          </a:r>
          <a:r>
            <a:rPr lang="en-US" dirty="0" smtClean="0"/>
            <a:t> fibers in vagus nerve, releasing </a:t>
          </a:r>
          <a:r>
            <a:rPr lang="en-US" b="1" i="1" dirty="0" smtClean="0">
              <a:solidFill>
                <a:schemeClr val="accent1"/>
              </a:solidFill>
            </a:rPr>
            <a:t>VIP</a:t>
          </a:r>
          <a:endParaRPr lang="en-US" b="1" i="1" dirty="0">
            <a:solidFill>
              <a:schemeClr val="accent1"/>
            </a:solidFill>
          </a:endParaRPr>
        </a:p>
      </dgm:t>
    </dgm:pt>
    <dgm:pt modelId="{4CC067F7-470E-7544-994C-F4CEA664F04B}" type="parTrans" cxnId="{940C244C-949A-1B4E-B627-189E7797CCBB}">
      <dgm:prSet/>
      <dgm:spPr/>
      <dgm:t>
        <a:bodyPr/>
        <a:lstStyle/>
        <a:p>
          <a:endParaRPr lang="en-US"/>
        </a:p>
      </dgm:t>
    </dgm:pt>
    <dgm:pt modelId="{D16EADC4-5A54-FD4C-9862-D9504EE1A249}" type="sibTrans" cxnId="{940C244C-949A-1B4E-B627-189E7797CCBB}">
      <dgm:prSet/>
      <dgm:spPr/>
      <dgm:t>
        <a:bodyPr/>
        <a:lstStyle/>
        <a:p>
          <a:endParaRPr lang="en-US"/>
        </a:p>
      </dgm:t>
    </dgm:pt>
    <dgm:pt modelId="{FD290F90-B952-5245-9A4C-65AD9A6A33E2}">
      <dgm:prSet phldrT="[Text]"/>
      <dgm:spPr/>
      <dgm:t>
        <a:bodyPr/>
        <a:lstStyle/>
        <a:p>
          <a:r>
            <a:rPr lang="en-US" dirty="0" smtClean="0"/>
            <a:t>LES contracts and returns to high resting tone once food in stomach</a:t>
          </a:r>
          <a:endParaRPr lang="en-US" dirty="0"/>
        </a:p>
      </dgm:t>
    </dgm:pt>
    <dgm:pt modelId="{E2E2FCB3-F911-644D-8014-CD3C42A0333C}" type="parTrans" cxnId="{95C975AD-BE83-F14E-BD98-D259D4077BDC}">
      <dgm:prSet/>
      <dgm:spPr/>
      <dgm:t>
        <a:bodyPr/>
        <a:lstStyle/>
        <a:p>
          <a:endParaRPr lang="en-US"/>
        </a:p>
      </dgm:t>
    </dgm:pt>
    <dgm:pt modelId="{1E9126CE-9882-1A4F-BB0D-0D1C41E872FE}" type="sibTrans" cxnId="{95C975AD-BE83-F14E-BD98-D259D4077BDC}">
      <dgm:prSet/>
      <dgm:spPr/>
      <dgm:t>
        <a:bodyPr/>
        <a:lstStyle/>
        <a:p>
          <a:endParaRPr lang="en-US"/>
        </a:p>
      </dgm:t>
    </dgm:pt>
    <dgm:pt modelId="{CDDBB5AB-4C22-D848-8C0B-98E428386D75}">
      <dgm:prSet phldrT="[Text]"/>
      <dgm:spPr/>
      <dgm:t>
        <a:bodyPr/>
        <a:lstStyle/>
        <a:p>
          <a:r>
            <a:rPr lang="en-US" dirty="0" smtClean="0"/>
            <a:t>Secondary peristaltic contraction if primary not sufficient</a:t>
          </a:r>
          <a:endParaRPr lang="en-US" dirty="0"/>
        </a:p>
      </dgm:t>
    </dgm:pt>
    <dgm:pt modelId="{28239E91-916D-524B-9B5A-9382DA91AD51}" type="parTrans" cxnId="{A8092910-D831-5D46-B1BA-0C07FBE01F2E}">
      <dgm:prSet/>
      <dgm:spPr/>
    </dgm:pt>
    <dgm:pt modelId="{899A2262-3839-B54A-A5A0-98F8D8A2A5C6}" type="sibTrans" cxnId="{A8092910-D831-5D46-B1BA-0C07FBE01F2E}">
      <dgm:prSet/>
      <dgm:spPr/>
    </dgm:pt>
    <dgm:pt modelId="{A8E86B97-6109-C942-94A0-D2A5B7AF8A57}" type="pres">
      <dgm:prSet presAssocID="{73A57CE6-1432-204C-A495-E3BF2A8F4E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94386C-A053-494B-B6B6-1A12608DABB6}" type="pres">
      <dgm:prSet presAssocID="{8A88E78D-8A27-8C42-995A-6765C2B54C3A}" presName="composite" presStyleCnt="0"/>
      <dgm:spPr/>
    </dgm:pt>
    <dgm:pt modelId="{0A016396-52A6-3A4A-8B5E-E5CDDF224CDD}" type="pres">
      <dgm:prSet presAssocID="{8A88E78D-8A27-8C42-995A-6765C2B54C3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A7C14E-C0F6-CD4B-962D-2DDE94908020}" type="pres">
      <dgm:prSet presAssocID="{8A88E78D-8A27-8C42-995A-6765C2B54C3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BB948-1216-934E-B5CC-C7B0CC49F407}" type="pres">
      <dgm:prSet presAssocID="{AB22EEA8-B814-E14A-B003-695C1CD01FD4}" presName="sp" presStyleCnt="0"/>
      <dgm:spPr/>
    </dgm:pt>
    <dgm:pt modelId="{B45AF851-792C-E445-8E4E-F700A9C32354}" type="pres">
      <dgm:prSet presAssocID="{EA904787-652D-F747-B369-F5A7ED654AF8}" presName="composite" presStyleCnt="0"/>
      <dgm:spPr/>
    </dgm:pt>
    <dgm:pt modelId="{54507A57-D7F6-9F40-BCCA-115A42AD5AED}" type="pres">
      <dgm:prSet presAssocID="{EA904787-652D-F747-B369-F5A7ED654AF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8D83D2-0A14-4A48-8A05-B0AFF7D89DB9}" type="pres">
      <dgm:prSet presAssocID="{EA904787-652D-F747-B369-F5A7ED654AF8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450EF9-5F50-6D40-8EAF-14D39F9BAF66}" type="pres">
      <dgm:prSet presAssocID="{C76F566A-6ACE-1844-820F-326DAAC51029}" presName="sp" presStyleCnt="0"/>
      <dgm:spPr/>
    </dgm:pt>
    <dgm:pt modelId="{292C9196-86CC-B841-B3DF-2B1DDFC32B3F}" type="pres">
      <dgm:prSet presAssocID="{9202810A-3692-8F42-995D-86F0921F180D}" presName="composite" presStyleCnt="0"/>
      <dgm:spPr/>
    </dgm:pt>
    <dgm:pt modelId="{D5151E14-3965-F249-8E4E-41330FDEF2B6}" type="pres">
      <dgm:prSet presAssocID="{9202810A-3692-8F42-995D-86F0921F180D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070C9-D661-5B46-86D4-FAD1E8D2B3DE}" type="pres">
      <dgm:prSet presAssocID="{9202810A-3692-8F42-995D-86F0921F180D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5E498E-C019-F642-A2B3-15B4F4C77B98}" type="pres">
      <dgm:prSet presAssocID="{237BDCF6-8BE8-9B44-AD76-FCAA70E7517E}" presName="sp" presStyleCnt="0"/>
      <dgm:spPr/>
    </dgm:pt>
    <dgm:pt modelId="{09CC00D4-7D5C-0841-B391-D986A1C62DD6}" type="pres">
      <dgm:prSet presAssocID="{4C0C956F-EFEE-DB4E-9765-2694D818B3D7}" presName="composite" presStyleCnt="0"/>
      <dgm:spPr/>
    </dgm:pt>
    <dgm:pt modelId="{8B9660F1-27BA-5B43-A9E4-0CFCCB33E027}" type="pres">
      <dgm:prSet presAssocID="{4C0C956F-EFEE-DB4E-9765-2694D818B3D7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FF6134-346B-6341-B03B-87D065A3F4D4}" type="pres">
      <dgm:prSet presAssocID="{4C0C956F-EFEE-DB4E-9765-2694D818B3D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092910-D831-5D46-B1BA-0C07FBE01F2E}" srcId="{4C0C956F-EFEE-DB4E-9765-2694D818B3D7}" destId="{CDDBB5AB-4C22-D848-8C0B-98E428386D75}" srcOrd="0" destOrd="0" parTransId="{28239E91-916D-524B-9B5A-9382DA91AD51}" sibTransId="{899A2262-3839-B54A-A5A0-98F8D8A2A5C6}"/>
    <dgm:cxn modelId="{8B5941A1-5321-5E41-9E72-17CA0B8D6792}" type="presOf" srcId="{18D4AFFE-C06B-DE41-B09A-16D6E8EBFE62}" destId="{72A7C14E-C0F6-CD4B-962D-2DDE94908020}" srcOrd="0" destOrd="0" presId="urn:microsoft.com/office/officeart/2005/8/layout/chevron2"/>
    <dgm:cxn modelId="{99052D0C-7FEA-0043-8CE9-9078973A8100}" type="presOf" srcId="{FD290F90-B952-5245-9A4C-65AD9A6A33E2}" destId="{DA0070C9-D661-5B46-86D4-FAD1E8D2B3DE}" srcOrd="0" destOrd="2" presId="urn:microsoft.com/office/officeart/2005/8/layout/chevron2"/>
    <dgm:cxn modelId="{4C6C2B8F-DDC9-EE45-B8E4-C5C63A4FDBF1}" srcId="{EA904787-652D-F747-B369-F5A7ED654AF8}" destId="{E623FD83-A416-0142-81CE-2F6DE6285075}" srcOrd="0" destOrd="0" parTransId="{DD155D46-CF9F-824F-86C0-4F606FFCC72E}" sibTransId="{0F49A881-42E0-E04C-905D-A8888AAC9327}"/>
    <dgm:cxn modelId="{88B7EEC6-FA18-B246-B51A-55F4B30897D3}" srcId="{9202810A-3692-8F42-995D-86F0921F180D}" destId="{7A2E34E0-4D08-F549-B0DD-3D388EEB9BC8}" srcOrd="0" destOrd="0" parTransId="{0D9AF613-45AB-2840-828A-40E3F6877410}" sibTransId="{FF9A8BC1-54EE-3645-80D1-96AAD51C2B8E}"/>
    <dgm:cxn modelId="{92EE0A4D-28D7-FC4D-8040-707DA31B89A5}" srcId="{73A57CE6-1432-204C-A495-E3BF2A8F4E77}" destId="{9202810A-3692-8F42-995D-86F0921F180D}" srcOrd="2" destOrd="0" parTransId="{098A5523-F273-3C4C-B43C-1729CD60D9DC}" sibTransId="{237BDCF6-8BE8-9B44-AD76-FCAA70E7517E}"/>
    <dgm:cxn modelId="{CA7DD5DF-631A-B545-AE21-233D4201658E}" srcId="{73A57CE6-1432-204C-A495-E3BF2A8F4E77}" destId="{4C0C956F-EFEE-DB4E-9765-2694D818B3D7}" srcOrd="3" destOrd="0" parTransId="{B5F9E61E-55F5-8847-A7E7-E08E26840E7F}" sibTransId="{23B76D29-235D-D846-A50C-E00D44A6F0BF}"/>
    <dgm:cxn modelId="{20E6078B-2E47-E441-A064-7A8ADA80EA01}" type="presOf" srcId="{7A2E34E0-4D08-F549-B0DD-3D388EEB9BC8}" destId="{DA0070C9-D661-5B46-86D4-FAD1E8D2B3DE}" srcOrd="0" destOrd="0" presId="urn:microsoft.com/office/officeart/2005/8/layout/chevron2"/>
    <dgm:cxn modelId="{DDC54511-3929-A948-B7F1-00C25ABB9B77}" type="presOf" srcId="{4C0C956F-EFEE-DB4E-9765-2694D818B3D7}" destId="{8B9660F1-27BA-5B43-A9E4-0CFCCB33E027}" srcOrd="0" destOrd="0" presId="urn:microsoft.com/office/officeart/2005/8/layout/chevron2"/>
    <dgm:cxn modelId="{92AD8016-24D8-1440-A2DE-CA38ABDEDDEC}" type="presOf" srcId="{9202810A-3692-8F42-995D-86F0921F180D}" destId="{D5151E14-3965-F249-8E4E-41330FDEF2B6}" srcOrd="0" destOrd="0" presId="urn:microsoft.com/office/officeart/2005/8/layout/chevron2"/>
    <dgm:cxn modelId="{6704E222-9C7E-F246-A83D-4801012CBB05}" srcId="{73A57CE6-1432-204C-A495-E3BF2A8F4E77}" destId="{8A88E78D-8A27-8C42-995A-6765C2B54C3A}" srcOrd="0" destOrd="0" parTransId="{E0923C83-1D91-4445-9754-D3D66C27A830}" sibTransId="{AB22EEA8-B814-E14A-B003-695C1CD01FD4}"/>
    <dgm:cxn modelId="{FA3CFEE1-4171-994B-838B-7F8331B49602}" type="presOf" srcId="{73A57CE6-1432-204C-A495-E3BF2A8F4E77}" destId="{A8E86B97-6109-C942-94A0-D2A5B7AF8A57}" srcOrd="0" destOrd="0" presId="urn:microsoft.com/office/officeart/2005/8/layout/chevron2"/>
    <dgm:cxn modelId="{E57F9A14-C736-D444-8634-CEEF74B966BB}" type="presOf" srcId="{E623FD83-A416-0142-81CE-2F6DE6285075}" destId="{C68D83D2-0A14-4A48-8A05-B0AFF7D89DB9}" srcOrd="0" destOrd="0" presId="urn:microsoft.com/office/officeart/2005/8/layout/chevron2"/>
    <dgm:cxn modelId="{95C975AD-BE83-F14E-BD98-D259D4077BDC}" srcId="{9202810A-3692-8F42-995D-86F0921F180D}" destId="{FD290F90-B952-5245-9A4C-65AD9A6A33E2}" srcOrd="1" destOrd="0" parTransId="{E2E2FCB3-F911-644D-8014-CD3C42A0333C}" sibTransId="{1E9126CE-9882-1A4F-BB0D-0D1C41E872FE}"/>
    <dgm:cxn modelId="{4A3DB55A-0AC9-6243-9F6E-6DAFCFA47C80}" type="presOf" srcId="{8A88E78D-8A27-8C42-995A-6765C2B54C3A}" destId="{0A016396-52A6-3A4A-8B5E-E5CDDF224CDD}" srcOrd="0" destOrd="0" presId="urn:microsoft.com/office/officeart/2005/8/layout/chevron2"/>
    <dgm:cxn modelId="{E12E40B2-5A76-FB45-ABB4-6118261E22B4}" type="presOf" srcId="{659993F0-0CA8-E94A-B267-B3AEA3CEB6D3}" destId="{C68D83D2-0A14-4A48-8A05-B0AFF7D89DB9}" srcOrd="0" destOrd="2" presId="urn:microsoft.com/office/officeart/2005/8/layout/chevron2"/>
    <dgm:cxn modelId="{A55D86A8-04F0-8F46-A251-48FD9F96A230}" type="presOf" srcId="{EA904787-652D-F747-B369-F5A7ED654AF8}" destId="{54507A57-D7F6-9F40-BCCA-115A42AD5AED}" srcOrd="0" destOrd="0" presId="urn:microsoft.com/office/officeart/2005/8/layout/chevron2"/>
    <dgm:cxn modelId="{53B5A451-C6F2-0941-B944-238B6BA8C5ED}" srcId="{73A57CE6-1432-204C-A495-E3BF2A8F4E77}" destId="{EA904787-652D-F747-B369-F5A7ED654AF8}" srcOrd="1" destOrd="0" parTransId="{7286AB00-7F7B-CC4A-9FCD-FB604A66F107}" sibTransId="{C76F566A-6ACE-1844-820F-326DAAC51029}"/>
    <dgm:cxn modelId="{940C244C-949A-1B4E-B627-189E7797CCBB}" srcId="{7A2E34E0-4D08-F549-B0DD-3D388EEB9BC8}" destId="{7CF1B710-6867-744E-BE7D-B254AB0620E2}" srcOrd="0" destOrd="0" parTransId="{4CC067F7-470E-7544-994C-F4CEA664F04B}" sibTransId="{D16EADC4-5A54-FD4C-9862-D9504EE1A249}"/>
    <dgm:cxn modelId="{1FC96D7A-8462-5B4F-BBF1-99E503F1358C}" type="presOf" srcId="{4FD12B13-6A78-4A44-986B-2F62B484A371}" destId="{C68D83D2-0A14-4A48-8A05-B0AFF7D89DB9}" srcOrd="0" destOrd="1" presId="urn:microsoft.com/office/officeart/2005/8/layout/chevron2"/>
    <dgm:cxn modelId="{71BEB7C6-7BD3-1E4D-B3AC-5FF9EFEE954C}" type="presOf" srcId="{CDDBB5AB-4C22-D848-8C0B-98E428386D75}" destId="{68FF6134-346B-6341-B03B-87D065A3F4D4}" srcOrd="0" destOrd="0" presId="urn:microsoft.com/office/officeart/2005/8/layout/chevron2"/>
    <dgm:cxn modelId="{CD018888-858D-0144-9D4E-F576571BC7B7}" srcId="{8A88E78D-8A27-8C42-995A-6765C2B54C3A}" destId="{18D4AFFE-C06B-DE41-B09A-16D6E8EBFE62}" srcOrd="0" destOrd="0" parTransId="{186D8015-B659-BB42-8B73-1DC77EB69E1A}" sibTransId="{A09A06C9-55C0-614A-9C8B-F9C2EC30C005}"/>
    <dgm:cxn modelId="{602C54F2-3592-2B47-9B2F-2091B6DE51C5}" type="presOf" srcId="{7CF1B710-6867-744E-BE7D-B254AB0620E2}" destId="{DA0070C9-D661-5B46-86D4-FAD1E8D2B3DE}" srcOrd="0" destOrd="1" presId="urn:microsoft.com/office/officeart/2005/8/layout/chevron2"/>
    <dgm:cxn modelId="{64651404-39FD-CF4C-991A-A6652E61A10E}" srcId="{E623FD83-A416-0142-81CE-2F6DE6285075}" destId="{659993F0-0CA8-E94A-B267-B3AEA3CEB6D3}" srcOrd="1" destOrd="0" parTransId="{1AE89DE9-8C69-7C4E-82AE-B40706F7693E}" sibTransId="{6057E953-5363-C346-B76D-024AED22EF9C}"/>
    <dgm:cxn modelId="{4927FB45-C2C5-DF45-B59A-71D2B08EC706}" srcId="{E623FD83-A416-0142-81CE-2F6DE6285075}" destId="{4FD12B13-6A78-4A44-986B-2F62B484A371}" srcOrd="0" destOrd="0" parTransId="{BD09D427-295C-6A40-8905-223B76123F12}" sibTransId="{9966FCFD-ABAA-2C46-8FCA-26DE5FA38FD0}"/>
    <dgm:cxn modelId="{8FF3F841-28D9-514B-AD5E-18DA22AFE30D}" type="presParOf" srcId="{A8E86B97-6109-C942-94A0-D2A5B7AF8A57}" destId="{D094386C-A053-494B-B6B6-1A12608DABB6}" srcOrd="0" destOrd="0" presId="urn:microsoft.com/office/officeart/2005/8/layout/chevron2"/>
    <dgm:cxn modelId="{416481C3-487D-F046-8096-D269A87BB4BE}" type="presParOf" srcId="{D094386C-A053-494B-B6B6-1A12608DABB6}" destId="{0A016396-52A6-3A4A-8B5E-E5CDDF224CDD}" srcOrd="0" destOrd="0" presId="urn:microsoft.com/office/officeart/2005/8/layout/chevron2"/>
    <dgm:cxn modelId="{757D851D-00DD-1846-B440-098B14390F64}" type="presParOf" srcId="{D094386C-A053-494B-B6B6-1A12608DABB6}" destId="{72A7C14E-C0F6-CD4B-962D-2DDE94908020}" srcOrd="1" destOrd="0" presId="urn:microsoft.com/office/officeart/2005/8/layout/chevron2"/>
    <dgm:cxn modelId="{EB7E423E-6E18-B445-BD26-63D64DF1CD7A}" type="presParOf" srcId="{A8E86B97-6109-C942-94A0-D2A5B7AF8A57}" destId="{893BB948-1216-934E-B5CC-C7B0CC49F407}" srcOrd="1" destOrd="0" presId="urn:microsoft.com/office/officeart/2005/8/layout/chevron2"/>
    <dgm:cxn modelId="{4C2F669F-9A0B-C640-AA89-422297F91BB5}" type="presParOf" srcId="{A8E86B97-6109-C942-94A0-D2A5B7AF8A57}" destId="{B45AF851-792C-E445-8E4E-F700A9C32354}" srcOrd="2" destOrd="0" presId="urn:microsoft.com/office/officeart/2005/8/layout/chevron2"/>
    <dgm:cxn modelId="{5480FB93-CDC6-644F-A10C-920426352E4F}" type="presParOf" srcId="{B45AF851-792C-E445-8E4E-F700A9C32354}" destId="{54507A57-D7F6-9F40-BCCA-115A42AD5AED}" srcOrd="0" destOrd="0" presId="urn:microsoft.com/office/officeart/2005/8/layout/chevron2"/>
    <dgm:cxn modelId="{1B4651C1-503A-1E44-A3F2-2FE9C3323520}" type="presParOf" srcId="{B45AF851-792C-E445-8E4E-F700A9C32354}" destId="{C68D83D2-0A14-4A48-8A05-B0AFF7D89DB9}" srcOrd="1" destOrd="0" presId="urn:microsoft.com/office/officeart/2005/8/layout/chevron2"/>
    <dgm:cxn modelId="{7BEACC3D-F1C9-1F4F-B8E3-E73C194BC93B}" type="presParOf" srcId="{A8E86B97-6109-C942-94A0-D2A5B7AF8A57}" destId="{50450EF9-5F50-6D40-8EAF-14D39F9BAF66}" srcOrd="3" destOrd="0" presId="urn:microsoft.com/office/officeart/2005/8/layout/chevron2"/>
    <dgm:cxn modelId="{56B78078-8FC7-7144-9CC2-104E946EC149}" type="presParOf" srcId="{A8E86B97-6109-C942-94A0-D2A5B7AF8A57}" destId="{292C9196-86CC-B841-B3DF-2B1DDFC32B3F}" srcOrd="4" destOrd="0" presId="urn:microsoft.com/office/officeart/2005/8/layout/chevron2"/>
    <dgm:cxn modelId="{67052304-BD52-074A-98A1-4D6461A87321}" type="presParOf" srcId="{292C9196-86CC-B841-B3DF-2B1DDFC32B3F}" destId="{D5151E14-3965-F249-8E4E-41330FDEF2B6}" srcOrd="0" destOrd="0" presId="urn:microsoft.com/office/officeart/2005/8/layout/chevron2"/>
    <dgm:cxn modelId="{AD7B776E-27BD-974C-B44B-DE982F7588B7}" type="presParOf" srcId="{292C9196-86CC-B841-B3DF-2B1DDFC32B3F}" destId="{DA0070C9-D661-5B46-86D4-FAD1E8D2B3DE}" srcOrd="1" destOrd="0" presId="urn:microsoft.com/office/officeart/2005/8/layout/chevron2"/>
    <dgm:cxn modelId="{0CCFE8DB-0D34-534A-8D7B-8A9A29B8015F}" type="presParOf" srcId="{A8E86B97-6109-C942-94A0-D2A5B7AF8A57}" destId="{8D5E498E-C019-F642-A2B3-15B4F4C77B98}" srcOrd="5" destOrd="0" presId="urn:microsoft.com/office/officeart/2005/8/layout/chevron2"/>
    <dgm:cxn modelId="{4758E9D4-3ACB-CC4F-8239-74ABAE6CD717}" type="presParOf" srcId="{A8E86B97-6109-C942-94A0-D2A5B7AF8A57}" destId="{09CC00D4-7D5C-0841-B391-D986A1C62DD6}" srcOrd="6" destOrd="0" presId="urn:microsoft.com/office/officeart/2005/8/layout/chevron2"/>
    <dgm:cxn modelId="{4B8E6DBA-1F9B-6F42-B3D6-345F7AE4FB23}" type="presParOf" srcId="{09CC00D4-7D5C-0841-B391-D986A1C62DD6}" destId="{8B9660F1-27BA-5B43-A9E4-0CFCCB33E027}" srcOrd="0" destOrd="0" presId="urn:microsoft.com/office/officeart/2005/8/layout/chevron2"/>
    <dgm:cxn modelId="{2A6C32EB-C6D4-784B-9766-8C72FA9DF782}" type="presParOf" srcId="{09CC00D4-7D5C-0841-B391-D986A1C62DD6}" destId="{68FF6134-346B-6341-B03B-87D065A3F4D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A57CE6-1432-204C-A495-E3BF2A8F4E77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88E78D-8A27-8C42-995A-6765C2B54C3A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E0923C83-1D91-4445-9754-D3D66C27A830}" type="parTrans" cxnId="{6704E222-9C7E-F246-A83D-4801012CBB05}">
      <dgm:prSet/>
      <dgm:spPr/>
      <dgm:t>
        <a:bodyPr/>
        <a:lstStyle/>
        <a:p>
          <a:endParaRPr lang="en-US"/>
        </a:p>
      </dgm:t>
    </dgm:pt>
    <dgm:pt modelId="{AB22EEA8-B814-E14A-B003-695C1CD01FD4}" type="sibTrans" cxnId="{6704E222-9C7E-F246-A83D-4801012CBB05}">
      <dgm:prSet/>
      <dgm:spPr/>
      <dgm:t>
        <a:bodyPr/>
        <a:lstStyle/>
        <a:p>
          <a:endParaRPr lang="en-US"/>
        </a:p>
      </dgm:t>
    </dgm:pt>
    <dgm:pt modelId="{EA904787-652D-F747-B369-F5A7ED654AF8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7286AB00-7F7B-CC4A-9FCD-FB604A66F107}" type="parTrans" cxnId="{53B5A451-C6F2-0941-B944-238B6BA8C5ED}">
      <dgm:prSet/>
      <dgm:spPr/>
      <dgm:t>
        <a:bodyPr/>
        <a:lstStyle/>
        <a:p>
          <a:endParaRPr lang="en-US"/>
        </a:p>
      </dgm:t>
    </dgm:pt>
    <dgm:pt modelId="{C76F566A-6ACE-1844-820F-326DAAC51029}" type="sibTrans" cxnId="{53B5A451-C6F2-0941-B944-238B6BA8C5ED}">
      <dgm:prSet/>
      <dgm:spPr/>
      <dgm:t>
        <a:bodyPr/>
        <a:lstStyle/>
        <a:p>
          <a:endParaRPr lang="en-US"/>
        </a:p>
      </dgm:t>
    </dgm:pt>
    <dgm:pt modelId="{E623FD83-A416-0142-81CE-2F6DE6285075}">
      <dgm:prSet phldrT="[Text]"/>
      <dgm:spPr/>
      <dgm:t>
        <a:bodyPr/>
        <a:lstStyle/>
        <a:p>
          <a:r>
            <a:rPr lang="en-US" dirty="0" smtClean="0"/>
            <a:t>Contractions</a:t>
          </a:r>
          <a:endParaRPr lang="en-US" dirty="0"/>
        </a:p>
      </dgm:t>
    </dgm:pt>
    <dgm:pt modelId="{DD155D46-CF9F-824F-86C0-4F606FFCC72E}" type="parTrans" cxnId="{4C6C2B8F-DDC9-EE45-B8E4-C5C63A4FDBF1}">
      <dgm:prSet/>
      <dgm:spPr/>
      <dgm:t>
        <a:bodyPr/>
        <a:lstStyle/>
        <a:p>
          <a:endParaRPr lang="en-US"/>
        </a:p>
      </dgm:t>
    </dgm:pt>
    <dgm:pt modelId="{0F49A881-42E0-E04C-905D-A8888AAC9327}" type="sibTrans" cxnId="{4C6C2B8F-DDC9-EE45-B8E4-C5C63A4FDBF1}">
      <dgm:prSet/>
      <dgm:spPr/>
      <dgm:t>
        <a:bodyPr/>
        <a:lstStyle/>
        <a:p>
          <a:endParaRPr lang="en-US"/>
        </a:p>
      </dgm:t>
    </dgm:pt>
    <dgm:pt modelId="{9202810A-3692-8F42-995D-86F0921F180D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098A5523-F273-3C4C-B43C-1729CD60D9DC}" type="parTrans" cxnId="{92EE0A4D-28D7-FC4D-8040-707DA31B89A5}">
      <dgm:prSet/>
      <dgm:spPr/>
      <dgm:t>
        <a:bodyPr/>
        <a:lstStyle/>
        <a:p>
          <a:endParaRPr lang="en-US"/>
        </a:p>
      </dgm:t>
    </dgm:pt>
    <dgm:pt modelId="{237BDCF6-8BE8-9B44-AD76-FCAA70E7517E}" type="sibTrans" cxnId="{92EE0A4D-28D7-FC4D-8040-707DA31B89A5}">
      <dgm:prSet/>
      <dgm:spPr/>
      <dgm:t>
        <a:bodyPr/>
        <a:lstStyle/>
        <a:p>
          <a:endParaRPr lang="en-US"/>
        </a:p>
      </dgm:t>
    </dgm:pt>
    <dgm:pt modelId="{7A2E34E0-4D08-F549-B0DD-3D388EEB9BC8}">
      <dgm:prSet phldrT="[Text]"/>
      <dgm:spPr/>
      <dgm:t>
        <a:bodyPr/>
        <a:lstStyle/>
        <a:p>
          <a:r>
            <a:rPr lang="en-US" dirty="0" smtClean="0"/>
            <a:t>Gastric emptying</a:t>
          </a:r>
          <a:endParaRPr lang="en-US" u="sng" dirty="0">
            <a:solidFill>
              <a:schemeClr val="accent6"/>
            </a:solidFill>
          </a:endParaRPr>
        </a:p>
      </dgm:t>
    </dgm:pt>
    <dgm:pt modelId="{0D9AF613-45AB-2840-828A-40E3F6877410}" type="parTrans" cxnId="{88B7EEC6-FA18-B246-B51A-55F4B30897D3}">
      <dgm:prSet/>
      <dgm:spPr/>
      <dgm:t>
        <a:bodyPr/>
        <a:lstStyle/>
        <a:p>
          <a:endParaRPr lang="en-US"/>
        </a:p>
      </dgm:t>
    </dgm:pt>
    <dgm:pt modelId="{FF9A8BC1-54EE-3645-80D1-96AAD51C2B8E}" type="sibTrans" cxnId="{88B7EEC6-FA18-B246-B51A-55F4B30897D3}">
      <dgm:prSet/>
      <dgm:spPr/>
      <dgm:t>
        <a:bodyPr/>
        <a:lstStyle/>
        <a:p>
          <a:endParaRPr lang="en-US"/>
        </a:p>
      </dgm:t>
    </dgm:pt>
    <dgm:pt modelId="{DB21A075-24CB-1F40-9954-A14BEC5C53B5}">
      <dgm:prSet phldrT="[Text]"/>
      <dgm:spPr/>
      <dgm:t>
        <a:bodyPr/>
        <a:lstStyle/>
        <a:p>
          <a:r>
            <a:rPr lang="en-US" u="sng" dirty="0" smtClean="0">
              <a:solidFill>
                <a:schemeClr val="accent6"/>
              </a:solidFill>
            </a:rPr>
            <a:t>Receptive relaxation</a:t>
          </a:r>
          <a:endParaRPr lang="en-US" u="sng" dirty="0">
            <a:solidFill>
              <a:schemeClr val="accent6"/>
            </a:solidFill>
          </a:endParaRPr>
        </a:p>
      </dgm:t>
    </dgm:pt>
    <dgm:pt modelId="{9DBFE06D-6EEA-AA4A-A57D-ACB91BD74F3E}" type="parTrans" cxnId="{7D904D8D-C33C-8745-B027-855CFD9FAC39}">
      <dgm:prSet/>
      <dgm:spPr/>
      <dgm:t>
        <a:bodyPr/>
        <a:lstStyle/>
        <a:p>
          <a:endParaRPr lang="en-US"/>
        </a:p>
      </dgm:t>
    </dgm:pt>
    <dgm:pt modelId="{B50CC9B8-EE28-6548-A726-131DD2A4E804}" type="sibTrans" cxnId="{7D904D8D-C33C-8745-B027-855CFD9FAC39}">
      <dgm:prSet/>
      <dgm:spPr/>
      <dgm:t>
        <a:bodyPr/>
        <a:lstStyle/>
        <a:p>
          <a:endParaRPr lang="en-US"/>
        </a:p>
      </dgm:t>
    </dgm:pt>
    <dgm:pt modelId="{CD75FA93-9DCA-074F-A53B-56DA5EA6B2CC}">
      <dgm:prSet phldrT="[Text]"/>
      <dgm:spPr/>
      <dgm:t>
        <a:bodyPr/>
        <a:lstStyle/>
        <a:p>
          <a:r>
            <a:rPr lang="en-US" dirty="0" smtClean="0"/>
            <a:t>Decreases pressure and increases volume of oral stomach</a:t>
          </a:r>
          <a:endParaRPr lang="en-US" dirty="0"/>
        </a:p>
      </dgm:t>
    </dgm:pt>
    <dgm:pt modelId="{A54305A2-6AA4-C44E-9EA3-12400B52663B}" type="parTrans" cxnId="{D46B2CCF-2017-FA4A-A192-029799F1A5C9}">
      <dgm:prSet/>
      <dgm:spPr/>
      <dgm:t>
        <a:bodyPr/>
        <a:lstStyle/>
        <a:p>
          <a:endParaRPr lang="en-US"/>
        </a:p>
      </dgm:t>
    </dgm:pt>
    <dgm:pt modelId="{DFD93FBE-0D5F-EC4A-A18F-8BD03203AE81}" type="sibTrans" cxnId="{D46B2CCF-2017-FA4A-A192-029799F1A5C9}">
      <dgm:prSet/>
      <dgm:spPr/>
      <dgm:t>
        <a:bodyPr/>
        <a:lstStyle/>
        <a:p>
          <a:endParaRPr lang="en-US"/>
        </a:p>
      </dgm:t>
    </dgm:pt>
    <dgm:pt modelId="{5ED111CE-20AC-7C4D-928C-1D69A03DDBF3}">
      <dgm:prSet phldrT="[Text]"/>
      <dgm:spPr/>
      <dgm:t>
        <a:bodyPr/>
        <a:lstStyle/>
        <a:p>
          <a:r>
            <a:rPr lang="en-US" dirty="0" smtClean="0"/>
            <a:t>Vasovagal reflex: </a:t>
          </a:r>
          <a:r>
            <a:rPr lang="en-US" b="1" i="1" dirty="0" smtClean="0">
              <a:solidFill>
                <a:srgbClr val="749805"/>
              </a:solidFill>
            </a:rPr>
            <a:t>VIP</a:t>
          </a:r>
          <a:r>
            <a:rPr lang="en-US" dirty="0" smtClean="0"/>
            <a:t>-mediated</a:t>
          </a:r>
          <a:endParaRPr lang="en-US" dirty="0"/>
        </a:p>
      </dgm:t>
    </dgm:pt>
    <dgm:pt modelId="{84233AA5-A4EC-A74C-9AA8-29890738C120}" type="parTrans" cxnId="{F36723C8-2ABC-A843-B48F-5AAA4986CE61}">
      <dgm:prSet/>
      <dgm:spPr/>
      <dgm:t>
        <a:bodyPr/>
        <a:lstStyle/>
        <a:p>
          <a:endParaRPr lang="en-US"/>
        </a:p>
      </dgm:t>
    </dgm:pt>
    <dgm:pt modelId="{447511E3-A23F-A345-A1CB-6AE5728E436E}" type="sibTrans" cxnId="{F36723C8-2ABC-A843-B48F-5AAA4986CE61}">
      <dgm:prSet/>
      <dgm:spPr/>
      <dgm:t>
        <a:bodyPr/>
        <a:lstStyle/>
        <a:p>
          <a:endParaRPr lang="en-US"/>
        </a:p>
      </dgm:t>
    </dgm:pt>
    <dgm:pt modelId="{82D1FBCE-2115-854E-85A9-5FFD8F1A7F05}">
      <dgm:prSet phldrT="[Text]"/>
      <dgm:spPr/>
      <dgm:t>
        <a:bodyPr/>
        <a:lstStyle/>
        <a:p>
          <a:r>
            <a:rPr lang="en-US" dirty="0" smtClean="0"/>
            <a:t>Decrease bolus size</a:t>
          </a:r>
          <a:endParaRPr lang="en-US" dirty="0"/>
        </a:p>
      </dgm:t>
    </dgm:pt>
    <dgm:pt modelId="{4F934D1C-35D7-AA4E-88F3-E675AC794C3E}" type="parTrans" cxnId="{399CDFDE-2B6B-2A41-A68B-F0CA06B05D62}">
      <dgm:prSet/>
      <dgm:spPr/>
      <dgm:t>
        <a:bodyPr/>
        <a:lstStyle/>
        <a:p>
          <a:endParaRPr lang="en-US"/>
        </a:p>
      </dgm:t>
    </dgm:pt>
    <dgm:pt modelId="{B3863A97-1C05-EE4E-BCE6-1E52E5435F40}" type="sibTrans" cxnId="{399CDFDE-2B6B-2A41-A68B-F0CA06B05D62}">
      <dgm:prSet/>
      <dgm:spPr/>
      <dgm:t>
        <a:bodyPr/>
        <a:lstStyle/>
        <a:p>
          <a:endParaRPr lang="en-US"/>
        </a:p>
      </dgm:t>
    </dgm:pt>
    <dgm:pt modelId="{F3BF6DA0-0B79-E747-A960-10D4D55AD190}">
      <dgm:prSet phldrT="[Text]"/>
      <dgm:spPr/>
      <dgm:t>
        <a:bodyPr/>
        <a:lstStyle/>
        <a:p>
          <a:r>
            <a:rPr lang="en-US" dirty="0" smtClean="0"/>
            <a:t>Mix bolus w/ gastric secretions to start digestion</a:t>
          </a:r>
          <a:endParaRPr lang="en-US" dirty="0"/>
        </a:p>
      </dgm:t>
    </dgm:pt>
    <dgm:pt modelId="{504167BF-6310-194C-A27B-3182BEF3F1D5}" type="parTrans" cxnId="{B26A854C-5D5E-D945-9C52-C7208FFA76AC}">
      <dgm:prSet/>
      <dgm:spPr/>
      <dgm:t>
        <a:bodyPr/>
        <a:lstStyle/>
        <a:p>
          <a:endParaRPr lang="en-US"/>
        </a:p>
      </dgm:t>
    </dgm:pt>
    <dgm:pt modelId="{E87BB59A-6876-964A-B33F-2A4C2DE3BD21}" type="sibTrans" cxnId="{B26A854C-5D5E-D945-9C52-C7208FFA76AC}">
      <dgm:prSet/>
      <dgm:spPr/>
      <dgm:t>
        <a:bodyPr/>
        <a:lstStyle/>
        <a:p>
          <a:endParaRPr lang="en-US"/>
        </a:p>
      </dgm:t>
    </dgm:pt>
    <dgm:pt modelId="{4674EB66-6A89-1A4E-B813-C4A2ABD2EBD4}">
      <dgm:prSet phldrT="[Text]"/>
      <dgm:spPr/>
      <dgm:t>
        <a:bodyPr/>
        <a:lstStyle/>
        <a:p>
          <a:r>
            <a:rPr lang="en-US" dirty="0" smtClean="0"/>
            <a:t>Neural and hormonal input</a:t>
          </a:r>
          <a:endParaRPr lang="en-US" dirty="0"/>
        </a:p>
      </dgm:t>
    </dgm:pt>
    <dgm:pt modelId="{BE5616AF-0449-2B44-8DC8-95033150F220}" type="parTrans" cxnId="{EE371E5B-A022-7F43-9654-AEBBD5761227}">
      <dgm:prSet/>
      <dgm:spPr/>
      <dgm:t>
        <a:bodyPr/>
        <a:lstStyle/>
        <a:p>
          <a:endParaRPr lang="en-US"/>
        </a:p>
      </dgm:t>
    </dgm:pt>
    <dgm:pt modelId="{D4B51624-69DF-0A4D-B40E-26033BCFFAA2}" type="sibTrans" cxnId="{EE371E5B-A022-7F43-9654-AEBBD5761227}">
      <dgm:prSet/>
      <dgm:spPr/>
      <dgm:t>
        <a:bodyPr/>
        <a:lstStyle/>
        <a:p>
          <a:endParaRPr lang="en-US"/>
        </a:p>
      </dgm:t>
    </dgm:pt>
    <dgm:pt modelId="{5A7F83E1-CEFD-954A-9492-22BDB4D61A82}">
      <dgm:prSet phldrT="[Text]"/>
      <dgm:spPr/>
      <dgm:t>
        <a:bodyPr/>
        <a:lstStyle/>
        <a:p>
          <a:r>
            <a:rPr lang="en-US" dirty="0" smtClean="0"/>
            <a:t>PNS, </a:t>
          </a:r>
          <a:r>
            <a:rPr lang="en-US" b="1" i="1" dirty="0" smtClean="0">
              <a:solidFill>
                <a:srgbClr val="749805"/>
              </a:solidFill>
            </a:rPr>
            <a:t>gastrin</a:t>
          </a:r>
          <a:r>
            <a:rPr lang="en-US" dirty="0" smtClean="0"/>
            <a:t>, </a:t>
          </a:r>
          <a:r>
            <a:rPr lang="en-US" b="1" i="1" dirty="0" err="1" smtClean="0">
              <a:solidFill>
                <a:schemeClr val="accent1"/>
              </a:solidFill>
            </a:rPr>
            <a:t>motilin</a:t>
          </a:r>
          <a:r>
            <a:rPr lang="en-US" dirty="0" smtClean="0"/>
            <a:t>: increase APs and force</a:t>
          </a:r>
          <a:endParaRPr lang="en-US" dirty="0"/>
        </a:p>
      </dgm:t>
    </dgm:pt>
    <dgm:pt modelId="{DF3E2398-FC39-FE41-9995-3AFA22CDD8EE}" type="parTrans" cxnId="{A69F271C-44A7-7341-9FD9-5D6E8EB47969}">
      <dgm:prSet/>
      <dgm:spPr/>
      <dgm:t>
        <a:bodyPr/>
        <a:lstStyle/>
        <a:p>
          <a:endParaRPr lang="en-US"/>
        </a:p>
      </dgm:t>
    </dgm:pt>
    <dgm:pt modelId="{5D0A553F-2BC6-2346-9D3C-97BE3E85D569}" type="sibTrans" cxnId="{A69F271C-44A7-7341-9FD9-5D6E8EB47969}">
      <dgm:prSet/>
      <dgm:spPr/>
      <dgm:t>
        <a:bodyPr/>
        <a:lstStyle/>
        <a:p>
          <a:endParaRPr lang="en-US"/>
        </a:p>
      </dgm:t>
    </dgm:pt>
    <dgm:pt modelId="{9CEB62E3-30BE-DB40-9958-B719BE087D9C}">
      <dgm:prSet phldrT="[Text]"/>
      <dgm:spPr/>
      <dgm:t>
        <a:bodyPr/>
        <a:lstStyle/>
        <a:p>
          <a:r>
            <a:rPr lang="en-US" dirty="0" smtClean="0"/>
            <a:t>SNS, </a:t>
          </a:r>
          <a:r>
            <a:rPr lang="en-US" b="1" i="1" dirty="0" smtClean="0">
              <a:solidFill>
                <a:srgbClr val="749805"/>
              </a:solidFill>
            </a:rPr>
            <a:t>secretin</a:t>
          </a:r>
          <a:r>
            <a:rPr lang="en-US" dirty="0" smtClean="0"/>
            <a:t>, </a:t>
          </a:r>
          <a:r>
            <a:rPr lang="en-US" b="1" i="1" dirty="0" smtClean="0">
              <a:solidFill>
                <a:srgbClr val="749805"/>
              </a:solidFill>
            </a:rPr>
            <a:t>GIP</a:t>
          </a:r>
          <a:r>
            <a:rPr lang="en-US" dirty="0" smtClean="0"/>
            <a:t>: decrease APs and force</a:t>
          </a:r>
          <a:endParaRPr lang="en-US" dirty="0"/>
        </a:p>
      </dgm:t>
    </dgm:pt>
    <dgm:pt modelId="{384F558B-84E2-0540-B36D-E5048434E134}" type="parTrans" cxnId="{1FCE460B-1127-E04C-8543-3A017DDA8BD1}">
      <dgm:prSet/>
      <dgm:spPr/>
      <dgm:t>
        <a:bodyPr/>
        <a:lstStyle/>
        <a:p>
          <a:endParaRPr lang="en-US"/>
        </a:p>
      </dgm:t>
    </dgm:pt>
    <dgm:pt modelId="{D71333F2-19BD-BB4B-8295-5149FA5F07CC}" type="sibTrans" cxnId="{1FCE460B-1127-E04C-8543-3A017DDA8BD1}">
      <dgm:prSet/>
      <dgm:spPr/>
      <dgm:t>
        <a:bodyPr/>
        <a:lstStyle/>
        <a:p>
          <a:endParaRPr lang="en-US"/>
        </a:p>
      </dgm:t>
    </dgm:pt>
    <dgm:pt modelId="{4BA7AA63-3485-BD4B-BCD4-A4BE2E8F4D8A}">
      <dgm:prSet phldrT="[Text]"/>
      <dgm:spPr/>
      <dgm:t>
        <a:bodyPr/>
        <a:lstStyle/>
        <a:p>
          <a:r>
            <a:rPr lang="en-US" u="none" dirty="0" smtClean="0">
              <a:solidFill>
                <a:schemeClr val="tx2"/>
              </a:solidFill>
            </a:rPr>
            <a:t>Controlled by hormones to ensure time for:</a:t>
          </a:r>
          <a:endParaRPr lang="en-US" u="none" dirty="0">
            <a:solidFill>
              <a:schemeClr val="tx2"/>
            </a:solidFill>
          </a:endParaRPr>
        </a:p>
      </dgm:t>
    </dgm:pt>
    <dgm:pt modelId="{BBAA1B91-AC9A-0F49-97D9-440DB7664158}" type="parTrans" cxnId="{75B0D914-DA15-2845-915B-A9E589C9E70C}">
      <dgm:prSet/>
      <dgm:spPr/>
      <dgm:t>
        <a:bodyPr/>
        <a:lstStyle/>
        <a:p>
          <a:endParaRPr lang="en-US"/>
        </a:p>
      </dgm:t>
    </dgm:pt>
    <dgm:pt modelId="{1A19E744-1B1A-564F-8A2C-01660000B9CD}" type="sibTrans" cxnId="{75B0D914-DA15-2845-915B-A9E589C9E70C}">
      <dgm:prSet/>
      <dgm:spPr/>
      <dgm:t>
        <a:bodyPr/>
        <a:lstStyle/>
        <a:p>
          <a:endParaRPr lang="en-US"/>
        </a:p>
      </dgm:t>
    </dgm:pt>
    <dgm:pt modelId="{A774255E-7934-1E43-B646-FF88A445C6D7}">
      <dgm:prSet phldrT="[Text]"/>
      <dgm:spPr/>
      <dgm:t>
        <a:bodyPr/>
        <a:lstStyle/>
        <a:p>
          <a:r>
            <a:rPr lang="en-US" u="none" dirty="0" smtClean="0">
              <a:solidFill>
                <a:schemeClr val="tx2"/>
              </a:solidFill>
            </a:rPr>
            <a:t>H</a:t>
          </a:r>
          <a:r>
            <a:rPr lang="en-US" u="none" baseline="30000" dirty="0" smtClean="0">
              <a:solidFill>
                <a:schemeClr val="tx2"/>
              </a:solidFill>
            </a:rPr>
            <a:t>+</a:t>
          </a:r>
          <a:r>
            <a:rPr lang="en-US" u="none" dirty="0" smtClean="0">
              <a:solidFill>
                <a:schemeClr val="tx2"/>
              </a:solidFill>
            </a:rPr>
            <a:t> neutralization </a:t>
          </a:r>
          <a:r>
            <a:rPr lang="mr-IN" u="none" dirty="0" smtClean="0">
              <a:solidFill>
                <a:schemeClr val="tx2"/>
              </a:solidFill>
            </a:rPr>
            <a:t>–</a:t>
          </a:r>
          <a:r>
            <a:rPr lang="en-US" u="none" dirty="0" smtClean="0">
              <a:solidFill>
                <a:schemeClr val="tx2"/>
              </a:solidFill>
            </a:rPr>
            <a:t> sensed in duodenum by enteric NS</a:t>
          </a:r>
          <a:endParaRPr lang="en-US" u="none" dirty="0">
            <a:solidFill>
              <a:schemeClr val="tx2"/>
            </a:solidFill>
          </a:endParaRPr>
        </a:p>
      </dgm:t>
    </dgm:pt>
    <dgm:pt modelId="{AA22D5BA-DF97-0F4A-95BE-BD650D0E15CA}" type="parTrans" cxnId="{1E1408A4-AC80-C04B-AE9D-2D0F33F79DA3}">
      <dgm:prSet/>
      <dgm:spPr/>
      <dgm:t>
        <a:bodyPr/>
        <a:lstStyle/>
        <a:p>
          <a:endParaRPr lang="en-US"/>
        </a:p>
      </dgm:t>
    </dgm:pt>
    <dgm:pt modelId="{A912F7E0-C412-264A-A231-811FA83E09BC}" type="sibTrans" cxnId="{1E1408A4-AC80-C04B-AE9D-2D0F33F79DA3}">
      <dgm:prSet/>
      <dgm:spPr/>
      <dgm:t>
        <a:bodyPr/>
        <a:lstStyle/>
        <a:p>
          <a:endParaRPr lang="en-US"/>
        </a:p>
      </dgm:t>
    </dgm:pt>
    <dgm:pt modelId="{04C989EF-5282-F14B-AB3B-46D5FFCD2A28}">
      <dgm:prSet phldrT="[Text]"/>
      <dgm:spPr/>
      <dgm:t>
        <a:bodyPr/>
        <a:lstStyle/>
        <a:p>
          <a:r>
            <a:rPr lang="en-US" u="none" dirty="0" smtClean="0">
              <a:solidFill>
                <a:schemeClr val="tx2"/>
              </a:solidFill>
            </a:rPr>
            <a:t>Digestion and absorption in small intestine </a:t>
          </a:r>
          <a:r>
            <a:rPr lang="mr-IN" u="none" dirty="0" smtClean="0">
              <a:solidFill>
                <a:schemeClr val="tx2"/>
              </a:solidFill>
            </a:rPr>
            <a:t>–</a:t>
          </a:r>
          <a:r>
            <a:rPr lang="en-US" u="none" dirty="0" smtClean="0">
              <a:solidFill>
                <a:schemeClr val="tx2"/>
              </a:solidFill>
            </a:rPr>
            <a:t> fat in duodenum stimulates </a:t>
          </a:r>
          <a:r>
            <a:rPr lang="en-US" b="1" i="1" u="none" dirty="0" smtClean="0">
              <a:solidFill>
                <a:schemeClr val="accent1"/>
              </a:solidFill>
            </a:rPr>
            <a:t>CCK</a:t>
          </a:r>
          <a:r>
            <a:rPr lang="en-US" u="none" dirty="0" smtClean="0">
              <a:solidFill>
                <a:schemeClr val="accent1"/>
              </a:solidFill>
            </a:rPr>
            <a:t> </a:t>
          </a:r>
          <a:r>
            <a:rPr lang="en-US" u="none" dirty="0" smtClean="0">
              <a:solidFill>
                <a:schemeClr val="tx2"/>
              </a:solidFill>
            </a:rPr>
            <a:t>to slow gastric emptying</a:t>
          </a:r>
          <a:endParaRPr lang="en-US" u="none" dirty="0">
            <a:solidFill>
              <a:schemeClr val="tx2"/>
            </a:solidFill>
          </a:endParaRPr>
        </a:p>
      </dgm:t>
    </dgm:pt>
    <dgm:pt modelId="{EE2F8267-EA30-4742-9695-1F224176CD2B}" type="parTrans" cxnId="{9279A8AE-D1E7-BB44-B8C4-5B0F37F667D7}">
      <dgm:prSet/>
      <dgm:spPr/>
      <dgm:t>
        <a:bodyPr/>
        <a:lstStyle/>
        <a:p>
          <a:endParaRPr lang="en-US"/>
        </a:p>
      </dgm:t>
    </dgm:pt>
    <dgm:pt modelId="{E6A78ABB-1FC2-824E-9A0D-C8537F84AB4E}" type="sibTrans" cxnId="{9279A8AE-D1E7-BB44-B8C4-5B0F37F667D7}">
      <dgm:prSet/>
      <dgm:spPr/>
      <dgm:t>
        <a:bodyPr/>
        <a:lstStyle/>
        <a:p>
          <a:endParaRPr lang="en-US"/>
        </a:p>
      </dgm:t>
    </dgm:pt>
    <dgm:pt modelId="{A8E86B97-6109-C942-94A0-D2A5B7AF8A57}" type="pres">
      <dgm:prSet presAssocID="{73A57CE6-1432-204C-A495-E3BF2A8F4E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94386C-A053-494B-B6B6-1A12608DABB6}" type="pres">
      <dgm:prSet presAssocID="{8A88E78D-8A27-8C42-995A-6765C2B54C3A}" presName="composite" presStyleCnt="0"/>
      <dgm:spPr/>
    </dgm:pt>
    <dgm:pt modelId="{0A016396-52A6-3A4A-8B5E-E5CDDF224CDD}" type="pres">
      <dgm:prSet presAssocID="{8A88E78D-8A27-8C42-995A-6765C2B54C3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A7C14E-C0F6-CD4B-962D-2DDE94908020}" type="pres">
      <dgm:prSet presAssocID="{8A88E78D-8A27-8C42-995A-6765C2B54C3A}" presName="descendantText" presStyleLbl="alignAcc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BB948-1216-934E-B5CC-C7B0CC49F407}" type="pres">
      <dgm:prSet presAssocID="{AB22EEA8-B814-E14A-B003-695C1CD01FD4}" presName="sp" presStyleCnt="0"/>
      <dgm:spPr/>
    </dgm:pt>
    <dgm:pt modelId="{B45AF851-792C-E445-8E4E-F700A9C32354}" type="pres">
      <dgm:prSet presAssocID="{EA904787-652D-F747-B369-F5A7ED654AF8}" presName="composite" presStyleCnt="0"/>
      <dgm:spPr/>
    </dgm:pt>
    <dgm:pt modelId="{54507A57-D7F6-9F40-BCCA-115A42AD5AED}" type="pres">
      <dgm:prSet presAssocID="{EA904787-652D-F747-B369-F5A7ED654AF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8D83D2-0A14-4A48-8A05-B0AFF7D89DB9}" type="pres">
      <dgm:prSet presAssocID="{EA904787-652D-F747-B369-F5A7ED654AF8}" presName="descendantText" presStyleLbl="alignAcc1" presStyleIdx="1" presStyleCnt="3" custScaleY="1459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450EF9-5F50-6D40-8EAF-14D39F9BAF66}" type="pres">
      <dgm:prSet presAssocID="{C76F566A-6ACE-1844-820F-326DAAC51029}" presName="sp" presStyleCnt="0"/>
      <dgm:spPr/>
    </dgm:pt>
    <dgm:pt modelId="{292C9196-86CC-B841-B3DF-2B1DDFC32B3F}" type="pres">
      <dgm:prSet presAssocID="{9202810A-3692-8F42-995D-86F0921F180D}" presName="composite" presStyleCnt="0"/>
      <dgm:spPr/>
    </dgm:pt>
    <dgm:pt modelId="{D5151E14-3965-F249-8E4E-41330FDEF2B6}" type="pres">
      <dgm:prSet presAssocID="{9202810A-3692-8F42-995D-86F0921F180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070C9-D661-5B46-86D4-FAD1E8D2B3DE}" type="pres">
      <dgm:prSet presAssocID="{9202810A-3692-8F42-995D-86F0921F180D}" presName="descendantText" presStyleLbl="alignAcc1" presStyleIdx="2" presStyleCnt="3" custScaleY="1644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1906EF-D714-194F-810D-5B89173247C9}" type="presOf" srcId="{DB21A075-24CB-1F40-9954-A14BEC5C53B5}" destId="{72A7C14E-C0F6-CD4B-962D-2DDE94908020}" srcOrd="0" destOrd="0" presId="urn:microsoft.com/office/officeart/2005/8/layout/chevron2"/>
    <dgm:cxn modelId="{9ABAF3A0-EEE9-5F42-9DBA-7E1EF1CB90AB}" type="presOf" srcId="{5A7F83E1-CEFD-954A-9492-22BDB4D61A82}" destId="{C68D83D2-0A14-4A48-8A05-B0AFF7D89DB9}" srcOrd="0" destOrd="4" presId="urn:microsoft.com/office/officeart/2005/8/layout/chevron2"/>
    <dgm:cxn modelId="{43507E81-0E7B-9F42-86EA-D521C0A292DA}" type="presOf" srcId="{E623FD83-A416-0142-81CE-2F6DE6285075}" destId="{C68D83D2-0A14-4A48-8A05-B0AFF7D89DB9}" srcOrd="0" destOrd="0" presId="urn:microsoft.com/office/officeart/2005/8/layout/chevron2"/>
    <dgm:cxn modelId="{18390C50-507B-1941-A5EB-BA1DE9C1C58A}" type="presOf" srcId="{EA904787-652D-F747-B369-F5A7ED654AF8}" destId="{54507A57-D7F6-9F40-BCCA-115A42AD5AED}" srcOrd="0" destOrd="0" presId="urn:microsoft.com/office/officeart/2005/8/layout/chevron2"/>
    <dgm:cxn modelId="{4C6C2B8F-DDC9-EE45-B8E4-C5C63A4FDBF1}" srcId="{EA904787-652D-F747-B369-F5A7ED654AF8}" destId="{E623FD83-A416-0142-81CE-2F6DE6285075}" srcOrd="0" destOrd="0" parTransId="{DD155D46-CF9F-824F-86C0-4F606FFCC72E}" sibTransId="{0F49A881-42E0-E04C-905D-A8888AAC9327}"/>
    <dgm:cxn modelId="{AAF0668D-8159-9249-9D59-D0C6EA186729}" type="presOf" srcId="{9CEB62E3-30BE-DB40-9958-B719BE087D9C}" destId="{C68D83D2-0A14-4A48-8A05-B0AFF7D89DB9}" srcOrd="0" destOrd="5" presId="urn:microsoft.com/office/officeart/2005/8/layout/chevron2"/>
    <dgm:cxn modelId="{88B7EEC6-FA18-B246-B51A-55F4B30897D3}" srcId="{9202810A-3692-8F42-995D-86F0921F180D}" destId="{7A2E34E0-4D08-F549-B0DD-3D388EEB9BC8}" srcOrd="0" destOrd="0" parTransId="{0D9AF613-45AB-2840-828A-40E3F6877410}" sibTransId="{FF9A8BC1-54EE-3645-80D1-96AAD51C2B8E}"/>
    <dgm:cxn modelId="{D46B2CCF-2017-FA4A-A192-029799F1A5C9}" srcId="{DB21A075-24CB-1F40-9954-A14BEC5C53B5}" destId="{CD75FA93-9DCA-074F-A53B-56DA5EA6B2CC}" srcOrd="0" destOrd="0" parTransId="{A54305A2-6AA4-C44E-9EA3-12400B52663B}" sibTransId="{DFD93FBE-0D5F-EC4A-A18F-8BD03203AE81}"/>
    <dgm:cxn modelId="{92EE0A4D-28D7-FC4D-8040-707DA31B89A5}" srcId="{73A57CE6-1432-204C-A495-E3BF2A8F4E77}" destId="{9202810A-3692-8F42-995D-86F0921F180D}" srcOrd="2" destOrd="0" parTransId="{098A5523-F273-3C4C-B43C-1729CD60D9DC}" sibTransId="{237BDCF6-8BE8-9B44-AD76-FCAA70E7517E}"/>
    <dgm:cxn modelId="{FB9A9AD0-D299-1E48-953C-0B2A93667FB8}" type="presOf" srcId="{4BA7AA63-3485-BD4B-BCD4-A4BE2E8F4D8A}" destId="{DA0070C9-D661-5B46-86D4-FAD1E8D2B3DE}" srcOrd="0" destOrd="1" presId="urn:microsoft.com/office/officeart/2005/8/layout/chevron2"/>
    <dgm:cxn modelId="{9279A8AE-D1E7-BB44-B8C4-5B0F37F667D7}" srcId="{4BA7AA63-3485-BD4B-BCD4-A4BE2E8F4D8A}" destId="{04C989EF-5282-F14B-AB3B-46D5FFCD2A28}" srcOrd="1" destOrd="0" parTransId="{EE2F8267-EA30-4742-9695-1F224176CD2B}" sibTransId="{E6A78ABB-1FC2-824E-9A0D-C8537F84AB4E}"/>
    <dgm:cxn modelId="{B26A854C-5D5E-D945-9C52-C7208FFA76AC}" srcId="{E623FD83-A416-0142-81CE-2F6DE6285075}" destId="{F3BF6DA0-0B79-E747-A960-10D4D55AD190}" srcOrd="1" destOrd="0" parTransId="{504167BF-6310-194C-A27B-3182BEF3F1D5}" sibTransId="{E87BB59A-6876-964A-B33F-2A4C2DE3BD21}"/>
    <dgm:cxn modelId="{B08AF5F4-4FA2-E446-87CE-65A570AB6922}" type="presOf" srcId="{73A57CE6-1432-204C-A495-E3BF2A8F4E77}" destId="{A8E86B97-6109-C942-94A0-D2A5B7AF8A57}" srcOrd="0" destOrd="0" presId="urn:microsoft.com/office/officeart/2005/8/layout/chevron2"/>
    <dgm:cxn modelId="{F24845FF-E586-8740-B274-375C93E7FD13}" type="presOf" srcId="{A774255E-7934-1E43-B646-FF88A445C6D7}" destId="{DA0070C9-D661-5B46-86D4-FAD1E8D2B3DE}" srcOrd="0" destOrd="2" presId="urn:microsoft.com/office/officeart/2005/8/layout/chevron2"/>
    <dgm:cxn modelId="{F067AEEF-C01C-DC4C-A5EA-B610B9101CD2}" type="presOf" srcId="{CD75FA93-9DCA-074F-A53B-56DA5EA6B2CC}" destId="{72A7C14E-C0F6-CD4B-962D-2DDE94908020}" srcOrd="0" destOrd="1" presId="urn:microsoft.com/office/officeart/2005/8/layout/chevron2"/>
    <dgm:cxn modelId="{F36723C8-2ABC-A843-B48F-5AAA4986CE61}" srcId="{DB21A075-24CB-1F40-9954-A14BEC5C53B5}" destId="{5ED111CE-20AC-7C4D-928C-1D69A03DDBF3}" srcOrd="1" destOrd="0" parTransId="{84233AA5-A4EC-A74C-9AA8-29890738C120}" sibTransId="{447511E3-A23F-A345-A1CB-6AE5728E436E}"/>
    <dgm:cxn modelId="{1FCE460B-1127-E04C-8543-3A017DDA8BD1}" srcId="{4674EB66-6A89-1A4E-B813-C4A2ABD2EBD4}" destId="{9CEB62E3-30BE-DB40-9958-B719BE087D9C}" srcOrd="1" destOrd="0" parTransId="{384F558B-84E2-0540-B36D-E5048434E134}" sibTransId="{D71333F2-19BD-BB4B-8295-5149FA5F07CC}"/>
    <dgm:cxn modelId="{6704E222-9C7E-F246-A83D-4801012CBB05}" srcId="{73A57CE6-1432-204C-A495-E3BF2A8F4E77}" destId="{8A88E78D-8A27-8C42-995A-6765C2B54C3A}" srcOrd="0" destOrd="0" parTransId="{E0923C83-1D91-4445-9754-D3D66C27A830}" sibTransId="{AB22EEA8-B814-E14A-B003-695C1CD01FD4}"/>
    <dgm:cxn modelId="{EE371E5B-A022-7F43-9654-AEBBD5761227}" srcId="{E623FD83-A416-0142-81CE-2F6DE6285075}" destId="{4674EB66-6A89-1A4E-B813-C4A2ABD2EBD4}" srcOrd="2" destOrd="0" parTransId="{BE5616AF-0449-2B44-8DC8-95033150F220}" sibTransId="{D4B51624-69DF-0A4D-B40E-26033BCFFAA2}"/>
    <dgm:cxn modelId="{5EB5CD4C-5919-2B41-83D7-B5E3FBB99EB3}" type="presOf" srcId="{7A2E34E0-4D08-F549-B0DD-3D388EEB9BC8}" destId="{DA0070C9-D661-5B46-86D4-FAD1E8D2B3DE}" srcOrd="0" destOrd="0" presId="urn:microsoft.com/office/officeart/2005/8/layout/chevron2"/>
    <dgm:cxn modelId="{61A4F650-E4E9-9B4B-BCEA-0AE07C9748C1}" type="presOf" srcId="{04C989EF-5282-F14B-AB3B-46D5FFCD2A28}" destId="{DA0070C9-D661-5B46-86D4-FAD1E8D2B3DE}" srcOrd="0" destOrd="3" presId="urn:microsoft.com/office/officeart/2005/8/layout/chevron2"/>
    <dgm:cxn modelId="{53B5A451-C6F2-0941-B944-238B6BA8C5ED}" srcId="{73A57CE6-1432-204C-A495-E3BF2A8F4E77}" destId="{EA904787-652D-F747-B369-F5A7ED654AF8}" srcOrd="1" destOrd="0" parTransId="{7286AB00-7F7B-CC4A-9FCD-FB604A66F107}" sibTransId="{C76F566A-6ACE-1844-820F-326DAAC51029}"/>
    <dgm:cxn modelId="{47010455-E7C1-5241-AA88-93D71905A5B8}" type="presOf" srcId="{9202810A-3692-8F42-995D-86F0921F180D}" destId="{D5151E14-3965-F249-8E4E-41330FDEF2B6}" srcOrd="0" destOrd="0" presId="urn:microsoft.com/office/officeart/2005/8/layout/chevron2"/>
    <dgm:cxn modelId="{399CDFDE-2B6B-2A41-A68B-F0CA06B05D62}" srcId="{E623FD83-A416-0142-81CE-2F6DE6285075}" destId="{82D1FBCE-2115-854E-85A9-5FFD8F1A7F05}" srcOrd="0" destOrd="0" parTransId="{4F934D1C-35D7-AA4E-88F3-E675AC794C3E}" sibTransId="{B3863A97-1C05-EE4E-BCE6-1E52E5435F40}"/>
    <dgm:cxn modelId="{1E1408A4-AC80-C04B-AE9D-2D0F33F79DA3}" srcId="{4BA7AA63-3485-BD4B-BCD4-A4BE2E8F4D8A}" destId="{A774255E-7934-1E43-B646-FF88A445C6D7}" srcOrd="0" destOrd="0" parTransId="{AA22D5BA-DF97-0F4A-95BE-BD650D0E15CA}" sibTransId="{A912F7E0-C412-264A-A231-811FA83E09BC}"/>
    <dgm:cxn modelId="{3EACE09E-E99E-004E-A496-D39A2F34D868}" type="presOf" srcId="{82D1FBCE-2115-854E-85A9-5FFD8F1A7F05}" destId="{C68D83D2-0A14-4A48-8A05-B0AFF7D89DB9}" srcOrd="0" destOrd="1" presId="urn:microsoft.com/office/officeart/2005/8/layout/chevron2"/>
    <dgm:cxn modelId="{A69F271C-44A7-7341-9FD9-5D6E8EB47969}" srcId="{4674EB66-6A89-1A4E-B813-C4A2ABD2EBD4}" destId="{5A7F83E1-CEFD-954A-9492-22BDB4D61A82}" srcOrd="0" destOrd="0" parTransId="{DF3E2398-FC39-FE41-9995-3AFA22CDD8EE}" sibTransId="{5D0A553F-2BC6-2346-9D3C-97BE3E85D569}"/>
    <dgm:cxn modelId="{415C88F5-7F77-0843-9E5A-8F76223676D3}" type="presOf" srcId="{F3BF6DA0-0B79-E747-A960-10D4D55AD190}" destId="{C68D83D2-0A14-4A48-8A05-B0AFF7D89DB9}" srcOrd="0" destOrd="2" presId="urn:microsoft.com/office/officeart/2005/8/layout/chevron2"/>
    <dgm:cxn modelId="{7D904D8D-C33C-8745-B027-855CFD9FAC39}" srcId="{8A88E78D-8A27-8C42-995A-6765C2B54C3A}" destId="{DB21A075-24CB-1F40-9954-A14BEC5C53B5}" srcOrd="0" destOrd="0" parTransId="{9DBFE06D-6EEA-AA4A-A57D-ACB91BD74F3E}" sibTransId="{B50CC9B8-EE28-6548-A726-131DD2A4E804}"/>
    <dgm:cxn modelId="{4EE47194-C292-5747-9C66-4D7D3278D4B2}" type="presOf" srcId="{8A88E78D-8A27-8C42-995A-6765C2B54C3A}" destId="{0A016396-52A6-3A4A-8B5E-E5CDDF224CDD}" srcOrd="0" destOrd="0" presId="urn:microsoft.com/office/officeart/2005/8/layout/chevron2"/>
    <dgm:cxn modelId="{A068DE65-DE45-F748-A29A-74B0710A0720}" type="presOf" srcId="{4674EB66-6A89-1A4E-B813-C4A2ABD2EBD4}" destId="{C68D83D2-0A14-4A48-8A05-B0AFF7D89DB9}" srcOrd="0" destOrd="3" presId="urn:microsoft.com/office/officeart/2005/8/layout/chevron2"/>
    <dgm:cxn modelId="{6AF17825-259B-2246-AF3D-591AC11B722C}" type="presOf" srcId="{5ED111CE-20AC-7C4D-928C-1D69A03DDBF3}" destId="{72A7C14E-C0F6-CD4B-962D-2DDE94908020}" srcOrd="0" destOrd="2" presId="urn:microsoft.com/office/officeart/2005/8/layout/chevron2"/>
    <dgm:cxn modelId="{75B0D914-DA15-2845-915B-A9E589C9E70C}" srcId="{7A2E34E0-4D08-F549-B0DD-3D388EEB9BC8}" destId="{4BA7AA63-3485-BD4B-BCD4-A4BE2E8F4D8A}" srcOrd="0" destOrd="0" parTransId="{BBAA1B91-AC9A-0F49-97D9-440DB7664158}" sibTransId="{1A19E744-1B1A-564F-8A2C-01660000B9CD}"/>
    <dgm:cxn modelId="{455F6B93-4B2C-2F40-8E68-8B31B8208540}" type="presParOf" srcId="{A8E86B97-6109-C942-94A0-D2A5B7AF8A57}" destId="{D094386C-A053-494B-B6B6-1A12608DABB6}" srcOrd="0" destOrd="0" presId="urn:microsoft.com/office/officeart/2005/8/layout/chevron2"/>
    <dgm:cxn modelId="{86F3653B-4B12-7B49-B7C0-4F540FE556C0}" type="presParOf" srcId="{D094386C-A053-494B-B6B6-1A12608DABB6}" destId="{0A016396-52A6-3A4A-8B5E-E5CDDF224CDD}" srcOrd="0" destOrd="0" presId="urn:microsoft.com/office/officeart/2005/8/layout/chevron2"/>
    <dgm:cxn modelId="{B3ED8C55-960E-9744-80B8-72F77A3A6E02}" type="presParOf" srcId="{D094386C-A053-494B-B6B6-1A12608DABB6}" destId="{72A7C14E-C0F6-CD4B-962D-2DDE94908020}" srcOrd="1" destOrd="0" presId="urn:microsoft.com/office/officeart/2005/8/layout/chevron2"/>
    <dgm:cxn modelId="{3CDD38F7-33E4-AB4D-A778-815DBAB31F4A}" type="presParOf" srcId="{A8E86B97-6109-C942-94A0-D2A5B7AF8A57}" destId="{893BB948-1216-934E-B5CC-C7B0CC49F407}" srcOrd="1" destOrd="0" presId="urn:microsoft.com/office/officeart/2005/8/layout/chevron2"/>
    <dgm:cxn modelId="{643B4190-A81C-7641-B599-F055C8D9926D}" type="presParOf" srcId="{A8E86B97-6109-C942-94A0-D2A5B7AF8A57}" destId="{B45AF851-792C-E445-8E4E-F700A9C32354}" srcOrd="2" destOrd="0" presId="urn:microsoft.com/office/officeart/2005/8/layout/chevron2"/>
    <dgm:cxn modelId="{3F902A76-85DD-544D-A1B8-559DBE26B8BB}" type="presParOf" srcId="{B45AF851-792C-E445-8E4E-F700A9C32354}" destId="{54507A57-D7F6-9F40-BCCA-115A42AD5AED}" srcOrd="0" destOrd="0" presId="urn:microsoft.com/office/officeart/2005/8/layout/chevron2"/>
    <dgm:cxn modelId="{3E755C7C-5256-0C4C-9028-587E37D9AA8C}" type="presParOf" srcId="{B45AF851-792C-E445-8E4E-F700A9C32354}" destId="{C68D83D2-0A14-4A48-8A05-B0AFF7D89DB9}" srcOrd="1" destOrd="0" presId="urn:microsoft.com/office/officeart/2005/8/layout/chevron2"/>
    <dgm:cxn modelId="{9FA4062B-A57C-DD41-A09C-A83639FB5282}" type="presParOf" srcId="{A8E86B97-6109-C942-94A0-D2A5B7AF8A57}" destId="{50450EF9-5F50-6D40-8EAF-14D39F9BAF66}" srcOrd="3" destOrd="0" presId="urn:microsoft.com/office/officeart/2005/8/layout/chevron2"/>
    <dgm:cxn modelId="{FD3D38B1-1A5C-D343-A10C-EAC22366CB21}" type="presParOf" srcId="{A8E86B97-6109-C942-94A0-D2A5B7AF8A57}" destId="{292C9196-86CC-B841-B3DF-2B1DDFC32B3F}" srcOrd="4" destOrd="0" presId="urn:microsoft.com/office/officeart/2005/8/layout/chevron2"/>
    <dgm:cxn modelId="{2D53F16D-44C7-344D-B655-221FE3E42994}" type="presParOf" srcId="{292C9196-86CC-B841-B3DF-2B1DDFC32B3F}" destId="{D5151E14-3965-F249-8E4E-41330FDEF2B6}" srcOrd="0" destOrd="0" presId="urn:microsoft.com/office/officeart/2005/8/layout/chevron2"/>
    <dgm:cxn modelId="{2E412824-3D23-5846-A700-3B30A02AC99C}" type="presParOf" srcId="{292C9196-86CC-B841-B3DF-2B1DDFC32B3F}" destId="{DA0070C9-D661-5B46-86D4-FAD1E8D2B3D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1B40DE-95C4-C84C-9DF8-EBAFBBAF158A}" type="doc">
      <dgm:prSet loTypeId="urn:microsoft.com/office/officeart/2005/8/layout/equation2" loCatId="" qsTypeId="urn:microsoft.com/office/officeart/2005/8/quickstyle/simple4" qsCatId="simple" csTypeId="urn:microsoft.com/office/officeart/2005/8/colors/accent1_2" csCatId="accent1" phldr="1"/>
      <dgm:spPr/>
    </dgm:pt>
    <dgm:pt modelId="{606C76B7-2F9F-2144-B80F-9440C135674C}">
      <dgm:prSet phldrT="[Text]" custT="1"/>
      <dgm:spPr/>
      <dgm:t>
        <a:bodyPr/>
        <a:lstStyle/>
        <a:p>
          <a:r>
            <a:rPr lang="en-US" sz="1800" dirty="0" err="1" smtClean="0"/>
            <a:t>HCl</a:t>
          </a:r>
          <a:endParaRPr lang="en-US" sz="1800" dirty="0"/>
        </a:p>
      </dgm:t>
    </dgm:pt>
    <dgm:pt modelId="{78172FF4-44AC-2B47-9A3C-4DB963009147}" type="parTrans" cxnId="{B107429A-A06E-914F-8D4A-6E52C5C12D3D}">
      <dgm:prSet/>
      <dgm:spPr/>
      <dgm:t>
        <a:bodyPr/>
        <a:lstStyle/>
        <a:p>
          <a:endParaRPr lang="en-US"/>
        </a:p>
      </dgm:t>
    </dgm:pt>
    <dgm:pt modelId="{186FC576-7056-F949-8256-E572E08FBED4}" type="sibTrans" cxnId="{B107429A-A06E-914F-8D4A-6E52C5C12D3D}">
      <dgm:prSet/>
      <dgm:spPr/>
      <dgm:t>
        <a:bodyPr/>
        <a:lstStyle/>
        <a:p>
          <a:endParaRPr lang="en-US"/>
        </a:p>
      </dgm:t>
    </dgm:pt>
    <dgm:pt modelId="{85991A38-C109-2241-BA18-E9E50250B455}">
      <dgm:prSet phldrT="[Text]" custT="1"/>
      <dgm:spPr/>
      <dgm:t>
        <a:bodyPr/>
        <a:lstStyle/>
        <a:p>
          <a:r>
            <a:rPr lang="en-US" sz="1800" dirty="0" smtClean="0"/>
            <a:t>Mucus</a:t>
          </a:r>
          <a:endParaRPr lang="en-US" sz="1800" dirty="0"/>
        </a:p>
      </dgm:t>
    </dgm:pt>
    <dgm:pt modelId="{32AA55F5-A3C1-C841-AAD5-EF030CF6493B}" type="parTrans" cxnId="{FA1B34D6-CB29-DC4C-89D3-E1CE7479F400}">
      <dgm:prSet/>
      <dgm:spPr/>
      <dgm:t>
        <a:bodyPr/>
        <a:lstStyle/>
        <a:p>
          <a:endParaRPr lang="en-US"/>
        </a:p>
      </dgm:t>
    </dgm:pt>
    <dgm:pt modelId="{2EAC7F94-A638-A041-9747-97D11CBF7F54}" type="sibTrans" cxnId="{FA1B34D6-CB29-DC4C-89D3-E1CE7479F400}">
      <dgm:prSet/>
      <dgm:spPr/>
      <dgm:t>
        <a:bodyPr/>
        <a:lstStyle/>
        <a:p>
          <a:endParaRPr lang="en-US"/>
        </a:p>
      </dgm:t>
    </dgm:pt>
    <dgm:pt modelId="{20D28193-0DC8-CE45-B646-DCFCCEA4144F}">
      <dgm:prSet phldrT="[Text]"/>
      <dgm:spPr/>
      <dgm:t>
        <a:bodyPr/>
        <a:lstStyle/>
        <a:p>
          <a:r>
            <a:rPr lang="en-US" dirty="0" smtClean="0"/>
            <a:t>Gastric Juice</a:t>
          </a:r>
          <a:endParaRPr lang="en-US" dirty="0"/>
        </a:p>
      </dgm:t>
    </dgm:pt>
    <dgm:pt modelId="{04089C58-D80B-4C49-882E-8B4D2481E17F}" type="parTrans" cxnId="{8D569C0F-95FE-6541-8AE2-D39F02AFCD21}">
      <dgm:prSet/>
      <dgm:spPr/>
      <dgm:t>
        <a:bodyPr/>
        <a:lstStyle/>
        <a:p>
          <a:endParaRPr lang="en-US"/>
        </a:p>
      </dgm:t>
    </dgm:pt>
    <dgm:pt modelId="{171859F4-629F-274D-BF54-39AEA569B2D6}" type="sibTrans" cxnId="{8D569C0F-95FE-6541-8AE2-D39F02AFCD21}">
      <dgm:prSet/>
      <dgm:spPr/>
      <dgm:t>
        <a:bodyPr/>
        <a:lstStyle/>
        <a:p>
          <a:endParaRPr lang="en-US"/>
        </a:p>
      </dgm:t>
    </dgm:pt>
    <dgm:pt modelId="{6D717236-8807-8D40-BA74-56C3A75DDE78}">
      <dgm:prSet phldrT="[Text]" custT="1"/>
      <dgm:spPr/>
      <dgm:t>
        <a:bodyPr/>
        <a:lstStyle/>
        <a:p>
          <a:r>
            <a:rPr lang="en-US" sz="1800" dirty="0" smtClean="0"/>
            <a:t>Pepsinogen</a:t>
          </a:r>
          <a:endParaRPr lang="en-US" sz="1800" dirty="0"/>
        </a:p>
      </dgm:t>
    </dgm:pt>
    <dgm:pt modelId="{FDF95466-14EE-0343-B298-9C7F2C804F0C}" type="parTrans" cxnId="{EB70F09E-0775-2B46-8709-FB3A997FA9CB}">
      <dgm:prSet/>
      <dgm:spPr/>
      <dgm:t>
        <a:bodyPr/>
        <a:lstStyle/>
        <a:p>
          <a:endParaRPr lang="en-US"/>
        </a:p>
      </dgm:t>
    </dgm:pt>
    <dgm:pt modelId="{17E6A4DB-354F-B34A-8B17-40B174A7EF7B}" type="sibTrans" cxnId="{EB70F09E-0775-2B46-8709-FB3A997FA9CB}">
      <dgm:prSet/>
      <dgm:spPr/>
      <dgm:t>
        <a:bodyPr/>
        <a:lstStyle/>
        <a:p>
          <a:endParaRPr lang="en-US"/>
        </a:p>
      </dgm:t>
    </dgm:pt>
    <dgm:pt modelId="{23E0A282-3F16-B442-BDD8-66F2E81D085A}">
      <dgm:prSet phldrT="[Text]" custT="1"/>
      <dgm:spPr/>
      <dgm:t>
        <a:bodyPr/>
        <a:lstStyle/>
        <a:p>
          <a:r>
            <a:rPr lang="en-US" sz="1800" dirty="0" smtClean="0"/>
            <a:t>(Intrinsic Factor)</a:t>
          </a:r>
          <a:endParaRPr lang="en-US" sz="1800" dirty="0"/>
        </a:p>
      </dgm:t>
    </dgm:pt>
    <dgm:pt modelId="{DAE239F8-D9D4-BF46-A35D-4AE9C12C81BE}" type="parTrans" cxnId="{054B5E9F-351A-5E49-8909-D68B7CEB3720}">
      <dgm:prSet/>
      <dgm:spPr/>
      <dgm:t>
        <a:bodyPr/>
        <a:lstStyle/>
        <a:p>
          <a:endParaRPr lang="en-US"/>
        </a:p>
      </dgm:t>
    </dgm:pt>
    <dgm:pt modelId="{0573035E-D50A-D249-9C75-ED47F71B18DE}" type="sibTrans" cxnId="{054B5E9F-351A-5E49-8909-D68B7CEB3720}">
      <dgm:prSet/>
      <dgm:spPr/>
      <dgm:t>
        <a:bodyPr/>
        <a:lstStyle/>
        <a:p>
          <a:endParaRPr lang="en-US"/>
        </a:p>
      </dgm:t>
    </dgm:pt>
    <dgm:pt modelId="{848CE7CE-424D-904C-8266-526725B6D213}" type="pres">
      <dgm:prSet presAssocID="{6E1B40DE-95C4-C84C-9DF8-EBAFBBAF158A}" presName="Name0" presStyleCnt="0">
        <dgm:presLayoutVars>
          <dgm:dir/>
          <dgm:resizeHandles val="exact"/>
        </dgm:presLayoutVars>
      </dgm:prSet>
      <dgm:spPr/>
    </dgm:pt>
    <dgm:pt modelId="{D90B7E69-233D-3D4C-9252-690F2B7F3F4E}" type="pres">
      <dgm:prSet presAssocID="{6E1B40DE-95C4-C84C-9DF8-EBAFBBAF158A}" presName="vNodes" presStyleCnt="0"/>
      <dgm:spPr/>
    </dgm:pt>
    <dgm:pt modelId="{CF3E2DC8-AA7F-0244-98ED-CADD979CCECC}" type="pres">
      <dgm:prSet presAssocID="{606C76B7-2F9F-2144-B80F-9440C135674C}" presName="node" presStyleLbl="node1" presStyleIdx="0" presStyleCnt="5" custScaleX="1830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48230-EE25-1A4B-9398-EC7128556DA9}" type="pres">
      <dgm:prSet presAssocID="{186FC576-7056-F949-8256-E572E08FBED4}" presName="spacerT" presStyleCnt="0"/>
      <dgm:spPr/>
    </dgm:pt>
    <dgm:pt modelId="{E059F778-C479-1047-9955-FB9D1363926C}" type="pres">
      <dgm:prSet presAssocID="{186FC576-7056-F949-8256-E572E08FBED4}" presName="sibTrans" presStyleLbl="sibTrans2D1" presStyleIdx="0" presStyleCnt="4"/>
      <dgm:spPr/>
      <dgm:t>
        <a:bodyPr/>
        <a:lstStyle/>
        <a:p>
          <a:endParaRPr lang="en-US"/>
        </a:p>
      </dgm:t>
    </dgm:pt>
    <dgm:pt modelId="{BFB9E615-EFD0-C543-83E8-F8BF92F46B6E}" type="pres">
      <dgm:prSet presAssocID="{186FC576-7056-F949-8256-E572E08FBED4}" presName="spacerB" presStyleCnt="0"/>
      <dgm:spPr/>
    </dgm:pt>
    <dgm:pt modelId="{31D5ADF1-7600-9446-9843-D08D3AAAC49A}" type="pres">
      <dgm:prSet presAssocID="{6D717236-8807-8D40-BA74-56C3A75DDE78}" presName="node" presStyleLbl="node1" presStyleIdx="1" presStyleCnt="5" custScaleX="1805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264E84-07F5-D448-8ADF-69C92F61A9C6}" type="pres">
      <dgm:prSet presAssocID="{17E6A4DB-354F-B34A-8B17-40B174A7EF7B}" presName="spacerT" presStyleCnt="0"/>
      <dgm:spPr/>
    </dgm:pt>
    <dgm:pt modelId="{FB7BFF49-B724-3149-89C6-5B291AA8B066}" type="pres">
      <dgm:prSet presAssocID="{17E6A4DB-354F-B34A-8B17-40B174A7EF7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39CC68ED-ADC4-7C47-BF90-191EE3055516}" type="pres">
      <dgm:prSet presAssocID="{17E6A4DB-354F-B34A-8B17-40B174A7EF7B}" presName="spacerB" presStyleCnt="0"/>
      <dgm:spPr/>
    </dgm:pt>
    <dgm:pt modelId="{D8E1CDFC-17FA-A442-BDF0-2CF127DA6ED7}" type="pres">
      <dgm:prSet presAssocID="{85991A38-C109-2241-BA18-E9E50250B455}" presName="node" presStyleLbl="node1" presStyleIdx="2" presStyleCnt="5" custScaleX="1805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92B891-6866-7644-AF97-AFBB787BD72C}" type="pres">
      <dgm:prSet presAssocID="{2EAC7F94-A638-A041-9747-97D11CBF7F54}" presName="spacerT" presStyleCnt="0"/>
      <dgm:spPr/>
    </dgm:pt>
    <dgm:pt modelId="{21791A16-D930-714E-803C-5A673E68B7EB}" type="pres">
      <dgm:prSet presAssocID="{2EAC7F94-A638-A041-9747-97D11CBF7F5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75E49313-FF54-814F-BBF1-C4503973D3BE}" type="pres">
      <dgm:prSet presAssocID="{2EAC7F94-A638-A041-9747-97D11CBF7F54}" presName="spacerB" presStyleCnt="0"/>
      <dgm:spPr/>
    </dgm:pt>
    <dgm:pt modelId="{A5A36923-93B2-2541-9DEC-D80E50648413}" type="pres">
      <dgm:prSet presAssocID="{23E0A282-3F16-B442-BDD8-66F2E81D085A}" presName="node" presStyleLbl="node1" presStyleIdx="3" presStyleCnt="5" custScaleX="1958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9B23E7-C4BD-C64A-9D16-C09F32076CBC}" type="pres">
      <dgm:prSet presAssocID="{6E1B40DE-95C4-C84C-9DF8-EBAFBBAF158A}" presName="sibTransLast" presStyleLbl="sibTrans2D1" presStyleIdx="3" presStyleCnt="4"/>
      <dgm:spPr/>
      <dgm:t>
        <a:bodyPr/>
        <a:lstStyle/>
        <a:p>
          <a:endParaRPr lang="en-US"/>
        </a:p>
      </dgm:t>
    </dgm:pt>
    <dgm:pt modelId="{93426A16-99FA-9645-B83E-EC7CE42D3B18}" type="pres">
      <dgm:prSet presAssocID="{6E1B40DE-95C4-C84C-9DF8-EBAFBBAF158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3A6DEEE4-7D84-634A-BB0C-0E9518C2E854}" type="pres">
      <dgm:prSet presAssocID="{6E1B40DE-95C4-C84C-9DF8-EBAFBBAF158A}" presName="las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675791-11EA-8946-A861-464F275766BF}" type="presOf" srcId="{6E1B40DE-95C4-C84C-9DF8-EBAFBBAF158A}" destId="{848CE7CE-424D-904C-8266-526725B6D213}" srcOrd="0" destOrd="0" presId="urn:microsoft.com/office/officeart/2005/8/layout/equation2"/>
    <dgm:cxn modelId="{1B23BD4B-8422-9C4A-B923-F90D33224B2B}" type="presOf" srcId="{85991A38-C109-2241-BA18-E9E50250B455}" destId="{D8E1CDFC-17FA-A442-BDF0-2CF127DA6ED7}" srcOrd="0" destOrd="0" presId="urn:microsoft.com/office/officeart/2005/8/layout/equation2"/>
    <dgm:cxn modelId="{EB70F09E-0775-2B46-8709-FB3A997FA9CB}" srcId="{6E1B40DE-95C4-C84C-9DF8-EBAFBBAF158A}" destId="{6D717236-8807-8D40-BA74-56C3A75DDE78}" srcOrd="1" destOrd="0" parTransId="{FDF95466-14EE-0343-B298-9C7F2C804F0C}" sibTransId="{17E6A4DB-354F-B34A-8B17-40B174A7EF7B}"/>
    <dgm:cxn modelId="{B107429A-A06E-914F-8D4A-6E52C5C12D3D}" srcId="{6E1B40DE-95C4-C84C-9DF8-EBAFBBAF158A}" destId="{606C76B7-2F9F-2144-B80F-9440C135674C}" srcOrd="0" destOrd="0" parTransId="{78172FF4-44AC-2B47-9A3C-4DB963009147}" sibTransId="{186FC576-7056-F949-8256-E572E08FBED4}"/>
    <dgm:cxn modelId="{1AE8F0CA-3622-A949-9403-DAD3F89B9DFD}" type="presOf" srcId="{17E6A4DB-354F-B34A-8B17-40B174A7EF7B}" destId="{FB7BFF49-B724-3149-89C6-5B291AA8B066}" srcOrd="0" destOrd="0" presId="urn:microsoft.com/office/officeart/2005/8/layout/equation2"/>
    <dgm:cxn modelId="{5ADEEF43-BB96-8C45-B00F-A90DED14975A}" type="presOf" srcId="{186FC576-7056-F949-8256-E572E08FBED4}" destId="{E059F778-C479-1047-9955-FB9D1363926C}" srcOrd="0" destOrd="0" presId="urn:microsoft.com/office/officeart/2005/8/layout/equation2"/>
    <dgm:cxn modelId="{054B5E9F-351A-5E49-8909-D68B7CEB3720}" srcId="{6E1B40DE-95C4-C84C-9DF8-EBAFBBAF158A}" destId="{23E0A282-3F16-B442-BDD8-66F2E81D085A}" srcOrd="3" destOrd="0" parTransId="{DAE239F8-D9D4-BF46-A35D-4AE9C12C81BE}" sibTransId="{0573035E-D50A-D249-9C75-ED47F71B18DE}"/>
    <dgm:cxn modelId="{989EB7EE-753F-7F43-9A26-F6499F1C79B7}" type="presOf" srcId="{0573035E-D50A-D249-9C75-ED47F71B18DE}" destId="{189B23E7-C4BD-C64A-9D16-C09F32076CBC}" srcOrd="0" destOrd="0" presId="urn:microsoft.com/office/officeart/2005/8/layout/equation2"/>
    <dgm:cxn modelId="{74CD2E31-0ACE-2C48-8DD4-136AA459D3FD}" type="presOf" srcId="{6D717236-8807-8D40-BA74-56C3A75DDE78}" destId="{31D5ADF1-7600-9446-9843-D08D3AAAC49A}" srcOrd="0" destOrd="0" presId="urn:microsoft.com/office/officeart/2005/8/layout/equation2"/>
    <dgm:cxn modelId="{B524404E-75E9-2A4E-A54C-20B8E897D974}" type="presOf" srcId="{20D28193-0DC8-CE45-B646-DCFCCEA4144F}" destId="{3A6DEEE4-7D84-634A-BB0C-0E9518C2E854}" srcOrd="0" destOrd="0" presId="urn:microsoft.com/office/officeart/2005/8/layout/equation2"/>
    <dgm:cxn modelId="{FA1B34D6-CB29-DC4C-89D3-E1CE7479F400}" srcId="{6E1B40DE-95C4-C84C-9DF8-EBAFBBAF158A}" destId="{85991A38-C109-2241-BA18-E9E50250B455}" srcOrd="2" destOrd="0" parTransId="{32AA55F5-A3C1-C841-AAD5-EF030CF6493B}" sibTransId="{2EAC7F94-A638-A041-9747-97D11CBF7F54}"/>
    <dgm:cxn modelId="{D66C0340-AFDE-2147-BA88-540EA147538C}" type="presOf" srcId="{0573035E-D50A-D249-9C75-ED47F71B18DE}" destId="{93426A16-99FA-9645-B83E-EC7CE42D3B18}" srcOrd="1" destOrd="0" presId="urn:microsoft.com/office/officeart/2005/8/layout/equation2"/>
    <dgm:cxn modelId="{1624ABE3-1E8C-5F4B-B032-DE22D8B1FAB3}" type="presOf" srcId="{23E0A282-3F16-B442-BDD8-66F2E81D085A}" destId="{A5A36923-93B2-2541-9DEC-D80E50648413}" srcOrd="0" destOrd="0" presId="urn:microsoft.com/office/officeart/2005/8/layout/equation2"/>
    <dgm:cxn modelId="{ACB0EB32-5909-CF4B-B2FE-762D936D0163}" type="presOf" srcId="{606C76B7-2F9F-2144-B80F-9440C135674C}" destId="{CF3E2DC8-AA7F-0244-98ED-CADD979CCECC}" srcOrd="0" destOrd="0" presId="urn:microsoft.com/office/officeart/2005/8/layout/equation2"/>
    <dgm:cxn modelId="{7C79E9BB-BF86-834A-A770-6459BE3934F8}" type="presOf" srcId="{2EAC7F94-A638-A041-9747-97D11CBF7F54}" destId="{21791A16-D930-714E-803C-5A673E68B7EB}" srcOrd="0" destOrd="0" presId="urn:microsoft.com/office/officeart/2005/8/layout/equation2"/>
    <dgm:cxn modelId="{8D569C0F-95FE-6541-8AE2-D39F02AFCD21}" srcId="{6E1B40DE-95C4-C84C-9DF8-EBAFBBAF158A}" destId="{20D28193-0DC8-CE45-B646-DCFCCEA4144F}" srcOrd="4" destOrd="0" parTransId="{04089C58-D80B-4C49-882E-8B4D2481E17F}" sibTransId="{171859F4-629F-274D-BF54-39AEA569B2D6}"/>
    <dgm:cxn modelId="{752A79AE-B642-5B4D-97FD-CCB3B47BB628}" type="presParOf" srcId="{848CE7CE-424D-904C-8266-526725B6D213}" destId="{D90B7E69-233D-3D4C-9252-690F2B7F3F4E}" srcOrd="0" destOrd="0" presId="urn:microsoft.com/office/officeart/2005/8/layout/equation2"/>
    <dgm:cxn modelId="{7482472D-3D46-BC40-9C4B-3DD3CAE60797}" type="presParOf" srcId="{D90B7E69-233D-3D4C-9252-690F2B7F3F4E}" destId="{CF3E2DC8-AA7F-0244-98ED-CADD979CCECC}" srcOrd="0" destOrd="0" presId="urn:microsoft.com/office/officeart/2005/8/layout/equation2"/>
    <dgm:cxn modelId="{FA353A2C-A7D6-0A47-B157-5BE2F98EE138}" type="presParOf" srcId="{D90B7E69-233D-3D4C-9252-690F2B7F3F4E}" destId="{B2448230-EE25-1A4B-9398-EC7128556DA9}" srcOrd="1" destOrd="0" presId="urn:microsoft.com/office/officeart/2005/8/layout/equation2"/>
    <dgm:cxn modelId="{7B0B5643-DF8B-0649-B4EB-8687B70F0ECF}" type="presParOf" srcId="{D90B7E69-233D-3D4C-9252-690F2B7F3F4E}" destId="{E059F778-C479-1047-9955-FB9D1363926C}" srcOrd="2" destOrd="0" presId="urn:microsoft.com/office/officeart/2005/8/layout/equation2"/>
    <dgm:cxn modelId="{90E067E3-4E3E-C248-8979-007183D0F70D}" type="presParOf" srcId="{D90B7E69-233D-3D4C-9252-690F2B7F3F4E}" destId="{BFB9E615-EFD0-C543-83E8-F8BF92F46B6E}" srcOrd="3" destOrd="0" presId="urn:microsoft.com/office/officeart/2005/8/layout/equation2"/>
    <dgm:cxn modelId="{E83BF049-C729-5643-903E-DED6DCABBD75}" type="presParOf" srcId="{D90B7E69-233D-3D4C-9252-690F2B7F3F4E}" destId="{31D5ADF1-7600-9446-9843-D08D3AAAC49A}" srcOrd="4" destOrd="0" presId="urn:microsoft.com/office/officeart/2005/8/layout/equation2"/>
    <dgm:cxn modelId="{AEAA42E0-912E-2248-B2A1-43B044504850}" type="presParOf" srcId="{D90B7E69-233D-3D4C-9252-690F2B7F3F4E}" destId="{11264E84-07F5-D448-8ADF-69C92F61A9C6}" srcOrd="5" destOrd="0" presId="urn:microsoft.com/office/officeart/2005/8/layout/equation2"/>
    <dgm:cxn modelId="{9E07FBA4-57EF-C049-A701-84D8D5E3CF36}" type="presParOf" srcId="{D90B7E69-233D-3D4C-9252-690F2B7F3F4E}" destId="{FB7BFF49-B724-3149-89C6-5B291AA8B066}" srcOrd="6" destOrd="0" presId="urn:microsoft.com/office/officeart/2005/8/layout/equation2"/>
    <dgm:cxn modelId="{FAC2FC5C-27E6-2E4C-835F-D442898AA686}" type="presParOf" srcId="{D90B7E69-233D-3D4C-9252-690F2B7F3F4E}" destId="{39CC68ED-ADC4-7C47-BF90-191EE3055516}" srcOrd="7" destOrd="0" presId="urn:microsoft.com/office/officeart/2005/8/layout/equation2"/>
    <dgm:cxn modelId="{F3545999-F43F-5A40-8E36-4DEF8BDD12DF}" type="presParOf" srcId="{D90B7E69-233D-3D4C-9252-690F2B7F3F4E}" destId="{D8E1CDFC-17FA-A442-BDF0-2CF127DA6ED7}" srcOrd="8" destOrd="0" presId="urn:microsoft.com/office/officeart/2005/8/layout/equation2"/>
    <dgm:cxn modelId="{8C55BE1C-ECE5-2442-A824-944B1D9897CB}" type="presParOf" srcId="{D90B7E69-233D-3D4C-9252-690F2B7F3F4E}" destId="{C792B891-6866-7644-AF97-AFBB787BD72C}" srcOrd="9" destOrd="0" presId="urn:microsoft.com/office/officeart/2005/8/layout/equation2"/>
    <dgm:cxn modelId="{CA33ECBC-BFCA-9C48-8D90-8F7F5FE6B10F}" type="presParOf" srcId="{D90B7E69-233D-3D4C-9252-690F2B7F3F4E}" destId="{21791A16-D930-714E-803C-5A673E68B7EB}" srcOrd="10" destOrd="0" presId="urn:microsoft.com/office/officeart/2005/8/layout/equation2"/>
    <dgm:cxn modelId="{0F8597BD-B3F9-0B4E-B113-70ED1DF07F0D}" type="presParOf" srcId="{D90B7E69-233D-3D4C-9252-690F2B7F3F4E}" destId="{75E49313-FF54-814F-BBF1-C4503973D3BE}" srcOrd="11" destOrd="0" presId="urn:microsoft.com/office/officeart/2005/8/layout/equation2"/>
    <dgm:cxn modelId="{540A2832-C7E0-334D-A654-064FE6251A9B}" type="presParOf" srcId="{D90B7E69-233D-3D4C-9252-690F2B7F3F4E}" destId="{A5A36923-93B2-2541-9DEC-D80E50648413}" srcOrd="12" destOrd="0" presId="urn:microsoft.com/office/officeart/2005/8/layout/equation2"/>
    <dgm:cxn modelId="{28DAEA94-F214-5946-A44F-2B1EAA415DDB}" type="presParOf" srcId="{848CE7CE-424D-904C-8266-526725B6D213}" destId="{189B23E7-C4BD-C64A-9D16-C09F32076CBC}" srcOrd="1" destOrd="0" presId="urn:microsoft.com/office/officeart/2005/8/layout/equation2"/>
    <dgm:cxn modelId="{68430F16-0A4E-DA4D-923B-C8E25577B6D1}" type="presParOf" srcId="{189B23E7-C4BD-C64A-9D16-C09F32076CBC}" destId="{93426A16-99FA-9645-B83E-EC7CE42D3B18}" srcOrd="0" destOrd="0" presId="urn:microsoft.com/office/officeart/2005/8/layout/equation2"/>
    <dgm:cxn modelId="{6E3E7234-1C9E-6547-AA31-DA4F2D8F1105}" type="presParOf" srcId="{848CE7CE-424D-904C-8266-526725B6D213}" destId="{3A6DEEE4-7D84-634A-BB0C-0E9518C2E85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D4ECD2-286B-394D-ACBD-83FE01B66E79}" type="doc">
      <dgm:prSet loTypeId="urn:microsoft.com/office/officeart/2005/8/layout/vProcess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377FBC-70FC-F542-9C34-4AD6EC90D1FA}">
      <dgm:prSet phldrT="[Text]"/>
      <dgm:spPr/>
      <dgm:t>
        <a:bodyPr/>
        <a:lstStyle/>
        <a:p>
          <a:r>
            <a:rPr lang="en-US" dirty="0" err="1" smtClean="0"/>
            <a:t>Intracell</a:t>
          </a:r>
          <a:r>
            <a:rPr lang="en-US" dirty="0" smtClean="0"/>
            <a:t>., CO (anaerobic metabolism) + H</a:t>
          </a:r>
          <a:r>
            <a:rPr lang="en-US" baseline="-25000" dirty="0" smtClean="0"/>
            <a:t>2</a:t>
          </a:r>
          <a:r>
            <a:rPr lang="en-US" dirty="0" smtClean="0"/>
            <a:t>O</a:t>
          </a:r>
          <a:endParaRPr lang="en-US" dirty="0"/>
        </a:p>
      </dgm:t>
    </dgm:pt>
    <dgm:pt modelId="{23A6F596-8C08-FC48-A0DC-EE184C78A472}" type="parTrans" cxnId="{0EC84581-8895-9549-BCB7-EAAADEEB3DDF}">
      <dgm:prSet/>
      <dgm:spPr/>
      <dgm:t>
        <a:bodyPr/>
        <a:lstStyle/>
        <a:p>
          <a:endParaRPr lang="en-US"/>
        </a:p>
      </dgm:t>
    </dgm:pt>
    <dgm:pt modelId="{F0DF463C-B3B0-3F4A-874D-D403A27FDBB5}" type="sibTrans" cxnId="{0EC84581-8895-9549-BCB7-EAAADEEB3DDF}">
      <dgm:prSet/>
      <dgm:spPr/>
      <dgm:t>
        <a:bodyPr/>
        <a:lstStyle/>
        <a:p>
          <a:endParaRPr lang="en-US"/>
        </a:p>
      </dgm:t>
    </dgm:pt>
    <dgm:pt modelId="{97C0C235-0465-F846-BE40-F94A0CE67E76}">
      <dgm:prSet phldrT="[Text]"/>
      <dgm:spPr/>
      <dgm:t>
        <a:bodyPr/>
        <a:lstStyle/>
        <a:p>
          <a:r>
            <a:rPr lang="en-US" dirty="0" smtClean="0"/>
            <a:t>H+ secreted w/ </a:t>
          </a:r>
          <a:r>
            <a:rPr lang="en-US" dirty="0" err="1" smtClean="0"/>
            <a:t>Cl</a:t>
          </a:r>
          <a:r>
            <a:rPr lang="en-US" dirty="0" smtClean="0"/>
            <a:t>- into lumen via H-K-ATPase</a:t>
          </a:r>
          <a:endParaRPr lang="en-US" dirty="0"/>
        </a:p>
      </dgm:t>
    </dgm:pt>
    <dgm:pt modelId="{7D682699-9130-4049-825B-CAE67BA61775}" type="parTrans" cxnId="{E3F2A309-8516-9B45-89CE-B1033265D854}">
      <dgm:prSet/>
      <dgm:spPr/>
      <dgm:t>
        <a:bodyPr/>
        <a:lstStyle/>
        <a:p>
          <a:endParaRPr lang="en-US"/>
        </a:p>
      </dgm:t>
    </dgm:pt>
    <dgm:pt modelId="{1974D4A9-05A3-9E45-9974-3DAABBC113C5}" type="sibTrans" cxnId="{E3F2A309-8516-9B45-89CE-B1033265D854}">
      <dgm:prSet/>
      <dgm:spPr/>
      <dgm:t>
        <a:bodyPr/>
        <a:lstStyle/>
        <a:p>
          <a:endParaRPr lang="en-US"/>
        </a:p>
      </dgm:t>
    </dgm:pt>
    <dgm:pt modelId="{E879B7E8-46D0-8A4A-AEE0-6B9CC9F28369}">
      <dgm:prSet phldrT="[Text]"/>
      <dgm:spPr/>
      <dgm:t>
        <a:bodyPr/>
        <a:lstStyle/>
        <a:p>
          <a:r>
            <a:rPr lang="en-US" dirty="0" err="1" smtClean="0"/>
            <a:t>Cl</a:t>
          </a:r>
          <a:r>
            <a:rPr lang="en-US" baseline="30000" dirty="0" smtClean="0"/>
            <a:t>-</a:t>
          </a:r>
          <a:r>
            <a:rPr lang="en-US" dirty="0" smtClean="0"/>
            <a:t> follows H</a:t>
          </a:r>
          <a:r>
            <a:rPr lang="en-US" baseline="30000" dirty="0" smtClean="0"/>
            <a:t>+</a:t>
          </a:r>
          <a:r>
            <a:rPr lang="en-US" dirty="0" smtClean="0"/>
            <a:t> into lumen via diffusion through </a:t>
          </a:r>
          <a:r>
            <a:rPr lang="en-US" dirty="0" err="1" smtClean="0"/>
            <a:t>Cl</a:t>
          </a:r>
          <a:r>
            <a:rPr lang="en-US" baseline="30000" dirty="0" smtClean="0"/>
            <a:t>-</a:t>
          </a:r>
          <a:r>
            <a:rPr lang="en-US" dirty="0" smtClean="0"/>
            <a:t> channels</a:t>
          </a:r>
          <a:endParaRPr lang="en-US" dirty="0"/>
        </a:p>
      </dgm:t>
    </dgm:pt>
    <dgm:pt modelId="{F7E3179E-D345-ED42-B8E7-2AE2E1267532}" type="parTrans" cxnId="{88874EB3-AD84-D84B-AC9F-1F3F1FDB2123}">
      <dgm:prSet/>
      <dgm:spPr/>
      <dgm:t>
        <a:bodyPr/>
        <a:lstStyle/>
        <a:p>
          <a:endParaRPr lang="en-US"/>
        </a:p>
      </dgm:t>
    </dgm:pt>
    <dgm:pt modelId="{CE36D77B-7EFC-3646-9282-48E808008100}" type="sibTrans" cxnId="{88874EB3-AD84-D84B-AC9F-1F3F1FDB2123}">
      <dgm:prSet/>
      <dgm:spPr/>
      <dgm:t>
        <a:bodyPr/>
        <a:lstStyle/>
        <a:p>
          <a:endParaRPr lang="en-US"/>
        </a:p>
      </dgm:t>
    </dgm:pt>
    <dgm:pt modelId="{D5DC545B-A3E5-DD47-9D44-57F5E70E0020}">
      <dgm:prSet phldrT="[Text]"/>
      <dgm:spPr/>
      <dgm:t>
        <a:bodyPr/>
        <a:lstStyle/>
        <a:p>
          <a:r>
            <a:rPr lang="en-US" dirty="0" smtClean="0"/>
            <a:t>HCO</a:t>
          </a:r>
          <a:r>
            <a:rPr lang="en-US" baseline="-25000" dirty="0" smtClean="0"/>
            <a:t>3</a:t>
          </a:r>
          <a:r>
            <a:rPr lang="en-US" baseline="30000" dirty="0" smtClean="0"/>
            <a:t>-</a:t>
          </a:r>
          <a:r>
            <a:rPr lang="en-US" dirty="0" smtClean="0"/>
            <a:t> absorbed into bloodstream with </a:t>
          </a:r>
          <a:r>
            <a:rPr lang="en-US" dirty="0" err="1" smtClean="0"/>
            <a:t>Cl</a:t>
          </a:r>
          <a:r>
            <a:rPr lang="en-US" dirty="0" smtClean="0"/>
            <a:t>- via Cl-HCO</a:t>
          </a:r>
          <a:r>
            <a:rPr lang="en-US" baseline="-25000" dirty="0" smtClean="0"/>
            <a:t>3</a:t>
          </a:r>
          <a:r>
            <a:rPr lang="en-US" dirty="0" smtClean="0"/>
            <a:t> exchanger</a:t>
          </a:r>
          <a:endParaRPr lang="en-US" dirty="0"/>
        </a:p>
      </dgm:t>
    </dgm:pt>
    <dgm:pt modelId="{2F2E6121-F0DB-3245-98E9-111F94362808}" type="sibTrans" cxnId="{79937ABF-D417-1046-BC34-808536CCBAD3}">
      <dgm:prSet/>
      <dgm:spPr/>
      <dgm:t>
        <a:bodyPr/>
        <a:lstStyle/>
        <a:p>
          <a:endParaRPr lang="en-US"/>
        </a:p>
      </dgm:t>
    </dgm:pt>
    <dgm:pt modelId="{A7C2A8C8-40C8-0E4E-9D57-10A6E4BAB648}" type="parTrans" cxnId="{79937ABF-D417-1046-BC34-808536CCBAD3}">
      <dgm:prSet/>
      <dgm:spPr/>
      <dgm:t>
        <a:bodyPr/>
        <a:lstStyle/>
        <a:p>
          <a:endParaRPr lang="en-US"/>
        </a:p>
      </dgm:t>
    </dgm:pt>
    <dgm:pt modelId="{9F0F63A6-4E22-FF46-943E-FA8BD19CF764}">
      <dgm:prSet phldrT="[Text]"/>
      <dgm:spPr/>
      <dgm:t>
        <a:bodyPr/>
        <a:lstStyle/>
        <a:p>
          <a:r>
            <a:rPr lang="en-US" dirty="0" smtClean="0"/>
            <a:t>Net: Secretion </a:t>
          </a:r>
          <a:r>
            <a:rPr lang="en-US" dirty="0" err="1" smtClean="0"/>
            <a:t>HCl</a:t>
          </a:r>
          <a:r>
            <a:rPr lang="en-US" dirty="0" smtClean="0"/>
            <a:t>, absorption HCO</a:t>
          </a:r>
          <a:r>
            <a:rPr lang="en-US" baseline="-25000" dirty="0" smtClean="0"/>
            <a:t>3</a:t>
          </a:r>
          <a:r>
            <a:rPr lang="en-US" baseline="30000" dirty="0" smtClean="0"/>
            <a:t>-</a:t>
          </a:r>
          <a:endParaRPr lang="en-US" baseline="30000" dirty="0"/>
        </a:p>
      </dgm:t>
    </dgm:pt>
    <dgm:pt modelId="{E3FD43ED-D8D6-724E-8011-6F0EC6B52B1A}" type="parTrans" cxnId="{91E28516-F192-B046-9F2F-5DBA1F1A40EC}">
      <dgm:prSet/>
      <dgm:spPr/>
      <dgm:t>
        <a:bodyPr/>
        <a:lstStyle/>
        <a:p>
          <a:endParaRPr lang="en-US"/>
        </a:p>
      </dgm:t>
    </dgm:pt>
    <dgm:pt modelId="{1CBA47C2-4DC6-2C44-84A0-0170978AFEB4}" type="sibTrans" cxnId="{91E28516-F192-B046-9F2F-5DBA1F1A40EC}">
      <dgm:prSet/>
      <dgm:spPr/>
      <dgm:t>
        <a:bodyPr/>
        <a:lstStyle/>
        <a:p>
          <a:endParaRPr lang="en-US"/>
        </a:p>
      </dgm:t>
    </dgm:pt>
    <dgm:pt modelId="{490C4F9C-7433-7A41-8563-2E547D779745}" type="pres">
      <dgm:prSet presAssocID="{C5D4ECD2-286B-394D-ACBD-83FE01B66E7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0B5E87-4DD3-AB49-BE22-2BD9F7CE8D00}" type="pres">
      <dgm:prSet presAssocID="{C5D4ECD2-286B-394D-ACBD-83FE01B66E79}" presName="dummyMaxCanvas" presStyleCnt="0">
        <dgm:presLayoutVars/>
      </dgm:prSet>
      <dgm:spPr/>
    </dgm:pt>
    <dgm:pt modelId="{E0462022-3432-A74C-9B43-CA51E94266E9}" type="pres">
      <dgm:prSet presAssocID="{C5D4ECD2-286B-394D-ACBD-83FE01B66E79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75E5C9-BDC6-EF47-AB50-6C9FF082C85F}" type="pres">
      <dgm:prSet presAssocID="{C5D4ECD2-286B-394D-ACBD-83FE01B66E79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D0F78-1830-9B46-94C8-32705B7B944F}" type="pres">
      <dgm:prSet presAssocID="{C5D4ECD2-286B-394D-ACBD-83FE01B66E79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1B8A15-AABA-354D-BCED-B24984EC141F}" type="pres">
      <dgm:prSet presAssocID="{C5D4ECD2-286B-394D-ACBD-83FE01B66E79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2B976B-FFC8-6948-92EC-EA9C85EA9B13}" type="pres">
      <dgm:prSet presAssocID="{C5D4ECD2-286B-394D-ACBD-83FE01B66E79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DA86D-2273-3B43-AED1-EDC715B6F49F}" type="pres">
      <dgm:prSet presAssocID="{C5D4ECD2-286B-394D-ACBD-83FE01B66E79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8B791-49F3-A94F-9F1D-7FA81BC16262}" type="pres">
      <dgm:prSet presAssocID="{C5D4ECD2-286B-394D-ACBD-83FE01B66E79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26099-D47D-874A-BE22-65A42A41603C}" type="pres">
      <dgm:prSet presAssocID="{C5D4ECD2-286B-394D-ACBD-83FE01B66E79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5E1656-172C-F24B-8EA9-C3F0C483E7D3}" type="pres">
      <dgm:prSet presAssocID="{C5D4ECD2-286B-394D-ACBD-83FE01B66E79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FA50B-286B-2F4D-AB82-8E486B9A88EF}" type="pres">
      <dgm:prSet presAssocID="{C5D4ECD2-286B-394D-ACBD-83FE01B66E79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1ECE16-EFEA-654D-8210-76F8FA5CB2BC}" type="pres">
      <dgm:prSet presAssocID="{C5D4ECD2-286B-394D-ACBD-83FE01B66E79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08B996-F656-C242-B229-290A5949312D}" type="pres">
      <dgm:prSet presAssocID="{C5D4ECD2-286B-394D-ACBD-83FE01B66E79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58125-1010-D442-81CE-B99B1A9C9965}" type="pres">
      <dgm:prSet presAssocID="{C5D4ECD2-286B-394D-ACBD-83FE01B66E79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A85CC8-6CBA-C841-B38C-CAF1C66F9442}" type="pres">
      <dgm:prSet presAssocID="{C5D4ECD2-286B-394D-ACBD-83FE01B66E79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B172EA-EF79-9947-8B0D-D1CF4DE966A8}" type="presOf" srcId="{97C0C235-0465-F846-BE40-F94A0CE67E76}" destId="{F675E5C9-BDC6-EF47-AB50-6C9FF082C85F}" srcOrd="0" destOrd="0" presId="urn:microsoft.com/office/officeart/2005/8/layout/vProcess5"/>
    <dgm:cxn modelId="{726DDA8D-55F6-1C43-A017-3660174927F7}" type="presOf" srcId="{E879B7E8-46D0-8A4A-AEE0-6B9CC9F28369}" destId="{CF1B8A15-AABA-354D-BCED-B24984EC141F}" srcOrd="0" destOrd="0" presId="urn:microsoft.com/office/officeart/2005/8/layout/vProcess5"/>
    <dgm:cxn modelId="{A583CB83-5064-1C4E-B0CB-783996499AE5}" type="presOf" srcId="{97C0C235-0465-F846-BE40-F94A0CE67E76}" destId="{A51ECE16-EFEA-654D-8210-76F8FA5CB2BC}" srcOrd="1" destOrd="0" presId="urn:microsoft.com/office/officeart/2005/8/layout/vProcess5"/>
    <dgm:cxn modelId="{62AFC969-61D9-C940-AF7F-26732C8A4DB8}" type="presOf" srcId="{E879B7E8-46D0-8A4A-AEE0-6B9CC9F28369}" destId="{79D58125-1010-D442-81CE-B99B1A9C9965}" srcOrd="1" destOrd="0" presId="urn:microsoft.com/office/officeart/2005/8/layout/vProcess5"/>
    <dgm:cxn modelId="{FBFEF011-705C-6E49-B572-9925E068FEAB}" type="presOf" srcId="{CE36D77B-7EFC-3646-9282-48E808008100}" destId="{AF5E1656-172C-F24B-8EA9-C3F0C483E7D3}" srcOrd="0" destOrd="0" presId="urn:microsoft.com/office/officeart/2005/8/layout/vProcess5"/>
    <dgm:cxn modelId="{1709141E-E8C9-5C4E-9800-8C71667612F3}" type="presOf" srcId="{D5DC545B-A3E5-DD47-9D44-57F5E70E0020}" destId="{DE08B996-F656-C242-B229-290A5949312D}" srcOrd="1" destOrd="0" presId="urn:microsoft.com/office/officeart/2005/8/layout/vProcess5"/>
    <dgm:cxn modelId="{9D5F3C6B-EF6F-984E-AD66-7B90216E1072}" type="presOf" srcId="{B2377FBC-70FC-F542-9C34-4AD6EC90D1FA}" destId="{E0462022-3432-A74C-9B43-CA51E94266E9}" srcOrd="0" destOrd="0" presId="urn:microsoft.com/office/officeart/2005/8/layout/vProcess5"/>
    <dgm:cxn modelId="{010B87CF-76A4-EB4F-A86D-4296C8B211A3}" type="presOf" srcId="{1974D4A9-05A3-9E45-9974-3DAABBC113C5}" destId="{9528B791-49F3-A94F-9F1D-7FA81BC16262}" srcOrd="0" destOrd="0" presId="urn:microsoft.com/office/officeart/2005/8/layout/vProcess5"/>
    <dgm:cxn modelId="{91E28516-F192-B046-9F2F-5DBA1F1A40EC}" srcId="{C5D4ECD2-286B-394D-ACBD-83FE01B66E79}" destId="{9F0F63A6-4E22-FF46-943E-FA8BD19CF764}" srcOrd="4" destOrd="0" parTransId="{E3FD43ED-D8D6-724E-8011-6F0EC6B52B1A}" sibTransId="{1CBA47C2-4DC6-2C44-84A0-0170978AFEB4}"/>
    <dgm:cxn modelId="{587DABDA-7222-D44C-8AF0-785EE6E7316B}" type="presOf" srcId="{9F0F63A6-4E22-FF46-943E-FA8BD19CF764}" destId="{06A85CC8-6CBA-C841-B38C-CAF1C66F9442}" srcOrd="1" destOrd="0" presId="urn:microsoft.com/office/officeart/2005/8/layout/vProcess5"/>
    <dgm:cxn modelId="{C03588F8-C498-8E4C-8F41-B4C07D52F173}" type="presOf" srcId="{D5DC545B-A3E5-DD47-9D44-57F5E70E0020}" destId="{2B5D0F78-1830-9B46-94C8-32705B7B944F}" srcOrd="0" destOrd="0" presId="urn:microsoft.com/office/officeart/2005/8/layout/vProcess5"/>
    <dgm:cxn modelId="{1FA6E9A7-3BF2-7842-B988-D7705190EBA2}" type="presOf" srcId="{F0DF463C-B3B0-3F4A-874D-D403A27FDBB5}" destId="{911DA86D-2273-3B43-AED1-EDC715B6F49F}" srcOrd="0" destOrd="0" presId="urn:microsoft.com/office/officeart/2005/8/layout/vProcess5"/>
    <dgm:cxn modelId="{0EC84581-8895-9549-BCB7-EAAADEEB3DDF}" srcId="{C5D4ECD2-286B-394D-ACBD-83FE01B66E79}" destId="{B2377FBC-70FC-F542-9C34-4AD6EC90D1FA}" srcOrd="0" destOrd="0" parTransId="{23A6F596-8C08-FC48-A0DC-EE184C78A472}" sibTransId="{F0DF463C-B3B0-3F4A-874D-D403A27FDBB5}"/>
    <dgm:cxn modelId="{88874EB3-AD84-D84B-AC9F-1F3F1FDB2123}" srcId="{C5D4ECD2-286B-394D-ACBD-83FE01B66E79}" destId="{E879B7E8-46D0-8A4A-AEE0-6B9CC9F28369}" srcOrd="3" destOrd="0" parTransId="{F7E3179E-D345-ED42-B8E7-2AE2E1267532}" sibTransId="{CE36D77B-7EFC-3646-9282-48E808008100}"/>
    <dgm:cxn modelId="{01942F67-ED3E-1C41-9B09-1C74B1A5AFA5}" type="presOf" srcId="{C5D4ECD2-286B-394D-ACBD-83FE01B66E79}" destId="{490C4F9C-7433-7A41-8563-2E547D779745}" srcOrd="0" destOrd="0" presId="urn:microsoft.com/office/officeart/2005/8/layout/vProcess5"/>
    <dgm:cxn modelId="{C1B4DD37-35FF-6345-AD09-26E288457113}" type="presOf" srcId="{9F0F63A6-4E22-FF46-943E-FA8BD19CF764}" destId="{6F2B976B-FFC8-6948-92EC-EA9C85EA9B13}" srcOrd="0" destOrd="0" presId="urn:microsoft.com/office/officeart/2005/8/layout/vProcess5"/>
    <dgm:cxn modelId="{B460BC34-B578-D14D-8EB7-207EFF7294B8}" type="presOf" srcId="{B2377FBC-70FC-F542-9C34-4AD6EC90D1FA}" destId="{022FA50B-286B-2F4D-AB82-8E486B9A88EF}" srcOrd="1" destOrd="0" presId="urn:microsoft.com/office/officeart/2005/8/layout/vProcess5"/>
    <dgm:cxn modelId="{E3F2A309-8516-9B45-89CE-B1033265D854}" srcId="{C5D4ECD2-286B-394D-ACBD-83FE01B66E79}" destId="{97C0C235-0465-F846-BE40-F94A0CE67E76}" srcOrd="1" destOrd="0" parTransId="{7D682699-9130-4049-825B-CAE67BA61775}" sibTransId="{1974D4A9-05A3-9E45-9974-3DAABBC113C5}"/>
    <dgm:cxn modelId="{79937ABF-D417-1046-BC34-808536CCBAD3}" srcId="{C5D4ECD2-286B-394D-ACBD-83FE01B66E79}" destId="{D5DC545B-A3E5-DD47-9D44-57F5E70E0020}" srcOrd="2" destOrd="0" parTransId="{A7C2A8C8-40C8-0E4E-9D57-10A6E4BAB648}" sibTransId="{2F2E6121-F0DB-3245-98E9-111F94362808}"/>
    <dgm:cxn modelId="{8092405E-040A-4E43-928C-C541C34B1BCD}" type="presOf" srcId="{2F2E6121-F0DB-3245-98E9-111F94362808}" destId="{EF026099-D47D-874A-BE22-65A42A41603C}" srcOrd="0" destOrd="0" presId="urn:microsoft.com/office/officeart/2005/8/layout/vProcess5"/>
    <dgm:cxn modelId="{4B69F84E-7332-AC45-B1AE-6047F91AF969}" type="presParOf" srcId="{490C4F9C-7433-7A41-8563-2E547D779745}" destId="{960B5E87-4DD3-AB49-BE22-2BD9F7CE8D00}" srcOrd="0" destOrd="0" presId="urn:microsoft.com/office/officeart/2005/8/layout/vProcess5"/>
    <dgm:cxn modelId="{7042238E-B4BC-DD41-A00E-CD6D0FFF2D6F}" type="presParOf" srcId="{490C4F9C-7433-7A41-8563-2E547D779745}" destId="{E0462022-3432-A74C-9B43-CA51E94266E9}" srcOrd="1" destOrd="0" presId="urn:microsoft.com/office/officeart/2005/8/layout/vProcess5"/>
    <dgm:cxn modelId="{51B31E0B-1A36-5845-9900-16C417B46A5F}" type="presParOf" srcId="{490C4F9C-7433-7A41-8563-2E547D779745}" destId="{F675E5C9-BDC6-EF47-AB50-6C9FF082C85F}" srcOrd="2" destOrd="0" presId="urn:microsoft.com/office/officeart/2005/8/layout/vProcess5"/>
    <dgm:cxn modelId="{0AC42C69-F3EF-8D47-A03B-7257B662AB04}" type="presParOf" srcId="{490C4F9C-7433-7A41-8563-2E547D779745}" destId="{2B5D0F78-1830-9B46-94C8-32705B7B944F}" srcOrd="3" destOrd="0" presId="urn:microsoft.com/office/officeart/2005/8/layout/vProcess5"/>
    <dgm:cxn modelId="{91D618FA-00E5-D14F-A49D-8880AB9F6B4F}" type="presParOf" srcId="{490C4F9C-7433-7A41-8563-2E547D779745}" destId="{CF1B8A15-AABA-354D-BCED-B24984EC141F}" srcOrd="4" destOrd="0" presId="urn:microsoft.com/office/officeart/2005/8/layout/vProcess5"/>
    <dgm:cxn modelId="{2ADD4106-A718-2E47-8E17-3EB9BFDF4F53}" type="presParOf" srcId="{490C4F9C-7433-7A41-8563-2E547D779745}" destId="{6F2B976B-FFC8-6948-92EC-EA9C85EA9B13}" srcOrd="5" destOrd="0" presId="urn:microsoft.com/office/officeart/2005/8/layout/vProcess5"/>
    <dgm:cxn modelId="{C3EFF406-B508-1348-925B-876E090E06A9}" type="presParOf" srcId="{490C4F9C-7433-7A41-8563-2E547D779745}" destId="{911DA86D-2273-3B43-AED1-EDC715B6F49F}" srcOrd="6" destOrd="0" presId="urn:microsoft.com/office/officeart/2005/8/layout/vProcess5"/>
    <dgm:cxn modelId="{6F2F919B-2B45-B641-A6DA-F40C36C07FFA}" type="presParOf" srcId="{490C4F9C-7433-7A41-8563-2E547D779745}" destId="{9528B791-49F3-A94F-9F1D-7FA81BC16262}" srcOrd="7" destOrd="0" presId="urn:microsoft.com/office/officeart/2005/8/layout/vProcess5"/>
    <dgm:cxn modelId="{FA047D98-7F67-8247-A462-C619CDD7E20E}" type="presParOf" srcId="{490C4F9C-7433-7A41-8563-2E547D779745}" destId="{EF026099-D47D-874A-BE22-65A42A41603C}" srcOrd="8" destOrd="0" presId="urn:microsoft.com/office/officeart/2005/8/layout/vProcess5"/>
    <dgm:cxn modelId="{E0E72AD5-2568-5C46-9FA9-336167AC2C91}" type="presParOf" srcId="{490C4F9C-7433-7A41-8563-2E547D779745}" destId="{AF5E1656-172C-F24B-8EA9-C3F0C483E7D3}" srcOrd="9" destOrd="0" presId="urn:microsoft.com/office/officeart/2005/8/layout/vProcess5"/>
    <dgm:cxn modelId="{40FF778C-FBC4-A542-BFB4-FDD720D35D76}" type="presParOf" srcId="{490C4F9C-7433-7A41-8563-2E547D779745}" destId="{022FA50B-286B-2F4D-AB82-8E486B9A88EF}" srcOrd="10" destOrd="0" presId="urn:microsoft.com/office/officeart/2005/8/layout/vProcess5"/>
    <dgm:cxn modelId="{F61DE803-EC6C-034A-868F-0448B2A2DE31}" type="presParOf" srcId="{490C4F9C-7433-7A41-8563-2E547D779745}" destId="{A51ECE16-EFEA-654D-8210-76F8FA5CB2BC}" srcOrd="11" destOrd="0" presId="urn:microsoft.com/office/officeart/2005/8/layout/vProcess5"/>
    <dgm:cxn modelId="{C45C8833-9EC3-3242-9B8D-A6349851F2FA}" type="presParOf" srcId="{490C4F9C-7433-7A41-8563-2E547D779745}" destId="{DE08B996-F656-C242-B229-290A5949312D}" srcOrd="12" destOrd="0" presId="urn:microsoft.com/office/officeart/2005/8/layout/vProcess5"/>
    <dgm:cxn modelId="{6099B639-3E3D-8048-B209-2578C6EFE1DD}" type="presParOf" srcId="{490C4F9C-7433-7A41-8563-2E547D779745}" destId="{79D58125-1010-D442-81CE-B99B1A9C9965}" srcOrd="13" destOrd="0" presId="urn:microsoft.com/office/officeart/2005/8/layout/vProcess5"/>
    <dgm:cxn modelId="{6EC938BC-E9B7-A94C-A2D5-DB3A7DC65687}" type="presParOf" srcId="{490C4F9C-7433-7A41-8563-2E547D779745}" destId="{06A85CC8-6CBA-C841-B38C-CAF1C66F9442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0602879-711B-0E46-8F1B-E3AED770759D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C37280-2AA5-3C4A-851C-517748A5E3EF}">
      <dgm:prSet phldrT="[Text]"/>
      <dgm:spPr/>
      <dgm:t>
        <a:bodyPr/>
        <a:lstStyle/>
        <a:p>
          <a:r>
            <a:rPr lang="en-US" dirty="0" smtClean="0"/>
            <a:t>Cephalic</a:t>
          </a:r>
          <a:endParaRPr lang="en-US" dirty="0"/>
        </a:p>
      </dgm:t>
    </dgm:pt>
    <dgm:pt modelId="{F9D6AE57-0B15-AD4E-88FF-0E33D9EB6AAF}" type="parTrans" cxnId="{B7194500-83A6-4444-BDE4-F91BFA07FE96}">
      <dgm:prSet/>
      <dgm:spPr/>
      <dgm:t>
        <a:bodyPr/>
        <a:lstStyle/>
        <a:p>
          <a:endParaRPr lang="en-US"/>
        </a:p>
      </dgm:t>
    </dgm:pt>
    <dgm:pt modelId="{5FC4B21F-CE53-1F4C-AF05-3BD8B5AB652F}" type="sibTrans" cxnId="{B7194500-83A6-4444-BDE4-F91BFA07FE96}">
      <dgm:prSet/>
      <dgm:spPr/>
      <dgm:t>
        <a:bodyPr/>
        <a:lstStyle/>
        <a:p>
          <a:endParaRPr lang="en-US"/>
        </a:p>
      </dgm:t>
    </dgm:pt>
    <dgm:pt modelId="{09B1EF96-1E37-834E-ADF0-DC923A752DC5}">
      <dgm:prSet phldrT="[Text]"/>
      <dgm:spPr/>
      <dgm:t>
        <a:bodyPr/>
        <a:lstStyle/>
        <a:p>
          <a:r>
            <a:rPr lang="en-US" dirty="0" smtClean="0"/>
            <a:t>Intestinal</a:t>
          </a:r>
          <a:endParaRPr lang="en-US" dirty="0"/>
        </a:p>
      </dgm:t>
    </dgm:pt>
    <dgm:pt modelId="{810C8E2D-FCC4-CB43-A3A5-38A58BF91E19}" type="parTrans" cxnId="{42AF291B-992E-EB4D-9142-9746CAD1E8CE}">
      <dgm:prSet/>
      <dgm:spPr/>
      <dgm:t>
        <a:bodyPr/>
        <a:lstStyle/>
        <a:p>
          <a:endParaRPr lang="en-US"/>
        </a:p>
      </dgm:t>
    </dgm:pt>
    <dgm:pt modelId="{E5BCF727-A54F-8847-B69E-354E862ACBE5}" type="sibTrans" cxnId="{42AF291B-992E-EB4D-9142-9746CAD1E8CE}">
      <dgm:prSet/>
      <dgm:spPr/>
      <dgm:t>
        <a:bodyPr/>
        <a:lstStyle/>
        <a:p>
          <a:endParaRPr lang="en-US"/>
        </a:p>
      </dgm:t>
    </dgm:pt>
    <dgm:pt modelId="{4ABF5C1C-F3C3-6346-93CA-EE275B5198A9}">
      <dgm:prSet phldrT="[Text]"/>
      <dgm:spPr/>
      <dgm:t>
        <a:bodyPr/>
        <a:lstStyle/>
        <a:p>
          <a:r>
            <a:rPr lang="en-US" dirty="0" smtClean="0"/>
            <a:t>Stimulus: smell, taste, conditioning</a:t>
          </a:r>
          <a:endParaRPr lang="en-US" dirty="0"/>
        </a:p>
      </dgm:t>
    </dgm:pt>
    <dgm:pt modelId="{345D4CDB-DE7F-5F48-8F93-378413CCDE46}" type="parTrans" cxnId="{3EACE57A-F40A-DB40-891B-1D1EF115B347}">
      <dgm:prSet/>
      <dgm:spPr/>
      <dgm:t>
        <a:bodyPr/>
        <a:lstStyle/>
        <a:p>
          <a:endParaRPr lang="en-US"/>
        </a:p>
      </dgm:t>
    </dgm:pt>
    <dgm:pt modelId="{DE2B5820-520E-7F4B-BE9F-81E677A59086}" type="sibTrans" cxnId="{3EACE57A-F40A-DB40-891B-1D1EF115B347}">
      <dgm:prSet/>
      <dgm:spPr/>
      <dgm:t>
        <a:bodyPr/>
        <a:lstStyle/>
        <a:p>
          <a:endParaRPr lang="en-US"/>
        </a:p>
      </dgm:t>
    </dgm:pt>
    <dgm:pt modelId="{0B1336E1-18AC-9349-989A-79E3FEC701D1}">
      <dgm:prSet phldrT="[Text]"/>
      <dgm:spPr/>
      <dgm:t>
        <a:bodyPr/>
        <a:lstStyle/>
        <a:p>
          <a:r>
            <a:rPr lang="en-US" dirty="0" smtClean="0"/>
            <a:t>Causes enzymatic secretion</a:t>
          </a:r>
          <a:endParaRPr lang="en-US" dirty="0"/>
        </a:p>
      </dgm:t>
    </dgm:pt>
    <dgm:pt modelId="{18AA5C34-A36F-D040-8823-BF28F41D6441}" type="parTrans" cxnId="{9EAB0622-CAAE-0444-8794-DB61F974DA95}">
      <dgm:prSet/>
      <dgm:spPr/>
      <dgm:t>
        <a:bodyPr/>
        <a:lstStyle/>
        <a:p>
          <a:endParaRPr lang="en-US"/>
        </a:p>
      </dgm:t>
    </dgm:pt>
    <dgm:pt modelId="{9A65B991-5A8E-6645-A7B1-CA9FA880AF7B}" type="sibTrans" cxnId="{9EAB0622-CAAE-0444-8794-DB61F974DA95}">
      <dgm:prSet/>
      <dgm:spPr/>
      <dgm:t>
        <a:bodyPr/>
        <a:lstStyle/>
        <a:p>
          <a:endParaRPr lang="en-US"/>
        </a:p>
      </dgm:t>
    </dgm:pt>
    <dgm:pt modelId="{2E51F564-D064-EC49-A03B-AAF6DD325381}">
      <dgm:prSet phldrT="[Text]"/>
      <dgm:spPr/>
      <dgm:t>
        <a:bodyPr/>
        <a:lstStyle/>
        <a:p>
          <a:r>
            <a:rPr lang="en-US" dirty="0" smtClean="0"/>
            <a:t>80%</a:t>
          </a:r>
          <a:endParaRPr lang="en-US" dirty="0"/>
        </a:p>
      </dgm:t>
    </dgm:pt>
    <dgm:pt modelId="{E680FBCE-2128-3E43-B6DC-69AFE04C71FE}" type="parTrans" cxnId="{722B5DB2-2C79-4F4F-B450-8C9738114976}">
      <dgm:prSet/>
      <dgm:spPr/>
      <dgm:t>
        <a:bodyPr/>
        <a:lstStyle/>
        <a:p>
          <a:endParaRPr lang="en-US"/>
        </a:p>
      </dgm:t>
    </dgm:pt>
    <dgm:pt modelId="{A3ECBBB1-3B58-F340-85D7-013ABE56A750}" type="sibTrans" cxnId="{722B5DB2-2C79-4F4F-B450-8C9738114976}">
      <dgm:prSet/>
      <dgm:spPr/>
      <dgm:t>
        <a:bodyPr/>
        <a:lstStyle/>
        <a:p>
          <a:endParaRPr lang="en-US"/>
        </a:p>
      </dgm:t>
    </dgm:pt>
    <dgm:pt modelId="{21FC0B7C-12A5-9446-803C-3A88D637D1D5}">
      <dgm:prSet phldrT="[Text]"/>
      <dgm:spPr/>
      <dgm:t>
        <a:bodyPr/>
        <a:lstStyle/>
        <a:p>
          <a:r>
            <a:rPr lang="en-US" dirty="0" smtClean="0"/>
            <a:t>Both enzymatic and aqueous secretion</a:t>
          </a:r>
          <a:endParaRPr lang="en-US" dirty="0"/>
        </a:p>
      </dgm:t>
    </dgm:pt>
    <dgm:pt modelId="{83621BA0-CB12-7947-94DC-0690DAAFC822}" type="parTrans" cxnId="{B1D79848-C0E0-4949-A36F-0EBF6A5BB092}">
      <dgm:prSet/>
      <dgm:spPr/>
      <dgm:t>
        <a:bodyPr/>
        <a:lstStyle/>
        <a:p>
          <a:endParaRPr lang="en-US"/>
        </a:p>
      </dgm:t>
    </dgm:pt>
    <dgm:pt modelId="{62E25DAC-67CE-8D4F-B3A8-64B946B738CF}" type="sibTrans" cxnId="{B1D79848-C0E0-4949-A36F-0EBF6A5BB092}">
      <dgm:prSet/>
      <dgm:spPr/>
      <dgm:t>
        <a:bodyPr/>
        <a:lstStyle/>
        <a:p>
          <a:endParaRPr lang="en-US"/>
        </a:p>
      </dgm:t>
    </dgm:pt>
    <dgm:pt modelId="{EB27B95E-E6C3-A042-9215-DAFC8DF09094}">
      <dgm:prSet phldrT="[Text]"/>
      <dgm:spPr/>
      <dgm:t>
        <a:bodyPr/>
        <a:lstStyle/>
        <a:p>
          <a:r>
            <a:rPr lang="en-US" dirty="0" smtClean="0"/>
            <a:t>Gastric</a:t>
          </a:r>
          <a:endParaRPr lang="en-US" dirty="0"/>
        </a:p>
      </dgm:t>
    </dgm:pt>
    <dgm:pt modelId="{776E86D8-ECCE-2942-AA91-985D7256A0C5}" type="parTrans" cxnId="{E62C9E16-3C66-504A-9312-A235ECE60BA8}">
      <dgm:prSet/>
      <dgm:spPr/>
      <dgm:t>
        <a:bodyPr/>
        <a:lstStyle/>
        <a:p>
          <a:endParaRPr lang="en-US"/>
        </a:p>
      </dgm:t>
    </dgm:pt>
    <dgm:pt modelId="{50893552-FD81-244D-84D3-BAF9CFBEEE1E}" type="sibTrans" cxnId="{E62C9E16-3C66-504A-9312-A235ECE60BA8}">
      <dgm:prSet/>
      <dgm:spPr/>
      <dgm:t>
        <a:bodyPr/>
        <a:lstStyle/>
        <a:p>
          <a:endParaRPr lang="en-US"/>
        </a:p>
      </dgm:t>
    </dgm:pt>
    <dgm:pt modelId="{DF84C0EA-7E3F-6D44-86D4-502437C204C4}">
      <dgm:prSet phldrT="[Text]"/>
      <dgm:spPr/>
      <dgm:t>
        <a:bodyPr/>
        <a:lstStyle/>
        <a:p>
          <a:r>
            <a:rPr lang="en-US" dirty="0" smtClean="0"/>
            <a:t>Stimulus: gastric distention</a:t>
          </a:r>
          <a:endParaRPr lang="en-US" dirty="0"/>
        </a:p>
      </dgm:t>
    </dgm:pt>
    <dgm:pt modelId="{EE5D554D-E545-7A4A-9B90-A8DC1247F277}" type="parTrans" cxnId="{9CE4B15C-BD56-704A-8E36-3E11718E1C94}">
      <dgm:prSet/>
      <dgm:spPr/>
      <dgm:t>
        <a:bodyPr/>
        <a:lstStyle/>
        <a:p>
          <a:endParaRPr lang="en-US"/>
        </a:p>
      </dgm:t>
    </dgm:pt>
    <dgm:pt modelId="{AD787820-6746-9E4C-BFB7-4A11EF79BEB4}" type="sibTrans" cxnId="{9CE4B15C-BD56-704A-8E36-3E11718E1C94}">
      <dgm:prSet/>
      <dgm:spPr/>
      <dgm:t>
        <a:bodyPr/>
        <a:lstStyle/>
        <a:p>
          <a:endParaRPr lang="en-US"/>
        </a:p>
      </dgm:t>
    </dgm:pt>
    <dgm:pt modelId="{A1C1985C-BAEA-F74D-95D9-F858D14A79E1}">
      <dgm:prSet phldrT="[Text]"/>
      <dgm:spPr/>
      <dgm:t>
        <a:bodyPr/>
        <a:lstStyle/>
        <a:p>
          <a:r>
            <a:rPr lang="en-US" dirty="0" smtClean="0"/>
            <a:t>Mediated by: vagus nerve</a:t>
          </a:r>
          <a:endParaRPr lang="en-US" dirty="0"/>
        </a:p>
      </dgm:t>
    </dgm:pt>
    <dgm:pt modelId="{C03AEE87-C007-D54E-8B1C-BD9276539F05}" type="parTrans" cxnId="{B87EDD8E-D93B-DA43-A57D-2E44713639CC}">
      <dgm:prSet/>
      <dgm:spPr/>
      <dgm:t>
        <a:bodyPr/>
        <a:lstStyle/>
        <a:p>
          <a:endParaRPr lang="en-US"/>
        </a:p>
      </dgm:t>
    </dgm:pt>
    <dgm:pt modelId="{0C6171D1-FEAC-8E49-954A-89F9AB3D843F}" type="sibTrans" cxnId="{B87EDD8E-D93B-DA43-A57D-2E44713639CC}">
      <dgm:prSet/>
      <dgm:spPr/>
      <dgm:t>
        <a:bodyPr/>
        <a:lstStyle/>
        <a:p>
          <a:endParaRPr lang="en-US"/>
        </a:p>
      </dgm:t>
    </dgm:pt>
    <dgm:pt modelId="{4C9D2DFE-5FE4-964A-B89B-316E9462CA8B}">
      <dgm:prSet phldrT="[Text]"/>
      <dgm:spPr/>
      <dgm:t>
        <a:bodyPr/>
        <a:lstStyle/>
        <a:p>
          <a:r>
            <a:rPr lang="en-US" dirty="0" smtClean="0"/>
            <a:t>Causes enzymatic secretion</a:t>
          </a:r>
          <a:endParaRPr lang="en-US" dirty="0"/>
        </a:p>
      </dgm:t>
    </dgm:pt>
    <dgm:pt modelId="{D539A6D6-67DF-4344-9E15-23686862DF48}" type="parTrans" cxnId="{263BB5C6-4D69-2141-8E35-88CA5C3A5FEE}">
      <dgm:prSet/>
      <dgm:spPr/>
      <dgm:t>
        <a:bodyPr/>
        <a:lstStyle/>
        <a:p>
          <a:endParaRPr lang="en-US"/>
        </a:p>
      </dgm:t>
    </dgm:pt>
    <dgm:pt modelId="{76E923C9-2CB9-9A49-BBB0-BD35DAC3081E}" type="sibTrans" cxnId="{263BB5C6-4D69-2141-8E35-88CA5C3A5FEE}">
      <dgm:prSet/>
      <dgm:spPr/>
      <dgm:t>
        <a:bodyPr/>
        <a:lstStyle/>
        <a:p>
          <a:endParaRPr lang="en-US"/>
        </a:p>
      </dgm:t>
    </dgm:pt>
    <dgm:pt modelId="{4AE23006-8417-A44D-B014-1ADBEBEEB2A3}" type="pres">
      <dgm:prSet presAssocID="{10602879-711B-0E46-8F1B-E3AED770759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909F7F4-2D55-4444-BE44-80D74E6D58F7}" type="pres">
      <dgm:prSet presAssocID="{EDC37280-2AA5-3C4A-851C-517748A5E3EF}" presName="composite" presStyleCnt="0"/>
      <dgm:spPr/>
    </dgm:pt>
    <dgm:pt modelId="{48A90D20-4976-6E45-B47F-072F76A86516}" type="pres">
      <dgm:prSet presAssocID="{EDC37280-2AA5-3C4A-851C-517748A5E3EF}" presName="LShape" presStyleLbl="alignNode1" presStyleIdx="0" presStyleCnt="5"/>
      <dgm:spPr/>
    </dgm:pt>
    <dgm:pt modelId="{8A45F2DC-1AC2-FF4C-B500-F2D5DEC20C9E}" type="pres">
      <dgm:prSet presAssocID="{EDC37280-2AA5-3C4A-851C-517748A5E3EF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C5119C-9320-F240-AAD9-9C44F993C7E5}" type="pres">
      <dgm:prSet presAssocID="{EDC37280-2AA5-3C4A-851C-517748A5E3EF}" presName="Triangle" presStyleLbl="alignNode1" presStyleIdx="1" presStyleCnt="5"/>
      <dgm:spPr/>
    </dgm:pt>
    <dgm:pt modelId="{91DF0B61-BBF8-AE4F-A935-920E7F9969E3}" type="pres">
      <dgm:prSet presAssocID="{5FC4B21F-CE53-1F4C-AF05-3BD8B5AB652F}" presName="sibTrans" presStyleCnt="0"/>
      <dgm:spPr/>
    </dgm:pt>
    <dgm:pt modelId="{817E5203-32CD-F247-AF75-67E2AF463579}" type="pres">
      <dgm:prSet presAssocID="{5FC4B21F-CE53-1F4C-AF05-3BD8B5AB652F}" presName="space" presStyleCnt="0"/>
      <dgm:spPr/>
    </dgm:pt>
    <dgm:pt modelId="{4830ABB6-70DB-C140-B9E6-978971CFB2C1}" type="pres">
      <dgm:prSet presAssocID="{EB27B95E-E6C3-A042-9215-DAFC8DF09094}" presName="composite" presStyleCnt="0"/>
      <dgm:spPr/>
    </dgm:pt>
    <dgm:pt modelId="{49EE4F2B-BA4D-E24B-9116-1652879EC938}" type="pres">
      <dgm:prSet presAssocID="{EB27B95E-E6C3-A042-9215-DAFC8DF09094}" presName="LShape" presStyleLbl="alignNode1" presStyleIdx="2" presStyleCnt="5"/>
      <dgm:spPr/>
    </dgm:pt>
    <dgm:pt modelId="{4B14FBD0-784E-C14B-AA70-E7C905AEDEB1}" type="pres">
      <dgm:prSet presAssocID="{EB27B95E-E6C3-A042-9215-DAFC8DF09094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B27A05-2CD8-924E-AE3D-4DF22A9BED2B}" type="pres">
      <dgm:prSet presAssocID="{EB27B95E-E6C3-A042-9215-DAFC8DF09094}" presName="Triangle" presStyleLbl="alignNode1" presStyleIdx="3" presStyleCnt="5"/>
      <dgm:spPr/>
    </dgm:pt>
    <dgm:pt modelId="{06B5C1FD-8D0D-2345-85AE-7771B7493B7B}" type="pres">
      <dgm:prSet presAssocID="{50893552-FD81-244D-84D3-BAF9CFBEEE1E}" presName="sibTrans" presStyleCnt="0"/>
      <dgm:spPr/>
    </dgm:pt>
    <dgm:pt modelId="{65A7508B-EFF3-2B46-8364-BCB9E298E538}" type="pres">
      <dgm:prSet presAssocID="{50893552-FD81-244D-84D3-BAF9CFBEEE1E}" presName="space" presStyleCnt="0"/>
      <dgm:spPr/>
    </dgm:pt>
    <dgm:pt modelId="{4AC4283C-2D5A-5D4D-94F3-893454BFD829}" type="pres">
      <dgm:prSet presAssocID="{09B1EF96-1E37-834E-ADF0-DC923A752DC5}" presName="composite" presStyleCnt="0"/>
      <dgm:spPr/>
    </dgm:pt>
    <dgm:pt modelId="{AE78644C-9EF4-F447-B26E-C34F8C8DDC39}" type="pres">
      <dgm:prSet presAssocID="{09B1EF96-1E37-834E-ADF0-DC923A752DC5}" presName="LShape" presStyleLbl="alignNode1" presStyleIdx="4" presStyleCnt="5"/>
      <dgm:spPr/>
    </dgm:pt>
    <dgm:pt modelId="{AAA720AB-AE2D-4343-B0F6-CC178B1EBE56}" type="pres">
      <dgm:prSet presAssocID="{09B1EF96-1E37-834E-ADF0-DC923A752DC5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AB0622-CAAE-0444-8794-DB61F974DA95}" srcId="{EDC37280-2AA5-3C4A-851C-517748A5E3EF}" destId="{0B1336E1-18AC-9349-989A-79E3FEC701D1}" srcOrd="1" destOrd="0" parTransId="{18AA5C34-A36F-D040-8823-BF28F41D6441}" sibTransId="{9A65B991-5A8E-6645-A7B1-CA9FA880AF7B}"/>
    <dgm:cxn modelId="{B7194500-83A6-4444-BDE4-F91BFA07FE96}" srcId="{10602879-711B-0E46-8F1B-E3AED770759D}" destId="{EDC37280-2AA5-3C4A-851C-517748A5E3EF}" srcOrd="0" destOrd="0" parTransId="{F9D6AE57-0B15-AD4E-88FF-0E33D9EB6AAF}" sibTransId="{5FC4B21F-CE53-1F4C-AF05-3BD8B5AB652F}"/>
    <dgm:cxn modelId="{9CE4B15C-BD56-704A-8E36-3E11718E1C94}" srcId="{EB27B95E-E6C3-A042-9215-DAFC8DF09094}" destId="{DF84C0EA-7E3F-6D44-86D4-502437C204C4}" srcOrd="0" destOrd="0" parTransId="{EE5D554D-E545-7A4A-9B90-A8DC1247F277}" sibTransId="{AD787820-6746-9E4C-BFB7-4A11EF79BEB4}"/>
    <dgm:cxn modelId="{CF1D465E-B096-2B4F-8564-EE81A936367E}" type="presOf" srcId="{EDC37280-2AA5-3C4A-851C-517748A5E3EF}" destId="{8A45F2DC-1AC2-FF4C-B500-F2D5DEC20C9E}" srcOrd="0" destOrd="0" presId="urn:microsoft.com/office/officeart/2009/3/layout/StepUpProcess"/>
    <dgm:cxn modelId="{A7E5C5B6-0BE0-EA4B-8889-DAF3B7E468B4}" type="presOf" srcId="{A1C1985C-BAEA-F74D-95D9-F858D14A79E1}" destId="{4B14FBD0-784E-C14B-AA70-E7C905AEDEB1}" srcOrd="0" destOrd="2" presId="urn:microsoft.com/office/officeart/2009/3/layout/StepUpProcess"/>
    <dgm:cxn modelId="{3FCB9864-BD9F-E84F-B766-9196B90013B8}" type="presOf" srcId="{21FC0B7C-12A5-9446-803C-3A88D637D1D5}" destId="{AAA720AB-AE2D-4343-B0F6-CC178B1EBE56}" srcOrd="0" destOrd="2" presId="urn:microsoft.com/office/officeart/2009/3/layout/StepUpProcess"/>
    <dgm:cxn modelId="{E62C9E16-3C66-504A-9312-A235ECE60BA8}" srcId="{10602879-711B-0E46-8F1B-E3AED770759D}" destId="{EB27B95E-E6C3-A042-9215-DAFC8DF09094}" srcOrd="1" destOrd="0" parTransId="{776E86D8-ECCE-2942-AA91-985D7256A0C5}" sibTransId="{50893552-FD81-244D-84D3-BAF9CFBEEE1E}"/>
    <dgm:cxn modelId="{C9DC5C9F-E064-6241-82D6-97F98EE890B6}" type="presOf" srcId="{DF84C0EA-7E3F-6D44-86D4-502437C204C4}" destId="{4B14FBD0-784E-C14B-AA70-E7C905AEDEB1}" srcOrd="0" destOrd="1" presId="urn:microsoft.com/office/officeart/2009/3/layout/StepUpProcess"/>
    <dgm:cxn modelId="{B87EDD8E-D93B-DA43-A57D-2E44713639CC}" srcId="{EB27B95E-E6C3-A042-9215-DAFC8DF09094}" destId="{A1C1985C-BAEA-F74D-95D9-F858D14A79E1}" srcOrd="1" destOrd="0" parTransId="{C03AEE87-C007-D54E-8B1C-BD9276539F05}" sibTransId="{0C6171D1-FEAC-8E49-954A-89F9AB3D843F}"/>
    <dgm:cxn modelId="{E58214AA-2531-8B4A-8B8E-4663631C48F5}" type="presOf" srcId="{4ABF5C1C-F3C3-6346-93CA-EE275B5198A9}" destId="{8A45F2DC-1AC2-FF4C-B500-F2D5DEC20C9E}" srcOrd="0" destOrd="1" presId="urn:microsoft.com/office/officeart/2009/3/layout/StepUpProcess"/>
    <dgm:cxn modelId="{7744CBFC-E4D2-2E49-B221-1440D7D21CCB}" type="presOf" srcId="{09B1EF96-1E37-834E-ADF0-DC923A752DC5}" destId="{AAA720AB-AE2D-4343-B0F6-CC178B1EBE56}" srcOrd="0" destOrd="0" presId="urn:microsoft.com/office/officeart/2009/3/layout/StepUpProcess"/>
    <dgm:cxn modelId="{263BB5C6-4D69-2141-8E35-88CA5C3A5FEE}" srcId="{EB27B95E-E6C3-A042-9215-DAFC8DF09094}" destId="{4C9D2DFE-5FE4-964A-B89B-316E9462CA8B}" srcOrd="2" destOrd="0" parTransId="{D539A6D6-67DF-4344-9E15-23686862DF48}" sibTransId="{76E923C9-2CB9-9A49-BBB0-BD35DAC3081E}"/>
    <dgm:cxn modelId="{722B5DB2-2C79-4F4F-B450-8C9738114976}" srcId="{09B1EF96-1E37-834E-ADF0-DC923A752DC5}" destId="{2E51F564-D064-EC49-A03B-AAF6DD325381}" srcOrd="0" destOrd="0" parTransId="{E680FBCE-2128-3E43-B6DC-69AFE04C71FE}" sibTransId="{A3ECBBB1-3B58-F340-85D7-013ABE56A750}"/>
    <dgm:cxn modelId="{3EACE57A-F40A-DB40-891B-1D1EF115B347}" srcId="{EDC37280-2AA5-3C4A-851C-517748A5E3EF}" destId="{4ABF5C1C-F3C3-6346-93CA-EE275B5198A9}" srcOrd="0" destOrd="0" parTransId="{345D4CDB-DE7F-5F48-8F93-378413CCDE46}" sibTransId="{DE2B5820-520E-7F4B-BE9F-81E677A59086}"/>
    <dgm:cxn modelId="{B1D79848-C0E0-4949-A36F-0EBF6A5BB092}" srcId="{09B1EF96-1E37-834E-ADF0-DC923A752DC5}" destId="{21FC0B7C-12A5-9446-803C-3A88D637D1D5}" srcOrd="1" destOrd="0" parTransId="{83621BA0-CB12-7947-94DC-0690DAAFC822}" sibTransId="{62E25DAC-67CE-8D4F-B3A8-64B946B738CF}"/>
    <dgm:cxn modelId="{42AF291B-992E-EB4D-9142-9746CAD1E8CE}" srcId="{10602879-711B-0E46-8F1B-E3AED770759D}" destId="{09B1EF96-1E37-834E-ADF0-DC923A752DC5}" srcOrd="2" destOrd="0" parTransId="{810C8E2D-FCC4-CB43-A3A5-38A58BF91E19}" sibTransId="{E5BCF727-A54F-8847-B69E-354E862ACBE5}"/>
    <dgm:cxn modelId="{45B37CF5-0A42-2549-940C-E5A374BC8991}" type="presOf" srcId="{2E51F564-D064-EC49-A03B-AAF6DD325381}" destId="{AAA720AB-AE2D-4343-B0F6-CC178B1EBE56}" srcOrd="0" destOrd="1" presId="urn:microsoft.com/office/officeart/2009/3/layout/StepUpProcess"/>
    <dgm:cxn modelId="{FE9C4371-4FF3-F247-AD5C-7B4F618C7F90}" type="presOf" srcId="{4C9D2DFE-5FE4-964A-B89B-316E9462CA8B}" destId="{4B14FBD0-784E-C14B-AA70-E7C905AEDEB1}" srcOrd="0" destOrd="3" presId="urn:microsoft.com/office/officeart/2009/3/layout/StepUpProcess"/>
    <dgm:cxn modelId="{E302E56F-D4FF-6345-A346-B4E964AE4059}" type="presOf" srcId="{10602879-711B-0E46-8F1B-E3AED770759D}" destId="{4AE23006-8417-A44D-B014-1ADBEBEEB2A3}" srcOrd="0" destOrd="0" presId="urn:microsoft.com/office/officeart/2009/3/layout/StepUpProcess"/>
    <dgm:cxn modelId="{F278F0FF-1EAD-F04B-AE86-E254E31CA5DC}" type="presOf" srcId="{EB27B95E-E6C3-A042-9215-DAFC8DF09094}" destId="{4B14FBD0-784E-C14B-AA70-E7C905AEDEB1}" srcOrd="0" destOrd="0" presId="urn:microsoft.com/office/officeart/2009/3/layout/StepUpProcess"/>
    <dgm:cxn modelId="{56808EC9-C2CF-4545-9AF4-87FDADAE7715}" type="presOf" srcId="{0B1336E1-18AC-9349-989A-79E3FEC701D1}" destId="{8A45F2DC-1AC2-FF4C-B500-F2D5DEC20C9E}" srcOrd="0" destOrd="2" presId="urn:microsoft.com/office/officeart/2009/3/layout/StepUpProcess"/>
    <dgm:cxn modelId="{B979947B-181E-574B-8E06-E2A944AC9213}" type="presParOf" srcId="{4AE23006-8417-A44D-B014-1ADBEBEEB2A3}" destId="{1909F7F4-2D55-4444-BE44-80D74E6D58F7}" srcOrd="0" destOrd="0" presId="urn:microsoft.com/office/officeart/2009/3/layout/StepUpProcess"/>
    <dgm:cxn modelId="{0C2A16CC-C450-9B4A-8C20-74EEFC37124F}" type="presParOf" srcId="{1909F7F4-2D55-4444-BE44-80D74E6D58F7}" destId="{48A90D20-4976-6E45-B47F-072F76A86516}" srcOrd="0" destOrd="0" presId="urn:microsoft.com/office/officeart/2009/3/layout/StepUpProcess"/>
    <dgm:cxn modelId="{D7109354-1C98-D84D-B149-59E0B51E684F}" type="presParOf" srcId="{1909F7F4-2D55-4444-BE44-80D74E6D58F7}" destId="{8A45F2DC-1AC2-FF4C-B500-F2D5DEC20C9E}" srcOrd="1" destOrd="0" presId="urn:microsoft.com/office/officeart/2009/3/layout/StepUpProcess"/>
    <dgm:cxn modelId="{8930DD61-5B79-A94C-8BC9-A4E0F6EC4238}" type="presParOf" srcId="{1909F7F4-2D55-4444-BE44-80D74E6D58F7}" destId="{90C5119C-9320-F240-AAD9-9C44F993C7E5}" srcOrd="2" destOrd="0" presId="urn:microsoft.com/office/officeart/2009/3/layout/StepUpProcess"/>
    <dgm:cxn modelId="{9F26A966-FA10-5D4E-BE9B-264818C5B89C}" type="presParOf" srcId="{4AE23006-8417-A44D-B014-1ADBEBEEB2A3}" destId="{91DF0B61-BBF8-AE4F-A935-920E7F9969E3}" srcOrd="1" destOrd="0" presId="urn:microsoft.com/office/officeart/2009/3/layout/StepUpProcess"/>
    <dgm:cxn modelId="{1A4FD5D3-CBBA-8743-919B-2AD3AD44DF1B}" type="presParOf" srcId="{91DF0B61-BBF8-AE4F-A935-920E7F9969E3}" destId="{817E5203-32CD-F247-AF75-67E2AF463579}" srcOrd="0" destOrd="0" presId="urn:microsoft.com/office/officeart/2009/3/layout/StepUpProcess"/>
    <dgm:cxn modelId="{F1B9E408-9490-7449-82D0-CE164E508531}" type="presParOf" srcId="{4AE23006-8417-A44D-B014-1ADBEBEEB2A3}" destId="{4830ABB6-70DB-C140-B9E6-978971CFB2C1}" srcOrd="2" destOrd="0" presId="urn:microsoft.com/office/officeart/2009/3/layout/StepUpProcess"/>
    <dgm:cxn modelId="{BD7017BD-1034-0046-9BF5-B8D654ACC066}" type="presParOf" srcId="{4830ABB6-70DB-C140-B9E6-978971CFB2C1}" destId="{49EE4F2B-BA4D-E24B-9116-1652879EC938}" srcOrd="0" destOrd="0" presId="urn:microsoft.com/office/officeart/2009/3/layout/StepUpProcess"/>
    <dgm:cxn modelId="{609AA157-211C-6045-9DEB-33ED9E6A16F4}" type="presParOf" srcId="{4830ABB6-70DB-C140-B9E6-978971CFB2C1}" destId="{4B14FBD0-784E-C14B-AA70-E7C905AEDEB1}" srcOrd="1" destOrd="0" presId="urn:microsoft.com/office/officeart/2009/3/layout/StepUpProcess"/>
    <dgm:cxn modelId="{24A8CEA9-18A8-3E40-9BF0-AE4C1FE552D9}" type="presParOf" srcId="{4830ABB6-70DB-C140-B9E6-978971CFB2C1}" destId="{EEB27A05-2CD8-924E-AE3D-4DF22A9BED2B}" srcOrd="2" destOrd="0" presId="urn:microsoft.com/office/officeart/2009/3/layout/StepUpProcess"/>
    <dgm:cxn modelId="{5B81EC24-103E-EE41-8A76-D0BF83825DA0}" type="presParOf" srcId="{4AE23006-8417-A44D-B014-1ADBEBEEB2A3}" destId="{06B5C1FD-8D0D-2345-85AE-7771B7493B7B}" srcOrd="3" destOrd="0" presId="urn:microsoft.com/office/officeart/2009/3/layout/StepUpProcess"/>
    <dgm:cxn modelId="{88B27CE1-DE5F-4B46-A08C-72133FBF6E54}" type="presParOf" srcId="{06B5C1FD-8D0D-2345-85AE-7771B7493B7B}" destId="{65A7508B-EFF3-2B46-8364-BCB9E298E538}" srcOrd="0" destOrd="0" presId="urn:microsoft.com/office/officeart/2009/3/layout/StepUpProcess"/>
    <dgm:cxn modelId="{72D10D64-25AE-F940-8EA0-E1B109A3CFEA}" type="presParOf" srcId="{4AE23006-8417-A44D-B014-1ADBEBEEB2A3}" destId="{4AC4283C-2D5A-5D4D-94F3-893454BFD829}" srcOrd="4" destOrd="0" presId="urn:microsoft.com/office/officeart/2009/3/layout/StepUpProcess"/>
    <dgm:cxn modelId="{88D9549C-F27A-474E-8B1F-1F6AFFCC5CE5}" type="presParOf" srcId="{4AC4283C-2D5A-5D4D-94F3-893454BFD829}" destId="{AE78644C-9EF4-F447-B26E-C34F8C8DDC39}" srcOrd="0" destOrd="0" presId="urn:microsoft.com/office/officeart/2009/3/layout/StepUpProcess"/>
    <dgm:cxn modelId="{9DD753F9-3BAA-084E-BD2A-A3507AD3DE2C}" type="presParOf" srcId="{4AC4283C-2D5A-5D4D-94F3-893454BFD829}" destId="{AAA720AB-AE2D-4343-B0F6-CC178B1EBE56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72AE982-77FE-3742-9B06-615CB3EFC613}" type="doc">
      <dgm:prSet loTypeId="urn:microsoft.com/office/officeart/2005/8/layout/hProcess7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49077D-7C2C-C94C-AF8A-1EAB6C2C426A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703DD0A0-1DDC-A746-ADA8-60F583A7F40E}" type="parTrans" cxnId="{082D6974-744E-C047-940F-D8BC548123C9}">
      <dgm:prSet/>
      <dgm:spPr/>
      <dgm:t>
        <a:bodyPr/>
        <a:lstStyle/>
        <a:p>
          <a:endParaRPr lang="en-US"/>
        </a:p>
      </dgm:t>
    </dgm:pt>
    <dgm:pt modelId="{46CCBC9B-1D24-0B44-A6EA-DAD05FC3408D}" type="sibTrans" cxnId="{082D6974-744E-C047-940F-D8BC548123C9}">
      <dgm:prSet/>
      <dgm:spPr/>
      <dgm:t>
        <a:bodyPr/>
        <a:lstStyle/>
        <a:p>
          <a:endParaRPr lang="en-US"/>
        </a:p>
      </dgm:t>
    </dgm:pt>
    <dgm:pt modelId="{31D8FB6D-5B6A-184F-9CFB-4A2210BFF20F}">
      <dgm:prSet phldrT="[Text]"/>
      <dgm:spPr/>
      <dgm:t>
        <a:bodyPr/>
        <a:lstStyle/>
        <a:p>
          <a:r>
            <a:rPr lang="en-US" dirty="0" smtClean="0"/>
            <a:t>Stores bile</a:t>
          </a:r>
          <a:endParaRPr lang="en-US" dirty="0"/>
        </a:p>
      </dgm:t>
    </dgm:pt>
    <dgm:pt modelId="{A3809F4B-2B2F-AB42-AAC9-F9C6080340F9}" type="parTrans" cxnId="{E8ECA524-4B5C-9F4E-999B-406DE1F23FD5}">
      <dgm:prSet/>
      <dgm:spPr/>
      <dgm:t>
        <a:bodyPr/>
        <a:lstStyle/>
        <a:p>
          <a:endParaRPr lang="en-US"/>
        </a:p>
      </dgm:t>
    </dgm:pt>
    <dgm:pt modelId="{16A58010-1782-D943-A422-3C56669F9CE1}" type="sibTrans" cxnId="{E8ECA524-4B5C-9F4E-999B-406DE1F23FD5}">
      <dgm:prSet/>
      <dgm:spPr/>
      <dgm:t>
        <a:bodyPr/>
        <a:lstStyle/>
        <a:p>
          <a:endParaRPr lang="en-US"/>
        </a:p>
      </dgm:t>
    </dgm:pt>
    <dgm:pt modelId="{46091096-265B-134A-963E-2B3C8CEF4E64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EB7DAE1B-F5BE-284D-A2F9-A058A0A30DA1}" type="parTrans" cxnId="{8413A48E-5EEB-AB4A-84DD-E2FA9BB39148}">
      <dgm:prSet/>
      <dgm:spPr/>
      <dgm:t>
        <a:bodyPr/>
        <a:lstStyle/>
        <a:p>
          <a:endParaRPr lang="en-US"/>
        </a:p>
      </dgm:t>
    </dgm:pt>
    <dgm:pt modelId="{B7B2B536-FCE5-1345-87FB-5E986E5487B2}" type="sibTrans" cxnId="{8413A48E-5EEB-AB4A-84DD-E2FA9BB39148}">
      <dgm:prSet/>
      <dgm:spPr/>
      <dgm:t>
        <a:bodyPr/>
        <a:lstStyle/>
        <a:p>
          <a:endParaRPr lang="en-US"/>
        </a:p>
      </dgm:t>
    </dgm:pt>
    <dgm:pt modelId="{5FC0DD29-BFA7-FB46-9746-CF0460DE39FB}">
      <dgm:prSet phldrT="[Text]"/>
      <dgm:spPr/>
      <dgm:t>
        <a:bodyPr/>
        <a:lstStyle/>
        <a:p>
          <a:r>
            <a:rPr lang="en-US" dirty="0" smtClean="0"/>
            <a:t>Concentrates bile</a:t>
          </a:r>
          <a:endParaRPr lang="en-US" dirty="0"/>
        </a:p>
      </dgm:t>
    </dgm:pt>
    <dgm:pt modelId="{9129E475-9D13-1C44-8DA1-1A4D6D914852}" type="parTrans" cxnId="{2BF213EB-CA56-664C-BB30-0AC3574E1201}">
      <dgm:prSet/>
      <dgm:spPr/>
      <dgm:t>
        <a:bodyPr/>
        <a:lstStyle/>
        <a:p>
          <a:endParaRPr lang="en-US"/>
        </a:p>
      </dgm:t>
    </dgm:pt>
    <dgm:pt modelId="{1F57DD0D-8FDC-4742-A60E-1B0AA6DF9CD8}" type="sibTrans" cxnId="{2BF213EB-CA56-664C-BB30-0AC3574E1201}">
      <dgm:prSet/>
      <dgm:spPr/>
      <dgm:t>
        <a:bodyPr/>
        <a:lstStyle/>
        <a:p>
          <a:endParaRPr lang="en-US"/>
        </a:p>
      </dgm:t>
    </dgm:pt>
    <dgm:pt modelId="{000EC16F-DABD-FC48-B4D3-F55CE5C2ACE3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E1F45D80-75F6-1341-B01D-BD3F25692A8C}" type="parTrans" cxnId="{F39D3630-774A-7E4B-8232-1EE873D8CB26}">
      <dgm:prSet/>
      <dgm:spPr/>
      <dgm:t>
        <a:bodyPr/>
        <a:lstStyle/>
        <a:p>
          <a:endParaRPr lang="en-US"/>
        </a:p>
      </dgm:t>
    </dgm:pt>
    <dgm:pt modelId="{A2687A87-4F64-614E-A3AE-DF244AEC6098}" type="sibTrans" cxnId="{F39D3630-774A-7E4B-8232-1EE873D8CB26}">
      <dgm:prSet/>
      <dgm:spPr/>
      <dgm:t>
        <a:bodyPr/>
        <a:lstStyle/>
        <a:p>
          <a:endParaRPr lang="en-US"/>
        </a:p>
      </dgm:t>
    </dgm:pt>
    <dgm:pt modelId="{09A528F8-43A0-654E-BFB6-894E8EB50DF9}">
      <dgm:prSet phldrT="[Text]"/>
      <dgm:spPr/>
      <dgm:t>
        <a:bodyPr/>
        <a:lstStyle/>
        <a:p>
          <a:r>
            <a:rPr lang="en-US" dirty="0" smtClean="0"/>
            <a:t>Ejects bile</a:t>
          </a:r>
          <a:endParaRPr lang="en-US" dirty="0"/>
        </a:p>
      </dgm:t>
    </dgm:pt>
    <dgm:pt modelId="{74F562AA-A36B-064E-AB5B-16409B29D085}" type="parTrans" cxnId="{60805821-C617-2246-BB83-98A0ACF9CFC8}">
      <dgm:prSet/>
      <dgm:spPr/>
      <dgm:t>
        <a:bodyPr/>
        <a:lstStyle/>
        <a:p>
          <a:endParaRPr lang="en-US"/>
        </a:p>
      </dgm:t>
    </dgm:pt>
    <dgm:pt modelId="{412E7272-A85F-9648-AAD0-14EA087FEB4C}" type="sibTrans" cxnId="{60805821-C617-2246-BB83-98A0ACF9CFC8}">
      <dgm:prSet/>
      <dgm:spPr/>
      <dgm:t>
        <a:bodyPr/>
        <a:lstStyle/>
        <a:p>
          <a:endParaRPr lang="en-US"/>
        </a:p>
      </dgm:t>
    </dgm:pt>
    <dgm:pt modelId="{B1AB99B0-3D21-DA45-A33D-2D77C5CFEC83}">
      <dgm:prSet phldrT="[Text]"/>
      <dgm:spPr/>
      <dgm:t>
        <a:bodyPr/>
        <a:lstStyle/>
        <a:p>
          <a:r>
            <a:rPr lang="en-US" dirty="0" smtClean="0"/>
            <a:t>Fills during </a:t>
          </a:r>
          <a:r>
            <a:rPr lang="en-US" dirty="0" err="1" smtClean="0"/>
            <a:t>interdigestive</a:t>
          </a:r>
          <a:r>
            <a:rPr lang="en-US" dirty="0" smtClean="0"/>
            <a:t> period b/c sphincter of </a:t>
          </a:r>
          <a:r>
            <a:rPr lang="en-US" dirty="0" err="1" smtClean="0"/>
            <a:t>Oddi</a:t>
          </a:r>
          <a:r>
            <a:rPr lang="en-US" dirty="0" smtClean="0"/>
            <a:t> is closed</a:t>
          </a:r>
          <a:endParaRPr lang="en-US" dirty="0"/>
        </a:p>
      </dgm:t>
    </dgm:pt>
    <dgm:pt modelId="{E37842A8-78DE-844D-8A57-D9308D83F615}" type="parTrans" cxnId="{B0F9FE19-7403-2A4D-8676-5A0615685A8A}">
      <dgm:prSet/>
      <dgm:spPr/>
      <dgm:t>
        <a:bodyPr/>
        <a:lstStyle/>
        <a:p>
          <a:endParaRPr lang="en-US"/>
        </a:p>
      </dgm:t>
    </dgm:pt>
    <dgm:pt modelId="{3FA74DEB-3857-9F42-86B9-AB2EAC61F878}" type="sibTrans" cxnId="{B0F9FE19-7403-2A4D-8676-5A0615685A8A}">
      <dgm:prSet/>
      <dgm:spPr/>
      <dgm:t>
        <a:bodyPr/>
        <a:lstStyle/>
        <a:p>
          <a:endParaRPr lang="en-US"/>
        </a:p>
      </dgm:t>
    </dgm:pt>
    <dgm:pt modelId="{3364B0A4-ECB9-2341-8463-3034C789BB78}">
      <dgm:prSet phldrT="[Text]"/>
      <dgm:spPr/>
      <dgm:t>
        <a:bodyPr/>
        <a:lstStyle/>
        <a:p>
          <a:r>
            <a:rPr lang="en-US" dirty="0" smtClean="0"/>
            <a:t>Epithelial cells of GB absorb ions and water </a:t>
          </a:r>
          <a:r>
            <a:rPr lang="en-US" dirty="0" err="1" smtClean="0"/>
            <a:t>isosmotically</a:t>
          </a:r>
          <a:endParaRPr lang="en-US" dirty="0"/>
        </a:p>
      </dgm:t>
    </dgm:pt>
    <dgm:pt modelId="{5F192222-DA6E-D640-A63A-BEF478302D6A}" type="parTrans" cxnId="{89121880-1E6C-6846-87BA-6867F271FFAF}">
      <dgm:prSet/>
      <dgm:spPr/>
      <dgm:t>
        <a:bodyPr/>
        <a:lstStyle/>
        <a:p>
          <a:endParaRPr lang="en-US"/>
        </a:p>
      </dgm:t>
    </dgm:pt>
    <dgm:pt modelId="{0F2A365B-BD4B-5C4E-B596-E72527FEF71B}" type="sibTrans" cxnId="{89121880-1E6C-6846-87BA-6867F271FFAF}">
      <dgm:prSet/>
      <dgm:spPr/>
      <dgm:t>
        <a:bodyPr/>
        <a:lstStyle/>
        <a:p>
          <a:endParaRPr lang="en-US"/>
        </a:p>
      </dgm:t>
    </dgm:pt>
    <dgm:pt modelId="{6541220D-0C16-8249-AEB0-3B6D41B42AE4}">
      <dgm:prSet phldrT="[Text]"/>
      <dgm:spPr/>
      <dgm:t>
        <a:bodyPr/>
        <a:lstStyle/>
        <a:p>
          <a:r>
            <a:rPr lang="en-US" dirty="0" smtClean="0"/>
            <a:t>Organic compounds not absorbed, so become concentrated as isotonic fluid removed</a:t>
          </a:r>
          <a:endParaRPr lang="en-US" dirty="0"/>
        </a:p>
      </dgm:t>
    </dgm:pt>
    <dgm:pt modelId="{E342A04A-4E8C-9249-84E4-D288D25CA73C}" type="parTrans" cxnId="{A5FE7B02-B7B3-DE49-9E1C-A16B072D83D1}">
      <dgm:prSet/>
      <dgm:spPr/>
      <dgm:t>
        <a:bodyPr/>
        <a:lstStyle/>
        <a:p>
          <a:endParaRPr lang="en-US"/>
        </a:p>
      </dgm:t>
    </dgm:pt>
    <dgm:pt modelId="{4A244912-6828-8B47-92C7-6E021962D4A4}" type="sibTrans" cxnId="{A5FE7B02-B7B3-DE49-9E1C-A16B072D83D1}">
      <dgm:prSet/>
      <dgm:spPr/>
      <dgm:t>
        <a:bodyPr/>
        <a:lstStyle/>
        <a:p>
          <a:endParaRPr lang="en-US"/>
        </a:p>
      </dgm:t>
    </dgm:pt>
    <dgm:pt modelId="{79186175-4FA3-164F-9499-2CB712F9104A}">
      <dgm:prSet phldrT="[Text]"/>
      <dgm:spPr/>
      <dgm:t>
        <a:bodyPr/>
        <a:lstStyle/>
        <a:p>
          <a:r>
            <a:rPr lang="en-US" dirty="0" smtClean="0"/>
            <a:t>Within 30 min post-prandial</a:t>
          </a:r>
          <a:endParaRPr lang="en-US" dirty="0"/>
        </a:p>
      </dgm:t>
    </dgm:pt>
    <dgm:pt modelId="{A1CCA446-A8E9-D74C-991B-3E29B3175C76}" type="parTrans" cxnId="{9ED7C3C9-EA93-3243-8A6D-A117CF7E4DA9}">
      <dgm:prSet/>
      <dgm:spPr/>
      <dgm:t>
        <a:bodyPr/>
        <a:lstStyle/>
        <a:p>
          <a:endParaRPr lang="en-US"/>
        </a:p>
      </dgm:t>
    </dgm:pt>
    <dgm:pt modelId="{2473E94E-C6B8-4E4F-A594-F2C8ECA89E62}" type="sibTrans" cxnId="{9ED7C3C9-EA93-3243-8A6D-A117CF7E4DA9}">
      <dgm:prSet/>
      <dgm:spPr/>
      <dgm:t>
        <a:bodyPr/>
        <a:lstStyle/>
        <a:p>
          <a:endParaRPr lang="en-US"/>
        </a:p>
      </dgm:t>
    </dgm:pt>
    <dgm:pt modelId="{2FD439A2-D5BE-F947-8516-6AD4E18F0087}">
      <dgm:prSet phldrT="[Text]"/>
      <dgm:spPr/>
      <dgm:t>
        <a:bodyPr/>
        <a:lstStyle/>
        <a:p>
          <a:r>
            <a:rPr lang="en-US" dirty="0" smtClean="0"/>
            <a:t>Stimulus: CCK</a:t>
          </a:r>
          <a:endParaRPr lang="en-US" dirty="0"/>
        </a:p>
      </dgm:t>
    </dgm:pt>
    <dgm:pt modelId="{C067D130-7D5E-1F46-A564-76286E11423D}" type="parTrans" cxnId="{93FD277D-AC31-094B-B585-D22915A40502}">
      <dgm:prSet/>
      <dgm:spPr/>
      <dgm:t>
        <a:bodyPr/>
        <a:lstStyle/>
        <a:p>
          <a:endParaRPr lang="en-US"/>
        </a:p>
      </dgm:t>
    </dgm:pt>
    <dgm:pt modelId="{584E764A-D5B5-5540-B4C7-F5FC88E1BC85}" type="sibTrans" cxnId="{93FD277D-AC31-094B-B585-D22915A40502}">
      <dgm:prSet/>
      <dgm:spPr/>
      <dgm:t>
        <a:bodyPr/>
        <a:lstStyle/>
        <a:p>
          <a:endParaRPr lang="en-US"/>
        </a:p>
      </dgm:t>
    </dgm:pt>
    <dgm:pt modelId="{9EC00FF9-755E-F948-8443-06D3EB27CD38}">
      <dgm:prSet phldrT="[Text]"/>
      <dgm:spPr/>
      <dgm:t>
        <a:bodyPr/>
        <a:lstStyle/>
        <a:p>
          <a:r>
            <a:rPr lang="en-US" dirty="0" smtClean="0"/>
            <a:t>Spurts/pulsatile due to rhythmic contractions of duodenum</a:t>
          </a:r>
          <a:endParaRPr lang="en-US" dirty="0"/>
        </a:p>
      </dgm:t>
    </dgm:pt>
    <dgm:pt modelId="{0EDD64F2-ABD6-8449-919A-4512C1B91F2C}" type="parTrans" cxnId="{964D36AA-E8B6-EC49-9038-DF1E8B038D81}">
      <dgm:prSet/>
      <dgm:spPr/>
      <dgm:t>
        <a:bodyPr/>
        <a:lstStyle/>
        <a:p>
          <a:endParaRPr lang="en-US"/>
        </a:p>
      </dgm:t>
    </dgm:pt>
    <dgm:pt modelId="{9309B1D3-4423-7043-874C-C23A20C688A0}" type="sibTrans" cxnId="{964D36AA-E8B6-EC49-9038-DF1E8B038D81}">
      <dgm:prSet/>
      <dgm:spPr/>
      <dgm:t>
        <a:bodyPr/>
        <a:lstStyle/>
        <a:p>
          <a:endParaRPr lang="en-US"/>
        </a:p>
      </dgm:t>
    </dgm:pt>
    <dgm:pt modelId="{DF546256-F052-A540-812A-EB981D208475}" type="pres">
      <dgm:prSet presAssocID="{372AE982-77FE-3742-9B06-615CB3EFC6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49103B-8D5D-C946-8B4A-E6BAF3E8EB70}" type="pres">
      <dgm:prSet presAssocID="{6849077D-7C2C-C94C-AF8A-1EAB6C2C426A}" presName="compositeNode" presStyleCnt="0">
        <dgm:presLayoutVars>
          <dgm:bulletEnabled val="1"/>
        </dgm:presLayoutVars>
      </dgm:prSet>
      <dgm:spPr/>
    </dgm:pt>
    <dgm:pt modelId="{7B57C9C1-D4B3-AB45-9AAF-FE9B09F5097D}" type="pres">
      <dgm:prSet presAssocID="{6849077D-7C2C-C94C-AF8A-1EAB6C2C426A}" presName="bgRect" presStyleLbl="node1" presStyleIdx="0" presStyleCnt="3"/>
      <dgm:spPr/>
      <dgm:t>
        <a:bodyPr/>
        <a:lstStyle/>
        <a:p>
          <a:endParaRPr lang="en-US"/>
        </a:p>
      </dgm:t>
    </dgm:pt>
    <dgm:pt modelId="{73E5FE47-51BD-3849-9167-B10A8B92E60D}" type="pres">
      <dgm:prSet presAssocID="{6849077D-7C2C-C94C-AF8A-1EAB6C2C426A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21024A-ED5E-C94B-97CA-C7DC8A226CFE}" type="pres">
      <dgm:prSet presAssocID="{6849077D-7C2C-C94C-AF8A-1EAB6C2C426A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1BD3B8-ADB4-FF49-BB61-52BC77247C55}" type="pres">
      <dgm:prSet presAssocID="{46CCBC9B-1D24-0B44-A6EA-DAD05FC3408D}" presName="hSp" presStyleCnt="0"/>
      <dgm:spPr/>
    </dgm:pt>
    <dgm:pt modelId="{D4DDBBF8-7257-8B4D-B644-F71C5B6AFEE6}" type="pres">
      <dgm:prSet presAssocID="{46CCBC9B-1D24-0B44-A6EA-DAD05FC3408D}" presName="vProcSp" presStyleCnt="0"/>
      <dgm:spPr/>
    </dgm:pt>
    <dgm:pt modelId="{95B9F88B-8F06-8042-8CDB-F276E0E7277A}" type="pres">
      <dgm:prSet presAssocID="{46CCBC9B-1D24-0B44-A6EA-DAD05FC3408D}" presName="vSp1" presStyleCnt="0"/>
      <dgm:spPr/>
    </dgm:pt>
    <dgm:pt modelId="{E68EB9AD-8C5F-6B44-A755-71A4A5C286B7}" type="pres">
      <dgm:prSet presAssocID="{46CCBC9B-1D24-0B44-A6EA-DAD05FC3408D}" presName="simulatedConn" presStyleLbl="solidFgAcc1" presStyleIdx="0" presStyleCnt="2"/>
      <dgm:spPr/>
    </dgm:pt>
    <dgm:pt modelId="{1C391ABE-8022-FF4B-AA4B-28B37298A6A6}" type="pres">
      <dgm:prSet presAssocID="{46CCBC9B-1D24-0B44-A6EA-DAD05FC3408D}" presName="vSp2" presStyleCnt="0"/>
      <dgm:spPr/>
    </dgm:pt>
    <dgm:pt modelId="{507B6A3C-DF5F-B947-B01E-6D6CBFF9A155}" type="pres">
      <dgm:prSet presAssocID="{46CCBC9B-1D24-0B44-A6EA-DAD05FC3408D}" presName="sibTrans" presStyleCnt="0"/>
      <dgm:spPr/>
    </dgm:pt>
    <dgm:pt modelId="{AB31276A-9810-5542-8E12-80FD32C5B77F}" type="pres">
      <dgm:prSet presAssocID="{46091096-265B-134A-963E-2B3C8CEF4E64}" presName="compositeNode" presStyleCnt="0">
        <dgm:presLayoutVars>
          <dgm:bulletEnabled val="1"/>
        </dgm:presLayoutVars>
      </dgm:prSet>
      <dgm:spPr/>
    </dgm:pt>
    <dgm:pt modelId="{589A5553-D511-E940-BB5E-3E6D2FCA5129}" type="pres">
      <dgm:prSet presAssocID="{46091096-265B-134A-963E-2B3C8CEF4E64}" presName="bgRect" presStyleLbl="node1" presStyleIdx="1" presStyleCnt="3"/>
      <dgm:spPr/>
      <dgm:t>
        <a:bodyPr/>
        <a:lstStyle/>
        <a:p>
          <a:endParaRPr lang="en-US"/>
        </a:p>
      </dgm:t>
    </dgm:pt>
    <dgm:pt modelId="{A53A26BB-1ED5-064D-A486-EAD3217DC5D5}" type="pres">
      <dgm:prSet presAssocID="{46091096-265B-134A-963E-2B3C8CEF4E64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645053-AA48-0B4A-BF5B-C4FD2261FC29}" type="pres">
      <dgm:prSet presAssocID="{46091096-265B-134A-963E-2B3C8CEF4E6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21E12-CE8B-C14C-95A1-732AFCD9AE29}" type="pres">
      <dgm:prSet presAssocID="{B7B2B536-FCE5-1345-87FB-5E986E5487B2}" presName="hSp" presStyleCnt="0"/>
      <dgm:spPr/>
    </dgm:pt>
    <dgm:pt modelId="{93F18A16-740F-6443-B6EE-C5B31E3B24FD}" type="pres">
      <dgm:prSet presAssocID="{B7B2B536-FCE5-1345-87FB-5E986E5487B2}" presName="vProcSp" presStyleCnt="0"/>
      <dgm:spPr/>
    </dgm:pt>
    <dgm:pt modelId="{D698F878-8918-0649-8FFA-8035D041E250}" type="pres">
      <dgm:prSet presAssocID="{B7B2B536-FCE5-1345-87FB-5E986E5487B2}" presName="vSp1" presStyleCnt="0"/>
      <dgm:spPr/>
    </dgm:pt>
    <dgm:pt modelId="{7E26C041-2615-7A40-A551-7183B0EDF7B3}" type="pres">
      <dgm:prSet presAssocID="{B7B2B536-FCE5-1345-87FB-5E986E5487B2}" presName="simulatedConn" presStyleLbl="solidFgAcc1" presStyleIdx="1" presStyleCnt="2"/>
      <dgm:spPr/>
    </dgm:pt>
    <dgm:pt modelId="{A3EE55A9-CC82-7F41-A225-2A99E1B408F6}" type="pres">
      <dgm:prSet presAssocID="{B7B2B536-FCE5-1345-87FB-5E986E5487B2}" presName="vSp2" presStyleCnt="0"/>
      <dgm:spPr/>
    </dgm:pt>
    <dgm:pt modelId="{0967842B-E3ED-1B45-9AFB-1C049FE2F4A9}" type="pres">
      <dgm:prSet presAssocID="{B7B2B536-FCE5-1345-87FB-5E986E5487B2}" presName="sibTrans" presStyleCnt="0"/>
      <dgm:spPr/>
    </dgm:pt>
    <dgm:pt modelId="{6B0722F1-9F61-E041-A92F-F65E6BC70C74}" type="pres">
      <dgm:prSet presAssocID="{000EC16F-DABD-FC48-B4D3-F55CE5C2ACE3}" presName="compositeNode" presStyleCnt="0">
        <dgm:presLayoutVars>
          <dgm:bulletEnabled val="1"/>
        </dgm:presLayoutVars>
      </dgm:prSet>
      <dgm:spPr/>
    </dgm:pt>
    <dgm:pt modelId="{37BFF9B5-47D4-014B-AE8A-78FD66A55E75}" type="pres">
      <dgm:prSet presAssocID="{000EC16F-DABD-FC48-B4D3-F55CE5C2ACE3}" presName="bgRect" presStyleLbl="node1" presStyleIdx="2" presStyleCnt="3"/>
      <dgm:spPr/>
      <dgm:t>
        <a:bodyPr/>
        <a:lstStyle/>
        <a:p>
          <a:endParaRPr lang="en-US"/>
        </a:p>
      </dgm:t>
    </dgm:pt>
    <dgm:pt modelId="{55995B62-0A09-AF4E-A2A7-E4D1B803F3E8}" type="pres">
      <dgm:prSet presAssocID="{000EC16F-DABD-FC48-B4D3-F55CE5C2ACE3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309EB0-9271-5046-95CF-110CA726853C}" type="pres">
      <dgm:prSet presAssocID="{000EC16F-DABD-FC48-B4D3-F55CE5C2ACE3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FD277D-AC31-094B-B585-D22915A40502}" srcId="{09A528F8-43A0-654E-BFB6-894E8EB50DF9}" destId="{2FD439A2-D5BE-F947-8516-6AD4E18F0087}" srcOrd="1" destOrd="0" parTransId="{C067D130-7D5E-1F46-A564-76286E11423D}" sibTransId="{584E764A-D5B5-5540-B4C7-F5FC88E1BC85}"/>
    <dgm:cxn modelId="{B0F9FE19-7403-2A4D-8676-5A0615685A8A}" srcId="{31D8FB6D-5B6A-184F-9CFB-4A2210BFF20F}" destId="{B1AB99B0-3D21-DA45-A33D-2D77C5CFEC83}" srcOrd="0" destOrd="0" parTransId="{E37842A8-78DE-844D-8A57-D9308D83F615}" sibTransId="{3FA74DEB-3857-9F42-86B9-AB2EAC61F878}"/>
    <dgm:cxn modelId="{A5FE7B02-B7B3-DE49-9E1C-A16B072D83D1}" srcId="{5FC0DD29-BFA7-FB46-9746-CF0460DE39FB}" destId="{6541220D-0C16-8249-AEB0-3B6D41B42AE4}" srcOrd="1" destOrd="0" parTransId="{E342A04A-4E8C-9249-84E4-D288D25CA73C}" sibTransId="{4A244912-6828-8B47-92C7-6E021962D4A4}"/>
    <dgm:cxn modelId="{E97B6550-D02A-7B4A-8B0A-DA6149E46780}" type="presOf" srcId="{5FC0DD29-BFA7-FB46-9746-CF0460DE39FB}" destId="{EB645053-AA48-0B4A-BF5B-C4FD2261FC29}" srcOrd="0" destOrd="0" presId="urn:microsoft.com/office/officeart/2005/8/layout/hProcess7"/>
    <dgm:cxn modelId="{E2D0F540-F5D6-4B4B-9A92-7731F05D3F7F}" type="presOf" srcId="{31D8FB6D-5B6A-184F-9CFB-4A2210BFF20F}" destId="{7921024A-ED5E-C94B-97CA-C7DC8A226CFE}" srcOrd="0" destOrd="0" presId="urn:microsoft.com/office/officeart/2005/8/layout/hProcess7"/>
    <dgm:cxn modelId="{9003F917-AE99-B84C-8807-0EE49B12DB16}" type="presOf" srcId="{9EC00FF9-755E-F948-8443-06D3EB27CD38}" destId="{B8309EB0-9271-5046-95CF-110CA726853C}" srcOrd="0" destOrd="3" presId="urn:microsoft.com/office/officeart/2005/8/layout/hProcess7"/>
    <dgm:cxn modelId="{89121880-1E6C-6846-87BA-6867F271FFAF}" srcId="{5FC0DD29-BFA7-FB46-9746-CF0460DE39FB}" destId="{3364B0A4-ECB9-2341-8463-3034C789BB78}" srcOrd="0" destOrd="0" parTransId="{5F192222-DA6E-D640-A63A-BEF478302D6A}" sibTransId="{0F2A365B-BD4B-5C4E-B596-E72527FEF71B}"/>
    <dgm:cxn modelId="{964D36AA-E8B6-EC49-9038-DF1E8B038D81}" srcId="{09A528F8-43A0-654E-BFB6-894E8EB50DF9}" destId="{9EC00FF9-755E-F948-8443-06D3EB27CD38}" srcOrd="2" destOrd="0" parTransId="{0EDD64F2-ABD6-8449-919A-4512C1B91F2C}" sibTransId="{9309B1D3-4423-7043-874C-C23A20C688A0}"/>
    <dgm:cxn modelId="{BB9857A4-6863-334B-BB2C-CC16C7A90066}" type="presOf" srcId="{09A528F8-43A0-654E-BFB6-894E8EB50DF9}" destId="{B8309EB0-9271-5046-95CF-110CA726853C}" srcOrd="0" destOrd="0" presId="urn:microsoft.com/office/officeart/2005/8/layout/hProcess7"/>
    <dgm:cxn modelId="{E5F54BC0-921C-B44F-9A9D-3FD8F9BB24F0}" type="presOf" srcId="{6849077D-7C2C-C94C-AF8A-1EAB6C2C426A}" destId="{7B57C9C1-D4B3-AB45-9AAF-FE9B09F5097D}" srcOrd="0" destOrd="0" presId="urn:microsoft.com/office/officeart/2005/8/layout/hProcess7"/>
    <dgm:cxn modelId="{E8ECA524-4B5C-9F4E-999B-406DE1F23FD5}" srcId="{6849077D-7C2C-C94C-AF8A-1EAB6C2C426A}" destId="{31D8FB6D-5B6A-184F-9CFB-4A2210BFF20F}" srcOrd="0" destOrd="0" parTransId="{A3809F4B-2B2F-AB42-AAC9-F9C6080340F9}" sibTransId="{16A58010-1782-D943-A422-3C56669F9CE1}"/>
    <dgm:cxn modelId="{262620E3-7B52-A74D-B1E0-75E2E0007CDE}" type="presOf" srcId="{46091096-265B-134A-963E-2B3C8CEF4E64}" destId="{A53A26BB-1ED5-064D-A486-EAD3217DC5D5}" srcOrd="1" destOrd="0" presId="urn:microsoft.com/office/officeart/2005/8/layout/hProcess7"/>
    <dgm:cxn modelId="{60805821-C617-2246-BB83-98A0ACF9CFC8}" srcId="{000EC16F-DABD-FC48-B4D3-F55CE5C2ACE3}" destId="{09A528F8-43A0-654E-BFB6-894E8EB50DF9}" srcOrd="0" destOrd="0" parTransId="{74F562AA-A36B-064E-AB5B-16409B29D085}" sibTransId="{412E7272-A85F-9648-AAD0-14EA087FEB4C}"/>
    <dgm:cxn modelId="{45D48D52-F117-F54F-AA7F-8EF5F6FD07C4}" type="presOf" srcId="{6849077D-7C2C-C94C-AF8A-1EAB6C2C426A}" destId="{73E5FE47-51BD-3849-9167-B10A8B92E60D}" srcOrd="1" destOrd="0" presId="urn:microsoft.com/office/officeart/2005/8/layout/hProcess7"/>
    <dgm:cxn modelId="{A9AAFBFF-C03E-C349-A791-65BFCF0F0E43}" type="presOf" srcId="{6541220D-0C16-8249-AEB0-3B6D41B42AE4}" destId="{EB645053-AA48-0B4A-BF5B-C4FD2261FC29}" srcOrd="0" destOrd="2" presId="urn:microsoft.com/office/officeart/2005/8/layout/hProcess7"/>
    <dgm:cxn modelId="{D00C10D8-7AEC-5744-8A51-B45FF574B2A0}" type="presOf" srcId="{B1AB99B0-3D21-DA45-A33D-2D77C5CFEC83}" destId="{7921024A-ED5E-C94B-97CA-C7DC8A226CFE}" srcOrd="0" destOrd="1" presId="urn:microsoft.com/office/officeart/2005/8/layout/hProcess7"/>
    <dgm:cxn modelId="{78023C67-1AAD-4E4F-8E3E-21DA9000C481}" type="presOf" srcId="{000EC16F-DABD-FC48-B4D3-F55CE5C2ACE3}" destId="{37BFF9B5-47D4-014B-AE8A-78FD66A55E75}" srcOrd="0" destOrd="0" presId="urn:microsoft.com/office/officeart/2005/8/layout/hProcess7"/>
    <dgm:cxn modelId="{8413A48E-5EEB-AB4A-84DD-E2FA9BB39148}" srcId="{372AE982-77FE-3742-9B06-615CB3EFC613}" destId="{46091096-265B-134A-963E-2B3C8CEF4E64}" srcOrd="1" destOrd="0" parTransId="{EB7DAE1B-F5BE-284D-A2F9-A058A0A30DA1}" sibTransId="{B7B2B536-FCE5-1345-87FB-5E986E5487B2}"/>
    <dgm:cxn modelId="{22546FFE-6C15-8444-8DBC-BECCB5174F6F}" type="presOf" srcId="{3364B0A4-ECB9-2341-8463-3034C789BB78}" destId="{EB645053-AA48-0B4A-BF5B-C4FD2261FC29}" srcOrd="0" destOrd="1" presId="urn:microsoft.com/office/officeart/2005/8/layout/hProcess7"/>
    <dgm:cxn modelId="{48A38CEC-1E57-524B-8723-1C4A9CF7DFCA}" type="presOf" srcId="{79186175-4FA3-164F-9499-2CB712F9104A}" destId="{B8309EB0-9271-5046-95CF-110CA726853C}" srcOrd="0" destOrd="1" presId="urn:microsoft.com/office/officeart/2005/8/layout/hProcess7"/>
    <dgm:cxn modelId="{2BF213EB-CA56-664C-BB30-0AC3574E1201}" srcId="{46091096-265B-134A-963E-2B3C8CEF4E64}" destId="{5FC0DD29-BFA7-FB46-9746-CF0460DE39FB}" srcOrd="0" destOrd="0" parTransId="{9129E475-9D13-1C44-8DA1-1A4D6D914852}" sibTransId="{1F57DD0D-8FDC-4742-A60E-1B0AA6DF9CD8}"/>
    <dgm:cxn modelId="{674F3B46-5D87-3B4F-BEF0-A806932F058E}" type="presOf" srcId="{372AE982-77FE-3742-9B06-615CB3EFC613}" destId="{DF546256-F052-A540-812A-EB981D208475}" srcOrd="0" destOrd="0" presId="urn:microsoft.com/office/officeart/2005/8/layout/hProcess7"/>
    <dgm:cxn modelId="{FD076AFC-1D81-F74B-8769-6EC893A4E861}" type="presOf" srcId="{46091096-265B-134A-963E-2B3C8CEF4E64}" destId="{589A5553-D511-E940-BB5E-3E6D2FCA5129}" srcOrd="0" destOrd="0" presId="urn:microsoft.com/office/officeart/2005/8/layout/hProcess7"/>
    <dgm:cxn modelId="{1A2DFAD9-89B2-9242-B96B-696E7491F6D7}" type="presOf" srcId="{2FD439A2-D5BE-F947-8516-6AD4E18F0087}" destId="{B8309EB0-9271-5046-95CF-110CA726853C}" srcOrd="0" destOrd="2" presId="urn:microsoft.com/office/officeart/2005/8/layout/hProcess7"/>
    <dgm:cxn modelId="{9ED7C3C9-EA93-3243-8A6D-A117CF7E4DA9}" srcId="{09A528F8-43A0-654E-BFB6-894E8EB50DF9}" destId="{79186175-4FA3-164F-9499-2CB712F9104A}" srcOrd="0" destOrd="0" parTransId="{A1CCA446-A8E9-D74C-991B-3E29B3175C76}" sibTransId="{2473E94E-C6B8-4E4F-A594-F2C8ECA89E62}"/>
    <dgm:cxn modelId="{082D6974-744E-C047-940F-D8BC548123C9}" srcId="{372AE982-77FE-3742-9B06-615CB3EFC613}" destId="{6849077D-7C2C-C94C-AF8A-1EAB6C2C426A}" srcOrd="0" destOrd="0" parTransId="{703DD0A0-1DDC-A746-ADA8-60F583A7F40E}" sibTransId="{46CCBC9B-1D24-0B44-A6EA-DAD05FC3408D}"/>
    <dgm:cxn modelId="{F39D3630-774A-7E4B-8232-1EE873D8CB26}" srcId="{372AE982-77FE-3742-9B06-615CB3EFC613}" destId="{000EC16F-DABD-FC48-B4D3-F55CE5C2ACE3}" srcOrd="2" destOrd="0" parTransId="{E1F45D80-75F6-1341-B01D-BD3F25692A8C}" sibTransId="{A2687A87-4F64-614E-A3AE-DF244AEC6098}"/>
    <dgm:cxn modelId="{863843D6-5AED-6E41-B3E2-257F741761F3}" type="presOf" srcId="{000EC16F-DABD-FC48-B4D3-F55CE5C2ACE3}" destId="{55995B62-0A09-AF4E-A2A7-E4D1B803F3E8}" srcOrd="1" destOrd="0" presId="urn:microsoft.com/office/officeart/2005/8/layout/hProcess7"/>
    <dgm:cxn modelId="{D545CEC8-6BC3-4147-AE08-9FF4AA53DBE0}" type="presParOf" srcId="{DF546256-F052-A540-812A-EB981D208475}" destId="{1949103B-8D5D-C946-8B4A-E6BAF3E8EB70}" srcOrd="0" destOrd="0" presId="urn:microsoft.com/office/officeart/2005/8/layout/hProcess7"/>
    <dgm:cxn modelId="{093DBA23-1A05-E347-A130-468EA54AD025}" type="presParOf" srcId="{1949103B-8D5D-C946-8B4A-E6BAF3E8EB70}" destId="{7B57C9C1-D4B3-AB45-9AAF-FE9B09F5097D}" srcOrd="0" destOrd="0" presId="urn:microsoft.com/office/officeart/2005/8/layout/hProcess7"/>
    <dgm:cxn modelId="{1BEE0E28-6F90-E945-B47F-71A37B5174AD}" type="presParOf" srcId="{1949103B-8D5D-C946-8B4A-E6BAF3E8EB70}" destId="{73E5FE47-51BD-3849-9167-B10A8B92E60D}" srcOrd="1" destOrd="0" presId="urn:microsoft.com/office/officeart/2005/8/layout/hProcess7"/>
    <dgm:cxn modelId="{9B85AB42-BD48-0041-909A-0A83D1CD3817}" type="presParOf" srcId="{1949103B-8D5D-C946-8B4A-E6BAF3E8EB70}" destId="{7921024A-ED5E-C94B-97CA-C7DC8A226CFE}" srcOrd="2" destOrd="0" presId="urn:microsoft.com/office/officeart/2005/8/layout/hProcess7"/>
    <dgm:cxn modelId="{576CF81D-E369-574D-B94D-01255956F5A5}" type="presParOf" srcId="{DF546256-F052-A540-812A-EB981D208475}" destId="{981BD3B8-ADB4-FF49-BB61-52BC77247C55}" srcOrd="1" destOrd="0" presId="urn:microsoft.com/office/officeart/2005/8/layout/hProcess7"/>
    <dgm:cxn modelId="{4D1A5B92-BCA3-364E-9B3B-1512E2BE78C7}" type="presParOf" srcId="{DF546256-F052-A540-812A-EB981D208475}" destId="{D4DDBBF8-7257-8B4D-B644-F71C5B6AFEE6}" srcOrd="2" destOrd="0" presId="urn:microsoft.com/office/officeart/2005/8/layout/hProcess7"/>
    <dgm:cxn modelId="{CD8A4DED-8992-B344-9255-8EF6B2E68891}" type="presParOf" srcId="{D4DDBBF8-7257-8B4D-B644-F71C5B6AFEE6}" destId="{95B9F88B-8F06-8042-8CDB-F276E0E7277A}" srcOrd="0" destOrd="0" presId="urn:microsoft.com/office/officeart/2005/8/layout/hProcess7"/>
    <dgm:cxn modelId="{061D4D31-8F03-694A-BFF9-C250EAF2F062}" type="presParOf" srcId="{D4DDBBF8-7257-8B4D-B644-F71C5B6AFEE6}" destId="{E68EB9AD-8C5F-6B44-A755-71A4A5C286B7}" srcOrd="1" destOrd="0" presId="urn:microsoft.com/office/officeart/2005/8/layout/hProcess7"/>
    <dgm:cxn modelId="{4B524C8E-B71D-424B-9EC1-D755CBBACBE2}" type="presParOf" srcId="{D4DDBBF8-7257-8B4D-B644-F71C5B6AFEE6}" destId="{1C391ABE-8022-FF4B-AA4B-28B37298A6A6}" srcOrd="2" destOrd="0" presId="urn:microsoft.com/office/officeart/2005/8/layout/hProcess7"/>
    <dgm:cxn modelId="{DFDF25C4-E3D6-DE4D-B8E7-2EDA9AD3E355}" type="presParOf" srcId="{DF546256-F052-A540-812A-EB981D208475}" destId="{507B6A3C-DF5F-B947-B01E-6D6CBFF9A155}" srcOrd="3" destOrd="0" presId="urn:microsoft.com/office/officeart/2005/8/layout/hProcess7"/>
    <dgm:cxn modelId="{153BADFC-F67C-6344-A2C9-1E76125F5439}" type="presParOf" srcId="{DF546256-F052-A540-812A-EB981D208475}" destId="{AB31276A-9810-5542-8E12-80FD32C5B77F}" srcOrd="4" destOrd="0" presId="urn:microsoft.com/office/officeart/2005/8/layout/hProcess7"/>
    <dgm:cxn modelId="{C9CD912D-581D-0B4E-8E38-BB31DAB8B476}" type="presParOf" srcId="{AB31276A-9810-5542-8E12-80FD32C5B77F}" destId="{589A5553-D511-E940-BB5E-3E6D2FCA5129}" srcOrd="0" destOrd="0" presId="urn:microsoft.com/office/officeart/2005/8/layout/hProcess7"/>
    <dgm:cxn modelId="{2B599838-5C7A-EC4D-A28A-5283E12DCEAE}" type="presParOf" srcId="{AB31276A-9810-5542-8E12-80FD32C5B77F}" destId="{A53A26BB-1ED5-064D-A486-EAD3217DC5D5}" srcOrd="1" destOrd="0" presId="urn:microsoft.com/office/officeart/2005/8/layout/hProcess7"/>
    <dgm:cxn modelId="{343FAD7F-990A-4045-AEA2-D79631BBC1C3}" type="presParOf" srcId="{AB31276A-9810-5542-8E12-80FD32C5B77F}" destId="{EB645053-AA48-0B4A-BF5B-C4FD2261FC29}" srcOrd="2" destOrd="0" presId="urn:microsoft.com/office/officeart/2005/8/layout/hProcess7"/>
    <dgm:cxn modelId="{F34F9D3C-BE96-654C-8B62-1EF4086E651D}" type="presParOf" srcId="{DF546256-F052-A540-812A-EB981D208475}" destId="{24F21E12-CE8B-C14C-95A1-732AFCD9AE29}" srcOrd="5" destOrd="0" presId="urn:microsoft.com/office/officeart/2005/8/layout/hProcess7"/>
    <dgm:cxn modelId="{02618E70-F4EF-3F47-801C-447204208417}" type="presParOf" srcId="{DF546256-F052-A540-812A-EB981D208475}" destId="{93F18A16-740F-6443-B6EE-C5B31E3B24FD}" srcOrd="6" destOrd="0" presId="urn:microsoft.com/office/officeart/2005/8/layout/hProcess7"/>
    <dgm:cxn modelId="{BB4B46E7-7DA4-2E4A-8A5E-C34C3D3AA342}" type="presParOf" srcId="{93F18A16-740F-6443-B6EE-C5B31E3B24FD}" destId="{D698F878-8918-0649-8FFA-8035D041E250}" srcOrd="0" destOrd="0" presId="urn:microsoft.com/office/officeart/2005/8/layout/hProcess7"/>
    <dgm:cxn modelId="{90E29561-1F9A-9E4A-9C7D-DF919AAE1B1E}" type="presParOf" srcId="{93F18A16-740F-6443-B6EE-C5B31E3B24FD}" destId="{7E26C041-2615-7A40-A551-7183B0EDF7B3}" srcOrd="1" destOrd="0" presId="urn:microsoft.com/office/officeart/2005/8/layout/hProcess7"/>
    <dgm:cxn modelId="{57E69C64-97FF-ED49-A7E1-4B3D775B6A97}" type="presParOf" srcId="{93F18A16-740F-6443-B6EE-C5B31E3B24FD}" destId="{A3EE55A9-CC82-7F41-A225-2A99E1B408F6}" srcOrd="2" destOrd="0" presId="urn:microsoft.com/office/officeart/2005/8/layout/hProcess7"/>
    <dgm:cxn modelId="{BF65DC10-981A-FC43-ACD1-888BE3AE1482}" type="presParOf" srcId="{DF546256-F052-A540-812A-EB981D208475}" destId="{0967842B-E3ED-1B45-9AFB-1C049FE2F4A9}" srcOrd="7" destOrd="0" presId="urn:microsoft.com/office/officeart/2005/8/layout/hProcess7"/>
    <dgm:cxn modelId="{D95B16AF-7FBD-1B44-A48A-E51EF9994B5B}" type="presParOf" srcId="{DF546256-F052-A540-812A-EB981D208475}" destId="{6B0722F1-9F61-E041-A92F-F65E6BC70C74}" srcOrd="8" destOrd="0" presId="urn:microsoft.com/office/officeart/2005/8/layout/hProcess7"/>
    <dgm:cxn modelId="{905531A2-0D2F-674F-9873-204CF06A1728}" type="presParOf" srcId="{6B0722F1-9F61-E041-A92F-F65E6BC70C74}" destId="{37BFF9B5-47D4-014B-AE8A-78FD66A55E75}" srcOrd="0" destOrd="0" presId="urn:microsoft.com/office/officeart/2005/8/layout/hProcess7"/>
    <dgm:cxn modelId="{10F6B6E8-7C66-BA41-B3F5-2E954138C889}" type="presParOf" srcId="{6B0722F1-9F61-E041-A92F-F65E6BC70C74}" destId="{55995B62-0A09-AF4E-A2A7-E4D1B803F3E8}" srcOrd="1" destOrd="0" presId="urn:microsoft.com/office/officeart/2005/8/layout/hProcess7"/>
    <dgm:cxn modelId="{49B0AC8B-C894-D344-8534-84AD97C943DF}" type="presParOf" srcId="{6B0722F1-9F61-E041-A92F-F65E6BC70C74}" destId="{B8309EB0-9271-5046-95CF-110CA726853C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FDC3EFC-C071-9847-92E5-D74EA52CC5C9}" type="doc">
      <dgm:prSet loTypeId="urn:microsoft.com/office/officeart/2005/8/layout/hChevron3" loCatId="" qsTypeId="urn:microsoft.com/office/officeart/2005/8/quickstyle/simple4" qsCatId="simple" csTypeId="urn:microsoft.com/office/officeart/2005/8/colors/accent1_2" csCatId="accent1" phldr="1"/>
      <dgm:spPr/>
    </dgm:pt>
    <dgm:pt modelId="{AAF5C149-9296-4E43-AD18-7C4B8D73EBEB}">
      <dgm:prSet phldrT="[Text]"/>
      <dgm:spPr/>
      <dgm:t>
        <a:bodyPr/>
        <a:lstStyle/>
        <a:p>
          <a:r>
            <a:rPr lang="en-US" dirty="0" smtClean="0"/>
            <a:t>First pass metabolism</a:t>
          </a:r>
          <a:endParaRPr lang="en-US" dirty="0"/>
        </a:p>
      </dgm:t>
    </dgm:pt>
    <dgm:pt modelId="{AD2E9CF3-FE0B-4143-977B-FCE8390710C0}" type="parTrans" cxnId="{1D991B91-E526-794A-9D06-31FAA626CB5E}">
      <dgm:prSet/>
      <dgm:spPr/>
      <dgm:t>
        <a:bodyPr/>
        <a:lstStyle/>
        <a:p>
          <a:endParaRPr lang="en-US"/>
        </a:p>
      </dgm:t>
    </dgm:pt>
    <dgm:pt modelId="{D4F88C64-91AC-5042-8CA2-DA5133F95CEA}" type="sibTrans" cxnId="{1D991B91-E526-794A-9D06-31FAA626CB5E}">
      <dgm:prSet/>
      <dgm:spPr/>
      <dgm:t>
        <a:bodyPr/>
        <a:lstStyle/>
        <a:p>
          <a:endParaRPr lang="en-US"/>
        </a:p>
      </dgm:t>
    </dgm:pt>
    <dgm:pt modelId="{10A17A21-F777-6142-85D7-4B43E5DB3AF3}">
      <dgm:prSet phldrT="[Text]"/>
      <dgm:spPr/>
      <dgm:t>
        <a:bodyPr/>
        <a:lstStyle/>
        <a:p>
          <a:r>
            <a:rPr lang="en-US" dirty="0" smtClean="0"/>
            <a:t>Phase I reactions</a:t>
          </a:r>
          <a:endParaRPr lang="en-US" dirty="0"/>
        </a:p>
      </dgm:t>
    </dgm:pt>
    <dgm:pt modelId="{442FAFF8-2CB3-964A-AC51-9B1AE0FA4C26}" type="parTrans" cxnId="{C6D27A59-3A35-F444-A7E0-1B14B3531717}">
      <dgm:prSet/>
      <dgm:spPr/>
      <dgm:t>
        <a:bodyPr/>
        <a:lstStyle/>
        <a:p>
          <a:endParaRPr lang="en-US"/>
        </a:p>
      </dgm:t>
    </dgm:pt>
    <dgm:pt modelId="{F0E730FD-F058-1449-B483-0A008625B965}" type="sibTrans" cxnId="{C6D27A59-3A35-F444-A7E0-1B14B3531717}">
      <dgm:prSet/>
      <dgm:spPr/>
      <dgm:t>
        <a:bodyPr/>
        <a:lstStyle/>
        <a:p>
          <a:endParaRPr lang="en-US"/>
        </a:p>
      </dgm:t>
    </dgm:pt>
    <dgm:pt modelId="{FF171974-617E-994C-9462-853E33C1419B}">
      <dgm:prSet phldrT="[Text]"/>
      <dgm:spPr/>
      <dgm:t>
        <a:bodyPr/>
        <a:lstStyle/>
        <a:p>
          <a:r>
            <a:rPr lang="en-US" dirty="0" smtClean="0"/>
            <a:t>Phase II</a:t>
          </a:r>
          <a:endParaRPr lang="en-US" dirty="0"/>
        </a:p>
      </dgm:t>
    </dgm:pt>
    <dgm:pt modelId="{56D9FDF6-4F73-434D-BB0D-26ED3764AB5C}" type="parTrans" cxnId="{B969FBE1-22CC-B44E-84B5-3898CBBC5347}">
      <dgm:prSet/>
      <dgm:spPr/>
      <dgm:t>
        <a:bodyPr/>
        <a:lstStyle/>
        <a:p>
          <a:endParaRPr lang="en-US"/>
        </a:p>
      </dgm:t>
    </dgm:pt>
    <dgm:pt modelId="{B88DE2FE-DB22-5745-94E7-443C909C63AA}" type="sibTrans" cxnId="{B969FBE1-22CC-B44E-84B5-3898CBBC5347}">
      <dgm:prSet/>
      <dgm:spPr/>
      <dgm:t>
        <a:bodyPr/>
        <a:lstStyle/>
        <a:p>
          <a:endParaRPr lang="en-US"/>
        </a:p>
      </dgm:t>
    </dgm:pt>
    <dgm:pt modelId="{CAC49B31-EF50-194C-BE27-1305F2070A2C}">
      <dgm:prSet phldrT="[Text]"/>
      <dgm:spPr/>
      <dgm:t>
        <a:bodyPr/>
        <a:lstStyle/>
        <a:p>
          <a:r>
            <a:rPr lang="en-US" dirty="0" err="1" smtClean="0"/>
            <a:t>Cytochome</a:t>
          </a:r>
          <a:r>
            <a:rPr lang="en-US" dirty="0" smtClean="0"/>
            <a:t> P-450 </a:t>
          </a:r>
          <a:r>
            <a:rPr lang="en-US" dirty="0" err="1" smtClean="0"/>
            <a:t>catalyzation</a:t>
          </a:r>
          <a:endParaRPr lang="en-US" dirty="0"/>
        </a:p>
      </dgm:t>
    </dgm:pt>
    <dgm:pt modelId="{F4E83506-93EF-C74F-AEF3-056300FAEEA7}" type="parTrans" cxnId="{65E7B08D-E33E-D34C-8ABD-A1DF564B75AC}">
      <dgm:prSet/>
      <dgm:spPr/>
      <dgm:t>
        <a:bodyPr/>
        <a:lstStyle/>
        <a:p>
          <a:endParaRPr lang="en-US"/>
        </a:p>
      </dgm:t>
    </dgm:pt>
    <dgm:pt modelId="{35F62CBF-BCF9-AD4A-99EE-6DDC5B9546A6}" type="sibTrans" cxnId="{65E7B08D-E33E-D34C-8ABD-A1DF564B75AC}">
      <dgm:prSet/>
      <dgm:spPr/>
      <dgm:t>
        <a:bodyPr/>
        <a:lstStyle/>
        <a:p>
          <a:endParaRPr lang="en-US"/>
        </a:p>
      </dgm:t>
    </dgm:pt>
    <dgm:pt modelId="{05C26CC2-9448-1047-A592-84F30E46BAA7}">
      <dgm:prSet phldrT="[Text]"/>
      <dgm:spPr/>
      <dgm:t>
        <a:bodyPr/>
        <a:lstStyle/>
        <a:p>
          <a:r>
            <a:rPr lang="en-US" dirty="0" err="1" smtClean="0"/>
            <a:t>Phagocytoses</a:t>
          </a:r>
          <a:r>
            <a:rPr lang="en-US" dirty="0" smtClean="0"/>
            <a:t> bacteria through </a:t>
          </a:r>
          <a:r>
            <a:rPr lang="en-US" dirty="0" err="1" smtClean="0"/>
            <a:t>Kupffer</a:t>
          </a:r>
          <a:r>
            <a:rPr lang="en-US" dirty="0" smtClean="0"/>
            <a:t> cells</a:t>
          </a:r>
          <a:endParaRPr lang="en-US" dirty="0"/>
        </a:p>
      </dgm:t>
    </dgm:pt>
    <dgm:pt modelId="{2C3D8342-E262-7841-BDF9-1DA168309927}" type="parTrans" cxnId="{D586E890-7B18-224E-89E2-5F9AC19A7F34}">
      <dgm:prSet/>
      <dgm:spPr/>
      <dgm:t>
        <a:bodyPr/>
        <a:lstStyle/>
        <a:p>
          <a:endParaRPr lang="en-US"/>
        </a:p>
      </dgm:t>
    </dgm:pt>
    <dgm:pt modelId="{DC68BD44-AEB9-D346-A6AD-1867948C0890}" type="sibTrans" cxnId="{D586E890-7B18-224E-89E2-5F9AC19A7F34}">
      <dgm:prSet/>
      <dgm:spPr/>
      <dgm:t>
        <a:bodyPr/>
        <a:lstStyle/>
        <a:p>
          <a:endParaRPr lang="en-US"/>
        </a:p>
      </dgm:t>
    </dgm:pt>
    <dgm:pt modelId="{A6DE8935-A301-DF4D-B79B-8C3E54D1F12B}">
      <dgm:prSet phldrT="[Text]"/>
      <dgm:spPr/>
      <dgm:t>
        <a:bodyPr/>
        <a:lstStyle/>
        <a:p>
          <a:r>
            <a:rPr lang="en-US" dirty="0" smtClean="0"/>
            <a:t>Conjugates substances with </a:t>
          </a:r>
          <a:r>
            <a:rPr lang="en-US" dirty="0" err="1" smtClean="0"/>
            <a:t>glucuronide</a:t>
          </a:r>
          <a:r>
            <a:rPr lang="en-US" dirty="0" smtClean="0"/>
            <a:t>, sulfate, amino acids, glutathione</a:t>
          </a:r>
          <a:endParaRPr lang="en-US" dirty="0"/>
        </a:p>
      </dgm:t>
    </dgm:pt>
    <dgm:pt modelId="{D452507F-1898-4D47-93BC-39CF34C321F6}" type="parTrans" cxnId="{87388F6E-F81C-9044-9408-38A72462F593}">
      <dgm:prSet/>
      <dgm:spPr/>
      <dgm:t>
        <a:bodyPr/>
        <a:lstStyle/>
        <a:p>
          <a:endParaRPr lang="en-US"/>
        </a:p>
      </dgm:t>
    </dgm:pt>
    <dgm:pt modelId="{83B23FDE-7889-0D46-9575-059ECE0BCD0A}" type="sibTrans" cxnId="{87388F6E-F81C-9044-9408-38A72462F593}">
      <dgm:prSet/>
      <dgm:spPr/>
      <dgm:t>
        <a:bodyPr/>
        <a:lstStyle/>
        <a:p>
          <a:endParaRPr lang="en-US"/>
        </a:p>
      </dgm:t>
    </dgm:pt>
    <dgm:pt modelId="{2BA0099B-D3F0-3B45-BBF0-C473FD084C4A}" type="pres">
      <dgm:prSet presAssocID="{DFDC3EFC-C071-9847-92E5-D74EA52CC5C9}" presName="Name0" presStyleCnt="0">
        <dgm:presLayoutVars>
          <dgm:dir/>
          <dgm:resizeHandles val="exact"/>
        </dgm:presLayoutVars>
      </dgm:prSet>
      <dgm:spPr/>
    </dgm:pt>
    <dgm:pt modelId="{A4DF61E3-2F1D-2342-B143-826B51051D8A}" type="pres">
      <dgm:prSet presAssocID="{AAF5C149-9296-4E43-AD18-7C4B8D73EBEB}" presName="parAndCh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850CCF-EA0E-0A4F-89F8-13BB1B154943}" type="pres">
      <dgm:prSet presAssocID="{D4F88C64-91AC-5042-8CA2-DA5133F95CEA}" presName="parAndChSpace" presStyleCnt="0"/>
      <dgm:spPr/>
    </dgm:pt>
    <dgm:pt modelId="{7613CD20-A353-AE40-8972-D8A98F2C5E1D}" type="pres">
      <dgm:prSet presAssocID="{10A17A21-F777-6142-85D7-4B43E5DB3AF3}" presName="parAndCh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73672-5E2E-8843-9286-6423B240740E}" type="pres">
      <dgm:prSet presAssocID="{F0E730FD-F058-1449-B483-0A008625B965}" presName="parAndChSpace" presStyleCnt="0"/>
      <dgm:spPr/>
    </dgm:pt>
    <dgm:pt modelId="{A8EA2A4A-47F2-FA43-A293-B357BE4F6D6A}" type="pres">
      <dgm:prSet presAssocID="{FF171974-617E-994C-9462-853E33C1419B}" presName="parAndCh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388F6E-F81C-9044-9408-38A72462F593}" srcId="{FF171974-617E-994C-9462-853E33C1419B}" destId="{A6DE8935-A301-DF4D-B79B-8C3E54D1F12B}" srcOrd="0" destOrd="0" parTransId="{D452507F-1898-4D47-93BC-39CF34C321F6}" sibTransId="{83B23FDE-7889-0D46-9575-059ECE0BCD0A}"/>
    <dgm:cxn modelId="{C6D27A59-3A35-F444-A7E0-1B14B3531717}" srcId="{DFDC3EFC-C071-9847-92E5-D74EA52CC5C9}" destId="{10A17A21-F777-6142-85D7-4B43E5DB3AF3}" srcOrd="1" destOrd="0" parTransId="{442FAFF8-2CB3-964A-AC51-9B1AE0FA4C26}" sibTransId="{F0E730FD-F058-1449-B483-0A008625B965}"/>
    <dgm:cxn modelId="{C0654CD9-65A9-0C41-B932-30D6BD5B26EE}" type="presOf" srcId="{A6DE8935-A301-DF4D-B79B-8C3E54D1F12B}" destId="{A8EA2A4A-47F2-FA43-A293-B357BE4F6D6A}" srcOrd="0" destOrd="1" presId="urn:microsoft.com/office/officeart/2005/8/layout/hChevron3"/>
    <dgm:cxn modelId="{077256D9-CDAB-F546-A42A-EEEAAAED9967}" type="presOf" srcId="{DFDC3EFC-C071-9847-92E5-D74EA52CC5C9}" destId="{2BA0099B-D3F0-3B45-BBF0-C473FD084C4A}" srcOrd="0" destOrd="0" presId="urn:microsoft.com/office/officeart/2005/8/layout/hChevron3"/>
    <dgm:cxn modelId="{D586E890-7B18-224E-89E2-5F9AC19A7F34}" srcId="{AAF5C149-9296-4E43-AD18-7C4B8D73EBEB}" destId="{05C26CC2-9448-1047-A592-84F30E46BAA7}" srcOrd="0" destOrd="0" parTransId="{2C3D8342-E262-7841-BDF9-1DA168309927}" sibTransId="{DC68BD44-AEB9-D346-A6AD-1867948C0890}"/>
    <dgm:cxn modelId="{966A248B-6AE4-074E-9870-85F24FEDCD6F}" type="presOf" srcId="{CAC49B31-EF50-194C-BE27-1305F2070A2C}" destId="{7613CD20-A353-AE40-8972-D8A98F2C5E1D}" srcOrd="0" destOrd="1" presId="urn:microsoft.com/office/officeart/2005/8/layout/hChevron3"/>
    <dgm:cxn modelId="{65E7B08D-E33E-D34C-8ABD-A1DF564B75AC}" srcId="{10A17A21-F777-6142-85D7-4B43E5DB3AF3}" destId="{CAC49B31-EF50-194C-BE27-1305F2070A2C}" srcOrd="0" destOrd="0" parTransId="{F4E83506-93EF-C74F-AEF3-056300FAEEA7}" sibTransId="{35F62CBF-BCF9-AD4A-99EE-6DDC5B9546A6}"/>
    <dgm:cxn modelId="{F93AFA91-CEBD-3843-B762-52A49EE403C6}" type="presOf" srcId="{05C26CC2-9448-1047-A592-84F30E46BAA7}" destId="{A4DF61E3-2F1D-2342-B143-826B51051D8A}" srcOrd="0" destOrd="1" presId="urn:microsoft.com/office/officeart/2005/8/layout/hChevron3"/>
    <dgm:cxn modelId="{B969FBE1-22CC-B44E-84B5-3898CBBC5347}" srcId="{DFDC3EFC-C071-9847-92E5-D74EA52CC5C9}" destId="{FF171974-617E-994C-9462-853E33C1419B}" srcOrd="2" destOrd="0" parTransId="{56D9FDF6-4F73-434D-BB0D-26ED3764AB5C}" sibTransId="{B88DE2FE-DB22-5745-94E7-443C909C63AA}"/>
    <dgm:cxn modelId="{3C2B9AE1-1A1C-4746-A192-44481E38A34F}" type="presOf" srcId="{10A17A21-F777-6142-85D7-4B43E5DB3AF3}" destId="{7613CD20-A353-AE40-8972-D8A98F2C5E1D}" srcOrd="0" destOrd="0" presId="urn:microsoft.com/office/officeart/2005/8/layout/hChevron3"/>
    <dgm:cxn modelId="{1D991B91-E526-794A-9D06-31FAA626CB5E}" srcId="{DFDC3EFC-C071-9847-92E5-D74EA52CC5C9}" destId="{AAF5C149-9296-4E43-AD18-7C4B8D73EBEB}" srcOrd="0" destOrd="0" parTransId="{AD2E9CF3-FE0B-4143-977B-FCE8390710C0}" sibTransId="{D4F88C64-91AC-5042-8CA2-DA5133F95CEA}"/>
    <dgm:cxn modelId="{6EAADF80-E191-7E46-BDE3-D1B0FD8E6C45}" type="presOf" srcId="{AAF5C149-9296-4E43-AD18-7C4B8D73EBEB}" destId="{A4DF61E3-2F1D-2342-B143-826B51051D8A}" srcOrd="0" destOrd="0" presId="urn:microsoft.com/office/officeart/2005/8/layout/hChevron3"/>
    <dgm:cxn modelId="{BD3A6390-4558-BB4C-A325-E2AC91B37611}" type="presOf" srcId="{FF171974-617E-994C-9462-853E33C1419B}" destId="{A8EA2A4A-47F2-FA43-A293-B357BE4F6D6A}" srcOrd="0" destOrd="0" presId="urn:microsoft.com/office/officeart/2005/8/layout/hChevron3"/>
    <dgm:cxn modelId="{86EA315C-CD17-D444-BDBB-90562D12C43F}" type="presParOf" srcId="{2BA0099B-D3F0-3B45-BBF0-C473FD084C4A}" destId="{A4DF61E3-2F1D-2342-B143-826B51051D8A}" srcOrd="0" destOrd="0" presId="urn:microsoft.com/office/officeart/2005/8/layout/hChevron3"/>
    <dgm:cxn modelId="{AE1DB063-D8C0-504D-A352-FE7449051F24}" type="presParOf" srcId="{2BA0099B-D3F0-3B45-BBF0-C473FD084C4A}" destId="{79850CCF-EA0E-0A4F-89F8-13BB1B154943}" srcOrd="1" destOrd="0" presId="urn:microsoft.com/office/officeart/2005/8/layout/hChevron3"/>
    <dgm:cxn modelId="{D73EE37F-B2F7-B54E-8AF2-9E6678292851}" type="presParOf" srcId="{2BA0099B-D3F0-3B45-BBF0-C473FD084C4A}" destId="{7613CD20-A353-AE40-8972-D8A98F2C5E1D}" srcOrd="2" destOrd="0" presId="urn:microsoft.com/office/officeart/2005/8/layout/hChevron3"/>
    <dgm:cxn modelId="{B1FB89B7-8913-884D-B700-2E549723193E}" type="presParOf" srcId="{2BA0099B-D3F0-3B45-BBF0-C473FD084C4A}" destId="{47E73672-5E2E-8843-9286-6423B240740E}" srcOrd="3" destOrd="0" presId="urn:microsoft.com/office/officeart/2005/8/layout/hChevron3"/>
    <dgm:cxn modelId="{2694D3DA-7C19-684D-BC87-A34585C69319}" type="presParOf" srcId="{2BA0099B-D3F0-3B45-BBF0-C473FD084C4A}" destId="{A8EA2A4A-47F2-FA43-A293-B357BE4F6D6A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9946C5-87CB-F64B-8443-BFD4C6355ABD}">
      <dsp:nvSpPr>
        <dsp:cNvPr id="0" name=""/>
        <dsp:cNvSpPr/>
      </dsp:nvSpPr>
      <dsp:spPr>
        <a:xfrm>
          <a:off x="2841307" y="0"/>
          <a:ext cx="2621067" cy="262106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>
          <a:noFill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Arcuate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nucleaus</a:t>
          </a:r>
          <a:r>
            <a:rPr lang="en-US" sz="2100" kern="1200" dirty="0" smtClean="0"/>
            <a:t> of hypothalamus</a:t>
          </a:r>
          <a:endParaRPr lang="en-US" sz="2100" kern="1200" dirty="0"/>
        </a:p>
      </dsp:txBody>
      <dsp:txXfrm>
        <a:off x="3225153" y="383846"/>
        <a:ext cx="1853375" cy="1853375"/>
      </dsp:txXfrm>
    </dsp:sp>
    <dsp:sp modelId="{FC5E5B02-7A2A-9349-A441-2CA7F489B663}">
      <dsp:nvSpPr>
        <dsp:cNvPr id="0" name=""/>
        <dsp:cNvSpPr/>
      </dsp:nvSpPr>
      <dsp:spPr>
        <a:xfrm rot="18967532">
          <a:off x="2425270" y="2181327"/>
          <a:ext cx="1178207" cy="74700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>
          <a:noFill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E068E0-46D8-5347-B99F-656D9F802ED6}">
      <dsp:nvSpPr>
        <dsp:cNvPr id="0" name=""/>
        <dsp:cNvSpPr/>
      </dsp:nvSpPr>
      <dsp:spPr>
        <a:xfrm>
          <a:off x="-91722" y="2876212"/>
          <a:ext cx="2929825" cy="2177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>
          <a:noFill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Satiety Center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Inhibits appetite in presence of food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 ventromedial nucleus (VPN) of hypothalamus</a:t>
          </a:r>
          <a:endParaRPr lang="en-US" sz="2000" kern="1200" dirty="0"/>
        </a:p>
      </dsp:txBody>
      <dsp:txXfrm>
        <a:off x="-27953" y="2939981"/>
        <a:ext cx="2802287" cy="2049710"/>
      </dsp:txXfrm>
    </dsp:sp>
    <dsp:sp modelId="{10360788-F877-7D47-9021-52A3B9B43002}">
      <dsp:nvSpPr>
        <dsp:cNvPr id="0" name=""/>
        <dsp:cNvSpPr/>
      </dsp:nvSpPr>
      <dsp:spPr>
        <a:xfrm rot="2496844" flipH="1">
          <a:off x="4845816" y="2162068"/>
          <a:ext cx="1238663" cy="74700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>
          <a:noFill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6873EC-71BE-3D49-944E-77B89F39089A}">
      <dsp:nvSpPr>
        <dsp:cNvPr id="0" name=""/>
        <dsp:cNvSpPr/>
      </dsp:nvSpPr>
      <dsp:spPr>
        <a:xfrm>
          <a:off x="5447508" y="3023121"/>
          <a:ext cx="2856867" cy="20295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>
          <a:noFill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Feeding center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 lateral hypothalamic area (LHA)</a:t>
          </a:r>
          <a:endParaRPr lang="en-US" sz="2000" kern="1200" dirty="0"/>
        </a:p>
      </dsp:txBody>
      <dsp:txXfrm>
        <a:off x="5506950" y="3082563"/>
        <a:ext cx="2737983" cy="191061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90E31-6162-3D45-AA7B-178995FA630A}">
      <dsp:nvSpPr>
        <dsp:cNvPr id="0" name=""/>
        <dsp:cNvSpPr/>
      </dsp:nvSpPr>
      <dsp:spPr>
        <a:xfrm>
          <a:off x="5446" y="897560"/>
          <a:ext cx="2794116" cy="11176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>
          <a:noFill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Oral Phase</a:t>
          </a:r>
          <a:endParaRPr lang="en-US" sz="2300" kern="1200" dirty="0"/>
        </a:p>
      </dsp:txBody>
      <dsp:txXfrm>
        <a:off x="564269" y="897560"/>
        <a:ext cx="1676470" cy="1117646"/>
      </dsp:txXfrm>
    </dsp:sp>
    <dsp:sp modelId="{47CF99E6-612A-DE47-90A2-02171B8D8D66}">
      <dsp:nvSpPr>
        <dsp:cNvPr id="0" name=""/>
        <dsp:cNvSpPr/>
      </dsp:nvSpPr>
      <dsp:spPr>
        <a:xfrm>
          <a:off x="2436327" y="992560"/>
          <a:ext cx="2319116" cy="92764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Voluntary</a:t>
          </a:r>
          <a:endParaRPr lang="en-US" sz="1200" kern="1200" dirty="0"/>
        </a:p>
      </dsp:txBody>
      <dsp:txXfrm>
        <a:off x="2900150" y="992560"/>
        <a:ext cx="1391470" cy="927646"/>
      </dsp:txXfrm>
    </dsp:sp>
    <dsp:sp modelId="{F657D9A2-52DA-3541-8F1B-F3FC7CC6FBAA}">
      <dsp:nvSpPr>
        <dsp:cNvPr id="0" name=""/>
        <dsp:cNvSpPr/>
      </dsp:nvSpPr>
      <dsp:spPr>
        <a:xfrm>
          <a:off x="4430767" y="992560"/>
          <a:ext cx="2319116" cy="92764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Tongue moves food </a:t>
          </a:r>
          <a:r>
            <a:rPr lang="en-US" sz="1200" kern="1200" dirty="0" smtClean="0">
              <a:sym typeface="Wingdings"/>
            </a:rPr>
            <a:t> pharynx</a:t>
          </a:r>
          <a:endParaRPr lang="en-US" sz="1200" kern="1200" dirty="0"/>
        </a:p>
      </dsp:txBody>
      <dsp:txXfrm>
        <a:off x="4894590" y="992560"/>
        <a:ext cx="1391470" cy="927646"/>
      </dsp:txXfrm>
    </dsp:sp>
    <dsp:sp modelId="{F747CEC7-E663-2041-88E7-FB06FAB19C85}">
      <dsp:nvSpPr>
        <dsp:cNvPr id="0" name=""/>
        <dsp:cNvSpPr/>
      </dsp:nvSpPr>
      <dsp:spPr>
        <a:xfrm>
          <a:off x="6425208" y="992560"/>
          <a:ext cx="2319116" cy="92764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Somatosensory receptors </a:t>
          </a:r>
          <a:r>
            <a:rPr lang="en-US" sz="1200" kern="1200" dirty="0" smtClean="0">
              <a:sym typeface="Wingdings"/>
            </a:rPr>
            <a:t> vagus &amp; glossopharyngeal  medulla</a:t>
          </a:r>
          <a:endParaRPr lang="en-US" sz="1200" kern="1200" dirty="0"/>
        </a:p>
      </dsp:txBody>
      <dsp:txXfrm>
        <a:off x="6889031" y="992560"/>
        <a:ext cx="1391470" cy="927646"/>
      </dsp:txXfrm>
    </dsp:sp>
    <dsp:sp modelId="{DD4A6471-CBB0-2D49-B80A-B31A82084927}">
      <dsp:nvSpPr>
        <dsp:cNvPr id="0" name=""/>
        <dsp:cNvSpPr/>
      </dsp:nvSpPr>
      <dsp:spPr>
        <a:xfrm>
          <a:off x="5446" y="2171677"/>
          <a:ext cx="2794116" cy="11176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>
          <a:noFill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Pharyngeal Phase</a:t>
          </a:r>
          <a:endParaRPr lang="en-US" sz="2300" kern="1200" dirty="0"/>
        </a:p>
      </dsp:txBody>
      <dsp:txXfrm>
        <a:off x="564269" y="2171677"/>
        <a:ext cx="1676470" cy="1117646"/>
      </dsp:txXfrm>
    </dsp:sp>
    <dsp:sp modelId="{C9502D63-1BFE-1D4F-AC25-5FD50F877DED}">
      <dsp:nvSpPr>
        <dsp:cNvPr id="0" name=""/>
        <dsp:cNvSpPr/>
      </dsp:nvSpPr>
      <dsp:spPr>
        <a:xfrm>
          <a:off x="2436327" y="2266677"/>
          <a:ext cx="2319116" cy="92764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Involuntary</a:t>
          </a:r>
          <a:endParaRPr lang="en-US" sz="1200" kern="1200" dirty="0"/>
        </a:p>
      </dsp:txBody>
      <dsp:txXfrm>
        <a:off x="2900150" y="2266677"/>
        <a:ext cx="1391470" cy="927646"/>
      </dsp:txXfrm>
    </dsp:sp>
    <dsp:sp modelId="{BA88E2E7-FAA5-7B46-A84C-A8214A0CA486}">
      <dsp:nvSpPr>
        <dsp:cNvPr id="0" name=""/>
        <dsp:cNvSpPr/>
      </dsp:nvSpPr>
      <dsp:spPr>
        <a:xfrm>
          <a:off x="4430767" y="2266677"/>
          <a:ext cx="2319116" cy="92764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Propels food to esophagus</a:t>
          </a:r>
          <a:endParaRPr lang="en-US" sz="1200" kern="1200" dirty="0"/>
        </a:p>
      </dsp:txBody>
      <dsp:txXfrm>
        <a:off x="4894590" y="2266677"/>
        <a:ext cx="1391470" cy="927646"/>
      </dsp:txXfrm>
    </dsp:sp>
    <dsp:sp modelId="{A635BB2A-8982-4249-9889-36EE0BD6384B}">
      <dsp:nvSpPr>
        <dsp:cNvPr id="0" name=""/>
        <dsp:cNvSpPr/>
      </dsp:nvSpPr>
      <dsp:spPr>
        <a:xfrm>
          <a:off x="6425208" y="2266677"/>
          <a:ext cx="2319116" cy="92764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Soft palate pulls upward, epiglottis covers laryngeal opening, UES relaxes, peristalsis</a:t>
          </a:r>
          <a:endParaRPr lang="en-US" sz="1200" kern="1200" dirty="0"/>
        </a:p>
      </dsp:txBody>
      <dsp:txXfrm>
        <a:off x="6889031" y="2266677"/>
        <a:ext cx="1391470" cy="927646"/>
      </dsp:txXfrm>
    </dsp:sp>
    <dsp:sp modelId="{B800E003-3B89-FB41-80BF-C86C44E13FD9}">
      <dsp:nvSpPr>
        <dsp:cNvPr id="0" name=""/>
        <dsp:cNvSpPr/>
      </dsp:nvSpPr>
      <dsp:spPr>
        <a:xfrm>
          <a:off x="5446" y="3445794"/>
          <a:ext cx="2794116" cy="11176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>
          <a:noFill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Esophageal Phase</a:t>
          </a:r>
          <a:endParaRPr lang="en-US" sz="2300" kern="1200" dirty="0"/>
        </a:p>
      </dsp:txBody>
      <dsp:txXfrm>
        <a:off x="564269" y="3445794"/>
        <a:ext cx="1676470" cy="1117646"/>
      </dsp:txXfrm>
    </dsp:sp>
    <dsp:sp modelId="{DA7D133A-E313-F84C-9332-B92ECA8D925D}">
      <dsp:nvSpPr>
        <dsp:cNvPr id="0" name=""/>
        <dsp:cNvSpPr/>
      </dsp:nvSpPr>
      <dsp:spPr>
        <a:xfrm>
          <a:off x="2436327" y="3540794"/>
          <a:ext cx="2319116" cy="92764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Involuntary: swallowing reflex and enteric nervous system</a:t>
          </a:r>
          <a:endParaRPr lang="en-US" sz="1200" kern="1200" dirty="0"/>
        </a:p>
      </dsp:txBody>
      <dsp:txXfrm>
        <a:off x="2900150" y="3540794"/>
        <a:ext cx="1391470" cy="927646"/>
      </dsp:txXfrm>
    </dsp:sp>
    <dsp:sp modelId="{2AC34D13-A000-854B-A8BF-389335A35AB9}">
      <dsp:nvSpPr>
        <dsp:cNvPr id="0" name=""/>
        <dsp:cNvSpPr/>
      </dsp:nvSpPr>
      <dsp:spPr>
        <a:xfrm>
          <a:off x="4430767" y="3540794"/>
          <a:ext cx="2319116" cy="92764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Sends food from esophagus to stomach</a:t>
          </a:r>
          <a:endParaRPr lang="en-US" sz="1200" kern="1200" dirty="0"/>
        </a:p>
      </dsp:txBody>
      <dsp:txXfrm>
        <a:off x="4894590" y="3540794"/>
        <a:ext cx="1391470" cy="927646"/>
      </dsp:txXfrm>
    </dsp:sp>
    <dsp:sp modelId="{9A515A7D-2075-3E46-82AF-940A6B26A45C}">
      <dsp:nvSpPr>
        <dsp:cNvPr id="0" name=""/>
        <dsp:cNvSpPr/>
      </dsp:nvSpPr>
      <dsp:spPr>
        <a:xfrm>
          <a:off x="6425208" y="3540794"/>
          <a:ext cx="2319116" cy="92764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Swallow reflex closes UES, 2 peristaltic waves</a:t>
          </a:r>
          <a:endParaRPr lang="en-US" sz="1200" kern="1200" dirty="0"/>
        </a:p>
      </dsp:txBody>
      <dsp:txXfrm>
        <a:off x="6889031" y="3540794"/>
        <a:ext cx="1391470" cy="9276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16396-52A6-3A4A-8B5E-E5CDDF224CDD}">
      <dsp:nvSpPr>
        <dsp:cNvPr id="0" name=""/>
        <dsp:cNvSpPr/>
      </dsp:nvSpPr>
      <dsp:spPr>
        <a:xfrm rot="5400000">
          <a:off x="-203985" y="206892"/>
          <a:ext cx="1359905" cy="9519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1</a:t>
          </a:r>
          <a:endParaRPr lang="en-US" sz="2600" kern="1200" dirty="0"/>
        </a:p>
      </dsp:txBody>
      <dsp:txXfrm rot="-5400000">
        <a:off x="1" y="478873"/>
        <a:ext cx="951934" cy="407971"/>
      </dsp:txXfrm>
    </dsp:sp>
    <dsp:sp modelId="{72A7C14E-C0F6-CD4B-962D-2DDE94908020}">
      <dsp:nvSpPr>
        <dsp:cNvPr id="0" name=""/>
        <dsp:cNvSpPr/>
      </dsp:nvSpPr>
      <dsp:spPr>
        <a:xfrm rot="5400000">
          <a:off x="3899001" y="-2944161"/>
          <a:ext cx="883938" cy="67780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UES opens, then closes once food through</a:t>
          </a:r>
          <a:endParaRPr lang="en-US" sz="1500" kern="1200" dirty="0"/>
        </a:p>
      </dsp:txBody>
      <dsp:txXfrm rot="-5400000">
        <a:off x="951934" y="46056"/>
        <a:ext cx="6734923" cy="797638"/>
      </dsp:txXfrm>
    </dsp:sp>
    <dsp:sp modelId="{54507A57-D7F6-9F40-BCCA-115A42AD5AED}">
      <dsp:nvSpPr>
        <dsp:cNvPr id="0" name=""/>
        <dsp:cNvSpPr/>
      </dsp:nvSpPr>
      <dsp:spPr>
        <a:xfrm rot="5400000">
          <a:off x="-203985" y="1421369"/>
          <a:ext cx="1359905" cy="9519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2</a:t>
          </a:r>
          <a:endParaRPr lang="en-US" sz="2600" kern="1200" dirty="0"/>
        </a:p>
      </dsp:txBody>
      <dsp:txXfrm rot="-5400000">
        <a:off x="1" y="1693350"/>
        <a:ext cx="951934" cy="407971"/>
      </dsp:txXfrm>
    </dsp:sp>
    <dsp:sp modelId="{C68D83D2-0A14-4A48-8A05-B0AFF7D89DB9}">
      <dsp:nvSpPr>
        <dsp:cNvPr id="0" name=""/>
        <dsp:cNvSpPr/>
      </dsp:nvSpPr>
      <dsp:spPr>
        <a:xfrm rot="5400000">
          <a:off x="3899001" y="-1729684"/>
          <a:ext cx="883938" cy="67780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Primary peristaltic contraction</a:t>
          </a:r>
          <a:endParaRPr lang="en-US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Each segment contracts =&gt; high pressure behind bolus</a:t>
          </a:r>
          <a:endParaRPr lang="en-US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Accelerated by gravity</a:t>
          </a:r>
          <a:endParaRPr lang="en-US" sz="1500" kern="1200" dirty="0"/>
        </a:p>
      </dsp:txBody>
      <dsp:txXfrm rot="-5400000">
        <a:off x="951934" y="1260533"/>
        <a:ext cx="6734923" cy="797638"/>
      </dsp:txXfrm>
    </dsp:sp>
    <dsp:sp modelId="{D5151E14-3965-F249-8E4E-41330FDEF2B6}">
      <dsp:nvSpPr>
        <dsp:cNvPr id="0" name=""/>
        <dsp:cNvSpPr/>
      </dsp:nvSpPr>
      <dsp:spPr>
        <a:xfrm rot="5400000">
          <a:off x="-203985" y="2635846"/>
          <a:ext cx="1359905" cy="9519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3</a:t>
          </a:r>
          <a:endParaRPr lang="en-US" sz="2600" kern="1200" dirty="0"/>
        </a:p>
      </dsp:txBody>
      <dsp:txXfrm rot="-5400000">
        <a:off x="1" y="2907827"/>
        <a:ext cx="951934" cy="407971"/>
      </dsp:txXfrm>
    </dsp:sp>
    <dsp:sp modelId="{DA0070C9-D661-5B46-86D4-FAD1E8D2B3DE}">
      <dsp:nvSpPr>
        <dsp:cNvPr id="0" name=""/>
        <dsp:cNvSpPr/>
      </dsp:nvSpPr>
      <dsp:spPr>
        <a:xfrm rot="5400000">
          <a:off x="3899001" y="-515206"/>
          <a:ext cx="883938" cy="67780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LES opens + stomach goes through </a:t>
          </a:r>
          <a:r>
            <a:rPr lang="en-US" sz="1500" u="sng" kern="1200" dirty="0" smtClean="0">
              <a:solidFill>
                <a:schemeClr val="accent6"/>
              </a:solidFill>
            </a:rPr>
            <a:t>receptive relaxation</a:t>
          </a:r>
          <a:endParaRPr lang="en-US" sz="1500" u="sng" kern="1200" dirty="0">
            <a:solidFill>
              <a:schemeClr val="accent6"/>
            </a:solidFill>
          </a:endParaRP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LES mediated by </a:t>
          </a:r>
          <a:r>
            <a:rPr lang="en-US" sz="1500" kern="1200" dirty="0" err="1" smtClean="0"/>
            <a:t>peptidergic</a:t>
          </a:r>
          <a:r>
            <a:rPr lang="en-US" sz="1500" kern="1200" dirty="0" smtClean="0"/>
            <a:t> fibers in vagus nerve, releasing </a:t>
          </a:r>
          <a:r>
            <a:rPr lang="en-US" sz="1500" b="1" i="1" kern="1200" dirty="0" smtClean="0">
              <a:solidFill>
                <a:schemeClr val="accent1"/>
              </a:solidFill>
            </a:rPr>
            <a:t>VIP</a:t>
          </a:r>
          <a:endParaRPr lang="en-US" sz="1500" b="1" i="1" kern="1200" dirty="0">
            <a:solidFill>
              <a:schemeClr val="accent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LES contracts and returns to high resting tone once food in stomach</a:t>
          </a:r>
          <a:endParaRPr lang="en-US" sz="1500" kern="1200" dirty="0"/>
        </a:p>
      </dsp:txBody>
      <dsp:txXfrm rot="-5400000">
        <a:off x="951934" y="2475011"/>
        <a:ext cx="6734923" cy="797638"/>
      </dsp:txXfrm>
    </dsp:sp>
    <dsp:sp modelId="{8B9660F1-27BA-5B43-A9E4-0CFCCB33E027}">
      <dsp:nvSpPr>
        <dsp:cNvPr id="0" name=""/>
        <dsp:cNvSpPr/>
      </dsp:nvSpPr>
      <dsp:spPr>
        <a:xfrm rot="5400000">
          <a:off x="-203985" y="3850323"/>
          <a:ext cx="1359905" cy="9519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4</a:t>
          </a:r>
          <a:endParaRPr lang="en-US" sz="2600" kern="1200" dirty="0"/>
        </a:p>
      </dsp:txBody>
      <dsp:txXfrm rot="-5400000">
        <a:off x="1" y="4122304"/>
        <a:ext cx="951934" cy="407971"/>
      </dsp:txXfrm>
    </dsp:sp>
    <dsp:sp modelId="{68FF6134-346B-6341-B03B-87D065A3F4D4}">
      <dsp:nvSpPr>
        <dsp:cNvPr id="0" name=""/>
        <dsp:cNvSpPr/>
      </dsp:nvSpPr>
      <dsp:spPr>
        <a:xfrm rot="5400000">
          <a:off x="3899001" y="699270"/>
          <a:ext cx="883938" cy="67780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Secondary peristaltic contraction if primary not sufficient</a:t>
          </a:r>
          <a:endParaRPr lang="en-US" sz="1500" kern="1200" dirty="0"/>
        </a:p>
      </dsp:txBody>
      <dsp:txXfrm rot="-5400000">
        <a:off x="951934" y="3689487"/>
        <a:ext cx="6734923" cy="7976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16396-52A6-3A4A-8B5E-E5CDDF224CDD}">
      <dsp:nvSpPr>
        <dsp:cNvPr id="0" name=""/>
        <dsp:cNvSpPr/>
      </dsp:nvSpPr>
      <dsp:spPr>
        <a:xfrm rot="5400000">
          <a:off x="-257184" y="276349"/>
          <a:ext cx="1714562" cy="12001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1</a:t>
          </a:r>
          <a:endParaRPr lang="en-US" sz="3300" kern="1200" dirty="0"/>
        </a:p>
      </dsp:txBody>
      <dsp:txXfrm rot="-5400000">
        <a:off x="1" y="619262"/>
        <a:ext cx="1200193" cy="514369"/>
      </dsp:txXfrm>
    </dsp:sp>
    <dsp:sp modelId="{72A7C14E-C0F6-CD4B-962D-2DDE94908020}">
      <dsp:nvSpPr>
        <dsp:cNvPr id="0" name=""/>
        <dsp:cNvSpPr/>
      </dsp:nvSpPr>
      <dsp:spPr>
        <a:xfrm rot="5400000">
          <a:off x="4299133" y="-3079773"/>
          <a:ext cx="1114465" cy="73123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u="sng" kern="1200" dirty="0" smtClean="0">
              <a:solidFill>
                <a:schemeClr val="accent6"/>
              </a:solidFill>
            </a:rPr>
            <a:t>Receptive relaxation</a:t>
          </a:r>
          <a:endParaRPr lang="en-US" sz="1300" u="sng" kern="1200" dirty="0">
            <a:solidFill>
              <a:schemeClr val="accent6"/>
            </a:solidFill>
          </a:endParaRP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Decreases pressure and increases volume of oral stomach</a:t>
          </a:r>
          <a:endParaRPr lang="en-US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Vasovagal reflex: </a:t>
          </a:r>
          <a:r>
            <a:rPr lang="en-US" sz="1300" b="1" i="1" kern="1200" dirty="0" smtClean="0">
              <a:solidFill>
                <a:srgbClr val="749805"/>
              </a:solidFill>
            </a:rPr>
            <a:t>VIP</a:t>
          </a:r>
          <a:r>
            <a:rPr lang="en-US" sz="1300" kern="1200" dirty="0" smtClean="0"/>
            <a:t>-mediated</a:t>
          </a:r>
          <a:endParaRPr lang="en-US" sz="1300" kern="1200" dirty="0"/>
        </a:p>
      </dsp:txBody>
      <dsp:txXfrm rot="-5400000">
        <a:off x="1200194" y="73570"/>
        <a:ext cx="7257940" cy="1005657"/>
      </dsp:txXfrm>
    </dsp:sp>
    <dsp:sp modelId="{54507A57-D7F6-9F40-BCCA-115A42AD5AED}">
      <dsp:nvSpPr>
        <dsp:cNvPr id="0" name=""/>
        <dsp:cNvSpPr/>
      </dsp:nvSpPr>
      <dsp:spPr>
        <a:xfrm rot="5400000">
          <a:off x="-257184" y="2078954"/>
          <a:ext cx="1714562" cy="12001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2</a:t>
          </a:r>
          <a:endParaRPr lang="en-US" sz="3300" kern="1200" dirty="0"/>
        </a:p>
      </dsp:txBody>
      <dsp:txXfrm rot="-5400000">
        <a:off x="1" y="2421867"/>
        <a:ext cx="1200193" cy="514369"/>
      </dsp:txXfrm>
    </dsp:sp>
    <dsp:sp modelId="{C68D83D2-0A14-4A48-8A05-B0AFF7D89DB9}">
      <dsp:nvSpPr>
        <dsp:cNvPr id="0" name=""/>
        <dsp:cNvSpPr/>
      </dsp:nvSpPr>
      <dsp:spPr>
        <a:xfrm rot="5400000">
          <a:off x="4042906" y="-1277169"/>
          <a:ext cx="1626918" cy="73123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Contractions</a:t>
          </a:r>
          <a:endParaRPr lang="en-US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Decrease bolus size</a:t>
          </a:r>
          <a:endParaRPr lang="en-US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Mix bolus w/ gastric secretions to start digestion</a:t>
          </a:r>
          <a:endParaRPr lang="en-US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Neural and hormonal input</a:t>
          </a:r>
          <a:endParaRPr lang="en-US" sz="1300" kern="1200" dirty="0"/>
        </a:p>
        <a:p>
          <a:pPr marL="342900" lvl="3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PNS, </a:t>
          </a:r>
          <a:r>
            <a:rPr lang="en-US" sz="1300" b="1" i="1" kern="1200" dirty="0" smtClean="0">
              <a:solidFill>
                <a:srgbClr val="749805"/>
              </a:solidFill>
            </a:rPr>
            <a:t>gastrin</a:t>
          </a:r>
          <a:r>
            <a:rPr lang="en-US" sz="1300" kern="1200" dirty="0" smtClean="0"/>
            <a:t>, </a:t>
          </a:r>
          <a:r>
            <a:rPr lang="en-US" sz="1300" b="1" i="1" kern="1200" dirty="0" err="1" smtClean="0">
              <a:solidFill>
                <a:schemeClr val="accent1"/>
              </a:solidFill>
            </a:rPr>
            <a:t>motilin</a:t>
          </a:r>
          <a:r>
            <a:rPr lang="en-US" sz="1300" kern="1200" dirty="0" smtClean="0"/>
            <a:t>: increase APs and force</a:t>
          </a:r>
          <a:endParaRPr lang="en-US" sz="1300" kern="1200" dirty="0"/>
        </a:p>
        <a:p>
          <a:pPr marL="342900" lvl="3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SNS, </a:t>
          </a:r>
          <a:r>
            <a:rPr lang="en-US" sz="1300" b="1" i="1" kern="1200" dirty="0" smtClean="0">
              <a:solidFill>
                <a:srgbClr val="749805"/>
              </a:solidFill>
            </a:rPr>
            <a:t>secretin</a:t>
          </a:r>
          <a:r>
            <a:rPr lang="en-US" sz="1300" kern="1200" dirty="0" smtClean="0"/>
            <a:t>, </a:t>
          </a:r>
          <a:r>
            <a:rPr lang="en-US" sz="1300" b="1" i="1" kern="1200" dirty="0" smtClean="0">
              <a:solidFill>
                <a:srgbClr val="749805"/>
              </a:solidFill>
            </a:rPr>
            <a:t>GIP</a:t>
          </a:r>
          <a:r>
            <a:rPr lang="en-US" sz="1300" kern="1200" dirty="0" smtClean="0"/>
            <a:t>: decrease APs and force</a:t>
          </a:r>
          <a:endParaRPr lang="en-US" sz="1300" kern="1200" dirty="0"/>
        </a:p>
      </dsp:txBody>
      <dsp:txXfrm rot="-5400000">
        <a:off x="1200193" y="1644964"/>
        <a:ext cx="7232924" cy="1468078"/>
      </dsp:txXfrm>
    </dsp:sp>
    <dsp:sp modelId="{D5151E14-3965-F249-8E4E-41330FDEF2B6}">
      <dsp:nvSpPr>
        <dsp:cNvPr id="0" name=""/>
        <dsp:cNvSpPr/>
      </dsp:nvSpPr>
      <dsp:spPr>
        <a:xfrm rot="5400000">
          <a:off x="-257184" y="3984456"/>
          <a:ext cx="1714562" cy="12001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85000"/>
                <a:satMod val="15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alpha val="95000"/>
                <a:satMod val="130000"/>
              </a:schemeClr>
            </a:gs>
            <a:gs pos="67000">
              <a:schemeClr val="accent1">
                <a:hueOff val="0"/>
                <a:satOff val="0"/>
                <a:lumOff val="0"/>
                <a:alphaOff val="0"/>
                <a:shade val="7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0000"/>
                <a:satMod val="135000"/>
              </a:schemeClr>
            </a:gs>
          </a:gsLst>
          <a:lin ang="13200000" scaled="1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woPt" dir="tl"/>
        </a:scene3d>
        <a:sp3d extrusionH="12700" prstMaterial="softEdge">
          <a:bevelT w="25400" h="508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3</a:t>
          </a:r>
          <a:endParaRPr lang="en-US" sz="3300" kern="1200" dirty="0"/>
        </a:p>
      </dsp:txBody>
      <dsp:txXfrm rot="-5400000">
        <a:off x="1" y="4327369"/>
        <a:ext cx="1200193" cy="514369"/>
      </dsp:txXfrm>
    </dsp:sp>
    <dsp:sp modelId="{DA0070C9-D661-5B46-86D4-FAD1E8D2B3DE}">
      <dsp:nvSpPr>
        <dsp:cNvPr id="0" name=""/>
        <dsp:cNvSpPr/>
      </dsp:nvSpPr>
      <dsp:spPr>
        <a:xfrm rot="5400000">
          <a:off x="3940007" y="628332"/>
          <a:ext cx="1832715" cy="73123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Gastric emptying</a:t>
          </a:r>
          <a:endParaRPr lang="en-US" sz="1300" u="sng" kern="1200" dirty="0">
            <a:solidFill>
              <a:schemeClr val="accent6"/>
            </a:solidFill>
          </a:endParaRP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u="none" kern="1200" dirty="0" smtClean="0">
              <a:solidFill>
                <a:schemeClr val="tx2"/>
              </a:solidFill>
            </a:rPr>
            <a:t>Controlled by hormones to ensure time for:</a:t>
          </a:r>
          <a:endParaRPr lang="en-US" sz="1300" u="none" kern="1200" dirty="0">
            <a:solidFill>
              <a:schemeClr val="tx2"/>
            </a:solidFill>
          </a:endParaRPr>
        </a:p>
        <a:p>
          <a:pPr marL="342900" lvl="3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u="none" kern="1200" dirty="0" smtClean="0">
              <a:solidFill>
                <a:schemeClr val="tx2"/>
              </a:solidFill>
            </a:rPr>
            <a:t>H</a:t>
          </a:r>
          <a:r>
            <a:rPr lang="en-US" sz="1300" u="none" kern="1200" baseline="30000" dirty="0" smtClean="0">
              <a:solidFill>
                <a:schemeClr val="tx2"/>
              </a:solidFill>
            </a:rPr>
            <a:t>+</a:t>
          </a:r>
          <a:r>
            <a:rPr lang="en-US" sz="1300" u="none" kern="1200" dirty="0" smtClean="0">
              <a:solidFill>
                <a:schemeClr val="tx2"/>
              </a:solidFill>
            </a:rPr>
            <a:t> neutralization </a:t>
          </a:r>
          <a:r>
            <a:rPr lang="mr-IN" sz="1300" u="none" kern="1200" dirty="0" smtClean="0">
              <a:solidFill>
                <a:schemeClr val="tx2"/>
              </a:solidFill>
            </a:rPr>
            <a:t>–</a:t>
          </a:r>
          <a:r>
            <a:rPr lang="en-US" sz="1300" u="none" kern="1200" dirty="0" smtClean="0">
              <a:solidFill>
                <a:schemeClr val="tx2"/>
              </a:solidFill>
            </a:rPr>
            <a:t> sensed in duodenum by enteric NS</a:t>
          </a:r>
          <a:endParaRPr lang="en-US" sz="1300" u="none" kern="1200" dirty="0">
            <a:solidFill>
              <a:schemeClr val="tx2"/>
            </a:solidFill>
          </a:endParaRPr>
        </a:p>
        <a:p>
          <a:pPr marL="342900" lvl="3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u="none" kern="1200" dirty="0" smtClean="0">
              <a:solidFill>
                <a:schemeClr val="tx2"/>
              </a:solidFill>
            </a:rPr>
            <a:t>Digestion and absorption in small intestine </a:t>
          </a:r>
          <a:r>
            <a:rPr lang="mr-IN" sz="1300" u="none" kern="1200" dirty="0" smtClean="0">
              <a:solidFill>
                <a:schemeClr val="tx2"/>
              </a:solidFill>
            </a:rPr>
            <a:t>–</a:t>
          </a:r>
          <a:r>
            <a:rPr lang="en-US" sz="1300" u="none" kern="1200" dirty="0" smtClean="0">
              <a:solidFill>
                <a:schemeClr val="tx2"/>
              </a:solidFill>
            </a:rPr>
            <a:t> fat in duodenum stimulates </a:t>
          </a:r>
          <a:r>
            <a:rPr lang="en-US" sz="1300" b="1" i="1" u="none" kern="1200" dirty="0" smtClean="0">
              <a:solidFill>
                <a:schemeClr val="accent1"/>
              </a:solidFill>
            </a:rPr>
            <a:t>CCK</a:t>
          </a:r>
          <a:r>
            <a:rPr lang="en-US" sz="1300" u="none" kern="1200" dirty="0" smtClean="0">
              <a:solidFill>
                <a:schemeClr val="accent1"/>
              </a:solidFill>
            </a:rPr>
            <a:t> </a:t>
          </a:r>
          <a:r>
            <a:rPr lang="en-US" sz="1300" u="none" kern="1200" dirty="0" smtClean="0">
              <a:solidFill>
                <a:schemeClr val="tx2"/>
              </a:solidFill>
            </a:rPr>
            <a:t>to slow gastric emptying</a:t>
          </a:r>
          <a:endParaRPr lang="en-US" sz="1300" u="none" kern="1200" dirty="0">
            <a:solidFill>
              <a:schemeClr val="tx2"/>
            </a:solidFill>
          </a:endParaRPr>
        </a:p>
      </dsp:txBody>
      <dsp:txXfrm rot="-5400000">
        <a:off x="1200193" y="3457612"/>
        <a:ext cx="7222878" cy="16537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749B0-395B-8649-9B1F-34759FF53CA5}" type="datetimeFigureOut">
              <a:rPr lang="en-US" smtClean="0"/>
              <a:t>9/28/21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928A2-C5E6-AA4B-99FE-85AEDE964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9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1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Secretory portions:</a:t>
            </a:r>
            <a:r>
              <a:rPr lang="en-US" baseline="0" dirty="0" smtClean="0"/>
              <a:t> salivary glands, pancreas, liver, gall bladder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Photo Source: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veteriankey.com</a:t>
            </a:r>
            <a:r>
              <a:rPr lang="en-US" baseline="0" dirty="0" smtClean="0"/>
              <a:t>/digestive-system/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325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Leptin</a:t>
            </a:r>
            <a:endParaRPr lang="en-US" dirty="0" smtClean="0"/>
          </a:p>
          <a:p>
            <a:pPr marL="628650" lvl="1" indent="-171450">
              <a:buFontTx/>
              <a:buChar char="-"/>
            </a:pPr>
            <a:r>
              <a:rPr lang="en-US" dirty="0" smtClean="0"/>
              <a:t>Secreted by fat cells</a:t>
            </a:r>
            <a:r>
              <a:rPr lang="en-US" baseline="0" dirty="0" smtClean="0"/>
              <a:t> in proportional amount to fat stored in adipose tissue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Stimulates </a:t>
            </a:r>
            <a:r>
              <a:rPr lang="en-US" baseline="0" dirty="0" err="1" smtClean="0"/>
              <a:t>anorexigenic</a:t>
            </a:r>
            <a:r>
              <a:rPr lang="en-US" baseline="0" dirty="0" smtClean="0"/>
              <a:t>, inhibits </a:t>
            </a:r>
            <a:r>
              <a:rPr lang="en-US" baseline="0" dirty="0" err="1" smtClean="0"/>
              <a:t>orexigenic</a:t>
            </a:r>
            <a:r>
              <a:rPr lang="en-US" baseline="0" dirty="0" smtClean="0"/>
              <a:t> to decrease appetite and increase energy expenditure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Chronic/long-term effects to decrease appetite because it detects stored body fat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Insulin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Stimulates </a:t>
            </a:r>
            <a:r>
              <a:rPr lang="en-US" baseline="0" dirty="0" err="1" smtClean="0"/>
              <a:t>anorexigeic</a:t>
            </a:r>
            <a:r>
              <a:rPr lang="en-US" baseline="0" dirty="0" smtClean="0"/>
              <a:t>, inhibits </a:t>
            </a:r>
            <a:r>
              <a:rPr lang="en-US" baseline="0" dirty="0" err="1" smtClean="0"/>
              <a:t>orexigenic</a:t>
            </a:r>
            <a:r>
              <a:rPr lang="en-US" baseline="0" dirty="0" smtClean="0"/>
              <a:t> thereby decreasing appetite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Fluctuates throughout the day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Short-term effects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GLP-1 (</a:t>
            </a:r>
            <a:r>
              <a:rPr lang="en-US" sz="1200" dirty="0" smtClean="0"/>
              <a:t>Glucagon-like peptide</a:t>
            </a:r>
            <a:r>
              <a:rPr lang="en-US" sz="1200" baseline="0" dirty="0" smtClean="0"/>
              <a:t> 1)</a:t>
            </a:r>
            <a:r>
              <a:rPr lang="en-US" baseline="0" dirty="0" smtClean="0"/>
              <a:t>: decreases appetite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Peptide YY (PYY)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From intestinal L cells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Decreases appetite through direct hypothalamic action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Decreases appetite through decreasing </a:t>
            </a:r>
            <a:r>
              <a:rPr lang="en-US" baseline="0" dirty="0" err="1" smtClean="0"/>
              <a:t>grehlin</a:t>
            </a:r>
            <a:r>
              <a:rPr lang="en-US" baseline="0" dirty="0" smtClean="0"/>
              <a:t> secretion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Grehlin</a:t>
            </a:r>
            <a:endParaRPr lang="en-US" baseline="0" dirty="0" smtClean="0"/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Secreted by gastric cells before eating a meal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Stimulates </a:t>
            </a:r>
            <a:r>
              <a:rPr lang="en-US" baseline="0" dirty="0" err="1" smtClean="0"/>
              <a:t>orexigenic</a:t>
            </a:r>
            <a:r>
              <a:rPr lang="en-US" baseline="0" dirty="0" smtClean="0"/>
              <a:t>, inhibits </a:t>
            </a:r>
            <a:r>
              <a:rPr lang="en-US" baseline="0" dirty="0" err="1" smtClean="0"/>
              <a:t>anorexigenic</a:t>
            </a:r>
            <a:r>
              <a:rPr lang="en-US" baseline="0" dirty="0" smtClean="0"/>
              <a:t>, thereby increasing appetite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Weight loss and starvation stimulate </a:t>
            </a:r>
            <a:r>
              <a:rPr lang="en-US" baseline="0" dirty="0" err="1" smtClean="0"/>
              <a:t>grehlin</a:t>
            </a:r>
            <a:r>
              <a:rPr lang="en-US" baseline="0" dirty="0" smtClean="0"/>
              <a:t> secretion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20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Yields</a:t>
            </a:r>
            <a:r>
              <a:rPr lang="en-US" baseline="0" dirty="0" smtClean="0"/>
              <a:t> a coordinated contraction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78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NOT action potentials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Oscillation</a:t>
            </a:r>
          </a:p>
          <a:p>
            <a:pPr marL="628650" lvl="1" indent="-171450">
              <a:buFontTx/>
              <a:buChar char="-"/>
            </a:pPr>
            <a:r>
              <a:rPr lang="en-US" dirty="0" smtClean="0"/>
              <a:t>Depolarization:</a:t>
            </a:r>
            <a:r>
              <a:rPr lang="en-US" baseline="0" dirty="0" smtClean="0"/>
              <a:t> membrane potential becomes less negative and moves closer to threshold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Repolarization: membrane potential becomes more negative and moves away from the threshold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If</a:t>
            </a:r>
            <a:r>
              <a:rPr lang="en-US" baseline="0" dirty="0" smtClean="0"/>
              <a:t> membrane potential during depolarization occurs all the way to the threshold, an action potential will occur “on top of” the slow wave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Bottom graph shows mechanical action occurring after the electrical response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Frequency varies based on location in GIT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Stomach: 3 slow waves/minute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Duodenum: 12 slow waves/minute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Sets frequency of action potential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30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Even </a:t>
            </a:r>
            <a:r>
              <a:rPr lang="en-US" baseline="0" dirty="0" err="1" smtClean="0"/>
              <a:t>subthreshold</a:t>
            </a:r>
            <a:r>
              <a:rPr lang="en-US" baseline="0" dirty="0" smtClean="0"/>
              <a:t>, waves =&gt; weak contractions: basal/tonic contractions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If slow waves depolarize to the threshold, AP occurs on top of slow wave =&gt; stronger/phasic contraction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Smooth muscle contractions summates to 1 movement/contraction, not a twitch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03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humans, chewing</a:t>
            </a:r>
            <a:r>
              <a:rPr lang="en-US" baseline="0" dirty="0" smtClean="0"/>
              <a:t> mixes CHO and salivary amylase for digestion, but veterinary species DO NOT HAVE salivary amylase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8208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Voluntarily initiated,</a:t>
            </a:r>
            <a:r>
              <a:rPr lang="en-US" baseline="0" dirty="0" smtClean="0"/>
              <a:t> then involuntary reflex controlled by swallowing center in the medulla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Sensed by: somatosensory receptors in pharynx</a:t>
            </a:r>
            <a:r>
              <a:rPr lang="en-US" baseline="0" dirty="0" smtClean="0">
                <a:sym typeface="Wingdings"/>
              </a:rPr>
              <a:t> medulla via vagus nerve and glossopharyngeal nerve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Medulla coordinates and directs motor to striated muscle of pharynx, upper esophagus</a:t>
            </a:r>
          </a:p>
          <a:p>
            <a:pPr marL="0" indent="0">
              <a:buFontTx/>
              <a:buNone/>
            </a:pPr>
            <a:endParaRPr lang="en-US" baseline="0" dirty="0" smtClean="0">
              <a:sym typeface="Wingdings"/>
            </a:endParaRPr>
          </a:p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Pharyngeal Phase</a:t>
            </a:r>
          </a:p>
          <a:p>
            <a:pPr marL="228600" indent="-228600">
              <a:buFontTx/>
              <a:buAutoNum type="arabicParenR"/>
            </a:pPr>
            <a:r>
              <a:rPr lang="en-US" baseline="0" dirty="0" smtClean="0">
                <a:sym typeface="Wingdings"/>
              </a:rPr>
              <a:t>Soft palate pulls upward =&gt; narrow passage for food to get through the pharynx and NOT the </a:t>
            </a:r>
            <a:r>
              <a:rPr lang="en-US" baseline="0" dirty="0" err="1" smtClean="0">
                <a:sym typeface="Wingdings"/>
              </a:rPr>
              <a:t>nasopharynx</a:t>
            </a:r>
            <a:endParaRPr lang="en-US" baseline="0" dirty="0" smtClean="0">
              <a:sym typeface="Wingdings"/>
            </a:endParaRPr>
          </a:p>
          <a:p>
            <a:pPr marL="228600" indent="-228600">
              <a:buFontTx/>
              <a:buAutoNum type="arabicParenR"/>
            </a:pPr>
            <a:r>
              <a:rPr lang="en-US" baseline="0" dirty="0" smtClean="0">
                <a:sym typeface="Wingdings"/>
              </a:rPr>
              <a:t>Epiglottis moves to cover laryngeal opening and larynx moves up against it</a:t>
            </a:r>
          </a:p>
          <a:p>
            <a:pPr marL="228600" indent="-228600">
              <a:buFontTx/>
              <a:buAutoNum type="arabicParenR"/>
            </a:pPr>
            <a:r>
              <a:rPr lang="en-US" baseline="0" dirty="0" smtClean="0">
                <a:sym typeface="Wingdings"/>
              </a:rPr>
              <a:t>UES relaxes =&gt; pharynx  esophagus</a:t>
            </a:r>
          </a:p>
          <a:p>
            <a:pPr marL="228600" indent="-228600">
              <a:buFontTx/>
              <a:buAutoNum type="arabicParenR"/>
            </a:pPr>
            <a:r>
              <a:rPr lang="en-US" baseline="0" dirty="0" smtClean="0">
                <a:sym typeface="Wingdings"/>
              </a:rPr>
              <a:t>Peristaltic wave of contraction through pharynx =&gt; food goes through open UES</a:t>
            </a:r>
          </a:p>
          <a:p>
            <a:pPr marL="228600" indent="-228600">
              <a:buFontTx/>
              <a:buAutoNum type="arabicParenR"/>
            </a:pPr>
            <a:r>
              <a:rPr lang="en-US" baseline="0" dirty="0" smtClean="0">
                <a:sym typeface="Wingdings"/>
              </a:rPr>
              <a:t>NO BREATHING DURING THIS PROCESS</a:t>
            </a:r>
          </a:p>
          <a:p>
            <a:pPr marL="0" indent="0">
              <a:buFontTx/>
              <a:buNone/>
            </a:pPr>
            <a:endParaRPr lang="en-US" baseline="0" dirty="0" smtClean="0">
              <a:sym typeface="Wingdings"/>
            </a:endParaRPr>
          </a:p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Esophageal Phase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Swallow reflex closes UES to prevent reflux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1</a:t>
            </a:r>
            <a:r>
              <a:rPr lang="en-US" baseline="30000" dirty="0" smtClean="0">
                <a:sym typeface="Wingdings"/>
              </a:rPr>
              <a:t>st</a:t>
            </a:r>
            <a:r>
              <a:rPr lang="en-US" baseline="0" dirty="0" smtClean="0">
                <a:sym typeface="Wingdings"/>
              </a:rPr>
              <a:t> peristaltic waves: swallow reflex, travels down esophagus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If 1</a:t>
            </a:r>
            <a:r>
              <a:rPr lang="en-US" baseline="30000" dirty="0" smtClean="0">
                <a:sym typeface="Wingdings"/>
              </a:rPr>
              <a:t>st</a:t>
            </a:r>
            <a:r>
              <a:rPr lang="en-US" baseline="0" dirty="0" smtClean="0">
                <a:sym typeface="Wingdings"/>
              </a:rPr>
              <a:t> was not enough, 2</a:t>
            </a:r>
            <a:r>
              <a:rPr lang="en-US" baseline="30000" dirty="0" smtClean="0">
                <a:sym typeface="Wingdings"/>
              </a:rPr>
              <a:t>nd</a:t>
            </a:r>
            <a:r>
              <a:rPr lang="en-US" baseline="0" dirty="0" smtClean="0">
                <a:sym typeface="Wingdings"/>
              </a:rPr>
              <a:t> peristaltic wave is generated by enteric 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67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Problems posed by the </a:t>
            </a:r>
            <a:r>
              <a:rPr lang="en-US" dirty="0" err="1" smtClean="0"/>
              <a:t>intrathoracic</a:t>
            </a:r>
            <a:r>
              <a:rPr lang="en-US" dirty="0" smtClean="0"/>
              <a:t> location of esophagus:</a:t>
            </a:r>
          </a:p>
          <a:p>
            <a:pPr marL="171450" indent="-171450">
              <a:buFontTx/>
              <a:buChar char="-"/>
            </a:pPr>
            <a:r>
              <a:rPr lang="en-US" dirty="0" err="1" smtClean="0"/>
              <a:t>Intraesophageal</a:t>
            </a:r>
            <a:r>
              <a:rPr lang="en-US" baseline="0" dirty="0" smtClean="0"/>
              <a:t> pressure = </a:t>
            </a:r>
            <a:r>
              <a:rPr lang="en-US" baseline="0" dirty="0" err="1" smtClean="0"/>
              <a:t>intrathoracic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presssure</a:t>
            </a:r>
            <a:r>
              <a:rPr lang="en-US" baseline="0" dirty="0" smtClean="0"/>
              <a:t>, which is &lt;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, so &lt; intra-abdominal pressure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Difficult to keep air out of upper esophagus: UES’ job (P = 50 mmHg)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Difficult to keep gastric acid contents out of lower esophagus: LES’ job (P = 20 mmHg)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If abdominal pressure increases (i.e. pregnancy, obesity), can make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 more prone to </a:t>
            </a:r>
            <a:r>
              <a:rPr lang="en-US" baseline="0" dirty="0" err="1" smtClean="0"/>
              <a:t>gastroesophageal</a:t>
            </a:r>
            <a:r>
              <a:rPr lang="en-US" baseline="0" dirty="0" smtClean="0"/>
              <a:t> reflux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998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2) Contractions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Start in the middle of the body of the stomach and move distally, getting more vigorous as pylorus is approached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Periodically propels food towards the pylorus, which is normally closed due to the contraction wave =&gt; </a:t>
            </a:r>
            <a:r>
              <a:rPr lang="en-US" u="sng" baseline="0" dirty="0" err="1" smtClean="0">
                <a:solidFill>
                  <a:schemeClr val="accent6"/>
                </a:solidFill>
              </a:rPr>
              <a:t>retropulsion</a:t>
            </a:r>
            <a:endParaRPr lang="en-US" u="sng" baseline="0" dirty="0" smtClean="0">
              <a:solidFill>
                <a:schemeClr val="accent6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During fasting, </a:t>
            </a:r>
            <a:r>
              <a:rPr lang="en-US" baseline="0" dirty="0" err="1" smtClean="0"/>
              <a:t>motilin</a:t>
            </a:r>
            <a:r>
              <a:rPr lang="en-US" baseline="0" dirty="0" smtClean="0"/>
              <a:t> mediates q 90 min </a:t>
            </a:r>
            <a:r>
              <a:rPr lang="en-US" u="sng" baseline="0" dirty="0" smtClean="0"/>
              <a:t>migrating myoelectric complexes</a:t>
            </a:r>
            <a:r>
              <a:rPr lang="en-US" u="none" baseline="0" dirty="0" smtClean="0"/>
              <a:t> to clear stomach of remaining residue</a:t>
            </a:r>
          </a:p>
          <a:p>
            <a:pPr marL="0" indent="0">
              <a:buFontTx/>
              <a:buNone/>
            </a:pPr>
            <a:endParaRPr lang="en-US" u="none" baseline="0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u="none" baseline="0" dirty="0" smtClean="0"/>
              <a:t>3) Gastric Emptying: </a:t>
            </a:r>
            <a:r>
              <a:rPr lang="en-US" u="none" dirty="0" smtClean="0">
                <a:solidFill>
                  <a:schemeClr val="tx2"/>
                </a:solidFill>
              </a:rPr>
              <a:t>Liquids empty faster than solids; </a:t>
            </a:r>
            <a:r>
              <a:rPr lang="en-US" u="none" dirty="0" err="1" smtClean="0">
                <a:solidFill>
                  <a:schemeClr val="tx2"/>
                </a:solidFill>
              </a:rPr>
              <a:t>isotonics</a:t>
            </a:r>
            <a:r>
              <a:rPr lang="en-US" u="none" dirty="0" smtClean="0">
                <a:solidFill>
                  <a:schemeClr val="tx2"/>
                </a:solidFill>
              </a:rPr>
              <a:t> empty faster than hyper/</a:t>
            </a:r>
            <a:r>
              <a:rPr lang="en-US" u="none" dirty="0" err="1" smtClean="0">
                <a:solidFill>
                  <a:schemeClr val="tx2"/>
                </a:solidFill>
              </a:rPr>
              <a:t>hypotonics</a:t>
            </a:r>
            <a:endParaRPr lang="en-US" u="none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998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Duodenum:</a:t>
            </a:r>
            <a:r>
              <a:rPr lang="en-US" baseline="0" dirty="0" smtClean="0"/>
              <a:t> 12 slow waves/ min vs. ileum: 9 slow waves/minute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Also has migrating myoelectric complexes q 90min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PNS via </a:t>
            </a:r>
            <a:r>
              <a:rPr lang="en-US" u="sng" baseline="0" dirty="0" smtClean="0"/>
              <a:t>vagus nerve</a:t>
            </a:r>
            <a:r>
              <a:rPr lang="en-US" baseline="0" dirty="0" smtClean="0"/>
              <a:t>: increases contraction through </a:t>
            </a:r>
            <a:r>
              <a:rPr lang="en-US" baseline="0" dirty="0" err="1" smtClean="0"/>
              <a:t>ACh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peptidergic</a:t>
            </a:r>
            <a:r>
              <a:rPr lang="en-US" baseline="0" dirty="0" smtClean="0"/>
              <a:t> (VIP, </a:t>
            </a:r>
            <a:r>
              <a:rPr lang="en-US" baseline="0" dirty="0" err="1" smtClean="0"/>
              <a:t>enkephalins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molitin</a:t>
            </a:r>
            <a:r>
              <a:rPr lang="en-US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SNS: decreases smooth muscle activity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Contraction is coordinated by enteric nervous system</a:t>
            </a:r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Segmental: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Contractions split </a:t>
            </a:r>
            <a:r>
              <a:rPr lang="en-US" baseline="0" dirty="0" err="1" smtClean="0"/>
              <a:t>chyme</a:t>
            </a:r>
            <a:r>
              <a:rPr lang="en-US" baseline="0" dirty="0" smtClean="0"/>
              <a:t> and send it </a:t>
            </a:r>
            <a:r>
              <a:rPr lang="en-US" baseline="0" dirty="0" err="1" smtClean="0"/>
              <a:t>orad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aborad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When relaxes, </a:t>
            </a:r>
            <a:r>
              <a:rPr lang="en-US" baseline="0" dirty="0" err="1" smtClean="0"/>
              <a:t>chyme</a:t>
            </a:r>
            <a:r>
              <a:rPr lang="en-US" baseline="0" dirty="0" smtClean="0"/>
              <a:t> comes back together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No propulsive movement</a:t>
            </a:r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Peristaltic: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Contraction is </a:t>
            </a:r>
            <a:r>
              <a:rPr lang="en-US" baseline="0" dirty="0" err="1" smtClean="0"/>
              <a:t>orad</a:t>
            </a:r>
            <a:r>
              <a:rPr lang="en-US" baseline="0" dirty="0" smtClean="0"/>
              <a:t> to bolus, relaxation </a:t>
            </a:r>
            <a:r>
              <a:rPr lang="en-US" baseline="0" dirty="0" err="1" smtClean="0"/>
              <a:t>aborad</a:t>
            </a:r>
            <a:r>
              <a:rPr lang="en-US" baseline="0" dirty="0" smtClean="0"/>
              <a:t> to bolus =&gt; bolus moves </a:t>
            </a:r>
            <a:r>
              <a:rPr lang="en-US" baseline="0" dirty="0" err="1" smtClean="0"/>
              <a:t>aborad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Repeats this sequence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4303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Retching is the same thing, but the glottis is closed so the stomach contents return to the stomach after</a:t>
            </a:r>
            <a:r>
              <a:rPr lang="en-US" baseline="0" dirty="0" smtClean="0"/>
              <a:t> the retch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Dog Photo</a:t>
            </a:r>
            <a:r>
              <a:rPr lang="en-US" baseline="0" dirty="0" smtClean="0"/>
              <a:t> Source: https://</a:t>
            </a:r>
            <a:r>
              <a:rPr lang="en-US" baseline="0" dirty="0" err="1" smtClean="0"/>
              <a:t>dogs.lovetoknow.com</a:t>
            </a:r>
            <a:r>
              <a:rPr lang="en-US" baseline="0" dirty="0" smtClean="0"/>
              <a:t>/wiki/</a:t>
            </a:r>
            <a:r>
              <a:rPr lang="en-US" baseline="0" dirty="0" err="1" smtClean="0"/>
              <a:t>Dog_Regurgitation_Problems</a:t>
            </a:r>
            <a:endParaRPr lang="en-US" baseline="0" dirty="0" smtClean="0"/>
          </a:p>
          <a:p>
            <a:r>
              <a:rPr lang="en-US" baseline="0" dirty="0" smtClean="0"/>
              <a:t>Cat Photo Source: https://</a:t>
            </a:r>
            <a:r>
              <a:rPr lang="en-US" baseline="0" dirty="0" err="1" smtClean="0"/>
              <a:t>veterinaryhub.com</a:t>
            </a:r>
            <a:r>
              <a:rPr lang="en-US" baseline="0" dirty="0" smtClean="0"/>
              <a:t>/vomiting-in-cats/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8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Mucosal</a:t>
            </a:r>
            <a:r>
              <a:rPr lang="en-US" baseline="0" dirty="0" smtClean="0"/>
              <a:t> layer contains: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Epithelial cells: specialized for absorption and secretion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Lamina </a:t>
            </a:r>
            <a:r>
              <a:rPr lang="en-US" baseline="0" dirty="0" err="1" smtClean="0"/>
              <a:t>propria</a:t>
            </a:r>
            <a:r>
              <a:rPr lang="en-US" baseline="0" dirty="0" smtClean="0"/>
              <a:t>: connective tissue, blood vessels, lymph vessels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Muscularis</a:t>
            </a:r>
            <a:r>
              <a:rPr lang="en-US" baseline="0" dirty="0" smtClean="0"/>
              <a:t> mucosae: smooth muscle, </a:t>
            </a:r>
            <a:r>
              <a:rPr lang="en-US" baseline="0" dirty="0" err="1" smtClean="0"/>
              <a:t>crontraxtion</a:t>
            </a:r>
            <a:r>
              <a:rPr lang="en-US" baseline="0" dirty="0" smtClean="0"/>
              <a:t> of which changes the shape of epithelial layer</a:t>
            </a:r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2) </a:t>
            </a:r>
            <a:r>
              <a:rPr lang="en-US" baseline="0" dirty="0" err="1" smtClean="0"/>
              <a:t>Submucosal</a:t>
            </a:r>
            <a:r>
              <a:rPr lang="en-US" baseline="0" dirty="0" smtClean="0"/>
              <a:t> layer: collagen</a:t>
            </a:r>
            <a:r>
              <a:rPr lang="en-US" baseline="0" smtClean="0"/>
              <a:t>, </a:t>
            </a:r>
            <a:r>
              <a:rPr lang="en-US" baseline="0" smtClean="0"/>
              <a:t>elastin</a:t>
            </a:r>
            <a:r>
              <a:rPr lang="en-US" baseline="0" dirty="0" smtClean="0"/>
              <a:t>, glands, BVs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3) </a:t>
            </a:r>
            <a:r>
              <a:rPr lang="en-US" baseline="0" dirty="0" err="1" smtClean="0"/>
              <a:t>Submucosal</a:t>
            </a:r>
            <a:r>
              <a:rPr lang="en-US" baseline="0" dirty="0" smtClean="0"/>
              <a:t> plexus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4) Circular muscle: thick, densely innervated (neurons do not synapse in the GI smooth muscle fibers, but release transmitters from varicosities)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5) </a:t>
            </a:r>
            <a:r>
              <a:rPr lang="en-US" baseline="0" dirty="0" err="1" smtClean="0"/>
              <a:t>Myenteric</a:t>
            </a:r>
            <a:r>
              <a:rPr lang="en-US" baseline="0" dirty="0" smtClean="0"/>
              <a:t> plexus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6) Longitudinal muscle: thin, few nerve fibers (neurons do not synapse in the GI smooth muscle fibers, but release transmitters from varicosities)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2853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</a:t>
            </a:r>
            <a:r>
              <a:rPr lang="en-US" baseline="0" dirty="0" smtClean="0"/>
              <a:t> defecation until EXTERNAL anal sphincter relaxes (under voluntary control, striated muscle); urge occurs once rectum ~ 25% full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651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350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Bunch of grapes, each with single </a:t>
            </a:r>
            <a:r>
              <a:rPr lang="en-US" u="sng" dirty="0" smtClean="0"/>
              <a:t>acinus</a:t>
            </a:r>
            <a:r>
              <a:rPr lang="en-US" dirty="0" smtClean="0"/>
              <a:t> lined by </a:t>
            </a:r>
            <a:r>
              <a:rPr lang="en-US" u="sng" dirty="0" smtClean="0"/>
              <a:t>acinar cells</a:t>
            </a:r>
            <a:r>
              <a:rPr lang="en-US" u="none" dirty="0" smtClean="0"/>
              <a:t> which produce initial saliva of H2O, ions, enzymes,</a:t>
            </a:r>
            <a:r>
              <a:rPr lang="en-US" u="none" baseline="0" dirty="0" smtClean="0"/>
              <a:t> including alpha-amylase (only in humans), lingual lipase, </a:t>
            </a:r>
            <a:r>
              <a:rPr lang="en-US" u="none" baseline="0" dirty="0" err="1" smtClean="0"/>
              <a:t>kallikrein</a:t>
            </a:r>
            <a:r>
              <a:rPr lang="en-US" u="none" baseline="0" dirty="0" smtClean="0"/>
              <a:t>, and mucous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smtClean="0"/>
              <a:t>Alpha amylase: digestion of CHO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smtClean="0"/>
              <a:t>Lingual lipase: lipid digestion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err="1" smtClean="0"/>
              <a:t>Mucin</a:t>
            </a:r>
            <a:r>
              <a:rPr lang="en-US" u="none" baseline="0" dirty="0" smtClean="0"/>
              <a:t> glycoproteins: lubricant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smtClean="0"/>
              <a:t>IgA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err="1" smtClean="0"/>
              <a:t>Kallikrein</a:t>
            </a:r>
            <a:r>
              <a:rPr lang="en-US" u="none" baseline="0" dirty="0" smtClean="0"/>
              <a:t>: cleaves high molecular weight </a:t>
            </a:r>
            <a:r>
              <a:rPr lang="en-US" u="none" baseline="0" dirty="0" err="1" smtClean="0"/>
              <a:t>kininogen</a:t>
            </a:r>
            <a:r>
              <a:rPr lang="en-US" u="none" baseline="0" dirty="0" smtClean="0"/>
              <a:t> to </a:t>
            </a:r>
            <a:r>
              <a:rPr lang="en-US" u="none" baseline="0" dirty="0" err="1" smtClean="0"/>
              <a:t>bradykinin</a:t>
            </a:r>
            <a:r>
              <a:rPr lang="en-US" u="none" baseline="0" dirty="0" smtClean="0"/>
              <a:t> =&gt; local vasodilation and increase in blood flow to salivary glands during production/secretion of saliva</a:t>
            </a:r>
            <a:endParaRPr lang="en-US" u="none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dirty="0" smtClean="0"/>
              <a:t>Passes through</a:t>
            </a:r>
            <a:r>
              <a:rPr lang="en-US" u="none" baseline="0" dirty="0" smtClean="0"/>
              <a:t> short segment (intercalated duct) and then striated duct lined with ductal cells which modify saliva to final saliva by altering electrolytes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smtClean="0"/>
              <a:t>Specifically, ductal cells absorb Na and </a:t>
            </a:r>
            <a:r>
              <a:rPr lang="en-US" u="none" baseline="0" dirty="0" err="1" smtClean="0"/>
              <a:t>Cl</a:t>
            </a:r>
            <a:r>
              <a:rPr lang="en-US" u="none" baseline="0" dirty="0" smtClean="0"/>
              <a:t> and secrete K and HCO3</a:t>
            </a:r>
          </a:p>
          <a:p>
            <a:pPr marL="1085850" marR="0" lvl="2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smtClean="0"/>
              <a:t>More </a:t>
            </a:r>
            <a:r>
              <a:rPr lang="en-US" u="none" baseline="0" dirty="0" err="1" smtClean="0"/>
              <a:t>NaCl</a:t>
            </a:r>
            <a:r>
              <a:rPr lang="en-US" u="none" baseline="0" dirty="0" smtClean="0"/>
              <a:t> is absorbed than KHCO3 secreted, so there is net absorption of solute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smtClean="0"/>
              <a:t>Ductal cells are relatively impermeable to water, so final saliva is hypotonic to plasma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sng" baseline="0" dirty="0" err="1" smtClean="0"/>
              <a:t>Myoepithelial</a:t>
            </a:r>
            <a:r>
              <a:rPr lang="en-US" u="sng" baseline="0" dirty="0" smtClean="0"/>
              <a:t> cells </a:t>
            </a:r>
            <a:r>
              <a:rPr lang="en-US" u="none" baseline="0" dirty="0" smtClean="0"/>
              <a:t>within </a:t>
            </a:r>
            <a:r>
              <a:rPr lang="en-US" u="none" baseline="0" dirty="0" err="1" smtClean="0"/>
              <a:t>acini</a:t>
            </a:r>
            <a:r>
              <a:rPr lang="en-US" u="none" baseline="0" dirty="0" smtClean="0"/>
              <a:t> and intercalated duct contract to eject saliva into the mouth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u="none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u="none" baseline="0" dirty="0" smtClean="0"/>
              <a:t>Flow rate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smtClean="0"/>
              <a:t>Highest flow rate (4 L/min)</a:t>
            </a:r>
            <a:r>
              <a:rPr lang="en-US" u="none" baseline="0" dirty="0" smtClean="0">
                <a:sym typeface="Wingdings"/>
              </a:rPr>
              <a:t> saliva is more isotonic to plasma because more of the saliva is acinar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smtClean="0">
                <a:sym typeface="Wingdings"/>
              </a:rPr>
              <a:t>Lowest flow rate (&lt; 1 L/min) saliva is the most dissimilar to plasma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u="none" baseline="0" dirty="0" smtClean="0">
                <a:sym typeface="Wingdings"/>
              </a:rPr>
              <a:t>HCO3 does not follow this rule: at highest flow rates, concentration of HCO3 will be the highest and vice versa at the lowest because HCO3- secretion is under selective secretion by the PNS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906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Innervation:</a:t>
            </a:r>
            <a:r>
              <a:rPr lang="en-US" baseline="0" dirty="0" smtClean="0"/>
              <a:t> autonomic nervous system ONLY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PNS controls volume and enzymatic component (increases)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IP3: inositol 1,4,5-triphosphate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SNS/</a:t>
            </a:r>
            <a:r>
              <a:rPr lang="en-US" baseline="0" dirty="0" err="1" smtClean="0"/>
              <a:t>cAMP</a:t>
            </a:r>
            <a:r>
              <a:rPr lang="en-US" baseline="0" dirty="0" smtClean="0"/>
              <a:t> increases salivary secretion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T1-T3: superior cervical ganglion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906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Parietal cells secrete </a:t>
            </a:r>
            <a:r>
              <a:rPr lang="en-US" dirty="0" err="1" smtClean="0"/>
              <a:t>HCl</a:t>
            </a:r>
            <a:r>
              <a:rPr lang="en-US" dirty="0" smtClean="0"/>
              <a:t> and </a:t>
            </a:r>
            <a:r>
              <a:rPr lang="en-US" dirty="0" err="1" smtClean="0"/>
              <a:t>instrinsic</a:t>
            </a:r>
            <a:r>
              <a:rPr lang="en-US" dirty="0" smtClean="0"/>
              <a:t> factor</a:t>
            </a:r>
          </a:p>
          <a:p>
            <a:pPr marL="685800" lvl="1" indent="-228600">
              <a:buFont typeface="Arial"/>
              <a:buChar char="•"/>
            </a:pPr>
            <a:r>
              <a:rPr lang="en-US" dirty="0" smtClean="0"/>
              <a:t>SPECIES DIFFERENCE: Canine</a:t>
            </a:r>
            <a:r>
              <a:rPr lang="en-US" baseline="0" dirty="0" smtClean="0"/>
              <a:t> pancreas is the major source of intrinsic factors vs. Feline exocrine pancreas is the ONLY source of intrinsic factor; humans = stomach</a:t>
            </a:r>
            <a:endParaRPr lang="en-US" dirty="0" smtClean="0"/>
          </a:p>
          <a:p>
            <a:r>
              <a:rPr lang="en-US" dirty="0" smtClean="0"/>
              <a:t>2. Peptic/Chief</a:t>
            </a:r>
            <a:r>
              <a:rPr lang="en-US" baseline="0" dirty="0" smtClean="0"/>
              <a:t> cells secrete pepsinogen</a:t>
            </a:r>
          </a:p>
          <a:p>
            <a:r>
              <a:rPr lang="en-US" baseline="0" dirty="0" smtClean="0"/>
              <a:t>	- When gastric pH is lowered by H+ secretion from parietal cells, pepsinogen converts to pepsin to begin the process of protein digestion</a:t>
            </a:r>
          </a:p>
          <a:p>
            <a:r>
              <a:rPr lang="en-US" baseline="0" dirty="0" smtClean="0"/>
              <a:t>	- Cephalic and gastric phases</a:t>
            </a:r>
          </a:p>
          <a:p>
            <a:r>
              <a:rPr lang="en-US" baseline="0" dirty="0" smtClean="0"/>
              <a:t>	- Stimulus: vagal stimulation</a:t>
            </a:r>
          </a:p>
          <a:p>
            <a:r>
              <a:rPr lang="en-US" baseline="0" dirty="0" smtClean="0"/>
              <a:t>	- H+  =&gt; local reflexes =&gt; chief cells secrete pepsinogen</a:t>
            </a:r>
            <a:endParaRPr lang="en-US" dirty="0" smtClean="0"/>
          </a:p>
          <a:p>
            <a:r>
              <a:rPr lang="en-US" dirty="0" smtClean="0"/>
              <a:t>3. Third type of oxyntic</a:t>
            </a:r>
            <a:r>
              <a:rPr lang="en-US" baseline="0" dirty="0" smtClean="0"/>
              <a:t> cell is a mucous neck cell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996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HCl</a:t>
            </a:r>
            <a:r>
              <a:rPr lang="en-US" dirty="0" smtClean="0"/>
              <a:t> acidifies</a:t>
            </a:r>
            <a:r>
              <a:rPr lang="en-US" baseline="0" dirty="0" smtClean="0"/>
              <a:t> gastric contents to pH 1-2 to convert inactive pepsinogen to active pepsin</a:t>
            </a:r>
          </a:p>
          <a:p>
            <a:r>
              <a:rPr lang="en-US" baseline="0" dirty="0" smtClean="0"/>
              <a:t>Gastric parietal cells contain carbonic anhydrase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Absorbed HCO3- causes an alkaline tide in gastric venous blood (eventually secreted back into GIT via pancreatic secretions)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971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ACh</a:t>
            </a:r>
            <a:r>
              <a:rPr lang="en-US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IP</a:t>
            </a:r>
            <a:r>
              <a:rPr lang="en-US" baseline="-25000" dirty="0" smtClean="0"/>
              <a:t>3</a:t>
            </a:r>
            <a:r>
              <a:rPr lang="en-US" dirty="0" smtClean="0"/>
              <a:t> is from membrane phospholipids</a:t>
            </a:r>
            <a:r>
              <a:rPr lang="en-US" baseline="0" dirty="0" smtClean="0"/>
              <a:t>; Ca</a:t>
            </a:r>
            <a:r>
              <a:rPr lang="en-US" baseline="30000" dirty="0" smtClean="0"/>
              <a:t>2+ </a:t>
            </a:r>
            <a:r>
              <a:rPr lang="en-US" dirty="0" smtClean="0"/>
              <a:t>is released from intracellular stores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Blocked by anti-</a:t>
            </a:r>
            <a:r>
              <a:rPr lang="en-US" dirty="0" err="1" smtClean="0"/>
              <a:t>cholingergics</a:t>
            </a:r>
            <a:endParaRPr lang="en-US" dirty="0" smtClean="0"/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Gastrin:</a:t>
            </a:r>
          </a:p>
          <a:p>
            <a:pPr marL="0" indent="0">
              <a:buFontTx/>
              <a:buNone/>
            </a:pPr>
            <a:r>
              <a:rPr lang="en-US" dirty="0" smtClean="0"/>
              <a:t>-</a:t>
            </a:r>
            <a:r>
              <a:rPr lang="en-US" baseline="0" dirty="0" smtClean="0"/>
              <a:t> Released in response to gastric distention, small peptides, amino acids, and vagus nerve stimulation</a:t>
            </a:r>
            <a:endParaRPr lang="en-US" dirty="0" smtClean="0"/>
          </a:p>
          <a:p>
            <a:r>
              <a:rPr lang="en-US" dirty="0" smtClean="0"/>
              <a:t>- CCK</a:t>
            </a:r>
            <a:r>
              <a:rPr lang="en-US" baseline="-25000" dirty="0" smtClean="0"/>
              <a:t>B</a:t>
            </a:r>
            <a:r>
              <a:rPr lang="en-US" dirty="0" smtClean="0"/>
              <a:t> receptor</a:t>
            </a:r>
            <a:r>
              <a:rPr lang="en-US" baseline="0" dirty="0" smtClean="0"/>
              <a:t> binds gastrin and CCK; CCK</a:t>
            </a:r>
            <a:r>
              <a:rPr lang="en-US" baseline="-25000" dirty="0" smtClean="0"/>
              <a:t>A</a:t>
            </a:r>
            <a:r>
              <a:rPr lang="en-US" baseline="0" dirty="0" smtClean="0"/>
              <a:t> receptor only binds CCK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823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Because</a:t>
            </a:r>
            <a:r>
              <a:rPr lang="en-US" baseline="0" dirty="0" smtClean="0"/>
              <a:t> Atropine does not block the G cell stimulation of the vagus nerve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364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Low gastric pH:</a:t>
            </a:r>
            <a:r>
              <a:rPr lang="en-US" baseline="0" dirty="0" smtClean="0"/>
              <a:t> Food is a buffer for </a:t>
            </a:r>
            <a:r>
              <a:rPr lang="en-US" baseline="0" dirty="0" err="1" smtClean="0"/>
              <a:t>HCl</a:t>
            </a:r>
            <a:r>
              <a:rPr lang="en-US" baseline="0" dirty="0" smtClean="0"/>
              <a:t>, </a:t>
            </a:r>
            <a:r>
              <a:rPr lang="en-US" sz="1200" dirty="0" smtClean="0"/>
              <a:t>so when there is no food, gastric contents are more acidic because the buffer is gone and the stomach therefore no</a:t>
            </a:r>
            <a:r>
              <a:rPr lang="en-US" sz="1200" baseline="0" dirty="0" smtClean="0"/>
              <a:t> longer needs for </a:t>
            </a:r>
            <a:r>
              <a:rPr lang="en-US" sz="1200" baseline="0" dirty="0" err="1" smtClean="0"/>
              <a:t>HCl</a:t>
            </a:r>
            <a:r>
              <a:rPr lang="en-US" sz="1200" baseline="0" dirty="0" smtClean="0"/>
              <a:t> because there is nothing to digest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823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Exocrine pancreas</a:t>
            </a:r>
            <a:r>
              <a:rPr lang="en-US" baseline="0" dirty="0" smtClean="0"/>
              <a:t> secretes 1L fluid/d into the duodenum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Secretion: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Aqueous component (high in HCO3-) </a:t>
            </a:r>
            <a:r>
              <a:rPr lang="en-US" baseline="0" dirty="0" smtClean="0">
                <a:sym typeface="Wingdings"/>
              </a:rPr>
              <a:t> neutralizes H+ delivered to the duodenum from the stomach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Enzymatic component </a:t>
            </a:r>
            <a:r>
              <a:rPr lang="en-US" baseline="0" dirty="0" smtClean="0">
                <a:sym typeface="Wingdings"/>
              </a:rPr>
              <a:t> digestion of CHO, protein, lipids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Structure of Exocrine Pancreas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90% of pancreas is exocrine, 2% endocrine, then blood vessels and interstitial fluid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Similar to a salivary gland, exocrine pancreas is a bunch of grapes with a single acinus to each grape</a:t>
            </a:r>
          </a:p>
          <a:p>
            <a:pPr marL="1085850" lvl="2" indent="-171450">
              <a:buFontTx/>
              <a:buChar char="-"/>
            </a:pPr>
            <a:r>
              <a:rPr lang="en-US" baseline="0" dirty="0" smtClean="0"/>
              <a:t>Acinus lined with </a:t>
            </a:r>
            <a:r>
              <a:rPr lang="en-US" u="sng" baseline="0" dirty="0" smtClean="0"/>
              <a:t>acinar cells</a:t>
            </a:r>
            <a:r>
              <a:rPr lang="en-US" u="none" baseline="0" dirty="0" smtClean="0"/>
              <a:t> </a:t>
            </a:r>
            <a:r>
              <a:rPr lang="en-US" baseline="0" dirty="0" smtClean="0"/>
              <a:t>which secrete enzymatic portion</a:t>
            </a:r>
          </a:p>
          <a:p>
            <a:pPr marL="1085850" lvl="2" indent="-171450">
              <a:buFontTx/>
              <a:buChar char="-"/>
            </a:pPr>
            <a:r>
              <a:rPr lang="en-US" u="sng" baseline="0" dirty="0" smtClean="0"/>
              <a:t>Acinus</a:t>
            </a:r>
            <a:r>
              <a:rPr lang="en-US" u="none" baseline="0" dirty="0" smtClean="0"/>
              <a:t>: blind end of the ductal system</a:t>
            </a:r>
            <a:endParaRPr lang="en-US" u="sng" baseline="0" dirty="0" smtClean="0"/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Duct lined with </a:t>
            </a:r>
            <a:r>
              <a:rPr lang="en-US" u="sng" baseline="0" dirty="0" smtClean="0"/>
              <a:t>ductal cells</a:t>
            </a:r>
            <a:r>
              <a:rPr lang="en-US" u="none" baseline="0" dirty="0" smtClean="0"/>
              <a:t> </a:t>
            </a:r>
            <a:r>
              <a:rPr lang="en-US" baseline="0" dirty="0" smtClean="0"/>
              <a:t>which extend into a special region of </a:t>
            </a:r>
            <a:r>
              <a:rPr lang="en-US" u="sng" baseline="0" dirty="0" err="1" smtClean="0"/>
              <a:t>centroacinar</a:t>
            </a:r>
            <a:r>
              <a:rPr lang="en-US" u="sng" baseline="0" dirty="0" smtClean="0"/>
              <a:t> cells</a:t>
            </a:r>
            <a:r>
              <a:rPr lang="en-US" u="none" baseline="0" dirty="0" smtClean="0"/>
              <a:t> in acinus: all secrete aqueous, HCO3- component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09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Autonomic Nervous System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Extrinsic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SNS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PNS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Intrinsic/enteric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Contained within the </a:t>
            </a:r>
            <a:r>
              <a:rPr lang="en-US" baseline="0" dirty="0" err="1" smtClean="0"/>
              <a:t>submucosal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myenteric</a:t>
            </a:r>
            <a:r>
              <a:rPr lang="en-US" baseline="0" dirty="0" smtClean="0"/>
              <a:t> plexuses in the wall of the GIT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Communications with SNS and PNS</a:t>
            </a:r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Parasympathetic Nervous System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Supplied by vagus nerve (CN X) and pelvic nerve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Vagus: innervates upper GIT (i.e. striated muscle of upper 1/3 esophagus, wall of stomach, SI, ascending colon, portion of transverse colon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Vagus: 75% afferent, 25% efferent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Pelvic: innervates lower GIT (i.e. transverse, descending, and sigmoid colon)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Long pre-ganglionic fibers that synapse near or in target organs in ganglia (i.e. in </a:t>
            </a:r>
            <a:r>
              <a:rPr lang="en-US" baseline="0" dirty="0" err="1" smtClean="0"/>
              <a:t>myenteric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submucosal</a:t>
            </a:r>
            <a:r>
              <a:rPr lang="en-US" baseline="0" dirty="0" smtClean="0"/>
              <a:t> plexus)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Postganglionic neurons are cholinergic (release </a:t>
            </a:r>
            <a:r>
              <a:rPr lang="en-US" baseline="0" dirty="0" err="1" smtClean="0"/>
              <a:t>ACh</a:t>
            </a:r>
            <a:r>
              <a:rPr lang="en-US" baseline="0" dirty="0" smtClean="0"/>
              <a:t>) and </a:t>
            </a:r>
            <a:r>
              <a:rPr lang="en-US" baseline="0" dirty="0" err="1" smtClean="0"/>
              <a:t>peptidergic</a:t>
            </a:r>
            <a:r>
              <a:rPr lang="en-US" baseline="0" dirty="0" smtClean="0"/>
              <a:t> (release peptides, i.e. substance P, VIP, others)</a:t>
            </a:r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Sympathetic Nervous System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Preganglionic fibers are short and synapse outside of the GIT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Sympathetic ganglia: 1) celiac, 2) superior mesenteric, 3) inferior mesenteric, 4) </a:t>
            </a:r>
            <a:r>
              <a:rPr lang="en-US" baseline="0" dirty="0" err="1" smtClean="0"/>
              <a:t>hypogastric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Postganglionic fibers: adrenergic (release NE) and leave sympathetic ganglia to synapse on ganglia in </a:t>
            </a:r>
            <a:r>
              <a:rPr lang="en-US" baseline="0" dirty="0" err="1" smtClean="0"/>
              <a:t>myeneric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submucosal</a:t>
            </a:r>
            <a:r>
              <a:rPr lang="en-US" baseline="0" dirty="0" smtClean="0"/>
              <a:t> plexuses or directly on smooth muscle, endocrine cells, or secretory cells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50% afferent, 50% efferent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471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Stored in zymogen granules until secretion</a:t>
            </a:r>
            <a:r>
              <a:rPr lang="en-US" baseline="0" dirty="0" smtClean="0"/>
              <a:t> is triggered (i.e. CCK, PNS stimulation)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605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Apical membrane of ductal cells contains a Cl-HCO3 exchanger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Basolateral membrane contains Na-K ATPase and Na-H exchanger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presence of carbonic anhydrase, CO2 and H2O combine in the cells to form H2CO3, which then dissociates into H+ and HCO3</a:t>
            </a:r>
          </a:p>
          <a:p>
            <a:pPr marL="628650" lvl="1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HCO3− is secreted into pancreatic juice by the Cl-HCO3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exchanger in the apical membrane</a:t>
            </a:r>
          </a:p>
          <a:p>
            <a:pPr marL="628650" lvl="1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H+ is transported into the blood by the Na-H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exchanger in the basolateral membrane</a:t>
            </a:r>
          </a:p>
          <a:p>
            <a:pPr marL="628650" lvl="1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net result, or sum, of these transport processes is net secretion of HCO3− into pancreatic ductal juice and net absorption of H+; absorption of H+ causes acidification of pancreatic venous blood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high flow rates, pancreatic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juice HCO3 concentration is the highest and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the lowest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605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Intestinal phase: accounts for 80% of pancreatic secretion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906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Substances: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Acinar cells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CCK</a:t>
            </a:r>
            <a:r>
              <a:rPr lang="en-US" baseline="-25000" dirty="0" smtClean="0"/>
              <a:t>A</a:t>
            </a:r>
            <a:r>
              <a:rPr lang="en-US" baseline="0" dirty="0" smtClean="0"/>
              <a:t> receptors (**most important**) and muscarinic receptors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I cells are stimulated to secrete CCK by presence of amino acids, small peptides, and fatty acids in the intestinal lumen</a:t>
            </a:r>
          </a:p>
          <a:p>
            <a:pPr marL="1085850" lvl="2" indent="-171450">
              <a:buFontTx/>
              <a:buChar char="-"/>
            </a:pPr>
            <a:r>
              <a:rPr lang="en-US" baseline="0" dirty="0" smtClean="0"/>
              <a:t>Most potent amino acids: phenylalanine, methionine, tryptophan</a:t>
            </a:r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ACh</a:t>
            </a:r>
            <a:r>
              <a:rPr lang="en-US" baseline="0" dirty="0" smtClean="0"/>
              <a:t> potentiates CCK through vasovagal action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Ductal cells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Receptors for CCK, </a:t>
            </a:r>
            <a:r>
              <a:rPr lang="en-US" baseline="0" dirty="0" err="1" smtClean="0"/>
              <a:t>ACh</a:t>
            </a:r>
            <a:r>
              <a:rPr lang="en-US" baseline="0" dirty="0" smtClean="0"/>
              <a:t>, and secretin</a:t>
            </a:r>
          </a:p>
          <a:p>
            <a:pPr marL="1085850" lvl="2" indent="-171450">
              <a:buFontTx/>
              <a:buChar char="-"/>
            </a:pPr>
            <a:r>
              <a:rPr lang="en-US" baseline="0" dirty="0" smtClean="0"/>
              <a:t>Secretin: from duodenal S cells; major HCO3- stimulant, stimulation H+ in intestinal lumen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Pancreatic Lipase: inactive @ low pH, so acidic </a:t>
            </a:r>
            <a:r>
              <a:rPr lang="en-US" baseline="0" dirty="0" err="1" smtClean="0"/>
              <a:t>chyme</a:t>
            </a:r>
            <a:r>
              <a:rPr lang="en-US" baseline="0" dirty="0" smtClean="0"/>
              <a:t> requires rapid neutralization by HCO3-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Innervation: SNS and PNS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PNS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From vagus nerve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Preganglionic fibers synapse in the enteric nervous system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Postganglionic fibers synapse on exocrine pancreas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Stimulates secretion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SNS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Post-ganglionic neurons from celiac and superior mesenteric plexus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Inhibits secretion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906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Required for digestion and absorption</a:t>
            </a:r>
            <a:r>
              <a:rPr lang="en-US" baseline="0" dirty="0" smtClean="0"/>
              <a:t> of small intestinal lipids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Bile is a mix of bile salts, bile pigments, cholesterol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Produced and secreted by the liver, stored in GB, ejected into small intestinal lumen when GB is stimulated to contract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Bile salts emulsify lipids to prepare them for digestion and then solubilize products of lipid digestion in packets (micelles)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7139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Constituents</a:t>
            </a:r>
            <a:r>
              <a:rPr lang="en-US" baseline="0" dirty="0" smtClean="0"/>
              <a:t> of bile: bile salts, cholesterol, phospholipids, bile pigments, ions, water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9309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u="none" dirty="0" smtClean="0"/>
              <a:t>- </a:t>
            </a:r>
            <a:r>
              <a:rPr lang="en-US" u="sng" dirty="0" smtClean="0"/>
              <a:t>Enterohepatic circulation</a:t>
            </a:r>
            <a:r>
              <a:rPr lang="en-US" dirty="0" smtClean="0"/>
              <a:t>: Bile salts absorbed from ileum into portal circulation into the liver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 Reduces</a:t>
            </a:r>
            <a:r>
              <a:rPr lang="en-US" baseline="0" dirty="0" smtClean="0"/>
              <a:t> demand to synthesize new bile salts; liver replaces the small amount of bile salts that is lost into the feces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883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u="none" dirty="0" smtClean="0"/>
              <a:t>- </a:t>
            </a:r>
            <a:r>
              <a:rPr lang="en-US" u="sng" dirty="0" smtClean="0"/>
              <a:t>Enterohepatic circulation</a:t>
            </a:r>
            <a:r>
              <a:rPr lang="en-US" dirty="0" smtClean="0"/>
              <a:t>: Bile salts absorbed from ileum into portal circulation into the liver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 Reduces</a:t>
            </a:r>
            <a:r>
              <a:rPr lang="en-US" baseline="0" dirty="0" smtClean="0"/>
              <a:t> demand to synthesize new bile salts; liver replaces the small amount of bile salts that is lost into the feces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6363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Bile salts and bile acids:</a:t>
            </a:r>
            <a:r>
              <a:rPr lang="en-US" baseline="0" dirty="0" smtClean="0"/>
              <a:t> 50%</a:t>
            </a:r>
          </a:p>
          <a:p>
            <a:r>
              <a:rPr lang="en-US" baseline="0" dirty="0" smtClean="0"/>
              <a:t>Phospholipids: 40%</a:t>
            </a:r>
          </a:p>
          <a:p>
            <a:r>
              <a:rPr lang="en-US" baseline="0" dirty="0" smtClean="0"/>
              <a:t>Cholesterol: 4%</a:t>
            </a:r>
          </a:p>
          <a:p>
            <a:r>
              <a:rPr lang="en-US" baseline="0" dirty="0" smtClean="0"/>
              <a:t>Bilirubin: 2%</a:t>
            </a:r>
          </a:p>
          <a:p>
            <a:r>
              <a:rPr lang="en-US" baseline="0" dirty="0" smtClean="0"/>
              <a:t>Ions and water: remaining 4%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785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Bile salts are named after their</a:t>
            </a:r>
            <a:r>
              <a:rPr lang="en-US" baseline="0" dirty="0" smtClean="0"/>
              <a:t> base bile acid and the amino acid with which they are conjugated.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Bile acids </a:t>
            </a:r>
            <a:r>
              <a:rPr lang="en-US" baseline="0" dirty="0" err="1" smtClean="0"/>
              <a:t>pK</a:t>
            </a:r>
            <a:r>
              <a:rPr lang="en-US" baseline="0" dirty="0" smtClean="0"/>
              <a:t> ~ 3-5, duodenal pH ~ 7. Bile salts </a:t>
            </a:r>
            <a:r>
              <a:rPr lang="en-US" baseline="0" dirty="0" err="1" smtClean="0"/>
              <a:t>pK</a:t>
            </a:r>
            <a:r>
              <a:rPr lang="en-US" baseline="0" dirty="0" smtClean="0"/>
              <a:t> ~ 1-4, so they are more ionized at duodenal pH</a:t>
            </a:r>
          </a:p>
          <a:p>
            <a:endParaRPr lang="en-US" baseline="0" dirty="0" smtClean="0"/>
          </a:p>
          <a:p>
            <a:r>
              <a:rPr lang="en-US" u="sng" baseline="0" dirty="0" smtClean="0"/>
              <a:t>Amphipathic</a:t>
            </a:r>
            <a:r>
              <a:rPr lang="en-US" baseline="0" dirty="0" smtClean="0"/>
              <a:t>: both hydrophilic and hydrophobic portions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356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Can direct all of the functions of the GIT even without extrinsic innervation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Controls contractile, secretory, and endocrine functions of the GIT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Gets input from SNS and PNS to modulate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Located within </a:t>
            </a:r>
            <a:r>
              <a:rPr lang="en-US" baseline="0" dirty="0" err="1" smtClean="0"/>
              <a:t>myenteric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submucosal</a:t>
            </a:r>
            <a:r>
              <a:rPr lang="en-US" baseline="0" dirty="0" smtClean="0"/>
              <a:t> plexuses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Sensory: from mechanoreceptors and chemoreceptors in mucosa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Sends info directly to target cell through interneurons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4714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Function depends</a:t>
            </a:r>
            <a:r>
              <a:rPr lang="en-US" baseline="0" dirty="0" smtClean="0"/>
              <a:t> on amphipathic properties</a:t>
            </a:r>
          </a:p>
          <a:p>
            <a:r>
              <a:rPr lang="en-US" baseline="0" dirty="0" smtClean="0"/>
              <a:t>Primary bile salts have more hydroxyl groups vs. secondary bile salts, so primary is more effective at solubilizing lipids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515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reticuloendothelial</a:t>
            </a:r>
            <a:r>
              <a:rPr lang="en-US" baseline="0" dirty="0" smtClean="0"/>
              <a:t> system</a:t>
            </a:r>
          </a:p>
          <a:p>
            <a:endParaRPr lang="en-US" baseline="0" dirty="0" smtClean="0"/>
          </a:p>
          <a:p>
            <a:r>
              <a:rPr lang="en-US" baseline="0" dirty="0" smtClean="0"/>
              <a:t>More on bilirubin </a:t>
            </a:r>
            <a:r>
              <a:rPr lang="en-US" baseline="0" dirty="0" err="1" smtClean="0"/>
              <a:t>glucuronide</a:t>
            </a:r>
            <a:r>
              <a:rPr lang="en-US" baseline="0" dirty="0" smtClean="0"/>
              <a:t> digestion later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6516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Intestinal</a:t>
            </a:r>
            <a:r>
              <a:rPr lang="en-US" baseline="0" dirty="0" smtClean="0"/>
              <a:t> Structure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Surface of SI = arranged in longitudinal folds (folds of </a:t>
            </a:r>
            <a:r>
              <a:rPr lang="en-US" baseline="0" dirty="0" err="1" smtClean="0"/>
              <a:t>Kerckring</a:t>
            </a:r>
            <a:r>
              <a:rPr lang="en-US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Villi project from the folds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Longest in the duodenum, where most digestion and absorption occurs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Shortest in the ileum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Surface covered with epithelial cells (enterocytes) interspersed with mucus-secreting goblet cells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Apical surface is covered by more tiny folds: microvilli, which form a “brush border”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Folds increase small intestinal surface area by &gt; 600x!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Epithelial cells have the highest turnover rate of any cells in the body, so they are more susceptible</a:t>
            </a:r>
            <a:r>
              <a:rPr lang="en-US" baseline="0" dirty="0" smtClean="0"/>
              <a:t> to effects of irradiation and chemotherapy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1616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Glucose and </a:t>
            </a:r>
            <a:r>
              <a:rPr lang="en-US" dirty="0" err="1" smtClean="0"/>
              <a:t>Galactose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SGLT 1: Na+-glucose </a:t>
            </a:r>
            <a:r>
              <a:rPr lang="en-US" dirty="0" err="1" smtClean="0"/>
              <a:t>cotransporter</a:t>
            </a:r>
            <a:r>
              <a:rPr lang="en-US" dirty="0" smtClean="0"/>
              <a:t>:</a:t>
            </a:r>
            <a:r>
              <a:rPr lang="en-US" baseline="0" dirty="0" smtClean="0"/>
              <a:t> moves glucose and </a:t>
            </a:r>
            <a:r>
              <a:rPr lang="en-US" baseline="0" dirty="0" err="1" smtClean="0"/>
              <a:t>galactose</a:t>
            </a:r>
            <a:r>
              <a:rPr lang="en-US" baseline="0" dirty="0" smtClean="0"/>
              <a:t> from lumen to cell; energy to run this transporter comes from Na-K ATPase on basolateral membrane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GLUT 2: facilitated diffusion for glucose and </a:t>
            </a:r>
            <a:r>
              <a:rPr lang="en-US" baseline="0" dirty="0" err="1" smtClean="0"/>
              <a:t>galactose</a:t>
            </a:r>
            <a:r>
              <a:rPr lang="en-US" baseline="0" dirty="0" smtClean="0"/>
              <a:t> to get into the bloodstream from the cell</a:t>
            </a:r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Fructose: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Facilitated diffusion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Apical: GLUT 5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Basolateral: GLUT 2</a:t>
            </a:r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Lactose intolerance (lactase deficiency) =&gt; osmotic diarrhea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2976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3 </a:t>
            </a:r>
            <a:r>
              <a:rPr lang="en-US" dirty="0" err="1" smtClean="0"/>
              <a:t>isoenzymes</a:t>
            </a:r>
            <a:r>
              <a:rPr lang="en-US" dirty="0" smtClean="0"/>
              <a:t> of pepsin,</a:t>
            </a:r>
            <a:r>
              <a:rPr lang="en-US" baseline="0" dirty="0" smtClean="0"/>
              <a:t> active between pH 1-3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err="1" smtClean="0"/>
              <a:t>Enterokinase</a:t>
            </a:r>
            <a:r>
              <a:rPr lang="en-US" baseline="0" dirty="0" smtClean="0"/>
              <a:t> is a brush border enzyme which activates </a:t>
            </a:r>
            <a:r>
              <a:rPr lang="en-US" baseline="0" dirty="0" err="1" smtClean="0"/>
              <a:t>trypsinogen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/>
              </a:rPr>
              <a:t> trypsin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>
                <a:sym typeface="Wingdings"/>
              </a:rPr>
              <a:t>Trypsin catalyzes conversion of all other inactive precursors to active enzymes, including more </a:t>
            </a:r>
            <a:r>
              <a:rPr lang="en-US" baseline="0" dirty="0" err="1" smtClean="0">
                <a:sym typeface="Wingdings"/>
              </a:rPr>
              <a:t>autocatalyzation</a:t>
            </a:r>
            <a:r>
              <a:rPr lang="en-US" baseline="0" dirty="0" smtClean="0">
                <a:sym typeface="Wingdings"/>
              </a:rPr>
              <a:t> of more </a:t>
            </a:r>
            <a:r>
              <a:rPr lang="en-US" baseline="0" dirty="0" err="1" smtClean="0">
                <a:sym typeface="Wingdings"/>
              </a:rPr>
              <a:t>trypsinogen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297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Absorbable forms: amino acids, dipeptides, </a:t>
            </a:r>
            <a:r>
              <a:rPr lang="en-US" dirty="0" err="1" smtClean="0"/>
              <a:t>tripeptides</a:t>
            </a:r>
            <a:endParaRPr lang="en-US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err="1" smtClean="0"/>
              <a:t>Endopeptidases</a:t>
            </a:r>
            <a:r>
              <a:rPr lang="en-US" baseline="0" dirty="0" smtClean="0"/>
              <a:t>: hydrolyze interior peptide bonds of proteins; i.e. pepsin (stomach only), trypsin, chymotrypsin, </a:t>
            </a:r>
            <a:r>
              <a:rPr lang="en-US" baseline="0" dirty="0" err="1" smtClean="0"/>
              <a:t>elastase</a:t>
            </a:r>
            <a:endParaRPr lang="en-US" baseline="0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err="1" smtClean="0"/>
              <a:t>Exopeptidase</a:t>
            </a:r>
            <a:r>
              <a:rPr lang="en-US" baseline="0" dirty="0" smtClean="0"/>
              <a:t>: hydrolyze 1 amino acid at a time from C-terminal of proteins and peptides; i.e. </a:t>
            </a:r>
            <a:r>
              <a:rPr lang="en-US" baseline="0" dirty="0" err="1" smtClean="0"/>
              <a:t>carboxypeptidase</a:t>
            </a:r>
            <a:r>
              <a:rPr lang="en-US" baseline="0" dirty="0" smtClean="0"/>
              <a:t> A &amp;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297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L-amino acids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Transported</a:t>
            </a:r>
            <a:r>
              <a:rPr lang="en-US" baseline="0" dirty="0" smtClean="0"/>
              <a:t> i</a:t>
            </a:r>
            <a:r>
              <a:rPr lang="en-US" dirty="0" smtClean="0"/>
              <a:t>nto cells by Na+- amino acid </a:t>
            </a:r>
            <a:r>
              <a:rPr lang="en-US" dirty="0" err="1" smtClean="0"/>
              <a:t>cotransporters</a:t>
            </a:r>
            <a:r>
              <a:rPr lang="en-US" baseline="0" dirty="0" smtClean="0"/>
              <a:t> in apical membrane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4 different ones whether neutral, acidic, basic, or </a:t>
            </a:r>
            <a:r>
              <a:rPr lang="en-US" baseline="0" dirty="0" err="1" smtClean="0"/>
              <a:t>imino</a:t>
            </a:r>
            <a:r>
              <a:rPr lang="en-US" baseline="0" dirty="0" smtClean="0"/>
              <a:t> (NH group) amino acids are being transported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Transported out to bloodstream by different mechanisms of facilitated diffusion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2976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Cystinuria</a:t>
            </a:r>
            <a:r>
              <a:rPr lang="en-US" baseline="0" dirty="0" smtClean="0"/>
              <a:t> also leads to excessive excretion of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arginine, lysine, and ornithine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(similarly structured amino acids)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SOURCE: https://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rarediseases.org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/rare-diseases/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cystinuria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/#:~:text=Cystinuria%20is%20an%20inherited%20metabolic,arginine%2C%20lysine%2C%20and%20ornithine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513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is </a:t>
            </a:r>
            <a:r>
              <a:rPr lang="en-US" dirty="0" smtClean="0"/>
              <a:t>less cholesterol in veterinary diets vs. human</a:t>
            </a:r>
          </a:p>
          <a:p>
            <a:endParaRPr lang="en-US" dirty="0" smtClean="0"/>
          </a:p>
          <a:p>
            <a:r>
              <a:rPr lang="en-US" dirty="0" smtClean="0"/>
              <a:t>Stomach: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CCK slows gastric emptying</a:t>
            </a:r>
          </a:p>
          <a:p>
            <a:endParaRPr lang="en-US" dirty="0" smtClean="0"/>
          </a:p>
          <a:p>
            <a:r>
              <a:rPr lang="en-US" dirty="0" smtClean="0"/>
              <a:t>Pancreatic lipase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Secreted active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Displaced by bile salts, so </a:t>
            </a:r>
            <a:r>
              <a:rPr lang="en-US" u="sng" baseline="0" dirty="0" err="1" smtClean="0"/>
              <a:t>colipase</a:t>
            </a:r>
            <a:r>
              <a:rPr lang="en-US" u="none" baseline="0" dirty="0" smtClean="0"/>
              <a:t> is secreted to displace bile acids</a:t>
            </a:r>
          </a:p>
          <a:p>
            <a:pPr marL="0" indent="0">
              <a:buFontTx/>
              <a:buNone/>
            </a:pPr>
            <a:r>
              <a:rPr lang="en-US" u="none" baseline="0" dirty="0" smtClean="0"/>
              <a:t>Cholesterol ester hydrolase</a:t>
            </a:r>
          </a:p>
          <a:p>
            <a:pPr marL="171450" indent="-171450">
              <a:buFontTx/>
              <a:buChar char="-"/>
            </a:pPr>
            <a:r>
              <a:rPr lang="en-US" u="none" baseline="0" dirty="0" smtClean="0"/>
              <a:t>Secreted active</a:t>
            </a:r>
          </a:p>
          <a:p>
            <a:pPr marL="171450" indent="-171450">
              <a:buFontTx/>
              <a:buChar char="-"/>
            </a:pPr>
            <a:r>
              <a:rPr lang="en-US" u="none" baseline="0" dirty="0" smtClean="0"/>
              <a:t>Hydrolyzes ester linked to triglyceride </a:t>
            </a:r>
            <a:r>
              <a:rPr lang="en-US" u="none" baseline="0" dirty="0" smtClean="0">
                <a:sym typeface="Wingdings"/>
              </a:rPr>
              <a:t> glycerol</a:t>
            </a:r>
          </a:p>
          <a:p>
            <a:pPr marL="0" indent="0">
              <a:buFontTx/>
              <a:buNone/>
            </a:pPr>
            <a:r>
              <a:rPr lang="en-US" u="none" baseline="0" dirty="0" smtClean="0">
                <a:sym typeface="Wingdings"/>
              </a:rPr>
              <a:t>Phospholipase A2</a:t>
            </a:r>
          </a:p>
          <a:p>
            <a:pPr marL="171450" indent="-171450">
              <a:buFontTx/>
              <a:buChar char="-"/>
            </a:pPr>
            <a:r>
              <a:rPr lang="en-US" u="none" baseline="0" dirty="0" smtClean="0">
                <a:sym typeface="Wingdings"/>
              </a:rPr>
              <a:t>Secreted as </a:t>
            </a:r>
            <a:r>
              <a:rPr lang="en-US" u="none" baseline="0" dirty="0" err="1" smtClean="0">
                <a:sym typeface="Wingdings"/>
              </a:rPr>
              <a:t>proenzyme</a:t>
            </a:r>
            <a:r>
              <a:rPr lang="en-US" u="none" baseline="0" dirty="0" smtClean="0">
                <a:sym typeface="Wingdings"/>
              </a:rPr>
              <a:t> and activated by trypsin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467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arenR"/>
            </a:pPr>
            <a:r>
              <a:rPr lang="en-US" dirty="0" smtClean="0"/>
              <a:t>Products of digestion</a:t>
            </a:r>
            <a:r>
              <a:rPr lang="en-US" baseline="0" dirty="0" smtClean="0"/>
              <a:t> are mixed with micelles to become water-soluble and amphipathic</a:t>
            </a:r>
          </a:p>
          <a:p>
            <a:pPr marL="228600" indent="-228600">
              <a:buFontTx/>
              <a:buAutoNum type="arabicParenR"/>
            </a:pPr>
            <a:r>
              <a:rPr lang="en-US" baseline="0" dirty="0" smtClean="0"/>
              <a:t>Micelles diffuse through the apical brush border where lipids are released to diffuse down concentration gradients into cells in the mid-jejunum</a:t>
            </a:r>
          </a:p>
          <a:p>
            <a:pPr marL="228600" indent="-228600">
              <a:buFontTx/>
              <a:buAutoNum type="arabicParenR"/>
            </a:pPr>
            <a:r>
              <a:rPr lang="en-US" baseline="0" dirty="0" smtClean="0"/>
              <a:t>Inside epithelial cells of small intestine, lipids are </a:t>
            </a:r>
            <a:r>
              <a:rPr lang="en-US" u="sng" baseline="0" dirty="0" err="1" smtClean="0"/>
              <a:t>reesterified</a:t>
            </a:r>
            <a:r>
              <a:rPr lang="en-US" u="none" baseline="0" dirty="0" smtClean="0"/>
              <a:t> with free fatty acids by smooth ER =&gt; original ingested lipids, TGs, CH ester, and phospholipids</a:t>
            </a:r>
          </a:p>
          <a:p>
            <a:pPr marL="228600" indent="-228600">
              <a:buFontTx/>
              <a:buAutoNum type="arabicParenR"/>
            </a:pPr>
            <a:r>
              <a:rPr lang="en-US" u="none" baseline="0" dirty="0" err="1" smtClean="0"/>
              <a:t>Reesterified</a:t>
            </a:r>
            <a:r>
              <a:rPr lang="en-US" u="none" baseline="0" dirty="0" smtClean="0"/>
              <a:t> lipids are packaged with </a:t>
            </a:r>
            <a:r>
              <a:rPr lang="en-US" u="none" baseline="0" dirty="0" err="1" smtClean="0"/>
              <a:t>apoproteins</a:t>
            </a:r>
            <a:r>
              <a:rPr lang="en-US" u="none" baseline="0" dirty="0" smtClean="0"/>
              <a:t> (essential for chylomicron absorption, made by intestinal epithelial cells; i.e. </a:t>
            </a:r>
            <a:r>
              <a:rPr lang="en-US" u="none" baseline="0" dirty="0" err="1" smtClean="0"/>
              <a:t>ApoB</a:t>
            </a:r>
            <a:r>
              <a:rPr lang="en-US" u="none" baseline="0" dirty="0" smtClean="0"/>
              <a:t>) in lipid-</a:t>
            </a:r>
            <a:r>
              <a:rPr lang="en-US" u="none" baseline="0" dirty="0" err="1" smtClean="0"/>
              <a:t>carryig</a:t>
            </a:r>
            <a:r>
              <a:rPr lang="en-US" u="none" baseline="0" dirty="0" smtClean="0"/>
              <a:t> particles, </a:t>
            </a:r>
            <a:r>
              <a:rPr lang="en-US" b="1" u="none" baseline="0" dirty="0" smtClean="0"/>
              <a:t>chylomicrons</a:t>
            </a:r>
            <a:endParaRPr lang="en-US" u="none" baseline="0" dirty="0" smtClean="0"/>
          </a:p>
          <a:p>
            <a:pPr marL="228600" indent="-228600">
              <a:buFontTx/>
              <a:buAutoNum type="arabicParenR"/>
            </a:pPr>
            <a:r>
              <a:rPr lang="en-US" u="none" baseline="0" dirty="0" smtClean="0"/>
              <a:t>Chylomicrons packaged in secretory vesicles on Golgi apparatus </a:t>
            </a:r>
            <a:r>
              <a:rPr lang="en-US" u="none" baseline="0" dirty="0" smtClean="0">
                <a:sym typeface="Wingdings"/>
              </a:rPr>
              <a:t> basolateral membrane  exocytosis to lymphatic capillaries (lacteals) thoracic duct  bloodstream</a:t>
            </a:r>
            <a:endParaRPr lang="en-US" u="non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29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Trophic</a:t>
            </a:r>
            <a:r>
              <a:rPr lang="en-US" baseline="0" dirty="0" smtClean="0"/>
              <a:t> means “growth”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1158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513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r>
              <a:rPr lang="en-US" baseline="0" dirty="0" smtClean="0"/>
              <a:t> are acquired from the diet</a:t>
            </a:r>
            <a:endParaRPr lang="en-US" dirty="0" smtClean="0"/>
          </a:p>
          <a:p>
            <a:r>
              <a:rPr lang="en-US" dirty="0" smtClean="0"/>
              <a:t>Intrinsic factor makes B12 resistant</a:t>
            </a:r>
            <a:r>
              <a:rPr lang="en-US" baseline="0" dirty="0" smtClean="0"/>
              <a:t> to pancreatic protease</a:t>
            </a:r>
          </a:p>
          <a:p>
            <a:endParaRPr lang="en-US" baseline="0" dirty="0" smtClean="0"/>
          </a:p>
          <a:p>
            <a:r>
              <a:rPr lang="en-US" baseline="0" dirty="0" smtClean="0"/>
              <a:t>Vitamin D deficiency =&gt; Rickets and </a:t>
            </a:r>
            <a:r>
              <a:rPr lang="en-US" baseline="0" dirty="0" err="1" smtClean="0"/>
              <a:t>osteomalacia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5947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Solute absorbed first, then water. The </a:t>
            </a:r>
            <a:r>
              <a:rPr lang="en-US" dirty="0" err="1" smtClean="0"/>
              <a:t>absorbate</a:t>
            </a:r>
            <a:r>
              <a:rPr lang="en-US" dirty="0" smtClean="0"/>
              <a:t> is always isosmotic</a:t>
            </a:r>
          </a:p>
          <a:p>
            <a:endParaRPr lang="en-US" dirty="0" smtClean="0"/>
          </a:p>
          <a:p>
            <a:r>
              <a:rPr lang="en-US" dirty="0" smtClean="0"/>
              <a:t>Na enters cells via same mechanisms as early proximal</a:t>
            </a:r>
            <a:r>
              <a:rPr lang="en-US" baseline="0" dirty="0" smtClean="0"/>
              <a:t> tubule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62947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Similar to distal tubule and</a:t>
            </a:r>
            <a:r>
              <a:rPr lang="en-US" baseline="0" dirty="0" smtClean="0"/>
              <a:t> collecting ducts of the kidney</a:t>
            </a:r>
          </a:p>
          <a:p>
            <a:r>
              <a:rPr lang="en-US" baseline="0" dirty="0" smtClean="0"/>
              <a:t>High flow rate of intestinal fluid </a:t>
            </a:r>
            <a:r>
              <a:rPr lang="en-US" baseline="0" dirty="0" smtClean="0">
                <a:sym typeface="Wingdings"/>
              </a:rPr>
              <a:t> increased colonic K+, which is how diarrhea contributes to hypokalemia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515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Epithelial cells secrete fluid and electrolytes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Apical</a:t>
            </a:r>
            <a:r>
              <a:rPr lang="en-US" baseline="0" dirty="0" smtClean="0"/>
              <a:t> membrane has chloride channels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Basolateral membrane has Na-K ATPase and NaK2Cl </a:t>
            </a:r>
            <a:r>
              <a:rPr lang="en-US" baseline="0" dirty="0" err="1" smtClean="0"/>
              <a:t>cotransporter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Cl</a:t>
            </a:r>
            <a:r>
              <a:rPr lang="en-US" baseline="0" dirty="0" smtClean="0"/>
              <a:t> moves into cell through basolateral mechanisms, then to lumen through channels, followed by Na, then H2O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Apical </a:t>
            </a:r>
            <a:r>
              <a:rPr lang="en-US" baseline="0" dirty="0" err="1" smtClean="0"/>
              <a:t>Cl</a:t>
            </a:r>
            <a:r>
              <a:rPr lang="en-US" baseline="0" dirty="0" smtClean="0"/>
              <a:t>- channels are usually closed but may open due to hormones and neurotransmitters binding </a:t>
            </a:r>
            <a:r>
              <a:rPr lang="en-US" baseline="0" dirty="0" err="1" smtClean="0"/>
              <a:t>basolaterally</a:t>
            </a:r>
            <a:r>
              <a:rPr lang="en-US" baseline="0" dirty="0" smtClean="0"/>
              <a:t> (i.e. </a:t>
            </a:r>
            <a:r>
              <a:rPr lang="en-US" baseline="0" dirty="0" err="1" smtClean="0"/>
              <a:t>ACh</a:t>
            </a:r>
            <a:r>
              <a:rPr lang="en-US" baseline="0" dirty="0" smtClean="0"/>
              <a:t>, VIP) </a:t>
            </a:r>
            <a:r>
              <a:rPr lang="en-US" baseline="0" dirty="0" smtClean="0">
                <a:sym typeface="Wingdings"/>
              </a:rPr>
              <a:t> </a:t>
            </a:r>
            <a:r>
              <a:rPr lang="en-US" baseline="0" dirty="0" err="1" smtClean="0">
                <a:sym typeface="Wingdings"/>
              </a:rPr>
              <a:t>cAMP</a:t>
            </a:r>
            <a:r>
              <a:rPr lang="en-US" baseline="0" dirty="0" smtClean="0">
                <a:sym typeface="Wingdings"/>
              </a:rPr>
              <a:t>  apical </a:t>
            </a:r>
            <a:r>
              <a:rPr lang="en-US" baseline="0" dirty="0" err="1" smtClean="0">
                <a:sym typeface="Wingdings"/>
              </a:rPr>
              <a:t>Cl</a:t>
            </a:r>
            <a:r>
              <a:rPr lang="en-US" baseline="0" dirty="0" smtClean="0">
                <a:sym typeface="Wingdings"/>
              </a:rPr>
              <a:t>- channels open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9843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Decrease</a:t>
            </a:r>
            <a:r>
              <a:rPr lang="en-US" baseline="0" dirty="0" smtClean="0"/>
              <a:t> in absorptive surface area (i.e. infection, inflammation, etc. of small intestine)</a:t>
            </a:r>
          </a:p>
          <a:p>
            <a:r>
              <a:rPr lang="en-US" baseline="0" dirty="0" smtClean="0"/>
              <a:t>Osmotic example: lactase deficiency</a:t>
            </a:r>
          </a:p>
          <a:p>
            <a:r>
              <a:rPr lang="en-US" baseline="0" dirty="0" smtClean="0"/>
              <a:t>Secretory example: cholera</a:t>
            </a:r>
          </a:p>
          <a:p>
            <a:r>
              <a:rPr lang="en-US" baseline="0" dirty="0" smtClean="0"/>
              <a:t>(neither common in vet med)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5953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Receives portal</a:t>
            </a:r>
            <a:r>
              <a:rPr lang="en-US" baseline="0" dirty="0" smtClean="0"/>
              <a:t> blood from the stomach, SI, LI, pancreas and spleen </a:t>
            </a:r>
            <a:r>
              <a:rPr lang="en-US" baseline="0" dirty="0" smtClean="0">
                <a:sym typeface="Wingdings"/>
              </a:rPr>
              <a:t> portal vein delivers most of liver’s blood supply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0693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Conjugated</a:t>
            </a:r>
            <a:r>
              <a:rPr lang="en-US" baseline="0" dirty="0" smtClean="0"/>
              <a:t> bilirubin is water-soluble, so some is excreted in urine; (conjugated by binding with </a:t>
            </a:r>
            <a:r>
              <a:rPr lang="en-US" baseline="0" dirty="0" err="1" smtClean="0"/>
              <a:t>glucuronic</a:t>
            </a:r>
            <a:r>
              <a:rPr lang="en-US" baseline="0" dirty="0" smtClean="0"/>
              <a:t> acid)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Conjugated bilirubin is </a:t>
            </a:r>
            <a:r>
              <a:rPr lang="en-US" baseline="0" dirty="0" err="1" smtClean="0"/>
              <a:t>deconjugated</a:t>
            </a:r>
            <a:r>
              <a:rPr lang="en-US" baseline="0" dirty="0" smtClean="0"/>
              <a:t> by bacterial enzymes in ileum and colon </a:t>
            </a:r>
            <a:r>
              <a:rPr lang="en-US" baseline="0" dirty="0" smtClean="0">
                <a:sym typeface="Wingdings"/>
              </a:rPr>
              <a:t> </a:t>
            </a:r>
            <a:r>
              <a:rPr lang="en-US" baseline="0" dirty="0" err="1" smtClean="0">
                <a:sym typeface="Wingdings"/>
              </a:rPr>
              <a:t>urobilinogen</a:t>
            </a:r>
            <a:endParaRPr lang="en-US" baseline="0" dirty="0" smtClean="0">
              <a:sym typeface="Wingdings"/>
            </a:endParaRPr>
          </a:p>
          <a:p>
            <a:pPr marL="628650" lvl="1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Some goes to the liver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Some goes to urine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Some is oxidized to </a:t>
            </a:r>
            <a:r>
              <a:rPr lang="en-US" baseline="0" dirty="0" err="1" smtClean="0">
                <a:sym typeface="Wingdings"/>
              </a:rPr>
              <a:t>urobilin</a:t>
            </a:r>
            <a:r>
              <a:rPr lang="en-US" baseline="0" dirty="0" smtClean="0">
                <a:sym typeface="Wingdings"/>
              </a:rPr>
              <a:t> and </a:t>
            </a:r>
            <a:r>
              <a:rPr lang="en-US" baseline="0" dirty="0" err="1" smtClean="0">
                <a:sym typeface="Wingdings"/>
              </a:rPr>
              <a:t>stercobilin</a:t>
            </a:r>
            <a:r>
              <a:rPr lang="en-US" baseline="0" dirty="0" smtClean="0">
                <a:sym typeface="Wingdings"/>
              </a:rPr>
              <a:t>, which is what gives feces is dark color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Jaundice/icterus is due to free or conjugated bilirubin accumulation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1896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5947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 pass:</a:t>
            </a:r>
            <a:r>
              <a:rPr lang="en-US" baseline="0" dirty="0" smtClean="0"/>
              <a:t> liver modifies substances absorbed by the GIT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80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be a hormone, must:</a:t>
            </a:r>
          </a:p>
          <a:p>
            <a:pPr marL="228600" indent="-228600">
              <a:buAutoNum type="arabicPeriod"/>
            </a:pPr>
            <a:r>
              <a:rPr lang="en-US" dirty="0" smtClean="0"/>
              <a:t>Be secreted in response</a:t>
            </a:r>
            <a:r>
              <a:rPr lang="en-US" baseline="0" dirty="0" smtClean="0"/>
              <a:t> to physiologic stimulus and be carried in the bloodstream to a distant site where physiologic action is produced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Function must be independent of any neural activity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Must have been isolated, purified, chemically identified, and synthesized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3003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 smtClean="0"/>
              <a:t>A (contraction of gall bladder), C (stimulation of HCO3- secretion), D (stimulation of pancreatic enzyme secretion)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D (decreased intracellular levels of </a:t>
            </a:r>
            <a:r>
              <a:rPr lang="en-US" baseline="0" dirty="0" err="1" smtClean="0"/>
              <a:t>cAMP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0385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3. B—less negative</a:t>
            </a:r>
            <a:r>
              <a:rPr lang="en-US" baseline="0" dirty="0" smtClean="0"/>
              <a:t> (membrane potentials are expressed as intracellular potential with respect to extracellular potential)</a:t>
            </a:r>
          </a:p>
          <a:p>
            <a:r>
              <a:rPr lang="en-US" baseline="0" dirty="0" smtClean="0"/>
              <a:t>4. C—absorption of more solute than water. (Intercalated duct is impermeable to water)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58248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3032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9065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5. D—sucrose. The body cannot</a:t>
            </a:r>
            <a:r>
              <a:rPr lang="en-US" baseline="0" dirty="0" smtClean="0"/>
              <a:t> absorb polysaccharides or </a:t>
            </a:r>
            <a:r>
              <a:rPr lang="en-US" baseline="0" dirty="0" err="1" smtClean="0"/>
              <a:t>dissaccharides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3021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u="none" baseline="0" dirty="0" smtClean="0"/>
              <a:t>This shows steps 3-5</a:t>
            </a:r>
          </a:p>
          <a:p>
            <a:pPr marL="0" indent="0">
              <a:buFontTx/>
              <a:buNone/>
            </a:pPr>
            <a:r>
              <a:rPr lang="en-US" u="none" baseline="0" dirty="0" err="1" smtClean="0"/>
              <a:t>Resterificiation</a:t>
            </a:r>
            <a:r>
              <a:rPr lang="en-US" u="none" baseline="0" dirty="0" smtClean="0"/>
              <a:t> is when cholesterol ester is made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297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7.</a:t>
            </a:r>
            <a:r>
              <a:rPr lang="en-US" baseline="0" dirty="0" smtClean="0"/>
              <a:t> C—HCO3-</a:t>
            </a:r>
          </a:p>
          <a:p>
            <a:r>
              <a:rPr lang="en-US" baseline="0" dirty="0" smtClean="0"/>
              <a:t>8. B (</a:t>
            </a:r>
            <a:r>
              <a:rPr lang="en-US" baseline="0" dirty="0" err="1" smtClean="0"/>
              <a:t>trypsinogen</a:t>
            </a:r>
            <a:r>
              <a:rPr lang="en-US" baseline="0" dirty="0" smtClean="0"/>
              <a:t> to trypsin) and C. Pepsin happens in the stomach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1789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Apical membrane of ductal cells contains a Cl-HCO3 exchanger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Basolateral membrane contains Na-K ATPase and Na-H exchanger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presence of carbonic anhydrase, CO2 and H2O combine in the cells to form H2CO3, which then dissociates into H+ and HCO3</a:t>
            </a:r>
          </a:p>
          <a:p>
            <a:pPr marL="628650" lvl="1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HCO3− is secreted into pancreatic juice by the Cl-HCO3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exchanger in the apical membrane</a:t>
            </a:r>
          </a:p>
          <a:p>
            <a:pPr marL="628650" lvl="1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H+ is transported into the blood by the Na-H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exchanger in the basolateral membrane</a:t>
            </a:r>
          </a:p>
          <a:p>
            <a:pPr marL="628650" lvl="1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net result, or sum, of these transport processes is net secretion of HCO3− into pancreatic ductal juice and net absorption of H+; absorption of H+ causes acidification of pancreatic venous blood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high flow rates, pancreatic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juice HCO3 concentration is the highest and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the lowest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6051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2976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Intrinsic factor secretion is from gastric parietal cells in humans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10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Gastrin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G17: secreted in response to a meal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G34: </a:t>
            </a:r>
            <a:r>
              <a:rPr lang="en-US" baseline="0" dirty="0" err="1" smtClean="0"/>
              <a:t>interdigestive</a:t>
            </a:r>
            <a:r>
              <a:rPr lang="en-US" baseline="0" dirty="0" smtClean="0"/>
              <a:t> period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C-terminal </a:t>
            </a:r>
            <a:r>
              <a:rPr lang="en-US" baseline="0" dirty="0" err="1" smtClean="0"/>
              <a:t>tetrapeptide</a:t>
            </a:r>
            <a:r>
              <a:rPr lang="en-US" baseline="0" dirty="0" smtClean="0"/>
              <a:t>: minimum required for biologic activity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GRP: gastrin-releasing peptide (</a:t>
            </a:r>
            <a:r>
              <a:rPr lang="en-US" baseline="0" dirty="0" err="1" smtClean="0"/>
              <a:t>bombesin</a:t>
            </a:r>
            <a:r>
              <a:rPr lang="en-US" baseline="0" dirty="0" smtClean="0"/>
              <a:t>), a </a:t>
            </a:r>
            <a:r>
              <a:rPr lang="en-US" baseline="0" dirty="0" err="1" smtClean="0"/>
              <a:t>neurocrine</a:t>
            </a:r>
            <a:endParaRPr lang="en-US" baseline="0" dirty="0" smtClean="0"/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CCK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Member of the gastrin-CCK family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Has the same C-terminal </a:t>
            </a:r>
            <a:r>
              <a:rPr lang="en-US" baseline="0" dirty="0" err="1" smtClean="0"/>
              <a:t>tetrapeptide</a:t>
            </a:r>
            <a:r>
              <a:rPr lang="en-US" baseline="0" dirty="0" smtClean="0"/>
              <a:t> as gastrin, so has </a:t>
            </a:r>
            <a:r>
              <a:rPr lang="en-US" i="1" baseline="0" dirty="0" smtClean="0"/>
              <a:t>some</a:t>
            </a:r>
            <a:r>
              <a:rPr lang="en-US" i="0" baseline="0" dirty="0" smtClean="0"/>
              <a:t> gastrin activity</a:t>
            </a:r>
          </a:p>
          <a:p>
            <a:pPr marL="0" indent="0">
              <a:buFontTx/>
              <a:buNone/>
            </a:pPr>
            <a:endParaRPr lang="en-US" i="0" baseline="0" dirty="0" smtClean="0"/>
          </a:p>
          <a:p>
            <a:pPr marL="0" indent="0">
              <a:buFontTx/>
              <a:buNone/>
            </a:pPr>
            <a:r>
              <a:rPr lang="en-US" i="0" baseline="0" dirty="0" smtClean="0"/>
              <a:t>Secretin</a:t>
            </a:r>
          </a:p>
          <a:p>
            <a:pPr marL="171450" indent="-171450">
              <a:buFontTx/>
              <a:buChar char="-"/>
            </a:pPr>
            <a:r>
              <a:rPr lang="en-US" i="0" baseline="0" dirty="0" smtClean="0"/>
              <a:t>Structurally analogous to glucagon, member of the secretin-glucagon family</a:t>
            </a:r>
          </a:p>
          <a:p>
            <a:pPr marL="171450" indent="-171450">
              <a:buFontTx/>
              <a:buChar char="-"/>
            </a:pPr>
            <a:r>
              <a:rPr lang="en-US" i="0" baseline="0" dirty="0" smtClean="0"/>
              <a:t>All </a:t>
            </a:r>
            <a:r>
              <a:rPr lang="en-US" i="0" baseline="0" dirty="0" err="1" smtClean="0"/>
              <a:t>aa</a:t>
            </a:r>
            <a:r>
              <a:rPr lang="en-US" i="0" baseline="0" dirty="0" smtClean="0"/>
              <a:t> required for biologic activity</a:t>
            </a:r>
          </a:p>
          <a:p>
            <a:pPr marL="171450" indent="-171450">
              <a:buFontTx/>
              <a:buChar char="-"/>
            </a:pPr>
            <a:r>
              <a:rPr lang="en-US" i="0" baseline="0" dirty="0" smtClean="0"/>
              <a:t>Pancreatic and biliary HCO3 neutralize H+ in SI lumen, which is required for fat digestion</a:t>
            </a:r>
          </a:p>
          <a:p>
            <a:pPr marL="628650" marR="0" lvl="2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i="0" baseline="0" dirty="0" smtClean="0"/>
              <a:t>Pancreatic lipase works best @ pH between 6-8; denatured when pH &lt; 3</a:t>
            </a:r>
          </a:p>
          <a:p>
            <a:pPr marL="4572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baseline="0" dirty="0" smtClean="0"/>
          </a:p>
          <a:p>
            <a:pPr marL="0" indent="0">
              <a:buFontTx/>
              <a:buNone/>
            </a:pPr>
            <a:r>
              <a:rPr lang="en-US" i="0" baseline="0" dirty="0" smtClean="0"/>
              <a:t>Glucose-Dependent </a:t>
            </a:r>
            <a:r>
              <a:rPr lang="en-US" i="0" baseline="0" dirty="0" err="1" smtClean="0"/>
              <a:t>Insulinotropic</a:t>
            </a:r>
            <a:r>
              <a:rPr lang="en-US" i="0" baseline="0" dirty="0" smtClean="0"/>
              <a:t> Peptide (GIP)</a:t>
            </a:r>
          </a:p>
          <a:p>
            <a:pPr marL="171450" indent="-171450">
              <a:buFontTx/>
              <a:buChar char="-"/>
            </a:pPr>
            <a:r>
              <a:rPr lang="en-US" i="0" baseline="0" dirty="0" smtClean="0"/>
              <a:t>Member of secretin-glucagon family</a:t>
            </a:r>
          </a:p>
          <a:p>
            <a:pPr marL="171450" indent="-171450">
              <a:buFontTx/>
              <a:buChar char="-"/>
            </a:pPr>
            <a:r>
              <a:rPr lang="en-US" i="0" baseline="0" dirty="0" smtClean="0"/>
              <a:t>9 </a:t>
            </a:r>
            <a:r>
              <a:rPr lang="en-US" i="0" baseline="0" dirty="0" err="1" smtClean="0"/>
              <a:t>aa</a:t>
            </a:r>
            <a:r>
              <a:rPr lang="en-US" i="0" baseline="0" dirty="0" smtClean="0"/>
              <a:t> = same as secretin </a:t>
            </a:r>
            <a:r>
              <a:rPr lang="en-US" i="0" baseline="0" dirty="0" smtClean="0">
                <a:sym typeface="Wingdings"/>
              </a:rPr>
              <a:t> pharmacologic levels of GIP cause secretion’s actions</a:t>
            </a:r>
          </a:p>
          <a:p>
            <a:pPr marL="171450" indent="-171450">
              <a:buFontTx/>
              <a:buChar char="-"/>
            </a:pPr>
            <a:r>
              <a:rPr lang="en-US" i="0" baseline="0" dirty="0" smtClean="0">
                <a:sym typeface="Wingdings"/>
              </a:rPr>
              <a:t>16 </a:t>
            </a:r>
            <a:r>
              <a:rPr lang="en-US" i="0" baseline="0" dirty="0" err="1" smtClean="0">
                <a:sym typeface="Wingdings"/>
              </a:rPr>
              <a:t>aa</a:t>
            </a:r>
            <a:r>
              <a:rPr lang="en-US" i="0" baseline="0" dirty="0" smtClean="0">
                <a:sym typeface="Wingdings"/>
              </a:rPr>
              <a:t> = same as glucagon</a:t>
            </a:r>
          </a:p>
          <a:p>
            <a:pPr marL="171450" indent="-171450">
              <a:buFontTx/>
              <a:buChar char="-"/>
            </a:pPr>
            <a:r>
              <a:rPr lang="en-US" i="0" baseline="0" dirty="0" err="1" smtClean="0">
                <a:sym typeface="Wingdings"/>
              </a:rPr>
              <a:t>Incretin</a:t>
            </a:r>
            <a:r>
              <a:rPr lang="en-US" i="0" baseline="0" dirty="0" smtClean="0">
                <a:sym typeface="Wingdings"/>
              </a:rPr>
              <a:t>: stimulates insulin secretion (from pancreatic Beta cells)</a:t>
            </a:r>
          </a:p>
          <a:p>
            <a:pPr marL="171450" indent="-171450">
              <a:buFontTx/>
              <a:buChar char="-"/>
            </a:pPr>
            <a:r>
              <a:rPr lang="en-US" i="0" baseline="0" dirty="0" smtClean="0">
                <a:sym typeface="Wingdings"/>
              </a:rPr>
              <a:t>Oral glucose load is used by cells more rapidly b/c an oral glucose load will lead to GIP secretion and direct Beta cell stimulation vs. IV glucose ONLY leads to direct Beta cell stimulation</a:t>
            </a:r>
            <a:endParaRPr lang="en-US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0064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11. D---inhibition</a:t>
            </a:r>
            <a:r>
              <a:rPr lang="en-US" baseline="0" dirty="0" smtClean="0"/>
              <a:t> of H-K ATPase</a:t>
            </a:r>
          </a:p>
          <a:p>
            <a:r>
              <a:rPr lang="en-US" baseline="0" dirty="0" smtClean="0"/>
              <a:t>12. A (increased body fat), B (increased insulin levels)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5902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Leptin</a:t>
            </a:r>
            <a:endParaRPr lang="en-US" dirty="0" smtClean="0"/>
          </a:p>
          <a:p>
            <a:pPr marL="628650" lvl="1" indent="-171450">
              <a:buFontTx/>
              <a:buChar char="-"/>
            </a:pPr>
            <a:r>
              <a:rPr lang="en-US" dirty="0" smtClean="0"/>
              <a:t>Secreted by fat cells</a:t>
            </a:r>
            <a:r>
              <a:rPr lang="en-US" baseline="0" dirty="0" smtClean="0"/>
              <a:t> in proportional amount to fat stored in adipose tissue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Stimulates </a:t>
            </a:r>
            <a:r>
              <a:rPr lang="en-US" baseline="0" dirty="0" err="1" smtClean="0"/>
              <a:t>anorexigenic</a:t>
            </a:r>
            <a:r>
              <a:rPr lang="en-US" baseline="0" dirty="0" smtClean="0"/>
              <a:t>, inhibits </a:t>
            </a:r>
            <a:r>
              <a:rPr lang="en-US" baseline="0" dirty="0" err="1" smtClean="0"/>
              <a:t>orexigenic</a:t>
            </a:r>
            <a:r>
              <a:rPr lang="en-US" baseline="0" dirty="0" smtClean="0"/>
              <a:t> to decrease appetite and increase energy expenditure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Chronic/long-term effects to decrease appetite because it detects stored body fat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Insulin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Stimulates </a:t>
            </a:r>
            <a:r>
              <a:rPr lang="en-US" baseline="0" dirty="0" err="1" smtClean="0"/>
              <a:t>anorexigeic</a:t>
            </a:r>
            <a:r>
              <a:rPr lang="en-US" baseline="0" dirty="0" smtClean="0"/>
              <a:t>, inhibits </a:t>
            </a:r>
            <a:r>
              <a:rPr lang="en-US" baseline="0" dirty="0" err="1" smtClean="0"/>
              <a:t>orexigenic</a:t>
            </a:r>
            <a:r>
              <a:rPr lang="en-US" baseline="0" dirty="0" smtClean="0"/>
              <a:t> thereby decreasing appetite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Fluctuates throughout the day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Short-term effects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GLP-1 (</a:t>
            </a:r>
            <a:r>
              <a:rPr lang="en-US" sz="1200" dirty="0" smtClean="0"/>
              <a:t>Glucagon-like peptide</a:t>
            </a:r>
            <a:r>
              <a:rPr lang="en-US" sz="1200" baseline="0" dirty="0" smtClean="0"/>
              <a:t> 1)</a:t>
            </a:r>
            <a:r>
              <a:rPr lang="en-US" baseline="0" dirty="0" smtClean="0"/>
              <a:t>: decreases appetite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Peptide YY (PYY)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From intestinal L cells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Decreases appetite through direct hypothalamic action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Decreases appetite through decreasing </a:t>
            </a:r>
            <a:r>
              <a:rPr lang="en-US" baseline="0" dirty="0" err="1" smtClean="0"/>
              <a:t>grehlin</a:t>
            </a:r>
            <a:r>
              <a:rPr lang="en-US" baseline="0" dirty="0" smtClean="0"/>
              <a:t> secretion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Grehlin</a:t>
            </a:r>
            <a:endParaRPr lang="en-US" baseline="0" dirty="0" smtClean="0"/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Secreted by gastric cells before eating a meal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Stimulates </a:t>
            </a:r>
            <a:r>
              <a:rPr lang="en-US" baseline="0" dirty="0" err="1" smtClean="0"/>
              <a:t>orexigenic</a:t>
            </a:r>
            <a:r>
              <a:rPr lang="en-US" baseline="0" dirty="0" smtClean="0"/>
              <a:t>, inhibits </a:t>
            </a:r>
            <a:r>
              <a:rPr lang="en-US" baseline="0" dirty="0" err="1" smtClean="0"/>
              <a:t>anorexigenic</a:t>
            </a:r>
            <a:r>
              <a:rPr lang="en-US" baseline="0" dirty="0" smtClean="0"/>
              <a:t>, thereby increasing appetite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Weight loss and starvation stimulate </a:t>
            </a:r>
            <a:r>
              <a:rPr lang="en-US" baseline="0" dirty="0" err="1" smtClean="0"/>
              <a:t>grehlin</a:t>
            </a:r>
            <a:r>
              <a:rPr lang="en-US" baseline="0" dirty="0" smtClean="0"/>
              <a:t> secretion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2031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Photo Source: https://</a:t>
            </a:r>
            <a:r>
              <a:rPr lang="en-US" dirty="0" err="1" smtClean="0"/>
              <a:t>health.wyo.gov</a:t>
            </a:r>
            <a:r>
              <a:rPr lang="en-US" dirty="0" smtClean="0"/>
              <a:t>/</a:t>
            </a:r>
            <a:r>
              <a:rPr lang="en-US" dirty="0" err="1" smtClean="0"/>
              <a:t>healthcarefin</a:t>
            </a:r>
            <a:r>
              <a:rPr lang="en-US" dirty="0" smtClean="0"/>
              <a:t>/</a:t>
            </a:r>
            <a:r>
              <a:rPr lang="en-US" dirty="0" err="1" smtClean="0"/>
              <a:t>medicaid</a:t>
            </a:r>
            <a:r>
              <a:rPr lang="en-US" dirty="0" smtClean="0"/>
              <a:t>/confused-older-man/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15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baseline="0" dirty="0" smtClean="0"/>
              <a:t>Putative because they fail to meet one or more of the criteria necessary to be classified as “official” gastrointestinal hormones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00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Secreted by GIT endocrine cells</a:t>
            </a:r>
          </a:p>
          <a:p>
            <a:r>
              <a:rPr lang="en-US" dirty="0" smtClean="0"/>
              <a:t>Act locally, within same tissue that secretes them</a:t>
            </a:r>
          </a:p>
          <a:p>
            <a:pPr lvl="1"/>
            <a:r>
              <a:rPr lang="en-US" dirty="0" smtClean="0"/>
              <a:t>Diffuse through interstitial fluid</a:t>
            </a:r>
          </a:p>
          <a:p>
            <a:pPr lvl="1"/>
            <a:r>
              <a:rPr lang="en-US" dirty="0" smtClean="0"/>
              <a:t>Carried short distances via capillaries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A2-C5E6-AA4B-99FE-85AEDE96464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12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2F0292D-1797-49A5-8D2D-8D50C72EF3CC}" type="datetimeFigureOut">
              <a:rPr lang="en-US" smtClean="0"/>
              <a:t>9/28/21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5.pn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24.png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30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21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26.png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9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0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diagramData" Target="../diagrams/data6.xml"/><Relationship Id="rId5" Type="http://schemas.openxmlformats.org/officeDocument/2006/relationships/diagramLayout" Target="../diagrams/layout6.xml"/><Relationship Id="rId6" Type="http://schemas.openxmlformats.org/officeDocument/2006/relationships/diagramQuickStyle" Target="../diagrams/quickStyle6.xml"/><Relationship Id="rId7" Type="http://schemas.openxmlformats.org/officeDocument/2006/relationships/diagramColors" Target="../diagrams/colors6.xml"/><Relationship Id="rId8" Type="http://schemas.microsoft.com/office/2007/relationships/diagramDrawing" Target="../diagrams/drawing6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3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Relationship Id="rId3" Type="http://schemas.openxmlformats.org/officeDocument/2006/relationships/chart" Target="../charts/char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5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6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7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8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9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0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33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34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36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8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4" Type="http://schemas.openxmlformats.org/officeDocument/2006/relationships/diagramLayout" Target="../diagrams/layout9.xml"/><Relationship Id="rId5" Type="http://schemas.openxmlformats.org/officeDocument/2006/relationships/diagramQuickStyle" Target="../diagrams/quickStyle9.xml"/><Relationship Id="rId6" Type="http://schemas.openxmlformats.org/officeDocument/2006/relationships/diagramColors" Target="../diagrams/colors9.xml"/><Relationship Id="rId7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0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1802" y="1587660"/>
            <a:ext cx="3492632" cy="3052841"/>
          </a:xfrm>
        </p:spPr>
        <p:txBody>
          <a:bodyPr/>
          <a:lstStyle/>
          <a:p>
            <a:r>
              <a:rPr lang="en-US" dirty="0" smtClean="0"/>
              <a:t>Anatomy &amp; Physiology of the GI, Pancreas, &amp; Hepatobiliary Tract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4668113"/>
            <a:ext cx="3273552" cy="530352"/>
          </a:xfrm>
        </p:spPr>
        <p:txBody>
          <a:bodyPr/>
          <a:lstStyle/>
          <a:p>
            <a:r>
              <a:rPr lang="en-US" dirty="0" smtClean="0"/>
              <a:t>Katie Sotos, DVM, ECC Resident</a:t>
            </a:r>
          </a:p>
          <a:p>
            <a:r>
              <a:rPr lang="en-US" dirty="0" smtClean="0"/>
              <a:t>September 23, 2021</a:t>
            </a:r>
          </a:p>
        </p:txBody>
      </p:sp>
    </p:spTree>
    <p:extLst>
      <p:ext uri="{BB962C8B-B14F-4D97-AF65-F5344CB8AC3E}">
        <p14:creationId xmlns:p14="http://schemas.microsoft.com/office/powerpoint/2010/main" val="3043987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277792"/>
            <a:ext cx="5342889" cy="1294976"/>
          </a:xfrm>
        </p:spPr>
        <p:txBody>
          <a:bodyPr/>
          <a:lstStyle/>
          <a:p>
            <a:r>
              <a:rPr lang="en-US" dirty="0" smtClean="0"/>
              <a:t>What are </a:t>
            </a:r>
            <a:r>
              <a:rPr lang="en-US" dirty="0" err="1" smtClean="0"/>
              <a:t>neurocrines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Neurochemicals of the enteric nervous system</a:t>
            </a:r>
          </a:p>
          <a:p>
            <a:r>
              <a:rPr lang="en-US" dirty="0" smtClean="0"/>
              <a:t>Some neurotransmitters, some neuromodulators</a:t>
            </a:r>
          </a:p>
          <a:p>
            <a:r>
              <a:rPr lang="en-US" dirty="0" smtClean="0"/>
              <a:t>Most enteric neurons contain &gt;1 and may </a:t>
            </a:r>
            <a:r>
              <a:rPr lang="en-US" dirty="0" err="1" smtClean="0"/>
              <a:t>cosecrete</a:t>
            </a:r>
            <a:r>
              <a:rPr lang="en-US" dirty="0" smtClean="0"/>
              <a:t> 2 or 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692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21-09-24 at 3.51.1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" t="2464" r="60226" b="2489"/>
          <a:stretch/>
        </p:blipFill>
        <p:spPr>
          <a:xfrm>
            <a:off x="2743600" y="243665"/>
            <a:ext cx="3775733" cy="632860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 flipH="1">
            <a:off x="4459107" y="3711222"/>
            <a:ext cx="1947335" cy="790222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8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6015152" cy="886968"/>
          </a:xfrm>
        </p:spPr>
        <p:txBody>
          <a:bodyPr/>
          <a:lstStyle/>
          <a:p>
            <a:r>
              <a:rPr lang="en-US" dirty="0" smtClean="0"/>
              <a:t>CHALLENGING OURSELVES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US" dirty="0" smtClean="0"/>
              <a:t>Which of the following substances must be digested before being absorbed by the small intestine?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Ca</a:t>
            </a:r>
            <a:r>
              <a:rPr lang="en-US" baseline="30000" dirty="0" smtClean="0"/>
              <a:t>2+</a:t>
            </a:r>
            <a:endParaRPr lang="en-US" dirty="0" smtClean="0"/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Alanine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Fructose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Sucrose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Cholesterol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2223911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dirty="0" smtClean="0"/>
              <a:t>What is the correct sequence of events in lipid absorption: formation of cholesterol ester, action of pancreatic lipase, emulsification of lipids in the intestinal lumen, micelles, chylomicrons?</a:t>
            </a:r>
          </a:p>
        </p:txBody>
      </p:sp>
      <p:pic>
        <p:nvPicPr>
          <p:cNvPr id="5" name="Picture 4" descr="Screen Shot 2021-09-27 at 10.32.31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71" t="43206"/>
          <a:stretch/>
        </p:blipFill>
        <p:spPr>
          <a:xfrm>
            <a:off x="752474" y="4854223"/>
            <a:ext cx="2215444" cy="170744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661647" y="3824111"/>
            <a:ext cx="2272538" cy="451554"/>
          </a:xfrm>
          <a:prstGeom prst="rect">
            <a:avLst/>
          </a:prstGeom>
        </p:spPr>
        <p:txBody>
          <a:bodyPr vert="horz" lIns="4572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Emulsification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61648" y="4174066"/>
            <a:ext cx="2506110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Pancreatic lipase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61648" y="4552243"/>
            <a:ext cx="1892982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Micelles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61647" y="4930420"/>
            <a:ext cx="2506111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Cholesterol ester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61648" y="5280375"/>
            <a:ext cx="2272538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5"/>
            </a:pPr>
            <a:r>
              <a:rPr lang="en-US" dirty="0" smtClean="0"/>
              <a:t>Chylomicrons</a:t>
            </a:r>
          </a:p>
        </p:txBody>
      </p:sp>
    </p:spTree>
    <p:extLst>
      <p:ext uri="{BB962C8B-B14F-4D97-AF65-F5344CB8AC3E}">
        <p14:creationId xmlns:p14="http://schemas.microsoft.com/office/powerpoint/2010/main" val="67501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  <p:bldP spid="9" grpId="0"/>
      <p:bldP spid="10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666" y="496316"/>
            <a:ext cx="6702779" cy="759573"/>
          </a:xfrm>
        </p:spPr>
        <p:txBody>
          <a:bodyPr/>
          <a:lstStyle/>
          <a:p>
            <a:pPr algn="ctr"/>
            <a:r>
              <a:rPr lang="en-US" dirty="0" smtClean="0"/>
              <a:t>Lipid Absorption</a:t>
            </a:r>
            <a:endParaRPr lang="en-US" dirty="0"/>
          </a:p>
        </p:txBody>
      </p:sp>
      <p:pic>
        <p:nvPicPr>
          <p:cNvPr id="5" name="Picture 4" descr="Screen Shot 2021-09-27 at 10.41.11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" t="10444" r="1543"/>
          <a:stretch/>
        </p:blipFill>
        <p:spPr>
          <a:xfrm>
            <a:off x="155222" y="1437950"/>
            <a:ext cx="8890000" cy="3642052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03113" y="4981225"/>
            <a:ext cx="6660444" cy="451554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Micelle formation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03113" y="5331180"/>
            <a:ext cx="8142109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Micelle diffusion, lipid release, diffusion down concentration gradient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3113" y="5709357"/>
            <a:ext cx="8142109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3"/>
            </a:pPr>
            <a:r>
              <a:rPr lang="en-US" dirty="0" err="1" smtClean="0"/>
              <a:t>Reesterification</a:t>
            </a:r>
            <a:r>
              <a:rPr lang="en-US" dirty="0" smtClean="0"/>
              <a:t> of lipids to original form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03113" y="6087534"/>
            <a:ext cx="8142109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Chylomicron formation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03113" y="6437489"/>
            <a:ext cx="8142109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5"/>
            </a:pPr>
            <a:r>
              <a:rPr lang="en-US" dirty="0" smtClean="0"/>
              <a:t>Exocytosis into lymphatics </a:t>
            </a:r>
            <a:r>
              <a:rPr lang="en-US" dirty="0" smtClean="0">
                <a:sym typeface="Wingdings"/>
              </a:rPr>
              <a:t> thoracic duct  bloodstream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1404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/>
      <p:bldP spid="10" grpId="0"/>
      <p:bldP spid="11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6015152" cy="886968"/>
          </a:xfrm>
        </p:spPr>
        <p:txBody>
          <a:bodyPr/>
          <a:lstStyle/>
          <a:p>
            <a:r>
              <a:rPr lang="en-US" dirty="0" smtClean="0"/>
              <a:t>CHALLENGING OURSELVES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7"/>
            </a:pPr>
            <a:r>
              <a:rPr lang="en-US" dirty="0" smtClean="0"/>
              <a:t>As pancreatic flow rate increases, which of the following has/have increased concentration in pancreatic juice?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Na</a:t>
            </a:r>
            <a:r>
              <a:rPr lang="en-US" baseline="30000" dirty="0" smtClean="0"/>
              <a:t>+</a:t>
            </a:r>
            <a:endParaRPr lang="en-US" dirty="0" smtClean="0"/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K</a:t>
            </a:r>
            <a:r>
              <a:rPr lang="en-US" baseline="30000" dirty="0" smtClean="0"/>
              <a:t>+</a:t>
            </a:r>
            <a:endParaRPr lang="en-US" dirty="0" smtClean="0"/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endParaRPr lang="en-US" dirty="0" smtClean="0"/>
          </a:p>
          <a:p>
            <a:pPr marL="571500" lvl="1" indent="-342900">
              <a:buFont typeface="+mj-lt"/>
              <a:buAutoNum type="alphaLcPeriod"/>
            </a:pP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endParaRPr lang="en-US" dirty="0" smtClean="0"/>
          </a:p>
          <a:p>
            <a:pPr marL="571500" lvl="1" indent="-342900">
              <a:buFont typeface="+mj-lt"/>
              <a:buAutoNum type="alphaLcPeriod"/>
            </a:pPr>
            <a:r>
              <a:rPr lang="en-US" dirty="0" err="1" smtClean="0"/>
              <a:t>Osmolarity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5088467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8"/>
            </a:pPr>
            <a:r>
              <a:rPr lang="en-US" dirty="0" smtClean="0"/>
              <a:t>Which reaction(s) is/are catalyzed by trypsin?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Pepsinogen to pepsin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err="1" smtClean="0"/>
              <a:t>Trypsinogen</a:t>
            </a:r>
            <a:r>
              <a:rPr lang="en-US" dirty="0" smtClean="0"/>
              <a:t> to trypsin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err="1" smtClean="0"/>
              <a:t>Procarboxypeptidase</a:t>
            </a:r>
            <a:r>
              <a:rPr lang="en-US" dirty="0" smtClean="0"/>
              <a:t> to </a:t>
            </a:r>
            <a:r>
              <a:rPr lang="en-US" dirty="0" err="1" smtClean="0"/>
              <a:t>carboxypeptidase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501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6526558" cy="886968"/>
          </a:xfrm>
        </p:spPr>
        <p:txBody>
          <a:bodyPr/>
          <a:lstStyle/>
          <a:p>
            <a:r>
              <a:rPr lang="en-US" dirty="0" smtClean="0"/>
              <a:t>Formation of Pancreatic Secretion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Aqueous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Isotonic solution to plasma (Na</a:t>
            </a:r>
            <a:r>
              <a:rPr lang="en-US" baseline="30000" dirty="0" smtClean="0"/>
              <a:t>+</a:t>
            </a:r>
            <a:r>
              <a:rPr lang="en-US" dirty="0" smtClean="0"/>
              <a:t>,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, K</a:t>
            </a:r>
            <a:r>
              <a:rPr lang="en-US" baseline="30000" dirty="0" smtClean="0"/>
              <a:t>+</a:t>
            </a:r>
            <a:r>
              <a:rPr lang="en-US" dirty="0" smtClean="0"/>
              <a:t>, </a:t>
            </a:r>
            <a:r>
              <a:rPr lang="en-US" dirty="0">
                <a:solidFill>
                  <a:srgbClr val="2F2F26"/>
                </a:solidFill>
              </a:rPr>
              <a:t>HCO</a:t>
            </a:r>
            <a:r>
              <a:rPr lang="en-US" baseline="-25000" dirty="0">
                <a:solidFill>
                  <a:srgbClr val="2F2F26"/>
                </a:solidFill>
              </a:rPr>
              <a:t>3</a:t>
            </a:r>
            <a:r>
              <a:rPr lang="en-US" baseline="30000" dirty="0" smtClean="0">
                <a:solidFill>
                  <a:srgbClr val="2F2F26"/>
                </a:solidFill>
              </a:rPr>
              <a:t>-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Na</a:t>
            </a:r>
            <a:r>
              <a:rPr lang="en-US" baseline="30000" dirty="0"/>
              <a:t>+</a:t>
            </a:r>
            <a:r>
              <a:rPr lang="en-US" dirty="0"/>
              <a:t>, </a:t>
            </a:r>
            <a:r>
              <a:rPr lang="en-US" dirty="0" err="1" smtClean="0"/>
              <a:t>Cl</a:t>
            </a:r>
            <a:r>
              <a:rPr lang="en-US" baseline="30000" dirty="0" smtClean="0"/>
              <a:t>- </a:t>
            </a:r>
            <a:r>
              <a:rPr lang="en-US" dirty="0" smtClean="0"/>
              <a:t>= plasma</a:t>
            </a:r>
          </a:p>
          <a:p>
            <a:pPr lvl="1"/>
            <a:r>
              <a:rPr lang="en-US" dirty="0"/>
              <a:t>K</a:t>
            </a:r>
            <a:r>
              <a:rPr lang="en-US" baseline="30000" dirty="0"/>
              <a:t>+</a:t>
            </a:r>
            <a:r>
              <a:rPr lang="en-US" dirty="0"/>
              <a:t>, </a:t>
            </a:r>
            <a:r>
              <a:rPr lang="en-US" dirty="0">
                <a:solidFill>
                  <a:srgbClr val="2F2F26"/>
                </a:solidFill>
              </a:rPr>
              <a:t>HCO</a:t>
            </a:r>
            <a:r>
              <a:rPr lang="en-US" baseline="-25000" dirty="0">
                <a:solidFill>
                  <a:srgbClr val="2F2F26"/>
                </a:solidFill>
              </a:rPr>
              <a:t>3</a:t>
            </a:r>
            <a:r>
              <a:rPr lang="en-US" baseline="30000" dirty="0" smtClean="0">
                <a:solidFill>
                  <a:srgbClr val="2F2F26"/>
                </a:solidFill>
              </a:rPr>
              <a:t>-</a:t>
            </a:r>
            <a:r>
              <a:rPr lang="en-US" baseline="30000" dirty="0" smtClean="0"/>
              <a:t> </a:t>
            </a:r>
            <a:r>
              <a:rPr lang="en-US" dirty="0" smtClean="0"/>
              <a:t>vary with flow rate</a:t>
            </a:r>
          </a:p>
          <a:p>
            <a:r>
              <a:rPr lang="en-US" dirty="0" smtClean="0"/>
              <a:t>Net: </a:t>
            </a:r>
            <a:r>
              <a:rPr lang="en-US" dirty="0">
                <a:solidFill>
                  <a:srgbClr val="2F2F26"/>
                </a:solidFill>
              </a:rPr>
              <a:t>HCO</a:t>
            </a:r>
            <a:r>
              <a:rPr lang="en-US" baseline="-25000" dirty="0">
                <a:solidFill>
                  <a:srgbClr val="2F2F26"/>
                </a:solidFill>
              </a:rPr>
              <a:t>3</a:t>
            </a:r>
            <a:r>
              <a:rPr lang="en-US" baseline="30000" dirty="0">
                <a:solidFill>
                  <a:srgbClr val="2F2F26"/>
                </a:solidFill>
              </a:rPr>
              <a:t>- </a:t>
            </a:r>
            <a:r>
              <a:rPr lang="en-US" dirty="0" smtClean="0"/>
              <a:t>secretion </a:t>
            </a:r>
            <a:r>
              <a:rPr lang="en-US" dirty="0" smtClean="0">
                <a:sym typeface="Wingdings"/>
              </a:rPr>
              <a:t> pancreatic ductal juice; H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 absorption  pancreatic blood vessel acidification</a:t>
            </a:r>
            <a:endParaRPr lang="en-US" dirty="0"/>
          </a:p>
        </p:txBody>
      </p:sp>
      <p:pic>
        <p:nvPicPr>
          <p:cNvPr id="7" name="Picture 6" descr="Screen Shot 2021-09-27 at 4.35.0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27" t="11683" b="12487"/>
          <a:stretch/>
        </p:blipFill>
        <p:spPr>
          <a:xfrm>
            <a:off x="157434" y="1548760"/>
            <a:ext cx="4404120" cy="398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846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26"/>
            <a:ext cx="9144000" cy="1140573"/>
          </a:xfrm>
        </p:spPr>
        <p:txBody>
          <a:bodyPr/>
          <a:lstStyle/>
          <a:p>
            <a:pPr algn="ctr"/>
            <a:r>
              <a:rPr lang="en-US" dirty="0" smtClean="0"/>
              <a:t>Protein Digestion</a:t>
            </a:r>
            <a:br>
              <a:rPr lang="en-US" dirty="0" smtClean="0"/>
            </a:br>
            <a:r>
              <a:rPr lang="en-US" dirty="0" smtClean="0"/>
              <a:t>Step 1: Enzyme Activation</a:t>
            </a:r>
            <a:endParaRPr lang="en-US" dirty="0"/>
          </a:p>
        </p:txBody>
      </p:sp>
      <p:pic>
        <p:nvPicPr>
          <p:cNvPr id="5" name="Picture 4" descr="Screen Shot 2021-09-27 at 10.40.3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0"/>
          <a:stretch/>
        </p:blipFill>
        <p:spPr>
          <a:xfrm>
            <a:off x="197554" y="1284111"/>
            <a:ext cx="8702585" cy="528588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 flipH="1">
            <a:off x="197554" y="1142999"/>
            <a:ext cx="1947335" cy="79022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flipH="1">
            <a:off x="5263439" y="4840110"/>
            <a:ext cx="3781782" cy="1729883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flipH="1">
            <a:off x="197553" y="4840110"/>
            <a:ext cx="1947335" cy="1862668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895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6015152" cy="886968"/>
          </a:xfrm>
        </p:spPr>
        <p:txBody>
          <a:bodyPr/>
          <a:lstStyle/>
          <a:p>
            <a:r>
              <a:rPr lang="en-US" dirty="0" smtClean="0"/>
              <a:t>CHALLENGING OURSELVES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9"/>
            </a:pPr>
            <a:r>
              <a:rPr lang="en-US" dirty="0" smtClean="0"/>
              <a:t>Where is the frequency of slow waves the highest?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Stomach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Duodenum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Ileum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5088467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10"/>
            </a:pPr>
            <a:r>
              <a:rPr lang="en-US" dirty="0" smtClean="0"/>
              <a:t>Where am I? For each item in the following list, give its correct location in the GI system. (may be anatomic, a graph or portion of a graph, or a concept)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Gastrin secretion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Na</a:t>
            </a:r>
            <a:r>
              <a:rPr lang="en-US" baseline="30000" dirty="0" smtClean="0"/>
              <a:t>+</a:t>
            </a:r>
            <a:r>
              <a:rPr lang="en-US" dirty="0" smtClean="0"/>
              <a:t>-bile salt </a:t>
            </a:r>
            <a:r>
              <a:rPr lang="en-US" dirty="0" err="1" smtClean="0"/>
              <a:t>cotransport</a:t>
            </a:r>
            <a:endParaRPr lang="en-US" dirty="0" smtClean="0"/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H</a:t>
            </a:r>
            <a:r>
              <a:rPr lang="en-US" baseline="30000" dirty="0" smtClean="0"/>
              <a:t>+</a:t>
            </a:r>
            <a:r>
              <a:rPr lang="en-US" dirty="0" smtClean="0"/>
              <a:t>-K</a:t>
            </a:r>
            <a:r>
              <a:rPr lang="en-US" baseline="30000" dirty="0" smtClean="0"/>
              <a:t>+</a:t>
            </a:r>
            <a:r>
              <a:rPr lang="en-US" dirty="0" smtClean="0"/>
              <a:t> ATPase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Intrinsic factor secretion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Omeprazole action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Na</a:t>
            </a:r>
            <a:r>
              <a:rPr lang="en-US" baseline="30000" dirty="0" smtClean="0"/>
              <a:t>+</a:t>
            </a:r>
            <a:r>
              <a:rPr lang="en-US" dirty="0" smtClean="0"/>
              <a:t>-glucose </a:t>
            </a:r>
            <a:r>
              <a:rPr lang="en-US" dirty="0" err="1" smtClean="0"/>
              <a:t>cotransporter</a:t>
            </a:r>
            <a:endParaRPr lang="en-US" dirty="0" smtClean="0"/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Secondary bile acids (or bile salts)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39649" y="3344333"/>
            <a:ext cx="2226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 cells, gastric </a:t>
            </a:r>
            <a:r>
              <a:rPr lang="en-US" sz="1400" dirty="0" err="1" smtClean="0"/>
              <a:t>antrum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233333" y="3674842"/>
            <a:ext cx="860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ileum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062111" y="4057737"/>
            <a:ext cx="2031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Gastric parietal cells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441222" y="4365514"/>
            <a:ext cx="2652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Exocrine pancreas (vet spp.)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665111" y="4743846"/>
            <a:ext cx="3485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-K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ATPase in gastric parietal cells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964139" y="5079845"/>
            <a:ext cx="4313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Apical membrane of intestinal epithelial cells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400776" y="5444066"/>
            <a:ext cx="1735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Intestinal lumen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7501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6015152" cy="886968"/>
          </a:xfrm>
        </p:spPr>
        <p:txBody>
          <a:bodyPr/>
          <a:lstStyle/>
          <a:p>
            <a:r>
              <a:rPr lang="en-US" dirty="0" smtClean="0"/>
              <a:t>CHALLENGING OURSELVES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11"/>
            </a:pPr>
            <a:r>
              <a:rPr lang="en-US" dirty="0" smtClean="0"/>
              <a:t> Which of the following is/are mechanism(s) of action of omeprazole?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Inhibition of </a:t>
            </a:r>
            <a:r>
              <a:rPr lang="en-US" dirty="0" err="1" smtClean="0"/>
              <a:t>ACh</a:t>
            </a:r>
            <a:r>
              <a:rPr lang="en-US" dirty="0" smtClean="0"/>
              <a:t> action of parietal cells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Stimulation of </a:t>
            </a:r>
            <a:r>
              <a:rPr lang="en-US" dirty="0" err="1" smtClean="0"/>
              <a:t>somatostatin</a:t>
            </a:r>
            <a:r>
              <a:rPr lang="en-US" dirty="0" smtClean="0"/>
              <a:t> action on parietal cells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Inhibition of CCK</a:t>
            </a:r>
            <a:r>
              <a:rPr lang="en-US" baseline="-25000" dirty="0" smtClean="0"/>
              <a:t>B</a:t>
            </a:r>
            <a:r>
              <a:rPr lang="en-US" dirty="0" smtClean="0"/>
              <a:t> receptors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Inhibition of H</a:t>
            </a:r>
            <a:r>
              <a:rPr lang="en-US" baseline="30000" dirty="0" smtClean="0"/>
              <a:t>+</a:t>
            </a:r>
            <a:r>
              <a:rPr lang="en-US" dirty="0" smtClean="0"/>
              <a:t>-K</a:t>
            </a:r>
            <a:r>
              <a:rPr lang="en-US" baseline="30000" dirty="0" smtClean="0"/>
              <a:t>+</a:t>
            </a:r>
            <a:r>
              <a:rPr lang="en-US" dirty="0" smtClean="0"/>
              <a:t> ATPase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Inhibition of Na</a:t>
            </a:r>
            <a:r>
              <a:rPr lang="en-US" baseline="30000" dirty="0" smtClean="0"/>
              <a:t>+</a:t>
            </a:r>
            <a:r>
              <a:rPr lang="en-US" dirty="0" smtClean="0"/>
              <a:t>-K</a:t>
            </a:r>
            <a:r>
              <a:rPr lang="en-US" baseline="30000" dirty="0" smtClean="0"/>
              <a:t>+</a:t>
            </a:r>
            <a:r>
              <a:rPr lang="en-US" dirty="0" smtClean="0"/>
              <a:t> ATPase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5088467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12"/>
            </a:pPr>
            <a:r>
              <a:rPr lang="en-US" dirty="0" smtClean="0"/>
              <a:t>Which of the following suppresses appetite?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Increased body fat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Increased insulin levels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Increased </a:t>
            </a:r>
            <a:r>
              <a:rPr lang="en-US" dirty="0" err="1" smtClean="0"/>
              <a:t>grehlin</a:t>
            </a:r>
            <a:r>
              <a:rPr lang="en-US" dirty="0" smtClean="0"/>
              <a:t> levels</a:t>
            </a:r>
          </a:p>
        </p:txBody>
      </p:sp>
    </p:spTree>
    <p:extLst>
      <p:ext uri="{BB962C8B-B14F-4D97-AF65-F5344CB8AC3E}">
        <p14:creationId xmlns:p14="http://schemas.microsoft.com/office/powerpoint/2010/main" val="67501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21-09-27 at 3.34.2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8" t="3333" r="5224" b="1852"/>
          <a:stretch/>
        </p:blipFill>
        <p:spPr>
          <a:xfrm>
            <a:off x="395111" y="228601"/>
            <a:ext cx="8043334" cy="65024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259667" y="5080000"/>
            <a:ext cx="2808111" cy="1481667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5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Satiety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404331385"/>
              </p:ext>
            </p:extLst>
          </p:nvPr>
        </p:nvGraphicFramePr>
        <p:xfrm>
          <a:off x="467853" y="380261"/>
          <a:ext cx="8304372" cy="5452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9648" y="2156628"/>
            <a:ext cx="27402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Anorexigenic</a:t>
            </a:r>
            <a:r>
              <a:rPr lang="en-US" dirty="0" smtClean="0"/>
              <a:t> neurons</a:t>
            </a:r>
          </a:p>
          <a:p>
            <a:r>
              <a:rPr lang="en-US" sz="1400" dirty="0" smtClean="0"/>
              <a:t>Pro-</a:t>
            </a:r>
            <a:r>
              <a:rPr lang="en-US" sz="1400" dirty="0" err="1" smtClean="0"/>
              <a:t>opiomelanocortin</a:t>
            </a:r>
            <a:r>
              <a:rPr lang="en-US" sz="1400" dirty="0" smtClean="0"/>
              <a:t> (POMC)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182330" y="2178687"/>
            <a:ext cx="232255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Orexigenic</a:t>
            </a:r>
            <a:r>
              <a:rPr lang="en-US" dirty="0" smtClean="0"/>
              <a:t> neurons</a:t>
            </a:r>
          </a:p>
          <a:p>
            <a:r>
              <a:rPr lang="en-US" sz="1400" dirty="0" smtClean="0"/>
              <a:t>Peptide Y</a:t>
            </a:r>
            <a:endParaRPr lang="en-US" sz="1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661811" y="2907809"/>
            <a:ext cx="0" cy="4094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"/>
          <p:cNvSpPr txBox="1">
            <a:spLocks/>
          </p:cNvSpPr>
          <p:nvPr/>
        </p:nvSpPr>
        <p:spPr>
          <a:xfrm>
            <a:off x="423193" y="5645810"/>
            <a:ext cx="3679571" cy="1205929"/>
          </a:xfrm>
          <a:prstGeom prst="rect">
            <a:avLst/>
          </a:prstGeom>
        </p:spPr>
        <p:txBody>
          <a:bodyPr numCol="2"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Leptin</a:t>
            </a:r>
            <a:endParaRPr lang="en-US" dirty="0" smtClean="0"/>
          </a:p>
          <a:p>
            <a:r>
              <a:rPr lang="en-US" dirty="0" smtClean="0"/>
              <a:t>Insulin</a:t>
            </a:r>
          </a:p>
          <a:p>
            <a:r>
              <a:rPr lang="en-US" dirty="0" smtClean="0"/>
              <a:t>GLP-1</a:t>
            </a:r>
          </a:p>
          <a:p>
            <a:r>
              <a:rPr lang="en-US" dirty="0" smtClean="0"/>
              <a:t>Peptide YY (PYY)</a:t>
            </a:r>
            <a:endParaRPr lang="en-US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5984925" y="5645810"/>
            <a:ext cx="1343174" cy="7854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Grehlin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 flipH="1">
            <a:off x="197552" y="6025444"/>
            <a:ext cx="1947335" cy="677334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42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Regulatory Substances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01406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6015152" cy="886968"/>
          </a:xfrm>
        </p:spPr>
        <p:txBody>
          <a:bodyPr/>
          <a:lstStyle/>
          <a:p>
            <a:r>
              <a:rPr lang="en-US" dirty="0" smtClean="0"/>
              <a:t>CHALLENGING OURSELVES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3" y="1600200"/>
            <a:ext cx="6599415" cy="4525963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13"/>
            </a:pPr>
            <a:r>
              <a:rPr lang="en-US" dirty="0" smtClean="0"/>
              <a:t>In the peristaltic reflex, which of the following occurs </a:t>
            </a:r>
            <a:r>
              <a:rPr lang="en-US" dirty="0" err="1" smtClean="0"/>
              <a:t>orad</a:t>
            </a:r>
            <a:r>
              <a:rPr lang="en-US" dirty="0" smtClean="0"/>
              <a:t> to (behind) the food bolus?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Release of 5-hydrocytryptamine (5-HT) from IPAN neurons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Contraction of circular muscle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Contraction of longitudinal muscle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Action of </a:t>
            </a:r>
            <a:r>
              <a:rPr lang="en-US" dirty="0" err="1" smtClean="0"/>
              <a:t>ACh</a:t>
            </a:r>
            <a:r>
              <a:rPr lang="en-US" dirty="0" smtClean="0"/>
              <a:t> on circular muscle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Action of VIP on circular muscle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01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334" y="242316"/>
            <a:ext cx="2469444" cy="886968"/>
          </a:xfrm>
        </p:spPr>
        <p:txBody>
          <a:bodyPr/>
          <a:lstStyle/>
          <a:p>
            <a:r>
              <a:rPr lang="en-US" dirty="0" smtClean="0"/>
              <a:t>Peristalsis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8222" y="242316"/>
            <a:ext cx="6575778" cy="3779350"/>
          </a:xfrm>
        </p:spPr>
        <p:txBody>
          <a:bodyPr/>
          <a:lstStyle/>
          <a:p>
            <a:r>
              <a:rPr lang="en-US" dirty="0" err="1" smtClean="0"/>
              <a:t>Enterochromaffin</a:t>
            </a:r>
            <a:r>
              <a:rPr lang="en-US" dirty="0" smtClean="0"/>
              <a:t> cells (SI mucosa) sense food bolus in SI lumen </a:t>
            </a:r>
            <a:r>
              <a:rPr lang="en-US" dirty="0" smtClean="0">
                <a:sym typeface="Wingdings"/>
              </a:rPr>
              <a:t> release 5-HT (5-hydrocytrypatmine/serotonin)</a:t>
            </a:r>
          </a:p>
          <a:p>
            <a:r>
              <a:rPr lang="en-US" dirty="0" smtClean="0">
                <a:sym typeface="Wingdings"/>
              </a:rPr>
              <a:t>Serotonin binds to receptor on intrinsic primary afferent neurons (IPANs)  peristaltic reflex activated</a:t>
            </a:r>
          </a:p>
          <a:p>
            <a:pPr lvl="1"/>
            <a:r>
              <a:rPr lang="en-US" dirty="0" err="1" smtClean="0">
                <a:sym typeface="Wingdings"/>
              </a:rPr>
              <a:t>Orad</a:t>
            </a:r>
            <a:r>
              <a:rPr lang="en-US" dirty="0" smtClean="0">
                <a:sym typeface="Wingdings"/>
              </a:rPr>
              <a:t> to bolus: excitatory </a:t>
            </a:r>
            <a:r>
              <a:rPr lang="en-US" dirty="0" err="1" smtClean="0">
                <a:sym typeface="Wingdings"/>
              </a:rPr>
              <a:t>nts</a:t>
            </a:r>
            <a:r>
              <a:rPr lang="en-US" dirty="0" smtClean="0">
                <a:sym typeface="Wingdings"/>
              </a:rPr>
              <a:t> (</a:t>
            </a:r>
            <a:r>
              <a:rPr lang="en-US" dirty="0" err="1" smtClean="0">
                <a:sym typeface="Wingdings"/>
              </a:rPr>
              <a:t>ACh</a:t>
            </a:r>
            <a:r>
              <a:rPr lang="en-US" dirty="0" smtClean="0">
                <a:sym typeface="Wingdings"/>
              </a:rPr>
              <a:t>, Substance P, Neuropeptide Y) target circular mm and inhibit longitudinal mm  narrowing and lengthening segment</a:t>
            </a:r>
          </a:p>
          <a:p>
            <a:pPr lvl="1"/>
            <a:r>
              <a:rPr lang="en-US" dirty="0" err="1" smtClean="0"/>
              <a:t>Aborad</a:t>
            </a:r>
            <a:r>
              <a:rPr lang="en-US" dirty="0" smtClean="0"/>
              <a:t> to bolus: inhibitory pathways (VIP, nitrous oxide) to circular mm and excitatory to longitudinal mm </a:t>
            </a:r>
            <a:r>
              <a:rPr lang="en-US" dirty="0" smtClean="0">
                <a:sym typeface="Wingdings"/>
              </a:rPr>
              <a:t> widen and shorten segment</a:t>
            </a:r>
            <a:endParaRPr lang="en-US" dirty="0"/>
          </a:p>
        </p:txBody>
      </p:sp>
      <p:pic>
        <p:nvPicPr>
          <p:cNvPr id="4" name="Picture 3" descr="Screen Shot 2021-09-24 at 1.56.55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9"/>
          <a:stretch/>
        </p:blipFill>
        <p:spPr>
          <a:xfrm>
            <a:off x="183445" y="4049888"/>
            <a:ext cx="4638433" cy="268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302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2020889"/>
            <a:ext cx="4946602" cy="1125890"/>
          </a:xfrm>
        </p:spPr>
        <p:txBody>
          <a:bodyPr/>
          <a:lstStyle/>
          <a:p>
            <a:r>
              <a:rPr lang="en-US" dirty="0"/>
              <a:t>Costanzo, Linda S. “Gastrointestinal Physiology.” </a:t>
            </a:r>
            <a:r>
              <a:rPr lang="en-US" i="1" dirty="0"/>
              <a:t>Physiology</a:t>
            </a:r>
            <a:r>
              <a:rPr lang="en-US" dirty="0"/>
              <a:t>, 6th ed., Elsevier, Philadelphia, PA, 2018, pp. 339–393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12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6650" r="16650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25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277792"/>
            <a:ext cx="5342889" cy="1294976"/>
          </a:xfrm>
        </p:spPr>
        <p:txBody>
          <a:bodyPr/>
          <a:lstStyle/>
          <a:p>
            <a:r>
              <a:rPr lang="en-US" dirty="0" smtClean="0"/>
              <a:t>What is being regulated?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Contraction and relaxation of smooth muscle wall and sphincters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Secretion of digestive enzymes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Secretion of fluid and electrolytes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Trophic effects on GIT tissues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Secretion of other GI regulatory substances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180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08975"/>
            <a:ext cx="4800600" cy="948425"/>
          </a:xfrm>
        </p:spPr>
        <p:txBody>
          <a:bodyPr/>
          <a:lstStyle/>
          <a:p>
            <a:r>
              <a:rPr lang="en-US" dirty="0" smtClean="0"/>
              <a:t>Categories of GI Peptides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2476415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Hormones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2499275" cy="4106294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eleased from GIT endocrine cells</a:t>
            </a:r>
          </a:p>
          <a:p>
            <a:r>
              <a:rPr lang="en-US" dirty="0" smtClean="0"/>
              <a:t>Secreted into portal circulation, thru the liver </a:t>
            </a:r>
            <a:r>
              <a:rPr lang="en-US" dirty="0" smtClean="0">
                <a:sym typeface="Wingdings"/>
              </a:rPr>
              <a:t> systemic circulation  target cells</a:t>
            </a:r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400027" y="1545271"/>
            <a:ext cx="2476415" cy="274320"/>
          </a:xfrm>
          <a:prstGeom prst="roundRect">
            <a:avLst>
              <a:gd name="adj" fmla="val 31160"/>
            </a:avLst>
          </a:prstGeom>
          <a:solidFill>
            <a:schemeClr val="accent1"/>
          </a:solidFill>
          <a:ln w="38100" cap="flat" cmpd="thickThin" algn="ctr">
            <a:noFill/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None/>
              <a:defRPr lang="en-US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lang="en-US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None/>
              <a:defRPr lang="en-US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lang="en-US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Paracrines</a:t>
            </a:r>
            <a:endParaRPr lang="en-US" sz="180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6004059" y="1545271"/>
            <a:ext cx="2476415" cy="274320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Neurocrines</a:t>
            </a:r>
            <a:endParaRPr lang="en-US" sz="1800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3400027" y="2025186"/>
            <a:ext cx="2499275" cy="4106294"/>
          </a:xfrm>
        </p:spPr>
        <p:txBody>
          <a:bodyPr/>
          <a:lstStyle/>
          <a:p>
            <a:r>
              <a:rPr lang="en-US" dirty="0" smtClean="0"/>
              <a:t>Secreted by GIT endocrine cells</a:t>
            </a:r>
          </a:p>
          <a:p>
            <a:r>
              <a:rPr lang="en-US" dirty="0" smtClean="0"/>
              <a:t>Act locally, within same tissue that secretes them</a:t>
            </a:r>
          </a:p>
          <a:p>
            <a:pPr lvl="1"/>
            <a:r>
              <a:rPr lang="en-US" dirty="0" smtClean="0"/>
              <a:t>Diffuse through interstitial fluid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arried short distances via capillaries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6004059" y="2028916"/>
            <a:ext cx="2499275" cy="4106294"/>
          </a:xfrm>
        </p:spPr>
        <p:txBody>
          <a:bodyPr/>
          <a:lstStyle/>
          <a:p>
            <a:r>
              <a:rPr lang="en-US" dirty="0" smtClean="0"/>
              <a:t>From GIT neurons</a:t>
            </a:r>
          </a:p>
          <a:p>
            <a:r>
              <a:rPr lang="en-US" dirty="0" smtClean="0"/>
              <a:t>Released after action potential</a:t>
            </a:r>
          </a:p>
          <a:p>
            <a:r>
              <a:rPr lang="en-US" dirty="0" smtClean="0"/>
              <a:t>Diffuse across synapse and act on target cell</a:t>
            </a:r>
          </a:p>
        </p:txBody>
      </p:sp>
    </p:spTree>
    <p:extLst>
      <p:ext uri="{BB962C8B-B14F-4D97-AF65-F5344CB8AC3E}">
        <p14:creationId xmlns:p14="http://schemas.microsoft.com/office/powerpoint/2010/main" val="980930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7" grpId="0" animBg="1"/>
      <p:bldP spid="8" grpId="0" build="p" animBg="1"/>
      <p:bldP spid="9" grpId="0" build="p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51775"/>
            <a:ext cx="4800600" cy="575150"/>
          </a:xfrm>
        </p:spPr>
        <p:txBody>
          <a:bodyPr/>
          <a:lstStyle/>
          <a:p>
            <a:r>
              <a:rPr lang="en-US" dirty="0" smtClean="0"/>
              <a:t>GI Hormones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824900"/>
              </p:ext>
            </p:extLst>
          </p:nvPr>
        </p:nvGraphicFramePr>
        <p:xfrm>
          <a:off x="1" y="739450"/>
          <a:ext cx="9143999" cy="6473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427"/>
                <a:gridCol w="1495195"/>
                <a:gridCol w="1784587"/>
                <a:gridCol w="1221879"/>
                <a:gridCol w="1045029"/>
                <a:gridCol w="2053882"/>
              </a:tblGrid>
              <a:tr h="48607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Hormone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Structure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Stimulus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Inhibited by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Secreted from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Action</a:t>
                      </a:r>
                      <a:endParaRPr lang="en-US" sz="1400" dirty="0"/>
                    </a:p>
                  </a:txBody>
                  <a:tcPr/>
                </a:tc>
              </a:tr>
              <a:tr h="152336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Gastrin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dirty="0"/>
                    </a:p>
                  </a:txBody>
                  <a:tcPr/>
                </a:tc>
              </a:tr>
              <a:tr h="1816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Cholecystokinin (CCK)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114132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Secretin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14744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Glucose-Dependent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Insulinotropic</a:t>
                      </a:r>
                      <a:r>
                        <a:rPr lang="en-US" sz="1400" baseline="0" dirty="0" smtClean="0"/>
                        <a:t> Peptide (GIP)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95197" y="1237776"/>
            <a:ext cx="15755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G</a:t>
            </a:r>
            <a:r>
              <a:rPr lang="en-US" sz="1400" baseline="-25000" dirty="0"/>
              <a:t>17</a:t>
            </a:r>
            <a:r>
              <a:rPr lang="en-US" sz="1400" dirty="0"/>
              <a:t> (little gastrin)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G</a:t>
            </a:r>
            <a:r>
              <a:rPr lang="en-US" sz="1400" baseline="-25000" dirty="0"/>
              <a:t>34</a:t>
            </a:r>
            <a:r>
              <a:rPr lang="en-US" sz="1400" dirty="0"/>
              <a:t> (big gastrin)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C-terminal </a:t>
            </a:r>
            <a:r>
              <a:rPr lang="en-US" sz="1400" dirty="0" err="1" smtClean="0"/>
              <a:t>tetrapeptide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006466" y="1237776"/>
            <a:ext cx="18810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/>
              <a:t>Small peptides and </a:t>
            </a:r>
            <a:r>
              <a:rPr lang="en-US" sz="1400" dirty="0" err="1"/>
              <a:t>aa’s</a:t>
            </a:r>
            <a:r>
              <a:rPr lang="en-US" sz="1400" dirty="0"/>
              <a:t> from </a:t>
            </a:r>
            <a:r>
              <a:rPr lang="en-US" sz="1400" dirty="0" err="1"/>
              <a:t>ptn</a:t>
            </a:r>
            <a:r>
              <a:rPr lang="en-US" sz="1400" dirty="0"/>
              <a:t> digestion</a:t>
            </a:r>
          </a:p>
          <a:p>
            <a:pPr marL="342900" indent="-342900">
              <a:buAutoNum type="arabicPeriod"/>
            </a:pPr>
            <a:r>
              <a:rPr lang="en-US" sz="1400" dirty="0"/>
              <a:t>Gastric food distention</a:t>
            </a:r>
          </a:p>
          <a:p>
            <a:pPr marL="342900" indent="-342900">
              <a:buAutoNum type="arabicPeriod"/>
            </a:pPr>
            <a:r>
              <a:rPr lang="en-US" sz="1400" dirty="0"/>
              <a:t>Vagal </a:t>
            </a:r>
            <a:r>
              <a:rPr lang="en-US" sz="1400" dirty="0" err="1"/>
              <a:t>stim</a:t>
            </a:r>
            <a:r>
              <a:rPr lang="en-US" sz="1400" dirty="0"/>
              <a:t>. through GRP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91055" y="1258044"/>
            <a:ext cx="11575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/>
              <a:t>Low gastric pH</a:t>
            </a:r>
          </a:p>
          <a:p>
            <a:pPr marL="342900" indent="-342900">
              <a:buAutoNum type="arabicPeriod"/>
            </a:pPr>
            <a:r>
              <a:rPr lang="en-US" sz="1400" dirty="0" err="1" smtClean="0"/>
              <a:t>Somat-ostatin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100365" y="1309801"/>
            <a:ext cx="10018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 cells in gastric </a:t>
            </a:r>
            <a:r>
              <a:rPr lang="en-US" sz="1400" dirty="0" err="1"/>
              <a:t>antrum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126303" y="1286001"/>
            <a:ext cx="198554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/>
              <a:t>H</a:t>
            </a:r>
            <a:r>
              <a:rPr lang="en-US" sz="1400" baseline="30000" dirty="0"/>
              <a:t>+</a:t>
            </a:r>
            <a:r>
              <a:rPr lang="en-US" sz="1400" dirty="0"/>
              <a:t> secretion from parietal cells</a:t>
            </a:r>
          </a:p>
          <a:p>
            <a:pPr marL="342900" indent="-342900">
              <a:buAutoNum type="arabicPeriod"/>
            </a:pPr>
            <a:r>
              <a:rPr lang="en-US" sz="1400" dirty="0"/>
              <a:t>Gastric mucosa </a:t>
            </a:r>
            <a:r>
              <a:rPr lang="en-US" sz="1400" dirty="0" smtClean="0"/>
              <a:t>growth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511274" y="2822139"/>
            <a:ext cx="15755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33-aa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C</a:t>
            </a:r>
            <a:r>
              <a:rPr lang="en-US" sz="1400" dirty="0"/>
              <a:t>-terminal </a:t>
            </a:r>
            <a:r>
              <a:rPr lang="en-US" sz="1400" dirty="0" err="1" smtClean="0"/>
              <a:t>heptapeptide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038624" y="2876833"/>
            <a:ext cx="18810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err="1" smtClean="0"/>
              <a:t>Monoglycerides</a:t>
            </a:r>
            <a:r>
              <a:rPr lang="en-US" sz="1400" dirty="0" smtClean="0"/>
              <a:t> &amp; fatty acids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Small peptides &amp; </a:t>
            </a:r>
            <a:r>
              <a:rPr lang="en-US" sz="1400" dirty="0" err="1" smtClean="0"/>
              <a:t>aa’s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68211" y="2860758"/>
            <a:ext cx="10339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 cells of duodenal &amp; </a:t>
            </a:r>
            <a:r>
              <a:rPr lang="en-US" sz="1400" dirty="0" err="1" smtClean="0"/>
              <a:t>jejunal</a:t>
            </a:r>
            <a:r>
              <a:rPr lang="en-US" sz="1400" dirty="0" smtClean="0"/>
              <a:t> mucosa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045918" y="2781045"/>
            <a:ext cx="21382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smtClean="0"/>
              <a:t>Contract GB, relax sphincter of </a:t>
            </a:r>
            <a:r>
              <a:rPr lang="en-US" sz="1400" dirty="0" err="1" smtClean="0"/>
              <a:t>Oddi</a:t>
            </a:r>
            <a:endParaRPr lang="en-US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Secrete pancreatic enzymes &amp; HCO</a:t>
            </a:r>
            <a:r>
              <a:rPr lang="en-US" sz="1400" baseline="-25000" dirty="0" smtClean="0"/>
              <a:t>3</a:t>
            </a:r>
            <a:r>
              <a:rPr lang="en-US" sz="1400" baseline="30000" dirty="0" smtClean="0"/>
              <a:t>-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Inhibits gastric emptying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Growth of exocrine </a:t>
            </a:r>
            <a:r>
              <a:rPr lang="en-US" sz="1400" dirty="0" err="1" smtClean="0"/>
              <a:t>panc</a:t>
            </a:r>
            <a:r>
              <a:rPr lang="en-US" sz="1400" dirty="0" smtClean="0"/>
              <a:t> &amp; GB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495197" y="4661226"/>
            <a:ext cx="15755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27-aa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T</a:t>
            </a:r>
            <a:r>
              <a:rPr lang="en-US" sz="1400" dirty="0" smtClean="0"/>
              <a:t>ertiary form, αhelix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038624" y="4625814"/>
            <a:ext cx="18810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smtClean="0"/>
              <a:t>H+ &amp; fatty acids in SI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SI </a:t>
            </a:r>
            <a:r>
              <a:rPr lang="en-US" sz="1400" dirty="0" err="1" smtClean="0"/>
              <a:t>chyme</a:t>
            </a:r>
            <a:r>
              <a:rPr lang="en-US" sz="1400" dirty="0" smtClean="0"/>
              <a:t> pH &lt; 4.5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011943" y="4661226"/>
            <a:ext cx="111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 cells of duodenum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061995" y="4593664"/>
            <a:ext cx="21382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smtClean="0"/>
              <a:t>Secrete pancreatic and biliary HCO</a:t>
            </a:r>
            <a:r>
              <a:rPr lang="en-US" sz="1400" baseline="-25000" dirty="0" smtClean="0"/>
              <a:t>3</a:t>
            </a:r>
            <a:r>
              <a:rPr lang="en-US" sz="1400" baseline="30000" dirty="0" smtClean="0"/>
              <a:t>-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Inhibits gastrin effect on parietal cells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18981" y="5764538"/>
            <a:ext cx="1262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42-aa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151163" y="5758148"/>
            <a:ext cx="1881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Glucose, </a:t>
            </a:r>
            <a:r>
              <a:rPr lang="en-US" sz="1400" dirty="0" err="1" smtClean="0"/>
              <a:t>aa</a:t>
            </a:r>
            <a:r>
              <a:rPr lang="en-US" sz="1400" dirty="0" smtClean="0"/>
              <a:t>, fatty acids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024012" y="5795365"/>
            <a:ext cx="1114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 cells of duodenal &amp; </a:t>
            </a:r>
            <a:r>
              <a:rPr lang="en-US" sz="1400" dirty="0" err="1" smtClean="0"/>
              <a:t>jejunal</a:t>
            </a:r>
            <a:r>
              <a:rPr lang="en-US" sz="1400" dirty="0" smtClean="0"/>
              <a:t> mucosa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021471" y="5704536"/>
            <a:ext cx="21382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smtClean="0"/>
              <a:t>An </a:t>
            </a:r>
            <a:r>
              <a:rPr lang="en-US" sz="1400" dirty="0" err="1" smtClean="0"/>
              <a:t>incretin</a:t>
            </a:r>
            <a:endParaRPr lang="en-US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Inhibits gastric H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secretion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Inhibits gastric emptying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24027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31" y="203552"/>
            <a:ext cx="6638845" cy="575150"/>
          </a:xfrm>
        </p:spPr>
        <p:txBody>
          <a:bodyPr/>
          <a:lstStyle/>
          <a:p>
            <a:r>
              <a:rPr lang="en-US" dirty="0" smtClean="0"/>
              <a:t>GI Candidate/Putative Hormones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420477"/>
              </p:ext>
            </p:extLst>
          </p:nvPr>
        </p:nvGraphicFramePr>
        <p:xfrm>
          <a:off x="225084" y="1833021"/>
          <a:ext cx="8681775" cy="4790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585"/>
                <a:gridCol w="1153495"/>
                <a:gridCol w="1721488"/>
                <a:gridCol w="1079842"/>
                <a:gridCol w="3157365"/>
              </a:tblGrid>
              <a:tr h="52229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Hormone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Structure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Stimulus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Secreted from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Action</a:t>
                      </a:r>
                      <a:endParaRPr lang="en-US" sz="1400" dirty="0"/>
                    </a:p>
                  </a:txBody>
                  <a:tcPr/>
                </a:tc>
              </a:tr>
              <a:tr h="10048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Motilin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dirty="0"/>
                    </a:p>
                  </a:txBody>
                  <a:tcPr/>
                </a:tc>
              </a:tr>
              <a:tr h="81982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Pancreatic</a:t>
                      </a:r>
                      <a:r>
                        <a:rPr lang="en-US" sz="1400" baseline="0" dirty="0" smtClean="0"/>
                        <a:t> Polypeptide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85197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Esteroglucagon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159142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Glucagon-like peptide</a:t>
                      </a:r>
                      <a:r>
                        <a:rPr lang="en-US" sz="1400" baseline="0" dirty="0" smtClean="0"/>
                        <a:t> 1 (GLP-1)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1792292" y="2394829"/>
            <a:ext cx="7082407" cy="4228545"/>
            <a:chOff x="1776221" y="1286001"/>
            <a:chExt cx="7082407" cy="4228545"/>
          </a:xfrm>
        </p:grpSpPr>
        <p:sp>
          <p:nvSpPr>
            <p:cNvPr id="4" name="TextBox 3"/>
            <p:cNvSpPr txBox="1"/>
            <p:nvPr/>
          </p:nvSpPr>
          <p:spPr>
            <a:xfrm>
              <a:off x="2025739" y="1286001"/>
              <a:ext cx="900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22-aa</a:t>
              </a:r>
              <a:endParaRPr lang="en-US" sz="14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31544" y="1302076"/>
              <a:ext cx="12058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Fasting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72481" y="1309801"/>
              <a:ext cx="11525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Upper duodenum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53650" y="1309801"/>
              <a:ext cx="284066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Promotes gastric motility to initiate </a:t>
              </a:r>
              <a:r>
                <a:rPr lang="en-US" sz="1400" dirty="0" err="1" smtClean="0"/>
                <a:t>interdigestive</a:t>
              </a:r>
              <a:r>
                <a:rPr lang="en-US" sz="1400" dirty="0" smtClean="0"/>
                <a:t> myoelectric complexes q 90 min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29278" y="2323814"/>
              <a:ext cx="8681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36-aa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86856" y="2273531"/>
              <a:ext cx="155950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CHO, lipid, protein ingestion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62443" y="2397327"/>
              <a:ext cx="103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</a:t>
              </a:r>
              <a:r>
                <a:rPr lang="en-US" sz="1400" dirty="0" smtClean="0"/>
                <a:t>ancreas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53650" y="2291348"/>
              <a:ext cx="213827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Inhibits pancreatic secretion of HCO</a:t>
              </a:r>
              <a:r>
                <a:rPr lang="en-US" sz="1400" baseline="-25000" dirty="0" smtClean="0"/>
                <a:t>3</a:t>
              </a:r>
              <a:r>
                <a:rPr lang="en-US" sz="1400" baseline="30000" dirty="0" smtClean="0"/>
                <a:t>-</a:t>
              </a:r>
              <a:r>
                <a:rPr lang="en-US" sz="1400" dirty="0" smtClean="0"/>
                <a:t> and enzymes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22538" y="3158924"/>
              <a:ext cx="14148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Hypoglycemia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6358" y="3112342"/>
              <a:ext cx="1114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Intestinal cells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60717" y="3158924"/>
              <a:ext cx="30335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Stimulates liver to increase </a:t>
              </a:r>
              <a:r>
                <a:rPr lang="en-US" sz="1400" dirty="0" err="1" smtClean="0"/>
                <a:t>glycogenolysis</a:t>
              </a:r>
              <a:r>
                <a:rPr lang="en-US" sz="1400" dirty="0" smtClean="0"/>
                <a:t> and gluconeogenesis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76221" y="3962333"/>
              <a:ext cx="126240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selective cleavage of </a:t>
              </a:r>
              <a:r>
                <a:rPr lang="en-US" sz="1400" dirty="0" err="1" smtClean="0"/>
                <a:t>proglucagon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62444" y="3998973"/>
              <a:ext cx="109827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L cells of small intestine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12486" y="3914108"/>
              <a:ext cx="3146142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sz="1400" dirty="0" smtClean="0"/>
                <a:t>An </a:t>
              </a:r>
              <a:r>
                <a:rPr lang="en-US" sz="1400" dirty="0" err="1" smtClean="0"/>
                <a:t>incretin</a:t>
              </a:r>
              <a:endParaRPr lang="en-US" sz="1400" dirty="0" smtClean="0"/>
            </a:p>
            <a:p>
              <a:pPr marL="342900" indent="-342900">
                <a:buAutoNum type="arabicPeriod"/>
              </a:pPr>
              <a:r>
                <a:rPr lang="en-US" sz="1400" dirty="0" smtClean="0"/>
                <a:t>Inhibits glucagon secretion</a:t>
              </a:r>
            </a:p>
            <a:p>
              <a:pPr marL="342900" indent="-342900">
                <a:buAutoNum type="arabicPeriod"/>
              </a:pPr>
              <a:r>
                <a:rPr lang="en-US" sz="1400" dirty="0" smtClean="0"/>
                <a:t>Increases pancreatic cell sensitivity to </a:t>
              </a:r>
              <a:r>
                <a:rPr lang="en-US" sz="1400" dirty="0" err="1" smtClean="0"/>
                <a:t>secretagogues</a:t>
              </a:r>
              <a:endParaRPr lang="en-US" sz="1400" dirty="0" smtClean="0"/>
            </a:p>
            <a:p>
              <a:pPr marL="342900" indent="-342900">
                <a:buAutoNum type="arabicPeriod"/>
              </a:pPr>
              <a:r>
                <a:rPr lang="en-US" sz="1400" dirty="0" smtClean="0"/>
                <a:t>Delays gastric emptying</a:t>
              </a:r>
            </a:p>
            <a:p>
              <a:pPr marL="342900" indent="-342900">
                <a:buAutoNum type="arabicPeriod"/>
              </a:pPr>
              <a:r>
                <a:rPr lang="en-US" sz="1400" dirty="0" smtClean="0"/>
                <a:t>Increases satiety/decreases appetite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15580" y="778702"/>
            <a:ext cx="581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2F26"/>
                </a:solidFill>
              </a:rPr>
              <a:t>What does this mean?</a:t>
            </a:r>
            <a:endParaRPr lang="en-US" dirty="0">
              <a:solidFill>
                <a:srgbClr val="2F2F26"/>
              </a:solidFill>
            </a:endParaRPr>
          </a:p>
        </p:txBody>
      </p:sp>
      <p:sp>
        <p:nvSpPr>
          <p:cNvPr id="23" name="Content Placeholder 3"/>
          <p:cNvSpPr txBox="1">
            <a:spLocks/>
          </p:cNvSpPr>
          <p:nvPr/>
        </p:nvSpPr>
        <p:spPr>
          <a:xfrm>
            <a:off x="848450" y="1137801"/>
            <a:ext cx="7209943" cy="6952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F2F26"/>
                </a:solidFill>
              </a:rPr>
              <a:t>F</a:t>
            </a:r>
            <a:r>
              <a:rPr lang="en-US" dirty="0" smtClean="0">
                <a:solidFill>
                  <a:srgbClr val="2F2F26"/>
                </a:solidFill>
              </a:rPr>
              <a:t>ail </a:t>
            </a:r>
            <a:r>
              <a:rPr lang="en-US" dirty="0">
                <a:solidFill>
                  <a:srgbClr val="2F2F26"/>
                </a:solidFill>
              </a:rPr>
              <a:t>to meet one or more of the criteria necessary to be classified as “official” gastrointestinal hormones</a:t>
            </a:r>
          </a:p>
        </p:txBody>
      </p:sp>
    </p:spTree>
    <p:extLst>
      <p:ext uri="{BB962C8B-B14F-4D97-AF65-F5344CB8AC3E}">
        <p14:creationId xmlns:p14="http://schemas.microsoft.com/office/powerpoint/2010/main" val="2170969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3" grpId="0" build="p"/>
      <p:bldP spid="23" grpId="2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 Paracrines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err="1" smtClean="0"/>
              <a:t>Somatostatin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Secreted by: D cells of GI mucosa</a:t>
            </a:r>
          </a:p>
          <a:p>
            <a:r>
              <a:rPr lang="en-US" dirty="0" smtClean="0"/>
              <a:t>Stimulus: Decreased luminal pH</a:t>
            </a:r>
          </a:p>
          <a:p>
            <a:r>
              <a:rPr lang="en-US" dirty="0" smtClean="0"/>
              <a:t>Action:</a:t>
            </a:r>
          </a:p>
          <a:p>
            <a:pPr marL="571500" lvl="1" indent="-342900">
              <a:buFont typeface="+mj-lt"/>
              <a:buAutoNum type="arabicPeriod"/>
            </a:pPr>
            <a:r>
              <a:rPr lang="en-US" dirty="0" smtClean="0"/>
              <a:t>Inhibits secretion of GI hormones</a:t>
            </a:r>
          </a:p>
          <a:p>
            <a:pPr marL="571500" lvl="1" indent="-342900">
              <a:buFont typeface="+mj-lt"/>
              <a:buAutoNum type="arabicPeriod"/>
            </a:pPr>
            <a:r>
              <a:rPr lang="en-US" dirty="0" smtClean="0"/>
              <a:t>Inhibits gastric H+ secretion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Histamine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Secreted by: </a:t>
            </a:r>
            <a:r>
              <a:rPr lang="en-US" dirty="0" err="1" smtClean="0"/>
              <a:t>Enterochromaffin</a:t>
            </a:r>
            <a:r>
              <a:rPr lang="en-US" dirty="0" smtClean="0"/>
              <a:t>-like cells (ECL) of gastric mucosa, especially in H+ secreting portion of stomach</a:t>
            </a:r>
          </a:p>
          <a:p>
            <a:r>
              <a:rPr lang="en-US" dirty="0" smtClean="0"/>
              <a:t>Action: H+ secretion by the parietal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736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 </a:t>
            </a:r>
            <a:r>
              <a:rPr lang="en-US" dirty="0" err="1" smtClean="0"/>
              <a:t>Neurocrines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ACh</a:t>
            </a:r>
            <a:r>
              <a:rPr lang="en-US" dirty="0" smtClean="0"/>
              <a:t> -- cholinergic</a:t>
            </a:r>
          </a:p>
          <a:p>
            <a:r>
              <a:rPr lang="en-US" dirty="0" smtClean="0"/>
              <a:t>Norepinephrine -- adrenergic</a:t>
            </a:r>
          </a:p>
          <a:p>
            <a:r>
              <a:rPr lang="en-US" dirty="0" smtClean="0"/>
              <a:t>Non-cholinergic </a:t>
            </a:r>
            <a:r>
              <a:rPr lang="en-US" dirty="0" err="1" smtClean="0"/>
              <a:t>parasympathic</a:t>
            </a:r>
            <a:r>
              <a:rPr lang="en-US" dirty="0" smtClean="0"/>
              <a:t> /</a:t>
            </a:r>
            <a:r>
              <a:rPr lang="en-US" dirty="0" err="1" smtClean="0"/>
              <a:t>peptidergic</a:t>
            </a:r>
            <a:r>
              <a:rPr lang="en-US" dirty="0" smtClean="0"/>
              <a:t> neurons</a:t>
            </a:r>
          </a:p>
          <a:p>
            <a:pPr lvl="1"/>
            <a:r>
              <a:rPr lang="en-US" dirty="0" smtClean="0"/>
              <a:t>Vasoactive Intestinal Peptide (VIP)</a:t>
            </a:r>
          </a:p>
          <a:p>
            <a:pPr lvl="1"/>
            <a:r>
              <a:rPr lang="en-US" dirty="0" smtClean="0"/>
              <a:t>Gastrin-releasing Peptide (GRP)</a:t>
            </a:r>
          </a:p>
          <a:p>
            <a:pPr lvl="1"/>
            <a:r>
              <a:rPr lang="en-US" dirty="0" err="1" smtClean="0"/>
              <a:t>Enkephalins</a:t>
            </a:r>
            <a:endParaRPr lang="en-US" dirty="0" smtClean="0"/>
          </a:p>
          <a:p>
            <a:pPr lvl="1"/>
            <a:r>
              <a:rPr lang="en-US" dirty="0" smtClean="0"/>
              <a:t>Neuropeptide Y</a:t>
            </a:r>
          </a:p>
          <a:p>
            <a:pPr lvl="1"/>
            <a:r>
              <a:rPr lang="en-US" dirty="0" smtClean="0"/>
              <a:t>Substance 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0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 </a:t>
            </a:r>
            <a:r>
              <a:rPr lang="en-US" dirty="0" err="1" smtClean="0"/>
              <a:t>Neurocrines</a:t>
            </a:r>
            <a:endParaRPr lang="en-US" dirty="0"/>
          </a:p>
        </p:txBody>
      </p:sp>
      <p:pic>
        <p:nvPicPr>
          <p:cNvPr id="3" name="Picture 2" descr="Screen Shot 2021-09-23 at 11.18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9727"/>
            <a:ext cx="90043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5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Satiety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72811014"/>
              </p:ext>
            </p:extLst>
          </p:nvPr>
        </p:nvGraphicFramePr>
        <p:xfrm>
          <a:off x="467853" y="380261"/>
          <a:ext cx="8304372" cy="5452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9648" y="2156628"/>
            <a:ext cx="27402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Anorexigenic</a:t>
            </a:r>
            <a:r>
              <a:rPr lang="en-US" dirty="0" smtClean="0"/>
              <a:t> neurons</a:t>
            </a:r>
          </a:p>
          <a:p>
            <a:r>
              <a:rPr lang="en-US" sz="1400" dirty="0" smtClean="0"/>
              <a:t>Pro-</a:t>
            </a:r>
            <a:r>
              <a:rPr lang="en-US" sz="1400" dirty="0" err="1" smtClean="0"/>
              <a:t>opiomelanocortin</a:t>
            </a:r>
            <a:r>
              <a:rPr lang="en-US" sz="1400" dirty="0" smtClean="0"/>
              <a:t> (POMC)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182330" y="2178687"/>
            <a:ext cx="232255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Orexigenic</a:t>
            </a:r>
            <a:r>
              <a:rPr lang="en-US" dirty="0" smtClean="0"/>
              <a:t> neurons</a:t>
            </a:r>
          </a:p>
          <a:p>
            <a:r>
              <a:rPr lang="en-US" sz="1400" dirty="0" smtClean="0"/>
              <a:t>Peptide Y</a:t>
            </a:r>
            <a:endParaRPr lang="en-US" sz="1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661811" y="2907809"/>
            <a:ext cx="0" cy="4094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"/>
          <p:cNvSpPr txBox="1">
            <a:spLocks/>
          </p:cNvSpPr>
          <p:nvPr/>
        </p:nvSpPr>
        <p:spPr>
          <a:xfrm>
            <a:off x="423193" y="5645810"/>
            <a:ext cx="3679571" cy="1205929"/>
          </a:xfrm>
          <a:prstGeom prst="rect">
            <a:avLst/>
          </a:prstGeom>
        </p:spPr>
        <p:txBody>
          <a:bodyPr numCol="2"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Leptin</a:t>
            </a:r>
            <a:endParaRPr lang="en-US" dirty="0" smtClean="0"/>
          </a:p>
          <a:p>
            <a:r>
              <a:rPr lang="en-US" dirty="0" smtClean="0"/>
              <a:t>Insulin</a:t>
            </a:r>
          </a:p>
          <a:p>
            <a:r>
              <a:rPr lang="en-US" dirty="0" smtClean="0"/>
              <a:t>GLP-1</a:t>
            </a:r>
          </a:p>
          <a:p>
            <a:r>
              <a:rPr lang="en-US" dirty="0" smtClean="0"/>
              <a:t>Peptide YY (PYY)</a:t>
            </a:r>
            <a:endParaRPr lang="en-US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5984925" y="5645810"/>
            <a:ext cx="1343174" cy="7854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Grehlin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17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Function and Activities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67860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Motility</a:t>
            </a:r>
          </a:p>
          <a:p>
            <a:r>
              <a:rPr lang="en-US" sz="1600" dirty="0" smtClean="0"/>
              <a:t>Types of Contractions and Slow Waves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40190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Unitary Smooth Muscle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Cells are electrically coupled via </a:t>
            </a:r>
            <a:r>
              <a:rPr lang="en-US" u="sng" dirty="0" smtClean="0">
                <a:solidFill>
                  <a:schemeClr val="accent5"/>
                </a:solidFill>
              </a:rPr>
              <a:t>gap junctions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Low resistance pathways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Rapid cell-to-cell action potential spread</a:t>
            </a:r>
          </a:p>
          <a:p>
            <a:r>
              <a:rPr lang="en-US" dirty="0" smtClean="0">
                <a:solidFill>
                  <a:srgbClr val="2F2F26"/>
                </a:solidFill>
              </a:rPr>
              <a:t>All smooth muscle of GIT is like this</a:t>
            </a:r>
            <a:endParaRPr lang="en-US" dirty="0">
              <a:solidFill>
                <a:srgbClr val="2F2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679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Contractions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Phasic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Periodic contraction followed by relaxation</a:t>
            </a:r>
          </a:p>
          <a:p>
            <a:r>
              <a:rPr lang="en-US" dirty="0" smtClean="0"/>
              <a:t>Goal: mixing and propulsion</a:t>
            </a:r>
          </a:p>
          <a:p>
            <a:r>
              <a:rPr lang="en-US" dirty="0" smtClean="0"/>
              <a:t>Location: esophagus, gastric </a:t>
            </a:r>
            <a:r>
              <a:rPr lang="en-US" dirty="0" err="1" smtClean="0"/>
              <a:t>antrum</a:t>
            </a:r>
            <a:r>
              <a:rPr lang="en-US" dirty="0" smtClean="0"/>
              <a:t>, small </a:t>
            </a:r>
            <a:r>
              <a:rPr lang="en-US" dirty="0" err="1" smtClean="0"/>
              <a:t>intestinae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Tonic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Constant level of contraction without regular periods of relaxation</a:t>
            </a:r>
          </a:p>
          <a:p>
            <a:r>
              <a:rPr lang="en-US" dirty="0" smtClean="0"/>
              <a:t>Location: upper part of stomach, LES, </a:t>
            </a:r>
            <a:r>
              <a:rPr lang="en-US" dirty="0" err="1" smtClean="0"/>
              <a:t>ileocecal</a:t>
            </a:r>
            <a:r>
              <a:rPr lang="en-US" dirty="0" smtClean="0"/>
              <a:t> sphincter, internal anal sphincter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01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Waves</a:t>
            </a:r>
            <a:endParaRPr lang="en-US" dirty="0"/>
          </a:p>
        </p:txBody>
      </p:sp>
      <p:pic>
        <p:nvPicPr>
          <p:cNvPr id="3" name="Picture 2" descr="Screen Shot 2021-09-24 at 1.00.3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50" y="2161311"/>
            <a:ext cx="6916908" cy="45379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1689" y="1136545"/>
            <a:ext cx="581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2F26"/>
                </a:solidFill>
              </a:rPr>
              <a:t>What are they?</a:t>
            </a:r>
            <a:endParaRPr lang="en-US" dirty="0">
              <a:solidFill>
                <a:srgbClr val="2F2F26"/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434559" y="1495644"/>
            <a:ext cx="7209943" cy="6952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Oscillating depolarization and repolarization of smooth muscle cell membrane potential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774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build="p"/>
      <p:bldP spid="5" grpId="1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835426" y="2231567"/>
            <a:ext cx="2923222" cy="1620498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Interstitial cells of </a:t>
            </a:r>
            <a:r>
              <a:rPr lang="en-US" sz="1600" dirty="0" err="1" smtClean="0"/>
              <a:t>Cajal</a:t>
            </a:r>
            <a:endParaRPr lang="en-US" sz="1600" dirty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In </a:t>
            </a:r>
            <a:r>
              <a:rPr lang="en-US" sz="1600" dirty="0" err="1" smtClean="0"/>
              <a:t>myenteric</a:t>
            </a:r>
            <a:r>
              <a:rPr lang="en-US" sz="1600" dirty="0" smtClean="0"/>
              <a:t> plexus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Pacemaker cells of GIT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Spread by gap junctions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7"/>
          </p:nvPr>
        </p:nvSpPr>
        <p:spPr>
          <a:xfrm>
            <a:off x="1835426" y="1576149"/>
            <a:ext cx="2524126" cy="674687"/>
          </a:xfrm>
        </p:spPr>
        <p:txBody>
          <a:bodyPr/>
          <a:lstStyle/>
          <a:p>
            <a:r>
              <a:rPr lang="en-US" dirty="0" smtClean="0"/>
              <a:t>Origin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19"/>
          </p:nvPr>
        </p:nvSpPr>
        <p:spPr>
          <a:xfrm>
            <a:off x="5247072" y="2231567"/>
            <a:ext cx="3586430" cy="238812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Depolarization: cyclic opening of Ca</a:t>
            </a:r>
            <a:r>
              <a:rPr lang="en-US" sz="1600" baseline="30000" dirty="0" smtClean="0"/>
              <a:t>2+ </a:t>
            </a:r>
            <a:r>
              <a:rPr lang="en-US" sz="1600" dirty="0" smtClean="0"/>
              <a:t>channels =&gt; inward Ca</a:t>
            </a:r>
            <a:r>
              <a:rPr lang="en-US" sz="1600" baseline="30000" dirty="0" smtClean="0"/>
              <a:t>2+ </a:t>
            </a:r>
            <a:r>
              <a:rPr lang="en-US" sz="1600" dirty="0" smtClean="0"/>
              <a:t>current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Plateau: </a:t>
            </a:r>
            <a:r>
              <a:rPr lang="en-US" sz="1600" dirty="0"/>
              <a:t>Ca</a:t>
            </a:r>
            <a:r>
              <a:rPr lang="en-US" sz="1600" baseline="30000" dirty="0"/>
              <a:t>2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 channels open =&gt; inward </a:t>
            </a:r>
            <a:r>
              <a:rPr lang="en-US" sz="1600" dirty="0"/>
              <a:t>Ca</a:t>
            </a:r>
            <a:r>
              <a:rPr lang="en-US" sz="1600" baseline="30000" dirty="0"/>
              <a:t>2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 current </a:t>
            </a:r>
            <a:r>
              <a:rPr lang="en-US" sz="1600" dirty="0" err="1" smtClean="0"/>
              <a:t>tp</a:t>
            </a:r>
            <a:r>
              <a:rPr lang="en-US" sz="1600" dirty="0" smtClean="0"/>
              <a:t> maintain membrane potential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Repolarization: K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 channels open=&gt; outward K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 current</a:t>
            </a:r>
            <a:endParaRPr lang="en-US" sz="1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0"/>
          </p:nvPr>
        </p:nvSpPr>
        <p:spPr>
          <a:xfrm>
            <a:off x="5840505" y="1556879"/>
            <a:ext cx="2524126" cy="674687"/>
          </a:xfrm>
        </p:spPr>
        <p:txBody>
          <a:bodyPr/>
          <a:lstStyle/>
          <a:p>
            <a:r>
              <a:rPr lang="en-US" dirty="0" smtClean="0"/>
              <a:t>Mechanism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0664" y="689181"/>
            <a:ext cx="4800600" cy="8869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Slow Waves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715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build="p"/>
      <p:bldP spid="7" grpId="0" build="p"/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Motility</a:t>
            </a:r>
          </a:p>
          <a:p>
            <a:r>
              <a:rPr lang="en-US" sz="1600" dirty="0" smtClean="0"/>
              <a:t>Chewing and Swallowing/Esophagus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497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1"/>
            <a:ext cx="3703320" cy="2056470"/>
          </a:xfrm>
        </p:spPr>
        <p:txBody>
          <a:bodyPr/>
          <a:lstStyle/>
          <a:p>
            <a:r>
              <a:rPr lang="en-US" dirty="0" smtClean="0"/>
              <a:t>Function</a:t>
            </a:r>
          </a:p>
          <a:p>
            <a:pPr lvl="1"/>
            <a:r>
              <a:rPr lang="en-US" sz="1600" dirty="0" smtClean="0"/>
              <a:t>Mixes food w/ saliva</a:t>
            </a:r>
          </a:p>
          <a:p>
            <a:pPr lvl="2"/>
            <a:r>
              <a:rPr lang="en-US" sz="1400" dirty="0" smtClean="0"/>
              <a:t>Lubricates</a:t>
            </a:r>
          </a:p>
          <a:p>
            <a:pPr lvl="2"/>
            <a:r>
              <a:rPr lang="en-US" sz="1400" dirty="0" smtClean="0"/>
              <a:t>Facilitates swallowing</a:t>
            </a:r>
          </a:p>
          <a:p>
            <a:pPr lvl="1"/>
            <a:r>
              <a:rPr lang="en-US" sz="1600" dirty="0" smtClean="0"/>
              <a:t>Decreases food particle size</a:t>
            </a:r>
          </a:p>
          <a:p>
            <a:pPr lvl="2"/>
            <a:r>
              <a:rPr lang="en-US" sz="1400" dirty="0" smtClean="0"/>
              <a:t>Facilitates swallowing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2419345"/>
          </a:xfrm>
        </p:spPr>
        <p:txBody>
          <a:bodyPr/>
          <a:lstStyle/>
          <a:p>
            <a:r>
              <a:rPr lang="en-US" dirty="0" smtClean="0"/>
              <a:t>Voluntary vs. Involuntary Components</a:t>
            </a:r>
          </a:p>
          <a:p>
            <a:pPr lvl="1"/>
            <a:r>
              <a:rPr lang="en-US" sz="1600" dirty="0" smtClean="0"/>
              <a:t>Voluntary can override</a:t>
            </a:r>
          </a:p>
          <a:p>
            <a:pPr lvl="1"/>
            <a:r>
              <a:rPr lang="en-US" sz="1600" dirty="0" smtClean="0"/>
              <a:t>Involuntary</a:t>
            </a:r>
          </a:p>
          <a:p>
            <a:pPr lvl="2"/>
            <a:r>
              <a:rPr lang="en-US" sz="1400" dirty="0" smtClean="0"/>
              <a:t>Reflex started by food in mouth</a:t>
            </a:r>
          </a:p>
          <a:p>
            <a:pPr lvl="2"/>
            <a:r>
              <a:rPr lang="en-US" sz="1400" dirty="0" smtClean="0"/>
              <a:t>Sensory info from oral mechanoreceptors </a:t>
            </a:r>
            <a:r>
              <a:rPr lang="en-US" sz="1400" dirty="0" smtClean="0">
                <a:sym typeface="Wingdings"/>
              </a:rPr>
              <a:t> brainstem =&gt; reflex oscillatory pattern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06621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Swallowing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44634568"/>
              </p:ext>
            </p:extLst>
          </p:nvPr>
        </p:nvGraphicFramePr>
        <p:xfrm>
          <a:off x="265145" y="1396999"/>
          <a:ext cx="8749771" cy="546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2852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Esophageal Motility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9620200"/>
              </p:ext>
            </p:extLst>
          </p:nvPr>
        </p:nvGraphicFramePr>
        <p:xfrm>
          <a:off x="740664" y="1397000"/>
          <a:ext cx="7730008" cy="5009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89884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Motility</a:t>
            </a:r>
          </a:p>
          <a:p>
            <a:r>
              <a:rPr lang="en-US" sz="1600" dirty="0" smtClean="0"/>
              <a:t>Stomach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65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7"/>
            <a:ext cx="4800600" cy="1127683"/>
          </a:xfrm>
        </p:spPr>
        <p:txBody>
          <a:bodyPr/>
          <a:lstStyle/>
          <a:p>
            <a:r>
              <a:rPr lang="en-US" dirty="0" smtClean="0"/>
              <a:t>Digestion and Absorption of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Motility</a:t>
            </a:r>
          </a:p>
          <a:p>
            <a:pPr lvl="1"/>
            <a:r>
              <a:rPr lang="en-US" dirty="0" smtClean="0"/>
              <a:t>Ingested food: mouth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rectum</a:t>
            </a:r>
          </a:p>
          <a:p>
            <a:pPr lvl="1"/>
            <a:r>
              <a:rPr lang="en-US" dirty="0" smtClean="0"/>
              <a:t>Mixes and decreases food size to optimize time for digestion and absorption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Secretions</a:t>
            </a:r>
          </a:p>
          <a:p>
            <a:pPr lvl="1"/>
            <a:r>
              <a:rPr lang="en-US" dirty="0" smtClean="0"/>
              <a:t>Salivary glands, pancreas, liver, gall bladder</a:t>
            </a:r>
          </a:p>
          <a:p>
            <a:pPr lvl="1"/>
            <a:r>
              <a:rPr lang="en-US" dirty="0" smtClean="0"/>
              <a:t>Fluid, electrolytes, enzymes, mucous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Digestion</a:t>
            </a:r>
            <a:endParaRPr lang="en-US" dirty="0"/>
          </a:p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Absorption</a:t>
            </a:r>
          </a:p>
          <a:p>
            <a:pPr lvl="1"/>
            <a:r>
              <a:rPr lang="en-US" dirty="0" smtClean="0"/>
              <a:t>Nutrients, electrolytes, water</a:t>
            </a:r>
          </a:p>
          <a:p>
            <a:pPr lvl="1"/>
            <a:r>
              <a:rPr lang="en-US" dirty="0" smtClean="0"/>
              <a:t>Into bloodstream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63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Gastric Motility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26211410"/>
              </p:ext>
            </p:extLst>
          </p:nvPr>
        </p:nvGraphicFramePr>
        <p:xfrm>
          <a:off x="376784" y="1397000"/>
          <a:ext cx="8512538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0220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Motility</a:t>
            </a:r>
          </a:p>
          <a:p>
            <a:r>
              <a:rPr lang="en-US" sz="1600" dirty="0" smtClean="0"/>
              <a:t>Small Intestine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65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Contractions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320" y="1798400"/>
            <a:ext cx="3657600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Segmental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460" y="2271095"/>
            <a:ext cx="3703320" cy="994790"/>
          </a:xfrm>
        </p:spPr>
        <p:txBody>
          <a:bodyPr/>
          <a:lstStyle/>
          <a:p>
            <a:r>
              <a:rPr lang="en-US" dirty="0" smtClean="0"/>
              <a:t>Mix </a:t>
            </a:r>
            <a:r>
              <a:rPr lang="en-US" dirty="0" err="1" smtClean="0"/>
              <a:t>chyme</a:t>
            </a:r>
            <a:r>
              <a:rPr lang="en-US" dirty="0" smtClean="0"/>
              <a:t>, exposing it to pancreatic enzymes and secretions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1740" y="4028248"/>
            <a:ext cx="3657600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Peristaltic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1740" y="4302568"/>
            <a:ext cx="3703320" cy="2391839"/>
          </a:xfrm>
        </p:spPr>
        <p:txBody>
          <a:bodyPr/>
          <a:lstStyle/>
          <a:p>
            <a:r>
              <a:rPr lang="en-US" dirty="0" smtClean="0"/>
              <a:t>Propel </a:t>
            </a:r>
            <a:r>
              <a:rPr lang="en-US" dirty="0" err="1" smtClean="0"/>
              <a:t>chyme</a:t>
            </a:r>
            <a:r>
              <a:rPr lang="en-US" dirty="0" smtClean="0"/>
              <a:t> from small intestine to large intestine</a:t>
            </a:r>
          </a:p>
          <a:p>
            <a:r>
              <a:rPr lang="en-US" dirty="0" smtClean="0"/>
              <a:t>Circular and longitudinal muscles function oppositely, complementing each other; reciprocally innervated to avoid interference</a:t>
            </a:r>
            <a:endParaRPr lang="en-US" dirty="0"/>
          </a:p>
        </p:txBody>
      </p:sp>
      <p:pic>
        <p:nvPicPr>
          <p:cNvPr id="7" name="Picture 6" descr="Screen Shot 2021-09-24 at 1.55.3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764" y="1351307"/>
            <a:ext cx="4950306" cy="2584497"/>
          </a:xfrm>
          <a:prstGeom prst="rect">
            <a:avLst/>
          </a:prstGeom>
        </p:spPr>
      </p:pic>
      <p:pic>
        <p:nvPicPr>
          <p:cNvPr id="8" name="Picture 7" descr="Screen Shot 2021-09-24 at 1.56.55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9"/>
          <a:stretch/>
        </p:blipFill>
        <p:spPr>
          <a:xfrm>
            <a:off x="4060899" y="3972420"/>
            <a:ext cx="4992171" cy="288558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0" y="3893933"/>
            <a:ext cx="9144000" cy="366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272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242316"/>
            <a:ext cx="4948238" cy="886968"/>
          </a:xfrm>
        </p:spPr>
        <p:txBody>
          <a:bodyPr/>
          <a:lstStyle/>
          <a:p>
            <a:r>
              <a:rPr lang="en-US" dirty="0" smtClean="0"/>
              <a:t>Peristalsis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574271"/>
            <a:ext cx="4946602" cy="4720224"/>
          </a:xfrm>
        </p:spPr>
        <p:txBody>
          <a:bodyPr/>
          <a:lstStyle/>
          <a:p>
            <a:r>
              <a:rPr lang="en-US" dirty="0" err="1" smtClean="0"/>
              <a:t>Enterochromaffin</a:t>
            </a:r>
            <a:r>
              <a:rPr lang="en-US" dirty="0" smtClean="0"/>
              <a:t> cells (SI mucosa) sense food bolus in SI lumen </a:t>
            </a:r>
            <a:r>
              <a:rPr lang="en-US" dirty="0" smtClean="0">
                <a:sym typeface="Wingdings"/>
              </a:rPr>
              <a:t> release 5-HT (5-hydrocytrypatmine/serotonin)</a:t>
            </a:r>
          </a:p>
          <a:p>
            <a:r>
              <a:rPr lang="en-US" dirty="0" smtClean="0">
                <a:sym typeface="Wingdings"/>
              </a:rPr>
              <a:t>Serotonin binds to receptor on intrinsic primary afferent neurons (IPANs)  peristaltic reflex activated</a:t>
            </a:r>
          </a:p>
          <a:p>
            <a:pPr lvl="1"/>
            <a:r>
              <a:rPr lang="en-US" dirty="0" err="1" smtClean="0">
                <a:sym typeface="Wingdings"/>
              </a:rPr>
              <a:t>Orad</a:t>
            </a:r>
            <a:r>
              <a:rPr lang="en-US" dirty="0" smtClean="0">
                <a:sym typeface="Wingdings"/>
              </a:rPr>
              <a:t> to bolus: excitatory </a:t>
            </a:r>
            <a:r>
              <a:rPr lang="en-US" dirty="0" err="1" smtClean="0">
                <a:sym typeface="Wingdings"/>
              </a:rPr>
              <a:t>nts</a:t>
            </a:r>
            <a:r>
              <a:rPr lang="en-US" dirty="0" smtClean="0">
                <a:sym typeface="Wingdings"/>
              </a:rPr>
              <a:t> (</a:t>
            </a:r>
            <a:r>
              <a:rPr lang="en-US" dirty="0" err="1" smtClean="0">
                <a:sym typeface="Wingdings"/>
              </a:rPr>
              <a:t>ACh</a:t>
            </a:r>
            <a:r>
              <a:rPr lang="en-US" dirty="0" smtClean="0">
                <a:sym typeface="Wingdings"/>
              </a:rPr>
              <a:t>, Substance P, Neuropeptide Y) target circular mm and inhibit longitudinal mm  narrowing and lengthening segment</a:t>
            </a:r>
          </a:p>
          <a:p>
            <a:pPr lvl="1"/>
            <a:r>
              <a:rPr lang="en-US" dirty="0" err="1" smtClean="0"/>
              <a:t>Aborad</a:t>
            </a:r>
            <a:r>
              <a:rPr lang="en-US" dirty="0" smtClean="0"/>
              <a:t> to bolus: inhibitory pathways (VIP, nitrous oxide) to circular mm and excitatory to longitudinal mm </a:t>
            </a:r>
            <a:r>
              <a:rPr lang="en-US" dirty="0" smtClean="0">
                <a:sym typeface="Wingdings"/>
              </a:rPr>
              <a:t> widen and shorten segment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305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7097" y="951928"/>
            <a:ext cx="3674410" cy="886968"/>
          </a:xfrm>
        </p:spPr>
        <p:txBody>
          <a:bodyPr/>
          <a:lstStyle/>
          <a:p>
            <a:pPr algn="ctr"/>
            <a:r>
              <a:rPr lang="en-US" dirty="0" smtClean="0"/>
              <a:t>Vomiting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2728" y="2260993"/>
            <a:ext cx="5404503" cy="4424291"/>
          </a:xfrm>
        </p:spPr>
        <p:txBody>
          <a:bodyPr>
            <a:normAutofit/>
          </a:bodyPr>
          <a:lstStyle/>
          <a:p>
            <a:r>
              <a:rPr lang="en-US" dirty="0" smtClean="0"/>
              <a:t>Reflex coordinated by vomiting center in medulla</a:t>
            </a:r>
          </a:p>
          <a:p>
            <a:r>
              <a:rPr lang="en-US" dirty="0" smtClean="0"/>
              <a:t>Afferent: vestibular center, back of throat, GIT, chemoreceptor trigger zone in 4</a:t>
            </a:r>
            <a:r>
              <a:rPr lang="en-US" baseline="30000" dirty="0" smtClean="0"/>
              <a:t>th</a:t>
            </a:r>
            <a:r>
              <a:rPr lang="en-US" dirty="0" smtClean="0"/>
              <a:t> ventricle</a:t>
            </a:r>
          </a:p>
          <a:p>
            <a:r>
              <a:rPr lang="en-US" dirty="0" smtClean="0"/>
              <a:t>Sequence:</a:t>
            </a:r>
          </a:p>
          <a:p>
            <a:pPr lvl="1"/>
            <a:r>
              <a:rPr lang="en-US" sz="1600" dirty="0" smtClean="0"/>
              <a:t>Reverse SI peristalsis</a:t>
            </a:r>
          </a:p>
          <a:p>
            <a:pPr lvl="1"/>
            <a:r>
              <a:rPr lang="en-US" sz="1600" dirty="0" smtClean="0"/>
              <a:t>Stomach + pylorus relax</a:t>
            </a:r>
          </a:p>
          <a:p>
            <a:pPr lvl="1"/>
            <a:r>
              <a:rPr lang="en-US" sz="1600" dirty="0" smtClean="0"/>
              <a:t>Forced inspiration increases abdominal pressure</a:t>
            </a:r>
          </a:p>
          <a:p>
            <a:pPr lvl="1"/>
            <a:r>
              <a:rPr lang="en-US" sz="1600" dirty="0" smtClean="0"/>
              <a:t>Larynx moves up and forward, LES relax</a:t>
            </a:r>
          </a:p>
          <a:p>
            <a:pPr lvl="1"/>
            <a:r>
              <a:rPr lang="en-US" sz="1600" dirty="0" smtClean="0"/>
              <a:t>Glottis closes</a:t>
            </a:r>
          </a:p>
          <a:p>
            <a:pPr lvl="1"/>
            <a:r>
              <a:rPr lang="en-US" sz="1600" dirty="0" smtClean="0"/>
              <a:t>Forceful expulsion of gastric +/- duodenal contents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27814"/>
          <a:stretch/>
        </p:blipFill>
        <p:spPr>
          <a:xfrm>
            <a:off x="153504" y="153524"/>
            <a:ext cx="2879646" cy="2568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25727"/>
          <a:stretch/>
        </p:blipFill>
        <p:spPr>
          <a:xfrm>
            <a:off x="153505" y="4038546"/>
            <a:ext cx="3098006" cy="276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097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Motility</a:t>
            </a:r>
          </a:p>
          <a:p>
            <a:r>
              <a:rPr lang="en-US" sz="1600" dirty="0" smtClean="0"/>
              <a:t>Large Intestine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65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883745" y="1302320"/>
            <a:ext cx="2950716" cy="1571493"/>
          </a:xfrm>
        </p:spPr>
        <p:txBody>
          <a:bodyPr>
            <a:norm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dirty="0" smtClean="0"/>
              <a:t>Cecum and proximal colon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 smtClean="0"/>
              <a:t>Mix contents of large intestine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 smtClean="0"/>
              <a:t>Assoc. w/ saclike segments, </a:t>
            </a:r>
            <a:r>
              <a:rPr lang="en-US" sz="1600" b="1" dirty="0" err="1" smtClean="0"/>
              <a:t>haustra</a:t>
            </a:r>
            <a:endParaRPr lang="en-US" sz="16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7"/>
          </p:nvPr>
        </p:nvSpPr>
        <p:spPr>
          <a:xfrm>
            <a:off x="1883744" y="633673"/>
            <a:ext cx="2950717" cy="674687"/>
          </a:xfrm>
        </p:spPr>
        <p:txBody>
          <a:bodyPr/>
          <a:lstStyle/>
          <a:p>
            <a:r>
              <a:rPr lang="en-US" dirty="0" smtClean="0"/>
              <a:t>Segmental Contractions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541349" y="627633"/>
            <a:ext cx="2950717" cy="3506923"/>
            <a:chOff x="5541349" y="627633"/>
            <a:chExt cx="2950717" cy="3506923"/>
          </a:xfrm>
        </p:grpSpPr>
        <p:sp>
          <p:nvSpPr>
            <p:cNvPr id="12" name="Text Placeholder 1"/>
            <p:cNvSpPr txBox="1">
              <a:spLocks/>
            </p:cNvSpPr>
            <p:nvPr/>
          </p:nvSpPr>
          <p:spPr>
            <a:xfrm>
              <a:off x="5541350" y="1296280"/>
              <a:ext cx="2950716" cy="283827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spcBef>
                  <a:spcPts val="3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ts val="6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1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ts val="6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buFont typeface="Arial"/>
                <a:buChar char="•"/>
              </a:pPr>
              <a:r>
                <a:rPr lang="en-US" sz="1600" dirty="0" smtClean="0"/>
                <a:t>Moves contents over large distance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600" dirty="0" smtClean="0"/>
                <a:t>1-3 per day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600" dirty="0" smtClean="0"/>
                <a:t>H</a:t>
              </a:r>
              <a:r>
                <a:rPr lang="en-US" sz="1600" baseline="-25000" dirty="0" smtClean="0"/>
                <a:t>2</a:t>
              </a:r>
              <a:r>
                <a:rPr lang="en-US" sz="1600" dirty="0" smtClean="0"/>
                <a:t>O absorbed in distal colon, so feces here is dry and harder to move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600" dirty="0" smtClean="0"/>
                <a:t>Final mass movement: feces </a:t>
              </a:r>
              <a:r>
                <a:rPr lang="en-US" sz="1600" dirty="0" smtClean="0">
                  <a:sym typeface="Wingdings"/>
                </a:rPr>
                <a:t> rectum for storage until actively expelled</a:t>
              </a:r>
              <a:endParaRPr lang="en-US" sz="1600" dirty="0" smtClean="0"/>
            </a:p>
          </p:txBody>
        </p:sp>
        <p:sp>
          <p:nvSpPr>
            <p:cNvPr id="13" name="Text Placeholder 4"/>
            <p:cNvSpPr txBox="1">
              <a:spLocks/>
            </p:cNvSpPr>
            <p:nvPr/>
          </p:nvSpPr>
          <p:spPr>
            <a:xfrm>
              <a:off x="5541349" y="627633"/>
              <a:ext cx="2950717" cy="674687"/>
            </a:xfrm>
            <a:prstGeom prst="rect">
              <a:avLst/>
            </a:prstGeom>
          </p:spPr>
          <p:txBody>
            <a:bodyPr vert="horz" lIns="91440" tIns="45720" rIns="91440" bIns="45720" rtlCol="0" anchor="b" anchorCtr="0">
              <a:noAutofit/>
            </a:bodyPr>
            <a:lstStyle>
              <a:lvl1pPr marL="0" indent="0" algn="l" defTabSz="914400" rtl="0" eaLnBrk="1" latinLnBrk="0" hangingPunct="1">
                <a:spcBef>
                  <a:spcPct val="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1800" b="0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  <a:lvl2pPr marL="457200" indent="0" algn="l" defTabSz="914400" rtl="0" eaLnBrk="1" latinLnBrk="0" hangingPunct="1">
                <a:spcBef>
                  <a:spcPts val="6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1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ts val="6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Mass Movements</a:t>
              </a:r>
              <a:endParaRPr lang="en-US" dirty="0"/>
            </a:p>
          </p:txBody>
        </p:sp>
      </p:grpSp>
      <p:sp>
        <p:nvSpPr>
          <p:cNvPr id="15" name="Text Placeholder 1"/>
          <p:cNvSpPr>
            <a:spLocks noGrp="1"/>
          </p:cNvSpPr>
          <p:nvPr>
            <p:ph type="body" sz="half" idx="2"/>
          </p:nvPr>
        </p:nvSpPr>
        <p:spPr>
          <a:xfrm>
            <a:off x="1883746" y="4134557"/>
            <a:ext cx="2950716" cy="2723444"/>
          </a:xfrm>
        </p:spPr>
        <p:txBody>
          <a:bodyPr>
            <a:norm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dirty="0" smtClean="0"/>
              <a:t>Smooth muscle of rectal wall contracts</a:t>
            </a:r>
          </a:p>
          <a:p>
            <a:pPr marL="171450" indent="-171450">
              <a:buFont typeface="Arial"/>
              <a:buChar char="•"/>
            </a:pPr>
            <a:r>
              <a:rPr lang="en-US" sz="1600" u="sng" dirty="0" err="1" smtClean="0">
                <a:solidFill>
                  <a:schemeClr val="accent6"/>
                </a:solidFill>
              </a:rPr>
              <a:t>Rectosphincteric</a:t>
            </a:r>
            <a:r>
              <a:rPr lang="en-US" sz="1600" u="sng" dirty="0" smtClean="0">
                <a:solidFill>
                  <a:schemeClr val="accent6"/>
                </a:solidFill>
              </a:rPr>
              <a:t> reflex: </a:t>
            </a:r>
            <a:r>
              <a:rPr lang="en-US" sz="1600" dirty="0" smtClean="0"/>
              <a:t>internal anal sphincter relaxes</a:t>
            </a:r>
          </a:p>
          <a:p>
            <a:pPr marL="171450" indent="-171450">
              <a:buFont typeface="Arial"/>
              <a:buChar char="•"/>
            </a:pPr>
            <a:r>
              <a:rPr lang="en-US" sz="1600" u="sng" dirty="0" err="1" smtClean="0">
                <a:solidFill>
                  <a:srgbClr val="7411D0"/>
                </a:solidFill>
              </a:rPr>
              <a:t>Valsalva</a:t>
            </a:r>
            <a:r>
              <a:rPr lang="en-US" sz="1600" u="sng" dirty="0" smtClean="0">
                <a:solidFill>
                  <a:srgbClr val="7411D0"/>
                </a:solidFill>
              </a:rPr>
              <a:t> maneuver: </a:t>
            </a:r>
            <a:r>
              <a:rPr lang="en-US" sz="1600" dirty="0" smtClean="0"/>
              <a:t>expiring against closed glottis to increase abdominal pressure</a:t>
            </a:r>
            <a:endParaRPr lang="en-US" sz="1600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half" idx="17"/>
          </p:nvPr>
        </p:nvSpPr>
        <p:spPr>
          <a:xfrm>
            <a:off x="1883745" y="3791172"/>
            <a:ext cx="2950717" cy="343384"/>
          </a:xfrm>
        </p:spPr>
        <p:txBody>
          <a:bodyPr/>
          <a:lstStyle/>
          <a:p>
            <a:r>
              <a:rPr lang="en-US" dirty="0" smtClean="0"/>
              <a:t>Defecation</a:t>
            </a:r>
            <a:endParaRPr lang="en-US" dirty="0"/>
          </a:p>
        </p:txBody>
      </p:sp>
      <p:sp>
        <p:nvSpPr>
          <p:cNvPr id="17" name="Text Placeholder 1"/>
          <p:cNvSpPr>
            <a:spLocks noGrp="1"/>
          </p:cNvSpPr>
          <p:nvPr>
            <p:ph type="body" sz="half" idx="2"/>
          </p:nvPr>
        </p:nvSpPr>
        <p:spPr>
          <a:xfrm>
            <a:off x="5541349" y="4684890"/>
            <a:ext cx="3489762" cy="1947334"/>
          </a:xfrm>
        </p:spPr>
        <p:txBody>
          <a:bodyPr>
            <a:norm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dirty="0" smtClean="0"/>
              <a:t>Distention of stomach by food increases colonic motility and frequency of mass movement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 smtClean="0"/>
              <a:t>Long arc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 smtClean="0"/>
              <a:t>Afferent: in stomach, PNS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 smtClean="0"/>
              <a:t>Efferent: in colon, CCK, gastrin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half" idx="17"/>
          </p:nvPr>
        </p:nvSpPr>
        <p:spPr>
          <a:xfrm>
            <a:off x="5541348" y="4313283"/>
            <a:ext cx="2950717" cy="343384"/>
          </a:xfrm>
        </p:spPr>
        <p:txBody>
          <a:bodyPr/>
          <a:lstStyle/>
          <a:p>
            <a:r>
              <a:rPr lang="en-US" u="sng" dirty="0" err="1" smtClean="0">
                <a:solidFill>
                  <a:srgbClr val="7411D0"/>
                </a:solidFill>
              </a:rPr>
              <a:t>Gastrocolic</a:t>
            </a:r>
            <a:r>
              <a:rPr lang="en-US" u="sng" dirty="0" smtClean="0">
                <a:solidFill>
                  <a:srgbClr val="7411D0"/>
                </a:solidFill>
              </a:rPr>
              <a:t> Reflex</a:t>
            </a:r>
            <a:endParaRPr lang="en-US" u="sng" dirty="0">
              <a:solidFill>
                <a:srgbClr val="7411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83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build="p"/>
      <p:bldP spid="15" grpId="0" build="p"/>
      <p:bldP spid="16" grpId="0" build="p"/>
      <p:bldP spid="17" grpId="0" build="p"/>
      <p:bldP spid="18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Secretion</a:t>
            </a:r>
          </a:p>
          <a:p>
            <a:r>
              <a:rPr lang="en-US" sz="1600" dirty="0" smtClean="0"/>
              <a:t>Saliva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66553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Salivary Secretion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Function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Dilution and buffering foods which may be harmful</a:t>
            </a:r>
          </a:p>
          <a:p>
            <a:r>
              <a:rPr lang="en-US" dirty="0" smtClean="0"/>
              <a:t>Lubricating ingested food to aid passage through esophagus</a:t>
            </a:r>
          </a:p>
          <a:p>
            <a:r>
              <a:rPr lang="en-US" dirty="0" smtClean="0"/>
              <a:t>HUMANS: begin starch digestion w/ amylase</a:t>
            </a:r>
          </a:p>
          <a:p>
            <a:r>
              <a:rPr lang="en-US" dirty="0" smtClean="0"/>
              <a:t>Begin lipid digestion by enzymes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Structure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668798"/>
          </a:xfrm>
        </p:spPr>
        <p:txBody>
          <a:bodyPr>
            <a:normAutofit/>
          </a:bodyPr>
          <a:lstStyle/>
          <a:p>
            <a:r>
              <a:rPr lang="en-US" dirty="0" smtClean="0"/>
              <a:t>Parotid</a:t>
            </a:r>
          </a:p>
          <a:p>
            <a:pPr lvl="1"/>
            <a:r>
              <a:rPr lang="en-US" dirty="0" smtClean="0"/>
              <a:t>Serous</a:t>
            </a:r>
          </a:p>
          <a:p>
            <a:pPr lvl="1"/>
            <a:r>
              <a:rPr lang="en-US" dirty="0" smtClean="0"/>
              <a:t>Secrete: aqueous fluid w/ ions, enzymes</a:t>
            </a:r>
          </a:p>
          <a:p>
            <a:r>
              <a:rPr lang="en-US" dirty="0" smtClean="0"/>
              <a:t>Submandibular, sublingual</a:t>
            </a:r>
          </a:p>
          <a:p>
            <a:pPr lvl="1"/>
            <a:r>
              <a:rPr lang="en-US" dirty="0" smtClean="0"/>
              <a:t>Mixed serous and mucous</a:t>
            </a:r>
          </a:p>
          <a:p>
            <a:pPr lvl="1"/>
            <a:r>
              <a:rPr lang="en-US" dirty="0" smtClean="0"/>
              <a:t>Secrete: aqueous and </a:t>
            </a:r>
            <a:r>
              <a:rPr lang="en-US" dirty="0" err="1" smtClean="0"/>
              <a:t>mucin</a:t>
            </a:r>
            <a:r>
              <a:rPr lang="en-US" dirty="0" smtClean="0"/>
              <a:t> glycoprotein</a:t>
            </a:r>
          </a:p>
          <a:p>
            <a:r>
              <a:rPr lang="en-US" dirty="0" smtClean="0"/>
              <a:t>High blood flow which increases when production stimulated</a:t>
            </a:r>
          </a:p>
          <a:p>
            <a:r>
              <a:rPr lang="en-US" dirty="0" smtClean="0"/>
              <a:t>Innervated by PNS &gt; SNS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186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09" y="170747"/>
            <a:ext cx="5454114" cy="561618"/>
          </a:xfrm>
        </p:spPr>
        <p:txBody>
          <a:bodyPr/>
          <a:lstStyle/>
          <a:p>
            <a:r>
              <a:rPr lang="en-US" dirty="0" smtClean="0"/>
              <a:t>Salivary Structure + Secretion</a:t>
            </a:r>
            <a:endParaRPr lang="en-US" dirty="0"/>
          </a:p>
        </p:txBody>
      </p:sp>
      <p:pic>
        <p:nvPicPr>
          <p:cNvPr id="3" name="Picture 2" descr="Screen Shot 2021-09-24 at 3.51.1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" t="2464" r="1834" b="2489"/>
          <a:stretch/>
        </p:blipFill>
        <p:spPr>
          <a:xfrm>
            <a:off x="556378" y="1670722"/>
            <a:ext cx="7741588" cy="51696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0249" y="768277"/>
            <a:ext cx="631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2F26"/>
                </a:solidFill>
              </a:rPr>
              <a:t>Identify and describe the function of the different cells</a:t>
            </a:r>
            <a:endParaRPr lang="en-US" dirty="0">
              <a:solidFill>
                <a:srgbClr val="2F2F26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707345" y="1137609"/>
            <a:ext cx="7209624" cy="5331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>
                <a:solidFill>
                  <a:srgbClr val="2F2F26"/>
                </a:solidFill>
              </a:rPr>
              <a:t>Acinar cells</a:t>
            </a:r>
            <a:r>
              <a:rPr lang="en-US" dirty="0" smtClean="0">
                <a:solidFill>
                  <a:srgbClr val="2F2F26"/>
                </a:solidFill>
              </a:rPr>
              <a:t>: produce and secrete isotonic saliva, enzymes</a:t>
            </a:r>
          </a:p>
        </p:txBody>
      </p:sp>
      <p:sp>
        <p:nvSpPr>
          <p:cNvPr id="7" name="Oval 6"/>
          <p:cNvSpPr/>
          <p:nvPr/>
        </p:nvSpPr>
        <p:spPr>
          <a:xfrm>
            <a:off x="528852" y="2144889"/>
            <a:ext cx="656481" cy="832555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3069913" y="1518289"/>
            <a:ext cx="5826106" cy="7112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>
                <a:solidFill>
                  <a:srgbClr val="2F2F26"/>
                </a:solidFill>
              </a:rPr>
              <a:t>Ductal cells</a:t>
            </a:r>
            <a:r>
              <a:rPr lang="en-US" dirty="0" smtClean="0">
                <a:solidFill>
                  <a:srgbClr val="2F2F26"/>
                </a:solidFill>
              </a:rPr>
              <a:t>: modify saliva by altering electrolytes </a:t>
            </a:r>
            <a:r>
              <a:rPr lang="en-US" dirty="0" smtClean="0">
                <a:solidFill>
                  <a:srgbClr val="2F2F26"/>
                </a:solidFill>
                <a:sym typeface="Wingdings"/>
              </a:rPr>
              <a:t> hypotonic</a:t>
            </a:r>
            <a:endParaRPr lang="en-US" dirty="0" smtClean="0">
              <a:solidFill>
                <a:srgbClr val="2F2F26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28852" y="4399844"/>
            <a:ext cx="656481" cy="832555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3069913" y="2142069"/>
            <a:ext cx="5826106" cy="7112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err="1" smtClean="0">
                <a:solidFill>
                  <a:srgbClr val="2F2F26"/>
                </a:solidFill>
              </a:rPr>
              <a:t>Myoepthelial</a:t>
            </a:r>
            <a:r>
              <a:rPr lang="en-US" u="sng" dirty="0" smtClean="0">
                <a:solidFill>
                  <a:srgbClr val="2F2F26"/>
                </a:solidFill>
              </a:rPr>
              <a:t> cells</a:t>
            </a:r>
            <a:r>
              <a:rPr lang="en-US" dirty="0" smtClean="0">
                <a:solidFill>
                  <a:srgbClr val="2F2F26"/>
                </a:solidFill>
              </a:rPr>
              <a:t>: eject saliva into mouth</a:t>
            </a:r>
          </a:p>
        </p:txBody>
      </p:sp>
      <p:sp>
        <p:nvSpPr>
          <p:cNvPr id="11" name="Oval 10"/>
          <p:cNvSpPr/>
          <p:nvPr/>
        </p:nvSpPr>
        <p:spPr>
          <a:xfrm>
            <a:off x="395111" y="3330222"/>
            <a:ext cx="1157111" cy="733778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36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animBg="1"/>
      <p:bldP spid="8" grpId="0" build="p"/>
      <p:bldP spid="9" grpId="0" animBg="1"/>
      <p:bldP spid="10" grpId="0" build="p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Structure</a:t>
            </a:r>
          </a:p>
          <a:p>
            <a:r>
              <a:rPr lang="en-US" sz="2000" dirty="0" smtClean="0"/>
              <a:t>Innervation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0800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52" y="170747"/>
            <a:ext cx="5454114" cy="561618"/>
          </a:xfrm>
        </p:spPr>
        <p:txBody>
          <a:bodyPr/>
          <a:lstStyle/>
          <a:p>
            <a:r>
              <a:rPr lang="en-US" dirty="0" smtClean="0"/>
              <a:t>Salivary Secretion Regulation</a:t>
            </a:r>
            <a:endParaRPr lang="en-US" dirty="0"/>
          </a:p>
        </p:txBody>
      </p:sp>
      <p:pic>
        <p:nvPicPr>
          <p:cNvPr id="4" name="Picture 3" descr="Screen Shot 2021-09-27 at 3.10.22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" t="6983" r="4521" b="1974"/>
          <a:stretch/>
        </p:blipFill>
        <p:spPr>
          <a:xfrm>
            <a:off x="727099" y="892304"/>
            <a:ext cx="5891011" cy="56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8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Secretion</a:t>
            </a:r>
          </a:p>
          <a:p>
            <a:r>
              <a:rPr lang="en-US" sz="1600" dirty="0" smtClean="0"/>
              <a:t>Gastric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71130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1535401"/>
              </p:ext>
            </p:extLst>
          </p:nvPr>
        </p:nvGraphicFramePr>
        <p:xfrm>
          <a:off x="0" y="112889"/>
          <a:ext cx="9144000" cy="661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eft Brace 4"/>
          <p:cNvSpPr/>
          <p:nvPr/>
        </p:nvSpPr>
        <p:spPr>
          <a:xfrm>
            <a:off x="1298222" y="112889"/>
            <a:ext cx="592667" cy="301977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566333" y="4374444"/>
            <a:ext cx="59266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422399" y="6206066"/>
            <a:ext cx="59266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8666" y="1177498"/>
            <a:ext cx="1182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Begin protein digestion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69333" y="3712724"/>
            <a:ext cx="15663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Protects mucosa from corrosive </a:t>
            </a:r>
            <a:r>
              <a:rPr lang="en-US" sz="1600" dirty="0" err="1" smtClean="0"/>
              <a:t>HCl</a:t>
            </a:r>
            <a:r>
              <a:rPr lang="en-US" sz="1600" dirty="0" smtClean="0"/>
              <a:t> and lubricates contents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15711" y="5676120"/>
            <a:ext cx="17751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Required for Vitamin B12 absorption in ileum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54232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59268"/>
            <a:ext cx="4800600" cy="1154288"/>
          </a:xfrm>
        </p:spPr>
        <p:txBody>
          <a:bodyPr/>
          <a:lstStyle/>
          <a:p>
            <a:r>
              <a:rPr lang="en-US" dirty="0" smtClean="0"/>
              <a:t>Gastric Mucosa Cell Types, Structure, and Function</a:t>
            </a:r>
            <a:endParaRPr lang="en-US" dirty="0"/>
          </a:p>
        </p:txBody>
      </p:sp>
      <p:pic>
        <p:nvPicPr>
          <p:cNvPr id="3" name="Picture 2" descr="Screen Shot 2021-09-27 at 3.24.24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" t="5170" r="8402" b="3713"/>
          <a:stretch/>
        </p:blipFill>
        <p:spPr>
          <a:xfrm>
            <a:off x="254000" y="1848554"/>
            <a:ext cx="6237111" cy="45014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29111" y="3203222"/>
            <a:ext cx="663222" cy="5362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20375" y="4794955"/>
            <a:ext cx="663222" cy="5362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79511" y="4794955"/>
            <a:ext cx="663222" cy="5362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63511" y="5599289"/>
            <a:ext cx="663222" cy="5362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09470" y="1321055"/>
            <a:ext cx="631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2F26"/>
                </a:solidFill>
              </a:rPr>
              <a:t>Identify and describe the function of the different cells</a:t>
            </a:r>
            <a:endParaRPr lang="en-US" dirty="0">
              <a:solidFill>
                <a:srgbClr val="2F2F2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2333" y="3203222"/>
            <a:ext cx="42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2F26"/>
                </a:solidFill>
              </a:rPr>
              <a:t>1</a:t>
            </a:r>
            <a:endParaRPr lang="en-US" dirty="0">
              <a:solidFill>
                <a:srgbClr val="2F2F2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33648" y="5950845"/>
            <a:ext cx="42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F2F26"/>
                </a:solidFill>
              </a:rPr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42733" y="4961845"/>
            <a:ext cx="42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F2F26"/>
                </a:solidFill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29637" y="4794955"/>
            <a:ext cx="42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F2F26"/>
                </a:solidFill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4000" y="1848554"/>
            <a:ext cx="2519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7411D0"/>
                </a:solidFill>
              </a:rPr>
              <a:t>Oxyntic glands: </a:t>
            </a:r>
            <a:r>
              <a:rPr lang="en-US" dirty="0" smtClean="0">
                <a:solidFill>
                  <a:srgbClr val="2F2F26"/>
                </a:solidFill>
              </a:rPr>
              <a:t>empty contents into lumen via ducts at gastric pits lined with epithelium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4000" y="3325882"/>
            <a:ext cx="298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2F26"/>
                </a:solidFill>
              </a:rPr>
              <a:t>1. Parietal (oxyntic) cells</a:t>
            </a:r>
            <a:endParaRPr lang="en-US" dirty="0">
              <a:solidFill>
                <a:srgbClr val="2F2F2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1582" y="3739444"/>
            <a:ext cx="298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F2F26"/>
                </a:solidFill>
              </a:rPr>
              <a:t>2</a:t>
            </a:r>
            <a:r>
              <a:rPr lang="en-US" dirty="0" smtClean="0">
                <a:solidFill>
                  <a:srgbClr val="2F2F26"/>
                </a:solidFill>
              </a:rPr>
              <a:t>. Chief (peptic) cells</a:t>
            </a:r>
            <a:endParaRPr lang="en-US" dirty="0">
              <a:solidFill>
                <a:srgbClr val="2F2F2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9982" y="3867960"/>
            <a:ext cx="2519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7411D0"/>
                </a:solidFill>
              </a:rPr>
              <a:t>Pyloric glands: </a:t>
            </a:r>
            <a:r>
              <a:rPr lang="en-US" dirty="0" smtClean="0">
                <a:solidFill>
                  <a:srgbClr val="2F2F26"/>
                </a:solidFill>
              </a:rPr>
              <a:t>similar to oxyntic, deeper pits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92333" y="4804347"/>
            <a:ext cx="122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F2F26"/>
                </a:solidFill>
              </a:rPr>
              <a:t>3</a:t>
            </a:r>
            <a:r>
              <a:rPr lang="en-US" dirty="0" smtClean="0">
                <a:solidFill>
                  <a:srgbClr val="2F2F26"/>
                </a:solidFill>
              </a:rPr>
              <a:t>. G cells</a:t>
            </a:r>
            <a:endParaRPr lang="en-US" dirty="0">
              <a:solidFill>
                <a:srgbClr val="2F2F2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89512" y="5170310"/>
            <a:ext cx="2048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2F26"/>
                </a:solidFill>
              </a:rPr>
              <a:t>4. Mucous cells</a:t>
            </a:r>
            <a:endParaRPr lang="en-US" dirty="0">
              <a:solidFill>
                <a:srgbClr val="2F2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322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Oxyntic Gland</a:t>
            </a:r>
            <a:endParaRPr lang="en-US" dirty="0"/>
          </a:p>
        </p:txBody>
      </p:sp>
      <p:pic>
        <p:nvPicPr>
          <p:cNvPr id="3" name="Picture 2" descr="Screen Shot 2021-09-27 at 3.33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55" y="1277056"/>
            <a:ext cx="51816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92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HCl</a:t>
            </a:r>
            <a:r>
              <a:rPr lang="en-US" dirty="0" smtClean="0"/>
              <a:t> Secretion</a:t>
            </a:r>
            <a:br>
              <a:rPr lang="en-US" dirty="0" smtClean="0"/>
            </a:br>
            <a:r>
              <a:rPr lang="en-US" sz="2000" dirty="0" smtClean="0"/>
              <a:t>Cellular Mechanism</a:t>
            </a:r>
            <a:endParaRPr lang="en-US" sz="2000" dirty="0"/>
          </a:p>
        </p:txBody>
      </p:sp>
      <p:pic>
        <p:nvPicPr>
          <p:cNvPr id="3" name="Picture 2" descr="Screen Shot 2021-09-27 at 3.35.1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"/>
          <a:stretch/>
        </p:blipFill>
        <p:spPr>
          <a:xfrm>
            <a:off x="155223" y="1933218"/>
            <a:ext cx="5291783" cy="3683000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04751683"/>
              </p:ext>
            </p:extLst>
          </p:nvPr>
        </p:nvGraphicFramePr>
        <p:xfrm>
          <a:off x="5291667" y="2384778"/>
          <a:ext cx="3781778" cy="4021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16046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0" y="197556"/>
            <a:ext cx="5312666" cy="1001889"/>
          </a:xfrm>
        </p:spPr>
        <p:txBody>
          <a:bodyPr/>
          <a:lstStyle/>
          <a:p>
            <a:r>
              <a:rPr lang="en-US" dirty="0" smtClean="0"/>
              <a:t>Stimulation of </a:t>
            </a:r>
            <a:r>
              <a:rPr lang="en-US" dirty="0" err="1" smtClean="0"/>
              <a:t>HCl</a:t>
            </a:r>
            <a:r>
              <a:rPr lang="en-US" dirty="0" smtClean="0"/>
              <a:t> Secretion + Rate Control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412124"/>
              </p:ext>
            </p:extLst>
          </p:nvPr>
        </p:nvGraphicFramePr>
        <p:xfrm>
          <a:off x="296332" y="1426011"/>
          <a:ext cx="8396114" cy="4999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689"/>
                <a:gridCol w="1680423"/>
                <a:gridCol w="2874916"/>
                <a:gridCol w="1697086"/>
              </a:tblGrid>
              <a:tr h="48607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Substance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Secreted from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Inhibited/Blocked by</a:t>
                      </a:r>
                      <a:endParaRPr lang="en-US" sz="1400" dirty="0"/>
                    </a:p>
                  </a:txBody>
                  <a:tcPr/>
                </a:tc>
              </a:tr>
              <a:tr h="152336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Histamine (paracrine)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dirty="0"/>
                    </a:p>
                  </a:txBody>
                  <a:tcPr/>
                </a:tc>
              </a:tr>
              <a:tr h="181647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ACh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neurocrine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114132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Gastrin (hormone)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27112" y="1989668"/>
            <a:ext cx="16651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Enterochromaffin</a:t>
            </a:r>
            <a:r>
              <a:rPr lang="en-US" sz="1400" dirty="0" smtClean="0"/>
              <a:t>-like (ECL) cells in gastric mucosa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092222" y="1890891"/>
            <a:ext cx="287866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Binds to parietal cells at H2 receptor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Coupled to adenylyl </a:t>
            </a:r>
            <a:r>
              <a:rPr lang="en-US" sz="1400" dirty="0" err="1" smtClean="0"/>
              <a:t>cyclase</a:t>
            </a:r>
            <a:r>
              <a:rPr lang="en-US" sz="1400" dirty="0" smtClean="0"/>
              <a:t> by G </a:t>
            </a:r>
            <a:r>
              <a:rPr lang="en-US" sz="1400" dirty="0" err="1" smtClean="0"/>
              <a:t>ptn</a:t>
            </a:r>
            <a:r>
              <a:rPr lang="en-US" sz="1400" dirty="0" smtClean="0"/>
              <a:t> =&gt; </a:t>
            </a:r>
            <a:r>
              <a:rPr lang="en-US" sz="1400" dirty="0" err="1" smtClean="0"/>
              <a:t>cAMP</a:t>
            </a:r>
            <a:r>
              <a:rPr lang="en-US" sz="1400" dirty="0" smtClean="0"/>
              <a:t> activation (2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messenger) =&gt; protein kinase A =&gt; H+ secretion from parietal cell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182558" y="1989668"/>
            <a:ext cx="12982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Famotidine, Ranitidine, </a:t>
            </a:r>
            <a:r>
              <a:rPr lang="en-US" sz="1400" dirty="0" err="1" smtClean="0"/>
              <a:t>Cimeditine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427112" y="3491329"/>
            <a:ext cx="1665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Vagus nerve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117623" y="3491329"/>
            <a:ext cx="28786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smtClean="0"/>
              <a:t>Muscarinic receptor (M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) on parietal cell =&gt; phospholipase C =&gt; </a:t>
            </a:r>
            <a:r>
              <a:rPr lang="en-US" sz="1400" dirty="0" err="1" smtClean="0"/>
              <a:t>diaglycerol</a:t>
            </a:r>
            <a:r>
              <a:rPr lang="en-US" sz="1400" dirty="0" smtClean="0"/>
              <a:t> + IP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, Ca</a:t>
            </a:r>
            <a:r>
              <a:rPr lang="en-US" sz="1400" baseline="30000" dirty="0" smtClean="0"/>
              <a:t>2+ </a:t>
            </a:r>
            <a:r>
              <a:rPr lang="en-US" sz="1400" dirty="0" smtClean="0"/>
              <a:t>(2nd messengers) =? Activate protein kinases =&gt; H+ secretion from parietal cell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Binds to ECL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182558" y="3491329"/>
            <a:ext cx="1298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Atropine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452513" y="5307211"/>
            <a:ext cx="1665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 cells in pyloric </a:t>
            </a:r>
            <a:r>
              <a:rPr lang="en-US" sz="1400" dirty="0" err="1" smtClean="0"/>
              <a:t>antrum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092222" y="5307211"/>
            <a:ext cx="28786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smtClean="0"/>
              <a:t>Secreted into circulation --&gt; binds to CCK</a:t>
            </a:r>
            <a:r>
              <a:rPr lang="en-US" sz="1400" baseline="-25000" dirty="0" smtClean="0"/>
              <a:t>B</a:t>
            </a:r>
            <a:r>
              <a:rPr lang="en-US" sz="1400" dirty="0" smtClean="0"/>
              <a:t> receptor on parietal cell =&gt; IP3 + Ca2+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Binds to ECL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85827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449984"/>
            <a:ext cx="3657600" cy="274320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7411D0"/>
                </a:solidFill>
              </a:rPr>
              <a:t>Potentiation</a:t>
            </a:r>
            <a:endParaRPr lang="en-US" sz="1800" dirty="0">
              <a:solidFill>
                <a:srgbClr val="7411D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836544"/>
          </a:xfrm>
        </p:spPr>
        <p:txBody>
          <a:bodyPr>
            <a:normAutofit/>
          </a:bodyPr>
          <a:lstStyle/>
          <a:p>
            <a:r>
              <a:rPr lang="en-US" dirty="0" smtClean="0"/>
              <a:t>Ability </a:t>
            </a:r>
            <a:r>
              <a:rPr lang="en-US" dirty="0"/>
              <a:t>of two </a:t>
            </a:r>
            <a:r>
              <a:rPr lang="en-US" dirty="0" smtClean="0"/>
              <a:t>stimuli </a:t>
            </a:r>
            <a:r>
              <a:rPr lang="en-US" dirty="0"/>
              <a:t>to produce a combined response </a:t>
            </a:r>
            <a:r>
              <a:rPr lang="en-US" dirty="0" smtClean="0"/>
              <a:t>&gt; sum </a:t>
            </a:r>
            <a:r>
              <a:rPr lang="en-US" dirty="0"/>
              <a:t>of </a:t>
            </a:r>
            <a:r>
              <a:rPr lang="en-US" dirty="0" smtClean="0"/>
              <a:t>individual responses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Each substance stimulates H</a:t>
            </a:r>
            <a:r>
              <a:rPr lang="en-US" baseline="30000" dirty="0" smtClean="0"/>
              <a:t>+</a:t>
            </a:r>
            <a:r>
              <a:rPr lang="en-US" dirty="0" smtClean="0"/>
              <a:t> secretion via different receptor and different 2</a:t>
            </a:r>
            <a:r>
              <a:rPr lang="en-US" baseline="30000" dirty="0" smtClean="0"/>
              <a:t>nd</a:t>
            </a:r>
            <a:r>
              <a:rPr lang="en-US" dirty="0" smtClean="0"/>
              <a:t> messenger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Gastrin and </a:t>
            </a:r>
            <a:r>
              <a:rPr lang="en-US" dirty="0" err="1" smtClean="0"/>
              <a:t>ACh</a:t>
            </a:r>
            <a:r>
              <a:rPr lang="en-US" dirty="0" smtClean="0"/>
              <a:t> stimulate histamine release from </a:t>
            </a:r>
            <a:r>
              <a:rPr lang="en-US" dirty="0" err="1" smtClean="0"/>
              <a:t>HCl</a:t>
            </a:r>
            <a:r>
              <a:rPr lang="en-US" dirty="0" smtClean="0"/>
              <a:t> cells and induce H</a:t>
            </a:r>
            <a:r>
              <a:rPr lang="en-US" baseline="30000" dirty="0" smtClean="0"/>
              <a:t>+</a:t>
            </a:r>
            <a:r>
              <a:rPr lang="en-US" dirty="0" smtClean="0"/>
              <a:t> secretion by 2</a:t>
            </a:r>
            <a:r>
              <a:rPr lang="en-US" baseline="30000" dirty="0" smtClean="0"/>
              <a:t>nd</a:t>
            </a:r>
            <a:r>
              <a:rPr lang="en-US" dirty="0" smtClean="0"/>
              <a:t>, indirect route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blockers have &gt; effect than atropine (i.e.)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449984"/>
            <a:ext cx="3657600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Phases of </a:t>
            </a:r>
            <a:r>
              <a:rPr lang="en-US" sz="1800" dirty="0" err="1" smtClean="0"/>
              <a:t>HCl</a:t>
            </a:r>
            <a:r>
              <a:rPr lang="en-US" sz="1800" dirty="0" smtClean="0"/>
              <a:t> Secretion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2" y="1823082"/>
            <a:ext cx="4485328" cy="503491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Cephalic phase</a:t>
            </a:r>
          </a:p>
          <a:p>
            <a:pPr lvl="1"/>
            <a:r>
              <a:rPr lang="en-US" dirty="0" smtClean="0"/>
              <a:t>30%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Stimuli: smelling, tasting, conditioning</a:t>
            </a:r>
          </a:p>
          <a:p>
            <a:pPr lvl="1"/>
            <a:r>
              <a:rPr lang="en-US" dirty="0" smtClean="0"/>
              <a:t>MOA: direct vagus (</a:t>
            </a:r>
            <a:r>
              <a:rPr lang="en-US" dirty="0" err="1" smtClean="0"/>
              <a:t>ACh</a:t>
            </a:r>
            <a:r>
              <a:rPr lang="en-US" dirty="0" smtClean="0"/>
              <a:t>) and indirect vagus (G cells)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Gastric phase</a:t>
            </a:r>
          </a:p>
          <a:p>
            <a:pPr lvl="1"/>
            <a:r>
              <a:rPr lang="en-US" dirty="0" smtClean="0"/>
              <a:t>60%</a:t>
            </a:r>
          </a:p>
          <a:p>
            <a:pPr lvl="1"/>
            <a:r>
              <a:rPr lang="en-US" dirty="0" smtClean="0"/>
              <a:t>Stimuli: distention, </a:t>
            </a:r>
            <a:r>
              <a:rPr lang="en-US" dirty="0" err="1" smtClean="0"/>
              <a:t>aas</a:t>
            </a:r>
            <a:r>
              <a:rPr lang="en-US" dirty="0" smtClean="0"/>
              <a:t>, small peptides, alcohol caffeine</a:t>
            </a:r>
          </a:p>
          <a:p>
            <a:pPr lvl="1"/>
            <a:r>
              <a:rPr lang="en-US" dirty="0" smtClean="0"/>
              <a:t>MOA: direct/indirect vagus, gastrin release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Intestinal phase</a:t>
            </a:r>
          </a:p>
          <a:p>
            <a:pPr lvl="1"/>
            <a:r>
              <a:rPr lang="en-US" dirty="0" smtClean="0"/>
              <a:t>10%</a:t>
            </a:r>
          </a:p>
          <a:p>
            <a:pPr lvl="1"/>
            <a:r>
              <a:rPr lang="en-US" dirty="0" smtClean="0"/>
              <a:t>Mediated by products of </a:t>
            </a:r>
            <a:r>
              <a:rPr lang="en-US" dirty="0" err="1" smtClean="0"/>
              <a:t>ptn</a:t>
            </a:r>
            <a:r>
              <a:rPr lang="en-US" dirty="0" smtClean="0"/>
              <a:t> digestion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48352" y="236428"/>
            <a:ext cx="5312666" cy="1001889"/>
          </a:xfrm>
          <a:prstGeom prst="rect">
            <a:avLst/>
          </a:prstGeo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Stimulation of </a:t>
            </a:r>
            <a:r>
              <a:rPr lang="en-US" dirty="0" err="1" smtClean="0"/>
              <a:t>HCl</a:t>
            </a:r>
            <a:r>
              <a:rPr lang="en-US" dirty="0" smtClean="0"/>
              <a:t> Secretion + Rate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405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21-09-27 at 3.34.2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8" t="3333" r="5224" b="1852"/>
          <a:stretch/>
        </p:blipFill>
        <p:spPr>
          <a:xfrm>
            <a:off x="395111" y="228601"/>
            <a:ext cx="8043334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42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0" y="197556"/>
            <a:ext cx="5312666" cy="1001889"/>
          </a:xfrm>
        </p:spPr>
        <p:txBody>
          <a:bodyPr/>
          <a:lstStyle/>
          <a:p>
            <a:r>
              <a:rPr lang="en-US" dirty="0" smtClean="0"/>
              <a:t>Inhibition of </a:t>
            </a:r>
            <a:r>
              <a:rPr lang="en-US" dirty="0" err="1" smtClean="0"/>
              <a:t>HCl</a:t>
            </a:r>
            <a:r>
              <a:rPr lang="en-US" dirty="0" smtClean="0"/>
              <a:t> Secretion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370599"/>
              </p:ext>
            </p:extLst>
          </p:nvPr>
        </p:nvGraphicFramePr>
        <p:xfrm>
          <a:off x="712780" y="2210112"/>
          <a:ext cx="7958668" cy="3194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9532"/>
                <a:gridCol w="4559136"/>
              </a:tblGrid>
              <a:tr h="45480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Inhibitory Factor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MOA</a:t>
                      </a:r>
                      <a:endParaRPr lang="en-US" sz="1400" dirty="0"/>
                    </a:p>
                  </a:txBody>
                  <a:tcPr/>
                </a:tc>
              </a:tr>
              <a:tr h="4422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Low pH of gastric 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dirty="0"/>
                    </a:p>
                  </a:txBody>
                  <a:tcPr/>
                </a:tc>
              </a:tr>
              <a:tr h="1623997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Somatostatin</a:t>
                      </a:r>
                      <a:r>
                        <a:rPr lang="en-US" sz="1400" dirty="0" smtClean="0"/>
                        <a:t> (paracrine)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dirty="0"/>
                    </a:p>
                  </a:txBody>
                  <a:tcPr/>
                </a:tc>
              </a:tr>
              <a:tr h="67336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Prostaglandins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55892" y="2749002"/>
            <a:ext cx="2878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Food is buffer for </a:t>
            </a:r>
            <a:r>
              <a:rPr lang="en-US" sz="1400" dirty="0" err="1" smtClean="0"/>
              <a:t>HCl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141781" y="3134437"/>
            <a:ext cx="45155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smtClean="0"/>
              <a:t>Direct: binds to receptor on parietal cell coupled to adenylyl </a:t>
            </a:r>
            <a:r>
              <a:rPr lang="en-US" sz="1400" dirty="0" err="1" smtClean="0"/>
              <a:t>cyclase</a:t>
            </a:r>
            <a:r>
              <a:rPr lang="en-US" sz="1400" dirty="0" smtClean="0"/>
              <a:t> via </a:t>
            </a:r>
            <a:r>
              <a:rPr lang="en-US" sz="1400" dirty="0" err="1" smtClean="0"/>
              <a:t>G</a:t>
            </a:r>
            <a:r>
              <a:rPr lang="en-US" sz="1400" baseline="-25000" dirty="0" err="1" smtClean="0"/>
              <a:t>i</a:t>
            </a:r>
            <a:r>
              <a:rPr lang="en-US" sz="1400" dirty="0" smtClean="0"/>
              <a:t> protein =&gt; </a:t>
            </a:r>
            <a:r>
              <a:rPr lang="en-US" sz="1400" dirty="0" err="1" smtClean="0"/>
              <a:t>G</a:t>
            </a:r>
            <a:r>
              <a:rPr lang="en-US" sz="1400" baseline="-25000" dirty="0" err="1" smtClean="0"/>
              <a:t>i</a:t>
            </a:r>
            <a:r>
              <a:rPr lang="en-US" sz="1400" dirty="0" smtClean="0"/>
              <a:t> activation =&gt; inhibits adenylyl </a:t>
            </a:r>
            <a:r>
              <a:rPr lang="en-US" sz="1400" dirty="0" err="1" smtClean="0"/>
              <a:t>cyclase</a:t>
            </a:r>
            <a:r>
              <a:rPr lang="en-US" sz="1400" dirty="0" smtClean="0"/>
              <a:t> =&gt; reduced </a:t>
            </a:r>
            <a:r>
              <a:rPr lang="en-US" sz="1400" dirty="0" err="1" smtClean="0"/>
              <a:t>cAMP</a:t>
            </a:r>
            <a:endParaRPr lang="en-US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Indirect: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smtClean="0"/>
              <a:t>Inhibits histamine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smtClean="0"/>
              <a:t>Inhibits gastrin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247445" y="4959434"/>
            <a:ext cx="1495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G</a:t>
            </a:r>
            <a:r>
              <a:rPr lang="en-US" sz="1400" baseline="-25000" dirty="0" err="1"/>
              <a:t>i</a:t>
            </a:r>
            <a:r>
              <a:rPr lang="en-US" sz="1400" dirty="0"/>
              <a:t> activation </a:t>
            </a:r>
          </a:p>
        </p:txBody>
      </p:sp>
    </p:spTree>
    <p:extLst>
      <p:ext uri="{BB962C8B-B14F-4D97-AF65-F5344CB8AC3E}">
        <p14:creationId xmlns:p14="http://schemas.microsoft.com/office/powerpoint/2010/main" val="3234141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358" y="228600"/>
            <a:ext cx="1772696" cy="886968"/>
          </a:xfrm>
        </p:spPr>
        <p:txBody>
          <a:bodyPr/>
          <a:lstStyle/>
          <a:p>
            <a:r>
              <a:rPr lang="en-US" dirty="0" smtClean="0"/>
              <a:t>Gross</a:t>
            </a:r>
            <a:br>
              <a:rPr lang="en-US" dirty="0" smtClean="0"/>
            </a:br>
            <a:r>
              <a:rPr lang="en-US" dirty="0" smtClean="0"/>
              <a:t>Anatomy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700" y="0"/>
            <a:ext cx="503442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81209" y="-39690"/>
            <a:ext cx="873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Mouth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40910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Skipped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Peptic Ulcer Disease</a:t>
            </a:r>
          </a:p>
          <a:p>
            <a:pPr lvl="1"/>
            <a:r>
              <a:rPr lang="en-US" dirty="0" smtClean="0"/>
              <a:t>Gastric Ulcers</a:t>
            </a:r>
          </a:p>
          <a:p>
            <a:pPr lvl="1"/>
            <a:r>
              <a:rPr lang="en-US" dirty="0" smtClean="0"/>
              <a:t>Duodenal Ulcers</a:t>
            </a:r>
          </a:p>
          <a:p>
            <a:pPr lvl="1"/>
            <a:r>
              <a:rPr lang="en-US" dirty="0" err="1" smtClean="0"/>
              <a:t>Zollinger</a:t>
            </a:r>
            <a:r>
              <a:rPr lang="en-US" dirty="0" smtClean="0"/>
              <a:t>-Ellison syndrome (</a:t>
            </a:r>
            <a:r>
              <a:rPr lang="en-US" dirty="0" err="1" smtClean="0"/>
              <a:t>gastrinoma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Pepsinogen Secretion</a:t>
            </a:r>
          </a:p>
          <a:p>
            <a:r>
              <a:rPr lang="en-US" dirty="0" smtClean="0"/>
              <a:t>Intrinsic Factor secretion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794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Secretion</a:t>
            </a:r>
          </a:p>
          <a:p>
            <a:r>
              <a:rPr lang="en-US" sz="1600" dirty="0" smtClean="0"/>
              <a:t>Pancreati</a:t>
            </a:r>
            <a:r>
              <a:rPr lang="en-US" sz="16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971130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997" y="0"/>
            <a:ext cx="7231377" cy="963675"/>
          </a:xfrm>
        </p:spPr>
        <p:txBody>
          <a:bodyPr/>
          <a:lstStyle/>
          <a:p>
            <a:r>
              <a:rPr lang="en-US" dirty="0" smtClean="0"/>
              <a:t>Pancreatic Function, Structure and Secretion</a:t>
            </a:r>
            <a:endParaRPr lang="en-US" dirty="0"/>
          </a:p>
        </p:txBody>
      </p:sp>
      <p:pic>
        <p:nvPicPr>
          <p:cNvPr id="3" name="Picture 2" descr="Screen Shot 2021-09-27 at 4.35.0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" t="4211" r="62186"/>
          <a:stretch/>
        </p:blipFill>
        <p:spPr>
          <a:xfrm>
            <a:off x="296332" y="1343227"/>
            <a:ext cx="3132668" cy="55164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3137" y="963675"/>
            <a:ext cx="631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2F26"/>
                </a:solidFill>
              </a:rPr>
              <a:t>Identify and describe the function of the different cells</a:t>
            </a:r>
            <a:endParaRPr lang="en-US" dirty="0">
              <a:solidFill>
                <a:srgbClr val="2F2F26"/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3069913" y="1977109"/>
            <a:ext cx="5826106" cy="5331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>
                <a:solidFill>
                  <a:srgbClr val="2F2F26"/>
                </a:solidFill>
              </a:rPr>
              <a:t>Acinar cells</a:t>
            </a:r>
            <a:r>
              <a:rPr lang="en-US" dirty="0" smtClean="0">
                <a:solidFill>
                  <a:srgbClr val="2F2F26"/>
                </a:solidFill>
              </a:rPr>
              <a:t>: secrete enzymatic portion</a:t>
            </a:r>
          </a:p>
        </p:txBody>
      </p:sp>
      <p:sp>
        <p:nvSpPr>
          <p:cNvPr id="6" name="Oval 5"/>
          <p:cNvSpPr/>
          <p:nvPr/>
        </p:nvSpPr>
        <p:spPr>
          <a:xfrm>
            <a:off x="200611" y="1776444"/>
            <a:ext cx="656481" cy="677333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3069913" y="4665067"/>
            <a:ext cx="5826106" cy="4120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>
                <a:solidFill>
                  <a:srgbClr val="2F2F26"/>
                </a:solidFill>
              </a:rPr>
              <a:t>Ductal cells</a:t>
            </a:r>
            <a:r>
              <a:rPr lang="en-US" dirty="0" smtClean="0">
                <a:solidFill>
                  <a:srgbClr val="2F2F26"/>
                </a:solidFill>
              </a:rPr>
              <a:t>: secrete aqueous, </a:t>
            </a:r>
            <a:r>
              <a:rPr lang="en-US" dirty="0">
                <a:solidFill>
                  <a:srgbClr val="2F2F26"/>
                </a:solidFill>
              </a:rPr>
              <a:t>HCO</a:t>
            </a:r>
            <a:r>
              <a:rPr lang="en-US" baseline="-25000" dirty="0">
                <a:solidFill>
                  <a:srgbClr val="2F2F26"/>
                </a:solidFill>
              </a:rPr>
              <a:t>3</a:t>
            </a:r>
            <a:r>
              <a:rPr lang="en-US" baseline="30000" dirty="0" smtClean="0">
                <a:solidFill>
                  <a:srgbClr val="2F2F26"/>
                </a:solidFill>
              </a:rPr>
              <a:t>-</a:t>
            </a:r>
            <a:r>
              <a:rPr lang="en-US" dirty="0" smtClean="0">
                <a:solidFill>
                  <a:srgbClr val="2F2F26"/>
                </a:solidFill>
              </a:rPr>
              <a:t> portion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3168691" y="3327400"/>
            <a:ext cx="5826106" cy="7112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err="1" smtClean="0">
                <a:solidFill>
                  <a:srgbClr val="2F2F26"/>
                </a:solidFill>
              </a:rPr>
              <a:t>Centroacinar</a:t>
            </a:r>
            <a:r>
              <a:rPr lang="en-US" u="sng" dirty="0" smtClean="0">
                <a:solidFill>
                  <a:srgbClr val="2F2F26"/>
                </a:solidFill>
              </a:rPr>
              <a:t> cells</a:t>
            </a:r>
            <a:r>
              <a:rPr lang="en-US" dirty="0" smtClean="0">
                <a:solidFill>
                  <a:srgbClr val="2F2F26"/>
                </a:solidFill>
              </a:rPr>
              <a:t>: </a:t>
            </a:r>
            <a:r>
              <a:rPr lang="en-US" dirty="0">
                <a:solidFill>
                  <a:srgbClr val="2F2F26"/>
                </a:solidFill>
              </a:rPr>
              <a:t>secrete aqueous, HCO</a:t>
            </a:r>
            <a:r>
              <a:rPr lang="en-US" baseline="-25000" dirty="0">
                <a:solidFill>
                  <a:srgbClr val="2F2F26"/>
                </a:solidFill>
              </a:rPr>
              <a:t>3</a:t>
            </a:r>
            <a:r>
              <a:rPr lang="en-US" baseline="30000" dirty="0">
                <a:solidFill>
                  <a:srgbClr val="2F2F26"/>
                </a:solidFill>
              </a:rPr>
              <a:t>- </a:t>
            </a:r>
            <a:r>
              <a:rPr lang="en-US" dirty="0" smtClean="0">
                <a:solidFill>
                  <a:srgbClr val="2F2F26"/>
                </a:solidFill>
              </a:rPr>
              <a:t>portion, present in acinus</a:t>
            </a:r>
          </a:p>
        </p:txBody>
      </p:sp>
      <p:sp>
        <p:nvSpPr>
          <p:cNvPr id="9" name="Oval 8"/>
          <p:cNvSpPr/>
          <p:nvPr/>
        </p:nvSpPr>
        <p:spPr>
          <a:xfrm>
            <a:off x="196925" y="4326400"/>
            <a:ext cx="656481" cy="677333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96925" y="2988733"/>
            <a:ext cx="1044853" cy="677333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197398" y="5624572"/>
            <a:ext cx="4946602" cy="12462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i="1" dirty="0" smtClean="0"/>
              <a:t>Overview of Pancreatic Functions: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Secrete enzymes for digestion of CHO, </a:t>
            </a:r>
            <a:r>
              <a:rPr lang="en-US" sz="1400" dirty="0" err="1" smtClean="0"/>
              <a:t>ptn</a:t>
            </a:r>
            <a:r>
              <a:rPr lang="en-US" sz="1400" dirty="0" smtClean="0"/>
              <a:t>, lipids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Neutralize H+ in duodenal </a:t>
            </a:r>
            <a:r>
              <a:rPr lang="en-US" sz="1400" dirty="0" err="1" smtClean="0"/>
              <a:t>chyme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05237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build="p"/>
      <p:bldP spid="8" grpId="0" build="p"/>
      <p:bldP spid="9" grpId="0" animBg="1"/>
      <p:bldP spid="10" grpId="0" animBg="1"/>
      <p:bldP spid="1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6526558" cy="886968"/>
          </a:xfrm>
        </p:spPr>
        <p:txBody>
          <a:bodyPr/>
          <a:lstStyle/>
          <a:p>
            <a:r>
              <a:rPr lang="en-US" dirty="0" smtClean="0"/>
              <a:t>Formation of Pancreatic Secretion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Enzymatic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Amylase + lipase: secreted active</a:t>
            </a:r>
          </a:p>
          <a:p>
            <a:r>
              <a:rPr lang="en-US" dirty="0" smtClean="0"/>
              <a:t>Proteases: secreted inactive and activated in duodenum</a:t>
            </a:r>
          </a:p>
          <a:p>
            <a:r>
              <a:rPr lang="en-US" dirty="0" smtClean="0"/>
              <a:t>Enzymes: made in rough ER of acinar cells </a:t>
            </a:r>
            <a:r>
              <a:rPr lang="en-US" dirty="0" smtClean="0">
                <a:sym typeface="Wingdings"/>
              </a:rPr>
              <a:t> Golgi apparatus  condensing vacuoles  concentrated in zymogen granules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420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6526558" cy="886968"/>
          </a:xfrm>
        </p:spPr>
        <p:txBody>
          <a:bodyPr/>
          <a:lstStyle/>
          <a:p>
            <a:r>
              <a:rPr lang="en-US" dirty="0" smtClean="0"/>
              <a:t>Formation of Pancreatic Secretion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Aqueous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Isotonic solution to plasma (Na</a:t>
            </a:r>
            <a:r>
              <a:rPr lang="en-US" baseline="30000" dirty="0" smtClean="0"/>
              <a:t>+</a:t>
            </a:r>
            <a:r>
              <a:rPr lang="en-US" dirty="0" smtClean="0"/>
              <a:t>,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, K</a:t>
            </a:r>
            <a:r>
              <a:rPr lang="en-US" baseline="30000" dirty="0" smtClean="0"/>
              <a:t>+</a:t>
            </a:r>
            <a:r>
              <a:rPr lang="en-US" dirty="0" smtClean="0"/>
              <a:t>, </a:t>
            </a:r>
            <a:r>
              <a:rPr lang="en-US" dirty="0">
                <a:solidFill>
                  <a:srgbClr val="2F2F26"/>
                </a:solidFill>
              </a:rPr>
              <a:t>HCO</a:t>
            </a:r>
            <a:r>
              <a:rPr lang="en-US" baseline="-25000" dirty="0">
                <a:solidFill>
                  <a:srgbClr val="2F2F26"/>
                </a:solidFill>
              </a:rPr>
              <a:t>3</a:t>
            </a:r>
            <a:r>
              <a:rPr lang="en-US" baseline="30000" dirty="0" smtClean="0">
                <a:solidFill>
                  <a:srgbClr val="2F2F26"/>
                </a:solidFill>
              </a:rPr>
              <a:t>-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Na</a:t>
            </a:r>
            <a:r>
              <a:rPr lang="en-US" baseline="30000" dirty="0"/>
              <a:t>+</a:t>
            </a:r>
            <a:r>
              <a:rPr lang="en-US" dirty="0"/>
              <a:t>, </a:t>
            </a:r>
            <a:r>
              <a:rPr lang="en-US" dirty="0" err="1" smtClean="0"/>
              <a:t>Cl</a:t>
            </a:r>
            <a:r>
              <a:rPr lang="en-US" baseline="30000" dirty="0" smtClean="0"/>
              <a:t>- </a:t>
            </a:r>
            <a:r>
              <a:rPr lang="en-US" dirty="0" smtClean="0"/>
              <a:t>= plasma</a:t>
            </a:r>
          </a:p>
          <a:p>
            <a:pPr lvl="1"/>
            <a:r>
              <a:rPr lang="en-US" dirty="0"/>
              <a:t>K</a:t>
            </a:r>
            <a:r>
              <a:rPr lang="en-US" baseline="30000" dirty="0"/>
              <a:t>+</a:t>
            </a:r>
            <a:r>
              <a:rPr lang="en-US" dirty="0"/>
              <a:t>, </a:t>
            </a:r>
            <a:r>
              <a:rPr lang="en-US" dirty="0">
                <a:solidFill>
                  <a:srgbClr val="2F2F26"/>
                </a:solidFill>
              </a:rPr>
              <a:t>HCO</a:t>
            </a:r>
            <a:r>
              <a:rPr lang="en-US" baseline="-25000" dirty="0">
                <a:solidFill>
                  <a:srgbClr val="2F2F26"/>
                </a:solidFill>
              </a:rPr>
              <a:t>3</a:t>
            </a:r>
            <a:r>
              <a:rPr lang="en-US" baseline="30000" dirty="0" smtClean="0">
                <a:solidFill>
                  <a:srgbClr val="2F2F26"/>
                </a:solidFill>
              </a:rPr>
              <a:t>-</a:t>
            </a:r>
            <a:r>
              <a:rPr lang="en-US" baseline="30000" dirty="0" smtClean="0"/>
              <a:t> </a:t>
            </a:r>
            <a:r>
              <a:rPr lang="en-US" dirty="0" smtClean="0"/>
              <a:t>vary with flow rate</a:t>
            </a:r>
          </a:p>
          <a:p>
            <a:r>
              <a:rPr lang="en-US" dirty="0" smtClean="0"/>
              <a:t>Net: </a:t>
            </a:r>
            <a:r>
              <a:rPr lang="en-US" dirty="0">
                <a:solidFill>
                  <a:srgbClr val="2F2F26"/>
                </a:solidFill>
              </a:rPr>
              <a:t>HCO</a:t>
            </a:r>
            <a:r>
              <a:rPr lang="en-US" baseline="-25000" dirty="0">
                <a:solidFill>
                  <a:srgbClr val="2F2F26"/>
                </a:solidFill>
              </a:rPr>
              <a:t>3</a:t>
            </a:r>
            <a:r>
              <a:rPr lang="en-US" baseline="30000" dirty="0">
                <a:solidFill>
                  <a:srgbClr val="2F2F26"/>
                </a:solidFill>
              </a:rPr>
              <a:t>- </a:t>
            </a:r>
            <a:r>
              <a:rPr lang="en-US" dirty="0" smtClean="0"/>
              <a:t>secretion </a:t>
            </a:r>
            <a:r>
              <a:rPr lang="en-US" dirty="0" smtClean="0">
                <a:sym typeface="Wingdings"/>
              </a:rPr>
              <a:t> pancreatic ductal juice; H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 absorption  pancreatic blood vessel acidification</a:t>
            </a:r>
            <a:endParaRPr lang="en-US" dirty="0"/>
          </a:p>
        </p:txBody>
      </p:sp>
      <p:pic>
        <p:nvPicPr>
          <p:cNvPr id="7" name="Picture 6" descr="Screen Shot 2021-09-27 at 4.35.0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27" t="11683" b="12487"/>
          <a:stretch/>
        </p:blipFill>
        <p:spPr>
          <a:xfrm>
            <a:off x="157434" y="1548760"/>
            <a:ext cx="4404120" cy="398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140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51" y="0"/>
            <a:ext cx="7133481" cy="1071029"/>
          </a:xfrm>
        </p:spPr>
        <p:txBody>
          <a:bodyPr/>
          <a:lstStyle/>
          <a:p>
            <a:r>
              <a:rPr lang="en-US" dirty="0" smtClean="0"/>
              <a:t>Pancreatic Secretion Regulation</a:t>
            </a:r>
            <a:br>
              <a:rPr lang="en-US" dirty="0" smtClean="0"/>
            </a:br>
            <a:r>
              <a:rPr lang="en-US" sz="2000" dirty="0" smtClean="0"/>
              <a:t>Phases</a:t>
            </a:r>
            <a:endParaRPr lang="en-US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15827222"/>
              </p:ext>
            </p:extLst>
          </p:nvPr>
        </p:nvGraphicFramePr>
        <p:xfrm>
          <a:off x="528851" y="1171223"/>
          <a:ext cx="7726149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1443024" y="2483209"/>
            <a:ext cx="4814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34986" y="1171223"/>
            <a:ext cx="4814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7" name="Rectangle 6"/>
          <p:cNvSpPr/>
          <p:nvPr/>
        </p:nvSpPr>
        <p:spPr>
          <a:xfrm>
            <a:off x="4167659" y="1862915"/>
            <a:ext cx="4814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597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51" y="126999"/>
            <a:ext cx="7133481" cy="732365"/>
          </a:xfrm>
        </p:spPr>
        <p:txBody>
          <a:bodyPr/>
          <a:lstStyle/>
          <a:p>
            <a:r>
              <a:rPr lang="en-US" dirty="0" smtClean="0"/>
              <a:t>Pancreatic Secretion Regulation</a:t>
            </a:r>
            <a:br>
              <a:rPr lang="en-US" dirty="0" smtClean="0"/>
            </a:br>
            <a:r>
              <a:rPr lang="en-US" sz="2000" dirty="0" smtClean="0"/>
              <a:t>Substances</a:t>
            </a:r>
            <a:endParaRPr lang="en-US" sz="2000" dirty="0"/>
          </a:p>
        </p:txBody>
      </p:sp>
      <p:pic>
        <p:nvPicPr>
          <p:cNvPr id="3" name="Picture 2" descr="Screen Shot 2021-09-27 at 4.52.52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8" b="2387"/>
          <a:stretch/>
        </p:blipFill>
        <p:spPr>
          <a:xfrm>
            <a:off x="528851" y="860289"/>
            <a:ext cx="6388100" cy="589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Secretion</a:t>
            </a:r>
          </a:p>
          <a:p>
            <a:r>
              <a:rPr lang="en-US" sz="1600" dirty="0" smtClean="0"/>
              <a:t>Biliary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71130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45157"/>
            <a:ext cx="4800600" cy="886968"/>
          </a:xfrm>
        </p:spPr>
        <p:txBody>
          <a:bodyPr/>
          <a:lstStyle/>
          <a:p>
            <a:r>
              <a:rPr lang="en-US" dirty="0" smtClean="0"/>
              <a:t>Overview of Biliary System</a:t>
            </a:r>
            <a:endParaRPr lang="en-US" dirty="0"/>
          </a:p>
        </p:txBody>
      </p:sp>
      <p:pic>
        <p:nvPicPr>
          <p:cNvPr id="3" name="Picture 2" descr="Screen Shot 2021-09-27 at 5.31.3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" t="4857" r="1852" b="4640"/>
          <a:stretch/>
        </p:blipFill>
        <p:spPr>
          <a:xfrm>
            <a:off x="197556" y="973667"/>
            <a:ext cx="8777111" cy="588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809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45157"/>
            <a:ext cx="4800600" cy="886968"/>
          </a:xfrm>
        </p:spPr>
        <p:txBody>
          <a:bodyPr/>
          <a:lstStyle/>
          <a:p>
            <a:r>
              <a:rPr lang="en-US" dirty="0" smtClean="0"/>
              <a:t>Overview of Biliary System</a:t>
            </a:r>
            <a:endParaRPr lang="en-US" dirty="0"/>
          </a:p>
        </p:txBody>
      </p:sp>
      <p:pic>
        <p:nvPicPr>
          <p:cNvPr id="3" name="Picture 2" descr="Screen Shot 2021-09-27 at 5.31.33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" t="18313" r="64506" b="34591"/>
          <a:stretch/>
        </p:blipFill>
        <p:spPr>
          <a:xfrm>
            <a:off x="197557" y="1848556"/>
            <a:ext cx="3048000" cy="3062112"/>
          </a:xfrm>
          <a:prstGeom prst="rect">
            <a:avLst/>
          </a:prstGeo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514887" y="4868333"/>
            <a:ext cx="7817341" cy="64911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Hepatocytes synthesize and secrete constituents of bile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20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Wall Layering</a:t>
            </a:r>
            <a:endParaRPr lang="en-US" dirty="0"/>
          </a:p>
        </p:txBody>
      </p:sp>
      <p:pic>
        <p:nvPicPr>
          <p:cNvPr id="7" name="Picture 6" descr="Screen Shot 2021-09-15 at 3.23.26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" t="3444" r="5750" b="2958"/>
          <a:stretch/>
        </p:blipFill>
        <p:spPr>
          <a:xfrm>
            <a:off x="2116667" y="310443"/>
            <a:ext cx="6759224" cy="460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797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45157"/>
            <a:ext cx="4800600" cy="886968"/>
          </a:xfrm>
        </p:spPr>
        <p:txBody>
          <a:bodyPr/>
          <a:lstStyle/>
          <a:p>
            <a:r>
              <a:rPr lang="en-US" dirty="0" smtClean="0"/>
              <a:t>Overview of Biliary System</a:t>
            </a:r>
            <a:endParaRPr lang="en-US" dirty="0"/>
          </a:p>
        </p:txBody>
      </p:sp>
      <p:pic>
        <p:nvPicPr>
          <p:cNvPr id="3" name="Picture 2" descr="Screen Shot 2021-09-27 at 5.31.3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" t="4857" r="42900" b="34374"/>
          <a:stretch/>
        </p:blipFill>
        <p:spPr>
          <a:xfrm>
            <a:off x="197556" y="973667"/>
            <a:ext cx="5023555" cy="3951111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514887" y="4868333"/>
            <a:ext cx="7817341" cy="19896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Hepatocytes synthesize and secrete constituents of bile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Bile flows out of liver through bile ducts </a:t>
            </a:r>
            <a:r>
              <a:rPr lang="en-US" dirty="0" smtClean="0">
                <a:sym typeface="Wingdings"/>
              </a:rPr>
              <a:t> GB where bile salts are concentrated through absorption of water and ions</a:t>
            </a:r>
          </a:p>
        </p:txBody>
      </p:sp>
    </p:spTree>
    <p:extLst>
      <p:ext uri="{BB962C8B-B14F-4D97-AF65-F5344CB8AC3E}">
        <p14:creationId xmlns:p14="http://schemas.microsoft.com/office/powerpoint/2010/main" val="327720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45157"/>
            <a:ext cx="4800600" cy="886968"/>
          </a:xfrm>
        </p:spPr>
        <p:txBody>
          <a:bodyPr/>
          <a:lstStyle/>
          <a:p>
            <a:r>
              <a:rPr lang="en-US" dirty="0" smtClean="0"/>
              <a:t>Overview of Biliary System</a:t>
            </a:r>
            <a:endParaRPr lang="en-US" dirty="0"/>
          </a:p>
        </p:txBody>
      </p:sp>
      <p:pic>
        <p:nvPicPr>
          <p:cNvPr id="3" name="Picture 2" descr="Screen Shot 2021-09-27 at 5.31.3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" t="4857" r="1852" b="34374"/>
          <a:stretch/>
        </p:blipFill>
        <p:spPr>
          <a:xfrm>
            <a:off x="197556" y="973667"/>
            <a:ext cx="8777111" cy="3951111"/>
          </a:xfrm>
          <a:prstGeom prst="rect">
            <a:avLst/>
          </a:prstGeom>
        </p:spPr>
      </p:pic>
      <p:sp>
        <p:nvSpPr>
          <p:cNvPr id="4" name="Content Placeholder 3"/>
          <p:cNvSpPr txBox="1">
            <a:spLocks/>
          </p:cNvSpPr>
          <p:nvPr/>
        </p:nvSpPr>
        <p:spPr>
          <a:xfrm>
            <a:off x="514887" y="4868333"/>
            <a:ext cx="7817341" cy="19896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Hepatocytes synthesize and secrete constituents of bile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Bile flows out of liver through bile ducts </a:t>
            </a:r>
            <a:r>
              <a:rPr lang="en-US" dirty="0" smtClean="0">
                <a:sym typeface="Wingdings"/>
              </a:rPr>
              <a:t> GB where bile salts are concentrated through absorption of water and 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CCK =&gt; GB contraction, sphincter of </a:t>
            </a:r>
            <a:r>
              <a:rPr lang="en-US" dirty="0" err="1" smtClean="0">
                <a:sym typeface="Wingdings"/>
              </a:rPr>
              <a:t>Oddi</a:t>
            </a:r>
            <a:r>
              <a:rPr lang="en-US" dirty="0" smtClean="0">
                <a:sym typeface="Wingdings"/>
              </a:rPr>
              <a:t> relaxation =&gt; stored bile  duodenal lumen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20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45157"/>
            <a:ext cx="4800600" cy="886968"/>
          </a:xfrm>
        </p:spPr>
        <p:txBody>
          <a:bodyPr/>
          <a:lstStyle/>
          <a:p>
            <a:r>
              <a:rPr lang="en-US" dirty="0" smtClean="0"/>
              <a:t>Overview of Biliary System</a:t>
            </a:r>
            <a:endParaRPr lang="en-US" dirty="0"/>
          </a:p>
        </p:txBody>
      </p:sp>
      <p:pic>
        <p:nvPicPr>
          <p:cNvPr id="3" name="Picture 2" descr="Screen Shot 2021-09-27 at 5.31.33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" t="4857" r="1852" b="4640"/>
          <a:stretch/>
        </p:blipFill>
        <p:spPr>
          <a:xfrm>
            <a:off x="197556" y="973667"/>
            <a:ext cx="8777111" cy="5884333"/>
          </a:xfrm>
          <a:prstGeom prst="rect">
            <a:avLst/>
          </a:prstGeom>
        </p:spPr>
      </p:pic>
      <p:sp>
        <p:nvSpPr>
          <p:cNvPr id="4" name="Content Placeholder 3"/>
          <p:cNvSpPr txBox="1">
            <a:spLocks/>
          </p:cNvSpPr>
          <p:nvPr/>
        </p:nvSpPr>
        <p:spPr>
          <a:xfrm>
            <a:off x="1827220" y="4543778"/>
            <a:ext cx="4889669" cy="17921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When lipid absorption is completed, bile salts undergo </a:t>
            </a:r>
            <a:r>
              <a:rPr lang="en-US" u="sng" dirty="0">
                <a:solidFill>
                  <a:srgbClr val="7411D0"/>
                </a:solidFill>
              </a:rPr>
              <a:t>e</a:t>
            </a:r>
            <a:r>
              <a:rPr lang="en-US" u="sng" dirty="0" smtClean="0">
                <a:solidFill>
                  <a:srgbClr val="7411D0"/>
                </a:solidFill>
              </a:rPr>
              <a:t>nterohepatic circulation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Bile salts extracted from portal blood by hepatocytes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20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7411D0"/>
                </a:solidFill>
              </a:rPr>
              <a:t>Enterohepatic Circulation</a:t>
            </a:r>
            <a:endParaRPr lang="en-US" u="sng" dirty="0">
              <a:solidFill>
                <a:srgbClr val="7411D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823332"/>
            <a:ext cx="4946602" cy="4837112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Bile salts move from lumen of ileum to portal blood via Na+-bile salt </a:t>
            </a:r>
            <a:r>
              <a:rPr lang="en-US" dirty="0" err="1" smtClean="0"/>
              <a:t>cotransporters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Portal blood </a:t>
            </a:r>
            <a:r>
              <a:rPr lang="en-US" dirty="0" smtClean="0">
                <a:sym typeface="Wingdings"/>
              </a:rPr>
              <a:t> liver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Liver extracts bile salts from portal blood and adds to hepatic bile salt/acid pool</a:t>
            </a:r>
          </a:p>
          <a:p>
            <a:pPr lvl="1"/>
            <a:r>
              <a:rPr lang="en-US" dirty="0" smtClean="0">
                <a:sym typeface="Wingdings"/>
              </a:rPr>
              <a:t>Bile acid synthesis regulated by negative feedback from bile salts</a:t>
            </a:r>
          </a:p>
          <a:p>
            <a:pPr lvl="2"/>
            <a:r>
              <a:rPr lang="en-US" dirty="0" smtClean="0">
                <a:sym typeface="Wingdings"/>
              </a:rPr>
              <a:t>Rate-limiting enzyme: </a:t>
            </a:r>
            <a:r>
              <a:rPr lang="en-US" u="sng" dirty="0" smtClean="0">
                <a:sym typeface="Wingdings"/>
              </a:rPr>
              <a:t>cholesterol 7α-hydroxylase</a:t>
            </a:r>
          </a:p>
          <a:p>
            <a:pPr lvl="1"/>
            <a:r>
              <a:rPr lang="en-US" dirty="0" smtClean="0">
                <a:sym typeface="Wingdings"/>
              </a:rPr>
              <a:t>Recirculation of bile salts  liver: </a:t>
            </a:r>
            <a:r>
              <a:rPr lang="en-US" b="1" i="1" dirty="0" smtClean="0">
                <a:sym typeface="Wingdings"/>
              </a:rPr>
              <a:t>choleretic effect </a:t>
            </a:r>
            <a:r>
              <a:rPr lang="en-US" dirty="0" smtClean="0">
                <a:sym typeface="Wingdings"/>
              </a:rPr>
              <a:t>(stimulates biliary secretion)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36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983397861"/>
              </p:ext>
            </p:extLst>
          </p:nvPr>
        </p:nvGraphicFramePr>
        <p:xfrm>
          <a:off x="804333" y="959556"/>
          <a:ext cx="7577667" cy="5545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128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7364" y="115317"/>
            <a:ext cx="4948238" cy="886968"/>
          </a:xfrm>
        </p:spPr>
        <p:txBody>
          <a:bodyPr/>
          <a:lstStyle/>
          <a:p>
            <a:r>
              <a:rPr lang="en-US" dirty="0" smtClean="0"/>
              <a:t>Bile Salts and Bile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241778"/>
            <a:ext cx="5186490" cy="258533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Cholic acid and chenodeoxycholic acid (primary bile acids) made by hepatocytes from cholesterol</a:t>
            </a:r>
          </a:p>
          <a:p>
            <a:r>
              <a:rPr lang="en-US" dirty="0" smtClean="0"/>
              <a:t>Secreted into small intestinal lumen and dehydroxylated @ C-7 by intestinal bacteria, creating deoxycholic and lithocholic acid (secondary bile acids)</a:t>
            </a:r>
          </a:p>
          <a:p>
            <a:r>
              <a:rPr lang="en-US" dirty="0" smtClean="0"/>
              <a:t>Which is the most abundant bile acid?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2888" y="5997222"/>
            <a:ext cx="9144000" cy="776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Changes the </a:t>
            </a:r>
            <a:r>
              <a:rPr lang="en-US" dirty="0" err="1" smtClean="0"/>
              <a:t>pK</a:t>
            </a:r>
            <a:r>
              <a:rPr lang="en-US" dirty="0" smtClean="0"/>
              <a:t> of the bile acids and makes them more water soluble by making them </a:t>
            </a:r>
            <a:r>
              <a:rPr lang="en-US" u="sng" dirty="0" smtClean="0">
                <a:solidFill>
                  <a:srgbClr val="7411D0"/>
                </a:solidFill>
              </a:rPr>
              <a:t>amphipathic</a:t>
            </a:r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427364" y="4261556"/>
            <a:ext cx="4946602" cy="1844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Liver conjugates bile acids with amino acids (glycine, taurine) =&gt; 8 total bile salts</a:t>
            </a:r>
          </a:p>
          <a:p>
            <a:r>
              <a:rPr lang="en-US" dirty="0"/>
              <a:t>What does conjugating the bile acids accomplish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44888" y="3728333"/>
            <a:ext cx="6654046" cy="53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b="1" u="sng" dirty="0" smtClean="0"/>
              <a:t>Cholic</a:t>
            </a:r>
            <a:r>
              <a:rPr lang="en-US" dirty="0" smtClean="0"/>
              <a:t> &gt; chenodeoxycholic &gt; deoxycholic &gt; lithocholic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468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of Bile Salts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Emulsification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1675655"/>
          </a:xfrm>
        </p:spPr>
        <p:txBody>
          <a:bodyPr/>
          <a:lstStyle/>
          <a:p>
            <a:r>
              <a:rPr lang="en-US" dirty="0" smtClean="0"/>
              <a:t>Surround lipids with negative charges =&gt; lipids repel each other and disperse so there is more surface area for enzymatic reactions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Forming micelles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Combines with products of lipid digestion</a:t>
            </a:r>
          </a:p>
          <a:p>
            <a:r>
              <a:rPr lang="en-US" dirty="0" smtClean="0"/>
              <a:t>Surface: bile salts</a:t>
            </a:r>
          </a:p>
          <a:p>
            <a:r>
              <a:rPr lang="en-US" dirty="0" smtClean="0"/>
              <a:t>Core: hydrophobic part of the bile salt and lipids (i.e. </a:t>
            </a:r>
            <a:r>
              <a:rPr lang="en-US" dirty="0" err="1" smtClean="0"/>
              <a:t>monoglycerides</a:t>
            </a:r>
            <a:r>
              <a:rPr lang="en-US" dirty="0" smtClean="0"/>
              <a:t>, </a:t>
            </a:r>
            <a:r>
              <a:rPr lang="en-US" dirty="0" err="1" smtClean="0"/>
              <a:t>lysolecithin</a:t>
            </a:r>
            <a:r>
              <a:rPr lang="en-US" dirty="0" smtClean="0"/>
              <a:t>, fatty acids)</a:t>
            </a:r>
          </a:p>
          <a:p>
            <a:r>
              <a:rPr lang="en-US" dirty="0" smtClean="0"/>
              <a:t>Aqueous solution in small intestinal lumen dissolves hydrophilic portion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1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883745" y="1302320"/>
            <a:ext cx="2950716" cy="2098458"/>
          </a:xfrm>
        </p:spPr>
        <p:txBody>
          <a:bodyPr>
            <a:norm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dirty="0" smtClean="0"/>
              <a:t>Included in micelles with products of lipid digestion</a:t>
            </a:r>
          </a:p>
          <a:p>
            <a:pPr marL="171450" indent="-171450">
              <a:buFont typeface="Arial"/>
              <a:buChar char="•"/>
            </a:pPr>
            <a:r>
              <a:rPr lang="en-US" sz="1600" u="sng" dirty="0" smtClean="0"/>
              <a:t>Amphipathic</a:t>
            </a:r>
            <a:r>
              <a:rPr lang="en-US" sz="1600" dirty="0" smtClean="0"/>
              <a:t>: hydrophobic parts point into micelle, hydrophilic portions dissolve in aqueous intestinal solution</a:t>
            </a:r>
            <a:endParaRPr lang="en-US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7"/>
          </p:nvPr>
        </p:nvSpPr>
        <p:spPr>
          <a:xfrm>
            <a:off x="1883744" y="633673"/>
            <a:ext cx="2950717" cy="674687"/>
          </a:xfrm>
        </p:spPr>
        <p:txBody>
          <a:bodyPr/>
          <a:lstStyle/>
          <a:p>
            <a:r>
              <a:rPr lang="en-US" dirty="0" smtClean="0"/>
              <a:t>Phospholipids and Cholesterol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454752" y="1647316"/>
            <a:ext cx="2950717" cy="3506923"/>
            <a:chOff x="5541349" y="627633"/>
            <a:chExt cx="2950717" cy="3506923"/>
          </a:xfrm>
        </p:grpSpPr>
        <p:sp>
          <p:nvSpPr>
            <p:cNvPr id="12" name="Text Placeholder 1"/>
            <p:cNvSpPr txBox="1">
              <a:spLocks/>
            </p:cNvSpPr>
            <p:nvPr/>
          </p:nvSpPr>
          <p:spPr>
            <a:xfrm>
              <a:off x="5541350" y="1296280"/>
              <a:ext cx="2950716" cy="283827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spcBef>
                  <a:spcPts val="3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ts val="6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1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ts val="6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buFont typeface="Arial"/>
                <a:buChar char="•"/>
              </a:pPr>
              <a:r>
                <a:rPr lang="en-US" sz="1600" dirty="0" smtClean="0"/>
                <a:t>Yellow product of hemoglobin degradation (degraded by RES)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600" dirty="0" smtClean="0"/>
                <a:t>Carried in </a:t>
              </a:r>
              <a:r>
                <a:rPr lang="en-US" sz="1600" dirty="0"/>
                <a:t>b</a:t>
              </a:r>
              <a:r>
                <a:rPr lang="en-US" sz="1600" dirty="0" smtClean="0"/>
                <a:t>lood bound by albumin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600" dirty="0" smtClean="0"/>
                <a:t>Liver extracts bilirubin from blood and conjugates with </a:t>
              </a:r>
              <a:r>
                <a:rPr lang="en-US" sz="1600" dirty="0" err="1" smtClean="0"/>
                <a:t>glucuronic</a:t>
              </a:r>
              <a:r>
                <a:rPr lang="en-US" sz="1600" dirty="0" smtClean="0"/>
                <a:t> acid </a:t>
              </a:r>
              <a:r>
                <a:rPr lang="en-US" sz="1600" dirty="0" smtClean="0">
                  <a:sym typeface="Wingdings"/>
                </a:rPr>
                <a:t> </a:t>
              </a:r>
              <a:r>
                <a:rPr lang="en-US" sz="1600" u="sng" dirty="0" smtClean="0">
                  <a:sym typeface="Wingdings"/>
                </a:rPr>
                <a:t>bilirubin </a:t>
              </a:r>
              <a:r>
                <a:rPr lang="en-US" sz="1600" u="sng" dirty="0" err="1" smtClean="0">
                  <a:sym typeface="Wingdings"/>
                </a:rPr>
                <a:t>glucuronide</a:t>
              </a:r>
              <a:r>
                <a:rPr lang="en-US" sz="1600" u="sng" dirty="0" smtClean="0">
                  <a:sym typeface="Wingdings"/>
                </a:rPr>
                <a:t> </a:t>
              </a:r>
              <a:r>
                <a:rPr lang="en-US" sz="1600" dirty="0" smtClean="0">
                  <a:sym typeface="Wingdings"/>
                </a:rPr>
                <a:t> bile’s yellow color</a:t>
              </a:r>
              <a:endParaRPr lang="en-US" sz="1600" dirty="0" smtClean="0"/>
            </a:p>
          </p:txBody>
        </p:sp>
        <p:sp>
          <p:nvSpPr>
            <p:cNvPr id="13" name="Text Placeholder 4"/>
            <p:cNvSpPr txBox="1">
              <a:spLocks/>
            </p:cNvSpPr>
            <p:nvPr/>
          </p:nvSpPr>
          <p:spPr>
            <a:xfrm>
              <a:off x="5541349" y="627633"/>
              <a:ext cx="2950717" cy="674687"/>
            </a:xfrm>
            <a:prstGeom prst="rect">
              <a:avLst/>
            </a:prstGeom>
          </p:spPr>
          <p:txBody>
            <a:bodyPr vert="horz" lIns="91440" tIns="45720" rIns="91440" bIns="45720" rtlCol="0" anchor="b" anchorCtr="0">
              <a:noAutofit/>
            </a:bodyPr>
            <a:lstStyle>
              <a:lvl1pPr marL="0" indent="0" algn="l" defTabSz="914400" rtl="0" eaLnBrk="1" latinLnBrk="0" hangingPunct="1">
                <a:spcBef>
                  <a:spcPct val="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1800" b="0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  <a:lvl2pPr marL="457200" indent="0" algn="l" defTabSz="914400" rtl="0" eaLnBrk="1" latinLnBrk="0" hangingPunct="1">
                <a:spcBef>
                  <a:spcPts val="6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1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ts val="6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30000"/>
                <a:buFont typeface="Wingdings" pitchFamily="2" charset="2"/>
                <a:buNone/>
                <a:defRPr lang="en-US" sz="9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Bilirubin</a:t>
              </a:r>
              <a:endParaRPr lang="en-US" dirty="0"/>
            </a:p>
          </p:txBody>
        </p:sp>
      </p:grpSp>
      <p:sp>
        <p:nvSpPr>
          <p:cNvPr id="15" name="Text Placeholder 1"/>
          <p:cNvSpPr>
            <a:spLocks noGrp="1"/>
          </p:cNvSpPr>
          <p:nvPr>
            <p:ph type="body" sz="half" idx="2"/>
          </p:nvPr>
        </p:nvSpPr>
        <p:spPr>
          <a:xfrm>
            <a:off x="1883746" y="4134557"/>
            <a:ext cx="2950716" cy="2723444"/>
          </a:xfrm>
        </p:spPr>
        <p:txBody>
          <a:bodyPr>
            <a:norm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dirty="0" smtClean="0"/>
              <a:t>Secreted into bile by bile duct epithelial cells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 smtClean="0"/>
              <a:t>Same mechanism as pancreatic </a:t>
            </a:r>
            <a:r>
              <a:rPr lang="en-US" sz="1600" dirty="0" err="1"/>
              <a:t>d</a:t>
            </a:r>
            <a:r>
              <a:rPr lang="en-US" sz="1600" dirty="0" err="1" smtClean="0"/>
              <a:t>unctal</a:t>
            </a:r>
            <a:r>
              <a:rPr lang="en-US" sz="1600" dirty="0" smtClean="0"/>
              <a:t> cell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 smtClean="0"/>
              <a:t>Stimulated by secretin</a:t>
            </a:r>
            <a:endParaRPr lang="en-US" sz="1600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half" idx="17"/>
          </p:nvPr>
        </p:nvSpPr>
        <p:spPr>
          <a:xfrm>
            <a:off x="1883745" y="3791172"/>
            <a:ext cx="2950717" cy="343384"/>
          </a:xfrm>
        </p:spPr>
        <p:txBody>
          <a:bodyPr/>
          <a:lstStyle/>
          <a:p>
            <a:r>
              <a:rPr lang="en-US" dirty="0" smtClean="0"/>
              <a:t>Water and 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549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build="p"/>
      <p:bldP spid="15" grpId="0" build="p"/>
      <p:bldP spid="16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3" y="228600"/>
            <a:ext cx="6202003" cy="886968"/>
          </a:xfrm>
        </p:spPr>
        <p:txBody>
          <a:bodyPr/>
          <a:lstStyle/>
          <a:p>
            <a:r>
              <a:rPr lang="en-US" dirty="0" smtClean="0"/>
              <a:t>Functions of the Gall Bladder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65001763"/>
              </p:ext>
            </p:extLst>
          </p:nvPr>
        </p:nvGraphicFramePr>
        <p:xfrm>
          <a:off x="28222" y="945444"/>
          <a:ext cx="9045222" cy="5912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564444" y="2187222"/>
            <a:ext cx="2102556" cy="18767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09621" y="2187222"/>
            <a:ext cx="2218267" cy="32173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68910" y="2187222"/>
            <a:ext cx="2218267" cy="32173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79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Digestion and Absorption</a:t>
            </a:r>
          </a:p>
        </p:txBody>
      </p:sp>
    </p:spTree>
    <p:extLst>
      <p:ext uri="{BB962C8B-B14F-4D97-AF65-F5344CB8AC3E}">
        <p14:creationId xmlns:p14="http://schemas.microsoft.com/office/powerpoint/2010/main" val="264734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Extrinsic Nervous System</a:t>
            </a:r>
            <a:endParaRPr lang="en-US" dirty="0"/>
          </a:p>
        </p:txBody>
      </p:sp>
      <p:pic>
        <p:nvPicPr>
          <p:cNvPr id="3" name="Picture 2" descr="Screen Shot 2021-09-15 at 3.27.37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" t="9567" r="6112" b="4036"/>
          <a:stretch/>
        </p:blipFill>
        <p:spPr>
          <a:xfrm>
            <a:off x="330705" y="1221408"/>
            <a:ext cx="8267632" cy="548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72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Digestion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Chemical breakdown of ingested foods into absorbable molecules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Absorption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Movement of nutrients, water, electrolytes from intestinal lumen to bloodstream</a:t>
            </a:r>
          </a:p>
          <a:p>
            <a:pPr lvl="1"/>
            <a:r>
              <a:rPr lang="en-US" dirty="0" smtClean="0"/>
              <a:t>Cellular: transporters</a:t>
            </a:r>
          </a:p>
          <a:p>
            <a:pPr lvl="1"/>
            <a:r>
              <a:rPr lang="en-US" dirty="0" err="1" smtClean="0"/>
              <a:t>Paracellular</a:t>
            </a:r>
            <a:r>
              <a:rPr lang="en-US" dirty="0" smtClean="0"/>
              <a:t>: move across tight junctions, between intestinal epithelial cells, through lateral intracellular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82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 Digestion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752779"/>
            <a:ext cx="5616222" cy="2706334"/>
          </a:xfrm>
        </p:spPr>
        <p:txBody>
          <a:bodyPr>
            <a:normAutofit/>
          </a:bodyPr>
          <a:lstStyle/>
          <a:p>
            <a:r>
              <a:rPr lang="en-US" dirty="0" smtClean="0"/>
              <a:t>Only </a:t>
            </a:r>
            <a:r>
              <a:rPr lang="en-US" dirty="0" err="1" smtClean="0"/>
              <a:t>monosaccharides</a:t>
            </a:r>
            <a:r>
              <a:rPr lang="en-US" dirty="0" smtClean="0"/>
              <a:t> can be absorbed, so all poly/disaccharides much be digested to glucose, </a:t>
            </a:r>
            <a:r>
              <a:rPr lang="en-US" dirty="0" err="1" smtClean="0"/>
              <a:t>galactose</a:t>
            </a:r>
            <a:r>
              <a:rPr lang="en-US" dirty="0" smtClean="0"/>
              <a:t>, or fructose</a:t>
            </a:r>
          </a:p>
          <a:p>
            <a:r>
              <a:rPr lang="en-US" dirty="0" smtClean="0"/>
              <a:t>In humans: salivary α-amylase starts digestion</a:t>
            </a:r>
          </a:p>
          <a:p>
            <a:r>
              <a:rPr lang="en-US" dirty="0" smtClean="0"/>
              <a:t>Dogs and cats do not have </a:t>
            </a:r>
            <a:r>
              <a:rPr lang="en-US" dirty="0"/>
              <a:t>α-amylase </a:t>
            </a:r>
            <a:r>
              <a:rPr lang="en-US" dirty="0" smtClean="0"/>
              <a:t>since they are carnivorous</a:t>
            </a:r>
            <a:endParaRPr lang="en-US" dirty="0"/>
          </a:p>
        </p:txBody>
      </p:sp>
      <p:pic>
        <p:nvPicPr>
          <p:cNvPr id="4" name="Picture 3" descr="Screen Shot 2021-09-27 at 10.32.3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9"/>
          <a:stretch/>
        </p:blipFill>
        <p:spPr>
          <a:xfrm>
            <a:off x="0" y="4092223"/>
            <a:ext cx="9144000" cy="265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563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888" y="242316"/>
            <a:ext cx="2540000" cy="1563906"/>
          </a:xfrm>
        </p:spPr>
        <p:txBody>
          <a:bodyPr/>
          <a:lstStyle/>
          <a:p>
            <a:r>
              <a:rPr lang="en-US" dirty="0" smtClean="0"/>
              <a:t>Carbohydrate Absorption</a:t>
            </a:r>
            <a:endParaRPr lang="en-US" dirty="0"/>
          </a:p>
        </p:txBody>
      </p:sp>
      <p:pic>
        <p:nvPicPr>
          <p:cNvPr id="5" name="Picture 4" descr="Screen Shot 2021-09-27 at 6.19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150" y="242316"/>
            <a:ext cx="6430837" cy="64181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41499" y="3259666"/>
            <a:ext cx="1876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otransporters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41401" y="5562221"/>
            <a:ext cx="2415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Facilitated diffusion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71328" y="6475778"/>
            <a:ext cx="2415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Facilitated diffusion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246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26"/>
            <a:ext cx="9144000" cy="1140573"/>
          </a:xfrm>
        </p:spPr>
        <p:txBody>
          <a:bodyPr/>
          <a:lstStyle/>
          <a:p>
            <a:pPr algn="ctr"/>
            <a:r>
              <a:rPr lang="en-US" dirty="0" smtClean="0"/>
              <a:t>Protein Digestion</a:t>
            </a:r>
            <a:br>
              <a:rPr lang="en-US" dirty="0" smtClean="0"/>
            </a:br>
            <a:r>
              <a:rPr lang="en-US" dirty="0" smtClean="0"/>
              <a:t>Step 1: Enzyme Activation</a:t>
            </a:r>
            <a:endParaRPr lang="en-US" dirty="0"/>
          </a:p>
        </p:txBody>
      </p:sp>
      <p:pic>
        <p:nvPicPr>
          <p:cNvPr id="5" name="Picture 4" descr="Screen Shot 2021-09-27 at 10.40.3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0"/>
          <a:stretch/>
        </p:blipFill>
        <p:spPr>
          <a:xfrm>
            <a:off x="197554" y="1284111"/>
            <a:ext cx="8702585" cy="528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548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57778" y="592666"/>
            <a:ext cx="6477000" cy="5588001"/>
            <a:chOff x="2667000" y="592666"/>
            <a:chExt cx="6477000" cy="5588001"/>
          </a:xfrm>
          <a:effectLst/>
        </p:grpSpPr>
        <p:pic>
          <p:nvPicPr>
            <p:cNvPr id="4" name="Picture 3" descr="Screen Shot 2021-09-27 at 10.40.52 P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36" b="2788"/>
            <a:stretch/>
          </p:blipFill>
          <p:spPr>
            <a:xfrm>
              <a:off x="2667000" y="592666"/>
              <a:ext cx="6477000" cy="5588001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2779888" y="1933222"/>
              <a:ext cx="254001" cy="5362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woPt" dir="tl"/>
            </a:scene3d>
            <a:sp3d extrusionH="12700" prstMaterial="softEdge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700886" y="959719"/>
            <a:ext cx="3443114" cy="1989504"/>
            <a:chOff x="5700886" y="959719"/>
            <a:chExt cx="3443114" cy="1989504"/>
          </a:xfrm>
        </p:grpSpPr>
        <p:sp>
          <p:nvSpPr>
            <p:cNvPr id="7" name="TextBox 6"/>
            <p:cNvSpPr txBox="1"/>
            <p:nvPr/>
          </p:nvSpPr>
          <p:spPr>
            <a:xfrm>
              <a:off x="6660444" y="959719"/>
              <a:ext cx="248355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What are the two categories of enzymes represented here, what is the difference, and which enzymes belong in which category?</a:t>
              </a:r>
              <a:endParaRPr lang="en-US" sz="1600" dirty="0"/>
            </a:p>
          </p:txBody>
        </p:sp>
        <p:sp>
          <p:nvSpPr>
            <p:cNvPr id="8" name="Left Brace 7"/>
            <p:cNvSpPr/>
            <p:nvPr/>
          </p:nvSpPr>
          <p:spPr>
            <a:xfrm rot="5400000">
              <a:off x="6883325" y="1412104"/>
              <a:ext cx="354680" cy="2719557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0" y="-166905"/>
            <a:ext cx="2257778" cy="294679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Protein Digestion</a:t>
            </a:r>
            <a:br>
              <a:rPr lang="en-US" dirty="0" smtClean="0"/>
            </a:br>
            <a:r>
              <a:rPr lang="en-US" dirty="0" smtClean="0"/>
              <a:t>Step 2: Forming Absorbable </a:t>
            </a:r>
            <a:r>
              <a:rPr lang="en-US" dirty="0"/>
              <a:t>M</a:t>
            </a:r>
            <a:r>
              <a:rPr lang="en-US" dirty="0" smtClean="0"/>
              <a:t>olecules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45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888" y="242316"/>
            <a:ext cx="2540000" cy="1563906"/>
          </a:xfrm>
        </p:spPr>
        <p:txBody>
          <a:bodyPr/>
          <a:lstStyle/>
          <a:p>
            <a:r>
              <a:rPr lang="en-US" dirty="0" smtClean="0"/>
              <a:t>Protein Absorption</a:t>
            </a:r>
            <a:endParaRPr lang="en-US" dirty="0"/>
          </a:p>
        </p:txBody>
      </p:sp>
      <p:pic>
        <p:nvPicPr>
          <p:cNvPr id="4" name="Picture 3" descr="Screen Shot 2021-09-27 at 10.40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749" y="976489"/>
            <a:ext cx="6674539" cy="4597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9223" y="5573889"/>
            <a:ext cx="1876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otransporters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18956" y="5573889"/>
            <a:ext cx="2415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Facilitated diffusion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228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395111"/>
            <a:ext cx="4948238" cy="1177657"/>
          </a:xfrm>
        </p:spPr>
        <p:txBody>
          <a:bodyPr/>
          <a:lstStyle/>
          <a:p>
            <a:r>
              <a:rPr lang="en-US" dirty="0" smtClean="0"/>
              <a:t>Disorders of Protein Digestion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Chronic pancreatitis </a:t>
            </a:r>
            <a:r>
              <a:rPr lang="en-US" dirty="0" smtClean="0">
                <a:sym typeface="Wingdings"/>
              </a:rPr>
              <a:t> deficiency of pancreatic enzymes, including proteases</a:t>
            </a:r>
          </a:p>
          <a:p>
            <a:r>
              <a:rPr lang="en-US" dirty="0" smtClean="0">
                <a:sym typeface="Wingdings"/>
              </a:rPr>
              <a:t>Defect/absence of Na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-amino acid </a:t>
            </a:r>
            <a:r>
              <a:rPr lang="en-US" dirty="0" err="1" smtClean="0">
                <a:sym typeface="Wingdings"/>
              </a:rPr>
              <a:t>cotransporters</a:t>
            </a:r>
            <a:r>
              <a:rPr lang="en-US" dirty="0" smtClean="0">
                <a:sym typeface="Wingdings"/>
              </a:rPr>
              <a:t> (i.e. </a:t>
            </a:r>
            <a:r>
              <a:rPr lang="en-US" dirty="0" err="1" smtClean="0">
                <a:sym typeface="Wingdings"/>
              </a:rPr>
              <a:t>cystinuria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 excess </a:t>
            </a:r>
            <a:r>
              <a:rPr lang="en-US" dirty="0" err="1" smtClean="0">
                <a:sym typeface="Wingdings"/>
              </a:rPr>
              <a:t>cystine</a:t>
            </a:r>
            <a:r>
              <a:rPr lang="en-US" dirty="0" smtClean="0">
                <a:sym typeface="Wingdings"/>
              </a:rPr>
              <a:t> excretion via GIT or kidney)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809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107245"/>
            <a:ext cx="4948238" cy="668866"/>
          </a:xfrm>
        </p:spPr>
        <p:txBody>
          <a:bodyPr/>
          <a:lstStyle/>
          <a:p>
            <a:r>
              <a:rPr lang="en-US" dirty="0" smtClean="0"/>
              <a:t>Lipid Digestion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4778" y="874888"/>
            <a:ext cx="6660444" cy="3217336"/>
          </a:xfrm>
        </p:spPr>
        <p:txBody>
          <a:bodyPr>
            <a:normAutofit/>
          </a:bodyPr>
          <a:lstStyle/>
          <a:p>
            <a:r>
              <a:rPr lang="en-US" dirty="0" smtClean="0"/>
              <a:t>Dietary lipids: triglycerides, cholesterol, phospholipids</a:t>
            </a:r>
          </a:p>
          <a:p>
            <a:r>
              <a:rPr lang="en-US" dirty="0" smtClean="0"/>
              <a:t>Stomach: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ingual and gastric lipase</a:t>
            </a:r>
          </a:p>
          <a:p>
            <a:pPr lvl="1"/>
            <a:r>
              <a:rPr lang="en-US" dirty="0" smtClean="0"/>
              <a:t>Lipids emulsified by dietary proteins</a:t>
            </a:r>
          </a:p>
          <a:p>
            <a:r>
              <a:rPr lang="en-US" dirty="0" smtClean="0"/>
              <a:t>Small intestine:</a:t>
            </a:r>
          </a:p>
          <a:p>
            <a:pPr lvl="1"/>
            <a:r>
              <a:rPr lang="en-US" dirty="0" smtClean="0"/>
              <a:t>Pancreatic lipase, cholesterol ester hydrolase, PLA2</a:t>
            </a:r>
          </a:p>
          <a:p>
            <a:pPr lvl="1"/>
            <a:r>
              <a:rPr lang="en-US" dirty="0" smtClean="0"/>
              <a:t>Lipids emulsified by bile salts and </a:t>
            </a:r>
            <a:r>
              <a:rPr lang="en-US" dirty="0" err="1" smtClean="0"/>
              <a:t>lysolecithin</a:t>
            </a:r>
            <a:endParaRPr lang="en-US" dirty="0" smtClean="0"/>
          </a:p>
        </p:txBody>
      </p:sp>
      <p:pic>
        <p:nvPicPr>
          <p:cNvPr id="5" name="Picture 4" descr="Screen Shot 2021-09-27 at 10.41.0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60"/>
          <a:stretch/>
        </p:blipFill>
        <p:spPr>
          <a:xfrm>
            <a:off x="0" y="4092224"/>
            <a:ext cx="9144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25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666" y="496316"/>
            <a:ext cx="6702779" cy="759573"/>
          </a:xfrm>
        </p:spPr>
        <p:txBody>
          <a:bodyPr/>
          <a:lstStyle/>
          <a:p>
            <a:pPr algn="ctr"/>
            <a:r>
              <a:rPr lang="en-US" dirty="0" smtClean="0"/>
              <a:t>Lipid Absorption</a:t>
            </a:r>
            <a:endParaRPr lang="en-US" dirty="0"/>
          </a:p>
        </p:txBody>
      </p:sp>
      <p:pic>
        <p:nvPicPr>
          <p:cNvPr id="5" name="Picture 4" descr="Screen Shot 2021-09-27 at 10.41.11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" t="10444" r="1543"/>
          <a:stretch/>
        </p:blipFill>
        <p:spPr>
          <a:xfrm>
            <a:off x="155222" y="1437950"/>
            <a:ext cx="8890000" cy="3642052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03113" y="4981225"/>
            <a:ext cx="6660444" cy="451554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Micelle formation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03113" y="5331180"/>
            <a:ext cx="8142109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Micelle diffusion, lipid release, diffusion down concentration gradient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3113" y="5709357"/>
            <a:ext cx="8142109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3"/>
            </a:pPr>
            <a:r>
              <a:rPr lang="en-US" dirty="0" err="1" smtClean="0"/>
              <a:t>Reesterification</a:t>
            </a:r>
            <a:r>
              <a:rPr lang="en-US" dirty="0" smtClean="0"/>
              <a:t> of lipids to original form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03113" y="6087534"/>
            <a:ext cx="8142109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Chylomicron formation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03113" y="6437489"/>
            <a:ext cx="8142109" cy="45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5"/>
            </a:pPr>
            <a:r>
              <a:rPr lang="en-US" dirty="0" smtClean="0"/>
              <a:t>Exocytosis into lymphatics </a:t>
            </a:r>
            <a:r>
              <a:rPr lang="en-US" dirty="0" smtClean="0">
                <a:sym typeface="Wingdings"/>
              </a:rPr>
              <a:t> thoracic duct  bloodstream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071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/>
      <p:bldP spid="10" grpId="0"/>
      <p:bldP spid="11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395111"/>
            <a:ext cx="4948238" cy="1177657"/>
          </a:xfrm>
        </p:spPr>
        <p:txBody>
          <a:bodyPr/>
          <a:lstStyle/>
          <a:p>
            <a:r>
              <a:rPr lang="en-US" dirty="0" smtClean="0"/>
              <a:t>Disorders of Lipid Digestion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809221"/>
            <a:ext cx="5150556" cy="4837112"/>
          </a:xfrm>
        </p:spPr>
        <p:txBody>
          <a:bodyPr>
            <a:normAutofit/>
          </a:bodyPr>
          <a:lstStyle/>
          <a:p>
            <a:r>
              <a:rPr lang="en-US" i="1" dirty="0" smtClean="0"/>
              <a:t>Pancreatic insufficiency</a:t>
            </a:r>
          </a:p>
          <a:p>
            <a:r>
              <a:rPr lang="en-US" i="1" dirty="0" smtClean="0"/>
              <a:t>Acidity of duodenal contents </a:t>
            </a:r>
            <a:r>
              <a:rPr lang="en-US" dirty="0" smtClean="0"/>
              <a:t>(i.e. over-secretion of </a:t>
            </a:r>
            <a:r>
              <a:rPr lang="en-US" dirty="0" err="1" smtClean="0"/>
              <a:t>HCl</a:t>
            </a:r>
            <a:r>
              <a:rPr lang="en-US" dirty="0" smtClean="0"/>
              <a:t> by gastric parietal cells/</a:t>
            </a:r>
            <a:r>
              <a:rPr lang="en-US" dirty="0" err="1" smtClean="0"/>
              <a:t>gastrinoma</a:t>
            </a:r>
            <a:r>
              <a:rPr lang="en-US" dirty="0" smtClean="0"/>
              <a:t>; insufficient pancreatic </a:t>
            </a:r>
            <a:r>
              <a:rPr lang="en-US" dirty="0" smtClean="0">
                <a:solidFill>
                  <a:srgbClr val="2F2F26"/>
                </a:solidFill>
              </a:rPr>
              <a:t>HCO</a:t>
            </a:r>
            <a:r>
              <a:rPr lang="en-US" baseline="-25000" dirty="0" smtClean="0">
                <a:solidFill>
                  <a:srgbClr val="2F2F26"/>
                </a:solidFill>
              </a:rPr>
              <a:t>3</a:t>
            </a:r>
            <a:r>
              <a:rPr lang="en-US" baseline="30000" dirty="0">
                <a:solidFill>
                  <a:srgbClr val="2F2F26"/>
                </a:solidFill>
              </a:rPr>
              <a:t>-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Pancreatic </a:t>
            </a:r>
            <a:r>
              <a:rPr lang="en-US" dirty="0"/>
              <a:t>enzymes are inactivated w/ </a:t>
            </a:r>
            <a:r>
              <a:rPr lang="en-US" dirty="0" smtClean="0"/>
              <a:t>acidity</a:t>
            </a:r>
          </a:p>
          <a:p>
            <a:r>
              <a:rPr lang="en-US" i="1" dirty="0" smtClean="0"/>
              <a:t>Deficiency of bile salts/</a:t>
            </a:r>
            <a:r>
              <a:rPr lang="en-US" i="1" dirty="0" err="1" smtClean="0"/>
              <a:t>ileal</a:t>
            </a:r>
            <a:r>
              <a:rPr lang="en-US" i="1" dirty="0" smtClean="0"/>
              <a:t> resection (decreased enterohepatic circulation)</a:t>
            </a:r>
          </a:p>
          <a:p>
            <a:r>
              <a:rPr lang="en-US" i="1" dirty="0" smtClean="0"/>
              <a:t>Bacterial overgrowth causing </a:t>
            </a:r>
            <a:r>
              <a:rPr lang="en-US" i="1" dirty="0" err="1" smtClean="0"/>
              <a:t>deconjugation</a:t>
            </a:r>
            <a:r>
              <a:rPr lang="en-US" i="1" dirty="0" smtClean="0"/>
              <a:t> of bile salts</a:t>
            </a:r>
          </a:p>
          <a:p>
            <a:r>
              <a:rPr lang="en-US" i="1" dirty="0" smtClean="0"/>
              <a:t>Decreased intestinal cell surface area</a:t>
            </a:r>
          </a:p>
          <a:p>
            <a:r>
              <a:rPr lang="en-US" i="1" dirty="0" smtClean="0"/>
              <a:t>Failure to synthesize </a:t>
            </a:r>
            <a:r>
              <a:rPr lang="en-US" i="1" dirty="0" err="1" smtClean="0"/>
              <a:t>apoproteins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728741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277792"/>
            <a:ext cx="5342889" cy="1294976"/>
          </a:xfrm>
        </p:spPr>
        <p:txBody>
          <a:bodyPr/>
          <a:lstStyle/>
          <a:p>
            <a:r>
              <a:rPr lang="en-US" dirty="0" smtClean="0"/>
              <a:t>Explain the Vasovagal Reflex,</a:t>
            </a:r>
            <a:br>
              <a:rPr lang="en-US" dirty="0" smtClean="0"/>
            </a:br>
            <a:r>
              <a:rPr lang="en-US" dirty="0" smtClean="0"/>
              <a:t>Provide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Reflex in which both the afferent and efferent limbs are contained within the vagus nerve</a:t>
            </a:r>
          </a:p>
          <a:p>
            <a:r>
              <a:rPr lang="en-US" dirty="0" smtClean="0"/>
              <a:t>Examples: receptive relaxation, potentiation of CCK-stimulated pancreatic acinar cell secretion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989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5891558" cy="886968"/>
          </a:xfrm>
        </p:spPr>
        <p:txBody>
          <a:bodyPr/>
          <a:lstStyle/>
          <a:p>
            <a:r>
              <a:rPr lang="en-US" dirty="0" smtClean="0"/>
              <a:t>Vitamin/Mineral Absorption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435873"/>
            <a:ext cx="2474344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Vitamins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1767457"/>
            <a:ext cx="2497204" cy="5048209"/>
          </a:xfrm>
        </p:spPr>
        <p:txBody>
          <a:bodyPr>
            <a:normAutofit/>
          </a:bodyPr>
          <a:lstStyle/>
          <a:p>
            <a:r>
              <a:rPr lang="en-US" dirty="0" smtClean="0"/>
              <a:t>Some = cofactors/coenzymes</a:t>
            </a:r>
          </a:p>
          <a:p>
            <a:r>
              <a:rPr lang="en-US" dirty="0" smtClean="0"/>
              <a:t>Fat-soluble (A,D,E,K): same as dietary lipids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O-soluble (B</a:t>
            </a:r>
            <a:r>
              <a:rPr lang="en-US" baseline="-25000" dirty="0" smtClean="0"/>
              <a:t>1</a:t>
            </a:r>
            <a:r>
              <a:rPr lang="en-US" dirty="0" smtClean="0"/>
              <a:t>, B</a:t>
            </a:r>
            <a:r>
              <a:rPr lang="en-US" baseline="-25000" dirty="0" smtClean="0"/>
              <a:t>2</a:t>
            </a:r>
            <a:r>
              <a:rPr lang="en-US" dirty="0" smtClean="0"/>
              <a:t>, B</a:t>
            </a:r>
            <a:r>
              <a:rPr lang="en-US" baseline="-25000" dirty="0" smtClean="0"/>
              <a:t>6</a:t>
            </a:r>
            <a:r>
              <a:rPr lang="en-US" dirty="0" smtClean="0"/>
              <a:t>, C, biotin, folic acid, nicotinic acid, pantothenic acid): Na</a:t>
            </a:r>
            <a:r>
              <a:rPr lang="en-US" baseline="30000" dirty="0" smtClean="0"/>
              <a:t>+</a:t>
            </a:r>
            <a:r>
              <a:rPr lang="en-US" dirty="0" smtClean="0"/>
              <a:t>-dependent </a:t>
            </a:r>
            <a:r>
              <a:rPr lang="en-US" dirty="0" err="1" smtClean="0"/>
              <a:t>cotransporter</a:t>
            </a:r>
            <a:r>
              <a:rPr lang="en-US" dirty="0" smtClean="0"/>
              <a:t> in small intestine</a:t>
            </a:r>
          </a:p>
          <a:p>
            <a:pPr lvl="1"/>
            <a:r>
              <a:rPr lang="en-US" dirty="0" smtClean="0"/>
              <a:t>B</a:t>
            </a:r>
            <a:r>
              <a:rPr lang="en-US" baseline="-25000" dirty="0" smtClean="0"/>
              <a:t>12</a:t>
            </a:r>
            <a:r>
              <a:rPr lang="en-US" dirty="0" smtClean="0"/>
              <a:t> (</a:t>
            </a:r>
            <a:r>
              <a:rPr lang="en-US" dirty="0" err="1" smtClean="0"/>
              <a:t>cobalamin</a:t>
            </a:r>
            <a:r>
              <a:rPr lang="en-US" dirty="0" smtClean="0"/>
              <a:t>): requires intrinsic factor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389772" y="1435873"/>
            <a:ext cx="2474344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Calcium</a:t>
            </a:r>
            <a:endParaRPr lang="en-US" sz="1800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3366912" y="1767457"/>
            <a:ext cx="2497204" cy="50482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Absorbed in small intestine thru </a:t>
            </a:r>
            <a:r>
              <a:rPr lang="en-US" dirty="0" err="1" smtClean="0"/>
              <a:t>calbindin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ctive Vitamin D (1,25-dihydrocycholecalciferol)</a:t>
            </a:r>
          </a:p>
          <a:p>
            <a:pPr lvl="1"/>
            <a:r>
              <a:rPr lang="en-US" dirty="0" smtClean="0"/>
              <a:t>Dietary </a:t>
            </a:r>
            <a:r>
              <a:rPr lang="en-US" dirty="0" err="1" smtClean="0"/>
              <a:t>Vit</a:t>
            </a:r>
            <a:r>
              <a:rPr lang="en-US" dirty="0" smtClean="0"/>
              <a:t> D (</a:t>
            </a:r>
            <a:r>
              <a:rPr lang="en-US" dirty="0" err="1" smtClean="0"/>
              <a:t>cholecalciferol</a:t>
            </a:r>
            <a:r>
              <a:rPr lang="en-US" dirty="0" smtClean="0"/>
              <a:t>): inactive</a:t>
            </a:r>
          </a:p>
          <a:p>
            <a:pPr lvl="1"/>
            <a:r>
              <a:rPr lang="en-US" dirty="0" smtClean="0"/>
              <a:t>Liver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/>
              <a:t>Vit</a:t>
            </a:r>
            <a:r>
              <a:rPr lang="en-US" dirty="0" smtClean="0"/>
              <a:t> D</a:t>
            </a:r>
            <a:r>
              <a:rPr lang="en-US" baseline="-25000" dirty="0" smtClean="0"/>
              <a:t>3</a:t>
            </a:r>
            <a:r>
              <a:rPr lang="en-US" dirty="0" smtClean="0"/>
              <a:t>: inactive</a:t>
            </a:r>
          </a:p>
          <a:p>
            <a:pPr lvl="1"/>
            <a:r>
              <a:rPr lang="en-US" dirty="0" smtClean="0"/>
              <a:t>Renal proximal tubule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active (</a:t>
            </a:r>
            <a:r>
              <a:rPr lang="en-US" dirty="0" err="1" smtClean="0"/>
              <a:t>ezyme</a:t>
            </a:r>
            <a:r>
              <a:rPr lang="en-US" dirty="0" smtClean="0"/>
              <a:t>: </a:t>
            </a:r>
            <a:r>
              <a:rPr lang="en-US" u="sng" dirty="0" smtClean="0"/>
              <a:t>1α-</a:t>
            </a:r>
            <a:r>
              <a:rPr lang="en-US" u="sng" dirty="0" err="1" smtClean="0"/>
              <a:t>hydrocylase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nducing synthesis of </a:t>
            </a:r>
            <a:r>
              <a:rPr lang="en-US" dirty="0" err="1" smtClean="0"/>
              <a:t>Vit</a:t>
            </a:r>
            <a:r>
              <a:rPr lang="en-US" dirty="0" smtClean="0"/>
              <a:t> D-dependent Ca</a:t>
            </a:r>
            <a:r>
              <a:rPr lang="en-US" baseline="30000" dirty="0" smtClean="0"/>
              <a:t>2+ </a:t>
            </a:r>
            <a:r>
              <a:rPr lang="en-US" dirty="0" smtClean="0"/>
              <a:t>binding </a:t>
            </a:r>
            <a:r>
              <a:rPr lang="en-US" dirty="0" err="1" smtClean="0"/>
              <a:t>proitein</a:t>
            </a:r>
            <a:r>
              <a:rPr lang="en-US" dirty="0" smtClean="0"/>
              <a:t> (</a:t>
            </a:r>
            <a:r>
              <a:rPr lang="en-US" dirty="0" err="1" smtClean="0"/>
              <a:t>calbindin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6000790" y="1435873"/>
            <a:ext cx="2474344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Iron</a:t>
            </a:r>
            <a:endParaRPr lang="en-US" sz="180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5977930" y="1767457"/>
            <a:ext cx="2497204" cy="5048209"/>
          </a:xfrm>
        </p:spPr>
        <p:txBody>
          <a:bodyPr>
            <a:normAutofit/>
          </a:bodyPr>
          <a:lstStyle/>
          <a:p>
            <a:r>
              <a:rPr lang="en-US" dirty="0" smtClean="0"/>
              <a:t>Absorbed in small intestine as free ion (Fe</a:t>
            </a:r>
            <a:r>
              <a:rPr lang="en-US" baseline="30000" dirty="0" smtClean="0"/>
              <a:t>2+</a:t>
            </a:r>
            <a:r>
              <a:rPr lang="en-US" dirty="0" smtClean="0"/>
              <a:t>) or heme iron</a:t>
            </a:r>
          </a:p>
          <a:p>
            <a:r>
              <a:rPr lang="en-US" dirty="0" err="1" smtClean="0"/>
              <a:t>Intracell</a:t>
            </a:r>
            <a:r>
              <a:rPr lang="en-US" dirty="0" smtClean="0"/>
              <a:t>, lysosomal enzymes </a:t>
            </a:r>
            <a:r>
              <a:rPr lang="en-US" dirty="0" smtClean="0">
                <a:sym typeface="Wingdings"/>
              </a:rPr>
              <a:t> free Fe</a:t>
            </a:r>
          </a:p>
          <a:p>
            <a:r>
              <a:rPr lang="en-US" dirty="0" smtClean="0"/>
              <a:t>Free Fe binds to </a:t>
            </a:r>
            <a:r>
              <a:rPr lang="en-US" dirty="0" err="1" smtClean="0"/>
              <a:t>apoferritin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bloodstream</a:t>
            </a:r>
          </a:p>
          <a:p>
            <a:r>
              <a:rPr lang="en-US" dirty="0" smtClean="0">
                <a:sym typeface="Wingdings"/>
              </a:rPr>
              <a:t>In circulation, Fe binds to transferrin (β-globulin)  liver for storage  bone marrow for heme 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492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8" grpId="0" build="p" animBg="1"/>
      <p:bldP spid="9" grpId="0" build="p"/>
      <p:bldP spid="10" grpId="0" build="p" animBg="1"/>
      <p:bldP spid="11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1881971"/>
            <a:ext cx="4200618" cy="1362075"/>
          </a:xfrm>
        </p:spPr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5176" y="3249089"/>
            <a:ext cx="5189623" cy="108332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Intestinal Fluid and Electrolyte Transport</a:t>
            </a:r>
          </a:p>
        </p:txBody>
      </p:sp>
    </p:spTree>
    <p:extLst>
      <p:ext uri="{BB962C8B-B14F-4D97-AF65-F5344CB8AC3E}">
        <p14:creationId xmlns:p14="http://schemas.microsoft.com/office/powerpoint/2010/main" val="4211395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862667"/>
            <a:ext cx="4946602" cy="4769555"/>
          </a:xfrm>
        </p:spPr>
        <p:txBody>
          <a:bodyPr>
            <a:normAutofit/>
          </a:bodyPr>
          <a:lstStyle/>
          <a:p>
            <a:r>
              <a:rPr lang="en-US" dirty="0" smtClean="0"/>
              <a:t>Small and large intestinal epithelial cells absorb ~ 9L of fluid/d</a:t>
            </a:r>
          </a:p>
          <a:p>
            <a:pPr lvl="1"/>
            <a:r>
              <a:rPr lang="en-US" dirty="0" smtClean="0"/>
              <a:t>Secretions: 7L/d</a:t>
            </a:r>
          </a:p>
          <a:p>
            <a:pPr lvl="1"/>
            <a:r>
              <a:rPr lang="en-US" dirty="0" smtClean="0"/>
              <a:t>Fluid in GIT: 2L/d</a:t>
            </a:r>
          </a:p>
          <a:p>
            <a:pPr lvl="1"/>
            <a:r>
              <a:rPr lang="en-US" dirty="0" smtClean="0"/>
              <a:t>Absorb and secrete Na</a:t>
            </a:r>
            <a:r>
              <a:rPr lang="en-US" baseline="30000" dirty="0" smtClean="0"/>
              <a:t>+</a:t>
            </a:r>
            <a:r>
              <a:rPr lang="en-US" dirty="0" smtClean="0"/>
              <a:t>,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, 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, K</a:t>
            </a:r>
            <a:r>
              <a:rPr lang="en-US" baseline="30000" dirty="0" smtClean="0"/>
              <a:t>+</a:t>
            </a:r>
            <a:r>
              <a:rPr lang="en-US" dirty="0" smtClean="0"/>
              <a:t>, and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lvl="1"/>
            <a:r>
              <a:rPr lang="en-US" dirty="0" smtClean="0"/>
              <a:t>Cellular vs. </a:t>
            </a:r>
            <a:r>
              <a:rPr lang="en-US" dirty="0" err="1" smtClean="0"/>
              <a:t>paracellular</a:t>
            </a:r>
            <a:r>
              <a:rPr lang="en-US" dirty="0" smtClean="0"/>
              <a:t> route dictated by permeability of tight junctions</a:t>
            </a:r>
          </a:p>
          <a:p>
            <a:pPr lvl="2"/>
            <a:r>
              <a:rPr lang="en-US" dirty="0" smtClean="0"/>
              <a:t>SI: leaky</a:t>
            </a:r>
          </a:p>
          <a:p>
            <a:pPr lvl="2"/>
            <a:r>
              <a:rPr lang="en-US" dirty="0" smtClean="0"/>
              <a:t>LI: tight</a:t>
            </a:r>
          </a:p>
          <a:p>
            <a:r>
              <a:rPr lang="en-US" dirty="0" smtClean="0"/>
              <a:t>If not absorbed, excreted in feces (100-200 mL/d)</a:t>
            </a:r>
          </a:p>
          <a:p>
            <a:r>
              <a:rPr lang="en-US" dirty="0" smtClean="0"/>
              <a:t>Disturbance =&gt; diarrhea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209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091706" cy="522111"/>
          </a:xfrm>
        </p:spPr>
        <p:txBody>
          <a:bodyPr/>
          <a:lstStyle/>
          <a:p>
            <a:pPr algn="ctr"/>
            <a:r>
              <a:rPr lang="en-US" sz="2000" dirty="0" err="1" smtClean="0"/>
              <a:t>Jejunal</a:t>
            </a:r>
            <a:r>
              <a:rPr lang="en-US" sz="2000" dirty="0" smtClean="0"/>
              <a:t> Absorption</a:t>
            </a:r>
            <a:endParaRPr lang="en-US" sz="2000" dirty="0"/>
          </a:p>
        </p:txBody>
      </p:sp>
      <p:pic>
        <p:nvPicPr>
          <p:cNvPr id="3" name="Picture 2" descr="Screen Shot 2021-09-28 at 12.48.0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111"/>
            <a:ext cx="4854222" cy="3780279"/>
          </a:xfrm>
          <a:prstGeom prst="rect">
            <a:avLst/>
          </a:prstGeom>
        </p:spPr>
      </p:pic>
      <p:pic>
        <p:nvPicPr>
          <p:cNvPr id="4" name="Picture 3" descr="Screen Shot 2021-09-28 at 12.48.0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888" y="3142250"/>
            <a:ext cx="4840111" cy="371574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303888" y="2620139"/>
            <a:ext cx="4840112" cy="522111"/>
          </a:xfrm>
          <a:prstGeom prst="rect">
            <a:avLst/>
          </a:prstGeo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err="1" smtClean="0"/>
              <a:t>Ileal</a:t>
            </a:r>
            <a:r>
              <a:rPr lang="en-US" sz="2000" dirty="0" smtClean="0"/>
              <a:t> Absorption</a:t>
            </a:r>
            <a:endParaRPr lang="en-US" sz="2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5104" y="4302390"/>
            <a:ext cx="3749563" cy="23298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03111" y="4302390"/>
            <a:ext cx="2681111" cy="23298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Major site of Na</a:t>
            </a:r>
            <a:r>
              <a:rPr lang="en-US" baseline="30000" dirty="0" smtClean="0"/>
              <a:t>+</a:t>
            </a:r>
            <a:r>
              <a:rPr lang="en-US" dirty="0" smtClean="0"/>
              <a:t> absorption</a:t>
            </a:r>
          </a:p>
          <a:p>
            <a:pPr lvl="1"/>
            <a:r>
              <a:rPr lang="en-US" dirty="0" smtClean="0"/>
              <a:t>Enters cell via several mechanisms</a:t>
            </a:r>
          </a:p>
          <a:p>
            <a:r>
              <a:rPr lang="en-US" dirty="0" smtClean="0"/>
              <a:t>Net absorption of NaHCO</a:t>
            </a:r>
            <a:r>
              <a:rPr lang="en-US" baseline="-25000" dirty="0" smtClean="0"/>
              <a:t>3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642555" y="3358444"/>
            <a:ext cx="0" cy="34995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2555" y="1806222"/>
            <a:ext cx="0" cy="13360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642555" y="0"/>
            <a:ext cx="0" cy="15522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5088884" y="183444"/>
            <a:ext cx="2681111" cy="25336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28800" indent="-227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5813" indent="-227013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Net absorption of </a:t>
            </a:r>
            <a:r>
              <a:rPr lang="en-US" dirty="0" err="1" smtClean="0"/>
              <a:t>NaCl</a:t>
            </a:r>
            <a:endParaRPr lang="en-US" dirty="0" smtClean="0"/>
          </a:p>
          <a:p>
            <a:r>
              <a:rPr lang="en-US" dirty="0" smtClean="0"/>
              <a:t>Same as jejunum except: Cl-HCO3</a:t>
            </a:r>
            <a:r>
              <a:rPr lang="en-US" baseline="30000" dirty="0" smtClean="0"/>
              <a:t>-</a:t>
            </a:r>
            <a:r>
              <a:rPr lang="en-US" dirty="0" smtClean="0"/>
              <a:t> exchange on apical and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 transporter (instead of 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) on basolateral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196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Intestinal Absorption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3223" y="1752777"/>
            <a:ext cx="4946602" cy="4105275"/>
          </a:xfrm>
        </p:spPr>
        <p:txBody>
          <a:bodyPr/>
          <a:lstStyle/>
          <a:p>
            <a:r>
              <a:rPr lang="en-US" dirty="0" smtClean="0"/>
              <a:t>Na</a:t>
            </a:r>
            <a:r>
              <a:rPr lang="en-US" baseline="30000" dirty="0" smtClean="0"/>
              <a:t>+ </a:t>
            </a:r>
            <a:r>
              <a:rPr lang="en-US" dirty="0" smtClean="0"/>
              <a:t>absorption and K</a:t>
            </a:r>
            <a:r>
              <a:rPr lang="en-US" baseline="30000" dirty="0" smtClean="0"/>
              <a:t>+</a:t>
            </a:r>
            <a:r>
              <a:rPr lang="en-US" dirty="0" smtClean="0"/>
              <a:t> secretion</a:t>
            </a:r>
          </a:p>
          <a:p>
            <a:pPr lvl="1"/>
            <a:r>
              <a:rPr lang="en-US" dirty="0" smtClean="0"/>
              <a:t>Flow rate-dependent K</a:t>
            </a:r>
            <a:r>
              <a:rPr lang="en-US" baseline="30000" dirty="0" smtClean="0"/>
              <a:t>+</a:t>
            </a:r>
            <a:r>
              <a:rPr lang="en-US" dirty="0" smtClean="0"/>
              <a:t> secretion</a:t>
            </a:r>
            <a:endParaRPr lang="en-US" dirty="0"/>
          </a:p>
        </p:txBody>
      </p:sp>
      <p:pic>
        <p:nvPicPr>
          <p:cNvPr id="4" name="Picture 3" descr="Screen Shot 2021-09-28 at 12.48.12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3" t="2949" r="2609" b="3410"/>
          <a:stretch/>
        </p:blipFill>
        <p:spPr>
          <a:xfrm>
            <a:off x="5009444" y="2632149"/>
            <a:ext cx="3922889" cy="377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369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Intestinal Secretion</a:t>
            </a:r>
            <a:endParaRPr lang="en-US" dirty="0"/>
          </a:p>
        </p:txBody>
      </p:sp>
      <p:pic>
        <p:nvPicPr>
          <p:cNvPr id="3" name="Picture 2" descr="Screen Shot 2021-09-28 at 12.48.2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22" y="1125361"/>
            <a:ext cx="71120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335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Diarrhea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8999" y="2020888"/>
            <a:ext cx="5319889" cy="4667779"/>
          </a:xfrm>
        </p:spPr>
        <p:txBody>
          <a:bodyPr>
            <a:normAutofit/>
          </a:bodyPr>
          <a:lstStyle/>
          <a:p>
            <a:r>
              <a:rPr lang="en-US" dirty="0" smtClean="0"/>
              <a:t>Loss of extracellular-type fluid </a:t>
            </a:r>
            <a:r>
              <a:rPr lang="en-US" dirty="0" smtClean="0">
                <a:sym typeface="Wingdings"/>
              </a:rPr>
              <a:t> decreased ECF volume  decreased intravascular volume  decreased arterial BP</a:t>
            </a:r>
          </a:p>
          <a:p>
            <a:r>
              <a:rPr lang="en-US" dirty="0" smtClean="0">
                <a:sym typeface="Wingdings"/>
              </a:rPr>
              <a:t>Baroreceptor and RAAS attempt to restore BP, but can be futile in the face of massive loss</a:t>
            </a:r>
          </a:p>
          <a:p>
            <a:r>
              <a:rPr lang="en-US" dirty="0" smtClean="0">
                <a:sym typeface="Wingdings"/>
              </a:rPr>
              <a:t>Electrolyte derangements</a:t>
            </a:r>
          </a:p>
          <a:p>
            <a:pPr lvl="1"/>
            <a:r>
              <a:rPr lang="en-US" dirty="0" smtClean="0">
                <a:sym typeface="Wingdings"/>
              </a:rPr>
              <a:t>If contains HCO</a:t>
            </a:r>
            <a:r>
              <a:rPr lang="en-US" baseline="-25000" dirty="0" smtClean="0">
                <a:sym typeface="Wingdings"/>
              </a:rPr>
              <a:t>3</a:t>
            </a:r>
            <a:r>
              <a:rPr lang="en-US" baseline="30000" dirty="0" smtClean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, can result in </a:t>
            </a:r>
            <a:r>
              <a:rPr lang="en-US" dirty="0" err="1" smtClean="0">
                <a:sym typeface="Wingdings"/>
              </a:rPr>
              <a:t>hyperchloremic</a:t>
            </a:r>
            <a:r>
              <a:rPr lang="en-US" dirty="0" smtClean="0">
                <a:sym typeface="Wingdings"/>
              </a:rPr>
              <a:t> metabolic acidosis with normal anion gap</a:t>
            </a:r>
          </a:p>
          <a:p>
            <a:pPr lvl="1"/>
            <a:r>
              <a:rPr lang="en-US" dirty="0" smtClean="0">
                <a:sym typeface="Wingdings"/>
              </a:rPr>
              <a:t>If contains K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, can result in hypokalemia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320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Diarrhea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Osmotic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899544"/>
          </a:xfrm>
        </p:spPr>
        <p:txBody>
          <a:bodyPr/>
          <a:lstStyle/>
          <a:p>
            <a:r>
              <a:rPr lang="en-US" dirty="0" smtClean="0"/>
              <a:t>Non-absorbable solutes in lumen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Secretory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1338575"/>
          </a:xfrm>
        </p:spPr>
        <p:txBody>
          <a:bodyPr/>
          <a:lstStyle/>
          <a:p>
            <a:r>
              <a:rPr lang="en-US" dirty="0" smtClean="0"/>
              <a:t>Overgrowth of </a:t>
            </a:r>
            <a:r>
              <a:rPr lang="en-US" dirty="0" err="1" smtClean="0"/>
              <a:t>enteropathic</a:t>
            </a:r>
            <a:r>
              <a:rPr lang="en-US" dirty="0" smtClean="0"/>
              <a:t> cell bacteria </a:t>
            </a:r>
            <a:r>
              <a:rPr lang="en-US" dirty="0" smtClean="0">
                <a:sym typeface="Wingdings"/>
              </a:rPr>
              <a:t> crypt cell fluid secretion &gt; absorptive mechanisms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747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5" grpId="0" build="p" animBg="1"/>
      <p:bldP spid="6" grpId="0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Tract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Liver Physiology</a:t>
            </a:r>
          </a:p>
        </p:txBody>
      </p:sp>
    </p:spTree>
    <p:extLst>
      <p:ext uri="{BB962C8B-B14F-4D97-AF65-F5344CB8AC3E}">
        <p14:creationId xmlns:p14="http://schemas.microsoft.com/office/powerpoint/2010/main" val="4211395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3" name="Picture 2" descr="Screen Shot 2021-09-28 at 12.29.59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1"/>
          <a:stretch/>
        </p:blipFill>
        <p:spPr>
          <a:xfrm>
            <a:off x="2469444" y="0"/>
            <a:ext cx="41598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122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Intrinsic Nervous System</a:t>
            </a:r>
            <a:endParaRPr lang="en-US" dirty="0"/>
          </a:p>
        </p:txBody>
      </p:sp>
      <p:pic>
        <p:nvPicPr>
          <p:cNvPr id="4" name="Picture 3" descr="Screen Shot 2021-09-23 at 8.11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23" y="1328527"/>
            <a:ext cx="6451600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75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827545"/>
              </p:ext>
            </p:extLst>
          </p:nvPr>
        </p:nvGraphicFramePr>
        <p:xfrm>
          <a:off x="2159000" y="2020888"/>
          <a:ext cx="6216650" cy="2923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889"/>
                <a:gridCol w="5595761"/>
              </a:tblGrid>
              <a:tr h="48728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72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2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0444" y="2540001"/>
            <a:ext cx="5362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absorbed substances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50444" y="3019022"/>
            <a:ext cx="5362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Synthesize and secrete bile acids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50444" y="3536246"/>
            <a:ext cx="5362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Produce and excrete bilirubin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50444" y="4022047"/>
            <a:ext cx="5362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Metabolize CHO, protein, lipids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50444" y="4476045"/>
            <a:ext cx="5362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Detoxify and excrete waste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69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5223" y="33870"/>
            <a:ext cx="2187221" cy="1334907"/>
          </a:xfrm>
        </p:spPr>
        <p:txBody>
          <a:bodyPr/>
          <a:lstStyle/>
          <a:p>
            <a:r>
              <a:rPr lang="en-US" dirty="0" smtClean="0"/>
              <a:t>3. Bilirubin Production &amp; Excretion</a:t>
            </a:r>
            <a:endParaRPr lang="en-US" dirty="0"/>
          </a:p>
        </p:txBody>
      </p:sp>
      <p:pic>
        <p:nvPicPr>
          <p:cNvPr id="3" name="Picture 2" descr="Screen Shot 2021-09-28 at 12.31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22" y="0"/>
            <a:ext cx="5080000" cy="6743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0445" y="1454839"/>
            <a:ext cx="3541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Explain the pathophysiology of developing icterus.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715001" y="2099779"/>
            <a:ext cx="33725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Free or conjugated bilirubin accumulation.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RBC destruction: unconjugated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Bile duct obstruction/liver disease: conjugated (dark urine, light stool)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390445" y="3957994"/>
            <a:ext cx="3541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W</a:t>
            </a:r>
            <a:r>
              <a:rPr lang="en-US" u="sng" dirty="0" smtClean="0"/>
              <a:t>hy does GI hemorrhage results in black feces?</a:t>
            </a:r>
            <a:endParaRPr lang="en-US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771445" y="4604325"/>
            <a:ext cx="34007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Urobilinogen</a:t>
            </a:r>
            <a:r>
              <a:rPr lang="en-US" sz="1600" dirty="0" smtClean="0"/>
              <a:t> that remains in GIT is oxidized to </a:t>
            </a:r>
            <a:r>
              <a:rPr lang="en-US" sz="1600" dirty="0" err="1" smtClean="0"/>
              <a:t>urobilin</a:t>
            </a:r>
            <a:r>
              <a:rPr lang="en-US" sz="1600" dirty="0" smtClean="0"/>
              <a:t> &amp; </a:t>
            </a:r>
            <a:r>
              <a:rPr lang="en-US" sz="1600" dirty="0" err="1" smtClean="0"/>
              <a:t>stercobilin</a:t>
            </a:r>
            <a:r>
              <a:rPr lang="en-US" sz="1600" dirty="0" smtClean="0"/>
              <a:t>, which gives feces its dark color. If there is more bilirubin in the GIT due to the presence of heme, more </a:t>
            </a:r>
            <a:r>
              <a:rPr lang="en-US" sz="1600" dirty="0" err="1" smtClean="0"/>
              <a:t>stercobilin</a:t>
            </a:r>
            <a:r>
              <a:rPr lang="en-US" sz="1600" dirty="0" smtClean="0"/>
              <a:t> will be formed, so the feces will be darker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09489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5891558" cy="886968"/>
          </a:xfrm>
        </p:spPr>
        <p:txBody>
          <a:bodyPr/>
          <a:lstStyle/>
          <a:p>
            <a:r>
              <a:rPr lang="en-US" dirty="0" smtClean="0"/>
              <a:t>4. Metabolism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435873"/>
            <a:ext cx="2474344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Carbohydrates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1767457"/>
            <a:ext cx="2497204" cy="2451765"/>
          </a:xfrm>
        </p:spPr>
        <p:txBody>
          <a:bodyPr>
            <a:normAutofit/>
          </a:bodyPr>
          <a:lstStyle/>
          <a:p>
            <a:r>
              <a:rPr lang="en-US" dirty="0" smtClean="0"/>
              <a:t>Gluconeogenesis</a:t>
            </a:r>
          </a:p>
          <a:p>
            <a:r>
              <a:rPr lang="en-US" dirty="0" smtClean="0"/>
              <a:t>Stores glucose as glycogen</a:t>
            </a:r>
          </a:p>
          <a:p>
            <a:r>
              <a:rPr lang="en-US" dirty="0" smtClean="0"/>
              <a:t>Releases stored glucose into bloodstream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389772" y="1435873"/>
            <a:ext cx="2474344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Protein</a:t>
            </a:r>
            <a:endParaRPr lang="en-US" sz="1800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3366912" y="1767457"/>
            <a:ext cx="2497204" cy="5048209"/>
          </a:xfrm>
        </p:spPr>
        <p:txBody>
          <a:bodyPr>
            <a:normAutofit/>
          </a:bodyPr>
          <a:lstStyle/>
          <a:p>
            <a:r>
              <a:rPr lang="en-US" dirty="0" smtClean="0"/>
              <a:t>Synthesizes non-essential amino acids</a:t>
            </a:r>
          </a:p>
          <a:p>
            <a:r>
              <a:rPr lang="en-US" dirty="0" smtClean="0"/>
              <a:t>Modifies amino acids to enter biosynthetic pathways for CHO</a:t>
            </a:r>
          </a:p>
          <a:p>
            <a:r>
              <a:rPr lang="en-US" dirty="0" smtClean="0"/>
              <a:t>Makes plasma proteins</a:t>
            </a:r>
          </a:p>
          <a:p>
            <a:pPr lvl="1"/>
            <a:r>
              <a:rPr lang="en-US" dirty="0" smtClean="0"/>
              <a:t>i.e. albumin</a:t>
            </a:r>
          </a:p>
          <a:p>
            <a:pPr lvl="1"/>
            <a:r>
              <a:rPr lang="en-US" dirty="0" smtClean="0"/>
              <a:t>i.e. clotting factors</a:t>
            </a:r>
          </a:p>
          <a:p>
            <a:r>
              <a:rPr lang="en-US" dirty="0" smtClean="0"/>
              <a:t>Changes ammonia </a:t>
            </a:r>
            <a:r>
              <a:rPr lang="en-US" dirty="0" smtClean="0">
                <a:sym typeface="Wingdings"/>
              </a:rPr>
              <a:t> urea  excreted in urine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6000790" y="1435873"/>
            <a:ext cx="2474344" cy="274320"/>
          </a:xfrm>
        </p:spPr>
        <p:txBody>
          <a:bodyPr>
            <a:noAutofit/>
          </a:bodyPr>
          <a:lstStyle/>
          <a:p>
            <a:r>
              <a:rPr lang="en-US" sz="1800" dirty="0" smtClean="0"/>
              <a:t>Lipids</a:t>
            </a:r>
            <a:endParaRPr lang="en-US" sz="180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5977930" y="1767457"/>
            <a:ext cx="2497204" cy="1887321"/>
          </a:xfrm>
        </p:spPr>
        <p:txBody>
          <a:bodyPr>
            <a:normAutofit/>
          </a:bodyPr>
          <a:lstStyle/>
          <a:p>
            <a:r>
              <a:rPr lang="en-US" dirty="0" smtClean="0"/>
              <a:t>Fatty acid oxidation</a:t>
            </a:r>
          </a:p>
          <a:p>
            <a:r>
              <a:rPr lang="en-US" dirty="0" smtClean="0"/>
              <a:t>Synthesizes lipoproteins, cholesterol, </a:t>
            </a:r>
            <a:r>
              <a:rPr lang="en-US" dirty="0" err="1" smtClean="0"/>
              <a:t>phospolipids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81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8" grpId="0" build="p" animBg="1"/>
      <p:bldP spid="9" grpId="0" build="p"/>
      <p:bldP spid="10" grpId="0" build="p" animBg="1"/>
      <p:bldP spid="11" grpId="0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Detoxification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73742007"/>
              </p:ext>
            </p:extLst>
          </p:nvPr>
        </p:nvGraphicFramePr>
        <p:xfrm>
          <a:off x="1905000" y="1467555"/>
          <a:ext cx="70414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8596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Our Knowledge!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92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6015152" cy="886968"/>
          </a:xfrm>
        </p:spPr>
        <p:txBody>
          <a:bodyPr/>
          <a:lstStyle/>
          <a:p>
            <a:r>
              <a:rPr lang="en-US" dirty="0" smtClean="0"/>
              <a:t>CHALLENGING OURSELVES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Which of the following is/are (an) action(s) of CCK?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Contraction of the gallbladder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Acceleration of gastric emptying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Simulation of 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secretion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Stimulation of pancreatic enzyme secretion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5088467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A patient with a duodenal ulcer is treated with cimetidine, a drug that inhibits H</a:t>
            </a:r>
            <a:r>
              <a:rPr lang="en-US" baseline="30000" dirty="0" smtClean="0"/>
              <a:t>+</a:t>
            </a:r>
            <a:r>
              <a:rPr lang="en-US" dirty="0" smtClean="0"/>
              <a:t> secretion in parietal cells. Which of the following is the mechanism of cimetidine’s action?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Inhibition of H</a:t>
            </a:r>
            <a:r>
              <a:rPr lang="en-US" baseline="30000" dirty="0" smtClean="0"/>
              <a:t>+</a:t>
            </a:r>
            <a:r>
              <a:rPr lang="en-US" dirty="0" smtClean="0"/>
              <a:t>-K</a:t>
            </a:r>
            <a:r>
              <a:rPr lang="en-US" baseline="30000" dirty="0" smtClean="0"/>
              <a:t>+</a:t>
            </a:r>
            <a:r>
              <a:rPr lang="en-US" dirty="0" smtClean="0"/>
              <a:t> ATPase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Inhibition of muscarinic receptors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Stimulation of muscarinic receptors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Decreased intracellular cyclic AMP levels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Inhibition of </a:t>
            </a:r>
            <a:r>
              <a:rPr lang="en-US" dirty="0" err="1" smtClean="0"/>
              <a:t>somatostatin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788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21-09-27 at 5.31.3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" t="4857" r="1852" b="34374"/>
          <a:stretch/>
        </p:blipFill>
        <p:spPr>
          <a:xfrm>
            <a:off x="197556" y="973667"/>
            <a:ext cx="8777111" cy="395111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094111" y="1608667"/>
            <a:ext cx="1947333" cy="1524000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03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21-09-27 at 3.34.2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8" t="3333" r="5224" b="1852"/>
          <a:stretch/>
        </p:blipFill>
        <p:spPr>
          <a:xfrm>
            <a:off x="395111" y="228601"/>
            <a:ext cx="8043334" cy="65024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94112" y="1608667"/>
            <a:ext cx="1044222" cy="1044222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964290" y="3778956"/>
            <a:ext cx="1044222" cy="1044222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0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6015152" cy="886968"/>
          </a:xfrm>
        </p:spPr>
        <p:txBody>
          <a:bodyPr/>
          <a:lstStyle/>
          <a:p>
            <a:r>
              <a:rPr lang="en-US" dirty="0" smtClean="0"/>
              <a:t>CHALLENGING OURSELVES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During the rising phase (upstroke) of a slow wave, which change in membrane potential is occurring?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More negative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Less negative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More positive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Less positive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3846689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Which phenomenon in salivary ducts explains why the final salivary secretion is hypotonic relative to the primary secretion of the acinar cells?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Secretion of water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Absorption of water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Absorption of more solute than water</a:t>
            </a:r>
          </a:p>
          <a:p>
            <a:pPr marL="571500" lvl="1" indent="-342900">
              <a:buFont typeface="+mj-lt"/>
              <a:buAutoNum type="alphaLcPeriod"/>
            </a:pPr>
            <a:r>
              <a:rPr lang="en-US" dirty="0" smtClean="0"/>
              <a:t>Secretion of more solute than water</a:t>
            </a:r>
          </a:p>
        </p:txBody>
      </p:sp>
    </p:spTree>
    <p:extLst>
      <p:ext uri="{BB962C8B-B14F-4D97-AF65-F5344CB8AC3E}">
        <p14:creationId xmlns:p14="http://schemas.microsoft.com/office/powerpoint/2010/main" val="67501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21-09-24 at 1.00.3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49" y="1530325"/>
            <a:ext cx="7878683" cy="516891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1809986" flipH="1">
            <a:off x="3485443" y="2668412"/>
            <a:ext cx="491068" cy="1436511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79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11338</TotalTime>
  <Words>8457</Words>
  <Application>Microsoft Macintosh PowerPoint</Application>
  <PresentationFormat>On-screen Show (4:3)</PresentationFormat>
  <Paragraphs>1214</Paragraphs>
  <Slides>113</Slides>
  <Notes>72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113</vt:i4>
      </vt:variant>
    </vt:vector>
  </HeadingPairs>
  <TitlesOfParts>
    <vt:vector size="114" baseType="lpstr">
      <vt:lpstr>Inspiration</vt:lpstr>
      <vt:lpstr>Anatomy &amp; Physiology of the GI, Pancreas, &amp; Hepatobiliary Tract</vt:lpstr>
      <vt:lpstr>Gastrointestinal Tract</vt:lpstr>
      <vt:lpstr>Digestion and Absorption of Nutrients</vt:lpstr>
      <vt:lpstr>Gastrointestinal Tract</vt:lpstr>
      <vt:lpstr>Gross Anatomy</vt:lpstr>
      <vt:lpstr>Wall Layering</vt:lpstr>
      <vt:lpstr>Extrinsic Nervous System</vt:lpstr>
      <vt:lpstr>Explain the Vasovagal Reflex, Provide Examples</vt:lpstr>
      <vt:lpstr>Intrinsic Nervous System</vt:lpstr>
      <vt:lpstr>What are neurocrines?</vt:lpstr>
      <vt:lpstr>Gastrointestinal Tract</vt:lpstr>
      <vt:lpstr>What is being regulated?</vt:lpstr>
      <vt:lpstr>Categories of GI Peptides</vt:lpstr>
      <vt:lpstr>GI Hormones</vt:lpstr>
      <vt:lpstr>GI Candidate/Putative Hormones</vt:lpstr>
      <vt:lpstr>GI Paracrines</vt:lpstr>
      <vt:lpstr>GI Neurocrines</vt:lpstr>
      <vt:lpstr>GI Neurocrines</vt:lpstr>
      <vt:lpstr>Satiety</vt:lpstr>
      <vt:lpstr>Gastrointestinal Tract</vt:lpstr>
      <vt:lpstr>Unitary Smooth Muscle</vt:lpstr>
      <vt:lpstr>Types of Contractions</vt:lpstr>
      <vt:lpstr>Slow Waves</vt:lpstr>
      <vt:lpstr>PowerPoint Presentation</vt:lpstr>
      <vt:lpstr>Gastrointestinal Tract</vt:lpstr>
      <vt:lpstr>Chewing</vt:lpstr>
      <vt:lpstr>Swallowing</vt:lpstr>
      <vt:lpstr>Esophageal Motility</vt:lpstr>
      <vt:lpstr>Gastrointestinal Tract</vt:lpstr>
      <vt:lpstr>Gastric Motility</vt:lpstr>
      <vt:lpstr>Gastrointestinal Tract</vt:lpstr>
      <vt:lpstr>Types of Contractions</vt:lpstr>
      <vt:lpstr>Peristalsis</vt:lpstr>
      <vt:lpstr>Vomiting</vt:lpstr>
      <vt:lpstr>Gastrointestinal Tract</vt:lpstr>
      <vt:lpstr>PowerPoint Presentation</vt:lpstr>
      <vt:lpstr>Gastrointestinal Tract</vt:lpstr>
      <vt:lpstr>Salivary Secretion</vt:lpstr>
      <vt:lpstr>Salivary Structure + Secretion</vt:lpstr>
      <vt:lpstr>Salivary Secretion Regulation</vt:lpstr>
      <vt:lpstr>Gastrointestinal Tract</vt:lpstr>
      <vt:lpstr>PowerPoint Presentation</vt:lpstr>
      <vt:lpstr>Gastric Mucosa Cell Types, Structure, and Function</vt:lpstr>
      <vt:lpstr>Oxyntic Gland</vt:lpstr>
      <vt:lpstr>HCl Secretion Cellular Mechanism</vt:lpstr>
      <vt:lpstr>Stimulation of HCl Secretion + Rate Control</vt:lpstr>
      <vt:lpstr>PowerPoint Presentation</vt:lpstr>
      <vt:lpstr>PowerPoint Presentation</vt:lpstr>
      <vt:lpstr>Inhibition of HCl Secretion</vt:lpstr>
      <vt:lpstr>Skipped Topics</vt:lpstr>
      <vt:lpstr>Gastrointestinal Tract</vt:lpstr>
      <vt:lpstr>Pancreatic Function, Structure and Secretion</vt:lpstr>
      <vt:lpstr>Formation of Pancreatic Secretion</vt:lpstr>
      <vt:lpstr>Formation of Pancreatic Secretion</vt:lpstr>
      <vt:lpstr>Pancreatic Secretion Regulation Phases</vt:lpstr>
      <vt:lpstr>Pancreatic Secretion Regulation Substances</vt:lpstr>
      <vt:lpstr>Gastrointestinal Tract</vt:lpstr>
      <vt:lpstr>Overview of Biliary System</vt:lpstr>
      <vt:lpstr>Overview of Biliary System</vt:lpstr>
      <vt:lpstr>Overview of Biliary System</vt:lpstr>
      <vt:lpstr>Overview of Biliary System</vt:lpstr>
      <vt:lpstr>Overview of Biliary System</vt:lpstr>
      <vt:lpstr>Enterohepatic Circulation</vt:lpstr>
      <vt:lpstr>PowerPoint Presentation</vt:lpstr>
      <vt:lpstr>Bile Salts and Bile Acids</vt:lpstr>
      <vt:lpstr>Function of Bile Salts</vt:lpstr>
      <vt:lpstr>PowerPoint Presentation</vt:lpstr>
      <vt:lpstr>Functions of the Gall Bladder</vt:lpstr>
      <vt:lpstr>Gastrointestinal Tract</vt:lpstr>
      <vt:lpstr>PowerPoint Presentation</vt:lpstr>
      <vt:lpstr>Carbohydrate Digestion</vt:lpstr>
      <vt:lpstr>Carbohydrate Absorption</vt:lpstr>
      <vt:lpstr>Protein Digestion Step 1: Enzyme Activation</vt:lpstr>
      <vt:lpstr>PowerPoint Presentation</vt:lpstr>
      <vt:lpstr>Protein Absorption</vt:lpstr>
      <vt:lpstr>Disorders of Protein Digestion</vt:lpstr>
      <vt:lpstr>Lipid Digestion</vt:lpstr>
      <vt:lpstr>Lipid Absorption</vt:lpstr>
      <vt:lpstr>Disorders of Lipid Digestion</vt:lpstr>
      <vt:lpstr>Vitamin/Mineral Absorption</vt:lpstr>
      <vt:lpstr>Gastrointestinal Tract</vt:lpstr>
      <vt:lpstr>Overview</vt:lpstr>
      <vt:lpstr>Jejunal Absorption</vt:lpstr>
      <vt:lpstr>Large Intestinal Absorption</vt:lpstr>
      <vt:lpstr>Intestinal Secretion</vt:lpstr>
      <vt:lpstr>Diarrhea</vt:lpstr>
      <vt:lpstr>Causes of Diarrhea</vt:lpstr>
      <vt:lpstr>Gastrointestinal Tract</vt:lpstr>
      <vt:lpstr>Overview</vt:lpstr>
      <vt:lpstr>Functions</vt:lpstr>
      <vt:lpstr>3. Bilirubin Production &amp; Excretion</vt:lpstr>
      <vt:lpstr>4. Metabolism</vt:lpstr>
      <vt:lpstr>Detoxification</vt:lpstr>
      <vt:lpstr>Testing Our Knowledge!</vt:lpstr>
      <vt:lpstr>CHALLENGING OURSELVES</vt:lpstr>
      <vt:lpstr>PowerPoint Presentation</vt:lpstr>
      <vt:lpstr>PowerPoint Presentation</vt:lpstr>
      <vt:lpstr>CHALLENGING OURSELVES</vt:lpstr>
      <vt:lpstr>PowerPoint Presentation</vt:lpstr>
      <vt:lpstr>PowerPoint Presentation</vt:lpstr>
      <vt:lpstr>CHALLENGING OURSELVES</vt:lpstr>
      <vt:lpstr>Lipid Absorption</vt:lpstr>
      <vt:lpstr>CHALLENGING OURSELVES</vt:lpstr>
      <vt:lpstr>Formation of Pancreatic Secretion</vt:lpstr>
      <vt:lpstr>Protein Digestion Step 1: Enzyme Activation</vt:lpstr>
      <vt:lpstr>CHALLENGING OURSELVES</vt:lpstr>
      <vt:lpstr>CHALLENGING OURSELVES</vt:lpstr>
      <vt:lpstr>PowerPoint Presentation</vt:lpstr>
      <vt:lpstr>Satiety</vt:lpstr>
      <vt:lpstr>CHALLENGING OURSELVES</vt:lpstr>
      <vt:lpstr>Peristalsis</vt:lpstr>
      <vt:lpstr>Source</vt:lpstr>
      <vt:lpstr>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and Physiology of the GIT, Pancreas, and Hepatobiliary Tract</dc:title>
  <dc:creator>Katie Sotos</dc:creator>
  <cp:lastModifiedBy>Katie Sotos</cp:lastModifiedBy>
  <cp:revision>461</cp:revision>
  <dcterms:created xsi:type="dcterms:W3CDTF">2021-09-15T19:16:50Z</dcterms:created>
  <dcterms:modified xsi:type="dcterms:W3CDTF">2021-09-28T18:25:28Z</dcterms:modified>
</cp:coreProperties>
</file>