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3"/>
  </p:notesMasterIdLst>
  <p:sldIdLst>
    <p:sldId id="256" r:id="rId2"/>
    <p:sldId id="315" r:id="rId3"/>
    <p:sldId id="316" r:id="rId4"/>
    <p:sldId id="336" r:id="rId5"/>
    <p:sldId id="320" r:id="rId6"/>
    <p:sldId id="319" r:id="rId7"/>
    <p:sldId id="321" r:id="rId8"/>
    <p:sldId id="337" r:id="rId9"/>
    <p:sldId id="352" r:id="rId10"/>
    <p:sldId id="353" r:id="rId11"/>
    <p:sldId id="354" r:id="rId12"/>
    <p:sldId id="347" r:id="rId13"/>
    <p:sldId id="342" r:id="rId14"/>
    <p:sldId id="344" r:id="rId15"/>
    <p:sldId id="339" r:id="rId16"/>
    <p:sldId id="340" r:id="rId17"/>
    <p:sldId id="343" r:id="rId18"/>
    <p:sldId id="345" r:id="rId19"/>
    <p:sldId id="338" r:id="rId20"/>
    <p:sldId id="348" r:id="rId21"/>
    <p:sldId id="350" r:id="rId22"/>
    <p:sldId id="258" r:id="rId23"/>
    <p:sldId id="259" r:id="rId24"/>
    <p:sldId id="312" r:id="rId25"/>
    <p:sldId id="313" r:id="rId26"/>
    <p:sldId id="314" r:id="rId27"/>
    <p:sldId id="311" r:id="rId28"/>
    <p:sldId id="349" r:id="rId29"/>
    <p:sldId id="326" r:id="rId30"/>
    <p:sldId id="327" r:id="rId31"/>
    <p:sldId id="328" r:id="rId32"/>
    <p:sldId id="329" r:id="rId33"/>
    <p:sldId id="330" r:id="rId34"/>
    <p:sldId id="331" r:id="rId35"/>
    <p:sldId id="332" r:id="rId36"/>
    <p:sldId id="333" r:id="rId37"/>
    <p:sldId id="334" r:id="rId38"/>
    <p:sldId id="264" r:id="rId39"/>
    <p:sldId id="309" r:id="rId40"/>
    <p:sldId id="260" r:id="rId41"/>
    <p:sldId id="262" r:id="rId42"/>
    <p:sldId id="293" r:id="rId43"/>
    <p:sldId id="355" r:id="rId44"/>
    <p:sldId id="356" r:id="rId45"/>
    <p:sldId id="304" r:id="rId46"/>
    <p:sldId id="294" r:id="rId47"/>
    <p:sldId id="305" r:id="rId48"/>
    <p:sldId id="306" r:id="rId49"/>
    <p:sldId id="307" r:id="rId50"/>
    <p:sldId id="308" r:id="rId51"/>
    <p:sldId id="296" r:id="rId52"/>
    <p:sldId id="302" r:id="rId53"/>
    <p:sldId id="310" r:id="rId54"/>
    <p:sldId id="303" r:id="rId55"/>
    <p:sldId id="265" r:id="rId56"/>
    <p:sldId id="268" r:id="rId57"/>
    <p:sldId id="271" r:id="rId58"/>
    <p:sldId id="272" r:id="rId59"/>
    <p:sldId id="273" r:id="rId60"/>
    <p:sldId id="357" r:id="rId61"/>
    <p:sldId id="360" r:id="rId62"/>
    <p:sldId id="358" r:id="rId63"/>
    <p:sldId id="359" r:id="rId64"/>
    <p:sldId id="276" r:id="rId65"/>
    <p:sldId id="287" r:id="rId66"/>
    <p:sldId id="279" r:id="rId67"/>
    <p:sldId id="281" r:id="rId68"/>
    <p:sldId id="283" r:id="rId69"/>
    <p:sldId id="325" r:id="rId70"/>
    <p:sldId id="284" r:id="rId71"/>
    <p:sldId id="280" r:id="rId72"/>
    <p:sldId id="277" r:id="rId73"/>
    <p:sldId id="288" r:id="rId74"/>
    <p:sldId id="285" r:id="rId75"/>
    <p:sldId id="289" r:id="rId76"/>
    <p:sldId id="290" r:id="rId77"/>
    <p:sldId id="291" r:id="rId78"/>
    <p:sldId id="292" r:id="rId79"/>
    <p:sldId id="278" r:id="rId80"/>
    <p:sldId id="282" r:id="rId81"/>
    <p:sldId id="267"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BED2"/>
    <a:srgbClr val="A8BED2"/>
    <a:srgbClr val="B6CDE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907" autoAdjust="0"/>
  </p:normalViewPr>
  <p:slideViewPr>
    <p:cSldViewPr snapToGrid="0" snapToObjects="1">
      <p:cViewPr varScale="1">
        <p:scale>
          <a:sx n="64" d="100"/>
          <a:sy n="64" d="100"/>
        </p:scale>
        <p:origin x="174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Skeleton</c:v>
                </c:pt>
              </c:strCache>
            </c:strRef>
          </c:tx>
          <c:invertIfNegative val="0"/>
          <c:cat>
            <c:numRef>
              <c:f>Sheet1!$A$2</c:f>
              <c:numCache>
                <c:formatCode>General</c:formatCode>
                <c:ptCount val="1"/>
              </c:numCache>
            </c:numRef>
          </c:cat>
          <c:val>
            <c:numRef>
              <c:f>Sheet1!$B$2</c:f>
              <c:numCache>
                <c:formatCode>General</c:formatCode>
                <c:ptCount val="1"/>
                <c:pt idx="0">
                  <c:v>80</c:v>
                </c:pt>
              </c:numCache>
            </c:numRef>
          </c:val>
          <c:extLst>
            <c:ext xmlns:c16="http://schemas.microsoft.com/office/drawing/2014/chart" uri="{C3380CC4-5D6E-409C-BE32-E72D297353CC}">
              <c16:uniqueId val="{00000000-262C-4A65-AA2E-A098C6E96292}"/>
            </c:ext>
          </c:extLst>
        </c:ser>
        <c:ser>
          <c:idx val="1"/>
          <c:order val="1"/>
          <c:tx>
            <c:strRef>
              <c:f>Sheet1!$C$1</c:f>
              <c:strCache>
                <c:ptCount val="1"/>
                <c:pt idx="0">
                  <c:v>Intraceullular</c:v>
                </c:pt>
              </c:strCache>
            </c:strRef>
          </c:tx>
          <c:invertIfNegative val="0"/>
          <c:cat>
            <c:numRef>
              <c:f>Sheet1!$A$2</c:f>
              <c:numCache>
                <c:formatCode>General</c:formatCode>
                <c:ptCount val="1"/>
              </c:numCache>
            </c:numRef>
          </c:cat>
          <c:val>
            <c:numRef>
              <c:f>Sheet1!$C$2</c:f>
              <c:numCache>
                <c:formatCode>General</c:formatCode>
                <c:ptCount val="1"/>
                <c:pt idx="0">
                  <c:v>19.5</c:v>
                </c:pt>
              </c:numCache>
            </c:numRef>
          </c:val>
          <c:extLst>
            <c:ext xmlns:c16="http://schemas.microsoft.com/office/drawing/2014/chart" uri="{C3380CC4-5D6E-409C-BE32-E72D297353CC}">
              <c16:uniqueId val="{00000001-262C-4A65-AA2E-A098C6E96292}"/>
            </c:ext>
          </c:extLst>
        </c:ser>
        <c:ser>
          <c:idx val="2"/>
          <c:order val="2"/>
          <c:tx>
            <c:strRef>
              <c:f>Sheet1!$D$1</c:f>
              <c:strCache>
                <c:ptCount val="1"/>
                <c:pt idx="0">
                  <c:v>Plasma</c:v>
                </c:pt>
              </c:strCache>
            </c:strRef>
          </c:tx>
          <c:invertIfNegative val="0"/>
          <c:cat>
            <c:numRef>
              <c:f>Sheet1!$A$2</c:f>
              <c:numCache>
                <c:formatCode>General</c:formatCode>
                <c:ptCount val="1"/>
              </c:numCache>
            </c:numRef>
          </c:cat>
          <c:val>
            <c:numRef>
              <c:f>Sheet1!$D$2</c:f>
              <c:numCache>
                <c:formatCode>General</c:formatCode>
                <c:ptCount val="1"/>
                <c:pt idx="0">
                  <c:v>0.5</c:v>
                </c:pt>
              </c:numCache>
            </c:numRef>
          </c:val>
          <c:extLst>
            <c:ext xmlns:c16="http://schemas.microsoft.com/office/drawing/2014/chart" uri="{C3380CC4-5D6E-409C-BE32-E72D297353CC}">
              <c16:uniqueId val="{00000002-262C-4A65-AA2E-A098C6E96292}"/>
            </c:ext>
          </c:extLst>
        </c:ser>
        <c:dLbls>
          <c:showLegendKey val="0"/>
          <c:showVal val="0"/>
          <c:showCatName val="0"/>
          <c:showSerName val="0"/>
          <c:showPercent val="0"/>
          <c:showBubbleSize val="0"/>
        </c:dLbls>
        <c:gapWidth val="150"/>
        <c:shape val="cone"/>
        <c:axId val="2141345368"/>
        <c:axId val="2141348344"/>
        <c:axId val="0"/>
      </c:bar3DChart>
      <c:catAx>
        <c:axId val="2141345368"/>
        <c:scaling>
          <c:orientation val="minMax"/>
        </c:scaling>
        <c:delete val="0"/>
        <c:axPos val="l"/>
        <c:numFmt formatCode="General" sourceLinked="1"/>
        <c:majorTickMark val="out"/>
        <c:minorTickMark val="none"/>
        <c:tickLblPos val="nextTo"/>
        <c:crossAx val="2141348344"/>
        <c:crosses val="autoZero"/>
        <c:auto val="1"/>
        <c:lblAlgn val="ctr"/>
        <c:lblOffset val="100"/>
        <c:noMultiLvlLbl val="0"/>
      </c:catAx>
      <c:valAx>
        <c:axId val="2141348344"/>
        <c:scaling>
          <c:orientation val="minMax"/>
        </c:scaling>
        <c:delete val="0"/>
        <c:axPos val="b"/>
        <c:majorGridlines/>
        <c:numFmt formatCode="0%" sourceLinked="1"/>
        <c:majorTickMark val="out"/>
        <c:minorTickMark val="none"/>
        <c:tickLblPos val="nextTo"/>
        <c:crossAx val="2141345368"/>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F1886B-E8AF-F141-A144-F3D70ED67AE6}" type="doc">
      <dgm:prSet loTypeId="urn:microsoft.com/office/officeart/2005/8/layout/list1" loCatId="" qsTypeId="urn:microsoft.com/office/officeart/2005/8/quickstyle/simple4" qsCatId="simple" csTypeId="urn:microsoft.com/office/officeart/2005/8/colors/accent0_3" csCatId="mainScheme" phldr="1"/>
      <dgm:spPr/>
      <dgm:t>
        <a:bodyPr/>
        <a:lstStyle/>
        <a:p>
          <a:endParaRPr lang="en-US"/>
        </a:p>
      </dgm:t>
    </dgm:pt>
    <dgm:pt modelId="{588917DF-7529-E54C-BA37-03FE307816E0}">
      <dgm:prSet phldrT="[Text]"/>
      <dgm:spPr/>
      <dgm:t>
        <a:bodyPr/>
        <a:lstStyle/>
        <a:p>
          <a:r>
            <a:rPr lang="en-US" dirty="0"/>
            <a:t>Molecular Size</a:t>
          </a:r>
        </a:p>
      </dgm:t>
    </dgm:pt>
    <dgm:pt modelId="{DCE659D1-958B-3440-B49C-DB047956BCBD}" type="parTrans" cxnId="{80B9A7D1-C636-EF4A-BBE8-78AD88CB55E5}">
      <dgm:prSet/>
      <dgm:spPr/>
      <dgm:t>
        <a:bodyPr/>
        <a:lstStyle/>
        <a:p>
          <a:endParaRPr lang="en-US"/>
        </a:p>
      </dgm:t>
    </dgm:pt>
    <dgm:pt modelId="{C1C4E2FB-5660-8D42-A5F6-03D659840749}" type="sibTrans" cxnId="{80B9A7D1-C636-EF4A-BBE8-78AD88CB55E5}">
      <dgm:prSet/>
      <dgm:spPr/>
      <dgm:t>
        <a:bodyPr/>
        <a:lstStyle/>
        <a:p>
          <a:endParaRPr lang="en-US"/>
        </a:p>
      </dgm:t>
    </dgm:pt>
    <dgm:pt modelId="{01A650B5-C50D-0D42-ADD6-3029824EEC29}">
      <dgm:prSet phldrT="[Text]"/>
      <dgm:spPr/>
      <dgm:t>
        <a:bodyPr/>
        <a:lstStyle/>
        <a:p>
          <a:r>
            <a:rPr lang="en-US" dirty="0"/>
            <a:t>Electrical Charge</a:t>
          </a:r>
        </a:p>
      </dgm:t>
    </dgm:pt>
    <dgm:pt modelId="{4D32D192-61E0-DE40-935A-31FD394109F9}" type="parTrans" cxnId="{9935CE61-73F7-CC4E-8319-B17EC36C3B30}">
      <dgm:prSet/>
      <dgm:spPr/>
      <dgm:t>
        <a:bodyPr/>
        <a:lstStyle/>
        <a:p>
          <a:endParaRPr lang="en-US"/>
        </a:p>
      </dgm:t>
    </dgm:pt>
    <dgm:pt modelId="{78AB334B-B518-344D-A656-C50AAE49D6F6}" type="sibTrans" cxnId="{9935CE61-73F7-CC4E-8319-B17EC36C3B30}">
      <dgm:prSet/>
      <dgm:spPr/>
      <dgm:t>
        <a:bodyPr/>
        <a:lstStyle/>
        <a:p>
          <a:endParaRPr lang="en-US"/>
        </a:p>
      </dgm:t>
    </dgm:pt>
    <dgm:pt modelId="{5B36BE09-AC28-3848-A870-DBE2991811E2}">
      <dgm:prSet phldrT="[Text]"/>
      <dgm:spPr/>
      <dgm:t>
        <a:bodyPr/>
        <a:lstStyle/>
        <a:p>
          <a:r>
            <a:rPr lang="en-US" dirty="0"/>
            <a:t>&lt; 7,000 Da filters through</a:t>
          </a:r>
        </a:p>
      </dgm:t>
    </dgm:pt>
    <dgm:pt modelId="{6F272B12-F746-3442-98FE-8FDF501D13F0}" type="parTrans" cxnId="{7F9B4BE8-592C-A14D-904B-58496C8BD1BF}">
      <dgm:prSet/>
      <dgm:spPr/>
      <dgm:t>
        <a:bodyPr/>
        <a:lstStyle/>
        <a:p>
          <a:endParaRPr lang="en-US"/>
        </a:p>
      </dgm:t>
    </dgm:pt>
    <dgm:pt modelId="{0057A9AF-4948-A94E-AD44-21F4281CA506}" type="sibTrans" cxnId="{7F9B4BE8-592C-A14D-904B-58496C8BD1BF}">
      <dgm:prSet/>
      <dgm:spPr/>
      <dgm:t>
        <a:bodyPr/>
        <a:lstStyle/>
        <a:p>
          <a:endParaRPr lang="en-US"/>
        </a:p>
      </dgm:t>
    </dgm:pt>
    <dgm:pt modelId="{9C62A344-BCEF-F546-9509-0F73AD417A5C}">
      <dgm:prSet phldrT="[Text]"/>
      <dgm:spPr/>
      <dgm:t>
        <a:bodyPr/>
        <a:lstStyle/>
        <a:p>
          <a:r>
            <a:rPr lang="en-US" dirty="0"/>
            <a:t>&gt; 70,000 Da is stopped</a:t>
          </a:r>
        </a:p>
      </dgm:t>
    </dgm:pt>
    <dgm:pt modelId="{18000288-9132-164B-B741-49F2ABE49719}" type="parTrans" cxnId="{B7C7CE34-8A15-654A-ADC2-71B7A2CBE1FC}">
      <dgm:prSet/>
      <dgm:spPr/>
      <dgm:t>
        <a:bodyPr/>
        <a:lstStyle/>
        <a:p>
          <a:endParaRPr lang="en-US"/>
        </a:p>
      </dgm:t>
    </dgm:pt>
    <dgm:pt modelId="{76CBD76A-71C8-334D-B593-21D58B47E63F}" type="sibTrans" cxnId="{B7C7CE34-8A15-654A-ADC2-71B7A2CBE1FC}">
      <dgm:prSet/>
      <dgm:spPr/>
      <dgm:t>
        <a:bodyPr/>
        <a:lstStyle/>
        <a:p>
          <a:endParaRPr lang="en-US"/>
        </a:p>
      </dgm:t>
    </dgm:pt>
    <dgm:pt modelId="{50218B46-8B8E-FB44-AF19-557640A9AB33}">
      <dgm:prSet phldrT="[Text]"/>
      <dgm:spPr/>
      <dgm:t>
        <a:bodyPr/>
        <a:lstStyle/>
        <a:p>
          <a:r>
            <a:rPr lang="en-US" dirty="0"/>
            <a:t>Positive charges filter through</a:t>
          </a:r>
        </a:p>
      </dgm:t>
    </dgm:pt>
    <dgm:pt modelId="{5A057DE1-7868-EB46-A869-BE67A3459710}" type="parTrans" cxnId="{BD02B040-CE2A-3843-B0BA-AA8527E5336D}">
      <dgm:prSet/>
      <dgm:spPr/>
      <dgm:t>
        <a:bodyPr/>
        <a:lstStyle/>
        <a:p>
          <a:endParaRPr lang="en-US"/>
        </a:p>
      </dgm:t>
    </dgm:pt>
    <dgm:pt modelId="{F6829C87-0359-E14D-8E1E-462694ECE0ED}" type="sibTrans" cxnId="{BD02B040-CE2A-3843-B0BA-AA8527E5336D}">
      <dgm:prSet/>
      <dgm:spPr/>
      <dgm:t>
        <a:bodyPr/>
        <a:lstStyle/>
        <a:p>
          <a:endParaRPr lang="en-US"/>
        </a:p>
      </dgm:t>
    </dgm:pt>
    <dgm:pt modelId="{469F5299-5569-C04F-B7BA-164B2F4A7335}">
      <dgm:prSet phldrT="[Text]"/>
      <dgm:spPr/>
      <dgm:t>
        <a:bodyPr/>
        <a:lstStyle/>
        <a:p>
          <a:r>
            <a:rPr lang="en-US" dirty="0"/>
            <a:t>Negative charges filter less</a:t>
          </a:r>
        </a:p>
      </dgm:t>
    </dgm:pt>
    <dgm:pt modelId="{C69A1641-876B-6744-AAED-658D849EE5FC}" type="parTrans" cxnId="{7C42B246-2711-614B-AFBD-6D2F834FC6BA}">
      <dgm:prSet/>
      <dgm:spPr/>
      <dgm:t>
        <a:bodyPr/>
        <a:lstStyle/>
        <a:p>
          <a:endParaRPr lang="en-US"/>
        </a:p>
      </dgm:t>
    </dgm:pt>
    <dgm:pt modelId="{9F69A945-2DAC-5F41-B4C9-92E2281568B9}" type="sibTrans" cxnId="{7C42B246-2711-614B-AFBD-6D2F834FC6BA}">
      <dgm:prSet/>
      <dgm:spPr/>
      <dgm:t>
        <a:bodyPr/>
        <a:lstStyle/>
        <a:p>
          <a:endParaRPr lang="en-US"/>
        </a:p>
      </dgm:t>
    </dgm:pt>
    <dgm:pt modelId="{BC0EBA57-78E2-284F-810A-44BCF2E35A4C}">
      <dgm:prSet phldrT="[Text]"/>
      <dgm:spPr/>
      <dgm:t>
        <a:bodyPr/>
        <a:lstStyle/>
        <a:p>
          <a:r>
            <a:rPr lang="en-US" dirty="0"/>
            <a:t>Due to negatively-charged glycoproteins on filtration barrier</a:t>
          </a:r>
        </a:p>
      </dgm:t>
    </dgm:pt>
    <dgm:pt modelId="{48EE6573-7C95-4A46-9EFA-F2EDA569D56C}" type="parTrans" cxnId="{14753AB2-4CD2-5A4C-BD83-132B3CD6090B}">
      <dgm:prSet/>
      <dgm:spPr/>
      <dgm:t>
        <a:bodyPr/>
        <a:lstStyle/>
        <a:p>
          <a:endParaRPr lang="en-US"/>
        </a:p>
      </dgm:t>
    </dgm:pt>
    <dgm:pt modelId="{BE56DDE7-EEF5-5741-8B15-78B5C5F1A0E9}" type="sibTrans" cxnId="{14753AB2-4CD2-5A4C-BD83-132B3CD6090B}">
      <dgm:prSet/>
      <dgm:spPr/>
      <dgm:t>
        <a:bodyPr/>
        <a:lstStyle/>
        <a:p>
          <a:endParaRPr lang="en-US"/>
        </a:p>
      </dgm:t>
    </dgm:pt>
    <dgm:pt modelId="{9A4FC12E-D8C5-7040-A380-4FD96B296F01}" type="pres">
      <dgm:prSet presAssocID="{6AF1886B-E8AF-F141-A144-F3D70ED67AE6}" presName="linear" presStyleCnt="0">
        <dgm:presLayoutVars>
          <dgm:dir/>
          <dgm:animLvl val="lvl"/>
          <dgm:resizeHandles val="exact"/>
        </dgm:presLayoutVars>
      </dgm:prSet>
      <dgm:spPr/>
    </dgm:pt>
    <dgm:pt modelId="{1DE4D876-CDE0-A145-9CB2-371881598CC6}" type="pres">
      <dgm:prSet presAssocID="{588917DF-7529-E54C-BA37-03FE307816E0}" presName="parentLin" presStyleCnt="0"/>
      <dgm:spPr/>
    </dgm:pt>
    <dgm:pt modelId="{0B3CA293-F82E-464A-B66F-341090719E05}" type="pres">
      <dgm:prSet presAssocID="{588917DF-7529-E54C-BA37-03FE307816E0}" presName="parentLeftMargin" presStyleLbl="node1" presStyleIdx="0" presStyleCnt="2"/>
      <dgm:spPr/>
    </dgm:pt>
    <dgm:pt modelId="{1FCCB190-614D-F24E-956D-90F643E5A1C5}" type="pres">
      <dgm:prSet presAssocID="{588917DF-7529-E54C-BA37-03FE307816E0}" presName="parentText" presStyleLbl="node1" presStyleIdx="0" presStyleCnt="2">
        <dgm:presLayoutVars>
          <dgm:chMax val="0"/>
          <dgm:bulletEnabled val="1"/>
        </dgm:presLayoutVars>
      </dgm:prSet>
      <dgm:spPr/>
    </dgm:pt>
    <dgm:pt modelId="{F05A8C5A-28DA-AD49-97E2-6787BE02E08A}" type="pres">
      <dgm:prSet presAssocID="{588917DF-7529-E54C-BA37-03FE307816E0}" presName="negativeSpace" presStyleCnt="0"/>
      <dgm:spPr/>
    </dgm:pt>
    <dgm:pt modelId="{86056D8D-E2EC-8645-9785-E66606FEC6E3}" type="pres">
      <dgm:prSet presAssocID="{588917DF-7529-E54C-BA37-03FE307816E0}" presName="childText" presStyleLbl="conFgAcc1" presStyleIdx="0" presStyleCnt="2">
        <dgm:presLayoutVars>
          <dgm:bulletEnabled val="1"/>
        </dgm:presLayoutVars>
      </dgm:prSet>
      <dgm:spPr/>
    </dgm:pt>
    <dgm:pt modelId="{36E04523-4995-B642-AFDD-D1773A02051B}" type="pres">
      <dgm:prSet presAssocID="{C1C4E2FB-5660-8D42-A5F6-03D659840749}" presName="spaceBetweenRectangles" presStyleCnt="0"/>
      <dgm:spPr/>
    </dgm:pt>
    <dgm:pt modelId="{6A7BE2D5-83C6-2C4A-B0A0-47CD0034D18A}" type="pres">
      <dgm:prSet presAssocID="{01A650B5-C50D-0D42-ADD6-3029824EEC29}" presName="parentLin" presStyleCnt="0"/>
      <dgm:spPr/>
    </dgm:pt>
    <dgm:pt modelId="{DDF31690-29A6-A44B-BB3B-646E375DBF5A}" type="pres">
      <dgm:prSet presAssocID="{01A650B5-C50D-0D42-ADD6-3029824EEC29}" presName="parentLeftMargin" presStyleLbl="node1" presStyleIdx="0" presStyleCnt="2"/>
      <dgm:spPr/>
    </dgm:pt>
    <dgm:pt modelId="{BE08CAA1-3C44-2248-9C3D-38E2E61E48F7}" type="pres">
      <dgm:prSet presAssocID="{01A650B5-C50D-0D42-ADD6-3029824EEC29}" presName="parentText" presStyleLbl="node1" presStyleIdx="1" presStyleCnt="2">
        <dgm:presLayoutVars>
          <dgm:chMax val="0"/>
          <dgm:bulletEnabled val="1"/>
        </dgm:presLayoutVars>
      </dgm:prSet>
      <dgm:spPr/>
    </dgm:pt>
    <dgm:pt modelId="{B0A43A16-9850-984B-A4D2-F29A919A0373}" type="pres">
      <dgm:prSet presAssocID="{01A650B5-C50D-0D42-ADD6-3029824EEC29}" presName="negativeSpace" presStyleCnt="0"/>
      <dgm:spPr/>
    </dgm:pt>
    <dgm:pt modelId="{7BDA7DBA-F32B-0947-94C5-1128C0D1ECF6}" type="pres">
      <dgm:prSet presAssocID="{01A650B5-C50D-0D42-ADD6-3029824EEC29}" presName="childText" presStyleLbl="conFgAcc1" presStyleIdx="1" presStyleCnt="2">
        <dgm:presLayoutVars>
          <dgm:bulletEnabled val="1"/>
        </dgm:presLayoutVars>
      </dgm:prSet>
      <dgm:spPr/>
    </dgm:pt>
  </dgm:ptLst>
  <dgm:cxnLst>
    <dgm:cxn modelId="{24104D10-67C6-E547-9233-5FCE4BCC944B}" type="presOf" srcId="{BC0EBA57-78E2-284F-810A-44BCF2E35A4C}" destId="{7BDA7DBA-F32B-0947-94C5-1128C0D1ECF6}" srcOrd="0" destOrd="2" presId="urn:microsoft.com/office/officeart/2005/8/layout/list1"/>
    <dgm:cxn modelId="{EA1BB512-A4EB-C640-BC51-F101258EF458}" type="presOf" srcId="{5B36BE09-AC28-3848-A870-DBE2991811E2}" destId="{86056D8D-E2EC-8645-9785-E66606FEC6E3}" srcOrd="0" destOrd="0" presId="urn:microsoft.com/office/officeart/2005/8/layout/list1"/>
    <dgm:cxn modelId="{C458541F-F996-E54C-9B4F-F3678D18EA78}" type="presOf" srcId="{50218B46-8B8E-FB44-AF19-557640A9AB33}" destId="{7BDA7DBA-F32B-0947-94C5-1128C0D1ECF6}" srcOrd="0" destOrd="0" presId="urn:microsoft.com/office/officeart/2005/8/layout/list1"/>
    <dgm:cxn modelId="{5E143F2F-409E-E74C-AD3F-309A2EFFDC0F}" type="presOf" srcId="{588917DF-7529-E54C-BA37-03FE307816E0}" destId="{1FCCB190-614D-F24E-956D-90F643E5A1C5}" srcOrd="1" destOrd="0" presId="urn:microsoft.com/office/officeart/2005/8/layout/list1"/>
    <dgm:cxn modelId="{F1CE1A31-7408-F24D-AE19-9C117346562D}" type="presOf" srcId="{6AF1886B-E8AF-F141-A144-F3D70ED67AE6}" destId="{9A4FC12E-D8C5-7040-A380-4FD96B296F01}" srcOrd="0" destOrd="0" presId="urn:microsoft.com/office/officeart/2005/8/layout/list1"/>
    <dgm:cxn modelId="{B7C7CE34-8A15-654A-ADC2-71B7A2CBE1FC}" srcId="{588917DF-7529-E54C-BA37-03FE307816E0}" destId="{9C62A344-BCEF-F546-9509-0F73AD417A5C}" srcOrd="1" destOrd="0" parTransId="{18000288-9132-164B-B741-49F2ABE49719}" sibTransId="{76CBD76A-71C8-334D-B593-21D58B47E63F}"/>
    <dgm:cxn modelId="{690B473B-33AB-954B-B25C-68D66FB04A0A}" type="presOf" srcId="{588917DF-7529-E54C-BA37-03FE307816E0}" destId="{0B3CA293-F82E-464A-B66F-341090719E05}" srcOrd="0" destOrd="0" presId="urn:microsoft.com/office/officeart/2005/8/layout/list1"/>
    <dgm:cxn modelId="{BD02B040-CE2A-3843-B0BA-AA8527E5336D}" srcId="{01A650B5-C50D-0D42-ADD6-3029824EEC29}" destId="{50218B46-8B8E-FB44-AF19-557640A9AB33}" srcOrd="0" destOrd="0" parTransId="{5A057DE1-7868-EB46-A869-BE67A3459710}" sibTransId="{F6829C87-0359-E14D-8E1E-462694ECE0ED}"/>
    <dgm:cxn modelId="{9935CE61-73F7-CC4E-8319-B17EC36C3B30}" srcId="{6AF1886B-E8AF-F141-A144-F3D70ED67AE6}" destId="{01A650B5-C50D-0D42-ADD6-3029824EEC29}" srcOrd="1" destOrd="0" parTransId="{4D32D192-61E0-DE40-935A-31FD394109F9}" sibTransId="{78AB334B-B518-344D-A656-C50AAE49D6F6}"/>
    <dgm:cxn modelId="{7C42B246-2711-614B-AFBD-6D2F834FC6BA}" srcId="{01A650B5-C50D-0D42-ADD6-3029824EEC29}" destId="{469F5299-5569-C04F-B7BA-164B2F4A7335}" srcOrd="1" destOrd="0" parTransId="{C69A1641-876B-6744-AAED-658D849EE5FC}" sibTransId="{9F69A945-2DAC-5F41-B4C9-92E2281568B9}"/>
    <dgm:cxn modelId="{01E04E87-BFCF-7741-8705-DDE96C8D608B}" type="presOf" srcId="{469F5299-5569-C04F-B7BA-164B2F4A7335}" destId="{7BDA7DBA-F32B-0947-94C5-1128C0D1ECF6}" srcOrd="0" destOrd="1" presId="urn:microsoft.com/office/officeart/2005/8/layout/list1"/>
    <dgm:cxn modelId="{CB208F98-3338-D143-8E2F-53B86E09E66A}" type="presOf" srcId="{9C62A344-BCEF-F546-9509-0F73AD417A5C}" destId="{86056D8D-E2EC-8645-9785-E66606FEC6E3}" srcOrd="0" destOrd="1" presId="urn:microsoft.com/office/officeart/2005/8/layout/list1"/>
    <dgm:cxn modelId="{14753AB2-4CD2-5A4C-BD83-132B3CD6090B}" srcId="{469F5299-5569-C04F-B7BA-164B2F4A7335}" destId="{BC0EBA57-78E2-284F-810A-44BCF2E35A4C}" srcOrd="0" destOrd="0" parTransId="{48EE6573-7C95-4A46-9EFA-F2EDA569D56C}" sibTransId="{BE56DDE7-EEF5-5741-8B15-78B5C5F1A0E9}"/>
    <dgm:cxn modelId="{64AB95CF-8D5D-A147-A14F-4E5C383A9E40}" type="presOf" srcId="{01A650B5-C50D-0D42-ADD6-3029824EEC29}" destId="{BE08CAA1-3C44-2248-9C3D-38E2E61E48F7}" srcOrd="1" destOrd="0" presId="urn:microsoft.com/office/officeart/2005/8/layout/list1"/>
    <dgm:cxn modelId="{80B9A7D1-C636-EF4A-BBE8-78AD88CB55E5}" srcId="{6AF1886B-E8AF-F141-A144-F3D70ED67AE6}" destId="{588917DF-7529-E54C-BA37-03FE307816E0}" srcOrd="0" destOrd="0" parTransId="{DCE659D1-958B-3440-B49C-DB047956BCBD}" sibTransId="{C1C4E2FB-5660-8D42-A5F6-03D659840749}"/>
    <dgm:cxn modelId="{FFD4BBD6-EC01-FA47-A514-D70FA65EC4C7}" type="presOf" srcId="{01A650B5-C50D-0D42-ADD6-3029824EEC29}" destId="{DDF31690-29A6-A44B-BB3B-646E375DBF5A}" srcOrd="0" destOrd="0" presId="urn:microsoft.com/office/officeart/2005/8/layout/list1"/>
    <dgm:cxn modelId="{7F9B4BE8-592C-A14D-904B-58496C8BD1BF}" srcId="{588917DF-7529-E54C-BA37-03FE307816E0}" destId="{5B36BE09-AC28-3848-A870-DBE2991811E2}" srcOrd="0" destOrd="0" parTransId="{6F272B12-F746-3442-98FE-8FDF501D13F0}" sibTransId="{0057A9AF-4948-A94E-AD44-21F4281CA506}"/>
    <dgm:cxn modelId="{607CBB92-7076-B245-BC67-CD5E8A3054FA}" type="presParOf" srcId="{9A4FC12E-D8C5-7040-A380-4FD96B296F01}" destId="{1DE4D876-CDE0-A145-9CB2-371881598CC6}" srcOrd="0" destOrd="0" presId="urn:microsoft.com/office/officeart/2005/8/layout/list1"/>
    <dgm:cxn modelId="{6B1BEA89-4D3C-2145-A53F-228B4F56A100}" type="presParOf" srcId="{1DE4D876-CDE0-A145-9CB2-371881598CC6}" destId="{0B3CA293-F82E-464A-B66F-341090719E05}" srcOrd="0" destOrd="0" presId="urn:microsoft.com/office/officeart/2005/8/layout/list1"/>
    <dgm:cxn modelId="{D0A33E44-525A-C34A-9E5A-2AE721A3A0E6}" type="presParOf" srcId="{1DE4D876-CDE0-A145-9CB2-371881598CC6}" destId="{1FCCB190-614D-F24E-956D-90F643E5A1C5}" srcOrd="1" destOrd="0" presId="urn:microsoft.com/office/officeart/2005/8/layout/list1"/>
    <dgm:cxn modelId="{1DE27B03-8802-124B-A460-557BD5BD5C65}" type="presParOf" srcId="{9A4FC12E-D8C5-7040-A380-4FD96B296F01}" destId="{F05A8C5A-28DA-AD49-97E2-6787BE02E08A}" srcOrd="1" destOrd="0" presId="urn:microsoft.com/office/officeart/2005/8/layout/list1"/>
    <dgm:cxn modelId="{863697AD-7632-614F-A336-09E32C4CCA73}" type="presParOf" srcId="{9A4FC12E-D8C5-7040-A380-4FD96B296F01}" destId="{86056D8D-E2EC-8645-9785-E66606FEC6E3}" srcOrd="2" destOrd="0" presId="urn:microsoft.com/office/officeart/2005/8/layout/list1"/>
    <dgm:cxn modelId="{116728AE-9817-3743-8548-82440ED5D45B}" type="presParOf" srcId="{9A4FC12E-D8C5-7040-A380-4FD96B296F01}" destId="{36E04523-4995-B642-AFDD-D1773A02051B}" srcOrd="3" destOrd="0" presId="urn:microsoft.com/office/officeart/2005/8/layout/list1"/>
    <dgm:cxn modelId="{CED6F52D-DD17-284B-B425-C66174BE71D1}" type="presParOf" srcId="{9A4FC12E-D8C5-7040-A380-4FD96B296F01}" destId="{6A7BE2D5-83C6-2C4A-B0A0-47CD0034D18A}" srcOrd="4" destOrd="0" presId="urn:microsoft.com/office/officeart/2005/8/layout/list1"/>
    <dgm:cxn modelId="{1963DE03-86F1-AC43-86A4-9D48625F8CB7}" type="presParOf" srcId="{6A7BE2D5-83C6-2C4A-B0A0-47CD0034D18A}" destId="{DDF31690-29A6-A44B-BB3B-646E375DBF5A}" srcOrd="0" destOrd="0" presId="urn:microsoft.com/office/officeart/2005/8/layout/list1"/>
    <dgm:cxn modelId="{33E8E737-771C-D848-947A-27AB5466BD15}" type="presParOf" srcId="{6A7BE2D5-83C6-2C4A-B0A0-47CD0034D18A}" destId="{BE08CAA1-3C44-2248-9C3D-38E2E61E48F7}" srcOrd="1" destOrd="0" presId="urn:microsoft.com/office/officeart/2005/8/layout/list1"/>
    <dgm:cxn modelId="{588CA804-DDBB-7A49-A509-12581A89D160}" type="presParOf" srcId="{9A4FC12E-D8C5-7040-A380-4FD96B296F01}" destId="{B0A43A16-9850-984B-A4D2-F29A919A0373}" srcOrd="5" destOrd="0" presId="urn:microsoft.com/office/officeart/2005/8/layout/list1"/>
    <dgm:cxn modelId="{D2A52AAF-B7C3-7D46-B5D5-279DBBB30FC8}" type="presParOf" srcId="{9A4FC12E-D8C5-7040-A380-4FD96B296F01}" destId="{7BDA7DBA-F32B-0947-94C5-1128C0D1ECF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059908B-292E-0042-865B-8857F6C7BD7B}"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202B77D5-6FC1-4745-807F-87537F43C7FF}">
      <dgm:prSet phldrT="[Text]"/>
      <dgm:spPr/>
      <dgm:t>
        <a:bodyPr/>
        <a:lstStyle/>
        <a:p>
          <a:r>
            <a:rPr lang="en-US" dirty="0"/>
            <a:t>Hypotension</a:t>
          </a:r>
        </a:p>
      </dgm:t>
    </dgm:pt>
    <dgm:pt modelId="{EC25EAD2-CEC6-6B4D-A4A2-1E63C92BD7A4}" type="parTrans" cxnId="{0BC72A1D-7985-934D-B305-E0EDBE1DD5EF}">
      <dgm:prSet/>
      <dgm:spPr/>
      <dgm:t>
        <a:bodyPr/>
        <a:lstStyle/>
        <a:p>
          <a:endParaRPr lang="en-US"/>
        </a:p>
      </dgm:t>
    </dgm:pt>
    <dgm:pt modelId="{1114C6F2-69A4-5348-883C-11192E41B08D}" type="sibTrans" cxnId="{0BC72A1D-7985-934D-B305-E0EDBE1DD5EF}">
      <dgm:prSet/>
      <dgm:spPr/>
      <dgm:t>
        <a:bodyPr/>
        <a:lstStyle/>
        <a:p>
          <a:endParaRPr lang="en-US"/>
        </a:p>
      </dgm:t>
    </dgm:pt>
    <dgm:pt modelId="{5BFB15CF-6622-7949-BC37-875C05836922}">
      <dgm:prSet phldrT="[Text]"/>
      <dgm:spPr/>
      <dgm:t>
        <a:bodyPr/>
        <a:lstStyle/>
        <a:p>
          <a:r>
            <a:rPr lang="en-US" dirty="0"/>
            <a:t>Respiratory difficulty</a:t>
          </a:r>
        </a:p>
      </dgm:t>
    </dgm:pt>
    <dgm:pt modelId="{41E18100-DA76-6A42-AA14-D2B2AD5E4AA8}" type="parTrans" cxnId="{594835EF-25A6-4A48-9254-2D1601E1A69F}">
      <dgm:prSet/>
      <dgm:spPr/>
      <dgm:t>
        <a:bodyPr/>
        <a:lstStyle/>
        <a:p>
          <a:endParaRPr lang="en-US"/>
        </a:p>
      </dgm:t>
    </dgm:pt>
    <dgm:pt modelId="{AA9EB300-DF2C-6F4D-A658-1A3B95AC5287}" type="sibTrans" cxnId="{594835EF-25A6-4A48-9254-2D1601E1A69F}">
      <dgm:prSet/>
      <dgm:spPr/>
      <dgm:t>
        <a:bodyPr/>
        <a:lstStyle/>
        <a:p>
          <a:endParaRPr lang="en-US"/>
        </a:p>
      </dgm:t>
    </dgm:pt>
    <dgm:pt modelId="{61072FA7-7C68-C94F-A8AE-EBBB37F6CF3B}">
      <dgm:prSet phldrT="[Text]"/>
      <dgm:spPr/>
      <dgm:t>
        <a:bodyPr/>
        <a:lstStyle/>
        <a:p>
          <a:r>
            <a:rPr lang="en-US" dirty="0"/>
            <a:t>Usu. associated w/ azotemia</a:t>
          </a:r>
        </a:p>
      </dgm:t>
    </dgm:pt>
    <dgm:pt modelId="{8A51EC7E-98E5-2142-82AC-3CE62CECC3E7}" type="parTrans" cxnId="{D7A8BDA4-A9F2-004C-92B6-EDD3A61E2212}">
      <dgm:prSet/>
      <dgm:spPr/>
      <dgm:t>
        <a:bodyPr/>
        <a:lstStyle/>
        <a:p>
          <a:endParaRPr lang="en-US"/>
        </a:p>
      </dgm:t>
    </dgm:pt>
    <dgm:pt modelId="{49ABB1CE-CAC3-0440-A1B5-CFD8BA27F8C6}" type="sibTrans" cxnId="{D7A8BDA4-A9F2-004C-92B6-EDD3A61E2212}">
      <dgm:prSet/>
      <dgm:spPr/>
      <dgm:t>
        <a:bodyPr/>
        <a:lstStyle/>
        <a:p>
          <a:endParaRPr lang="en-US"/>
        </a:p>
      </dgm:t>
    </dgm:pt>
    <dgm:pt modelId="{2C49E170-DBBC-8049-8120-BD0658ABD54C}">
      <dgm:prSet phldrT="[Text]"/>
      <dgm:spPr/>
      <dgm:t>
        <a:bodyPr/>
        <a:lstStyle/>
        <a:p>
          <a:r>
            <a:rPr lang="en-US" dirty="0"/>
            <a:t>Weakness/Hyporeflexia</a:t>
          </a:r>
        </a:p>
      </dgm:t>
    </dgm:pt>
    <dgm:pt modelId="{F1E1CD20-395A-D84B-9775-A369DEB52AE4}" type="parTrans" cxnId="{F0ECDC55-8905-944A-9D29-E53DA563B9C3}">
      <dgm:prSet/>
      <dgm:spPr/>
      <dgm:t>
        <a:bodyPr/>
        <a:lstStyle/>
        <a:p>
          <a:endParaRPr lang="en-US"/>
        </a:p>
      </dgm:t>
    </dgm:pt>
    <dgm:pt modelId="{3B4434FE-4D44-164C-BF36-7822978775C9}" type="sibTrans" cxnId="{F0ECDC55-8905-944A-9D29-E53DA563B9C3}">
      <dgm:prSet/>
      <dgm:spPr/>
      <dgm:t>
        <a:bodyPr/>
        <a:lstStyle/>
        <a:p>
          <a:endParaRPr lang="en-US"/>
        </a:p>
      </dgm:t>
    </dgm:pt>
    <dgm:pt modelId="{7F50ADF2-D465-BE44-BB2B-FEE17FFDF488}">
      <dgm:prSet phldrT="[Text]"/>
      <dgm:spPr/>
      <dgm:t>
        <a:bodyPr/>
        <a:lstStyle/>
        <a:p>
          <a:r>
            <a:rPr lang="en-US" dirty="0"/>
            <a:t>Arrhythmias: 1</a:t>
          </a:r>
          <a:r>
            <a:rPr lang="en-US" baseline="30000" dirty="0"/>
            <a:t>st</a:t>
          </a:r>
          <a:r>
            <a:rPr lang="en-US" dirty="0"/>
            <a:t> degree AVB, rarely asystole</a:t>
          </a:r>
        </a:p>
      </dgm:t>
    </dgm:pt>
    <dgm:pt modelId="{DA005E00-794A-4F4C-8E36-63357B5ED9DF}" type="parTrans" cxnId="{62618B29-1D35-2C46-8B0E-874714374D79}">
      <dgm:prSet/>
      <dgm:spPr/>
      <dgm:t>
        <a:bodyPr/>
        <a:lstStyle/>
        <a:p>
          <a:endParaRPr lang="en-US"/>
        </a:p>
      </dgm:t>
    </dgm:pt>
    <dgm:pt modelId="{2F2E7308-56EB-184D-B781-CAD1E8CAADF8}" type="sibTrans" cxnId="{62618B29-1D35-2C46-8B0E-874714374D79}">
      <dgm:prSet/>
      <dgm:spPr/>
      <dgm:t>
        <a:bodyPr/>
        <a:lstStyle/>
        <a:p>
          <a:endParaRPr lang="en-US"/>
        </a:p>
      </dgm:t>
    </dgm:pt>
    <dgm:pt modelId="{2BC925E4-ED84-7B4B-B5B3-A97E03727372}" type="pres">
      <dgm:prSet presAssocID="{9059908B-292E-0042-865B-8857F6C7BD7B}" presName="Name0" presStyleCnt="0">
        <dgm:presLayoutVars>
          <dgm:dir/>
          <dgm:animLvl val="lvl"/>
          <dgm:resizeHandles val="exact"/>
        </dgm:presLayoutVars>
      </dgm:prSet>
      <dgm:spPr/>
    </dgm:pt>
    <dgm:pt modelId="{F2CBED8E-53B5-014C-843C-7AEA324019A3}" type="pres">
      <dgm:prSet presAssocID="{61072FA7-7C68-C94F-A8AE-EBBB37F6CF3B}" presName="linNode" presStyleCnt="0"/>
      <dgm:spPr/>
    </dgm:pt>
    <dgm:pt modelId="{B712D79C-D636-094C-A73B-418AB00BB7AC}" type="pres">
      <dgm:prSet presAssocID="{61072FA7-7C68-C94F-A8AE-EBBB37F6CF3B}" presName="parentText" presStyleLbl="node1" presStyleIdx="0" presStyleCnt="5">
        <dgm:presLayoutVars>
          <dgm:chMax val="1"/>
          <dgm:bulletEnabled val="1"/>
        </dgm:presLayoutVars>
      </dgm:prSet>
      <dgm:spPr/>
    </dgm:pt>
    <dgm:pt modelId="{35756CCB-D9AF-6F4E-9CB2-3DE0A818B65D}" type="pres">
      <dgm:prSet presAssocID="{49ABB1CE-CAC3-0440-A1B5-CFD8BA27F8C6}" presName="sp" presStyleCnt="0"/>
      <dgm:spPr/>
    </dgm:pt>
    <dgm:pt modelId="{CF22F7A2-C746-9743-AE4E-1ACB74506023}" type="pres">
      <dgm:prSet presAssocID="{2C49E170-DBBC-8049-8120-BD0658ABD54C}" presName="linNode" presStyleCnt="0"/>
      <dgm:spPr/>
    </dgm:pt>
    <dgm:pt modelId="{67BE6733-C2F2-9E40-8C0B-F59940C0BC8D}" type="pres">
      <dgm:prSet presAssocID="{2C49E170-DBBC-8049-8120-BD0658ABD54C}" presName="parentText" presStyleLbl="node1" presStyleIdx="1" presStyleCnt="5">
        <dgm:presLayoutVars>
          <dgm:chMax val="1"/>
          <dgm:bulletEnabled val="1"/>
        </dgm:presLayoutVars>
      </dgm:prSet>
      <dgm:spPr/>
    </dgm:pt>
    <dgm:pt modelId="{9AFA9858-23CF-EE4D-9B9D-3886ADB8B01E}" type="pres">
      <dgm:prSet presAssocID="{3B4434FE-4D44-164C-BF36-7822978775C9}" presName="sp" presStyleCnt="0"/>
      <dgm:spPr/>
    </dgm:pt>
    <dgm:pt modelId="{EBD72E56-8A77-8D46-A9F5-B6676E3379B4}" type="pres">
      <dgm:prSet presAssocID="{202B77D5-6FC1-4745-807F-87537F43C7FF}" presName="linNode" presStyleCnt="0"/>
      <dgm:spPr/>
    </dgm:pt>
    <dgm:pt modelId="{C0460ABD-B6E1-FA46-B7BF-E1B303B15E19}" type="pres">
      <dgm:prSet presAssocID="{202B77D5-6FC1-4745-807F-87537F43C7FF}" presName="parentText" presStyleLbl="node1" presStyleIdx="2" presStyleCnt="5">
        <dgm:presLayoutVars>
          <dgm:chMax val="1"/>
          <dgm:bulletEnabled val="1"/>
        </dgm:presLayoutVars>
      </dgm:prSet>
      <dgm:spPr/>
    </dgm:pt>
    <dgm:pt modelId="{9FE49EC1-F881-2C45-A00A-AA9E93E6AC78}" type="pres">
      <dgm:prSet presAssocID="{1114C6F2-69A4-5348-883C-11192E41B08D}" presName="sp" presStyleCnt="0"/>
      <dgm:spPr/>
    </dgm:pt>
    <dgm:pt modelId="{67FD1F86-51F4-BB47-9CDD-A60B51BA4F52}" type="pres">
      <dgm:prSet presAssocID="{5BFB15CF-6622-7949-BC37-875C05836922}" presName="linNode" presStyleCnt="0"/>
      <dgm:spPr/>
    </dgm:pt>
    <dgm:pt modelId="{E6BBD19B-AD4F-4044-8A34-25F872EA2E42}" type="pres">
      <dgm:prSet presAssocID="{5BFB15CF-6622-7949-BC37-875C05836922}" presName="parentText" presStyleLbl="node1" presStyleIdx="3" presStyleCnt="5">
        <dgm:presLayoutVars>
          <dgm:chMax val="1"/>
          <dgm:bulletEnabled val="1"/>
        </dgm:presLayoutVars>
      </dgm:prSet>
      <dgm:spPr/>
    </dgm:pt>
    <dgm:pt modelId="{9F0AE239-DEC1-F24E-9D85-BBBBF74EF046}" type="pres">
      <dgm:prSet presAssocID="{AA9EB300-DF2C-6F4D-A658-1A3B95AC5287}" presName="sp" presStyleCnt="0"/>
      <dgm:spPr/>
    </dgm:pt>
    <dgm:pt modelId="{E4C1CD98-10CB-D04F-9DD3-41CDD4393AAA}" type="pres">
      <dgm:prSet presAssocID="{7F50ADF2-D465-BE44-BB2B-FEE17FFDF488}" presName="linNode" presStyleCnt="0"/>
      <dgm:spPr/>
    </dgm:pt>
    <dgm:pt modelId="{A2ECBDD7-9C28-704C-BFF9-EC624500B26E}" type="pres">
      <dgm:prSet presAssocID="{7F50ADF2-D465-BE44-BB2B-FEE17FFDF488}" presName="parentText" presStyleLbl="node1" presStyleIdx="4" presStyleCnt="5">
        <dgm:presLayoutVars>
          <dgm:chMax val="1"/>
          <dgm:bulletEnabled val="1"/>
        </dgm:presLayoutVars>
      </dgm:prSet>
      <dgm:spPr/>
    </dgm:pt>
  </dgm:ptLst>
  <dgm:cxnLst>
    <dgm:cxn modelId="{0BC72A1D-7985-934D-B305-E0EDBE1DD5EF}" srcId="{9059908B-292E-0042-865B-8857F6C7BD7B}" destId="{202B77D5-6FC1-4745-807F-87537F43C7FF}" srcOrd="2" destOrd="0" parTransId="{EC25EAD2-CEC6-6B4D-A4A2-1E63C92BD7A4}" sibTransId="{1114C6F2-69A4-5348-883C-11192E41B08D}"/>
    <dgm:cxn modelId="{7B03CA22-1015-EB41-8AE2-EED5834E812F}" type="presOf" srcId="{61072FA7-7C68-C94F-A8AE-EBBB37F6CF3B}" destId="{B712D79C-D636-094C-A73B-418AB00BB7AC}" srcOrd="0" destOrd="0" presId="urn:microsoft.com/office/officeart/2005/8/layout/vList5"/>
    <dgm:cxn modelId="{62618B29-1D35-2C46-8B0E-874714374D79}" srcId="{9059908B-292E-0042-865B-8857F6C7BD7B}" destId="{7F50ADF2-D465-BE44-BB2B-FEE17FFDF488}" srcOrd="4" destOrd="0" parTransId="{DA005E00-794A-4F4C-8E36-63357B5ED9DF}" sibTransId="{2F2E7308-56EB-184D-B781-CAD1E8CAADF8}"/>
    <dgm:cxn modelId="{0B5F965C-7885-B047-9A89-8EC22633F700}" type="presOf" srcId="{2C49E170-DBBC-8049-8120-BD0658ABD54C}" destId="{67BE6733-C2F2-9E40-8C0B-F59940C0BC8D}" srcOrd="0" destOrd="0" presId="urn:microsoft.com/office/officeart/2005/8/layout/vList5"/>
    <dgm:cxn modelId="{46406061-4C38-074A-8D5C-6C42E78A8403}" type="presOf" srcId="{202B77D5-6FC1-4745-807F-87537F43C7FF}" destId="{C0460ABD-B6E1-FA46-B7BF-E1B303B15E19}" srcOrd="0" destOrd="0" presId="urn:microsoft.com/office/officeart/2005/8/layout/vList5"/>
    <dgm:cxn modelId="{F0ECDC55-8905-944A-9D29-E53DA563B9C3}" srcId="{9059908B-292E-0042-865B-8857F6C7BD7B}" destId="{2C49E170-DBBC-8049-8120-BD0658ABD54C}" srcOrd="1" destOrd="0" parTransId="{F1E1CD20-395A-D84B-9775-A369DEB52AE4}" sibTransId="{3B4434FE-4D44-164C-BF36-7822978775C9}"/>
    <dgm:cxn modelId="{4DF1B978-250B-9F4F-AFA9-0158FB31B2BC}" type="presOf" srcId="{7F50ADF2-D465-BE44-BB2B-FEE17FFDF488}" destId="{A2ECBDD7-9C28-704C-BFF9-EC624500B26E}" srcOrd="0" destOrd="0" presId="urn:microsoft.com/office/officeart/2005/8/layout/vList5"/>
    <dgm:cxn modelId="{D7A8BDA4-A9F2-004C-92B6-EDD3A61E2212}" srcId="{9059908B-292E-0042-865B-8857F6C7BD7B}" destId="{61072FA7-7C68-C94F-A8AE-EBBB37F6CF3B}" srcOrd="0" destOrd="0" parTransId="{8A51EC7E-98E5-2142-82AC-3CE62CECC3E7}" sibTransId="{49ABB1CE-CAC3-0440-A1B5-CFD8BA27F8C6}"/>
    <dgm:cxn modelId="{DF4B82C4-2F86-134C-A439-B4A1127BBCBA}" type="presOf" srcId="{5BFB15CF-6622-7949-BC37-875C05836922}" destId="{E6BBD19B-AD4F-4044-8A34-25F872EA2E42}" srcOrd="0" destOrd="0" presId="urn:microsoft.com/office/officeart/2005/8/layout/vList5"/>
    <dgm:cxn modelId="{86FF8ACE-EEBB-B84A-9AB4-B7477457317C}" type="presOf" srcId="{9059908B-292E-0042-865B-8857F6C7BD7B}" destId="{2BC925E4-ED84-7B4B-B5B3-A97E03727372}" srcOrd="0" destOrd="0" presId="urn:microsoft.com/office/officeart/2005/8/layout/vList5"/>
    <dgm:cxn modelId="{594835EF-25A6-4A48-9254-2D1601E1A69F}" srcId="{9059908B-292E-0042-865B-8857F6C7BD7B}" destId="{5BFB15CF-6622-7949-BC37-875C05836922}" srcOrd="3" destOrd="0" parTransId="{41E18100-DA76-6A42-AA14-D2B2AD5E4AA8}" sibTransId="{AA9EB300-DF2C-6F4D-A658-1A3B95AC5287}"/>
    <dgm:cxn modelId="{5ECD3C44-FBD7-4043-8012-FA1BD9C4CB9B}" type="presParOf" srcId="{2BC925E4-ED84-7B4B-B5B3-A97E03727372}" destId="{F2CBED8E-53B5-014C-843C-7AEA324019A3}" srcOrd="0" destOrd="0" presId="urn:microsoft.com/office/officeart/2005/8/layout/vList5"/>
    <dgm:cxn modelId="{75B546B0-50B2-134E-B98A-75E8A0CBE2E5}" type="presParOf" srcId="{F2CBED8E-53B5-014C-843C-7AEA324019A3}" destId="{B712D79C-D636-094C-A73B-418AB00BB7AC}" srcOrd="0" destOrd="0" presId="urn:microsoft.com/office/officeart/2005/8/layout/vList5"/>
    <dgm:cxn modelId="{102CF8EC-243A-994D-B1D9-1FC49DBCAEAF}" type="presParOf" srcId="{2BC925E4-ED84-7B4B-B5B3-A97E03727372}" destId="{35756CCB-D9AF-6F4E-9CB2-3DE0A818B65D}" srcOrd="1" destOrd="0" presId="urn:microsoft.com/office/officeart/2005/8/layout/vList5"/>
    <dgm:cxn modelId="{F05FEABE-DF5F-2444-8EDC-32F7BD97659D}" type="presParOf" srcId="{2BC925E4-ED84-7B4B-B5B3-A97E03727372}" destId="{CF22F7A2-C746-9743-AE4E-1ACB74506023}" srcOrd="2" destOrd="0" presId="urn:microsoft.com/office/officeart/2005/8/layout/vList5"/>
    <dgm:cxn modelId="{7223E56B-42A0-B047-B5F6-D0312E87B5E2}" type="presParOf" srcId="{CF22F7A2-C746-9743-AE4E-1ACB74506023}" destId="{67BE6733-C2F2-9E40-8C0B-F59940C0BC8D}" srcOrd="0" destOrd="0" presId="urn:microsoft.com/office/officeart/2005/8/layout/vList5"/>
    <dgm:cxn modelId="{9A77473C-255B-684C-A25A-6A678D46A472}" type="presParOf" srcId="{2BC925E4-ED84-7B4B-B5B3-A97E03727372}" destId="{9AFA9858-23CF-EE4D-9B9D-3886ADB8B01E}" srcOrd="3" destOrd="0" presId="urn:microsoft.com/office/officeart/2005/8/layout/vList5"/>
    <dgm:cxn modelId="{AE322AC5-2474-CD40-8510-0A15D724243A}" type="presParOf" srcId="{2BC925E4-ED84-7B4B-B5B3-A97E03727372}" destId="{EBD72E56-8A77-8D46-A9F5-B6676E3379B4}" srcOrd="4" destOrd="0" presId="urn:microsoft.com/office/officeart/2005/8/layout/vList5"/>
    <dgm:cxn modelId="{006299E9-BA8D-F543-B269-75503B79D0C0}" type="presParOf" srcId="{EBD72E56-8A77-8D46-A9F5-B6676E3379B4}" destId="{C0460ABD-B6E1-FA46-B7BF-E1B303B15E19}" srcOrd="0" destOrd="0" presId="urn:microsoft.com/office/officeart/2005/8/layout/vList5"/>
    <dgm:cxn modelId="{24890666-22E6-FE4F-AD01-6DADE7DAA467}" type="presParOf" srcId="{2BC925E4-ED84-7B4B-B5B3-A97E03727372}" destId="{9FE49EC1-F881-2C45-A00A-AA9E93E6AC78}" srcOrd="5" destOrd="0" presId="urn:microsoft.com/office/officeart/2005/8/layout/vList5"/>
    <dgm:cxn modelId="{946151BD-9279-3F45-9E64-7B23A434D8EE}" type="presParOf" srcId="{2BC925E4-ED84-7B4B-B5B3-A97E03727372}" destId="{67FD1F86-51F4-BB47-9CDD-A60B51BA4F52}" srcOrd="6" destOrd="0" presId="urn:microsoft.com/office/officeart/2005/8/layout/vList5"/>
    <dgm:cxn modelId="{B80666A2-B5A8-0B49-965B-79E0EF315AEC}" type="presParOf" srcId="{67FD1F86-51F4-BB47-9CDD-A60B51BA4F52}" destId="{E6BBD19B-AD4F-4044-8A34-25F872EA2E42}" srcOrd="0" destOrd="0" presId="urn:microsoft.com/office/officeart/2005/8/layout/vList5"/>
    <dgm:cxn modelId="{46762D3A-7A3E-3C4E-8364-C772EDDDF914}" type="presParOf" srcId="{2BC925E4-ED84-7B4B-B5B3-A97E03727372}" destId="{9F0AE239-DEC1-F24E-9D85-BBBBF74EF046}" srcOrd="7" destOrd="0" presId="urn:microsoft.com/office/officeart/2005/8/layout/vList5"/>
    <dgm:cxn modelId="{4A0F8A7E-E6A4-B243-B39C-EC15A942477A}" type="presParOf" srcId="{2BC925E4-ED84-7B4B-B5B3-A97E03727372}" destId="{E4C1CD98-10CB-D04F-9DD3-41CDD4393AAA}" srcOrd="8" destOrd="0" presId="urn:microsoft.com/office/officeart/2005/8/layout/vList5"/>
    <dgm:cxn modelId="{4C5300D0-B461-7B44-96CD-E68EBD03716E}" type="presParOf" srcId="{E4C1CD98-10CB-D04F-9DD3-41CDD4393AAA}" destId="{A2ECBDD7-9C28-704C-BFF9-EC624500B26E}"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AF1886B-E8AF-F141-A144-F3D70ED67AE6}" type="doc">
      <dgm:prSet loTypeId="urn:microsoft.com/office/officeart/2005/8/layout/list1" loCatId="" qsTypeId="urn:microsoft.com/office/officeart/2005/8/quickstyle/simple4" qsCatId="simple" csTypeId="urn:microsoft.com/office/officeart/2005/8/colors/accent0_3" csCatId="mainScheme" phldr="1"/>
      <dgm:spPr/>
      <dgm:t>
        <a:bodyPr/>
        <a:lstStyle/>
        <a:p>
          <a:endParaRPr lang="en-US"/>
        </a:p>
      </dgm:t>
    </dgm:pt>
    <dgm:pt modelId="{588917DF-7529-E54C-BA37-03FE307816E0}">
      <dgm:prSet phldrT="[Text]"/>
      <dgm:spPr/>
      <dgm:t>
        <a:bodyPr/>
        <a:lstStyle/>
        <a:p>
          <a:r>
            <a:rPr lang="en-US" dirty="0"/>
            <a:t>Decreased intestinal absorption</a:t>
          </a:r>
        </a:p>
      </dgm:t>
    </dgm:pt>
    <dgm:pt modelId="{DCE659D1-958B-3440-B49C-DB047956BCBD}" type="parTrans" cxnId="{80B9A7D1-C636-EF4A-BBE8-78AD88CB55E5}">
      <dgm:prSet/>
      <dgm:spPr/>
      <dgm:t>
        <a:bodyPr/>
        <a:lstStyle/>
        <a:p>
          <a:endParaRPr lang="en-US"/>
        </a:p>
      </dgm:t>
    </dgm:pt>
    <dgm:pt modelId="{C1C4E2FB-5660-8D42-A5F6-03D659840749}" type="sibTrans" cxnId="{80B9A7D1-C636-EF4A-BBE8-78AD88CB55E5}">
      <dgm:prSet/>
      <dgm:spPr/>
      <dgm:t>
        <a:bodyPr/>
        <a:lstStyle/>
        <a:p>
          <a:endParaRPr lang="en-US"/>
        </a:p>
      </dgm:t>
    </dgm:pt>
    <dgm:pt modelId="{01A650B5-C50D-0D42-ADD6-3029824EEC29}">
      <dgm:prSet phldrT="[Text]"/>
      <dgm:spPr/>
      <dgm:t>
        <a:bodyPr/>
        <a:lstStyle/>
        <a:p>
          <a:r>
            <a:rPr lang="en-US" dirty="0"/>
            <a:t>Increased renal excretion</a:t>
          </a:r>
        </a:p>
      </dgm:t>
    </dgm:pt>
    <dgm:pt modelId="{4D32D192-61E0-DE40-935A-31FD394109F9}" type="parTrans" cxnId="{9935CE61-73F7-CC4E-8319-B17EC36C3B30}">
      <dgm:prSet/>
      <dgm:spPr/>
      <dgm:t>
        <a:bodyPr/>
        <a:lstStyle/>
        <a:p>
          <a:endParaRPr lang="en-US"/>
        </a:p>
      </dgm:t>
    </dgm:pt>
    <dgm:pt modelId="{78AB334B-B518-344D-A656-C50AAE49D6F6}" type="sibTrans" cxnId="{9935CE61-73F7-CC4E-8319-B17EC36C3B30}">
      <dgm:prSet/>
      <dgm:spPr/>
      <dgm:t>
        <a:bodyPr/>
        <a:lstStyle/>
        <a:p>
          <a:endParaRPr lang="en-US"/>
        </a:p>
      </dgm:t>
    </dgm:pt>
    <dgm:pt modelId="{B4CCF0CA-F25E-3145-B9AC-8FC005BEECCD}">
      <dgm:prSet phldrT="[Text]"/>
      <dgm:spPr/>
      <dgm:t>
        <a:bodyPr/>
        <a:lstStyle/>
        <a:p>
          <a:r>
            <a:rPr lang="en-US" dirty="0"/>
            <a:t>Transcellular shifts</a:t>
          </a:r>
        </a:p>
      </dgm:t>
    </dgm:pt>
    <dgm:pt modelId="{555C084D-F0D2-1E43-ACE3-80055322E4C1}" type="parTrans" cxnId="{7C74FFD4-2364-114F-B97C-F440E935A62C}">
      <dgm:prSet/>
      <dgm:spPr/>
      <dgm:t>
        <a:bodyPr/>
        <a:lstStyle/>
        <a:p>
          <a:endParaRPr lang="en-US"/>
        </a:p>
      </dgm:t>
    </dgm:pt>
    <dgm:pt modelId="{29C1E001-EFD7-B045-9A51-278F3D4133CA}" type="sibTrans" cxnId="{7C74FFD4-2364-114F-B97C-F440E935A62C}">
      <dgm:prSet/>
      <dgm:spPr/>
      <dgm:t>
        <a:bodyPr/>
        <a:lstStyle/>
        <a:p>
          <a:endParaRPr lang="en-US"/>
        </a:p>
      </dgm:t>
    </dgm:pt>
    <dgm:pt modelId="{9A4FC12E-D8C5-7040-A380-4FD96B296F01}" type="pres">
      <dgm:prSet presAssocID="{6AF1886B-E8AF-F141-A144-F3D70ED67AE6}" presName="linear" presStyleCnt="0">
        <dgm:presLayoutVars>
          <dgm:dir/>
          <dgm:animLvl val="lvl"/>
          <dgm:resizeHandles val="exact"/>
        </dgm:presLayoutVars>
      </dgm:prSet>
      <dgm:spPr/>
    </dgm:pt>
    <dgm:pt modelId="{1DE4D876-CDE0-A145-9CB2-371881598CC6}" type="pres">
      <dgm:prSet presAssocID="{588917DF-7529-E54C-BA37-03FE307816E0}" presName="parentLin" presStyleCnt="0"/>
      <dgm:spPr/>
    </dgm:pt>
    <dgm:pt modelId="{0B3CA293-F82E-464A-B66F-341090719E05}" type="pres">
      <dgm:prSet presAssocID="{588917DF-7529-E54C-BA37-03FE307816E0}" presName="parentLeftMargin" presStyleLbl="node1" presStyleIdx="0" presStyleCnt="3"/>
      <dgm:spPr/>
    </dgm:pt>
    <dgm:pt modelId="{1FCCB190-614D-F24E-956D-90F643E5A1C5}" type="pres">
      <dgm:prSet presAssocID="{588917DF-7529-E54C-BA37-03FE307816E0}" presName="parentText" presStyleLbl="node1" presStyleIdx="0" presStyleCnt="3">
        <dgm:presLayoutVars>
          <dgm:chMax val="0"/>
          <dgm:bulletEnabled val="1"/>
        </dgm:presLayoutVars>
      </dgm:prSet>
      <dgm:spPr/>
    </dgm:pt>
    <dgm:pt modelId="{F05A8C5A-28DA-AD49-97E2-6787BE02E08A}" type="pres">
      <dgm:prSet presAssocID="{588917DF-7529-E54C-BA37-03FE307816E0}" presName="negativeSpace" presStyleCnt="0"/>
      <dgm:spPr/>
    </dgm:pt>
    <dgm:pt modelId="{86056D8D-E2EC-8645-9785-E66606FEC6E3}" type="pres">
      <dgm:prSet presAssocID="{588917DF-7529-E54C-BA37-03FE307816E0}" presName="childText" presStyleLbl="conFgAcc1" presStyleIdx="0" presStyleCnt="3">
        <dgm:presLayoutVars>
          <dgm:bulletEnabled val="1"/>
        </dgm:presLayoutVars>
      </dgm:prSet>
      <dgm:spPr/>
    </dgm:pt>
    <dgm:pt modelId="{36E04523-4995-B642-AFDD-D1773A02051B}" type="pres">
      <dgm:prSet presAssocID="{C1C4E2FB-5660-8D42-A5F6-03D659840749}" presName="spaceBetweenRectangles" presStyleCnt="0"/>
      <dgm:spPr/>
    </dgm:pt>
    <dgm:pt modelId="{6A7BE2D5-83C6-2C4A-B0A0-47CD0034D18A}" type="pres">
      <dgm:prSet presAssocID="{01A650B5-C50D-0D42-ADD6-3029824EEC29}" presName="parentLin" presStyleCnt="0"/>
      <dgm:spPr/>
    </dgm:pt>
    <dgm:pt modelId="{DDF31690-29A6-A44B-BB3B-646E375DBF5A}" type="pres">
      <dgm:prSet presAssocID="{01A650B5-C50D-0D42-ADD6-3029824EEC29}" presName="parentLeftMargin" presStyleLbl="node1" presStyleIdx="0" presStyleCnt="3"/>
      <dgm:spPr/>
    </dgm:pt>
    <dgm:pt modelId="{BE08CAA1-3C44-2248-9C3D-38E2E61E48F7}" type="pres">
      <dgm:prSet presAssocID="{01A650B5-C50D-0D42-ADD6-3029824EEC29}" presName="parentText" presStyleLbl="node1" presStyleIdx="1" presStyleCnt="3">
        <dgm:presLayoutVars>
          <dgm:chMax val="0"/>
          <dgm:bulletEnabled val="1"/>
        </dgm:presLayoutVars>
      </dgm:prSet>
      <dgm:spPr/>
    </dgm:pt>
    <dgm:pt modelId="{B0A43A16-9850-984B-A4D2-F29A919A0373}" type="pres">
      <dgm:prSet presAssocID="{01A650B5-C50D-0D42-ADD6-3029824EEC29}" presName="negativeSpace" presStyleCnt="0"/>
      <dgm:spPr/>
    </dgm:pt>
    <dgm:pt modelId="{7BDA7DBA-F32B-0947-94C5-1128C0D1ECF6}" type="pres">
      <dgm:prSet presAssocID="{01A650B5-C50D-0D42-ADD6-3029824EEC29}" presName="childText" presStyleLbl="conFgAcc1" presStyleIdx="1" presStyleCnt="3">
        <dgm:presLayoutVars>
          <dgm:bulletEnabled val="1"/>
        </dgm:presLayoutVars>
      </dgm:prSet>
      <dgm:spPr/>
    </dgm:pt>
    <dgm:pt modelId="{44428A7D-5D98-C345-853D-E0ABC34BDCB0}" type="pres">
      <dgm:prSet presAssocID="{78AB334B-B518-344D-A656-C50AAE49D6F6}" presName="spaceBetweenRectangles" presStyleCnt="0"/>
      <dgm:spPr/>
    </dgm:pt>
    <dgm:pt modelId="{13F8FFAA-5D48-394F-BA67-257F53DCAA4C}" type="pres">
      <dgm:prSet presAssocID="{B4CCF0CA-F25E-3145-B9AC-8FC005BEECCD}" presName="parentLin" presStyleCnt="0"/>
      <dgm:spPr/>
    </dgm:pt>
    <dgm:pt modelId="{B670A3AA-F506-4246-B2CB-5621D8B3E5F8}" type="pres">
      <dgm:prSet presAssocID="{B4CCF0CA-F25E-3145-B9AC-8FC005BEECCD}" presName="parentLeftMargin" presStyleLbl="node1" presStyleIdx="1" presStyleCnt="3"/>
      <dgm:spPr/>
    </dgm:pt>
    <dgm:pt modelId="{95AC8AB8-DD04-054D-860F-5668EE7FDF35}" type="pres">
      <dgm:prSet presAssocID="{B4CCF0CA-F25E-3145-B9AC-8FC005BEECCD}" presName="parentText" presStyleLbl="node1" presStyleIdx="2" presStyleCnt="3">
        <dgm:presLayoutVars>
          <dgm:chMax val="0"/>
          <dgm:bulletEnabled val="1"/>
        </dgm:presLayoutVars>
      </dgm:prSet>
      <dgm:spPr/>
    </dgm:pt>
    <dgm:pt modelId="{82D46CB5-FE10-834B-9A5B-7BCAC0826874}" type="pres">
      <dgm:prSet presAssocID="{B4CCF0CA-F25E-3145-B9AC-8FC005BEECCD}" presName="negativeSpace" presStyleCnt="0"/>
      <dgm:spPr/>
    </dgm:pt>
    <dgm:pt modelId="{414489E5-6A22-324E-AEFE-3BC0FB2149B4}" type="pres">
      <dgm:prSet presAssocID="{B4CCF0CA-F25E-3145-B9AC-8FC005BEECCD}" presName="childText" presStyleLbl="conFgAcc1" presStyleIdx="2" presStyleCnt="3">
        <dgm:presLayoutVars>
          <dgm:bulletEnabled val="1"/>
        </dgm:presLayoutVars>
      </dgm:prSet>
      <dgm:spPr/>
    </dgm:pt>
  </dgm:ptLst>
  <dgm:cxnLst>
    <dgm:cxn modelId="{9935CE61-73F7-CC4E-8319-B17EC36C3B30}" srcId="{6AF1886B-E8AF-F141-A144-F3D70ED67AE6}" destId="{01A650B5-C50D-0D42-ADD6-3029824EEC29}" srcOrd="1" destOrd="0" parTransId="{4D32D192-61E0-DE40-935A-31FD394109F9}" sibTransId="{78AB334B-B518-344D-A656-C50AAE49D6F6}"/>
    <dgm:cxn modelId="{CFF0FE4D-7042-F148-9E9E-1B46DC7D5A07}" type="presOf" srcId="{6AF1886B-E8AF-F141-A144-F3D70ED67AE6}" destId="{9A4FC12E-D8C5-7040-A380-4FD96B296F01}" srcOrd="0" destOrd="0" presId="urn:microsoft.com/office/officeart/2005/8/layout/list1"/>
    <dgm:cxn modelId="{A0570289-E637-8445-BBEF-48A1E4EA325E}" type="presOf" srcId="{588917DF-7529-E54C-BA37-03FE307816E0}" destId="{1FCCB190-614D-F24E-956D-90F643E5A1C5}" srcOrd="1" destOrd="0" presId="urn:microsoft.com/office/officeart/2005/8/layout/list1"/>
    <dgm:cxn modelId="{17B53E8C-5D0A-0E45-9E19-3EC744CC4A3A}" type="presOf" srcId="{01A650B5-C50D-0D42-ADD6-3029824EEC29}" destId="{DDF31690-29A6-A44B-BB3B-646E375DBF5A}" srcOrd="0" destOrd="0" presId="urn:microsoft.com/office/officeart/2005/8/layout/list1"/>
    <dgm:cxn modelId="{6A7C67A3-0476-9B4F-882C-702358B77F02}" type="presOf" srcId="{588917DF-7529-E54C-BA37-03FE307816E0}" destId="{0B3CA293-F82E-464A-B66F-341090719E05}" srcOrd="0" destOrd="0" presId="urn:microsoft.com/office/officeart/2005/8/layout/list1"/>
    <dgm:cxn modelId="{7BA629C5-4CE5-B748-848B-0994F24611E5}" type="presOf" srcId="{B4CCF0CA-F25E-3145-B9AC-8FC005BEECCD}" destId="{B670A3AA-F506-4246-B2CB-5621D8B3E5F8}" srcOrd="0" destOrd="0" presId="urn:microsoft.com/office/officeart/2005/8/layout/list1"/>
    <dgm:cxn modelId="{80B9A7D1-C636-EF4A-BBE8-78AD88CB55E5}" srcId="{6AF1886B-E8AF-F141-A144-F3D70ED67AE6}" destId="{588917DF-7529-E54C-BA37-03FE307816E0}" srcOrd="0" destOrd="0" parTransId="{DCE659D1-958B-3440-B49C-DB047956BCBD}" sibTransId="{C1C4E2FB-5660-8D42-A5F6-03D659840749}"/>
    <dgm:cxn modelId="{8BCF67D3-A7D0-1441-9A28-58C346DECFBD}" type="presOf" srcId="{01A650B5-C50D-0D42-ADD6-3029824EEC29}" destId="{BE08CAA1-3C44-2248-9C3D-38E2E61E48F7}" srcOrd="1" destOrd="0" presId="urn:microsoft.com/office/officeart/2005/8/layout/list1"/>
    <dgm:cxn modelId="{7C74FFD4-2364-114F-B97C-F440E935A62C}" srcId="{6AF1886B-E8AF-F141-A144-F3D70ED67AE6}" destId="{B4CCF0CA-F25E-3145-B9AC-8FC005BEECCD}" srcOrd="2" destOrd="0" parTransId="{555C084D-F0D2-1E43-ACE3-80055322E4C1}" sibTransId="{29C1E001-EFD7-B045-9A51-278F3D4133CA}"/>
    <dgm:cxn modelId="{452E42E7-BA39-D746-B9C4-79ABEA99D30E}" type="presOf" srcId="{B4CCF0CA-F25E-3145-B9AC-8FC005BEECCD}" destId="{95AC8AB8-DD04-054D-860F-5668EE7FDF35}" srcOrd="1" destOrd="0" presId="urn:microsoft.com/office/officeart/2005/8/layout/list1"/>
    <dgm:cxn modelId="{612D4985-FC9D-854D-9DB9-7D2F198CE5B2}" type="presParOf" srcId="{9A4FC12E-D8C5-7040-A380-4FD96B296F01}" destId="{1DE4D876-CDE0-A145-9CB2-371881598CC6}" srcOrd="0" destOrd="0" presId="urn:microsoft.com/office/officeart/2005/8/layout/list1"/>
    <dgm:cxn modelId="{CA34905F-5297-354B-8D2A-5ADEC2B06ED8}" type="presParOf" srcId="{1DE4D876-CDE0-A145-9CB2-371881598CC6}" destId="{0B3CA293-F82E-464A-B66F-341090719E05}" srcOrd="0" destOrd="0" presId="urn:microsoft.com/office/officeart/2005/8/layout/list1"/>
    <dgm:cxn modelId="{88246F8D-807F-424E-A987-7135A5C0EA38}" type="presParOf" srcId="{1DE4D876-CDE0-A145-9CB2-371881598CC6}" destId="{1FCCB190-614D-F24E-956D-90F643E5A1C5}" srcOrd="1" destOrd="0" presId="urn:microsoft.com/office/officeart/2005/8/layout/list1"/>
    <dgm:cxn modelId="{C524ED74-93C7-B840-8CBC-170CA037FD01}" type="presParOf" srcId="{9A4FC12E-D8C5-7040-A380-4FD96B296F01}" destId="{F05A8C5A-28DA-AD49-97E2-6787BE02E08A}" srcOrd="1" destOrd="0" presId="urn:microsoft.com/office/officeart/2005/8/layout/list1"/>
    <dgm:cxn modelId="{866721FC-23B1-094D-8C58-ECB5CA5568F3}" type="presParOf" srcId="{9A4FC12E-D8C5-7040-A380-4FD96B296F01}" destId="{86056D8D-E2EC-8645-9785-E66606FEC6E3}" srcOrd="2" destOrd="0" presId="urn:microsoft.com/office/officeart/2005/8/layout/list1"/>
    <dgm:cxn modelId="{A3C06955-ED9E-034A-AFDF-B8F9AC5CD6D4}" type="presParOf" srcId="{9A4FC12E-D8C5-7040-A380-4FD96B296F01}" destId="{36E04523-4995-B642-AFDD-D1773A02051B}" srcOrd="3" destOrd="0" presId="urn:microsoft.com/office/officeart/2005/8/layout/list1"/>
    <dgm:cxn modelId="{57991D3B-EB98-2246-9A95-A637659D082E}" type="presParOf" srcId="{9A4FC12E-D8C5-7040-A380-4FD96B296F01}" destId="{6A7BE2D5-83C6-2C4A-B0A0-47CD0034D18A}" srcOrd="4" destOrd="0" presId="urn:microsoft.com/office/officeart/2005/8/layout/list1"/>
    <dgm:cxn modelId="{4B733E1D-0909-DD44-9B87-7285F3B682B1}" type="presParOf" srcId="{6A7BE2D5-83C6-2C4A-B0A0-47CD0034D18A}" destId="{DDF31690-29A6-A44B-BB3B-646E375DBF5A}" srcOrd="0" destOrd="0" presId="urn:microsoft.com/office/officeart/2005/8/layout/list1"/>
    <dgm:cxn modelId="{89809392-11A1-944C-8EC2-93647243280B}" type="presParOf" srcId="{6A7BE2D5-83C6-2C4A-B0A0-47CD0034D18A}" destId="{BE08CAA1-3C44-2248-9C3D-38E2E61E48F7}" srcOrd="1" destOrd="0" presId="urn:microsoft.com/office/officeart/2005/8/layout/list1"/>
    <dgm:cxn modelId="{7F0E97E6-891D-8147-970B-97079958767B}" type="presParOf" srcId="{9A4FC12E-D8C5-7040-A380-4FD96B296F01}" destId="{B0A43A16-9850-984B-A4D2-F29A919A0373}" srcOrd="5" destOrd="0" presId="urn:microsoft.com/office/officeart/2005/8/layout/list1"/>
    <dgm:cxn modelId="{E50B27EC-F657-D740-94E8-FAB0918BA155}" type="presParOf" srcId="{9A4FC12E-D8C5-7040-A380-4FD96B296F01}" destId="{7BDA7DBA-F32B-0947-94C5-1128C0D1ECF6}" srcOrd="6" destOrd="0" presId="urn:microsoft.com/office/officeart/2005/8/layout/list1"/>
    <dgm:cxn modelId="{A5990332-DECA-8042-94C6-389E3E087E99}" type="presParOf" srcId="{9A4FC12E-D8C5-7040-A380-4FD96B296F01}" destId="{44428A7D-5D98-C345-853D-E0ABC34BDCB0}" srcOrd="7" destOrd="0" presId="urn:microsoft.com/office/officeart/2005/8/layout/list1"/>
    <dgm:cxn modelId="{D39ACBFE-2FC3-6845-8CB8-DEF00CB34EAE}" type="presParOf" srcId="{9A4FC12E-D8C5-7040-A380-4FD96B296F01}" destId="{13F8FFAA-5D48-394F-BA67-257F53DCAA4C}" srcOrd="8" destOrd="0" presId="urn:microsoft.com/office/officeart/2005/8/layout/list1"/>
    <dgm:cxn modelId="{F3E0A78C-E64F-8D45-A85F-AFB5D31E9ACE}" type="presParOf" srcId="{13F8FFAA-5D48-394F-BA67-257F53DCAA4C}" destId="{B670A3AA-F506-4246-B2CB-5621D8B3E5F8}" srcOrd="0" destOrd="0" presId="urn:microsoft.com/office/officeart/2005/8/layout/list1"/>
    <dgm:cxn modelId="{52CFC3A3-8BCB-9E4D-9B9A-5BDCEA2A9B11}" type="presParOf" srcId="{13F8FFAA-5D48-394F-BA67-257F53DCAA4C}" destId="{95AC8AB8-DD04-054D-860F-5668EE7FDF35}" srcOrd="1" destOrd="0" presId="urn:microsoft.com/office/officeart/2005/8/layout/list1"/>
    <dgm:cxn modelId="{FBF8D0A7-C418-DF40-AF88-6D00E74C8832}" type="presParOf" srcId="{9A4FC12E-D8C5-7040-A380-4FD96B296F01}" destId="{82D46CB5-FE10-834B-9A5B-7BCAC0826874}" srcOrd="9" destOrd="0" presId="urn:microsoft.com/office/officeart/2005/8/layout/list1"/>
    <dgm:cxn modelId="{76BF76AD-F886-D240-A57E-AEA82F54D55B}" type="presParOf" srcId="{9A4FC12E-D8C5-7040-A380-4FD96B296F01}" destId="{414489E5-6A22-324E-AEFE-3BC0FB2149B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059908B-292E-0042-865B-8857F6C7BD7B}"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202B77D5-6FC1-4745-807F-87537F43C7FF}">
      <dgm:prSet phldrT="[Text]"/>
      <dgm:spPr/>
      <dgm:t>
        <a:bodyPr/>
        <a:lstStyle/>
        <a:p>
          <a:r>
            <a:rPr lang="en-US" dirty="0"/>
            <a:t>CNS</a:t>
          </a:r>
        </a:p>
      </dgm:t>
    </dgm:pt>
    <dgm:pt modelId="{EC25EAD2-CEC6-6B4D-A4A2-1E63C92BD7A4}" type="parTrans" cxnId="{0BC72A1D-7985-934D-B305-E0EDBE1DD5EF}">
      <dgm:prSet/>
      <dgm:spPr/>
      <dgm:t>
        <a:bodyPr/>
        <a:lstStyle/>
        <a:p>
          <a:endParaRPr lang="en-US"/>
        </a:p>
      </dgm:t>
    </dgm:pt>
    <dgm:pt modelId="{1114C6F2-69A4-5348-883C-11192E41B08D}" type="sibTrans" cxnId="{0BC72A1D-7985-934D-B305-E0EDBE1DD5EF}">
      <dgm:prSet/>
      <dgm:spPr/>
      <dgm:t>
        <a:bodyPr/>
        <a:lstStyle/>
        <a:p>
          <a:endParaRPr lang="en-US"/>
        </a:p>
      </dgm:t>
    </dgm:pt>
    <dgm:pt modelId="{5BFB15CF-6622-7949-BC37-875C05836922}">
      <dgm:prSet phldrT="[Text]"/>
      <dgm:spPr/>
      <dgm:t>
        <a:bodyPr/>
        <a:lstStyle/>
        <a:p>
          <a:r>
            <a:rPr lang="en-US" dirty="0"/>
            <a:t>Cardiovascular</a:t>
          </a:r>
        </a:p>
      </dgm:t>
    </dgm:pt>
    <dgm:pt modelId="{41E18100-DA76-6A42-AA14-D2B2AD5E4AA8}" type="parTrans" cxnId="{594835EF-25A6-4A48-9254-2D1601E1A69F}">
      <dgm:prSet/>
      <dgm:spPr/>
      <dgm:t>
        <a:bodyPr/>
        <a:lstStyle/>
        <a:p>
          <a:endParaRPr lang="en-US"/>
        </a:p>
      </dgm:t>
    </dgm:pt>
    <dgm:pt modelId="{AA9EB300-DF2C-6F4D-A658-1A3B95AC5287}" type="sibTrans" cxnId="{594835EF-25A6-4A48-9254-2D1601E1A69F}">
      <dgm:prSet/>
      <dgm:spPr/>
      <dgm:t>
        <a:bodyPr/>
        <a:lstStyle/>
        <a:p>
          <a:endParaRPr lang="en-US"/>
        </a:p>
      </dgm:t>
    </dgm:pt>
    <dgm:pt modelId="{AAE9386C-4188-9E47-9848-1BAEE8D6D3F1}">
      <dgm:prSet phldrT="[Text]"/>
      <dgm:spPr/>
      <dgm:t>
        <a:bodyPr/>
        <a:lstStyle/>
        <a:p>
          <a:r>
            <a:rPr lang="en-US" dirty="0"/>
            <a:t>CHF</a:t>
          </a:r>
        </a:p>
      </dgm:t>
    </dgm:pt>
    <dgm:pt modelId="{C4F3C5DF-B594-104E-B2FA-D529FF305943}" type="parTrans" cxnId="{381E2CF4-F89D-2F48-B15C-F8514A46EDF5}">
      <dgm:prSet/>
      <dgm:spPr/>
      <dgm:t>
        <a:bodyPr/>
        <a:lstStyle/>
        <a:p>
          <a:endParaRPr lang="en-US"/>
        </a:p>
      </dgm:t>
    </dgm:pt>
    <dgm:pt modelId="{D504C5E7-5206-BF4E-962E-5E22A53AE669}" type="sibTrans" cxnId="{381E2CF4-F89D-2F48-B15C-F8514A46EDF5}">
      <dgm:prSet/>
      <dgm:spPr/>
      <dgm:t>
        <a:bodyPr/>
        <a:lstStyle/>
        <a:p>
          <a:endParaRPr lang="en-US"/>
        </a:p>
      </dgm:t>
    </dgm:pt>
    <dgm:pt modelId="{F400B978-D96D-364D-8F76-393B5B8E6D73}">
      <dgm:prSet phldrT="[Text]"/>
      <dgm:spPr/>
      <dgm:t>
        <a:bodyPr/>
        <a:lstStyle/>
        <a:p>
          <a:r>
            <a:rPr lang="en-US" dirty="0"/>
            <a:t>Acute respiratory failure</a:t>
          </a:r>
        </a:p>
      </dgm:t>
    </dgm:pt>
    <dgm:pt modelId="{53872343-34E4-1049-A170-A5E4A6968C72}" type="parTrans" cxnId="{E85A330A-67D6-5A43-9DDD-F30DB1378676}">
      <dgm:prSet/>
      <dgm:spPr/>
      <dgm:t>
        <a:bodyPr/>
        <a:lstStyle/>
        <a:p>
          <a:endParaRPr lang="en-US"/>
        </a:p>
      </dgm:t>
    </dgm:pt>
    <dgm:pt modelId="{14F879BA-E628-244B-81A6-181043710AC8}" type="sibTrans" cxnId="{E85A330A-67D6-5A43-9DDD-F30DB1378676}">
      <dgm:prSet/>
      <dgm:spPr/>
      <dgm:t>
        <a:bodyPr/>
        <a:lstStyle/>
        <a:p>
          <a:endParaRPr lang="en-US"/>
        </a:p>
      </dgm:t>
    </dgm:pt>
    <dgm:pt modelId="{55B1B2D2-278D-F94D-8F50-41BBD9C0B00A}">
      <dgm:prSet phldrT="[Text]"/>
      <dgm:spPr/>
      <dgm:t>
        <a:bodyPr/>
        <a:lstStyle/>
        <a:p>
          <a:r>
            <a:rPr lang="en-US" dirty="0"/>
            <a:t>Confusion</a:t>
          </a:r>
        </a:p>
      </dgm:t>
    </dgm:pt>
    <dgm:pt modelId="{3299400A-48B5-DE4F-8293-2E49FDE7D7C2}" type="parTrans" cxnId="{7AA904F6-BABE-C44B-8167-D36AD9FDD6CE}">
      <dgm:prSet/>
      <dgm:spPr/>
      <dgm:t>
        <a:bodyPr/>
        <a:lstStyle/>
        <a:p>
          <a:endParaRPr lang="en-US"/>
        </a:p>
      </dgm:t>
    </dgm:pt>
    <dgm:pt modelId="{90C9EEF0-487E-0B4A-800A-BEE914F25A70}" type="sibTrans" cxnId="{7AA904F6-BABE-C44B-8167-D36AD9FDD6CE}">
      <dgm:prSet/>
      <dgm:spPr/>
      <dgm:t>
        <a:bodyPr/>
        <a:lstStyle/>
        <a:p>
          <a:endParaRPr lang="en-US"/>
        </a:p>
      </dgm:t>
    </dgm:pt>
    <dgm:pt modelId="{F9CD83FF-F153-5846-94A1-0DD506B0A4FE}">
      <dgm:prSet phldrT="[Text]"/>
      <dgm:spPr/>
      <dgm:t>
        <a:bodyPr/>
        <a:lstStyle/>
        <a:p>
          <a:r>
            <a:rPr lang="en-US" dirty="0"/>
            <a:t>Paresthesias</a:t>
          </a:r>
        </a:p>
      </dgm:t>
    </dgm:pt>
    <dgm:pt modelId="{BC57BEF1-6EB4-5349-829A-C6C19CA36C97}" type="parTrans" cxnId="{56671481-F541-4843-A44A-7C1552C8C5B3}">
      <dgm:prSet/>
      <dgm:spPr/>
      <dgm:t>
        <a:bodyPr/>
        <a:lstStyle/>
        <a:p>
          <a:endParaRPr lang="en-US"/>
        </a:p>
      </dgm:t>
    </dgm:pt>
    <dgm:pt modelId="{0B5605D3-D51C-3D4A-8B72-6E62A0A438EC}" type="sibTrans" cxnId="{56671481-F541-4843-A44A-7C1552C8C5B3}">
      <dgm:prSet/>
      <dgm:spPr/>
      <dgm:t>
        <a:bodyPr/>
        <a:lstStyle/>
        <a:p>
          <a:endParaRPr lang="en-US"/>
        </a:p>
      </dgm:t>
    </dgm:pt>
    <dgm:pt modelId="{CE6FCD23-2014-644D-B04A-A188A63B8BF4}">
      <dgm:prSet phldrT="[Text]"/>
      <dgm:spPr/>
      <dgm:t>
        <a:bodyPr/>
        <a:lstStyle/>
        <a:p>
          <a:r>
            <a:rPr lang="en-US" dirty="0"/>
            <a:t>Seizure</a:t>
          </a:r>
        </a:p>
      </dgm:t>
    </dgm:pt>
    <dgm:pt modelId="{3E118694-E44D-1C4E-9D1F-8B3E86F57E71}" type="parTrans" cxnId="{4834FF8A-2CB1-E346-A6FC-014FCCEDCF8D}">
      <dgm:prSet/>
      <dgm:spPr/>
      <dgm:t>
        <a:bodyPr/>
        <a:lstStyle/>
        <a:p>
          <a:endParaRPr lang="en-US"/>
        </a:p>
      </dgm:t>
    </dgm:pt>
    <dgm:pt modelId="{153A39DB-DED0-D347-9F79-9BE31120139D}" type="sibTrans" cxnId="{4834FF8A-2CB1-E346-A6FC-014FCCEDCF8D}">
      <dgm:prSet/>
      <dgm:spPr/>
      <dgm:t>
        <a:bodyPr/>
        <a:lstStyle/>
        <a:p>
          <a:endParaRPr lang="en-US"/>
        </a:p>
      </dgm:t>
    </dgm:pt>
    <dgm:pt modelId="{869AF87F-827C-AA46-BA42-7415F0693EBB}">
      <dgm:prSet phldrT="[Text]"/>
      <dgm:spPr/>
      <dgm:t>
        <a:bodyPr/>
        <a:lstStyle/>
        <a:p>
          <a:r>
            <a:rPr lang="en-US" dirty="0"/>
            <a:t>Coma</a:t>
          </a:r>
        </a:p>
      </dgm:t>
    </dgm:pt>
    <dgm:pt modelId="{9FE54545-2B1F-C141-B870-7C5509837644}" type="parTrans" cxnId="{B01A2EFE-54E3-FC4F-88A4-CEB39E4C5F5D}">
      <dgm:prSet/>
      <dgm:spPr/>
      <dgm:t>
        <a:bodyPr/>
        <a:lstStyle/>
        <a:p>
          <a:endParaRPr lang="en-US"/>
        </a:p>
      </dgm:t>
    </dgm:pt>
    <dgm:pt modelId="{C757301B-264E-F440-B21D-C473AD947CEB}" type="sibTrans" cxnId="{B01A2EFE-54E3-FC4F-88A4-CEB39E4C5F5D}">
      <dgm:prSet/>
      <dgm:spPr/>
      <dgm:t>
        <a:bodyPr/>
        <a:lstStyle/>
        <a:p>
          <a:endParaRPr lang="en-US"/>
        </a:p>
      </dgm:t>
    </dgm:pt>
    <dgm:pt modelId="{3DDD64B8-CFA3-6842-9CAB-54BB3B0CB293}">
      <dgm:prSet phldrT="[Text]"/>
      <dgm:spPr/>
      <dgm:t>
        <a:bodyPr/>
        <a:lstStyle/>
        <a:p>
          <a:r>
            <a:rPr lang="en-US" dirty="0"/>
            <a:t>Dysrhythmias</a:t>
          </a:r>
        </a:p>
      </dgm:t>
    </dgm:pt>
    <dgm:pt modelId="{82DD6DD2-F75F-BD4F-B5BB-E2E05A97A2CE}" type="parTrans" cxnId="{29FF12A2-06A7-3D4D-A748-38B1B6EDE87D}">
      <dgm:prSet/>
      <dgm:spPr/>
      <dgm:t>
        <a:bodyPr/>
        <a:lstStyle/>
        <a:p>
          <a:endParaRPr lang="en-US"/>
        </a:p>
      </dgm:t>
    </dgm:pt>
    <dgm:pt modelId="{12B7C9A8-14A7-F341-81FC-611A1DB7F4A1}" type="sibTrans" cxnId="{29FF12A2-06A7-3D4D-A748-38B1B6EDE87D}">
      <dgm:prSet/>
      <dgm:spPr/>
      <dgm:t>
        <a:bodyPr/>
        <a:lstStyle/>
        <a:p>
          <a:endParaRPr lang="en-US"/>
        </a:p>
      </dgm:t>
    </dgm:pt>
    <dgm:pt modelId="{86153983-33D8-784F-A142-4ACDBDEDFF44}">
      <dgm:prSet phldrT="[Text]"/>
      <dgm:spPr/>
      <dgm:t>
        <a:bodyPr/>
        <a:lstStyle/>
        <a:p>
          <a:r>
            <a:rPr lang="en-US" dirty="0"/>
            <a:t>Pulmonary</a:t>
          </a:r>
        </a:p>
      </dgm:t>
    </dgm:pt>
    <dgm:pt modelId="{5AC5309F-3F0C-9B49-8AE0-7DCDA0F21A6B}" type="parTrans" cxnId="{916DB2F5-96C1-AC4D-ACB5-9A6134AA569C}">
      <dgm:prSet/>
      <dgm:spPr/>
      <dgm:t>
        <a:bodyPr/>
        <a:lstStyle/>
        <a:p>
          <a:endParaRPr lang="en-US"/>
        </a:p>
      </dgm:t>
    </dgm:pt>
    <dgm:pt modelId="{F3B79D27-60D1-7846-A716-C4C3F0B84070}" type="sibTrans" cxnId="{916DB2F5-96C1-AC4D-ACB5-9A6134AA569C}">
      <dgm:prSet/>
      <dgm:spPr/>
      <dgm:t>
        <a:bodyPr/>
        <a:lstStyle/>
        <a:p>
          <a:endParaRPr lang="en-US"/>
        </a:p>
      </dgm:t>
    </dgm:pt>
    <dgm:pt modelId="{A8EB164F-A774-3E4D-9490-1D3614C88575}">
      <dgm:prSet phldrT="[Text]"/>
      <dgm:spPr/>
      <dgm:t>
        <a:bodyPr/>
        <a:lstStyle/>
        <a:p>
          <a:r>
            <a:rPr lang="en-US" dirty="0"/>
            <a:t>Tissue hypoxia</a:t>
          </a:r>
        </a:p>
      </dgm:t>
    </dgm:pt>
    <dgm:pt modelId="{3E91B6D9-158D-BB41-AF1E-712CA122384F}" type="parTrans" cxnId="{5FF09544-71F6-9243-B457-60B91D97AFEA}">
      <dgm:prSet/>
      <dgm:spPr/>
      <dgm:t>
        <a:bodyPr/>
        <a:lstStyle/>
        <a:p>
          <a:endParaRPr lang="en-US"/>
        </a:p>
      </dgm:t>
    </dgm:pt>
    <dgm:pt modelId="{6C270713-BED0-CD41-93C0-33E57DDCF632}" type="sibTrans" cxnId="{5FF09544-71F6-9243-B457-60B91D97AFEA}">
      <dgm:prSet/>
      <dgm:spPr/>
      <dgm:t>
        <a:bodyPr/>
        <a:lstStyle/>
        <a:p>
          <a:endParaRPr lang="en-US"/>
        </a:p>
      </dgm:t>
    </dgm:pt>
    <dgm:pt modelId="{2BC925E4-ED84-7B4B-B5B3-A97E03727372}" type="pres">
      <dgm:prSet presAssocID="{9059908B-292E-0042-865B-8857F6C7BD7B}" presName="Name0" presStyleCnt="0">
        <dgm:presLayoutVars>
          <dgm:dir/>
          <dgm:animLvl val="lvl"/>
          <dgm:resizeHandles val="exact"/>
        </dgm:presLayoutVars>
      </dgm:prSet>
      <dgm:spPr/>
    </dgm:pt>
    <dgm:pt modelId="{EBD72E56-8A77-8D46-A9F5-B6676E3379B4}" type="pres">
      <dgm:prSet presAssocID="{202B77D5-6FC1-4745-807F-87537F43C7FF}" presName="linNode" presStyleCnt="0"/>
      <dgm:spPr/>
    </dgm:pt>
    <dgm:pt modelId="{C0460ABD-B6E1-FA46-B7BF-E1B303B15E19}" type="pres">
      <dgm:prSet presAssocID="{202B77D5-6FC1-4745-807F-87537F43C7FF}" presName="parentText" presStyleLbl="node1" presStyleIdx="0" presStyleCnt="3">
        <dgm:presLayoutVars>
          <dgm:chMax val="1"/>
          <dgm:bulletEnabled val="1"/>
        </dgm:presLayoutVars>
      </dgm:prSet>
      <dgm:spPr/>
    </dgm:pt>
    <dgm:pt modelId="{B895EDCA-6AEE-224E-8D5D-02C9891891ED}" type="pres">
      <dgm:prSet presAssocID="{202B77D5-6FC1-4745-807F-87537F43C7FF}" presName="descendantText" presStyleLbl="alignAccFollowNode1" presStyleIdx="0" presStyleCnt="3">
        <dgm:presLayoutVars>
          <dgm:bulletEnabled val="1"/>
        </dgm:presLayoutVars>
      </dgm:prSet>
      <dgm:spPr/>
    </dgm:pt>
    <dgm:pt modelId="{9FE49EC1-F881-2C45-A00A-AA9E93E6AC78}" type="pres">
      <dgm:prSet presAssocID="{1114C6F2-69A4-5348-883C-11192E41B08D}" presName="sp" presStyleCnt="0"/>
      <dgm:spPr/>
    </dgm:pt>
    <dgm:pt modelId="{67FD1F86-51F4-BB47-9CDD-A60B51BA4F52}" type="pres">
      <dgm:prSet presAssocID="{5BFB15CF-6622-7949-BC37-875C05836922}" presName="linNode" presStyleCnt="0"/>
      <dgm:spPr/>
    </dgm:pt>
    <dgm:pt modelId="{E6BBD19B-AD4F-4044-8A34-25F872EA2E42}" type="pres">
      <dgm:prSet presAssocID="{5BFB15CF-6622-7949-BC37-875C05836922}" presName="parentText" presStyleLbl="node1" presStyleIdx="1" presStyleCnt="3">
        <dgm:presLayoutVars>
          <dgm:chMax val="1"/>
          <dgm:bulletEnabled val="1"/>
        </dgm:presLayoutVars>
      </dgm:prSet>
      <dgm:spPr/>
    </dgm:pt>
    <dgm:pt modelId="{C06B2531-1169-4E49-8B1E-180E63589BFF}" type="pres">
      <dgm:prSet presAssocID="{5BFB15CF-6622-7949-BC37-875C05836922}" presName="descendantText" presStyleLbl="alignAccFollowNode1" presStyleIdx="1" presStyleCnt="3">
        <dgm:presLayoutVars>
          <dgm:bulletEnabled val="1"/>
        </dgm:presLayoutVars>
      </dgm:prSet>
      <dgm:spPr/>
    </dgm:pt>
    <dgm:pt modelId="{9F0AE239-DEC1-F24E-9D85-BBBBF74EF046}" type="pres">
      <dgm:prSet presAssocID="{AA9EB300-DF2C-6F4D-A658-1A3B95AC5287}" presName="sp" presStyleCnt="0"/>
      <dgm:spPr/>
    </dgm:pt>
    <dgm:pt modelId="{ACF2BD21-6011-254E-8FAB-37A763CB1E6D}" type="pres">
      <dgm:prSet presAssocID="{86153983-33D8-784F-A142-4ACDBDEDFF44}" presName="linNode" presStyleCnt="0"/>
      <dgm:spPr/>
    </dgm:pt>
    <dgm:pt modelId="{FC799380-225D-8744-8926-DE48850D1D5F}" type="pres">
      <dgm:prSet presAssocID="{86153983-33D8-784F-A142-4ACDBDEDFF44}" presName="parentText" presStyleLbl="node1" presStyleIdx="2" presStyleCnt="3">
        <dgm:presLayoutVars>
          <dgm:chMax val="1"/>
          <dgm:bulletEnabled val="1"/>
        </dgm:presLayoutVars>
      </dgm:prSet>
      <dgm:spPr/>
    </dgm:pt>
    <dgm:pt modelId="{604A3545-3001-ED46-B743-E6E8F3FFA500}" type="pres">
      <dgm:prSet presAssocID="{86153983-33D8-784F-A142-4ACDBDEDFF44}" presName="descendantText" presStyleLbl="alignAccFollowNode1" presStyleIdx="2" presStyleCnt="3">
        <dgm:presLayoutVars>
          <dgm:bulletEnabled val="1"/>
        </dgm:presLayoutVars>
      </dgm:prSet>
      <dgm:spPr/>
    </dgm:pt>
  </dgm:ptLst>
  <dgm:cxnLst>
    <dgm:cxn modelId="{594A3400-658B-5C4E-B01F-D396CB9894DE}" type="presOf" srcId="{5BFB15CF-6622-7949-BC37-875C05836922}" destId="{E6BBD19B-AD4F-4044-8A34-25F872EA2E42}" srcOrd="0" destOrd="0" presId="urn:microsoft.com/office/officeart/2005/8/layout/vList5"/>
    <dgm:cxn modelId="{E85A330A-67D6-5A43-9DDD-F30DB1378676}" srcId="{86153983-33D8-784F-A142-4ACDBDEDFF44}" destId="{F400B978-D96D-364D-8F76-393B5B8E6D73}" srcOrd="0" destOrd="0" parTransId="{53872343-34E4-1049-A170-A5E4A6968C72}" sibTransId="{14F879BA-E628-244B-81A6-181043710AC8}"/>
    <dgm:cxn modelId="{B2BABE18-09F2-E642-8EB3-29EBCE69E5B4}" type="presOf" srcId="{A8EB164F-A774-3E4D-9490-1D3614C88575}" destId="{604A3545-3001-ED46-B743-E6E8F3FFA500}" srcOrd="0" destOrd="1" presId="urn:microsoft.com/office/officeart/2005/8/layout/vList5"/>
    <dgm:cxn modelId="{4951A01C-6959-1843-BD7C-4AC618A1EA63}" type="presOf" srcId="{86153983-33D8-784F-A142-4ACDBDEDFF44}" destId="{FC799380-225D-8744-8926-DE48850D1D5F}" srcOrd="0" destOrd="0" presId="urn:microsoft.com/office/officeart/2005/8/layout/vList5"/>
    <dgm:cxn modelId="{0BC72A1D-7985-934D-B305-E0EDBE1DD5EF}" srcId="{9059908B-292E-0042-865B-8857F6C7BD7B}" destId="{202B77D5-6FC1-4745-807F-87537F43C7FF}" srcOrd="0" destOrd="0" parTransId="{EC25EAD2-CEC6-6B4D-A4A2-1E63C92BD7A4}" sibTransId="{1114C6F2-69A4-5348-883C-11192E41B08D}"/>
    <dgm:cxn modelId="{6C5C8F36-BBD7-F54C-B5D6-CF5DBECC3DF9}" type="presOf" srcId="{869AF87F-827C-AA46-BA42-7415F0693EBB}" destId="{B895EDCA-6AEE-224E-8D5D-02C9891891ED}" srcOrd="0" destOrd="3" presId="urn:microsoft.com/office/officeart/2005/8/layout/vList5"/>
    <dgm:cxn modelId="{5FF09544-71F6-9243-B457-60B91D97AFEA}" srcId="{86153983-33D8-784F-A142-4ACDBDEDFF44}" destId="{A8EB164F-A774-3E4D-9490-1D3614C88575}" srcOrd="1" destOrd="0" parTransId="{3E91B6D9-158D-BB41-AF1E-712CA122384F}" sibTransId="{6C270713-BED0-CD41-93C0-33E57DDCF632}"/>
    <dgm:cxn modelId="{4E57D96C-384D-CD4E-ABDA-93868F649166}" type="presOf" srcId="{AAE9386C-4188-9E47-9848-1BAEE8D6D3F1}" destId="{C06B2531-1169-4E49-8B1E-180E63589BFF}" srcOrd="0" destOrd="0" presId="urn:microsoft.com/office/officeart/2005/8/layout/vList5"/>
    <dgm:cxn modelId="{C85EEC53-D5CA-6A47-901A-4B175D73A12A}" type="presOf" srcId="{3DDD64B8-CFA3-6842-9CAB-54BB3B0CB293}" destId="{C06B2531-1169-4E49-8B1E-180E63589BFF}" srcOrd="0" destOrd="1" presId="urn:microsoft.com/office/officeart/2005/8/layout/vList5"/>
    <dgm:cxn modelId="{EBCE3074-83ED-B34B-AB36-3674F19AF382}" type="presOf" srcId="{F9CD83FF-F153-5846-94A1-0DD506B0A4FE}" destId="{B895EDCA-6AEE-224E-8D5D-02C9891891ED}" srcOrd="0" destOrd="1" presId="urn:microsoft.com/office/officeart/2005/8/layout/vList5"/>
    <dgm:cxn modelId="{48EE6478-337F-B540-907E-97A0DCA7DBC4}" type="presOf" srcId="{F400B978-D96D-364D-8F76-393B5B8E6D73}" destId="{604A3545-3001-ED46-B743-E6E8F3FFA500}" srcOrd="0" destOrd="0" presId="urn:microsoft.com/office/officeart/2005/8/layout/vList5"/>
    <dgm:cxn modelId="{56671481-F541-4843-A44A-7C1552C8C5B3}" srcId="{202B77D5-6FC1-4745-807F-87537F43C7FF}" destId="{F9CD83FF-F153-5846-94A1-0DD506B0A4FE}" srcOrd="1" destOrd="0" parTransId="{BC57BEF1-6EB4-5349-829A-C6C19CA36C97}" sibTransId="{0B5605D3-D51C-3D4A-8B72-6E62A0A438EC}"/>
    <dgm:cxn modelId="{4834FF8A-2CB1-E346-A6FC-014FCCEDCF8D}" srcId="{202B77D5-6FC1-4745-807F-87537F43C7FF}" destId="{CE6FCD23-2014-644D-B04A-A188A63B8BF4}" srcOrd="2" destOrd="0" parTransId="{3E118694-E44D-1C4E-9D1F-8B3E86F57E71}" sibTransId="{153A39DB-DED0-D347-9F79-9BE31120139D}"/>
    <dgm:cxn modelId="{68184A94-2845-7148-AE58-C976C4818270}" type="presOf" srcId="{9059908B-292E-0042-865B-8857F6C7BD7B}" destId="{2BC925E4-ED84-7B4B-B5B3-A97E03727372}" srcOrd="0" destOrd="0" presId="urn:microsoft.com/office/officeart/2005/8/layout/vList5"/>
    <dgm:cxn modelId="{29FF12A2-06A7-3D4D-A748-38B1B6EDE87D}" srcId="{5BFB15CF-6622-7949-BC37-875C05836922}" destId="{3DDD64B8-CFA3-6842-9CAB-54BB3B0CB293}" srcOrd="1" destOrd="0" parTransId="{82DD6DD2-F75F-BD4F-B5BB-E2E05A97A2CE}" sibTransId="{12B7C9A8-14A7-F341-81FC-611A1DB7F4A1}"/>
    <dgm:cxn modelId="{D670F0B7-75DF-2541-B9CF-043B3D2B50BB}" type="presOf" srcId="{202B77D5-6FC1-4745-807F-87537F43C7FF}" destId="{C0460ABD-B6E1-FA46-B7BF-E1B303B15E19}" srcOrd="0" destOrd="0" presId="urn:microsoft.com/office/officeart/2005/8/layout/vList5"/>
    <dgm:cxn modelId="{38700CCE-8EDE-854B-ADC9-4D7F10AB2850}" type="presOf" srcId="{CE6FCD23-2014-644D-B04A-A188A63B8BF4}" destId="{B895EDCA-6AEE-224E-8D5D-02C9891891ED}" srcOrd="0" destOrd="2" presId="urn:microsoft.com/office/officeart/2005/8/layout/vList5"/>
    <dgm:cxn modelId="{E1DFC6DA-D7A6-5640-A548-6D5A022D7263}" type="presOf" srcId="{55B1B2D2-278D-F94D-8F50-41BBD9C0B00A}" destId="{B895EDCA-6AEE-224E-8D5D-02C9891891ED}" srcOrd="0" destOrd="0" presId="urn:microsoft.com/office/officeart/2005/8/layout/vList5"/>
    <dgm:cxn modelId="{594835EF-25A6-4A48-9254-2D1601E1A69F}" srcId="{9059908B-292E-0042-865B-8857F6C7BD7B}" destId="{5BFB15CF-6622-7949-BC37-875C05836922}" srcOrd="1" destOrd="0" parTransId="{41E18100-DA76-6A42-AA14-D2B2AD5E4AA8}" sibTransId="{AA9EB300-DF2C-6F4D-A658-1A3B95AC5287}"/>
    <dgm:cxn modelId="{381E2CF4-F89D-2F48-B15C-F8514A46EDF5}" srcId="{5BFB15CF-6622-7949-BC37-875C05836922}" destId="{AAE9386C-4188-9E47-9848-1BAEE8D6D3F1}" srcOrd="0" destOrd="0" parTransId="{C4F3C5DF-B594-104E-B2FA-D529FF305943}" sibTransId="{D504C5E7-5206-BF4E-962E-5E22A53AE669}"/>
    <dgm:cxn modelId="{916DB2F5-96C1-AC4D-ACB5-9A6134AA569C}" srcId="{9059908B-292E-0042-865B-8857F6C7BD7B}" destId="{86153983-33D8-784F-A142-4ACDBDEDFF44}" srcOrd="2" destOrd="0" parTransId="{5AC5309F-3F0C-9B49-8AE0-7DCDA0F21A6B}" sibTransId="{F3B79D27-60D1-7846-A716-C4C3F0B84070}"/>
    <dgm:cxn modelId="{7AA904F6-BABE-C44B-8167-D36AD9FDD6CE}" srcId="{202B77D5-6FC1-4745-807F-87537F43C7FF}" destId="{55B1B2D2-278D-F94D-8F50-41BBD9C0B00A}" srcOrd="0" destOrd="0" parTransId="{3299400A-48B5-DE4F-8293-2E49FDE7D7C2}" sibTransId="{90C9EEF0-487E-0B4A-800A-BEE914F25A70}"/>
    <dgm:cxn modelId="{B01A2EFE-54E3-FC4F-88A4-CEB39E4C5F5D}" srcId="{202B77D5-6FC1-4745-807F-87537F43C7FF}" destId="{869AF87F-827C-AA46-BA42-7415F0693EBB}" srcOrd="3" destOrd="0" parTransId="{9FE54545-2B1F-C141-B870-7C5509837644}" sibTransId="{C757301B-264E-F440-B21D-C473AD947CEB}"/>
    <dgm:cxn modelId="{000974CF-B3BC-2B47-B6E1-88015E43CD61}" type="presParOf" srcId="{2BC925E4-ED84-7B4B-B5B3-A97E03727372}" destId="{EBD72E56-8A77-8D46-A9F5-B6676E3379B4}" srcOrd="0" destOrd="0" presId="urn:microsoft.com/office/officeart/2005/8/layout/vList5"/>
    <dgm:cxn modelId="{2BCAA3F8-3971-BA4B-B3DA-3A1D33B35E06}" type="presParOf" srcId="{EBD72E56-8A77-8D46-A9F5-B6676E3379B4}" destId="{C0460ABD-B6E1-FA46-B7BF-E1B303B15E19}" srcOrd="0" destOrd="0" presId="urn:microsoft.com/office/officeart/2005/8/layout/vList5"/>
    <dgm:cxn modelId="{47BB79E2-236A-C944-8063-238333533987}" type="presParOf" srcId="{EBD72E56-8A77-8D46-A9F5-B6676E3379B4}" destId="{B895EDCA-6AEE-224E-8D5D-02C9891891ED}" srcOrd="1" destOrd="0" presId="urn:microsoft.com/office/officeart/2005/8/layout/vList5"/>
    <dgm:cxn modelId="{74CDADA0-73EB-994D-9D25-095A3F7A5212}" type="presParOf" srcId="{2BC925E4-ED84-7B4B-B5B3-A97E03727372}" destId="{9FE49EC1-F881-2C45-A00A-AA9E93E6AC78}" srcOrd="1" destOrd="0" presId="urn:microsoft.com/office/officeart/2005/8/layout/vList5"/>
    <dgm:cxn modelId="{F3AF2E21-84F7-C64B-95E0-945C19441F5E}" type="presParOf" srcId="{2BC925E4-ED84-7B4B-B5B3-A97E03727372}" destId="{67FD1F86-51F4-BB47-9CDD-A60B51BA4F52}" srcOrd="2" destOrd="0" presId="urn:microsoft.com/office/officeart/2005/8/layout/vList5"/>
    <dgm:cxn modelId="{F04BEE6A-D7E1-8549-B2DD-0A46E5F75508}" type="presParOf" srcId="{67FD1F86-51F4-BB47-9CDD-A60B51BA4F52}" destId="{E6BBD19B-AD4F-4044-8A34-25F872EA2E42}" srcOrd="0" destOrd="0" presId="urn:microsoft.com/office/officeart/2005/8/layout/vList5"/>
    <dgm:cxn modelId="{B210B275-2CC8-0848-BBB6-BD4403B63A9E}" type="presParOf" srcId="{67FD1F86-51F4-BB47-9CDD-A60B51BA4F52}" destId="{C06B2531-1169-4E49-8B1E-180E63589BFF}" srcOrd="1" destOrd="0" presId="urn:microsoft.com/office/officeart/2005/8/layout/vList5"/>
    <dgm:cxn modelId="{BD26B670-6598-D44E-A97D-C9667C15C341}" type="presParOf" srcId="{2BC925E4-ED84-7B4B-B5B3-A97E03727372}" destId="{9F0AE239-DEC1-F24E-9D85-BBBBF74EF046}" srcOrd="3" destOrd="0" presId="urn:microsoft.com/office/officeart/2005/8/layout/vList5"/>
    <dgm:cxn modelId="{D6292BA4-DE6B-4D48-BCF0-722376A6262E}" type="presParOf" srcId="{2BC925E4-ED84-7B4B-B5B3-A97E03727372}" destId="{ACF2BD21-6011-254E-8FAB-37A763CB1E6D}" srcOrd="4" destOrd="0" presId="urn:microsoft.com/office/officeart/2005/8/layout/vList5"/>
    <dgm:cxn modelId="{17A46C6F-B905-DF4D-AE5C-F7FED8265F73}" type="presParOf" srcId="{ACF2BD21-6011-254E-8FAB-37A763CB1E6D}" destId="{FC799380-225D-8744-8926-DE48850D1D5F}" srcOrd="0" destOrd="0" presId="urn:microsoft.com/office/officeart/2005/8/layout/vList5"/>
    <dgm:cxn modelId="{B3E36D6E-4171-5043-BE06-A470ECAA192A}" type="presParOf" srcId="{ACF2BD21-6011-254E-8FAB-37A763CB1E6D}" destId="{604A3545-3001-ED46-B743-E6E8F3FFA50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14AD5D7-A690-5C45-BA80-9F6207C41819}"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424D2745-3809-9546-8834-0F82209B7A34}">
      <dgm:prSet phldrT="[Text]"/>
      <dgm:spPr/>
      <dgm:t>
        <a:bodyPr/>
        <a:lstStyle/>
        <a:p>
          <a:r>
            <a:rPr lang="en-US" dirty="0"/>
            <a:t>Renal</a:t>
          </a:r>
        </a:p>
      </dgm:t>
    </dgm:pt>
    <dgm:pt modelId="{0CB0C2CC-06B7-B245-928D-3734D00329DC}" type="parTrans" cxnId="{FA01E407-CEAA-8A4B-B6B0-3DDC5CD34CCC}">
      <dgm:prSet/>
      <dgm:spPr/>
      <dgm:t>
        <a:bodyPr/>
        <a:lstStyle/>
        <a:p>
          <a:endParaRPr lang="en-US"/>
        </a:p>
      </dgm:t>
    </dgm:pt>
    <dgm:pt modelId="{99987323-12E1-0345-A4C9-BE4D1C49BBEF}" type="sibTrans" cxnId="{FA01E407-CEAA-8A4B-B6B0-3DDC5CD34CCC}">
      <dgm:prSet/>
      <dgm:spPr/>
      <dgm:t>
        <a:bodyPr/>
        <a:lstStyle/>
        <a:p>
          <a:endParaRPr lang="en-US"/>
        </a:p>
      </dgm:t>
    </dgm:pt>
    <dgm:pt modelId="{3ADABA84-D606-6345-AE75-FE5AD35CBA5E}">
      <dgm:prSet phldrT="[Text]"/>
      <dgm:spPr/>
      <dgm:t>
        <a:bodyPr/>
        <a:lstStyle/>
        <a:p>
          <a:r>
            <a:rPr lang="en-US" dirty="0"/>
            <a:t>AKI</a:t>
          </a:r>
        </a:p>
      </dgm:t>
    </dgm:pt>
    <dgm:pt modelId="{2EDE4E20-900D-DE40-A316-2B9EDE7C252B}" type="parTrans" cxnId="{D91747BE-56FE-0740-BF19-B023660E5B4C}">
      <dgm:prSet/>
      <dgm:spPr/>
      <dgm:t>
        <a:bodyPr/>
        <a:lstStyle/>
        <a:p>
          <a:endParaRPr lang="en-US"/>
        </a:p>
      </dgm:t>
    </dgm:pt>
    <dgm:pt modelId="{7CBDFA8C-E41F-EE46-B4C9-8DB92D0027D2}" type="sibTrans" cxnId="{D91747BE-56FE-0740-BF19-B023660E5B4C}">
      <dgm:prSet/>
      <dgm:spPr/>
      <dgm:t>
        <a:bodyPr/>
        <a:lstStyle/>
        <a:p>
          <a:endParaRPr lang="en-US"/>
        </a:p>
      </dgm:t>
    </dgm:pt>
    <dgm:pt modelId="{B476C2CF-A871-7A4F-A2BA-3C658D6A35ED}">
      <dgm:prSet phldrT="[Text]"/>
      <dgm:spPr/>
      <dgm:t>
        <a:bodyPr/>
        <a:lstStyle/>
        <a:p>
          <a:r>
            <a:rPr lang="en-US" dirty="0"/>
            <a:t>Metabolic acidosis</a:t>
          </a:r>
        </a:p>
      </dgm:t>
    </dgm:pt>
    <dgm:pt modelId="{E0906470-B2CE-2040-AFE8-04E32304B715}" type="parTrans" cxnId="{D60542D4-87DA-F74B-942B-F5B32B88D320}">
      <dgm:prSet/>
      <dgm:spPr/>
      <dgm:t>
        <a:bodyPr/>
        <a:lstStyle/>
        <a:p>
          <a:endParaRPr lang="en-US"/>
        </a:p>
      </dgm:t>
    </dgm:pt>
    <dgm:pt modelId="{FD27A5DD-0E2E-504E-BEED-A2E48CCE899E}" type="sibTrans" cxnId="{D60542D4-87DA-F74B-942B-F5B32B88D320}">
      <dgm:prSet/>
      <dgm:spPr/>
      <dgm:t>
        <a:bodyPr/>
        <a:lstStyle/>
        <a:p>
          <a:endParaRPr lang="en-US"/>
        </a:p>
      </dgm:t>
    </dgm:pt>
    <dgm:pt modelId="{55FDF30A-1B55-5740-87C0-A81F92144D0D}">
      <dgm:prSet phldrT="[Text]"/>
      <dgm:spPr/>
      <dgm:t>
        <a:bodyPr/>
        <a:lstStyle/>
        <a:p>
          <a:r>
            <a:rPr lang="en-US" dirty="0"/>
            <a:t>Hematological</a:t>
          </a:r>
        </a:p>
      </dgm:t>
    </dgm:pt>
    <dgm:pt modelId="{642C9CDA-5251-8B4F-A067-22C615AEA9CC}" type="parTrans" cxnId="{CAF058AA-9E42-8F40-835D-C7F5C636B340}">
      <dgm:prSet/>
      <dgm:spPr/>
      <dgm:t>
        <a:bodyPr/>
        <a:lstStyle/>
        <a:p>
          <a:endParaRPr lang="en-US"/>
        </a:p>
      </dgm:t>
    </dgm:pt>
    <dgm:pt modelId="{5C7558B2-DF10-4740-8457-28C0E91CAA3A}" type="sibTrans" cxnId="{CAF058AA-9E42-8F40-835D-C7F5C636B340}">
      <dgm:prSet/>
      <dgm:spPr/>
      <dgm:t>
        <a:bodyPr/>
        <a:lstStyle/>
        <a:p>
          <a:endParaRPr lang="en-US"/>
        </a:p>
      </dgm:t>
    </dgm:pt>
    <dgm:pt modelId="{5A82F19E-23B6-194B-B084-E6653A6D6A6D}">
      <dgm:prSet phldrT="[Text]"/>
      <dgm:spPr/>
      <dgm:t>
        <a:bodyPr/>
        <a:lstStyle/>
        <a:p>
          <a:r>
            <a:rPr lang="en-US" dirty="0"/>
            <a:t>Hemolysis </a:t>
          </a:r>
          <a:r>
            <a:rPr lang="en-US" dirty="0">
              <a:sym typeface="Wingdings"/>
            </a:rPr>
            <a:t> pigmenturia</a:t>
          </a:r>
          <a:endParaRPr lang="en-US" dirty="0"/>
        </a:p>
      </dgm:t>
    </dgm:pt>
    <dgm:pt modelId="{6537FA68-B3DD-4A4D-8793-51EE2698990A}" type="parTrans" cxnId="{2B54B2F7-7B54-A944-8C0A-64D884E498B7}">
      <dgm:prSet/>
      <dgm:spPr/>
      <dgm:t>
        <a:bodyPr/>
        <a:lstStyle/>
        <a:p>
          <a:endParaRPr lang="en-US"/>
        </a:p>
      </dgm:t>
    </dgm:pt>
    <dgm:pt modelId="{D70C3F79-C6E5-AA4D-95DC-A09C02D5A229}" type="sibTrans" cxnId="{2B54B2F7-7B54-A944-8C0A-64D884E498B7}">
      <dgm:prSet/>
      <dgm:spPr/>
      <dgm:t>
        <a:bodyPr/>
        <a:lstStyle/>
        <a:p>
          <a:endParaRPr lang="en-US"/>
        </a:p>
      </dgm:t>
    </dgm:pt>
    <dgm:pt modelId="{D7FA5813-C171-064D-9143-353EEA1F4278}">
      <dgm:prSet phldrT="[Text]"/>
      <dgm:spPr/>
      <dgm:t>
        <a:bodyPr/>
        <a:lstStyle/>
        <a:p>
          <a:r>
            <a:rPr lang="en-US" dirty="0"/>
            <a:t>Platelet dysfunction</a:t>
          </a:r>
        </a:p>
      </dgm:t>
    </dgm:pt>
    <dgm:pt modelId="{F9ED66FA-AD75-B248-A978-F74C7BAE8D93}" type="parTrans" cxnId="{6ED3BEE5-918E-D44F-AD1B-1CD19CF55D4A}">
      <dgm:prSet/>
      <dgm:spPr/>
      <dgm:t>
        <a:bodyPr/>
        <a:lstStyle/>
        <a:p>
          <a:endParaRPr lang="en-US"/>
        </a:p>
      </dgm:t>
    </dgm:pt>
    <dgm:pt modelId="{0984093E-A8AF-0844-85A5-871544D1816A}" type="sibTrans" cxnId="{6ED3BEE5-918E-D44F-AD1B-1CD19CF55D4A}">
      <dgm:prSet/>
      <dgm:spPr/>
      <dgm:t>
        <a:bodyPr/>
        <a:lstStyle/>
        <a:p>
          <a:endParaRPr lang="en-US"/>
        </a:p>
      </dgm:t>
    </dgm:pt>
    <dgm:pt modelId="{48FEF656-110D-824E-BD2A-987253DEBB1C}">
      <dgm:prSet phldrT="[Text]"/>
      <dgm:spPr/>
      <dgm:t>
        <a:bodyPr/>
        <a:lstStyle/>
        <a:p>
          <a:r>
            <a:rPr lang="en-US" dirty="0"/>
            <a:t>Leukocyte dysfunction</a:t>
          </a:r>
        </a:p>
      </dgm:t>
    </dgm:pt>
    <dgm:pt modelId="{FA93CAFC-AE63-1646-ACA1-725B02BA7ADE}" type="parTrans" cxnId="{42188224-5823-FE45-A7CF-04FD0E60BE41}">
      <dgm:prSet/>
      <dgm:spPr/>
      <dgm:t>
        <a:bodyPr/>
        <a:lstStyle/>
        <a:p>
          <a:endParaRPr lang="en-US"/>
        </a:p>
      </dgm:t>
    </dgm:pt>
    <dgm:pt modelId="{23B10CD1-987F-1A4A-8FA0-CA8FDE566B2E}" type="sibTrans" cxnId="{42188224-5823-FE45-A7CF-04FD0E60BE41}">
      <dgm:prSet/>
      <dgm:spPr/>
      <dgm:t>
        <a:bodyPr/>
        <a:lstStyle/>
        <a:p>
          <a:endParaRPr lang="en-US"/>
        </a:p>
      </dgm:t>
    </dgm:pt>
    <dgm:pt modelId="{364FB3C3-E49E-2D46-9627-E680F449896A}">
      <dgm:prSet phldrT="[Text]"/>
      <dgm:spPr/>
      <dgm:t>
        <a:bodyPr/>
        <a:lstStyle/>
        <a:p>
          <a:r>
            <a:rPr lang="en-US" dirty="0"/>
            <a:t>Gastrointestinal</a:t>
          </a:r>
        </a:p>
      </dgm:t>
    </dgm:pt>
    <dgm:pt modelId="{FB202190-2BD4-DB42-BEE0-7777C78E9FAB}" type="parTrans" cxnId="{6A4BB2C7-A129-D245-8DD4-9FB7940484E8}">
      <dgm:prSet/>
      <dgm:spPr/>
      <dgm:t>
        <a:bodyPr/>
        <a:lstStyle/>
        <a:p>
          <a:endParaRPr lang="en-US"/>
        </a:p>
      </dgm:t>
    </dgm:pt>
    <dgm:pt modelId="{91EAF037-AEE8-6D48-ADA2-F73A6FEDDCFA}" type="sibTrans" cxnId="{6A4BB2C7-A129-D245-8DD4-9FB7940484E8}">
      <dgm:prSet/>
      <dgm:spPr/>
      <dgm:t>
        <a:bodyPr/>
        <a:lstStyle/>
        <a:p>
          <a:endParaRPr lang="en-US"/>
        </a:p>
      </dgm:t>
    </dgm:pt>
    <dgm:pt modelId="{47A23570-9856-3447-8943-874AB8B27D03}">
      <dgm:prSet phldrT="[Text]"/>
      <dgm:spPr/>
      <dgm:t>
        <a:bodyPr/>
        <a:lstStyle/>
        <a:p>
          <a:r>
            <a:rPr lang="en-US" dirty="0"/>
            <a:t>Persistent ileus</a:t>
          </a:r>
        </a:p>
      </dgm:t>
    </dgm:pt>
    <dgm:pt modelId="{D5BFD82D-3188-5641-9019-53621FD5A529}" type="parTrans" cxnId="{31692E70-F3D6-514B-9252-ACDFACFB7F1C}">
      <dgm:prSet/>
      <dgm:spPr/>
      <dgm:t>
        <a:bodyPr/>
        <a:lstStyle/>
        <a:p>
          <a:endParaRPr lang="en-US"/>
        </a:p>
      </dgm:t>
    </dgm:pt>
    <dgm:pt modelId="{635AFB27-CA89-024D-A534-E29BD01BF1CB}" type="sibTrans" cxnId="{31692E70-F3D6-514B-9252-ACDFACFB7F1C}">
      <dgm:prSet/>
      <dgm:spPr/>
      <dgm:t>
        <a:bodyPr/>
        <a:lstStyle/>
        <a:p>
          <a:endParaRPr lang="en-US"/>
        </a:p>
      </dgm:t>
    </dgm:pt>
    <dgm:pt modelId="{06390BF4-697D-E84E-8771-3C5BD21ADE5C}">
      <dgm:prSet phldrT="[Text]"/>
      <dgm:spPr/>
      <dgm:t>
        <a:bodyPr/>
        <a:lstStyle/>
        <a:p>
          <a:r>
            <a:rPr lang="en-US" dirty="0"/>
            <a:t>Nausea</a:t>
          </a:r>
        </a:p>
      </dgm:t>
    </dgm:pt>
    <dgm:pt modelId="{25008CD3-195A-2D44-960B-484618947A94}" type="parTrans" cxnId="{1875BED4-7B17-8B41-ADB5-67BDB64BCE4A}">
      <dgm:prSet/>
      <dgm:spPr/>
      <dgm:t>
        <a:bodyPr/>
        <a:lstStyle/>
        <a:p>
          <a:endParaRPr lang="en-US"/>
        </a:p>
      </dgm:t>
    </dgm:pt>
    <dgm:pt modelId="{CE8A365E-2E79-DE47-BD45-7B558330D574}" type="sibTrans" cxnId="{1875BED4-7B17-8B41-ADB5-67BDB64BCE4A}">
      <dgm:prSet/>
      <dgm:spPr/>
      <dgm:t>
        <a:bodyPr/>
        <a:lstStyle/>
        <a:p>
          <a:endParaRPr lang="en-US"/>
        </a:p>
      </dgm:t>
    </dgm:pt>
    <dgm:pt modelId="{F8308D1C-1C35-9D43-BF7F-31461E233AB7}">
      <dgm:prSet phldrT="[Text]"/>
      <dgm:spPr/>
      <dgm:t>
        <a:bodyPr/>
        <a:lstStyle/>
        <a:p>
          <a:r>
            <a:rPr lang="en-US" dirty="0"/>
            <a:t>Vomiting</a:t>
          </a:r>
        </a:p>
      </dgm:t>
    </dgm:pt>
    <dgm:pt modelId="{3910E31D-B5B2-DB41-A817-4C445988D924}" type="parTrans" cxnId="{5DB14DAF-084F-D348-B6CF-58F854211935}">
      <dgm:prSet/>
      <dgm:spPr/>
      <dgm:t>
        <a:bodyPr/>
        <a:lstStyle/>
        <a:p>
          <a:endParaRPr lang="en-US"/>
        </a:p>
      </dgm:t>
    </dgm:pt>
    <dgm:pt modelId="{0EAEE373-B416-DE4C-93D1-0C73D6C93EF7}" type="sibTrans" cxnId="{5DB14DAF-084F-D348-B6CF-58F854211935}">
      <dgm:prSet/>
      <dgm:spPr/>
      <dgm:t>
        <a:bodyPr/>
        <a:lstStyle/>
        <a:p>
          <a:endParaRPr lang="en-US"/>
        </a:p>
      </dgm:t>
    </dgm:pt>
    <dgm:pt modelId="{A54252BD-26DD-9E43-A819-C627EBAE5527}">
      <dgm:prSet phldrT="[Text]"/>
      <dgm:spPr/>
      <dgm:t>
        <a:bodyPr/>
        <a:lstStyle/>
        <a:p>
          <a:r>
            <a:rPr lang="en-US" dirty="0"/>
            <a:t>Musculoskeletal</a:t>
          </a:r>
        </a:p>
      </dgm:t>
    </dgm:pt>
    <dgm:pt modelId="{B6AE741F-49D4-D141-B9FF-C9560DA81540}" type="parTrans" cxnId="{7D777759-C522-CE43-93A0-FB262BE0919F}">
      <dgm:prSet/>
      <dgm:spPr/>
      <dgm:t>
        <a:bodyPr/>
        <a:lstStyle/>
        <a:p>
          <a:endParaRPr lang="en-US"/>
        </a:p>
      </dgm:t>
    </dgm:pt>
    <dgm:pt modelId="{40E5DEA0-9C7E-054B-B604-F0AA32464396}" type="sibTrans" cxnId="{7D777759-C522-CE43-93A0-FB262BE0919F}">
      <dgm:prSet/>
      <dgm:spPr/>
      <dgm:t>
        <a:bodyPr/>
        <a:lstStyle/>
        <a:p>
          <a:endParaRPr lang="en-US"/>
        </a:p>
      </dgm:t>
    </dgm:pt>
    <dgm:pt modelId="{A855A155-0DBB-CB4A-9992-3FD94B384217}">
      <dgm:prSet phldrT="[Text]"/>
      <dgm:spPr/>
      <dgm:t>
        <a:bodyPr/>
        <a:lstStyle/>
        <a:p>
          <a:r>
            <a:rPr lang="en-US" dirty="0"/>
            <a:t>Myalgias</a:t>
          </a:r>
        </a:p>
      </dgm:t>
    </dgm:pt>
    <dgm:pt modelId="{D7CA2066-4375-1141-B5B1-5369E7AEDC7D}" type="parTrans" cxnId="{49E32121-C4CF-0D4E-8162-96ACF78D827C}">
      <dgm:prSet/>
      <dgm:spPr/>
      <dgm:t>
        <a:bodyPr/>
        <a:lstStyle/>
        <a:p>
          <a:endParaRPr lang="en-US"/>
        </a:p>
      </dgm:t>
    </dgm:pt>
    <dgm:pt modelId="{EEAE8CEC-D2EC-F941-9301-12D83C580F1D}" type="sibTrans" cxnId="{49E32121-C4CF-0D4E-8162-96ACF78D827C}">
      <dgm:prSet/>
      <dgm:spPr/>
      <dgm:t>
        <a:bodyPr/>
        <a:lstStyle/>
        <a:p>
          <a:endParaRPr lang="en-US"/>
        </a:p>
      </dgm:t>
    </dgm:pt>
    <dgm:pt modelId="{B17F1CC3-D44C-454A-9E0B-74E47904579F}">
      <dgm:prSet phldrT="[Text]"/>
      <dgm:spPr/>
      <dgm:t>
        <a:bodyPr/>
        <a:lstStyle/>
        <a:p>
          <a:r>
            <a:rPr lang="en-US" dirty="0"/>
            <a:t>Weakness</a:t>
          </a:r>
        </a:p>
      </dgm:t>
    </dgm:pt>
    <dgm:pt modelId="{42BF149C-AB32-9A4E-84EE-76F27A84E91A}" type="parTrans" cxnId="{D71DDE1E-5CBF-064A-99C6-C7EE2876E8F1}">
      <dgm:prSet/>
      <dgm:spPr/>
      <dgm:t>
        <a:bodyPr/>
        <a:lstStyle/>
        <a:p>
          <a:endParaRPr lang="en-US"/>
        </a:p>
      </dgm:t>
    </dgm:pt>
    <dgm:pt modelId="{CE019838-1BC2-F44D-9660-C3121698FA72}" type="sibTrans" cxnId="{D71DDE1E-5CBF-064A-99C6-C7EE2876E8F1}">
      <dgm:prSet/>
      <dgm:spPr/>
      <dgm:t>
        <a:bodyPr/>
        <a:lstStyle/>
        <a:p>
          <a:endParaRPr lang="en-US"/>
        </a:p>
      </dgm:t>
    </dgm:pt>
    <dgm:pt modelId="{FF1C486C-0F75-C84D-B8D5-73AE415A020F}">
      <dgm:prSet phldrT="[Text]"/>
      <dgm:spPr/>
      <dgm:t>
        <a:bodyPr/>
        <a:lstStyle/>
        <a:p>
          <a:r>
            <a:rPr lang="en-US" dirty="0"/>
            <a:t>Rhabdomyolysis</a:t>
          </a:r>
        </a:p>
      </dgm:t>
    </dgm:pt>
    <dgm:pt modelId="{AFF262BA-56AB-2B4B-B563-1596989BDD52}" type="parTrans" cxnId="{F38D8EF3-D834-DD4B-AF19-5DAE103988C4}">
      <dgm:prSet/>
      <dgm:spPr/>
      <dgm:t>
        <a:bodyPr/>
        <a:lstStyle/>
        <a:p>
          <a:endParaRPr lang="en-US"/>
        </a:p>
      </dgm:t>
    </dgm:pt>
    <dgm:pt modelId="{AA8CFCB4-CE89-B849-8565-18C8467B4A75}" type="sibTrans" cxnId="{F38D8EF3-D834-DD4B-AF19-5DAE103988C4}">
      <dgm:prSet/>
      <dgm:spPr/>
      <dgm:t>
        <a:bodyPr/>
        <a:lstStyle/>
        <a:p>
          <a:endParaRPr lang="en-US"/>
        </a:p>
      </dgm:t>
    </dgm:pt>
    <dgm:pt modelId="{7200CC9A-042B-A847-8ED9-D769C95D4DA7}" type="pres">
      <dgm:prSet presAssocID="{914AD5D7-A690-5C45-BA80-9F6207C41819}" presName="Name0" presStyleCnt="0">
        <dgm:presLayoutVars>
          <dgm:dir/>
          <dgm:animLvl val="lvl"/>
          <dgm:resizeHandles val="exact"/>
        </dgm:presLayoutVars>
      </dgm:prSet>
      <dgm:spPr/>
    </dgm:pt>
    <dgm:pt modelId="{C3631224-854A-0B47-9CC2-09C7B875EA47}" type="pres">
      <dgm:prSet presAssocID="{A54252BD-26DD-9E43-A819-C627EBAE5527}" presName="linNode" presStyleCnt="0"/>
      <dgm:spPr/>
    </dgm:pt>
    <dgm:pt modelId="{20BEE825-147A-9547-A361-D15ECA816766}" type="pres">
      <dgm:prSet presAssocID="{A54252BD-26DD-9E43-A819-C627EBAE5527}" presName="parentText" presStyleLbl="node1" presStyleIdx="0" presStyleCnt="4">
        <dgm:presLayoutVars>
          <dgm:chMax val="1"/>
          <dgm:bulletEnabled val="1"/>
        </dgm:presLayoutVars>
      </dgm:prSet>
      <dgm:spPr/>
    </dgm:pt>
    <dgm:pt modelId="{27B0729C-F8E7-F543-A67C-C55CD146BDC3}" type="pres">
      <dgm:prSet presAssocID="{A54252BD-26DD-9E43-A819-C627EBAE5527}" presName="descendantText" presStyleLbl="alignAccFollowNode1" presStyleIdx="0" presStyleCnt="4">
        <dgm:presLayoutVars>
          <dgm:bulletEnabled val="1"/>
        </dgm:presLayoutVars>
      </dgm:prSet>
      <dgm:spPr/>
    </dgm:pt>
    <dgm:pt modelId="{B51F28EE-2B9E-F940-8C91-695EFE1911BE}" type="pres">
      <dgm:prSet presAssocID="{40E5DEA0-9C7E-054B-B604-F0AA32464396}" presName="sp" presStyleCnt="0"/>
      <dgm:spPr/>
    </dgm:pt>
    <dgm:pt modelId="{60B07557-FCE4-AA4B-915F-D53B39F9F248}" type="pres">
      <dgm:prSet presAssocID="{424D2745-3809-9546-8834-0F82209B7A34}" presName="linNode" presStyleCnt="0"/>
      <dgm:spPr/>
    </dgm:pt>
    <dgm:pt modelId="{CC9F2AD6-4589-2045-9C39-AC6C81803F52}" type="pres">
      <dgm:prSet presAssocID="{424D2745-3809-9546-8834-0F82209B7A34}" presName="parentText" presStyleLbl="node1" presStyleIdx="1" presStyleCnt="4">
        <dgm:presLayoutVars>
          <dgm:chMax val="1"/>
          <dgm:bulletEnabled val="1"/>
        </dgm:presLayoutVars>
      </dgm:prSet>
      <dgm:spPr/>
    </dgm:pt>
    <dgm:pt modelId="{6E24CA47-095E-EF4C-A3F2-A55C23FC6A7D}" type="pres">
      <dgm:prSet presAssocID="{424D2745-3809-9546-8834-0F82209B7A34}" presName="descendantText" presStyleLbl="alignAccFollowNode1" presStyleIdx="1" presStyleCnt="4">
        <dgm:presLayoutVars>
          <dgm:bulletEnabled val="1"/>
        </dgm:presLayoutVars>
      </dgm:prSet>
      <dgm:spPr/>
    </dgm:pt>
    <dgm:pt modelId="{3156168E-BEDD-EF48-AA46-DF84B3A0365A}" type="pres">
      <dgm:prSet presAssocID="{99987323-12E1-0345-A4C9-BE4D1C49BBEF}" presName="sp" presStyleCnt="0"/>
      <dgm:spPr/>
    </dgm:pt>
    <dgm:pt modelId="{A18D50EA-F844-3142-AAF5-F8C5F7B6FC37}" type="pres">
      <dgm:prSet presAssocID="{55FDF30A-1B55-5740-87C0-A81F92144D0D}" presName="linNode" presStyleCnt="0"/>
      <dgm:spPr/>
    </dgm:pt>
    <dgm:pt modelId="{634A910F-1C45-0C4E-8AC9-9FA3252B2900}" type="pres">
      <dgm:prSet presAssocID="{55FDF30A-1B55-5740-87C0-A81F92144D0D}" presName="parentText" presStyleLbl="node1" presStyleIdx="2" presStyleCnt="4">
        <dgm:presLayoutVars>
          <dgm:chMax val="1"/>
          <dgm:bulletEnabled val="1"/>
        </dgm:presLayoutVars>
      </dgm:prSet>
      <dgm:spPr/>
    </dgm:pt>
    <dgm:pt modelId="{D693FF20-06B8-B640-8983-8A505AA96943}" type="pres">
      <dgm:prSet presAssocID="{55FDF30A-1B55-5740-87C0-A81F92144D0D}" presName="descendantText" presStyleLbl="alignAccFollowNode1" presStyleIdx="2" presStyleCnt="4">
        <dgm:presLayoutVars>
          <dgm:bulletEnabled val="1"/>
        </dgm:presLayoutVars>
      </dgm:prSet>
      <dgm:spPr/>
    </dgm:pt>
    <dgm:pt modelId="{48702CDA-24BD-AC44-B09B-01C30088495C}" type="pres">
      <dgm:prSet presAssocID="{5C7558B2-DF10-4740-8457-28C0E91CAA3A}" presName="sp" presStyleCnt="0"/>
      <dgm:spPr/>
    </dgm:pt>
    <dgm:pt modelId="{1B51F976-93C0-D947-8BBB-71F653474CEF}" type="pres">
      <dgm:prSet presAssocID="{364FB3C3-E49E-2D46-9627-E680F449896A}" presName="linNode" presStyleCnt="0"/>
      <dgm:spPr/>
    </dgm:pt>
    <dgm:pt modelId="{73BCE119-FB8D-E34D-B76A-D6D0F5C1D03C}" type="pres">
      <dgm:prSet presAssocID="{364FB3C3-E49E-2D46-9627-E680F449896A}" presName="parentText" presStyleLbl="node1" presStyleIdx="3" presStyleCnt="4">
        <dgm:presLayoutVars>
          <dgm:chMax val="1"/>
          <dgm:bulletEnabled val="1"/>
        </dgm:presLayoutVars>
      </dgm:prSet>
      <dgm:spPr/>
    </dgm:pt>
    <dgm:pt modelId="{4186DCB4-9A6C-9C41-9F79-C4FEF3DBC48F}" type="pres">
      <dgm:prSet presAssocID="{364FB3C3-E49E-2D46-9627-E680F449896A}" presName="descendantText" presStyleLbl="alignAccFollowNode1" presStyleIdx="3" presStyleCnt="4">
        <dgm:presLayoutVars>
          <dgm:bulletEnabled val="1"/>
        </dgm:presLayoutVars>
      </dgm:prSet>
      <dgm:spPr/>
    </dgm:pt>
  </dgm:ptLst>
  <dgm:cxnLst>
    <dgm:cxn modelId="{FA01E407-CEAA-8A4B-B6B0-3DDC5CD34CCC}" srcId="{914AD5D7-A690-5C45-BA80-9F6207C41819}" destId="{424D2745-3809-9546-8834-0F82209B7A34}" srcOrd="1" destOrd="0" parTransId="{0CB0C2CC-06B7-B245-928D-3734D00329DC}" sibTransId="{99987323-12E1-0345-A4C9-BE4D1C49BBEF}"/>
    <dgm:cxn modelId="{71B4AC1C-AA17-E542-8F5C-BC287603F830}" type="presOf" srcId="{364FB3C3-E49E-2D46-9627-E680F449896A}" destId="{73BCE119-FB8D-E34D-B76A-D6D0F5C1D03C}" srcOrd="0" destOrd="0" presId="urn:microsoft.com/office/officeart/2005/8/layout/vList5"/>
    <dgm:cxn modelId="{D71DDE1E-5CBF-064A-99C6-C7EE2876E8F1}" srcId="{A54252BD-26DD-9E43-A819-C627EBAE5527}" destId="{B17F1CC3-D44C-454A-9E0B-74E47904579F}" srcOrd="1" destOrd="0" parTransId="{42BF149C-AB32-9A4E-84EE-76F27A84E91A}" sibTransId="{CE019838-1BC2-F44D-9660-C3121698FA72}"/>
    <dgm:cxn modelId="{49E32121-C4CF-0D4E-8162-96ACF78D827C}" srcId="{A54252BD-26DD-9E43-A819-C627EBAE5527}" destId="{A855A155-0DBB-CB4A-9992-3FD94B384217}" srcOrd="0" destOrd="0" parTransId="{D7CA2066-4375-1141-B5B1-5369E7AEDC7D}" sibTransId="{EEAE8CEC-D2EC-F941-9301-12D83C580F1D}"/>
    <dgm:cxn modelId="{42188224-5823-FE45-A7CF-04FD0E60BE41}" srcId="{55FDF30A-1B55-5740-87C0-A81F92144D0D}" destId="{48FEF656-110D-824E-BD2A-987253DEBB1C}" srcOrd="2" destOrd="0" parTransId="{FA93CAFC-AE63-1646-ACA1-725B02BA7ADE}" sibTransId="{23B10CD1-987F-1A4A-8FA0-CA8FDE566B2E}"/>
    <dgm:cxn modelId="{7A871432-D556-6D47-B17C-F2348103459C}" type="presOf" srcId="{A855A155-0DBB-CB4A-9992-3FD94B384217}" destId="{27B0729C-F8E7-F543-A67C-C55CD146BDC3}" srcOrd="0" destOrd="0" presId="urn:microsoft.com/office/officeart/2005/8/layout/vList5"/>
    <dgm:cxn modelId="{DE413136-AA5B-BF4C-A2E3-AE5931D0622F}" type="presOf" srcId="{A54252BD-26DD-9E43-A819-C627EBAE5527}" destId="{20BEE825-147A-9547-A361-D15ECA816766}" srcOrd="0" destOrd="0" presId="urn:microsoft.com/office/officeart/2005/8/layout/vList5"/>
    <dgm:cxn modelId="{CDE39736-5B86-B342-91DF-D188E82A0591}" type="presOf" srcId="{424D2745-3809-9546-8834-0F82209B7A34}" destId="{CC9F2AD6-4589-2045-9C39-AC6C81803F52}" srcOrd="0" destOrd="0" presId="urn:microsoft.com/office/officeart/2005/8/layout/vList5"/>
    <dgm:cxn modelId="{801D2D3A-16B5-3D42-8E67-ACBC7489AB36}" type="presOf" srcId="{47A23570-9856-3447-8943-874AB8B27D03}" destId="{4186DCB4-9A6C-9C41-9F79-C4FEF3DBC48F}" srcOrd="0" destOrd="0" presId="urn:microsoft.com/office/officeart/2005/8/layout/vList5"/>
    <dgm:cxn modelId="{0893A73B-9502-B04C-9ABF-79B2DC60D45B}" type="presOf" srcId="{06390BF4-697D-E84E-8771-3C5BD21ADE5C}" destId="{4186DCB4-9A6C-9C41-9F79-C4FEF3DBC48F}" srcOrd="0" destOrd="1" presId="urn:microsoft.com/office/officeart/2005/8/layout/vList5"/>
    <dgm:cxn modelId="{75F7F53C-4D43-A644-A777-F39B3CA8EF60}" type="presOf" srcId="{3ADABA84-D606-6345-AE75-FE5AD35CBA5E}" destId="{6E24CA47-095E-EF4C-A3F2-A55C23FC6A7D}" srcOrd="0" destOrd="0" presId="urn:microsoft.com/office/officeart/2005/8/layout/vList5"/>
    <dgm:cxn modelId="{31692E70-F3D6-514B-9252-ACDFACFB7F1C}" srcId="{364FB3C3-E49E-2D46-9627-E680F449896A}" destId="{47A23570-9856-3447-8943-874AB8B27D03}" srcOrd="0" destOrd="0" parTransId="{D5BFD82D-3188-5641-9019-53621FD5A529}" sibTransId="{635AFB27-CA89-024D-A534-E29BD01BF1CB}"/>
    <dgm:cxn modelId="{7D777759-C522-CE43-93A0-FB262BE0919F}" srcId="{914AD5D7-A690-5C45-BA80-9F6207C41819}" destId="{A54252BD-26DD-9E43-A819-C627EBAE5527}" srcOrd="0" destOrd="0" parTransId="{B6AE741F-49D4-D141-B9FF-C9560DA81540}" sibTransId="{40E5DEA0-9C7E-054B-B604-F0AA32464396}"/>
    <dgm:cxn modelId="{C7703682-6F19-0B4C-A757-84CD5DE1C2FB}" type="presOf" srcId="{F8308D1C-1C35-9D43-BF7F-31461E233AB7}" destId="{4186DCB4-9A6C-9C41-9F79-C4FEF3DBC48F}" srcOrd="0" destOrd="2" presId="urn:microsoft.com/office/officeart/2005/8/layout/vList5"/>
    <dgm:cxn modelId="{3322728B-E684-6048-A035-09CB742A0DF5}" type="presOf" srcId="{B476C2CF-A871-7A4F-A2BA-3C658D6A35ED}" destId="{6E24CA47-095E-EF4C-A3F2-A55C23FC6A7D}" srcOrd="0" destOrd="1" presId="urn:microsoft.com/office/officeart/2005/8/layout/vList5"/>
    <dgm:cxn modelId="{CAF058AA-9E42-8F40-835D-C7F5C636B340}" srcId="{914AD5D7-A690-5C45-BA80-9F6207C41819}" destId="{55FDF30A-1B55-5740-87C0-A81F92144D0D}" srcOrd="2" destOrd="0" parTransId="{642C9CDA-5251-8B4F-A067-22C615AEA9CC}" sibTransId="{5C7558B2-DF10-4740-8457-28C0E91CAA3A}"/>
    <dgm:cxn modelId="{1A0707AF-CE15-4E49-802E-DDDE9752DA50}" type="presOf" srcId="{48FEF656-110D-824E-BD2A-987253DEBB1C}" destId="{D693FF20-06B8-B640-8983-8A505AA96943}" srcOrd="0" destOrd="2" presId="urn:microsoft.com/office/officeart/2005/8/layout/vList5"/>
    <dgm:cxn modelId="{5DB14DAF-084F-D348-B6CF-58F854211935}" srcId="{364FB3C3-E49E-2D46-9627-E680F449896A}" destId="{F8308D1C-1C35-9D43-BF7F-31461E233AB7}" srcOrd="2" destOrd="0" parTransId="{3910E31D-B5B2-DB41-A817-4C445988D924}" sibTransId="{0EAEE373-B416-DE4C-93D1-0C73D6C93EF7}"/>
    <dgm:cxn modelId="{6825AAB5-C517-5842-BEF6-A2EC8037497C}" type="presOf" srcId="{5A82F19E-23B6-194B-B084-E6653A6D6A6D}" destId="{D693FF20-06B8-B640-8983-8A505AA96943}" srcOrd="0" destOrd="0" presId="urn:microsoft.com/office/officeart/2005/8/layout/vList5"/>
    <dgm:cxn modelId="{605CBDBB-CEEF-BB47-9866-7BFAF553262D}" type="presOf" srcId="{FF1C486C-0F75-C84D-B8D5-73AE415A020F}" destId="{27B0729C-F8E7-F543-A67C-C55CD146BDC3}" srcOrd="0" destOrd="2" presId="urn:microsoft.com/office/officeart/2005/8/layout/vList5"/>
    <dgm:cxn modelId="{D91747BE-56FE-0740-BF19-B023660E5B4C}" srcId="{424D2745-3809-9546-8834-0F82209B7A34}" destId="{3ADABA84-D606-6345-AE75-FE5AD35CBA5E}" srcOrd="0" destOrd="0" parTransId="{2EDE4E20-900D-DE40-A316-2B9EDE7C252B}" sibTransId="{7CBDFA8C-E41F-EE46-B4C9-8DB92D0027D2}"/>
    <dgm:cxn modelId="{E549CFC5-FF4A-484F-95B0-D0B1D4167922}" type="presOf" srcId="{B17F1CC3-D44C-454A-9E0B-74E47904579F}" destId="{27B0729C-F8E7-F543-A67C-C55CD146BDC3}" srcOrd="0" destOrd="1" presId="urn:microsoft.com/office/officeart/2005/8/layout/vList5"/>
    <dgm:cxn modelId="{7284DEC5-15A6-E042-8D5A-68AB8C25FCFF}" type="presOf" srcId="{914AD5D7-A690-5C45-BA80-9F6207C41819}" destId="{7200CC9A-042B-A847-8ED9-D769C95D4DA7}" srcOrd="0" destOrd="0" presId="urn:microsoft.com/office/officeart/2005/8/layout/vList5"/>
    <dgm:cxn modelId="{6A4BB2C7-A129-D245-8DD4-9FB7940484E8}" srcId="{914AD5D7-A690-5C45-BA80-9F6207C41819}" destId="{364FB3C3-E49E-2D46-9627-E680F449896A}" srcOrd="3" destOrd="0" parTransId="{FB202190-2BD4-DB42-BEE0-7777C78E9FAB}" sibTransId="{91EAF037-AEE8-6D48-ADA2-F73A6FEDDCFA}"/>
    <dgm:cxn modelId="{D60542D4-87DA-F74B-942B-F5B32B88D320}" srcId="{424D2745-3809-9546-8834-0F82209B7A34}" destId="{B476C2CF-A871-7A4F-A2BA-3C658D6A35ED}" srcOrd="1" destOrd="0" parTransId="{E0906470-B2CE-2040-AFE8-04E32304B715}" sibTransId="{FD27A5DD-0E2E-504E-BEED-A2E48CCE899E}"/>
    <dgm:cxn modelId="{1875BED4-7B17-8B41-ADB5-67BDB64BCE4A}" srcId="{364FB3C3-E49E-2D46-9627-E680F449896A}" destId="{06390BF4-697D-E84E-8771-3C5BD21ADE5C}" srcOrd="1" destOrd="0" parTransId="{25008CD3-195A-2D44-960B-484618947A94}" sibTransId="{CE8A365E-2E79-DE47-BD45-7B558330D574}"/>
    <dgm:cxn modelId="{6ED3BEE5-918E-D44F-AD1B-1CD19CF55D4A}" srcId="{55FDF30A-1B55-5740-87C0-A81F92144D0D}" destId="{D7FA5813-C171-064D-9143-353EEA1F4278}" srcOrd="1" destOrd="0" parTransId="{F9ED66FA-AD75-B248-A978-F74C7BAE8D93}" sibTransId="{0984093E-A8AF-0844-85A5-871544D1816A}"/>
    <dgm:cxn modelId="{F38D8EF3-D834-DD4B-AF19-5DAE103988C4}" srcId="{A54252BD-26DD-9E43-A819-C627EBAE5527}" destId="{FF1C486C-0F75-C84D-B8D5-73AE415A020F}" srcOrd="2" destOrd="0" parTransId="{AFF262BA-56AB-2B4B-B563-1596989BDD52}" sibTransId="{AA8CFCB4-CE89-B849-8565-18C8467B4A75}"/>
    <dgm:cxn modelId="{2B54B2F7-7B54-A944-8C0A-64D884E498B7}" srcId="{55FDF30A-1B55-5740-87C0-A81F92144D0D}" destId="{5A82F19E-23B6-194B-B084-E6653A6D6A6D}" srcOrd="0" destOrd="0" parTransId="{6537FA68-B3DD-4A4D-8793-51EE2698990A}" sibTransId="{D70C3F79-C6E5-AA4D-95DC-A09C02D5A229}"/>
    <dgm:cxn modelId="{110053F8-6CA7-DB44-9F61-93BB1EA91706}" type="presOf" srcId="{D7FA5813-C171-064D-9143-353EEA1F4278}" destId="{D693FF20-06B8-B640-8983-8A505AA96943}" srcOrd="0" destOrd="1" presId="urn:microsoft.com/office/officeart/2005/8/layout/vList5"/>
    <dgm:cxn modelId="{0D2E16FA-D3F0-5947-B3A4-88C21A92E577}" type="presOf" srcId="{55FDF30A-1B55-5740-87C0-A81F92144D0D}" destId="{634A910F-1C45-0C4E-8AC9-9FA3252B2900}" srcOrd="0" destOrd="0" presId="urn:microsoft.com/office/officeart/2005/8/layout/vList5"/>
    <dgm:cxn modelId="{1298CD5F-1FC0-2145-9057-C9EAD4634D6F}" type="presParOf" srcId="{7200CC9A-042B-A847-8ED9-D769C95D4DA7}" destId="{C3631224-854A-0B47-9CC2-09C7B875EA47}" srcOrd="0" destOrd="0" presId="urn:microsoft.com/office/officeart/2005/8/layout/vList5"/>
    <dgm:cxn modelId="{634C0F8E-8FCD-2645-985D-0C58FFEA67BF}" type="presParOf" srcId="{C3631224-854A-0B47-9CC2-09C7B875EA47}" destId="{20BEE825-147A-9547-A361-D15ECA816766}" srcOrd="0" destOrd="0" presId="urn:microsoft.com/office/officeart/2005/8/layout/vList5"/>
    <dgm:cxn modelId="{9CF78320-64F3-1A42-8A48-F9A76236BAC8}" type="presParOf" srcId="{C3631224-854A-0B47-9CC2-09C7B875EA47}" destId="{27B0729C-F8E7-F543-A67C-C55CD146BDC3}" srcOrd="1" destOrd="0" presId="urn:microsoft.com/office/officeart/2005/8/layout/vList5"/>
    <dgm:cxn modelId="{03C15E41-696D-0F4E-BE0B-7C2360E012E5}" type="presParOf" srcId="{7200CC9A-042B-A847-8ED9-D769C95D4DA7}" destId="{B51F28EE-2B9E-F940-8C91-695EFE1911BE}" srcOrd="1" destOrd="0" presId="urn:microsoft.com/office/officeart/2005/8/layout/vList5"/>
    <dgm:cxn modelId="{77DD8DA9-EFDD-8C40-AF3E-F3B45188F1F3}" type="presParOf" srcId="{7200CC9A-042B-A847-8ED9-D769C95D4DA7}" destId="{60B07557-FCE4-AA4B-915F-D53B39F9F248}" srcOrd="2" destOrd="0" presId="urn:microsoft.com/office/officeart/2005/8/layout/vList5"/>
    <dgm:cxn modelId="{7A1EAC9E-ED28-D54B-9922-86FCB44B9814}" type="presParOf" srcId="{60B07557-FCE4-AA4B-915F-D53B39F9F248}" destId="{CC9F2AD6-4589-2045-9C39-AC6C81803F52}" srcOrd="0" destOrd="0" presId="urn:microsoft.com/office/officeart/2005/8/layout/vList5"/>
    <dgm:cxn modelId="{150A14B0-696D-7E41-9661-757E56CF9DA4}" type="presParOf" srcId="{60B07557-FCE4-AA4B-915F-D53B39F9F248}" destId="{6E24CA47-095E-EF4C-A3F2-A55C23FC6A7D}" srcOrd="1" destOrd="0" presId="urn:microsoft.com/office/officeart/2005/8/layout/vList5"/>
    <dgm:cxn modelId="{0EDB670B-1BA3-A342-BCD8-DB89825E76DA}" type="presParOf" srcId="{7200CC9A-042B-A847-8ED9-D769C95D4DA7}" destId="{3156168E-BEDD-EF48-AA46-DF84B3A0365A}" srcOrd="3" destOrd="0" presId="urn:microsoft.com/office/officeart/2005/8/layout/vList5"/>
    <dgm:cxn modelId="{AE84A526-3CF0-F044-8E22-03F9E3463DB9}" type="presParOf" srcId="{7200CC9A-042B-A847-8ED9-D769C95D4DA7}" destId="{A18D50EA-F844-3142-AAF5-F8C5F7B6FC37}" srcOrd="4" destOrd="0" presId="urn:microsoft.com/office/officeart/2005/8/layout/vList5"/>
    <dgm:cxn modelId="{C037C097-C3C1-3A4D-9F62-FAB340600160}" type="presParOf" srcId="{A18D50EA-F844-3142-AAF5-F8C5F7B6FC37}" destId="{634A910F-1C45-0C4E-8AC9-9FA3252B2900}" srcOrd="0" destOrd="0" presId="urn:microsoft.com/office/officeart/2005/8/layout/vList5"/>
    <dgm:cxn modelId="{982205AC-8F25-5642-B2D5-9BB8EB8934A5}" type="presParOf" srcId="{A18D50EA-F844-3142-AAF5-F8C5F7B6FC37}" destId="{D693FF20-06B8-B640-8983-8A505AA96943}" srcOrd="1" destOrd="0" presId="urn:microsoft.com/office/officeart/2005/8/layout/vList5"/>
    <dgm:cxn modelId="{B3A586A0-268F-A540-AF11-2D36C2146CE9}" type="presParOf" srcId="{7200CC9A-042B-A847-8ED9-D769C95D4DA7}" destId="{48702CDA-24BD-AC44-B09B-01C30088495C}" srcOrd="5" destOrd="0" presId="urn:microsoft.com/office/officeart/2005/8/layout/vList5"/>
    <dgm:cxn modelId="{3A67DB27-236E-FA49-AA1E-092E4ED3620A}" type="presParOf" srcId="{7200CC9A-042B-A847-8ED9-D769C95D4DA7}" destId="{1B51F976-93C0-D947-8BBB-71F653474CEF}" srcOrd="6" destOrd="0" presId="urn:microsoft.com/office/officeart/2005/8/layout/vList5"/>
    <dgm:cxn modelId="{78D253E2-2DE4-D440-ACE3-2135E6B06356}" type="presParOf" srcId="{1B51F976-93C0-D947-8BBB-71F653474CEF}" destId="{73BCE119-FB8D-E34D-B76A-D6D0F5C1D03C}" srcOrd="0" destOrd="0" presId="urn:microsoft.com/office/officeart/2005/8/layout/vList5"/>
    <dgm:cxn modelId="{10343B12-B261-8A4E-A9E2-DE4B6DF05909}" type="presParOf" srcId="{1B51F976-93C0-D947-8BBB-71F653474CEF}" destId="{4186DCB4-9A6C-9C41-9F79-C4FEF3DBC48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AF1886B-E8AF-F141-A144-F3D70ED67AE6}" type="doc">
      <dgm:prSet loTypeId="urn:microsoft.com/office/officeart/2005/8/layout/list1" loCatId="" qsTypeId="urn:microsoft.com/office/officeart/2005/8/quickstyle/simple4" qsCatId="simple" csTypeId="urn:microsoft.com/office/officeart/2005/8/colors/accent0_3" csCatId="mainScheme" phldr="1"/>
      <dgm:spPr/>
      <dgm:t>
        <a:bodyPr/>
        <a:lstStyle/>
        <a:p>
          <a:endParaRPr lang="en-US"/>
        </a:p>
      </dgm:t>
    </dgm:pt>
    <dgm:pt modelId="{588917DF-7529-E54C-BA37-03FE307816E0}">
      <dgm:prSet phldrT="[Text]"/>
      <dgm:spPr/>
      <dgm:t>
        <a:bodyPr/>
        <a:lstStyle/>
        <a:p>
          <a:r>
            <a:rPr lang="en-US" dirty="0"/>
            <a:t>Increased intestinal absorption</a:t>
          </a:r>
        </a:p>
      </dgm:t>
    </dgm:pt>
    <dgm:pt modelId="{DCE659D1-958B-3440-B49C-DB047956BCBD}" type="parTrans" cxnId="{80B9A7D1-C636-EF4A-BBE8-78AD88CB55E5}">
      <dgm:prSet/>
      <dgm:spPr/>
      <dgm:t>
        <a:bodyPr/>
        <a:lstStyle/>
        <a:p>
          <a:endParaRPr lang="en-US"/>
        </a:p>
      </dgm:t>
    </dgm:pt>
    <dgm:pt modelId="{C1C4E2FB-5660-8D42-A5F6-03D659840749}" type="sibTrans" cxnId="{80B9A7D1-C636-EF4A-BBE8-78AD88CB55E5}">
      <dgm:prSet/>
      <dgm:spPr/>
      <dgm:t>
        <a:bodyPr/>
        <a:lstStyle/>
        <a:p>
          <a:endParaRPr lang="en-US"/>
        </a:p>
      </dgm:t>
    </dgm:pt>
    <dgm:pt modelId="{01A650B5-C50D-0D42-ADD6-3029824EEC29}">
      <dgm:prSet phldrT="[Text]"/>
      <dgm:spPr/>
      <dgm:t>
        <a:bodyPr/>
        <a:lstStyle/>
        <a:p>
          <a:r>
            <a:rPr lang="en-US" dirty="0"/>
            <a:t>Decreased renal excretion</a:t>
          </a:r>
        </a:p>
      </dgm:t>
    </dgm:pt>
    <dgm:pt modelId="{4D32D192-61E0-DE40-935A-31FD394109F9}" type="parTrans" cxnId="{9935CE61-73F7-CC4E-8319-B17EC36C3B30}">
      <dgm:prSet/>
      <dgm:spPr/>
      <dgm:t>
        <a:bodyPr/>
        <a:lstStyle/>
        <a:p>
          <a:endParaRPr lang="en-US"/>
        </a:p>
      </dgm:t>
    </dgm:pt>
    <dgm:pt modelId="{78AB334B-B518-344D-A656-C50AAE49D6F6}" type="sibTrans" cxnId="{9935CE61-73F7-CC4E-8319-B17EC36C3B30}">
      <dgm:prSet/>
      <dgm:spPr/>
      <dgm:t>
        <a:bodyPr/>
        <a:lstStyle/>
        <a:p>
          <a:endParaRPr lang="en-US"/>
        </a:p>
      </dgm:t>
    </dgm:pt>
    <dgm:pt modelId="{B4CCF0CA-F25E-3145-B9AC-8FC005BEECCD}">
      <dgm:prSet phldrT="[Text]"/>
      <dgm:spPr/>
      <dgm:t>
        <a:bodyPr/>
        <a:lstStyle/>
        <a:p>
          <a:r>
            <a:rPr lang="en-US" dirty="0"/>
            <a:t>Transcellular shifts</a:t>
          </a:r>
        </a:p>
      </dgm:t>
    </dgm:pt>
    <dgm:pt modelId="{555C084D-F0D2-1E43-ACE3-80055322E4C1}" type="parTrans" cxnId="{7C74FFD4-2364-114F-B97C-F440E935A62C}">
      <dgm:prSet/>
      <dgm:spPr/>
      <dgm:t>
        <a:bodyPr/>
        <a:lstStyle/>
        <a:p>
          <a:endParaRPr lang="en-US"/>
        </a:p>
      </dgm:t>
    </dgm:pt>
    <dgm:pt modelId="{29C1E001-EFD7-B045-9A51-278F3D4133CA}" type="sibTrans" cxnId="{7C74FFD4-2364-114F-B97C-F440E935A62C}">
      <dgm:prSet/>
      <dgm:spPr/>
      <dgm:t>
        <a:bodyPr/>
        <a:lstStyle/>
        <a:p>
          <a:endParaRPr lang="en-US"/>
        </a:p>
      </dgm:t>
    </dgm:pt>
    <dgm:pt modelId="{12891AFF-3746-D74E-B1CA-956CC1AE2CB7}">
      <dgm:prSet phldrT="[Text]"/>
      <dgm:spPr/>
      <dgm:t>
        <a:bodyPr/>
        <a:lstStyle/>
        <a:p>
          <a:r>
            <a:rPr lang="en-US" dirty="0"/>
            <a:t>Physiological</a:t>
          </a:r>
        </a:p>
      </dgm:t>
    </dgm:pt>
    <dgm:pt modelId="{88E4ADB2-B778-A34C-8E2C-9BC7844727C6}" type="parTrans" cxnId="{507F9CEC-1FF1-D743-821A-061C1849A693}">
      <dgm:prSet/>
      <dgm:spPr/>
      <dgm:t>
        <a:bodyPr/>
        <a:lstStyle/>
        <a:p>
          <a:endParaRPr lang="en-US"/>
        </a:p>
      </dgm:t>
    </dgm:pt>
    <dgm:pt modelId="{AAAE6910-FD9F-7D40-8315-8EA924FB0DEA}" type="sibTrans" cxnId="{507F9CEC-1FF1-D743-821A-061C1849A693}">
      <dgm:prSet/>
      <dgm:spPr/>
      <dgm:t>
        <a:bodyPr/>
        <a:lstStyle/>
        <a:p>
          <a:endParaRPr lang="en-US"/>
        </a:p>
      </dgm:t>
    </dgm:pt>
    <dgm:pt modelId="{9A4FC12E-D8C5-7040-A380-4FD96B296F01}" type="pres">
      <dgm:prSet presAssocID="{6AF1886B-E8AF-F141-A144-F3D70ED67AE6}" presName="linear" presStyleCnt="0">
        <dgm:presLayoutVars>
          <dgm:dir/>
          <dgm:animLvl val="lvl"/>
          <dgm:resizeHandles val="exact"/>
        </dgm:presLayoutVars>
      </dgm:prSet>
      <dgm:spPr/>
    </dgm:pt>
    <dgm:pt modelId="{1DE4D876-CDE0-A145-9CB2-371881598CC6}" type="pres">
      <dgm:prSet presAssocID="{588917DF-7529-E54C-BA37-03FE307816E0}" presName="parentLin" presStyleCnt="0"/>
      <dgm:spPr/>
    </dgm:pt>
    <dgm:pt modelId="{0B3CA293-F82E-464A-B66F-341090719E05}" type="pres">
      <dgm:prSet presAssocID="{588917DF-7529-E54C-BA37-03FE307816E0}" presName="parentLeftMargin" presStyleLbl="node1" presStyleIdx="0" presStyleCnt="4"/>
      <dgm:spPr/>
    </dgm:pt>
    <dgm:pt modelId="{1FCCB190-614D-F24E-956D-90F643E5A1C5}" type="pres">
      <dgm:prSet presAssocID="{588917DF-7529-E54C-BA37-03FE307816E0}" presName="parentText" presStyleLbl="node1" presStyleIdx="0" presStyleCnt="4">
        <dgm:presLayoutVars>
          <dgm:chMax val="0"/>
          <dgm:bulletEnabled val="1"/>
        </dgm:presLayoutVars>
      </dgm:prSet>
      <dgm:spPr/>
    </dgm:pt>
    <dgm:pt modelId="{F05A8C5A-28DA-AD49-97E2-6787BE02E08A}" type="pres">
      <dgm:prSet presAssocID="{588917DF-7529-E54C-BA37-03FE307816E0}" presName="negativeSpace" presStyleCnt="0"/>
      <dgm:spPr/>
    </dgm:pt>
    <dgm:pt modelId="{86056D8D-E2EC-8645-9785-E66606FEC6E3}" type="pres">
      <dgm:prSet presAssocID="{588917DF-7529-E54C-BA37-03FE307816E0}" presName="childText" presStyleLbl="conFgAcc1" presStyleIdx="0" presStyleCnt="4">
        <dgm:presLayoutVars>
          <dgm:bulletEnabled val="1"/>
        </dgm:presLayoutVars>
      </dgm:prSet>
      <dgm:spPr/>
    </dgm:pt>
    <dgm:pt modelId="{36E04523-4995-B642-AFDD-D1773A02051B}" type="pres">
      <dgm:prSet presAssocID="{C1C4E2FB-5660-8D42-A5F6-03D659840749}" presName="spaceBetweenRectangles" presStyleCnt="0"/>
      <dgm:spPr/>
    </dgm:pt>
    <dgm:pt modelId="{6A7BE2D5-83C6-2C4A-B0A0-47CD0034D18A}" type="pres">
      <dgm:prSet presAssocID="{01A650B5-C50D-0D42-ADD6-3029824EEC29}" presName="parentLin" presStyleCnt="0"/>
      <dgm:spPr/>
    </dgm:pt>
    <dgm:pt modelId="{DDF31690-29A6-A44B-BB3B-646E375DBF5A}" type="pres">
      <dgm:prSet presAssocID="{01A650B5-C50D-0D42-ADD6-3029824EEC29}" presName="parentLeftMargin" presStyleLbl="node1" presStyleIdx="0" presStyleCnt="4"/>
      <dgm:spPr/>
    </dgm:pt>
    <dgm:pt modelId="{BE08CAA1-3C44-2248-9C3D-38E2E61E48F7}" type="pres">
      <dgm:prSet presAssocID="{01A650B5-C50D-0D42-ADD6-3029824EEC29}" presName="parentText" presStyleLbl="node1" presStyleIdx="1" presStyleCnt="4">
        <dgm:presLayoutVars>
          <dgm:chMax val="0"/>
          <dgm:bulletEnabled val="1"/>
        </dgm:presLayoutVars>
      </dgm:prSet>
      <dgm:spPr/>
    </dgm:pt>
    <dgm:pt modelId="{B0A43A16-9850-984B-A4D2-F29A919A0373}" type="pres">
      <dgm:prSet presAssocID="{01A650B5-C50D-0D42-ADD6-3029824EEC29}" presName="negativeSpace" presStyleCnt="0"/>
      <dgm:spPr/>
    </dgm:pt>
    <dgm:pt modelId="{7BDA7DBA-F32B-0947-94C5-1128C0D1ECF6}" type="pres">
      <dgm:prSet presAssocID="{01A650B5-C50D-0D42-ADD6-3029824EEC29}" presName="childText" presStyleLbl="conFgAcc1" presStyleIdx="1" presStyleCnt="4">
        <dgm:presLayoutVars>
          <dgm:bulletEnabled val="1"/>
        </dgm:presLayoutVars>
      </dgm:prSet>
      <dgm:spPr/>
    </dgm:pt>
    <dgm:pt modelId="{44428A7D-5D98-C345-853D-E0ABC34BDCB0}" type="pres">
      <dgm:prSet presAssocID="{78AB334B-B518-344D-A656-C50AAE49D6F6}" presName="spaceBetweenRectangles" presStyleCnt="0"/>
      <dgm:spPr/>
    </dgm:pt>
    <dgm:pt modelId="{13F8FFAA-5D48-394F-BA67-257F53DCAA4C}" type="pres">
      <dgm:prSet presAssocID="{B4CCF0CA-F25E-3145-B9AC-8FC005BEECCD}" presName="parentLin" presStyleCnt="0"/>
      <dgm:spPr/>
    </dgm:pt>
    <dgm:pt modelId="{B670A3AA-F506-4246-B2CB-5621D8B3E5F8}" type="pres">
      <dgm:prSet presAssocID="{B4CCF0CA-F25E-3145-B9AC-8FC005BEECCD}" presName="parentLeftMargin" presStyleLbl="node1" presStyleIdx="1" presStyleCnt="4"/>
      <dgm:spPr/>
    </dgm:pt>
    <dgm:pt modelId="{95AC8AB8-DD04-054D-860F-5668EE7FDF35}" type="pres">
      <dgm:prSet presAssocID="{B4CCF0CA-F25E-3145-B9AC-8FC005BEECCD}" presName="parentText" presStyleLbl="node1" presStyleIdx="2" presStyleCnt="4">
        <dgm:presLayoutVars>
          <dgm:chMax val="0"/>
          <dgm:bulletEnabled val="1"/>
        </dgm:presLayoutVars>
      </dgm:prSet>
      <dgm:spPr/>
    </dgm:pt>
    <dgm:pt modelId="{82D46CB5-FE10-834B-9A5B-7BCAC0826874}" type="pres">
      <dgm:prSet presAssocID="{B4CCF0CA-F25E-3145-B9AC-8FC005BEECCD}" presName="negativeSpace" presStyleCnt="0"/>
      <dgm:spPr/>
    </dgm:pt>
    <dgm:pt modelId="{414489E5-6A22-324E-AEFE-3BC0FB2149B4}" type="pres">
      <dgm:prSet presAssocID="{B4CCF0CA-F25E-3145-B9AC-8FC005BEECCD}" presName="childText" presStyleLbl="conFgAcc1" presStyleIdx="2" presStyleCnt="4">
        <dgm:presLayoutVars>
          <dgm:bulletEnabled val="1"/>
        </dgm:presLayoutVars>
      </dgm:prSet>
      <dgm:spPr/>
    </dgm:pt>
    <dgm:pt modelId="{0BFA55F9-73DD-A848-B2F2-2D012DFED28E}" type="pres">
      <dgm:prSet presAssocID="{29C1E001-EFD7-B045-9A51-278F3D4133CA}" presName="spaceBetweenRectangles" presStyleCnt="0"/>
      <dgm:spPr/>
    </dgm:pt>
    <dgm:pt modelId="{FF164E93-55E8-144A-A1A6-8C27E653DA89}" type="pres">
      <dgm:prSet presAssocID="{12891AFF-3746-D74E-B1CA-956CC1AE2CB7}" presName="parentLin" presStyleCnt="0"/>
      <dgm:spPr/>
    </dgm:pt>
    <dgm:pt modelId="{953CE121-ABBA-BD4C-BFB1-2F00628681C8}" type="pres">
      <dgm:prSet presAssocID="{12891AFF-3746-D74E-B1CA-956CC1AE2CB7}" presName="parentLeftMargin" presStyleLbl="node1" presStyleIdx="2" presStyleCnt="4"/>
      <dgm:spPr/>
    </dgm:pt>
    <dgm:pt modelId="{72940CE5-6922-2F4E-940C-ECB1C6A82797}" type="pres">
      <dgm:prSet presAssocID="{12891AFF-3746-D74E-B1CA-956CC1AE2CB7}" presName="parentText" presStyleLbl="node1" presStyleIdx="3" presStyleCnt="4">
        <dgm:presLayoutVars>
          <dgm:chMax val="0"/>
          <dgm:bulletEnabled val="1"/>
        </dgm:presLayoutVars>
      </dgm:prSet>
      <dgm:spPr/>
    </dgm:pt>
    <dgm:pt modelId="{ED8A7C2F-9B9C-3444-B40D-F552C9974905}" type="pres">
      <dgm:prSet presAssocID="{12891AFF-3746-D74E-B1CA-956CC1AE2CB7}" presName="negativeSpace" presStyleCnt="0"/>
      <dgm:spPr/>
    </dgm:pt>
    <dgm:pt modelId="{2B568C40-F527-414C-B569-C143D93BC33D}" type="pres">
      <dgm:prSet presAssocID="{12891AFF-3746-D74E-B1CA-956CC1AE2CB7}" presName="childText" presStyleLbl="conFgAcc1" presStyleIdx="3" presStyleCnt="4">
        <dgm:presLayoutVars>
          <dgm:bulletEnabled val="1"/>
        </dgm:presLayoutVars>
      </dgm:prSet>
      <dgm:spPr/>
    </dgm:pt>
  </dgm:ptLst>
  <dgm:cxnLst>
    <dgm:cxn modelId="{9935CE61-73F7-CC4E-8319-B17EC36C3B30}" srcId="{6AF1886B-E8AF-F141-A144-F3D70ED67AE6}" destId="{01A650B5-C50D-0D42-ADD6-3029824EEC29}" srcOrd="1" destOrd="0" parTransId="{4D32D192-61E0-DE40-935A-31FD394109F9}" sibTransId="{78AB334B-B518-344D-A656-C50AAE49D6F6}"/>
    <dgm:cxn modelId="{C86DED86-0813-DA49-BBF5-65D5C533F5E9}" type="presOf" srcId="{588917DF-7529-E54C-BA37-03FE307816E0}" destId="{1FCCB190-614D-F24E-956D-90F643E5A1C5}" srcOrd="1" destOrd="0" presId="urn:microsoft.com/office/officeart/2005/8/layout/list1"/>
    <dgm:cxn modelId="{C2C11CA2-42B5-5742-A331-081A03CD82FF}" type="presOf" srcId="{B4CCF0CA-F25E-3145-B9AC-8FC005BEECCD}" destId="{95AC8AB8-DD04-054D-860F-5668EE7FDF35}" srcOrd="1" destOrd="0" presId="urn:microsoft.com/office/officeart/2005/8/layout/list1"/>
    <dgm:cxn modelId="{4F8125AA-E5CA-264C-9904-D788E7B60BD2}" type="presOf" srcId="{12891AFF-3746-D74E-B1CA-956CC1AE2CB7}" destId="{953CE121-ABBA-BD4C-BFB1-2F00628681C8}" srcOrd="0" destOrd="0" presId="urn:microsoft.com/office/officeart/2005/8/layout/list1"/>
    <dgm:cxn modelId="{AA112EAF-BE48-2E4E-8966-D50647F5A1BF}" type="presOf" srcId="{01A650B5-C50D-0D42-ADD6-3029824EEC29}" destId="{DDF31690-29A6-A44B-BB3B-646E375DBF5A}" srcOrd="0" destOrd="0" presId="urn:microsoft.com/office/officeart/2005/8/layout/list1"/>
    <dgm:cxn modelId="{80B9A7D1-C636-EF4A-BBE8-78AD88CB55E5}" srcId="{6AF1886B-E8AF-F141-A144-F3D70ED67AE6}" destId="{588917DF-7529-E54C-BA37-03FE307816E0}" srcOrd="0" destOrd="0" parTransId="{DCE659D1-958B-3440-B49C-DB047956BCBD}" sibTransId="{C1C4E2FB-5660-8D42-A5F6-03D659840749}"/>
    <dgm:cxn modelId="{11DB4CD3-DB97-464D-9DDE-DC317EE839F6}" type="presOf" srcId="{01A650B5-C50D-0D42-ADD6-3029824EEC29}" destId="{BE08CAA1-3C44-2248-9C3D-38E2E61E48F7}" srcOrd="1" destOrd="0" presId="urn:microsoft.com/office/officeart/2005/8/layout/list1"/>
    <dgm:cxn modelId="{947C99D3-0A02-BA48-8A61-D821C36B97AF}" type="presOf" srcId="{588917DF-7529-E54C-BA37-03FE307816E0}" destId="{0B3CA293-F82E-464A-B66F-341090719E05}" srcOrd="0" destOrd="0" presId="urn:microsoft.com/office/officeart/2005/8/layout/list1"/>
    <dgm:cxn modelId="{7C74FFD4-2364-114F-B97C-F440E935A62C}" srcId="{6AF1886B-E8AF-F141-A144-F3D70ED67AE6}" destId="{B4CCF0CA-F25E-3145-B9AC-8FC005BEECCD}" srcOrd="2" destOrd="0" parTransId="{555C084D-F0D2-1E43-ACE3-80055322E4C1}" sibTransId="{29C1E001-EFD7-B045-9A51-278F3D4133CA}"/>
    <dgm:cxn modelId="{548263DA-0548-0342-B55A-7625EEFF8D55}" type="presOf" srcId="{6AF1886B-E8AF-F141-A144-F3D70ED67AE6}" destId="{9A4FC12E-D8C5-7040-A380-4FD96B296F01}" srcOrd="0" destOrd="0" presId="urn:microsoft.com/office/officeart/2005/8/layout/list1"/>
    <dgm:cxn modelId="{909694DB-9E23-B946-A1DC-723A92342AC3}" type="presOf" srcId="{12891AFF-3746-D74E-B1CA-956CC1AE2CB7}" destId="{72940CE5-6922-2F4E-940C-ECB1C6A82797}" srcOrd="1" destOrd="0" presId="urn:microsoft.com/office/officeart/2005/8/layout/list1"/>
    <dgm:cxn modelId="{207857E3-E496-1A41-80A3-9D9BC04AF8A7}" type="presOf" srcId="{B4CCF0CA-F25E-3145-B9AC-8FC005BEECCD}" destId="{B670A3AA-F506-4246-B2CB-5621D8B3E5F8}" srcOrd="0" destOrd="0" presId="urn:microsoft.com/office/officeart/2005/8/layout/list1"/>
    <dgm:cxn modelId="{507F9CEC-1FF1-D743-821A-061C1849A693}" srcId="{6AF1886B-E8AF-F141-A144-F3D70ED67AE6}" destId="{12891AFF-3746-D74E-B1CA-956CC1AE2CB7}" srcOrd="3" destOrd="0" parTransId="{88E4ADB2-B778-A34C-8E2C-9BC7844727C6}" sibTransId="{AAAE6910-FD9F-7D40-8315-8EA924FB0DEA}"/>
    <dgm:cxn modelId="{854E593B-EE32-EC47-8050-F891A74BB2F7}" type="presParOf" srcId="{9A4FC12E-D8C5-7040-A380-4FD96B296F01}" destId="{1DE4D876-CDE0-A145-9CB2-371881598CC6}" srcOrd="0" destOrd="0" presId="urn:microsoft.com/office/officeart/2005/8/layout/list1"/>
    <dgm:cxn modelId="{A450F5AB-DC74-FD43-8F9F-EF319A37AAC8}" type="presParOf" srcId="{1DE4D876-CDE0-A145-9CB2-371881598CC6}" destId="{0B3CA293-F82E-464A-B66F-341090719E05}" srcOrd="0" destOrd="0" presId="urn:microsoft.com/office/officeart/2005/8/layout/list1"/>
    <dgm:cxn modelId="{C40610C4-3E3B-5E43-B776-7AFBFD19B993}" type="presParOf" srcId="{1DE4D876-CDE0-A145-9CB2-371881598CC6}" destId="{1FCCB190-614D-F24E-956D-90F643E5A1C5}" srcOrd="1" destOrd="0" presId="urn:microsoft.com/office/officeart/2005/8/layout/list1"/>
    <dgm:cxn modelId="{5B43A9A4-162F-1D40-B522-DBD249F5B097}" type="presParOf" srcId="{9A4FC12E-D8C5-7040-A380-4FD96B296F01}" destId="{F05A8C5A-28DA-AD49-97E2-6787BE02E08A}" srcOrd="1" destOrd="0" presId="urn:microsoft.com/office/officeart/2005/8/layout/list1"/>
    <dgm:cxn modelId="{500CEF4D-6390-874A-B991-C614DE2C6188}" type="presParOf" srcId="{9A4FC12E-D8C5-7040-A380-4FD96B296F01}" destId="{86056D8D-E2EC-8645-9785-E66606FEC6E3}" srcOrd="2" destOrd="0" presId="urn:microsoft.com/office/officeart/2005/8/layout/list1"/>
    <dgm:cxn modelId="{9D421103-F733-154B-9B66-7D2B122FEEF4}" type="presParOf" srcId="{9A4FC12E-D8C5-7040-A380-4FD96B296F01}" destId="{36E04523-4995-B642-AFDD-D1773A02051B}" srcOrd="3" destOrd="0" presId="urn:microsoft.com/office/officeart/2005/8/layout/list1"/>
    <dgm:cxn modelId="{1D285B79-E2DF-AC4A-AC92-B1CA574A183C}" type="presParOf" srcId="{9A4FC12E-D8C5-7040-A380-4FD96B296F01}" destId="{6A7BE2D5-83C6-2C4A-B0A0-47CD0034D18A}" srcOrd="4" destOrd="0" presId="urn:microsoft.com/office/officeart/2005/8/layout/list1"/>
    <dgm:cxn modelId="{550F90B7-A93A-2343-B071-DDCD1D44124C}" type="presParOf" srcId="{6A7BE2D5-83C6-2C4A-B0A0-47CD0034D18A}" destId="{DDF31690-29A6-A44B-BB3B-646E375DBF5A}" srcOrd="0" destOrd="0" presId="urn:microsoft.com/office/officeart/2005/8/layout/list1"/>
    <dgm:cxn modelId="{AC4B1EB5-A2F0-F544-B127-0E500E5B868B}" type="presParOf" srcId="{6A7BE2D5-83C6-2C4A-B0A0-47CD0034D18A}" destId="{BE08CAA1-3C44-2248-9C3D-38E2E61E48F7}" srcOrd="1" destOrd="0" presId="urn:microsoft.com/office/officeart/2005/8/layout/list1"/>
    <dgm:cxn modelId="{075839B1-7EDE-154D-945C-3975A1A918AB}" type="presParOf" srcId="{9A4FC12E-D8C5-7040-A380-4FD96B296F01}" destId="{B0A43A16-9850-984B-A4D2-F29A919A0373}" srcOrd="5" destOrd="0" presId="urn:microsoft.com/office/officeart/2005/8/layout/list1"/>
    <dgm:cxn modelId="{5B79D362-2258-1A46-9E67-B666E6F4E966}" type="presParOf" srcId="{9A4FC12E-D8C5-7040-A380-4FD96B296F01}" destId="{7BDA7DBA-F32B-0947-94C5-1128C0D1ECF6}" srcOrd="6" destOrd="0" presId="urn:microsoft.com/office/officeart/2005/8/layout/list1"/>
    <dgm:cxn modelId="{293BEEB9-6061-D14B-ACD6-8236D825E425}" type="presParOf" srcId="{9A4FC12E-D8C5-7040-A380-4FD96B296F01}" destId="{44428A7D-5D98-C345-853D-E0ABC34BDCB0}" srcOrd="7" destOrd="0" presId="urn:microsoft.com/office/officeart/2005/8/layout/list1"/>
    <dgm:cxn modelId="{12382B36-F505-1844-9AE9-299D5669067F}" type="presParOf" srcId="{9A4FC12E-D8C5-7040-A380-4FD96B296F01}" destId="{13F8FFAA-5D48-394F-BA67-257F53DCAA4C}" srcOrd="8" destOrd="0" presId="urn:microsoft.com/office/officeart/2005/8/layout/list1"/>
    <dgm:cxn modelId="{865A15FD-BA54-EC4D-A06E-0A6CFE8A1961}" type="presParOf" srcId="{13F8FFAA-5D48-394F-BA67-257F53DCAA4C}" destId="{B670A3AA-F506-4246-B2CB-5621D8B3E5F8}" srcOrd="0" destOrd="0" presId="urn:microsoft.com/office/officeart/2005/8/layout/list1"/>
    <dgm:cxn modelId="{01FEE8F3-5A04-0B4D-8C5E-BC7ED4DE5D97}" type="presParOf" srcId="{13F8FFAA-5D48-394F-BA67-257F53DCAA4C}" destId="{95AC8AB8-DD04-054D-860F-5668EE7FDF35}" srcOrd="1" destOrd="0" presId="urn:microsoft.com/office/officeart/2005/8/layout/list1"/>
    <dgm:cxn modelId="{DDEAFC7A-469E-0D42-9A50-766AFC6C5D03}" type="presParOf" srcId="{9A4FC12E-D8C5-7040-A380-4FD96B296F01}" destId="{82D46CB5-FE10-834B-9A5B-7BCAC0826874}" srcOrd="9" destOrd="0" presId="urn:microsoft.com/office/officeart/2005/8/layout/list1"/>
    <dgm:cxn modelId="{F7DEEF47-E13E-2B46-A5BA-1EB2F6AB52B9}" type="presParOf" srcId="{9A4FC12E-D8C5-7040-A380-4FD96B296F01}" destId="{414489E5-6A22-324E-AEFE-3BC0FB2149B4}" srcOrd="10" destOrd="0" presId="urn:microsoft.com/office/officeart/2005/8/layout/list1"/>
    <dgm:cxn modelId="{ED1EF5EA-01D7-334E-813A-67BB0CBA4E43}" type="presParOf" srcId="{9A4FC12E-D8C5-7040-A380-4FD96B296F01}" destId="{0BFA55F9-73DD-A848-B2F2-2D012DFED28E}" srcOrd="11" destOrd="0" presId="urn:microsoft.com/office/officeart/2005/8/layout/list1"/>
    <dgm:cxn modelId="{919CEC87-CCCC-0342-AD28-8A5817D41435}" type="presParOf" srcId="{9A4FC12E-D8C5-7040-A380-4FD96B296F01}" destId="{FF164E93-55E8-144A-A1A6-8C27E653DA89}" srcOrd="12" destOrd="0" presId="urn:microsoft.com/office/officeart/2005/8/layout/list1"/>
    <dgm:cxn modelId="{C5CD48D7-A10D-314C-B62F-BF5199F6C247}" type="presParOf" srcId="{FF164E93-55E8-144A-A1A6-8C27E653DA89}" destId="{953CE121-ABBA-BD4C-BFB1-2F00628681C8}" srcOrd="0" destOrd="0" presId="urn:microsoft.com/office/officeart/2005/8/layout/list1"/>
    <dgm:cxn modelId="{9D1D4335-9A66-EF44-8A6B-74EF5022A068}" type="presParOf" srcId="{FF164E93-55E8-144A-A1A6-8C27E653DA89}" destId="{72940CE5-6922-2F4E-940C-ECB1C6A82797}" srcOrd="1" destOrd="0" presId="urn:microsoft.com/office/officeart/2005/8/layout/list1"/>
    <dgm:cxn modelId="{29A0B415-F126-4943-860A-9695837671C4}" type="presParOf" srcId="{9A4FC12E-D8C5-7040-A380-4FD96B296F01}" destId="{ED8A7C2F-9B9C-3444-B40D-F552C9974905}" srcOrd="13" destOrd="0" presId="urn:microsoft.com/office/officeart/2005/8/layout/list1"/>
    <dgm:cxn modelId="{227AE5C8-1791-5F44-A87E-56A0E66D342B}" type="presParOf" srcId="{9A4FC12E-D8C5-7040-A380-4FD96B296F01}" destId="{2B568C40-F527-414C-B569-C143D93BC33D}"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059908B-292E-0042-865B-8857F6C7BD7B}"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202B77D5-6FC1-4745-807F-87537F43C7FF}">
      <dgm:prSet phldrT="[Text]"/>
      <dgm:spPr/>
      <dgm:t>
        <a:bodyPr/>
        <a:lstStyle/>
        <a:p>
          <a:r>
            <a:rPr lang="en-US" dirty="0"/>
            <a:t>CNS</a:t>
          </a:r>
        </a:p>
      </dgm:t>
    </dgm:pt>
    <dgm:pt modelId="{EC25EAD2-CEC6-6B4D-A4A2-1E63C92BD7A4}" type="parTrans" cxnId="{0BC72A1D-7985-934D-B305-E0EDBE1DD5EF}">
      <dgm:prSet/>
      <dgm:spPr/>
      <dgm:t>
        <a:bodyPr/>
        <a:lstStyle/>
        <a:p>
          <a:endParaRPr lang="en-US"/>
        </a:p>
      </dgm:t>
    </dgm:pt>
    <dgm:pt modelId="{1114C6F2-69A4-5348-883C-11192E41B08D}" type="sibTrans" cxnId="{0BC72A1D-7985-934D-B305-E0EDBE1DD5EF}">
      <dgm:prSet/>
      <dgm:spPr/>
      <dgm:t>
        <a:bodyPr/>
        <a:lstStyle/>
        <a:p>
          <a:endParaRPr lang="en-US"/>
        </a:p>
      </dgm:t>
    </dgm:pt>
    <dgm:pt modelId="{5BFB15CF-6622-7949-BC37-875C05836922}">
      <dgm:prSet phldrT="[Text]"/>
      <dgm:spPr/>
      <dgm:t>
        <a:bodyPr/>
        <a:lstStyle/>
        <a:p>
          <a:r>
            <a:rPr lang="en-US" dirty="0"/>
            <a:t>Cardiovascular</a:t>
          </a:r>
        </a:p>
      </dgm:t>
    </dgm:pt>
    <dgm:pt modelId="{41E18100-DA76-6A42-AA14-D2B2AD5E4AA8}" type="parTrans" cxnId="{594835EF-25A6-4A48-9254-2D1601E1A69F}">
      <dgm:prSet/>
      <dgm:spPr/>
      <dgm:t>
        <a:bodyPr/>
        <a:lstStyle/>
        <a:p>
          <a:endParaRPr lang="en-US"/>
        </a:p>
      </dgm:t>
    </dgm:pt>
    <dgm:pt modelId="{AA9EB300-DF2C-6F4D-A658-1A3B95AC5287}" type="sibTrans" cxnId="{594835EF-25A6-4A48-9254-2D1601E1A69F}">
      <dgm:prSet/>
      <dgm:spPr/>
      <dgm:t>
        <a:bodyPr/>
        <a:lstStyle/>
        <a:p>
          <a:endParaRPr lang="en-US"/>
        </a:p>
      </dgm:t>
    </dgm:pt>
    <dgm:pt modelId="{55B1B2D2-278D-F94D-8F50-41BBD9C0B00A}">
      <dgm:prSet phldrT="[Text]"/>
      <dgm:spPr/>
      <dgm:t>
        <a:bodyPr/>
        <a:lstStyle/>
        <a:p>
          <a:r>
            <a:rPr lang="en-US" dirty="0"/>
            <a:t>Decreased mentation</a:t>
          </a:r>
        </a:p>
      </dgm:t>
    </dgm:pt>
    <dgm:pt modelId="{3299400A-48B5-DE4F-8293-2E49FDE7D7C2}" type="parTrans" cxnId="{7AA904F6-BABE-C44B-8167-D36AD9FDD6CE}">
      <dgm:prSet/>
      <dgm:spPr/>
      <dgm:t>
        <a:bodyPr/>
        <a:lstStyle/>
        <a:p>
          <a:endParaRPr lang="en-US"/>
        </a:p>
      </dgm:t>
    </dgm:pt>
    <dgm:pt modelId="{90C9EEF0-487E-0B4A-800A-BEE914F25A70}" type="sibTrans" cxnId="{7AA904F6-BABE-C44B-8167-D36AD9FDD6CE}">
      <dgm:prSet/>
      <dgm:spPr/>
      <dgm:t>
        <a:bodyPr/>
        <a:lstStyle/>
        <a:p>
          <a:endParaRPr lang="en-US"/>
        </a:p>
      </dgm:t>
    </dgm:pt>
    <dgm:pt modelId="{F9CD83FF-F153-5846-94A1-0DD506B0A4FE}">
      <dgm:prSet phldrT="[Text]"/>
      <dgm:spPr/>
      <dgm:t>
        <a:bodyPr/>
        <a:lstStyle/>
        <a:p>
          <a:r>
            <a:rPr lang="en-US" dirty="0"/>
            <a:t>Seizures</a:t>
          </a:r>
        </a:p>
      </dgm:t>
    </dgm:pt>
    <dgm:pt modelId="{BC57BEF1-6EB4-5349-829A-C6C19CA36C97}" type="parTrans" cxnId="{56671481-F541-4843-A44A-7C1552C8C5B3}">
      <dgm:prSet/>
      <dgm:spPr/>
      <dgm:t>
        <a:bodyPr/>
        <a:lstStyle/>
        <a:p>
          <a:endParaRPr lang="en-US"/>
        </a:p>
      </dgm:t>
    </dgm:pt>
    <dgm:pt modelId="{0B5605D3-D51C-3D4A-8B72-6E62A0A438EC}" type="sibTrans" cxnId="{56671481-F541-4843-A44A-7C1552C8C5B3}">
      <dgm:prSet/>
      <dgm:spPr/>
      <dgm:t>
        <a:bodyPr/>
        <a:lstStyle/>
        <a:p>
          <a:endParaRPr lang="en-US"/>
        </a:p>
      </dgm:t>
    </dgm:pt>
    <dgm:pt modelId="{3DDD64B8-CFA3-6842-9CAB-54BB3B0CB293}">
      <dgm:prSet phldrT="[Text]"/>
      <dgm:spPr/>
      <dgm:t>
        <a:bodyPr/>
        <a:lstStyle/>
        <a:p>
          <a:r>
            <a:rPr lang="en-US" dirty="0"/>
            <a:t>Dysrhythmias</a:t>
          </a:r>
        </a:p>
      </dgm:t>
    </dgm:pt>
    <dgm:pt modelId="{82DD6DD2-F75F-BD4F-B5BB-E2E05A97A2CE}" type="parTrans" cxnId="{29FF12A2-06A7-3D4D-A748-38B1B6EDE87D}">
      <dgm:prSet/>
      <dgm:spPr/>
      <dgm:t>
        <a:bodyPr/>
        <a:lstStyle/>
        <a:p>
          <a:endParaRPr lang="en-US"/>
        </a:p>
      </dgm:t>
    </dgm:pt>
    <dgm:pt modelId="{12B7C9A8-14A7-F341-81FC-611A1DB7F4A1}" type="sibTrans" cxnId="{29FF12A2-06A7-3D4D-A748-38B1B6EDE87D}">
      <dgm:prSet/>
      <dgm:spPr/>
      <dgm:t>
        <a:bodyPr/>
        <a:lstStyle/>
        <a:p>
          <a:endParaRPr lang="en-US"/>
        </a:p>
      </dgm:t>
    </dgm:pt>
    <dgm:pt modelId="{2254006E-531B-9146-A2AB-4FBBF8DE55D3}">
      <dgm:prSet phldrT="[Text]"/>
      <dgm:spPr/>
      <dgm:t>
        <a:bodyPr/>
        <a:lstStyle/>
        <a:p>
          <a:r>
            <a:rPr lang="en-US" dirty="0"/>
            <a:t>Q-T interval prolongation</a:t>
          </a:r>
        </a:p>
      </dgm:t>
    </dgm:pt>
    <dgm:pt modelId="{D1F0FDE2-0598-D249-88C2-2CA18255ECB2}" type="parTrans" cxnId="{8EEA3A49-55D9-9640-AEF4-33CFF3ACC4C8}">
      <dgm:prSet/>
      <dgm:spPr/>
      <dgm:t>
        <a:bodyPr/>
        <a:lstStyle/>
        <a:p>
          <a:endParaRPr lang="en-US"/>
        </a:p>
      </dgm:t>
    </dgm:pt>
    <dgm:pt modelId="{6CDF9A01-3B5B-4640-9168-15770548E407}" type="sibTrans" cxnId="{8EEA3A49-55D9-9640-AEF4-33CFF3ACC4C8}">
      <dgm:prSet/>
      <dgm:spPr/>
      <dgm:t>
        <a:bodyPr/>
        <a:lstStyle/>
        <a:p>
          <a:endParaRPr lang="en-US"/>
        </a:p>
      </dgm:t>
    </dgm:pt>
    <dgm:pt modelId="{09339282-AC40-0345-BCDF-7663528B9458}">
      <dgm:prSet phldrT="[Text]"/>
      <dgm:spPr/>
      <dgm:t>
        <a:bodyPr/>
        <a:lstStyle/>
        <a:p>
          <a:r>
            <a:rPr lang="en-US" dirty="0"/>
            <a:t>Musculoskeletal</a:t>
          </a:r>
        </a:p>
      </dgm:t>
    </dgm:pt>
    <dgm:pt modelId="{D296916B-A9F7-8641-B447-87B17202BD24}" type="parTrans" cxnId="{0EDDFA38-624F-E04D-9686-C77A5C2CFBD4}">
      <dgm:prSet/>
      <dgm:spPr/>
      <dgm:t>
        <a:bodyPr/>
        <a:lstStyle/>
        <a:p>
          <a:endParaRPr lang="en-US"/>
        </a:p>
      </dgm:t>
    </dgm:pt>
    <dgm:pt modelId="{1E98DF8A-9CDA-994D-895C-292EB87FDB7A}" type="sibTrans" cxnId="{0EDDFA38-624F-E04D-9686-C77A5C2CFBD4}">
      <dgm:prSet/>
      <dgm:spPr/>
      <dgm:t>
        <a:bodyPr/>
        <a:lstStyle/>
        <a:p>
          <a:endParaRPr lang="en-US"/>
        </a:p>
      </dgm:t>
    </dgm:pt>
    <dgm:pt modelId="{0554DFEF-8366-9E4C-A43C-07AFCCD87574}">
      <dgm:prSet phldrT="[Text]"/>
      <dgm:spPr/>
      <dgm:t>
        <a:bodyPr/>
        <a:lstStyle/>
        <a:p>
          <a:r>
            <a:rPr lang="en-US" dirty="0"/>
            <a:t>Weakness</a:t>
          </a:r>
        </a:p>
      </dgm:t>
    </dgm:pt>
    <dgm:pt modelId="{047A6311-E10D-3040-B4CB-3F3EFD75C9F1}" type="parTrans" cxnId="{D1A4672C-611F-C042-815E-6687C9D5078D}">
      <dgm:prSet/>
      <dgm:spPr/>
      <dgm:t>
        <a:bodyPr/>
        <a:lstStyle/>
        <a:p>
          <a:endParaRPr lang="en-US"/>
        </a:p>
      </dgm:t>
    </dgm:pt>
    <dgm:pt modelId="{5AEBD5EC-C6A9-864D-A548-FFC08F168BAA}" type="sibTrans" cxnId="{D1A4672C-611F-C042-815E-6687C9D5078D}">
      <dgm:prSet/>
      <dgm:spPr/>
      <dgm:t>
        <a:bodyPr/>
        <a:lstStyle/>
        <a:p>
          <a:endParaRPr lang="en-US"/>
        </a:p>
      </dgm:t>
    </dgm:pt>
    <dgm:pt modelId="{B6258440-55A2-BA46-BE86-4DFC9F41F6AF}">
      <dgm:prSet phldrT="[Text]"/>
      <dgm:spPr/>
      <dgm:t>
        <a:bodyPr/>
        <a:lstStyle/>
        <a:p>
          <a:r>
            <a:rPr lang="en-US" dirty="0"/>
            <a:t>Cramping</a:t>
          </a:r>
        </a:p>
      </dgm:t>
    </dgm:pt>
    <dgm:pt modelId="{DB86FF50-3D98-A54D-A844-4058755B4F4A}" type="parTrans" cxnId="{F51EA2D4-715C-F340-8F4E-6493ECC372B7}">
      <dgm:prSet/>
      <dgm:spPr/>
      <dgm:t>
        <a:bodyPr/>
        <a:lstStyle/>
        <a:p>
          <a:endParaRPr lang="en-US"/>
        </a:p>
      </dgm:t>
    </dgm:pt>
    <dgm:pt modelId="{33226E67-F4E9-C445-BA94-9CB4CD3DEC46}" type="sibTrans" cxnId="{F51EA2D4-715C-F340-8F4E-6493ECC372B7}">
      <dgm:prSet/>
      <dgm:spPr/>
      <dgm:t>
        <a:bodyPr/>
        <a:lstStyle/>
        <a:p>
          <a:endParaRPr lang="en-US"/>
        </a:p>
      </dgm:t>
    </dgm:pt>
    <dgm:pt modelId="{8E5C68F1-7F6B-6D49-93DD-3C6306F892D8}">
      <dgm:prSet phldrT="[Text]"/>
      <dgm:spPr/>
      <dgm:t>
        <a:bodyPr/>
        <a:lstStyle/>
        <a:p>
          <a:r>
            <a:rPr lang="en-US" dirty="0"/>
            <a:t>Hyperreflexia</a:t>
          </a:r>
        </a:p>
      </dgm:t>
    </dgm:pt>
    <dgm:pt modelId="{1680CBC0-44B9-D947-A586-0508DA265EDD}" type="parTrans" cxnId="{C5A2C10D-ABEF-0A4A-A7A5-215DB19069D2}">
      <dgm:prSet/>
      <dgm:spPr/>
      <dgm:t>
        <a:bodyPr/>
        <a:lstStyle/>
        <a:p>
          <a:endParaRPr lang="en-US"/>
        </a:p>
      </dgm:t>
    </dgm:pt>
    <dgm:pt modelId="{255F8DC8-B892-A944-85E6-0E5ED150E8BA}" type="sibTrans" cxnId="{C5A2C10D-ABEF-0A4A-A7A5-215DB19069D2}">
      <dgm:prSet/>
      <dgm:spPr/>
      <dgm:t>
        <a:bodyPr/>
        <a:lstStyle/>
        <a:p>
          <a:endParaRPr lang="en-US"/>
        </a:p>
      </dgm:t>
    </dgm:pt>
    <dgm:pt modelId="{3D9F4471-EC28-3A4B-9336-725A23AFED15}">
      <dgm:prSet phldrT="[Text]"/>
      <dgm:spPr/>
      <dgm:t>
        <a:bodyPr/>
        <a:lstStyle/>
        <a:p>
          <a:r>
            <a:rPr lang="en-US" dirty="0"/>
            <a:t>Tetany</a:t>
          </a:r>
        </a:p>
      </dgm:t>
    </dgm:pt>
    <dgm:pt modelId="{64A06F55-C7C9-444E-BD38-CACBE888DCD2}" type="parTrans" cxnId="{2DA138D6-B83E-7C48-855E-1C25A990738E}">
      <dgm:prSet/>
      <dgm:spPr/>
      <dgm:t>
        <a:bodyPr/>
        <a:lstStyle/>
        <a:p>
          <a:endParaRPr lang="en-US"/>
        </a:p>
      </dgm:t>
    </dgm:pt>
    <dgm:pt modelId="{FF3554B3-FE3C-C242-A71F-2F7C57325F5C}" type="sibTrans" cxnId="{2DA138D6-B83E-7C48-855E-1C25A990738E}">
      <dgm:prSet/>
      <dgm:spPr/>
      <dgm:t>
        <a:bodyPr/>
        <a:lstStyle/>
        <a:p>
          <a:endParaRPr lang="en-US"/>
        </a:p>
      </dgm:t>
    </dgm:pt>
    <dgm:pt modelId="{2BC925E4-ED84-7B4B-B5B3-A97E03727372}" type="pres">
      <dgm:prSet presAssocID="{9059908B-292E-0042-865B-8857F6C7BD7B}" presName="Name0" presStyleCnt="0">
        <dgm:presLayoutVars>
          <dgm:dir/>
          <dgm:animLvl val="lvl"/>
          <dgm:resizeHandles val="exact"/>
        </dgm:presLayoutVars>
      </dgm:prSet>
      <dgm:spPr/>
    </dgm:pt>
    <dgm:pt modelId="{EBD72E56-8A77-8D46-A9F5-B6676E3379B4}" type="pres">
      <dgm:prSet presAssocID="{202B77D5-6FC1-4745-807F-87537F43C7FF}" presName="linNode" presStyleCnt="0"/>
      <dgm:spPr/>
    </dgm:pt>
    <dgm:pt modelId="{C0460ABD-B6E1-FA46-B7BF-E1B303B15E19}" type="pres">
      <dgm:prSet presAssocID="{202B77D5-6FC1-4745-807F-87537F43C7FF}" presName="parentText" presStyleLbl="node1" presStyleIdx="0" presStyleCnt="3">
        <dgm:presLayoutVars>
          <dgm:chMax val="1"/>
          <dgm:bulletEnabled val="1"/>
        </dgm:presLayoutVars>
      </dgm:prSet>
      <dgm:spPr/>
    </dgm:pt>
    <dgm:pt modelId="{B895EDCA-6AEE-224E-8D5D-02C9891891ED}" type="pres">
      <dgm:prSet presAssocID="{202B77D5-6FC1-4745-807F-87537F43C7FF}" presName="descendantText" presStyleLbl="alignAccFollowNode1" presStyleIdx="0" presStyleCnt="3">
        <dgm:presLayoutVars>
          <dgm:bulletEnabled val="1"/>
        </dgm:presLayoutVars>
      </dgm:prSet>
      <dgm:spPr/>
    </dgm:pt>
    <dgm:pt modelId="{9FE49EC1-F881-2C45-A00A-AA9E93E6AC78}" type="pres">
      <dgm:prSet presAssocID="{1114C6F2-69A4-5348-883C-11192E41B08D}" presName="sp" presStyleCnt="0"/>
      <dgm:spPr/>
    </dgm:pt>
    <dgm:pt modelId="{67FD1F86-51F4-BB47-9CDD-A60B51BA4F52}" type="pres">
      <dgm:prSet presAssocID="{5BFB15CF-6622-7949-BC37-875C05836922}" presName="linNode" presStyleCnt="0"/>
      <dgm:spPr/>
    </dgm:pt>
    <dgm:pt modelId="{E6BBD19B-AD4F-4044-8A34-25F872EA2E42}" type="pres">
      <dgm:prSet presAssocID="{5BFB15CF-6622-7949-BC37-875C05836922}" presName="parentText" presStyleLbl="node1" presStyleIdx="1" presStyleCnt="3">
        <dgm:presLayoutVars>
          <dgm:chMax val="1"/>
          <dgm:bulletEnabled val="1"/>
        </dgm:presLayoutVars>
      </dgm:prSet>
      <dgm:spPr/>
    </dgm:pt>
    <dgm:pt modelId="{C06B2531-1169-4E49-8B1E-180E63589BFF}" type="pres">
      <dgm:prSet presAssocID="{5BFB15CF-6622-7949-BC37-875C05836922}" presName="descendantText" presStyleLbl="alignAccFollowNode1" presStyleIdx="1" presStyleCnt="3">
        <dgm:presLayoutVars>
          <dgm:bulletEnabled val="1"/>
        </dgm:presLayoutVars>
      </dgm:prSet>
      <dgm:spPr/>
    </dgm:pt>
    <dgm:pt modelId="{9F0AE239-DEC1-F24E-9D85-BBBBF74EF046}" type="pres">
      <dgm:prSet presAssocID="{AA9EB300-DF2C-6F4D-A658-1A3B95AC5287}" presName="sp" presStyleCnt="0"/>
      <dgm:spPr/>
    </dgm:pt>
    <dgm:pt modelId="{47DD9F4D-27AD-364A-9033-E35037D56F97}" type="pres">
      <dgm:prSet presAssocID="{09339282-AC40-0345-BCDF-7663528B9458}" presName="linNode" presStyleCnt="0"/>
      <dgm:spPr/>
    </dgm:pt>
    <dgm:pt modelId="{BE8470F4-716D-3A49-9550-2EEBF3BB3750}" type="pres">
      <dgm:prSet presAssocID="{09339282-AC40-0345-BCDF-7663528B9458}" presName="parentText" presStyleLbl="node1" presStyleIdx="2" presStyleCnt="3">
        <dgm:presLayoutVars>
          <dgm:chMax val="1"/>
          <dgm:bulletEnabled val="1"/>
        </dgm:presLayoutVars>
      </dgm:prSet>
      <dgm:spPr/>
    </dgm:pt>
    <dgm:pt modelId="{97E627B7-9259-6B40-B345-DE2EAE0A7F0A}" type="pres">
      <dgm:prSet presAssocID="{09339282-AC40-0345-BCDF-7663528B9458}" presName="descendantText" presStyleLbl="alignAccFollowNode1" presStyleIdx="2" presStyleCnt="3">
        <dgm:presLayoutVars>
          <dgm:bulletEnabled val="1"/>
        </dgm:presLayoutVars>
      </dgm:prSet>
      <dgm:spPr/>
    </dgm:pt>
  </dgm:ptLst>
  <dgm:cxnLst>
    <dgm:cxn modelId="{C9024C08-8F13-B246-871C-DBC8615B0BAA}" type="presOf" srcId="{F9CD83FF-F153-5846-94A1-0DD506B0A4FE}" destId="{B895EDCA-6AEE-224E-8D5D-02C9891891ED}" srcOrd="0" destOrd="1" presId="urn:microsoft.com/office/officeart/2005/8/layout/vList5"/>
    <dgm:cxn modelId="{C5A2C10D-ABEF-0A4A-A7A5-215DB19069D2}" srcId="{09339282-AC40-0345-BCDF-7663528B9458}" destId="{8E5C68F1-7F6B-6D49-93DD-3C6306F892D8}" srcOrd="2" destOrd="0" parTransId="{1680CBC0-44B9-D947-A586-0508DA265EDD}" sibTransId="{255F8DC8-B892-A944-85E6-0E5ED150E8BA}"/>
    <dgm:cxn modelId="{0BC72A1D-7985-934D-B305-E0EDBE1DD5EF}" srcId="{9059908B-292E-0042-865B-8857F6C7BD7B}" destId="{202B77D5-6FC1-4745-807F-87537F43C7FF}" srcOrd="0" destOrd="0" parTransId="{EC25EAD2-CEC6-6B4D-A4A2-1E63C92BD7A4}" sibTransId="{1114C6F2-69A4-5348-883C-11192E41B08D}"/>
    <dgm:cxn modelId="{D1A4672C-611F-C042-815E-6687C9D5078D}" srcId="{09339282-AC40-0345-BCDF-7663528B9458}" destId="{0554DFEF-8366-9E4C-A43C-07AFCCD87574}" srcOrd="0" destOrd="0" parTransId="{047A6311-E10D-3040-B4CB-3F3EFD75C9F1}" sibTransId="{5AEBD5EC-C6A9-864D-A548-FFC08F168BAA}"/>
    <dgm:cxn modelId="{0EDDFA38-624F-E04D-9686-C77A5C2CFBD4}" srcId="{9059908B-292E-0042-865B-8857F6C7BD7B}" destId="{09339282-AC40-0345-BCDF-7663528B9458}" srcOrd="2" destOrd="0" parTransId="{D296916B-A9F7-8641-B447-87B17202BD24}" sibTransId="{1E98DF8A-9CDA-994D-895C-292EB87FDB7A}"/>
    <dgm:cxn modelId="{DA083C61-4D42-514F-958D-9CE1D3ABA0B6}" type="presOf" srcId="{3D9F4471-EC28-3A4B-9336-725A23AFED15}" destId="{97E627B7-9259-6B40-B345-DE2EAE0A7F0A}" srcOrd="0" destOrd="3" presId="urn:microsoft.com/office/officeart/2005/8/layout/vList5"/>
    <dgm:cxn modelId="{5C80E468-FC3F-CF42-BC3E-742366F4909D}" type="presOf" srcId="{3DDD64B8-CFA3-6842-9CAB-54BB3B0CB293}" destId="{C06B2531-1169-4E49-8B1E-180E63589BFF}" srcOrd="0" destOrd="0" presId="urn:microsoft.com/office/officeart/2005/8/layout/vList5"/>
    <dgm:cxn modelId="{8EEA3A49-55D9-9640-AEF4-33CFF3ACC4C8}" srcId="{5BFB15CF-6622-7949-BC37-875C05836922}" destId="{2254006E-531B-9146-A2AB-4FBBF8DE55D3}" srcOrd="1" destOrd="0" parTransId="{D1F0FDE2-0598-D249-88C2-2CA18255ECB2}" sibTransId="{6CDF9A01-3B5B-4640-9168-15770548E407}"/>
    <dgm:cxn modelId="{85202253-1B71-4148-8C9E-6BC9AF7923D6}" type="presOf" srcId="{9059908B-292E-0042-865B-8857F6C7BD7B}" destId="{2BC925E4-ED84-7B4B-B5B3-A97E03727372}" srcOrd="0" destOrd="0" presId="urn:microsoft.com/office/officeart/2005/8/layout/vList5"/>
    <dgm:cxn modelId="{3A1CDF73-F0FD-7E4D-B248-530E22AAD09A}" type="presOf" srcId="{B6258440-55A2-BA46-BE86-4DFC9F41F6AF}" destId="{97E627B7-9259-6B40-B345-DE2EAE0A7F0A}" srcOrd="0" destOrd="1" presId="urn:microsoft.com/office/officeart/2005/8/layout/vList5"/>
    <dgm:cxn modelId="{5C3F8E77-F508-C740-8CD8-0382A347AC86}" type="presOf" srcId="{0554DFEF-8366-9E4C-A43C-07AFCCD87574}" destId="{97E627B7-9259-6B40-B345-DE2EAE0A7F0A}" srcOrd="0" destOrd="0" presId="urn:microsoft.com/office/officeart/2005/8/layout/vList5"/>
    <dgm:cxn modelId="{56671481-F541-4843-A44A-7C1552C8C5B3}" srcId="{202B77D5-6FC1-4745-807F-87537F43C7FF}" destId="{F9CD83FF-F153-5846-94A1-0DD506B0A4FE}" srcOrd="1" destOrd="0" parTransId="{BC57BEF1-6EB4-5349-829A-C6C19CA36C97}" sibTransId="{0B5605D3-D51C-3D4A-8B72-6E62A0A438EC}"/>
    <dgm:cxn modelId="{40FBC685-9259-7E47-B008-E19222130668}" type="presOf" srcId="{202B77D5-6FC1-4745-807F-87537F43C7FF}" destId="{C0460ABD-B6E1-FA46-B7BF-E1B303B15E19}" srcOrd="0" destOrd="0" presId="urn:microsoft.com/office/officeart/2005/8/layout/vList5"/>
    <dgm:cxn modelId="{A2C45D89-F012-514D-85DA-C7904142A56F}" type="presOf" srcId="{2254006E-531B-9146-A2AB-4FBBF8DE55D3}" destId="{C06B2531-1169-4E49-8B1E-180E63589BFF}" srcOrd="0" destOrd="1" presId="urn:microsoft.com/office/officeart/2005/8/layout/vList5"/>
    <dgm:cxn modelId="{D1A96495-6B27-B54A-883B-FFC286F7F8B6}" type="presOf" srcId="{5BFB15CF-6622-7949-BC37-875C05836922}" destId="{E6BBD19B-AD4F-4044-8A34-25F872EA2E42}" srcOrd="0" destOrd="0" presId="urn:microsoft.com/office/officeart/2005/8/layout/vList5"/>
    <dgm:cxn modelId="{29FF12A2-06A7-3D4D-A748-38B1B6EDE87D}" srcId="{5BFB15CF-6622-7949-BC37-875C05836922}" destId="{3DDD64B8-CFA3-6842-9CAB-54BB3B0CB293}" srcOrd="0" destOrd="0" parTransId="{82DD6DD2-F75F-BD4F-B5BB-E2E05A97A2CE}" sibTransId="{12B7C9A8-14A7-F341-81FC-611A1DB7F4A1}"/>
    <dgm:cxn modelId="{9DA208D4-B06D-D041-B305-130C575D6A57}" type="presOf" srcId="{09339282-AC40-0345-BCDF-7663528B9458}" destId="{BE8470F4-716D-3A49-9550-2EEBF3BB3750}" srcOrd="0" destOrd="0" presId="urn:microsoft.com/office/officeart/2005/8/layout/vList5"/>
    <dgm:cxn modelId="{F51EA2D4-715C-F340-8F4E-6493ECC372B7}" srcId="{09339282-AC40-0345-BCDF-7663528B9458}" destId="{B6258440-55A2-BA46-BE86-4DFC9F41F6AF}" srcOrd="1" destOrd="0" parTransId="{DB86FF50-3D98-A54D-A844-4058755B4F4A}" sibTransId="{33226E67-F4E9-C445-BA94-9CB4CD3DEC46}"/>
    <dgm:cxn modelId="{2DA138D6-B83E-7C48-855E-1C25A990738E}" srcId="{09339282-AC40-0345-BCDF-7663528B9458}" destId="{3D9F4471-EC28-3A4B-9336-725A23AFED15}" srcOrd="3" destOrd="0" parTransId="{64A06F55-C7C9-444E-BD38-CACBE888DCD2}" sibTransId="{FF3554B3-FE3C-C242-A71F-2F7C57325F5C}"/>
    <dgm:cxn modelId="{DF1D41E2-10CD-AA48-8C3E-7B456827D1F2}" type="presOf" srcId="{55B1B2D2-278D-F94D-8F50-41BBD9C0B00A}" destId="{B895EDCA-6AEE-224E-8D5D-02C9891891ED}" srcOrd="0" destOrd="0" presId="urn:microsoft.com/office/officeart/2005/8/layout/vList5"/>
    <dgm:cxn modelId="{594835EF-25A6-4A48-9254-2D1601E1A69F}" srcId="{9059908B-292E-0042-865B-8857F6C7BD7B}" destId="{5BFB15CF-6622-7949-BC37-875C05836922}" srcOrd="1" destOrd="0" parTransId="{41E18100-DA76-6A42-AA14-D2B2AD5E4AA8}" sibTransId="{AA9EB300-DF2C-6F4D-A658-1A3B95AC5287}"/>
    <dgm:cxn modelId="{14C4E5F4-E666-2C46-B5BC-C2F251B6CAA4}" type="presOf" srcId="{8E5C68F1-7F6B-6D49-93DD-3C6306F892D8}" destId="{97E627B7-9259-6B40-B345-DE2EAE0A7F0A}" srcOrd="0" destOrd="2" presId="urn:microsoft.com/office/officeart/2005/8/layout/vList5"/>
    <dgm:cxn modelId="{7AA904F6-BABE-C44B-8167-D36AD9FDD6CE}" srcId="{202B77D5-6FC1-4745-807F-87537F43C7FF}" destId="{55B1B2D2-278D-F94D-8F50-41BBD9C0B00A}" srcOrd="0" destOrd="0" parTransId="{3299400A-48B5-DE4F-8293-2E49FDE7D7C2}" sibTransId="{90C9EEF0-487E-0B4A-800A-BEE914F25A70}"/>
    <dgm:cxn modelId="{0021C5C7-E33E-834D-A379-24AB931A764E}" type="presParOf" srcId="{2BC925E4-ED84-7B4B-B5B3-A97E03727372}" destId="{EBD72E56-8A77-8D46-A9F5-B6676E3379B4}" srcOrd="0" destOrd="0" presId="urn:microsoft.com/office/officeart/2005/8/layout/vList5"/>
    <dgm:cxn modelId="{DDE754C7-0748-B54C-934D-91DF302ADE71}" type="presParOf" srcId="{EBD72E56-8A77-8D46-A9F5-B6676E3379B4}" destId="{C0460ABD-B6E1-FA46-B7BF-E1B303B15E19}" srcOrd="0" destOrd="0" presId="urn:microsoft.com/office/officeart/2005/8/layout/vList5"/>
    <dgm:cxn modelId="{83314911-5208-2140-8C1F-C949AA83136A}" type="presParOf" srcId="{EBD72E56-8A77-8D46-A9F5-B6676E3379B4}" destId="{B895EDCA-6AEE-224E-8D5D-02C9891891ED}" srcOrd="1" destOrd="0" presId="urn:microsoft.com/office/officeart/2005/8/layout/vList5"/>
    <dgm:cxn modelId="{CE66C421-73DA-8B4B-8AA4-C490BD833284}" type="presParOf" srcId="{2BC925E4-ED84-7B4B-B5B3-A97E03727372}" destId="{9FE49EC1-F881-2C45-A00A-AA9E93E6AC78}" srcOrd="1" destOrd="0" presId="urn:microsoft.com/office/officeart/2005/8/layout/vList5"/>
    <dgm:cxn modelId="{5B06DA4E-E0DD-ED48-92D9-58C89EB0A67F}" type="presParOf" srcId="{2BC925E4-ED84-7B4B-B5B3-A97E03727372}" destId="{67FD1F86-51F4-BB47-9CDD-A60B51BA4F52}" srcOrd="2" destOrd="0" presId="urn:microsoft.com/office/officeart/2005/8/layout/vList5"/>
    <dgm:cxn modelId="{A3F26833-65FC-2947-91C8-B08EA86C8D7A}" type="presParOf" srcId="{67FD1F86-51F4-BB47-9CDD-A60B51BA4F52}" destId="{E6BBD19B-AD4F-4044-8A34-25F872EA2E42}" srcOrd="0" destOrd="0" presId="urn:microsoft.com/office/officeart/2005/8/layout/vList5"/>
    <dgm:cxn modelId="{212CB905-B914-AA48-9C68-3DD499EC568C}" type="presParOf" srcId="{67FD1F86-51F4-BB47-9CDD-A60B51BA4F52}" destId="{C06B2531-1169-4E49-8B1E-180E63589BFF}" srcOrd="1" destOrd="0" presId="urn:microsoft.com/office/officeart/2005/8/layout/vList5"/>
    <dgm:cxn modelId="{C111128C-0CAD-224A-A682-98A95DE46E19}" type="presParOf" srcId="{2BC925E4-ED84-7B4B-B5B3-A97E03727372}" destId="{9F0AE239-DEC1-F24E-9D85-BBBBF74EF046}" srcOrd="3" destOrd="0" presId="urn:microsoft.com/office/officeart/2005/8/layout/vList5"/>
    <dgm:cxn modelId="{67E047BE-CA8B-6847-B498-FD72E4F61D93}" type="presParOf" srcId="{2BC925E4-ED84-7B4B-B5B3-A97E03727372}" destId="{47DD9F4D-27AD-364A-9033-E35037D56F97}" srcOrd="4" destOrd="0" presId="urn:microsoft.com/office/officeart/2005/8/layout/vList5"/>
    <dgm:cxn modelId="{84C10914-8527-744A-9185-C392AC06F245}" type="presParOf" srcId="{47DD9F4D-27AD-364A-9033-E35037D56F97}" destId="{BE8470F4-716D-3A49-9550-2EEBF3BB3750}" srcOrd="0" destOrd="0" presId="urn:microsoft.com/office/officeart/2005/8/layout/vList5"/>
    <dgm:cxn modelId="{43C1C033-45D3-9043-A70A-68EF803D71A7}" type="presParOf" srcId="{47DD9F4D-27AD-364A-9033-E35037D56F97}" destId="{97E627B7-9259-6B40-B345-DE2EAE0A7F0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14AD5D7-A690-5C45-BA80-9F6207C41819}"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424D2745-3809-9546-8834-0F82209B7A34}">
      <dgm:prSet phldrT="[Text]"/>
      <dgm:spPr/>
      <dgm:t>
        <a:bodyPr/>
        <a:lstStyle/>
        <a:p>
          <a:r>
            <a:rPr lang="en-US" dirty="0"/>
            <a:t>Renal</a:t>
          </a:r>
        </a:p>
      </dgm:t>
    </dgm:pt>
    <dgm:pt modelId="{0CB0C2CC-06B7-B245-928D-3734D00329DC}" type="parTrans" cxnId="{FA01E407-CEAA-8A4B-B6B0-3DDC5CD34CCC}">
      <dgm:prSet/>
      <dgm:spPr/>
      <dgm:t>
        <a:bodyPr/>
        <a:lstStyle/>
        <a:p>
          <a:endParaRPr lang="en-US"/>
        </a:p>
      </dgm:t>
    </dgm:pt>
    <dgm:pt modelId="{99987323-12E1-0345-A4C9-BE4D1C49BBEF}" type="sibTrans" cxnId="{FA01E407-CEAA-8A4B-B6B0-3DDC5CD34CCC}">
      <dgm:prSet/>
      <dgm:spPr/>
      <dgm:t>
        <a:bodyPr/>
        <a:lstStyle/>
        <a:p>
          <a:endParaRPr lang="en-US"/>
        </a:p>
      </dgm:t>
    </dgm:pt>
    <dgm:pt modelId="{3ADABA84-D606-6345-AE75-FE5AD35CBA5E}">
      <dgm:prSet phldrT="[Text]"/>
      <dgm:spPr/>
      <dgm:t>
        <a:bodyPr/>
        <a:lstStyle/>
        <a:p>
          <a:r>
            <a:rPr lang="en-US" dirty="0"/>
            <a:t>Renal injury</a:t>
          </a:r>
        </a:p>
      </dgm:t>
    </dgm:pt>
    <dgm:pt modelId="{2EDE4E20-900D-DE40-A316-2B9EDE7C252B}" type="parTrans" cxnId="{D91747BE-56FE-0740-BF19-B023660E5B4C}">
      <dgm:prSet/>
      <dgm:spPr/>
      <dgm:t>
        <a:bodyPr/>
        <a:lstStyle/>
        <a:p>
          <a:endParaRPr lang="en-US"/>
        </a:p>
      </dgm:t>
    </dgm:pt>
    <dgm:pt modelId="{7CBDFA8C-E41F-EE46-B4C9-8DB92D0027D2}" type="sibTrans" cxnId="{D91747BE-56FE-0740-BF19-B023660E5B4C}">
      <dgm:prSet/>
      <dgm:spPr/>
      <dgm:t>
        <a:bodyPr/>
        <a:lstStyle/>
        <a:p>
          <a:endParaRPr lang="en-US"/>
        </a:p>
      </dgm:t>
    </dgm:pt>
    <dgm:pt modelId="{B476C2CF-A871-7A4F-A2BA-3C658D6A35ED}">
      <dgm:prSet phldrT="[Text]"/>
      <dgm:spPr/>
      <dgm:t>
        <a:bodyPr/>
        <a:lstStyle/>
        <a:p>
          <a:r>
            <a:rPr lang="en-US" dirty="0"/>
            <a:t>Exacerbation of pre-existing CKD</a:t>
          </a:r>
        </a:p>
      </dgm:t>
    </dgm:pt>
    <dgm:pt modelId="{E0906470-B2CE-2040-AFE8-04E32304B715}" type="parTrans" cxnId="{D60542D4-87DA-F74B-942B-F5B32B88D320}">
      <dgm:prSet/>
      <dgm:spPr/>
      <dgm:t>
        <a:bodyPr/>
        <a:lstStyle/>
        <a:p>
          <a:endParaRPr lang="en-US"/>
        </a:p>
      </dgm:t>
    </dgm:pt>
    <dgm:pt modelId="{FD27A5DD-0E2E-504E-BEED-A2E48CCE899E}" type="sibTrans" cxnId="{D60542D4-87DA-F74B-942B-F5B32B88D320}">
      <dgm:prSet/>
      <dgm:spPr/>
      <dgm:t>
        <a:bodyPr/>
        <a:lstStyle/>
        <a:p>
          <a:endParaRPr lang="en-US"/>
        </a:p>
      </dgm:t>
    </dgm:pt>
    <dgm:pt modelId="{364FB3C3-E49E-2D46-9627-E680F449896A}">
      <dgm:prSet phldrT="[Text]"/>
      <dgm:spPr/>
      <dgm:t>
        <a:bodyPr/>
        <a:lstStyle/>
        <a:p>
          <a:r>
            <a:rPr lang="en-US" dirty="0"/>
            <a:t>Gastrointestinal</a:t>
          </a:r>
        </a:p>
      </dgm:t>
    </dgm:pt>
    <dgm:pt modelId="{FB202190-2BD4-DB42-BEE0-7777C78E9FAB}" type="parTrans" cxnId="{6A4BB2C7-A129-D245-8DD4-9FB7940484E8}">
      <dgm:prSet/>
      <dgm:spPr/>
      <dgm:t>
        <a:bodyPr/>
        <a:lstStyle/>
        <a:p>
          <a:endParaRPr lang="en-US"/>
        </a:p>
      </dgm:t>
    </dgm:pt>
    <dgm:pt modelId="{91EAF037-AEE8-6D48-ADA2-F73A6FEDDCFA}" type="sibTrans" cxnId="{6A4BB2C7-A129-D245-8DD4-9FB7940484E8}">
      <dgm:prSet/>
      <dgm:spPr/>
      <dgm:t>
        <a:bodyPr/>
        <a:lstStyle/>
        <a:p>
          <a:endParaRPr lang="en-US"/>
        </a:p>
      </dgm:t>
    </dgm:pt>
    <dgm:pt modelId="{47A23570-9856-3447-8943-874AB8B27D03}">
      <dgm:prSet phldrT="[Text]"/>
      <dgm:spPr/>
      <dgm:t>
        <a:bodyPr/>
        <a:lstStyle/>
        <a:p>
          <a:r>
            <a:rPr lang="en-US" dirty="0"/>
            <a:t>Anorexia</a:t>
          </a:r>
        </a:p>
      </dgm:t>
    </dgm:pt>
    <dgm:pt modelId="{D5BFD82D-3188-5641-9019-53621FD5A529}" type="parTrans" cxnId="{31692E70-F3D6-514B-9252-ACDFACFB7F1C}">
      <dgm:prSet/>
      <dgm:spPr/>
      <dgm:t>
        <a:bodyPr/>
        <a:lstStyle/>
        <a:p>
          <a:endParaRPr lang="en-US"/>
        </a:p>
      </dgm:t>
    </dgm:pt>
    <dgm:pt modelId="{635AFB27-CA89-024D-A534-E29BD01BF1CB}" type="sibTrans" cxnId="{31692E70-F3D6-514B-9252-ACDFACFB7F1C}">
      <dgm:prSet/>
      <dgm:spPr/>
      <dgm:t>
        <a:bodyPr/>
        <a:lstStyle/>
        <a:p>
          <a:endParaRPr lang="en-US"/>
        </a:p>
      </dgm:t>
    </dgm:pt>
    <dgm:pt modelId="{06390BF4-697D-E84E-8771-3C5BD21ADE5C}">
      <dgm:prSet phldrT="[Text]"/>
      <dgm:spPr/>
      <dgm:t>
        <a:bodyPr/>
        <a:lstStyle/>
        <a:p>
          <a:r>
            <a:rPr lang="en-US" dirty="0"/>
            <a:t>Nausea</a:t>
          </a:r>
        </a:p>
      </dgm:t>
    </dgm:pt>
    <dgm:pt modelId="{25008CD3-195A-2D44-960B-484618947A94}" type="parTrans" cxnId="{1875BED4-7B17-8B41-ADB5-67BDB64BCE4A}">
      <dgm:prSet/>
      <dgm:spPr/>
      <dgm:t>
        <a:bodyPr/>
        <a:lstStyle/>
        <a:p>
          <a:endParaRPr lang="en-US"/>
        </a:p>
      </dgm:t>
    </dgm:pt>
    <dgm:pt modelId="{CE8A365E-2E79-DE47-BD45-7B558330D574}" type="sibTrans" cxnId="{1875BED4-7B17-8B41-ADB5-67BDB64BCE4A}">
      <dgm:prSet/>
      <dgm:spPr/>
      <dgm:t>
        <a:bodyPr/>
        <a:lstStyle/>
        <a:p>
          <a:endParaRPr lang="en-US"/>
        </a:p>
      </dgm:t>
    </dgm:pt>
    <dgm:pt modelId="{F8308D1C-1C35-9D43-BF7F-31461E233AB7}">
      <dgm:prSet phldrT="[Text]"/>
      <dgm:spPr/>
      <dgm:t>
        <a:bodyPr/>
        <a:lstStyle/>
        <a:p>
          <a:r>
            <a:rPr lang="en-US" dirty="0"/>
            <a:t>Vomiting</a:t>
          </a:r>
        </a:p>
      </dgm:t>
    </dgm:pt>
    <dgm:pt modelId="{3910E31D-B5B2-DB41-A817-4C445988D924}" type="parTrans" cxnId="{5DB14DAF-084F-D348-B6CF-58F854211935}">
      <dgm:prSet/>
      <dgm:spPr/>
      <dgm:t>
        <a:bodyPr/>
        <a:lstStyle/>
        <a:p>
          <a:endParaRPr lang="en-US"/>
        </a:p>
      </dgm:t>
    </dgm:pt>
    <dgm:pt modelId="{0EAEE373-B416-DE4C-93D1-0C73D6C93EF7}" type="sibTrans" cxnId="{5DB14DAF-084F-D348-B6CF-58F854211935}">
      <dgm:prSet/>
      <dgm:spPr/>
      <dgm:t>
        <a:bodyPr/>
        <a:lstStyle/>
        <a:p>
          <a:endParaRPr lang="en-US"/>
        </a:p>
      </dgm:t>
    </dgm:pt>
    <dgm:pt modelId="{25B5F99A-D173-2240-AE67-3A8DA6B2BCC0}">
      <dgm:prSet phldrT="[Text]"/>
      <dgm:spPr/>
      <dgm:t>
        <a:bodyPr/>
        <a:lstStyle/>
        <a:p>
          <a:r>
            <a:rPr lang="en-US" dirty="0"/>
            <a:t>Reduced visual acuity</a:t>
          </a:r>
        </a:p>
      </dgm:t>
    </dgm:pt>
    <dgm:pt modelId="{E000537C-7EE7-6C4B-9D8A-8EB15A66C7E2}" type="parTrans" cxnId="{AB4049BA-E7EE-F54F-82B3-07E47C555D51}">
      <dgm:prSet/>
      <dgm:spPr/>
      <dgm:t>
        <a:bodyPr/>
        <a:lstStyle/>
        <a:p>
          <a:endParaRPr lang="en-US"/>
        </a:p>
      </dgm:t>
    </dgm:pt>
    <dgm:pt modelId="{B0C93E3F-B2F0-0C4F-8141-F106353121B6}" type="sibTrans" cxnId="{AB4049BA-E7EE-F54F-82B3-07E47C555D51}">
      <dgm:prSet/>
      <dgm:spPr/>
      <dgm:t>
        <a:bodyPr/>
        <a:lstStyle/>
        <a:p>
          <a:endParaRPr lang="en-US"/>
        </a:p>
      </dgm:t>
    </dgm:pt>
    <dgm:pt modelId="{EFD09BFF-9B8C-844B-8D16-DC9E0F26BF42}">
      <dgm:prSet phldrT="[Text]"/>
      <dgm:spPr/>
      <dgm:t>
        <a:bodyPr/>
        <a:lstStyle/>
        <a:p>
          <a:r>
            <a:rPr lang="en-US" dirty="0"/>
            <a:t>Ocular</a:t>
          </a:r>
        </a:p>
      </dgm:t>
    </dgm:pt>
    <dgm:pt modelId="{A2E41449-E2E8-B641-8992-1F0691907460}" type="parTrans" cxnId="{677AF4C3-2C14-BA40-8A0E-2652EAF8632E}">
      <dgm:prSet/>
      <dgm:spPr/>
      <dgm:t>
        <a:bodyPr/>
        <a:lstStyle/>
        <a:p>
          <a:endParaRPr lang="en-US"/>
        </a:p>
      </dgm:t>
    </dgm:pt>
    <dgm:pt modelId="{41648A56-7BC9-484A-BC50-4AA2130F08B2}" type="sibTrans" cxnId="{677AF4C3-2C14-BA40-8A0E-2652EAF8632E}">
      <dgm:prSet/>
      <dgm:spPr/>
      <dgm:t>
        <a:bodyPr/>
        <a:lstStyle/>
        <a:p>
          <a:endParaRPr lang="en-US"/>
        </a:p>
      </dgm:t>
    </dgm:pt>
    <dgm:pt modelId="{7AFF29BB-D4B6-A047-9C73-70713FE84BC3}">
      <dgm:prSet phldrT="[Text]"/>
      <dgm:spPr/>
      <dgm:t>
        <a:bodyPr/>
        <a:lstStyle/>
        <a:p>
          <a:r>
            <a:rPr lang="en-US" dirty="0"/>
            <a:t>Conjunctivitis</a:t>
          </a:r>
        </a:p>
      </dgm:t>
    </dgm:pt>
    <dgm:pt modelId="{5CC1D2CC-5B84-9348-8681-3C13D4387459}" type="parTrans" cxnId="{E0F889DD-D67D-7648-A1B8-7F382375A1D4}">
      <dgm:prSet/>
      <dgm:spPr/>
      <dgm:t>
        <a:bodyPr/>
        <a:lstStyle/>
        <a:p>
          <a:endParaRPr lang="en-US"/>
        </a:p>
      </dgm:t>
    </dgm:pt>
    <dgm:pt modelId="{1EB8DC67-DB8C-7441-B2F9-3D44529AC924}" type="sibTrans" cxnId="{E0F889DD-D67D-7648-A1B8-7F382375A1D4}">
      <dgm:prSet/>
      <dgm:spPr/>
      <dgm:t>
        <a:bodyPr/>
        <a:lstStyle/>
        <a:p>
          <a:endParaRPr lang="en-US"/>
        </a:p>
      </dgm:t>
    </dgm:pt>
    <dgm:pt modelId="{1FB24F44-A2BB-3F4D-B96E-25E0024A32A8}">
      <dgm:prSet phldrT="[Text]"/>
      <dgm:spPr/>
      <dgm:t>
        <a:bodyPr/>
        <a:lstStyle/>
        <a:p>
          <a:r>
            <a:rPr lang="en-US" dirty="0"/>
            <a:t>Dermatologic</a:t>
          </a:r>
        </a:p>
      </dgm:t>
    </dgm:pt>
    <dgm:pt modelId="{44B11275-A130-4A47-A088-E06FB286A32A}" type="parTrans" cxnId="{330255C3-1062-634D-934F-9D367E043693}">
      <dgm:prSet/>
      <dgm:spPr/>
      <dgm:t>
        <a:bodyPr/>
        <a:lstStyle/>
        <a:p>
          <a:endParaRPr lang="en-US"/>
        </a:p>
      </dgm:t>
    </dgm:pt>
    <dgm:pt modelId="{51CC42C2-4716-5246-AD28-58FC2280D573}" type="sibTrans" cxnId="{330255C3-1062-634D-934F-9D367E043693}">
      <dgm:prSet/>
      <dgm:spPr/>
      <dgm:t>
        <a:bodyPr/>
        <a:lstStyle/>
        <a:p>
          <a:endParaRPr lang="en-US"/>
        </a:p>
      </dgm:t>
    </dgm:pt>
    <dgm:pt modelId="{70F26460-85A8-1E48-9332-C93C7F645B3E}">
      <dgm:prSet phldrT="[Text]"/>
      <dgm:spPr/>
      <dgm:t>
        <a:bodyPr/>
        <a:lstStyle/>
        <a:p>
          <a:r>
            <a:rPr lang="en-US" dirty="0"/>
            <a:t>Pruritus</a:t>
          </a:r>
        </a:p>
      </dgm:t>
    </dgm:pt>
    <dgm:pt modelId="{C01D5F94-BE14-E24D-B7C1-ABB58D0439E9}" type="parTrans" cxnId="{AD76F43E-2B88-414F-BB2D-4FA754604CF8}">
      <dgm:prSet/>
      <dgm:spPr/>
      <dgm:t>
        <a:bodyPr/>
        <a:lstStyle/>
        <a:p>
          <a:endParaRPr lang="en-US"/>
        </a:p>
      </dgm:t>
    </dgm:pt>
    <dgm:pt modelId="{7C80FA2A-8C93-454D-A4CC-A430C5125D3D}" type="sibTrans" cxnId="{AD76F43E-2B88-414F-BB2D-4FA754604CF8}">
      <dgm:prSet/>
      <dgm:spPr/>
      <dgm:t>
        <a:bodyPr/>
        <a:lstStyle/>
        <a:p>
          <a:endParaRPr lang="en-US"/>
        </a:p>
      </dgm:t>
    </dgm:pt>
    <dgm:pt modelId="{7200CC9A-042B-A847-8ED9-D769C95D4DA7}" type="pres">
      <dgm:prSet presAssocID="{914AD5D7-A690-5C45-BA80-9F6207C41819}" presName="Name0" presStyleCnt="0">
        <dgm:presLayoutVars>
          <dgm:dir/>
          <dgm:animLvl val="lvl"/>
          <dgm:resizeHandles val="exact"/>
        </dgm:presLayoutVars>
      </dgm:prSet>
      <dgm:spPr/>
    </dgm:pt>
    <dgm:pt modelId="{60B07557-FCE4-AA4B-915F-D53B39F9F248}" type="pres">
      <dgm:prSet presAssocID="{424D2745-3809-9546-8834-0F82209B7A34}" presName="linNode" presStyleCnt="0"/>
      <dgm:spPr/>
    </dgm:pt>
    <dgm:pt modelId="{CC9F2AD6-4589-2045-9C39-AC6C81803F52}" type="pres">
      <dgm:prSet presAssocID="{424D2745-3809-9546-8834-0F82209B7A34}" presName="parentText" presStyleLbl="node1" presStyleIdx="0" presStyleCnt="4">
        <dgm:presLayoutVars>
          <dgm:chMax val="1"/>
          <dgm:bulletEnabled val="1"/>
        </dgm:presLayoutVars>
      </dgm:prSet>
      <dgm:spPr/>
    </dgm:pt>
    <dgm:pt modelId="{6E24CA47-095E-EF4C-A3F2-A55C23FC6A7D}" type="pres">
      <dgm:prSet presAssocID="{424D2745-3809-9546-8834-0F82209B7A34}" presName="descendantText" presStyleLbl="alignAccFollowNode1" presStyleIdx="0" presStyleCnt="4">
        <dgm:presLayoutVars>
          <dgm:bulletEnabled val="1"/>
        </dgm:presLayoutVars>
      </dgm:prSet>
      <dgm:spPr/>
    </dgm:pt>
    <dgm:pt modelId="{3156168E-BEDD-EF48-AA46-DF84B3A0365A}" type="pres">
      <dgm:prSet presAssocID="{99987323-12E1-0345-A4C9-BE4D1C49BBEF}" presName="sp" presStyleCnt="0"/>
      <dgm:spPr/>
    </dgm:pt>
    <dgm:pt modelId="{1B51F976-93C0-D947-8BBB-71F653474CEF}" type="pres">
      <dgm:prSet presAssocID="{364FB3C3-E49E-2D46-9627-E680F449896A}" presName="linNode" presStyleCnt="0"/>
      <dgm:spPr/>
    </dgm:pt>
    <dgm:pt modelId="{73BCE119-FB8D-E34D-B76A-D6D0F5C1D03C}" type="pres">
      <dgm:prSet presAssocID="{364FB3C3-E49E-2D46-9627-E680F449896A}" presName="parentText" presStyleLbl="node1" presStyleIdx="1" presStyleCnt="4">
        <dgm:presLayoutVars>
          <dgm:chMax val="1"/>
          <dgm:bulletEnabled val="1"/>
        </dgm:presLayoutVars>
      </dgm:prSet>
      <dgm:spPr/>
    </dgm:pt>
    <dgm:pt modelId="{4186DCB4-9A6C-9C41-9F79-C4FEF3DBC48F}" type="pres">
      <dgm:prSet presAssocID="{364FB3C3-E49E-2D46-9627-E680F449896A}" presName="descendantText" presStyleLbl="alignAccFollowNode1" presStyleIdx="1" presStyleCnt="4">
        <dgm:presLayoutVars>
          <dgm:bulletEnabled val="1"/>
        </dgm:presLayoutVars>
      </dgm:prSet>
      <dgm:spPr/>
    </dgm:pt>
    <dgm:pt modelId="{20D99635-3B7A-804F-98A6-40C26C388BF6}" type="pres">
      <dgm:prSet presAssocID="{91EAF037-AEE8-6D48-ADA2-F73A6FEDDCFA}" presName="sp" presStyleCnt="0"/>
      <dgm:spPr/>
    </dgm:pt>
    <dgm:pt modelId="{723B3E6F-CD6C-2E48-8777-CFEF5F590EB5}" type="pres">
      <dgm:prSet presAssocID="{EFD09BFF-9B8C-844B-8D16-DC9E0F26BF42}" presName="linNode" presStyleCnt="0"/>
      <dgm:spPr/>
    </dgm:pt>
    <dgm:pt modelId="{C0F57A7D-FCF7-224C-A671-17479239394A}" type="pres">
      <dgm:prSet presAssocID="{EFD09BFF-9B8C-844B-8D16-DC9E0F26BF42}" presName="parentText" presStyleLbl="node1" presStyleIdx="2" presStyleCnt="4">
        <dgm:presLayoutVars>
          <dgm:chMax val="1"/>
          <dgm:bulletEnabled val="1"/>
        </dgm:presLayoutVars>
      </dgm:prSet>
      <dgm:spPr/>
    </dgm:pt>
    <dgm:pt modelId="{500F4E2D-3D6F-E846-85BF-7B7F6B706928}" type="pres">
      <dgm:prSet presAssocID="{EFD09BFF-9B8C-844B-8D16-DC9E0F26BF42}" presName="descendantText" presStyleLbl="alignAccFollowNode1" presStyleIdx="2" presStyleCnt="4">
        <dgm:presLayoutVars>
          <dgm:bulletEnabled val="1"/>
        </dgm:presLayoutVars>
      </dgm:prSet>
      <dgm:spPr/>
    </dgm:pt>
    <dgm:pt modelId="{146FC9DF-EB48-FC43-AE2A-AD81264DA8ED}" type="pres">
      <dgm:prSet presAssocID="{41648A56-7BC9-484A-BC50-4AA2130F08B2}" presName="sp" presStyleCnt="0"/>
      <dgm:spPr/>
    </dgm:pt>
    <dgm:pt modelId="{5A324C97-9190-7F42-8328-9B6A0C39CE5C}" type="pres">
      <dgm:prSet presAssocID="{1FB24F44-A2BB-3F4D-B96E-25E0024A32A8}" presName="linNode" presStyleCnt="0"/>
      <dgm:spPr/>
    </dgm:pt>
    <dgm:pt modelId="{CA6BD1C8-754D-D345-BA62-BEF80EE2EB18}" type="pres">
      <dgm:prSet presAssocID="{1FB24F44-A2BB-3F4D-B96E-25E0024A32A8}" presName="parentText" presStyleLbl="node1" presStyleIdx="3" presStyleCnt="4">
        <dgm:presLayoutVars>
          <dgm:chMax val="1"/>
          <dgm:bulletEnabled val="1"/>
        </dgm:presLayoutVars>
      </dgm:prSet>
      <dgm:spPr/>
    </dgm:pt>
    <dgm:pt modelId="{1DBD4FD7-28DE-3544-BBA4-5850F36992EC}" type="pres">
      <dgm:prSet presAssocID="{1FB24F44-A2BB-3F4D-B96E-25E0024A32A8}" presName="descendantText" presStyleLbl="alignAccFollowNode1" presStyleIdx="3" presStyleCnt="4">
        <dgm:presLayoutVars>
          <dgm:bulletEnabled val="1"/>
        </dgm:presLayoutVars>
      </dgm:prSet>
      <dgm:spPr/>
    </dgm:pt>
  </dgm:ptLst>
  <dgm:cxnLst>
    <dgm:cxn modelId="{FA01E407-CEAA-8A4B-B6B0-3DDC5CD34CCC}" srcId="{914AD5D7-A690-5C45-BA80-9F6207C41819}" destId="{424D2745-3809-9546-8834-0F82209B7A34}" srcOrd="0" destOrd="0" parTransId="{0CB0C2CC-06B7-B245-928D-3734D00329DC}" sibTransId="{99987323-12E1-0345-A4C9-BE4D1C49BBEF}"/>
    <dgm:cxn modelId="{A5453211-1EA5-3A4B-BB4B-02198CC5E33D}" type="presOf" srcId="{3ADABA84-D606-6345-AE75-FE5AD35CBA5E}" destId="{6E24CA47-095E-EF4C-A3F2-A55C23FC6A7D}" srcOrd="0" destOrd="0" presId="urn:microsoft.com/office/officeart/2005/8/layout/vList5"/>
    <dgm:cxn modelId="{EB55851D-840D-C343-A256-64CB1D3BAC82}" type="presOf" srcId="{7AFF29BB-D4B6-A047-9C73-70713FE84BC3}" destId="{500F4E2D-3D6F-E846-85BF-7B7F6B706928}" srcOrd="0" destOrd="1" presId="urn:microsoft.com/office/officeart/2005/8/layout/vList5"/>
    <dgm:cxn modelId="{CDBAE428-59FF-A547-B794-9C380ECCAA63}" type="presOf" srcId="{25B5F99A-D173-2240-AE67-3A8DA6B2BCC0}" destId="{500F4E2D-3D6F-E846-85BF-7B7F6B706928}" srcOrd="0" destOrd="0" presId="urn:microsoft.com/office/officeart/2005/8/layout/vList5"/>
    <dgm:cxn modelId="{79C38F2C-DC36-5247-B9D9-F516D379E73E}" type="presOf" srcId="{70F26460-85A8-1E48-9332-C93C7F645B3E}" destId="{1DBD4FD7-28DE-3544-BBA4-5850F36992EC}" srcOrd="0" destOrd="0" presId="urn:microsoft.com/office/officeart/2005/8/layout/vList5"/>
    <dgm:cxn modelId="{AD76F43E-2B88-414F-BB2D-4FA754604CF8}" srcId="{1FB24F44-A2BB-3F4D-B96E-25E0024A32A8}" destId="{70F26460-85A8-1E48-9332-C93C7F645B3E}" srcOrd="0" destOrd="0" parTransId="{C01D5F94-BE14-E24D-B7C1-ABB58D0439E9}" sibTransId="{7C80FA2A-8C93-454D-A4CC-A430C5125D3D}"/>
    <dgm:cxn modelId="{843E0465-97E2-0144-B8B8-7C2D7D0DA407}" type="presOf" srcId="{B476C2CF-A871-7A4F-A2BA-3C658D6A35ED}" destId="{6E24CA47-095E-EF4C-A3F2-A55C23FC6A7D}" srcOrd="0" destOrd="1" presId="urn:microsoft.com/office/officeart/2005/8/layout/vList5"/>
    <dgm:cxn modelId="{61CB564E-088F-0344-8B45-93AA796F6269}" type="presOf" srcId="{47A23570-9856-3447-8943-874AB8B27D03}" destId="{4186DCB4-9A6C-9C41-9F79-C4FEF3DBC48F}" srcOrd="0" destOrd="0" presId="urn:microsoft.com/office/officeart/2005/8/layout/vList5"/>
    <dgm:cxn modelId="{31692E70-F3D6-514B-9252-ACDFACFB7F1C}" srcId="{364FB3C3-E49E-2D46-9627-E680F449896A}" destId="{47A23570-9856-3447-8943-874AB8B27D03}" srcOrd="0" destOrd="0" parTransId="{D5BFD82D-3188-5641-9019-53621FD5A529}" sibTransId="{635AFB27-CA89-024D-A534-E29BD01BF1CB}"/>
    <dgm:cxn modelId="{B94B8554-7A66-FC43-8F32-D3634ABB919A}" type="presOf" srcId="{EFD09BFF-9B8C-844B-8D16-DC9E0F26BF42}" destId="{C0F57A7D-FCF7-224C-A671-17479239394A}" srcOrd="0" destOrd="0" presId="urn:microsoft.com/office/officeart/2005/8/layout/vList5"/>
    <dgm:cxn modelId="{401A9374-9821-BA49-9018-C984732566DE}" type="presOf" srcId="{914AD5D7-A690-5C45-BA80-9F6207C41819}" destId="{7200CC9A-042B-A847-8ED9-D769C95D4DA7}" srcOrd="0" destOrd="0" presId="urn:microsoft.com/office/officeart/2005/8/layout/vList5"/>
    <dgm:cxn modelId="{38BF3C59-5FF8-5840-8244-B61292C82C67}" type="presOf" srcId="{364FB3C3-E49E-2D46-9627-E680F449896A}" destId="{73BCE119-FB8D-E34D-B76A-D6D0F5C1D03C}" srcOrd="0" destOrd="0" presId="urn:microsoft.com/office/officeart/2005/8/layout/vList5"/>
    <dgm:cxn modelId="{CA9E3F8A-EC1F-E34A-A5E3-CBF122928FE7}" type="presOf" srcId="{F8308D1C-1C35-9D43-BF7F-31461E233AB7}" destId="{4186DCB4-9A6C-9C41-9F79-C4FEF3DBC48F}" srcOrd="0" destOrd="2" presId="urn:microsoft.com/office/officeart/2005/8/layout/vList5"/>
    <dgm:cxn modelId="{BE10EC8A-A971-924E-96F7-2B8EBA49C5E1}" type="presOf" srcId="{06390BF4-697D-E84E-8771-3C5BD21ADE5C}" destId="{4186DCB4-9A6C-9C41-9F79-C4FEF3DBC48F}" srcOrd="0" destOrd="1" presId="urn:microsoft.com/office/officeart/2005/8/layout/vList5"/>
    <dgm:cxn modelId="{720D9699-16EB-D449-B8E6-9AB196BF1A39}" type="presOf" srcId="{424D2745-3809-9546-8834-0F82209B7A34}" destId="{CC9F2AD6-4589-2045-9C39-AC6C81803F52}" srcOrd="0" destOrd="0" presId="urn:microsoft.com/office/officeart/2005/8/layout/vList5"/>
    <dgm:cxn modelId="{5DB14DAF-084F-D348-B6CF-58F854211935}" srcId="{364FB3C3-E49E-2D46-9627-E680F449896A}" destId="{F8308D1C-1C35-9D43-BF7F-31461E233AB7}" srcOrd="2" destOrd="0" parTransId="{3910E31D-B5B2-DB41-A817-4C445988D924}" sibTransId="{0EAEE373-B416-DE4C-93D1-0C73D6C93EF7}"/>
    <dgm:cxn modelId="{AB4049BA-E7EE-F54F-82B3-07E47C555D51}" srcId="{EFD09BFF-9B8C-844B-8D16-DC9E0F26BF42}" destId="{25B5F99A-D173-2240-AE67-3A8DA6B2BCC0}" srcOrd="0" destOrd="0" parTransId="{E000537C-7EE7-6C4B-9D8A-8EB15A66C7E2}" sibTransId="{B0C93E3F-B2F0-0C4F-8141-F106353121B6}"/>
    <dgm:cxn modelId="{D91747BE-56FE-0740-BF19-B023660E5B4C}" srcId="{424D2745-3809-9546-8834-0F82209B7A34}" destId="{3ADABA84-D606-6345-AE75-FE5AD35CBA5E}" srcOrd="0" destOrd="0" parTransId="{2EDE4E20-900D-DE40-A316-2B9EDE7C252B}" sibTransId="{7CBDFA8C-E41F-EE46-B4C9-8DB92D0027D2}"/>
    <dgm:cxn modelId="{330255C3-1062-634D-934F-9D367E043693}" srcId="{914AD5D7-A690-5C45-BA80-9F6207C41819}" destId="{1FB24F44-A2BB-3F4D-B96E-25E0024A32A8}" srcOrd="3" destOrd="0" parTransId="{44B11275-A130-4A47-A088-E06FB286A32A}" sibTransId="{51CC42C2-4716-5246-AD28-58FC2280D573}"/>
    <dgm:cxn modelId="{677AF4C3-2C14-BA40-8A0E-2652EAF8632E}" srcId="{914AD5D7-A690-5C45-BA80-9F6207C41819}" destId="{EFD09BFF-9B8C-844B-8D16-DC9E0F26BF42}" srcOrd="2" destOrd="0" parTransId="{A2E41449-E2E8-B641-8992-1F0691907460}" sibTransId="{41648A56-7BC9-484A-BC50-4AA2130F08B2}"/>
    <dgm:cxn modelId="{6A4BB2C7-A129-D245-8DD4-9FB7940484E8}" srcId="{914AD5D7-A690-5C45-BA80-9F6207C41819}" destId="{364FB3C3-E49E-2D46-9627-E680F449896A}" srcOrd="1" destOrd="0" parTransId="{FB202190-2BD4-DB42-BEE0-7777C78E9FAB}" sibTransId="{91EAF037-AEE8-6D48-ADA2-F73A6FEDDCFA}"/>
    <dgm:cxn modelId="{D60542D4-87DA-F74B-942B-F5B32B88D320}" srcId="{424D2745-3809-9546-8834-0F82209B7A34}" destId="{B476C2CF-A871-7A4F-A2BA-3C658D6A35ED}" srcOrd="1" destOrd="0" parTransId="{E0906470-B2CE-2040-AFE8-04E32304B715}" sibTransId="{FD27A5DD-0E2E-504E-BEED-A2E48CCE899E}"/>
    <dgm:cxn modelId="{1875BED4-7B17-8B41-ADB5-67BDB64BCE4A}" srcId="{364FB3C3-E49E-2D46-9627-E680F449896A}" destId="{06390BF4-697D-E84E-8771-3C5BD21ADE5C}" srcOrd="1" destOrd="0" parTransId="{25008CD3-195A-2D44-960B-484618947A94}" sibTransId="{CE8A365E-2E79-DE47-BD45-7B558330D574}"/>
    <dgm:cxn modelId="{E0F889DD-D67D-7648-A1B8-7F382375A1D4}" srcId="{EFD09BFF-9B8C-844B-8D16-DC9E0F26BF42}" destId="{7AFF29BB-D4B6-A047-9C73-70713FE84BC3}" srcOrd="1" destOrd="0" parTransId="{5CC1D2CC-5B84-9348-8681-3C13D4387459}" sibTransId="{1EB8DC67-DB8C-7441-B2F9-3D44529AC924}"/>
    <dgm:cxn modelId="{3DD71EDE-F190-6B41-A8A5-C57ECF80FFC8}" type="presOf" srcId="{1FB24F44-A2BB-3F4D-B96E-25E0024A32A8}" destId="{CA6BD1C8-754D-D345-BA62-BEF80EE2EB18}" srcOrd="0" destOrd="0" presId="urn:microsoft.com/office/officeart/2005/8/layout/vList5"/>
    <dgm:cxn modelId="{4427EC19-9A50-3848-801D-ACA8470C43E8}" type="presParOf" srcId="{7200CC9A-042B-A847-8ED9-D769C95D4DA7}" destId="{60B07557-FCE4-AA4B-915F-D53B39F9F248}" srcOrd="0" destOrd="0" presId="urn:microsoft.com/office/officeart/2005/8/layout/vList5"/>
    <dgm:cxn modelId="{30BD2415-B987-FC4B-B3F2-0664DEE6F67A}" type="presParOf" srcId="{60B07557-FCE4-AA4B-915F-D53B39F9F248}" destId="{CC9F2AD6-4589-2045-9C39-AC6C81803F52}" srcOrd="0" destOrd="0" presId="urn:microsoft.com/office/officeart/2005/8/layout/vList5"/>
    <dgm:cxn modelId="{84E121EF-AF3A-8A4B-A276-8FABEF9B4C15}" type="presParOf" srcId="{60B07557-FCE4-AA4B-915F-D53B39F9F248}" destId="{6E24CA47-095E-EF4C-A3F2-A55C23FC6A7D}" srcOrd="1" destOrd="0" presId="urn:microsoft.com/office/officeart/2005/8/layout/vList5"/>
    <dgm:cxn modelId="{8C5C39E8-8D2F-544E-8019-E04DD99F546C}" type="presParOf" srcId="{7200CC9A-042B-A847-8ED9-D769C95D4DA7}" destId="{3156168E-BEDD-EF48-AA46-DF84B3A0365A}" srcOrd="1" destOrd="0" presId="urn:microsoft.com/office/officeart/2005/8/layout/vList5"/>
    <dgm:cxn modelId="{9268878A-8CBA-2E4D-9671-E7E7183EC16D}" type="presParOf" srcId="{7200CC9A-042B-A847-8ED9-D769C95D4DA7}" destId="{1B51F976-93C0-D947-8BBB-71F653474CEF}" srcOrd="2" destOrd="0" presId="urn:microsoft.com/office/officeart/2005/8/layout/vList5"/>
    <dgm:cxn modelId="{1D0282BA-13E9-6F47-9ED0-141F599AF000}" type="presParOf" srcId="{1B51F976-93C0-D947-8BBB-71F653474CEF}" destId="{73BCE119-FB8D-E34D-B76A-D6D0F5C1D03C}" srcOrd="0" destOrd="0" presId="urn:microsoft.com/office/officeart/2005/8/layout/vList5"/>
    <dgm:cxn modelId="{90487575-669F-AC4A-88ED-FFC32DF704FF}" type="presParOf" srcId="{1B51F976-93C0-D947-8BBB-71F653474CEF}" destId="{4186DCB4-9A6C-9C41-9F79-C4FEF3DBC48F}" srcOrd="1" destOrd="0" presId="urn:microsoft.com/office/officeart/2005/8/layout/vList5"/>
    <dgm:cxn modelId="{C626254A-CADC-F944-B750-48665EB535D5}" type="presParOf" srcId="{7200CC9A-042B-A847-8ED9-D769C95D4DA7}" destId="{20D99635-3B7A-804F-98A6-40C26C388BF6}" srcOrd="3" destOrd="0" presId="urn:microsoft.com/office/officeart/2005/8/layout/vList5"/>
    <dgm:cxn modelId="{F5EDB0E7-244E-7549-A70F-DEEB87E9284D}" type="presParOf" srcId="{7200CC9A-042B-A847-8ED9-D769C95D4DA7}" destId="{723B3E6F-CD6C-2E48-8777-CFEF5F590EB5}" srcOrd="4" destOrd="0" presId="urn:microsoft.com/office/officeart/2005/8/layout/vList5"/>
    <dgm:cxn modelId="{C7E1F65A-8E10-364B-B5C3-900AF57A383E}" type="presParOf" srcId="{723B3E6F-CD6C-2E48-8777-CFEF5F590EB5}" destId="{C0F57A7D-FCF7-224C-A671-17479239394A}" srcOrd="0" destOrd="0" presId="urn:microsoft.com/office/officeart/2005/8/layout/vList5"/>
    <dgm:cxn modelId="{6A3FE816-92C2-5046-A3B8-4B185863FD88}" type="presParOf" srcId="{723B3E6F-CD6C-2E48-8777-CFEF5F590EB5}" destId="{500F4E2D-3D6F-E846-85BF-7B7F6B706928}" srcOrd="1" destOrd="0" presId="urn:microsoft.com/office/officeart/2005/8/layout/vList5"/>
    <dgm:cxn modelId="{EFE2132D-7D37-F645-A64C-0074E7331415}" type="presParOf" srcId="{7200CC9A-042B-A847-8ED9-D769C95D4DA7}" destId="{146FC9DF-EB48-FC43-AE2A-AD81264DA8ED}" srcOrd="5" destOrd="0" presId="urn:microsoft.com/office/officeart/2005/8/layout/vList5"/>
    <dgm:cxn modelId="{083B6CA4-0518-A845-91A6-4DAC0ED524E4}" type="presParOf" srcId="{7200CC9A-042B-A847-8ED9-D769C95D4DA7}" destId="{5A324C97-9190-7F42-8328-9B6A0C39CE5C}" srcOrd="6" destOrd="0" presId="urn:microsoft.com/office/officeart/2005/8/layout/vList5"/>
    <dgm:cxn modelId="{FACE309C-F235-5D4E-8FEA-8A6D0FB34E98}" type="presParOf" srcId="{5A324C97-9190-7F42-8328-9B6A0C39CE5C}" destId="{CA6BD1C8-754D-D345-BA62-BEF80EE2EB18}" srcOrd="0" destOrd="0" presId="urn:microsoft.com/office/officeart/2005/8/layout/vList5"/>
    <dgm:cxn modelId="{2BE05EF9-132B-4741-AAEE-6C5CB0DA54E4}" type="presParOf" srcId="{5A324C97-9190-7F42-8328-9B6A0C39CE5C}" destId="{1DBD4FD7-28DE-3544-BBA4-5850F36992E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EC7E9F-9FD4-A547-8699-CC4C6914E496}" type="doc">
      <dgm:prSet loTypeId="urn:microsoft.com/office/officeart/2005/8/layout/hProcess9" loCatId="" qsTypeId="urn:microsoft.com/office/officeart/2005/8/quickstyle/simple4" qsCatId="simple" csTypeId="urn:microsoft.com/office/officeart/2005/8/colors/accent0_3" csCatId="mainScheme" phldr="1"/>
      <dgm:spPr/>
    </dgm:pt>
    <dgm:pt modelId="{D1A38601-8560-AD40-A771-94A3EE24AC13}">
      <dgm:prSet phldrT="[Text]"/>
      <dgm:spPr/>
      <dgm:t>
        <a:bodyPr/>
        <a:lstStyle/>
        <a:p>
          <a:r>
            <a:rPr lang="en-US" dirty="0"/>
            <a:t>Immune-complex glomerulonephritis (ICGN)</a:t>
          </a:r>
        </a:p>
      </dgm:t>
    </dgm:pt>
    <dgm:pt modelId="{90A7592A-67AE-3542-A244-61C8A478B8CA}" type="parTrans" cxnId="{2869D9D3-AC15-0F4D-83A4-1F8D503DFE60}">
      <dgm:prSet/>
      <dgm:spPr/>
      <dgm:t>
        <a:bodyPr/>
        <a:lstStyle/>
        <a:p>
          <a:endParaRPr lang="en-US"/>
        </a:p>
      </dgm:t>
    </dgm:pt>
    <dgm:pt modelId="{11EA82FB-4B7D-454C-BEB6-7DD534B9241F}" type="sibTrans" cxnId="{2869D9D3-AC15-0F4D-83A4-1F8D503DFE60}">
      <dgm:prSet/>
      <dgm:spPr/>
      <dgm:t>
        <a:bodyPr/>
        <a:lstStyle/>
        <a:p>
          <a:endParaRPr lang="en-US"/>
        </a:p>
      </dgm:t>
    </dgm:pt>
    <dgm:pt modelId="{6CDAA99D-8CE4-2345-A812-CB7C6823C02A}">
      <dgm:prSet phldrT="[Text]"/>
      <dgm:spPr/>
      <dgm:t>
        <a:bodyPr/>
        <a:lstStyle/>
        <a:p>
          <a:r>
            <a:rPr lang="en-US" dirty="0"/>
            <a:t>Tubular necrosis/regeneration</a:t>
          </a:r>
        </a:p>
      </dgm:t>
    </dgm:pt>
    <dgm:pt modelId="{82ECB981-6612-6143-981F-E7DC25E962E2}" type="parTrans" cxnId="{48EF992E-6593-4A45-9138-9A34932F05DB}">
      <dgm:prSet/>
      <dgm:spPr/>
      <dgm:t>
        <a:bodyPr/>
        <a:lstStyle/>
        <a:p>
          <a:endParaRPr lang="en-US"/>
        </a:p>
      </dgm:t>
    </dgm:pt>
    <dgm:pt modelId="{A0591AAD-6CAB-8047-9244-7FB451ACA744}" type="sibTrans" cxnId="{48EF992E-6593-4A45-9138-9A34932F05DB}">
      <dgm:prSet/>
      <dgm:spPr/>
      <dgm:t>
        <a:bodyPr/>
        <a:lstStyle/>
        <a:p>
          <a:endParaRPr lang="en-US"/>
        </a:p>
      </dgm:t>
    </dgm:pt>
    <dgm:pt modelId="{95EB5124-5173-644B-A1BF-8B1BF636A3CE}">
      <dgm:prSet phldrT="[Text]"/>
      <dgm:spPr/>
      <dgm:t>
        <a:bodyPr/>
        <a:lstStyle/>
        <a:p>
          <a:r>
            <a:rPr lang="en-US" dirty="0"/>
            <a:t>Interstitial nephritis</a:t>
          </a:r>
        </a:p>
      </dgm:t>
    </dgm:pt>
    <dgm:pt modelId="{76554834-B8E1-084D-8573-8919F0278D38}" type="parTrans" cxnId="{EC54E082-2F0B-E745-AA8A-B3EC9801EBDB}">
      <dgm:prSet/>
      <dgm:spPr/>
      <dgm:t>
        <a:bodyPr/>
        <a:lstStyle/>
        <a:p>
          <a:endParaRPr lang="en-US"/>
        </a:p>
      </dgm:t>
    </dgm:pt>
    <dgm:pt modelId="{DF419E06-7545-A247-A429-213B4624B487}" type="sibTrans" cxnId="{EC54E082-2F0B-E745-AA8A-B3EC9801EBDB}">
      <dgm:prSet/>
      <dgm:spPr/>
      <dgm:t>
        <a:bodyPr/>
        <a:lstStyle/>
        <a:p>
          <a:endParaRPr lang="en-US"/>
        </a:p>
      </dgm:t>
    </dgm:pt>
    <dgm:pt modelId="{800827F2-2C83-714F-99D1-36F5E5634B50}" type="pres">
      <dgm:prSet presAssocID="{4AEC7E9F-9FD4-A547-8699-CC4C6914E496}" presName="CompostProcess" presStyleCnt="0">
        <dgm:presLayoutVars>
          <dgm:dir/>
          <dgm:resizeHandles val="exact"/>
        </dgm:presLayoutVars>
      </dgm:prSet>
      <dgm:spPr/>
    </dgm:pt>
    <dgm:pt modelId="{623B2DA5-40BA-1C4D-8D6F-E1C9B5B4C7C6}" type="pres">
      <dgm:prSet presAssocID="{4AEC7E9F-9FD4-A547-8699-CC4C6914E496}" presName="arrow" presStyleLbl="bgShp" presStyleIdx="0" presStyleCnt="1"/>
      <dgm:spPr/>
    </dgm:pt>
    <dgm:pt modelId="{B58EE91F-BA57-1046-85B2-30A52A6D5FDD}" type="pres">
      <dgm:prSet presAssocID="{4AEC7E9F-9FD4-A547-8699-CC4C6914E496}" presName="linearProcess" presStyleCnt="0"/>
      <dgm:spPr/>
    </dgm:pt>
    <dgm:pt modelId="{579C98C4-FE55-3942-BBC5-3B6FD6549E90}" type="pres">
      <dgm:prSet presAssocID="{D1A38601-8560-AD40-A771-94A3EE24AC13}" presName="textNode" presStyleLbl="node1" presStyleIdx="0" presStyleCnt="3">
        <dgm:presLayoutVars>
          <dgm:bulletEnabled val="1"/>
        </dgm:presLayoutVars>
      </dgm:prSet>
      <dgm:spPr/>
    </dgm:pt>
    <dgm:pt modelId="{E3857AA1-5ECB-5642-98E5-68F77C76404B}" type="pres">
      <dgm:prSet presAssocID="{11EA82FB-4B7D-454C-BEB6-7DD534B9241F}" presName="sibTrans" presStyleCnt="0"/>
      <dgm:spPr/>
    </dgm:pt>
    <dgm:pt modelId="{8F23E372-6490-5E44-8AA0-1AD43F3DCF8E}" type="pres">
      <dgm:prSet presAssocID="{6CDAA99D-8CE4-2345-A812-CB7C6823C02A}" presName="textNode" presStyleLbl="node1" presStyleIdx="1" presStyleCnt="3">
        <dgm:presLayoutVars>
          <dgm:bulletEnabled val="1"/>
        </dgm:presLayoutVars>
      </dgm:prSet>
      <dgm:spPr/>
    </dgm:pt>
    <dgm:pt modelId="{E3E0D6BB-9197-D744-B4F8-BC52CEFD4588}" type="pres">
      <dgm:prSet presAssocID="{A0591AAD-6CAB-8047-9244-7FB451ACA744}" presName="sibTrans" presStyleCnt="0"/>
      <dgm:spPr/>
    </dgm:pt>
    <dgm:pt modelId="{7121FF60-6A5D-F447-9BC5-058B557F7364}" type="pres">
      <dgm:prSet presAssocID="{95EB5124-5173-644B-A1BF-8B1BF636A3CE}" presName="textNode" presStyleLbl="node1" presStyleIdx="2" presStyleCnt="3">
        <dgm:presLayoutVars>
          <dgm:bulletEnabled val="1"/>
        </dgm:presLayoutVars>
      </dgm:prSet>
      <dgm:spPr/>
    </dgm:pt>
  </dgm:ptLst>
  <dgm:cxnLst>
    <dgm:cxn modelId="{106F5B18-5EF4-E246-9B03-AF7B80DE5CAC}" type="presOf" srcId="{4AEC7E9F-9FD4-A547-8699-CC4C6914E496}" destId="{800827F2-2C83-714F-99D1-36F5E5634B50}" srcOrd="0" destOrd="0" presId="urn:microsoft.com/office/officeart/2005/8/layout/hProcess9"/>
    <dgm:cxn modelId="{48EF992E-6593-4A45-9138-9A34932F05DB}" srcId="{4AEC7E9F-9FD4-A547-8699-CC4C6914E496}" destId="{6CDAA99D-8CE4-2345-A812-CB7C6823C02A}" srcOrd="1" destOrd="0" parTransId="{82ECB981-6612-6143-981F-E7DC25E962E2}" sibTransId="{A0591AAD-6CAB-8047-9244-7FB451ACA744}"/>
    <dgm:cxn modelId="{014D346E-0ABC-7D4A-B43D-E3472BE83E16}" type="presOf" srcId="{6CDAA99D-8CE4-2345-A812-CB7C6823C02A}" destId="{8F23E372-6490-5E44-8AA0-1AD43F3DCF8E}" srcOrd="0" destOrd="0" presId="urn:microsoft.com/office/officeart/2005/8/layout/hProcess9"/>
    <dgm:cxn modelId="{EC54E082-2F0B-E745-AA8A-B3EC9801EBDB}" srcId="{4AEC7E9F-9FD4-A547-8699-CC4C6914E496}" destId="{95EB5124-5173-644B-A1BF-8B1BF636A3CE}" srcOrd="2" destOrd="0" parTransId="{76554834-B8E1-084D-8573-8919F0278D38}" sibTransId="{DF419E06-7545-A247-A429-213B4624B487}"/>
    <dgm:cxn modelId="{E344098D-AC2C-2F45-862B-77FBAB97219E}" type="presOf" srcId="{D1A38601-8560-AD40-A771-94A3EE24AC13}" destId="{579C98C4-FE55-3942-BBC5-3B6FD6549E90}" srcOrd="0" destOrd="0" presId="urn:microsoft.com/office/officeart/2005/8/layout/hProcess9"/>
    <dgm:cxn modelId="{DD0D5BC9-3DEE-814F-8EF0-9B441863DE4A}" type="presOf" srcId="{95EB5124-5173-644B-A1BF-8B1BF636A3CE}" destId="{7121FF60-6A5D-F447-9BC5-058B557F7364}" srcOrd="0" destOrd="0" presId="urn:microsoft.com/office/officeart/2005/8/layout/hProcess9"/>
    <dgm:cxn modelId="{2869D9D3-AC15-0F4D-83A4-1F8D503DFE60}" srcId="{4AEC7E9F-9FD4-A547-8699-CC4C6914E496}" destId="{D1A38601-8560-AD40-A771-94A3EE24AC13}" srcOrd="0" destOrd="0" parTransId="{90A7592A-67AE-3542-A244-61C8A478B8CA}" sibTransId="{11EA82FB-4B7D-454C-BEB6-7DD534B9241F}"/>
    <dgm:cxn modelId="{61346BD9-1BF8-4041-B57B-AEF14DC3BB2E}" type="presParOf" srcId="{800827F2-2C83-714F-99D1-36F5E5634B50}" destId="{623B2DA5-40BA-1C4D-8D6F-E1C9B5B4C7C6}" srcOrd="0" destOrd="0" presId="urn:microsoft.com/office/officeart/2005/8/layout/hProcess9"/>
    <dgm:cxn modelId="{DD141DAC-5857-FB49-A47C-8C16E95733AF}" type="presParOf" srcId="{800827F2-2C83-714F-99D1-36F5E5634B50}" destId="{B58EE91F-BA57-1046-85B2-30A52A6D5FDD}" srcOrd="1" destOrd="0" presId="urn:microsoft.com/office/officeart/2005/8/layout/hProcess9"/>
    <dgm:cxn modelId="{DAB726D8-668A-C446-B81D-AAB6D5E52448}" type="presParOf" srcId="{B58EE91F-BA57-1046-85B2-30A52A6D5FDD}" destId="{579C98C4-FE55-3942-BBC5-3B6FD6549E90}" srcOrd="0" destOrd="0" presId="urn:microsoft.com/office/officeart/2005/8/layout/hProcess9"/>
    <dgm:cxn modelId="{BA294F93-867B-C34F-9DB8-5786A15F8FD5}" type="presParOf" srcId="{B58EE91F-BA57-1046-85B2-30A52A6D5FDD}" destId="{E3857AA1-5ECB-5642-98E5-68F77C76404B}" srcOrd="1" destOrd="0" presId="urn:microsoft.com/office/officeart/2005/8/layout/hProcess9"/>
    <dgm:cxn modelId="{DB3C297F-A616-2046-A06E-F6106D0CD998}" type="presParOf" srcId="{B58EE91F-BA57-1046-85B2-30A52A6D5FDD}" destId="{8F23E372-6490-5E44-8AA0-1AD43F3DCF8E}" srcOrd="2" destOrd="0" presId="urn:microsoft.com/office/officeart/2005/8/layout/hProcess9"/>
    <dgm:cxn modelId="{0750C939-5C1C-7846-8AA7-AA9548727E7E}" type="presParOf" srcId="{B58EE91F-BA57-1046-85B2-30A52A6D5FDD}" destId="{E3E0D6BB-9197-D744-B4F8-BC52CEFD4588}" srcOrd="3" destOrd="0" presId="urn:microsoft.com/office/officeart/2005/8/layout/hProcess9"/>
    <dgm:cxn modelId="{657751A9-F30D-B34A-B07B-EF3BBC87ACF5}" type="presParOf" srcId="{B58EE91F-BA57-1046-85B2-30A52A6D5FDD}" destId="{7121FF60-6A5D-F447-9BC5-058B557F736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F1886B-E8AF-F141-A144-F3D70ED67AE6}" type="doc">
      <dgm:prSet loTypeId="urn:microsoft.com/office/officeart/2005/8/layout/list1" loCatId="" qsTypeId="urn:microsoft.com/office/officeart/2005/8/quickstyle/simple4" qsCatId="simple" csTypeId="urn:microsoft.com/office/officeart/2005/8/colors/accent0_3" csCatId="mainScheme" phldr="1"/>
      <dgm:spPr/>
      <dgm:t>
        <a:bodyPr/>
        <a:lstStyle/>
        <a:p>
          <a:endParaRPr lang="en-US"/>
        </a:p>
      </dgm:t>
    </dgm:pt>
    <dgm:pt modelId="{588917DF-7529-E54C-BA37-03FE307816E0}">
      <dgm:prSet phldrT="[Text]"/>
      <dgm:spPr/>
      <dgm:t>
        <a:bodyPr/>
        <a:lstStyle/>
        <a:p>
          <a:r>
            <a:rPr lang="en-US" dirty="0"/>
            <a:t>Increased loss</a:t>
          </a:r>
        </a:p>
      </dgm:t>
    </dgm:pt>
    <dgm:pt modelId="{DCE659D1-958B-3440-B49C-DB047956BCBD}" type="parTrans" cxnId="{80B9A7D1-C636-EF4A-BBE8-78AD88CB55E5}">
      <dgm:prSet/>
      <dgm:spPr/>
      <dgm:t>
        <a:bodyPr/>
        <a:lstStyle/>
        <a:p>
          <a:endParaRPr lang="en-US"/>
        </a:p>
      </dgm:t>
    </dgm:pt>
    <dgm:pt modelId="{C1C4E2FB-5660-8D42-A5F6-03D659840749}" type="sibTrans" cxnId="{80B9A7D1-C636-EF4A-BBE8-78AD88CB55E5}">
      <dgm:prSet/>
      <dgm:spPr/>
      <dgm:t>
        <a:bodyPr/>
        <a:lstStyle/>
        <a:p>
          <a:endParaRPr lang="en-US"/>
        </a:p>
      </dgm:t>
    </dgm:pt>
    <dgm:pt modelId="{01A650B5-C50D-0D42-ADD6-3029824EEC29}">
      <dgm:prSet phldrT="[Text]"/>
      <dgm:spPr/>
      <dgm:t>
        <a:bodyPr/>
        <a:lstStyle/>
        <a:p>
          <a:r>
            <a:rPr lang="en-US" dirty="0"/>
            <a:t>Decreased synthesis</a:t>
          </a:r>
        </a:p>
      </dgm:t>
    </dgm:pt>
    <dgm:pt modelId="{4D32D192-61E0-DE40-935A-31FD394109F9}" type="parTrans" cxnId="{9935CE61-73F7-CC4E-8319-B17EC36C3B30}">
      <dgm:prSet/>
      <dgm:spPr/>
      <dgm:t>
        <a:bodyPr/>
        <a:lstStyle/>
        <a:p>
          <a:endParaRPr lang="en-US"/>
        </a:p>
      </dgm:t>
    </dgm:pt>
    <dgm:pt modelId="{78AB334B-B518-344D-A656-C50AAE49D6F6}" type="sibTrans" cxnId="{9935CE61-73F7-CC4E-8319-B17EC36C3B30}">
      <dgm:prSet/>
      <dgm:spPr/>
      <dgm:t>
        <a:bodyPr/>
        <a:lstStyle/>
        <a:p>
          <a:endParaRPr lang="en-US"/>
        </a:p>
      </dgm:t>
    </dgm:pt>
    <dgm:pt modelId="{A3E1CD57-369D-F843-9EBB-4FA50E1C3EAD}">
      <dgm:prSet phldrT="[Text]"/>
      <dgm:spPr/>
      <dgm:t>
        <a:bodyPr/>
        <a:lstStyle/>
        <a:p>
          <a:r>
            <a:rPr lang="en-US" dirty="0"/>
            <a:t>Changes in serum oncotic pressure</a:t>
          </a:r>
        </a:p>
      </dgm:t>
    </dgm:pt>
    <dgm:pt modelId="{52CF33AC-BC4C-8B44-9423-DFCD30687CDA}" type="parTrans" cxnId="{E97EECCD-7A5D-2545-823B-A17A1731AF87}">
      <dgm:prSet/>
      <dgm:spPr/>
      <dgm:t>
        <a:bodyPr/>
        <a:lstStyle/>
        <a:p>
          <a:endParaRPr lang="en-US"/>
        </a:p>
      </dgm:t>
    </dgm:pt>
    <dgm:pt modelId="{6817941B-15AA-8C45-9301-257B16918597}" type="sibTrans" cxnId="{E97EECCD-7A5D-2545-823B-A17A1731AF87}">
      <dgm:prSet/>
      <dgm:spPr/>
      <dgm:t>
        <a:bodyPr/>
        <a:lstStyle/>
        <a:p>
          <a:endParaRPr lang="en-US"/>
        </a:p>
      </dgm:t>
    </dgm:pt>
    <dgm:pt modelId="{D198AD43-2413-8346-B399-295AFD85347E}">
      <dgm:prSet phldrT="[Text]"/>
      <dgm:spPr/>
      <dgm:t>
        <a:bodyPr/>
        <a:lstStyle/>
        <a:p>
          <a:r>
            <a:rPr lang="en-US" dirty="0"/>
            <a:t>Increased catabolism</a:t>
          </a:r>
        </a:p>
      </dgm:t>
    </dgm:pt>
    <dgm:pt modelId="{2E2AA5F9-59E9-3242-9D82-A88EA7040CAD}" type="parTrans" cxnId="{8268049B-735A-2144-95FF-D7DE1B56ED74}">
      <dgm:prSet/>
      <dgm:spPr/>
      <dgm:t>
        <a:bodyPr/>
        <a:lstStyle/>
        <a:p>
          <a:endParaRPr lang="en-US"/>
        </a:p>
      </dgm:t>
    </dgm:pt>
    <dgm:pt modelId="{B25B7ECF-2A78-554B-938F-060B84C83BF1}" type="sibTrans" cxnId="{8268049B-735A-2144-95FF-D7DE1B56ED74}">
      <dgm:prSet/>
      <dgm:spPr/>
      <dgm:t>
        <a:bodyPr/>
        <a:lstStyle/>
        <a:p>
          <a:endParaRPr lang="en-US"/>
        </a:p>
      </dgm:t>
    </dgm:pt>
    <dgm:pt modelId="{9A4FC12E-D8C5-7040-A380-4FD96B296F01}" type="pres">
      <dgm:prSet presAssocID="{6AF1886B-E8AF-F141-A144-F3D70ED67AE6}" presName="linear" presStyleCnt="0">
        <dgm:presLayoutVars>
          <dgm:dir/>
          <dgm:animLvl val="lvl"/>
          <dgm:resizeHandles val="exact"/>
        </dgm:presLayoutVars>
      </dgm:prSet>
      <dgm:spPr/>
    </dgm:pt>
    <dgm:pt modelId="{1DE4D876-CDE0-A145-9CB2-371881598CC6}" type="pres">
      <dgm:prSet presAssocID="{588917DF-7529-E54C-BA37-03FE307816E0}" presName="parentLin" presStyleCnt="0"/>
      <dgm:spPr/>
    </dgm:pt>
    <dgm:pt modelId="{0B3CA293-F82E-464A-B66F-341090719E05}" type="pres">
      <dgm:prSet presAssocID="{588917DF-7529-E54C-BA37-03FE307816E0}" presName="parentLeftMargin" presStyleLbl="node1" presStyleIdx="0" presStyleCnt="4"/>
      <dgm:spPr/>
    </dgm:pt>
    <dgm:pt modelId="{1FCCB190-614D-F24E-956D-90F643E5A1C5}" type="pres">
      <dgm:prSet presAssocID="{588917DF-7529-E54C-BA37-03FE307816E0}" presName="parentText" presStyleLbl="node1" presStyleIdx="0" presStyleCnt="4">
        <dgm:presLayoutVars>
          <dgm:chMax val="0"/>
          <dgm:bulletEnabled val="1"/>
        </dgm:presLayoutVars>
      </dgm:prSet>
      <dgm:spPr/>
    </dgm:pt>
    <dgm:pt modelId="{F05A8C5A-28DA-AD49-97E2-6787BE02E08A}" type="pres">
      <dgm:prSet presAssocID="{588917DF-7529-E54C-BA37-03FE307816E0}" presName="negativeSpace" presStyleCnt="0"/>
      <dgm:spPr/>
    </dgm:pt>
    <dgm:pt modelId="{86056D8D-E2EC-8645-9785-E66606FEC6E3}" type="pres">
      <dgm:prSet presAssocID="{588917DF-7529-E54C-BA37-03FE307816E0}" presName="childText" presStyleLbl="conFgAcc1" presStyleIdx="0" presStyleCnt="4">
        <dgm:presLayoutVars>
          <dgm:bulletEnabled val="1"/>
        </dgm:presLayoutVars>
      </dgm:prSet>
      <dgm:spPr/>
    </dgm:pt>
    <dgm:pt modelId="{36E04523-4995-B642-AFDD-D1773A02051B}" type="pres">
      <dgm:prSet presAssocID="{C1C4E2FB-5660-8D42-A5F6-03D659840749}" presName="spaceBetweenRectangles" presStyleCnt="0"/>
      <dgm:spPr/>
    </dgm:pt>
    <dgm:pt modelId="{6A7BE2D5-83C6-2C4A-B0A0-47CD0034D18A}" type="pres">
      <dgm:prSet presAssocID="{01A650B5-C50D-0D42-ADD6-3029824EEC29}" presName="parentLin" presStyleCnt="0"/>
      <dgm:spPr/>
    </dgm:pt>
    <dgm:pt modelId="{DDF31690-29A6-A44B-BB3B-646E375DBF5A}" type="pres">
      <dgm:prSet presAssocID="{01A650B5-C50D-0D42-ADD6-3029824EEC29}" presName="parentLeftMargin" presStyleLbl="node1" presStyleIdx="0" presStyleCnt="4"/>
      <dgm:spPr/>
    </dgm:pt>
    <dgm:pt modelId="{BE08CAA1-3C44-2248-9C3D-38E2E61E48F7}" type="pres">
      <dgm:prSet presAssocID="{01A650B5-C50D-0D42-ADD6-3029824EEC29}" presName="parentText" presStyleLbl="node1" presStyleIdx="1" presStyleCnt="4">
        <dgm:presLayoutVars>
          <dgm:chMax val="0"/>
          <dgm:bulletEnabled val="1"/>
        </dgm:presLayoutVars>
      </dgm:prSet>
      <dgm:spPr/>
    </dgm:pt>
    <dgm:pt modelId="{B0A43A16-9850-984B-A4D2-F29A919A0373}" type="pres">
      <dgm:prSet presAssocID="{01A650B5-C50D-0D42-ADD6-3029824EEC29}" presName="negativeSpace" presStyleCnt="0"/>
      <dgm:spPr/>
    </dgm:pt>
    <dgm:pt modelId="{7BDA7DBA-F32B-0947-94C5-1128C0D1ECF6}" type="pres">
      <dgm:prSet presAssocID="{01A650B5-C50D-0D42-ADD6-3029824EEC29}" presName="childText" presStyleLbl="conFgAcc1" presStyleIdx="1" presStyleCnt="4">
        <dgm:presLayoutVars>
          <dgm:bulletEnabled val="1"/>
        </dgm:presLayoutVars>
      </dgm:prSet>
      <dgm:spPr/>
    </dgm:pt>
    <dgm:pt modelId="{44428A7D-5D98-C345-853D-E0ABC34BDCB0}" type="pres">
      <dgm:prSet presAssocID="{78AB334B-B518-344D-A656-C50AAE49D6F6}" presName="spaceBetweenRectangles" presStyleCnt="0"/>
      <dgm:spPr/>
    </dgm:pt>
    <dgm:pt modelId="{22A0A525-63E3-1B43-BF1E-29DE72CAD941}" type="pres">
      <dgm:prSet presAssocID="{A3E1CD57-369D-F843-9EBB-4FA50E1C3EAD}" presName="parentLin" presStyleCnt="0"/>
      <dgm:spPr/>
    </dgm:pt>
    <dgm:pt modelId="{6714701C-A84E-974A-B928-60377C544D5D}" type="pres">
      <dgm:prSet presAssocID="{A3E1CD57-369D-F843-9EBB-4FA50E1C3EAD}" presName="parentLeftMargin" presStyleLbl="node1" presStyleIdx="1" presStyleCnt="4"/>
      <dgm:spPr/>
    </dgm:pt>
    <dgm:pt modelId="{3B910EAD-D49B-7245-8DCB-BC4A416C7A12}" type="pres">
      <dgm:prSet presAssocID="{A3E1CD57-369D-F843-9EBB-4FA50E1C3EAD}" presName="parentText" presStyleLbl="node1" presStyleIdx="2" presStyleCnt="4">
        <dgm:presLayoutVars>
          <dgm:chMax val="0"/>
          <dgm:bulletEnabled val="1"/>
        </dgm:presLayoutVars>
      </dgm:prSet>
      <dgm:spPr/>
    </dgm:pt>
    <dgm:pt modelId="{7BD70671-A091-7141-99D8-D4A4F12ED23F}" type="pres">
      <dgm:prSet presAssocID="{A3E1CD57-369D-F843-9EBB-4FA50E1C3EAD}" presName="negativeSpace" presStyleCnt="0"/>
      <dgm:spPr/>
    </dgm:pt>
    <dgm:pt modelId="{604801EE-4501-FA49-979E-64A243B5B5DD}" type="pres">
      <dgm:prSet presAssocID="{A3E1CD57-369D-F843-9EBB-4FA50E1C3EAD}" presName="childText" presStyleLbl="conFgAcc1" presStyleIdx="2" presStyleCnt="4">
        <dgm:presLayoutVars>
          <dgm:bulletEnabled val="1"/>
        </dgm:presLayoutVars>
      </dgm:prSet>
      <dgm:spPr/>
    </dgm:pt>
    <dgm:pt modelId="{20AB37F7-513C-EB41-AA8F-A572334A3E7B}" type="pres">
      <dgm:prSet presAssocID="{6817941B-15AA-8C45-9301-257B16918597}" presName="spaceBetweenRectangles" presStyleCnt="0"/>
      <dgm:spPr/>
    </dgm:pt>
    <dgm:pt modelId="{624F7C94-E4E5-F44F-BD4C-EFB9FC7A5EC1}" type="pres">
      <dgm:prSet presAssocID="{D198AD43-2413-8346-B399-295AFD85347E}" presName="parentLin" presStyleCnt="0"/>
      <dgm:spPr/>
    </dgm:pt>
    <dgm:pt modelId="{A2142B4D-2BF8-9345-9A4B-2E803EB920F2}" type="pres">
      <dgm:prSet presAssocID="{D198AD43-2413-8346-B399-295AFD85347E}" presName="parentLeftMargin" presStyleLbl="node1" presStyleIdx="2" presStyleCnt="4"/>
      <dgm:spPr/>
    </dgm:pt>
    <dgm:pt modelId="{069A8B04-33A0-AC42-B79A-EE34D544D083}" type="pres">
      <dgm:prSet presAssocID="{D198AD43-2413-8346-B399-295AFD85347E}" presName="parentText" presStyleLbl="node1" presStyleIdx="3" presStyleCnt="4">
        <dgm:presLayoutVars>
          <dgm:chMax val="0"/>
          <dgm:bulletEnabled val="1"/>
        </dgm:presLayoutVars>
      </dgm:prSet>
      <dgm:spPr/>
    </dgm:pt>
    <dgm:pt modelId="{03585D28-29D8-1E44-BD2B-E2217EAEC940}" type="pres">
      <dgm:prSet presAssocID="{D198AD43-2413-8346-B399-295AFD85347E}" presName="negativeSpace" presStyleCnt="0"/>
      <dgm:spPr/>
    </dgm:pt>
    <dgm:pt modelId="{9AEE16D1-7DA1-B94A-B067-D6AFFD7CA269}" type="pres">
      <dgm:prSet presAssocID="{D198AD43-2413-8346-B399-295AFD85347E}" presName="childText" presStyleLbl="conFgAcc1" presStyleIdx="3" presStyleCnt="4">
        <dgm:presLayoutVars>
          <dgm:bulletEnabled val="1"/>
        </dgm:presLayoutVars>
      </dgm:prSet>
      <dgm:spPr/>
    </dgm:pt>
  </dgm:ptLst>
  <dgm:cxnLst>
    <dgm:cxn modelId="{84014A06-5E25-BD42-87E5-D012A0B93D4D}" type="presOf" srcId="{588917DF-7529-E54C-BA37-03FE307816E0}" destId="{1FCCB190-614D-F24E-956D-90F643E5A1C5}" srcOrd="1" destOrd="0" presId="urn:microsoft.com/office/officeart/2005/8/layout/list1"/>
    <dgm:cxn modelId="{ED02CF3E-AFE3-1044-9A46-2CF9EEB89D42}" type="presOf" srcId="{588917DF-7529-E54C-BA37-03FE307816E0}" destId="{0B3CA293-F82E-464A-B66F-341090719E05}" srcOrd="0" destOrd="0" presId="urn:microsoft.com/office/officeart/2005/8/layout/list1"/>
    <dgm:cxn modelId="{9935CE61-73F7-CC4E-8319-B17EC36C3B30}" srcId="{6AF1886B-E8AF-F141-A144-F3D70ED67AE6}" destId="{01A650B5-C50D-0D42-ADD6-3029824EEC29}" srcOrd="1" destOrd="0" parTransId="{4D32D192-61E0-DE40-935A-31FD394109F9}" sibTransId="{78AB334B-B518-344D-A656-C50AAE49D6F6}"/>
    <dgm:cxn modelId="{47FF8143-3DA3-274E-9A00-B6E3899372B6}" type="presOf" srcId="{A3E1CD57-369D-F843-9EBB-4FA50E1C3EAD}" destId="{6714701C-A84E-974A-B928-60377C544D5D}" srcOrd="0" destOrd="0" presId="urn:microsoft.com/office/officeart/2005/8/layout/list1"/>
    <dgm:cxn modelId="{072E6848-830B-A246-875E-770D1B81DA7C}" type="presOf" srcId="{6AF1886B-E8AF-F141-A144-F3D70ED67AE6}" destId="{9A4FC12E-D8C5-7040-A380-4FD96B296F01}" srcOrd="0" destOrd="0" presId="urn:microsoft.com/office/officeart/2005/8/layout/list1"/>
    <dgm:cxn modelId="{65778771-ADF6-A349-B514-906A5F68F929}" type="presOf" srcId="{A3E1CD57-369D-F843-9EBB-4FA50E1C3EAD}" destId="{3B910EAD-D49B-7245-8DCB-BC4A416C7A12}" srcOrd="1" destOrd="0" presId="urn:microsoft.com/office/officeart/2005/8/layout/list1"/>
    <dgm:cxn modelId="{CF34EC7C-DFD2-0848-8688-B66FEF8C243A}" type="presOf" srcId="{D198AD43-2413-8346-B399-295AFD85347E}" destId="{069A8B04-33A0-AC42-B79A-EE34D544D083}" srcOrd="1" destOrd="0" presId="urn:microsoft.com/office/officeart/2005/8/layout/list1"/>
    <dgm:cxn modelId="{8268049B-735A-2144-95FF-D7DE1B56ED74}" srcId="{6AF1886B-E8AF-F141-A144-F3D70ED67AE6}" destId="{D198AD43-2413-8346-B399-295AFD85347E}" srcOrd="3" destOrd="0" parTransId="{2E2AA5F9-59E9-3242-9D82-A88EA7040CAD}" sibTransId="{B25B7ECF-2A78-554B-938F-060B84C83BF1}"/>
    <dgm:cxn modelId="{15AD96C2-3468-1B46-99E0-612421FA9D15}" type="presOf" srcId="{01A650B5-C50D-0D42-ADD6-3029824EEC29}" destId="{BE08CAA1-3C44-2248-9C3D-38E2E61E48F7}" srcOrd="1" destOrd="0" presId="urn:microsoft.com/office/officeart/2005/8/layout/list1"/>
    <dgm:cxn modelId="{D8AFEAC4-8D14-C74D-B132-236F7D58CF27}" type="presOf" srcId="{01A650B5-C50D-0D42-ADD6-3029824EEC29}" destId="{DDF31690-29A6-A44B-BB3B-646E375DBF5A}" srcOrd="0" destOrd="0" presId="urn:microsoft.com/office/officeart/2005/8/layout/list1"/>
    <dgm:cxn modelId="{E97EECCD-7A5D-2545-823B-A17A1731AF87}" srcId="{6AF1886B-E8AF-F141-A144-F3D70ED67AE6}" destId="{A3E1CD57-369D-F843-9EBB-4FA50E1C3EAD}" srcOrd="2" destOrd="0" parTransId="{52CF33AC-BC4C-8B44-9423-DFCD30687CDA}" sibTransId="{6817941B-15AA-8C45-9301-257B16918597}"/>
    <dgm:cxn modelId="{80B9A7D1-C636-EF4A-BBE8-78AD88CB55E5}" srcId="{6AF1886B-E8AF-F141-A144-F3D70ED67AE6}" destId="{588917DF-7529-E54C-BA37-03FE307816E0}" srcOrd="0" destOrd="0" parTransId="{DCE659D1-958B-3440-B49C-DB047956BCBD}" sibTransId="{C1C4E2FB-5660-8D42-A5F6-03D659840749}"/>
    <dgm:cxn modelId="{C00BE1DE-ACCD-F34A-ADB4-6376E9F8EE17}" type="presOf" srcId="{D198AD43-2413-8346-B399-295AFD85347E}" destId="{A2142B4D-2BF8-9345-9A4B-2E803EB920F2}" srcOrd="0" destOrd="0" presId="urn:microsoft.com/office/officeart/2005/8/layout/list1"/>
    <dgm:cxn modelId="{9FDE4461-BD34-3A46-A5AD-E064A904FDB9}" type="presParOf" srcId="{9A4FC12E-D8C5-7040-A380-4FD96B296F01}" destId="{1DE4D876-CDE0-A145-9CB2-371881598CC6}" srcOrd="0" destOrd="0" presId="urn:microsoft.com/office/officeart/2005/8/layout/list1"/>
    <dgm:cxn modelId="{D4AFC848-593A-424D-8C26-631340BCAFE6}" type="presParOf" srcId="{1DE4D876-CDE0-A145-9CB2-371881598CC6}" destId="{0B3CA293-F82E-464A-B66F-341090719E05}" srcOrd="0" destOrd="0" presId="urn:microsoft.com/office/officeart/2005/8/layout/list1"/>
    <dgm:cxn modelId="{CCEA98EB-8625-4B46-9AF2-62EEAD86692C}" type="presParOf" srcId="{1DE4D876-CDE0-A145-9CB2-371881598CC6}" destId="{1FCCB190-614D-F24E-956D-90F643E5A1C5}" srcOrd="1" destOrd="0" presId="urn:microsoft.com/office/officeart/2005/8/layout/list1"/>
    <dgm:cxn modelId="{B248AF4B-B2D8-6F44-85A4-1EB589FC5EFC}" type="presParOf" srcId="{9A4FC12E-D8C5-7040-A380-4FD96B296F01}" destId="{F05A8C5A-28DA-AD49-97E2-6787BE02E08A}" srcOrd="1" destOrd="0" presId="urn:microsoft.com/office/officeart/2005/8/layout/list1"/>
    <dgm:cxn modelId="{A6B77965-7BF3-F649-A702-6CFD3D6D2D62}" type="presParOf" srcId="{9A4FC12E-D8C5-7040-A380-4FD96B296F01}" destId="{86056D8D-E2EC-8645-9785-E66606FEC6E3}" srcOrd="2" destOrd="0" presId="urn:microsoft.com/office/officeart/2005/8/layout/list1"/>
    <dgm:cxn modelId="{63CF9609-3E09-0242-AFF6-17FB7C44C71D}" type="presParOf" srcId="{9A4FC12E-D8C5-7040-A380-4FD96B296F01}" destId="{36E04523-4995-B642-AFDD-D1773A02051B}" srcOrd="3" destOrd="0" presId="urn:microsoft.com/office/officeart/2005/8/layout/list1"/>
    <dgm:cxn modelId="{42BF0887-9213-3441-A653-720A7CB8C7C3}" type="presParOf" srcId="{9A4FC12E-D8C5-7040-A380-4FD96B296F01}" destId="{6A7BE2D5-83C6-2C4A-B0A0-47CD0034D18A}" srcOrd="4" destOrd="0" presId="urn:microsoft.com/office/officeart/2005/8/layout/list1"/>
    <dgm:cxn modelId="{37EB7A88-8D87-C945-A5A1-FE65EF5B6015}" type="presParOf" srcId="{6A7BE2D5-83C6-2C4A-B0A0-47CD0034D18A}" destId="{DDF31690-29A6-A44B-BB3B-646E375DBF5A}" srcOrd="0" destOrd="0" presId="urn:microsoft.com/office/officeart/2005/8/layout/list1"/>
    <dgm:cxn modelId="{E0821D34-6684-6F4D-8B88-813D879153E0}" type="presParOf" srcId="{6A7BE2D5-83C6-2C4A-B0A0-47CD0034D18A}" destId="{BE08CAA1-3C44-2248-9C3D-38E2E61E48F7}" srcOrd="1" destOrd="0" presId="urn:microsoft.com/office/officeart/2005/8/layout/list1"/>
    <dgm:cxn modelId="{EA7A6040-1ED0-3D4E-BBDC-D06FD1764140}" type="presParOf" srcId="{9A4FC12E-D8C5-7040-A380-4FD96B296F01}" destId="{B0A43A16-9850-984B-A4D2-F29A919A0373}" srcOrd="5" destOrd="0" presId="urn:microsoft.com/office/officeart/2005/8/layout/list1"/>
    <dgm:cxn modelId="{54344BB6-D53D-7C49-B9AB-2744F4AF6900}" type="presParOf" srcId="{9A4FC12E-D8C5-7040-A380-4FD96B296F01}" destId="{7BDA7DBA-F32B-0947-94C5-1128C0D1ECF6}" srcOrd="6" destOrd="0" presId="urn:microsoft.com/office/officeart/2005/8/layout/list1"/>
    <dgm:cxn modelId="{FEAD8D71-3405-C24F-BA9A-ADA2CA4A5C3A}" type="presParOf" srcId="{9A4FC12E-D8C5-7040-A380-4FD96B296F01}" destId="{44428A7D-5D98-C345-853D-E0ABC34BDCB0}" srcOrd="7" destOrd="0" presId="urn:microsoft.com/office/officeart/2005/8/layout/list1"/>
    <dgm:cxn modelId="{BD52BA23-ED54-ED4D-8567-C696557473EC}" type="presParOf" srcId="{9A4FC12E-D8C5-7040-A380-4FD96B296F01}" destId="{22A0A525-63E3-1B43-BF1E-29DE72CAD941}" srcOrd="8" destOrd="0" presId="urn:microsoft.com/office/officeart/2005/8/layout/list1"/>
    <dgm:cxn modelId="{AC7362D8-57DE-954C-A08D-C222026FB575}" type="presParOf" srcId="{22A0A525-63E3-1B43-BF1E-29DE72CAD941}" destId="{6714701C-A84E-974A-B928-60377C544D5D}" srcOrd="0" destOrd="0" presId="urn:microsoft.com/office/officeart/2005/8/layout/list1"/>
    <dgm:cxn modelId="{EDBEDF35-06F6-094E-B237-5BBC0562CDA1}" type="presParOf" srcId="{22A0A525-63E3-1B43-BF1E-29DE72CAD941}" destId="{3B910EAD-D49B-7245-8DCB-BC4A416C7A12}" srcOrd="1" destOrd="0" presId="urn:microsoft.com/office/officeart/2005/8/layout/list1"/>
    <dgm:cxn modelId="{847377BB-CE3B-6045-9B0B-37D7E59E97EE}" type="presParOf" srcId="{9A4FC12E-D8C5-7040-A380-4FD96B296F01}" destId="{7BD70671-A091-7141-99D8-D4A4F12ED23F}" srcOrd="9" destOrd="0" presId="urn:microsoft.com/office/officeart/2005/8/layout/list1"/>
    <dgm:cxn modelId="{9EB9CE9A-57A9-FF4F-8495-03E7091C01D4}" type="presParOf" srcId="{9A4FC12E-D8C5-7040-A380-4FD96B296F01}" destId="{604801EE-4501-FA49-979E-64A243B5B5DD}" srcOrd="10" destOrd="0" presId="urn:microsoft.com/office/officeart/2005/8/layout/list1"/>
    <dgm:cxn modelId="{0CCE7CE4-3A79-754C-BBF4-14D770A44941}" type="presParOf" srcId="{9A4FC12E-D8C5-7040-A380-4FD96B296F01}" destId="{20AB37F7-513C-EB41-AA8F-A572334A3E7B}" srcOrd="11" destOrd="0" presId="urn:microsoft.com/office/officeart/2005/8/layout/list1"/>
    <dgm:cxn modelId="{C85733B8-3785-CB49-9FBA-835947297657}" type="presParOf" srcId="{9A4FC12E-D8C5-7040-A380-4FD96B296F01}" destId="{624F7C94-E4E5-F44F-BD4C-EFB9FC7A5EC1}" srcOrd="12" destOrd="0" presId="urn:microsoft.com/office/officeart/2005/8/layout/list1"/>
    <dgm:cxn modelId="{E6F994C3-DFBD-F24C-A944-4BDD55278DF2}" type="presParOf" srcId="{624F7C94-E4E5-F44F-BD4C-EFB9FC7A5EC1}" destId="{A2142B4D-2BF8-9345-9A4B-2E803EB920F2}" srcOrd="0" destOrd="0" presId="urn:microsoft.com/office/officeart/2005/8/layout/list1"/>
    <dgm:cxn modelId="{34E575D3-81CF-C34D-9752-9F8E7A913022}" type="presParOf" srcId="{624F7C94-E4E5-F44F-BD4C-EFB9FC7A5EC1}" destId="{069A8B04-33A0-AC42-B79A-EE34D544D083}" srcOrd="1" destOrd="0" presId="urn:microsoft.com/office/officeart/2005/8/layout/list1"/>
    <dgm:cxn modelId="{BCB8EA8F-A74F-C246-B1BE-C798DB101BC6}" type="presParOf" srcId="{9A4FC12E-D8C5-7040-A380-4FD96B296F01}" destId="{03585D28-29D8-1E44-BD2B-E2217EAEC940}" srcOrd="13" destOrd="0" presId="urn:microsoft.com/office/officeart/2005/8/layout/list1"/>
    <dgm:cxn modelId="{0C33C09A-AEEC-BA41-A1C7-45188B37F96A}" type="presParOf" srcId="{9A4FC12E-D8C5-7040-A380-4FD96B296F01}" destId="{9AEE16D1-7DA1-B94A-B067-D6AFFD7CA269}"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59908B-292E-0042-865B-8857F6C7BD7B}"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61072FA7-7C68-C94F-A8AE-EBBB37F6CF3B}">
      <dgm:prSet phldrT="[Text]"/>
      <dgm:spPr/>
      <dgm:t>
        <a:bodyPr/>
        <a:lstStyle/>
        <a:p>
          <a:r>
            <a:rPr lang="en-US" dirty="0"/>
            <a:t>Effusions and edema</a:t>
          </a:r>
        </a:p>
      </dgm:t>
    </dgm:pt>
    <dgm:pt modelId="{8A51EC7E-98E5-2142-82AC-3CE62CECC3E7}" type="parTrans" cxnId="{D7A8BDA4-A9F2-004C-92B6-EDD3A61E2212}">
      <dgm:prSet/>
      <dgm:spPr/>
      <dgm:t>
        <a:bodyPr/>
        <a:lstStyle/>
        <a:p>
          <a:endParaRPr lang="en-US"/>
        </a:p>
      </dgm:t>
    </dgm:pt>
    <dgm:pt modelId="{49ABB1CE-CAC3-0440-A1B5-CFD8BA27F8C6}" type="sibTrans" cxnId="{D7A8BDA4-A9F2-004C-92B6-EDD3A61E2212}">
      <dgm:prSet/>
      <dgm:spPr/>
      <dgm:t>
        <a:bodyPr/>
        <a:lstStyle/>
        <a:p>
          <a:endParaRPr lang="en-US"/>
        </a:p>
      </dgm:t>
    </dgm:pt>
    <dgm:pt modelId="{2BC925E4-ED84-7B4B-B5B3-A97E03727372}" type="pres">
      <dgm:prSet presAssocID="{9059908B-292E-0042-865B-8857F6C7BD7B}" presName="Name0" presStyleCnt="0">
        <dgm:presLayoutVars>
          <dgm:dir/>
          <dgm:animLvl val="lvl"/>
          <dgm:resizeHandles val="exact"/>
        </dgm:presLayoutVars>
      </dgm:prSet>
      <dgm:spPr/>
    </dgm:pt>
    <dgm:pt modelId="{F2CBED8E-53B5-014C-843C-7AEA324019A3}" type="pres">
      <dgm:prSet presAssocID="{61072FA7-7C68-C94F-A8AE-EBBB37F6CF3B}" presName="linNode" presStyleCnt="0"/>
      <dgm:spPr/>
    </dgm:pt>
    <dgm:pt modelId="{B712D79C-D636-094C-A73B-418AB00BB7AC}" type="pres">
      <dgm:prSet presAssocID="{61072FA7-7C68-C94F-A8AE-EBBB37F6CF3B}" presName="parentText" presStyleLbl="node1" presStyleIdx="0" presStyleCnt="1" custScaleX="193523">
        <dgm:presLayoutVars>
          <dgm:chMax val="1"/>
          <dgm:bulletEnabled val="1"/>
        </dgm:presLayoutVars>
      </dgm:prSet>
      <dgm:spPr/>
    </dgm:pt>
  </dgm:ptLst>
  <dgm:cxnLst>
    <dgm:cxn modelId="{CE74F921-A263-2B41-9A4F-F6B3F9E8256D}" type="presOf" srcId="{9059908B-292E-0042-865B-8857F6C7BD7B}" destId="{2BC925E4-ED84-7B4B-B5B3-A97E03727372}" srcOrd="0" destOrd="0" presId="urn:microsoft.com/office/officeart/2005/8/layout/vList5"/>
    <dgm:cxn modelId="{0513E335-BF80-9C44-971B-CABEBF0049C6}" type="presOf" srcId="{61072FA7-7C68-C94F-A8AE-EBBB37F6CF3B}" destId="{B712D79C-D636-094C-A73B-418AB00BB7AC}" srcOrd="0" destOrd="0" presId="urn:microsoft.com/office/officeart/2005/8/layout/vList5"/>
    <dgm:cxn modelId="{D7A8BDA4-A9F2-004C-92B6-EDD3A61E2212}" srcId="{9059908B-292E-0042-865B-8857F6C7BD7B}" destId="{61072FA7-7C68-C94F-A8AE-EBBB37F6CF3B}" srcOrd="0" destOrd="0" parTransId="{8A51EC7E-98E5-2142-82AC-3CE62CECC3E7}" sibTransId="{49ABB1CE-CAC3-0440-A1B5-CFD8BA27F8C6}"/>
    <dgm:cxn modelId="{FD1D41BF-A3C2-0740-B4FE-81FDA9EEDA09}" type="presParOf" srcId="{2BC925E4-ED84-7B4B-B5B3-A97E03727372}" destId="{F2CBED8E-53B5-014C-843C-7AEA324019A3}" srcOrd="0" destOrd="0" presId="urn:microsoft.com/office/officeart/2005/8/layout/vList5"/>
    <dgm:cxn modelId="{E80FD488-1B0F-4B43-A33C-ECE43E3E9A04}" type="presParOf" srcId="{F2CBED8E-53B5-014C-843C-7AEA324019A3}" destId="{B712D79C-D636-094C-A73B-418AB00BB7AC}"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F1886B-E8AF-F141-A144-F3D70ED67AE6}" type="doc">
      <dgm:prSet loTypeId="urn:microsoft.com/office/officeart/2005/8/layout/list1" loCatId="" qsTypeId="urn:microsoft.com/office/officeart/2005/8/quickstyle/simple4" qsCatId="simple" csTypeId="urn:microsoft.com/office/officeart/2005/8/colors/accent0_3" csCatId="mainScheme" phldr="1"/>
      <dgm:spPr/>
      <dgm:t>
        <a:bodyPr/>
        <a:lstStyle/>
        <a:p>
          <a:endParaRPr lang="en-US"/>
        </a:p>
      </dgm:t>
    </dgm:pt>
    <dgm:pt modelId="{01A650B5-C50D-0D42-ADD6-3029824EEC29}">
      <dgm:prSet phldrT="[Text]"/>
      <dgm:spPr/>
      <dgm:t>
        <a:bodyPr/>
        <a:lstStyle/>
        <a:p>
          <a:r>
            <a:rPr lang="en-US" dirty="0"/>
            <a:t>Increased synthesis</a:t>
          </a:r>
        </a:p>
      </dgm:t>
    </dgm:pt>
    <dgm:pt modelId="{4D32D192-61E0-DE40-935A-31FD394109F9}" type="parTrans" cxnId="{9935CE61-73F7-CC4E-8319-B17EC36C3B30}">
      <dgm:prSet/>
      <dgm:spPr/>
      <dgm:t>
        <a:bodyPr/>
        <a:lstStyle/>
        <a:p>
          <a:endParaRPr lang="en-US"/>
        </a:p>
      </dgm:t>
    </dgm:pt>
    <dgm:pt modelId="{78AB334B-B518-344D-A656-C50AAE49D6F6}" type="sibTrans" cxnId="{9935CE61-73F7-CC4E-8319-B17EC36C3B30}">
      <dgm:prSet/>
      <dgm:spPr/>
      <dgm:t>
        <a:bodyPr/>
        <a:lstStyle/>
        <a:p>
          <a:endParaRPr lang="en-US"/>
        </a:p>
      </dgm:t>
    </dgm:pt>
    <dgm:pt modelId="{78A0EF5D-B4BF-2A49-9D88-FC8EC1580C1F}">
      <dgm:prSet phldrT="[Text]"/>
      <dgm:spPr/>
      <dgm:t>
        <a:bodyPr/>
        <a:lstStyle/>
        <a:p>
          <a:r>
            <a:rPr lang="en-US" dirty="0"/>
            <a:t>1 human, 1 dog: HCC</a:t>
          </a:r>
        </a:p>
      </dgm:t>
    </dgm:pt>
    <dgm:pt modelId="{A85D04C7-3925-8E4D-8EB4-A4DC68158EAC}" type="parTrans" cxnId="{C7ABDD02-70BA-964A-BA09-6B794DCA06BC}">
      <dgm:prSet/>
      <dgm:spPr/>
      <dgm:t>
        <a:bodyPr/>
        <a:lstStyle/>
        <a:p>
          <a:endParaRPr lang="en-US"/>
        </a:p>
      </dgm:t>
    </dgm:pt>
    <dgm:pt modelId="{4989601E-97DB-7B4A-830E-5052870DE62A}" type="sibTrans" cxnId="{C7ABDD02-70BA-964A-BA09-6B794DCA06BC}">
      <dgm:prSet/>
      <dgm:spPr/>
      <dgm:t>
        <a:bodyPr/>
        <a:lstStyle/>
        <a:p>
          <a:endParaRPr lang="en-US"/>
        </a:p>
      </dgm:t>
    </dgm:pt>
    <dgm:pt modelId="{2A52D195-42A5-DB4A-A6C7-11D0649AD49D}">
      <dgm:prSet phldrT="[Text]"/>
      <dgm:spPr/>
      <dgm:t>
        <a:bodyPr/>
        <a:lstStyle/>
        <a:p>
          <a:r>
            <a:rPr lang="en-US" dirty="0"/>
            <a:t>Decreased catabolism</a:t>
          </a:r>
        </a:p>
      </dgm:t>
    </dgm:pt>
    <dgm:pt modelId="{FE21B238-1F52-034F-9AE1-8219C314D5B6}" type="parTrans" cxnId="{A08E68C9-AB77-B34F-8112-5D1C04F7A784}">
      <dgm:prSet/>
      <dgm:spPr/>
      <dgm:t>
        <a:bodyPr/>
        <a:lstStyle/>
        <a:p>
          <a:endParaRPr lang="en-US"/>
        </a:p>
      </dgm:t>
    </dgm:pt>
    <dgm:pt modelId="{957E0DE6-B3A0-994F-A49A-4D8F74F260A6}" type="sibTrans" cxnId="{A08E68C9-AB77-B34F-8112-5D1C04F7A784}">
      <dgm:prSet/>
      <dgm:spPr/>
      <dgm:t>
        <a:bodyPr/>
        <a:lstStyle/>
        <a:p>
          <a:endParaRPr lang="en-US"/>
        </a:p>
      </dgm:t>
    </dgm:pt>
    <dgm:pt modelId="{9A4FC12E-D8C5-7040-A380-4FD96B296F01}" type="pres">
      <dgm:prSet presAssocID="{6AF1886B-E8AF-F141-A144-F3D70ED67AE6}" presName="linear" presStyleCnt="0">
        <dgm:presLayoutVars>
          <dgm:dir/>
          <dgm:animLvl val="lvl"/>
          <dgm:resizeHandles val="exact"/>
        </dgm:presLayoutVars>
      </dgm:prSet>
      <dgm:spPr/>
    </dgm:pt>
    <dgm:pt modelId="{6A7BE2D5-83C6-2C4A-B0A0-47CD0034D18A}" type="pres">
      <dgm:prSet presAssocID="{01A650B5-C50D-0D42-ADD6-3029824EEC29}" presName="parentLin" presStyleCnt="0"/>
      <dgm:spPr/>
    </dgm:pt>
    <dgm:pt modelId="{DDF31690-29A6-A44B-BB3B-646E375DBF5A}" type="pres">
      <dgm:prSet presAssocID="{01A650B5-C50D-0D42-ADD6-3029824EEC29}" presName="parentLeftMargin" presStyleLbl="node1" presStyleIdx="0" presStyleCnt="2"/>
      <dgm:spPr/>
    </dgm:pt>
    <dgm:pt modelId="{BE08CAA1-3C44-2248-9C3D-38E2E61E48F7}" type="pres">
      <dgm:prSet presAssocID="{01A650B5-C50D-0D42-ADD6-3029824EEC29}" presName="parentText" presStyleLbl="node1" presStyleIdx="0" presStyleCnt="2">
        <dgm:presLayoutVars>
          <dgm:chMax val="0"/>
          <dgm:bulletEnabled val="1"/>
        </dgm:presLayoutVars>
      </dgm:prSet>
      <dgm:spPr/>
    </dgm:pt>
    <dgm:pt modelId="{B0A43A16-9850-984B-A4D2-F29A919A0373}" type="pres">
      <dgm:prSet presAssocID="{01A650B5-C50D-0D42-ADD6-3029824EEC29}" presName="negativeSpace" presStyleCnt="0"/>
      <dgm:spPr/>
    </dgm:pt>
    <dgm:pt modelId="{7BDA7DBA-F32B-0947-94C5-1128C0D1ECF6}" type="pres">
      <dgm:prSet presAssocID="{01A650B5-C50D-0D42-ADD6-3029824EEC29}" presName="childText" presStyleLbl="conFgAcc1" presStyleIdx="0" presStyleCnt="2">
        <dgm:presLayoutVars>
          <dgm:bulletEnabled val="1"/>
        </dgm:presLayoutVars>
      </dgm:prSet>
      <dgm:spPr/>
    </dgm:pt>
    <dgm:pt modelId="{44428A7D-5D98-C345-853D-E0ABC34BDCB0}" type="pres">
      <dgm:prSet presAssocID="{78AB334B-B518-344D-A656-C50AAE49D6F6}" presName="spaceBetweenRectangles" presStyleCnt="0"/>
      <dgm:spPr/>
    </dgm:pt>
    <dgm:pt modelId="{34490B02-1A2C-7C4D-83D0-AF67BEEAB4D3}" type="pres">
      <dgm:prSet presAssocID="{2A52D195-42A5-DB4A-A6C7-11D0649AD49D}" presName="parentLin" presStyleCnt="0"/>
      <dgm:spPr/>
    </dgm:pt>
    <dgm:pt modelId="{856665C4-3738-BB4A-BB66-2A34FD60C6E8}" type="pres">
      <dgm:prSet presAssocID="{2A52D195-42A5-DB4A-A6C7-11D0649AD49D}" presName="parentLeftMargin" presStyleLbl="node1" presStyleIdx="0" presStyleCnt="2"/>
      <dgm:spPr/>
    </dgm:pt>
    <dgm:pt modelId="{08E49E9F-CE28-464B-BD78-C4C93ED27EF2}" type="pres">
      <dgm:prSet presAssocID="{2A52D195-42A5-DB4A-A6C7-11D0649AD49D}" presName="parentText" presStyleLbl="node1" presStyleIdx="1" presStyleCnt="2">
        <dgm:presLayoutVars>
          <dgm:chMax val="0"/>
          <dgm:bulletEnabled val="1"/>
        </dgm:presLayoutVars>
      </dgm:prSet>
      <dgm:spPr/>
    </dgm:pt>
    <dgm:pt modelId="{9E142AE8-6946-254E-9930-D30C217E2194}" type="pres">
      <dgm:prSet presAssocID="{2A52D195-42A5-DB4A-A6C7-11D0649AD49D}" presName="negativeSpace" presStyleCnt="0"/>
      <dgm:spPr/>
    </dgm:pt>
    <dgm:pt modelId="{657D45D5-7BD1-6A43-B98D-5B8410C022C7}" type="pres">
      <dgm:prSet presAssocID="{2A52D195-42A5-DB4A-A6C7-11D0649AD49D}" presName="childText" presStyleLbl="conFgAcc1" presStyleIdx="1" presStyleCnt="2">
        <dgm:presLayoutVars>
          <dgm:bulletEnabled val="1"/>
        </dgm:presLayoutVars>
      </dgm:prSet>
      <dgm:spPr/>
    </dgm:pt>
  </dgm:ptLst>
  <dgm:cxnLst>
    <dgm:cxn modelId="{C7ABDD02-70BA-964A-BA09-6B794DCA06BC}" srcId="{01A650B5-C50D-0D42-ADD6-3029824EEC29}" destId="{78A0EF5D-B4BF-2A49-9D88-FC8EC1580C1F}" srcOrd="0" destOrd="0" parTransId="{A85D04C7-3925-8E4D-8EB4-A4DC68158EAC}" sibTransId="{4989601E-97DB-7B4A-830E-5052870DE62A}"/>
    <dgm:cxn modelId="{5B2CCB08-D524-6646-9965-15E310D0E783}" type="presOf" srcId="{6AF1886B-E8AF-F141-A144-F3D70ED67AE6}" destId="{9A4FC12E-D8C5-7040-A380-4FD96B296F01}" srcOrd="0" destOrd="0" presId="urn:microsoft.com/office/officeart/2005/8/layout/list1"/>
    <dgm:cxn modelId="{50024D2A-F50F-E444-A6E3-70E4DC47A2E4}" type="presOf" srcId="{01A650B5-C50D-0D42-ADD6-3029824EEC29}" destId="{DDF31690-29A6-A44B-BB3B-646E375DBF5A}" srcOrd="0" destOrd="0" presId="urn:microsoft.com/office/officeart/2005/8/layout/list1"/>
    <dgm:cxn modelId="{9935CE61-73F7-CC4E-8319-B17EC36C3B30}" srcId="{6AF1886B-E8AF-F141-A144-F3D70ED67AE6}" destId="{01A650B5-C50D-0D42-ADD6-3029824EEC29}" srcOrd="0" destOrd="0" parTransId="{4D32D192-61E0-DE40-935A-31FD394109F9}" sibTransId="{78AB334B-B518-344D-A656-C50AAE49D6F6}"/>
    <dgm:cxn modelId="{B8330B44-E1CF-8244-920A-219454EAD9F3}" type="presOf" srcId="{2A52D195-42A5-DB4A-A6C7-11D0649AD49D}" destId="{856665C4-3738-BB4A-BB66-2A34FD60C6E8}" srcOrd="0" destOrd="0" presId="urn:microsoft.com/office/officeart/2005/8/layout/list1"/>
    <dgm:cxn modelId="{B04AE34C-802F-824A-83A7-4F6ECE51569E}" type="presOf" srcId="{78A0EF5D-B4BF-2A49-9D88-FC8EC1580C1F}" destId="{7BDA7DBA-F32B-0947-94C5-1128C0D1ECF6}" srcOrd="0" destOrd="0" presId="urn:microsoft.com/office/officeart/2005/8/layout/list1"/>
    <dgm:cxn modelId="{40FCACC3-B1E6-DD42-8724-0CCAB7C4816D}" type="presOf" srcId="{2A52D195-42A5-DB4A-A6C7-11D0649AD49D}" destId="{08E49E9F-CE28-464B-BD78-C4C93ED27EF2}" srcOrd="1" destOrd="0" presId="urn:microsoft.com/office/officeart/2005/8/layout/list1"/>
    <dgm:cxn modelId="{72FF7DC6-20C3-1C41-AAA7-810EAD9D84CC}" type="presOf" srcId="{01A650B5-C50D-0D42-ADD6-3029824EEC29}" destId="{BE08CAA1-3C44-2248-9C3D-38E2E61E48F7}" srcOrd="1" destOrd="0" presId="urn:microsoft.com/office/officeart/2005/8/layout/list1"/>
    <dgm:cxn modelId="{A08E68C9-AB77-B34F-8112-5D1C04F7A784}" srcId="{6AF1886B-E8AF-F141-A144-F3D70ED67AE6}" destId="{2A52D195-42A5-DB4A-A6C7-11D0649AD49D}" srcOrd="1" destOrd="0" parTransId="{FE21B238-1F52-034F-9AE1-8219C314D5B6}" sibTransId="{957E0DE6-B3A0-994F-A49A-4D8F74F260A6}"/>
    <dgm:cxn modelId="{AE444A80-99AD-0F41-9C26-4E578420E6D0}" type="presParOf" srcId="{9A4FC12E-D8C5-7040-A380-4FD96B296F01}" destId="{6A7BE2D5-83C6-2C4A-B0A0-47CD0034D18A}" srcOrd="0" destOrd="0" presId="urn:microsoft.com/office/officeart/2005/8/layout/list1"/>
    <dgm:cxn modelId="{733E8478-63F8-AF4A-AC59-2F9D07C4C69B}" type="presParOf" srcId="{6A7BE2D5-83C6-2C4A-B0A0-47CD0034D18A}" destId="{DDF31690-29A6-A44B-BB3B-646E375DBF5A}" srcOrd="0" destOrd="0" presId="urn:microsoft.com/office/officeart/2005/8/layout/list1"/>
    <dgm:cxn modelId="{CEA35579-BEBD-A440-A2E1-0FB82234F4D9}" type="presParOf" srcId="{6A7BE2D5-83C6-2C4A-B0A0-47CD0034D18A}" destId="{BE08CAA1-3C44-2248-9C3D-38E2E61E48F7}" srcOrd="1" destOrd="0" presId="urn:microsoft.com/office/officeart/2005/8/layout/list1"/>
    <dgm:cxn modelId="{FA2F5C11-89C2-E442-9CDE-A602251775CD}" type="presParOf" srcId="{9A4FC12E-D8C5-7040-A380-4FD96B296F01}" destId="{B0A43A16-9850-984B-A4D2-F29A919A0373}" srcOrd="1" destOrd="0" presId="urn:microsoft.com/office/officeart/2005/8/layout/list1"/>
    <dgm:cxn modelId="{3A37B5C3-8176-0C43-A71C-A52AFEA21C81}" type="presParOf" srcId="{9A4FC12E-D8C5-7040-A380-4FD96B296F01}" destId="{7BDA7DBA-F32B-0947-94C5-1128C0D1ECF6}" srcOrd="2" destOrd="0" presId="urn:microsoft.com/office/officeart/2005/8/layout/list1"/>
    <dgm:cxn modelId="{51D4B926-B5E0-E148-8DE9-9F7CE5EB35DB}" type="presParOf" srcId="{9A4FC12E-D8C5-7040-A380-4FD96B296F01}" destId="{44428A7D-5D98-C345-853D-E0ABC34BDCB0}" srcOrd="3" destOrd="0" presId="urn:microsoft.com/office/officeart/2005/8/layout/list1"/>
    <dgm:cxn modelId="{0BA08839-620A-9043-BCCA-A2655F0BC8C3}" type="presParOf" srcId="{9A4FC12E-D8C5-7040-A380-4FD96B296F01}" destId="{34490B02-1A2C-7C4D-83D0-AF67BEEAB4D3}" srcOrd="4" destOrd="0" presId="urn:microsoft.com/office/officeart/2005/8/layout/list1"/>
    <dgm:cxn modelId="{D77B0243-A161-874F-919C-05F1F4CA4056}" type="presParOf" srcId="{34490B02-1A2C-7C4D-83D0-AF67BEEAB4D3}" destId="{856665C4-3738-BB4A-BB66-2A34FD60C6E8}" srcOrd="0" destOrd="0" presId="urn:microsoft.com/office/officeart/2005/8/layout/list1"/>
    <dgm:cxn modelId="{A96BD914-DA5E-F14B-9504-0D8A0DE625BC}" type="presParOf" srcId="{34490B02-1A2C-7C4D-83D0-AF67BEEAB4D3}" destId="{08E49E9F-CE28-464B-BD78-C4C93ED27EF2}" srcOrd="1" destOrd="0" presId="urn:microsoft.com/office/officeart/2005/8/layout/list1"/>
    <dgm:cxn modelId="{61BC9BB3-99DD-0B49-A88D-9A548A7A6837}" type="presParOf" srcId="{9A4FC12E-D8C5-7040-A380-4FD96B296F01}" destId="{9E142AE8-6946-254E-9930-D30C217E2194}" srcOrd="5" destOrd="0" presId="urn:microsoft.com/office/officeart/2005/8/layout/list1"/>
    <dgm:cxn modelId="{8DAD9685-9AFB-324E-8A49-34A7FF98D45A}" type="presParOf" srcId="{9A4FC12E-D8C5-7040-A380-4FD96B296F01}" destId="{657D45D5-7BD1-6A43-B98D-5B8410C022C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AF1886B-E8AF-F141-A144-F3D70ED67AE6}" type="doc">
      <dgm:prSet loTypeId="urn:microsoft.com/office/officeart/2005/8/layout/list1" loCatId="" qsTypeId="urn:microsoft.com/office/officeart/2005/8/quickstyle/simple4" qsCatId="simple" csTypeId="urn:microsoft.com/office/officeart/2005/8/colors/accent0_3" csCatId="mainScheme" phldr="1"/>
      <dgm:spPr/>
      <dgm:t>
        <a:bodyPr/>
        <a:lstStyle/>
        <a:p>
          <a:endParaRPr lang="en-US"/>
        </a:p>
      </dgm:t>
    </dgm:pt>
    <dgm:pt modelId="{588917DF-7529-E54C-BA37-03FE307816E0}">
      <dgm:prSet phldrT="[Text]"/>
      <dgm:spPr/>
      <dgm:t>
        <a:bodyPr/>
        <a:lstStyle/>
        <a:p>
          <a:r>
            <a:rPr lang="en-US" dirty="0"/>
            <a:t>Decreased intestinal absorption</a:t>
          </a:r>
        </a:p>
      </dgm:t>
    </dgm:pt>
    <dgm:pt modelId="{DCE659D1-958B-3440-B49C-DB047956BCBD}" type="parTrans" cxnId="{80B9A7D1-C636-EF4A-BBE8-78AD88CB55E5}">
      <dgm:prSet/>
      <dgm:spPr/>
      <dgm:t>
        <a:bodyPr/>
        <a:lstStyle/>
        <a:p>
          <a:endParaRPr lang="en-US"/>
        </a:p>
      </dgm:t>
    </dgm:pt>
    <dgm:pt modelId="{C1C4E2FB-5660-8D42-A5F6-03D659840749}" type="sibTrans" cxnId="{80B9A7D1-C636-EF4A-BBE8-78AD88CB55E5}">
      <dgm:prSet/>
      <dgm:spPr/>
      <dgm:t>
        <a:bodyPr/>
        <a:lstStyle/>
        <a:p>
          <a:endParaRPr lang="en-US"/>
        </a:p>
      </dgm:t>
    </dgm:pt>
    <dgm:pt modelId="{01A650B5-C50D-0D42-ADD6-3029824EEC29}">
      <dgm:prSet phldrT="[Text]"/>
      <dgm:spPr/>
      <dgm:t>
        <a:bodyPr/>
        <a:lstStyle/>
        <a:p>
          <a:r>
            <a:rPr lang="en-US" dirty="0"/>
            <a:t>Increased renal excretion</a:t>
          </a:r>
        </a:p>
      </dgm:t>
    </dgm:pt>
    <dgm:pt modelId="{4D32D192-61E0-DE40-935A-31FD394109F9}" type="parTrans" cxnId="{9935CE61-73F7-CC4E-8319-B17EC36C3B30}">
      <dgm:prSet/>
      <dgm:spPr/>
      <dgm:t>
        <a:bodyPr/>
        <a:lstStyle/>
        <a:p>
          <a:endParaRPr lang="en-US"/>
        </a:p>
      </dgm:t>
    </dgm:pt>
    <dgm:pt modelId="{78AB334B-B518-344D-A656-C50AAE49D6F6}" type="sibTrans" cxnId="{9935CE61-73F7-CC4E-8319-B17EC36C3B30}">
      <dgm:prSet/>
      <dgm:spPr/>
      <dgm:t>
        <a:bodyPr/>
        <a:lstStyle/>
        <a:p>
          <a:endParaRPr lang="en-US"/>
        </a:p>
      </dgm:t>
    </dgm:pt>
    <dgm:pt modelId="{B4CCF0CA-F25E-3145-B9AC-8FC005BEECCD}">
      <dgm:prSet phldrT="[Text]"/>
      <dgm:spPr/>
      <dgm:t>
        <a:bodyPr/>
        <a:lstStyle/>
        <a:p>
          <a:r>
            <a:rPr lang="en-US" dirty="0"/>
            <a:t>Endocrinopathies</a:t>
          </a:r>
        </a:p>
      </dgm:t>
    </dgm:pt>
    <dgm:pt modelId="{555C084D-F0D2-1E43-ACE3-80055322E4C1}" type="parTrans" cxnId="{7C74FFD4-2364-114F-B97C-F440E935A62C}">
      <dgm:prSet/>
      <dgm:spPr/>
      <dgm:t>
        <a:bodyPr/>
        <a:lstStyle/>
        <a:p>
          <a:endParaRPr lang="en-US"/>
        </a:p>
      </dgm:t>
    </dgm:pt>
    <dgm:pt modelId="{29C1E001-EFD7-B045-9A51-278F3D4133CA}" type="sibTrans" cxnId="{7C74FFD4-2364-114F-B97C-F440E935A62C}">
      <dgm:prSet/>
      <dgm:spPr/>
      <dgm:t>
        <a:bodyPr/>
        <a:lstStyle/>
        <a:p>
          <a:endParaRPr lang="en-US"/>
        </a:p>
      </dgm:t>
    </dgm:pt>
    <dgm:pt modelId="{ADC120E4-A3CA-8E48-AD49-DE73A3FF3ACA}">
      <dgm:prSet phldrT="[Text]"/>
      <dgm:spPr/>
      <dgm:t>
        <a:bodyPr/>
        <a:lstStyle/>
        <a:p>
          <a:r>
            <a:rPr lang="en-US" dirty="0"/>
            <a:t>Redistribution</a:t>
          </a:r>
        </a:p>
      </dgm:t>
    </dgm:pt>
    <dgm:pt modelId="{81013BAB-0E7F-C644-AF44-1ED224094B2C}" type="parTrans" cxnId="{BECC60F9-2D19-3843-AAC2-2641287B69D9}">
      <dgm:prSet/>
      <dgm:spPr/>
      <dgm:t>
        <a:bodyPr/>
        <a:lstStyle/>
        <a:p>
          <a:endParaRPr lang="en-US"/>
        </a:p>
      </dgm:t>
    </dgm:pt>
    <dgm:pt modelId="{0A9DC26D-1DBA-7649-974E-1B28CBCF0D2D}" type="sibTrans" cxnId="{BECC60F9-2D19-3843-AAC2-2641287B69D9}">
      <dgm:prSet/>
      <dgm:spPr/>
      <dgm:t>
        <a:bodyPr/>
        <a:lstStyle/>
        <a:p>
          <a:endParaRPr lang="en-US"/>
        </a:p>
      </dgm:t>
    </dgm:pt>
    <dgm:pt modelId="{116F22DF-FFFB-EF44-BBCC-46B05F73AF56}">
      <dgm:prSet phldrT="[Text]"/>
      <dgm:spPr/>
      <dgm:t>
        <a:bodyPr/>
        <a:lstStyle/>
        <a:p>
          <a:r>
            <a:rPr lang="en-US" dirty="0"/>
            <a:t>Miscellaneous</a:t>
          </a:r>
        </a:p>
      </dgm:t>
    </dgm:pt>
    <dgm:pt modelId="{050FF5DA-4939-EB44-9033-01C510CEAD87}" type="parTrans" cxnId="{2C79696B-0315-A844-BBDC-A35ED5B8BE4C}">
      <dgm:prSet/>
      <dgm:spPr/>
      <dgm:t>
        <a:bodyPr/>
        <a:lstStyle/>
        <a:p>
          <a:endParaRPr lang="en-US"/>
        </a:p>
      </dgm:t>
    </dgm:pt>
    <dgm:pt modelId="{036A24EB-8C7A-5741-9E32-0730F7F7B207}" type="sibTrans" cxnId="{2C79696B-0315-A844-BBDC-A35ED5B8BE4C}">
      <dgm:prSet/>
      <dgm:spPr/>
      <dgm:t>
        <a:bodyPr/>
        <a:lstStyle/>
        <a:p>
          <a:endParaRPr lang="en-US"/>
        </a:p>
      </dgm:t>
    </dgm:pt>
    <dgm:pt modelId="{9A4FC12E-D8C5-7040-A380-4FD96B296F01}" type="pres">
      <dgm:prSet presAssocID="{6AF1886B-E8AF-F141-A144-F3D70ED67AE6}" presName="linear" presStyleCnt="0">
        <dgm:presLayoutVars>
          <dgm:dir/>
          <dgm:animLvl val="lvl"/>
          <dgm:resizeHandles val="exact"/>
        </dgm:presLayoutVars>
      </dgm:prSet>
      <dgm:spPr/>
    </dgm:pt>
    <dgm:pt modelId="{1DE4D876-CDE0-A145-9CB2-371881598CC6}" type="pres">
      <dgm:prSet presAssocID="{588917DF-7529-E54C-BA37-03FE307816E0}" presName="parentLin" presStyleCnt="0"/>
      <dgm:spPr/>
    </dgm:pt>
    <dgm:pt modelId="{0B3CA293-F82E-464A-B66F-341090719E05}" type="pres">
      <dgm:prSet presAssocID="{588917DF-7529-E54C-BA37-03FE307816E0}" presName="parentLeftMargin" presStyleLbl="node1" presStyleIdx="0" presStyleCnt="5"/>
      <dgm:spPr/>
    </dgm:pt>
    <dgm:pt modelId="{1FCCB190-614D-F24E-956D-90F643E5A1C5}" type="pres">
      <dgm:prSet presAssocID="{588917DF-7529-E54C-BA37-03FE307816E0}" presName="parentText" presStyleLbl="node1" presStyleIdx="0" presStyleCnt="5">
        <dgm:presLayoutVars>
          <dgm:chMax val="0"/>
          <dgm:bulletEnabled val="1"/>
        </dgm:presLayoutVars>
      </dgm:prSet>
      <dgm:spPr/>
    </dgm:pt>
    <dgm:pt modelId="{F05A8C5A-28DA-AD49-97E2-6787BE02E08A}" type="pres">
      <dgm:prSet presAssocID="{588917DF-7529-E54C-BA37-03FE307816E0}" presName="negativeSpace" presStyleCnt="0"/>
      <dgm:spPr/>
    </dgm:pt>
    <dgm:pt modelId="{86056D8D-E2EC-8645-9785-E66606FEC6E3}" type="pres">
      <dgm:prSet presAssocID="{588917DF-7529-E54C-BA37-03FE307816E0}" presName="childText" presStyleLbl="conFgAcc1" presStyleIdx="0" presStyleCnt="5">
        <dgm:presLayoutVars>
          <dgm:bulletEnabled val="1"/>
        </dgm:presLayoutVars>
      </dgm:prSet>
      <dgm:spPr/>
    </dgm:pt>
    <dgm:pt modelId="{36E04523-4995-B642-AFDD-D1773A02051B}" type="pres">
      <dgm:prSet presAssocID="{C1C4E2FB-5660-8D42-A5F6-03D659840749}" presName="spaceBetweenRectangles" presStyleCnt="0"/>
      <dgm:spPr/>
    </dgm:pt>
    <dgm:pt modelId="{6A7BE2D5-83C6-2C4A-B0A0-47CD0034D18A}" type="pres">
      <dgm:prSet presAssocID="{01A650B5-C50D-0D42-ADD6-3029824EEC29}" presName="parentLin" presStyleCnt="0"/>
      <dgm:spPr/>
    </dgm:pt>
    <dgm:pt modelId="{DDF31690-29A6-A44B-BB3B-646E375DBF5A}" type="pres">
      <dgm:prSet presAssocID="{01A650B5-C50D-0D42-ADD6-3029824EEC29}" presName="parentLeftMargin" presStyleLbl="node1" presStyleIdx="0" presStyleCnt="5"/>
      <dgm:spPr/>
    </dgm:pt>
    <dgm:pt modelId="{BE08CAA1-3C44-2248-9C3D-38E2E61E48F7}" type="pres">
      <dgm:prSet presAssocID="{01A650B5-C50D-0D42-ADD6-3029824EEC29}" presName="parentText" presStyleLbl="node1" presStyleIdx="1" presStyleCnt="5">
        <dgm:presLayoutVars>
          <dgm:chMax val="0"/>
          <dgm:bulletEnabled val="1"/>
        </dgm:presLayoutVars>
      </dgm:prSet>
      <dgm:spPr/>
    </dgm:pt>
    <dgm:pt modelId="{B0A43A16-9850-984B-A4D2-F29A919A0373}" type="pres">
      <dgm:prSet presAssocID="{01A650B5-C50D-0D42-ADD6-3029824EEC29}" presName="negativeSpace" presStyleCnt="0"/>
      <dgm:spPr/>
    </dgm:pt>
    <dgm:pt modelId="{7BDA7DBA-F32B-0947-94C5-1128C0D1ECF6}" type="pres">
      <dgm:prSet presAssocID="{01A650B5-C50D-0D42-ADD6-3029824EEC29}" presName="childText" presStyleLbl="conFgAcc1" presStyleIdx="1" presStyleCnt="5">
        <dgm:presLayoutVars>
          <dgm:bulletEnabled val="1"/>
        </dgm:presLayoutVars>
      </dgm:prSet>
      <dgm:spPr/>
    </dgm:pt>
    <dgm:pt modelId="{44428A7D-5D98-C345-853D-E0ABC34BDCB0}" type="pres">
      <dgm:prSet presAssocID="{78AB334B-B518-344D-A656-C50AAE49D6F6}" presName="spaceBetweenRectangles" presStyleCnt="0"/>
      <dgm:spPr/>
    </dgm:pt>
    <dgm:pt modelId="{13F8FFAA-5D48-394F-BA67-257F53DCAA4C}" type="pres">
      <dgm:prSet presAssocID="{B4CCF0CA-F25E-3145-B9AC-8FC005BEECCD}" presName="parentLin" presStyleCnt="0"/>
      <dgm:spPr/>
    </dgm:pt>
    <dgm:pt modelId="{B670A3AA-F506-4246-B2CB-5621D8B3E5F8}" type="pres">
      <dgm:prSet presAssocID="{B4CCF0CA-F25E-3145-B9AC-8FC005BEECCD}" presName="parentLeftMargin" presStyleLbl="node1" presStyleIdx="1" presStyleCnt="5"/>
      <dgm:spPr/>
    </dgm:pt>
    <dgm:pt modelId="{95AC8AB8-DD04-054D-860F-5668EE7FDF35}" type="pres">
      <dgm:prSet presAssocID="{B4CCF0CA-F25E-3145-B9AC-8FC005BEECCD}" presName="parentText" presStyleLbl="node1" presStyleIdx="2" presStyleCnt="5">
        <dgm:presLayoutVars>
          <dgm:chMax val="0"/>
          <dgm:bulletEnabled val="1"/>
        </dgm:presLayoutVars>
      </dgm:prSet>
      <dgm:spPr/>
    </dgm:pt>
    <dgm:pt modelId="{82D46CB5-FE10-834B-9A5B-7BCAC0826874}" type="pres">
      <dgm:prSet presAssocID="{B4CCF0CA-F25E-3145-B9AC-8FC005BEECCD}" presName="negativeSpace" presStyleCnt="0"/>
      <dgm:spPr/>
    </dgm:pt>
    <dgm:pt modelId="{414489E5-6A22-324E-AEFE-3BC0FB2149B4}" type="pres">
      <dgm:prSet presAssocID="{B4CCF0CA-F25E-3145-B9AC-8FC005BEECCD}" presName="childText" presStyleLbl="conFgAcc1" presStyleIdx="2" presStyleCnt="5">
        <dgm:presLayoutVars>
          <dgm:bulletEnabled val="1"/>
        </dgm:presLayoutVars>
      </dgm:prSet>
      <dgm:spPr/>
    </dgm:pt>
    <dgm:pt modelId="{5E183405-4E44-4B42-B2F8-059C95B00371}" type="pres">
      <dgm:prSet presAssocID="{29C1E001-EFD7-B045-9A51-278F3D4133CA}" presName="spaceBetweenRectangles" presStyleCnt="0"/>
      <dgm:spPr/>
    </dgm:pt>
    <dgm:pt modelId="{09FB0118-2868-F247-8A1A-2031D1BCEC15}" type="pres">
      <dgm:prSet presAssocID="{ADC120E4-A3CA-8E48-AD49-DE73A3FF3ACA}" presName="parentLin" presStyleCnt="0"/>
      <dgm:spPr/>
    </dgm:pt>
    <dgm:pt modelId="{C571C492-D464-294A-B891-014A56A0C149}" type="pres">
      <dgm:prSet presAssocID="{ADC120E4-A3CA-8E48-AD49-DE73A3FF3ACA}" presName="parentLeftMargin" presStyleLbl="node1" presStyleIdx="2" presStyleCnt="5"/>
      <dgm:spPr/>
    </dgm:pt>
    <dgm:pt modelId="{E6AD706F-9C1B-6A42-A283-A5D29F6C0ACB}" type="pres">
      <dgm:prSet presAssocID="{ADC120E4-A3CA-8E48-AD49-DE73A3FF3ACA}" presName="parentText" presStyleLbl="node1" presStyleIdx="3" presStyleCnt="5">
        <dgm:presLayoutVars>
          <dgm:chMax val="0"/>
          <dgm:bulletEnabled val="1"/>
        </dgm:presLayoutVars>
      </dgm:prSet>
      <dgm:spPr/>
    </dgm:pt>
    <dgm:pt modelId="{E4A23428-9F6D-DE40-A994-8EDC395B19D8}" type="pres">
      <dgm:prSet presAssocID="{ADC120E4-A3CA-8E48-AD49-DE73A3FF3ACA}" presName="negativeSpace" presStyleCnt="0"/>
      <dgm:spPr/>
    </dgm:pt>
    <dgm:pt modelId="{9F254F8D-16F9-854C-B3C5-A683F4B44C12}" type="pres">
      <dgm:prSet presAssocID="{ADC120E4-A3CA-8E48-AD49-DE73A3FF3ACA}" presName="childText" presStyleLbl="conFgAcc1" presStyleIdx="3" presStyleCnt="5">
        <dgm:presLayoutVars>
          <dgm:bulletEnabled val="1"/>
        </dgm:presLayoutVars>
      </dgm:prSet>
      <dgm:spPr/>
    </dgm:pt>
    <dgm:pt modelId="{979C11AE-1E53-9641-B591-0AD7714ABB16}" type="pres">
      <dgm:prSet presAssocID="{0A9DC26D-1DBA-7649-974E-1B28CBCF0D2D}" presName="spaceBetweenRectangles" presStyleCnt="0"/>
      <dgm:spPr/>
    </dgm:pt>
    <dgm:pt modelId="{382AEE0C-5187-D141-85C0-88D8B88AE6A4}" type="pres">
      <dgm:prSet presAssocID="{116F22DF-FFFB-EF44-BBCC-46B05F73AF56}" presName="parentLin" presStyleCnt="0"/>
      <dgm:spPr/>
    </dgm:pt>
    <dgm:pt modelId="{01D086B2-E2FA-D54D-A3D4-D76608B2541C}" type="pres">
      <dgm:prSet presAssocID="{116F22DF-FFFB-EF44-BBCC-46B05F73AF56}" presName="parentLeftMargin" presStyleLbl="node1" presStyleIdx="3" presStyleCnt="5"/>
      <dgm:spPr/>
    </dgm:pt>
    <dgm:pt modelId="{3375ACD7-E662-374D-81EF-9B9E23993773}" type="pres">
      <dgm:prSet presAssocID="{116F22DF-FFFB-EF44-BBCC-46B05F73AF56}" presName="parentText" presStyleLbl="node1" presStyleIdx="4" presStyleCnt="5">
        <dgm:presLayoutVars>
          <dgm:chMax val="0"/>
          <dgm:bulletEnabled val="1"/>
        </dgm:presLayoutVars>
      </dgm:prSet>
      <dgm:spPr/>
    </dgm:pt>
    <dgm:pt modelId="{C86F2E4C-DD93-4840-B833-6B44683CF78A}" type="pres">
      <dgm:prSet presAssocID="{116F22DF-FFFB-EF44-BBCC-46B05F73AF56}" presName="negativeSpace" presStyleCnt="0"/>
      <dgm:spPr/>
    </dgm:pt>
    <dgm:pt modelId="{93D4D13F-985B-364A-BC54-C76455EB6B8E}" type="pres">
      <dgm:prSet presAssocID="{116F22DF-FFFB-EF44-BBCC-46B05F73AF56}" presName="childText" presStyleLbl="conFgAcc1" presStyleIdx="4" presStyleCnt="5">
        <dgm:presLayoutVars>
          <dgm:bulletEnabled val="1"/>
        </dgm:presLayoutVars>
      </dgm:prSet>
      <dgm:spPr/>
    </dgm:pt>
  </dgm:ptLst>
  <dgm:cxnLst>
    <dgm:cxn modelId="{E4D2D303-BE41-FD49-B596-A447F695B9F4}" type="presOf" srcId="{588917DF-7529-E54C-BA37-03FE307816E0}" destId="{1FCCB190-614D-F24E-956D-90F643E5A1C5}" srcOrd="1" destOrd="0" presId="urn:microsoft.com/office/officeart/2005/8/layout/list1"/>
    <dgm:cxn modelId="{F978D60F-F8F3-4949-A3DE-D13E679B6DB9}" type="presOf" srcId="{01A650B5-C50D-0D42-ADD6-3029824EEC29}" destId="{BE08CAA1-3C44-2248-9C3D-38E2E61E48F7}" srcOrd="1" destOrd="0" presId="urn:microsoft.com/office/officeart/2005/8/layout/list1"/>
    <dgm:cxn modelId="{A35A1615-C361-9549-8DBB-FAA5F8844E97}" type="presOf" srcId="{6AF1886B-E8AF-F141-A144-F3D70ED67AE6}" destId="{9A4FC12E-D8C5-7040-A380-4FD96B296F01}" srcOrd="0" destOrd="0" presId="urn:microsoft.com/office/officeart/2005/8/layout/list1"/>
    <dgm:cxn modelId="{8345F429-3C06-1646-B129-A52D22C70BDB}" type="presOf" srcId="{ADC120E4-A3CA-8E48-AD49-DE73A3FF3ACA}" destId="{E6AD706F-9C1B-6A42-A283-A5D29F6C0ACB}" srcOrd="1" destOrd="0" presId="urn:microsoft.com/office/officeart/2005/8/layout/list1"/>
    <dgm:cxn modelId="{D9BE9641-E02F-3F4A-B7FB-A46AF54496BD}" type="presOf" srcId="{ADC120E4-A3CA-8E48-AD49-DE73A3FF3ACA}" destId="{C571C492-D464-294A-B891-014A56A0C149}" srcOrd="0" destOrd="0" presId="urn:microsoft.com/office/officeart/2005/8/layout/list1"/>
    <dgm:cxn modelId="{9935CE61-73F7-CC4E-8319-B17EC36C3B30}" srcId="{6AF1886B-E8AF-F141-A144-F3D70ED67AE6}" destId="{01A650B5-C50D-0D42-ADD6-3029824EEC29}" srcOrd="1" destOrd="0" parTransId="{4D32D192-61E0-DE40-935A-31FD394109F9}" sibTransId="{78AB334B-B518-344D-A656-C50AAE49D6F6}"/>
    <dgm:cxn modelId="{14E4D065-A9A0-1E46-97CE-2B55D6802624}" type="presOf" srcId="{116F22DF-FFFB-EF44-BBCC-46B05F73AF56}" destId="{3375ACD7-E662-374D-81EF-9B9E23993773}" srcOrd="1" destOrd="0" presId="urn:microsoft.com/office/officeart/2005/8/layout/list1"/>
    <dgm:cxn modelId="{2C79696B-0315-A844-BBDC-A35ED5B8BE4C}" srcId="{6AF1886B-E8AF-F141-A144-F3D70ED67AE6}" destId="{116F22DF-FFFB-EF44-BBCC-46B05F73AF56}" srcOrd="4" destOrd="0" parTransId="{050FF5DA-4939-EB44-9033-01C510CEAD87}" sibTransId="{036A24EB-8C7A-5741-9E32-0730F7F7B207}"/>
    <dgm:cxn modelId="{4F936990-9C4E-B846-8B00-47157B9556C4}" type="presOf" srcId="{588917DF-7529-E54C-BA37-03FE307816E0}" destId="{0B3CA293-F82E-464A-B66F-341090719E05}" srcOrd="0" destOrd="0" presId="urn:microsoft.com/office/officeart/2005/8/layout/list1"/>
    <dgm:cxn modelId="{B095F1C2-6E25-0549-AF12-8DB5EDCD3F99}" type="presOf" srcId="{116F22DF-FFFB-EF44-BBCC-46B05F73AF56}" destId="{01D086B2-E2FA-D54D-A3D4-D76608B2541C}" srcOrd="0" destOrd="0" presId="urn:microsoft.com/office/officeart/2005/8/layout/list1"/>
    <dgm:cxn modelId="{E7C618C9-9C46-5548-B42F-12F1E0AD3F1C}" type="presOf" srcId="{01A650B5-C50D-0D42-ADD6-3029824EEC29}" destId="{DDF31690-29A6-A44B-BB3B-646E375DBF5A}" srcOrd="0" destOrd="0" presId="urn:microsoft.com/office/officeart/2005/8/layout/list1"/>
    <dgm:cxn modelId="{80B9A7D1-C636-EF4A-BBE8-78AD88CB55E5}" srcId="{6AF1886B-E8AF-F141-A144-F3D70ED67AE6}" destId="{588917DF-7529-E54C-BA37-03FE307816E0}" srcOrd="0" destOrd="0" parTransId="{DCE659D1-958B-3440-B49C-DB047956BCBD}" sibTransId="{C1C4E2FB-5660-8D42-A5F6-03D659840749}"/>
    <dgm:cxn modelId="{7C74FFD4-2364-114F-B97C-F440E935A62C}" srcId="{6AF1886B-E8AF-F141-A144-F3D70ED67AE6}" destId="{B4CCF0CA-F25E-3145-B9AC-8FC005BEECCD}" srcOrd="2" destOrd="0" parTransId="{555C084D-F0D2-1E43-ACE3-80055322E4C1}" sibTransId="{29C1E001-EFD7-B045-9A51-278F3D4133CA}"/>
    <dgm:cxn modelId="{236236E8-4258-514C-BD66-B35C36FF5D30}" type="presOf" srcId="{B4CCF0CA-F25E-3145-B9AC-8FC005BEECCD}" destId="{B670A3AA-F506-4246-B2CB-5621D8B3E5F8}" srcOrd="0" destOrd="0" presId="urn:microsoft.com/office/officeart/2005/8/layout/list1"/>
    <dgm:cxn modelId="{BECC60F9-2D19-3843-AAC2-2641287B69D9}" srcId="{6AF1886B-E8AF-F141-A144-F3D70ED67AE6}" destId="{ADC120E4-A3CA-8E48-AD49-DE73A3FF3ACA}" srcOrd="3" destOrd="0" parTransId="{81013BAB-0E7F-C644-AF44-1ED224094B2C}" sibTransId="{0A9DC26D-1DBA-7649-974E-1B28CBCF0D2D}"/>
    <dgm:cxn modelId="{F7304DFB-3328-4040-B372-EA6A03EDD9D0}" type="presOf" srcId="{B4CCF0CA-F25E-3145-B9AC-8FC005BEECCD}" destId="{95AC8AB8-DD04-054D-860F-5668EE7FDF35}" srcOrd="1" destOrd="0" presId="urn:microsoft.com/office/officeart/2005/8/layout/list1"/>
    <dgm:cxn modelId="{309E867E-D99D-0C41-AF6E-3B67B86E0E54}" type="presParOf" srcId="{9A4FC12E-D8C5-7040-A380-4FD96B296F01}" destId="{1DE4D876-CDE0-A145-9CB2-371881598CC6}" srcOrd="0" destOrd="0" presId="urn:microsoft.com/office/officeart/2005/8/layout/list1"/>
    <dgm:cxn modelId="{727690C6-3D64-CE4E-8BCA-ECFD1EB43648}" type="presParOf" srcId="{1DE4D876-CDE0-A145-9CB2-371881598CC6}" destId="{0B3CA293-F82E-464A-B66F-341090719E05}" srcOrd="0" destOrd="0" presId="urn:microsoft.com/office/officeart/2005/8/layout/list1"/>
    <dgm:cxn modelId="{7E547C99-006B-CE41-AC36-3EC10123E53E}" type="presParOf" srcId="{1DE4D876-CDE0-A145-9CB2-371881598CC6}" destId="{1FCCB190-614D-F24E-956D-90F643E5A1C5}" srcOrd="1" destOrd="0" presId="urn:microsoft.com/office/officeart/2005/8/layout/list1"/>
    <dgm:cxn modelId="{A556AE52-B099-9F49-8F95-5187A4280E1F}" type="presParOf" srcId="{9A4FC12E-D8C5-7040-A380-4FD96B296F01}" destId="{F05A8C5A-28DA-AD49-97E2-6787BE02E08A}" srcOrd="1" destOrd="0" presId="urn:microsoft.com/office/officeart/2005/8/layout/list1"/>
    <dgm:cxn modelId="{757846F8-557C-F04A-B433-5C87BEA8C5F8}" type="presParOf" srcId="{9A4FC12E-D8C5-7040-A380-4FD96B296F01}" destId="{86056D8D-E2EC-8645-9785-E66606FEC6E3}" srcOrd="2" destOrd="0" presId="urn:microsoft.com/office/officeart/2005/8/layout/list1"/>
    <dgm:cxn modelId="{F6FBC7A5-F096-8149-B928-3588EE694742}" type="presParOf" srcId="{9A4FC12E-D8C5-7040-A380-4FD96B296F01}" destId="{36E04523-4995-B642-AFDD-D1773A02051B}" srcOrd="3" destOrd="0" presId="urn:microsoft.com/office/officeart/2005/8/layout/list1"/>
    <dgm:cxn modelId="{1F44636A-A2A6-BA40-B9DE-F2007DEC11CA}" type="presParOf" srcId="{9A4FC12E-D8C5-7040-A380-4FD96B296F01}" destId="{6A7BE2D5-83C6-2C4A-B0A0-47CD0034D18A}" srcOrd="4" destOrd="0" presId="urn:microsoft.com/office/officeart/2005/8/layout/list1"/>
    <dgm:cxn modelId="{38B4F3D3-F44B-DD44-A48D-07901F5A1E08}" type="presParOf" srcId="{6A7BE2D5-83C6-2C4A-B0A0-47CD0034D18A}" destId="{DDF31690-29A6-A44B-BB3B-646E375DBF5A}" srcOrd="0" destOrd="0" presId="urn:microsoft.com/office/officeart/2005/8/layout/list1"/>
    <dgm:cxn modelId="{EDE9FE47-1DAF-EB45-91BE-D30CC02874DA}" type="presParOf" srcId="{6A7BE2D5-83C6-2C4A-B0A0-47CD0034D18A}" destId="{BE08CAA1-3C44-2248-9C3D-38E2E61E48F7}" srcOrd="1" destOrd="0" presId="urn:microsoft.com/office/officeart/2005/8/layout/list1"/>
    <dgm:cxn modelId="{11898A2A-51BB-264E-A5BC-72702E5ACBE6}" type="presParOf" srcId="{9A4FC12E-D8C5-7040-A380-4FD96B296F01}" destId="{B0A43A16-9850-984B-A4D2-F29A919A0373}" srcOrd="5" destOrd="0" presId="urn:microsoft.com/office/officeart/2005/8/layout/list1"/>
    <dgm:cxn modelId="{55147AF3-18BE-2B44-BA2F-85AF1DF3534A}" type="presParOf" srcId="{9A4FC12E-D8C5-7040-A380-4FD96B296F01}" destId="{7BDA7DBA-F32B-0947-94C5-1128C0D1ECF6}" srcOrd="6" destOrd="0" presId="urn:microsoft.com/office/officeart/2005/8/layout/list1"/>
    <dgm:cxn modelId="{F63CEF51-6F06-8C4C-AB58-09F3C5168423}" type="presParOf" srcId="{9A4FC12E-D8C5-7040-A380-4FD96B296F01}" destId="{44428A7D-5D98-C345-853D-E0ABC34BDCB0}" srcOrd="7" destOrd="0" presId="urn:microsoft.com/office/officeart/2005/8/layout/list1"/>
    <dgm:cxn modelId="{6DB32FD6-A69E-6041-8966-5262E452A81B}" type="presParOf" srcId="{9A4FC12E-D8C5-7040-A380-4FD96B296F01}" destId="{13F8FFAA-5D48-394F-BA67-257F53DCAA4C}" srcOrd="8" destOrd="0" presId="urn:microsoft.com/office/officeart/2005/8/layout/list1"/>
    <dgm:cxn modelId="{5DA8C335-EE8F-6E46-A733-E290D3B8A7B7}" type="presParOf" srcId="{13F8FFAA-5D48-394F-BA67-257F53DCAA4C}" destId="{B670A3AA-F506-4246-B2CB-5621D8B3E5F8}" srcOrd="0" destOrd="0" presId="urn:microsoft.com/office/officeart/2005/8/layout/list1"/>
    <dgm:cxn modelId="{A6217504-8A5C-4648-9D26-635D285BDFA4}" type="presParOf" srcId="{13F8FFAA-5D48-394F-BA67-257F53DCAA4C}" destId="{95AC8AB8-DD04-054D-860F-5668EE7FDF35}" srcOrd="1" destOrd="0" presId="urn:microsoft.com/office/officeart/2005/8/layout/list1"/>
    <dgm:cxn modelId="{BB723D4E-2F5A-FF47-81D9-EC7413C0EF49}" type="presParOf" srcId="{9A4FC12E-D8C5-7040-A380-4FD96B296F01}" destId="{82D46CB5-FE10-834B-9A5B-7BCAC0826874}" srcOrd="9" destOrd="0" presId="urn:microsoft.com/office/officeart/2005/8/layout/list1"/>
    <dgm:cxn modelId="{CE6DD0F6-2EAC-0149-8C2A-FD9A2920F86A}" type="presParOf" srcId="{9A4FC12E-D8C5-7040-A380-4FD96B296F01}" destId="{414489E5-6A22-324E-AEFE-3BC0FB2149B4}" srcOrd="10" destOrd="0" presId="urn:microsoft.com/office/officeart/2005/8/layout/list1"/>
    <dgm:cxn modelId="{D28A4537-4792-834E-8548-037C80BA6B2C}" type="presParOf" srcId="{9A4FC12E-D8C5-7040-A380-4FD96B296F01}" destId="{5E183405-4E44-4B42-B2F8-059C95B00371}" srcOrd="11" destOrd="0" presId="urn:microsoft.com/office/officeart/2005/8/layout/list1"/>
    <dgm:cxn modelId="{61F05623-5697-7E41-A7BA-7821AE841CAB}" type="presParOf" srcId="{9A4FC12E-D8C5-7040-A380-4FD96B296F01}" destId="{09FB0118-2868-F247-8A1A-2031D1BCEC15}" srcOrd="12" destOrd="0" presId="urn:microsoft.com/office/officeart/2005/8/layout/list1"/>
    <dgm:cxn modelId="{0797F8A1-D598-AE40-A843-F7ED26510023}" type="presParOf" srcId="{09FB0118-2868-F247-8A1A-2031D1BCEC15}" destId="{C571C492-D464-294A-B891-014A56A0C149}" srcOrd="0" destOrd="0" presId="urn:microsoft.com/office/officeart/2005/8/layout/list1"/>
    <dgm:cxn modelId="{4E0BB7A4-E2AD-AD44-9B1C-745B5CC44ABF}" type="presParOf" srcId="{09FB0118-2868-F247-8A1A-2031D1BCEC15}" destId="{E6AD706F-9C1B-6A42-A283-A5D29F6C0ACB}" srcOrd="1" destOrd="0" presId="urn:microsoft.com/office/officeart/2005/8/layout/list1"/>
    <dgm:cxn modelId="{E2CA2A58-41A9-2448-A670-539C5D3C1BC1}" type="presParOf" srcId="{9A4FC12E-D8C5-7040-A380-4FD96B296F01}" destId="{E4A23428-9F6D-DE40-A994-8EDC395B19D8}" srcOrd="13" destOrd="0" presId="urn:microsoft.com/office/officeart/2005/8/layout/list1"/>
    <dgm:cxn modelId="{D1FC688C-6EFC-0542-84C9-52C5939299A7}" type="presParOf" srcId="{9A4FC12E-D8C5-7040-A380-4FD96B296F01}" destId="{9F254F8D-16F9-854C-B3C5-A683F4B44C12}" srcOrd="14" destOrd="0" presId="urn:microsoft.com/office/officeart/2005/8/layout/list1"/>
    <dgm:cxn modelId="{0FDB3C08-3F2A-4344-9C31-BAC0664C28C5}" type="presParOf" srcId="{9A4FC12E-D8C5-7040-A380-4FD96B296F01}" destId="{979C11AE-1E53-9641-B591-0AD7714ABB16}" srcOrd="15" destOrd="0" presId="urn:microsoft.com/office/officeart/2005/8/layout/list1"/>
    <dgm:cxn modelId="{6A65CCBA-57C3-A747-B6F6-B1643306CFD2}" type="presParOf" srcId="{9A4FC12E-D8C5-7040-A380-4FD96B296F01}" destId="{382AEE0C-5187-D141-85C0-88D8B88AE6A4}" srcOrd="16" destOrd="0" presId="urn:microsoft.com/office/officeart/2005/8/layout/list1"/>
    <dgm:cxn modelId="{B95C536E-C827-CF46-83F8-134436ADAEBD}" type="presParOf" srcId="{382AEE0C-5187-D141-85C0-88D8B88AE6A4}" destId="{01D086B2-E2FA-D54D-A3D4-D76608B2541C}" srcOrd="0" destOrd="0" presId="urn:microsoft.com/office/officeart/2005/8/layout/list1"/>
    <dgm:cxn modelId="{AB85AF2C-E5D5-CE44-8103-46093D6180A3}" type="presParOf" srcId="{382AEE0C-5187-D141-85C0-88D8B88AE6A4}" destId="{3375ACD7-E662-374D-81EF-9B9E23993773}" srcOrd="1" destOrd="0" presId="urn:microsoft.com/office/officeart/2005/8/layout/list1"/>
    <dgm:cxn modelId="{75E71D46-2801-E646-A500-29B2FFA5BD7E}" type="presParOf" srcId="{9A4FC12E-D8C5-7040-A380-4FD96B296F01}" destId="{C86F2E4C-DD93-4840-B833-6B44683CF78A}" srcOrd="17" destOrd="0" presId="urn:microsoft.com/office/officeart/2005/8/layout/list1"/>
    <dgm:cxn modelId="{79257A6A-CBEF-D24A-9328-B4B7075AAF1A}" type="presParOf" srcId="{9A4FC12E-D8C5-7040-A380-4FD96B296F01}" destId="{93D4D13F-985B-364A-BC54-C76455EB6B8E}"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59908B-292E-0042-865B-8857F6C7BD7B}"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202B77D5-6FC1-4745-807F-87537F43C7FF}">
      <dgm:prSet phldrT="[Text]"/>
      <dgm:spPr/>
      <dgm:t>
        <a:bodyPr/>
        <a:lstStyle/>
        <a:p>
          <a:r>
            <a:rPr lang="en-US" dirty="0"/>
            <a:t>Neuromuscular</a:t>
          </a:r>
        </a:p>
      </dgm:t>
    </dgm:pt>
    <dgm:pt modelId="{EC25EAD2-CEC6-6B4D-A4A2-1E63C92BD7A4}" type="parTrans" cxnId="{0BC72A1D-7985-934D-B305-E0EDBE1DD5EF}">
      <dgm:prSet/>
      <dgm:spPr/>
      <dgm:t>
        <a:bodyPr/>
        <a:lstStyle/>
        <a:p>
          <a:endParaRPr lang="en-US"/>
        </a:p>
      </dgm:t>
    </dgm:pt>
    <dgm:pt modelId="{1114C6F2-69A4-5348-883C-11192E41B08D}" type="sibTrans" cxnId="{0BC72A1D-7985-934D-B305-E0EDBE1DD5EF}">
      <dgm:prSet/>
      <dgm:spPr/>
      <dgm:t>
        <a:bodyPr/>
        <a:lstStyle/>
        <a:p>
          <a:endParaRPr lang="en-US"/>
        </a:p>
      </dgm:t>
    </dgm:pt>
    <dgm:pt modelId="{5BFB15CF-6622-7949-BC37-875C05836922}">
      <dgm:prSet phldrT="[Text]"/>
      <dgm:spPr/>
      <dgm:t>
        <a:bodyPr/>
        <a:lstStyle/>
        <a:p>
          <a:r>
            <a:rPr lang="en-US" dirty="0"/>
            <a:t>Neurological</a:t>
          </a:r>
        </a:p>
      </dgm:t>
    </dgm:pt>
    <dgm:pt modelId="{41E18100-DA76-6A42-AA14-D2B2AD5E4AA8}" type="parTrans" cxnId="{594835EF-25A6-4A48-9254-2D1601E1A69F}">
      <dgm:prSet/>
      <dgm:spPr/>
      <dgm:t>
        <a:bodyPr/>
        <a:lstStyle/>
        <a:p>
          <a:endParaRPr lang="en-US"/>
        </a:p>
      </dgm:t>
    </dgm:pt>
    <dgm:pt modelId="{AA9EB300-DF2C-6F4D-A658-1A3B95AC5287}" type="sibTrans" cxnId="{594835EF-25A6-4A48-9254-2D1601E1A69F}">
      <dgm:prSet/>
      <dgm:spPr/>
      <dgm:t>
        <a:bodyPr/>
        <a:lstStyle/>
        <a:p>
          <a:endParaRPr lang="en-US"/>
        </a:p>
      </dgm:t>
    </dgm:pt>
    <dgm:pt modelId="{AAE9386C-4188-9E47-9848-1BAEE8D6D3F1}">
      <dgm:prSet phldrT="[Text]"/>
      <dgm:spPr/>
      <dgm:t>
        <a:bodyPr/>
        <a:lstStyle/>
        <a:p>
          <a:r>
            <a:rPr lang="en-US" dirty="0"/>
            <a:t>Nystagmus</a:t>
          </a:r>
        </a:p>
      </dgm:t>
    </dgm:pt>
    <dgm:pt modelId="{C4F3C5DF-B594-104E-B2FA-D529FF305943}" type="parTrans" cxnId="{381E2CF4-F89D-2F48-B15C-F8514A46EDF5}">
      <dgm:prSet/>
      <dgm:spPr/>
      <dgm:t>
        <a:bodyPr/>
        <a:lstStyle/>
        <a:p>
          <a:endParaRPr lang="en-US"/>
        </a:p>
      </dgm:t>
    </dgm:pt>
    <dgm:pt modelId="{D504C5E7-5206-BF4E-962E-5E22A53AE669}" type="sibTrans" cxnId="{381E2CF4-F89D-2F48-B15C-F8514A46EDF5}">
      <dgm:prSet/>
      <dgm:spPr/>
      <dgm:t>
        <a:bodyPr/>
        <a:lstStyle/>
        <a:p>
          <a:endParaRPr lang="en-US"/>
        </a:p>
      </dgm:t>
    </dgm:pt>
    <dgm:pt modelId="{55B1B2D2-278D-F94D-8F50-41BBD9C0B00A}">
      <dgm:prSet phldrT="[Text]"/>
      <dgm:spPr/>
      <dgm:t>
        <a:bodyPr/>
        <a:lstStyle/>
        <a:p>
          <a:r>
            <a:rPr lang="en-US" dirty="0"/>
            <a:t>Muscle cramps</a:t>
          </a:r>
        </a:p>
      </dgm:t>
    </dgm:pt>
    <dgm:pt modelId="{3299400A-48B5-DE4F-8293-2E49FDE7D7C2}" type="parTrans" cxnId="{7AA904F6-BABE-C44B-8167-D36AD9FDD6CE}">
      <dgm:prSet/>
      <dgm:spPr/>
      <dgm:t>
        <a:bodyPr/>
        <a:lstStyle/>
        <a:p>
          <a:endParaRPr lang="en-US"/>
        </a:p>
      </dgm:t>
    </dgm:pt>
    <dgm:pt modelId="{90C9EEF0-487E-0B4A-800A-BEE914F25A70}" type="sibTrans" cxnId="{7AA904F6-BABE-C44B-8167-D36AD9FDD6CE}">
      <dgm:prSet/>
      <dgm:spPr/>
      <dgm:t>
        <a:bodyPr/>
        <a:lstStyle/>
        <a:p>
          <a:endParaRPr lang="en-US"/>
        </a:p>
      </dgm:t>
    </dgm:pt>
    <dgm:pt modelId="{F9CD83FF-F153-5846-94A1-0DD506B0A4FE}">
      <dgm:prSet phldrT="[Text]"/>
      <dgm:spPr/>
      <dgm:t>
        <a:bodyPr/>
        <a:lstStyle/>
        <a:p>
          <a:r>
            <a:rPr lang="en-US" dirty="0"/>
            <a:t>Fasciculations</a:t>
          </a:r>
        </a:p>
      </dgm:t>
    </dgm:pt>
    <dgm:pt modelId="{BC57BEF1-6EB4-5349-829A-C6C19CA36C97}" type="parTrans" cxnId="{56671481-F541-4843-A44A-7C1552C8C5B3}">
      <dgm:prSet/>
      <dgm:spPr/>
      <dgm:t>
        <a:bodyPr/>
        <a:lstStyle/>
        <a:p>
          <a:endParaRPr lang="en-US"/>
        </a:p>
      </dgm:t>
    </dgm:pt>
    <dgm:pt modelId="{0B5605D3-D51C-3D4A-8B72-6E62A0A438EC}" type="sibTrans" cxnId="{56671481-F541-4843-A44A-7C1552C8C5B3}">
      <dgm:prSet/>
      <dgm:spPr/>
      <dgm:t>
        <a:bodyPr/>
        <a:lstStyle/>
        <a:p>
          <a:endParaRPr lang="en-US"/>
        </a:p>
      </dgm:t>
    </dgm:pt>
    <dgm:pt modelId="{CE6FCD23-2014-644D-B04A-A188A63B8BF4}">
      <dgm:prSet phldrT="[Text]"/>
      <dgm:spPr/>
      <dgm:t>
        <a:bodyPr/>
        <a:lstStyle/>
        <a:p>
          <a:r>
            <a:rPr lang="en-US" dirty="0"/>
            <a:t>Tetany</a:t>
          </a:r>
        </a:p>
      </dgm:t>
    </dgm:pt>
    <dgm:pt modelId="{3E118694-E44D-1C4E-9D1F-8B3E86F57E71}" type="parTrans" cxnId="{4834FF8A-2CB1-E346-A6FC-014FCCEDCF8D}">
      <dgm:prSet/>
      <dgm:spPr/>
      <dgm:t>
        <a:bodyPr/>
        <a:lstStyle/>
        <a:p>
          <a:endParaRPr lang="en-US"/>
        </a:p>
      </dgm:t>
    </dgm:pt>
    <dgm:pt modelId="{153A39DB-DED0-D347-9F79-9BE31120139D}" type="sibTrans" cxnId="{4834FF8A-2CB1-E346-A6FC-014FCCEDCF8D}">
      <dgm:prSet/>
      <dgm:spPr/>
      <dgm:t>
        <a:bodyPr/>
        <a:lstStyle/>
        <a:p>
          <a:endParaRPr lang="en-US"/>
        </a:p>
      </dgm:t>
    </dgm:pt>
    <dgm:pt modelId="{869AF87F-827C-AA46-BA42-7415F0693EBB}">
      <dgm:prSet phldrT="[Text]"/>
      <dgm:spPr/>
      <dgm:t>
        <a:bodyPr/>
        <a:lstStyle/>
        <a:p>
          <a:r>
            <a:rPr lang="en-US" dirty="0"/>
            <a:t>Muscle weakness</a:t>
          </a:r>
        </a:p>
      </dgm:t>
    </dgm:pt>
    <dgm:pt modelId="{9FE54545-2B1F-C141-B870-7C5509837644}" type="parTrans" cxnId="{B01A2EFE-54E3-FC4F-88A4-CEB39E4C5F5D}">
      <dgm:prSet/>
      <dgm:spPr/>
      <dgm:t>
        <a:bodyPr/>
        <a:lstStyle/>
        <a:p>
          <a:endParaRPr lang="en-US"/>
        </a:p>
      </dgm:t>
    </dgm:pt>
    <dgm:pt modelId="{C757301B-264E-F440-B21D-C473AD947CEB}" type="sibTrans" cxnId="{B01A2EFE-54E3-FC4F-88A4-CEB39E4C5F5D}">
      <dgm:prSet/>
      <dgm:spPr/>
      <dgm:t>
        <a:bodyPr/>
        <a:lstStyle/>
        <a:p>
          <a:endParaRPr lang="en-US"/>
        </a:p>
      </dgm:t>
    </dgm:pt>
    <dgm:pt modelId="{3DDD64B8-CFA3-6842-9CAB-54BB3B0CB293}">
      <dgm:prSet phldrT="[Text]"/>
      <dgm:spPr/>
      <dgm:t>
        <a:bodyPr/>
        <a:lstStyle/>
        <a:p>
          <a:r>
            <a:rPr lang="en-US" dirty="0"/>
            <a:t>Hemiparesis</a:t>
          </a:r>
        </a:p>
      </dgm:t>
    </dgm:pt>
    <dgm:pt modelId="{82DD6DD2-F75F-BD4F-B5BB-E2E05A97A2CE}" type="parTrans" cxnId="{29FF12A2-06A7-3D4D-A748-38B1B6EDE87D}">
      <dgm:prSet/>
      <dgm:spPr/>
      <dgm:t>
        <a:bodyPr/>
        <a:lstStyle/>
        <a:p>
          <a:endParaRPr lang="en-US"/>
        </a:p>
      </dgm:t>
    </dgm:pt>
    <dgm:pt modelId="{12B7C9A8-14A7-F341-81FC-611A1DB7F4A1}" type="sibTrans" cxnId="{29FF12A2-06A7-3D4D-A748-38B1B6EDE87D}">
      <dgm:prSet/>
      <dgm:spPr/>
      <dgm:t>
        <a:bodyPr/>
        <a:lstStyle/>
        <a:p>
          <a:endParaRPr lang="en-US"/>
        </a:p>
      </dgm:t>
    </dgm:pt>
    <dgm:pt modelId="{30E90261-65B9-D442-8566-F348F198EFDE}">
      <dgm:prSet phldrT="[Text]"/>
      <dgm:spPr/>
      <dgm:t>
        <a:bodyPr/>
        <a:lstStyle/>
        <a:p>
          <a:r>
            <a:rPr lang="en-US" dirty="0"/>
            <a:t>Obtundation</a:t>
          </a:r>
        </a:p>
      </dgm:t>
    </dgm:pt>
    <dgm:pt modelId="{E8BBA0D8-ACB8-B34E-9992-2BD2814A2140}" type="parTrans" cxnId="{495DE77F-9737-5842-B35B-2EBC1ECC9378}">
      <dgm:prSet/>
      <dgm:spPr/>
      <dgm:t>
        <a:bodyPr/>
        <a:lstStyle/>
        <a:p>
          <a:endParaRPr lang="en-US"/>
        </a:p>
      </dgm:t>
    </dgm:pt>
    <dgm:pt modelId="{2933F994-90A4-0A4D-AE2D-D2EA15F81FE0}" type="sibTrans" cxnId="{495DE77F-9737-5842-B35B-2EBC1ECC9378}">
      <dgm:prSet/>
      <dgm:spPr/>
      <dgm:t>
        <a:bodyPr/>
        <a:lstStyle/>
        <a:p>
          <a:endParaRPr lang="en-US"/>
        </a:p>
      </dgm:t>
    </dgm:pt>
    <dgm:pt modelId="{61072FA7-7C68-C94F-A8AE-EBBB37F6CF3B}">
      <dgm:prSet phldrT="[Text]"/>
      <dgm:spPr/>
      <dgm:t>
        <a:bodyPr/>
        <a:lstStyle/>
        <a:p>
          <a:r>
            <a:rPr lang="en-US" dirty="0"/>
            <a:t>Alterations in ECF composition</a:t>
          </a:r>
        </a:p>
      </dgm:t>
    </dgm:pt>
    <dgm:pt modelId="{8A51EC7E-98E5-2142-82AC-3CE62CECC3E7}" type="parTrans" cxnId="{D7A8BDA4-A9F2-004C-92B6-EDD3A61E2212}">
      <dgm:prSet/>
      <dgm:spPr/>
      <dgm:t>
        <a:bodyPr/>
        <a:lstStyle/>
        <a:p>
          <a:endParaRPr lang="en-US"/>
        </a:p>
      </dgm:t>
    </dgm:pt>
    <dgm:pt modelId="{49ABB1CE-CAC3-0440-A1B5-CFD8BA27F8C6}" type="sibTrans" cxnId="{D7A8BDA4-A9F2-004C-92B6-EDD3A61E2212}">
      <dgm:prSet/>
      <dgm:spPr/>
      <dgm:t>
        <a:bodyPr/>
        <a:lstStyle/>
        <a:p>
          <a:endParaRPr lang="en-US"/>
        </a:p>
      </dgm:t>
    </dgm:pt>
    <dgm:pt modelId="{2C49E170-DBBC-8049-8120-BD0658ABD54C}">
      <dgm:prSet phldrT="[Text]"/>
      <dgm:spPr/>
      <dgm:t>
        <a:bodyPr/>
        <a:lstStyle/>
        <a:p>
          <a:r>
            <a:rPr lang="en-US" dirty="0"/>
            <a:t>Hypokalemia</a:t>
          </a:r>
        </a:p>
      </dgm:t>
    </dgm:pt>
    <dgm:pt modelId="{F1E1CD20-395A-D84B-9775-A369DEB52AE4}" type="parTrans" cxnId="{F0ECDC55-8905-944A-9D29-E53DA563B9C3}">
      <dgm:prSet/>
      <dgm:spPr/>
      <dgm:t>
        <a:bodyPr/>
        <a:lstStyle/>
        <a:p>
          <a:endParaRPr lang="en-US"/>
        </a:p>
      </dgm:t>
    </dgm:pt>
    <dgm:pt modelId="{3B4434FE-4D44-164C-BF36-7822978775C9}" type="sibTrans" cxnId="{F0ECDC55-8905-944A-9D29-E53DA563B9C3}">
      <dgm:prSet/>
      <dgm:spPr/>
      <dgm:t>
        <a:bodyPr/>
        <a:lstStyle/>
        <a:p>
          <a:endParaRPr lang="en-US"/>
        </a:p>
      </dgm:t>
    </dgm:pt>
    <dgm:pt modelId="{9FAFD901-8078-FA4C-8098-9B2E32ECDF21}">
      <dgm:prSet phldrT="[Text]"/>
      <dgm:spPr/>
      <dgm:t>
        <a:bodyPr/>
        <a:lstStyle/>
        <a:p>
          <a:r>
            <a:rPr lang="en-US" dirty="0"/>
            <a:t>Hypocalcemia</a:t>
          </a:r>
        </a:p>
      </dgm:t>
    </dgm:pt>
    <dgm:pt modelId="{D719834C-7AB8-A74E-9E17-3B8F3A917A2C}" type="parTrans" cxnId="{F683578D-6D13-C944-BC56-D8A221AADDB5}">
      <dgm:prSet/>
      <dgm:spPr/>
      <dgm:t>
        <a:bodyPr/>
        <a:lstStyle/>
        <a:p>
          <a:endParaRPr lang="en-US"/>
        </a:p>
      </dgm:t>
    </dgm:pt>
    <dgm:pt modelId="{5A1C4599-4463-8F45-B0B8-166C36D3436C}" type="sibTrans" cxnId="{F683578D-6D13-C944-BC56-D8A221AADDB5}">
      <dgm:prSet/>
      <dgm:spPr/>
      <dgm:t>
        <a:bodyPr/>
        <a:lstStyle/>
        <a:p>
          <a:endParaRPr lang="en-US"/>
        </a:p>
      </dgm:t>
    </dgm:pt>
    <dgm:pt modelId="{3E5C4C81-99CA-A549-B26A-810E98C7663B}">
      <dgm:prSet phldrT="[Text]"/>
      <dgm:spPr/>
      <dgm:t>
        <a:bodyPr/>
        <a:lstStyle/>
        <a:p>
          <a:r>
            <a:rPr lang="en-US" dirty="0"/>
            <a:t>Cardiovascular</a:t>
          </a:r>
        </a:p>
      </dgm:t>
    </dgm:pt>
    <dgm:pt modelId="{262C05FD-E159-AC4F-9E7E-BA0352B02680}" type="parTrans" cxnId="{78E8F3ED-E313-9E49-98D3-DBF4D5A95529}">
      <dgm:prSet/>
      <dgm:spPr/>
      <dgm:t>
        <a:bodyPr/>
        <a:lstStyle/>
        <a:p>
          <a:endParaRPr lang="en-US"/>
        </a:p>
      </dgm:t>
    </dgm:pt>
    <dgm:pt modelId="{253BBFAE-D4F7-7E49-872F-C5808F22BD53}" type="sibTrans" cxnId="{78E8F3ED-E313-9E49-98D3-DBF4D5A95529}">
      <dgm:prSet/>
      <dgm:spPr/>
      <dgm:t>
        <a:bodyPr/>
        <a:lstStyle/>
        <a:p>
          <a:endParaRPr lang="en-US"/>
        </a:p>
      </dgm:t>
    </dgm:pt>
    <dgm:pt modelId="{7F50ADF2-D465-BE44-BB2B-FEE17FFDF488}">
      <dgm:prSet phldrT="[Text]"/>
      <dgm:spPr/>
      <dgm:t>
        <a:bodyPr/>
        <a:lstStyle/>
        <a:p>
          <a:r>
            <a:rPr lang="en-US" dirty="0"/>
            <a:t>Arrhythmias</a:t>
          </a:r>
        </a:p>
      </dgm:t>
    </dgm:pt>
    <dgm:pt modelId="{DA005E00-794A-4F4C-8E36-63357B5ED9DF}" type="parTrans" cxnId="{62618B29-1D35-2C46-8B0E-874714374D79}">
      <dgm:prSet/>
      <dgm:spPr/>
      <dgm:t>
        <a:bodyPr/>
        <a:lstStyle/>
        <a:p>
          <a:endParaRPr lang="en-US"/>
        </a:p>
      </dgm:t>
    </dgm:pt>
    <dgm:pt modelId="{2F2E7308-56EB-184D-B781-CAD1E8CAADF8}" type="sibTrans" cxnId="{62618B29-1D35-2C46-8B0E-874714374D79}">
      <dgm:prSet/>
      <dgm:spPr/>
      <dgm:t>
        <a:bodyPr/>
        <a:lstStyle/>
        <a:p>
          <a:endParaRPr lang="en-US"/>
        </a:p>
      </dgm:t>
    </dgm:pt>
    <dgm:pt modelId="{1C2C2B90-C9C1-AF45-A6C7-12AFDD9557DC}">
      <dgm:prSet phldrT="[Text]"/>
      <dgm:spPr/>
      <dgm:t>
        <a:bodyPr/>
        <a:lstStyle/>
        <a:p>
          <a:r>
            <a:rPr lang="en-US" dirty="0"/>
            <a:t>Arterial hypertension</a:t>
          </a:r>
        </a:p>
      </dgm:t>
    </dgm:pt>
    <dgm:pt modelId="{3E0C8F53-1709-1E41-AE28-91B4513EA4C5}" type="parTrans" cxnId="{F7F6E549-D6AC-3348-8274-2D5B53490348}">
      <dgm:prSet/>
      <dgm:spPr/>
      <dgm:t>
        <a:bodyPr/>
        <a:lstStyle/>
        <a:p>
          <a:endParaRPr lang="en-US"/>
        </a:p>
      </dgm:t>
    </dgm:pt>
    <dgm:pt modelId="{1F2B7C7D-2EC3-4F4C-BE0B-09640BE7B497}" type="sibTrans" cxnId="{F7F6E549-D6AC-3348-8274-2D5B53490348}">
      <dgm:prSet/>
      <dgm:spPr/>
      <dgm:t>
        <a:bodyPr/>
        <a:lstStyle/>
        <a:p>
          <a:endParaRPr lang="en-US"/>
        </a:p>
      </dgm:t>
    </dgm:pt>
    <dgm:pt modelId="{2BC925E4-ED84-7B4B-B5B3-A97E03727372}" type="pres">
      <dgm:prSet presAssocID="{9059908B-292E-0042-865B-8857F6C7BD7B}" presName="Name0" presStyleCnt="0">
        <dgm:presLayoutVars>
          <dgm:dir/>
          <dgm:animLvl val="lvl"/>
          <dgm:resizeHandles val="exact"/>
        </dgm:presLayoutVars>
      </dgm:prSet>
      <dgm:spPr/>
    </dgm:pt>
    <dgm:pt modelId="{F2CBED8E-53B5-014C-843C-7AEA324019A3}" type="pres">
      <dgm:prSet presAssocID="{61072FA7-7C68-C94F-A8AE-EBBB37F6CF3B}" presName="linNode" presStyleCnt="0"/>
      <dgm:spPr/>
    </dgm:pt>
    <dgm:pt modelId="{B712D79C-D636-094C-A73B-418AB00BB7AC}" type="pres">
      <dgm:prSet presAssocID="{61072FA7-7C68-C94F-A8AE-EBBB37F6CF3B}" presName="parentText" presStyleLbl="node1" presStyleIdx="0" presStyleCnt="4">
        <dgm:presLayoutVars>
          <dgm:chMax val="1"/>
          <dgm:bulletEnabled val="1"/>
        </dgm:presLayoutVars>
      </dgm:prSet>
      <dgm:spPr/>
    </dgm:pt>
    <dgm:pt modelId="{63305610-324B-E14D-867C-D25BB7A57B93}" type="pres">
      <dgm:prSet presAssocID="{61072FA7-7C68-C94F-A8AE-EBBB37F6CF3B}" presName="descendantText" presStyleLbl="alignAccFollowNode1" presStyleIdx="0" presStyleCnt="4">
        <dgm:presLayoutVars>
          <dgm:bulletEnabled val="1"/>
        </dgm:presLayoutVars>
      </dgm:prSet>
      <dgm:spPr/>
    </dgm:pt>
    <dgm:pt modelId="{35756CCB-D9AF-6F4E-9CB2-3DE0A818B65D}" type="pres">
      <dgm:prSet presAssocID="{49ABB1CE-CAC3-0440-A1B5-CFD8BA27F8C6}" presName="sp" presStyleCnt="0"/>
      <dgm:spPr/>
    </dgm:pt>
    <dgm:pt modelId="{EBD72E56-8A77-8D46-A9F5-B6676E3379B4}" type="pres">
      <dgm:prSet presAssocID="{202B77D5-6FC1-4745-807F-87537F43C7FF}" presName="linNode" presStyleCnt="0"/>
      <dgm:spPr/>
    </dgm:pt>
    <dgm:pt modelId="{C0460ABD-B6E1-FA46-B7BF-E1B303B15E19}" type="pres">
      <dgm:prSet presAssocID="{202B77D5-6FC1-4745-807F-87537F43C7FF}" presName="parentText" presStyleLbl="node1" presStyleIdx="1" presStyleCnt="4">
        <dgm:presLayoutVars>
          <dgm:chMax val="1"/>
          <dgm:bulletEnabled val="1"/>
        </dgm:presLayoutVars>
      </dgm:prSet>
      <dgm:spPr/>
    </dgm:pt>
    <dgm:pt modelId="{B895EDCA-6AEE-224E-8D5D-02C9891891ED}" type="pres">
      <dgm:prSet presAssocID="{202B77D5-6FC1-4745-807F-87537F43C7FF}" presName="descendantText" presStyleLbl="alignAccFollowNode1" presStyleIdx="1" presStyleCnt="4">
        <dgm:presLayoutVars>
          <dgm:bulletEnabled val="1"/>
        </dgm:presLayoutVars>
      </dgm:prSet>
      <dgm:spPr/>
    </dgm:pt>
    <dgm:pt modelId="{9FE49EC1-F881-2C45-A00A-AA9E93E6AC78}" type="pres">
      <dgm:prSet presAssocID="{1114C6F2-69A4-5348-883C-11192E41B08D}" presName="sp" presStyleCnt="0"/>
      <dgm:spPr/>
    </dgm:pt>
    <dgm:pt modelId="{67FD1F86-51F4-BB47-9CDD-A60B51BA4F52}" type="pres">
      <dgm:prSet presAssocID="{5BFB15CF-6622-7949-BC37-875C05836922}" presName="linNode" presStyleCnt="0"/>
      <dgm:spPr/>
    </dgm:pt>
    <dgm:pt modelId="{E6BBD19B-AD4F-4044-8A34-25F872EA2E42}" type="pres">
      <dgm:prSet presAssocID="{5BFB15CF-6622-7949-BC37-875C05836922}" presName="parentText" presStyleLbl="node1" presStyleIdx="2" presStyleCnt="4">
        <dgm:presLayoutVars>
          <dgm:chMax val="1"/>
          <dgm:bulletEnabled val="1"/>
        </dgm:presLayoutVars>
      </dgm:prSet>
      <dgm:spPr/>
    </dgm:pt>
    <dgm:pt modelId="{C06B2531-1169-4E49-8B1E-180E63589BFF}" type="pres">
      <dgm:prSet presAssocID="{5BFB15CF-6622-7949-BC37-875C05836922}" presName="descendantText" presStyleLbl="alignAccFollowNode1" presStyleIdx="2" presStyleCnt="4">
        <dgm:presLayoutVars>
          <dgm:bulletEnabled val="1"/>
        </dgm:presLayoutVars>
      </dgm:prSet>
      <dgm:spPr/>
    </dgm:pt>
    <dgm:pt modelId="{9F0AE239-DEC1-F24E-9D85-BBBBF74EF046}" type="pres">
      <dgm:prSet presAssocID="{AA9EB300-DF2C-6F4D-A658-1A3B95AC5287}" presName="sp" presStyleCnt="0"/>
      <dgm:spPr/>
    </dgm:pt>
    <dgm:pt modelId="{C9DC13D4-A586-C94D-ABBB-7606A9519780}" type="pres">
      <dgm:prSet presAssocID="{3E5C4C81-99CA-A549-B26A-810E98C7663B}" presName="linNode" presStyleCnt="0"/>
      <dgm:spPr/>
    </dgm:pt>
    <dgm:pt modelId="{7167E253-C30A-2D4C-B0E4-FD9F5B6B7F86}" type="pres">
      <dgm:prSet presAssocID="{3E5C4C81-99CA-A549-B26A-810E98C7663B}" presName="parentText" presStyleLbl="node1" presStyleIdx="3" presStyleCnt="4">
        <dgm:presLayoutVars>
          <dgm:chMax val="1"/>
          <dgm:bulletEnabled val="1"/>
        </dgm:presLayoutVars>
      </dgm:prSet>
      <dgm:spPr/>
    </dgm:pt>
    <dgm:pt modelId="{661EBEED-8222-9445-BF8B-B1D9F15BF39A}" type="pres">
      <dgm:prSet presAssocID="{3E5C4C81-99CA-A549-B26A-810E98C7663B}" presName="descendantText" presStyleLbl="alignAccFollowNode1" presStyleIdx="3" presStyleCnt="4">
        <dgm:presLayoutVars>
          <dgm:bulletEnabled val="1"/>
        </dgm:presLayoutVars>
      </dgm:prSet>
      <dgm:spPr/>
    </dgm:pt>
  </dgm:ptLst>
  <dgm:cxnLst>
    <dgm:cxn modelId="{84A32703-FEE1-8647-9E55-0BC731CB5416}" type="presOf" srcId="{3DDD64B8-CFA3-6842-9CAB-54BB3B0CB293}" destId="{C06B2531-1169-4E49-8B1E-180E63589BFF}" srcOrd="0" destOrd="1" presId="urn:microsoft.com/office/officeart/2005/8/layout/vList5"/>
    <dgm:cxn modelId="{7692EB0D-416C-BB49-A8EA-3E2BC309BCE8}" type="presOf" srcId="{3E5C4C81-99CA-A549-B26A-810E98C7663B}" destId="{7167E253-C30A-2D4C-B0E4-FD9F5B6B7F86}" srcOrd="0" destOrd="0" presId="urn:microsoft.com/office/officeart/2005/8/layout/vList5"/>
    <dgm:cxn modelId="{1B871A13-5C82-324D-B9D2-4916DFACF6E4}" type="presOf" srcId="{9059908B-292E-0042-865B-8857F6C7BD7B}" destId="{2BC925E4-ED84-7B4B-B5B3-A97E03727372}" srcOrd="0" destOrd="0" presId="urn:microsoft.com/office/officeart/2005/8/layout/vList5"/>
    <dgm:cxn modelId="{0BC72A1D-7985-934D-B305-E0EDBE1DD5EF}" srcId="{9059908B-292E-0042-865B-8857F6C7BD7B}" destId="{202B77D5-6FC1-4745-807F-87537F43C7FF}" srcOrd="1" destOrd="0" parTransId="{EC25EAD2-CEC6-6B4D-A4A2-1E63C92BD7A4}" sibTransId="{1114C6F2-69A4-5348-883C-11192E41B08D}"/>
    <dgm:cxn modelId="{62618B29-1D35-2C46-8B0E-874714374D79}" srcId="{3E5C4C81-99CA-A549-B26A-810E98C7663B}" destId="{7F50ADF2-D465-BE44-BB2B-FEE17FFDF488}" srcOrd="0" destOrd="0" parTransId="{DA005E00-794A-4F4C-8E36-63357B5ED9DF}" sibTransId="{2F2E7308-56EB-184D-B781-CAD1E8CAADF8}"/>
    <dgm:cxn modelId="{B1916D33-F290-C94B-B57A-2CFD664E55BA}" type="presOf" srcId="{CE6FCD23-2014-644D-B04A-A188A63B8BF4}" destId="{B895EDCA-6AEE-224E-8D5D-02C9891891ED}" srcOrd="0" destOrd="2" presId="urn:microsoft.com/office/officeart/2005/8/layout/vList5"/>
    <dgm:cxn modelId="{9F1D0D5C-E0A8-5945-96D8-539483C9A6CA}" type="presOf" srcId="{5BFB15CF-6622-7949-BC37-875C05836922}" destId="{E6BBD19B-AD4F-4044-8A34-25F872EA2E42}" srcOrd="0" destOrd="0" presId="urn:microsoft.com/office/officeart/2005/8/layout/vList5"/>
    <dgm:cxn modelId="{C1FDDB48-C6A9-4A44-8F91-41B61AC27B81}" type="presOf" srcId="{1C2C2B90-C9C1-AF45-A6C7-12AFDD9557DC}" destId="{661EBEED-8222-9445-BF8B-B1D9F15BF39A}" srcOrd="0" destOrd="1" presId="urn:microsoft.com/office/officeart/2005/8/layout/vList5"/>
    <dgm:cxn modelId="{F7F6E549-D6AC-3348-8274-2D5B53490348}" srcId="{3E5C4C81-99CA-A549-B26A-810E98C7663B}" destId="{1C2C2B90-C9C1-AF45-A6C7-12AFDD9557DC}" srcOrd="1" destOrd="0" parTransId="{3E0C8F53-1709-1E41-AE28-91B4513EA4C5}" sibTransId="{1F2B7C7D-2EC3-4F4C-BE0B-09640BE7B497}"/>
    <dgm:cxn modelId="{83367650-9443-3F48-8A15-67E2FEC53722}" type="presOf" srcId="{55B1B2D2-278D-F94D-8F50-41BBD9C0B00A}" destId="{B895EDCA-6AEE-224E-8D5D-02C9891891ED}" srcOrd="0" destOrd="0" presId="urn:microsoft.com/office/officeart/2005/8/layout/vList5"/>
    <dgm:cxn modelId="{6CF06353-3ABA-9243-8CD3-8903C2170A3A}" type="presOf" srcId="{7F50ADF2-D465-BE44-BB2B-FEE17FFDF488}" destId="{661EBEED-8222-9445-BF8B-B1D9F15BF39A}" srcOrd="0" destOrd="0" presId="urn:microsoft.com/office/officeart/2005/8/layout/vList5"/>
    <dgm:cxn modelId="{F0ECDC55-8905-944A-9D29-E53DA563B9C3}" srcId="{61072FA7-7C68-C94F-A8AE-EBBB37F6CF3B}" destId="{2C49E170-DBBC-8049-8120-BD0658ABD54C}" srcOrd="0" destOrd="0" parTransId="{F1E1CD20-395A-D84B-9775-A369DEB52AE4}" sibTransId="{3B4434FE-4D44-164C-BF36-7822978775C9}"/>
    <dgm:cxn modelId="{2411E157-B962-9F41-93BF-651781F24970}" type="presOf" srcId="{202B77D5-6FC1-4745-807F-87537F43C7FF}" destId="{C0460ABD-B6E1-FA46-B7BF-E1B303B15E19}" srcOrd="0" destOrd="0" presId="urn:microsoft.com/office/officeart/2005/8/layout/vList5"/>
    <dgm:cxn modelId="{495DE77F-9737-5842-B35B-2EBC1ECC9378}" srcId="{5BFB15CF-6622-7949-BC37-875C05836922}" destId="{30E90261-65B9-D442-8566-F348F198EFDE}" srcOrd="2" destOrd="0" parTransId="{E8BBA0D8-ACB8-B34E-9992-2BD2814A2140}" sibTransId="{2933F994-90A4-0A4D-AE2D-D2EA15F81FE0}"/>
    <dgm:cxn modelId="{56671481-F541-4843-A44A-7C1552C8C5B3}" srcId="{202B77D5-6FC1-4745-807F-87537F43C7FF}" destId="{F9CD83FF-F153-5846-94A1-0DD506B0A4FE}" srcOrd="1" destOrd="0" parTransId="{BC57BEF1-6EB4-5349-829A-C6C19CA36C97}" sibTransId="{0B5605D3-D51C-3D4A-8B72-6E62A0A438EC}"/>
    <dgm:cxn modelId="{4834FF8A-2CB1-E346-A6FC-014FCCEDCF8D}" srcId="{202B77D5-6FC1-4745-807F-87537F43C7FF}" destId="{CE6FCD23-2014-644D-B04A-A188A63B8BF4}" srcOrd="2" destOrd="0" parTransId="{3E118694-E44D-1C4E-9D1F-8B3E86F57E71}" sibTransId="{153A39DB-DED0-D347-9F79-9BE31120139D}"/>
    <dgm:cxn modelId="{F683578D-6D13-C944-BC56-D8A221AADDB5}" srcId="{61072FA7-7C68-C94F-A8AE-EBBB37F6CF3B}" destId="{9FAFD901-8078-FA4C-8098-9B2E32ECDF21}" srcOrd="1" destOrd="0" parTransId="{D719834C-7AB8-A74E-9E17-3B8F3A917A2C}" sibTransId="{5A1C4599-4463-8F45-B0B8-166C36D3436C}"/>
    <dgm:cxn modelId="{29FF12A2-06A7-3D4D-A748-38B1B6EDE87D}" srcId="{5BFB15CF-6622-7949-BC37-875C05836922}" destId="{3DDD64B8-CFA3-6842-9CAB-54BB3B0CB293}" srcOrd="1" destOrd="0" parTransId="{82DD6DD2-F75F-BD4F-B5BB-E2E05A97A2CE}" sibTransId="{12B7C9A8-14A7-F341-81FC-611A1DB7F4A1}"/>
    <dgm:cxn modelId="{470881A3-EC62-6E43-9A11-90474D8F3D8C}" type="presOf" srcId="{2C49E170-DBBC-8049-8120-BD0658ABD54C}" destId="{63305610-324B-E14D-867C-D25BB7A57B93}" srcOrd="0" destOrd="0" presId="urn:microsoft.com/office/officeart/2005/8/layout/vList5"/>
    <dgm:cxn modelId="{D7A8BDA4-A9F2-004C-92B6-EDD3A61E2212}" srcId="{9059908B-292E-0042-865B-8857F6C7BD7B}" destId="{61072FA7-7C68-C94F-A8AE-EBBB37F6CF3B}" srcOrd="0" destOrd="0" parTransId="{8A51EC7E-98E5-2142-82AC-3CE62CECC3E7}" sibTransId="{49ABB1CE-CAC3-0440-A1B5-CFD8BA27F8C6}"/>
    <dgm:cxn modelId="{CD568DB1-EDE5-CB4E-8288-D708F47010BE}" type="presOf" srcId="{9FAFD901-8078-FA4C-8098-9B2E32ECDF21}" destId="{63305610-324B-E14D-867C-D25BB7A57B93}" srcOrd="0" destOrd="1" presId="urn:microsoft.com/office/officeart/2005/8/layout/vList5"/>
    <dgm:cxn modelId="{1C497EBC-1A7E-CB45-A53B-9F54B94E512B}" type="presOf" srcId="{AAE9386C-4188-9E47-9848-1BAEE8D6D3F1}" destId="{C06B2531-1169-4E49-8B1E-180E63589BFF}" srcOrd="0" destOrd="0" presId="urn:microsoft.com/office/officeart/2005/8/layout/vList5"/>
    <dgm:cxn modelId="{2EE1CCCD-58E0-994F-9349-BE6BD70275F9}" type="presOf" srcId="{61072FA7-7C68-C94F-A8AE-EBBB37F6CF3B}" destId="{B712D79C-D636-094C-A73B-418AB00BB7AC}" srcOrd="0" destOrd="0" presId="urn:microsoft.com/office/officeart/2005/8/layout/vList5"/>
    <dgm:cxn modelId="{8DDA7BD5-4FC6-5A47-B585-60104D4D91D8}" type="presOf" srcId="{869AF87F-827C-AA46-BA42-7415F0693EBB}" destId="{B895EDCA-6AEE-224E-8D5D-02C9891891ED}" srcOrd="0" destOrd="3" presId="urn:microsoft.com/office/officeart/2005/8/layout/vList5"/>
    <dgm:cxn modelId="{3DB7B2DC-567F-0645-93D1-52D0140EC86F}" type="presOf" srcId="{F9CD83FF-F153-5846-94A1-0DD506B0A4FE}" destId="{B895EDCA-6AEE-224E-8D5D-02C9891891ED}" srcOrd="0" destOrd="1" presId="urn:microsoft.com/office/officeart/2005/8/layout/vList5"/>
    <dgm:cxn modelId="{78E8F3ED-E313-9E49-98D3-DBF4D5A95529}" srcId="{9059908B-292E-0042-865B-8857F6C7BD7B}" destId="{3E5C4C81-99CA-A549-B26A-810E98C7663B}" srcOrd="3" destOrd="0" parTransId="{262C05FD-E159-AC4F-9E7E-BA0352B02680}" sibTransId="{253BBFAE-D4F7-7E49-872F-C5808F22BD53}"/>
    <dgm:cxn modelId="{594835EF-25A6-4A48-9254-2D1601E1A69F}" srcId="{9059908B-292E-0042-865B-8857F6C7BD7B}" destId="{5BFB15CF-6622-7949-BC37-875C05836922}" srcOrd="2" destOrd="0" parTransId="{41E18100-DA76-6A42-AA14-D2B2AD5E4AA8}" sibTransId="{AA9EB300-DF2C-6F4D-A658-1A3B95AC5287}"/>
    <dgm:cxn modelId="{381E2CF4-F89D-2F48-B15C-F8514A46EDF5}" srcId="{5BFB15CF-6622-7949-BC37-875C05836922}" destId="{AAE9386C-4188-9E47-9848-1BAEE8D6D3F1}" srcOrd="0" destOrd="0" parTransId="{C4F3C5DF-B594-104E-B2FA-D529FF305943}" sibTransId="{D504C5E7-5206-BF4E-962E-5E22A53AE669}"/>
    <dgm:cxn modelId="{7AA904F6-BABE-C44B-8167-D36AD9FDD6CE}" srcId="{202B77D5-6FC1-4745-807F-87537F43C7FF}" destId="{55B1B2D2-278D-F94D-8F50-41BBD9C0B00A}" srcOrd="0" destOrd="0" parTransId="{3299400A-48B5-DE4F-8293-2E49FDE7D7C2}" sibTransId="{90C9EEF0-487E-0B4A-800A-BEE914F25A70}"/>
    <dgm:cxn modelId="{DC9C29F6-699D-8145-B132-654097525914}" type="presOf" srcId="{30E90261-65B9-D442-8566-F348F198EFDE}" destId="{C06B2531-1169-4E49-8B1E-180E63589BFF}" srcOrd="0" destOrd="2" presId="urn:microsoft.com/office/officeart/2005/8/layout/vList5"/>
    <dgm:cxn modelId="{B01A2EFE-54E3-FC4F-88A4-CEB39E4C5F5D}" srcId="{202B77D5-6FC1-4745-807F-87537F43C7FF}" destId="{869AF87F-827C-AA46-BA42-7415F0693EBB}" srcOrd="3" destOrd="0" parTransId="{9FE54545-2B1F-C141-B870-7C5509837644}" sibTransId="{C757301B-264E-F440-B21D-C473AD947CEB}"/>
    <dgm:cxn modelId="{8084B6F4-0810-0F45-B9CE-2B0763E26672}" type="presParOf" srcId="{2BC925E4-ED84-7B4B-B5B3-A97E03727372}" destId="{F2CBED8E-53B5-014C-843C-7AEA324019A3}" srcOrd="0" destOrd="0" presId="urn:microsoft.com/office/officeart/2005/8/layout/vList5"/>
    <dgm:cxn modelId="{A218BDA2-9D57-6748-A329-4B0E65EF1A5C}" type="presParOf" srcId="{F2CBED8E-53B5-014C-843C-7AEA324019A3}" destId="{B712D79C-D636-094C-A73B-418AB00BB7AC}" srcOrd="0" destOrd="0" presId="urn:microsoft.com/office/officeart/2005/8/layout/vList5"/>
    <dgm:cxn modelId="{629C5F03-D827-CE47-802A-1894870B1AD6}" type="presParOf" srcId="{F2CBED8E-53B5-014C-843C-7AEA324019A3}" destId="{63305610-324B-E14D-867C-D25BB7A57B93}" srcOrd="1" destOrd="0" presId="urn:microsoft.com/office/officeart/2005/8/layout/vList5"/>
    <dgm:cxn modelId="{8A70FB00-1C1F-6F48-B796-F300ADA2A967}" type="presParOf" srcId="{2BC925E4-ED84-7B4B-B5B3-A97E03727372}" destId="{35756CCB-D9AF-6F4E-9CB2-3DE0A818B65D}" srcOrd="1" destOrd="0" presId="urn:microsoft.com/office/officeart/2005/8/layout/vList5"/>
    <dgm:cxn modelId="{8D0223F7-D49E-5340-A77B-90FAD7210B60}" type="presParOf" srcId="{2BC925E4-ED84-7B4B-B5B3-A97E03727372}" destId="{EBD72E56-8A77-8D46-A9F5-B6676E3379B4}" srcOrd="2" destOrd="0" presId="urn:microsoft.com/office/officeart/2005/8/layout/vList5"/>
    <dgm:cxn modelId="{C0227C51-E97A-ED4A-BAE9-D0AC4170C5DC}" type="presParOf" srcId="{EBD72E56-8A77-8D46-A9F5-B6676E3379B4}" destId="{C0460ABD-B6E1-FA46-B7BF-E1B303B15E19}" srcOrd="0" destOrd="0" presId="urn:microsoft.com/office/officeart/2005/8/layout/vList5"/>
    <dgm:cxn modelId="{2A4326C4-40BC-DC40-BCBD-8D1AEC26A794}" type="presParOf" srcId="{EBD72E56-8A77-8D46-A9F5-B6676E3379B4}" destId="{B895EDCA-6AEE-224E-8D5D-02C9891891ED}" srcOrd="1" destOrd="0" presId="urn:microsoft.com/office/officeart/2005/8/layout/vList5"/>
    <dgm:cxn modelId="{8C79DA76-89A7-F241-8EFD-8C0E00603B97}" type="presParOf" srcId="{2BC925E4-ED84-7B4B-B5B3-A97E03727372}" destId="{9FE49EC1-F881-2C45-A00A-AA9E93E6AC78}" srcOrd="3" destOrd="0" presId="urn:microsoft.com/office/officeart/2005/8/layout/vList5"/>
    <dgm:cxn modelId="{432C4F86-5360-AD45-93E6-8F9EFD66A013}" type="presParOf" srcId="{2BC925E4-ED84-7B4B-B5B3-A97E03727372}" destId="{67FD1F86-51F4-BB47-9CDD-A60B51BA4F52}" srcOrd="4" destOrd="0" presId="urn:microsoft.com/office/officeart/2005/8/layout/vList5"/>
    <dgm:cxn modelId="{E0218A4A-950A-FA4C-933E-D29C8149414A}" type="presParOf" srcId="{67FD1F86-51F4-BB47-9CDD-A60B51BA4F52}" destId="{E6BBD19B-AD4F-4044-8A34-25F872EA2E42}" srcOrd="0" destOrd="0" presId="urn:microsoft.com/office/officeart/2005/8/layout/vList5"/>
    <dgm:cxn modelId="{A73596A2-E211-7D44-AA9D-ABFEA3F8DA24}" type="presParOf" srcId="{67FD1F86-51F4-BB47-9CDD-A60B51BA4F52}" destId="{C06B2531-1169-4E49-8B1E-180E63589BFF}" srcOrd="1" destOrd="0" presId="urn:microsoft.com/office/officeart/2005/8/layout/vList5"/>
    <dgm:cxn modelId="{DFECF849-BD0B-8B46-95C0-716F5C3E38A3}" type="presParOf" srcId="{2BC925E4-ED84-7B4B-B5B3-A97E03727372}" destId="{9F0AE239-DEC1-F24E-9D85-BBBBF74EF046}" srcOrd="5" destOrd="0" presId="urn:microsoft.com/office/officeart/2005/8/layout/vList5"/>
    <dgm:cxn modelId="{7426E759-A739-7544-8389-804B046A4167}" type="presParOf" srcId="{2BC925E4-ED84-7B4B-B5B3-A97E03727372}" destId="{C9DC13D4-A586-C94D-ABBB-7606A9519780}" srcOrd="6" destOrd="0" presId="urn:microsoft.com/office/officeart/2005/8/layout/vList5"/>
    <dgm:cxn modelId="{84846EAA-C631-0A43-B322-0D35B33D3671}" type="presParOf" srcId="{C9DC13D4-A586-C94D-ABBB-7606A9519780}" destId="{7167E253-C30A-2D4C-B0E4-FD9F5B6B7F86}" srcOrd="0" destOrd="0" presId="urn:microsoft.com/office/officeart/2005/8/layout/vList5"/>
    <dgm:cxn modelId="{2F22D498-C400-284D-BC77-A3250F9BAE69}" type="presParOf" srcId="{C9DC13D4-A586-C94D-ABBB-7606A9519780}" destId="{661EBEED-8222-9445-BF8B-B1D9F15BF39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059908B-292E-0042-865B-8857F6C7BD7B}"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5BFB15CF-6622-7949-BC37-875C05836922}">
      <dgm:prSet phldrT="[Text]"/>
      <dgm:spPr/>
      <dgm:t>
        <a:bodyPr/>
        <a:lstStyle/>
        <a:p>
          <a:r>
            <a:rPr lang="en-US" dirty="0"/>
            <a:t>Gastrointestinal</a:t>
          </a:r>
        </a:p>
      </dgm:t>
    </dgm:pt>
    <dgm:pt modelId="{41E18100-DA76-6A42-AA14-D2B2AD5E4AA8}" type="parTrans" cxnId="{594835EF-25A6-4A48-9254-2D1601E1A69F}">
      <dgm:prSet/>
      <dgm:spPr/>
      <dgm:t>
        <a:bodyPr/>
        <a:lstStyle/>
        <a:p>
          <a:endParaRPr lang="en-US"/>
        </a:p>
      </dgm:t>
    </dgm:pt>
    <dgm:pt modelId="{AA9EB300-DF2C-6F4D-A658-1A3B95AC5287}" type="sibTrans" cxnId="{594835EF-25A6-4A48-9254-2D1601E1A69F}">
      <dgm:prSet/>
      <dgm:spPr/>
      <dgm:t>
        <a:bodyPr/>
        <a:lstStyle/>
        <a:p>
          <a:endParaRPr lang="en-US"/>
        </a:p>
      </dgm:t>
    </dgm:pt>
    <dgm:pt modelId="{AAE9386C-4188-9E47-9848-1BAEE8D6D3F1}">
      <dgm:prSet phldrT="[Text]"/>
      <dgm:spPr/>
      <dgm:t>
        <a:bodyPr/>
        <a:lstStyle/>
        <a:p>
          <a:r>
            <a:rPr lang="en-US" dirty="0"/>
            <a:t>Ileus</a:t>
          </a:r>
        </a:p>
      </dgm:t>
    </dgm:pt>
    <dgm:pt modelId="{C4F3C5DF-B594-104E-B2FA-D529FF305943}" type="parTrans" cxnId="{381E2CF4-F89D-2F48-B15C-F8514A46EDF5}">
      <dgm:prSet/>
      <dgm:spPr/>
      <dgm:t>
        <a:bodyPr/>
        <a:lstStyle/>
        <a:p>
          <a:endParaRPr lang="en-US"/>
        </a:p>
      </dgm:t>
    </dgm:pt>
    <dgm:pt modelId="{D504C5E7-5206-BF4E-962E-5E22A53AE669}" type="sibTrans" cxnId="{381E2CF4-F89D-2F48-B15C-F8514A46EDF5}">
      <dgm:prSet/>
      <dgm:spPr/>
      <dgm:t>
        <a:bodyPr/>
        <a:lstStyle/>
        <a:p>
          <a:endParaRPr lang="en-US"/>
        </a:p>
      </dgm:t>
    </dgm:pt>
    <dgm:pt modelId="{F400B978-D96D-364D-8F76-393B5B8E6D73}">
      <dgm:prSet phldrT="[Text]"/>
      <dgm:spPr/>
      <dgm:t>
        <a:bodyPr/>
        <a:lstStyle/>
        <a:p>
          <a:r>
            <a:rPr lang="en-US" dirty="0"/>
            <a:t>Accessory muscle weakness</a:t>
          </a:r>
        </a:p>
      </dgm:t>
    </dgm:pt>
    <dgm:pt modelId="{53872343-34E4-1049-A170-A5E4A6968C72}" type="parTrans" cxnId="{E85A330A-67D6-5A43-9DDD-F30DB1378676}">
      <dgm:prSet/>
      <dgm:spPr/>
      <dgm:t>
        <a:bodyPr/>
        <a:lstStyle/>
        <a:p>
          <a:endParaRPr lang="en-US"/>
        </a:p>
      </dgm:t>
    </dgm:pt>
    <dgm:pt modelId="{14F879BA-E628-244B-81A6-181043710AC8}" type="sibTrans" cxnId="{E85A330A-67D6-5A43-9DDD-F30DB1378676}">
      <dgm:prSet/>
      <dgm:spPr/>
      <dgm:t>
        <a:bodyPr/>
        <a:lstStyle/>
        <a:p>
          <a:endParaRPr lang="en-US"/>
        </a:p>
      </dgm:t>
    </dgm:pt>
    <dgm:pt modelId="{55B1B2D2-278D-F94D-8F50-41BBD9C0B00A}">
      <dgm:prSet phldrT="[Text]"/>
      <dgm:spPr/>
      <dgm:t>
        <a:bodyPr/>
        <a:lstStyle/>
        <a:p>
          <a:r>
            <a:rPr lang="en-US" dirty="0"/>
            <a:t>Increased platelet activation</a:t>
          </a:r>
        </a:p>
      </dgm:t>
    </dgm:pt>
    <dgm:pt modelId="{3299400A-48B5-DE4F-8293-2E49FDE7D7C2}" type="parTrans" cxnId="{7AA904F6-BABE-C44B-8167-D36AD9FDD6CE}">
      <dgm:prSet/>
      <dgm:spPr/>
      <dgm:t>
        <a:bodyPr/>
        <a:lstStyle/>
        <a:p>
          <a:endParaRPr lang="en-US"/>
        </a:p>
      </dgm:t>
    </dgm:pt>
    <dgm:pt modelId="{90C9EEF0-487E-0B4A-800A-BEE914F25A70}" type="sibTrans" cxnId="{7AA904F6-BABE-C44B-8167-D36AD9FDD6CE}">
      <dgm:prSet/>
      <dgm:spPr/>
      <dgm:t>
        <a:bodyPr/>
        <a:lstStyle/>
        <a:p>
          <a:endParaRPr lang="en-US"/>
        </a:p>
      </dgm:t>
    </dgm:pt>
    <dgm:pt modelId="{86153983-33D8-784F-A142-4ACDBDEDFF44}">
      <dgm:prSet phldrT="[Text]"/>
      <dgm:spPr/>
      <dgm:t>
        <a:bodyPr/>
        <a:lstStyle/>
        <a:p>
          <a:r>
            <a:rPr lang="en-US" dirty="0"/>
            <a:t>Respiratory</a:t>
          </a:r>
        </a:p>
      </dgm:t>
    </dgm:pt>
    <dgm:pt modelId="{5AC5309F-3F0C-9B49-8AE0-7DCDA0F21A6B}" type="parTrans" cxnId="{916DB2F5-96C1-AC4D-ACB5-9A6134AA569C}">
      <dgm:prSet/>
      <dgm:spPr/>
      <dgm:t>
        <a:bodyPr/>
        <a:lstStyle/>
        <a:p>
          <a:endParaRPr lang="en-US"/>
        </a:p>
      </dgm:t>
    </dgm:pt>
    <dgm:pt modelId="{F3B79D27-60D1-7846-A716-C4C3F0B84070}" type="sibTrans" cxnId="{916DB2F5-96C1-AC4D-ACB5-9A6134AA569C}">
      <dgm:prSet/>
      <dgm:spPr/>
      <dgm:t>
        <a:bodyPr/>
        <a:lstStyle/>
        <a:p>
          <a:endParaRPr lang="en-US"/>
        </a:p>
      </dgm:t>
    </dgm:pt>
    <dgm:pt modelId="{A8EB164F-A774-3E4D-9490-1D3614C88575}">
      <dgm:prSet phldrT="[Text]"/>
      <dgm:spPr/>
      <dgm:t>
        <a:bodyPr/>
        <a:lstStyle/>
        <a:p>
          <a:r>
            <a:rPr lang="en-US" dirty="0"/>
            <a:t>Reduced upper airway patency</a:t>
          </a:r>
        </a:p>
      </dgm:t>
    </dgm:pt>
    <dgm:pt modelId="{3E91B6D9-158D-BB41-AF1E-712CA122384F}" type="parTrans" cxnId="{5FF09544-71F6-9243-B457-60B91D97AFEA}">
      <dgm:prSet/>
      <dgm:spPr/>
      <dgm:t>
        <a:bodyPr/>
        <a:lstStyle/>
        <a:p>
          <a:endParaRPr lang="en-US"/>
        </a:p>
      </dgm:t>
    </dgm:pt>
    <dgm:pt modelId="{6C270713-BED0-CD41-93C0-33E57DDCF632}" type="sibTrans" cxnId="{5FF09544-71F6-9243-B457-60B91D97AFEA}">
      <dgm:prSet/>
      <dgm:spPr/>
      <dgm:t>
        <a:bodyPr/>
        <a:lstStyle/>
        <a:p>
          <a:endParaRPr lang="en-US"/>
        </a:p>
      </dgm:t>
    </dgm:pt>
    <dgm:pt modelId="{2ED3551A-DFBC-C746-BFF5-3CA9400AC5C6}">
      <dgm:prSet phldrT="[Text]"/>
      <dgm:spPr/>
      <dgm:t>
        <a:bodyPr/>
        <a:lstStyle/>
        <a:p>
          <a:r>
            <a:rPr lang="en-US" dirty="0"/>
            <a:t>Hemostatic</a:t>
          </a:r>
        </a:p>
      </dgm:t>
    </dgm:pt>
    <dgm:pt modelId="{6CF1A5F1-4AAB-CC4E-B363-200A6211B9DD}" type="parTrans" cxnId="{36D6476E-B77B-B540-B281-187D467AA9EA}">
      <dgm:prSet/>
      <dgm:spPr/>
      <dgm:t>
        <a:bodyPr/>
        <a:lstStyle/>
        <a:p>
          <a:endParaRPr lang="en-US"/>
        </a:p>
      </dgm:t>
    </dgm:pt>
    <dgm:pt modelId="{7A96C3D7-B2E1-FF4E-9C46-DE45839E2ED7}" type="sibTrans" cxnId="{36D6476E-B77B-B540-B281-187D467AA9EA}">
      <dgm:prSet/>
      <dgm:spPr/>
      <dgm:t>
        <a:bodyPr/>
        <a:lstStyle/>
        <a:p>
          <a:endParaRPr lang="en-US"/>
        </a:p>
      </dgm:t>
    </dgm:pt>
    <dgm:pt modelId="{2BC925E4-ED84-7B4B-B5B3-A97E03727372}" type="pres">
      <dgm:prSet presAssocID="{9059908B-292E-0042-865B-8857F6C7BD7B}" presName="Name0" presStyleCnt="0">
        <dgm:presLayoutVars>
          <dgm:dir/>
          <dgm:animLvl val="lvl"/>
          <dgm:resizeHandles val="exact"/>
        </dgm:presLayoutVars>
      </dgm:prSet>
      <dgm:spPr/>
    </dgm:pt>
    <dgm:pt modelId="{910EC202-6C41-6749-AB69-114B3AEC6979}" type="pres">
      <dgm:prSet presAssocID="{2ED3551A-DFBC-C746-BFF5-3CA9400AC5C6}" presName="linNode" presStyleCnt="0"/>
      <dgm:spPr/>
    </dgm:pt>
    <dgm:pt modelId="{BA7CBEFA-94A5-8349-B1A4-6A1DB0856938}" type="pres">
      <dgm:prSet presAssocID="{2ED3551A-DFBC-C746-BFF5-3CA9400AC5C6}" presName="parentText" presStyleLbl="node1" presStyleIdx="0" presStyleCnt="3">
        <dgm:presLayoutVars>
          <dgm:chMax val="1"/>
          <dgm:bulletEnabled val="1"/>
        </dgm:presLayoutVars>
      </dgm:prSet>
      <dgm:spPr/>
    </dgm:pt>
    <dgm:pt modelId="{57EC83ED-4D92-2249-ADC9-DA6B841D7605}" type="pres">
      <dgm:prSet presAssocID="{2ED3551A-DFBC-C746-BFF5-3CA9400AC5C6}" presName="descendantText" presStyleLbl="alignAccFollowNode1" presStyleIdx="0" presStyleCnt="3">
        <dgm:presLayoutVars>
          <dgm:bulletEnabled val="1"/>
        </dgm:presLayoutVars>
      </dgm:prSet>
      <dgm:spPr/>
    </dgm:pt>
    <dgm:pt modelId="{FE874841-D2A9-8742-B66D-6113E2303719}" type="pres">
      <dgm:prSet presAssocID="{7A96C3D7-B2E1-FF4E-9C46-DE45839E2ED7}" presName="sp" presStyleCnt="0"/>
      <dgm:spPr/>
    </dgm:pt>
    <dgm:pt modelId="{67FD1F86-51F4-BB47-9CDD-A60B51BA4F52}" type="pres">
      <dgm:prSet presAssocID="{5BFB15CF-6622-7949-BC37-875C05836922}" presName="linNode" presStyleCnt="0"/>
      <dgm:spPr/>
    </dgm:pt>
    <dgm:pt modelId="{E6BBD19B-AD4F-4044-8A34-25F872EA2E42}" type="pres">
      <dgm:prSet presAssocID="{5BFB15CF-6622-7949-BC37-875C05836922}" presName="parentText" presStyleLbl="node1" presStyleIdx="1" presStyleCnt="3">
        <dgm:presLayoutVars>
          <dgm:chMax val="1"/>
          <dgm:bulletEnabled val="1"/>
        </dgm:presLayoutVars>
      </dgm:prSet>
      <dgm:spPr/>
    </dgm:pt>
    <dgm:pt modelId="{C06B2531-1169-4E49-8B1E-180E63589BFF}" type="pres">
      <dgm:prSet presAssocID="{5BFB15CF-6622-7949-BC37-875C05836922}" presName="descendantText" presStyleLbl="alignAccFollowNode1" presStyleIdx="1" presStyleCnt="3">
        <dgm:presLayoutVars>
          <dgm:bulletEnabled val="1"/>
        </dgm:presLayoutVars>
      </dgm:prSet>
      <dgm:spPr/>
    </dgm:pt>
    <dgm:pt modelId="{9F0AE239-DEC1-F24E-9D85-BBBBF74EF046}" type="pres">
      <dgm:prSet presAssocID="{AA9EB300-DF2C-6F4D-A658-1A3B95AC5287}" presName="sp" presStyleCnt="0"/>
      <dgm:spPr/>
    </dgm:pt>
    <dgm:pt modelId="{ACF2BD21-6011-254E-8FAB-37A763CB1E6D}" type="pres">
      <dgm:prSet presAssocID="{86153983-33D8-784F-A142-4ACDBDEDFF44}" presName="linNode" presStyleCnt="0"/>
      <dgm:spPr/>
    </dgm:pt>
    <dgm:pt modelId="{FC799380-225D-8744-8926-DE48850D1D5F}" type="pres">
      <dgm:prSet presAssocID="{86153983-33D8-784F-A142-4ACDBDEDFF44}" presName="parentText" presStyleLbl="node1" presStyleIdx="2" presStyleCnt="3">
        <dgm:presLayoutVars>
          <dgm:chMax val="1"/>
          <dgm:bulletEnabled val="1"/>
        </dgm:presLayoutVars>
      </dgm:prSet>
      <dgm:spPr/>
    </dgm:pt>
    <dgm:pt modelId="{604A3545-3001-ED46-B743-E6E8F3FFA500}" type="pres">
      <dgm:prSet presAssocID="{86153983-33D8-784F-A142-4ACDBDEDFF44}" presName="descendantText" presStyleLbl="alignAccFollowNode1" presStyleIdx="2" presStyleCnt="3">
        <dgm:presLayoutVars>
          <dgm:bulletEnabled val="1"/>
        </dgm:presLayoutVars>
      </dgm:prSet>
      <dgm:spPr/>
    </dgm:pt>
  </dgm:ptLst>
  <dgm:cxnLst>
    <dgm:cxn modelId="{E1A76209-402F-4A43-BF72-39CF99E7FFCD}" type="presOf" srcId="{5BFB15CF-6622-7949-BC37-875C05836922}" destId="{E6BBD19B-AD4F-4044-8A34-25F872EA2E42}" srcOrd="0" destOrd="0" presId="urn:microsoft.com/office/officeart/2005/8/layout/vList5"/>
    <dgm:cxn modelId="{E85A330A-67D6-5A43-9DDD-F30DB1378676}" srcId="{86153983-33D8-784F-A142-4ACDBDEDFF44}" destId="{F400B978-D96D-364D-8F76-393B5B8E6D73}" srcOrd="0" destOrd="0" parTransId="{53872343-34E4-1049-A170-A5E4A6968C72}" sibTransId="{14F879BA-E628-244B-81A6-181043710AC8}"/>
    <dgm:cxn modelId="{73CE8F1F-AD83-4249-87A6-E79316E3A6E8}" type="presOf" srcId="{86153983-33D8-784F-A142-4ACDBDEDFF44}" destId="{FC799380-225D-8744-8926-DE48850D1D5F}" srcOrd="0" destOrd="0" presId="urn:microsoft.com/office/officeart/2005/8/layout/vList5"/>
    <dgm:cxn modelId="{5FF09544-71F6-9243-B457-60B91D97AFEA}" srcId="{86153983-33D8-784F-A142-4ACDBDEDFF44}" destId="{A8EB164F-A774-3E4D-9490-1D3614C88575}" srcOrd="1" destOrd="0" parTransId="{3E91B6D9-158D-BB41-AF1E-712CA122384F}" sibTransId="{6C270713-BED0-CD41-93C0-33E57DDCF632}"/>
    <dgm:cxn modelId="{C1CB7147-88EF-FD4A-9A9A-31B86FB9D1FB}" type="presOf" srcId="{AAE9386C-4188-9E47-9848-1BAEE8D6D3F1}" destId="{C06B2531-1169-4E49-8B1E-180E63589BFF}" srcOrd="0" destOrd="0" presId="urn:microsoft.com/office/officeart/2005/8/layout/vList5"/>
    <dgm:cxn modelId="{9174236C-D28A-5849-86F6-C4659E83BF79}" type="presOf" srcId="{55B1B2D2-278D-F94D-8F50-41BBD9C0B00A}" destId="{57EC83ED-4D92-2249-ADC9-DA6B841D7605}" srcOrd="0" destOrd="0" presId="urn:microsoft.com/office/officeart/2005/8/layout/vList5"/>
    <dgm:cxn modelId="{36D6476E-B77B-B540-B281-187D467AA9EA}" srcId="{9059908B-292E-0042-865B-8857F6C7BD7B}" destId="{2ED3551A-DFBC-C746-BFF5-3CA9400AC5C6}" srcOrd="0" destOrd="0" parTransId="{6CF1A5F1-4AAB-CC4E-B363-200A6211B9DD}" sibTransId="{7A96C3D7-B2E1-FF4E-9C46-DE45839E2ED7}"/>
    <dgm:cxn modelId="{FD57B791-9970-4D43-9114-13109AE463C7}" type="presOf" srcId="{9059908B-292E-0042-865B-8857F6C7BD7B}" destId="{2BC925E4-ED84-7B4B-B5B3-A97E03727372}" srcOrd="0" destOrd="0" presId="urn:microsoft.com/office/officeart/2005/8/layout/vList5"/>
    <dgm:cxn modelId="{821639B4-C211-3D4A-82AF-7B5A75E2608A}" type="presOf" srcId="{F400B978-D96D-364D-8F76-393B5B8E6D73}" destId="{604A3545-3001-ED46-B743-E6E8F3FFA500}" srcOrd="0" destOrd="0" presId="urn:microsoft.com/office/officeart/2005/8/layout/vList5"/>
    <dgm:cxn modelId="{594835EF-25A6-4A48-9254-2D1601E1A69F}" srcId="{9059908B-292E-0042-865B-8857F6C7BD7B}" destId="{5BFB15CF-6622-7949-BC37-875C05836922}" srcOrd="1" destOrd="0" parTransId="{41E18100-DA76-6A42-AA14-D2B2AD5E4AA8}" sibTransId="{AA9EB300-DF2C-6F4D-A658-1A3B95AC5287}"/>
    <dgm:cxn modelId="{F7F940F1-D95A-9645-BA5C-9FABEF193785}" type="presOf" srcId="{A8EB164F-A774-3E4D-9490-1D3614C88575}" destId="{604A3545-3001-ED46-B743-E6E8F3FFA500}" srcOrd="0" destOrd="1" presId="urn:microsoft.com/office/officeart/2005/8/layout/vList5"/>
    <dgm:cxn modelId="{381E2CF4-F89D-2F48-B15C-F8514A46EDF5}" srcId="{5BFB15CF-6622-7949-BC37-875C05836922}" destId="{AAE9386C-4188-9E47-9848-1BAEE8D6D3F1}" srcOrd="0" destOrd="0" parTransId="{C4F3C5DF-B594-104E-B2FA-D529FF305943}" sibTransId="{D504C5E7-5206-BF4E-962E-5E22A53AE669}"/>
    <dgm:cxn modelId="{916DB2F5-96C1-AC4D-ACB5-9A6134AA569C}" srcId="{9059908B-292E-0042-865B-8857F6C7BD7B}" destId="{86153983-33D8-784F-A142-4ACDBDEDFF44}" srcOrd="2" destOrd="0" parTransId="{5AC5309F-3F0C-9B49-8AE0-7DCDA0F21A6B}" sibTransId="{F3B79D27-60D1-7846-A716-C4C3F0B84070}"/>
    <dgm:cxn modelId="{7AA904F6-BABE-C44B-8167-D36AD9FDD6CE}" srcId="{2ED3551A-DFBC-C746-BFF5-3CA9400AC5C6}" destId="{55B1B2D2-278D-F94D-8F50-41BBD9C0B00A}" srcOrd="0" destOrd="0" parTransId="{3299400A-48B5-DE4F-8293-2E49FDE7D7C2}" sibTransId="{90C9EEF0-487E-0B4A-800A-BEE914F25A70}"/>
    <dgm:cxn modelId="{4BA708FB-C5F7-9046-A742-743566A66FA5}" type="presOf" srcId="{2ED3551A-DFBC-C746-BFF5-3CA9400AC5C6}" destId="{BA7CBEFA-94A5-8349-B1A4-6A1DB0856938}" srcOrd="0" destOrd="0" presId="urn:microsoft.com/office/officeart/2005/8/layout/vList5"/>
    <dgm:cxn modelId="{4EA11439-0268-6843-BC6F-7210D6EDF706}" type="presParOf" srcId="{2BC925E4-ED84-7B4B-B5B3-A97E03727372}" destId="{910EC202-6C41-6749-AB69-114B3AEC6979}" srcOrd="0" destOrd="0" presId="urn:microsoft.com/office/officeart/2005/8/layout/vList5"/>
    <dgm:cxn modelId="{A38E26AB-1F15-6B4A-8860-54EF35A193CF}" type="presParOf" srcId="{910EC202-6C41-6749-AB69-114B3AEC6979}" destId="{BA7CBEFA-94A5-8349-B1A4-6A1DB0856938}" srcOrd="0" destOrd="0" presId="urn:microsoft.com/office/officeart/2005/8/layout/vList5"/>
    <dgm:cxn modelId="{30C87791-BB40-054A-9E61-5D21E704317F}" type="presParOf" srcId="{910EC202-6C41-6749-AB69-114B3AEC6979}" destId="{57EC83ED-4D92-2249-ADC9-DA6B841D7605}" srcOrd="1" destOrd="0" presId="urn:microsoft.com/office/officeart/2005/8/layout/vList5"/>
    <dgm:cxn modelId="{75140FF1-3E52-A641-840A-3FED01685DC9}" type="presParOf" srcId="{2BC925E4-ED84-7B4B-B5B3-A97E03727372}" destId="{FE874841-D2A9-8742-B66D-6113E2303719}" srcOrd="1" destOrd="0" presId="urn:microsoft.com/office/officeart/2005/8/layout/vList5"/>
    <dgm:cxn modelId="{0D1ECB7D-6EEE-F44A-811F-64E094D70D67}" type="presParOf" srcId="{2BC925E4-ED84-7B4B-B5B3-A97E03727372}" destId="{67FD1F86-51F4-BB47-9CDD-A60B51BA4F52}" srcOrd="2" destOrd="0" presId="urn:microsoft.com/office/officeart/2005/8/layout/vList5"/>
    <dgm:cxn modelId="{44E257FC-B6A8-8E41-9B1E-BEDED11BFAB9}" type="presParOf" srcId="{67FD1F86-51F4-BB47-9CDD-A60B51BA4F52}" destId="{E6BBD19B-AD4F-4044-8A34-25F872EA2E42}" srcOrd="0" destOrd="0" presId="urn:microsoft.com/office/officeart/2005/8/layout/vList5"/>
    <dgm:cxn modelId="{60ED565F-3A6B-A54A-B89B-6BBF7A59EF2B}" type="presParOf" srcId="{67FD1F86-51F4-BB47-9CDD-A60B51BA4F52}" destId="{C06B2531-1169-4E49-8B1E-180E63589BFF}" srcOrd="1" destOrd="0" presId="urn:microsoft.com/office/officeart/2005/8/layout/vList5"/>
    <dgm:cxn modelId="{4DB798EB-1ABF-D14C-A0FC-1423210F0B70}" type="presParOf" srcId="{2BC925E4-ED84-7B4B-B5B3-A97E03727372}" destId="{9F0AE239-DEC1-F24E-9D85-BBBBF74EF046}" srcOrd="3" destOrd="0" presId="urn:microsoft.com/office/officeart/2005/8/layout/vList5"/>
    <dgm:cxn modelId="{FF508DA5-459D-B44D-B3DF-6E3D1F6FDB69}" type="presParOf" srcId="{2BC925E4-ED84-7B4B-B5B3-A97E03727372}" destId="{ACF2BD21-6011-254E-8FAB-37A763CB1E6D}" srcOrd="4" destOrd="0" presId="urn:microsoft.com/office/officeart/2005/8/layout/vList5"/>
    <dgm:cxn modelId="{D88B4C6D-8233-1E43-8753-F79CFAB99285}" type="presParOf" srcId="{ACF2BD21-6011-254E-8FAB-37A763CB1E6D}" destId="{FC799380-225D-8744-8926-DE48850D1D5F}" srcOrd="0" destOrd="0" presId="urn:microsoft.com/office/officeart/2005/8/layout/vList5"/>
    <dgm:cxn modelId="{BC428353-3982-9646-B6BC-0AFBA8A841F6}" type="presParOf" srcId="{ACF2BD21-6011-254E-8FAB-37A763CB1E6D}" destId="{604A3545-3001-ED46-B743-E6E8F3FFA50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AF1886B-E8AF-F141-A144-F3D70ED67AE6}" type="doc">
      <dgm:prSet loTypeId="urn:microsoft.com/office/officeart/2005/8/layout/list1" loCatId="" qsTypeId="urn:microsoft.com/office/officeart/2005/8/quickstyle/simple4" qsCatId="simple" csTypeId="urn:microsoft.com/office/officeart/2005/8/colors/accent0_3" csCatId="mainScheme" phldr="1"/>
      <dgm:spPr/>
      <dgm:t>
        <a:bodyPr/>
        <a:lstStyle/>
        <a:p>
          <a:endParaRPr lang="en-US"/>
        </a:p>
      </dgm:t>
    </dgm:pt>
    <dgm:pt modelId="{588917DF-7529-E54C-BA37-03FE307816E0}">
      <dgm:prSet phldrT="[Text]"/>
      <dgm:spPr/>
      <dgm:t>
        <a:bodyPr/>
        <a:lstStyle/>
        <a:p>
          <a:r>
            <a:rPr lang="en-US" dirty="0"/>
            <a:t>Decreased renal excretion</a:t>
          </a:r>
        </a:p>
      </dgm:t>
    </dgm:pt>
    <dgm:pt modelId="{DCE659D1-958B-3440-B49C-DB047956BCBD}" type="parTrans" cxnId="{80B9A7D1-C636-EF4A-BBE8-78AD88CB55E5}">
      <dgm:prSet/>
      <dgm:spPr/>
      <dgm:t>
        <a:bodyPr/>
        <a:lstStyle/>
        <a:p>
          <a:endParaRPr lang="en-US"/>
        </a:p>
      </dgm:t>
    </dgm:pt>
    <dgm:pt modelId="{C1C4E2FB-5660-8D42-A5F6-03D659840749}" type="sibTrans" cxnId="{80B9A7D1-C636-EF4A-BBE8-78AD88CB55E5}">
      <dgm:prSet/>
      <dgm:spPr/>
      <dgm:t>
        <a:bodyPr/>
        <a:lstStyle/>
        <a:p>
          <a:endParaRPr lang="en-US"/>
        </a:p>
      </dgm:t>
    </dgm:pt>
    <dgm:pt modelId="{B4CCF0CA-F25E-3145-B9AC-8FC005BEECCD}">
      <dgm:prSet phldrT="[Text]"/>
      <dgm:spPr/>
      <dgm:t>
        <a:bodyPr/>
        <a:lstStyle/>
        <a:p>
          <a:r>
            <a:rPr lang="en-US" dirty="0"/>
            <a:t>Iatrogenic</a:t>
          </a:r>
        </a:p>
      </dgm:t>
    </dgm:pt>
    <dgm:pt modelId="{555C084D-F0D2-1E43-ACE3-80055322E4C1}" type="parTrans" cxnId="{7C74FFD4-2364-114F-B97C-F440E935A62C}">
      <dgm:prSet/>
      <dgm:spPr/>
      <dgm:t>
        <a:bodyPr/>
        <a:lstStyle/>
        <a:p>
          <a:endParaRPr lang="en-US"/>
        </a:p>
      </dgm:t>
    </dgm:pt>
    <dgm:pt modelId="{29C1E001-EFD7-B045-9A51-278F3D4133CA}" type="sibTrans" cxnId="{7C74FFD4-2364-114F-B97C-F440E935A62C}">
      <dgm:prSet/>
      <dgm:spPr/>
      <dgm:t>
        <a:bodyPr/>
        <a:lstStyle/>
        <a:p>
          <a:endParaRPr lang="en-US"/>
        </a:p>
      </dgm:t>
    </dgm:pt>
    <dgm:pt modelId="{BEBCBAB7-24F4-CC45-89A2-02EE28BEB6DC}">
      <dgm:prSet phldrT="[Text]"/>
      <dgm:spPr/>
      <dgm:t>
        <a:bodyPr/>
        <a:lstStyle/>
        <a:p>
          <a:r>
            <a:rPr lang="en-US" dirty="0"/>
            <a:t>Hemolysis</a:t>
          </a:r>
        </a:p>
      </dgm:t>
    </dgm:pt>
    <dgm:pt modelId="{BFFAB9AC-B582-8A4F-B272-52BA0A689679}" type="parTrans" cxnId="{7A7520F0-DDE6-154B-979F-BCB61F22C0B4}">
      <dgm:prSet/>
      <dgm:spPr/>
    </dgm:pt>
    <dgm:pt modelId="{613108C3-0872-3042-A4EE-9317BDAD7ACB}" type="sibTrans" cxnId="{7A7520F0-DDE6-154B-979F-BCB61F22C0B4}">
      <dgm:prSet/>
      <dgm:spPr/>
    </dgm:pt>
    <dgm:pt modelId="{9A4FC12E-D8C5-7040-A380-4FD96B296F01}" type="pres">
      <dgm:prSet presAssocID="{6AF1886B-E8AF-F141-A144-F3D70ED67AE6}" presName="linear" presStyleCnt="0">
        <dgm:presLayoutVars>
          <dgm:dir/>
          <dgm:animLvl val="lvl"/>
          <dgm:resizeHandles val="exact"/>
        </dgm:presLayoutVars>
      </dgm:prSet>
      <dgm:spPr/>
    </dgm:pt>
    <dgm:pt modelId="{1DE4D876-CDE0-A145-9CB2-371881598CC6}" type="pres">
      <dgm:prSet presAssocID="{588917DF-7529-E54C-BA37-03FE307816E0}" presName="parentLin" presStyleCnt="0"/>
      <dgm:spPr/>
    </dgm:pt>
    <dgm:pt modelId="{0B3CA293-F82E-464A-B66F-341090719E05}" type="pres">
      <dgm:prSet presAssocID="{588917DF-7529-E54C-BA37-03FE307816E0}" presName="parentLeftMargin" presStyleLbl="node1" presStyleIdx="0" presStyleCnt="3"/>
      <dgm:spPr/>
    </dgm:pt>
    <dgm:pt modelId="{1FCCB190-614D-F24E-956D-90F643E5A1C5}" type="pres">
      <dgm:prSet presAssocID="{588917DF-7529-E54C-BA37-03FE307816E0}" presName="parentText" presStyleLbl="node1" presStyleIdx="0" presStyleCnt="3">
        <dgm:presLayoutVars>
          <dgm:chMax val="0"/>
          <dgm:bulletEnabled val="1"/>
        </dgm:presLayoutVars>
      </dgm:prSet>
      <dgm:spPr/>
    </dgm:pt>
    <dgm:pt modelId="{F05A8C5A-28DA-AD49-97E2-6787BE02E08A}" type="pres">
      <dgm:prSet presAssocID="{588917DF-7529-E54C-BA37-03FE307816E0}" presName="negativeSpace" presStyleCnt="0"/>
      <dgm:spPr/>
    </dgm:pt>
    <dgm:pt modelId="{86056D8D-E2EC-8645-9785-E66606FEC6E3}" type="pres">
      <dgm:prSet presAssocID="{588917DF-7529-E54C-BA37-03FE307816E0}" presName="childText" presStyleLbl="conFgAcc1" presStyleIdx="0" presStyleCnt="3">
        <dgm:presLayoutVars>
          <dgm:bulletEnabled val="1"/>
        </dgm:presLayoutVars>
      </dgm:prSet>
      <dgm:spPr/>
    </dgm:pt>
    <dgm:pt modelId="{36E04523-4995-B642-AFDD-D1773A02051B}" type="pres">
      <dgm:prSet presAssocID="{C1C4E2FB-5660-8D42-A5F6-03D659840749}" presName="spaceBetweenRectangles" presStyleCnt="0"/>
      <dgm:spPr/>
    </dgm:pt>
    <dgm:pt modelId="{46F4CAD4-57F4-D741-B657-EA063A451688}" type="pres">
      <dgm:prSet presAssocID="{BEBCBAB7-24F4-CC45-89A2-02EE28BEB6DC}" presName="parentLin" presStyleCnt="0"/>
      <dgm:spPr/>
    </dgm:pt>
    <dgm:pt modelId="{DAE83063-409D-DC4F-ABF0-213DC433851E}" type="pres">
      <dgm:prSet presAssocID="{BEBCBAB7-24F4-CC45-89A2-02EE28BEB6DC}" presName="parentLeftMargin" presStyleLbl="node1" presStyleIdx="0" presStyleCnt="3"/>
      <dgm:spPr/>
    </dgm:pt>
    <dgm:pt modelId="{731A9302-624A-6D4B-8FBA-181B0F3850D3}" type="pres">
      <dgm:prSet presAssocID="{BEBCBAB7-24F4-CC45-89A2-02EE28BEB6DC}" presName="parentText" presStyleLbl="node1" presStyleIdx="1" presStyleCnt="3">
        <dgm:presLayoutVars>
          <dgm:chMax val="0"/>
          <dgm:bulletEnabled val="1"/>
        </dgm:presLayoutVars>
      </dgm:prSet>
      <dgm:spPr/>
    </dgm:pt>
    <dgm:pt modelId="{191D70B5-CC57-B34F-AA27-A3EC858D2E49}" type="pres">
      <dgm:prSet presAssocID="{BEBCBAB7-24F4-CC45-89A2-02EE28BEB6DC}" presName="negativeSpace" presStyleCnt="0"/>
      <dgm:spPr/>
    </dgm:pt>
    <dgm:pt modelId="{71E250DB-3887-3B4C-A960-9CA3E715A35F}" type="pres">
      <dgm:prSet presAssocID="{BEBCBAB7-24F4-CC45-89A2-02EE28BEB6DC}" presName="childText" presStyleLbl="conFgAcc1" presStyleIdx="1" presStyleCnt="3">
        <dgm:presLayoutVars>
          <dgm:bulletEnabled val="1"/>
        </dgm:presLayoutVars>
      </dgm:prSet>
      <dgm:spPr/>
    </dgm:pt>
    <dgm:pt modelId="{0FDA9FB6-7E27-934A-8BEC-8E589E645D60}" type="pres">
      <dgm:prSet presAssocID="{613108C3-0872-3042-A4EE-9317BDAD7ACB}" presName="spaceBetweenRectangles" presStyleCnt="0"/>
      <dgm:spPr/>
    </dgm:pt>
    <dgm:pt modelId="{13F8FFAA-5D48-394F-BA67-257F53DCAA4C}" type="pres">
      <dgm:prSet presAssocID="{B4CCF0CA-F25E-3145-B9AC-8FC005BEECCD}" presName="parentLin" presStyleCnt="0"/>
      <dgm:spPr/>
    </dgm:pt>
    <dgm:pt modelId="{B670A3AA-F506-4246-B2CB-5621D8B3E5F8}" type="pres">
      <dgm:prSet presAssocID="{B4CCF0CA-F25E-3145-B9AC-8FC005BEECCD}" presName="parentLeftMargin" presStyleLbl="node1" presStyleIdx="1" presStyleCnt="3"/>
      <dgm:spPr/>
    </dgm:pt>
    <dgm:pt modelId="{95AC8AB8-DD04-054D-860F-5668EE7FDF35}" type="pres">
      <dgm:prSet presAssocID="{B4CCF0CA-F25E-3145-B9AC-8FC005BEECCD}" presName="parentText" presStyleLbl="node1" presStyleIdx="2" presStyleCnt="3">
        <dgm:presLayoutVars>
          <dgm:chMax val="0"/>
          <dgm:bulletEnabled val="1"/>
        </dgm:presLayoutVars>
      </dgm:prSet>
      <dgm:spPr/>
    </dgm:pt>
    <dgm:pt modelId="{82D46CB5-FE10-834B-9A5B-7BCAC0826874}" type="pres">
      <dgm:prSet presAssocID="{B4CCF0CA-F25E-3145-B9AC-8FC005BEECCD}" presName="negativeSpace" presStyleCnt="0"/>
      <dgm:spPr/>
    </dgm:pt>
    <dgm:pt modelId="{414489E5-6A22-324E-AEFE-3BC0FB2149B4}" type="pres">
      <dgm:prSet presAssocID="{B4CCF0CA-F25E-3145-B9AC-8FC005BEECCD}" presName="childText" presStyleLbl="conFgAcc1" presStyleIdx="2" presStyleCnt="3">
        <dgm:presLayoutVars>
          <dgm:bulletEnabled val="1"/>
        </dgm:presLayoutVars>
      </dgm:prSet>
      <dgm:spPr/>
    </dgm:pt>
  </dgm:ptLst>
  <dgm:cxnLst>
    <dgm:cxn modelId="{9E0EFD5B-80B0-8441-A501-8240959F765E}" type="presOf" srcId="{588917DF-7529-E54C-BA37-03FE307816E0}" destId="{0B3CA293-F82E-464A-B66F-341090719E05}" srcOrd="0" destOrd="0" presId="urn:microsoft.com/office/officeart/2005/8/layout/list1"/>
    <dgm:cxn modelId="{FE04B642-9CCC-5B45-8134-3FF9F3C88BDD}" type="presOf" srcId="{B4CCF0CA-F25E-3145-B9AC-8FC005BEECCD}" destId="{B670A3AA-F506-4246-B2CB-5621D8B3E5F8}" srcOrd="0" destOrd="0" presId="urn:microsoft.com/office/officeart/2005/8/layout/list1"/>
    <dgm:cxn modelId="{D8295E66-72F7-8742-9760-77884C563C7D}" type="presOf" srcId="{BEBCBAB7-24F4-CC45-89A2-02EE28BEB6DC}" destId="{731A9302-624A-6D4B-8FBA-181B0F3850D3}" srcOrd="1" destOrd="0" presId="urn:microsoft.com/office/officeart/2005/8/layout/list1"/>
    <dgm:cxn modelId="{26A0E14C-F102-E24F-9CF3-5F49A9C09904}" type="presOf" srcId="{B4CCF0CA-F25E-3145-B9AC-8FC005BEECCD}" destId="{95AC8AB8-DD04-054D-860F-5668EE7FDF35}" srcOrd="1" destOrd="0" presId="urn:microsoft.com/office/officeart/2005/8/layout/list1"/>
    <dgm:cxn modelId="{43142D70-3A72-5C47-924C-72ACC70499BF}" type="presOf" srcId="{6AF1886B-E8AF-F141-A144-F3D70ED67AE6}" destId="{9A4FC12E-D8C5-7040-A380-4FD96B296F01}" srcOrd="0" destOrd="0" presId="urn:microsoft.com/office/officeart/2005/8/layout/list1"/>
    <dgm:cxn modelId="{C4160691-CEE5-B041-91A9-85AA71294A18}" type="presOf" srcId="{588917DF-7529-E54C-BA37-03FE307816E0}" destId="{1FCCB190-614D-F24E-956D-90F643E5A1C5}" srcOrd="1" destOrd="0" presId="urn:microsoft.com/office/officeart/2005/8/layout/list1"/>
    <dgm:cxn modelId="{CF0A90A7-D08C-D54A-8E03-BB8D9805985C}" type="presOf" srcId="{BEBCBAB7-24F4-CC45-89A2-02EE28BEB6DC}" destId="{DAE83063-409D-DC4F-ABF0-213DC433851E}" srcOrd="0" destOrd="0" presId="urn:microsoft.com/office/officeart/2005/8/layout/list1"/>
    <dgm:cxn modelId="{80B9A7D1-C636-EF4A-BBE8-78AD88CB55E5}" srcId="{6AF1886B-E8AF-F141-A144-F3D70ED67AE6}" destId="{588917DF-7529-E54C-BA37-03FE307816E0}" srcOrd="0" destOrd="0" parTransId="{DCE659D1-958B-3440-B49C-DB047956BCBD}" sibTransId="{C1C4E2FB-5660-8D42-A5F6-03D659840749}"/>
    <dgm:cxn modelId="{7C74FFD4-2364-114F-B97C-F440E935A62C}" srcId="{6AF1886B-E8AF-F141-A144-F3D70ED67AE6}" destId="{B4CCF0CA-F25E-3145-B9AC-8FC005BEECCD}" srcOrd="2" destOrd="0" parTransId="{555C084D-F0D2-1E43-ACE3-80055322E4C1}" sibTransId="{29C1E001-EFD7-B045-9A51-278F3D4133CA}"/>
    <dgm:cxn modelId="{7A7520F0-DDE6-154B-979F-BCB61F22C0B4}" srcId="{6AF1886B-E8AF-F141-A144-F3D70ED67AE6}" destId="{BEBCBAB7-24F4-CC45-89A2-02EE28BEB6DC}" srcOrd="1" destOrd="0" parTransId="{BFFAB9AC-B582-8A4F-B272-52BA0A689679}" sibTransId="{613108C3-0872-3042-A4EE-9317BDAD7ACB}"/>
    <dgm:cxn modelId="{8CE3231B-CD3F-B547-ABB7-D4410BFCEAD5}" type="presParOf" srcId="{9A4FC12E-D8C5-7040-A380-4FD96B296F01}" destId="{1DE4D876-CDE0-A145-9CB2-371881598CC6}" srcOrd="0" destOrd="0" presId="urn:microsoft.com/office/officeart/2005/8/layout/list1"/>
    <dgm:cxn modelId="{FD9FFDDF-861E-4545-AFBC-96110113E880}" type="presParOf" srcId="{1DE4D876-CDE0-A145-9CB2-371881598CC6}" destId="{0B3CA293-F82E-464A-B66F-341090719E05}" srcOrd="0" destOrd="0" presId="urn:microsoft.com/office/officeart/2005/8/layout/list1"/>
    <dgm:cxn modelId="{853D1EA3-CBE7-D34B-9B8A-E3FBFF20DA60}" type="presParOf" srcId="{1DE4D876-CDE0-A145-9CB2-371881598CC6}" destId="{1FCCB190-614D-F24E-956D-90F643E5A1C5}" srcOrd="1" destOrd="0" presId="urn:microsoft.com/office/officeart/2005/8/layout/list1"/>
    <dgm:cxn modelId="{E9D9E0E1-CB2C-DF4F-969B-1C1E30170C61}" type="presParOf" srcId="{9A4FC12E-D8C5-7040-A380-4FD96B296F01}" destId="{F05A8C5A-28DA-AD49-97E2-6787BE02E08A}" srcOrd="1" destOrd="0" presId="urn:microsoft.com/office/officeart/2005/8/layout/list1"/>
    <dgm:cxn modelId="{3CEA6070-7156-2942-8D4B-4948EF99D560}" type="presParOf" srcId="{9A4FC12E-D8C5-7040-A380-4FD96B296F01}" destId="{86056D8D-E2EC-8645-9785-E66606FEC6E3}" srcOrd="2" destOrd="0" presId="urn:microsoft.com/office/officeart/2005/8/layout/list1"/>
    <dgm:cxn modelId="{1EA79ABD-48B1-EE44-AE54-7068D85E826A}" type="presParOf" srcId="{9A4FC12E-D8C5-7040-A380-4FD96B296F01}" destId="{36E04523-4995-B642-AFDD-D1773A02051B}" srcOrd="3" destOrd="0" presId="urn:microsoft.com/office/officeart/2005/8/layout/list1"/>
    <dgm:cxn modelId="{C73EEDF3-CD03-CD40-836E-49DC617EF342}" type="presParOf" srcId="{9A4FC12E-D8C5-7040-A380-4FD96B296F01}" destId="{46F4CAD4-57F4-D741-B657-EA063A451688}" srcOrd="4" destOrd="0" presId="urn:microsoft.com/office/officeart/2005/8/layout/list1"/>
    <dgm:cxn modelId="{C0E99DC0-D651-B64E-9F5D-5EECCB3F8976}" type="presParOf" srcId="{46F4CAD4-57F4-D741-B657-EA063A451688}" destId="{DAE83063-409D-DC4F-ABF0-213DC433851E}" srcOrd="0" destOrd="0" presId="urn:microsoft.com/office/officeart/2005/8/layout/list1"/>
    <dgm:cxn modelId="{A3D29308-8C40-6943-80A7-48B8679B6279}" type="presParOf" srcId="{46F4CAD4-57F4-D741-B657-EA063A451688}" destId="{731A9302-624A-6D4B-8FBA-181B0F3850D3}" srcOrd="1" destOrd="0" presId="urn:microsoft.com/office/officeart/2005/8/layout/list1"/>
    <dgm:cxn modelId="{C5F9BC53-AF63-AD4D-A77B-02FB1ACF105F}" type="presParOf" srcId="{9A4FC12E-D8C5-7040-A380-4FD96B296F01}" destId="{191D70B5-CC57-B34F-AA27-A3EC858D2E49}" srcOrd="5" destOrd="0" presId="urn:microsoft.com/office/officeart/2005/8/layout/list1"/>
    <dgm:cxn modelId="{29DEC218-7F53-C54F-AC6B-FA76AC09FD35}" type="presParOf" srcId="{9A4FC12E-D8C5-7040-A380-4FD96B296F01}" destId="{71E250DB-3887-3B4C-A960-9CA3E715A35F}" srcOrd="6" destOrd="0" presId="urn:microsoft.com/office/officeart/2005/8/layout/list1"/>
    <dgm:cxn modelId="{9601AC03-EF35-D442-9E86-E20F44258769}" type="presParOf" srcId="{9A4FC12E-D8C5-7040-A380-4FD96B296F01}" destId="{0FDA9FB6-7E27-934A-8BEC-8E589E645D60}" srcOrd="7" destOrd="0" presId="urn:microsoft.com/office/officeart/2005/8/layout/list1"/>
    <dgm:cxn modelId="{031617BE-B115-A044-B11C-5DB9BA7995C3}" type="presParOf" srcId="{9A4FC12E-D8C5-7040-A380-4FD96B296F01}" destId="{13F8FFAA-5D48-394F-BA67-257F53DCAA4C}" srcOrd="8" destOrd="0" presId="urn:microsoft.com/office/officeart/2005/8/layout/list1"/>
    <dgm:cxn modelId="{F2A6C391-705E-2A46-8811-D0EE27D13DE1}" type="presParOf" srcId="{13F8FFAA-5D48-394F-BA67-257F53DCAA4C}" destId="{B670A3AA-F506-4246-B2CB-5621D8B3E5F8}" srcOrd="0" destOrd="0" presId="urn:microsoft.com/office/officeart/2005/8/layout/list1"/>
    <dgm:cxn modelId="{90868596-65AF-FE43-9E6A-1443D6996509}" type="presParOf" srcId="{13F8FFAA-5D48-394F-BA67-257F53DCAA4C}" destId="{95AC8AB8-DD04-054D-860F-5668EE7FDF35}" srcOrd="1" destOrd="0" presId="urn:microsoft.com/office/officeart/2005/8/layout/list1"/>
    <dgm:cxn modelId="{C74314BD-077A-AE46-8BE4-CBA45C8DED44}" type="presParOf" srcId="{9A4FC12E-D8C5-7040-A380-4FD96B296F01}" destId="{82D46CB5-FE10-834B-9A5B-7BCAC0826874}" srcOrd="9" destOrd="0" presId="urn:microsoft.com/office/officeart/2005/8/layout/list1"/>
    <dgm:cxn modelId="{9A2ED73A-9A18-6340-B2BB-1CC449DC8241}" type="presParOf" srcId="{9A4FC12E-D8C5-7040-A380-4FD96B296F01}" destId="{414489E5-6A22-324E-AEFE-3BC0FB2149B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56D8D-E2EC-8645-9785-E66606FEC6E3}">
      <dsp:nvSpPr>
        <dsp:cNvPr id="0" name=""/>
        <dsp:cNvSpPr/>
      </dsp:nvSpPr>
      <dsp:spPr>
        <a:xfrm>
          <a:off x="0" y="299046"/>
          <a:ext cx="5306646" cy="1047375"/>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1855" tIns="395732" rIns="411855"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&lt; 7,000 Da filters through</a:t>
          </a:r>
        </a:p>
        <a:p>
          <a:pPr marL="171450" lvl="1" indent="-171450" algn="l" defTabSz="844550">
            <a:lnSpc>
              <a:spcPct val="90000"/>
            </a:lnSpc>
            <a:spcBef>
              <a:spcPct val="0"/>
            </a:spcBef>
            <a:spcAft>
              <a:spcPct val="15000"/>
            </a:spcAft>
            <a:buChar char="•"/>
          </a:pPr>
          <a:r>
            <a:rPr lang="en-US" sz="1900" kern="1200" dirty="0"/>
            <a:t>&gt; 70,000 Da is stopped</a:t>
          </a:r>
        </a:p>
      </dsp:txBody>
      <dsp:txXfrm>
        <a:off x="0" y="299046"/>
        <a:ext cx="5306646" cy="1047375"/>
      </dsp:txXfrm>
    </dsp:sp>
    <dsp:sp modelId="{1FCCB190-614D-F24E-956D-90F643E5A1C5}">
      <dsp:nvSpPr>
        <dsp:cNvPr id="0" name=""/>
        <dsp:cNvSpPr/>
      </dsp:nvSpPr>
      <dsp:spPr>
        <a:xfrm>
          <a:off x="265332" y="18606"/>
          <a:ext cx="3714652" cy="56088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405" tIns="0" rIns="140405" bIns="0" numCol="1" spcCol="1270" anchor="ctr" anchorCtr="0">
          <a:noAutofit/>
        </a:bodyPr>
        <a:lstStyle/>
        <a:p>
          <a:pPr marL="0" lvl="0" indent="0" algn="l" defTabSz="844550">
            <a:lnSpc>
              <a:spcPct val="90000"/>
            </a:lnSpc>
            <a:spcBef>
              <a:spcPct val="0"/>
            </a:spcBef>
            <a:spcAft>
              <a:spcPct val="35000"/>
            </a:spcAft>
            <a:buNone/>
          </a:pPr>
          <a:r>
            <a:rPr lang="en-US" sz="1900" kern="1200" dirty="0"/>
            <a:t>Molecular Size</a:t>
          </a:r>
        </a:p>
      </dsp:txBody>
      <dsp:txXfrm>
        <a:off x="292712" y="45986"/>
        <a:ext cx="3659892" cy="506120"/>
      </dsp:txXfrm>
    </dsp:sp>
    <dsp:sp modelId="{7BDA7DBA-F32B-0947-94C5-1128C0D1ECF6}">
      <dsp:nvSpPr>
        <dsp:cNvPr id="0" name=""/>
        <dsp:cNvSpPr/>
      </dsp:nvSpPr>
      <dsp:spPr>
        <a:xfrm>
          <a:off x="0" y="1729462"/>
          <a:ext cx="5306646" cy="15561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1855" tIns="395732" rIns="411855"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Positive charges filter through</a:t>
          </a:r>
        </a:p>
        <a:p>
          <a:pPr marL="171450" lvl="1" indent="-171450" algn="l" defTabSz="844550">
            <a:lnSpc>
              <a:spcPct val="90000"/>
            </a:lnSpc>
            <a:spcBef>
              <a:spcPct val="0"/>
            </a:spcBef>
            <a:spcAft>
              <a:spcPct val="15000"/>
            </a:spcAft>
            <a:buChar char="•"/>
          </a:pPr>
          <a:r>
            <a:rPr lang="en-US" sz="1900" kern="1200" dirty="0"/>
            <a:t>Negative charges filter less</a:t>
          </a:r>
        </a:p>
        <a:p>
          <a:pPr marL="342900" lvl="2" indent="-171450" algn="l" defTabSz="844550">
            <a:lnSpc>
              <a:spcPct val="90000"/>
            </a:lnSpc>
            <a:spcBef>
              <a:spcPct val="0"/>
            </a:spcBef>
            <a:spcAft>
              <a:spcPct val="15000"/>
            </a:spcAft>
            <a:buChar char="•"/>
          </a:pPr>
          <a:r>
            <a:rPr lang="en-US" sz="1900" kern="1200" dirty="0"/>
            <a:t>Due to negatively-charged glycoproteins on filtration barrier</a:t>
          </a:r>
        </a:p>
      </dsp:txBody>
      <dsp:txXfrm>
        <a:off x="0" y="1729462"/>
        <a:ext cx="5306646" cy="1556100"/>
      </dsp:txXfrm>
    </dsp:sp>
    <dsp:sp modelId="{BE08CAA1-3C44-2248-9C3D-38E2E61E48F7}">
      <dsp:nvSpPr>
        <dsp:cNvPr id="0" name=""/>
        <dsp:cNvSpPr/>
      </dsp:nvSpPr>
      <dsp:spPr>
        <a:xfrm>
          <a:off x="265332" y="1449022"/>
          <a:ext cx="3714652" cy="56088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405" tIns="0" rIns="140405" bIns="0" numCol="1" spcCol="1270" anchor="ctr" anchorCtr="0">
          <a:noAutofit/>
        </a:bodyPr>
        <a:lstStyle/>
        <a:p>
          <a:pPr marL="0" lvl="0" indent="0" algn="l" defTabSz="844550">
            <a:lnSpc>
              <a:spcPct val="90000"/>
            </a:lnSpc>
            <a:spcBef>
              <a:spcPct val="0"/>
            </a:spcBef>
            <a:spcAft>
              <a:spcPct val="35000"/>
            </a:spcAft>
            <a:buNone/>
          </a:pPr>
          <a:r>
            <a:rPr lang="en-US" sz="1900" kern="1200" dirty="0"/>
            <a:t>Electrical Charge</a:t>
          </a:r>
        </a:p>
      </dsp:txBody>
      <dsp:txXfrm>
        <a:off x="292712" y="1476402"/>
        <a:ext cx="3659892" cy="5061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2D79C-D636-094C-A73B-418AB00BB7AC}">
      <dsp:nvSpPr>
        <dsp:cNvPr id="0" name=""/>
        <dsp:cNvSpPr/>
      </dsp:nvSpPr>
      <dsp:spPr>
        <a:xfrm>
          <a:off x="2907832" y="2259"/>
          <a:ext cx="3271311" cy="98782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Usu. associated w/ azotemia</a:t>
          </a:r>
        </a:p>
      </dsp:txBody>
      <dsp:txXfrm>
        <a:off x="2956053" y="50480"/>
        <a:ext cx="3174869" cy="891378"/>
      </dsp:txXfrm>
    </dsp:sp>
    <dsp:sp modelId="{67BE6733-C2F2-9E40-8C0B-F59940C0BC8D}">
      <dsp:nvSpPr>
        <dsp:cNvPr id="0" name=""/>
        <dsp:cNvSpPr/>
      </dsp:nvSpPr>
      <dsp:spPr>
        <a:xfrm>
          <a:off x="2907832" y="1039471"/>
          <a:ext cx="3271311" cy="98782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Weakness/Hyporeflexia</a:t>
          </a:r>
        </a:p>
      </dsp:txBody>
      <dsp:txXfrm>
        <a:off x="2956053" y="1087692"/>
        <a:ext cx="3174869" cy="891378"/>
      </dsp:txXfrm>
    </dsp:sp>
    <dsp:sp modelId="{C0460ABD-B6E1-FA46-B7BF-E1B303B15E19}">
      <dsp:nvSpPr>
        <dsp:cNvPr id="0" name=""/>
        <dsp:cNvSpPr/>
      </dsp:nvSpPr>
      <dsp:spPr>
        <a:xfrm>
          <a:off x="2907832" y="2076683"/>
          <a:ext cx="3271311" cy="98782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Hypotension</a:t>
          </a:r>
        </a:p>
      </dsp:txBody>
      <dsp:txXfrm>
        <a:off x="2956053" y="2124904"/>
        <a:ext cx="3174869" cy="891378"/>
      </dsp:txXfrm>
    </dsp:sp>
    <dsp:sp modelId="{E6BBD19B-AD4F-4044-8A34-25F872EA2E42}">
      <dsp:nvSpPr>
        <dsp:cNvPr id="0" name=""/>
        <dsp:cNvSpPr/>
      </dsp:nvSpPr>
      <dsp:spPr>
        <a:xfrm>
          <a:off x="2907832" y="3113894"/>
          <a:ext cx="3271311" cy="98782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Respiratory difficulty</a:t>
          </a:r>
        </a:p>
      </dsp:txBody>
      <dsp:txXfrm>
        <a:off x="2956053" y="3162115"/>
        <a:ext cx="3174869" cy="891378"/>
      </dsp:txXfrm>
    </dsp:sp>
    <dsp:sp modelId="{A2ECBDD7-9C28-704C-BFF9-EC624500B26E}">
      <dsp:nvSpPr>
        <dsp:cNvPr id="0" name=""/>
        <dsp:cNvSpPr/>
      </dsp:nvSpPr>
      <dsp:spPr>
        <a:xfrm>
          <a:off x="2907832" y="4151106"/>
          <a:ext cx="3271311" cy="98782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Arrhythmias: 1</a:t>
          </a:r>
          <a:r>
            <a:rPr lang="en-US" sz="2500" kern="1200" baseline="30000" dirty="0"/>
            <a:t>st</a:t>
          </a:r>
          <a:r>
            <a:rPr lang="en-US" sz="2500" kern="1200" dirty="0"/>
            <a:t> degree AVB, rarely asystole</a:t>
          </a:r>
        </a:p>
      </dsp:txBody>
      <dsp:txXfrm>
        <a:off x="2956053" y="4199327"/>
        <a:ext cx="3174869" cy="8913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56D8D-E2EC-8645-9785-E66606FEC6E3}">
      <dsp:nvSpPr>
        <dsp:cNvPr id="0" name=""/>
        <dsp:cNvSpPr/>
      </dsp:nvSpPr>
      <dsp:spPr>
        <a:xfrm>
          <a:off x="0" y="818080"/>
          <a:ext cx="6096000" cy="6048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FCCB190-614D-F24E-956D-90F643E5A1C5}">
      <dsp:nvSpPr>
        <dsp:cNvPr id="0" name=""/>
        <dsp:cNvSpPr/>
      </dsp:nvSpPr>
      <dsp:spPr>
        <a:xfrm>
          <a:off x="304800" y="463840"/>
          <a:ext cx="4267200" cy="70848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US" sz="2400" kern="1200" dirty="0"/>
            <a:t>Decreased intestinal absorption</a:t>
          </a:r>
        </a:p>
      </dsp:txBody>
      <dsp:txXfrm>
        <a:off x="339385" y="498425"/>
        <a:ext cx="4198030" cy="639310"/>
      </dsp:txXfrm>
    </dsp:sp>
    <dsp:sp modelId="{7BDA7DBA-F32B-0947-94C5-1128C0D1ECF6}">
      <dsp:nvSpPr>
        <dsp:cNvPr id="0" name=""/>
        <dsp:cNvSpPr/>
      </dsp:nvSpPr>
      <dsp:spPr>
        <a:xfrm>
          <a:off x="0" y="1906720"/>
          <a:ext cx="6096000" cy="6048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E08CAA1-3C44-2248-9C3D-38E2E61E48F7}">
      <dsp:nvSpPr>
        <dsp:cNvPr id="0" name=""/>
        <dsp:cNvSpPr/>
      </dsp:nvSpPr>
      <dsp:spPr>
        <a:xfrm>
          <a:off x="304800" y="1552480"/>
          <a:ext cx="4267200" cy="70848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US" sz="2400" kern="1200" dirty="0"/>
            <a:t>Increased renal excretion</a:t>
          </a:r>
        </a:p>
      </dsp:txBody>
      <dsp:txXfrm>
        <a:off x="339385" y="1587065"/>
        <a:ext cx="4198030" cy="639310"/>
      </dsp:txXfrm>
    </dsp:sp>
    <dsp:sp modelId="{414489E5-6A22-324E-AEFE-3BC0FB2149B4}">
      <dsp:nvSpPr>
        <dsp:cNvPr id="0" name=""/>
        <dsp:cNvSpPr/>
      </dsp:nvSpPr>
      <dsp:spPr>
        <a:xfrm>
          <a:off x="0" y="2995360"/>
          <a:ext cx="6096000" cy="6048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5AC8AB8-DD04-054D-860F-5668EE7FDF35}">
      <dsp:nvSpPr>
        <dsp:cNvPr id="0" name=""/>
        <dsp:cNvSpPr/>
      </dsp:nvSpPr>
      <dsp:spPr>
        <a:xfrm>
          <a:off x="304800" y="2641120"/>
          <a:ext cx="4267200" cy="70848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en-US" sz="2400" kern="1200" dirty="0"/>
            <a:t>Transcellular shifts</a:t>
          </a:r>
        </a:p>
      </dsp:txBody>
      <dsp:txXfrm>
        <a:off x="339385" y="2675705"/>
        <a:ext cx="4198030" cy="63931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5EDCA-6AEE-224E-8D5D-02C9891891ED}">
      <dsp:nvSpPr>
        <dsp:cNvPr id="0" name=""/>
        <dsp:cNvSpPr/>
      </dsp:nvSpPr>
      <dsp:spPr>
        <a:xfrm rot="5400000">
          <a:off x="3712842" y="-1299504"/>
          <a:ext cx="1143298" cy="403246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Confusion</a:t>
          </a:r>
        </a:p>
        <a:p>
          <a:pPr marL="171450" lvl="1" indent="-171450" algn="l" defTabSz="755650">
            <a:lnSpc>
              <a:spcPct val="90000"/>
            </a:lnSpc>
            <a:spcBef>
              <a:spcPct val="0"/>
            </a:spcBef>
            <a:spcAft>
              <a:spcPct val="15000"/>
            </a:spcAft>
            <a:buChar char="•"/>
          </a:pPr>
          <a:r>
            <a:rPr lang="en-US" sz="1700" kern="1200" dirty="0"/>
            <a:t>Paresthesias</a:t>
          </a:r>
        </a:p>
        <a:p>
          <a:pPr marL="171450" lvl="1" indent="-171450" algn="l" defTabSz="755650">
            <a:lnSpc>
              <a:spcPct val="90000"/>
            </a:lnSpc>
            <a:spcBef>
              <a:spcPct val="0"/>
            </a:spcBef>
            <a:spcAft>
              <a:spcPct val="15000"/>
            </a:spcAft>
            <a:buChar char="•"/>
          </a:pPr>
          <a:r>
            <a:rPr lang="en-US" sz="1700" kern="1200" dirty="0"/>
            <a:t>Seizure</a:t>
          </a:r>
        </a:p>
        <a:p>
          <a:pPr marL="171450" lvl="1" indent="-171450" algn="l" defTabSz="755650">
            <a:lnSpc>
              <a:spcPct val="90000"/>
            </a:lnSpc>
            <a:spcBef>
              <a:spcPct val="0"/>
            </a:spcBef>
            <a:spcAft>
              <a:spcPct val="15000"/>
            </a:spcAft>
            <a:buChar char="•"/>
          </a:pPr>
          <a:r>
            <a:rPr lang="en-US" sz="1700" kern="1200" dirty="0"/>
            <a:t>Coma</a:t>
          </a:r>
        </a:p>
      </dsp:txBody>
      <dsp:txXfrm rot="-5400000">
        <a:off x="2268261" y="200888"/>
        <a:ext cx="3976651" cy="1031676"/>
      </dsp:txXfrm>
    </dsp:sp>
    <dsp:sp modelId="{C0460ABD-B6E1-FA46-B7BF-E1B303B15E19}">
      <dsp:nvSpPr>
        <dsp:cNvPr id="0" name=""/>
        <dsp:cNvSpPr/>
      </dsp:nvSpPr>
      <dsp:spPr>
        <a:xfrm>
          <a:off x="0" y="2165"/>
          <a:ext cx="2268260" cy="1429123"/>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CNS</a:t>
          </a:r>
        </a:p>
      </dsp:txBody>
      <dsp:txXfrm>
        <a:off x="69764" y="71929"/>
        <a:ext cx="2128732" cy="1289595"/>
      </dsp:txXfrm>
    </dsp:sp>
    <dsp:sp modelId="{C06B2531-1169-4E49-8B1E-180E63589BFF}">
      <dsp:nvSpPr>
        <dsp:cNvPr id="0" name=""/>
        <dsp:cNvSpPr/>
      </dsp:nvSpPr>
      <dsp:spPr>
        <a:xfrm rot="5400000">
          <a:off x="3712842" y="201074"/>
          <a:ext cx="1143298" cy="403246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CHF</a:t>
          </a:r>
        </a:p>
        <a:p>
          <a:pPr marL="171450" lvl="1" indent="-171450" algn="l" defTabSz="755650">
            <a:lnSpc>
              <a:spcPct val="90000"/>
            </a:lnSpc>
            <a:spcBef>
              <a:spcPct val="0"/>
            </a:spcBef>
            <a:spcAft>
              <a:spcPct val="15000"/>
            </a:spcAft>
            <a:buChar char="•"/>
          </a:pPr>
          <a:r>
            <a:rPr lang="en-US" sz="1700" kern="1200" dirty="0"/>
            <a:t>Dysrhythmias</a:t>
          </a:r>
        </a:p>
      </dsp:txBody>
      <dsp:txXfrm rot="-5400000">
        <a:off x="2268261" y="1701467"/>
        <a:ext cx="3976651" cy="1031676"/>
      </dsp:txXfrm>
    </dsp:sp>
    <dsp:sp modelId="{E6BBD19B-AD4F-4044-8A34-25F872EA2E42}">
      <dsp:nvSpPr>
        <dsp:cNvPr id="0" name=""/>
        <dsp:cNvSpPr/>
      </dsp:nvSpPr>
      <dsp:spPr>
        <a:xfrm>
          <a:off x="0" y="1502744"/>
          <a:ext cx="2268260" cy="1429123"/>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Cardiovascular</a:t>
          </a:r>
        </a:p>
      </dsp:txBody>
      <dsp:txXfrm>
        <a:off x="69764" y="1572508"/>
        <a:ext cx="2128732" cy="1289595"/>
      </dsp:txXfrm>
    </dsp:sp>
    <dsp:sp modelId="{604A3545-3001-ED46-B743-E6E8F3FFA500}">
      <dsp:nvSpPr>
        <dsp:cNvPr id="0" name=""/>
        <dsp:cNvSpPr/>
      </dsp:nvSpPr>
      <dsp:spPr>
        <a:xfrm rot="5400000">
          <a:off x="3712842" y="1701653"/>
          <a:ext cx="1143298" cy="403246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Acute respiratory failure</a:t>
          </a:r>
        </a:p>
        <a:p>
          <a:pPr marL="171450" lvl="1" indent="-171450" algn="l" defTabSz="755650">
            <a:lnSpc>
              <a:spcPct val="90000"/>
            </a:lnSpc>
            <a:spcBef>
              <a:spcPct val="0"/>
            </a:spcBef>
            <a:spcAft>
              <a:spcPct val="15000"/>
            </a:spcAft>
            <a:buChar char="•"/>
          </a:pPr>
          <a:r>
            <a:rPr lang="en-US" sz="1700" kern="1200" dirty="0"/>
            <a:t>Tissue hypoxia</a:t>
          </a:r>
        </a:p>
      </dsp:txBody>
      <dsp:txXfrm rot="-5400000">
        <a:off x="2268261" y="3202046"/>
        <a:ext cx="3976651" cy="1031676"/>
      </dsp:txXfrm>
    </dsp:sp>
    <dsp:sp modelId="{FC799380-225D-8744-8926-DE48850D1D5F}">
      <dsp:nvSpPr>
        <dsp:cNvPr id="0" name=""/>
        <dsp:cNvSpPr/>
      </dsp:nvSpPr>
      <dsp:spPr>
        <a:xfrm>
          <a:off x="0" y="3003323"/>
          <a:ext cx="2268260" cy="1429123"/>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Pulmonary</a:t>
          </a:r>
        </a:p>
      </dsp:txBody>
      <dsp:txXfrm>
        <a:off x="69764" y="3073087"/>
        <a:ext cx="2128732" cy="128959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B0729C-F8E7-F543-A67C-C55CD146BDC3}">
      <dsp:nvSpPr>
        <dsp:cNvPr id="0" name=""/>
        <dsp:cNvSpPr/>
      </dsp:nvSpPr>
      <dsp:spPr>
        <a:xfrm rot="5400000">
          <a:off x="3968759" y="-1495072"/>
          <a:ext cx="949717" cy="4182228"/>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Myalgias</a:t>
          </a:r>
        </a:p>
        <a:p>
          <a:pPr marL="171450" lvl="1" indent="-171450" algn="l" defTabSz="800100">
            <a:lnSpc>
              <a:spcPct val="90000"/>
            </a:lnSpc>
            <a:spcBef>
              <a:spcPct val="0"/>
            </a:spcBef>
            <a:spcAft>
              <a:spcPct val="15000"/>
            </a:spcAft>
            <a:buChar char="•"/>
          </a:pPr>
          <a:r>
            <a:rPr lang="en-US" sz="1800" kern="1200" dirty="0"/>
            <a:t>Weakness</a:t>
          </a:r>
        </a:p>
        <a:p>
          <a:pPr marL="171450" lvl="1" indent="-171450" algn="l" defTabSz="800100">
            <a:lnSpc>
              <a:spcPct val="90000"/>
            </a:lnSpc>
            <a:spcBef>
              <a:spcPct val="0"/>
            </a:spcBef>
            <a:spcAft>
              <a:spcPct val="15000"/>
            </a:spcAft>
            <a:buChar char="•"/>
          </a:pPr>
          <a:r>
            <a:rPr lang="en-US" sz="1800" kern="1200" dirty="0"/>
            <a:t>Rhabdomyolysis</a:t>
          </a:r>
        </a:p>
      </dsp:txBody>
      <dsp:txXfrm rot="-5400000">
        <a:off x="2352504" y="167544"/>
        <a:ext cx="4135867" cy="856995"/>
      </dsp:txXfrm>
    </dsp:sp>
    <dsp:sp modelId="{20BEE825-147A-9547-A361-D15ECA816766}">
      <dsp:nvSpPr>
        <dsp:cNvPr id="0" name=""/>
        <dsp:cNvSpPr/>
      </dsp:nvSpPr>
      <dsp:spPr>
        <a:xfrm>
          <a:off x="0" y="2468"/>
          <a:ext cx="2352503" cy="1187146"/>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Musculoskeletal</a:t>
          </a:r>
        </a:p>
      </dsp:txBody>
      <dsp:txXfrm>
        <a:off x="57952" y="60420"/>
        <a:ext cx="2236599" cy="1071242"/>
      </dsp:txXfrm>
    </dsp:sp>
    <dsp:sp modelId="{6E24CA47-095E-EF4C-A3F2-A55C23FC6A7D}">
      <dsp:nvSpPr>
        <dsp:cNvPr id="0" name=""/>
        <dsp:cNvSpPr/>
      </dsp:nvSpPr>
      <dsp:spPr>
        <a:xfrm rot="5400000">
          <a:off x="3968759" y="-248568"/>
          <a:ext cx="949717" cy="4182228"/>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AKI</a:t>
          </a:r>
        </a:p>
        <a:p>
          <a:pPr marL="171450" lvl="1" indent="-171450" algn="l" defTabSz="800100">
            <a:lnSpc>
              <a:spcPct val="90000"/>
            </a:lnSpc>
            <a:spcBef>
              <a:spcPct val="0"/>
            </a:spcBef>
            <a:spcAft>
              <a:spcPct val="15000"/>
            </a:spcAft>
            <a:buChar char="•"/>
          </a:pPr>
          <a:r>
            <a:rPr lang="en-US" sz="1800" kern="1200" dirty="0"/>
            <a:t>Metabolic acidosis</a:t>
          </a:r>
        </a:p>
      </dsp:txBody>
      <dsp:txXfrm rot="-5400000">
        <a:off x="2352504" y="1414048"/>
        <a:ext cx="4135867" cy="856995"/>
      </dsp:txXfrm>
    </dsp:sp>
    <dsp:sp modelId="{CC9F2AD6-4589-2045-9C39-AC6C81803F52}">
      <dsp:nvSpPr>
        <dsp:cNvPr id="0" name=""/>
        <dsp:cNvSpPr/>
      </dsp:nvSpPr>
      <dsp:spPr>
        <a:xfrm>
          <a:off x="0" y="1248972"/>
          <a:ext cx="2352503" cy="1187146"/>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Renal</a:t>
          </a:r>
        </a:p>
      </dsp:txBody>
      <dsp:txXfrm>
        <a:off x="57952" y="1306924"/>
        <a:ext cx="2236599" cy="1071242"/>
      </dsp:txXfrm>
    </dsp:sp>
    <dsp:sp modelId="{D693FF20-06B8-B640-8983-8A505AA96943}">
      <dsp:nvSpPr>
        <dsp:cNvPr id="0" name=""/>
        <dsp:cNvSpPr/>
      </dsp:nvSpPr>
      <dsp:spPr>
        <a:xfrm rot="5400000">
          <a:off x="3968759" y="997935"/>
          <a:ext cx="949717" cy="4182228"/>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Hemolysis </a:t>
          </a:r>
          <a:r>
            <a:rPr lang="en-US" sz="1800" kern="1200" dirty="0">
              <a:sym typeface="Wingdings"/>
            </a:rPr>
            <a:t> pigmenturia</a:t>
          </a:r>
          <a:endParaRPr lang="en-US" sz="1800" kern="1200" dirty="0"/>
        </a:p>
        <a:p>
          <a:pPr marL="171450" lvl="1" indent="-171450" algn="l" defTabSz="800100">
            <a:lnSpc>
              <a:spcPct val="90000"/>
            </a:lnSpc>
            <a:spcBef>
              <a:spcPct val="0"/>
            </a:spcBef>
            <a:spcAft>
              <a:spcPct val="15000"/>
            </a:spcAft>
            <a:buChar char="•"/>
          </a:pPr>
          <a:r>
            <a:rPr lang="en-US" sz="1800" kern="1200" dirty="0"/>
            <a:t>Platelet dysfunction</a:t>
          </a:r>
        </a:p>
        <a:p>
          <a:pPr marL="171450" lvl="1" indent="-171450" algn="l" defTabSz="800100">
            <a:lnSpc>
              <a:spcPct val="90000"/>
            </a:lnSpc>
            <a:spcBef>
              <a:spcPct val="0"/>
            </a:spcBef>
            <a:spcAft>
              <a:spcPct val="15000"/>
            </a:spcAft>
            <a:buChar char="•"/>
          </a:pPr>
          <a:r>
            <a:rPr lang="en-US" sz="1800" kern="1200" dirty="0"/>
            <a:t>Leukocyte dysfunction</a:t>
          </a:r>
        </a:p>
      </dsp:txBody>
      <dsp:txXfrm rot="-5400000">
        <a:off x="2352504" y="2660552"/>
        <a:ext cx="4135867" cy="856995"/>
      </dsp:txXfrm>
    </dsp:sp>
    <dsp:sp modelId="{634A910F-1C45-0C4E-8AC9-9FA3252B2900}">
      <dsp:nvSpPr>
        <dsp:cNvPr id="0" name=""/>
        <dsp:cNvSpPr/>
      </dsp:nvSpPr>
      <dsp:spPr>
        <a:xfrm>
          <a:off x="0" y="2495476"/>
          <a:ext cx="2352503" cy="1187146"/>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Hematological</a:t>
          </a:r>
        </a:p>
      </dsp:txBody>
      <dsp:txXfrm>
        <a:off x="57952" y="2553428"/>
        <a:ext cx="2236599" cy="1071242"/>
      </dsp:txXfrm>
    </dsp:sp>
    <dsp:sp modelId="{4186DCB4-9A6C-9C41-9F79-C4FEF3DBC48F}">
      <dsp:nvSpPr>
        <dsp:cNvPr id="0" name=""/>
        <dsp:cNvSpPr/>
      </dsp:nvSpPr>
      <dsp:spPr>
        <a:xfrm rot="5400000">
          <a:off x="3968759" y="2244439"/>
          <a:ext cx="949717" cy="4182228"/>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Persistent ileus</a:t>
          </a:r>
        </a:p>
        <a:p>
          <a:pPr marL="171450" lvl="1" indent="-171450" algn="l" defTabSz="800100">
            <a:lnSpc>
              <a:spcPct val="90000"/>
            </a:lnSpc>
            <a:spcBef>
              <a:spcPct val="0"/>
            </a:spcBef>
            <a:spcAft>
              <a:spcPct val="15000"/>
            </a:spcAft>
            <a:buChar char="•"/>
          </a:pPr>
          <a:r>
            <a:rPr lang="en-US" sz="1800" kern="1200" dirty="0"/>
            <a:t>Nausea</a:t>
          </a:r>
        </a:p>
        <a:p>
          <a:pPr marL="171450" lvl="1" indent="-171450" algn="l" defTabSz="800100">
            <a:lnSpc>
              <a:spcPct val="90000"/>
            </a:lnSpc>
            <a:spcBef>
              <a:spcPct val="0"/>
            </a:spcBef>
            <a:spcAft>
              <a:spcPct val="15000"/>
            </a:spcAft>
            <a:buChar char="•"/>
          </a:pPr>
          <a:r>
            <a:rPr lang="en-US" sz="1800" kern="1200" dirty="0"/>
            <a:t>Vomiting</a:t>
          </a:r>
        </a:p>
      </dsp:txBody>
      <dsp:txXfrm rot="-5400000">
        <a:off x="2352504" y="3907056"/>
        <a:ext cx="4135867" cy="856995"/>
      </dsp:txXfrm>
    </dsp:sp>
    <dsp:sp modelId="{73BCE119-FB8D-E34D-B76A-D6D0F5C1D03C}">
      <dsp:nvSpPr>
        <dsp:cNvPr id="0" name=""/>
        <dsp:cNvSpPr/>
      </dsp:nvSpPr>
      <dsp:spPr>
        <a:xfrm>
          <a:off x="0" y="3741980"/>
          <a:ext cx="2352503" cy="1187146"/>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Gastrointestinal</a:t>
          </a:r>
        </a:p>
      </dsp:txBody>
      <dsp:txXfrm>
        <a:off x="57952" y="3799932"/>
        <a:ext cx="2236599" cy="107124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56D8D-E2EC-8645-9785-E66606FEC6E3}">
      <dsp:nvSpPr>
        <dsp:cNvPr id="0" name=""/>
        <dsp:cNvSpPr/>
      </dsp:nvSpPr>
      <dsp:spPr>
        <a:xfrm>
          <a:off x="0" y="347020"/>
          <a:ext cx="6096000" cy="5796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FCCB190-614D-F24E-956D-90F643E5A1C5}">
      <dsp:nvSpPr>
        <dsp:cNvPr id="0" name=""/>
        <dsp:cNvSpPr/>
      </dsp:nvSpPr>
      <dsp:spPr>
        <a:xfrm>
          <a:off x="304800" y="7539"/>
          <a:ext cx="4267200" cy="67896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en-US" sz="2300" kern="1200" dirty="0"/>
            <a:t>Increased intestinal absorption</a:t>
          </a:r>
        </a:p>
      </dsp:txBody>
      <dsp:txXfrm>
        <a:off x="337944" y="40683"/>
        <a:ext cx="4200912" cy="612672"/>
      </dsp:txXfrm>
    </dsp:sp>
    <dsp:sp modelId="{7BDA7DBA-F32B-0947-94C5-1128C0D1ECF6}">
      <dsp:nvSpPr>
        <dsp:cNvPr id="0" name=""/>
        <dsp:cNvSpPr/>
      </dsp:nvSpPr>
      <dsp:spPr>
        <a:xfrm>
          <a:off x="0" y="1390300"/>
          <a:ext cx="6096000" cy="5796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E08CAA1-3C44-2248-9C3D-38E2E61E48F7}">
      <dsp:nvSpPr>
        <dsp:cNvPr id="0" name=""/>
        <dsp:cNvSpPr/>
      </dsp:nvSpPr>
      <dsp:spPr>
        <a:xfrm>
          <a:off x="304800" y="1050820"/>
          <a:ext cx="4267200" cy="67896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en-US" sz="2300" kern="1200" dirty="0"/>
            <a:t>Decreased renal excretion</a:t>
          </a:r>
        </a:p>
      </dsp:txBody>
      <dsp:txXfrm>
        <a:off x="337944" y="1083964"/>
        <a:ext cx="4200912" cy="612672"/>
      </dsp:txXfrm>
    </dsp:sp>
    <dsp:sp modelId="{414489E5-6A22-324E-AEFE-3BC0FB2149B4}">
      <dsp:nvSpPr>
        <dsp:cNvPr id="0" name=""/>
        <dsp:cNvSpPr/>
      </dsp:nvSpPr>
      <dsp:spPr>
        <a:xfrm>
          <a:off x="0" y="2433580"/>
          <a:ext cx="6096000" cy="5796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5AC8AB8-DD04-054D-860F-5668EE7FDF35}">
      <dsp:nvSpPr>
        <dsp:cNvPr id="0" name=""/>
        <dsp:cNvSpPr/>
      </dsp:nvSpPr>
      <dsp:spPr>
        <a:xfrm>
          <a:off x="304800" y="2094100"/>
          <a:ext cx="4267200" cy="67896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en-US" sz="2300" kern="1200" dirty="0"/>
            <a:t>Transcellular shifts</a:t>
          </a:r>
        </a:p>
      </dsp:txBody>
      <dsp:txXfrm>
        <a:off x="337944" y="2127244"/>
        <a:ext cx="4200912" cy="612672"/>
      </dsp:txXfrm>
    </dsp:sp>
    <dsp:sp modelId="{2B568C40-F527-414C-B569-C143D93BC33D}">
      <dsp:nvSpPr>
        <dsp:cNvPr id="0" name=""/>
        <dsp:cNvSpPr/>
      </dsp:nvSpPr>
      <dsp:spPr>
        <a:xfrm>
          <a:off x="0" y="3476860"/>
          <a:ext cx="6096000" cy="5796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2940CE5-6922-2F4E-940C-ECB1C6A82797}">
      <dsp:nvSpPr>
        <dsp:cNvPr id="0" name=""/>
        <dsp:cNvSpPr/>
      </dsp:nvSpPr>
      <dsp:spPr>
        <a:xfrm>
          <a:off x="304800" y="3137380"/>
          <a:ext cx="4267200" cy="67896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en-US" sz="2300" kern="1200" dirty="0"/>
            <a:t>Physiological</a:t>
          </a:r>
        </a:p>
      </dsp:txBody>
      <dsp:txXfrm>
        <a:off x="337944" y="3170524"/>
        <a:ext cx="4200912" cy="61267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5EDCA-6AEE-224E-8D5D-02C9891891ED}">
      <dsp:nvSpPr>
        <dsp:cNvPr id="0" name=""/>
        <dsp:cNvSpPr/>
      </dsp:nvSpPr>
      <dsp:spPr>
        <a:xfrm rot="5400000">
          <a:off x="3712842" y="-1299504"/>
          <a:ext cx="1143298" cy="403246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Decreased mentation</a:t>
          </a:r>
        </a:p>
        <a:p>
          <a:pPr marL="171450" lvl="1" indent="-171450" algn="l" defTabSz="755650">
            <a:lnSpc>
              <a:spcPct val="90000"/>
            </a:lnSpc>
            <a:spcBef>
              <a:spcPct val="0"/>
            </a:spcBef>
            <a:spcAft>
              <a:spcPct val="15000"/>
            </a:spcAft>
            <a:buChar char="•"/>
          </a:pPr>
          <a:r>
            <a:rPr lang="en-US" sz="1700" kern="1200" dirty="0"/>
            <a:t>Seizures</a:t>
          </a:r>
        </a:p>
      </dsp:txBody>
      <dsp:txXfrm rot="-5400000">
        <a:off x="2268261" y="200888"/>
        <a:ext cx="3976651" cy="1031676"/>
      </dsp:txXfrm>
    </dsp:sp>
    <dsp:sp modelId="{C0460ABD-B6E1-FA46-B7BF-E1B303B15E19}">
      <dsp:nvSpPr>
        <dsp:cNvPr id="0" name=""/>
        <dsp:cNvSpPr/>
      </dsp:nvSpPr>
      <dsp:spPr>
        <a:xfrm>
          <a:off x="0" y="2165"/>
          <a:ext cx="2268260" cy="1429123"/>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CNS</a:t>
          </a:r>
        </a:p>
      </dsp:txBody>
      <dsp:txXfrm>
        <a:off x="69764" y="71929"/>
        <a:ext cx="2128732" cy="1289595"/>
      </dsp:txXfrm>
    </dsp:sp>
    <dsp:sp modelId="{C06B2531-1169-4E49-8B1E-180E63589BFF}">
      <dsp:nvSpPr>
        <dsp:cNvPr id="0" name=""/>
        <dsp:cNvSpPr/>
      </dsp:nvSpPr>
      <dsp:spPr>
        <a:xfrm rot="5400000">
          <a:off x="3712842" y="201074"/>
          <a:ext cx="1143298" cy="403246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Dysrhythmias</a:t>
          </a:r>
        </a:p>
        <a:p>
          <a:pPr marL="171450" lvl="1" indent="-171450" algn="l" defTabSz="755650">
            <a:lnSpc>
              <a:spcPct val="90000"/>
            </a:lnSpc>
            <a:spcBef>
              <a:spcPct val="0"/>
            </a:spcBef>
            <a:spcAft>
              <a:spcPct val="15000"/>
            </a:spcAft>
            <a:buChar char="•"/>
          </a:pPr>
          <a:r>
            <a:rPr lang="en-US" sz="1700" kern="1200" dirty="0"/>
            <a:t>Q-T interval prolongation</a:t>
          </a:r>
        </a:p>
      </dsp:txBody>
      <dsp:txXfrm rot="-5400000">
        <a:off x="2268261" y="1701467"/>
        <a:ext cx="3976651" cy="1031676"/>
      </dsp:txXfrm>
    </dsp:sp>
    <dsp:sp modelId="{E6BBD19B-AD4F-4044-8A34-25F872EA2E42}">
      <dsp:nvSpPr>
        <dsp:cNvPr id="0" name=""/>
        <dsp:cNvSpPr/>
      </dsp:nvSpPr>
      <dsp:spPr>
        <a:xfrm>
          <a:off x="0" y="1502744"/>
          <a:ext cx="2268260" cy="1429123"/>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Cardiovascular</a:t>
          </a:r>
        </a:p>
      </dsp:txBody>
      <dsp:txXfrm>
        <a:off x="69764" y="1572508"/>
        <a:ext cx="2128732" cy="1289595"/>
      </dsp:txXfrm>
    </dsp:sp>
    <dsp:sp modelId="{97E627B7-9259-6B40-B345-DE2EAE0A7F0A}">
      <dsp:nvSpPr>
        <dsp:cNvPr id="0" name=""/>
        <dsp:cNvSpPr/>
      </dsp:nvSpPr>
      <dsp:spPr>
        <a:xfrm rot="5400000">
          <a:off x="3712842" y="1701653"/>
          <a:ext cx="1143298" cy="403246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Weakness</a:t>
          </a:r>
        </a:p>
        <a:p>
          <a:pPr marL="171450" lvl="1" indent="-171450" algn="l" defTabSz="755650">
            <a:lnSpc>
              <a:spcPct val="90000"/>
            </a:lnSpc>
            <a:spcBef>
              <a:spcPct val="0"/>
            </a:spcBef>
            <a:spcAft>
              <a:spcPct val="15000"/>
            </a:spcAft>
            <a:buChar char="•"/>
          </a:pPr>
          <a:r>
            <a:rPr lang="en-US" sz="1700" kern="1200" dirty="0"/>
            <a:t>Cramping</a:t>
          </a:r>
        </a:p>
        <a:p>
          <a:pPr marL="171450" lvl="1" indent="-171450" algn="l" defTabSz="755650">
            <a:lnSpc>
              <a:spcPct val="90000"/>
            </a:lnSpc>
            <a:spcBef>
              <a:spcPct val="0"/>
            </a:spcBef>
            <a:spcAft>
              <a:spcPct val="15000"/>
            </a:spcAft>
            <a:buChar char="•"/>
          </a:pPr>
          <a:r>
            <a:rPr lang="en-US" sz="1700" kern="1200" dirty="0"/>
            <a:t>Hyperreflexia</a:t>
          </a:r>
        </a:p>
        <a:p>
          <a:pPr marL="171450" lvl="1" indent="-171450" algn="l" defTabSz="755650">
            <a:lnSpc>
              <a:spcPct val="90000"/>
            </a:lnSpc>
            <a:spcBef>
              <a:spcPct val="0"/>
            </a:spcBef>
            <a:spcAft>
              <a:spcPct val="15000"/>
            </a:spcAft>
            <a:buChar char="•"/>
          </a:pPr>
          <a:r>
            <a:rPr lang="en-US" sz="1700" kern="1200" dirty="0"/>
            <a:t>Tetany</a:t>
          </a:r>
        </a:p>
      </dsp:txBody>
      <dsp:txXfrm rot="-5400000">
        <a:off x="2268261" y="3202046"/>
        <a:ext cx="3976651" cy="1031676"/>
      </dsp:txXfrm>
    </dsp:sp>
    <dsp:sp modelId="{BE8470F4-716D-3A49-9550-2EEBF3BB3750}">
      <dsp:nvSpPr>
        <dsp:cNvPr id="0" name=""/>
        <dsp:cNvSpPr/>
      </dsp:nvSpPr>
      <dsp:spPr>
        <a:xfrm>
          <a:off x="0" y="3003323"/>
          <a:ext cx="2268260" cy="1429123"/>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Musculoskeletal</a:t>
          </a:r>
        </a:p>
      </dsp:txBody>
      <dsp:txXfrm>
        <a:off x="69764" y="3073087"/>
        <a:ext cx="2128732" cy="128959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4CA47-095E-EF4C-A3F2-A55C23FC6A7D}">
      <dsp:nvSpPr>
        <dsp:cNvPr id="0" name=""/>
        <dsp:cNvSpPr/>
      </dsp:nvSpPr>
      <dsp:spPr>
        <a:xfrm rot="5400000">
          <a:off x="3968759" y="-1495072"/>
          <a:ext cx="949717" cy="4182228"/>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Renal injury</a:t>
          </a:r>
        </a:p>
        <a:p>
          <a:pPr marL="171450" lvl="1" indent="-171450" algn="l" defTabSz="755650">
            <a:lnSpc>
              <a:spcPct val="90000"/>
            </a:lnSpc>
            <a:spcBef>
              <a:spcPct val="0"/>
            </a:spcBef>
            <a:spcAft>
              <a:spcPct val="15000"/>
            </a:spcAft>
            <a:buChar char="•"/>
          </a:pPr>
          <a:r>
            <a:rPr lang="en-US" sz="1700" kern="1200" dirty="0"/>
            <a:t>Exacerbation of pre-existing CKD</a:t>
          </a:r>
        </a:p>
      </dsp:txBody>
      <dsp:txXfrm rot="-5400000">
        <a:off x="2352504" y="167544"/>
        <a:ext cx="4135867" cy="856995"/>
      </dsp:txXfrm>
    </dsp:sp>
    <dsp:sp modelId="{CC9F2AD6-4589-2045-9C39-AC6C81803F52}">
      <dsp:nvSpPr>
        <dsp:cNvPr id="0" name=""/>
        <dsp:cNvSpPr/>
      </dsp:nvSpPr>
      <dsp:spPr>
        <a:xfrm>
          <a:off x="0" y="2468"/>
          <a:ext cx="2352503" cy="1187146"/>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Renal</a:t>
          </a:r>
        </a:p>
      </dsp:txBody>
      <dsp:txXfrm>
        <a:off x="57952" y="60420"/>
        <a:ext cx="2236599" cy="1071242"/>
      </dsp:txXfrm>
    </dsp:sp>
    <dsp:sp modelId="{4186DCB4-9A6C-9C41-9F79-C4FEF3DBC48F}">
      <dsp:nvSpPr>
        <dsp:cNvPr id="0" name=""/>
        <dsp:cNvSpPr/>
      </dsp:nvSpPr>
      <dsp:spPr>
        <a:xfrm rot="5400000">
          <a:off x="3968759" y="-248568"/>
          <a:ext cx="949717" cy="4182228"/>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Anorexia</a:t>
          </a:r>
        </a:p>
        <a:p>
          <a:pPr marL="171450" lvl="1" indent="-171450" algn="l" defTabSz="755650">
            <a:lnSpc>
              <a:spcPct val="90000"/>
            </a:lnSpc>
            <a:spcBef>
              <a:spcPct val="0"/>
            </a:spcBef>
            <a:spcAft>
              <a:spcPct val="15000"/>
            </a:spcAft>
            <a:buChar char="•"/>
          </a:pPr>
          <a:r>
            <a:rPr lang="en-US" sz="1700" kern="1200" dirty="0"/>
            <a:t>Nausea</a:t>
          </a:r>
        </a:p>
        <a:p>
          <a:pPr marL="171450" lvl="1" indent="-171450" algn="l" defTabSz="755650">
            <a:lnSpc>
              <a:spcPct val="90000"/>
            </a:lnSpc>
            <a:spcBef>
              <a:spcPct val="0"/>
            </a:spcBef>
            <a:spcAft>
              <a:spcPct val="15000"/>
            </a:spcAft>
            <a:buChar char="•"/>
          </a:pPr>
          <a:r>
            <a:rPr lang="en-US" sz="1700" kern="1200" dirty="0"/>
            <a:t>Vomiting</a:t>
          </a:r>
        </a:p>
      </dsp:txBody>
      <dsp:txXfrm rot="-5400000">
        <a:off x="2352504" y="1414048"/>
        <a:ext cx="4135867" cy="856995"/>
      </dsp:txXfrm>
    </dsp:sp>
    <dsp:sp modelId="{73BCE119-FB8D-E34D-B76A-D6D0F5C1D03C}">
      <dsp:nvSpPr>
        <dsp:cNvPr id="0" name=""/>
        <dsp:cNvSpPr/>
      </dsp:nvSpPr>
      <dsp:spPr>
        <a:xfrm>
          <a:off x="0" y="1248972"/>
          <a:ext cx="2352503" cy="1187146"/>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Gastrointestinal</a:t>
          </a:r>
        </a:p>
      </dsp:txBody>
      <dsp:txXfrm>
        <a:off x="57952" y="1306924"/>
        <a:ext cx="2236599" cy="1071242"/>
      </dsp:txXfrm>
    </dsp:sp>
    <dsp:sp modelId="{500F4E2D-3D6F-E846-85BF-7B7F6B706928}">
      <dsp:nvSpPr>
        <dsp:cNvPr id="0" name=""/>
        <dsp:cNvSpPr/>
      </dsp:nvSpPr>
      <dsp:spPr>
        <a:xfrm rot="5400000">
          <a:off x="3968759" y="997935"/>
          <a:ext cx="949717" cy="4182228"/>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Reduced visual acuity</a:t>
          </a:r>
        </a:p>
        <a:p>
          <a:pPr marL="171450" lvl="1" indent="-171450" algn="l" defTabSz="755650">
            <a:lnSpc>
              <a:spcPct val="90000"/>
            </a:lnSpc>
            <a:spcBef>
              <a:spcPct val="0"/>
            </a:spcBef>
            <a:spcAft>
              <a:spcPct val="15000"/>
            </a:spcAft>
            <a:buChar char="•"/>
          </a:pPr>
          <a:r>
            <a:rPr lang="en-US" sz="1700" kern="1200" dirty="0"/>
            <a:t>Conjunctivitis</a:t>
          </a:r>
        </a:p>
      </dsp:txBody>
      <dsp:txXfrm rot="-5400000">
        <a:off x="2352504" y="2660552"/>
        <a:ext cx="4135867" cy="856995"/>
      </dsp:txXfrm>
    </dsp:sp>
    <dsp:sp modelId="{C0F57A7D-FCF7-224C-A671-17479239394A}">
      <dsp:nvSpPr>
        <dsp:cNvPr id="0" name=""/>
        <dsp:cNvSpPr/>
      </dsp:nvSpPr>
      <dsp:spPr>
        <a:xfrm>
          <a:off x="0" y="2495476"/>
          <a:ext cx="2352503" cy="1187146"/>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Ocular</a:t>
          </a:r>
        </a:p>
      </dsp:txBody>
      <dsp:txXfrm>
        <a:off x="57952" y="2553428"/>
        <a:ext cx="2236599" cy="1071242"/>
      </dsp:txXfrm>
    </dsp:sp>
    <dsp:sp modelId="{1DBD4FD7-28DE-3544-BBA4-5850F36992EC}">
      <dsp:nvSpPr>
        <dsp:cNvPr id="0" name=""/>
        <dsp:cNvSpPr/>
      </dsp:nvSpPr>
      <dsp:spPr>
        <a:xfrm rot="5400000">
          <a:off x="3968759" y="2244439"/>
          <a:ext cx="949717" cy="4182228"/>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Pruritus</a:t>
          </a:r>
        </a:p>
      </dsp:txBody>
      <dsp:txXfrm rot="-5400000">
        <a:off x="2352504" y="3907056"/>
        <a:ext cx="4135867" cy="856995"/>
      </dsp:txXfrm>
    </dsp:sp>
    <dsp:sp modelId="{CA6BD1C8-754D-D345-BA62-BEF80EE2EB18}">
      <dsp:nvSpPr>
        <dsp:cNvPr id="0" name=""/>
        <dsp:cNvSpPr/>
      </dsp:nvSpPr>
      <dsp:spPr>
        <a:xfrm>
          <a:off x="0" y="3741980"/>
          <a:ext cx="2352503" cy="1187146"/>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Dermatologic</a:t>
          </a:r>
        </a:p>
      </dsp:txBody>
      <dsp:txXfrm>
        <a:off x="57952" y="3799932"/>
        <a:ext cx="2236599" cy="10712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3B2DA5-40BA-1C4D-8D6F-E1C9B5B4C7C6}">
      <dsp:nvSpPr>
        <dsp:cNvPr id="0" name=""/>
        <dsp:cNvSpPr/>
      </dsp:nvSpPr>
      <dsp:spPr>
        <a:xfrm>
          <a:off x="457199" y="0"/>
          <a:ext cx="5181600" cy="4064000"/>
        </a:xfrm>
        <a:prstGeom prst="rightArrow">
          <a:avLst/>
        </a:prstGeom>
        <a:solidFill>
          <a:schemeClr val="dk2">
            <a:tint val="4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579C98C4-FE55-3942-BBC5-3B6FD6549E90}">
      <dsp:nvSpPr>
        <dsp:cNvPr id="0" name=""/>
        <dsp:cNvSpPr/>
      </dsp:nvSpPr>
      <dsp:spPr>
        <a:xfrm>
          <a:off x="6548" y="1219199"/>
          <a:ext cx="1962150" cy="162560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Immune-complex glomerulonephritis (ICGN)</a:t>
          </a:r>
        </a:p>
      </dsp:txBody>
      <dsp:txXfrm>
        <a:off x="85903" y="1298554"/>
        <a:ext cx="1803440" cy="1466890"/>
      </dsp:txXfrm>
    </dsp:sp>
    <dsp:sp modelId="{8F23E372-6490-5E44-8AA0-1AD43F3DCF8E}">
      <dsp:nvSpPr>
        <dsp:cNvPr id="0" name=""/>
        <dsp:cNvSpPr/>
      </dsp:nvSpPr>
      <dsp:spPr>
        <a:xfrm>
          <a:off x="2066925" y="1219199"/>
          <a:ext cx="1962150" cy="162560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Tubular necrosis/regeneration</a:t>
          </a:r>
        </a:p>
      </dsp:txBody>
      <dsp:txXfrm>
        <a:off x="2146280" y="1298554"/>
        <a:ext cx="1803440" cy="1466890"/>
      </dsp:txXfrm>
    </dsp:sp>
    <dsp:sp modelId="{7121FF60-6A5D-F447-9BC5-058B557F7364}">
      <dsp:nvSpPr>
        <dsp:cNvPr id="0" name=""/>
        <dsp:cNvSpPr/>
      </dsp:nvSpPr>
      <dsp:spPr>
        <a:xfrm>
          <a:off x="4127301" y="1219199"/>
          <a:ext cx="1962150" cy="162560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Interstitial nephritis</a:t>
          </a:r>
        </a:p>
      </dsp:txBody>
      <dsp:txXfrm>
        <a:off x="4206656" y="1298554"/>
        <a:ext cx="1803440" cy="14668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56D8D-E2EC-8645-9785-E66606FEC6E3}">
      <dsp:nvSpPr>
        <dsp:cNvPr id="0" name=""/>
        <dsp:cNvSpPr/>
      </dsp:nvSpPr>
      <dsp:spPr>
        <a:xfrm>
          <a:off x="0" y="683242"/>
          <a:ext cx="6724557" cy="6300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FCCB190-614D-F24E-956D-90F643E5A1C5}">
      <dsp:nvSpPr>
        <dsp:cNvPr id="0" name=""/>
        <dsp:cNvSpPr/>
      </dsp:nvSpPr>
      <dsp:spPr>
        <a:xfrm>
          <a:off x="336227" y="314242"/>
          <a:ext cx="4707189" cy="73800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921" tIns="0" rIns="177921" bIns="0" numCol="1" spcCol="1270" anchor="ctr" anchorCtr="0">
          <a:noAutofit/>
        </a:bodyPr>
        <a:lstStyle/>
        <a:p>
          <a:pPr marL="0" lvl="0" indent="0" algn="l" defTabSz="1111250">
            <a:lnSpc>
              <a:spcPct val="90000"/>
            </a:lnSpc>
            <a:spcBef>
              <a:spcPct val="0"/>
            </a:spcBef>
            <a:spcAft>
              <a:spcPct val="35000"/>
            </a:spcAft>
            <a:buNone/>
          </a:pPr>
          <a:r>
            <a:rPr lang="en-US" sz="2500" kern="1200" dirty="0"/>
            <a:t>Increased loss</a:t>
          </a:r>
        </a:p>
      </dsp:txBody>
      <dsp:txXfrm>
        <a:off x="372253" y="350268"/>
        <a:ext cx="4635137" cy="665948"/>
      </dsp:txXfrm>
    </dsp:sp>
    <dsp:sp modelId="{7BDA7DBA-F32B-0947-94C5-1128C0D1ECF6}">
      <dsp:nvSpPr>
        <dsp:cNvPr id="0" name=""/>
        <dsp:cNvSpPr/>
      </dsp:nvSpPr>
      <dsp:spPr>
        <a:xfrm>
          <a:off x="0" y="1817242"/>
          <a:ext cx="6724557" cy="6300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E08CAA1-3C44-2248-9C3D-38E2E61E48F7}">
      <dsp:nvSpPr>
        <dsp:cNvPr id="0" name=""/>
        <dsp:cNvSpPr/>
      </dsp:nvSpPr>
      <dsp:spPr>
        <a:xfrm>
          <a:off x="336227" y="1448242"/>
          <a:ext cx="4707189" cy="73800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921" tIns="0" rIns="177921" bIns="0" numCol="1" spcCol="1270" anchor="ctr" anchorCtr="0">
          <a:noAutofit/>
        </a:bodyPr>
        <a:lstStyle/>
        <a:p>
          <a:pPr marL="0" lvl="0" indent="0" algn="l" defTabSz="1111250">
            <a:lnSpc>
              <a:spcPct val="90000"/>
            </a:lnSpc>
            <a:spcBef>
              <a:spcPct val="0"/>
            </a:spcBef>
            <a:spcAft>
              <a:spcPct val="35000"/>
            </a:spcAft>
            <a:buNone/>
          </a:pPr>
          <a:r>
            <a:rPr lang="en-US" sz="2500" kern="1200" dirty="0"/>
            <a:t>Decreased synthesis</a:t>
          </a:r>
        </a:p>
      </dsp:txBody>
      <dsp:txXfrm>
        <a:off x="372253" y="1484268"/>
        <a:ext cx="4635137" cy="665948"/>
      </dsp:txXfrm>
    </dsp:sp>
    <dsp:sp modelId="{604801EE-4501-FA49-979E-64A243B5B5DD}">
      <dsp:nvSpPr>
        <dsp:cNvPr id="0" name=""/>
        <dsp:cNvSpPr/>
      </dsp:nvSpPr>
      <dsp:spPr>
        <a:xfrm>
          <a:off x="0" y="2951242"/>
          <a:ext cx="6724557" cy="6300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B910EAD-D49B-7245-8DCB-BC4A416C7A12}">
      <dsp:nvSpPr>
        <dsp:cNvPr id="0" name=""/>
        <dsp:cNvSpPr/>
      </dsp:nvSpPr>
      <dsp:spPr>
        <a:xfrm>
          <a:off x="336227" y="2582242"/>
          <a:ext cx="4707189" cy="73800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921" tIns="0" rIns="177921" bIns="0" numCol="1" spcCol="1270" anchor="ctr" anchorCtr="0">
          <a:noAutofit/>
        </a:bodyPr>
        <a:lstStyle/>
        <a:p>
          <a:pPr marL="0" lvl="0" indent="0" algn="l" defTabSz="1111250">
            <a:lnSpc>
              <a:spcPct val="90000"/>
            </a:lnSpc>
            <a:spcBef>
              <a:spcPct val="0"/>
            </a:spcBef>
            <a:spcAft>
              <a:spcPct val="35000"/>
            </a:spcAft>
            <a:buNone/>
          </a:pPr>
          <a:r>
            <a:rPr lang="en-US" sz="2500" kern="1200" dirty="0"/>
            <a:t>Changes in serum oncotic pressure</a:t>
          </a:r>
        </a:p>
      </dsp:txBody>
      <dsp:txXfrm>
        <a:off x="372253" y="2618268"/>
        <a:ext cx="4635137" cy="665948"/>
      </dsp:txXfrm>
    </dsp:sp>
    <dsp:sp modelId="{9AEE16D1-7DA1-B94A-B067-D6AFFD7CA269}">
      <dsp:nvSpPr>
        <dsp:cNvPr id="0" name=""/>
        <dsp:cNvSpPr/>
      </dsp:nvSpPr>
      <dsp:spPr>
        <a:xfrm>
          <a:off x="0" y="4085242"/>
          <a:ext cx="6724557" cy="6300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69A8B04-33A0-AC42-B79A-EE34D544D083}">
      <dsp:nvSpPr>
        <dsp:cNvPr id="0" name=""/>
        <dsp:cNvSpPr/>
      </dsp:nvSpPr>
      <dsp:spPr>
        <a:xfrm>
          <a:off x="336227" y="3716242"/>
          <a:ext cx="4707189" cy="73800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921" tIns="0" rIns="177921" bIns="0" numCol="1" spcCol="1270" anchor="ctr" anchorCtr="0">
          <a:noAutofit/>
        </a:bodyPr>
        <a:lstStyle/>
        <a:p>
          <a:pPr marL="0" lvl="0" indent="0" algn="l" defTabSz="1111250">
            <a:lnSpc>
              <a:spcPct val="90000"/>
            </a:lnSpc>
            <a:spcBef>
              <a:spcPct val="0"/>
            </a:spcBef>
            <a:spcAft>
              <a:spcPct val="35000"/>
            </a:spcAft>
            <a:buNone/>
          </a:pPr>
          <a:r>
            <a:rPr lang="en-US" sz="2500" kern="1200" dirty="0"/>
            <a:t>Increased catabolism</a:t>
          </a:r>
        </a:p>
      </dsp:txBody>
      <dsp:txXfrm>
        <a:off x="372253" y="3752268"/>
        <a:ext cx="4635137" cy="665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2D79C-D636-094C-A73B-418AB00BB7AC}">
      <dsp:nvSpPr>
        <dsp:cNvPr id="0" name=""/>
        <dsp:cNvSpPr/>
      </dsp:nvSpPr>
      <dsp:spPr>
        <a:xfrm>
          <a:off x="891943" y="0"/>
          <a:ext cx="4097371" cy="3365813"/>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3840" tIns="121920" rIns="243840" bIns="121920" numCol="1" spcCol="1270" anchor="ctr" anchorCtr="0">
          <a:noAutofit/>
        </a:bodyPr>
        <a:lstStyle/>
        <a:p>
          <a:pPr marL="0" lvl="0" indent="0" algn="ctr" defTabSz="2844800">
            <a:lnSpc>
              <a:spcPct val="90000"/>
            </a:lnSpc>
            <a:spcBef>
              <a:spcPct val="0"/>
            </a:spcBef>
            <a:spcAft>
              <a:spcPct val="35000"/>
            </a:spcAft>
            <a:buNone/>
          </a:pPr>
          <a:r>
            <a:rPr lang="en-US" sz="6400" kern="1200" dirty="0"/>
            <a:t>Effusions and edema</a:t>
          </a:r>
        </a:p>
      </dsp:txBody>
      <dsp:txXfrm>
        <a:off x="1056248" y="164305"/>
        <a:ext cx="3768761" cy="30372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DA7DBA-F32B-0947-94C5-1128C0D1ECF6}">
      <dsp:nvSpPr>
        <dsp:cNvPr id="0" name=""/>
        <dsp:cNvSpPr/>
      </dsp:nvSpPr>
      <dsp:spPr>
        <a:xfrm>
          <a:off x="0" y="469136"/>
          <a:ext cx="3802423" cy="166005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5110" tIns="645668" rIns="295110" bIns="220472"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1 human, 1 dog: HCC</a:t>
          </a:r>
        </a:p>
      </dsp:txBody>
      <dsp:txXfrm>
        <a:off x="0" y="469136"/>
        <a:ext cx="3802423" cy="1660050"/>
      </dsp:txXfrm>
    </dsp:sp>
    <dsp:sp modelId="{BE08CAA1-3C44-2248-9C3D-38E2E61E48F7}">
      <dsp:nvSpPr>
        <dsp:cNvPr id="0" name=""/>
        <dsp:cNvSpPr/>
      </dsp:nvSpPr>
      <dsp:spPr>
        <a:xfrm>
          <a:off x="190121" y="11576"/>
          <a:ext cx="2661696" cy="91512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0606" tIns="0" rIns="100606" bIns="0" numCol="1" spcCol="1270" anchor="ctr" anchorCtr="0">
          <a:noAutofit/>
        </a:bodyPr>
        <a:lstStyle/>
        <a:p>
          <a:pPr marL="0" lvl="0" indent="0" algn="l" defTabSz="1377950">
            <a:lnSpc>
              <a:spcPct val="90000"/>
            </a:lnSpc>
            <a:spcBef>
              <a:spcPct val="0"/>
            </a:spcBef>
            <a:spcAft>
              <a:spcPct val="35000"/>
            </a:spcAft>
            <a:buNone/>
          </a:pPr>
          <a:r>
            <a:rPr lang="en-US" sz="3100" kern="1200" dirty="0"/>
            <a:t>Increased synthesis</a:t>
          </a:r>
        </a:p>
      </dsp:txBody>
      <dsp:txXfrm>
        <a:off x="234793" y="56248"/>
        <a:ext cx="2572352" cy="825776"/>
      </dsp:txXfrm>
    </dsp:sp>
    <dsp:sp modelId="{657D45D5-7BD1-6A43-B98D-5B8410C022C7}">
      <dsp:nvSpPr>
        <dsp:cNvPr id="0" name=""/>
        <dsp:cNvSpPr/>
      </dsp:nvSpPr>
      <dsp:spPr>
        <a:xfrm>
          <a:off x="0" y="2754147"/>
          <a:ext cx="3802423" cy="7812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8E49E9F-CE28-464B-BD78-C4C93ED27EF2}">
      <dsp:nvSpPr>
        <dsp:cNvPr id="0" name=""/>
        <dsp:cNvSpPr/>
      </dsp:nvSpPr>
      <dsp:spPr>
        <a:xfrm>
          <a:off x="190121" y="2296587"/>
          <a:ext cx="2661696" cy="91512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0606" tIns="0" rIns="100606" bIns="0" numCol="1" spcCol="1270" anchor="ctr" anchorCtr="0">
          <a:noAutofit/>
        </a:bodyPr>
        <a:lstStyle/>
        <a:p>
          <a:pPr marL="0" lvl="0" indent="0" algn="l" defTabSz="1377950">
            <a:lnSpc>
              <a:spcPct val="90000"/>
            </a:lnSpc>
            <a:spcBef>
              <a:spcPct val="0"/>
            </a:spcBef>
            <a:spcAft>
              <a:spcPct val="35000"/>
            </a:spcAft>
            <a:buNone/>
          </a:pPr>
          <a:r>
            <a:rPr lang="en-US" sz="3100" kern="1200" dirty="0"/>
            <a:t>Decreased catabolism</a:t>
          </a:r>
        </a:p>
      </dsp:txBody>
      <dsp:txXfrm>
        <a:off x="234793" y="2341259"/>
        <a:ext cx="2572352" cy="8257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56D8D-E2EC-8645-9785-E66606FEC6E3}">
      <dsp:nvSpPr>
        <dsp:cNvPr id="0" name=""/>
        <dsp:cNvSpPr/>
      </dsp:nvSpPr>
      <dsp:spPr>
        <a:xfrm>
          <a:off x="0" y="305079"/>
          <a:ext cx="6096000" cy="4536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FCCB190-614D-F24E-956D-90F643E5A1C5}">
      <dsp:nvSpPr>
        <dsp:cNvPr id="0" name=""/>
        <dsp:cNvSpPr/>
      </dsp:nvSpPr>
      <dsp:spPr>
        <a:xfrm>
          <a:off x="304800" y="39399"/>
          <a:ext cx="4267200" cy="53136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t>Decreased intestinal absorption</a:t>
          </a:r>
        </a:p>
      </dsp:txBody>
      <dsp:txXfrm>
        <a:off x="330739" y="65338"/>
        <a:ext cx="4215322" cy="479482"/>
      </dsp:txXfrm>
    </dsp:sp>
    <dsp:sp modelId="{7BDA7DBA-F32B-0947-94C5-1128C0D1ECF6}">
      <dsp:nvSpPr>
        <dsp:cNvPr id="0" name=""/>
        <dsp:cNvSpPr/>
      </dsp:nvSpPr>
      <dsp:spPr>
        <a:xfrm>
          <a:off x="0" y="1121559"/>
          <a:ext cx="6096000" cy="4536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E08CAA1-3C44-2248-9C3D-38E2E61E48F7}">
      <dsp:nvSpPr>
        <dsp:cNvPr id="0" name=""/>
        <dsp:cNvSpPr/>
      </dsp:nvSpPr>
      <dsp:spPr>
        <a:xfrm>
          <a:off x="304800" y="855879"/>
          <a:ext cx="4267200" cy="53136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t>Increased renal excretion</a:t>
          </a:r>
        </a:p>
      </dsp:txBody>
      <dsp:txXfrm>
        <a:off x="330739" y="881818"/>
        <a:ext cx="4215322" cy="479482"/>
      </dsp:txXfrm>
    </dsp:sp>
    <dsp:sp modelId="{414489E5-6A22-324E-AEFE-3BC0FB2149B4}">
      <dsp:nvSpPr>
        <dsp:cNvPr id="0" name=""/>
        <dsp:cNvSpPr/>
      </dsp:nvSpPr>
      <dsp:spPr>
        <a:xfrm>
          <a:off x="0" y="1938039"/>
          <a:ext cx="6096000" cy="4536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5AC8AB8-DD04-054D-860F-5668EE7FDF35}">
      <dsp:nvSpPr>
        <dsp:cNvPr id="0" name=""/>
        <dsp:cNvSpPr/>
      </dsp:nvSpPr>
      <dsp:spPr>
        <a:xfrm>
          <a:off x="304800" y="1672359"/>
          <a:ext cx="4267200" cy="53136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t>Endocrinopathies</a:t>
          </a:r>
        </a:p>
      </dsp:txBody>
      <dsp:txXfrm>
        <a:off x="330739" y="1698298"/>
        <a:ext cx="4215322" cy="479482"/>
      </dsp:txXfrm>
    </dsp:sp>
    <dsp:sp modelId="{9F254F8D-16F9-854C-B3C5-A683F4B44C12}">
      <dsp:nvSpPr>
        <dsp:cNvPr id="0" name=""/>
        <dsp:cNvSpPr/>
      </dsp:nvSpPr>
      <dsp:spPr>
        <a:xfrm>
          <a:off x="0" y="2754520"/>
          <a:ext cx="6096000" cy="4536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6AD706F-9C1B-6A42-A283-A5D29F6C0ACB}">
      <dsp:nvSpPr>
        <dsp:cNvPr id="0" name=""/>
        <dsp:cNvSpPr/>
      </dsp:nvSpPr>
      <dsp:spPr>
        <a:xfrm>
          <a:off x="304800" y="2488840"/>
          <a:ext cx="4267200" cy="53136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t>Redistribution</a:t>
          </a:r>
        </a:p>
      </dsp:txBody>
      <dsp:txXfrm>
        <a:off x="330739" y="2514779"/>
        <a:ext cx="4215322" cy="479482"/>
      </dsp:txXfrm>
    </dsp:sp>
    <dsp:sp modelId="{93D4D13F-985B-364A-BC54-C76455EB6B8E}">
      <dsp:nvSpPr>
        <dsp:cNvPr id="0" name=""/>
        <dsp:cNvSpPr/>
      </dsp:nvSpPr>
      <dsp:spPr>
        <a:xfrm>
          <a:off x="0" y="3571000"/>
          <a:ext cx="6096000" cy="4536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375ACD7-E662-374D-81EF-9B9E23993773}">
      <dsp:nvSpPr>
        <dsp:cNvPr id="0" name=""/>
        <dsp:cNvSpPr/>
      </dsp:nvSpPr>
      <dsp:spPr>
        <a:xfrm>
          <a:off x="304800" y="3305320"/>
          <a:ext cx="4267200" cy="53136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t>Miscellaneous</a:t>
          </a:r>
        </a:p>
      </dsp:txBody>
      <dsp:txXfrm>
        <a:off x="330739" y="3331259"/>
        <a:ext cx="4215322" cy="4794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05610-324B-E14D-867C-D25BB7A57B93}">
      <dsp:nvSpPr>
        <dsp:cNvPr id="0" name=""/>
        <dsp:cNvSpPr/>
      </dsp:nvSpPr>
      <dsp:spPr>
        <a:xfrm rot="5400000">
          <a:off x="4812147" y="-1876126"/>
          <a:ext cx="990080" cy="4995000"/>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Hypokalemia</a:t>
          </a:r>
        </a:p>
        <a:p>
          <a:pPr marL="114300" lvl="1" indent="-114300" algn="l" defTabSz="622300">
            <a:lnSpc>
              <a:spcPct val="90000"/>
            </a:lnSpc>
            <a:spcBef>
              <a:spcPct val="0"/>
            </a:spcBef>
            <a:spcAft>
              <a:spcPct val="15000"/>
            </a:spcAft>
            <a:buChar char="•"/>
          </a:pPr>
          <a:r>
            <a:rPr lang="en-US" sz="1400" kern="1200" dirty="0"/>
            <a:t>Hypocalcemia</a:t>
          </a:r>
        </a:p>
      </dsp:txBody>
      <dsp:txXfrm rot="-5400000">
        <a:off x="2809687" y="174666"/>
        <a:ext cx="4946668" cy="893416"/>
      </dsp:txXfrm>
    </dsp:sp>
    <dsp:sp modelId="{B712D79C-D636-094C-A73B-418AB00BB7AC}">
      <dsp:nvSpPr>
        <dsp:cNvPr id="0" name=""/>
        <dsp:cNvSpPr/>
      </dsp:nvSpPr>
      <dsp:spPr>
        <a:xfrm>
          <a:off x="0" y="2573"/>
          <a:ext cx="2809687" cy="123760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Alterations in ECF composition</a:t>
          </a:r>
        </a:p>
      </dsp:txBody>
      <dsp:txXfrm>
        <a:off x="60415" y="62988"/>
        <a:ext cx="2688857" cy="1116770"/>
      </dsp:txXfrm>
    </dsp:sp>
    <dsp:sp modelId="{B895EDCA-6AEE-224E-8D5D-02C9891891ED}">
      <dsp:nvSpPr>
        <dsp:cNvPr id="0" name=""/>
        <dsp:cNvSpPr/>
      </dsp:nvSpPr>
      <dsp:spPr>
        <a:xfrm rot="5400000">
          <a:off x="4812147" y="-576646"/>
          <a:ext cx="990080" cy="4995000"/>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Muscle cramps</a:t>
          </a:r>
        </a:p>
        <a:p>
          <a:pPr marL="114300" lvl="1" indent="-114300" algn="l" defTabSz="622300">
            <a:lnSpc>
              <a:spcPct val="90000"/>
            </a:lnSpc>
            <a:spcBef>
              <a:spcPct val="0"/>
            </a:spcBef>
            <a:spcAft>
              <a:spcPct val="15000"/>
            </a:spcAft>
            <a:buChar char="•"/>
          </a:pPr>
          <a:r>
            <a:rPr lang="en-US" sz="1400" kern="1200" dirty="0"/>
            <a:t>Fasciculations</a:t>
          </a:r>
        </a:p>
        <a:p>
          <a:pPr marL="114300" lvl="1" indent="-114300" algn="l" defTabSz="622300">
            <a:lnSpc>
              <a:spcPct val="90000"/>
            </a:lnSpc>
            <a:spcBef>
              <a:spcPct val="0"/>
            </a:spcBef>
            <a:spcAft>
              <a:spcPct val="15000"/>
            </a:spcAft>
            <a:buChar char="•"/>
          </a:pPr>
          <a:r>
            <a:rPr lang="en-US" sz="1400" kern="1200" dirty="0"/>
            <a:t>Tetany</a:t>
          </a:r>
        </a:p>
        <a:p>
          <a:pPr marL="114300" lvl="1" indent="-114300" algn="l" defTabSz="622300">
            <a:lnSpc>
              <a:spcPct val="90000"/>
            </a:lnSpc>
            <a:spcBef>
              <a:spcPct val="0"/>
            </a:spcBef>
            <a:spcAft>
              <a:spcPct val="15000"/>
            </a:spcAft>
            <a:buChar char="•"/>
          </a:pPr>
          <a:r>
            <a:rPr lang="en-US" sz="1400" kern="1200" dirty="0"/>
            <a:t>Muscle weakness</a:t>
          </a:r>
        </a:p>
      </dsp:txBody>
      <dsp:txXfrm rot="-5400000">
        <a:off x="2809687" y="1474146"/>
        <a:ext cx="4946668" cy="893416"/>
      </dsp:txXfrm>
    </dsp:sp>
    <dsp:sp modelId="{C0460ABD-B6E1-FA46-B7BF-E1B303B15E19}">
      <dsp:nvSpPr>
        <dsp:cNvPr id="0" name=""/>
        <dsp:cNvSpPr/>
      </dsp:nvSpPr>
      <dsp:spPr>
        <a:xfrm>
          <a:off x="0" y="1302053"/>
          <a:ext cx="2809687" cy="123760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Neuromuscular</a:t>
          </a:r>
        </a:p>
      </dsp:txBody>
      <dsp:txXfrm>
        <a:off x="60415" y="1362468"/>
        <a:ext cx="2688857" cy="1116770"/>
      </dsp:txXfrm>
    </dsp:sp>
    <dsp:sp modelId="{C06B2531-1169-4E49-8B1E-180E63589BFF}">
      <dsp:nvSpPr>
        <dsp:cNvPr id="0" name=""/>
        <dsp:cNvSpPr/>
      </dsp:nvSpPr>
      <dsp:spPr>
        <a:xfrm rot="5400000">
          <a:off x="4812147" y="722833"/>
          <a:ext cx="990080" cy="4995000"/>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Nystagmus</a:t>
          </a:r>
        </a:p>
        <a:p>
          <a:pPr marL="114300" lvl="1" indent="-114300" algn="l" defTabSz="622300">
            <a:lnSpc>
              <a:spcPct val="90000"/>
            </a:lnSpc>
            <a:spcBef>
              <a:spcPct val="0"/>
            </a:spcBef>
            <a:spcAft>
              <a:spcPct val="15000"/>
            </a:spcAft>
            <a:buChar char="•"/>
          </a:pPr>
          <a:r>
            <a:rPr lang="en-US" sz="1400" kern="1200" dirty="0"/>
            <a:t>Hemiparesis</a:t>
          </a:r>
        </a:p>
        <a:p>
          <a:pPr marL="114300" lvl="1" indent="-114300" algn="l" defTabSz="622300">
            <a:lnSpc>
              <a:spcPct val="90000"/>
            </a:lnSpc>
            <a:spcBef>
              <a:spcPct val="0"/>
            </a:spcBef>
            <a:spcAft>
              <a:spcPct val="15000"/>
            </a:spcAft>
            <a:buChar char="•"/>
          </a:pPr>
          <a:r>
            <a:rPr lang="en-US" sz="1400" kern="1200" dirty="0"/>
            <a:t>Obtundation</a:t>
          </a:r>
        </a:p>
      </dsp:txBody>
      <dsp:txXfrm rot="-5400000">
        <a:off x="2809687" y="2773625"/>
        <a:ext cx="4946668" cy="893416"/>
      </dsp:txXfrm>
    </dsp:sp>
    <dsp:sp modelId="{E6BBD19B-AD4F-4044-8A34-25F872EA2E42}">
      <dsp:nvSpPr>
        <dsp:cNvPr id="0" name=""/>
        <dsp:cNvSpPr/>
      </dsp:nvSpPr>
      <dsp:spPr>
        <a:xfrm>
          <a:off x="0" y="2601533"/>
          <a:ext cx="2809687" cy="123760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Neurological</a:t>
          </a:r>
        </a:p>
      </dsp:txBody>
      <dsp:txXfrm>
        <a:off x="60415" y="2661948"/>
        <a:ext cx="2688857" cy="1116770"/>
      </dsp:txXfrm>
    </dsp:sp>
    <dsp:sp modelId="{661EBEED-8222-9445-BF8B-B1D9F15BF39A}">
      <dsp:nvSpPr>
        <dsp:cNvPr id="0" name=""/>
        <dsp:cNvSpPr/>
      </dsp:nvSpPr>
      <dsp:spPr>
        <a:xfrm rot="5400000">
          <a:off x="4812147" y="2022313"/>
          <a:ext cx="990080" cy="4995000"/>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Arrhythmias</a:t>
          </a:r>
        </a:p>
        <a:p>
          <a:pPr marL="114300" lvl="1" indent="-114300" algn="l" defTabSz="622300">
            <a:lnSpc>
              <a:spcPct val="90000"/>
            </a:lnSpc>
            <a:spcBef>
              <a:spcPct val="0"/>
            </a:spcBef>
            <a:spcAft>
              <a:spcPct val="15000"/>
            </a:spcAft>
            <a:buChar char="•"/>
          </a:pPr>
          <a:r>
            <a:rPr lang="en-US" sz="1400" kern="1200" dirty="0"/>
            <a:t>Arterial hypertension</a:t>
          </a:r>
        </a:p>
      </dsp:txBody>
      <dsp:txXfrm rot="-5400000">
        <a:off x="2809687" y="4073105"/>
        <a:ext cx="4946668" cy="893416"/>
      </dsp:txXfrm>
    </dsp:sp>
    <dsp:sp modelId="{7167E253-C30A-2D4C-B0E4-FD9F5B6B7F86}">
      <dsp:nvSpPr>
        <dsp:cNvPr id="0" name=""/>
        <dsp:cNvSpPr/>
      </dsp:nvSpPr>
      <dsp:spPr>
        <a:xfrm>
          <a:off x="0" y="3901013"/>
          <a:ext cx="2809687" cy="123760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Cardiovascular</a:t>
          </a:r>
        </a:p>
      </dsp:txBody>
      <dsp:txXfrm>
        <a:off x="60415" y="3961428"/>
        <a:ext cx="2688857" cy="11167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C83ED-4D92-2249-ADC9-DA6B841D7605}">
      <dsp:nvSpPr>
        <dsp:cNvPr id="0" name=""/>
        <dsp:cNvSpPr/>
      </dsp:nvSpPr>
      <dsp:spPr>
        <a:xfrm rot="5400000">
          <a:off x="3671028" y="-1247078"/>
          <a:ext cx="1226927" cy="403246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Increased platelet activation</a:t>
          </a:r>
        </a:p>
      </dsp:txBody>
      <dsp:txXfrm rot="-5400000">
        <a:off x="2268261" y="215583"/>
        <a:ext cx="3972568" cy="1107139"/>
      </dsp:txXfrm>
    </dsp:sp>
    <dsp:sp modelId="{BA7CBEFA-94A5-8349-B1A4-6A1DB0856938}">
      <dsp:nvSpPr>
        <dsp:cNvPr id="0" name=""/>
        <dsp:cNvSpPr/>
      </dsp:nvSpPr>
      <dsp:spPr>
        <a:xfrm>
          <a:off x="0" y="2323"/>
          <a:ext cx="2268260" cy="1533658"/>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Hemostatic</a:t>
          </a:r>
        </a:p>
      </dsp:txBody>
      <dsp:txXfrm>
        <a:off x="74867" y="77190"/>
        <a:ext cx="2118526" cy="1383924"/>
      </dsp:txXfrm>
    </dsp:sp>
    <dsp:sp modelId="{C06B2531-1169-4E49-8B1E-180E63589BFF}">
      <dsp:nvSpPr>
        <dsp:cNvPr id="0" name=""/>
        <dsp:cNvSpPr/>
      </dsp:nvSpPr>
      <dsp:spPr>
        <a:xfrm rot="5400000">
          <a:off x="3671028" y="363263"/>
          <a:ext cx="1226927" cy="403246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Ileus</a:t>
          </a:r>
        </a:p>
      </dsp:txBody>
      <dsp:txXfrm rot="-5400000">
        <a:off x="2268261" y="1825924"/>
        <a:ext cx="3972568" cy="1107139"/>
      </dsp:txXfrm>
    </dsp:sp>
    <dsp:sp modelId="{E6BBD19B-AD4F-4044-8A34-25F872EA2E42}">
      <dsp:nvSpPr>
        <dsp:cNvPr id="0" name=""/>
        <dsp:cNvSpPr/>
      </dsp:nvSpPr>
      <dsp:spPr>
        <a:xfrm>
          <a:off x="0" y="1612665"/>
          <a:ext cx="2268260" cy="1533658"/>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Gastrointestinal</a:t>
          </a:r>
        </a:p>
      </dsp:txBody>
      <dsp:txXfrm>
        <a:off x="74867" y="1687532"/>
        <a:ext cx="2118526" cy="1383924"/>
      </dsp:txXfrm>
    </dsp:sp>
    <dsp:sp modelId="{604A3545-3001-ED46-B743-E6E8F3FFA500}">
      <dsp:nvSpPr>
        <dsp:cNvPr id="0" name=""/>
        <dsp:cNvSpPr/>
      </dsp:nvSpPr>
      <dsp:spPr>
        <a:xfrm rot="5400000">
          <a:off x="3671028" y="1973605"/>
          <a:ext cx="1226927" cy="4032462"/>
        </a:xfrm>
        <a:prstGeom prst="round2Same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Accessory muscle weakness</a:t>
          </a:r>
        </a:p>
        <a:p>
          <a:pPr marL="228600" lvl="1" indent="-228600" algn="l" defTabSz="1022350">
            <a:lnSpc>
              <a:spcPct val="90000"/>
            </a:lnSpc>
            <a:spcBef>
              <a:spcPct val="0"/>
            </a:spcBef>
            <a:spcAft>
              <a:spcPct val="15000"/>
            </a:spcAft>
            <a:buChar char="•"/>
          </a:pPr>
          <a:r>
            <a:rPr lang="en-US" sz="2300" kern="1200" dirty="0"/>
            <a:t>Reduced upper airway patency</a:t>
          </a:r>
        </a:p>
      </dsp:txBody>
      <dsp:txXfrm rot="-5400000">
        <a:off x="2268261" y="3436266"/>
        <a:ext cx="3972568" cy="1107139"/>
      </dsp:txXfrm>
    </dsp:sp>
    <dsp:sp modelId="{FC799380-225D-8744-8926-DE48850D1D5F}">
      <dsp:nvSpPr>
        <dsp:cNvPr id="0" name=""/>
        <dsp:cNvSpPr/>
      </dsp:nvSpPr>
      <dsp:spPr>
        <a:xfrm>
          <a:off x="0" y="3223007"/>
          <a:ext cx="2268260" cy="1533658"/>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Respiratory</a:t>
          </a:r>
        </a:p>
      </dsp:txBody>
      <dsp:txXfrm>
        <a:off x="74867" y="3297874"/>
        <a:ext cx="2118526" cy="13839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56D8D-E2EC-8645-9785-E66606FEC6E3}">
      <dsp:nvSpPr>
        <dsp:cNvPr id="0" name=""/>
        <dsp:cNvSpPr/>
      </dsp:nvSpPr>
      <dsp:spPr>
        <a:xfrm>
          <a:off x="0" y="565180"/>
          <a:ext cx="6096000" cy="7308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FCCB190-614D-F24E-956D-90F643E5A1C5}">
      <dsp:nvSpPr>
        <dsp:cNvPr id="0" name=""/>
        <dsp:cNvSpPr/>
      </dsp:nvSpPr>
      <dsp:spPr>
        <a:xfrm>
          <a:off x="304800" y="137140"/>
          <a:ext cx="4267200" cy="85608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89050">
            <a:lnSpc>
              <a:spcPct val="90000"/>
            </a:lnSpc>
            <a:spcBef>
              <a:spcPct val="0"/>
            </a:spcBef>
            <a:spcAft>
              <a:spcPct val="35000"/>
            </a:spcAft>
            <a:buNone/>
          </a:pPr>
          <a:r>
            <a:rPr lang="en-US" sz="2900" kern="1200" dirty="0"/>
            <a:t>Decreased renal excretion</a:t>
          </a:r>
        </a:p>
      </dsp:txBody>
      <dsp:txXfrm>
        <a:off x="346590" y="178930"/>
        <a:ext cx="4183620" cy="772500"/>
      </dsp:txXfrm>
    </dsp:sp>
    <dsp:sp modelId="{71E250DB-3887-3B4C-A960-9CA3E715A35F}">
      <dsp:nvSpPr>
        <dsp:cNvPr id="0" name=""/>
        <dsp:cNvSpPr/>
      </dsp:nvSpPr>
      <dsp:spPr>
        <a:xfrm>
          <a:off x="0" y="1880620"/>
          <a:ext cx="6096000" cy="7308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31A9302-624A-6D4B-8FBA-181B0F3850D3}">
      <dsp:nvSpPr>
        <dsp:cNvPr id="0" name=""/>
        <dsp:cNvSpPr/>
      </dsp:nvSpPr>
      <dsp:spPr>
        <a:xfrm>
          <a:off x="304800" y="1452580"/>
          <a:ext cx="4267200" cy="85608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89050">
            <a:lnSpc>
              <a:spcPct val="90000"/>
            </a:lnSpc>
            <a:spcBef>
              <a:spcPct val="0"/>
            </a:spcBef>
            <a:spcAft>
              <a:spcPct val="35000"/>
            </a:spcAft>
            <a:buNone/>
          </a:pPr>
          <a:r>
            <a:rPr lang="en-US" sz="2900" kern="1200" dirty="0"/>
            <a:t>Hemolysis</a:t>
          </a:r>
        </a:p>
      </dsp:txBody>
      <dsp:txXfrm>
        <a:off x="346590" y="1494370"/>
        <a:ext cx="4183620" cy="772500"/>
      </dsp:txXfrm>
    </dsp:sp>
    <dsp:sp modelId="{414489E5-6A22-324E-AEFE-3BC0FB2149B4}">
      <dsp:nvSpPr>
        <dsp:cNvPr id="0" name=""/>
        <dsp:cNvSpPr/>
      </dsp:nvSpPr>
      <dsp:spPr>
        <a:xfrm>
          <a:off x="0" y="3196059"/>
          <a:ext cx="6096000" cy="730800"/>
        </a:xfrm>
        <a:prstGeom prst="rect">
          <a:avLst/>
        </a:prstGeom>
        <a:solidFill>
          <a:schemeClr val="lt2">
            <a:alpha val="90000"/>
            <a:hueOff val="0"/>
            <a:satOff val="0"/>
            <a:lumOff val="0"/>
            <a:alphaOff val="0"/>
          </a:schemeClr>
        </a:solidFill>
        <a:ln w="100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5AC8AB8-DD04-054D-860F-5668EE7FDF35}">
      <dsp:nvSpPr>
        <dsp:cNvPr id="0" name=""/>
        <dsp:cNvSpPr/>
      </dsp:nvSpPr>
      <dsp:spPr>
        <a:xfrm>
          <a:off x="304800" y="2768020"/>
          <a:ext cx="4267200" cy="856080"/>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89050">
            <a:lnSpc>
              <a:spcPct val="90000"/>
            </a:lnSpc>
            <a:spcBef>
              <a:spcPct val="0"/>
            </a:spcBef>
            <a:spcAft>
              <a:spcPct val="35000"/>
            </a:spcAft>
            <a:buNone/>
          </a:pPr>
          <a:r>
            <a:rPr lang="en-US" sz="2900" kern="1200" dirty="0"/>
            <a:t>Iatrogenic</a:t>
          </a:r>
        </a:p>
      </dsp:txBody>
      <dsp:txXfrm>
        <a:off x="346590" y="2809810"/>
        <a:ext cx="4183620" cy="7725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243CC1-41D6-C04D-ACC8-34D108198D10}" type="datetimeFigureOut">
              <a:rPr lang="en-US" smtClean="0"/>
              <a:t>5/25/2022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F568E4-438A-EC4C-A7B7-E82F8F60EF0E}" type="slidenum">
              <a:rPr lang="en-US" smtClean="0"/>
              <a:t>‹#›</a:t>
            </a:fld>
            <a:endParaRPr lang="en-US" dirty="0"/>
          </a:p>
        </p:txBody>
      </p:sp>
    </p:spTree>
    <p:extLst>
      <p:ext uri="{BB962C8B-B14F-4D97-AF65-F5344CB8AC3E}">
        <p14:creationId xmlns:p14="http://schemas.microsoft.com/office/powerpoint/2010/main" val="266151795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Case based on Moose Creedon (PLN/Lyme Nephritis, Dr. Cammarano)</a:t>
            </a:r>
            <a:endParaRPr lang="en-US" dirty="0"/>
          </a:p>
          <a:p>
            <a:endParaRPr lang="en-US" dirty="0"/>
          </a:p>
          <a:p>
            <a:r>
              <a:rPr lang="en-US" dirty="0"/>
              <a:t>Photo Source</a:t>
            </a:r>
            <a:r>
              <a:rPr lang="en-US" baseline="0" dirty="0"/>
              <a:t>: https://www.npr.org/2022/03/15/1085173405/bulldogs-health-breed-ban</a:t>
            </a:r>
          </a:p>
        </p:txBody>
      </p:sp>
      <p:sp>
        <p:nvSpPr>
          <p:cNvPr id="4" name="Slide Number Placeholder 3"/>
          <p:cNvSpPr>
            <a:spLocks noGrp="1"/>
          </p:cNvSpPr>
          <p:nvPr>
            <p:ph type="sldNum" sz="quarter" idx="10"/>
          </p:nvPr>
        </p:nvSpPr>
        <p:spPr/>
        <p:txBody>
          <a:bodyPr/>
          <a:lstStyle/>
          <a:p>
            <a:fld id="{2BF568E4-438A-EC4C-A7B7-E82F8F60EF0E}" type="slidenum">
              <a:rPr lang="en-US" smtClean="0"/>
              <a:t>2</a:t>
            </a:fld>
            <a:endParaRPr lang="en-US" dirty="0"/>
          </a:p>
        </p:txBody>
      </p:sp>
    </p:spTree>
    <p:extLst>
      <p:ext uri="{BB962C8B-B14F-4D97-AF65-F5344CB8AC3E}">
        <p14:creationId xmlns:p14="http://schemas.microsoft.com/office/powerpoint/2010/main" val="1615663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50-70% is extravascular, mostly in the interstitial spaces</a:t>
            </a:r>
            <a:r>
              <a:rPr lang="en-US" baseline="0" dirty="0"/>
              <a:t> in skin and muscle</a:t>
            </a:r>
          </a:p>
          <a:p>
            <a:pPr marL="171450" indent="-171450">
              <a:buFontTx/>
              <a:buChar char="-"/>
            </a:pPr>
            <a:r>
              <a:rPr lang="en-US" baseline="0" dirty="0"/>
              <a:t>All albumin present in plasma circulates through interstitium every 24 hours</a:t>
            </a:r>
          </a:p>
          <a:p>
            <a:pPr marL="171450" indent="-171450">
              <a:buFontTx/>
              <a:buChar char="-"/>
            </a:pPr>
            <a:r>
              <a:rPr lang="en-US" baseline="0" dirty="0"/>
              <a:t>Factors affecting interstitial COP:</a:t>
            </a:r>
          </a:p>
          <a:p>
            <a:pPr marL="628650" lvl="1" indent="-171450">
              <a:buFontTx/>
              <a:buChar char="-"/>
            </a:pPr>
            <a:r>
              <a:rPr lang="en-US" baseline="0" dirty="0"/>
              <a:t>Permeability of capillary walls to protein</a:t>
            </a:r>
          </a:p>
          <a:p>
            <a:pPr marL="628650" lvl="1" indent="-171450">
              <a:buFontTx/>
              <a:buChar char="-"/>
            </a:pPr>
            <a:r>
              <a:rPr lang="en-US" baseline="0" dirty="0"/>
              <a:t>Rate of transvascular solvent flow</a:t>
            </a:r>
          </a:p>
          <a:p>
            <a:pPr marL="628650" lvl="1" indent="-171450">
              <a:buFontTx/>
              <a:buChar char="-"/>
            </a:pPr>
            <a:r>
              <a:rPr lang="en-US" baseline="0" dirty="0"/>
              <a:t>Protein retention in interstitial matrix</a:t>
            </a:r>
          </a:p>
          <a:p>
            <a:pPr marL="628650" lvl="1" indent="-171450">
              <a:buFontTx/>
              <a:buChar char="-"/>
            </a:pPr>
            <a:r>
              <a:rPr lang="en-US" baseline="0" dirty="0"/>
              <a:t>Lymph clearance of protein</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17</a:t>
            </a:fld>
            <a:endParaRPr lang="en-US" dirty="0"/>
          </a:p>
        </p:txBody>
      </p:sp>
    </p:spTree>
    <p:extLst>
      <p:ext uri="{BB962C8B-B14F-4D97-AF65-F5344CB8AC3E}">
        <p14:creationId xmlns:p14="http://schemas.microsoft.com/office/powerpoint/2010/main" val="2327008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Albumin is small (66,000</a:t>
            </a:r>
            <a:r>
              <a:rPr lang="en-US" baseline="0" dirty="0"/>
              <a:t> Da), so it can be lost through these mechanisms</a:t>
            </a:r>
          </a:p>
          <a:p>
            <a:pPr marL="171450" indent="-171450">
              <a:buFontTx/>
              <a:buChar char="-"/>
            </a:pPr>
            <a:r>
              <a:rPr lang="en-US" baseline="0" dirty="0"/>
              <a:t>Decreased production is very tightly and quickly regulated</a:t>
            </a:r>
          </a:p>
          <a:p>
            <a:pPr marL="628650" lvl="1" indent="-171450">
              <a:buFontTx/>
              <a:buChar char="-"/>
            </a:pPr>
            <a:r>
              <a:rPr lang="en-US" baseline="0" dirty="0"/>
              <a:t>Fasting or protein-deficient diet</a:t>
            </a:r>
          </a:p>
          <a:p>
            <a:pPr marL="628650" lvl="1" indent="-171450">
              <a:buFontTx/>
              <a:buChar char="-"/>
            </a:pPr>
            <a:r>
              <a:rPr lang="en-US" baseline="0" dirty="0"/>
              <a:t>Excess calorie intake in protein-restricted diets</a:t>
            </a:r>
          </a:p>
          <a:p>
            <a:pPr marL="171450" indent="-171450">
              <a:buFontTx/>
              <a:buChar char="-"/>
            </a:pPr>
            <a:r>
              <a:rPr lang="en-US" baseline="0" dirty="0"/>
              <a:t>Protein catabolism in severe illness usually targets muscle and spares albumin</a:t>
            </a:r>
          </a:p>
          <a:p>
            <a:pPr marL="0" indent="0">
              <a:buFontTx/>
              <a:buNone/>
            </a:pPr>
            <a:endParaRPr lang="en-US" baseline="0" dirty="0"/>
          </a:p>
          <a:p>
            <a:pPr marL="0" indent="0">
              <a:buFontTx/>
              <a:buNone/>
            </a:pPr>
            <a:endParaRPr lang="en-US" baseline="0" dirty="0"/>
          </a:p>
          <a:p>
            <a:pPr marL="0" indent="0">
              <a:buFontTx/>
              <a:buNone/>
            </a:pPr>
            <a:r>
              <a:rPr lang="en-US" baseline="0" dirty="0"/>
              <a:t>_________</a:t>
            </a:r>
          </a:p>
          <a:p>
            <a:pPr lvl="0"/>
            <a:endParaRPr lang="en-US" dirty="0"/>
          </a:p>
          <a:p>
            <a:pPr lvl="0"/>
            <a:r>
              <a:rPr lang="en-US" dirty="0"/>
              <a:t>Increased loss</a:t>
            </a:r>
          </a:p>
          <a:p>
            <a:pPr lvl="1"/>
            <a:r>
              <a:rPr lang="en-US" dirty="0"/>
              <a:t>Renal (glomerulus: i.e. GN, amyloidosis)</a:t>
            </a:r>
          </a:p>
          <a:p>
            <a:pPr lvl="1"/>
            <a:r>
              <a:rPr lang="en-US" dirty="0"/>
              <a:t>Gut wall (i.e. lymphangiectasia)</a:t>
            </a:r>
          </a:p>
          <a:p>
            <a:pPr lvl="1"/>
            <a:r>
              <a:rPr lang="en-US" dirty="0"/>
              <a:t>Pathologically altered blood vessels (i.e. vasculitis)</a:t>
            </a:r>
          </a:p>
          <a:p>
            <a:pPr lvl="1"/>
            <a:r>
              <a:rPr lang="en-US" dirty="0"/>
              <a:t>Peritoneal cavity (i.e. hepatic sinusoidal hypertension)</a:t>
            </a:r>
          </a:p>
          <a:p>
            <a:pPr lvl="0"/>
            <a:r>
              <a:rPr lang="en-US" dirty="0"/>
              <a:t>Decreased synthesis</a:t>
            </a:r>
          </a:p>
          <a:p>
            <a:pPr lvl="1"/>
            <a:r>
              <a:rPr lang="en-US" dirty="0"/>
              <a:t>Synthetic liver failure</a:t>
            </a:r>
          </a:p>
          <a:p>
            <a:pPr lvl="1"/>
            <a:r>
              <a:rPr lang="en-US" dirty="0"/>
              <a:t>Negative acute phase protein</a:t>
            </a:r>
          </a:p>
          <a:p>
            <a:pPr lvl="0"/>
            <a:r>
              <a:rPr lang="en-US" dirty="0"/>
              <a:t>Changes in serum oncotic pressure</a:t>
            </a:r>
          </a:p>
          <a:p>
            <a:pPr lvl="1"/>
            <a:r>
              <a:rPr lang="en-US" dirty="0"/>
              <a:t>Hyperglobulinemia</a:t>
            </a:r>
          </a:p>
          <a:p>
            <a:pPr lvl="1"/>
            <a:r>
              <a:rPr lang="en-US" dirty="0"/>
              <a:t>Treatment with synthetic colloids</a:t>
            </a:r>
          </a:p>
          <a:p>
            <a:pPr lvl="0"/>
            <a:r>
              <a:rPr lang="en-US" dirty="0"/>
              <a:t>Increased catabolism</a:t>
            </a:r>
          </a:p>
          <a:p>
            <a:pPr lvl="1"/>
            <a:r>
              <a:rPr lang="en-US" dirty="0"/>
              <a:t>Treatment with synthetic colloids or albumin transfusion</a:t>
            </a:r>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2BF568E4-438A-EC4C-A7B7-E82F8F60EF0E}" type="slidenum">
              <a:rPr lang="en-US" smtClean="0"/>
              <a:t>19</a:t>
            </a:fld>
            <a:endParaRPr lang="en-US" dirty="0"/>
          </a:p>
        </p:txBody>
      </p:sp>
    </p:spTree>
    <p:extLst>
      <p:ext uri="{BB962C8B-B14F-4D97-AF65-F5344CB8AC3E}">
        <p14:creationId xmlns:p14="http://schemas.microsoft.com/office/powerpoint/2010/main" val="3501137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Mechanism of hypoalbuminemia in pancreatitis (more common in dogs than cats): intrapancreatic and peripancreatic exudation of albumin</a:t>
            </a:r>
          </a:p>
          <a:p>
            <a:pPr marL="171450" indent="-171450">
              <a:buFontTx/>
              <a:buChar char="-"/>
            </a:pPr>
            <a:r>
              <a:rPr lang="en-US" baseline="0" dirty="0"/>
              <a:t>Mechanism of hypoalbuminemia in CHF (more common in R-sided or biventricular):</a:t>
            </a:r>
          </a:p>
          <a:p>
            <a:pPr marL="628650" lvl="1" indent="-171450">
              <a:buFontTx/>
              <a:buChar char="-"/>
            </a:pPr>
            <a:r>
              <a:rPr lang="en-US" baseline="0" dirty="0"/>
              <a:t>Lymphatic loss of protein through congested intestine</a:t>
            </a:r>
          </a:p>
          <a:p>
            <a:pPr marL="628650" lvl="1" indent="-171450">
              <a:buFontTx/>
              <a:buChar char="-"/>
            </a:pPr>
            <a:r>
              <a:rPr lang="en-US" baseline="0" dirty="0"/>
              <a:t>Decreased hepatic synthesis</a:t>
            </a:r>
          </a:p>
          <a:p>
            <a:pPr marL="628650" lvl="1" indent="-171450">
              <a:buFontTx/>
              <a:buChar char="-"/>
            </a:pPr>
            <a:r>
              <a:rPr lang="en-US" baseline="0" dirty="0"/>
              <a:t>Cardiac cachexia</a:t>
            </a:r>
          </a:p>
          <a:p>
            <a:pPr marL="628650" lvl="1" indent="-171450">
              <a:buFontTx/>
              <a:buChar char="-"/>
            </a:pPr>
            <a:r>
              <a:rPr lang="en-US" baseline="0" dirty="0"/>
              <a:t>Increased endothelial permeability due to increased capillary pressure and hypoxia</a:t>
            </a:r>
          </a:p>
          <a:p>
            <a:pPr marL="171450" indent="-171450">
              <a:buFontTx/>
              <a:buChar char="-"/>
            </a:pPr>
            <a:r>
              <a:rPr lang="en-US" baseline="0" dirty="0"/>
              <a:t>Heart failure fluid has more protein than a transudate because:</a:t>
            </a:r>
          </a:p>
          <a:p>
            <a:pPr marL="628650" lvl="1" indent="-171450">
              <a:buFontTx/>
              <a:buChar char="-"/>
            </a:pPr>
            <a:r>
              <a:rPr lang="en-US" baseline="0" dirty="0"/>
              <a:t>Leaky hepatic sinusoids </a:t>
            </a:r>
            <a:r>
              <a:rPr lang="en-US" baseline="0" dirty="0">
                <a:sym typeface="Wingdings"/>
              </a:rPr>
              <a:t> protein leaks into ascites</a:t>
            </a:r>
          </a:p>
          <a:p>
            <a:pPr marL="628650" lvl="1" indent="-171450">
              <a:buFontTx/>
              <a:buChar char="-"/>
            </a:pPr>
            <a:r>
              <a:rPr lang="en-US" baseline="0" dirty="0">
                <a:sym typeface="Wingdings"/>
              </a:rPr>
              <a:t>Repeated abdominocentesis can  total body protein decrease</a:t>
            </a:r>
            <a:endParaRPr lang="en-US" baseline="0" dirty="0"/>
          </a:p>
          <a:p>
            <a:pPr marL="171450" indent="-171450">
              <a:buFontTx/>
              <a:buChar char="-"/>
            </a:pPr>
            <a:r>
              <a:rPr lang="en-US" baseline="0" dirty="0"/>
              <a:t>Mechanism of hypoalbuminemia in heartworm: glomerular injury and renal protein loss</a:t>
            </a:r>
          </a:p>
        </p:txBody>
      </p:sp>
      <p:sp>
        <p:nvSpPr>
          <p:cNvPr id="4" name="Slide Number Placeholder 3"/>
          <p:cNvSpPr>
            <a:spLocks noGrp="1"/>
          </p:cNvSpPr>
          <p:nvPr>
            <p:ph type="sldNum" sz="quarter" idx="10"/>
          </p:nvPr>
        </p:nvSpPr>
        <p:spPr/>
        <p:txBody>
          <a:bodyPr/>
          <a:lstStyle/>
          <a:p>
            <a:fld id="{2BF568E4-438A-EC4C-A7B7-E82F8F60EF0E}" type="slidenum">
              <a:rPr lang="en-US" smtClean="0"/>
              <a:t>20</a:t>
            </a:fld>
            <a:endParaRPr lang="en-US" dirty="0"/>
          </a:p>
        </p:txBody>
      </p:sp>
    </p:spTree>
    <p:extLst>
      <p:ext uri="{BB962C8B-B14F-4D97-AF65-F5344CB8AC3E}">
        <p14:creationId xmlns:p14="http://schemas.microsoft.com/office/powerpoint/2010/main" val="3501137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Due to major impact</a:t>
            </a:r>
            <a:r>
              <a:rPr lang="en-US" sz="1200" kern="1200" baseline="0" dirty="0">
                <a:solidFill>
                  <a:schemeClr val="tx1"/>
                </a:solidFill>
                <a:latin typeface="+mn-lt"/>
                <a:ea typeface="+mn-ea"/>
                <a:cs typeface="+mn-cs"/>
              </a:rPr>
              <a:t> of albumin on COP</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latin typeface="+mn-lt"/>
                <a:ea typeface="+mn-ea"/>
                <a:cs typeface="+mn-cs"/>
              </a:rPr>
              <a:t>Usually, a pure transudate</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BF568E4-438A-EC4C-A7B7-E82F8F60EF0E}" type="slidenum">
              <a:rPr lang="en-US" smtClean="0"/>
              <a:t>21</a:t>
            </a:fld>
            <a:endParaRPr lang="en-US" dirty="0"/>
          </a:p>
        </p:txBody>
      </p:sp>
    </p:spTree>
    <p:extLst>
      <p:ext uri="{BB962C8B-B14F-4D97-AF65-F5344CB8AC3E}">
        <p14:creationId xmlns:p14="http://schemas.microsoft.com/office/powerpoint/2010/main" val="1408828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If no albumin</a:t>
            </a:r>
            <a:r>
              <a:rPr lang="en-US" baseline="0" dirty="0"/>
              <a:t> is available,</a:t>
            </a:r>
          </a:p>
          <a:p>
            <a:pPr marL="628650" lvl="1" indent="-171450">
              <a:buFontTx/>
              <a:buChar char="-"/>
            </a:pPr>
            <a:r>
              <a:rPr lang="en-US" baseline="0" dirty="0"/>
              <a:t>pRBC contain 1.5-1.9 g/dL</a:t>
            </a:r>
          </a:p>
          <a:p>
            <a:pPr marL="628650" lvl="1" indent="-171450">
              <a:buFontTx/>
              <a:buChar char="-"/>
            </a:pPr>
            <a:r>
              <a:rPr lang="en-US" baseline="0" dirty="0"/>
              <a:t>WB and FFP contain 3.5-4.5 g/dL</a:t>
            </a:r>
          </a:p>
        </p:txBody>
      </p:sp>
      <p:sp>
        <p:nvSpPr>
          <p:cNvPr id="4" name="Slide Number Placeholder 3"/>
          <p:cNvSpPr>
            <a:spLocks noGrp="1"/>
          </p:cNvSpPr>
          <p:nvPr>
            <p:ph type="sldNum" sz="quarter" idx="10"/>
          </p:nvPr>
        </p:nvSpPr>
        <p:spPr/>
        <p:txBody>
          <a:bodyPr/>
          <a:lstStyle/>
          <a:p>
            <a:fld id="{2BF568E4-438A-EC4C-A7B7-E82F8F60EF0E}" type="slidenum">
              <a:rPr lang="en-US" smtClean="0"/>
              <a:t>22</a:t>
            </a:fld>
            <a:endParaRPr lang="en-US" dirty="0"/>
          </a:p>
        </p:txBody>
      </p:sp>
    </p:spTree>
    <p:extLst>
      <p:ext uri="{BB962C8B-B14F-4D97-AF65-F5344CB8AC3E}">
        <p14:creationId xmlns:p14="http://schemas.microsoft.com/office/powerpoint/2010/main" val="1585791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CSA</a:t>
            </a:r>
          </a:p>
          <a:p>
            <a:pPr marL="171450" indent="-171450">
              <a:buFontTx/>
              <a:buChar char="-"/>
            </a:pPr>
            <a:r>
              <a:rPr lang="en-US" dirty="0"/>
              <a:t>The 5% CSA is considered iso-oncotic</a:t>
            </a:r>
          </a:p>
          <a:p>
            <a:pPr marL="171450" indent="-171450">
              <a:buFontTx/>
              <a:buChar char="-"/>
            </a:pPr>
            <a:r>
              <a:rPr lang="en-US" dirty="0"/>
              <a:t>5 g/dL (about 10x as much as in whole</a:t>
            </a:r>
            <a:r>
              <a:rPr lang="en-US" baseline="0" dirty="0"/>
              <a:t> blood or FFP)</a:t>
            </a:r>
            <a:endParaRPr lang="en-US" dirty="0"/>
          </a:p>
          <a:p>
            <a:pPr marL="171450" indent="-171450">
              <a:buFontTx/>
              <a:buChar char="-"/>
            </a:pPr>
            <a:r>
              <a:rPr lang="en-US" dirty="0"/>
              <a:t>CSA</a:t>
            </a:r>
            <a:r>
              <a:rPr lang="en-US" baseline="0" dirty="0"/>
              <a:t> is n</a:t>
            </a:r>
            <a:r>
              <a:rPr lang="en-US" dirty="0"/>
              <a:t>on-antigenic, so no reactions are expected with</a:t>
            </a:r>
            <a:r>
              <a:rPr lang="en-US" baseline="0" dirty="0"/>
              <a:t> repeated transfusions</a:t>
            </a:r>
          </a:p>
          <a:p>
            <a:endParaRPr lang="en-US" baseline="0" dirty="0"/>
          </a:p>
          <a:p>
            <a:r>
              <a:rPr lang="en-US" u="sng" baseline="0" dirty="0"/>
              <a:t>HSA</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a:t>Type</a:t>
            </a:r>
            <a:r>
              <a:rPr lang="en-US" baseline="0" dirty="0"/>
              <a:t> III Hypersensitivity was previously believed to only occur when administered to healthy dogs, but more recent studies have demonstrated adverse effects in ill dogs, showing that critical illness does not preclude the risk of antigenic reactions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 Risk with repeated infusions; antibodies are produced within weeks of 1</a:t>
            </a:r>
            <a:r>
              <a:rPr lang="en-US" baseline="30000" dirty="0"/>
              <a:t>st</a:t>
            </a:r>
            <a:r>
              <a:rPr lang="en-US" dirty="0"/>
              <a:t> administration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23</a:t>
            </a:fld>
            <a:endParaRPr lang="en-US" dirty="0"/>
          </a:p>
        </p:txBody>
      </p:sp>
    </p:spTree>
    <p:extLst>
      <p:ext uri="{BB962C8B-B14F-4D97-AF65-F5344CB8AC3E}">
        <p14:creationId xmlns:p14="http://schemas.microsoft.com/office/powerpoint/2010/main" val="3560879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TBI patients treated w/ HSA: increased death rate at 2 years</a:t>
            </a:r>
            <a:r>
              <a:rPr lang="en-US" baseline="0" dirty="0">
                <a:sym typeface="Wingdings"/>
              </a:rPr>
              <a:t>  suggesting a detrimental effect in some cohorts</a:t>
            </a:r>
            <a:endParaRPr lang="en-US" dirty="0"/>
          </a:p>
          <a:p>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24</a:t>
            </a:fld>
            <a:endParaRPr lang="en-US" dirty="0"/>
          </a:p>
        </p:txBody>
      </p:sp>
    </p:spTree>
    <p:extLst>
      <p:ext uri="{BB962C8B-B14F-4D97-AF65-F5344CB8AC3E}">
        <p14:creationId xmlns:p14="http://schemas.microsoft.com/office/powerpoint/2010/main" val="3714564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25</a:t>
            </a:fld>
            <a:endParaRPr lang="en-US" dirty="0"/>
          </a:p>
        </p:txBody>
      </p:sp>
    </p:spTree>
    <p:extLst>
      <p:ext uri="{BB962C8B-B14F-4D97-AF65-F5344CB8AC3E}">
        <p14:creationId xmlns:p14="http://schemas.microsoft.com/office/powerpoint/2010/main" val="3714564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26</a:t>
            </a:fld>
            <a:endParaRPr lang="en-US" dirty="0"/>
          </a:p>
        </p:txBody>
      </p:sp>
    </p:spTree>
    <p:extLst>
      <p:ext uri="{BB962C8B-B14F-4D97-AF65-F5344CB8AC3E}">
        <p14:creationId xmlns:p14="http://schemas.microsoft.com/office/powerpoint/2010/main" val="3631719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dirty="0"/>
              <a:t>Proposed mechanism: malignant functional hepatocytes or decrease in negative feedback from impaired hepatocellular osmoreceptivity</a:t>
            </a:r>
          </a:p>
        </p:txBody>
      </p:sp>
      <p:sp>
        <p:nvSpPr>
          <p:cNvPr id="4" name="Slide Number Placeholder 3"/>
          <p:cNvSpPr>
            <a:spLocks noGrp="1"/>
          </p:cNvSpPr>
          <p:nvPr>
            <p:ph type="sldNum" sz="quarter" idx="10"/>
          </p:nvPr>
        </p:nvSpPr>
        <p:spPr/>
        <p:txBody>
          <a:bodyPr/>
          <a:lstStyle/>
          <a:p>
            <a:fld id="{2BF568E4-438A-EC4C-A7B7-E82F8F60EF0E}" type="slidenum">
              <a:rPr lang="en-US" smtClean="0"/>
              <a:t>28</a:t>
            </a:fld>
            <a:endParaRPr lang="en-US" dirty="0"/>
          </a:p>
        </p:txBody>
      </p:sp>
    </p:spTree>
    <p:extLst>
      <p:ext uri="{BB962C8B-B14F-4D97-AF65-F5344CB8AC3E}">
        <p14:creationId xmlns:p14="http://schemas.microsoft.com/office/powerpoint/2010/main" val="3501137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PU/PD is</a:t>
            </a:r>
            <a:r>
              <a:rPr lang="en-US" baseline="0" dirty="0"/>
              <a:t> a late finding due to tubular involvement</a:t>
            </a:r>
          </a:p>
          <a:p>
            <a:r>
              <a:rPr lang="en-US" baseline="0" dirty="0"/>
              <a:t>Isosthenuria is a late sign; Gladys is minimally concentrated</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3</a:t>
            </a:fld>
            <a:endParaRPr lang="en-US" dirty="0"/>
          </a:p>
        </p:txBody>
      </p:sp>
    </p:spTree>
    <p:extLst>
      <p:ext uri="{BB962C8B-B14F-4D97-AF65-F5344CB8AC3E}">
        <p14:creationId xmlns:p14="http://schemas.microsoft.com/office/powerpoint/2010/main" val="16156631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Source:</a:t>
            </a:r>
            <a:r>
              <a:rPr lang="en-US" baseline="0" dirty="0"/>
              <a:t> https://www.dreamstime.com/photos-images/goldendoodle.html</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29</a:t>
            </a:fld>
            <a:endParaRPr lang="en-US" dirty="0"/>
          </a:p>
        </p:txBody>
      </p:sp>
    </p:spTree>
    <p:extLst>
      <p:ext uri="{BB962C8B-B14F-4D97-AF65-F5344CB8AC3E}">
        <p14:creationId xmlns:p14="http://schemas.microsoft.com/office/powerpoint/2010/main" val="22102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AXR</a:t>
            </a:r>
            <a:r>
              <a:rPr lang="en-US" baseline="0" dirty="0"/>
              <a:t> were </a:t>
            </a:r>
            <a:r>
              <a:rPr lang="en-US" dirty="0"/>
              <a:t>concerning for SI mechanical obstruction, so</a:t>
            </a:r>
            <a:r>
              <a:rPr lang="en-US" baseline="0" dirty="0"/>
              <a:t> AUS was performed with radiology</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31</a:t>
            </a:fld>
            <a:endParaRPr lang="en-US" dirty="0"/>
          </a:p>
        </p:txBody>
      </p:sp>
    </p:spTree>
    <p:extLst>
      <p:ext uri="{BB962C8B-B14F-4D97-AF65-F5344CB8AC3E}">
        <p14:creationId xmlns:p14="http://schemas.microsoft.com/office/powerpoint/2010/main" val="25201222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32</a:t>
            </a:fld>
            <a:endParaRPr lang="en-US" dirty="0"/>
          </a:p>
        </p:txBody>
      </p:sp>
    </p:spTree>
    <p:extLst>
      <p:ext uri="{BB962C8B-B14F-4D97-AF65-F5344CB8AC3E}">
        <p14:creationId xmlns:p14="http://schemas.microsoft.com/office/powerpoint/2010/main" val="2520122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We</a:t>
            </a:r>
            <a:r>
              <a:rPr lang="en-US" baseline="0" dirty="0"/>
              <a:t> will discuss hyperphosphatemia later, but ddx include: age vs. crush injury/cell lysis due to necrotic bowel formation</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33</a:t>
            </a:fld>
            <a:endParaRPr lang="en-US" dirty="0"/>
          </a:p>
        </p:txBody>
      </p:sp>
    </p:spTree>
    <p:extLst>
      <p:ext uri="{BB962C8B-B14F-4D97-AF65-F5344CB8AC3E}">
        <p14:creationId xmlns:p14="http://schemas.microsoft.com/office/powerpoint/2010/main" val="3033695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hypoproteinemia was albumin</a:t>
            </a:r>
            <a:r>
              <a:rPr lang="en-US" baseline="0" dirty="0"/>
              <a:t> and globulins</a:t>
            </a:r>
          </a:p>
          <a:p>
            <a:pPr marL="171450" indent="-171450">
              <a:buFontTx/>
              <a:buChar char="-"/>
            </a:pPr>
            <a:r>
              <a:rPr lang="en-US" baseline="0" dirty="0"/>
              <a:t>Hyperphosphatemia is still present, but it is markedly reduced from previous/pre-op chemistry panel</a:t>
            </a:r>
          </a:p>
          <a:p>
            <a:pPr marL="171450" indent="-171450">
              <a:buFontTx/>
              <a:buChar char="-"/>
            </a:pPr>
            <a:r>
              <a:rPr lang="en-US" dirty="0"/>
              <a:t>DDX:</a:t>
            </a:r>
            <a:r>
              <a:rPr lang="en-US" baseline="0" dirty="0"/>
              <a:t> refeeding syndrome vs. malabsorption vs. combination (suspect)</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36</a:t>
            </a:fld>
            <a:endParaRPr lang="en-US" dirty="0"/>
          </a:p>
        </p:txBody>
      </p:sp>
    </p:spTree>
    <p:extLst>
      <p:ext uri="{BB962C8B-B14F-4D97-AF65-F5344CB8AC3E}">
        <p14:creationId xmlns:p14="http://schemas.microsoft.com/office/powerpoint/2010/main" val="29220706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Na</a:t>
            </a:r>
            <a:r>
              <a:rPr lang="en-US" baseline="30000" dirty="0"/>
              <a:t>+</a:t>
            </a:r>
            <a:r>
              <a:rPr lang="en-US" dirty="0"/>
              <a:t>-K</a:t>
            </a:r>
            <a:r>
              <a:rPr lang="en-US" baseline="30000" dirty="0"/>
              <a:t>+</a:t>
            </a:r>
            <a:r>
              <a:rPr lang="en-US" dirty="0"/>
              <a:t> exchanger</a:t>
            </a:r>
            <a:r>
              <a:rPr lang="en-US" baseline="0" dirty="0"/>
              <a:t> is a magnesium-dependent ATPase and creates the electrical gradient across cell membranes</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a:t>Ca channel blocker: role in regulating peripheral vascular tone and cardiac contractile strength</a:t>
            </a:r>
          </a:p>
        </p:txBody>
      </p:sp>
      <p:sp>
        <p:nvSpPr>
          <p:cNvPr id="4" name="Slide Number Placeholder 3"/>
          <p:cNvSpPr>
            <a:spLocks noGrp="1"/>
          </p:cNvSpPr>
          <p:nvPr>
            <p:ph type="sldNum" sz="quarter" idx="10"/>
          </p:nvPr>
        </p:nvSpPr>
        <p:spPr/>
        <p:txBody>
          <a:bodyPr/>
          <a:lstStyle/>
          <a:p>
            <a:fld id="{2BF568E4-438A-EC4C-A7B7-E82F8F60EF0E}" type="slidenum">
              <a:rPr lang="en-US" smtClean="0"/>
              <a:t>39</a:t>
            </a:fld>
            <a:endParaRPr lang="en-US" dirty="0"/>
          </a:p>
        </p:txBody>
      </p:sp>
    </p:spTree>
    <p:extLst>
      <p:ext uri="{BB962C8B-B14F-4D97-AF65-F5344CB8AC3E}">
        <p14:creationId xmlns:p14="http://schemas.microsoft.com/office/powerpoint/2010/main" val="1516846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Plasma distribution</a:t>
            </a:r>
            <a:r>
              <a:rPr lang="en-US" baseline="0" dirty="0"/>
              <a:t> is &lt; 1% in people, so plasma Mg is a very poor representation of total body Mg: Mg levels in plasma can be normal in the face of total body Mg depletion</a:t>
            </a:r>
          </a:p>
          <a:p>
            <a:pPr marL="171450" indent="-171450">
              <a:buFontTx/>
              <a:buChar char="-"/>
            </a:pPr>
            <a:r>
              <a:rPr lang="en-US" baseline="0" dirty="0"/>
              <a:t>Serum is preferred to plasma Mg because plasma samples’ anticoagulant can be contaminated to bind Mg</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a:t>When serum Mg is low, it is not possible to determine whether that is a decrease in ionized or bound fractions (as would be the case in hypoproteinemia)</a:t>
            </a:r>
            <a:r>
              <a:rPr lang="en-US" baseline="0" dirty="0">
                <a:sym typeface="Wingdings"/>
              </a:rPr>
              <a:t> this difference may be clinically irrelevant due to how little Mg is in plasma</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41</a:t>
            </a:fld>
            <a:endParaRPr lang="en-US" dirty="0"/>
          </a:p>
        </p:txBody>
      </p:sp>
    </p:spTree>
    <p:extLst>
      <p:ext uri="{BB962C8B-B14F-4D97-AF65-F5344CB8AC3E}">
        <p14:creationId xmlns:p14="http://schemas.microsoft.com/office/powerpoint/2010/main" val="2289000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The Mg bound to plasma proteins does not filter</a:t>
            </a:r>
          </a:p>
          <a:p>
            <a:pPr marL="171450" indent="-171450">
              <a:buFontTx/>
              <a:buChar char="-"/>
            </a:pPr>
            <a:r>
              <a:rPr lang="en-US" baseline="0" dirty="0"/>
              <a:t>30% is reabsorbed in the proximal tubule, compared to 67% of Na and Cl reabsorbed here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a:t>Inhibited by diuretics because the lumen-positive potential difference is generated by the Na</a:t>
            </a:r>
            <a:r>
              <a:rPr lang="en-US" baseline="30000" dirty="0"/>
              <a:t>+</a:t>
            </a:r>
            <a:r>
              <a:rPr lang="en-US" baseline="0" dirty="0"/>
              <a:t>-K</a:t>
            </a:r>
            <a:r>
              <a:rPr lang="en-US" baseline="30000" dirty="0"/>
              <a:t>+</a:t>
            </a:r>
            <a:r>
              <a:rPr lang="en-US" baseline="0" dirty="0"/>
              <a:t>-2Cl</a:t>
            </a:r>
            <a:r>
              <a:rPr lang="en-US" baseline="30000" dirty="0"/>
              <a:t>-</a:t>
            </a:r>
            <a:r>
              <a:rPr lang="en-US" baseline="0" dirty="0"/>
              <a:t> cotransporter (see next slide for details)</a:t>
            </a:r>
          </a:p>
        </p:txBody>
      </p:sp>
      <p:sp>
        <p:nvSpPr>
          <p:cNvPr id="4" name="Slide Number Placeholder 3"/>
          <p:cNvSpPr>
            <a:spLocks noGrp="1"/>
          </p:cNvSpPr>
          <p:nvPr>
            <p:ph type="sldNum" sz="quarter" idx="10"/>
          </p:nvPr>
        </p:nvSpPr>
        <p:spPr/>
        <p:txBody>
          <a:bodyPr/>
          <a:lstStyle/>
          <a:p>
            <a:fld id="{2BF568E4-438A-EC4C-A7B7-E82F8F60EF0E}" type="slidenum">
              <a:rPr lang="en-US" smtClean="0"/>
              <a:t>43</a:t>
            </a:fld>
            <a:endParaRPr lang="en-US" dirty="0"/>
          </a:p>
        </p:txBody>
      </p:sp>
    </p:spTree>
    <p:extLst>
      <p:ext uri="{BB962C8B-B14F-4D97-AF65-F5344CB8AC3E}">
        <p14:creationId xmlns:p14="http://schemas.microsoft.com/office/powerpoint/2010/main" val="3609414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Inhibited by diuretics because the lumen-positive potential difference is generated by the Na</a:t>
            </a:r>
            <a:r>
              <a:rPr lang="en-US" baseline="30000" dirty="0"/>
              <a:t>+</a:t>
            </a:r>
            <a:r>
              <a:rPr lang="en-US" baseline="0" dirty="0"/>
              <a:t>-K</a:t>
            </a:r>
            <a:r>
              <a:rPr lang="en-US" baseline="30000" dirty="0"/>
              <a:t>+</a:t>
            </a:r>
            <a:r>
              <a:rPr lang="en-US" baseline="0" dirty="0"/>
              <a:t>-2Cl</a:t>
            </a:r>
            <a:r>
              <a:rPr lang="en-US" baseline="30000" dirty="0"/>
              <a:t>-</a:t>
            </a:r>
            <a:r>
              <a:rPr lang="en-US" baseline="0" dirty="0"/>
              <a:t> cotransporter</a:t>
            </a:r>
          </a:p>
          <a:p>
            <a:pPr marL="628650" lvl="1" indent="-171450">
              <a:buFontTx/>
              <a:buChar char="-"/>
            </a:pPr>
            <a:r>
              <a:rPr lang="en-US" dirty="0"/>
              <a:t>Normally, this cotransporter</a:t>
            </a:r>
            <a:r>
              <a:rPr lang="en-US" baseline="0" dirty="0"/>
              <a:t> moves all 3 ions intracellularly from the tubular lumen</a:t>
            </a:r>
          </a:p>
          <a:p>
            <a:pPr marL="628650" lvl="1" indent="-171450">
              <a:buFontTx/>
              <a:buChar char="-"/>
            </a:pPr>
            <a:r>
              <a:rPr lang="en-US" baseline="0" dirty="0"/>
              <a:t>Na+ is extruded from the cell into the bloodstream by the Na</a:t>
            </a:r>
            <a:r>
              <a:rPr lang="en-US" baseline="30000" dirty="0"/>
              <a:t>+</a:t>
            </a:r>
            <a:r>
              <a:rPr lang="en-US" baseline="0" dirty="0"/>
              <a:t>-K</a:t>
            </a:r>
            <a:r>
              <a:rPr lang="en-US" baseline="30000" dirty="0"/>
              <a:t>+</a:t>
            </a:r>
            <a:r>
              <a:rPr lang="en-US" baseline="0" dirty="0"/>
              <a:t> ATPase</a:t>
            </a:r>
          </a:p>
          <a:p>
            <a:pPr marL="628650" lvl="1" indent="-171450">
              <a:buFontTx/>
              <a:buChar char="-"/>
            </a:pPr>
            <a:r>
              <a:rPr lang="en-US" baseline="0" dirty="0"/>
              <a:t>K</a:t>
            </a:r>
            <a:r>
              <a:rPr lang="en-US" baseline="30000" dirty="0"/>
              <a:t>+</a:t>
            </a:r>
            <a:r>
              <a:rPr lang="en-US" baseline="0" dirty="0"/>
              <a:t> and Cl</a:t>
            </a:r>
            <a:r>
              <a:rPr lang="en-US" baseline="30000" dirty="0"/>
              <a:t>-</a:t>
            </a:r>
            <a:r>
              <a:rPr lang="en-US" baseline="0" dirty="0"/>
              <a:t> diffuse through channels in the basolateral membrane into the bloodstream, down their respective electrochemical gradients</a:t>
            </a:r>
          </a:p>
          <a:p>
            <a:pPr marL="628650" lvl="1" indent="-171450">
              <a:buFontTx/>
              <a:buChar char="-"/>
            </a:pPr>
            <a:r>
              <a:rPr lang="en-US" baseline="0" dirty="0"/>
              <a:t>A small portion of the K</a:t>
            </a:r>
            <a:r>
              <a:rPr lang="en-US" baseline="30000" dirty="0"/>
              <a:t>+ </a:t>
            </a:r>
            <a:r>
              <a:rPr lang="en-US" baseline="0" dirty="0"/>
              <a:t>diffuses back into the lumen, rendering the cotransporter </a:t>
            </a:r>
            <a:r>
              <a:rPr lang="en-US" b="1" baseline="0" dirty="0"/>
              <a:t>electrogenic</a:t>
            </a:r>
            <a:r>
              <a:rPr lang="en-US" b="0" baseline="0" dirty="0"/>
              <a:t>, meaning it brings slightly more negative than positive charge into the cell, resulting in a </a:t>
            </a:r>
            <a:r>
              <a:rPr lang="en-US" b="1" baseline="0" dirty="0"/>
              <a:t>lumen-positive potential difference</a:t>
            </a:r>
            <a:r>
              <a:rPr lang="en-US" b="0" baseline="0" dirty="0"/>
              <a:t> across the cell membrane</a:t>
            </a:r>
          </a:p>
          <a:p>
            <a:pPr marL="628650" lvl="1" indent="-171450">
              <a:buFontTx/>
              <a:buChar char="-"/>
            </a:pPr>
            <a:r>
              <a:rPr lang="en-US" b="0" baseline="0" dirty="0"/>
              <a:t>Diuretics bind to the Cl</a:t>
            </a:r>
            <a:r>
              <a:rPr lang="en-US" b="0" baseline="30000" dirty="0"/>
              <a:t>-</a:t>
            </a:r>
            <a:r>
              <a:rPr lang="en-US" b="0" baseline="0" dirty="0"/>
              <a:t> binding site, so transport stops</a:t>
            </a:r>
            <a:endParaRPr lang="en-US" baseline="0" dirty="0"/>
          </a:p>
        </p:txBody>
      </p:sp>
      <p:sp>
        <p:nvSpPr>
          <p:cNvPr id="4" name="Slide Number Placeholder 3"/>
          <p:cNvSpPr>
            <a:spLocks noGrp="1"/>
          </p:cNvSpPr>
          <p:nvPr>
            <p:ph type="sldNum" sz="quarter" idx="10"/>
          </p:nvPr>
        </p:nvSpPr>
        <p:spPr/>
        <p:txBody>
          <a:bodyPr/>
          <a:lstStyle/>
          <a:p>
            <a:fld id="{2BF568E4-438A-EC4C-A7B7-E82F8F60EF0E}" type="slidenum">
              <a:rPr lang="en-US" smtClean="0"/>
              <a:t>44</a:t>
            </a:fld>
            <a:endParaRPr lang="en-US" dirty="0"/>
          </a:p>
        </p:txBody>
      </p:sp>
    </p:spTree>
    <p:extLst>
      <p:ext uri="{BB962C8B-B14F-4D97-AF65-F5344CB8AC3E}">
        <p14:creationId xmlns:p14="http://schemas.microsoft.com/office/powerpoint/2010/main" val="2471187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Load-dependent:</a:t>
            </a:r>
            <a:r>
              <a:rPr lang="en-US" baseline="0" dirty="0"/>
              <a:t> when Mg intake is low, kidneys conserve Mg and renal excretion is practically zero</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a:t>Photo Source: Marino’s The ICU Textbook</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45</a:t>
            </a:fld>
            <a:endParaRPr lang="en-US" dirty="0"/>
          </a:p>
        </p:txBody>
      </p:sp>
    </p:spTree>
    <p:extLst>
      <p:ext uri="{BB962C8B-B14F-4D97-AF65-F5344CB8AC3E}">
        <p14:creationId xmlns:p14="http://schemas.microsoft.com/office/powerpoint/2010/main" val="3383882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4</a:t>
            </a:fld>
            <a:endParaRPr lang="en-US" dirty="0"/>
          </a:p>
        </p:txBody>
      </p:sp>
    </p:spTree>
    <p:extLst>
      <p:ext uri="{BB962C8B-B14F-4D97-AF65-F5344CB8AC3E}">
        <p14:creationId xmlns:p14="http://schemas.microsoft.com/office/powerpoint/2010/main" val="1615663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Has</a:t>
            </a:r>
            <a:r>
              <a:rPr lang="en-US" baseline="0" dirty="0"/>
              <a:t> been reported in as many as 65% of human ICU patients</a:t>
            </a:r>
          </a:p>
          <a:p>
            <a:pPr marL="171450" indent="-171450">
              <a:buFontTx/>
              <a:buChar char="-"/>
            </a:pPr>
            <a:r>
              <a:rPr lang="en-US" baseline="0" dirty="0"/>
              <a:t>Mg depletion may not be accompanied by hypomagnasemia </a:t>
            </a:r>
            <a:r>
              <a:rPr lang="en-US" baseline="0" dirty="0">
                <a:sym typeface="Wingdings"/>
              </a:rPr>
              <a:t> incidence of depletion is higher</a:t>
            </a:r>
          </a:p>
          <a:p>
            <a:pPr marL="171450" indent="-171450">
              <a:buFontTx/>
              <a:buChar char="-"/>
            </a:pPr>
            <a:r>
              <a:rPr lang="en-US" baseline="0" dirty="0">
                <a:sym typeface="Wingdings"/>
              </a:rPr>
              <a:t>Can do a urinary Magnesium Retention Test to determine whether total body stores are depleted: likely when &lt; 50% of Mg infused is recovered in urine and unlikely when &gt; 80% is excreted in urine</a:t>
            </a:r>
          </a:p>
          <a:p>
            <a:pPr marL="628650" lvl="1" indent="-171450">
              <a:buFontTx/>
              <a:buChar char="-"/>
            </a:pPr>
            <a:r>
              <a:rPr lang="en-US" baseline="0" dirty="0">
                <a:sym typeface="Wingdings"/>
              </a:rPr>
              <a:t>Does not work in patients with impaired renal function</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46</a:t>
            </a:fld>
            <a:endParaRPr lang="en-US" dirty="0"/>
          </a:p>
        </p:txBody>
      </p:sp>
    </p:spTree>
    <p:extLst>
      <p:ext uri="{BB962C8B-B14F-4D97-AF65-F5344CB8AC3E}">
        <p14:creationId xmlns:p14="http://schemas.microsoft.com/office/powerpoint/2010/main" val="37346770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u="sng" dirty="0"/>
              <a:t>Human</a:t>
            </a:r>
            <a:r>
              <a:rPr lang="en-US" u="sng" baseline="0" dirty="0"/>
              <a:t> Causes</a:t>
            </a:r>
            <a:r>
              <a:rPr lang="en-US" u="sng" dirty="0"/>
              <a:t>:</a:t>
            </a:r>
          </a:p>
          <a:p>
            <a:pPr marL="0" indent="0">
              <a:buFontTx/>
              <a:buNone/>
            </a:pPr>
            <a:r>
              <a:rPr lang="en-US" u="none" dirty="0"/>
              <a:t>- Drugs</a:t>
            </a:r>
          </a:p>
          <a:p>
            <a:pPr marL="628650" lvl="1" indent="-171450">
              <a:buFontTx/>
              <a:buChar char="-"/>
            </a:pPr>
            <a:r>
              <a:rPr lang="en-US" dirty="0"/>
              <a:t>Furosemide</a:t>
            </a:r>
            <a:r>
              <a:rPr lang="en-US" baseline="0" dirty="0"/>
              <a:t> administration = incidence 50%</a:t>
            </a:r>
            <a:r>
              <a:rPr lang="en-US" baseline="0" dirty="0">
                <a:sym typeface="Wingdings"/>
              </a:rPr>
              <a:t> diuretic-induced inhibition of Na</a:t>
            </a:r>
            <a:r>
              <a:rPr lang="en-US" baseline="30000" dirty="0">
                <a:sym typeface="Wingdings"/>
              </a:rPr>
              <a:t>+</a:t>
            </a:r>
            <a:r>
              <a:rPr lang="en-US" baseline="0" dirty="0">
                <a:sym typeface="Wingdings"/>
              </a:rPr>
              <a:t> reabsorption interferes with Mg reabsorption. Urinary losses parallel Na’s</a:t>
            </a:r>
            <a:endParaRPr lang="en-US" baseline="0" dirty="0"/>
          </a:p>
          <a:p>
            <a:pPr marL="628650" lvl="1" indent="-171450">
              <a:buFontTx/>
              <a:buChar char="-"/>
            </a:pPr>
            <a:r>
              <a:rPr lang="en-US" baseline="0" dirty="0"/>
              <a:t>Aminoglycosides = 30% </a:t>
            </a:r>
            <a:r>
              <a:rPr lang="en-US" baseline="0" dirty="0">
                <a:sym typeface="Wingdings"/>
              </a:rPr>
              <a:t> block Mg reabsorption in the ascending Loop of Henle</a:t>
            </a:r>
            <a:endParaRPr lang="en-US" baseline="0" dirty="0"/>
          </a:p>
          <a:p>
            <a:pPr marL="628650" lvl="1" indent="-171450">
              <a:buFontTx/>
              <a:buChar char="-"/>
            </a:pPr>
            <a:r>
              <a:rPr lang="en-US" baseline="0" dirty="0"/>
              <a:t>Amphotericin, pentamidine</a:t>
            </a:r>
          </a:p>
          <a:p>
            <a:pPr marL="628650" marR="0" lvl="1" indent="-171450" algn="l" defTabSz="457200" rtl="0" eaLnBrk="1" fontAlgn="auto" latinLnBrk="0" hangingPunct="1">
              <a:lnSpc>
                <a:spcPct val="100000"/>
              </a:lnSpc>
              <a:spcBef>
                <a:spcPts val="0"/>
              </a:spcBef>
              <a:spcAft>
                <a:spcPts val="0"/>
              </a:spcAft>
              <a:buClrTx/>
              <a:buSzTx/>
              <a:buFontTx/>
              <a:buChar char="-"/>
              <a:tabLst/>
              <a:defRPr/>
            </a:pPr>
            <a:r>
              <a:rPr lang="en-US" baseline="0" dirty="0"/>
              <a:t>Digitalis = 20% </a:t>
            </a:r>
            <a:r>
              <a:rPr lang="en-US" baseline="0" dirty="0">
                <a:sym typeface="Wingdings"/>
              </a:rPr>
              <a:t> shifts Mg intracellularly</a:t>
            </a:r>
            <a:endParaRPr lang="en-US" baseline="0" dirty="0"/>
          </a:p>
          <a:p>
            <a:pPr marL="628650" lvl="1" indent="-171450">
              <a:buFontTx/>
              <a:buChar char="-"/>
            </a:pPr>
            <a:r>
              <a:rPr lang="en-US" baseline="0" dirty="0"/>
              <a:t>Epinephrine </a:t>
            </a:r>
            <a:r>
              <a:rPr lang="en-US" baseline="0" dirty="0">
                <a:sym typeface="Wingdings"/>
              </a:rPr>
              <a:t> shifts Mg intracellularly</a:t>
            </a:r>
            <a:endParaRPr lang="en-US" baseline="0" dirty="0"/>
          </a:p>
          <a:p>
            <a:pPr marL="628650" lvl="1" indent="-171450">
              <a:buFontTx/>
              <a:buChar char="-"/>
            </a:pPr>
            <a:r>
              <a:rPr lang="en-US" baseline="0" dirty="0"/>
              <a:t>Cisplatin, cyclosporine </a:t>
            </a:r>
            <a:r>
              <a:rPr lang="en-US" baseline="0" dirty="0">
                <a:sym typeface="Wingdings"/>
              </a:rPr>
              <a:t> promote renal excretion</a:t>
            </a:r>
            <a:endParaRPr lang="en-US" baseline="0" dirty="0"/>
          </a:p>
          <a:p>
            <a:pPr marL="628650" lvl="1" indent="-171450">
              <a:buFontTx/>
              <a:buChar char="-"/>
            </a:pPr>
            <a:r>
              <a:rPr lang="en-US" baseline="0" dirty="0"/>
              <a:t>Possible prolonged use of PPIs </a:t>
            </a:r>
            <a:r>
              <a:rPr lang="en-US" baseline="0" dirty="0">
                <a:sym typeface="Wingdings"/>
              </a:rPr>
              <a:t> decreased GI absorption</a:t>
            </a:r>
            <a:endParaRPr lang="en-US" baseline="0" dirty="0"/>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a:t>Secretory diarrhea</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a:t>Chronic alcohol</a:t>
            </a:r>
            <a:r>
              <a:rPr lang="en-US" baseline="0" dirty="0"/>
              <a:t> abuse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a:t>Diabetes mellitus </a:t>
            </a:r>
            <a:r>
              <a:rPr lang="en-US" baseline="0" dirty="0">
                <a:sym typeface="Wingdings"/>
              </a:rPr>
              <a:t> urinary Mg losses accompany glucosuria</a:t>
            </a:r>
            <a:endParaRPr lang="en-US" baseline="0" dirty="0"/>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a:t>Acute myocardial infarction</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a:t>Hypophosphatemia </a:t>
            </a:r>
            <a:r>
              <a:rPr lang="en-US" baseline="0" dirty="0">
                <a:sym typeface="Wingdings"/>
              </a:rPr>
              <a:t> enhanced renal Mg excretion</a:t>
            </a:r>
            <a:endParaRPr lang="en-US" dirty="0"/>
          </a:p>
          <a:p>
            <a:pPr marL="171450" indent="-171450">
              <a:buFontTx/>
              <a:buChar char="-"/>
            </a:pPr>
            <a:endParaRPr lang="en-US" baseline="0" dirty="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48</a:t>
            </a:fld>
            <a:endParaRPr lang="en-US" dirty="0"/>
          </a:p>
        </p:txBody>
      </p:sp>
    </p:spTree>
    <p:extLst>
      <p:ext uri="{BB962C8B-B14F-4D97-AF65-F5344CB8AC3E}">
        <p14:creationId xmlns:p14="http://schemas.microsoft.com/office/powerpoint/2010/main" val="2741146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No specific clinical manifestations of Mg deficiency. All of these can suggest it,</a:t>
            </a:r>
            <a:r>
              <a:rPr lang="en-US" sz="1200" kern="1200" baseline="0" dirty="0">
                <a:solidFill>
                  <a:schemeClr val="tx1"/>
                </a:solidFill>
                <a:latin typeface="+mn-lt"/>
                <a:ea typeface="+mn-ea"/>
                <a:cs typeface="+mn-cs"/>
              </a:rPr>
              <a:t> though.</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latin typeface="+mn-lt"/>
                <a:ea typeface="+mn-ea"/>
                <a:cs typeface="+mn-cs"/>
              </a:rPr>
              <a:t>Hypokalemia can be refractory to K replacement therapy and Mg replacement is often required first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latin typeface="+mn-lt"/>
                <a:ea typeface="+mn-ea"/>
                <a:cs typeface="+mn-cs"/>
              </a:rPr>
              <a:t>Ca: due to impaired PTH release + impaired end-organ response to parathormone (do we have this in vet med??) </a:t>
            </a:r>
            <a:r>
              <a:rPr lang="en-US" sz="1200" kern="1200" baseline="0" dirty="0">
                <a:solidFill>
                  <a:schemeClr val="tx1"/>
                </a:solidFill>
                <a:latin typeface="+mn-lt"/>
                <a:ea typeface="+mn-ea"/>
                <a:cs typeface="+mn-cs"/>
                <a:sym typeface="Wingdings"/>
              </a:rPr>
              <a:t> may not correct until Mg is corrected</a:t>
            </a:r>
          </a:p>
          <a:p>
            <a:pPr marL="171450" marR="0" indent="-171450" algn="l" defTabSz="457200" rtl="0" eaLnBrk="1" fontAlgn="auto" latinLnBrk="0" hangingPunct="1">
              <a:lnSpc>
                <a:spcPct val="100000"/>
              </a:lnSpc>
              <a:spcBef>
                <a:spcPts val="0"/>
              </a:spcBef>
              <a:spcAft>
                <a:spcPts val="0"/>
              </a:spcAft>
              <a:buClrTx/>
              <a:buSzTx/>
              <a:buFontTx/>
              <a:buChar char="-"/>
              <a:tabLst/>
              <a:defRPr/>
            </a:pPr>
            <a:endParaRPr lang="en-US" sz="1200" kern="1200" baseline="0" dirty="0">
              <a:solidFill>
                <a:schemeClr val="tx1"/>
              </a:solidFill>
              <a:latin typeface="+mn-lt"/>
              <a:ea typeface="+mn-ea"/>
              <a:cs typeface="+mn-cs"/>
              <a:sym typeface="Wingdings"/>
            </a:endParaRP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latin typeface="+mn-lt"/>
                <a:ea typeface="+mn-ea"/>
                <a:cs typeface="+mn-cs"/>
                <a:sym typeface="Wingdings"/>
              </a:rPr>
              <a:t>Tachyarrhythmias d/t loss of endogenous Ca-channel blocker</a:t>
            </a:r>
          </a:p>
          <a:p>
            <a:pPr marL="628650" marR="0" lvl="1" indent="-171450" algn="l" defTabSz="4572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latin typeface="+mn-lt"/>
                <a:ea typeface="+mn-ea"/>
                <a:cs typeface="+mn-cs"/>
                <a:sym typeface="Wingdings"/>
              </a:rPr>
              <a:t>Torsade's de pointes (specific type of ventricular tachycardia)</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latin typeface="+mn-lt"/>
                <a:ea typeface="+mn-ea"/>
                <a:cs typeface="+mn-cs"/>
                <a:sym typeface="Wingdings"/>
              </a:rPr>
              <a:t>Neuro signs correlate w/ decreased CSF concentration of Mg and resolve with Mg infusion</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BF568E4-438A-EC4C-A7B7-E82F8F60EF0E}" type="slidenum">
              <a:rPr lang="en-US" smtClean="0"/>
              <a:t>49</a:t>
            </a:fld>
            <a:endParaRPr lang="en-US" dirty="0"/>
          </a:p>
        </p:txBody>
      </p:sp>
    </p:spTree>
    <p:extLst>
      <p:ext uri="{BB962C8B-B14F-4D97-AF65-F5344CB8AC3E}">
        <p14:creationId xmlns:p14="http://schemas.microsoft.com/office/powerpoint/2010/main" val="14088287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latin typeface="+mn-lt"/>
                <a:ea typeface="+mn-ea"/>
                <a:cs typeface="+mn-cs"/>
              </a:rPr>
              <a:t>Increases platelet activation secondary to increased cytosolic calcium</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latin typeface="+mn-lt"/>
                <a:ea typeface="+mn-ea"/>
                <a:cs typeface="+mn-cs"/>
              </a:rPr>
              <a:t>Ileus can be non-responsive to traditional</a:t>
            </a:r>
            <a:r>
              <a:rPr lang="en-US" sz="1200" kern="1200" baseline="0" dirty="0">
                <a:solidFill>
                  <a:schemeClr val="tx1"/>
                </a:solidFill>
                <a:latin typeface="+mn-lt"/>
                <a:ea typeface="+mn-ea"/>
                <a:cs typeface="+mn-cs"/>
              </a:rPr>
              <a:t> therapies other than enteral Mg supplementation</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latin typeface="+mn-lt"/>
                <a:ea typeface="+mn-ea"/>
                <a:cs typeface="+mn-cs"/>
              </a:rPr>
              <a:t>Has been linked to sleep apnea manifestations</a:t>
            </a:r>
          </a:p>
        </p:txBody>
      </p:sp>
      <p:sp>
        <p:nvSpPr>
          <p:cNvPr id="4" name="Slide Number Placeholder 3"/>
          <p:cNvSpPr>
            <a:spLocks noGrp="1"/>
          </p:cNvSpPr>
          <p:nvPr>
            <p:ph type="sldNum" sz="quarter" idx="10"/>
          </p:nvPr>
        </p:nvSpPr>
        <p:spPr/>
        <p:txBody>
          <a:bodyPr/>
          <a:lstStyle/>
          <a:p>
            <a:fld id="{2BF568E4-438A-EC4C-A7B7-E82F8F60EF0E}" type="slidenum">
              <a:rPr lang="en-US" smtClean="0"/>
              <a:t>50</a:t>
            </a:fld>
            <a:endParaRPr lang="en-US" dirty="0"/>
          </a:p>
        </p:txBody>
      </p:sp>
    </p:spTree>
    <p:extLst>
      <p:ext uri="{BB962C8B-B14F-4D97-AF65-F5344CB8AC3E}">
        <p14:creationId xmlns:p14="http://schemas.microsoft.com/office/powerpoint/2010/main" val="14088287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t>
            </a:r>
            <a:r>
              <a:rPr lang="en-US" baseline="0" dirty="0"/>
              <a:t> all forms of Mg supplement are equally absorbable or bioavailable</a:t>
            </a:r>
          </a:p>
          <a:p>
            <a:r>
              <a:rPr lang="en-US" baseline="0" dirty="0"/>
              <a:t>	Epsom salt (MgSO4) is poorly absorbed and normally a cathartic/laxative</a:t>
            </a:r>
          </a:p>
          <a:p>
            <a:r>
              <a:rPr lang="en-US" baseline="0" dirty="0"/>
              <a:t>Magnesium oxide is preferred and has &lt; laxative effect</a:t>
            </a:r>
          </a:p>
          <a:p>
            <a:r>
              <a:rPr lang="en-US" baseline="0" dirty="0"/>
              <a:t>	200 mg/day if &lt; 20 kg</a:t>
            </a:r>
          </a:p>
          <a:p>
            <a:r>
              <a:rPr lang="en-US" baseline="0" dirty="0"/>
              <a:t>	400 mg/day if larger</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51</a:t>
            </a:fld>
            <a:endParaRPr lang="en-US" dirty="0"/>
          </a:p>
        </p:txBody>
      </p:sp>
    </p:spTree>
    <p:extLst>
      <p:ext uri="{BB962C8B-B14F-4D97-AF65-F5344CB8AC3E}">
        <p14:creationId xmlns:p14="http://schemas.microsoft.com/office/powerpoint/2010/main" val="33029263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Much less common than hypo;</a:t>
            </a:r>
            <a:r>
              <a:rPr lang="en-US" baseline="0" dirty="0"/>
              <a:t> only observed in 5% of hospitalized patients</a:t>
            </a:r>
          </a:p>
          <a:p>
            <a:pPr marL="171450" indent="-171450">
              <a:buFontTx/>
              <a:buChar char="-"/>
            </a:pPr>
            <a:r>
              <a:rPr lang="en-US" baseline="0" dirty="0"/>
              <a:t>Not a prominent feature of renal insufficiency unless Mg intake is concurrently increased</a:t>
            </a:r>
          </a:p>
          <a:p>
            <a:pPr marL="171450" indent="-171450">
              <a:buFontTx/>
              <a:buChar char="-"/>
            </a:pPr>
            <a:r>
              <a:rPr lang="en-US" baseline="0" dirty="0"/>
              <a:t>Mg concentration within RBC is &gt; plasma by 3x, so hemolysis can increase serum Mg</a:t>
            </a:r>
          </a:p>
          <a:p>
            <a:pPr marL="171450" indent="-171450">
              <a:buFontTx/>
              <a:buChar char="-"/>
            </a:pPr>
            <a:r>
              <a:rPr lang="en-US" baseline="0" dirty="0"/>
              <a:t>Others: transient DKA, adrenal insufficiency, hyperparathyroidism, lithium intoxication</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52</a:t>
            </a:fld>
            <a:endParaRPr lang="en-US" dirty="0"/>
          </a:p>
        </p:txBody>
      </p:sp>
    </p:spTree>
    <p:extLst>
      <p:ext uri="{BB962C8B-B14F-4D97-AF65-F5344CB8AC3E}">
        <p14:creationId xmlns:p14="http://schemas.microsoft.com/office/powerpoint/2010/main" val="42040003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 Asystole occurs due to calcium channel-blocking effects of Mg </a:t>
            </a:r>
            <a:r>
              <a:rPr lang="en-US" sz="1200" kern="1200" dirty="0">
                <a:solidFill>
                  <a:schemeClr val="tx1"/>
                </a:solidFill>
                <a:latin typeface="+mn-lt"/>
                <a:ea typeface="+mn-ea"/>
                <a:cs typeface="+mn-cs"/>
                <a:sym typeface="Wingdings"/>
              </a:rPr>
              <a:t> conduction delays</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BF568E4-438A-EC4C-A7B7-E82F8F60EF0E}" type="slidenum">
              <a:rPr lang="en-US" smtClean="0"/>
              <a:t>53</a:t>
            </a:fld>
            <a:endParaRPr lang="en-US" dirty="0"/>
          </a:p>
        </p:txBody>
      </p:sp>
    </p:spTree>
    <p:extLst>
      <p:ext uri="{BB962C8B-B14F-4D97-AF65-F5344CB8AC3E}">
        <p14:creationId xmlns:p14="http://schemas.microsoft.com/office/powerpoint/2010/main" val="14088287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PC: phosphatidylcholine (black)</a:t>
            </a:r>
          </a:p>
          <a:p>
            <a:r>
              <a:rPr lang="en-US" dirty="0"/>
              <a:t>PS: phosphatidylserine (yellow)</a:t>
            </a:r>
          </a:p>
          <a:p>
            <a:r>
              <a:rPr lang="en-US" dirty="0"/>
              <a:t>PE: phosphatidylethanolamine (yellow)</a:t>
            </a:r>
          </a:p>
          <a:p>
            <a:r>
              <a:rPr lang="en-US" dirty="0"/>
              <a:t>Sphingomyelin (black)</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 phosphorylation of the lipid glycerol head is essential</a:t>
            </a:r>
            <a:r>
              <a:rPr lang="en-US" baseline="0" dirty="0"/>
              <a:t> to the creation of a hydrophilic subregion and to the assembly of oriented bilayers</a:t>
            </a:r>
            <a:endParaRPr lang="en-US" dirty="0"/>
          </a:p>
          <a:p>
            <a:endParaRPr lang="en-US" dirty="0"/>
          </a:p>
          <a:p>
            <a:r>
              <a:rPr lang="en-US" dirty="0"/>
              <a:t>Photo</a:t>
            </a:r>
            <a:r>
              <a:rPr lang="en-US" baseline="0" dirty="0"/>
              <a:t> Source: https://www.hindawi.com/journals/bmri/2014/697923/fig7/</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56</a:t>
            </a:fld>
            <a:endParaRPr lang="en-US" dirty="0"/>
          </a:p>
        </p:txBody>
      </p:sp>
    </p:spTree>
    <p:extLst>
      <p:ext uri="{BB962C8B-B14F-4D97-AF65-F5344CB8AC3E}">
        <p14:creationId xmlns:p14="http://schemas.microsoft.com/office/powerpoint/2010/main" val="8879259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80%:</a:t>
            </a:r>
            <a:r>
              <a:rPr lang="en-US" baseline="0" dirty="0"/>
              <a:t> skeleton, complexed in (hydroxy)apatite biomineral</a:t>
            </a:r>
          </a:p>
          <a:p>
            <a:r>
              <a:rPr lang="en-US" baseline="0" dirty="0"/>
              <a:t>19-20%: intracellular, most abundant anion</a:t>
            </a:r>
          </a:p>
          <a:p>
            <a:r>
              <a:rPr lang="en-US" baseline="0" dirty="0"/>
              <a:t>&lt;1%: plasma, may be bound to organic macromolecules or unbound in ionic form</a:t>
            </a:r>
          </a:p>
          <a:p>
            <a:r>
              <a:rPr lang="en-US" baseline="0" dirty="0"/>
              <a:t>	At normal physiology pH (7.4), 80% of unbound phosphate is in divalent form (HPO</a:t>
            </a:r>
            <a:r>
              <a:rPr lang="en-US" baseline="-25000" dirty="0"/>
              <a:t>4</a:t>
            </a:r>
            <a:r>
              <a:rPr lang="en-US" baseline="30000" dirty="0"/>
              <a:t>2-</a:t>
            </a:r>
            <a:r>
              <a:rPr lang="en-US" baseline="0" dirty="0"/>
              <a:t>) and 20% is in the univalent form (H</a:t>
            </a:r>
            <a:r>
              <a:rPr lang="en-US" baseline="-25000" dirty="0"/>
              <a:t>2</a:t>
            </a:r>
            <a:r>
              <a:rPr lang="en-US" baseline="0" dirty="0"/>
              <a:t>PO</a:t>
            </a:r>
            <a:r>
              <a:rPr lang="en-US" baseline="-25000" dirty="0"/>
              <a:t>4</a:t>
            </a:r>
            <a:r>
              <a:rPr lang="en-US" baseline="30000" dirty="0"/>
              <a:t>-</a:t>
            </a:r>
            <a:r>
              <a:rPr lang="en-US" baseline="0" dirty="0"/>
              <a:t>)</a:t>
            </a:r>
          </a:p>
          <a:p>
            <a:r>
              <a:rPr lang="en-US" baseline="0" dirty="0"/>
              <a:t>	Clinical labs only measure the unbound portion</a:t>
            </a:r>
            <a:r>
              <a:rPr lang="en-US" baseline="0" dirty="0">
                <a:sym typeface="Wingdings"/>
              </a:rPr>
              <a:t> main screening test is only examining a fraction of whole-body stores</a:t>
            </a:r>
            <a:endParaRPr lang="en-US" baseline="30000" dirty="0"/>
          </a:p>
        </p:txBody>
      </p:sp>
      <p:sp>
        <p:nvSpPr>
          <p:cNvPr id="4" name="Slide Number Placeholder 3"/>
          <p:cNvSpPr>
            <a:spLocks noGrp="1"/>
          </p:cNvSpPr>
          <p:nvPr>
            <p:ph type="sldNum" sz="quarter" idx="10"/>
          </p:nvPr>
        </p:nvSpPr>
        <p:spPr/>
        <p:txBody>
          <a:bodyPr/>
          <a:lstStyle/>
          <a:p>
            <a:fld id="{2BF568E4-438A-EC4C-A7B7-E82F8F60EF0E}" type="slidenum">
              <a:rPr lang="en-US" smtClean="0"/>
              <a:t>58</a:t>
            </a:fld>
            <a:endParaRPr lang="en-US" dirty="0"/>
          </a:p>
        </p:txBody>
      </p:sp>
    </p:spTree>
    <p:extLst>
      <p:ext uri="{BB962C8B-B14F-4D97-AF65-F5344CB8AC3E}">
        <p14:creationId xmlns:p14="http://schemas.microsoft.com/office/powerpoint/2010/main" val="16090222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up by small intestine</a:t>
            </a:r>
            <a:r>
              <a:rPr lang="en-US" baseline="0" dirty="0"/>
              <a:t> via passive and active transport</a:t>
            </a:r>
          </a:p>
          <a:p>
            <a:r>
              <a:rPr lang="en-US" baseline="0" dirty="0"/>
              <a:t>Phosphorus and calcium uptake is enhanced by Vitamin D</a:t>
            </a:r>
          </a:p>
          <a:p>
            <a:r>
              <a:rPr lang="en-US" baseline="0" dirty="0"/>
              <a:t>	Parathyroid hormone (PTH), Vitamin D, and calcitonin regulate the mobilization and storage of phosphorus in the skeleton</a:t>
            </a:r>
          </a:p>
          <a:p>
            <a:endParaRPr lang="en-US" baseline="0" dirty="0"/>
          </a:p>
          <a:p>
            <a:r>
              <a:rPr lang="en-US" baseline="0" dirty="0"/>
              <a:t>Photo Source: https://www.researchgate.net/figure/Reabsorption-of-phosphate-in-the-proximal-tubule-Phosphate-is-transported-across-the_fig2_260447267</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59</a:t>
            </a:fld>
            <a:endParaRPr lang="en-US" dirty="0"/>
          </a:p>
        </p:txBody>
      </p:sp>
    </p:spTree>
    <p:extLst>
      <p:ext uri="{BB962C8B-B14F-4D97-AF65-F5344CB8AC3E}">
        <p14:creationId xmlns:p14="http://schemas.microsoft.com/office/powerpoint/2010/main" val="3173077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Comment on path review was</a:t>
            </a:r>
            <a:r>
              <a:rPr lang="en-US" baseline="0" dirty="0"/>
              <a:t> that the count may be normal</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7</a:t>
            </a:fld>
            <a:endParaRPr lang="en-US" dirty="0"/>
          </a:p>
        </p:txBody>
      </p:sp>
    </p:spTree>
    <p:extLst>
      <p:ext uri="{BB962C8B-B14F-4D97-AF65-F5344CB8AC3E}">
        <p14:creationId xmlns:p14="http://schemas.microsoft.com/office/powerpoint/2010/main" val="11467372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Na-PO</a:t>
            </a:r>
            <a:r>
              <a:rPr lang="en-US" baseline="-25000" dirty="0"/>
              <a:t>4</a:t>
            </a:r>
            <a:r>
              <a:rPr lang="en-US" baseline="0" dirty="0"/>
              <a:t> co-transporter is the predominant site of regulation for phosphate excretion</a:t>
            </a:r>
          </a:p>
          <a:p>
            <a:pPr marL="628650" lvl="1" indent="-171450">
              <a:buFontTx/>
              <a:buChar char="-"/>
            </a:pPr>
            <a:r>
              <a:rPr lang="en-US" baseline="0" dirty="0"/>
              <a:t>Tm= transport maximum</a:t>
            </a:r>
          </a:p>
          <a:p>
            <a:pPr marL="171450" indent="-171450">
              <a:buFontTx/>
              <a:buChar char="-"/>
            </a:pPr>
            <a:r>
              <a:rPr lang="en-US" baseline="0" dirty="0"/>
              <a:t>The un-reabsorbed portion of phosphorus serves as urinary buffer for H</a:t>
            </a:r>
            <a:r>
              <a:rPr lang="en-US" baseline="30000" dirty="0"/>
              <a:t>+</a:t>
            </a:r>
            <a:endParaRPr lang="en-US" baseline="0" dirty="0"/>
          </a:p>
        </p:txBody>
      </p:sp>
      <p:sp>
        <p:nvSpPr>
          <p:cNvPr id="4" name="Slide Number Placeholder 3"/>
          <p:cNvSpPr>
            <a:spLocks noGrp="1"/>
          </p:cNvSpPr>
          <p:nvPr>
            <p:ph type="sldNum" sz="quarter" idx="10"/>
          </p:nvPr>
        </p:nvSpPr>
        <p:spPr/>
        <p:txBody>
          <a:bodyPr/>
          <a:lstStyle/>
          <a:p>
            <a:fld id="{2BF568E4-438A-EC4C-A7B7-E82F8F60EF0E}" type="slidenum">
              <a:rPr lang="en-US" smtClean="0"/>
              <a:t>60</a:t>
            </a:fld>
            <a:endParaRPr lang="en-US" dirty="0"/>
          </a:p>
        </p:txBody>
      </p:sp>
    </p:spTree>
    <p:extLst>
      <p:ext uri="{BB962C8B-B14F-4D97-AF65-F5344CB8AC3E}">
        <p14:creationId xmlns:p14="http://schemas.microsoft.com/office/powerpoint/2010/main" val="31127895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FGF-23 = fibroblast</a:t>
            </a:r>
            <a:r>
              <a:rPr lang="en-US" baseline="0" dirty="0"/>
              <a:t> growth factor 23</a:t>
            </a:r>
          </a:p>
          <a:p>
            <a:pPr marL="628650" lvl="1" indent="-171450">
              <a:buFontTx/>
              <a:buChar char="-"/>
            </a:pPr>
            <a:r>
              <a:rPr lang="en-US" baseline="0" dirty="0"/>
              <a:t>FGF-23 is secreted by osteoblasts in response to increases in phosphorus uptake</a:t>
            </a:r>
          </a:p>
          <a:p>
            <a:r>
              <a:rPr lang="en-US" baseline="0" dirty="0"/>
              <a:t>- In a negative feedback loop, FGF-23 then inhibits the production and stimulates the degradation of 1,25-dihydroxyvitamin D (which leads to less PO4 being mobilized from the bones) and concurrently promotes urinary phosphorus excretion</a:t>
            </a:r>
          </a:p>
          <a:p>
            <a:endParaRPr lang="en-US" baseline="0" dirty="0"/>
          </a:p>
          <a:p>
            <a:r>
              <a:rPr lang="en-US" baseline="0" dirty="0"/>
              <a:t>Photo Source: https://kidneyinternational-online.org/article/S0085-2538(19)31111-1/fulltext</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61</a:t>
            </a:fld>
            <a:endParaRPr lang="en-US" dirty="0"/>
          </a:p>
        </p:txBody>
      </p:sp>
    </p:spTree>
    <p:extLst>
      <p:ext uri="{BB962C8B-B14F-4D97-AF65-F5344CB8AC3E}">
        <p14:creationId xmlns:p14="http://schemas.microsoft.com/office/powerpoint/2010/main" val="41215405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Tx/>
              <a:buChar char="-"/>
            </a:pPr>
            <a:r>
              <a:rPr lang="en-US" baseline="0" dirty="0"/>
              <a:t>Inhibiting the transporter means that more PO4 stays in the lumen, to be excreted</a:t>
            </a:r>
          </a:p>
          <a:p>
            <a:pPr marL="628650" lvl="1" indent="-171450">
              <a:buFontTx/>
              <a:buChar char="-"/>
            </a:pPr>
            <a:r>
              <a:rPr lang="en-US" baseline="0" dirty="0"/>
              <a:t>Upregulating it means that more PO4 is reabsorbed into systemic circulation</a:t>
            </a:r>
          </a:p>
          <a:p>
            <a:pPr marL="628650" lvl="1" indent="-171450">
              <a:buFontTx/>
              <a:buChar char="-"/>
            </a:pPr>
            <a:endParaRPr lang="en-US" baseline="0" dirty="0"/>
          </a:p>
          <a:p>
            <a:pPr marL="628650" lvl="1" indent="-171450">
              <a:buFontTx/>
              <a:buChar char="-"/>
            </a:pPr>
            <a:r>
              <a:rPr lang="en-US" baseline="0" dirty="0"/>
              <a:t>Parathyroid hormone (PTH) inhibits the Na</a:t>
            </a:r>
            <a:r>
              <a:rPr lang="en-US" baseline="30000" dirty="0"/>
              <a:t>+</a:t>
            </a:r>
            <a:r>
              <a:rPr lang="en-US" baseline="0" dirty="0"/>
              <a:t>-phosphate cotransporter and decreases T</a:t>
            </a:r>
            <a:r>
              <a:rPr lang="en-US" baseline="-25000" dirty="0"/>
              <a:t>m</a:t>
            </a:r>
            <a:r>
              <a:rPr lang="en-US" baseline="0" dirty="0">
                <a:sym typeface="Wingdings"/>
              </a:rPr>
              <a:t> causes phosphaturia, or increased phosphate excretion</a:t>
            </a:r>
          </a:p>
          <a:p>
            <a:pPr marL="1085850" lvl="2" indent="-171450">
              <a:buFontTx/>
              <a:buChar char="-"/>
            </a:pPr>
            <a:r>
              <a:rPr lang="en-US" baseline="0" dirty="0">
                <a:sym typeface="Wingdings"/>
              </a:rPr>
              <a:t>PTH binds to a basolateral receptor in the proximal tubule cells which is coupled to adenylyl cyclase via a G</a:t>
            </a:r>
            <a:r>
              <a:rPr lang="en-US" baseline="-25000" dirty="0">
                <a:sym typeface="Wingdings"/>
              </a:rPr>
              <a:t>S</a:t>
            </a:r>
            <a:r>
              <a:rPr lang="en-US" baseline="0" dirty="0">
                <a:sym typeface="Wingdings"/>
              </a:rPr>
              <a:t> protein  when activated, this adenylyl cyclase catalyzes conversion of ATP to cAMP, the second messenger  then activates a series of protein kinases which phosphorylate components of the luminal membrane</a:t>
            </a:r>
          </a:p>
          <a:p>
            <a:pPr marL="1085850" lvl="2" indent="-171450">
              <a:buFontTx/>
              <a:buChar char="-"/>
            </a:pPr>
            <a:r>
              <a:rPr lang="en-US" baseline="0" dirty="0">
                <a:sym typeface="Wingdings"/>
              </a:rPr>
              <a:t>Defect in receptor, G</a:t>
            </a:r>
            <a:r>
              <a:rPr lang="en-US" baseline="-25000" dirty="0">
                <a:sym typeface="Wingdings"/>
              </a:rPr>
              <a:t>S</a:t>
            </a:r>
            <a:r>
              <a:rPr lang="en-US" baseline="0" dirty="0">
                <a:sym typeface="Wingdings"/>
              </a:rPr>
              <a:t> protein, or adenylyl cyclase complex causes an inherited disorder called pseudohypoparathyroidism in which renal cells are resistant to the action of PTH, so while PTH will be increased in circulation, both urinary phosphate and cAMP are decreased</a:t>
            </a:r>
            <a:endParaRPr lang="en-US" baseline="0" dirty="0"/>
          </a:p>
          <a:p>
            <a:pPr marL="457200" lvl="1" indent="0">
              <a:buFontTx/>
              <a:buNone/>
            </a:pPr>
            <a:endParaRPr lang="en-US" baseline="0" dirty="0"/>
          </a:p>
          <a:p>
            <a:pPr marL="628650" marR="0" lvl="1" indent="-171450" algn="l" defTabSz="457200" rtl="0" eaLnBrk="1" fontAlgn="auto" latinLnBrk="0" hangingPunct="1">
              <a:lnSpc>
                <a:spcPct val="100000"/>
              </a:lnSpc>
              <a:spcBef>
                <a:spcPts val="0"/>
              </a:spcBef>
              <a:spcAft>
                <a:spcPts val="0"/>
              </a:spcAft>
              <a:buClrTx/>
              <a:buSzTx/>
              <a:buFontTx/>
              <a:buChar char="-"/>
              <a:tabLst/>
              <a:defRPr/>
            </a:pPr>
            <a:r>
              <a:rPr lang="en-US" baseline="0" dirty="0"/>
              <a:t>Respiratory alkalosis: increases intracellular pH, accelerating glycolysis, which is then accompanied by an increase in glucose and phosphorus movement intracellularly; may be important in ventilated patients and to consider/avoid overventilation</a:t>
            </a:r>
          </a:p>
          <a:p>
            <a:pPr marL="1085850" marR="0" lvl="2" indent="-171450" algn="l" defTabSz="457200" rtl="0" eaLnBrk="1" fontAlgn="auto" latinLnBrk="0" hangingPunct="1">
              <a:lnSpc>
                <a:spcPct val="100000"/>
              </a:lnSpc>
              <a:spcBef>
                <a:spcPts val="0"/>
              </a:spcBef>
              <a:spcAft>
                <a:spcPts val="0"/>
              </a:spcAft>
              <a:buClrTx/>
              <a:buSzTx/>
              <a:buFontTx/>
              <a:buChar char="-"/>
              <a:tabLst/>
              <a:defRPr/>
            </a:pPr>
            <a:r>
              <a:rPr lang="en-US" baseline="0" dirty="0"/>
              <a:t>Extrapolating from this logic, METABOLIC ACIDOSIS decreases intracellular pH, decelerating glycolysis, which is accompanied by a decrease in glucose and phosphorus movement intracellularly/more phosphorus extracellularly</a:t>
            </a:r>
          </a:p>
          <a:p>
            <a:pPr marL="628650" lvl="1" indent="-171450">
              <a:buFontTx/>
              <a:buChar char="-"/>
            </a:pPr>
            <a:r>
              <a:rPr lang="en-US" baseline="0" dirty="0"/>
              <a:t>Elevated serum phosphate or PTH promotes removal of this transporter via endocytosis</a:t>
            </a:r>
          </a:p>
          <a:p>
            <a:pPr marL="628650" lvl="1" indent="-171450">
              <a:buFontTx/>
              <a:buChar char="-"/>
            </a:pPr>
            <a:r>
              <a:rPr lang="en-US" baseline="0" dirty="0"/>
              <a:t>Insertion of the transporter into the renal tubular membrane is stimulated by acute reductions in serum phosphate</a:t>
            </a:r>
          </a:p>
          <a:p>
            <a:pPr marL="628650" lvl="1" indent="-171450">
              <a:buFontTx/>
              <a:buChar char="-"/>
            </a:pPr>
            <a:r>
              <a:rPr lang="en-US" baseline="0" dirty="0"/>
              <a:t>Chronic hypophosphatemia promotes synthesis of new transporters</a:t>
            </a:r>
          </a:p>
          <a:p>
            <a:pPr marL="628650" lvl="1" indent="-171450">
              <a:buFontTx/>
              <a:buChar char="-"/>
            </a:pPr>
            <a:r>
              <a:rPr lang="en-US" baseline="0" dirty="0"/>
              <a:t>Vitamin D may not be by this mechanisms, as it stimulates the reabsorption of BOTH Ca</a:t>
            </a:r>
            <a:r>
              <a:rPr lang="en-US" baseline="30000" dirty="0"/>
              <a:t>2+ </a:t>
            </a:r>
            <a:r>
              <a:rPr lang="en-US" baseline="0" dirty="0"/>
              <a:t>and PO</a:t>
            </a:r>
            <a:r>
              <a:rPr lang="en-US" baseline="-25000" dirty="0"/>
              <a:t>4</a:t>
            </a:r>
            <a:r>
              <a:rPr lang="en-US" baseline="30000" dirty="0"/>
              <a:t>3- </a:t>
            </a:r>
            <a:r>
              <a:rPr lang="en-US" baseline="0" dirty="0"/>
              <a:t>here</a:t>
            </a:r>
          </a:p>
        </p:txBody>
      </p:sp>
      <p:sp>
        <p:nvSpPr>
          <p:cNvPr id="4" name="Slide Number Placeholder 3"/>
          <p:cNvSpPr>
            <a:spLocks noGrp="1"/>
          </p:cNvSpPr>
          <p:nvPr>
            <p:ph type="sldNum" sz="quarter" idx="10"/>
          </p:nvPr>
        </p:nvSpPr>
        <p:spPr/>
        <p:txBody>
          <a:bodyPr/>
          <a:lstStyle/>
          <a:p>
            <a:fld id="{2BF568E4-438A-EC4C-A7B7-E82F8F60EF0E}" type="slidenum">
              <a:rPr lang="en-US" smtClean="0"/>
              <a:t>62</a:t>
            </a:fld>
            <a:endParaRPr lang="en-US" dirty="0"/>
          </a:p>
        </p:txBody>
      </p:sp>
    </p:spTree>
    <p:extLst>
      <p:ext uri="{BB962C8B-B14F-4D97-AF65-F5344CB8AC3E}">
        <p14:creationId xmlns:p14="http://schemas.microsoft.com/office/powerpoint/2010/main" val="34086629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Tx/>
              <a:buChar char="-"/>
            </a:pPr>
            <a:r>
              <a:rPr lang="en-US" baseline="0" dirty="0"/>
              <a:t>Parathyroid hormone (PTH) inhibits the Na</a:t>
            </a:r>
            <a:r>
              <a:rPr lang="en-US" baseline="30000" dirty="0"/>
              <a:t>+</a:t>
            </a:r>
            <a:r>
              <a:rPr lang="en-US" baseline="0" dirty="0"/>
              <a:t>-phosphate cotransporter and decreases T</a:t>
            </a:r>
            <a:r>
              <a:rPr lang="en-US" baseline="-25000" dirty="0"/>
              <a:t>m</a:t>
            </a:r>
            <a:r>
              <a:rPr lang="en-US" baseline="0" dirty="0">
                <a:sym typeface="Wingdings"/>
              </a:rPr>
              <a:t> causes phosphaturia, or increased phosphate excretion</a:t>
            </a:r>
          </a:p>
          <a:p>
            <a:pPr marL="1085850" lvl="2" indent="-171450">
              <a:buFontTx/>
              <a:buChar char="-"/>
            </a:pPr>
            <a:r>
              <a:rPr lang="en-US" baseline="0" dirty="0">
                <a:sym typeface="Wingdings"/>
              </a:rPr>
              <a:t>PTH binds to a basolateral receptor in the proximal tubule cells which is coupled to adenylyl cyclase via a G</a:t>
            </a:r>
            <a:r>
              <a:rPr lang="en-US" baseline="-25000" dirty="0">
                <a:sym typeface="Wingdings"/>
              </a:rPr>
              <a:t>S</a:t>
            </a:r>
            <a:r>
              <a:rPr lang="en-US" baseline="0" dirty="0">
                <a:sym typeface="Wingdings"/>
              </a:rPr>
              <a:t> protein  when activated, this adenylyl cyclase catalyzes conversion of ATP to cAMP, the second messenger  then activates a series of protein kinases which phosphorylate components of the luminal membrane</a:t>
            </a:r>
          </a:p>
          <a:p>
            <a:pPr marL="1085850" lvl="2" indent="-171450">
              <a:buFontTx/>
              <a:buChar char="-"/>
            </a:pPr>
            <a:r>
              <a:rPr lang="en-US" baseline="0" dirty="0">
                <a:sym typeface="Wingdings"/>
              </a:rPr>
              <a:t>Defect in receptor, G</a:t>
            </a:r>
            <a:r>
              <a:rPr lang="en-US" baseline="-25000" dirty="0">
                <a:sym typeface="Wingdings"/>
              </a:rPr>
              <a:t>S</a:t>
            </a:r>
            <a:r>
              <a:rPr lang="en-US" baseline="0" dirty="0">
                <a:sym typeface="Wingdings"/>
              </a:rPr>
              <a:t> protein, or adenylyl cyclase complex causes an inherited disorder called pseudohypoparathyroidism in which renal cells are resistant to the action of PTH, so while PTH will be increased in circulation, both urinary phosphate and cAMP are decreased</a:t>
            </a:r>
            <a:endParaRPr lang="en-US" baseline="0" dirty="0"/>
          </a:p>
        </p:txBody>
      </p:sp>
      <p:sp>
        <p:nvSpPr>
          <p:cNvPr id="4" name="Slide Number Placeholder 3"/>
          <p:cNvSpPr>
            <a:spLocks noGrp="1"/>
          </p:cNvSpPr>
          <p:nvPr>
            <p:ph type="sldNum" sz="quarter" idx="10"/>
          </p:nvPr>
        </p:nvSpPr>
        <p:spPr/>
        <p:txBody>
          <a:bodyPr/>
          <a:lstStyle/>
          <a:p>
            <a:fld id="{2BF568E4-438A-EC4C-A7B7-E82F8F60EF0E}" type="slidenum">
              <a:rPr lang="en-US" smtClean="0"/>
              <a:t>63</a:t>
            </a:fld>
            <a:endParaRPr lang="en-US" dirty="0"/>
          </a:p>
        </p:txBody>
      </p:sp>
    </p:spTree>
    <p:extLst>
      <p:ext uri="{BB962C8B-B14F-4D97-AF65-F5344CB8AC3E}">
        <p14:creationId xmlns:p14="http://schemas.microsoft.com/office/powerpoint/2010/main" val="37405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Refeeding syndrome</a:t>
            </a:r>
            <a:r>
              <a:rPr lang="en-US" baseline="0" dirty="0"/>
              <a:t>: release of insulin in the face of pre-existing hypophosphatemia causes PO4 to shift intracellularly (with Mg and K)</a:t>
            </a:r>
          </a:p>
          <a:p>
            <a:pPr marL="171450" indent="-171450">
              <a:buFontTx/>
              <a:buChar char="-"/>
            </a:pPr>
            <a:r>
              <a:rPr lang="en-US" baseline="0" dirty="0"/>
              <a:t>“Hungry bone syndrome” can occur after parathyroidectomy or parathyroid ablation for chronic hyperparathyroidism, but is rare</a:t>
            </a:r>
          </a:p>
          <a:p>
            <a:pPr marL="171450" indent="-171450">
              <a:buFontTx/>
              <a:buChar char="-"/>
            </a:pPr>
            <a:r>
              <a:rPr lang="en-US" baseline="0" dirty="0"/>
              <a:t>Restoration of effective insulin signaling during DKA treatment decreases PO4 concentrations within first 24h of insulin therapy</a:t>
            </a:r>
          </a:p>
          <a:p>
            <a:pPr marL="171450" indent="-171450">
              <a:buFontTx/>
              <a:buChar char="-"/>
            </a:pPr>
            <a:r>
              <a:rPr lang="en-US" baseline="0" dirty="0"/>
              <a:t>Respiratory alkalosis: increases intracellular pH, accelerating glycolysis, which is then accompanied by an increase in glucose and phosphorus movement intracellularly; may be important in ventilated patients and to consider/avoid overventilation</a:t>
            </a:r>
          </a:p>
          <a:p>
            <a:pPr marL="171450" indent="-171450">
              <a:buFontTx/>
              <a:buChar char="-"/>
            </a:pPr>
            <a:r>
              <a:rPr lang="en-US" baseline="0" dirty="0"/>
              <a:t>Beta-receptor agonists: moves PO4 intracellularly</a:t>
            </a:r>
          </a:p>
          <a:p>
            <a:pPr marL="171450" indent="-171450">
              <a:buFontTx/>
              <a:buChar char="-"/>
            </a:pPr>
            <a:r>
              <a:rPr lang="en-US" baseline="0" dirty="0"/>
              <a:t>Inverse relationship between serum PO4 and circulating levels of inflammatory cytokines</a:t>
            </a:r>
            <a:r>
              <a:rPr lang="en-US" baseline="0" dirty="0">
                <a:sym typeface="Wingdings"/>
              </a:rPr>
              <a:t> neutrophils may use PO4, endogenous catecholamines may cause transcellular shifts</a:t>
            </a:r>
          </a:p>
          <a:p>
            <a:pPr marL="171450" indent="-171450">
              <a:buFontTx/>
              <a:buChar char="-"/>
            </a:pPr>
            <a:r>
              <a:rPr lang="en-US" baseline="0" dirty="0">
                <a:sym typeface="Wingdings"/>
              </a:rPr>
              <a:t>PO4-binding substances (i.e. Sucralfate, which contains aluminum)</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66</a:t>
            </a:fld>
            <a:endParaRPr lang="en-US" dirty="0"/>
          </a:p>
        </p:txBody>
      </p:sp>
    </p:spTree>
    <p:extLst>
      <p:ext uri="{BB962C8B-B14F-4D97-AF65-F5344CB8AC3E}">
        <p14:creationId xmlns:p14="http://schemas.microsoft.com/office/powerpoint/2010/main" val="36092969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a:t>Paresthesias: </a:t>
            </a:r>
            <a:r>
              <a:rPr lang="en-US" sz="1200" kern="1200" dirty="0">
                <a:solidFill>
                  <a:schemeClr val="tx1"/>
                </a:solidFill>
                <a:latin typeface="+mn-lt"/>
                <a:ea typeface="+mn-ea"/>
                <a:cs typeface="+mn-cs"/>
              </a:rPr>
              <a:t>an abnormal sensation, typically tingling or pricking (“pins and needles”), caused chiefly by pressure on or damage to peripheral nerves</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latin typeface="+mn-lt"/>
                <a:ea typeface="+mn-ea"/>
                <a:cs typeface="+mn-cs"/>
              </a:rPr>
              <a:t>Phosphate</a:t>
            </a:r>
            <a:r>
              <a:rPr lang="en-US" sz="1200" kern="1200" baseline="0" dirty="0">
                <a:solidFill>
                  <a:schemeClr val="tx1"/>
                </a:solidFill>
                <a:latin typeface="+mn-lt"/>
                <a:ea typeface="+mn-ea"/>
                <a:cs typeface="+mn-cs"/>
              </a:rPr>
              <a:t> depletion can impair myocardial contractility and reduce cardiac output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latin typeface="+mn-lt"/>
                <a:ea typeface="+mn-ea"/>
                <a:cs typeface="+mn-cs"/>
              </a:rPr>
              <a:t>Tissue hypoxia b/c phosphate depletion is accompanied by depletion of 2,3-DPG, shifting oxyhemoglobin curve to the left and decreasing Hb’s likelihood of releasing O2 to tissues</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latin typeface="+mn-lt"/>
                <a:ea typeface="+mn-ea"/>
                <a:cs typeface="+mn-cs"/>
              </a:rPr>
              <a:t>No major link between low PO4 and respiratory failure</a:t>
            </a:r>
            <a:r>
              <a:rPr lang="en-US" sz="1200" kern="1200" baseline="0" dirty="0">
                <a:solidFill>
                  <a:schemeClr val="tx1"/>
                </a:solidFill>
                <a:latin typeface="+mn-lt"/>
                <a:ea typeface="+mn-ea"/>
                <a:cs typeface="+mn-cs"/>
                <a:sym typeface="Wingdings"/>
              </a:rPr>
              <a:t> this was shown in one study in HUMAN patients who could not be weaned from ventilator</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BF568E4-438A-EC4C-A7B7-E82F8F60EF0E}" type="slidenum">
              <a:rPr lang="en-US" smtClean="0"/>
              <a:t>67</a:t>
            </a:fld>
            <a:endParaRPr lang="en-US" dirty="0"/>
          </a:p>
        </p:txBody>
      </p:sp>
    </p:spTree>
    <p:extLst>
      <p:ext uri="{BB962C8B-B14F-4D97-AF65-F5344CB8AC3E}">
        <p14:creationId xmlns:p14="http://schemas.microsoft.com/office/powerpoint/2010/main" val="14088287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Myalgia: muscle aches and pain</a:t>
            </a:r>
          </a:p>
          <a:p>
            <a:pPr marL="171450" indent="-171450">
              <a:buFontTx/>
              <a:buChar char="-"/>
            </a:pPr>
            <a:r>
              <a:rPr lang="en-US" dirty="0"/>
              <a:t>Little </a:t>
            </a:r>
            <a:r>
              <a:rPr lang="en-US" baseline="0" dirty="0"/>
              <a:t>evidence of phosphate depletion and clinically apparent muscle weakness</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68</a:t>
            </a:fld>
            <a:endParaRPr lang="en-US" dirty="0"/>
          </a:p>
        </p:txBody>
      </p:sp>
    </p:spTree>
    <p:extLst>
      <p:ext uri="{BB962C8B-B14F-4D97-AF65-F5344CB8AC3E}">
        <p14:creationId xmlns:p14="http://schemas.microsoft.com/office/powerpoint/2010/main" val="33040015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effect of phosphate depletion that can impair energy utilization in cells</a:t>
            </a:r>
          </a:p>
          <a:p>
            <a:endParaRPr lang="en-US" dirty="0"/>
          </a:p>
          <a:p>
            <a:r>
              <a:rPr lang="en-US" dirty="0"/>
              <a:t>Photo Source: Marino’s the ICU Textbook</a:t>
            </a:r>
          </a:p>
        </p:txBody>
      </p:sp>
      <p:sp>
        <p:nvSpPr>
          <p:cNvPr id="4" name="Slide Number Placeholder 3"/>
          <p:cNvSpPr>
            <a:spLocks noGrp="1"/>
          </p:cNvSpPr>
          <p:nvPr>
            <p:ph type="sldNum" sz="quarter" idx="10"/>
          </p:nvPr>
        </p:nvSpPr>
        <p:spPr/>
        <p:txBody>
          <a:bodyPr/>
          <a:lstStyle/>
          <a:p>
            <a:fld id="{2BF568E4-438A-EC4C-A7B7-E82F8F60EF0E}" type="slidenum">
              <a:rPr lang="en-US" smtClean="0"/>
              <a:t>69</a:t>
            </a:fld>
            <a:endParaRPr lang="en-US" dirty="0"/>
          </a:p>
        </p:txBody>
      </p:sp>
    </p:spTree>
    <p:extLst>
      <p:ext uri="{BB962C8B-B14F-4D97-AF65-F5344CB8AC3E}">
        <p14:creationId xmlns:p14="http://schemas.microsoft.com/office/powerpoint/2010/main" val="14999948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Usually, rapid correction of the full deficit is not</a:t>
            </a:r>
            <a:r>
              <a:rPr lang="en-US" baseline="0" dirty="0"/>
              <a:t> necessary</a:t>
            </a:r>
          </a:p>
          <a:p>
            <a:r>
              <a:rPr lang="en-US" baseline="0" dirty="0"/>
              <a:t>Monitoring for visually apparent clinical signs of phosphate depletion is important in guiding the total quantity and rate of initial phosphate replacement</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70</a:t>
            </a:fld>
            <a:endParaRPr lang="en-US" dirty="0"/>
          </a:p>
        </p:txBody>
      </p:sp>
    </p:spTree>
    <p:extLst>
      <p:ext uri="{BB962C8B-B14F-4D97-AF65-F5344CB8AC3E}">
        <p14:creationId xmlns:p14="http://schemas.microsoft.com/office/powerpoint/2010/main" val="35721331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moderately decreased (1.5-2.5 mg/dL),</a:t>
            </a:r>
            <a:r>
              <a:rPr lang="en-US" baseline="0" dirty="0"/>
              <a:t> treatment/correction is not necessarily required if no clinical signs are appreciated</a:t>
            </a:r>
          </a:p>
          <a:p>
            <a:r>
              <a:rPr lang="en-US" baseline="0" dirty="0"/>
              <a:t>	Unless the pt is mechanically ventilated, then even mild hypophosphatemia may prevent successful weaning and therefore correction is always recommended</a:t>
            </a:r>
          </a:p>
          <a:p>
            <a:r>
              <a:rPr lang="en-US" baseline="0" dirty="0"/>
              <a:t>Reassess serum phosphate concentrations q 8-12h while supplementation is ongoing is advised</a:t>
            </a:r>
            <a:endParaRPr lang="en-US" dirty="0"/>
          </a:p>
          <a:p>
            <a:endParaRPr lang="en-US" dirty="0"/>
          </a:p>
          <a:p>
            <a:r>
              <a:rPr lang="en-US" dirty="0"/>
              <a:t>Photo</a:t>
            </a:r>
            <a:r>
              <a:rPr lang="en-US" baseline="0" dirty="0"/>
              <a:t> Source: https://www.vetfolio.com/learn/article/hypophosphatemia</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71</a:t>
            </a:fld>
            <a:endParaRPr lang="en-US" dirty="0"/>
          </a:p>
        </p:txBody>
      </p:sp>
    </p:spTree>
    <p:extLst>
      <p:ext uri="{BB962C8B-B14F-4D97-AF65-F5344CB8AC3E}">
        <p14:creationId xmlns:p14="http://schemas.microsoft.com/office/powerpoint/2010/main" val="3572133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using this example to discuss hypoalbuminemia,</a:t>
            </a:r>
            <a:r>
              <a:rPr lang="en-US" baseline="0" dirty="0"/>
              <a:t> although hyperphosphatemia is obviously a derangement here too. We will discuss that more later.</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8</a:t>
            </a:fld>
            <a:endParaRPr lang="en-US" dirty="0"/>
          </a:p>
        </p:txBody>
      </p:sp>
    </p:spTree>
    <p:extLst>
      <p:ext uri="{BB962C8B-B14F-4D97-AF65-F5344CB8AC3E}">
        <p14:creationId xmlns:p14="http://schemas.microsoft.com/office/powerpoint/2010/main" val="11467372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Vitamin D toxicosis also decreases</a:t>
            </a:r>
            <a:r>
              <a:rPr lang="en-US" baseline="0" dirty="0"/>
              <a:t> renal excretion </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74</a:t>
            </a:fld>
            <a:endParaRPr lang="en-US" dirty="0"/>
          </a:p>
        </p:txBody>
      </p:sp>
    </p:spTree>
    <p:extLst>
      <p:ext uri="{BB962C8B-B14F-4D97-AF65-F5344CB8AC3E}">
        <p14:creationId xmlns:p14="http://schemas.microsoft.com/office/powerpoint/2010/main" val="17487652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t>
            </a:r>
            <a:r>
              <a:rPr lang="en-US" sz="1200" kern="1200" baseline="0" dirty="0">
                <a:solidFill>
                  <a:schemeClr val="tx1"/>
                </a:solidFill>
                <a:latin typeface="+mn-lt"/>
                <a:ea typeface="+mn-ea"/>
                <a:cs typeface="+mn-cs"/>
              </a:rPr>
              <a:t> Tetany is due to acute hypocalcemia</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BF568E4-438A-EC4C-A7B7-E82F8F60EF0E}" type="slidenum">
              <a:rPr lang="en-US" smtClean="0"/>
              <a:t>75</a:t>
            </a:fld>
            <a:endParaRPr lang="en-US" dirty="0"/>
          </a:p>
        </p:txBody>
      </p:sp>
    </p:spTree>
    <p:extLst>
      <p:ext uri="{BB962C8B-B14F-4D97-AF65-F5344CB8AC3E}">
        <p14:creationId xmlns:p14="http://schemas.microsoft.com/office/powerpoint/2010/main" val="14088287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76</a:t>
            </a:fld>
            <a:endParaRPr lang="en-US" dirty="0"/>
          </a:p>
        </p:txBody>
      </p:sp>
    </p:spTree>
    <p:extLst>
      <p:ext uri="{BB962C8B-B14F-4D97-AF65-F5344CB8AC3E}">
        <p14:creationId xmlns:p14="http://schemas.microsoft.com/office/powerpoint/2010/main" val="33040015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Dialysis is reserved for patients with renal failure and is rarely</a:t>
            </a:r>
            <a:r>
              <a:rPr lang="en-US" baseline="0" dirty="0"/>
              <a:t> necessary in people</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77</a:t>
            </a:fld>
            <a:endParaRPr lang="en-US" dirty="0"/>
          </a:p>
        </p:txBody>
      </p:sp>
    </p:spTree>
    <p:extLst>
      <p:ext uri="{BB962C8B-B14F-4D97-AF65-F5344CB8AC3E}">
        <p14:creationId xmlns:p14="http://schemas.microsoft.com/office/powerpoint/2010/main" val="33040015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Sucralfate</a:t>
            </a:r>
            <a:r>
              <a:rPr lang="en-US" baseline="0" dirty="0"/>
              <a:t> contains aluminum and can be used for this purpose</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78</a:t>
            </a:fld>
            <a:endParaRPr lang="en-US" dirty="0"/>
          </a:p>
        </p:txBody>
      </p:sp>
    </p:spTree>
    <p:extLst>
      <p:ext uri="{BB962C8B-B14F-4D97-AF65-F5344CB8AC3E}">
        <p14:creationId xmlns:p14="http://schemas.microsoft.com/office/powerpoint/2010/main" val="1017326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&lt; 7,000</a:t>
            </a:r>
            <a:r>
              <a:rPr lang="en-US" baseline="0" dirty="0"/>
              <a:t> Da: small ions, glucose, urea, amino acids, many hormones</a:t>
            </a:r>
          </a:p>
          <a:p>
            <a:pPr marL="171450" indent="-171450">
              <a:buFontTx/>
              <a:buChar char="-"/>
            </a:pPr>
            <a:r>
              <a:rPr lang="en-US" baseline="0" dirty="0"/>
              <a:t>Albumin ~ 66,000 Da</a:t>
            </a:r>
          </a:p>
          <a:p>
            <a:pPr marL="628650" lvl="1" indent="-171450">
              <a:buFontTx/>
              <a:buChar char="-"/>
            </a:pPr>
            <a:r>
              <a:rPr lang="en-US" baseline="0" dirty="0"/>
              <a:t>Not excluded 100%, but only a very small amount gets through</a:t>
            </a:r>
          </a:p>
          <a:p>
            <a:pPr marL="171450" indent="-171450">
              <a:buFontTx/>
              <a:buChar char="-"/>
            </a:pPr>
            <a:r>
              <a:rPr lang="en-US" baseline="0" dirty="0"/>
              <a:t>Small substances bound to large proteins are NOT freely filtered (i.e. steroid and thyroid hormones, ~ 40% bound Ca)</a:t>
            </a:r>
          </a:p>
          <a:p>
            <a:pPr marL="171450" indent="-171450">
              <a:buFontTx/>
              <a:buChar char="-"/>
            </a:pPr>
            <a:r>
              <a:rPr lang="en-US" baseline="0" dirty="0"/>
              <a:t>Amount filtered decreases as molecular size increases</a:t>
            </a:r>
          </a:p>
          <a:p>
            <a:endParaRPr lang="en-US" baseline="0" dirty="0"/>
          </a:p>
          <a:p>
            <a:pPr marL="171450" indent="-171450">
              <a:buFontTx/>
              <a:buChar char="-"/>
            </a:pPr>
            <a:r>
              <a:rPr lang="en-US" baseline="0" dirty="0"/>
              <a:t>Compared to neutral charges</a:t>
            </a:r>
          </a:p>
          <a:p>
            <a:pPr marL="171450" indent="-171450">
              <a:buFontTx/>
              <a:buChar char="-"/>
            </a:pPr>
            <a:r>
              <a:rPr lang="en-US" baseline="0" dirty="0"/>
              <a:t>Almost all plasma proteins are negatively charged</a:t>
            </a:r>
          </a:p>
          <a:p>
            <a:pPr marL="171450" indent="-171450">
              <a:buFontTx/>
              <a:buChar char="-"/>
            </a:pPr>
            <a:r>
              <a:rPr lang="en-US" baseline="0" dirty="0"/>
              <a:t>Some diseases cause glomerular capillaries to leak due to loss of negative membrane charge and </a:t>
            </a:r>
            <a:r>
              <a:rPr lang="en-US" baseline="0" dirty="0">
                <a:sym typeface="Wingdings"/>
              </a:rPr>
              <a:t> proteinuria</a:t>
            </a:r>
            <a:endParaRPr lang="en-US" baseline="0" dirty="0"/>
          </a:p>
        </p:txBody>
      </p:sp>
      <p:sp>
        <p:nvSpPr>
          <p:cNvPr id="4" name="Slide Number Placeholder 3"/>
          <p:cNvSpPr>
            <a:spLocks noGrp="1"/>
          </p:cNvSpPr>
          <p:nvPr>
            <p:ph type="sldNum" sz="quarter" idx="10"/>
          </p:nvPr>
        </p:nvSpPr>
        <p:spPr/>
        <p:txBody>
          <a:bodyPr/>
          <a:lstStyle/>
          <a:p>
            <a:fld id="{03CE5186-0194-2546-8C85-AF2CEC3D8061}" type="slidenum">
              <a:rPr lang="en-US" smtClean="0"/>
              <a:t>10</a:t>
            </a:fld>
            <a:endParaRPr lang="en-US" dirty="0"/>
          </a:p>
        </p:txBody>
      </p:sp>
    </p:spTree>
    <p:extLst>
      <p:ext uri="{BB962C8B-B14F-4D97-AF65-F5344CB8AC3E}">
        <p14:creationId xmlns:p14="http://schemas.microsoft.com/office/powerpoint/2010/main" val="3555873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Proposed</a:t>
            </a:r>
            <a:r>
              <a:rPr lang="en-US" baseline="0" dirty="0"/>
              <a:t> pathophysiology progression of Lyme Nephritis: 1) immune-complex glomerulonephritis (ICGN), then 2) tubular necrosis/regeneration, then 3) interstitial nephritis</a:t>
            </a:r>
          </a:p>
          <a:p>
            <a:pPr marL="171450" indent="-171450">
              <a:buFontTx/>
              <a:buChar char="-"/>
            </a:pPr>
            <a:r>
              <a:rPr lang="en-US" dirty="0"/>
              <a:t>With chronic</a:t>
            </a:r>
            <a:r>
              <a:rPr lang="en-US" baseline="0" dirty="0"/>
              <a:t> PLN, net albumin deficit occurs and hypoalbuminemia develops</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12</a:t>
            </a:fld>
            <a:endParaRPr lang="en-US" dirty="0"/>
          </a:p>
        </p:txBody>
      </p:sp>
    </p:spTree>
    <p:extLst>
      <p:ext uri="{BB962C8B-B14F-4D97-AF65-F5344CB8AC3E}">
        <p14:creationId xmlns:p14="http://schemas.microsoft.com/office/powerpoint/2010/main" val="190540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Transport mlq because of strong</a:t>
            </a:r>
            <a:r>
              <a:rPr lang="en-US" baseline="0" dirty="0"/>
              <a:t> negative charge, allowing it to weakly and reversibly bind positively charged ions and molecules</a:t>
            </a:r>
          </a:p>
          <a:p>
            <a:pPr marL="171450" indent="-171450">
              <a:buFontTx/>
              <a:buChar char="-"/>
            </a:pPr>
            <a:r>
              <a:rPr lang="en-US" baseline="0" dirty="0"/>
              <a:t>Antioxidant activity through:</a:t>
            </a:r>
          </a:p>
          <a:p>
            <a:pPr marL="628650" lvl="1" indent="-171450">
              <a:buFontTx/>
              <a:buChar char="-"/>
            </a:pPr>
            <a:r>
              <a:rPr lang="en-US" baseline="0" dirty="0"/>
              <a:t>Binding reactive transition metal ions like copper</a:t>
            </a:r>
          </a:p>
          <a:p>
            <a:pPr marL="628650" lvl="1" indent="-171450">
              <a:buFontTx/>
              <a:buChar char="-"/>
            </a:pPr>
            <a:r>
              <a:rPr lang="en-US" baseline="0" dirty="0"/>
              <a:t>ROS scavenging</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14</a:t>
            </a:fld>
            <a:endParaRPr lang="en-US" dirty="0"/>
          </a:p>
        </p:txBody>
      </p:sp>
    </p:spTree>
    <p:extLst>
      <p:ext uri="{BB962C8B-B14F-4D97-AF65-F5344CB8AC3E}">
        <p14:creationId xmlns:p14="http://schemas.microsoft.com/office/powerpoint/2010/main" val="2380258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Source:</a:t>
            </a:r>
            <a:r>
              <a:rPr lang="en-US" baseline="0" dirty="0"/>
              <a:t> </a:t>
            </a:r>
            <a:r>
              <a:rPr lang="mr-IN" baseline="0" dirty="0"/>
              <a:t>https://www.mdpi.com/2673-4389/1/1/2/htm</a:t>
            </a:r>
            <a:endParaRPr lang="en-US" dirty="0"/>
          </a:p>
        </p:txBody>
      </p:sp>
      <p:sp>
        <p:nvSpPr>
          <p:cNvPr id="4" name="Slide Number Placeholder 3"/>
          <p:cNvSpPr>
            <a:spLocks noGrp="1"/>
          </p:cNvSpPr>
          <p:nvPr>
            <p:ph type="sldNum" sz="quarter" idx="10"/>
          </p:nvPr>
        </p:nvSpPr>
        <p:spPr/>
        <p:txBody>
          <a:bodyPr/>
          <a:lstStyle/>
          <a:p>
            <a:fld id="{2BF568E4-438A-EC4C-A7B7-E82F8F60EF0E}" type="slidenum">
              <a:rPr lang="en-US" smtClean="0"/>
              <a:t>15</a:t>
            </a:fld>
            <a:endParaRPr lang="en-US" dirty="0"/>
          </a:p>
        </p:txBody>
      </p:sp>
    </p:spTree>
    <p:extLst>
      <p:ext uri="{BB962C8B-B14F-4D97-AF65-F5344CB8AC3E}">
        <p14:creationId xmlns:p14="http://schemas.microsoft.com/office/powerpoint/2010/main" val="4285595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5/25/2022</a:t>
            </a:fld>
            <a:endParaRPr lang="en-US" sz="2000" dirty="0">
              <a:solidFill>
                <a:srgbClr val="FFFFFF"/>
              </a:solidFill>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eaLnBrk="1" latinLnBrk="0" hangingPunct="1"/>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kumimoji="0" lang="en-US"/>
          </a:p>
        </p:txBody>
      </p:sp>
      <p:sp>
        <p:nvSpPr>
          <p:cNvPr id="3" name="Vertical Text Placeholder 2"/>
          <p:cNvSpPr>
            <a:spLocks noGrp="1"/>
          </p:cNvSpPr>
          <p:nvPr>
            <p:ph type="body" orient="vert" idx="1"/>
          </p:nvPr>
        </p:nvSpPr>
        <p:spPr/>
        <p:txBody>
          <a:bodyPr vert="eaVert"/>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4" name="Date Placeholder 3"/>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5/25/2022</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eaLnBrk="1" latinLnBrk="0" hangingPunct="1"/>
              <a:t>‹#›</a:t>
            </a:fld>
            <a:endParaRPr kumimoji="0" lang="en-US" dirty="0"/>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4" name="Date Placeholder 3"/>
          <p:cNvSpPr>
            <a:spLocks noGrp="1"/>
          </p:cNvSpPr>
          <p:nvPr>
            <p:ph type="dt" sz="half" idx="10"/>
          </p:nvPr>
        </p:nvSpPr>
        <p:spPr>
          <a:xfrm>
            <a:off x="6553200" y="6248402"/>
            <a:ext cx="2209800" cy="365125"/>
          </a:xfrm>
        </p:spPr>
        <p:txBody>
          <a:bodyPr/>
          <a:lstStyle/>
          <a:p>
            <a:pPr eaLnBrk="1" latinLnBrk="0" hangingPunct="1"/>
            <a:fld id="{23A271A1-F6D6-438B-A432-4747EE7ECD40}" type="datetimeFigureOut">
              <a:rPr lang="en-US" smtClean="0"/>
              <a:pPr eaLnBrk="1" latinLnBrk="0" hangingPunct="1"/>
              <a:t>5/25/2022</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kumimoji="0"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eaLnBrk="1" latinLnBrk="0" hangingPunct="1"/>
              <a:t>‹#›</a:t>
            </a:fld>
            <a:endParaRPr kumimoji="0" lang="en-US" dirty="0"/>
          </a:p>
        </p:txBody>
      </p:sp>
    </p:spTree>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5/25/2022</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eaLnBrk="1" latinLnBrk="0" hangingPunct="1"/>
              <a:t>‹#›</a:t>
            </a:fld>
            <a:endParaRPr kumimoji="0" lang="en-US" dirty="0">
              <a:solidFill>
                <a:srgbClr val="FFFFFF"/>
              </a:solidFill>
            </a:endParaRP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endParaRPr kumimoji="0" lang="en-US"/>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endParaRPr kumimoji="0" lang="en-US"/>
          </a:p>
        </p:txBody>
      </p:sp>
      <p:sp>
        <p:nvSpPr>
          <p:cNvPr id="12" name="Date Placeholder 11"/>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5/25/2022</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Footer Placeholder 13"/>
          <p:cNvSpPr>
            <a:spLocks noGrp="1"/>
          </p:cNvSpPr>
          <p:nvPr>
            <p:ph type="ftr" sz="quarter" idx="12"/>
          </p:nvPr>
        </p:nvSpPr>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8" name="Date Placeholder 7"/>
          <p:cNvSpPr>
            <a:spLocks noGrp="1"/>
          </p:cNvSpPr>
          <p:nvPr>
            <p:ph type="dt" sz="half" idx="15"/>
          </p:nvPr>
        </p:nvSpPr>
        <p:spPr/>
        <p:txBody>
          <a:bodyPr rtlCol="0"/>
          <a:lstStyle/>
          <a:p>
            <a:pPr eaLnBrk="1" latinLnBrk="0" hangingPunct="1"/>
            <a:fld id="{23A271A1-F6D6-438B-A432-4747EE7ECD40}" type="datetimeFigureOut">
              <a:rPr lang="en-US" smtClean="0"/>
              <a:pPr eaLnBrk="1" latinLnBrk="0" hangingPunct="1"/>
              <a:t>5/25/2022</a:t>
            </a:fld>
            <a:endParaRPr lang="en-US" dirty="0"/>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dirty="0"/>
          </a:p>
        </p:txBody>
      </p:sp>
      <p:sp>
        <p:nvSpPr>
          <p:cNvPr id="12" name="Footer Placeholder 11"/>
          <p:cNvSpPr>
            <a:spLocks noGrp="1"/>
          </p:cNvSpPr>
          <p:nvPr>
            <p:ph type="ftr" sz="quarter" idx="17"/>
          </p:nvPr>
        </p:nvSpPr>
        <p:spPr/>
        <p:txBody>
          <a:bodyPr rtlCol="0"/>
          <a:lstStyle/>
          <a:p>
            <a:endParaRPr kumimoji="0" lang="en-US" dirty="0"/>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10" name="Date Placeholder 9"/>
          <p:cNvSpPr>
            <a:spLocks noGrp="1"/>
          </p:cNvSpPr>
          <p:nvPr>
            <p:ph type="dt" sz="half" idx="15"/>
          </p:nvPr>
        </p:nvSpPr>
        <p:spPr/>
        <p:txBody>
          <a:bodyPr rtlCol="0"/>
          <a:lstStyle/>
          <a:p>
            <a:pPr eaLnBrk="1" latinLnBrk="0" hangingPunct="1"/>
            <a:fld id="{23A271A1-F6D6-438B-A432-4747EE7ECD40}" type="datetimeFigureOut">
              <a:rPr lang="en-US" smtClean="0"/>
              <a:pPr eaLnBrk="1" latinLnBrk="0" hangingPunct="1"/>
              <a:t>5/25/2022</a:t>
            </a:fld>
            <a:endParaRPr lang="en-US" dirty="0"/>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dirty="0"/>
          </a:p>
        </p:txBody>
      </p:sp>
      <p:sp>
        <p:nvSpPr>
          <p:cNvPr id="14" name="Footer Placeholder 13"/>
          <p:cNvSpPr>
            <a:spLocks noGrp="1"/>
          </p:cNvSpPr>
          <p:nvPr>
            <p:ph type="ftr" sz="quarter" idx="17"/>
          </p:nvPr>
        </p:nvSpPr>
        <p:spPr/>
        <p:txBody>
          <a:bodyPr rtlCol="0"/>
          <a:lstStyle/>
          <a:p>
            <a:endParaRPr kumimoji="0"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endParaRPr kumimoji="0" lang="en-US"/>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endParaRPr kumimoji="0"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kumimoji="0" lang="en-US"/>
          </a:p>
        </p:txBody>
      </p:sp>
      <p:sp>
        <p:nvSpPr>
          <p:cNvPr id="3" name="Date Placeholder 2"/>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5/25/2022</a:t>
            </a:fld>
            <a:endParaRPr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eaLnBrk="1" latinLnBrk="0" hangingPunct="1"/>
              <a:t>‹#›</a:t>
            </a:fld>
            <a:endParaRPr kumimoji="0" lang="en-US" dirty="0">
              <a:solidFill>
                <a:srgbClr val="FFFFFF"/>
              </a:solidFill>
            </a:endParaRPr>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5/25/2022</a:t>
            </a:fld>
            <a:endParaRPr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eaLnBrk="1" latinLnBrk="0" hangingPunct="1"/>
              <a:t>‹#›</a:t>
            </a:fld>
            <a:endParaRPr kumimoji="0" lang="en-US" dirty="0">
              <a:solidFill>
                <a:schemeClr val="tx2"/>
              </a:solidFill>
            </a:endParaRPr>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endParaRPr kumimoji="0" lang="en-US"/>
          </a:p>
        </p:txBody>
      </p:sp>
      <p:sp>
        <p:nvSpPr>
          <p:cNvPr id="5" name="Date Placeholder 4"/>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5/25/2022</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eaLnBrk="1" latinLnBrk="0" hangingPunct="1"/>
              <a:t>‹#›</a:t>
            </a:fld>
            <a:endParaRPr kumimoji="0" lang="en-US" dirty="0">
              <a:solidFill>
                <a:srgbClr val="FFFFFF"/>
              </a:solidFill>
            </a:endParaRP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endParaRPr kumimoji="0" lang="en-US"/>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endParaRPr kumimoji="0" lang="en-US"/>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pPr eaLnBrk="1" latinLnBrk="0" hangingPunct="1"/>
            <a:fld id="{23A271A1-F6D6-438B-A432-4747EE7ECD40}" type="datetimeFigureOut">
              <a:rPr lang="en-US" smtClean="0"/>
              <a:pPr eaLnBrk="1" latinLnBrk="0" hangingPunct="1"/>
              <a:t>5/25/2022</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Footer Placeholder 13"/>
          <p:cNvSpPr>
            <a:spLocks noGrp="1"/>
          </p:cNvSpPr>
          <p:nvPr>
            <p:ph type="ftr" sz="quarter" idx="12"/>
          </p:nvPr>
        </p:nvSpPr>
        <p:spPr>
          <a:xfrm>
            <a:off x="1600200" y="6248206"/>
            <a:ext cx="4572000" cy="365125"/>
          </a:xfrm>
        </p:spPr>
        <p:txBody>
          <a:bodyPr rtlCol="0"/>
          <a:lstStyle/>
          <a:p>
            <a:endParaRPr kumimoji="0"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endParaRPr kumimoji="0" lang="en-US" dirty="0"/>
          </a:p>
        </p:txBody>
      </p:sp>
    </p:spTree>
  </p:cSld>
  <p:clrMapOvr>
    <a:overrideClrMapping bg1="lt1" tx1="dk1" bg2="lt2" tx2="dk2" accent1="accent1" accent2="accent2" accent3="accent3" accent4="accent4" accent5="accent5" accent6="accent6" hlink="hlink" folHlink="folHlink"/>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eaLnBrk="1" latinLnBrk="0" hangingPunct="1"/>
            <a:fld id="{23A271A1-F6D6-438B-A432-4747EE7ECD40}" type="datetimeFigureOut">
              <a:rPr lang="en-US" smtClean="0"/>
              <a:pPr eaLnBrk="1" latinLnBrk="0" hangingPunct="1"/>
              <a:t>5/25/2022</a:t>
            </a:fld>
            <a:endParaRPr lang="en-US" sz="1400" dirty="0">
              <a:solidFill>
                <a:schemeClr val="tx2"/>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2.wdp"/></Relationships>
</file>

<file path=ppt/slides/_rels/slide4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7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Albumin, Magnesium, Phosphorus</a:t>
            </a:r>
          </a:p>
        </p:txBody>
      </p:sp>
      <p:sp>
        <p:nvSpPr>
          <p:cNvPr id="3" name="Subtitle 2"/>
          <p:cNvSpPr>
            <a:spLocks noGrp="1"/>
          </p:cNvSpPr>
          <p:nvPr>
            <p:ph type="subTitle" idx="1"/>
          </p:nvPr>
        </p:nvSpPr>
        <p:spPr/>
        <p:txBody>
          <a:bodyPr>
            <a:normAutofit fontScale="77500" lnSpcReduction="20000"/>
          </a:bodyPr>
          <a:lstStyle/>
          <a:p>
            <a:r>
              <a:rPr lang="en-US" dirty="0"/>
              <a:t>Dr. Katie Sotos</a:t>
            </a:r>
          </a:p>
          <a:p>
            <a:r>
              <a:rPr lang="en-US" dirty="0"/>
              <a:t>May 24, 2022</a:t>
            </a:r>
          </a:p>
        </p:txBody>
      </p:sp>
    </p:spTree>
    <p:extLst>
      <p:ext uri="{BB962C8B-B14F-4D97-AF65-F5344CB8AC3E}">
        <p14:creationId xmlns:p14="http://schemas.microsoft.com/office/powerpoint/2010/main" val="79232728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u="sng" dirty="0"/>
              <a:t>Glomerular Filtration</a:t>
            </a:r>
            <a:br>
              <a:rPr lang="en-US" sz="4000" u="sng" dirty="0"/>
            </a:br>
            <a:r>
              <a:rPr lang="en-US" sz="3000" dirty="0"/>
              <a:t>Formation of Glomerular Filtrate</a:t>
            </a:r>
          </a:p>
        </p:txBody>
      </p:sp>
      <p:sp>
        <p:nvSpPr>
          <p:cNvPr id="3" name="Content Placeholder 2"/>
          <p:cNvSpPr>
            <a:spLocks noGrp="1"/>
          </p:cNvSpPr>
          <p:nvPr>
            <p:ph idx="1"/>
          </p:nvPr>
        </p:nvSpPr>
        <p:spPr>
          <a:xfrm>
            <a:off x="779463" y="1509937"/>
            <a:ext cx="7583487" cy="1296867"/>
          </a:xfrm>
        </p:spPr>
        <p:txBody>
          <a:bodyPr>
            <a:normAutofit fontScale="92500" lnSpcReduction="10000"/>
          </a:bodyPr>
          <a:lstStyle/>
          <a:p>
            <a:r>
              <a:rPr lang="en-US" dirty="0"/>
              <a:t>Filtered fluid passes through glomerular filtration barrier: 1) fenestrated endothelium, 2) basement membrane, 3) slit diaphragms b/w podocytes</a:t>
            </a:r>
          </a:p>
        </p:txBody>
      </p:sp>
      <p:sp>
        <p:nvSpPr>
          <p:cNvPr id="5" name="Content Placeholder 2"/>
          <p:cNvSpPr txBox="1">
            <a:spLocks/>
          </p:cNvSpPr>
          <p:nvPr/>
        </p:nvSpPr>
        <p:spPr>
          <a:xfrm>
            <a:off x="6571720" y="2653868"/>
            <a:ext cx="2424488" cy="1488672"/>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a:t>Albumin:</a:t>
            </a:r>
          </a:p>
          <a:p>
            <a:pPr lvl="1"/>
            <a:r>
              <a:rPr lang="en-US" dirty="0"/>
              <a:t>66,000 Da</a:t>
            </a:r>
          </a:p>
          <a:p>
            <a:pPr lvl="1"/>
            <a:r>
              <a:rPr lang="en-US" dirty="0"/>
              <a:t>Negative</a:t>
            </a:r>
          </a:p>
        </p:txBody>
      </p:sp>
      <p:sp>
        <p:nvSpPr>
          <p:cNvPr id="6" name="Rectangle 5"/>
          <p:cNvSpPr/>
          <p:nvPr/>
        </p:nvSpPr>
        <p:spPr>
          <a:xfrm>
            <a:off x="6457250" y="4174045"/>
            <a:ext cx="2637430" cy="258532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lIns="91440" tIns="45720" rIns="91440" bIns="45720">
            <a:spAutoFit/>
          </a:bodyPr>
          <a:lstStyle/>
          <a:p>
            <a:pPr algn="ctr"/>
            <a:r>
              <a:rPr lang="en-US" sz="5400" b="1" cap="none" spc="0" dirty="0">
                <a:ln w="12700">
                  <a:solidFill>
                    <a:srgbClr val="FBC01E"/>
                  </a:solidFill>
                  <a:prstDash val="solid"/>
                </a:ln>
                <a:solidFill>
                  <a:srgbClr val="FBC01E"/>
                </a:solidFill>
                <a:effectLst>
                  <a:outerShdw blurRad="41275" dist="20320" dir="1800000" algn="tl" rotWithShape="0">
                    <a:srgbClr val="000000">
                      <a:alpha val="40000"/>
                    </a:srgbClr>
                  </a:outerShdw>
                </a:effectLst>
              </a:rPr>
              <a:t>Very little is filtered</a:t>
            </a:r>
          </a:p>
        </p:txBody>
      </p:sp>
      <p:graphicFrame>
        <p:nvGraphicFramePr>
          <p:cNvPr id="8" name="Diagram 7"/>
          <p:cNvGraphicFramePr/>
          <p:nvPr>
            <p:extLst>
              <p:ext uri="{D42A27DB-BD31-4B8C-83A1-F6EECF244321}">
                <p14:modId xmlns:p14="http://schemas.microsoft.com/office/powerpoint/2010/main" val="185282200"/>
              </p:ext>
            </p:extLst>
          </p:nvPr>
        </p:nvGraphicFramePr>
        <p:xfrm>
          <a:off x="660920" y="3045259"/>
          <a:ext cx="5306646" cy="33041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77818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happens in Lyme Nephritis?</a:t>
            </a:r>
          </a:p>
        </p:txBody>
      </p:sp>
      <p:sp>
        <p:nvSpPr>
          <p:cNvPr id="3" name="Content Placeholder 2"/>
          <p:cNvSpPr>
            <a:spLocks noGrp="1"/>
          </p:cNvSpPr>
          <p:nvPr>
            <p:ph sz="quarter" idx="1"/>
          </p:nvPr>
        </p:nvSpPr>
        <p:spPr>
          <a:xfrm>
            <a:off x="612648" y="1600200"/>
            <a:ext cx="8153400" cy="1420402"/>
          </a:xfrm>
        </p:spPr>
        <p:txBody>
          <a:bodyPr/>
          <a:lstStyle/>
          <a:p>
            <a:r>
              <a:rPr lang="en-US" dirty="0"/>
              <a:t>Proposed pathophysiology progression:</a:t>
            </a:r>
          </a:p>
        </p:txBody>
      </p:sp>
      <p:graphicFrame>
        <p:nvGraphicFramePr>
          <p:cNvPr id="4" name="Diagram 3"/>
          <p:cNvGraphicFramePr/>
          <p:nvPr>
            <p:extLst>
              <p:ext uri="{D42A27DB-BD31-4B8C-83A1-F6EECF244321}">
                <p14:modId xmlns:p14="http://schemas.microsoft.com/office/powerpoint/2010/main" val="566872421"/>
              </p:ext>
            </p:extLst>
          </p:nvPr>
        </p:nvGraphicFramePr>
        <p:xfrm>
          <a:off x="1548659" y="233400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4582482"/>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Case 1: Gladys </a:t>
            </a:r>
            <a:r>
              <a:rPr lang="mr-IN" dirty="0"/>
              <a:t>–</a:t>
            </a:r>
            <a:r>
              <a:rPr lang="en-US" dirty="0"/>
              <a:t> Early or Late State Disease? How do you know?</a:t>
            </a:r>
          </a:p>
        </p:txBody>
      </p:sp>
      <p:sp>
        <p:nvSpPr>
          <p:cNvPr id="3" name="Content Placeholder 2"/>
          <p:cNvSpPr>
            <a:spLocks noGrp="1"/>
          </p:cNvSpPr>
          <p:nvPr>
            <p:ph sz="quarter" idx="1"/>
          </p:nvPr>
        </p:nvSpPr>
        <p:spPr>
          <a:xfrm>
            <a:off x="612648" y="2576759"/>
            <a:ext cx="8153400" cy="3945275"/>
          </a:xfrm>
        </p:spPr>
        <p:txBody>
          <a:bodyPr>
            <a:normAutofit/>
          </a:bodyPr>
          <a:lstStyle/>
          <a:p>
            <a:r>
              <a:rPr lang="en-US" dirty="0"/>
              <a:t>PU/PD is a late finding due to tubular involvement</a:t>
            </a:r>
          </a:p>
          <a:p>
            <a:r>
              <a:rPr lang="en-US" dirty="0"/>
              <a:t>Isosthenuria is a late sign (USG 1.015)</a:t>
            </a:r>
          </a:p>
          <a:p>
            <a:r>
              <a:rPr lang="en-US" dirty="0"/>
              <a:t>Significant azotemia</a:t>
            </a:r>
          </a:p>
          <a:p>
            <a:r>
              <a:rPr lang="en-US" dirty="0"/>
              <a:t>Granular casts reflect tubular ischemia/necrosis</a:t>
            </a:r>
          </a:p>
          <a:p>
            <a:r>
              <a:rPr lang="en-US" dirty="0"/>
              <a:t>Significant hypoalbuminemia</a:t>
            </a:r>
          </a:p>
          <a:p>
            <a:pPr lvl="1"/>
            <a:r>
              <a:rPr lang="en-US" dirty="0"/>
              <a:t>Albumin losses from PLN (and PLE) are initially compensated for through albumin shifts b/w intravascular and interstitial pools</a:t>
            </a:r>
          </a:p>
        </p:txBody>
      </p:sp>
      <p:sp>
        <p:nvSpPr>
          <p:cNvPr id="4" name="Rectangle 3"/>
          <p:cNvSpPr/>
          <p:nvPr/>
        </p:nvSpPr>
        <p:spPr>
          <a:xfrm>
            <a:off x="3886426" y="1611146"/>
            <a:ext cx="1371176"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n-US" sz="5400" b="1" cap="none" spc="0" dirty="0">
                <a:ln w="12700">
                  <a:solidFill>
                    <a:srgbClr val="FBC01E"/>
                  </a:solidFill>
                  <a:prstDash val="solid"/>
                </a:ln>
                <a:solidFill>
                  <a:srgbClr val="FBC01E"/>
                </a:solidFill>
                <a:effectLst>
                  <a:outerShdw blurRad="41275" dist="20320" dir="1800000" algn="tl" rotWithShape="0">
                    <a:srgbClr val="000000">
                      <a:alpha val="40000"/>
                    </a:srgbClr>
                  </a:outerShdw>
                </a:effectLst>
              </a:rPr>
              <a:t>Late</a:t>
            </a:r>
          </a:p>
        </p:txBody>
      </p:sp>
    </p:spTree>
    <p:extLst>
      <p:ext uri="{BB962C8B-B14F-4D97-AF65-F5344CB8AC3E}">
        <p14:creationId xmlns:p14="http://schemas.microsoft.com/office/powerpoint/2010/main" val="22467278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linds(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linds(horizont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linds(horizont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linds(horizont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linds(horizontal)">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linds(horizontal)">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Albumin</a:t>
            </a:r>
          </a:p>
        </p:txBody>
      </p:sp>
      <p:sp>
        <p:nvSpPr>
          <p:cNvPr id="4" name="Text Placeholder 1"/>
          <p:cNvSpPr>
            <a:spLocks noGrp="1"/>
          </p:cNvSpPr>
          <p:nvPr>
            <p:ph type="body" idx="1"/>
          </p:nvPr>
        </p:nvSpPr>
        <p:spPr>
          <a:xfrm>
            <a:off x="1371600" y="2590800"/>
            <a:ext cx="7123113" cy="4114800"/>
          </a:xfrm>
        </p:spPr>
        <p:txBody>
          <a:bodyPr>
            <a:normAutofit/>
          </a:bodyPr>
          <a:lstStyle/>
          <a:p>
            <a:pPr marL="457200" indent="-457200">
              <a:buFont typeface="Arial"/>
              <a:buChar char="•"/>
            </a:pPr>
            <a:r>
              <a:rPr lang="en-US" dirty="0"/>
              <a:t>Function/Roles</a:t>
            </a:r>
          </a:p>
          <a:p>
            <a:pPr marL="457200" indent="-457200">
              <a:buFont typeface="Arial"/>
              <a:buChar char="•"/>
            </a:pPr>
            <a:r>
              <a:rPr lang="en-US" dirty="0"/>
              <a:t>Synthesis and Regulation</a:t>
            </a:r>
          </a:p>
          <a:p>
            <a:pPr marL="457200" indent="-457200">
              <a:buFont typeface="Arial"/>
              <a:buChar char="•"/>
            </a:pPr>
            <a:r>
              <a:rPr lang="en-US" dirty="0"/>
              <a:t>Distribution</a:t>
            </a:r>
          </a:p>
          <a:p>
            <a:pPr marL="457200" indent="-457200">
              <a:buFont typeface="Arial"/>
              <a:buChar char="•"/>
            </a:pPr>
            <a:r>
              <a:rPr lang="en-US" dirty="0"/>
              <a:t>Catabolism</a:t>
            </a:r>
          </a:p>
          <a:p>
            <a:pPr marL="457200" indent="-457200">
              <a:buFont typeface="Arial"/>
              <a:buChar char="•"/>
            </a:pPr>
            <a:r>
              <a:rPr lang="en-US" dirty="0"/>
              <a:t>Hypoalbuminemia</a:t>
            </a:r>
          </a:p>
          <a:p>
            <a:pPr marL="457200" indent="-457200">
              <a:buFont typeface="Arial"/>
              <a:buChar char="•"/>
            </a:pPr>
            <a:r>
              <a:rPr lang="en-US" dirty="0"/>
              <a:t>Hyperalbuminemia</a:t>
            </a:r>
          </a:p>
          <a:p>
            <a:pPr marL="457200" indent="-457200">
              <a:buFont typeface="Arial"/>
              <a:buChar char="•"/>
            </a:pPr>
            <a:r>
              <a:rPr lang="en-US" dirty="0"/>
              <a:t>Questions</a:t>
            </a:r>
          </a:p>
        </p:txBody>
      </p:sp>
    </p:spTree>
    <p:extLst>
      <p:ext uri="{BB962C8B-B14F-4D97-AF65-F5344CB8AC3E}">
        <p14:creationId xmlns:p14="http://schemas.microsoft.com/office/powerpoint/2010/main" val="770451501"/>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Functions/Roles of Albumin</a:t>
            </a:r>
          </a:p>
        </p:txBody>
      </p:sp>
      <p:sp>
        <p:nvSpPr>
          <p:cNvPr id="3" name="Content Placeholder 2"/>
          <p:cNvSpPr>
            <a:spLocks noGrp="1"/>
          </p:cNvSpPr>
          <p:nvPr>
            <p:ph sz="quarter" idx="1"/>
          </p:nvPr>
        </p:nvSpPr>
        <p:spPr>
          <a:xfrm>
            <a:off x="612648" y="1467151"/>
            <a:ext cx="8153400" cy="5390850"/>
          </a:xfrm>
        </p:spPr>
        <p:txBody>
          <a:bodyPr>
            <a:normAutofit/>
          </a:bodyPr>
          <a:lstStyle/>
          <a:p>
            <a:r>
              <a:rPr lang="en-US" dirty="0"/>
              <a:t>Major contributor to plasma colloid osmotic pressure (COP)</a:t>
            </a:r>
          </a:p>
          <a:p>
            <a:pPr lvl="1"/>
            <a:r>
              <a:rPr lang="en-US" dirty="0"/>
              <a:t>60-70%</a:t>
            </a:r>
          </a:p>
          <a:p>
            <a:pPr lvl="1"/>
            <a:r>
              <a:rPr lang="en-US" dirty="0"/>
              <a:t>30-40% from globulins</a:t>
            </a:r>
          </a:p>
          <a:p>
            <a:r>
              <a:rPr lang="en-US" dirty="0"/>
              <a:t>Transport molecule for ions and metabolites</a:t>
            </a:r>
          </a:p>
          <a:p>
            <a:pPr lvl="1"/>
            <a:r>
              <a:rPr lang="en-US" dirty="0"/>
              <a:t>Ca</a:t>
            </a:r>
            <a:r>
              <a:rPr lang="en-US" baseline="30000" dirty="0"/>
              <a:t>2+</a:t>
            </a:r>
            <a:r>
              <a:rPr lang="en-US" dirty="0"/>
              <a:t>, Mg</a:t>
            </a:r>
            <a:r>
              <a:rPr lang="en-US" baseline="30000" dirty="0"/>
              <a:t>2+</a:t>
            </a:r>
            <a:r>
              <a:rPr lang="en-US" dirty="0"/>
              <a:t>, Cu</a:t>
            </a:r>
            <a:r>
              <a:rPr lang="en-US" baseline="30000" dirty="0"/>
              <a:t>2+</a:t>
            </a:r>
            <a:endParaRPr lang="en-US" dirty="0"/>
          </a:p>
          <a:p>
            <a:pPr lvl="1"/>
            <a:r>
              <a:rPr lang="en-US" dirty="0"/>
              <a:t>Fatty acids, thyroxine, bilirubin, bile salts, amino acids</a:t>
            </a:r>
          </a:p>
          <a:p>
            <a:r>
              <a:rPr lang="en-US" dirty="0"/>
              <a:t>Antioxidant activity</a:t>
            </a:r>
          </a:p>
          <a:p>
            <a:r>
              <a:rPr lang="en-US" dirty="0"/>
              <a:t>Anticoagulant + antithrombotic activity</a:t>
            </a:r>
          </a:p>
          <a:p>
            <a:r>
              <a:rPr lang="en-US" dirty="0"/>
              <a:t>Anti-inflammatory effects</a:t>
            </a:r>
          </a:p>
        </p:txBody>
      </p:sp>
    </p:spTree>
    <p:extLst>
      <p:ext uri="{BB962C8B-B14F-4D97-AF65-F5344CB8AC3E}">
        <p14:creationId xmlns:p14="http://schemas.microsoft.com/office/powerpoint/2010/main" val="1320842446"/>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Synthesis of Albumin</a:t>
            </a:r>
          </a:p>
        </p:txBody>
      </p:sp>
      <p:pic>
        <p:nvPicPr>
          <p:cNvPr id="3" name="Picture 2"/>
          <p:cNvPicPr>
            <a:picLocks noChangeAspect="1"/>
          </p:cNvPicPr>
          <p:nvPr/>
        </p:nvPicPr>
        <p:blipFill rotWithShape="1">
          <a:blip r:embed="rId3"/>
          <a:srcRect r="49791"/>
          <a:stretch/>
        </p:blipFill>
        <p:spPr>
          <a:xfrm>
            <a:off x="512335" y="2102350"/>
            <a:ext cx="3507141" cy="3886200"/>
          </a:xfrm>
          <a:prstGeom prst="rect">
            <a:avLst/>
          </a:prstGeom>
        </p:spPr>
      </p:pic>
      <p:sp>
        <p:nvSpPr>
          <p:cNvPr id="4" name="Content Placeholder 2"/>
          <p:cNvSpPr txBox="1">
            <a:spLocks/>
          </p:cNvSpPr>
          <p:nvPr/>
        </p:nvSpPr>
        <p:spPr>
          <a:xfrm>
            <a:off x="4438685" y="1818783"/>
            <a:ext cx="4586641" cy="4653936"/>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a:t>Made by 20-30% of all hepatocytes</a:t>
            </a:r>
          </a:p>
          <a:p>
            <a:r>
              <a:rPr lang="en-US" dirty="0"/>
              <a:t>Space of Disse, exocytosis</a:t>
            </a:r>
          </a:p>
          <a:p>
            <a:r>
              <a:rPr lang="en-US" dirty="0"/>
              <a:t>Hepatic sinusoids </a:t>
            </a:r>
            <a:r>
              <a:rPr lang="en-US" dirty="0">
                <a:sym typeface="Wingdings"/>
              </a:rPr>
              <a:t> </a:t>
            </a:r>
            <a:r>
              <a:rPr lang="en-US" dirty="0"/>
              <a:t>systemic circulation </a:t>
            </a:r>
            <a:r>
              <a:rPr lang="en-US" dirty="0">
                <a:sym typeface="Wingdings"/>
              </a:rPr>
              <a:t></a:t>
            </a:r>
          </a:p>
          <a:p>
            <a:r>
              <a:rPr lang="en-US" dirty="0"/>
              <a:t>Interstitial space</a:t>
            </a:r>
          </a:p>
          <a:p>
            <a:r>
              <a:rPr lang="en-US" dirty="0"/>
              <a:t>Back to systemic circulation through lymphatics (thoracic duct)</a:t>
            </a:r>
          </a:p>
        </p:txBody>
      </p:sp>
    </p:spTree>
    <p:extLst>
      <p:ext uri="{BB962C8B-B14F-4D97-AF65-F5344CB8AC3E}">
        <p14:creationId xmlns:p14="http://schemas.microsoft.com/office/powerpoint/2010/main" val="21461253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the main regulator of albumin synthesis?</a:t>
            </a:r>
          </a:p>
        </p:txBody>
      </p:sp>
      <p:sp>
        <p:nvSpPr>
          <p:cNvPr id="3" name="Content Placeholder 2"/>
          <p:cNvSpPr>
            <a:spLocks noGrp="1"/>
          </p:cNvSpPr>
          <p:nvPr>
            <p:ph sz="quarter" idx="1"/>
          </p:nvPr>
        </p:nvSpPr>
        <p:spPr>
          <a:xfrm>
            <a:off x="612648" y="1600200"/>
            <a:ext cx="8153400" cy="2246444"/>
          </a:xfrm>
        </p:spPr>
        <p:txBody>
          <a:bodyPr/>
          <a:lstStyle/>
          <a:p>
            <a:r>
              <a:rPr lang="en-US" dirty="0"/>
              <a:t>Colloid osmotic pressure of the hepatic intracellular matrix</a:t>
            </a:r>
          </a:p>
          <a:p>
            <a:pPr lvl="1"/>
            <a:r>
              <a:rPr lang="en-US" dirty="0"/>
              <a:t>If low COP, more albumin is produced</a:t>
            </a:r>
          </a:p>
          <a:p>
            <a:pPr lvl="1"/>
            <a:r>
              <a:rPr lang="en-US" dirty="0"/>
              <a:t>If high COP, less albumin is produced</a:t>
            </a:r>
          </a:p>
        </p:txBody>
      </p:sp>
    </p:spTree>
    <p:extLst>
      <p:ext uri="{BB962C8B-B14F-4D97-AF65-F5344CB8AC3E}">
        <p14:creationId xmlns:p14="http://schemas.microsoft.com/office/powerpoint/2010/main" val="36043309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Distribution</a:t>
            </a:r>
          </a:p>
        </p:txBody>
      </p:sp>
      <p:cxnSp>
        <p:nvCxnSpPr>
          <p:cNvPr id="9" name="Straight Connector 8"/>
          <p:cNvCxnSpPr/>
          <p:nvPr/>
        </p:nvCxnSpPr>
        <p:spPr>
          <a:xfrm>
            <a:off x="1319276" y="1874006"/>
            <a:ext cx="0" cy="3711026"/>
          </a:xfrm>
          <a:prstGeom prst="line">
            <a:avLst/>
          </a:prstGeom>
          <a:ln w="57150" cmpd="sng">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331606" y="5585032"/>
            <a:ext cx="3205717" cy="0"/>
          </a:xfrm>
          <a:prstGeom prst="line">
            <a:avLst/>
          </a:prstGeom>
          <a:ln w="57150" cmpd="sng">
            <a:solidFill>
              <a:srgbClr val="263B86"/>
            </a:solidFill>
          </a:ln>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615188" y="4492470"/>
            <a:ext cx="998704" cy="1043245"/>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7" name="Group 16"/>
          <p:cNvGrpSpPr/>
          <p:nvPr/>
        </p:nvGrpSpPr>
        <p:grpSpPr>
          <a:xfrm>
            <a:off x="246594" y="1713998"/>
            <a:ext cx="1072682" cy="369332"/>
            <a:chOff x="246594" y="1713998"/>
            <a:chExt cx="1072682" cy="369332"/>
          </a:xfrm>
        </p:grpSpPr>
        <p:cxnSp>
          <p:nvCxnSpPr>
            <p:cNvPr id="15" name="Straight Connector 14"/>
            <p:cNvCxnSpPr/>
            <p:nvPr/>
          </p:nvCxnSpPr>
          <p:spPr>
            <a:xfrm flipH="1">
              <a:off x="998704" y="1898664"/>
              <a:ext cx="320572" cy="0"/>
            </a:xfrm>
            <a:prstGeom prst="line">
              <a:avLst/>
            </a:prstGeom>
            <a:ln w="57150" cmpd="sng">
              <a:solidFill>
                <a:srgbClr val="263B86"/>
              </a:solidFill>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246594" y="1713998"/>
              <a:ext cx="752110" cy="369332"/>
            </a:xfrm>
            <a:prstGeom prst="rect">
              <a:avLst/>
            </a:prstGeom>
            <a:noFill/>
          </p:spPr>
          <p:txBody>
            <a:bodyPr wrap="square" rtlCol="0">
              <a:spAutoFit/>
            </a:bodyPr>
            <a:lstStyle/>
            <a:p>
              <a:r>
                <a:rPr lang="en-US" dirty="0"/>
                <a:t>100%</a:t>
              </a:r>
            </a:p>
          </p:txBody>
        </p:sp>
      </p:grpSp>
      <p:grpSp>
        <p:nvGrpSpPr>
          <p:cNvPr id="18" name="Group 17"/>
          <p:cNvGrpSpPr/>
          <p:nvPr/>
        </p:nvGrpSpPr>
        <p:grpSpPr>
          <a:xfrm>
            <a:off x="239710" y="3456837"/>
            <a:ext cx="1072682" cy="369332"/>
            <a:chOff x="246594" y="1713998"/>
            <a:chExt cx="1072682" cy="369332"/>
          </a:xfrm>
        </p:grpSpPr>
        <p:cxnSp>
          <p:nvCxnSpPr>
            <p:cNvPr id="19" name="Straight Connector 18"/>
            <p:cNvCxnSpPr/>
            <p:nvPr/>
          </p:nvCxnSpPr>
          <p:spPr>
            <a:xfrm flipH="1">
              <a:off x="998704" y="1898664"/>
              <a:ext cx="320572" cy="0"/>
            </a:xfrm>
            <a:prstGeom prst="line">
              <a:avLst/>
            </a:prstGeom>
            <a:ln w="57150" cmpd="sng">
              <a:solidFill>
                <a:srgbClr val="263B86"/>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46594" y="1713998"/>
              <a:ext cx="752110" cy="369332"/>
            </a:xfrm>
            <a:prstGeom prst="rect">
              <a:avLst/>
            </a:prstGeom>
            <a:noFill/>
          </p:spPr>
          <p:txBody>
            <a:bodyPr wrap="square" rtlCol="0">
              <a:spAutoFit/>
            </a:bodyPr>
            <a:lstStyle/>
            <a:p>
              <a:r>
                <a:rPr lang="en-US" dirty="0"/>
                <a:t>50%</a:t>
              </a:r>
            </a:p>
          </p:txBody>
        </p:sp>
      </p:grpSp>
      <p:grpSp>
        <p:nvGrpSpPr>
          <p:cNvPr id="21" name="Group 20"/>
          <p:cNvGrpSpPr/>
          <p:nvPr/>
        </p:nvGrpSpPr>
        <p:grpSpPr>
          <a:xfrm>
            <a:off x="258924" y="2630526"/>
            <a:ext cx="1072682" cy="369332"/>
            <a:chOff x="246594" y="1713998"/>
            <a:chExt cx="1072682" cy="369332"/>
          </a:xfrm>
        </p:grpSpPr>
        <p:cxnSp>
          <p:nvCxnSpPr>
            <p:cNvPr id="22" name="Straight Connector 21"/>
            <p:cNvCxnSpPr/>
            <p:nvPr/>
          </p:nvCxnSpPr>
          <p:spPr>
            <a:xfrm flipH="1">
              <a:off x="998704" y="1898664"/>
              <a:ext cx="320572" cy="0"/>
            </a:xfrm>
            <a:prstGeom prst="line">
              <a:avLst/>
            </a:prstGeom>
            <a:ln w="57150" cmpd="sng">
              <a:solidFill>
                <a:srgbClr val="263B86"/>
              </a:solidFill>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246594" y="1713998"/>
              <a:ext cx="752110" cy="369332"/>
            </a:xfrm>
            <a:prstGeom prst="rect">
              <a:avLst/>
            </a:prstGeom>
            <a:noFill/>
          </p:spPr>
          <p:txBody>
            <a:bodyPr wrap="square" rtlCol="0">
              <a:spAutoFit/>
            </a:bodyPr>
            <a:lstStyle/>
            <a:p>
              <a:r>
                <a:rPr lang="en-US" dirty="0"/>
                <a:t>75%</a:t>
              </a:r>
            </a:p>
          </p:txBody>
        </p:sp>
      </p:grpSp>
      <p:grpSp>
        <p:nvGrpSpPr>
          <p:cNvPr id="24" name="Group 23"/>
          <p:cNvGrpSpPr/>
          <p:nvPr/>
        </p:nvGrpSpPr>
        <p:grpSpPr>
          <a:xfrm>
            <a:off x="271253" y="4529459"/>
            <a:ext cx="1072682" cy="369332"/>
            <a:chOff x="246594" y="1713998"/>
            <a:chExt cx="1072682" cy="369332"/>
          </a:xfrm>
        </p:grpSpPr>
        <p:cxnSp>
          <p:nvCxnSpPr>
            <p:cNvPr id="25" name="Straight Connector 24"/>
            <p:cNvCxnSpPr/>
            <p:nvPr/>
          </p:nvCxnSpPr>
          <p:spPr>
            <a:xfrm flipH="1">
              <a:off x="998704" y="1898664"/>
              <a:ext cx="320572" cy="0"/>
            </a:xfrm>
            <a:prstGeom prst="line">
              <a:avLst/>
            </a:prstGeom>
            <a:ln w="57150" cmpd="sng">
              <a:solidFill>
                <a:srgbClr val="263B86"/>
              </a:solidFill>
            </a:ln>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246594" y="1713998"/>
              <a:ext cx="752110" cy="369332"/>
            </a:xfrm>
            <a:prstGeom prst="rect">
              <a:avLst/>
            </a:prstGeom>
            <a:noFill/>
          </p:spPr>
          <p:txBody>
            <a:bodyPr wrap="square" rtlCol="0">
              <a:spAutoFit/>
            </a:bodyPr>
            <a:lstStyle/>
            <a:p>
              <a:r>
                <a:rPr lang="en-US" dirty="0"/>
                <a:t>25%</a:t>
              </a:r>
            </a:p>
          </p:txBody>
        </p:sp>
      </p:grpSp>
      <p:sp>
        <p:nvSpPr>
          <p:cNvPr id="27" name="Rectangle 26"/>
          <p:cNvSpPr/>
          <p:nvPr/>
        </p:nvSpPr>
        <p:spPr>
          <a:xfrm>
            <a:off x="1615188" y="3456837"/>
            <a:ext cx="998704" cy="1023306"/>
          </a:xfrm>
          <a:prstGeom prst="rect">
            <a:avLst/>
          </a:prstGeom>
          <a:solidFill>
            <a:schemeClr val="accent4"/>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p:cNvSpPr/>
          <p:nvPr/>
        </p:nvSpPr>
        <p:spPr>
          <a:xfrm>
            <a:off x="3008442" y="3980082"/>
            <a:ext cx="998704" cy="1558173"/>
          </a:xfrm>
          <a:prstGeom prst="rect">
            <a:avLst/>
          </a:prstGeom>
          <a:solidFill>
            <a:schemeClr val="bg2"/>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TextBox 29"/>
          <p:cNvSpPr txBox="1"/>
          <p:nvPr/>
        </p:nvSpPr>
        <p:spPr>
          <a:xfrm rot="19211920">
            <a:off x="1099728" y="5986615"/>
            <a:ext cx="1534544" cy="369332"/>
          </a:xfrm>
          <a:prstGeom prst="rect">
            <a:avLst/>
          </a:prstGeom>
          <a:noFill/>
        </p:spPr>
        <p:txBody>
          <a:bodyPr wrap="square" rtlCol="0">
            <a:spAutoFit/>
          </a:bodyPr>
          <a:lstStyle/>
          <a:p>
            <a:pPr algn="ctr"/>
            <a:r>
              <a:rPr lang="en-US" dirty="0"/>
              <a:t>Extravascular</a:t>
            </a:r>
          </a:p>
        </p:txBody>
      </p:sp>
      <p:sp>
        <p:nvSpPr>
          <p:cNvPr id="32" name="TextBox 31"/>
          <p:cNvSpPr txBox="1"/>
          <p:nvPr/>
        </p:nvSpPr>
        <p:spPr>
          <a:xfrm rot="19211920">
            <a:off x="2374129" y="6040309"/>
            <a:ext cx="1534544" cy="369332"/>
          </a:xfrm>
          <a:prstGeom prst="rect">
            <a:avLst/>
          </a:prstGeom>
          <a:noFill/>
        </p:spPr>
        <p:txBody>
          <a:bodyPr wrap="square" rtlCol="0">
            <a:spAutoFit/>
          </a:bodyPr>
          <a:lstStyle/>
          <a:p>
            <a:pPr algn="ctr"/>
            <a:r>
              <a:rPr lang="en-US" dirty="0"/>
              <a:t>Intravascular</a:t>
            </a:r>
          </a:p>
        </p:txBody>
      </p:sp>
      <p:sp>
        <p:nvSpPr>
          <p:cNvPr id="33" name="Rectangle 32"/>
          <p:cNvSpPr/>
          <p:nvPr/>
        </p:nvSpPr>
        <p:spPr>
          <a:xfrm>
            <a:off x="5935021" y="2568881"/>
            <a:ext cx="291469" cy="300348"/>
          </a:xfrm>
          <a:prstGeom prst="rect">
            <a:avLst/>
          </a:prstGeom>
          <a:solidFill>
            <a:schemeClr val="accent4"/>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p:nvSpPr>
        <p:spPr>
          <a:xfrm>
            <a:off x="5935021" y="2999858"/>
            <a:ext cx="291469" cy="353627"/>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TextBox 35"/>
          <p:cNvSpPr txBox="1"/>
          <p:nvPr/>
        </p:nvSpPr>
        <p:spPr>
          <a:xfrm>
            <a:off x="6226490" y="2561003"/>
            <a:ext cx="2601563" cy="369332"/>
          </a:xfrm>
          <a:prstGeom prst="rect">
            <a:avLst/>
          </a:prstGeom>
          <a:noFill/>
        </p:spPr>
        <p:txBody>
          <a:bodyPr wrap="square" rtlCol="0">
            <a:spAutoFit/>
          </a:bodyPr>
          <a:lstStyle/>
          <a:p>
            <a:r>
              <a:rPr lang="en-US" dirty="0"/>
              <a:t>Interstitial space of skin</a:t>
            </a:r>
          </a:p>
        </p:txBody>
      </p:sp>
      <p:sp>
        <p:nvSpPr>
          <p:cNvPr id="37" name="TextBox 36"/>
          <p:cNvSpPr txBox="1"/>
          <p:nvPr/>
        </p:nvSpPr>
        <p:spPr>
          <a:xfrm>
            <a:off x="6226490" y="2999858"/>
            <a:ext cx="2601563" cy="369332"/>
          </a:xfrm>
          <a:prstGeom prst="rect">
            <a:avLst/>
          </a:prstGeom>
          <a:noFill/>
        </p:spPr>
        <p:txBody>
          <a:bodyPr wrap="square" rtlCol="0">
            <a:spAutoFit/>
          </a:bodyPr>
          <a:lstStyle/>
          <a:p>
            <a:r>
              <a:rPr lang="en-US" dirty="0"/>
              <a:t>Interstitial space of muscle</a:t>
            </a:r>
          </a:p>
        </p:txBody>
      </p:sp>
      <p:sp>
        <p:nvSpPr>
          <p:cNvPr id="39" name="TextBox 38"/>
          <p:cNvSpPr txBox="1"/>
          <p:nvPr/>
        </p:nvSpPr>
        <p:spPr>
          <a:xfrm>
            <a:off x="1699385" y="3795416"/>
            <a:ext cx="734335" cy="369332"/>
          </a:xfrm>
          <a:prstGeom prst="rect">
            <a:avLst/>
          </a:prstGeom>
          <a:noFill/>
        </p:spPr>
        <p:txBody>
          <a:bodyPr wrap="square" rtlCol="0">
            <a:spAutoFit/>
          </a:bodyPr>
          <a:lstStyle/>
          <a:p>
            <a:pPr algn="ctr"/>
            <a:r>
              <a:rPr lang="en-US" dirty="0"/>
              <a:t>30%</a:t>
            </a:r>
          </a:p>
        </p:txBody>
      </p:sp>
      <p:sp>
        <p:nvSpPr>
          <p:cNvPr id="40" name="TextBox 39"/>
          <p:cNvSpPr txBox="1"/>
          <p:nvPr/>
        </p:nvSpPr>
        <p:spPr>
          <a:xfrm>
            <a:off x="1728817" y="4888464"/>
            <a:ext cx="734335" cy="369332"/>
          </a:xfrm>
          <a:prstGeom prst="rect">
            <a:avLst/>
          </a:prstGeom>
          <a:noFill/>
        </p:spPr>
        <p:txBody>
          <a:bodyPr wrap="square" rtlCol="0">
            <a:spAutoFit/>
          </a:bodyPr>
          <a:lstStyle/>
          <a:p>
            <a:pPr algn="ctr"/>
            <a:r>
              <a:rPr lang="en-US" dirty="0"/>
              <a:t>30%</a:t>
            </a:r>
          </a:p>
        </p:txBody>
      </p:sp>
      <p:sp>
        <p:nvSpPr>
          <p:cNvPr id="41" name="TextBox 40"/>
          <p:cNvSpPr txBox="1"/>
          <p:nvPr/>
        </p:nvSpPr>
        <p:spPr>
          <a:xfrm>
            <a:off x="3124292" y="4506803"/>
            <a:ext cx="734335" cy="369332"/>
          </a:xfrm>
          <a:prstGeom prst="rect">
            <a:avLst/>
          </a:prstGeom>
          <a:noFill/>
        </p:spPr>
        <p:txBody>
          <a:bodyPr wrap="square" rtlCol="0">
            <a:spAutoFit/>
          </a:bodyPr>
          <a:lstStyle/>
          <a:p>
            <a:pPr algn="ctr"/>
            <a:r>
              <a:rPr lang="en-US" dirty="0"/>
              <a:t>40%</a:t>
            </a:r>
          </a:p>
        </p:txBody>
      </p:sp>
    </p:spTree>
    <p:extLst>
      <p:ext uri="{BB962C8B-B14F-4D97-AF65-F5344CB8AC3E}">
        <p14:creationId xmlns:p14="http://schemas.microsoft.com/office/powerpoint/2010/main" val="3295374096"/>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Catabolism</a:t>
            </a:r>
          </a:p>
        </p:txBody>
      </p:sp>
      <p:sp>
        <p:nvSpPr>
          <p:cNvPr id="3" name="Content Placeholder 2"/>
          <p:cNvSpPr>
            <a:spLocks noGrp="1"/>
          </p:cNvSpPr>
          <p:nvPr>
            <p:ph sz="quarter" idx="1"/>
          </p:nvPr>
        </p:nvSpPr>
        <p:spPr>
          <a:xfrm>
            <a:off x="612648" y="1600199"/>
            <a:ext cx="8153400" cy="5257801"/>
          </a:xfrm>
        </p:spPr>
        <p:txBody>
          <a:bodyPr>
            <a:normAutofit/>
          </a:bodyPr>
          <a:lstStyle/>
          <a:p>
            <a:r>
              <a:rPr lang="en-US" dirty="0"/>
              <a:t>Locations: within or near vascular endothelium</a:t>
            </a:r>
          </a:p>
          <a:p>
            <a:r>
              <a:rPr lang="en-US" dirty="0"/>
              <a:t>Rate: T</a:t>
            </a:r>
            <a:r>
              <a:rPr lang="en-US" baseline="-25000" dirty="0"/>
              <a:t>1/2</a:t>
            </a:r>
            <a:r>
              <a:rPr lang="en-US" dirty="0"/>
              <a:t> </a:t>
            </a:r>
            <a:r>
              <a:rPr lang="en-US" baseline="-25000" dirty="0"/>
              <a:t>in</a:t>
            </a:r>
            <a:r>
              <a:rPr lang="en-US" dirty="0"/>
              <a:t> plasma = 7-10d (dogs), 6-9d (cats)</a:t>
            </a:r>
          </a:p>
          <a:p>
            <a:r>
              <a:rPr lang="en-US" dirty="0"/>
              <a:t>Rate regulation:</a:t>
            </a:r>
          </a:p>
          <a:p>
            <a:pPr lvl="1"/>
            <a:r>
              <a:rPr lang="en-US" dirty="0"/>
              <a:t>Plasma albumin concentration</a:t>
            </a:r>
          </a:p>
          <a:p>
            <a:pPr lvl="2"/>
            <a:r>
              <a:rPr lang="en-US" dirty="0"/>
              <a:t>Hypoalbuminemia </a:t>
            </a:r>
            <a:r>
              <a:rPr lang="en-US" dirty="0">
                <a:sym typeface="Wingdings"/>
              </a:rPr>
              <a:t> lower rate of catabolism</a:t>
            </a:r>
          </a:p>
          <a:p>
            <a:pPr lvl="2"/>
            <a:r>
              <a:rPr lang="en-US" dirty="0">
                <a:sym typeface="Wingdings"/>
              </a:rPr>
              <a:t>Hyperalbuminemia or higher oncotic pressure  faster rate of catabolism</a:t>
            </a:r>
            <a:endParaRPr lang="en-US" dirty="0"/>
          </a:p>
          <a:p>
            <a:pPr lvl="1"/>
            <a:r>
              <a:rPr lang="en-US" dirty="0"/>
              <a:t>Pool size</a:t>
            </a:r>
          </a:p>
          <a:p>
            <a:r>
              <a:rPr lang="en-US" dirty="0"/>
              <a:t>Main site: undetermined; suspect reticuloendothelial system where the amino acids are then used by the cells</a:t>
            </a:r>
          </a:p>
        </p:txBody>
      </p:sp>
    </p:spTree>
    <p:extLst>
      <p:ext uri="{BB962C8B-B14F-4D97-AF65-F5344CB8AC3E}">
        <p14:creationId xmlns:p14="http://schemas.microsoft.com/office/powerpoint/2010/main" val="1891937503"/>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Hypoalbuminemia: Causes</a:t>
            </a:r>
          </a:p>
        </p:txBody>
      </p:sp>
      <p:graphicFrame>
        <p:nvGraphicFramePr>
          <p:cNvPr id="6" name="Diagram 5"/>
          <p:cNvGraphicFramePr/>
          <p:nvPr>
            <p:extLst>
              <p:ext uri="{D42A27DB-BD31-4B8C-83A1-F6EECF244321}">
                <p14:modId xmlns:p14="http://schemas.microsoft.com/office/powerpoint/2010/main" val="501454860"/>
              </p:ext>
            </p:extLst>
          </p:nvPr>
        </p:nvGraphicFramePr>
        <p:xfrm>
          <a:off x="1104790" y="1569606"/>
          <a:ext cx="6724557" cy="5029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94641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 Gladys</a:t>
            </a:r>
          </a:p>
        </p:txBody>
      </p:sp>
      <p:pic>
        <p:nvPicPr>
          <p:cNvPr id="7" name="Picture 6"/>
          <p:cNvPicPr>
            <a:picLocks noChangeAspect="1"/>
          </p:cNvPicPr>
          <p:nvPr/>
        </p:nvPicPr>
        <p:blipFill>
          <a:blip r:embed="rId3"/>
          <a:stretch>
            <a:fillRect/>
          </a:stretch>
        </p:blipFill>
        <p:spPr>
          <a:xfrm>
            <a:off x="612648" y="1738993"/>
            <a:ext cx="6875339" cy="4087389"/>
          </a:xfrm>
          <a:prstGeom prst="rect">
            <a:avLst/>
          </a:prstGeom>
        </p:spPr>
      </p:pic>
    </p:spTree>
    <p:extLst>
      <p:ext uri="{BB962C8B-B14F-4D97-AF65-F5344CB8AC3E}">
        <p14:creationId xmlns:p14="http://schemas.microsoft.com/office/powerpoint/2010/main" val="1561016418"/>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Hypoalbuminemia: Causes</a:t>
            </a:r>
          </a:p>
        </p:txBody>
      </p:sp>
      <p:pic>
        <p:nvPicPr>
          <p:cNvPr id="3" name="Picture 2" descr="Screen Shot 2022-05-21 at 2.10.30 PM.png"/>
          <p:cNvPicPr>
            <a:picLocks noChangeAspect="1"/>
          </p:cNvPicPr>
          <p:nvPr/>
        </p:nvPicPr>
        <p:blipFill rotWithShape="1">
          <a:blip r:embed="rId3">
            <a:extLst>
              <a:ext uri="{28A0092B-C50C-407E-A947-70E740481C1C}">
                <a14:useLocalDpi xmlns:a14="http://schemas.microsoft.com/office/drawing/2010/main" val="0"/>
              </a:ext>
            </a:extLst>
          </a:blip>
          <a:srcRect t="6651" r="57156" b="28989"/>
          <a:stretch/>
        </p:blipFill>
        <p:spPr>
          <a:xfrm>
            <a:off x="612648" y="1652085"/>
            <a:ext cx="3026656" cy="4413778"/>
          </a:xfrm>
          <a:prstGeom prst="rect">
            <a:avLst/>
          </a:prstGeom>
        </p:spPr>
      </p:pic>
      <p:pic>
        <p:nvPicPr>
          <p:cNvPr id="4" name="Picture 3" descr="Screen Shot 2022-05-21 at 2.10.30 PM.png"/>
          <p:cNvPicPr>
            <a:picLocks noChangeAspect="1"/>
          </p:cNvPicPr>
          <p:nvPr/>
        </p:nvPicPr>
        <p:blipFill rotWithShape="1">
          <a:blip r:embed="rId3">
            <a:extLst>
              <a:ext uri="{28A0092B-C50C-407E-A947-70E740481C1C}">
                <a14:useLocalDpi xmlns:a14="http://schemas.microsoft.com/office/drawing/2010/main" val="0"/>
              </a:ext>
            </a:extLst>
          </a:blip>
          <a:srcRect l="42644" t="37034" b="18022"/>
          <a:stretch/>
        </p:blipFill>
        <p:spPr>
          <a:xfrm>
            <a:off x="4007146" y="1627426"/>
            <a:ext cx="4051842" cy="3082247"/>
          </a:xfrm>
          <a:prstGeom prst="rect">
            <a:avLst/>
          </a:prstGeom>
        </p:spPr>
      </p:pic>
      <p:pic>
        <p:nvPicPr>
          <p:cNvPr id="5" name="Picture 4" descr="Screen Shot 2022-05-21 at 2.10.30 PM.png"/>
          <p:cNvPicPr>
            <a:picLocks noChangeAspect="1"/>
          </p:cNvPicPr>
          <p:nvPr/>
        </p:nvPicPr>
        <p:blipFill rotWithShape="1">
          <a:blip r:embed="rId3">
            <a:extLst>
              <a:ext uri="{28A0092B-C50C-407E-A947-70E740481C1C}">
                <a14:useLocalDpi xmlns:a14="http://schemas.microsoft.com/office/drawing/2010/main" val="0"/>
              </a:ext>
            </a:extLst>
          </a:blip>
          <a:srcRect t="78921" r="77922"/>
          <a:stretch/>
        </p:blipFill>
        <p:spPr>
          <a:xfrm>
            <a:off x="4007146" y="4845292"/>
            <a:ext cx="1559651" cy="1445574"/>
          </a:xfrm>
          <a:prstGeom prst="rect">
            <a:avLst/>
          </a:prstGeom>
        </p:spPr>
      </p:pic>
      <p:pic>
        <p:nvPicPr>
          <p:cNvPr id="7" name="Picture 6" descr="Screen Shot 2022-05-21 at 2.10.30 PM.png"/>
          <p:cNvPicPr>
            <a:picLocks noChangeAspect="1"/>
          </p:cNvPicPr>
          <p:nvPr/>
        </p:nvPicPr>
        <p:blipFill rotWithShape="1">
          <a:blip r:embed="rId3">
            <a:extLst>
              <a:ext uri="{28A0092B-C50C-407E-A947-70E740481C1C}">
                <a14:useLocalDpi xmlns:a14="http://schemas.microsoft.com/office/drawing/2010/main" val="0"/>
              </a:ext>
            </a:extLst>
          </a:blip>
          <a:srcRect t="78562" r="56893" b="17483"/>
          <a:stretch/>
        </p:blipFill>
        <p:spPr>
          <a:xfrm>
            <a:off x="4007146" y="4845292"/>
            <a:ext cx="3045206" cy="271238"/>
          </a:xfrm>
          <a:prstGeom prst="rect">
            <a:avLst/>
          </a:prstGeom>
        </p:spPr>
      </p:pic>
    </p:spTree>
    <p:extLst>
      <p:ext uri="{BB962C8B-B14F-4D97-AF65-F5344CB8AC3E}">
        <p14:creationId xmlns:p14="http://schemas.microsoft.com/office/powerpoint/2010/main" val="1653023976"/>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Hypoalbuminemia: Clinical Signs</a:t>
            </a:r>
          </a:p>
        </p:txBody>
      </p:sp>
      <p:graphicFrame>
        <p:nvGraphicFramePr>
          <p:cNvPr id="4" name="Diagram 3"/>
          <p:cNvGraphicFramePr/>
          <p:nvPr>
            <p:extLst>
              <p:ext uri="{D42A27DB-BD31-4B8C-83A1-F6EECF244321}">
                <p14:modId xmlns:p14="http://schemas.microsoft.com/office/powerpoint/2010/main" val="1899266574"/>
              </p:ext>
            </p:extLst>
          </p:nvPr>
        </p:nvGraphicFramePr>
        <p:xfrm>
          <a:off x="1738486" y="1935652"/>
          <a:ext cx="5881258" cy="3365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36206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style.rotation</p:attrName>
                                        </p:attrNameLst>
                                      </p:cBhvr>
                                      <p:tavLst>
                                        <p:tav tm="0">
                                          <p:val>
                                            <p:fltVal val="720"/>
                                          </p:val>
                                        </p:tav>
                                        <p:tav tm="100000">
                                          <p:val>
                                            <p:fltVal val="0"/>
                                          </p:val>
                                        </p:tav>
                                      </p:tavLst>
                                    </p:anim>
                                    <p:anim calcmode="lin" valueType="num">
                                      <p:cBhvr>
                                        <p:cTn id="9" dur="500" fill="hold"/>
                                        <p:tgtEl>
                                          <p:spTgt spid="4"/>
                                        </p:tgtEl>
                                        <p:attrNameLst>
                                          <p:attrName>ppt_h</p:attrName>
                                        </p:attrNameLst>
                                      </p:cBhvr>
                                      <p:tavLst>
                                        <p:tav tm="0">
                                          <p:val>
                                            <p:fltVal val="0"/>
                                          </p:val>
                                        </p:tav>
                                        <p:tav tm="100000">
                                          <p:val>
                                            <p:strVal val="#ppt_h"/>
                                          </p:val>
                                        </p:tav>
                                      </p:tavLst>
                                    </p:anim>
                                    <p:anim calcmode="lin" valueType="num">
                                      <p:cBhvr>
                                        <p:cTn id="10" dur="5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Hypoalbuminemia Treatment:</a:t>
            </a:r>
            <a:br>
              <a:rPr lang="en-US" dirty="0"/>
            </a:br>
            <a:r>
              <a:rPr lang="en-US" dirty="0"/>
              <a:t>Albumin Solutions</a:t>
            </a:r>
          </a:p>
        </p:txBody>
      </p:sp>
      <p:sp>
        <p:nvSpPr>
          <p:cNvPr id="3" name="Content Placeholder 2"/>
          <p:cNvSpPr>
            <a:spLocks noGrp="1"/>
          </p:cNvSpPr>
          <p:nvPr>
            <p:ph sz="quarter" idx="1"/>
          </p:nvPr>
        </p:nvSpPr>
        <p:spPr>
          <a:xfrm>
            <a:off x="612648" y="1600201"/>
            <a:ext cx="8153400" cy="4280728"/>
          </a:xfrm>
        </p:spPr>
        <p:txBody>
          <a:bodyPr/>
          <a:lstStyle/>
          <a:p>
            <a:r>
              <a:rPr lang="en-US" dirty="0"/>
              <a:t>Usage: critically ill hypoalbuminemic patients (i.e. alb &lt; 1.5-2.0 g/dL)</a:t>
            </a:r>
          </a:p>
          <a:p>
            <a:pPr lvl="1"/>
            <a:r>
              <a:rPr lang="en-US" dirty="0"/>
              <a:t>i.e.: vasculitis, SIRS, sepsis</a:t>
            </a:r>
          </a:p>
          <a:p>
            <a:r>
              <a:rPr lang="en-US" dirty="0"/>
              <a:t>Uniform molecular size based on species</a:t>
            </a:r>
          </a:p>
          <a:p>
            <a:r>
              <a:rPr lang="en-US" dirty="0"/>
              <a:t>Colloid solutions</a:t>
            </a:r>
          </a:p>
          <a:p>
            <a:r>
              <a:rPr lang="en-US" dirty="0"/>
              <a:t>PLE/PLN lose all albumin administered, so not useful</a:t>
            </a:r>
          </a:p>
          <a:p>
            <a:r>
              <a:rPr lang="en-US" dirty="0"/>
              <a:t>Albumin is contained within ascites in synthetic failure, so administering more may exacerbate this</a:t>
            </a:r>
          </a:p>
        </p:txBody>
      </p:sp>
    </p:spTree>
    <p:extLst>
      <p:ext uri="{BB962C8B-B14F-4D97-AF65-F5344CB8AC3E}">
        <p14:creationId xmlns:p14="http://schemas.microsoft.com/office/powerpoint/2010/main" val="4062539901"/>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Albumin Formulations</a:t>
            </a:r>
          </a:p>
        </p:txBody>
      </p:sp>
      <p:sp>
        <p:nvSpPr>
          <p:cNvPr id="8" name="Content Placeholder 7"/>
          <p:cNvSpPr>
            <a:spLocks noGrp="1"/>
          </p:cNvSpPr>
          <p:nvPr>
            <p:ph sz="quarter" idx="2"/>
          </p:nvPr>
        </p:nvSpPr>
        <p:spPr>
          <a:xfrm>
            <a:off x="609600" y="2438400"/>
            <a:ext cx="3886200" cy="4305556"/>
          </a:xfrm>
        </p:spPr>
        <p:txBody>
          <a:bodyPr>
            <a:noAutofit/>
          </a:bodyPr>
          <a:lstStyle/>
          <a:p>
            <a:r>
              <a:rPr lang="en-US" sz="2700" dirty="0"/>
              <a:t>Lyophilized product</a:t>
            </a:r>
          </a:p>
          <a:p>
            <a:pPr lvl="1"/>
            <a:r>
              <a:rPr lang="en-US" sz="2400" dirty="0"/>
              <a:t>5g vial, reconstituted to 5%, 10% or 16%</a:t>
            </a:r>
          </a:p>
          <a:p>
            <a:r>
              <a:rPr lang="en-US" sz="2700" dirty="0"/>
              <a:t>450 mg/kg </a:t>
            </a:r>
            <a:r>
              <a:rPr lang="en-US" sz="2700" dirty="0">
                <a:sym typeface="Wingdings"/>
              </a:rPr>
              <a:t> serum increase by 0.5 g/dL</a:t>
            </a:r>
          </a:p>
          <a:p>
            <a:pPr lvl="1"/>
            <a:r>
              <a:rPr lang="en-US" sz="2400" dirty="0">
                <a:sym typeface="Wingdings"/>
              </a:rPr>
              <a:t>No max daily dose</a:t>
            </a:r>
          </a:p>
          <a:p>
            <a:r>
              <a:rPr lang="en-US" sz="2700" dirty="0">
                <a:sym typeface="Wingdings"/>
              </a:rPr>
              <a:t>Non-antigenic</a:t>
            </a:r>
          </a:p>
          <a:p>
            <a:r>
              <a:rPr lang="en-US" sz="2700" dirty="0">
                <a:sym typeface="Wingdings"/>
              </a:rPr>
              <a:t>Good evidence in septic peritonitis cases</a:t>
            </a:r>
            <a:endParaRPr lang="en-US" sz="2700" dirty="0"/>
          </a:p>
        </p:txBody>
      </p:sp>
      <p:sp>
        <p:nvSpPr>
          <p:cNvPr id="9" name="Content Placeholder 8"/>
          <p:cNvSpPr>
            <a:spLocks noGrp="1"/>
          </p:cNvSpPr>
          <p:nvPr>
            <p:ph sz="quarter" idx="4"/>
          </p:nvPr>
        </p:nvSpPr>
        <p:spPr>
          <a:xfrm>
            <a:off x="4800600" y="2438399"/>
            <a:ext cx="3886200" cy="4305557"/>
          </a:xfrm>
        </p:spPr>
        <p:txBody>
          <a:bodyPr>
            <a:normAutofit fontScale="92500" lnSpcReduction="20000"/>
          </a:bodyPr>
          <a:lstStyle/>
          <a:p>
            <a:r>
              <a:rPr lang="en-US" dirty="0"/>
              <a:t>5% or 25%</a:t>
            </a:r>
          </a:p>
          <a:p>
            <a:r>
              <a:rPr lang="en-US" dirty="0"/>
              <a:t>Doses extrapolated from humans: 2 mL/kg over 2h, then 0.1-0.3 mL/kg/h</a:t>
            </a:r>
          </a:p>
          <a:p>
            <a:pPr lvl="1"/>
            <a:r>
              <a:rPr lang="en-US" dirty="0"/>
              <a:t>No &gt; 2 g/kg</a:t>
            </a:r>
          </a:p>
          <a:p>
            <a:r>
              <a:rPr lang="en-US" dirty="0"/>
              <a:t>Not recommended</a:t>
            </a:r>
          </a:p>
          <a:p>
            <a:pPr lvl="1"/>
            <a:r>
              <a:rPr lang="en-US" dirty="0"/>
              <a:t>Severe/fatal type III hypersensitivity</a:t>
            </a:r>
          </a:p>
          <a:p>
            <a:pPr lvl="1"/>
            <a:r>
              <a:rPr lang="en-US" dirty="0"/>
              <a:t>Delayed hypersensitivity (48-72h post infusion)</a:t>
            </a:r>
          </a:p>
        </p:txBody>
      </p:sp>
      <p:sp>
        <p:nvSpPr>
          <p:cNvPr id="3" name="Text Placeholder 2"/>
          <p:cNvSpPr>
            <a:spLocks noGrp="1"/>
          </p:cNvSpPr>
          <p:nvPr>
            <p:ph type="body" sz="quarter" idx="1"/>
          </p:nvPr>
        </p:nvSpPr>
        <p:spPr/>
        <p:txBody>
          <a:bodyPr>
            <a:normAutofit/>
          </a:bodyPr>
          <a:lstStyle/>
          <a:p>
            <a:r>
              <a:rPr lang="en-US" dirty="0">
                <a:solidFill>
                  <a:schemeClr val="tx1"/>
                </a:solidFill>
              </a:rPr>
              <a:t>Canine-Specific Albumin (CSA)</a:t>
            </a:r>
          </a:p>
        </p:txBody>
      </p:sp>
      <p:sp>
        <p:nvSpPr>
          <p:cNvPr id="5" name="Text Placeholder 4"/>
          <p:cNvSpPr>
            <a:spLocks noGrp="1"/>
          </p:cNvSpPr>
          <p:nvPr>
            <p:ph type="body" sz="quarter" idx="3"/>
          </p:nvPr>
        </p:nvSpPr>
        <p:spPr/>
        <p:txBody>
          <a:bodyPr>
            <a:normAutofit/>
          </a:bodyPr>
          <a:lstStyle/>
          <a:p>
            <a:r>
              <a:rPr lang="en-US" dirty="0">
                <a:solidFill>
                  <a:schemeClr val="bg1"/>
                </a:solidFill>
              </a:rPr>
              <a:t>Human Serum Albumin (HSA)</a:t>
            </a:r>
          </a:p>
        </p:txBody>
      </p:sp>
    </p:spTree>
    <p:extLst>
      <p:ext uri="{BB962C8B-B14F-4D97-AF65-F5344CB8AC3E}">
        <p14:creationId xmlns:p14="http://schemas.microsoft.com/office/powerpoint/2010/main" val="783881688"/>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Advantages of Albumin over Non-Protein Colloids? </a:t>
            </a:r>
            <a:r>
              <a:rPr lang="en-US" sz="2200" i="1" dirty="0"/>
              <a:t>in general</a:t>
            </a:r>
            <a:endParaRPr lang="en-US" sz="2200" dirty="0"/>
          </a:p>
        </p:txBody>
      </p:sp>
      <p:sp>
        <p:nvSpPr>
          <p:cNvPr id="3" name="Content Placeholder 2"/>
          <p:cNvSpPr>
            <a:spLocks noGrp="1"/>
          </p:cNvSpPr>
          <p:nvPr>
            <p:ph sz="quarter" idx="1"/>
          </p:nvPr>
        </p:nvSpPr>
        <p:spPr>
          <a:xfrm>
            <a:off x="612648" y="1600200"/>
            <a:ext cx="8153400" cy="5131428"/>
          </a:xfrm>
        </p:spPr>
        <p:txBody>
          <a:bodyPr>
            <a:normAutofit/>
          </a:bodyPr>
          <a:lstStyle/>
          <a:p>
            <a:r>
              <a:rPr lang="en-US" dirty="0"/>
              <a:t>Drug and hormone binding</a:t>
            </a:r>
          </a:p>
          <a:p>
            <a:r>
              <a:rPr lang="en-US" dirty="0"/>
              <a:t>Antioxidant properties</a:t>
            </a:r>
          </a:p>
          <a:p>
            <a:pPr marL="0" indent="0">
              <a:buNone/>
            </a:pPr>
            <a:endParaRPr lang="en-US" dirty="0"/>
          </a:p>
          <a:p>
            <a:pPr marL="0" indent="0">
              <a:buNone/>
            </a:pPr>
            <a:endParaRPr lang="en-US" dirty="0"/>
          </a:p>
          <a:p>
            <a:pPr marL="0" indent="0">
              <a:buNone/>
            </a:pPr>
            <a:endParaRPr lang="en-US" dirty="0"/>
          </a:p>
          <a:p>
            <a:r>
              <a:rPr lang="en-US" dirty="0"/>
              <a:t>SAFE Trial (humans)</a:t>
            </a:r>
          </a:p>
          <a:p>
            <a:pPr lvl="1"/>
            <a:r>
              <a:rPr lang="en-US" dirty="0"/>
              <a:t>4% HSA vs. 0.9% NaCl for resuscitation</a:t>
            </a:r>
          </a:p>
          <a:p>
            <a:pPr lvl="1"/>
            <a:r>
              <a:rPr lang="en-US" dirty="0"/>
              <a:t>No advantage with either group</a:t>
            </a:r>
          </a:p>
          <a:p>
            <a:pPr lvl="1"/>
            <a:r>
              <a:rPr lang="en-US" dirty="0"/>
              <a:t>Albumin safe short term</a:t>
            </a:r>
          </a:p>
          <a:p>
            <a:pPr lvl="2"/>
            <a:r>
              <a:rPr lang="en-US" dirty="0"/>
              <a:t>TBI patients treated w/ HSA: increased death rate at 2yr</a:t>
            </a:r>
          </a:p>
        </p:txBody>
      </p:sp>
      <p:pic>
        <p:nvPicPr>
          <p:cNvPr id="4" name="Picture 3" descr="Screen Shot 2022-05-19 at 10.05.47 PM.png"/>
          <p:cNvPicPr>
            <a:picLocks noChangeAspect="1"/>
          </p:cNvPicPr>
          <p:nvPr/>
        </p:nvPicPr>
        <p:blipFill rotWithShape="1">
          <a:blip r:embed="rId3">
            <a:extLst>
              <a:ext uri="{28A0092B-C50C-407E-A947-70E740481C1C}">
                <a14:useLocalDpi xmlns:a14="http://schemas.microsoft.com/office/drawing/2010/main" val="0"/>
              </a:ext>
            </a:extLst>
          </a:blip>
          <a:srcRect l="5711" t="12629" r="3506"/>
          <a:stretch/>
        </p:blipFill>
        <p:spPr>
          <a:xfrm>
            <a:off x="4216751" y="2726188"/>
            <a:ext cx="4870225" cy="2148699"/>
          </a:xfrm>
          <a:prstGeom prst="rect">
            <a:avLst/>
          </a:prstGeom>
        </p:spPr>
      </p:pic>
    </p:spTree>
    <p:extLst>
      <p:ext uri="{BB962C8B-B14F-4D97-AF65-F5344CB8AC3E}">
        <p14:creationId xmlns:p14="http://schemas.microsoft.com/office/powerpoint/2010/main" val="30604764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Advantages of Albumin over Non-Protein Colloids?</a:t>
            </a:r>
            <a:r>
              <a:rPr lang="en-US" i="1" dirty="0"/>
              <a:t> </a:t>
            </a:r>
            <a:r>
              <a:rPr lang="en-US" sz="2200" i="1" dirty="0"/>
              <a:t>in general</a:t>
            </a:r>
            <a:endParaRPr lang="en-US" sz="2200" dirty="0"/>
          </a:p>
        </p:txBody>
      </p:sp>
      <p:sp>
        <p:nvSpPr>
          <p:cNvPr id="3" name="Content Placeholder 2"/>
          <p:cNvSpPr>
            <a:spLocks noGrp="1"/>
          </p:cNvSpPr>
          <p:nvPr>
            <p:ph sz="quarter" idx="1"/>
          </p:nvPr>
        </p:nvSpPr>
        <p:spPr>
          <a:xfrm>
            <a:off x="612648" y="4771190"/>
            <a:ext cx="8153400" cy="1960438"/>
          </a:xfrm>
        </p:spPr>
        <p:txBody>
          <a:bodyPr>
            <a:normAutofit/>
          </a:bodyPr>
          <a:lstStyle/>
          <a:p>
            <a:r>
              <a:rPr lang="en-US" dirty="0"/>
              <a:t>ALBIOS Trial (humans w/ sepsis or septic shock)</a:t>
            </a:r>
          </a:p>
          <a:p>
            <a:pPr lvl="1"/>
            <a:r>
              <a:rPr lang="en-US" dirty="0"/>
              <a:t>HSA patients had higher MAP and lower net fluid balance</a:t>
            </a:r>
          </a:p>
          <a:p>
            <a:pPr lvl="1"/>
            <a:r>
              <a:rPr lang="en-US" dirty="0"/>
              <a:t>No difference in mortality or total fluid volume given</a:t>
            </a:r>
          </a:p>
        </p:txBody>
      </p:sp>
      <p:pic>
        <p:nvPicPr>
          <p:cNvPr id="4" name="Picture 3" descr="Screen Shot 2022-05-19 at 10.08.18 PM.png"/>
          <p:cNvPicPr>
            <a:picLocks noChangeAspect="1"/>
          </p:cNvPicPr>
          <p:nvPr/>
        </p:nvPicPr>
        <p:blipFill rotWithShape="1">
          <a:blip r:embed="rId3">
            <a:extLst>
              <a:ext uri="{28A0092B-C50C-407E-A947-70E740481C1C}">
                <a14:useLocalDpi xmlns:a14="http://schemas.microsoft.com/office/drawing/2010/main" val="0"/>
              </a:ext>
            </a:extLst>
          </a:blip>
          <a:srcRect l="2923" t="3158"/>
          <a:stretch/>
        </p:blipFill>
        <p:spPr>
          <a:xfrm>
            <a:off x="1787804" y="1723490"/>
            <a:ext cx="4956532" cy="3047700"/>
          </a:xfrm>
          <a:prstGeom prst="rect">
            <a:avLst/>
          </a:prstGeom>
        </p:spPr>
      </p:pic>
    </p:spTree>
    <p:extLst>
      <p:ext uri="{BB962C8B-B14F-4D97-AF65-F5344CB8AC3E}">
        <p14:creationId xmlns:p14="http://schemas.microsoft.com/office/powerpoint/2010/main" val="2541412932"/>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Advantages of Albumin over Non-Protein Colloids? </a:t>
            </a:r>
            <a:r>
              <a:rPr lang="en-US" sz="2200" i="1" dirty="0"/>
              <a:t>in dogs and cats</a:t>
            </a:r>
          </a:p>
        </p:txBody>
      </p:sp>
      <p:sp>
        <p:nvSpPr>
          <p:cNvPr id="3" name="Content Placeholder 2"/>
          <p:cNvSpPr>
            <a:spLocks noGrp="1"/>
          </p:cNvSpPr>
          <p:nvPr>
            <p:ph sz="quarter" idx="1"/>
          </p:nvPr>
        </p:nvSpPr>
        <p:spPr>
          <a:xfrm>
            <a:off x="612648" y="1600200"/>
            <a:ext cx="8153400" cy="2110826"/>
          </a:xfrm>
        </p:spPr>
        <p:txBody>
          <a:bodyPr/>
          <a:lstStyle/>
          <a:p>
            <a:r>
              <a:rPr lang="en-US" dirty="0"/>
              <a:t>HSA and CSA significantly increased:</a:t>
            </a:r>
          </a:p>
          <a:p>
            <a:pPr lvl="1"/>
            <a:r>
              <a:rPr lang="en-US" dirty="0"/>
              <a:t>Serum albumin concentration, total protein concentration</a:t>
            </a:r>
          </a:p>
          <a:p>
            <a:pPr lvl="1"/>
            <a:r>
              <a:rPr lang="en-US" dirty="0"/>
              <a:t>Colloid osmotic pressure</a:t>
            </a:r>
          </a:p>
          <a:p>
            <a:pPr lvl="1"/>
            <a:r>
              <a:rPr lang="en-US" dirty="0"/>
              <a:t>Blood pressure</a:t>
            </a:r>
          </a:p>
        </p:txBody>
      </p:sp>
    </p:spTree>
    <p:extLst>
      <p:ext uri="{BB962C8B-B14F-4D97-AF65-F5344CB8AC3E}">
        <p14:creationId xmlns:p14="http://schemas.microsoft.com/office/powerpoint/2010/main" val="3680842600"/>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Albumin Questions</a:t>
            </a:r>
          </a:p>
        </p:txBody>
      </p:sp>
      <p:sp>
        <p:nvSpPr>
          <p:cNvPr id="3" name="Content Placeholder 2"/>
          <p:cNvSpPr>
            <a:spLocks noGrp="1"/>
          </p:cNvSpPr>
          <p:nvPr>
            <p:ph sz="quarter" idx="1"/>
          </p:nvPr>
        </p:nvSpPr>
        <p:spPr/>
        <p:txBody>
          <a:bodyPr/>
          <a:lstStyle/>
          <a:p>
            <a:r>
              <a:rPr lang="en-US" dirty="0"/>
              <a:t>Which concentration of CSA is considered iso-osmotic?</a:t>
            </a:r>
          </a:p>
          <a:p>
            <a:pPr lvl="1"/>
            <a:r>
              <a:rPr lang="en-US" dirty="0"/>
              <a:t>5%</a:t>
            </a:r>
          </a:p>
          <a:p>
            <a:pPr lvl="1"/>
            <a:r>
              <a:rPr lang="en-US" dirty="0"/>
              <a:t>10%</a:t>
            </a:r>
          </a:p>
          <a:p>
            <a:pPr lvl="1"/>
            <a:r>
              <a:rPr lang="en-US" dirty="0"/>
              <a:t>16%</a:t>
            </a:r>
          </a:p>
          <a:p>
            <a:pPr lvl="1"/>
            <a:r>
              <a:rPr lang="en-US" dirty="0"/>
              <a:t>28%</a:t>
            </a:r>
          </a:p>
        </p:txBody>
      </p:sp>
    </p:spTree>
    <p:extLst>
      <p:ext uri="{BB962C8B-B14F-4D97-AF65-F5344CB8AC3E}">
        <p14:creationId xmlns:p14="http://schemas.microsoft.com/office/powerpoint/2010/main" val="31548174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Hyperalbuminemia: Causes</a:t>
            </a:r>
          </a:p>
        </p:txBody>
      </p:sp>
      <p:graphicFrame>
        <p:nvGraphicFramePr>
          <p:cNvPr id="6" name="Diagram 5"/>
          <p:cNvGraphicFramePr/>
          <p:nvPr>
            <p:extLst>
              <p:ext uri="{D42A27DB-BD31-4B8C-83A1-F6EECF244321}">
                <p14:modId xmlns:p14="http://schemas.microsoft.com/office/powerpoint/2010/main" val="3759092071"/>
              </p:ext>
            </p:extLst>
          </p:nvPr>
        </p:nvGraphicFramePr>
        <p:xfrm>
          <a:off x="611603" y="1569607"/>
          <a:ext cx="3802423" cy="3546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Screen Shot 2022-05-21 at 2.10.30 PM.png"/>
          <p:cNvPicPr>
            <a:picLocks noChangeAspect="1"/>
          </p:cNvPicPr>
          <p:nvPr/>
        </p:nvPicPr>
        <p:blipFill rotWithShape="1">
          <a:blip r:embed="rId8">
            <a:extLst>
              <a:ext uri="{28A0092B-C50C-407E-A947-70E740481C1C}">
                <a14:useLocalDpi xmlns:a14="http://schemas.microsoft.com/office/drawing/2010/main" val="0"/>
              </a:ext>
            </a:extLst>
          </a:blip>
          <a:srcRect l="41771" t="7011" r="19308" b="63326"/>
          <a:stretch/>
        </p:blipFill>
        <p:spPr>
          <a:xfrm>
            <a:off x="4623632" y="1775373"/>
            <a:ext cx="2749518" cy="2034283"/>
          </a:xfrm>
          <a:prstGeom prst="rect">
            <a:avLst/>
          </a:prstGeom>
        </p:spPr>
      </p:pic>
      <p:pic>
        <p:nvPicPr>
          <p:cNvPr id="4" name="Picture 3" descr="Screen Shot 2022-05-21 at 2.10.30 PM.png"/>
          <p:cNvPicPr>
            <a:picLocks noChangeAspect="1"/>
          </p:cNvPicPr>
          <p:nvPr/>
        </p:nvPicPr>
        <p:blipFill rotWithShape="1">
          <a:blip r:embed="rId8">
            <a:extLst>
              <a:ext uri="{28A0092B-C50C-407E-A947-70E740481C1C}">
                <a14:useLocalDpi xmlns:a14="http://schemas.microsoft.com/office/drawing/2010/main" val="0"/>
              </a:ext>
            </a:extLst>
          </a:blip>
          <a:srcRect l="23620" t="82517" r="25068"/>
          <a:stretch/>
        </p:blipFill>
        <p:spPr>
          <a:xfrm>
            <a:off x="4623632" y="4517034"/>
            <a:ext cx="3624927" cy="1198994"/>
          </a:xfrm>
          <a:prstGeom prst="rect">
            <a:avLst/>
          </a:prstGeom>
        </p:spPr>
      </p:pic>
      <p:pic>
        <p:nvPicPr>
          <p:cNvPr id="7" name="Picture 6" descr="Screen Shot 2022-05-21 at 2.10.30 PM.png"/>
          <p:cNvPicPr>
            <a:picLocks noChangeAspect="1"/>
          </p:cNvPicPr>
          <p:nvPr/>
        </p:nvPicPr>
        <p:blipFill rotWithShape="1">
          <a:blip r:embed="rId8">
            <a:extLst>
              <a:ext uri="{28A0092B-C50C-407E-A947-70E740481C1C}">
                <a14:useLocalDpi xmlns:a14="http://schemas.microsoft.com/office/drawing/2010/main" val="0"/>
              </a:ext>
            </a:extLst>
          </a:blip>
          <a:srcRect t="78562" r="56893" b="17483"/>
          <a:stretch/>
        </p:blipFill>
        <p:spPr>
          <a:xfrm>
            <a:off x="4623632" y="4068565"/>
            <a:ext cx="3045206" cy="271238"/>
          </a:xfrm>
          <a:prstGeom prst="rect">
            <a:avLst/>
          </a:prstGeom>
        </p:spPr>
      </p:pic>
      <p:sp>
        <p:nvSpPr>
          <p:cNvPr id="8" name="Rectangle 7"/>
          <p:cNvSpPr/>
          <p:nvPr/>
        </p:nvSpPr>
        <p:spPr>
          <a:xfrm>
            <a:off x="947438" y="5135894"/>
            <a:ext cx="3007742"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n-US" sz="5400" b="1" cap="none" spc="0" dirty="0">
                <a:ln w="12700">
                  <a:solidFill>
                    <a:srgbClr val="FBC01E"/>
                  </a:solidFill>
                  <a:prstDash val="solid"/>
                </a:ln>
                <a:solidFill>
                  <a:srgbClr val="FBC01E"/>
                </a:solidFill>
                <a:effectLst>
                  <a:outerShdw blurRad="41275" dist="20320" dir="1800000" algn="tl" rotWithShape="0">
                    <a:srgbClr val="000000">
                      <a:alpha val="40000"/>
                    </a:srgbClr>
                  </a:outerShdw>
                </a:effectLst>
              </a:rPr>
              <a:t>Very Rare</a:t>
            </a:r>
          </a:p>
        </p:txBody>
      </p:sp>
    </p:spTree>
    <p:extLst>
      <p:ext uri="{BB962C8B-B14F-4D97-AF65-F5344CB8AC3E}">
        <p14:creationId xmlns:p14="http://schemas.microsoft.com/office/powerpoint/2010/main" val="892764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style.rotation</p:attrName>
                                        </p:attrNameLst>
                                      </p:cBhvr>
                                      <p:tavLst>
                                        <p:tav tm="0">
                                          <p:val>
                                            <p:fltVal val="720"/>
                                          </p:val>
                                        </p:tav>
                                        <p:tav tm="100000">
                                          <p:val>
                                            <p:fltVal val="0"/>
                                          </p:val>
                                        </p:tav>
                                      </p:tavLst>
                                    </p:anim>
                                    <p:anim calcmode="lin" valueType="num">
                                      <p:cBhvr>
                                        <p:cTn id="9" dur="500" fill="hold"/>
                                        <p:tgtEl>
                                          <p:spTgt spid="8"/>
                                        </p:tgtEl>
                                        <p:attrNameLst>
                                          <p:attrName>ppt_h</p:attrName>
                                        </p:attrNameLst>
                                      </p:cBhvr>
                                      <p:tavLst>
                                        <p:tav tm="0">
                                          <p:val>
                                            <p:fltVal val="0"/>
                                          </p:val>
                                        </p:tav>
                                        <p:tav tm="100000">
                                          <p:val>
                                            <p:strVal val="#ppt_h"/>
                                          </p:val>
                                        </p:tav>
                                      </p:tavLst>
                                    </p:anim>
                                    <p:anim calcmode="lin" valueType="num">
                                      <p:cBhvr>
                                        <p:cTn id="10" dur="5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Cotton</a:t>
            </a:r>
          </a:p>
        </p:txBody>
      </p:sp>
      <p:pic>
        <p:nvPicPr>
          <p:cNvPr id="3" name="Picture 2"/>
          <p:cNvPicPr>
            <a:picLocks noChangeAspect="1"/>
          </p:cNvPicPr>
          <p:nvPr/>
        </p:nvPicPr>
        <p:blipFill rotWithShape="1">
          <a:blip r:embed="rId3"/>
          <a:srcRect t="3333" r="19908" b="25574"/>
          <a:stretch/>
        </p:blipFill>
        <p:spPr>
          <a:xfrm>
            <a:off x="609600" y="1695750"/>
            <a:ext cx="3895614" cy="4875601"/>
          </a:xfrm>
          <a:prstGeom prst="rect">
            <a:avLst/>
          </a:prstGeom>
        </p:spPr>
      </p:pic>
      <p:sp>
        <p:nvSpPr>
          <p:cNvPr id="4" name="Content Placeholder 2"/>
          <p:cNvSpPr txBox="1">
            <a:spLocks/>
          </p:cNvSpPr>
          <p:nvPr/>
        </p:nvSpPr>
        <p:spPr>
          <a:xfrm>
            <a:off x="5203126" y="1600199"/>
            <a:ext cx="3760552" cy="4342373"/>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a:t>8 mo FS Doodle Mix</a:t>
            </a:r>
          </a:p>
          <a:p>
            <a:r>
              <a:rPr lang="en-US" dirty="0"/>
              <a:t>Acute vomiting</a:t>
            </a:r>
          </a:p>
          <a:p>
            <a:r>
              <a:rPr lang="en-US" dirty="0"/>
              <a:t>Hx of GI FB sx 1 month ago</a:t>
            </a:r>
          </a:p>
          <a:p>
            <a:endParaRPr lang="en-US" dirty="0"/>
          </a:p>
        </p:txBody>
      </p:sp>
    </p:spTree>
    <p:extLst>
      <p:ext uri="{BB962C8B-B14F-4D97-AF65-F5344CB8AC3E}">
        <p14:creationId xmlns:p14="http://schemas.microsoft.com/office/powerpoint/2010/main" val="66188629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 Gladys</a:t>
            </a:r>
          </a:p>
        </p:txBody>
      </p:sp>
      <p:sp>
        <p:nvSpPr>
          <p:cNvPr id="5" name="Content Placeholder 2"/>
          <p:cNvSpPr txBox="1">
            <a:spLocks/>
          </p:cNvSpPr>
          <p:nvPr/>
        </p:nvSpPr>
        <p:spPr>
          <a:xfrm>
            <a:off x="5757962" y="1467151"/>
            <a:ext cx="3386038" cy="5301464"/>
          </a:xfrm>
          <a:prstGeom prst="rect">
            <a:avLst/>
          </a:prstGeom>
        </p:spPr>
        <p:txBody>
          <a:bodyPr vert="horz">
            <a:normAutofit fontScale="85000"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a:t>6 yo FS English Bulldog</a:t>
            </a:r>
          </a:p>
          <a:p>
            <a:r>
              <a:rPr lang="en-US" dirty="0"/>
              <a:t>Weight loss + vomiting, PU/PD</a:t>
            </a:r>
          </a:p>
          <a:p>
            <a:pPr lvl="1"/>
            <a:r>
              <a:rPr lang="en-US" dirty="0"/>
              <a:t>- 6kg in 4 mo</a:t>
            </a:r>
          </a:p>
          <a:p>
            <a:r>
              <a:rPr lang="en-US" dirty="0"/>
              <a:t>rDVM:</a:t>
            </a:r>
          </a:p>
          <a:p>
            <a:pPr lvl="1"/>
            <a:r>
              <a:rPr lang="en-US" dirty="0"/>
              <a:t>4DX Lyme +</a:t>
            </a:r>
          </a:p>
          <a:p>
            <a:pPr lvl="1"/>
            <a:r>
              <a:rPr lang="en-US" dirty="0"/>
              <a:t>USG 1.015, 3+ ptn, pH 5.0, 15-20 WBC/hpf</a:t>
            </a:r>
          </a:p>
          <a:p>
            <a:pPr lvl="1"/>
            <a:r>
              <a:rPr lang="en-US" dirty="0"/>
              <a:t>PCV 22%, plt 27k</a:t>
            </a:r>
          </a:p>
          <a:p>
            <a:pPr lvl="1"/>
            <a:r>
              <a:rPr lang="en-US" dirty="0"/>
              <a:t>BUN 72, creat 4.6, phosphorus 8.8</a:t>
            </a:r>
          </a:p>
          <a:p>
            <a:pPr lvl="1"/>
            <a:r>
              <a:rPr lang="en-US" dirty="0"/>
              <a:t>NIBP: 210-220 mmHg</a:t>
            </a:r>
          </a:p>
        </p:txBody>
      </p:sp>
      <p:pic>
        <p:nvPicPr>
          <p:cNvPr id="7" name="Picture 6"/>
          <p:cNvPicPr>
            <a:picLocks noChangeAspect="1"/>
          </p:cNvPicPr>
          <p:nvPr/>
        </p:nvPicPr>
        <p:blipFill rotWithShape="1">
          <a:blip r:embed="rId3"/>
          <a:srcRect l="5077" r="13686" b="11032"/>
          <a:stretch/>
        </p:blipFill>
        <p:spPr>
          <a:xfrm>
            <a:off x="172616" y="1751323"/>
            <a:ext cx="5585346" cy="3636446"/>
          </a:xfrm>
          <a:prstGeom prst="rect">
            <a:avLst/>
          </a:prstGeom>
        </p:spPr>
      </p:pic>
    </p:spTree>
    <p:extLst>
      <p:ext uri="{BB962C8B-B14F-4D97-AF65-F5344CB8AC3E}">
        <p14:creationId xmlns:p14="http://schemas.microsoft.com/office/powerpoint/2010/main" val="7791428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blinds(horizontal)">
                                      <p:cBhvr>
                                        <p:cTn id="10" dur="500"/>
                                        <p:tgtEl>
                                          <p:spTgt spid="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blinds(horizontal)">
                                      <p:cBhvr>
                                        <p:cTn id="15" dur="500"/>
                                        <p:tgtEl>
                                          <p:spTgt spid="5">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blinds(horizontal)">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blinds(horizontal)">
                                      <p:cBhvr>
                                        <p:cTn id="23" dur="500"/>
                                        <p:tgtEl>
                                          <p:spTgt spid="5">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blinds(horizontal)">
                                      <p:cBhvr>
                                        <p:cTn id="28" dur="500"/>
                                        <p:tgtEl>
                                          <p:spTgt spid="5">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animEffect transition="in" filter="blinds(horizontal)">
                                      <p:cBhvr>
                                        <p:cTn id="33" dur="500"/>
                                        <p:tgtEl>
                                          <p:spTgt spid="5">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5">
                                            <p:txEl>
                                              <p:pRg st="8" end="8"/>
                                            </p:txEl>
                                          </p:spTgt>
                                        </p:tgtEl>
                                        <p:attrNameLst>
                                          <p:attrName>style.visibility</p:attrName>
                                        </p:attrNameLst>
                                      </p:cBhvr>
                                      <p:to>
                                        <p:strVal val="visible"/>
                                      </p:to>
                                    </p:set>
                                    <p:animEffect transition="in" filter="blinds(horizontal)">
                                      <p:cBhvr>
                                        <p:cTn id="38"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Cotton</a:t>
            </a:r>
            <a:r>
              <a:rPr lang="mr-IN" dirty="0"/>
              <a:t>–</a:t>
            </a:r>
            <a:r>
              <a:rPr lang="en-US" dirty="0"/>
              <a:t> PE</a:t>
            </a:r>
          </a:p>
        </p:txBody>
      </p:sp>
      <p:sp>
        <p:nvSpPr>
          <p:cNvPr id="3" name="Content Placeholder 2"/>
          <p:cNvSpPr>
            <a:spLocks noGrp="1"/>
          </p:cNvSpPr>
          <p:nvPr>
            <p:ph sz="quarter" idx="1"/>
          </p:nvPr>
        </p:nvSpPr>
        <p:spPr/>
        <p:txBody>
          <a:bodyPr>
            <a:normAutofit/>
          </a:bodyPr>
          <a:lstStyle/>
          <a:p>
            <a:r>
              <a:rPr lang="en-US" dirty="0"/>
              <a:t>T: 102.7 F</a:t>
            </a:r>
          </a:p>
          <a:p>
            <a:r>
              <a:rPr lang="en-US" dirty="0"/>
              <a:t>HR 120 bpm</a:t>
            </a:r>
          </a:p>
          <a:p>
            <a:r>
              <a:rPr lang="en-US" dirty="0"/>
              <a:t>RR: 32 brpm, eupneic</a:t>
            </a:r>
          </a:p>
          <a:p>
            <a:r>
              <a:rPr lang="en-US" dirty="0"/>
              <a:t>MM: pink, slightly tacky, CRT 1-2s</a:t>
            </a:r>
          </a:p>
          <a:p>
            <a:r>
              <a:rPr lang="en-US" dirty="0"/>
              <a:t>Tense, mildly painful abdomen</a:t>
            </a:r>
          </a:p>
        </p:txBody>
      </p:sp>
    </p:spTree>
    <p:extLst>
      <p:ext uri="{BB962C8B-B14F-4D97-AF65-F5344CB8AC3E}">
        <p14:creationId xmlns:p14="http://schemas.microsoft.com/office/powerpoint/2010/main" val="3161101354"/>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2: Cotton</a:t>
            </a:r>
            <a:r>
              <a:rPr lang="mr-IN" dirty="0"/>
              <a:t>–</a:t>
            </a:r>
            <a:r>
              <a:rPr lang="en-US" dirty="0"/>
              <a:t> ER Diagnostics</a:t>
            </a:r>
          </a:p>
        </p:txBody>
      </p:sp>
      <p:sp>
        <p:nvSpPr>
          <p:cNvPr id="3" name="Content Placeholder 2"/>
          <p:cNvSpPr>
            <a:spLocks noGrp="1"/>
          </p:cNvSpPr>
          <p:nvPr>
            <p:ph sz="quarter" idx="1"/>
          </p:nvPr>
        </p:nvSpPr>
        <p:spPr>
          <a:xfrm>
            <a:off x="612648" y="1600200"/>
            <a:ext cx="8153400" cy="5257800"/>
          </a:xfrm>
        </p:spPr>
        <p:txBody>
          <a:bodyPr>
            <a:normAutofit/>
          </a:bodyPr>
          <a:lstStyle/>
          <a:p>
            <a:r>
              <a:rPr lang="en-US" dirty="0"/>
              <a:t>PCV/TS: 44%, 6.4</a:t>
            </a:r>
          </a:p>
          <a:p>
            <a:r>
              <a:rPr lang="en-US" dirty="0"/>
              <a:t>VBG: mild hypochloremic, hypokalemic metabolic alkalosis</a:t>
            </a:r>
          </a:p>
          <a:p>
            <a:r>
              <a:rPr lang="en-US" dirty="0"/>
              <a:t>GI-focused AUS: difficult to fully elucidate small intestinal findings.</a:t>
            </a:r>
          </a:p>
          <a:p>
            <a:pPr lvl="1"/>
            <a:r>
              <a:rPr lang="en-US" dirty="0"/>
              <a:t>Suspect partially sonolucent obstructive jejunal FB</a:t>
            </a:r>
          </a:p>
          <a:p>
            <a:pPr lvl="1"/>
            <a:r>
              <a:rPr lang="en-US" dirty="0"/>
              <a:t>Generalized peritonitis</a:t>
            </a:r>
          </a:p>
          <a:p>
            <a:pPr lvl="1"/>
            <a:r>
              <a:rPr lang="en-US" dirty="0"/>
              <a:t>Moderate volume of effusion throughout abdomen</a:t>
            </a:r>
          </a:p>
          <a:p>
            <a:r>
              <a:rPr lang="en-US" dirty="0"/>
              <a:t>Abdominocentesis</a:t>
            </a:r>
          </a:p>
          <a:p>
            <a:pPr lvl="1"/>
            <a:r>
              <a:rPr lang="en-US" dirty="0"/>
              <a:t>Cytology: several RBC, few broken WBC, no bacteria</a:t>
            </a:r>
          </a:p>
        </p:txBody>
      </p:sp>
    </p:spTree>
    <p:extLst>
      <p:ext uri="{BB962C8B-B14F-4D97-AF65-F5344CB8AC3E}">
        <p14:creationId xmlns:p14="http://schemas.microsoft.com/office/powerpoint/2010/main" val="2905744240"/>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2: Cotton</a:t>
            </a:r>
            <a:r>
              <a:rPr lang="mr-IN" dirty="0"/>
              <a:t>–</a:t>
            </a:r>
            <a:r>
              <a:rPr lang="en-US" dirty="0"/>
              <a:t> ER Diagnostics</a:t>
            </a:r>
          </a:p>
        </p:txBody>
      </p:sp>
      <p:sp>
        <p:nvSpPr>
          <p:cNvPr id="3" name="Content Placeholder 2"/>
          <p:cNvSpPr>
            <a:spLocks noGrp="1"/>
          </p:cNvSpPr>
          <p:nvPr>
            <p:ph sz="quarter" idx="1"/>
          </p:nvPr>
        </p:nvSpPr>
        <p:spPr>
          <a:xfrm>
            <a:off x="612648" y="1600200"/>
            <a:ext cx="8153400" cy="5257800"/>
          </a:xfrm>
        </p:spPr>
        <p:txBody>
          <a:bodyPr>
            <a:normAutofit/>
          </a:bodyPr>
          <a:lstStyle/>
          <a:p>
            <a:r>
              <a:rPr lang="en-US" dirty="0"/>
              <a:t>PCV/TS: 44%, 6.4</a:t>
            </a:r>
          </a:p>
          <a:p>
            <a:r>
              <a:rPr lang="en-US" dirty="0"/>
              <a:t>VBG: mild hypochloremic, hypokalemic metabolic alkalosis</a:t>
            </a:r>
          </a:p>
          <a:p>
            <a:r>
              <a:rPr lang="en-US" dirty="0"/>
              <a:t>GI-focused AUS: difficult to fully elucidate small intestinal findings.</a:t>
            </a:r>
          </a:p>
          <a:p>
            <a:pPr lvl="1"/>
            <a:r>
              <a:rPr lang="en-US" dirty="0"/>
              <a:t>Suspect partially sonolucent obstructive jejunal FB</a:t>
            </a:r>
          </a:p>
          <a:p>
            <a:pPr lvl="1"/>
            <a:r>
              <a:rPr lang="en-US" dirty="0"/>
              <a:t>Generalized peritonitis</a:t>
            </a:r>
          </a:p>
          <a:p>
            <a:pPr lvl="1"/>
            <a:r>
              <a:rPr lang="en-US" dirty="0"/>
              <a:t>Moderate volume of effusion throughout abdomen</a:t>
            </a:r>
          </a:p>
          <a:p>
            <a:r>
              <a:rPr lang="en-US" dirty="0"/>
              <a:t>Abdominocentesis</a:t>
            </a:r>
          </a:p>
          <a:p>
            <a:pPr lvl="1"/>
            <a:r>
              <a:rPr lang="en-US" dirty="0"/>
              <a:t>Cytology: several RBC, few broken WBC, no bacteria</a:t>
            </a:r>
          </a:p>
        </p:txBody>
      </p:sp>
      <p:sp>
        <p:nvSpPr>
          <p:cNvPr id="5" name="Rectangle 4"/>
          <p:cNvSpPr/>
          <p:nvPr/>
        </p:nvSpPr>
        <p:spPr>
          <a:xfrm>
            <a:off x="1163093" y="2967335"/>
            <a:ext cx="6817829"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n-US" sz="5400" b="1" cap="none" spc="0" dirty="0">
                <a:ln w="12700">
                  <a:solidFill>
                    <a:srgbClr val="FBC01E"/>
                  </a:solidFill>
                  <a:prstDash val="solid"/>
                </a:ln>
                <a:solidFill>
                  <a:srgbClr val="FBC01E"/>
                </a:solidFill>
                <a:effectLst>
                  <a:outerShdw blurRad="41275" dist="20320" dir="1800000" algn="tl" rotWithShape="0">
                    <a:srgbClr val="000000">
                      <a:alpha val="40000"/>
                    </a:srgbClr>
                  </a:outerShdw>
                </a:effectLst>
              </a:rPr>
              <a:t>Surgery Recommended</a:t>
            </a:r>
          </a:p>
        </p:txBody>
      </p:sp>
    </p:spTree>
    <p:extLst>
      <p:ext uri="{BB962C8B-B14F-4D97-AF65-F5344CB8AC3E}">
        <p14:creationId xmlns:p14="http://schemas.microsoft.com/office/powerpoint/2010/main" val="15038380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Cotton</a:t>
            </a:r>
            <a:r>
              <a:rPr lang="mr-IN" dirty="0"/>
              <a:t>–</a:t>
            </a:r>
            <a:r>
              <a:rPr lang="en-US" dirty="0"/>
              <a:t> Chemistry panel</a:t>
            </a:r>
          </a:p>
        </p:txBody>
      </p:sp>
      <p:graphicFrame>
        <p:nvGraphicFramePr>
          <p:cNvPr id="4" name="Table 3"/>
          <p:cNvGraphicFramePr>
            <a:graphicFrameLocks noGrp="1"/>
          </p:cNvGraphicFramePr>
          <p:nvPr>
            <p:extLst>
              <p:ext uri="{D42A27DB-BD31-4B8C-83A1-F6EECF244321}">
                <p14:modId xmlns:p14="http://schemas.microsoft.com/office/powerpoint/2010/main" val="1774746704"/>
              </p:ext>
            </p:extLst>
          </p:nvPr>
        </p:nvGraphicFramePr>
        <p:xfrm>
          <a:off x="193438" y="1643580"/>
          <a:ext cx="6096000" cy="5090160"/>
        </p:xfrm>
        <a:graphic>
          <a:graphicData uri="http://schemas.openxmlformats.org/drawingml/2006/table">
            <a:tbl>
              <a:tblPr firstRow="1" bandRow="1">
                <a:tableStyleId>{073A0DAA-6AF3-43AB-8588-CEC1D06C72B9}</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70840">
                <a:tc>
                  <a:txBody>
                    <a:bodyPr/>
                    <a:lstStyle/>
                    <a:p>
                      <a:pPr algn="ctr"/>
                      <a:r>
                        <a:rPr lang="en-US" dirty="0"/>
                        <a:t>Serum</a:t>
                      </a:r>
                    </a:p>
                  </a:txBody>
                  <a:tcPr/>
                </a:tc>
                <a:tc>
                  <a:txBody>
                    <a:bodyPr/>
                    <a:lstStyle/>
                    <a:p>
                      <a:pPr algn="ctr"/>
                      <a:r>
                        <a:rPr lang="en-US" dirty="0"/>
                        <a:t>Result</a:t>
                      </a:r>
                    </a:p>
                  </a:txBody>
                  <a:tcPr/>
                </a:tc>
                <a:tc>
                  <a:txBody>
                    <a:bodyPr/>
                    <a:lstStyle/>
                    <a:p>
                      <a:pPr algn="ctr"/>
                      <a:r>
                        <a:rPr lang="en-US" dirty="0"/>
                        <a:t>Reference</a:t>
                      </a:r>
                      <a:r>
                        <a:rPr lang="en-US" baseline="0" dirty="0"/>
                        <a:t> Interval</a:t>
                      </a:r>
                      <a:endParaRPr lang="en-US" dirty="0"/>
                    </a:p>
                  </a:txBody>
                  <a:tcPr/>
                </a:tc>
                <a:tc>
                  <a:txBody>
                    <a:bodyPr/>
                    <a:lstStyle/>
                    <a:p>
                      <a:pPr algn="ctr"/>
                      <a:r>
                        <a:rPr lang="en-US" dirty="0"/>
                        <a:t>Units</a:t>
                      </a:r>
                    </a:p>
                  </a:txBody>
                  <a:tcPr/>
                </a:tc>
                <a:extLst>
                  <a:ext uri="{0D108BD9-81ED-4DB2-BD59-A6C34878D82A}">
                    <a16:rowId xmlns:a16="http://schemas.microsoft.com/office/drawing/2014/main" val="10000"/>
                  </a:ext>
                </a:extLst>
              </a:tr>
              <a:tr h="370840">
                <a:tc>
                  <a:txBody>
                    <a:bodyPr/>
                    <a:lstStyle/>
                    <a:p>
                      <a:r>
                        <a:rPr lang="en-US" dirty="0"/>
                        <a:t>BUN</a:t>
                      </a:r>
                    </a:p>
                  </a:txBody>
                  <a:tcPr/>
                </a:tc>
                <a:tc>
                  <a:txBody>
                    <a:bodyPr/>
                    <a:lstStyle/>
                    <a:p>
                      <a:pPr algn="ctr"/>
                      <a:r>
                        <a:rPr lang="en-US" dirty="0"/>
                        <a:t>26</a:t>
                      </a:r>
                    </a:p>
                  </a:txBody>
                  <a:tcPr/>
                </a:tc>
                <a:tc>
                  <a:txBody>
                    <a:bodyPr/>
                    <a:lstStyle/>
                    <a:p>
                      <a:pPr algn="ctr"/>
                      <a:r>
                        <a:rPr lang="en-US" dirty="0"/>
                        <a:t>9-26</a:t>
                      </a:r>
                    </a:p>
                  </a:txBody>
                  <a:tcPr/>
                </a:tc>
                <a:tc>
                  <a:txBody>
                    <a:bodyPr/>
                    <a:lstStyle/>
                    <a:p>
                      <a:pPr algn="ctr"/>
                      <a:r>
                        <a:rPr lang="en-US" dirty="0"/>
                        <a:t>mg/dL</a:t>
                      </a:r>
                    </a:p>
                  </a:txBody>
                  <a:tcPr/>
                </a:tc>
                <a:extLst>
                  <a:ext uri="{0D108BD9-81ED-4DB2-BD59-A6C34878D82A}">
                    <a16:rowId xmlns:a16="http://schemas.microsoft.com/office/drawing/2014/main" val="10001"/>
                  </a:ext>
                </a:extLst>
              </a:tr>
              <a:tr h="370840">
                <a:tc>
                  <a:txBody>
                    <a:bodyPr/>
                    <a:lstStyle/>
                    <a:p>
                      <a:r>
                        <a:rPr lang="en-US" dirty="0"/>
                        <a:t>Creat</a:t>
                      </a:r>
                      <a:endParaRPr lang="en-US" baseline="30000" dirty="0"/>
                    </a:p>
                  </a:txBody>
                  <a:tcPr/>
                </a:tc>
                <a:tc>
                  <a:txBody>
                    <a:bodyPr/>
                    <a:lstStyle/>
                    <a:p>
                      <a:pPr algn="ctr"/>
                      <a:r>
                        <a:rPr lang="en-US" dirty="0"/>
                        <a:t>0.9</a:t>
                      </a:r>
                    </a:p>
                  </a:txBody>
                  <a:tcPr/>
                </a:tc>
                <a:tc>
                  <a:txBody>
                    <a:bodyPr/>
                    <a:lstStyle/>
                    <a:p>
                      <a:pPr algn="ctr"/>
                      <a:r>
                        <a:rPr lang="en-US" dirty="0"/>
                        <a:t>0.6-1.4</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mg/dL</a:t>
                      </a:r>
                    </a:p>
                  </a:txBody>
                  <a:tcPr/>
                </a:tc>
                <a:extLst>
                  <a:ext uri="{0D108BD9-81ED-4DB2-BD59-A6C34878D82A}">
                    <a16:rowId xmlns:a16="http://schemas.microsoft.com/office/drawing/2014/main" val="10002"/>
                  </a:ext>
                </a:extLst>
              </a:tr>
              <a:tr h="370840">
                <a:tc>
                  <a:txBody>
                    <a:bodyPr/>
                    <a:lstStyle/>
                    <a:p>
                      <a:r>
                        <a:rPr lang="en-US" baseline="0" dirty="0"/>
                        <a:t>Ca</a:t>
                      </a:r>
                      <a:r>
                        <a:rPr lang="en-US" baseline="30000" dirty="0"/>
                        <a:t>2+</a:t>
                      </a:r>
                      <a:endParaRPr lang="en-US" baseline="0" dirty="0"/>
                    </a:p>
                  </a:txBody>
                  <a:tcPr/>
                </a:tc>
                <a:tc>
                  <a:txBody>
                    <a:bodyPr/>
                    <a:lstStyle/>
                    <a:p>
                      <a:pPr algn="ctr"/>
                      <a:r>
                        <a:rPr lang="en-US" dirty="0"/>
                        <a:t>10.9</a:t>
                      </a:r>
                    </a:p>
                  </a:txBody>
                  <a:tcPr/>
                </a:tc>
                <a:tc>
                  <a:txBody>
                    <a:bodyPr/>
                    <a:lstStyle/>
                    <a:p>
                      <a:pPr algn="ctr"/>
                      <a:r>
                        <a:rPr lang="en-US" dirty="0"/>
                        <a:t>9.4-11.1</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mg/dL</a:t>
                      </a:r>
                    </a:p>
                  </a:txBody>
                  <a:tcPr/>
                </a:tc>
                <a:extLst>
                  <a:ext uri="{0D108BD9-81ED-4DB2-BD59-A6C34878D82A}">
                    <a16:rowId xmlns:a16="http://schemas.microsoft.com/office/drawing/2014/main" val="10003"/>
                  </a:ext>
                </a:extLst>
              </a:tr>
              <a:tr h="370840">
                <a:tc>
                  <a:txBody>
                    <a:bodyPr/>
                    <a:lstStyle/>
                    <a:p>
                      <a:r>
                        <a:rPr lang="en-US" baseline="0" dirty="0"/>
                        <a:t>Phosphate</a:t>
                      </a:r>
                    </a:p>
                  </a:txBody>
                  <a:tcPr/>
                </a:tc>
                <a:tc>
                  <a:txBody>
                    <a:bodyPr/>
                    <a:lstStyle/>
                    <a:p>
                      <a:pPr algn="ctr"/>
                      <a:r>
                        <a:rPr lang="en-US" b="1" dirty="0"/>
                        <a:t>11.6</a:t>
                      </a:r>
                    </a:p>
                  </a:txBody>
                  <a:tcPr/>
                </a:tc>
                <a:tc>
                  <a:txBody>
                    <a:bodyPr/>
                    <a:lstStyle/>
                    <a:p>
                      <a:pPr algn="ctr"/>
                      <a:r>
                        <a:rPr lang="en-US" dirty="0"/>
                        <a:t>2.7-5.4</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mg/dL</a:t>
                      </a:r>
                    </a:p>
                  </a:txBody>
                  <a:tcPr/>
                </a:tc>
                <a:extLst>
                  <a:ext uri="{0D108BD9-81ED-4DB2-BD59-A6C34878D82A}">
                    <a16:rowId xmlns:a16="http://schemas.microsoft.com/office/drawing/2014/main" val="10004"/>
                  </a:ext>
                </a:extLst>
              </a:tr>
              <a:tr h="370840">
                <a:tc>
                  <a:txBody>
                    <a:bodyPr/>
                    <a:lstStyle/>
                    <a:p>
                      <a:r>
                        <a:rPr lang="en-US" baseline="0" dirty="0"/>
                        <a:t>Magnesium</a:t>
                      </a:r>
                    </a:p>
                  </a:txBody>
                  <a:tcPr/>
                </a:tc>
                <a:tc>
                  <a:txBody>
                    <a:bodyPr/>
                    <a:lstStyle/>
                    <a:p>
                      <a:pPr algn="ctr"/>
                      <a:r>
                        <a:rPr lang="en-US" b="1" dirty="0"/>
                        <a:t>2.2</a:t>
                      </a:r>
                    </a:p>
                  </a:txBody>
                  <a:tcPr/>
                </a:tc>
                <a:tc>
                  <a:txBody>
                    <a:bodyPr/>
                    <a:lstStyle/>
                    <a:p>
                      <a:pPr algn="ctr"/>
                      <a:r>
                        <a:rPr lang="en-US" dirty="0"/>
                        <a:t>1.5-2.1</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mEq/L</a:t>
                      </a:r>
                    </a:p>
                  </a:txBody>
                  <a:tcPr/>
                </a:tc>
                <a:extLst>
                  <a:ext uri="{0D108BD9-81ED-4DB2-BD59-A6C34878D82A}">
                    <a16:rowId xmlns:a16="http://schemas.microsoft.com/office/drawing/2014/main" val="10005"/>
                  </a:ext>
                </a:extLst>
              </a:tr>
              <a:tr h="370840">
                <a:tc>
                  <a:txBody>
                    <a:bodyPr/>
                    <a:lstStyle/>
                    <a:p>
                      <a:r>
                        <a:rPr lang="en-US" dirty="0"/>
                        <a:t>TP</a:t>
                      </a:r>
                    </a:p>
                  </a:txBody>
                  <a:tcPr/>
                </a:tc>
                <a:tc>
                  <a:txBody>
                    <a:bodyPr/>
                    <a:lstStyle/>
                    <a:p>
                      <a:pPr algn="ctr"/>
                      <a:r>
                        <a:rPr lang="en-US" dirty="0"/>
                        <a:t>5.6</a:t>
                      </a:r>
                    </a:p>
                  </a:txBody>
                  <a:tcPr/>
                </a:tc>
                <a:tc>
                  <a:txBody>
                    <a:bodyPr/>
                    <a:lstStyle/>
                    <a:p>
                      <a:pPr algn="ctr"/>
                      <a:r>
                        <a:rPr lang="en-US" dirty="0"/>
                        <a:t>5.5-7.2</a:t>
                      </a:r>
                    </a:p>
                  </a:txBody>
                  <a:tcPr/>
                </a:tc>
                <a:tc>
                  <a:txBody>
                    <a:bodyPr/>
                    <a:lstStyle/>
                    <a:p>
                      <a:pPr algn="ctr"/>
                      <a:r>
                        <a:rPr lang="en-US" dirty="0"/>
                        <a:t>g/dL</a:t>
                      </a:r>
                    </a:p>
                  </a:txBody>
                  <a:tcPr/>
                </a:tc>
                <a:extLst>
                  <a:ext uri="{0D108BD9-81ED-4DB2-BD59-A6C34878D82A}">
                    <a16:rowId xmlns:a16="http://schemas.microsoft.com/office/drawing/2014/main" val="10006"/>
                  </a:ext>
                </a:extLst>
              </a:tr>
              <a:tr h="370840">
                <a:tc>
                  <a:txBody>
                    <a:bodyPr/>
                    <a:lstStyle/>
                    <a:p>
                      <a:r>
                        <a:rPr lang="en-US" dirty="0"/>
                        <a:t>Albumin</a:t>
                      </a:r>
                    </a:p>
                  </a:txBody>
                  <a:tcPr/>
                </a:tc>
                <a:tc>
                  <a:txBody>
                    <a:bodyPr/>
                    <a:lstStyle/>
                    <a:p>
                      <a:pPr algn="ctr"/>
                      <a:r>
                        <a:rPr lang="en-US" dirty="0"/>
                        <a:t>3.4</a:t>
                      </a:r>
                    </a:p>
                  </a:txBody>
                  <a:tcPr/>
                </a:tc>
                <a:tc>
                  <a:txBody>
                    <a:bodyPr/>
                    <a:lstStyle/>
                    <a:p>
                      <a:pPr algn="ctr"/>
                      <a:r>
                        <a:rPr lang="en-US" dirty="0"/>
                        <a:t>3.2-4.1</a:t>
                      </a:r>
                    </a:p>
                  </a:txBody>
                  <a:tcPr/>
                </a:tc>
                <a:tc>
                  <a:txBody>
                    <a:bodyPr/>
                    <a:lstStyle/>
                    <a:p>
                      <a:pPr algn="ctr"/>
                      <a:r>
                        <a:rPr lang="en-US" dirty="0"/>
                        <a:t>g/dL</a:t>
                      </a:r>
                    </a:p>
                  </a:txBody>
                  <a:tcPr/>
                </a:tc>
                <a:extLst>
                  <a:ext uri="{0D108BD9-81ED-4DB2-BD59-A6C34878D82A}">
                    <a16:rowId xmlns:a16="http://schemas.microsoft.com/office/drawing/2014/main" val="10007"/>
                  </a:ext>
                </a:extLst>
              </a:tr>
              <a:tr h="370840">
                <a:tc>
                  <a:txBody>
                    <a:bodyPr/>
                    <a:lstStyle/>
                    <a:p>
                      <a:r>
                        <a:rPr lang="en-US" dirty="0"/>
                        <a:t>AST</a:t>
                      </a:r>
                    </a:p>
                  </a:txBody>
                  <a:tcPr/>
                </a:tc>
                <a:tc>
                  <a:txBody>
                    <a:bodyPr/>
                    <a:lstStyle/>
                    <a:p>
                      <a:pPr algn="ctr"/>
                      <a:r>
                        <a:rPr lang="en-US" b="1" dirty="0"/>
                        <a:t>70</a:t>
                      </a:r>
                    </a:p>
                  </a:txBody>
                  <a:tcPr/>
                </a:tc>
                <a:tc>
                  <a:txBody>
                    <a:bodyPr/>
                    <a:lstStyle/>
                    <a:p>
                      <a:pPr algn="ctr"/>
                      <a:r>
                        <a:rPr lang="en-US" dirty="0"/>
                        <a:t>18-56</a:t>
                      </a:r>
                    </a:p>
                  </a:txBody>
                  <a:tcPr/>
                </a:tc>
                <a:tc>
                  <a:txBody>
                    <a:bodyPr/>
                    <a:lstStyle/>
                    <a:p>
                      <a:pPr algn="ctr"/>
                      <a:r>
                        <a:rPr lang="en-US" dirty="0"/>
                        <a:t>U/L</a:t>
                      </a:r>
                    </a:p>
                  </a:txBody>
                  <a:tcPr/>
                </a:tc>
                <a:extLst>
                  <a:ext uri="{0D108BD9-81ED-4DB2-BD59-A6C34878D82A}">
                    <a16:rowId xmlns:a16="http://schemas.microsoft.com/office/drawing/2014/main" val="10008"/>
                  </a:ext>
                </a:extLst>
              </a:tr>
              <a:tr h="370840">
                <a:tc>
                  <a:txBody>
                    <a:bodyPr/>
                    <a:lstStyle/>
                    <a:p>
                      <a:r>
                        <a:rPr lang="en-US" dirty="0"/>
                        <a:t>ALP</a:t>
                      </a:r>
                    </a:p>
                  </a:txBody>
                  <a:tcPr/>
                </a:tc>
                <a:tc>
                  <a:txBody>
                    <a:bodyPr/>
                    <a:lstStyle/>
                    <a:p>
                      <a:pPr algn="ctr"/>
                      <a:r>
                        <a:rPr lang="en-US" b="1" dirty="0"/>
                        <a:t>233</a:t>
                      </a:r>
                    </a:p>
                  </a:txBody>
                  <a:tcPr/>
                </a:tc>
                <a:tc>
                  <a:txBody>
                    <a:bodyPr/>
                    <a:lstStyle/>
                    <a:p>
                      <a:pPr algn="ctr"/>
                      <a:r>
                        <a:rPr lang="en-US" dirty="0"/>
                        <a:t>7-115</a:t>
                      </a:r>
                    </a:p>
                  </a:txBody>
                  <a:tcPr/>
                </a:tc>
                <a:tc>
                  <a:txBody>
                    <a:bodyPr/>
                    <a:lstStyle/>
                    <a:p>
                      <a:pPr algn="ctr"/>
                      <a:r>
                        <a:rPr lang="en-US" dirty="0"/>
                        <a:t>U/L</a:t>
                      </a:r>
                    </a:p>
                  </a:txBody>
                  <a:tcPr/>
                </a:tc>
                <a:extLst>
                  <a:ext uri="{0D108BD9-81ED-4DB2-BD59-A6C34878D82A}">
                    <a16:rowId xmlns:a16="http://schemas.microsoft.com/office/drawing/2014/main" val="10009"/>
                  </a:ext>
                </a:extLst>
              </a:tr>
              <a:tr h="370840">
                <a:tc>
                  <a:txBody>
                    <a:bodyPr/>
                    <a:lstStyle/>
                    <a:p>
                      <a:r>
                        <a:rPr lang="en-US" dirty="0"/>
                        <a:t>CK</a:t>
                      </a:r>
                    </a:p>
                  </a:txBody>
                  <a:tcPr/>
                </a:tc>
                <a:tc>
                  <a:txBody>
                    <a:bodyPr/>
                    <a:lstStyle/>
                    <a:p>
                      <a:pPr algn="ctr"/>
                      <a:r>
                        <a:rPr lang="en-US" b="1" dirty="0"/>
                        <a:t>1009</a:t>
                      </a:r>
                    </a:p>
                  </a:txBody>
                  <a:tcPr/>
                </a:tc>
                <a:tc>
                  <a:txBody>
                    <a:bodyPr/>
                    <a:lstStyle/>
                    <a:p>
                      <a:pPr algn="ctr"/>
                      <a:r>
                        <a:rPr lang="en-US" dirty="0"/>
                        <a:t>64-314</a:t>
                      </a:r>
                    </a:p>
                  </a:txBody>
                  <a:tcPr/>
                </a:tc>
                <a:tc>
                  <a:txBody>
                    <a:bodyPr/>
                    <a:lstStyle/>
                    <a:p>
                      <a:pPr algn="ctr"/>
                      <a:r>
                        <a:rPr lang="en-US" dirty="0"/>
                        <a:t>U/L</a:t>
                      </a:r>
                    </a:p>
                  </a:txBody>
                  <a:tcPr/>
                </a:tc>
                <a:extLst>
                  <a:ext uri="{0D108BD9-81ED-4DB2-BD59-A6C34878D82A}">
                    <a16:rowId xmlns:a16="http://schemas.microsoft.com/office/drawing/2014/main" val="10010"/>
                  </a:ext>
                </a:extLst>
              </a:tr>
              <a:tr h="370840">
                <a:tc>
                  <a:txBody>
                    <a:bodyPr/>
                    <a:lstStyle/>
                    <a:p>
                      <a:r>
                        <a:rPr lang="en-US" dirty="0"/>
                        <a:t>K</a:t>
                      </a:r>
                      <a:r>
                        <a:rPr lang="en-US" baseline="30000" dirty="0"/>
                        <a:t>+</a:t>
                      </a:r>
                    </a:p>
                  </a:txBody>
                  <a:tcPr/>
                </a:tc>
                <a:tc>
                  <a:txBody>
                    <a:bodyPr/>
                    <a:lstStyle/>
                    <a:p>
                      <a:pPr algn="ctr"/>
                      <a:r>
                        <a:rPr lang="en-US" dirty="0"/>
                        <a:t>4.9</a:t>
                      </a:r>
                    </a:p>
                  </a:txBody>
                  <a:tcPr/>
                </a:tc>
                <a:tc>
                  <a:txBody>
                    <a:bodyPr/>
                    <a:lstStyle/>
                    <a:p>
                      <a:pPr algn="ctr"/>
                      <a:r>
                        <a:rPr lang="en-US" dirty="0"/>
                        <a:t>4.1-5.4</a:t>
                      </a:r>
                    </a:p>
                  </a:txBody>
                  <a:tcPr/>
                </a:tc>
                <a:tc>
                  <a:txBody>
                    <a:bodyPr/>
                    <a:lstStyle/>
                    <a:p>
                      <a:pPr algn="ctr"/>
                      <a:r>
                        <a:rPr lang="en-US" dirty="0"/>
                        <a:t>mEq/L</a:t>
                      </a:r>
                    </a:p>
                  </a:txBody>
                  <a:tcPr/>
                </a:tc>
                <a:extLst>
                  <a:ext uri="{0D108BD9-81ED-4DB2-BD59-A6C34878D82A}">
                    <a16:rowId xmlns:a16="http://schemas.microsoft.com/office/drawing/2014/main" val="10011"/>
                  </a:ext>
                </a:extLst>
              </a:tr>
              <a:tr h="370840">
                <a:tc>
                  <a:txBody>
                    <a:bodyPr/>
                    <a:lstStyle/>
                    <a:p>
                      <a:r>
                        <a:rPr lang="en-US" baseline="0" dirty="0"/>
                        <a:t>Glucose</a:t>
                      </a:r>
                    </a:p>
                  </a:txBody>
                  <a:tcPr/>
                </a:tc>
                <a:tc>
                  <a:txBody>
                    <a:bodyPr/>
                    <a:lstStyle/>
                    <a:p>
                      <a:pPr algn="ctr"/>
                      <a:r>
                        <a:rPr lang="en-US" b="1" dirty="0"/>
                        <a:t>67</a:t>
                      </a:r>
                    </a:p>
                  </a:txBody>
                  <a:tcPr/>
                </a:tc>
                <a:tc>
                  <a:txBody>
                    <a:bodyPr/>
                    <a:lstStyle/>
                    <a:p>
                      <a:pPr algn="ctr"/>
                      <a:r>
                        <a:rPr lang="en-US" dirty="0"/>
                        <a:t>68-104</a:t>
                      </a:r>
                    </a:p>
                  </a:txBody>
                  <a:tcPr/>
                </a:tc>
                <a:tc>
                  <a:txBody>
                    <a:bodyPr/>
                    <a:lstStyle/>
                    <a:p>
                      <a:pPr algn="ctr"/>
                      <a:r>
                        <a:rPr lang="en-US" dirty="0"/>
                        <a:t>mg/dL</a:t>
                      </a:r>
                    </a:p>
                  </a:txBody>
                  <a:tcPr/>
                </a:tc>
                <a:extLst>
                  <a:ext uri="{0D108BD9-81ED-4DB2-BD59-A6C34878D82A}">
                    <a16:rowId xmlns:a16="http://schemas.microsoft.com/office/drawing/2014/main" val="10012"/>
                  </a:ext>
                </a:extLst>
              </a:tr>
            </a:tbl>
          </a:graphicData>
        </a:graphic>
      </p:graphicFrame>
      <p:sp>
        <p:nvSpPr>
          <p:cNvPr id="5" name="Content Placeholder 2"/>
          <p:cNvSpPr txBox="1">
            <a:spLocks/>
          </p:cNvSpPr>
          <p:nvPr/>
        </p:nvSpPr>
        <p:spPr>
          <a:xfrm>
            <a:off x="6289438" y="2302152"/>
            <a:ext cx="2854562" cy="3652749"/>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200" dirty="0"/>
              <a:t>Hyperphosphatemia</a:t>
            </a:r>
          </a:p>
          <a:p>
            <a:r>
              <a:rPr lang="en-US" sz="2200" dirty="0"/>
              <a:t>Mild hypermagnasemia</a:t>
            </a:r>
          </a:p>
          <a:p>
            <a:r>
              <a:rPr lang="en-US" sz="2200" dirty="0"/>
              <a:t>Hypoglycemia</a:t>
            </a:r>
          </a:p>
          <a:p>
            <a:r>
              <a:rPr lang="en-US" sz="2200" dirty="0"/>
              <a:t>Mildly elevated AST and CK</a:t>
            </a:r>
          </a:p>
          <a:p>
            <a:r>
              <a:rPr lang="en-US" sz="2200" dirty="0"/>
              <a:t>Mildly elevated ALP</a:t>
            </a:r>
          </a:p>
        </p:txBody>
      </p:sp>
    </p:spTree>
    <p:extLst>
      <p:ext uri="{BB962C8B-B14F-4D97-AF65-F5344CB8AC3E}">
        <p14:creationId xmlns:p14="http://schemas.microsoft.com/office/powerpoint/2010/main" val="10148848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Cotton</a:t>
            </a:r>
          </a:p>
        </p:txBody>
      </p:sp>
      <p:sp>
        <p:nvSpPr>
          <p:cNvPr id="3" name="Content Placeholder 2"/>
          <p:cNvSpPr>
            <a:spLocks noGrp="1"/>
          </p:cNvSpPr>
          <p:nvPr>
            <p:ph sz="quarter" idx="1"/>
          </p:nvPr>
        </p:nvSpPr>
        <p:spPr>
          <a:xfrm>
            <a:off x="612648" y="1600200"/>
            <a:ext cx="8153400" cy="5057454"/>
          </a:xfrm>
        </p:spPr>
        <p:txBody>
          <a:bodyPr>
            <a:normAutofit/>
          </a:bodyPr>
          <a:lstStyle/>
          <a:p>
            <a:r>
              <a:rPr lang="en-US" dirty="0"/>
              <a:t>Acutely decompensated in ER</a:t>
            </a:r>
          </a:p>
          <a:p>
            <a:pPr lvl="1"/>
            <a:r>
              <a:rPr lang="en-US" dirty="0"/>
              <a:t>Horizontal nystagmus, absent menace OU</a:t>
            </a:r>
          </a:p>
          <a:p>
            <a:pPr lvl="1"/>
            <a:r>
              <a:rPr lang="en-US" dirty="0"/>
              <a:t>Dusky tacky MM, CRT 4-5s</a:t>
            </a:r>
          </a:p>
          <a:p>
            <a:pPr lvl="1"/>
            <a:r>
              <a:rPr lang="en-US" dirty="0"/>
              <a:t>Marked tachycardia (sinus ~ 200 bpm), absent femoral pulses, tachypnea</a:t>
            </a:r>
          </a:p>
          <a:p>
            <a:pPr lvl="1"/>
            <a:r>
              <a:rPr lang="en-US" dirty="0"/>
              <a:t>Marked acidemia (pH 6.837) with mixed respiratory and metabolic acidosis (pCO</a:t>
            </a:r>
            <a:r>
              <a:rPr lang="en-US" baseline="-25000" dirty="0"/>
              <a:t>2</a:t>
            </a:r>
            <a:r>
              <a:rPr lang="en-US" dirty="0"/>
              <a:t> 97, HCO</a:t>
            </a:r>
            <a:r>
              <a:rPr lang="en-US" baseline="-25000" dirty="0"/>
              <a:t>3</a:t>
            </a:r>
            <a:r>
              <a:rPr lang="en-US" dirty="0"/>
              <a:t> 16.1, BE -17.9), BG 58, lactate 13.72</a:t>
            </a:r>
          </a:p>
          <a:p>
            <a:pPr lvl="2"/>
            <a:r>
              <a:rPr lang="en-US" dirty="0"/>
              <a:t>Metabolic acidosis worsened with IV fluid therapy</a:t>
            </a:r>
          </a:p>
        </p:txBody>
      </p:sp>
    </p:spTree>
    <p:extLst>
      <p:ext uri="{BB962C8B-B14F-4D97-AF65-F5344CB8AC3E}">
        <p14:creationId xmlns:p14="http://schemas.microsoft.com/office/powerpoint/2010/main" val="954555836"/>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Cotton</a:t>
            </a:r>
          </a:p>
        </p:txBody>
      </p:sp>
      <p:sp>
        <p:nvSpPr>
          <p:cNvPr id="3" name="Content Placeholder 2"/>
          <p:cNvSpPr>
            <a:spLocks noGrp="1"/>
          </p:cNvSpPr>
          <p:nvPr>
            <p:ph sz="quarter" idx="1"/>
          </p:nvPr>
        </p:nvSpPr>
        <p:spPr>
          <a:xfrm>
            <a:off x="612648" y="1600200"/>
            <a:ext cx="8153400" cy="5057454"/>
          </a:xfrm>
        </p:spPr>
        <p:txBody>
          <a:bodyPr>
            <a:normAutofit/>
          </a:bodyPr>
          <a:lstStyle/>
          <a:p>
            <a:r>
              <a:rPr lang="en-US" dirty="0"/>
              <a:t>Acutely decompensated in ER</a:t>
            </a:r>
          </a:p>
          <a:p>
            <a:pPr lvl="1"/>
            <a:r>
              <a:rPr lang="en-US" dirty="0"/>
              <a:t>Horizontal nystagmus, absent menace OU</a:t>
            </a:r>
          </a:p>
          <a:p>
            <a:pPr lvl="1"/>
            <a:r>
              <a:rPr lang="en-US" dirty="0"/>
              <a:t>Dusky tacky MM, CRT 4-5s</a:t>
            </a:r>
          </a:p>
          <a:p>
            <a:pPr lvl="1"/>
            <a:r>
              <a:rPr lang="en-US" dirty="0"/>
              <a:t>Marked tachycardia (sinus ~ 200 bpm), absent femoral pulses, tachypnea</a:t>
            </a:r>
          </a:p>
          <a:p>
            <a:pPr lvl="1"/>
            <a:r>
              <a:rPr lang="en-US" dirty="0"/>
              <a:t>Marked acidemia (pH 6.837) with mixed respiratory and metabolic acidosis (pCO</a:t>
            </a:r>
            <a:r>
              <a:rPr lang="en-US" baseline="-25000" dirty="0"/>
              <a:t>2</a:t>
            </a:r>
            <a:r>
              <a:rPr lang="en-US" dirty="0"/>
              <a:t> 97, HCO</a:t>
            </a:r>
            <a:r>
              <a:rPr lang="en-US" baseline="-25000" dirty="0"/>
              <a:t>3</a:t>
            </a:r>
            <a:r>
              <a:rPr lang="en-US" dirty="0"/>
              <a:t> 16.1, BE -17.9), BG 58, lactate 13.72</a:t>
            </a:r>
          </a:p>
          <a:p>
            <a:pPr lvl="2"/>
            <a:r>
              <a:rPr lang="en-US" dirty="0"/>
              <a:t>Metabolic acidosis worsened with IV fluid therapy</a:t>
            </a:r>
          </a:p>
        </p:txBody>
      </p:sp>
      <p:sp>
        <p:nvSpPr>
          <p:cNvPr id="4" name="Rectangle 3"/>
          <p:cNvSpPr/>
          <p:nvPr/>
        </p:nvSpPr>
        <p:spPr>
          <a:xfrm>
            <a:off x="1662182" y="1870055"/>
            <a:ext cx="5819659"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n-US" sz="5400" b="1" cap="none" spc="0" dirty="0">
                <a:ln w="12700">
                  <a:solidFill>
                    <a:srgbClr val="FBC01E"/>
                  </a:solidFill>
                  <a:prstDash val="solid"/>
                </a:ln>
                <a:solidFill>
                  <a:srgbClr val="FBC01E"/>
                </a:solidFill>
                <a:effectLst>
                  <a:outerShdw blurRad="41275" dist="20320" dir="1800000" algn="tl" rotWithShape="0">
                    <a:srgbClr val="000000">
                      <a:alpha val="40000"/>
                    </a:srgbClr>
                  </a:outerShdw>
                </a:effectLst>
              </a:rPr>
              <a:t>Immediate Surgery</a:t>
            </a:r>
          </a:p>
        </p:txBody>
      </p:sp>
      <p:sp>
        <p:nvSpPr>
          <p:cNvPr id="5" name="Rectangle 4"/>
          <p:cNvSpPr/>
          <p:nvPr/>
        </p:nvSpPr>
        <p:spPr>
          <a:xfrm>
            <a:off x="1817048" y="2967335"/>
            <a:ext cx="5509930"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n-US" sz="5400" b="1" cap="none" spc="0" dirty="0">
                <a:ln w="12700">
                  <a:solidFill>
                    <a:srgbClr val="FBC01E"/>
                  </a:solidFill>
                  <a:prstDash val="solid"/>
                </a:ln>
                <a:solidFill>
                  <a:srgbClr val="FBC01E"/>
                </a:solidFill>
                <a:effectLst>
                  <a:outerShdw blurRad="41275" dist="20320" dir="1800000" algn="tl" rotWithShape="0">
                    <a:srgbClr val="000000">
                      <a:alpha val="40000"/>
                    </a:srgbClr>
                  </a:outerShdw>
                </a:effectLst>
              </a:rPr>
              <a:t>Mesenteric Torsion</a:t>
            </a:r>
          </a:p>
        </p:txBody>
      </p:sp>
      <p:sp>
        <p:nvSpPr>
          <p:cNvPr id="6" name="Rectangle 5"/>
          <p:cNvSpPr/>
          <p:nvPr/>
        </p:nvSpPr>
        <p:spPr>
          <a:xfrm>
            <a:off x="639900" y="4064615"/>
            <a:ext cx="8086168" cy="175432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n-US" sz="5400" b="1" cap="none" spc="0" dirty="0">
                <a:ln w="12700">
                  <a:solidFill>
                    <a:srgbClr val="FBC01E"/>
                  </a:solidFill>
                  <a:prstDash val="solid"/>
                </a:ln>
                <a:solidFill>
                  <a:srgbClr val="FBC01E"/>
                </a:solidFill>
                <a:effectLst>
                  <a:outerShdw blurRad="41275" dist="20320" dir="1800000" algn="tl" rotWithShape="0">
                    <a:srgbClr val="000000">
                      <a:alpha val="40000"/>
                    </a:srgbClr>
                  </a:outerShdw>
                </a:effectLst>
              </a:rPr>
              <a:t>90-95% Jejunum Resected:</a:t>
            </a:r>
          </a:p>
          <a:p>
            <a:pPr algn="ctr"/>
            <a:r>
              <a:rPr lang="en-US" sz="5400" b="1" dirty="0">
                <a:ln w="12700">
                  <a:solidFill>
                    <a:srgbClr val="FBC01E"/>
                  </a:solidFill>
                  <a:prstDash val="solid"/>
                </a:ln>
                <a:solidFill>
                  <a:srgbClr val="FBC01E"/>
                </a:solidFill>
                <a:effectLst>
                  <a:outerShdw blurRad="41275" dist="20320" dir="1800000" algn="tl" rotWithShape="0">
                    <a:srgbClr val="000000">
                      <a:alpha val="40000"/>
                    </a:srgbClr>
                  </a:outerShdw>
                </a:effectLst>
              </a:rPr>
              <a:t>Jejunocolic Anastomosis</a:t>
            </a:r>
            <a:endParaRPr lang="en-US" sz="5400" b="1" cap="none" spc="0" dirty="0">
              <a:ln w="12700">
                <a:solidFill>
                  <a:srgbClr val="FBC01E"/>
                </a:solidFill>
                <a:prstDash val="solid"/>
              </a:ln>
              <a:solidFill>
                <a:srgbClr val="FBC01E"/>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42082970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Cotton</a:t>
            </a:r>
            <a:r>
              <a:rPr lang="mr-IN" dirty="0"/>
              <a:t>–</a:t>
            </a:r>
            <a:r>
              <a:rPr lang="en-US" dirty="0"/>
              <a:t> Hospitalization</a:t>
            </a:r>
          </a:p>
        </p:txBody>
      </p:sp>
      <p:graphicFrame>
        <p:nvGraphicFramePr>
          <p:cNvPr id="4" name="Table 3"/>
          <p:cNvGraphicFramePr>
            <a:graphicFrameLocks noGrp="1"/>
          </p:cNvGraphicFramePr>
          <p:nvPr>
            <p:extLst>
              <p:ext uri="{D42A27DB-BD31-4B8C-83A1-F6EECF244321}">
                <p14:modId xmlns:p14="http://schemas.microsoft.com/office/powerpoint/2010/main" val="3782131493"/>
              </p:ext>
            </p:extLst>
          </p:nvPr>
        </p:nvGraphicFramePr>
        <p:xfrm>
          <a:off x="193438" y="1507961"/>
          <a:ext cx="4572000" cy="5191760"/>
        </p:xfrm>
        <a:graphic>
          <a:graphicData uri="http://schemas.openxmlformats.org/drawingml/2006/table">
            <a:tbl>
              <a:tblPr firstRow="1" bandRow="1">
                <a:tableStyleId>{073A0DAA-6AF3-43AB-8588-CEC1D06C72B9}</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tblGrid>
              <a:tr h="370840">
                <a:tc>
                  <a:txBody>
                    <a:bodyPr/>
                    <a:lstStyle/>
                    <a:p>
                      <a:pPr algn="ctr"/>
                      <a:r>
                        <a:rPr lang="en-US" dirty="0"/>
                        <a:t>Serum</a:t>
                      </a:r>
                    </a:p>
                  </a:txBody>
                  <a:tcPr/>
                </a:tc>
                <a:tc>
                  <a:txBody>
                    <a:bodyPr/>
                    <a:lstStyle/>
                    <a:p>
                      <a:pPr algn="ctr"/>
                      <a:r>
                        <a:rPr lang="en-US" dirty="0"/>
                        <a:t>Day 0</a:t>
                      </a:r>
                    </a:p>
                  </a:txBody>
                  <a:tcPr/>
                </a:tc>
                <a:tc>
                  <a:txBody>
                    <a:bodyPr/>
                    <a:lstStyle/>
                    <a:p>
                      <a:pPr algn="ctr"/>
                      <a:r>
                        <a:rPr lang="en-US" dirty="0"/>
                        <a:t>Day 1</a:t>
                      </a:r>
                    </a:p>
                  </a:txBody>
                  <a:tcPr/>
                </a:tc>
                <a:extLst>
                  <a:ext uri="{0D108BD9-81ED-4DB2-BD59-A6C34878D82A}">
                    <a16:rowId xmlns:a16="http://schemas.microsoft.com/office/drawing/2014/main" val="10000"/>
                  </a:ext>
                </a:extLst>
              </a:tr>
              <a:tr h="370840">
                <a:tc>
                  <a:txBody>
                    <a:bodyPr/>
                    <a:lstStyle/>
                    <a:p>
                      <a:pPr algn="l"/>
                      <a:r>
                        <a:rPr lang="en-US" dirty="0"/>
                        <a:t>BUN</a:t>
                      </a:r>
                    </a:p>
                  </a:txBody>
                  <a:tcPr/>
                </a:tc>
                <a:tc>
                  <a:txBody>
                    <a:bodyPr/>
                    <a:lstStyle/>
                    <a:p>
                      <a:pPr algn="ctr"/>
                      <a:r>
                        <a:rPr lang="en-US" dirty="0"/>
                        <a:t>26</a:t>
                      </a:r>
                    </a:p>
                  </a:txBody>
                  <a:tcPr/>
                </a:tc>
                <a:tc>
                  <a:txBody>
                    <a:bodyPr/>
                    <a:lstStyle/>
                    <a:p>
                      <a:pPr algn="ctr"/>
                      <a:r>
                        <a:rPr lang="en-US" dirty="0"/>
                        <a:t>21</a:t>
                      </a:r>
                    </a:p>
                  </a:txBody>
                  <a:tcPr/>
                </a:tc>
                <a:extLst>
                  <a:ext uri="{0D108BD9-81ED-4DB2-BD59-A6C34878D82A}">
                    <a16:rowId xmlns:a16="http://schemas.microsoft.com/office/drawing/2014/main" val="10001"/>
                  </a:ext>
                </a:extLst>
              </a:tr>
              <a:tr h="370840">
                <a:tc>
                  <a:txBody>
                    <a:bodyPr/>
                    <a:lstStyle/>
                    <a:p>
                      <a:pPr algn="l"/>
                      <a:r>
                        <a:rPr lang="en-US" dirty="0"/>
                        <a:t>Creat</a:t>
                      </a:r>
                      <a:endParaRPr lang="en-US" baseline="30000" dirty="0"/>
                    </a:p>
                  </a:txBody>
                  <a:tcPr/>
                </a:tc>
                <a:tc>
                  <a:txBody>
                    <a:bodyPr/>
                    <a:lstStyle/>
                    <a:p>
                      <a:pPr algn="ctr"/>
                      <a:r>
                        <a:rPr lang="en-US" dirty="0"/>
                        <a:t>0.9</a:t>
                      </a:r>
                    </a:p>
                  </a:txBody>
                  <a:tcPr/>
                </a:tc>
                <a:tc>
                  <a:txBody>
                    <a:bodyPr/>
                    <a:lstStyle/>
                    <a:p>
                      <a:pPr algn="ctr"/>
                      <a:r>
                        <a:rPr lang="en-US" dirty="0"/>
                        <a:t>0.9</a:t>
                      </a:r>
                    </a:p>
                  </a:txBody>
                  <a:tcPr/>
                </a:tc>
                <a:extLst>
                  <a:ext uri="{0D108BD9-81ED-4DB2-BD59-A6C34878D82A}">
                    <a16:rowId xmlns:a16="http://schemas.microsoft.com/office/drawing/2014/main" val="10002"/>
                  </a:ext>
                </a:extLst>
              </a:tr>
              <a:tr h="370840">
                <a:tc>
                  <a:txBody>
                    <a:bodyPr/>
                    <a:lstStyle/>
                    <a:p>
                      <a:pPr algn="l"/>
                      <a:r>
                        <a:rPr lang="en-US" baseline="0" dirty="0"/>
                        <a:t>Ca</a:t>
                      </a:r>
                      <a:r>
                        <a:rPr lang="en-US" baseline="30000" dirty="0"/>
                        <a:t>2+</a:t>
                      </a:r>
                      <a:endParaRPr lang="en-US" baseline="0" dirty="0"/>
                    </a:p>
                  </a:txBody>
                  <a:tcPr/>
                </a:tc>
                <a:tc>
                  <a:txBody>
                    <a:bodyPr/>
                    <a:lstStyle/>
                    <a:p>
                      <a:pPr algn="ctr"/>
                      <a:r>
                        <a:rPr lang="en-US" dirty="0"/>
                        <a:t>10.9</a:t>
                      </a:r>
                    </a:p>
                  </a:txBody>
                  <a:tcPr/>
                </a:tc>
                <a:tc>
                  <a:txBody>
                    <a:bodyPr/>
                    <a:lstStyle/>
                    <a:p>
                      <a:pPr algn="ctr"/>
                      <a:r>
                        <a:rPr lang="en-US" dirty="0"/>
                        <a:t>9.4</a:t>
                      </a:r>
                    </a:p>
                  </a:txBody>
                  <a:tcPr/>
                </a:tc>
                <a:extLst>
                  <a:ext uri="{0D108BD9-81ED-4DB2-BD59-A6C34878D82A}">
                    <a16:rowId xmlns:a16="http://schemas.microsoft.com/office/drawing/2014/main" val="10003"/>
                  </a:ext>
                </a:extLst>
              </a:tr>
              <a:tr h="370840">
                <a:tc>
                  <a:txBody>
                    <a:bodyPr/>
                    <a:lstStyle/>
                    <a:p>
                      <a:pPr algn="l"/>
                      <a:r>
                        <a:rPr lang="en-US" baseline="0" dirty="0"/>
                        <a:t>Phosphate</a:t>
                      </a:r>
                    </a:p>
                  </a:txBody>
                  <a:tcPr/>
                </a:tc>
                <a:tc>
                  <a:txBody>
                    <a:bodyPr/>
                    <a:lstStyle/>
                    <a:p>
                      <a:pPr algn="ctr"/>
                      <a:r>
                        <a:rPr lang="en-US" b="1" dirty="0"/>
                        <a:t>11.6 (H)</a:t>
                      </a:r>
                    </a:p>
                  </a:txBody>
                  <a:tcPr/>
                </a:tc>
                <a:tc>
                  <a:txBody>
                    <a:bodyPr/>
                    <a:lstStyle/>
                    <a:p>
                      <a:pPr algn="ctr"/>
                      <a:r>
                        <a:rPr lang="en-US" b="1" dirty="0"/>
                        <a:t>5.9 (H)</a:t>
                      </a:r>
                    </a:p>
                  </a:txBody>
                  <a:tcPr/>
                </a:tc>
                <a:extLst>
                  <a:ext uri="{0D108BD9-81ED-4DB2-BD59-A6C34878D82A}">
                    <a16:rowId xmlns:a16="http://schemas.microsoft.com/office/drawing/2014/main" val="10004"/>
                  </a:ext>
                </a:extLst>
              </a:tr>
              <a:tr h="370840">
                <a:tc>
                  <a:txBody>
                    <a:bodyPr/>
                    <a:lstStyle/>
                    <a:p>
                      <a:pPr algn="l"/>
                      <a:r>
                        <a:rPr lang="en-US" baseline="0" dirty="0"/>
                        <a:t>Magnesium</a:t>
                      </a:r>
                    </a:p>
                  </a:txBody>
                  <a:tcPr/>
                </a:tc>
                <a:tc>
                  <a:txBody>
                    <a:bodyPr/>
                    <a:lstStyle/>
                    <a:p>
                      <a:pPr algn="ctr"/>
                      <a:r>
                        <a:rPr lang="en-US" b="1" dirty="0"/>
                        <a:t>2.2 (H)</a:t>
                      </a:r>
                    </a:p>
                  </a:txBody>
                  <a:tcPr/>
                </a:tc>
                <a:tc>
                  <a:txBody>
                    <a:bodyPr/>
                    <a:lstStyle/>
                    <a:p>
                      <a:pPr algn="ctr"/>
                      <a:r>
                        <a:rPr lang="en-US" b="1" dirty="0"/>
                        <a:t>1.4 (L)</a:t>
                      </a:r>
                    </a:p>
                  </a:txBody>
                  <a:tcPr/>
                </a:tc>
                <a:extLst>
                  <a:ext uri="{0D108BD9-81ED-4DB2-BD59-A6C34878D82A}">
                    <a16:rowId xmlns:a16="http://schemas.microsoft.com/office/drawing/2014/main" val="10005"/>
                  </a:ext>
                </a:extLst>
              </a:tr>
              <a:tr h="370840">
                <a:tc>
                  <a:txBody>
                    <a:bodyPr/>
                    <a:lstStyle/>
                    <a:p>
                      <a:pPr algn="l"/>
                      <a:r>
                        <a:rPr lang="en-US" dirty="0"/>
                        <a:t>TP</a:t>
                      </a:r>
                    </a:p>
                  </a:txBody>
                  <a:tcPr/>
                </a:tc>
                <a:tc>
                  <a:txBody>
                    <a:bodyPr/>
                    <a:lstStyle/>
                    <a:p>
                      <a:pPr algn="ctr"/>
                      <a:r>
                        <a:rPr lang="en-US" dirty="0"/>
                        <a:t>5.6</a:t>
                      </a:r>
                    </a:p>
                  </a:txBody>
                  <a:tcPr/>
                </a:tc>
                <a:tc>
                  <a:txBody>
                    <a:bodyPr/>
                    <a:lstStyle/>
                    <a:p>
                      <a:pPr algn="ctr"/>
                      <a:r>
                        <a:rPr lang="en-US" b="1" dirty="0"/>
                        <a:t>3.3 (L)</a:t>
                      </a:r>
                    </a:p>
                  </a:txBody>
                  <a:tcPr/>
                </a:tc>
                <a:extLst>
                  <a:ext uri="{0D108BD9-81ED-4DB2-BD59-A6C34878D82A}">
                    <a16:rowId xmlns:a16="http://schemas.microsoft.com/office/drawing/2014/main" val="10006"/>
                  </a:ext>
                </a:extLst>
              </a:tr>
              <a:tr h="370840">
                <a:tc>
                  <a:txBody>
                    <a:bodyPr/>
                    <a:lstStyle/>
                    <a:p>
                      <a:pPr algn="l"/>
                      <a:r>
                        <a:rPr lang="en-US" dirty="0"/>
                        <a:t>Albumin</a:t>
                      </a:r>
                    </a:p>
                  </a:txBody>
                  <a:tcPr/>
                </a:tc>
                <a:tc>
                  <a:txBody>
                    <a:bodyPr/>
                    <a:lstStyle/>
                    <a:p>
                      <a:pPr algn="ctr"/>
                      <a:r>
                        <a:rPr lang="en-US" dirty="0"/>
                        <a:t>3.4</a:t>
                      </a:r>
                    </a:p>
                  </a:txBody>
                  <a:tcPr/>
                </a:tc>
                <a:tc>
                  <a:txBody>
                    <a:bodyPr/>
                    <a:lstStyle/>
                    <a:p>
                      <a:pPr algn="ctr"/>
                      <a:r>
                        <a:rPr lang="en-US" b="1" dirty="0"/>
                        <a:t>1.9 (L)</a:t>
                      </a:r>
                    </a:p>
                  </a:txBody>
                  <a:tcPr/>
                </a:tc>
                <a:extLst>
                  <a:ext uri="{0D108BD9-81ED-4DB2-BD59-A6C34878D82A}">
                    <a16:rowId xmlns:a16="http://schemas.microsoft.com/office/drawing/2014/main" val="10007"/>
                  </a:ext>
                </a:extLst>
              </a:tr>
              <a:tr h="370840">
                <a:tc>
                  <a:txBody>
                    <a:bodyPr/>
                    <a:lstStyle/>
                    <a:p>
                      <a:pPr algn="l"/>
                      <a:r>
                        <a:rPr lang="en-US" dirty="0"/>
                        <a:t>ALT</a:t>
                      </a:r>
                    </a:p>
                  </a:txBody>
                  <a:tcPr/>
                </a:tc>
                <a:tc>
                  <a:txBody>
                    <a:bodyPr/>
                    <a:lstStyle/>
                    <a:p>
                      <a:pPr algn="ctr"/>
                      <a:r>
                        <a:rPr lang="en-US" b="0" dirty="0"/>
                        <a:t>39</a:t>
                      </a:r>
                    </a:p>
                  </a:txBody>
                  <a:tcPr/>
                </a:tc>
                <a:tc>
                  <a:txBody>
                    <a:bodyPr/>
                    <a:lstStyle/>
                    <a:p>
                      <a:pPr algn="ctr"/>
                      <a:r>
                        <a:rPr lang="en-US" b="1" dirty="0"/>
                        <a:t>4244 (H)</a:t>
                      </a:r>
                    </a:p>
                  </a:txBody>
                  <a:tcPr/>
                </a:tc>
                <a:extLst>
                  <a:ext uri="{0D108BD9-81ED-4DB2-BD59-A6C34878D82A}">
                    <a16:rowId xmlns:a16="http://schemas.microsoft.com/office/drawing/2014/main" val="10008"/>
                  </a:ext>
                </a:extLst>
              </a:tr>
              <a:tr h="370840">
                <a:tc>
                  <a:txBody>
                    <a:bodyPr/>
                    <a:lstStyle/>
                    <a:p>
                      <a:pPr algn="l"/>
                      <a:r>
                        <a:rPr lang="en-US" dirty="0"/>
                        <a:t>AST</a:t>
                      </a:r>
                    </a:p>
                  </a:txBody>
                  <a:tcPr/>
                </a:tc>
                <a:tc>
                  <a:txBody>
                    <a:bodyPr/>
                    <a:lstStyle/>
                    <a:p>
                      <a:pPr algn="ctr"/>
                      <a:r>
                        <a:rPr lang="en-US" b="1" dirty="0"/>
                        <a:t>70 (H)</a:t>
                      </a:r>
                    </a:p>
                  </a:txBody>
                  <a:tcPr/>
                </a:tc>
                <a:tc>
                  <a:txBody>
                    <a:bodyPr/>
                    <a:lstStyle/>
                    <a:p>
                      <a:pPr algn="ctr"/>
                      <a:r>
                        <a:rPr lang="en-US" b="1" dirty="0"/>
                        <a:t>5097 (H)</a:t>
                      </a:r>
                    </a:p>
                  </a:txBody>
                  <a:tcPr/>
                </a:tc>
                <a:extLst>
                  <a:ext uri="{0D108BD9-81ED-4DB2-BD59-A6C34878D82A}">
                    <a16:rowId xmlns:a16="http://schemas.microsoft.com/office/drawing/2014/main" val="10009"/>
                  </a:ext>
                </a:extLst>
              </a:tr>
              <a:tr h="370840">
                <a:tc>
                  <a:txBody>
                    <a:bodyPr/>
                    <a:lstStyle/>
                    <a:p>
                      <a:pPr algn="l"/>
                      <a:r>
                        <a:rPr lang="en-US" dirty="0"/>
                        <a:t>ALP</a:t>
                      </a:r>
                    </a:p>
                  </a:txBody>
                  <a:tcPr/>
                </a:tc>
                <a:tc>
                  <a:txBody>
                    <a:bodyPr/>
                    <a:lstStyle/>
                    <a:p>
                      <a:pPr algn="ctr"/>
                      <a:r>
                        <a:rPr lang="en-US" b="1" dirty="0"/>
                        <a:t>233 (H)</a:t>
                      </a:r>
                    </a:p>
                  </a:txBody>
                  <a:tcPr/>
                </a:tc>
                <a:tc>
                  <a:txBody>
                    <a:bodyPr/>
                    <a:lstStyle/>
                    <a:p>
                      <a:pPr algn="ctr"/>
                      <a:r>
                        <a:rPr lang="en-US" b="1" dirty="0"/>
                        <a:t>299 (H)</a:t>
                      </a:r>
                    </a:p>
                  </a:txBody>
                  <a:tcPr/>
                </a:tc>
                <a:extLst>
                  <a:ext uri="{0D108BD9-81ED-4DB2-BD59-A6C34878D82A}">
                    <a16:rowId xmlns:a16="http://schemas.microsoft.com/office/drawing/2014/main" val="10010"/>
                  </a:ext>
                </a:extLst>
              </a:tr>
              <a:tr h="370840">
                <a:tc>
                  <a:txBody>
                    <a:bodyPr/>
                    <a:lstStyle/>
                    <a:p>
                      <a:pPr algn="l"/>
                      <a:r>
                        <a:rPr lang="en-US" dirty="0"/>
                        <a:t>CK</a:t>
                      </a:r>
                    </a:p>
                  </a:txBody>
                  <a:tcPr/>
                </a:tc>
                <a:tc>
                  <a:txBody>
                    <a:bodyPr/>
                    <a:lstStyle/>
                    <a:p>
                      <a:pPr algn="ctr"/>
                      <a:r>
                        <a:rPr lang="en-US" b="1" dirty="0"/>
                        <a:t>1009 (H)</a:t>
                      </a:r>
                    </a:p>
                  </a:txBody>
                  <a:tcPr/>
                </a:tc>
                <a:tc>
                  <a:txBody>
                    <a:bodyPr/>
                    <a:lstStyle/>
                    <a:p>
                      <a:pPr algn="ctr"/>
                      <a:r>
                        <a:rPr lang="en-US" b="1" dirty="0"/>
                        <a:t>13951 (H)</a:t>
                      </a:r>
                    </a:p>
                  </a:txBody>
                  <a:tcPr/>
                </a:tc>
                <a:extLst>
                  <a:ext uri="{0D108BD9-81ED-4DB2-BD59-A6C34878D82A}">
                    <a16:rowId xmlns:a16="http://schemas.microsoft.com/office/drawing/2014/main" val="10011"/>
                  </a:ext>
                </a:extLst>
              </a:tr>
              <a:tr h="370840">
                <a:tc>
                  <a:txBody>
                    <a:bodyPr/>
                    <a:lstStyle/>
                    <a:p>
                      <a:pPr algn="l"/>
                      <a:r>
                        <a:rPr lang="en-US" dirty="0"/>
                        <a:t>K</a:t>
                      </a:r>
                      <a:r>
                        <a:rPr lang="en-US" baseline="30000" dirty="0"/>
                        <a:t>+</a:t>
                      </a:r>
                    </a:p>
                  </a:txBody>
                  <a:tcPr/>
                </a:tc>
                <a:tc>
                  <a:txBody>
                    <a:bodyPr/>
                    <a:lstStyle/>
                    <a:p>
                      <a:pPr algn="ctr"/>
                      <a:r>
                        <a:rPr lang="en-US" dirty="0"/>
                        <a:t>4.9</a:t>
                      </a:r>
                    </a:p>
                  </a:txBody>
                  <a:tcPr/>
                </a:tc>
                <a:tc>
                  <a:txBody>
                    <a:bodyPr/>
                    <a:lstStyle/>
                    <a:p>
                      <a:pPr algn="ctr"/>
                      <a:r>
                        <a:rPr lang="en-US" dirty="0"/>
                        <a:t>4.3</a:t>
                      </a:r>
                    </a:p>
                  </a:txBody>
                  <a:tcPr/>
                </a:tc>
                <a:extLst>
                  <a:ext uri="{0D108BD9-81ED-4DB2-BD59-A6C34878D82A}">
                    <a16:rowId xmlns:a16="http://schemas.microsoft.com/office/drawing/2014/main" val="10012"/>
                  </a:ext>
                </a:extLst>
              </a:tr>
              <a:tr h="370840">
                <a:tc>
                  <a:txBody>
                    <a:bodyPr/>
                    <a:lstStyle/>
                    <a:p>
                      <a:pPr algn="l"/>
                      <a:r>
                        <a:rPr lang="en-US" baseline="0" dirty="0"/>
                        <a:t>Glucose</a:t>
                      </a:r>
                    </a:p>
                  </a:txBody>
                  <a:tcPr/>
                </a:tc>
                <a:tc>
                  <a:txBody>
                    <a:bodyPr/>
                    <a:lstStyle/>
                    <a:p>
                      <a:pPr algn="ctr"/>
                      <a:r>
                        <a:rPr lang="en-US" b="1" dirty="0"/>
                        <a:t>67 (L)</a:t>
                      </a:r>
                    </a:p>
                  </a:txBody>
                  <a:tcPr/>
                </a:tc>
                <a:tc>
                  <a:txBody>
                    <a:bodyPr/>
                    <a:lstStyle/>
                    <a:p>
                      <a:pPr algn="ctr"/>
                      <a:r>
                        <a:rPr lang="en-US" b="1" dirty="0"/>
                        <a:t>115 (H)</a:t>
                      </a:r>
                    </a:p>
                  </a:txBody>
                  <a:tcPr/>
                </a:tc>
                <a:extLst>
                  <a:ext uri="{0D108BD9-81ED-4DB2-BD59-A6C34878D82A}">
                    <a16:rowId xmlns:a16="http://schemas.microsoft.com/office/drawing/2014/main" val="10013"/>
                  </a:ext>
                </a:extLst>
              </a:tr>
            </a:tbl>
          </a:graphicData>
        </a:graphic>
      </p:graphicFrame>
      <p:sp>
        <p:nvSpPr>
          <p:cNvPr id="5" name="Content Placeholder 2"/>
          <p:cNvSpPr txBox="1">
            <a:spLocks/>
          </p:cNvSpPr>
          <p:nvPr/>
        </p:nvSpPr>
        <p:spPr>
          <a:xfrm>
            <a:off x="4956532" y="1911449"/>
            <a:ext cx="4187467" cy="874902"/>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200" dirty="0"/>
              <a:t>On Day 1 post-op, started feeding ¼ RER through ng tube</a:t>
            </a:r>
          </a:p>
        </p:txBody>
      </p:sp>
      <p:sp>
        <p:nvSpPr>
          <p:cNvPr id="6" name="Content Placeholder 2"/>
          <p:cNvSpPr txBox="1">
            <a:spLocks/>
          </p:cNvSpPr>
          <p:nvPr/>
        </p:nvSpPr>
        <p:spPr>
          <a:xfrm>
            <a:off x="4956533" y="3004023"/>
            <a:ext cx="4187467" cy="11920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200" dirty="0"/>
              <a:t>Describe the abnormalities on this chemistry panel, including differentials</a:t>
            </a:r>
          </a:p>
        </p:txBody>
      </p:sp>
      <p:sp>
        <p:nvSpPr>
          <p:cNvPr id="7" name="Content Placeholder 2"/>
          <p:cNvSpPr txBox="1">
            <a:spLocks/>
          </p:cNvSpPr>
          <p:nvPr/>
        </p:nvSpPr>
        <p:spPr>
          <a:xfrm>
            <a:off x="4956533" y="4574455"/>
            <a:ext cx="4187467" cy="2112938"/>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200" dirty="0"/>
              <a:t>Hyperphosphatemia</a:t>
            </a:r>
          </a:p>
          <a:p>
            <a:r>
              <a:rPr lang="en-US" sz="2200" dirty="0"/>
              <a:t>Hypomagnasemia</a:t>
            </a:r>
          </a:p>
          <a:p>
            <a:r>
              <a:rPr lang="en-US" sz="2200" dirty="0"/>
              <a:t>Hypoproteinemia</a:t>
            </a:r>
          </a:p>
          <a:p>
            <a:r>
              <a:rPr lang="en-US" sz="2200" dirty="0"/>
              <a:t>LEs consistent with recent surgery +/- concurrent peritonitis</a:t>
            </a:r>
          </a:p>
        </p:txBody>
      </p:sp>
    </p:spTree>
    <p:extLst>
      <p:ext uri="{BB962C8B-B14F-4D97-AF65-F5344CB8AC3E}">
        <p14:creationId xmlns:p14="http://schemas.microsoft.com/office/powerpoint/2010/main" val="27868171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Cotton</a:t>
            </a:r>
            <a:r>
              <a:rPr lang="mr-IN" dirty="0"/>
              <a:t>–</a:t>
            </a:r>
            <a:r>
              <a:rPr lang="en-US" dirty="0"/>
              <a:t> Hospitalization</a:t>
            </a:r>
          </a:p>
        </p:txBody>
      </p:sp>
      <p:graphicFrame>
        <p:nvGraphicFramePr>
          <p:cNvPr id="4" name="Table 3"/>
          <p:cNvGraphicFramePr>
            <a:graphicFrameLocks noGrp="1"/>
          </p:cNvGraphicFramePr>
          <p:nvPr>
            <p:extLst>
              <p:ext uri="{D42A27DB-BD31-4B8C-83A1-F6EECF244321}">
                <p14:modId xmlns:p14="http://schemas.microsoft.com/office/powerpoint/2010/main" val="3196766578"/>
              </p:ext>
            </p:extLst>
          </p:nvPr>
        </p:nvGraphicFramePr>
        <p:xfrm>
          <a:off x="193438" y="1507961"/>
          <a:ext cx="6096000" cy="5191760"/>
        </p:xfrm>
        <a:graphic>
          <a:graphicData uri="http://schemas.openxmlformats.org/drawingml/2006/table">
            <a:tbl>
              <a:tblPr firstRow="1" bandRow="1">
                <a:tableStyleId>{073A0DAA-6AF3-43AB-8588-CEC1D06C72B9}</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70840">
                <a:tc>
                  <a:txBody>
                    <a:bodyPr/>
                    <a:lstStyle/>
                    <a:p>
                      <a:pPr algn="ctr"/>
                      <a:r>
                        <a:rPr lang="en-US" dirty="0"/>
                        <a:t>Serum</a:t>
                      </a:r>
                    </a:p>
                  </a:txBody>
                  <a:tcPr/>
                </a:tc>
                <a:tc>
                  <a:txBody>
                    <a:bodyPr/>
                    <a:lstStyle/>
                    <a:p>
                      <a:pPr algn="ctr"/>
                      <a:r>
                        <a:rPr lang="en-US" dirty="0"/>
                        <a:t>Day 0</a:t>
                      </a:r>
                    </a:p>
                  </a:txBody>
                  <a:tcPr/>
                </a:tc>
                <a:tc>
                  <a:txBody>
                    <a:bodyPr/>
                    <a:lstStyle/>
                    <a:p>
                      <a:pPr algn="ctr"/>
                      <a:r>
                        <a:rPr lang="en-US" dirty="0"/>
                        <a:t>Day 1</a:t>
                      </a:r>
                    </a:p>
                  </a:txBody>
                  <a:tcPr/>
                </a:tc>
                <a:tc>
                  <a:txBody>
                    <a:bodyPr/>
                    <a:lstStyle/>
                    <a:p>
                      <a:pPr algn="ctr"/>
                      <a:r>
                        <a:rPr lang="en-US" dirty="0"/>
                        <a:t>Day 2</a:t>
                      </a:r>
                    </a:p>
                  </a:txBody>
                  <a:tcPr/>
                </a:tc>
                <a:extLst>
                  <a:ext uri="{0D108BD9-81ED-4DB2-BD59-A6C34878D82A}">
                    <a16:rowId xmlns:a16="http://schemas.microsoft.com/office/drawing/2014/main" val="10000"/>
                  </a:ext>
                </a:extLst>
              </a:tr>
              <a:tr h="370840">
                <a:tc>
                  <a:txBody>
                    <a:bodyPr/>
                    <a:lstStyle/>
                    <a:p>
                      <a:pPr algn="l"/>
                      <a:r>
                        <a:rPr lang="en-US" dirty="0"/>
                        <a:t>BUN</a:t>
                      </a:r>
                    </a:p>
                  </a:txBody>
                  <a:tcPr/>
                </a:tc>
                <a:tc>
                  <a:txBody>
                    <a:bodyPr/>
                    <a:lstStyle/>
                    <a:p>
                      <a:pPr algn="ctr"/>
                      <a:r>
                        <a:rPr lang="en-US" dirty="0"/>
                        <a:t>26</a:t>
                      </a:r>
                    </a:p>
                  </a:txBody>
                  <a:tcPr/>
                </a:tc>
                <a:tc>
                  <a:txBody>
                    <a:bodyPr/>
                    <a:lstStyle/>
                    <a:p>
                      <a:pPr algn="ctr"/>
                      <a:r>
                        <a:rPr lang="en-US" dirty="0"/>
                        <a:t>21</a:t>
                      </a:r>
                    </a:p>
                  </a:txBody>
                  <a:tcPr/>
                </a:tc>
                <a:tc>
                  <a:txBody>
                    <a:bodyPr/>
                    <a:lstStyle/>
                    <a:p>
                      <a:pPr algn="ctr"/>
                      <a:r>
                        <a:rPr lang="en-US" b="1" dirty="0"/>
                        <a:t>5 (L)</a:t>
                      </a:r>
                    </a:p>
                  </a:txBody>
                  <a:tcPr/>
                </a:tc>
                <a:extLst>
                  <a:ext uri="{0D108BD9-81ED-4DB2-BD59-A6C34878D82A}">
                    <a16:rowId xmlns:a16="http://schemas.microsoft.com/office/drawing/2014/main" val="10001"/>
                  </a:ext>
                </a:extLst>
              </a:tr>
              <a:tr h="370840">
                <a:tc>
                  <a:txBody>
                    <a:bodyPr/>
                    <a:lstStyle/>
                    <a:p>
                      <a:pPr algn="l"/>
                      <a:r>
                        <a:rPr lang="en-US" dirty="0"/>
                        <a:t>Creat</a:t>
                      </a:r>
                      <a:endParaRPr lang="en-US" baseline="30000" dirty="0"/>
                    </a:p>
                  </a:txBody>
                  <a:tcPr/>
                </a:tc>
                <a:tc>
                  <a:txBody>
                    <a:bodyPr/>
                    <a:lstStyle/>
                    <a:p>
                      <a:pPr algn="ctr"/>
                      <a:r>
                        <a:rPr lang="en-US" dirty="0"/>
                        <a:t>0.9</a:t>
                      </a:r>
                    </a:p>
                  </a:txBody>
                  <a:tcPr/>
                </a:tc>
                <a:tc>
                  <a:txBody>
                    <a:bodyPr/>
                    <a:lstStyle/>
                    <a:p>
                      <a:pPr algn="ctr"/>
                      <a:r>
                        <a:rPr lang="en-US" dirty="0"/>
                        <a:t>0.9</a:t>
                      </a:r>
                    </a:p>
                  </a:txBody>
                  <a:tcPr/>
                </a:tc>
                <a:tc>
                  <a:txBody>
                    <a:bodyPr/>
                    <a:lstStyle/>
                    <a:p>
                      <a:pPr algn="ctr"/>
                      <a:r>
                        <a:rPr lang="en-US" dirty="0"/>
                        <a:t>0.6</a:t>
                      </a:r>
                    </a:p>
                  </a:txBody>
                  <a:tcPr/>
                </a:tc>
                <a:extLst>
                  <a:ext uri="{0D108BD9-81ED-4DB2-BD59-A6C34878D82A}">
                    <a16:rowId xmlns:a16="http://schemas.microsoft.com/office/drawing/2014/main" val="10002"/>
                  </a:ext>
                </a:extLst>
              </a:tr>
              <a:tr h="370840">
                <a:tc>
                  <a:txBody>
                    <a:bodyPr/>
                    <a:lstStyle/>
                    <a:p>
                      <a:pPr algn="l"/>
                      <a:r>
                        <a:rPr lang="en-US" baseline="0" dirty="0"/>
                        <a:t>Ca</a:t>
                      </a:r>
                      <a:r>
                        <a:rPr lang="en-US" baseline="30000" dirty="0"/>
                        <a:t>2+</a:t>
                      </a:r>
                      <a:endParaRPr lang="en-US" baseline="0" dirty="0"/>
                    </a:p>
                  </a:txBody>
                  <a:tcPr/>
                </a:tc>
                <a:tc>
                  <a:txBody>
                    <a:bodyPr/>
                    <a:lstStyle/>
                    <a:p>
                      <a:pPr algn="ctr"/>
                      <a:r>
                        <a:rPr lang="en-US" dirty="0"/>
                        <a:t>10.9</a:t>
                      </a:r>
                    </a:p>
                  </a:txBody>
                  <a:tcPr/>
                </a:tc>
                <a:tc>
                  <a:txBody>
                    <a:bodyPr/>
                    <a:lstStyle/>
                    <a:p>
                      <a:pPr algn="ctr"/>
                      <a:r>
                        <a:rPr lang="en-US" dirty="0"/>
                        <a:t>9.4</a:t>
                      </a:r>
                    </a:p>
                  </a:txBody>
                  <a:tcPr/>
                </a:tc>
                <a:tc>
                  <a:txBody>
                    <a:bodyPr/>
                    <a:lstStyle/>
                    <a:p>
                      <a:pPr algn="ctr"/>
                      <a:r>
                        <a:rPr lang="en-US" b="1" dirty="0"/>
                        <a:t>9.0 (L)</a:t>
                      </a:r>
                    </a:p>
                  </a:txBody>
                  <a:tcPr/>
                </a:tc>
                <a:extLst>
                  <a:ext uri="{0D108BD9-81ED-4DB2-BD59-A6C34878D82A}">
                    <a16:rowId xmlns:a16="http://schemas.microsoft.com/office/drawing/2014/main" val="10003"/>
                  </a:ext>
                </a:extLst>
              </a:tr>
              <a:tr h="370840">
                <a:tc>
                  <a:txBody>
                    <a:bodyPr/>
                    <a:lstStyle/>
                    <a:p>
                      <a:pPr algn="l"/>
                      <a:r>
                        <a:rPr lang="en-US" baseline="0" dirty="0"/>
                        <a:t>Phosphate</a:t>
                      </a:r>
                    </a:p>
                  </a:txBody>
                  <a:tcPr/>
                </a:tc>
                <a:tc>
                  <a:txBody>
                    <a:bodyPr/>
                    <a:lstStyle/>
                    <a:p>
                      <a:pPr algn="ctr"/>
                      <a:r>
                        <a:rPr lang="en-US" b="1" dirty="0"/>
                        <a:t>11.6 (H)</a:t>
                      </a:r>
                    </a:p>
                  </a:txBody>
                  <a:tcPr/>
                </a:tc>
                <a:tc>
                  <a:txBody>
                    <a:bodyPr/>
                    <a:lstStyle/>
                    <a:p>
                      <a:pPr algn="ctr"/>
                      <a:r>
                        <a:rPr lang="en-US" b="0" dirty="0"/>
                        <a:t>4.5</a:t>
                      </a:r>
                    </a:p>
                  </a:txBody>
                  <a:tcPr/>
                </a:tc>
                <a:tc>
                  <a:txBody>
                    <a:bodyPr/>
                    <a:lstStyle/>
                    <a:p>
                      <a:pPr algn="ctr"/>
                      <a:r>
                        <a:rPr lang="en-US" b="1" dirty="0"/>
                        <a:t>2.5 (L)</a:t>
                      </a:r>
                    </a:p>
                  </a:txBody>
                  <a:tcPr/>
                </a:tc>
                <a:extLst>
                  <a:ext uri="{0D108BD9-81ED-4DB2-BD59-A6C34878D82A}">
                    <a16:rowId xmlns:a16="http://schemas.microsoft.com/office/drawing/2014/main" val="10004"/>
                  </a:ext>
                </a:extLst>
              </a:tr>
              <a:tr h="370840">
                <a:tc>
                  <a:txBody>
                    <a:bodyPr/>
                    <a:lstStyle/>
                    <a:p>
                      <a:pPr algn="l"/>
                      <a:r>
                        <a:rPr lang="en-US" baseline="0" dirty="0"/>
                        <a:t>Magnesium</a:t>
                      </a:r>
                    </a:p>
                  </a:txBody>
                  <a:tcPr/>
                </a:tc>
                <a:tc>
                  <a:txBody>
                    <a:bodyPr/>
                    <a:lstStyle/>
                    <a:p>
                      <a:pPr algn="ctr"/>
                      <a:r>
                        <a:rPr lang="en-US" b="1" dirty="0"/>
                        <a:t>2.2 (H)</a:t>
                      </a:r>
                    </a:p>
                  </a:txBody>
                  <a:tcPr/>
                </a:tc>
                <a:tc>
                  <a:txBody>
                    <a:bodyPr/>
                    <a:lstStyle/>
                    <a:p>
                      <a:pPr algn="ctr"/>
                      <a:r>
                        <a:rPr lang="en-US" b="1" dirty="0"/>
                        <a:t>1.4 (L)</a:t>
                      </a:r>
                    </a:p>
                  </a:txBody>
                  <a:tcPr/>
                </a:tc>
                <a:tc>
                  <a:txBody>
                    <a:bodyPr/>
                    <a:lstStyle/>
                    <a:p>
                      <a:pPr algn="ctr"/>
                      <a:r>
                        <a:rPr lang="en-US" b="1" dirty="0"/>
                        <a:t>1.3 (L)</a:t>
                      </a:r>
                    </a:p>
                  </a:txBody>
                  <a:tcPr/>
                </a:tc>
                <a:extLst>
                  <a:ext uri="{0D108BD9-81ED-4DB2-BD59-A6C34878D82A}">
                    <a16:rowId xmlns:a16="http://schemas.microsoft.com/office/drawing/2014/main" val="10005"/>
                  </a:ext>
                </a:extLst>
              </a:tr>
              <a:tr h="370840">
                <a:tc>
                  <a:txBody>
                    <a:bodyPr/>
                    <a:lstStyle/>
                    <a:p>
                      <a:pPr algn="l"/>
                      <a:r>
                        <a:rPr lang="en-US" dirty="0"/>
                        <a:t>TP</a:t>
                      </a:r>
                    </a:p>
                  </a:txBody>
                  <a:tcPr/>
                </a:tc>
                <a:tc>
                  <a:txBody>
                    <a:bodyPr/>
                    <a:lstStyle/>
                    <a:p>
                      <a:pPr algn="ctr"/>
                      <a:r>
                        <a:rPr lang="en-US" dirty="0"/>
                        <a:t>5.6</a:t>
                      </a:r>
                    </a:p>
                  </a:txBody>
                  <a:tcPr/>
                </a:tc>
                <a:tc>
                  <a:txBody>
                    <a:bodyPr/>
                    <a:lstStyle/>
                    <a:p>
                      <a:pPr algn="ctr"/>
                      <a:r>
                        <a:rPr lang="en-US" b="1" dirty="0"/>
                        <a:t>3.3 (L)</a:t>
                      </a:r>
                    </a:p>
                  </a:txBody>
                  <a:tcPr/>
                </a:tc>
                <a:tc>
                  <a:txBody>
                    <a:bodyPr/>
                    <a:lstStyle/>
                    <a:p>
                      <a:pPr algn="ctr"/>
                      <a:r>
                        <a:rPr lang="en-US" b="1" dirty="0"/>
                        <a:t>2.8 (L)</a:t>
                      </a:r>
                    </a:p>
                  </a:txBody>
                  <a:tcPr/>
                </a:tc>
                <a:extLst>
                  <a:ext uri="{0D108BD9-81ED-4DB2-BD59-A6C34878D82A}">
                    <a16:rowId xmlns:a16="http://schemas.microsoft.com/office/drawing/2014/main" val="10006"/>
                  </a:ext>
                </a:extLst>
              </a:tr>
              <a:tr h="370840">
                <a:tc>
                  <a:txBody>
                    <a:bodyPr/>
                    <a:lstStyle/>
                    <a:p>
                      <a:pPr algn="l"/>
                      <a:r>
                        <a:rPr lang="en-US" dirty="0"/>
                        <a:t>Albumin</a:t>
                      </a:r>
                    </a:p>
                  </a:txBody>
                  <a:tcPr/>
                </a:tc>
                <a:tc>
                  <a:txBody>
                    <a:bodyPr/>
                    <a:lstStyle/>
                    <a:p>
                      <a:pPr algn="ctr"/>
                      <a:r>
                        <a:rPr lang="en-US" dirty="0"/>
                        <a:t>3.4</a:t>
                      </a:r>
                    </a:p>
                  </a:txBody>
                  <a:tcPr/>
                </a:tc>
                <a:tc>
                  <a:txBody>
                    <a:bodyPr/>
                    <a:lstStyle/>
                    <a:p>
                      <a:pPr algn="ctr"/>
                      <a:r>
                        <a:rPr lang="en-US" b="1" dirty="0"/>
                        <a:t>1.9 (L)</a:t>
                      </a:r>
                    </a:p>
                  </a:txBody>
                  <a:tcPr/>
                </a:tc>
                <a:tc>
                  <a:txBody>
                    <a:bodyPr/>
                    <a:lstStyle/>
                    <a:p>
                      <a:pPr algn="ctr"/>
                      <a:r>
                        <a:rPr lang="en-US" b="1" dirty="0"/>
                        <a:t>1.8 (L)</a:t>
                      </a:r>
                    </a:p>
                  </a:txBody>
                  <a:tcPr/>
                </a:tc>
                <a:extLst>
                  <a:ext uri="{0D108BD9-81ED-4DB2-BD59-A6C34878D82A}">
                    <a16:rowId xmlns:a16="http://schemas.microsoft.com/office/drawing/2014/main" val="10007"/>
                  </a:ext>
                </a:extLst>
              </a:tr>
              <a:tr h="370840">
                <a:tc>
                  <a:txBody>
                    <a:bodyPr/>
                    <a:lstStyle/>
                    <a:p>
                      <a:pPr algn="l"/>
                      <a:r>
                        <a:rPr lang="en-US" dirty="0"/>
                        <a:t>ALT</a:t>
                      </a:r>
                    </a:p>
                  </a:txBody>
                  <a:tcPr/>
                </a:tc>
                <a:tc>
                  <a:txBody>
                    <a:bodyPr/>
                    <a:lstStyle/>
                    <a:p>
                      <a:pPr algn="ctr"/>
                      <a:r>
                        <a:rPr lang="en-US" b="0" dirty="0"/>
                        <a:t>39</a:t>
                      </a:r>
                    </a:p>
                  </a:txBody>
                  <a:tcPr/>
                </a:tc>
                <a:tc>
                  <a:txBody>
                    <a:bodyPr/>
                    <a:lstStyle/>
                    <a:p>
                      <a:pPr algn="ctr"/>
                      <a:r>
                        <a:rPr lang="en-US" b="1" dirty="0"/>
                        <a:t>4244 (H)</a:t>
                      </a:r>
                    </a:p>
                  </a:txBody>
                  <a:tcPr/>
                </a:tc>
                <a:tc>
                  <a:txBody>
                    <a:bodyPr/>
                    <a:lstStyle/>
                    <a:p>
                      <a:pPr algn="ctr"/>
                      <a:r>
                        <a:rPr lang="en-US" b="1" dirty="0"/>
                        <a:t>2358</a:t>
                      </a:r>
                      <a:r>
                        <a:rPr lang="en-US" b="1" baseline="0" dirty="0"/>
                        <a:t> (H)</a:t>
                      </a:r>
                      <a:endParaRPr lang="en-US" b="1" dirty="0"/>
                    </a:p>
                  </a:txBody>
                  <a:tcPr/>
                </a:tc>
                <a:extLst>
                  <a:ext uri="{0D108BD9-81ED-4DB2-BD59-A6C34878D82A}">
                    <a16:rowId xmlns:a16="http://schemas.microsoft.com/office/drawing/2014/main" val="10008"/>
                  </a:ext>
                </a:extLst>
              </a:tr>
              <a:tr h="370840">
                <a:tc>
                  <a:txBody>
                    <a:bodyPr/>
                    <a:lstStyle/>
                    <a:p>
                      <a:pPr algn="l"/>
                      <a:r>
                        <a:rPr lang="en-US" dirty="0"/>
                        <a:t>AST</a:t>
                      </a:r>
                    </a:p>
                  </a:txBody>
                  <a:tcPr/>
                </a:tc>
                <a:tc>
                  <a:txBody>
                    <a:bodyPr/>
                    <a:lstStyle/>
                    <a:p>
                      <a:pPr algn="ctr"/>
                      <a:r>
                        <a:rPr lang="en-US" b="1" dirty="0"/>
                        <a:t>70 (H)</a:t>
                      </a:r>
                    </a:p>
                  </a:txBody>
                  <a:tcPr/>
                </a:tc>
                <a:tc>
                  <a:txBody>
                    <a:bodyPr/>
                    <a:lstStyle/>
                    <a:p>
                      <a:pPr algn="ctr"/>
                      <a:r>
                        <a:rPr lang="en-US" b="1" dirty="0"/>
                        <a:t>5097 (H)</a:t>
                      </a:r>
                    </a:p>
                  </a:txBody>
                  <a:tcPr/>
                </a:tc>
                <a:tc>
                  <a:txBody>
                    <a:bodyPr/>
                    <a:lstStyle/>
                    <a:p>
                      <a:pPr algn="ctr"/>
                      <a:r>
                        <a:rPr lang="en-US" b="1" dirty="0"/>
                        <a:t>729 (H)</a:t>
                      </a:r>
                    </a:p>
                  </a:txBody>
                  <a:tcPr/>
                </a:tc>
                <a:extLst>
                  <a:ext uri="{0D108BD9-81ED-4DB2-BD59-A6C34878D82A}">
                    <a16:rowId xmlns:a16="http://schemas.microsoft.com/office/drawing/2014/main" val="10009"/>
                  </a:ext>
                </a:extLst>
              </a:tr>
              <a:tr h="370840">
                <a:tc>
                  <a:txBody>
                    <a:bodyPr/>
                    <a:lstStyle/>
                    <a:p>
                      <a:pPr algn="l"/>
                      <a:r>
                        <a:rPr lang="en-US" dirty="0"/>
                        <a:t>ALP</a:t>
                      </a:r>
                    </a:p>
                  </a:txBody>
                  <a:tcPr/>
                </a:tc>
                <a:tc>
                  <a:txBody>
                    <a:bodyPr/>
                    <a:lstStyle/>
                    <a:p>
                      <a:pPr algn="ctr"/>
                      <a:r>
                        <a:rPr lang="en-US" b="1" dirty="0"/>
                        <a:t>233 (H)</a:t>
                      </a:r>
                    </a:p>
                  </a:txBody>
                  <a:tcPr/>
                </a:tc>
                <a:tc>
                  <a:txBody>
                    <a:bodyPr/>
                    <a:lstStyle/>
                    <a:p>
                      <a:pPr algn="ctr"/>
                      <a:r>
                        <a:rPr lang="en-US" b="1" dirty="0"/>
                        <a:t>299 (H)</a:t>
                      </a:r>
                    </a:p>
                  </a:txBody>
                  <a:tcPr/>
                </a:tc>
                <a:tc>
                  <a:txBody>
                    <a:bodyPr/>
                    <a:lstStyle/>
                    <a:p>
                      <a:pPr algn="ctr"/>
                      <a:r>
                        <a:rPr lang="en-US" b="1" dirty="0"/>
                        <a:t>380 (H)</a:t>
                      </a:r>
                    </a:p>
                  </a:txBody>
                  <a:tcPr/>
                </a:tc>
                <a:extLst>
                  <a:ext uri="{0D108BD9-81ED-4DB2-BD59-A6C34878D82A}">
                    <a16:rowId xmlns:a16="http://schemas.microsoft.com/office/drawing/2014/main" val="10010"/>
                  </a:ext>
                </a:extLst>
              </a:tr>
              <a:tr h="370840">
                <a:tc>
                  <a:txBody>
                    <a:bodyPr/>
                    <a:lstStyle/>
                    <a:p>
                      <a:pPr algn="l"/>
                      <a:r>
                        <a:rPr lang="en-US" dirty="0"/>
                        <a:t>CK</a:t>
                      </a:r>
                    </a:p>
                  </a:txBody>
                  <a:tcPr/>
                </a:tc>
                <a:tc>
                  <a:txBody>
                    <a:bodyPr/>
                    <a:lstStyle/>
                    <a:p>
                      <a:pPr algn="ctr"/>
                      <a:r>
                        <a:rPr lang="en-US" b="1" dirty="0"/>
                        <a:t>1009 (H)</a:t>
                      </a:r>
                    </a:p>
                  </a:txBody>
                  <a:tcPr/>
                </a:tc>
                <a:tc>
                  <a:txBody>
                    <a:bodyPr/>
                    <a:lstStyle/>
                    <a:p>
                      <a:pPr algn="ctr"/>
                      <a:r>
                        <a:rPr lang="en-US" b="1" dirty="0"/>
                        <a:t>13951 (H)</a:t>
                      </a:r>
                    </a:p>
                  </a:txBody>
                  <a:tcPr/>
                </a:tc>
                <a:tc>
                  <a:txBody>
                    <a:bodyPr/>
                    <a:lstStyle/>
                    <a:p>
                      <a:pPr algn="ctr"/>
                      <a:r>
                        <a:rPr lang="en-US" b="1" dirty="0"/>
                        <a:t>4420 (H)</a:t>
                      </a:r>
                    </a:p>
                  </a:txBody>
                  <a:tcPr/>
                </a:tc>
                <a:extLst>
                  <a:ext uri="{0D108BD9-81ED-4DB2-BD59-A6C34878D82A}">
                    <a16:rowId xmlns:a16="http://schemas.microsoft.com/office/drawing/2014/main" val="10011"/>
                  </a:ext>
                </a:extLst>
              </a:tr>
              <a:tr h="370840">
                <a:tc>
                  <a:txBody>
                    <a:bodyPr/>
                    <a:lstStyle/>
                    <a:p>
                      <a:pPr algn="l"/>
                      <a:r>
                        <a:rPr lang="en-US" dirty="0"/>
                        <a:t>K</a:t>
                      </a:r>
                      <a:r>
                        <a:rPr lang="en-US" baseline="30000" dirty="0"/>
                        <a:t>+</a:t>
                      </a:r>
                    </a:p>
                  </a:txBody>
                  <a:tcPr/>
                </a:tc>
                <a:tc>
                  <a:txBody>
                    <a:bodyPr/>
                    <a:lstStyle/>
                    <a:p>
                      <a:pPr algn="ctr"/>
                      <a:r>
                        <a:rPr lang="en-US" dirty="0"/>
                        <a:t>4.9</a:t>
                      </a:r>
                    </a:p>
                  </a:txBody>
                  <a:tcPr/>
                </a:tc>
                <a:tc>
                  <a:txBody>
                    <a:bodyPr/>
                    <a:lstStyle/>
                    <a:p>
                      <a:pPr algn="ctr"/>
                      <a:r>
                        <a:rPr lang="en-US" dirty="0"/>
                        <a:t>4.3</a:t>
                      </a:r>
                    </a:p>
                  </a:txBody>
                  <a:tcPr/>
                </a:tc>
                <a:tc>
                  <a:txBody>
                    <a:bodyPr/>
                    <a:lstStyle/>
                    <a:p>
                      <a:pPr algn="ctr"/>
                      <a:r>
                        <a:rPr lang="en-US" b="1" dirty="0"/>
                        <a:t>3.6 (L)</a:t>
                      </a:r>
                    </a:p>
                  </a:txBody>
                  <a:tcPr/>
                </a:tc>
                <a:extLst>
                  <a:ext uri="{0D108BD9-81ED-4DB2-BD59-A6C34878D82A}">
                    <a16:rowId xmlns:a16="http://schemas.microsoft.com/office/drawing/2014/main" val="10012"/>
                  </a:ext>
                </a:extLst>
              </a:tr>
              <a:tr h="370840">
                <a:tc>
                  <a:txBody>
                    <a:bodyPr/>
                    <a:lstStyle/>
                    <a:p>
                      <a:pPr algn="l"/>
                      <a:r>
                        <a:rPr lang="en-US" baseline="0" dirty="0"/>
                        <a:t>Glucose</a:t>
                      </a:r>
                    </a:p>
                  </a:txBody>
                  <a:tcPr/>
                </a:tc>
                <a:tc>
                  <a:txBody>
                    <a:bodyPr/>
                    <a:lstStyle/>
                    <a:p>
                      <a:pPr algn="ctr"/>
                      <a:r>
                        <a:rPr lang="en-US" b="1" dirty="0"/>
                        <a:t>67 (L)</a:t>
                      </a:r>
                    </a:p>
                  </a:txBody>
                  <a:tcPr/>
                </a:tc>
                <a:tc>
                  <a:txBody>
                    <a:bodyPr/>
                    <a:lstStyle/>
                    <a:p>
                      <a:pPr algn="ctr"/>
                      <a:r>
                        <a:rPr lang="en-US" b="1" dirty="0"/>
                        <a:t>115 (H)</a:t>
                      </a:r>
                    </a:p>
                  </a:txBody>
                  <a:tcPr/>
                </a:tc>
                <a:tc>
                  <a:txBody>
                    <a:bodyPr/>
                    <a:lstStyle/>
                    <a:p>
                      <a:pPr algn="ctr"/>
                      <a:r>
                        <a:rPr lang="en-US" b="1" dirty="0"/>
                        <a:t>149 (H)</a:t>
                      </a:r>
                    </a:p>
                  </a:txBody>
                  <a:tcPr/>
                </a:tc>
                <a:extLst>
                  <a:ext uri="{0D108BD9-81ED-4DB2-BD59-A6C34878D82A}">
                    <a16:rowId xmlns:a16="http://schemas.microsoft.com/office/drawing/2014/main" val="10013"/>
                  </a:ext>
                </a:extLst>
              </a:tr>
            </a:tbl>
          </a:graphicData>
        </a:graphic>
      </p:graphicFrame>
      <p:sp>
        <p:nvSpPr>
          <p:cNvPr id="6" name="Content Placeholder 2"/>
          <p:cNvSpPr txBox="1">
            <a:spLocks/>
          </p:cNvSpPr>
          <p:nvPr/>
        </p:nvSpPr>
        <p:spPr>
          <a:xfrm>
            <a:off x="6386775" y="1508417"/>
            <a:ext cx="2757224" cy="119545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200" dirty="0"/>
              <a:t>On Day 2 post-op, increased feeding to ½ RER</a:t>
            </a:r>
          </a:p>
        </p:txBody>
      </p:sp>
      <p:sp>
        <p:nvSpPr>
          <p:cNvPr id="7" name="Content Placeholder 2"/>
          <p:cNvSpPr txBox="1">
            <a:spLocks/>
          </p:cNvSpPr>
          <p:nvPr/>
        </p:nvSpPr>
        <p:spPr>
          <a:xfrm>
            <a:off x="6386774" y="2703873"/>
            <a:ext cx="2757225" cy="1853598"/>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200" dirty="0"/>
              <a:t>Describe the abnormalities on this chemistry panel, including differentials</a:t>
            </a:r>
          </a:p>
        </p:txBody>
      </p:sp>
      <p:sp>
        <p:nvSpPr>
          <p:cNvPr id="8" name="Content Placeholder 2"/>
          <p:cNvSpPr txBox="1">
            <a:spLocks/>
          </p:cNvSpPr>
          <p:nvPr/>
        </p:nvSpPr>
        <p:spPr>
          <a:xfrm>
            <a:off x="6386775" y="4557471"/>
            <a:ext cx="2757225" cy="2300529"/>
          </a:xfrm>
          <a:prstGeom prst="rect">
            <a:avLst/>
          </a:prstGeom>
        </p:spPr>
        <p:txBody>
          <a:bodyPr vert="horz">
            <a:normAutofit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200" dirty="0"/>
              <a:t>Hypomagnasemia</a:t>
            </a:r>
          </a:p>
          <a:p>
            <a:r>
              <a:rPr lang="en-US" sz="2200" dirty="0"/>
              <a:t>Hypophosphatemia</a:t>
            </a:r>
          </a:p>
          <a:p>
            <a:r>
              <a:rPr lang="en-US" sz="2200" dirty="0"/>
              <a:t>Hypoproteinemia</a:t>
            </a:r>
          </a:p>
          <a:p>
            <a:r>
              <a:rPr lang="en-US" sz="2200" dirty="0"/>
              <a:t>Improved LE elevation</a:t>
            </a:r>
          </a:p>
          <a:p>
            <a:r>
              <a:rPr lang="en-US" sz="2200" dirty="0"/>
              <a:t>Hypokalemia</a:t>
            </a:r>
          </a:p>
        </p:txBody>
      </p:sp>
    </p:spTree>
    <p:extLst>
      <p:ext uri="{BB962C8B-B14F-4D97-AF65-F5344CB8AC3E}">
        <p14:creationId xmlns:p14="http://schemas.microsoft.com/office/powerpoint/2010/main" val="7979062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Magnesium</a:t>
            </a:r>
          </a:p>
        </p:txBody>
      </p:sp>
      <p:sp>
        <p:nvSpPr>
          <p:cNvPr id="4" name="Text Placeholder 1"/>
          <p:cNvSpPr>
            <a:spLocks noGrp="1"/>
          </p:cNvSpPr>
          <p:nvPr>
            <p:ph type="body" idx="1"/>
          </p:nvPr>
        </p:nvSpPr>
        <p:spPr>
          <a:xfrm>
            <a:off x="1371600" y="2743199"/>
            <a:ext cx="7123113" cy="4000757"/>
          </a:xfrm>
        </p:spPr>
        <p:txBody>
          <a:bodyPr>
            <a:normAutofit lnSpcReduction="10000"/>
          </a:bodyPr>
          <a:lstStyle/>
          <a:p>
            <a:pPr marL="457200" indent="-457200">
              <a:buFont typeface="Arial"/>
              <a:buChar char="•"/>
            </a:pPr>
            <a:r>
              <a:rPr lang="en-US" dirty="0"/>
              <a:t>Function/Roles</a:t>
            </a:r>
          </a:p>
          <a:p>
            <a:pPr marL="457200" indent="-457200">
              <a:buFont typeface="Arial"/>
              <a:buChar char="•"/>
            </a:pPr>
            <a:r>
              <a:rPr lang="en-US" dirty="0"/>
              <a:t>Regulation</a:t>
            </a:r>
          </a:p>
          <a:p>
            <a:pPr marL="457200" indent="-457200">
              <a:buFont typeface="Arial"/>
              <a:buChar char="•"/>
            </a:pPr>
            <a:r>
              <a:rPr lang="en-US" dirty="0"/>
              <a:t>Distribution</a:t>
            </a:r>
          </a:p>
          <a:p>
            <a:pPr marL="457200" indent="-457200">
              <a:buFont typeface="Arial"/>
              <a:buChar char="•"/>
            </a:pPr>
            <a:r>
              <a:rPr lang="en-US" dirty="0"/>
              <a:t>Uptake</a:t>
            </a:r>
          </a:p>
          <a:p>
            <a:pPr marL="457200" indent="-457200">
              <a:buFont typeface="Arial"/>
              <a:buChar char="•"/>
            </a:pPr>
            <a:r>
              <a:rPr lang="en-US" dirty="0"/>
              <a:t>Renal Handling</a:t>
            </a:r>
          </a:p>
          <a:p>
            <a:pPr marL="457200" indent="-457200">
              <a:buFont typeface="Arial"/>
              <a:buChar char="•"/>
            </a:pPr>
            <a:r>
              <a:rPr lang="en-US" dirty="0"/>
              <a:t>Excretion</a:t>
            </a:r>
          </a:p>
          <a:p>
            <a:pPr marL="457200" indent="-457200">
              <a:buFont typeface="Arial"/>
              <a:buChar char="•"/>
            </a:pPr>
            <a:r>
              <a:rPr lang="en-US" dirty="0"/>
              <a:t>Hypomagnasemia</a:t>
            </a:r>
          </a:p>
          <a:p>
            <a:pPr marL="457200" indent="-457200">
              <a:buFont typeface="Arial"/>
              <a:buChar char="•"/>
            </a:pPr>
            <a:r>
              <a:rPr lang="en-US" dirty="0"/>
              <a:t>Hypermagnasemia</a:t>
            </a:r>
          </a:p>
        </p:txBody>
      </p:sp>
    </p:spTree>
    <p:extLst>
      <p:ext uri="{BB962C8B-B14F-4D97-AF65-F5344CB8AC3E}">
        <p14:creationId xmlns:p14="http://schemas.microsoft.com/office/powerpoint/2010/main" val="1998762509"/>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Function/Roles of Magnesium</a:t>
            </a:r>
          </a:p>
        </p:txBody>
      </p:sp>
      <p:sp>
        <p:nvSpPr>
          <p:cNvPr id="3" name="Content Placeholder 2"/>
          <p:cNvSpPr>
            <a:spLocks noGrp="1"/>
          </p:cNvSpPr>
          <p:nvPr>
            <p:ph sz="quarter" idx="1"/>
          </p:nvPr>
        </p:nvSpPr>
        <p:spPr>
          <a:xfrm>
            <a:off x="612648" y="1529053"/>
            <a:ext cx="8153400" cy="3747753"/>
          </a:xfrm>
        </p:spPr>
        <p:txBody>
          <a:bodyPr>
            <a:normAutofit/>
          </a:bodyPr>
          <a:lstStyle/>
          <a:p>
            <a:r>
              <a:rPr lang="en-US" dirty="0"/>
              <a:t>Essential cofactor in &gt; 300 enzymatic reactions</a:t>
            </a:r>
          </a:p>
          <a:p>
            <a:pPr lvl="1"/>
            <a:r>
              <a:rPr lang="en-US" dirty="0"/>
              <a:t>Including ATPase which hydrolyzes ATP, providing energy</a:t>
            </a:r>
          </a:p>
          <a:p>
            <a:pPr lvl="1"/>
            <a:r>
              <a:rPr lang="en-US" dirty="0"/>
              <a:t>Na</a:t>
            </a:r>
            <a:r>
              <a:rPr lang="en-US" baseline="30000" dirty="0"/>
              <a:t>+</a:t>
            </a:r>
            <a:r>
              <a:rPr lang="en-US" dirty="0"/>
              <a:t>-K</a:t>
            </a:r>
            <a:r>
              <a:rPr lang="en-US" baseline="30000" dirty="0"/>
              <a:t>+</a:t>
            </a:r>
            <a:r>
              <a:rPr lang="en-US" dirty="0"/>
              <a:t> exchanger</a:t>
            </a:r>
          </a:p>
          <a:p>
            <a:r>
              <a:rPr lang="en-US" dirty="0"/>
              <a:t>Endogenous calcium channel blocker</a:t>
            </a:r>
          </a:p>
        </p:txBody>
      </p:sp>
    </p:spTree>
    <p:extLst>
      <p:ext uri="{BB962C8B-B14F-4D97-AF65-F5344CB8AC3E}">
        <p14:creationId xmlns:p14="http://schemas.microsoft.com/office/powerpoint/2010/main" val="214838540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 Gladys</a:t>
            </a:r>
          </a:p>
        </p:txBody>
      </p:sp>
      <p:sp>
        <p:nvSpPr>
          <p:cNvPr id="5" name="Content Placeholder 2"/>
          <p:cNvSpPr txBox="1">
            <a:spLocks/>
          </p:cNvSpPr>
          <p:nvPr/>
        </p:nvSpPr>
        <p:spPr>
          <a:xfrm>
            <a:off x="5893588" y="1600199"/>
            <a:ext cx="3070090" cy="4761559"/>
          </a:xfrm>
          <a:prstGeom prst="rect">
            <a:avLst/>
          </a:prstGeom>
        </p:spPr>
        <p:txBody>
          <a:bodyPr vert="horz">
            <a:normAutofit fontScale="92500"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a:t>Rx Amlodipine, Cerenia, Omeprazole</a:t>
            </a:r>
            <a:r>
              <a:rPr lang="en-US" dirty="0">
                <a:sym typeface="Wingdings"/>
              </a:rPr>
              <a:t> ate well, no vomiting  rx Enalapril, Doxycycline</a:t>
            </a:r>
          </a:p>
          <a:p>
            <a:r>
              <a:rPr lang="en-US" dirty="0">
                <a:sym typeface="Wingdings"/>
              </a:rPr>
              <a:t>Vomiting, lethargic the next day, anorexic + not taking meds</a:t>
            </a:r>
          </a:p>
          <a:p>
            <a:r>
              <a:rPr lang="en-US" dirty="0">
                <a:sym typeface="Wingdings"/>
              </a:rPr>
              <a:t>Rx SQF</a:t>
            </a:r>
            <a:endParaRPr lang="en-US" dirty="0"/>
          </a:p>
        </p:txBody>
      </p:sp>
      <p:pic>
        <p:nvPicPr>
          <p:cNvPr id="7" name="Picture 6"/>
          <p:cNvPicPr>
            <a:picLocks noChangeAspect="1"/>
          </p:cNvPicPr>
          <p:nvPr/>
        </p:nvPicPr>
        <p:blipFill rotWithShape="1">
          <a:blip r:embed="rId3"/>
          <a:srcRect l="5077" r="13686" b="11032"/>
          <a:stretch/>
        </p:blipFill>
        <p:spPr>
          <a:xfrm>
            <a:off x="172616" y="1751323"/>
            <a:ext cx="5585346" cy="3636446"/>
          </a:xfrm>
          <a:prstGeom prst="rect">
            <a:avLst/>
          </a:prstGeom>
        </p:spPr>
      </p:pic>
    </p:spTree>
    <p:extLst>
      <p:ext uri="{BB962C8B-B14F-4D97-AF65-F5344CB8AC3E}">
        <p14:creationId xmlns:p14="http://schemas.microsoft.com/office/powerpoint/2010/main" val="23288302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Regulation of Magnesium</a:t>
            </a:r>
          </a:p>
        </p:txBody>
      </p:sp>
      <p:sp>
        <p:nvSpPr>
          <p:cNvPr id="3" name="Content Placeholder 2"/>
          <p:cNvSpPr>
            <a:spLocks noGrp="1"/>
          </p:cNvSpPr>
          <p:nvPr>
            <p:ph sz="quarter" idx="1"/>
          </p:nvPr>
        </p:nvSpPr>
        <p:spPr>
          <a:xfrm>
            <a:off x="612648" y="1600200"/>
            <a:ext cx="8153400" cy="1691640"/>
          </a:xfrm>
        </p:spPr>
        <p:txBody>
          <a:bodyPr/>
          <a:lstStyle/>
          <a:p>
            <a:r>
              <a:rPr lang="en-US" dirty="0"/>
              <a:t>Mechanisms of regulation are complex, poorly understood, incompletely defined</a:t>
            </a:r>
          </a:p>
          <a:p>
            <a:r>
              <a:rPr lang="en-US" dirty="0"/>
              <a:t>Hormones play a small role in regulation</a:t>
            </a:r>
          </a:p>
        </p:txBody>
      </p:sp>
    </p:spTree>
    <p:extLst>
      <p:ext uri="{BB962C8B-B14F-4D97-AF65-F5344CB8AC3E}">
        <p14:creationId xmlns:p14="http://schemas.microsoft.com/office/powerpoint/2010/main" val="916250609"/>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Distribution</a:t>
            </a:r>
          </a:p>
        </p:txBody>
      </p:sp>
      <p:sp>
        <p:nvSpPr>
          <p:cNvPr id="3" name="Content Placeholder 2"/>
          <p:cNvSpPr>
            <a:spLocks noGrp="1"/>
          </p:cNvSpPr>
          <p:nvPr>
            <p:ph sz="quarter" idx="1"/>
          </p:nvPr>
        </p:nvSpPr>
        <p:spPr>
          <a:xfrm>
            <a:off x="612648" y="1600199"/>
            <a:ext cx="8153400" cy="5257801"/>
          </a:xfrm>
        </p:spPr>
        <p:txBody>
          <a:bodyPr>
            <a:normAutofit/>
          </a:bodyPr>
          <a:lstStyle/>
          <a:p>
            <a:r>
              <a:rPr lang="en-US" dirty="0"/>
              <a:t>Bone &gt; muscle &gt; soft tissue &gt; RBC &gt; plasma</a:t>
            </a:r>
          </a:p>
          <a:p>
            <a:pPr lvl="1"/>
            <a:r>
              <a:rPr lang="en-US" dirty="0"/>
              <a:t>67% in plasma: iMg </a:t>
            </a:r>
            <a:r>
              <a:rPr lang="en-US" dirty="0">
                <a:sym typeface="Wingdings"/>
              </a:rPr>
              <a:t>= active</a:t>
            </a:r>
          </a:p>
          <a:p>
            <a:pPr lvl="1"/>
            <a:r>
              <a:rPr lang="en-US" dirty="0">
                <a:sym typeface="Wingdings"/>
              </a:rPr>
              <a:t>33% non-ionized</a:t>
            </a:r>
          </a:p>
          <a:p>
            <a:pPr lvl="2"/>
            <a:r>
              <a:rPr lang="en-US" dirty="0">
                <a:sym typeface="Wingdings"/>
              </a:rPr>
              <a:t>Bound to plasma proteins (19% of total)</a:t>
            </a:r>
          </a:p>
          <a:p>
            <a:pPr lvl="2"/>
            <a:r>
              <a:rPr lang="en-US" dirty="0">
                <a:sym typeface="Wingdings"/>
              </a:rPr>
              <a:t>Chelated w/ PO</a:t>
            </a:r>
            <a:r>
              <a:rPr lang="en-US" baseline="-25000" dirty="0">
                <a:sym typeface="Wingdings"/>
              </a:rPr>
              <a:t>4</a:t>
            </a:r>
            <a:r>
              <a:rPr lang="en-US" baseline="30000" dirty="0">
                <a:sym typeface="Wingdings"/>
              </a:rPr>
              <a:t>2-</a:t>
            </a:r>
            <a:r>
              <a:rPr lang="en-US" dirty="0">
                <a:sym typeface="Wingdings"/>
              </a:rPr>
              <a:t> or SO</a:t>
            </a:r>
            <a:r>
              <a:rPr lang="en-US" baseline="-25000" dirty="0">
                <a:sym typeface="Wingdings"/>
              </a:rPr>
              <a:t>4</a:t>
            </a:r>
            <a:r>
              <a:rPr lang="en-US" baseline="30000" dirty="0">
                <a:sym typeface="Wingdings"/>
              </a:rPr>
              <a:t>2-</a:t>
            </a:r>
            <a:r>
              <a:rPr lang="en-US" dirty="0">
                <a:sym typeface="Wingdings"/>
              </a:rPr>
              <a:t> (14% of total)</a:t>
            </a:r>
            <a:endParaRPr lang="en-US" dirty="0"/>
          </a:p>
          <a:p>
            <a:r>
              <a:rPr lang="en-US" dirty="0"/>
              <a:t>2</a:t>
            </a:r>
            <a:r>
              <a:rPr lang="en-US" baseline="30000" dirty="0"/>
              <a:t>nd</a:t>
            </a:r>
            <a:r>
              <a:rPr lang="en-US" dirty="0"/>
              <a:t> most abundant intracellular cation after K</a:t>
            </a:r>
            <a:r>
              <a:rPr lang="en-US" baseline="30000" dirty="0"/>
              <a:t>+</a:t>
            </a:r>
            <a:endParaRPr lang="en-US" dirty="0"/>
          </a:p>
          <a:p>
            <a:r>
              <a:rPr lang="en-US" dirty="0"/>
              <a:t>Most biologically important form = complexed (i.e. Mg-ATP)</a:t>
            </a:r>
          </a:p>
        </p:txBody>
      </p:sp>
    </p:spTree>
    <p:extLst>
      <p:ext uri="{BB962C8B-B14F-4D97-AF65-F5344CB8AC3E}">
        <p14:creationId xmlns:p14="http://schemas.microsoft.com/office/powerpoint/2010/main" val="1559684711"/>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Uptake</a:t>
            </a:r>
          </a:p>
        </p:txBody>
      </p:sp>
      <p:sp>
        <p:nvSpPr>
          <p:cNvPr id="3" name="Content Placeholder 2"/>
          <p:cNvSpPr>
            <a:spLocks noGrp="1"/>
          </p:cNvSpPr>
          <p:nvPr>
            <p:ph sz="quarter" idx="1"/>
          </p:nvPr>
        </p:nvSpPr>
        <p:spPr/>
        <p:txBody>
          <a:bodyPr>
            <a:normAutofit/>
          </a:bodyPr>
          <a:lstStyle/>
          <a:p>
            <a:r>
              <a:rPr lang="en-US" dirty="0"/>
              <a:t>Dietary</a:t>
            </a:r>
          </a:p>
          <a:p>
            <a:pPr lvl="1"/>
            <a:r>
              <a:rPr lang="en-US" dirty="0"/>
              <a:t>Central cation in chlorophyll</a:t>
            </a:r>
          </a:p>
          <a:p>
            <a:r>
              <a:rPr lang="en-US" dirty="0"/>
              <a:t>Major site in dogs: colon</a:t>
            </a:r>
          </a:p>
          <a:p>
            <a:r>
              <a:rPr lang="en-US" dirty="0"/>
              <a:t>Major site in cats: undefined</a:t>
            </a:r>
          </a:p>
          <a:p>
            <a:r>
              <a:rPr lang="en-US" dirty="0"/>
              <a:t>Biphasic</a:t>
            </a:r>
          </a:p>
          <a:p>
            <a:pPr lvl="1"/>
            <a:r>
              <a:rPr lang="en-US" dirty="0"/>
              <a:t>Whole body Mg sufficient: uptake is passive and limited</a:t>
            </a:r>
          </a:p>
          <a:p>
            <a:pPr lvl="1"/>
            <a:r>
              <a:rPr lang="en-US" dirty="0"/>
              <a:t>Whole body Mg depleted: uptake is active</a:t>
            </a:r>
          </a:p>
        </p:txBody>
      </p:sp>
    </p:spTree>
    <p:extLst>
      <p:ext uri="{BB962C8B-B14F-4D97-AF65-F5344CB8AC3E}">
        <p14:creationId xmlns:p14="http://schemas.microsoft.com/office/powerpoint/2010/main" val="3932091905"/>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Renal Handling</a:t>
            </a:r>
          </a:p>
        </p:txBody>
      </p:sp>
      <p:sp>
        <p:nvSpPr>
          <p:cNvPr id="3" name="Content Placeholder 2"/>
          <p:cNvSpPr>
            <a:spLocks noGrp="1"/>
          </p:cNvSpPr>
          <p:nvPr>
            <p:ph sz="quarter" idx="1"/>
          </p:nvPr>
        </p:nvSpPr>
        <p:spPr>
          <a:xfrm>
            <a:off x="612649" y="1763045"/>
            <a:ext cx="5022016" cy="4786730"/>
          </a:xfrm>
        </p:spPr>
        <p:txBody>
          <a:bodyPr>
            <a:normAutofit fontScale="92500" lnSpcReduction="10000"/>
          </a:bodyPr>
          <a:lstStyle/>
          <a:p>
            <a:r>
              <a:rPr lang="en-US" dirty="0"/>
              <a:t>80% of plasma Mg</a:t>
            </a:r>
            <a:r>
              <a:rPr lang="en-US" baseline="30000" dirty="0"/>
              <a:t>2+</a:t>
            </a:r>
            <a:r>
              <a:rPr lang="en-US" dirty="0"/>
              <a:t> is filterable</a:t>
            </a:r>
          </a:p>
          <a:p>
            <a:pPr lvl="1"/>
            <a:r>
              <a:rPr lang="en-US" dirty="0"/>
              <a:t>Remaining 20% is bound to plasma proteins</a:t>
            </a:r>
          </a:p>
          <a:p>
            <a:r>
              <a:rPr lang="en-US" dirty="0"/>
              <a:t>95% is reabsorbed, so only 5% excreted</a:t>
            </a:r>
          </a:p>
          <a:p>
            <a:pPr lvl="1"/>
            <a:r>
              <a:rPr lang="en-US" dirty="0"/>
              <a:t>30% in proximal tubule</a:t>
            </a:r>
          </a:p>
          <a:p>
            <a:pPr lvl="1"/>
            <a:r>
              <a:rPr lang="en-US" dirty="0"/>
              <a:t>60% in thick ascending limb</a:t>
            </a:r>
          </a:p>
          <a:p>
            <a:pPr lvl="2"/>
            <a:r>
              <a:rPr lang="en-US" dirty="0"/>
              <a:t>Driven by lumen-positive potential difference</a:t>
            </a:r>
          </a:p>
          <a:p>
            <a:pPr lvl="2"/>
            <a:r>
              <a:rPr lang="en-US" dirty="0"/>
              <a:t>Inhibited by diuretics</a:t>
            </a:r>
          </a:p>
          <a:p>
            <a:pPr lvl="1"/>
            <a:r>
              <a:rPr lang="en-US" dirty="0"/>
              <a:t>5% in distal tubule</a:t>
            </a:r>
          </a:p>
        </p:txBody>
      </p:sp>
      <p:pic>
        <p:nvPicPr>
          <p:cNvPr id="4" name="Picture 3" descr="IMG_9718.jpeg"/>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844269" y="1763045"/>
            <a:ext cx="3070451" cy="4786730"/>
          </a:xfrm>
          <a:prstGeom prst="rect">
            <a:avLst/>
          </a:prstGeom>
        </p:spPr>
      </p:pic>
    </p:spTree>
    <p:extLst>
      <p:ext uri="{BB962C8B-B14F-4D97-AF65-F5344CB8AC3E}">
        <p14:creationId xmlns:p14="http://schemas.microsoft.com/office/powerpoint/2010/main" val="25421270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Lumen-Positive Potential Difference</a:t>
            </a:r>
          </a:p>
        </p:txBody>
      </p:sp>
      <p:pic>
        <p:nvPicPr>
          <p:cNvPr id="4" name="Picture 3" descr="IMG_9719.jpeg"/>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12648" y="1762581"/>
            <a:ext cx="7767699" cy="4898155"/>
          </a:xfrm>
          <a:prstGeom prst="rect">
            <a:avLst/>
          </a:prstGeom>
        </p:spPr>
      </p:pic>
    </p:spTree>
    <p:extLst>
      <p:ext uri="{BB962C8B-B14F-4D97-AF65-F5344CB8AC3E}">
        <p14:creationId xmlns:p14="http://schemas.microsoft.com/office/powerpoint/2010/main" val="3809090058"/>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Excretion</a:t>
            </a:r>
          </a:p>
        </p:txBody>
      </p:sp>
      <p:sp>
        <p:nvSpPr>
          <p:cNvPr id="3" name="Content Placeholder 2"/>
          <p:cNvSpPr>
            <a:spLocks noGrp="1"/>
          </p:cNvSpPr>
          <p:nvPr>
            <p:ph sz="quarter" idx="1"/>
          </p:nvPr>
        </p:nvSpPr>
        <p:spPr>
          <a:xfrm>
            <a:off x="612648" y="1600199"/>
            <a:ext cx="8153400" cy="5168415"/>
          </a:xfrm>
        </p:spPr>
        <p:txBody>
          <a:bodyPr>
            <a:normAutofit/>
          </a:bodyPr>
          <a:lstStyle/>
          <a:p>
            <a:r>
              <a:rPr lang="en-US" dirty="0"/>
              <a:t>Renal</a:t>
            </a:r>
          </a:p>
          <a:p>
            <a:pPr lvl="1"/>
            <a:r>
              <a:rPr lang="en-US" dirty="0"/>
              <a:t>Load-dependent</a:t>
            </a:r>
          </a:p>
          <a:p>
            <a:pPr marL="365760" lvl="1" indent="0">
              <a:buNone/>
            </a:pPr>
            <a:endParaRPr lang="en-US" dirty="0"/>
          </a:p>
          <a:p>
            <a:pPr marL="365760" lvl="1" indent="0">
              <a:buNone/>
            </a:pPr>
            <a:endParaRPr lang="en-US" dirty="0"/>
          </a:p>
          <a:p>
            <a:pPr marL="365760" lvl="1" indent="0">
              <a:buNone/>
            </a:pPr>
            <a:endParaRPr lang="en-US" dirty="0"/>
          </a:p>
          <a:p>
            <a:pPr marL="365760" lvl="1" indent="0">
              <a:buNone/>
            </a:pPr>
            <a:endParaRPr lang="en-US" dirty="0"/>
          </a:p>
          <a:p>
            <a:pPr marL="365760" lvl="1" indent="0">
              <a:buNone/>
            </a:pPr>
            <a:endParaRPr lang="en-US" dirty="0"/>
          </a:p>
          <a:p>
            <a:pPr marL="365760" lvl="1" indent="0">
              <a:buNone/>
            </a:pPr>
            <a:endParaRPr lang="en-US" dirty="0"/>
          </a:p>
          <a:p>
            <a:r>
              <a:rPr lang="en-US" dirty="0"/>
              <a:t>Minor contribution from colon</a:t>
            </a:r>
          </a:p>
        </p:txBody>
      </p:sp>
      <p:pic>
        <p:nvPicPr>
          <p:cNvPr id="5" name="Picture 4" descr="IMG_9700.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04220" y="2618435"/>
            <a:ext cx="4348390" cy="2806321"/>
          </a:xfrm>
          <a:prstGeom prst="rect">
            <a:avLst/>
          </a:prstGeom>
        </p:spPr>
      </p:pic>
    </p:spTree>
    <p:extLst>
      <p:ext uri="{BB962C8B-B14F-4D97-AF65-F5344CB8AC3E}">
        <p14:creationId xmlns:p14="http://schemas.microsoft.com/office/powerpoint/2010/main" val="3236454406"/>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Hypomagnasemia: Parameters</a:t>
            </a:r>
          </a:p>
        </p:txBody>
      </p:sp>
      <p:sp>
        <p:nvSpPr>
          <p:cNvPr id="3" name="Content Placeholder 2"/>
          <p:cNvSpPr>
            <a:spLocks noGrp="1"/>
          </p:cNvSpPr>
          <p:nvPr>
            <p:ph sz="quarter" idx="1"/>
          </p:nvPr>
        </p:nvSpPr>
        <p:spPr>
          <a:xfrm>
            <a:off x="612648" y="1600200"/>
            <a:ext cx="8153400" cy="2603985"/>
          </a:xfrm>
        </p:spPr>
        <p:txBody>
          <a:bodyPr/>
          <a:lstStyle/>
          <a:p>
            <a:r>
              <a:rPr lang="en-US" dirty="0"/>
              <a:t>Controversial</a:t>
            </a:r>
          </a:p>
          <a:p>
            <a:pPr lvl="1"/>
            <a:r>
              <a:rPr lang="en-US" dirty="0"/>
              <a:t>Ionized in acute shifts/losses</a:t>
            </a:r>
          </a:p>
          <a:p>
            <a:pPr lvl="1"/>
            <a:r>
              <a:rPr lang="en-US" dirty="0"/>
              <a:t>Total in chronic deficiency</a:t>
            </a:r>
          </a:p>
          <a:p>
            <a:pPr lvl="2"/>
            <a:r>
              <a:rPr lang="en-US" dirty="0"/>
              <a:t>Total may be decreased in these scenarios to keep [iMg] adequate</a:t>
            </a:r>
          </a:p>
        </p:txBody>
      </p:sp>
    </p:spTree>
    <p:extLst>
      <p:ext uri="{BB962C8B-B14F-4D97-AF65-F5344CB8AC3E}">
        <p14:creationId xmlns:p14="http://schemas.microsoft.com/office/powerpoint/2010/main" val="1412454254"/>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Hypomagnasemia: Causes</a:t>
            </a:r>
          </a:p>
        </p:txBody>
      </p:sp>
      <p:graphicFrame>
        <p:nvGraphicFramePr>
          <p:cNvPr id="6" name="Diagram 5"/>
          <p:cNvGraphicFramePr/>
          <p:nvPr>
            <p:extLst>
              <p:ext uri="{D42A27DB-BD31-4B8C-83A1-F6EECF244321}">
                <p14:modId xmlns:p14="http://schemas.microsoft.com/office/powerpoint/2010/main" val="1204345466"/>
              </p:ext>
            </p:extLst>
          </p:nvPr>
        </p:nvGraphicFramePr>
        <p:xfrm>
          <a:off x="1437692" y="1828515"/>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0123593"/>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Hypomagnasemia: Causes</a:t>
            </a:r>
          </a:p>
        </p:txBody>
      </p:sp>
      <p:pic>
        <p:nvPicPr>
          <p:cNvPr id="3" name="Picture 2" descr="IMG_9581.jpeg"/>
          <p:cNvPicPr>
            <a:picLocks noChangeAspect="1"/>
          </p:cNvPicPr>
          <p:nvPr/>
        </p:nvPicPr>
        <p:blipFill rotWithShape="1">
          <a:blip r:embed="rId3" cstate="email">
            <a:extLst>
              <a:ext uri="{28A0092B-C50C-407E-A947-70E740481C1C}">
                <a14:useLocalDpi xmlns:a14="http://schemas.microsoft.com/office/drawing/2010/main" val="0"/>
              </a:ext>
            </a:extLst>
          </a:blip>
          <a:srcRect r="5764" b="51199"/>
          <a:stretch/>
        </p:blipFill>
        <p:spPr>
          <a:xfrm>
            <a:off x="612649" y="1902003"/>
            <a:ext cx="3961664" cy="3346807"/>
          </a:xfrm>
          <a:prstGeom prst="rect">
            <a:avLst/>
          </a:prstGeom>
        </p:spPr>
      </p:pic>
      <p:pic>
        <p:nvPicPr>
          <p:cNvPr id="4" name="Picture 3" descr="IMG_9581.jpeg"/>
          <p:cNvPicPr>
            <a:picLocks noChangeAspect="1"/>
          </p:cNvPicPr>
          <p:nvPr/>
        </p:nvPicPr>
        <p:blipFill rotWithShape="1">
          <a:blip r:embed="rId3" cstate="email">
            <a:extLst>
              <a:ext uri="{28A0092B-C50C-407E-A947-70E740481C1C}">
                <a14:useLocalDpi xmlns:a14="http://schemas.microsoft.com/office/drawing/2010/main" val="0"/>
              </a:ext>
            </a:extLst>
          </a:blip>
          <a:srcRect t="49079" r="6007"/>
          <a:stretch/>
        </p:blipFill>
        <p:spPr>
          <a:xfrm>
            <a:off x="4790318" y="1902003"/>
            <a:ext cx="3951430" cy="3492186"/>
          </a:xfrm>
          <a:prstGeom prst="rect">
            <a:avLst/>
          </a:prstGeom>
        </p:spPr>
      </p:pic>
    </p:spTree>
    <p:extLst>
      <p:ext uri="{BB962C8B-B14F-4D97-AF65-F5344CB8AC3E}">
        <p14:creationId xmlns:p14="http://schemas.microsoft.com/office/powerpoint/2010/main" val="1082337190"/>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Hypomagnasemia: Clinical Signs</a:t>
            </a:r>
          </a:p>
        </p:txBody>
      </p:sp>
      <p:graphicFrame>
        <p:nvGraphicFramePr>
          <p:cNvPr id="4" name="Diagram 3"/>
          <p:cNvGraphicFramePr/>
          <p:nvPr>
            <p:extLst>
              <p:ext uri="{D42A27DB-BD31-4B8C-83A1-F6EECF244321}">
                <p14:modId xmlns:p14="http://schemas.microsoft.com/office/powerpoint/2010/main" val="3849675622"/>
              </p:ext>
            </p:extLst>
          </p:nvPr>
        </p:nvGraphicFramePr>
        <p:xfrm>
          <a:off x="813759" y="1553454"/>
          <a:ext cx="7804688" cy="5141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447044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 Gladys </a:t>
            </a:r>
            <a:r>
              <a:rPr lang="mr-IN" dirty="0"/>
              <a:t>–</a:t>
            </a:r>
            <a:r>
              <a:rPr lang="en-US" dirty="0"/>
              <a:t> PE</a:t>
            </a:r>
          </a:p>
        </p:txBody>
      </p:sp>
      <p:sp>
        <p:nvSpPr>
          <p:cNvPr id="3" name="Content Placeholder 2"/>
          <p:cNvSpPr>
            <a:spLocks noGrp="1"/>
          </p:cNvSpPr>
          <p:nvPr>
            <p:ph sz="quarter" idx="1"/>
          </p:nvPr>
        </p:nvSpPr>
        <p:spPr>
          <a:xfrm>
            <a:off x="612648" y="1600200"/>
            <a:ext cx="8153400" cy="5032796"/>
          </a:xfrm>
        </p:spPr>
        <p:txBody>
          <a:bodyPr>
            <a:normAutofit/>
          </a:bodyPr>
          <a:lstStyle/>
          <a:p>
            <a:r>
              <a:rPr lang="en-US" dirty="0"/>
              <a:t>T: 102.4 F, HR 120 bpm, RR 28 brpm</a:t>
            </a:r>
          </a:p>
          <a:p>
            <a:r>
              <a:rPr lang="en-US" dirty="0"/>
              <a:t>MM: pale, moist CRT 1.5s</a:t>
            </a:r>
          </a:p>
          <a:p>
            <a:r>
              <a:rPr lang="en-US" dirty="0"/>
              <a:t>Generalized muscle atrophy, BCS 3/9</a:t>
            </a:r>
          </a:p>
          <a:p>
            <a:r>
              <a:rPr lang="en-US" dirty="0"/>
              <a:t>Brittle fur coat</a:t>
            </a:r>
          </a:p>
          <a:p>
            <a:r>
              <a:rPr lang="en-US" dirty="0"/>
              <a:t>Retinal hemorrhages OU</a:t>
            </a:r>
          </a:p>
          <a:p>
            <a:r>
              <a:rPr lang="en-US" dirty="0"/>
              <a:t>Sensitive to limb palpation</a:t>
            </a:r>
          </a:p>
          <a:p>
            <a:r>
              <a:rPr lang="en-US" dirty="0"/>
              <a:t>Grade III/VI L systolic heart murmur</a:t>
            </a:r>
          </a:p>
          <a:p>
            <a:r>
              <a:rPr lang="en-US" dirty="0"/>
              <a:t>Uncomfortable on caudal abdominal palpation</a:t>
            </a:r>
          </a:p>
          <a:p>
            <a:r>
              <a:rPr lang="en-US" dirty="0"/>
              <a:t>Popliteal lymphadenopathy</a:t>
            </a:r>
          </a:p>
        </p:txBody>
      </p:sp>
    </p:spTree>
    <p:extLst>
      <p:ext uri="{BB962C8B-B14F-4D97-AF65-F5344CB8AC3E}">
        <p14:creationId xmlns:p14="http://schemas.microsoft.com/office/powerpoint/2010/main" val="3946976272"/>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Hypomagnasemia: Clinical Signs</a:t>
            </a:r>
          </a:p>
        </p:txBody>
      </p:sp>
      <p:graphicFrame>
        <p:nvGraphicFramePr>
          <p:cNvPr id="4" name="Diagram 3"/>
          <p:cNvGraphicFramePr/>
          <p:nvPr>
            <p:extLst>
              <p:ext uri="{D42A27DB-BD31-4B8C-83A1-F6EECF244321}">
                <p14:modId xmlns:p14="http://schemas.microsoft.com/office/powerpoint/2010/main" val="2902026556"/>
              </p:ext>
            </p:extLst>
          </p:nvPr>
        </p:nvGraphicFramePr>
        <p:xfrm>
          <a:off x="1294617" y="1664413"/>
          <a:ext cx="6300723" cy="4758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1815450"/>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Hypomagnasemia: Treatment</a:t>
            </a:r>
          </a:p>
        </p:txBody>
      </p:sp>
      <p:sp>
        <p:nvSpPr>
          <p:cNvPr id="3" name="Content Placeholder 2"/>
          <p:cNvSpPr>
            <a:spLocks noGrp="1"/>
          </p:cNvSpPr>
          <p:nvPr>
            <p:ph sz="quarter" idx="1"/>
          </p:nvPr>
        </p:nvSpPr>
        <p:spPr/>
        <p:txBody>
          <a:bodyPr/>
          <a:lstStyle/>
          <a:p>
            <a:r>
              <a:rPr lang="en-US" dirty="0"/>
              <a:t>Excessive administration of enteral Mg without concurrent total Mg deficiency =&gt; laxative effect</a:t>
            </a:r>
          </a:p>
          <a:p>
            <a:r>
              <a:rPr lang="en-US" dirty="0"/>
              <a:t>Cellular uptake may take up to 24h</a:t>
            </a:r>
          </a:p>
          <a:p>
            <a:pPr lvl="1"/>
            <a:r>
              <a:rPr lang="en-US" dirty="0"/>
              <a:t>Bolus therapy alone is therefore insufficient</a:t>
            </a:r>
          </a:p>
          <a:p>
            <a:r>
              <a:rPr lang="en-US" dirty="0"/>
              <a:t>Recommendation: bolus of MgSO</a:t>
            </a:r>
            <a:r>
              <a:rPr lang="en-US" baseline="-25000" dirty="0"/>
              <a:t>4</a:t>
            </a:r>
            <a:r>
              <a:rPr lang="en-US" dirty="0"/>
              <a:t> + CRI for at least 24h</a:t>
            </a:r>
          </a:p>
        </p:txBody>
      </p:sp>
      <p:graphicFrame>
        <p:nvGraphicFramePr>
          <p:cNvPr id="4" name="Table 3"/>
          <p:cNvGraphicFramePr>
            <a:graphicFrameLocks noGrp="1"/>
          </p:cNvGraphicFramePr>
          <p:nvPr>
            <p:extLst>
              <p:ext uri="{D42A27DB-BD31-4B8C-83A1-F6EECF244321}">
                <p14:modId xmlns:p14="http://schemas.microsoft.com/office/powerpoint/2010/main" val="1576807563"/>
              </p:ext>
            </p:extLst>
          </p:nvPr>
        </p:nvGraphicFramePr>
        <p:xfrm>
          <a:off x="2559693" y="4622800"/>
          <a:ext cx="4064000" cy="1473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tblGrid>
              <a:tr h="370840">
                <a:tc>
                  <a:txBody>
                    <a:bodyPr/>
                    <a:lstStyle/>
                    <a:p>
                      <a:pPr algn="ctr"/>
                      <a:r>
                        <a:rPr lang="en-US" dirty="0"/>
                        <a:t>Daily Dose</a:t>
                      </a:r>
                    </a:p>
                  </a:txBody>
                  <a:tcPr/>
                </a:tc>
                <a:tc>
                  <a:txBody>
                    <a:bodyPr/>
                    <a:lstStyle/>
                    <a:p>
                      <a:r>
                        <a:rPr lang="en-US" dirty="0"/>
                        <a:t>Size of Pet</a:t>
                      </a:r>
                    </a:p>
                  </a:txBody>
                  <a:tcPr/>
                </a:tc>
                <a:extLst>
                  <a:ext uri="{0D108BD9-81ED-4DB2-BD59-A6C34878D82A}">
                    <a16:rowId xmlns:a16="http://schemas.microsoft.com/office/drawing/2014/main" val="10000"/>
                  </a:ext>
                </a:extLst>
              </a:tr>
              <a:tr h="370840">
                <a:tc>
                  <a:txBody>
                    <a:bodyPr/>
                    <a:lstStyle/>
                    <a:p>
                      <a:r>
                        <a:rPr lang="en-US" dirty="0"/>
                        <a:t>0.5 g</a:t>
                      </a:r>
                    </a:p>
                  </a:txBody>
                  <a:tcPr/>
                </a:tc>
                <a:tc>
                  <a:txBody>
                    <a:bodyPr/>
                    <a:lstStyle/>
                    <a:p>
                      <a:r>
                        <a:rPr lang="en-US" dirty="0"/>
                        <a:t>Small dogs, cats</a:t>
                      </a:r>
                    </a:p>
                  </a:txBody>
                  <a:tcPr/>
                </a:tc>
                <a:extLst>
                  <a:ext uri="{0D108BD9-81ED-4DB2-BD59-A6C34878D82A}">
                    <a16:rowId xmlns:a16="http://schemas.microsoft.com/office/drawing/2014/main" val="10001"/>
                  </a:ext>
                </a:extLst>
              </a:tr>
              <a:tr h="185420">
                <a:tc>
                  <a:txBody>
                    <a:bodyPr/>
                    <a:lstStyle/>
                    <a:p>
                      <a:r>
                        <a:rPr lang="en-US" dirty="0"/>
                        <a:t>1 g</a:t>
                      </a:r>
                    </a:p>
                  </a:txBody>
                  <a:tcPr/>
                </a:tc>
                <a:tc>
                  <a:txBody>
                    <a:bodyPr/>
                    <a:lstStyle/>
                    <a:p>
                      <a:r>
                        <a:rPr lang="en-US" dirty="0"/>
                        <a:t>Dogs</a:t>
                      </a:r>
                      <a:r>
                        <a:rPr lang="en-US" baseline="0" dirty="0"/>
                        <a:t> 6-20kg</a:t>
                      </a:r>
                      <a:endParaRPr lang="en-US" dirty="0"/>
                    </a:p>
                  </a:txBody>
                  <a:tcPr/>
                </a:tc>
                <a:extLst>
                  <a:ext uri="{0D108BD9-81ED-4DB2-BD59-A6C34878D82A}">
                    <a16:rowId xmlns:a16="http://schemas.microsoft.com/office/drawing/2014/main" val="10002"/>
                  </a:ext>
                </a:extLst>
              </a:tr>
              <a:tr h="185420">
                <a:tc>
                  <a:txBody>
                    <a:bodyPr/>
                    <a:lstStyle/>
                    <a:p>
                      <a:r>
                        <a:rPr lang="en-US" dirty="0"/>
                        <a:t>2 g</a:t>
                      </a:r>
                    </a:p>
                  </a:txBody>
                  <a:tcPr/>
                </a:tc>
                <a:tc>
                  <a:txBody>
                    <a:bodyPr/>
                    <a:lstStyle/>
                    <a:p>
                      <a:r>
                        <a:rPr lang="en-US" dirty="0"/>
                        <a:t>Larger dogs</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971040102"/>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Hypermagnasemia: Causes</a:t>
            </a:r>
          </a:p>
        </p:txBody>
      </p:sp>
      <p:graphicFrame>
        <p:nvGraphicFramePr>
          <p:cNvPr id="4" name="Diagram 3"/>
          <p:cNvGraphicFramePr/>
          <p:nvPr>
            <p:extLst>
              <p:ext uri="{D42A27DB-BD31-4B8C-83A1-F6EECF244321}">
                <p14:modId xmlns:p14="http://schemas.microsoft.com/office/powerpoint/2010/main" val="3276569654"/>
              </p:ext>
            </p:extLst>
          </p:nvPr>
        </p:nvGraphicFramePr>
        <p:xfrm>
          <a:off x="1437692" y="165591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6292680"/>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Hypermagnasemia: Clinical Signs</a:t>
            </a:r>
          </a:p>
        </p:txBody>
      </p:sp>
      <p:graphicFrame>
        <p:nvGraphicFramePr>
          <p:cNvPr id="4" name="Diagram 3"/>
          <p:cNvGraphicFramePr/>
          <p:nvPr>
            <p:extLst>
              <p:ext uri="{D42A27DB-BD31-4B8C-83A1-F6EECF244321}">
                <p14:modId xmlns:p14="http://schemas.microsoft.com/office/powerpoint/2010/main" val="80402690"/>
              </p:ext>
            </p:extLst>
          </p:nvPr>
        </p:nvGraphicFramePr>
        <p:xfrm>
          <a:off x="0" y="1553454"/>
          <a:ext cx="9086975" cy="5141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1549394"/>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Hypermagnasemia: Treatment</a:t>
            </a:r>
          </a:p>
        </p:txBody>
      </p:sp>
      <p:sp>
        <p:nvSpPr>
          <p:cNvPr id="3" name="Content Placeholder 2"/>
          <p:cNvSpPr>
            <a:spLocks noGrp="1"/>
          </p:cNvSpPr>
          <p:nvPr>
            <p:ph sz="quarter" idx="1"/>
          </p:nvPr>
        </p:nvSpPr>
        <p:spPr>
          <a:xfrm>
            <a:off x="612648" y="1600200"/>
            <a:ext cx="8153400" cy="3910858"/>
          </a:xfrm>
        </p:spPr>
        <p:txBody>
          <a:bodyPr>
            <a:normAutofit/>
          </a:bodyPr>
          <a:lstStyle/>
          <a:p>
            <a:pPr marL="514350" indent="-514350">
              <a:buFont typeface="+mj-lt"/>
              <a:buAutoNum type="arabicPeriod"/>
            </a:pPr>
            <a:r>
              <a:rPr lang="en-US" dirty="0"/>
              <a:t>Restore GFR with fluids and diuretics	</a:t>
            </a:r>
          </a:p>
          <a:p>
            <a:pPr marL="834390" lvl="1" indent="-514350"/>
            <a:r>
              <a:rPr lang="en-US" dirty="0"/>
              <a:t>Hemodialysis</a:t>
            </a:r>
          </a:p>
          <a:p>
            <a:pPr marL="834390" lvl="1" indent="-514350"/>
            <a:r>
              <a:rPr lang="en-US" dirty="0"/>
              <a:t>Furosemide</a:t>
            </a:r>
          </a:p>
          <a:p>
            <a:pPr marL="514350" indent="-514350">
              <a:buFont typeface="+mj-lt"/>
              <a:buAutoNum type="arabicPeriod"/>
            </a:pPr>
            <a:r>
              <a:rPr lang="en-US" dirty="0"/>
              <a:t>Insulin and Dextrose: quicken Mg uptake by cells</a:t>
            </a:r>
          </a:p>
          <a:p>
            <a:pPr marL="514350" indent="-514350">
              <a:buFont typeface="+mj-lt"/>
              <a:buAutoNum type="arabicPeriod"/>
            </a:pPr>
            <a:r>
              <a:rPr lang="en-US" dirty="0"/>
              <a:t>Parenteral Ca gluconate (10%)</a:t>
            </a:r>
          </a:p>
          <a:p>
            <a:pPr marL="834390" lvl="1" indent="-514350"/>
            <a:r>
              <a:rPr lang="en-US" dirty="0"/>
              <a:t>Temporary antagonism of cardiovascular effects of Mg</a:t>
            </a:r>
            <a:r>
              <a:rPr lang="en-US" baseline="30000" dirty="0"/>
              <a:t>2+</a:t>
            </a:r>
            <a:endParaRPr lang="en-US" dirty="0"/>
          </a:p>
        </p:txBody>
      </p:sp>
    </p:spTree>
    <p:extLst>
      <p:ext uri="{BB962C8B-B14F-4D97-AF65-F5344CB8AC3E}">
        <p14:creationId xmlns:p14="http://schemas.microsoft.com/office/powerpoint/2010/main" val="3982847511"/>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3433623"/>
          </a:xfrm>
        </p:spPr>
        <p:txBody>
          <a:bodyPr>
            <a:normAutofit/>
          </a:bodyPr>
          <a:lstStyle/>
          <a:p>
            <a:pPr marL="457200" indent="-457200">
              <a:buFont typeface="Arial"/>
              <a:buChar char="•"/>
            </a:pPr>
            <a:r>
              <a:rPr lang="en-US" dirty="0"/>
              <a:t>Functions/Roles</a:t>
            </a:r>
          </a:p>
          <a:p>
            <a:pPr marL="457200" indent="-457200">
              <a:buFont typeface="Arial"/>
              <a:buChar char="•"/>
            </a:pPr>
            <a:r>
              <a:rPr lang="en-US" dirty="0"/>
              <a:t>Distribution</a:t>
            </a:r>
          </a:p>
          <a:p>
            <a:pPr marL="457200" indent="-457200">
              <a:buFont typeface="Arial"/>
              <a:buChar char="•"/>
            </a:pPr>
            <a:r>
              <a:rPr lang="en-US" dirty="0"/>
              <a:t>Uptake</a:t>
            </a:r>
          </a:p>
          <a:p>
            <a:pPr marL="457200" indent="-457200">
              <a:buFont typeface="Arial"/>
              <a:buChar char="•"/>
            </a:pPr>
            <a:r>
              <a:rPr lang="en-US" dirty="0"/>
              <a:t>Renal Handling and Excretion</a:t>
            </a:r>
          </a:p>
          <a:p>
            <a:pPr marL="457200" indent="-457200">
              <a:buFont typeface="Arial"/>
              <a:buChar char="•"/>
            </a:pPr>
            <a:r>
              <a:rPr lang="en-US" dirty="0"/>
              <a:t>Hypophosphatemia</a:t>
            </a:r>
          </a:p>
          <a:p>
            <a:pPr marL="457200" indent="-457200">
              <a:buFont typeface="Arial"/>
              <a:buChar char="•"/>
            </a:pPr>
            <a:r>
              <a:rPr lang="en-US" dirty="0"/>
              <a:t>Hyperphosphatemia</a:t>
            </a:r>
          </a:p>
        </p:txBody>
      </p:sp>
      <p:sp>
        <p:nvSpPr>
          <p:cNvPr id="3" name="Title 2"/>
          <p:cNvSpPr>
            <a:spLocks noGrp="1"/>
          </p:cNvSpPr>
          <p:nvPr>
            <p:ph type="title"/>
          </p:nvPr>
        </p:nvSpPr>
        <p:spPr/>
        <p:txBody>
          <a:bodyPr/>
          <a:lstStyle/>
          <a:p>
            <a:r>
              <a:rPr lang="en-US" dirty="0"/>
              <a:t>Phosphorus</a:t>
            </a:r>
          </a:p>
        </p:txBody>
      </p:sp>
    </p:spTree>
    <p:extLst>
      <p:ext uri="{BB962C8B-B14F-4D97-AF65-F5344CB8AC3E}">
        <p14:creationId xmlns:p14="http://schemas.microsoft.com/office/powerpoint/2010/main" val="2317686278"/>
      </p:ext>
    </p:extLst>
  </p:cSld>
  <p:clrMapOvr>
    <a:masterClrMapping/>
  </p:clrMapOvr>
  <p:transition>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Functions/Roles of Phosphorus</a:t>
            </a:r>
          </a:p>
        </p:txBody>
      </p:sp>
      <p:sp>
        <p:nvSpPr>
          <p:cNvPr id="3" name="Content Placeholder 2"/>
          <p:cNvSpPr>
            <a:spLocks noGrp="1"/>
          </p:cNvSpPr>
          <p:nvPr>
            <p:ph sz="quarter" idx="1"/>
          </p:nvPr>
        </p:nvSpPr>
        <p:spPr>
          <a:xfrm>
            <a:off x="612648" y="1600200"/>
            <a:ext cx="8153400" cy="819485"/>
          </a:xfrm>
        </p:spPr>
        <p:txBody>
          <a:bodyPr/>
          <a:lstStyle/>
          <a:p>
            <a:r>
              <a:rPr lang="en-US" dirty="0"/>
              <a:t>Lipid bilayer of cell membranes</a:t>
            </a:r>
          </a:p>
        </p:txBody>
      </p:sp>
      <p:pic>
        <p:nvPicPr>
          <p:cNvPr id="4" name="Picture 3"/>
          <p:cNvPicPr>
            <a:picLocks noChangeAspect="1"/>
          </p:cNvPicPr>
          <p:nvPr/>
        </p:nvPicPr>
        <p:blipFill rotWithShape="1">
          <a:blip r:embed="rId3"/>
          <a:srcRect t="26630" r="29123" b="4283"/>
          <a:stretch/>
        </p:blipFill>
        <p:spPr>
          <a:xfrm>
            <a:off x="1630947" y="2419685"/>
            <a:ext cx="5400842" cy="3676316"/>
          </a:xfrm>
          <a:prstGeom prst="rect">
            <a:avLst/>
          </a:prstGeom>
        </p:spPr>
      </p:pic>
    </p:spTree>
    <p:extLst>
      <p:ext uri="{BB962C8B-B14F-4D97-AF65-F5344CB8AC3E}">
        <p14:creationId xmlns:p14="http://schemas.microsoft.com/office/powerpoint/2010/main" val="37763640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Function/Roles of Phosphorus</a:t>
            </a:r>
          </a:p>
        </p:txBody>
      </p:sp>
      <p:sp>
        <p:nvSpPr>
          <p:cNvPr id="3" name="Content Placeholder 2"/>
          <p:cNvSpPr>
            <a:spLocks noGrp="1"/>
          </p:cNvSpPr>
          <p:nvPr>
            <p:ph sz="quarter" idx="1"/>
          </p:nvPr>
        </p:nvSpPr>
        <p:spPr>
          <a:xfrm>
            <a:off x="612648" y="1430421"/>
            <a:ext cx="8153400" cy="5427579"/>
          </a:xfrm>
        </p:spPr>
        <p:txBody>
          <a:bodyPr>
            <a:normAutofit lnSpcReduction="10000"/>
          </a:bodyPr>
          <a:lstStyle/>
          <a:p>
            <a:r>
              <a:rPr lang="en-US" dirty="0"/>
              <a:t>Lipid bilayer of cell membranes</a:t>
            </a:r>
          </a:p>
          <a:p>
            <a:r>
              <a:rPr lang="en-US" dirty="0"/>
              <a:t>Glycolysis</a:t>
            </a:r>
          </a:p>
          <a:p>
            <a:r>
              <a:rPr lang="en-US" dirty="0"/>
              <a:t>Generation of high-energy compounds used to redistribute free energy (i.e. ATP, phosphocreatine)</a:t>
            </a:r>
          </a:p>
          <a:p>
            <a:r>
              <a:rPr lang="en-US" dirty="0"/>
              <a:t>Activate clotting factors (V and X)</a:t>
            </a:r>
          </a:p>
          <a:p>
            <a:r>
              <a:rPr lang="en-US" dirty="0"/>
              <a:t>Platelet aggregation</a:t>
            </a:r>
          </a:p>
          <a:p>
            <a:r>
              <a:rPr lang="en-US" dirty="0"/>
              <a:t>Phosphorylation of proteins </a:t>
            </a:r>
            <a:r>
              <a:rPr lang="en-US" dirty="0">
                <a:sym typeface="Wingdings"/>
              </a:rPr>
              <a:t> altered protein function</a:t>
            </a:r>
          </a:p>
          <a:p>
            <a:r>
              <a:rPr lang="en-US" dirty="0">
                <a:sym typeface="Wingdings"/>
              </a:rPr>
              <a:t>Cofactor for many co-enzymes</a:t>
            </a:r>
          </a:p>
          <a:p>
            <a:r>
              <a:rPr lang="en-US" dirty="0">
                <a:sym typeface="Wingdings"/>
              </a:rPr>
              <a:t>Essential for 2-3,DPG formation</a:t>
            </a:r>
          </a:p>
          <a:p>
            <a:r>
              <a:rPr lang="en-US" dirty="0">
                <a:sym typeface="Wingdings"/>
              </a:rPr>
              <a:t>Urinary buffer for H</a:t>
            </a:r>
            <a:r>
              <a:rPr lang="en-US" baseline="30000" dirty="0">
                <a:sym typeface="Wingdings"/>
              </a:rPr>
              <a:t>+</a:t>
            </a:r>
            <a:endParaRPr lang="en-US" dirty="0"/>
          </a:p>
        </p:txBody>
      </p:sp>
    </p:spTree>
    <p:extLst>
      <p:ext uri="{BB962C8B-B14F-4D97-AF65-F5344CB8AC3E}">
        <p14:creationId xmlns:p14="http://schemas.microsoft.com/office/powerpoint/2010/main" val="503346915"/>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Distribution</a:t>
            </a:r>
          </a:p>
        </p:txBody>
      </p:sp>
      <p:graphicFrame>
        <p:nvGraphicFramePr>
          <p:cNvPr id="6" name="Chart 5"/>
          <p:cNvGraphicFramePr/>
          <p:nvPr>
            <p:extLst>
              <p:ext uri="{D42A27DB-BD31-4B8C-83A1-F6EECF244321}">
                <p14:modId xmlns:p14="http://schemas.microsoft.com/office/powerpoint/2010/main" val="2386117807"/>
              </p:ext>
            </p:extLst>
          </p:nvPr>
        </p:nvGraphicFramePr>
        <p:xfrm>
          <a:off x="612648" y="1396999"/>
          <a:ext cx="8153400" cy="54610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7878139"/>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Uptake</a:t>
            </a:r>
          </a:p>
        </p:txBody>
      </p:sp>
      <p:pic>
        <p:nvPicPr>
          <p:cNvPr id="6" name="Picture 5"/>
          <p:cNvPicPr>
            <a:picLocks noChangeAspect="1"/>
          </p:cNvPicPr>
          <p:nvPr/>
        </p:nvPicPr>
        <p:blipFill>
          <a:blip r:embed="rId3"/>
          <a:stretch>
            <a:fillRect/>
          </a:stretch>
        </p:blipFill>
        <p:spPr>
          <a:xfrm>
            <a:off x="1590529" y="1647444"/>
            <a:ext cx="5422876" cy="4285967"/>
          </a:xfrm>
          <a:prstGeom prst="rect">
            <a:avLst/>
          </a:prstGeom>
        </p:spPr>
      </p:pic>
      <p:sp>
        <p:nvSpPr>
          <p:cNvPr id="7" name="Oval 6"/>
          <p:cNvSpPr/>
          <p:nvPr/>
        </p:nvSpPr>
        <p:spPr>
          <a:xfrm>
            <a:off x="1158990" y="2576759"/>
            <a:ext cx="2552244" cy="1331530"/>
          </a:xfrm>
          <a:prstGeom prst="ellipse">
            <a:avLst/>
          </a:prstGeom>
          <a:noFill/>
          <a:ln w="38100" cmpd="sng">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756554" y="4319599"/>
            <a:ext cx="2552244" cy="1331530"/>
          </a:xfrm>
          <a:prstGeom prst="ellipse">
            <a:avLst/>
          </a:prstGeom>
          <a:noFill/>
          <a:ln w="38100" cmpd="sng">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77789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Case 1: Gladys </a:t>
            </a:r>
            <a:r>
              <a:rPr lang="mr-IN" dirty="0"/>
              <a:t>–</a:t>
            </a:r>
            <a:r>
              <a:rPr lang="en-US" dirty="0"/>
              <a:t> CUHA Chemistry panel</a:t>
            </a:r>
          </a:p>
        </p:txBody>
      </p:sp>
      <p:graphicFrame>
        <p:nvGraphicFramePr>
          <p:cNvPr id="4" name="Table 3"/>
          <p:cNvGraphicFramePr>
            <a:graphicFrameLocks noGrp="1"/>
          </p:cNvGraphicFramePr>
          <p:nvPr>
            <p:extLst>
              <p:ext uri="{D42A27DB-BD31-4B8C-83A1-F6EECF244321}">
                <p14:modId xmlns:p14="http://schemas.microsoft.com/office/powerpoint/2010/main" val="1908792592"/>
              </p:ext>
            </p:extLst>
          </p:nvPr>
        </p:nvGraphicFramePr>
        <p:xfrm>
          <a:off x="193438" y="1643580"/>
          <a:ext cx="6096000" cy="4348480"/>
        </p:xfrm>
        <a:graphic>
          <a:graphicData uri="http://schemas.openxmlformats.org/drawingml/2006/table">
            <a:tbl>
              <a:tblPr firstRow="1" bandRow="1">
                <a:tableStyleId>{073A0DAA-6AF3-43AB-8588-CEC1D06C72B9}</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70840">
                <a:tc>
                  <a:txBody>
                    <a:bodyPr/>
                    <a:lstStyle/>
                    <a:p>
                      <a:pPr algn="ctr"/>
                      <a:r>
                        <a:rPr lang="en-US" dirty="0"/>
                        <a:t>Serum</a:t>
                      </a:r>
                    </a:p>
                  </a:txBody>
                  <a:tcPr/>
                </a:tc>
                <a:tc>
                  <a:txBody>
                    <a:bodyPr/>
                    <a:lstStyle/>
                    <a:p>
                      <a:pPr algn="ctr"/>
                      <a:r>
                        <a:rPr lang="en-US" dirty="0"/>
                        <a:t>Result</a:t>
                      </a:r>
                    </a:p>
                  </a:txBody>
                  <a:tcPr/>
                </a:tc>
                <a:tc>
                  <a:txBody>
                    <a:bodyPr/>
                    <a:lstStyle/>
                    <a:p>
                      <a:pPr algn="ctr"/>
                      <a:r>
                        <a:rPr lang="en-US" dirty="0"/>
                        <a:t>Reference</a:t>
                      </a:r>
                      <a:r>
                        <a:rPr lang="en-US" baseline="0" dirty="0"/>
                        <a:t> Interval</a:t>
                      </a:r>
                      <a:endParaRPr lang="en-US" dirty="0"/>
                    </a:p>
                  </a:txBody>
                  <a:tcPr/>
                </a:tc>
                <a:tc>
                  <a:txBody>
                    <a:bodyPr/>
                    <a:lstStyle/>
                    <a:p>
                      <a:pPr algn="ctr"/>
                      <a:r>
                        <a:rPr lang="en-US" dirty="0"/>
                        <a:t>Units</a:t>
                      </a:r>
                    </a:p>
                  </a:txBody>
                  <a:tcPr/>
                </a:tc>
                <a:extLst>
                  <a:ext uri="{0D108BD9-81ED-4DB2-BD59-A6C34878D82A}">
                    <a16:rowId xmlns:a16="http://schemas.microsoft.com/office/drawing/2014/main" val="10000"/>
                  </a:ext>
                </a:extLst>
              </a:tr>
              <a:tr h="370840">
                <a:tc>
                  <a:txBody>
                    <a:bodyPr/>
                    <a:lstStyle/>
                    <a:p>
                      <a:r>
                        <a:rPr lang="en-US" dirty="0"/>
                        <a:t>BUN</a:t>
                      </a:r>
                    </a:p>
                  </a:txBody>
                  <a:tcPr/>
                </a:tc>
                <a:tc>
                  <a:txBody>
                    <a:bodyPr/>
                    <a:lstStyle/>
                    <a:p>
                      <a:pPr algn="ctr"/>
                      <a:r>
                        <a:rPr lang="en-US" b="1" dirty="0"/>
                        <a:t>130</a:t>
                      </a:r>
                    </a:p>
                  </a:txBody>
                  <a:tcPr/>
                </a:tc>
                <a:tc>
                  <a:txBody>
                    <a:bodyPr/>
                    <a:lstStyle/>
                    <a:p>
                      <a:pPr algn="ctr"/>
                      <a:r>
                        <a:rPr lang="en-US" dirty="0"/>
                        <a:t>9-26</a:t>
                      </a:r>
                    </a:p>
                  </a:txBody>
                  <a:tcPr/>
                </a:tc>
                <a:tc>
                  <a:txBody>
                    <a:bodyPr/>
                    <a:lstStyle/>
                    <a:p>
                      <a:pPr algn="ctr"/>
                      <a:r>
                        <a:rPr lang="en-US" dirty="0"/>
                        <a:t>mg/dL</a:t>
                      </a:r>
                    </a:p>
                  </a:txBody>
                  <a:tcPr/>
                </a:tc>
                <a:extLst>
                  <a:ext uri="{0D108BD9-81ED-4DB2-BD59-A6C34878D82A}">
                    <a16:rowId xmlns:a16="http://schemas.microsoft.com/office/drawing/2014/main" val="10001"/>
                  </a:ext>
                </a:extLst>
              </a:tr>
              <a:tr h="370840">
                <a:tc>
                  <a:txBody>
                    <a:bodyPr/>
                    <a:lstStyle/>
                    <a:p>
                      <a:r>
                        <a:rPr lang="en-US" baseline="0" dirty="0"/>
                        <a:t>Creat</a:t>
                      </a:r>
                    </a:p>
                  </a:txBody>
                  <a:tcPr/>
                </a:tc>
                <a:tc>
                  <a:txBody>
                    <a:bodyPr/>
                    <a:lstStyle/>
                    <a:p>
                      <a:pPr algn="ctr"/>
                      <a:r>
                        <a:rPr lang="en-US" b="1" dirty="0"/>
                        <a:t>6.7</a:t>
                      </a:r>
                    </a:p>
                  </a:txBody>
                  <a:tcPr/>
                </a:tc>
                <a:tc>
                  <a:txBody>
                    <a:bodyPr/>
                    <a:lstStyle/>
                    <a:p>
                      <a:pPr algn="ctr"/>
                      <a:r>
                        <a:rPr lang="en-US" dirty="0"/>
                        <a:t>0.6-1.4</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mg/dL</a:t>
                      </a:r>
                    </a:p>
                  </a:txBody>
                  <a:tcPr/>
                </a:tc>
                <a:extLst>
                  <a:ext uri="{0D108BD9-81ED-4DB2-BD59-A6C34878D82A}">
                    <a16:rowId xmlns:a16="http://schemas.microsoft.com/office/drawing/2014/main" val="10002"/>
                  </a:ext>
                </a:extLst>
              </a:tr>
              <a:tr h="370840">
                <a:tc>
                  <a:txBody>
                    <a:bodyPr/>
                    <a:lstStyle/>
                    <a:p>
                      <a:r>
                        <a:rPr lang="en-US" dirty="0"/>
                        <a:t>Phosphate</a:t>
                      </a:r>
                    </a:p>
                  </a:txBody>
                  <a:tcPr/>
                </a:tc>
                <a:tc>
                  <a:txBody>
                    <a:bodyPr/>
                    <a:lstStyle/>
                    <a:p>
                      <a:pPr algn="ctr"/>
                      <a:r>
                        <a:rPr lang="en-US" b="1" dirty="0"/>
                        <a:t>10.7</a:t>
                      </a:r>
                    </a:p>
                  </a:txBody>
                  <a:tcPr/>
                </a:tc>
                <a:tc>
                  <a:txBody>
                    <a:bodyPr/>
                    <a:lstStyle/>
                    <a:p>
                      <a:pPr algn="ctr"/>
                      <a:r>
                        <a:rPr lang="en-US" dirty="0"/>
                        <a:t>2.7-5.4</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mg/dL</a:t>
                      </a:r>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K</a:t>
                      </a:r>
                      <a:r>
                        <a:rPr lang="en-US" baseline="30000" dirty="0"/>
                        <a:t>+</a:t>
                      </a:r>
                    </a:p>
                  </a:txBody>
                  <a:tcPr/>
                </a:tc>
                <a:tc>
                  <a:txBody>
                    <a:bodyPr/>
                    <a:lstStyle/>
                    <a:p>
                      <a:pPr algn="ctr"/>
                      <a:r>
                        <a:rPr lang="en-US" dirty="0"/>
                        <a:t>4.4</a:t>
                      </a:r>
                    </a:p>
                  </a:txBody>
                  <a:tcPr/>
                </a:tc>
                <a:tc>
                  <a:txBody>
                    <a:bodyPr/>
                    <a:lstStyle/>
                    <a:p>
                      <a:pPr algn="ctr"/>
                      <a:r>
                        <a:rPr lang="en-US" dirty="0"/>
                        <a:t>4.1-5.4</a:t>
                      </a:r>
                    </a:p>
                  </a:txBody>
                  <a:tcPr/>
                </a:tc>
                <a:tc>
                  <a:txBody>
                    <a:bodyPr/>
                    <a:lstStyle/>
                    <a:p>
                      <a:pPr algn="ctr"/>
                      <a:r>
                        <a:rPr lang="en-US" dirty="0"/>
                        <a:t>mEq/L</a:t>
                      </a:r>
                    </a:p>
                  </a:txBody>
                  <a:tcPr/>
                </a:tc>
                <a:extLst>
                  <a:ext uri="{0D108BD9-81ED-4DB2-BD59-A6C34878D82A}">
                    <a16:rowId xmlns:a16="http://schemas.microsoft.com/office/drawing/2014/main" val="10004"/>
                  </a:ext>
                </a:extLst>
              </a:tr>
              <a:tr h="370840">
                <a:tc>
                  <a:txBody>
                    <a:bodyPr/>
                    <a:lstStyle/>
                    <a:p>
                      <a:r>
                        <a:rPr lang="en-US" dirty="0"/>
                        <a:t>TP</a:t>
                      </a:r>
                    </a:p>
                  </a:txBody>
                  <a:tcPr/>
                </a:tc>
                <a:tc>
                  <a:txBody>
                    <a:bodyPr/>
                    <a:lstStyle/>
                    <a:p>
                      <a:pPr algn="ctr"/>
                      <a:r>
                        <a:rPr lang="en-US" dirty="0"/>
                        <a:t>6.2</a:t>
                      </a:r>
                    </a:p>
                  </a:txBody>
                  <a:tcPr/>
                </a:tc>
                <a:tc>
                  <a:txBody>
                    <a:bodyPr/>
                    <a:lstStyle/>
                    <a:p>
                      <a:pPr algn="ctr"/>
                      <a:r>
                        <a:rPr lang="en-US" dirty="0"/>
                        <a:t>5.5-7.2</a:t>
                      </a:r>
                    </a:p>
                  </a:txBody>
                  <a:tcPr/>
                </a:tc>
                <a:tc>
                  <a:txBody>
                    <a:bodyPr/>
                    <a:lstStyle/>
                    <a:p>
                      <a:pPr algn="ctr"/>
                      <a:r>
                        <a:rPr lang="en-US" dirty="0"/>
                        <a:t>g/dL</a:t>
                      </a:r>
                    </a:p>
                  </a:txBody>
                  <a:tcPr/>
                </a:tc>
                <a:extLst>
                  <a:ext uri="{0D108BD9-81ED-4DB2-BD59-A6C34878D82A}">
                    <a16:rowId xmlns:a16="http://schemas.microsoft.com/office/drawing/2014/main" val="10005"/>
                  </a:ext>
                </a:extLst>
              </a:tr>
              <a:tr h="370840">
                <a:tc>
                  <a:txBody>
                    <a:bodyPr/>
                    <a:lstStyle/>
                    <a:p>
                      <a:r>
                        <a:rPr lang="en-US" dirty="0"/>
                        <a:t>Albumin</a:t>
                      </a:r>
                    </a:p>
                  </a:txBody>
                  <a:tcPr/>
                </a:tc>
                <a:tc>
                  <a:txBody>
                    <a:bodyPr/>
                    <a:lstStyle/>
                    <a:p>
                      <a:pPr algn="ctr"/>
                      <a:r>
                        <a:rPr lang="en-US" b="1" dirty="0"/>
                        <a:t>2.0</a:t>
                      </a:r>
                    </a:p>
                  </a:txBody>
                  <a:tcPr/>
                </a:tc>
                <a:tc>
                  <a:txBody>
                    <a:bodyPr/>
                    <a:lstStyle/>
                    <a:p>
                      <a:pPr algn="ctr"/>
                      <a:r>
                        <a:rPr lang="en-US" dirty="0"/>
                        <a:t>3.2-4.1</a:t>
                      </a:r>
                    </a:p>
                  </a:txBody>
                  <a:tcPr/>
                </a:tc>
                <a:tc>
                  <a:txBody>
                    <a:bodyPr/>
                    <a:lstStyle/>
                    <a:p>
                      <a:pPr algn="ctr"/>
                      <a:r>
                        <a:rPr lang="en-US" dirty="0"/>
                        <a:t>g/dL</a:t>
                      </a:r>
                    </a:p>
                  </a:txBody>
                  <a:tcPr/>
                </a:tc>
                <a:extLst>
                  <a:ext uri="{0D108BD9-81ED-4DB2-BD59-A6C34878D82A}">
                    <a16:rowId xmlns:a16="http://schemas.microsoft.com/office/drawing/2014/main" val="10006"/>
                  </a:ext>
                </a:extLst>
              </a:tr>
              <a:tr h="370840">
                <a:tc>
                  <a:txBody>
                    <a:bodyPr/>
                    <a:lstStyle/>
                    <a:p>
                      <a:r>
                        <a:rPr lang="en-US" dirty="0"/>
                        <a:t>Globulin</a:t>
                      </a:r>
                    </a:p>
                  </a:txBody>
                  <a:tcPr/>
                </a:tc>
                <a:tc>
                  <a:txBody>
                    <a:bodyPr/>
                    <a:lstStyle/>
                    <a:p>
                      <a:pPr algn="ctr"/>
                      <a:r>
                        <a:rPr lang="en-US" b="1" dirty="0"/>
                        <a:t>4.0</a:t>
                      </a:r>
                    </a:p>
                  </a:txBody>
                  <a:tcPr/>
                </a:tc>
                <a:tc>
                  <a:txBody>
                    <a:bodyPr/>
                    <a:lstStyle/>
                    <a:p>
                      <a:pPr algn="ctr"/>
                      <a:r>
                        <a:rPr lang="en-US" dirty="0"/>
                        <a:t>1.9-3.7</a:t>
                      </a:r>
                    </a:p>
                  </a:txBody>
                  <a:tcPr/>
                </a:tc>
                <a:tc>
                  <a:txBody>
                    <a:bodyPr/>
                    <a:lstStyle/>
                    <a:p>
                      <a:pPr algn="ctr"/>
                      <a:r>
                        <a:rPr lang="en-US" dirty="0"/>
                        <a:t>g/dL</a:t>
                      </a:r>
                    </a:p>
                  </a:txBody>
                  <a:tcPr/>
                </a:tc>
                <a:extLst>
                  <a:ext uri="{0D108BD9-81ED-4DB2-BD59-A6C34878D82A}">
                    <a16:rowId xmlns:a16="http://schemas.microsoft.com/office/drawing/2014/main" val="10007"/>
                  </a:ext>
                </a:extLst>
              </a:tr>
              <a:tr h="370840">
                <a:tc>
                  <a:txBody>
                    <a:bodyPr/>
                    <a:lstStyle/>
                    <a:p>
                      <a:r>
                        <a:rPr lang="en-US" dirty="0"/>
                        <a:t>Calcium</a:t>
                      </a:r>
                    </a:p>
                  </a:txBody>
                  <a:tcPr/>
                </a:tc>
                <a:tc>
                  <a:txBody>
                    <a:bodyPr/>
                    <a:lstStyle/>
                    <a:p>
                      <a:pPr algn="ctr"/>
                      <a:r>
                        <a:rPr lang="en-US" dirty="0"/>
                        <a:t>9.8</a:t>
                      </a:r>
                    </a:p>
                  </a:txBody>
                  <a:tcPr/>
                </a:tc>
                <a:tc>
                  <a:txBody>
                    <a:bodyPr/>
                    <a:lstStyle/>
                    <a:p>
                      <a:pPr algn="ctr"/>
                      <a:r>
                        <a:rPr lang="en-US" dirty="0"/>
                        <a:t>9.4-11.1</a:t>
                      </a:r>
                    </a:p>
                  </a:txBody>
                  <a:tcPr/>
                </a:tc>
                <a:tc>
                  <a:txBody>
                    <a:bodyPr/>
                    <a:lstStyle/>
                    <a:p>
                      <a:pPr algn="ctr"/>
                      <a:r>
                        <a:rPr lang="en-US" dirty="0"/>
                        <a:t>mg/dL</a:t>
                      </a:r>
                    </a:p>
                  </a:txBody>
                  <a:tcPr/>
                </a:tc>
                <a:extLst>
                  <a:ext uri="{0D108BD9-81ED-4DB2-BD59-A6C34878D82A}">
                    <a16:rowId xmlns:a16="http://schemas.microsoft.com/office/drawing/2014/main" val="10008"/>
                  </a:ext>
                </a:extLst>
              </a:tr>
              <a:tr h="370840">
                <a:tc>
                  <a:txBody>
                    <a:bodyPr/>
                    <a:lstStyle/>
                    <a:p>
                      <a:r>
                        <a:rPr lang="en-US" dirty="0"/>
                        <a:t>ALT</a:t>
                      </a:r>
                    </a:p>
                  </a:txBody>
                  <a:tcPr/>
                </a:tc>
                <a:tc>
                  <a:txBody>
                    <a:bodyPr/>
                    <a:lstStyle/>
                    <a:p>
                      <a:pPr algn="ctr"/>
                      <a:r>
                        <a:rPr lang="en-US" b="1" dirty="0"/>
                        <a:t>16</a:t>
                      </a:r>
                    </a:p>
                  </a:txBody>
                  <a:tcPr/>
                </a:tc>
                <a:tc>
                  <a:txBody>
                    <a:bodyPr/>
                    <a:lstStyle/>
                    <a:p>
                      <a:pPr algn="ctr"/>
                      <a:r>
                        <a:rPr lang="en-US" dirty="0"/>
                        <a:t>17-95</a:t>
                      </a:r>
                    </a:p>
                  </a:txBody>
                  <a:tcPr/>
                </a:tc>
                <a:tc>
                  <a:txBody>
                    <a:bodyPr/>
                    <a:lstStyle/>
                    <a:p>
                      <a:pPr algn="ctr"/>
                      <a:r>
                        <a:rPr lang="en-US" dirty="0"/>
                        <a:t>U/L</a:t>
                      </a:r>
                    </a:p>
                  </a:txBody>
                  <a:tcPr/>
                </a:tc>
                <a:extLst>
                  <a:ext uri="{0D108BD9-81ED-4DB2-BD59-A6C34878D82A}">
                    <a16:rowId xmlns:a16="http://schemas.microsoft.com/office/drawing/2014/main" val="10009"/>
                  </a:ext>
                </a:extLst>
              </a:tr>
              <a:tr h="370840">
                <a:tc>
                  <a:txBody>
                    <a:bodyPr/>
                    <a:lstStyle/>
                    <a:p>
                      <a:r>
                        <a:rPr lang="en-US" dirty="0"/>
                        <a:t>Cholesterol</a:t>
                      </a:r>
                    </a:p>
                  </a:txBody>
                  <a:tcPr/>
                </a:tc>
                <a:tc>
                  <a:txBody>
                    <a:bodyPr/>
                    <a:lstStyle/>
                    <a:p>
                      <a:pPr algn="ctr"/>
                      <a:r>
                        <a:rPr lang="en-US" dirty="0"/>
                        <a:t>232</a:t>
                      </a:r>
                    </a:p>
                  </a:txBody>
                  <a:tcPr/>
                </a:tc>
                <a:tc>
                  <a:txBody>
                    <a:bodyPr/>
                    <a:lstStyle/>
                    <a:p>
                      <a:pPr algn="ctr"/>
                      <a:r>
                        <a:rPr lang="en-US" dirty="0"/>
                        <a:t>136-392</a:t>
                      </a:r>
                    </a:p>
                  </a:txBody>
                  <a:tcPr/>
                </a:tc>
                <a:tc>
                  <a:txBody>
                    <a:bodyPr/>
                    <a:lstStyle/>
                    <a:p>
                      <a:pPr algn="ctr"/>
                      <a:r>
                        <a:rPr lang="en-US" dirty="0"/>
                        <a:t>mg/dL</a:t>
                      </a:r>
                    </a:p>
                  </a:txBody>
                  <a:tcPr/>
                </a:tc>
                <a:extLst>
                  <a:ext uri="{0D108BD9-81ED-4DB2-BD59-A6C34878D82A}">
                    <a16:rowId xmlns:a16="http://schemas.microsoft.com/office/drawing/2014/main" val="10010"/>
                  </a:ext>
                </a:extLst>
              </a:tr>
            </a:tbl>
          </a:graphicData>
        </a:graphic>
      </p:graphicFrame>
      <p:sp>
        <p:nvSpPr>
          <p:cNvPr id="5" name="Content Placeholder 2"/>
          <p:cNvSpPr txBox="1">
            <a:spLocks/>
          </p:cNvSpPr>
          <p:nvPr/>
        </p:nvSpPr>
        <p:spPr>
          <a:xfrm>
            <a:off x="6289438" y="2302153"/>
            <a:ext cx="2854562" cy="1482847"/>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200" dirty="0"/>
              <a:t>Azotemia</a:t>
            </a:r>
          </a:p>
          <a:p>
            <a:r>
              <a:rPr lang="en-US" sz="2200" dirty="0"/>
              <a:t>Hyperphosphatemia</a:t>
            </a:r>
          </a:p>
          <a:p>
            <a:r>
              <a:rPr lang="en-US" sz="2200" dirty="0"/>
              <a:t>Hypoalbuminemia</a:t>
            </a:r>
          </a:p>
        </p:txBody>
      </p:sp>
    </p:spTree>
    <p:extLst>
      <p:ext uri="{BB962C8B-B14F-4D97-AF65-F5344CB8AC3E}">
        <p14:creationId xmlns:p14="http://schemas.microsoft.com/office/powerpoint/2010/main" val="14851068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Renal Handling and Excretion</a:t>
            </a:r>
          </a:p>
        </p:txBody>
      </p:sp>
      <p:pic>
        <p:nvPicPr>
          <p:cNvPr id="3" name="Picture 2" descr="IMG_9720.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2648" y="1598719"/>
            <a:ext cx="3561361" cy="5135992"/>
          </a:xfrm>
          <a:prstGeom prst="rect">
            <a:avLst/>
          </a:prstGeom>
        </p:spPr>
      </p:pic>
      <p:sp>
        <p:nvSpPr>
          <p:cNvPr id="4" name="Content Placeholder 2"/>
          <p:cNvSpPr>
            <a:spLocks noGrp="1"/>
          </p:cNvSpPr>
          <p:nvPr>
            <p:ph sz="quarter" idx="1"/>
          </p:nvPr>
        </p:nvSpPr>
        <p:spPr>
          <a:xfrm>
            <a:off x="4475674" y="1600199"/>
            <a:ext cx="4290374" cy="5134511"/>
          </a:xfrm>
        </p:spPr>
        <p:txBody>
          <a:bodyPr>
            <a:normAutofit fontScale="92500" lnSpcReduction="10000"/>
          </a:bodyPr>
          <a:lstStyle/>
          <a:p>
            <a:r>
              <a:rPr lang="en-US" dirty="0"/>
              <a:t>90% filtered</a:t>
            </a:r>
          </a:p>
          <a:p>
            <a:r>
              <a:rPr lang="en-US" dirty="0"/>
              <a:t>85% reabsorbed</a:t>
            </a:r>
          </a:p>
          <a:p>
            <a:pPr lvl="1"/>
            <a:r>
              <a:rPr lang="en-US" dirty="0"/>
              <a:t>70% proximal convoluted tubule</a:t>
            </a:r>
          </a:p>
          <a:p>
            <a:pPr lvl="1"/>
            <a:r>
              <a:rPr lang="en-US" dirty="0"/>
              <a:t>15% proximal straight tubule</a:t>
            </a:r>
          </a:p>
          <a:p>
            <a:pPr lvl="1"/>
            <a:r>
              <a:rPr lang="en-US" dirty="0"/>
              <a:t>Na</a:t>
            </a:r>
            <a:r>
              <a:rPr lang="en-US" baseline="30000" dirty="0"/>
              <a:t>+</a:t>
            </a:r>
            <a:r>
              <a:rPr lang="en-US" dirty="0"/>
              <a:t>-phosphate cotransporter in luminal membrane</a:t>
            </a:r>
          </a:p>
          <a:p>
            <a:pPr lvl="2"/>
            <a:r>
              <a:rPr lang="en-US" dirty="0"/>
              <a:t>Saturatable</a:t>
            </a:r>
          </a:p>
          <a:p>
            <a:pPr lvl="2"/>
            <a:r>
              <a:rPr lang="en-US" dirty="0"/>
              <a:t>Reaches a T</a:t>
            </a:r>
            <a:r>
              <a:rPr lang="en-US" baseline="-25000" dirty="0"/>
              <a:t>m</a:t>
            </a:r>
            <a:r>
              <a:rPr lang="en-US" dirty="0"/>
              <a:t> after which any phosphate not reabsorbed is excreted</a:t>
            </a:r>
          </a:p>
        </p:txBody>
      </p:sp>
    </p:spTree>
    <p:extLst>
      <p:ext uri="{BB962C8B-B14F-4D97-AF65-F5344CB8AC3E}">
        <p14:creationId xmlns:p14="http://schemas.microsoft.com/office/powerpoint/2010/main" val="1135079086"/>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Renal Handling and Excretion</a:t>
            </a:r>
          </a:p>
        </p:txBody>
      </p:sp>
      <p:sp>
        <p:nvSpPr>
          <p:cNvPr id="3" name="Content Placeholder 2"/>
          <p:cNvSpPr>
            <a:spLocks noGrp="1"/>
          </p:cNvSpPr>
          <p:nvPr>
            <p:ph sz="quarter" idx="1"/>
          </p:nvPr>
        </p:nvSpPr>
        <p:spPr>
          <a:xfrm>
            <a:off x="612648" y="1479480"/>
            <a:ext cx="8153400" cy="643290"/>
          </a:xfrm>
        </p:spPr>
        <p:txBody>
          <a:bodyPr>
            <a:normAutofit/>
          </a:bodyPr>
          <a:lstStyle/>
          <a:p>
            <a:r>
              <a:rPr lang="en-US" dirty="0"/>
              <a:t>Regulated dietary phosphate, FGF-23, PTH</a:t>
            </a:r>
          </a:p>
        </p:txBody>
      </p:sp>
      <p:pic>
        <p:nvPicPr>
          <p:cNvPr id="4" name="Picture 3"/>
          <p:cNvPicPr>
            <a:picLocks noChangeAspect="1"/>
          </p:cNvPicPr>
          <p:nvPr/>
        </p:nvPicPr>
        <p:blipFill rotWithShape="1">
          <a:blip r:embed="rId3"/>
          <a:srcRect t="18660"/>
          <a:stretch/>
        </p:blipFill>
        <p:spPr>
          <a:xfrm>
            <a:off x="1023364" y="2453468"/>
            <a:ext cx="6682686" cy="3053940"/>
          </a:xfrm>
          <a:prstGeom prst="rect">
            <a:avLst/>
          </a:prstGeom>
        </p:spPr>
      </p:pic>
      <p:sp>
        <p:nvSpPr>
          <p:cNvPr id="5" name="Oval 4"/>
          <p:cNvSpPr/>
          <p:nvPr/>
        </p:nvSpPr>
        <p:spPr>
          <a:xfrm>
            <a:off x="924726" y="2219218"/>
            <a:ext cx="1898771" cy="1528794"/>
          </a:xfrm>
          <a:prstGeom prst="ellipse">
            <a:avLst/>
          </a:prstGeom>
          <a:noFill/>
          <a:ln w="38100" cmpd="sng">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p:cNvSpPr/>
          <p:nvPr/>
        </p:nvSpPr>
        <p:spPr>
          <a:xfrm>
            <a:off x="3439981" y="3378143"/>
            <a:ext cx="1356265" cy="1812361"/>
          </a:xfrm>
          <a:prstGeom prst="ellipse">
            <a:avLst/>
          </a:prstGeom>
          <a:noFill/>
          <a:ln w="38100" cmpd="sng">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1681280" y="3748012"/>
            <a:ext cx="1898771" cy="1442492"/>
          </a:xfrm>
          <a:prstGeom prst="ellipse">
            <a:avLst/>
          </a:prstGeom>
          <a:noFill/>
          <a:ln w="38100" cmpd="sng">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907287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Renal Handling and Excretion</a:t>
            </a:r>
          </a:p>
        </p:txBody>
      </p:sp>
      <p:pic>
        <p:nvPicPr>
          <p:cNvPr id="4" name="Picture 3" descr="IMG_9721.jpeg"/>
          <p:cNvPicPr>
            <a:picLocks noChangeAspect="1"/>
          </p:cNvPicPr>
          <p:nvPr/>
        </p:nvPicPr>
        <p:blipFill rotWithShape="1">
          <a:blip r:embed="rId3" cstate="email">
            <a:extLst>
              <a:ext uri="{28A0092B-C50C-407E-A947-70E740481C1C}">
                <a14:useLocalDpi xmlns:a14="http://schemas.microsoft.com/office/drawing/2010/main" val="0"/>
              </a:ext>
            </a:extLst>
          </a:blip>
          <a:srcRect r="3189"/>
          <a:stretch/>
        </p:blipFill>
        <p:spPr>
          <a:xfrm>
            <a:off x="3970154" y="1715400"/>
            <a:ext cx="4927247" cy="391529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247737101"/>
              </p:ext>
            </p:extLst>
          </p:nvPr>
        </p:nvGraphicFramePr>
        <p:xfrm>
          <a:off x="170080" y="2054370"/>
          <a:ext cx="3639792" cy="2686985"/>
        </p:xfrm>
        <a:graphic>
          <a:graphicData uri="http://schemas.openxmlformats.org/drawingml/2006/table">
            <a:tbl>
              <a:tblPr firstRow="1" bandRow="1">
                <a:tableStyleId>{5C22544A-7EE6-4342-B048-85BDC9FD1C3A}</a:tableStyleId>
              </a:tblPr>
              <a:tblGrid>
                <a:gridCol w="2024603">
                  <a:extLst>
                    <a:ext uri="{9D8B030D-6E8A-4147-A177-3AD203B41FA5}">
                      <a16:colId xmlns:a16="http://schemas.microsoft.com/office/drawing/2014/main" val="20000"/>
                    </a:ext>
                  </a:extLst>
                </a:gridCol>
                <a:gridCol w="1615189">
                  <a:extLst>
                    <a:ext uri="{9D8B030D-6E8A-4147-A177-3AD203B41FA5}">
                      <a16:colId xmlns:a16="http://schemas.microsoft.com/office/drawing/2014/main" val="20001"/>
                    </a:ext>
                  </a:extLst>
                </a:gridCol>
              </a:tblGrid>
              <a:tr h="339790">
                <a:tc>
                  <a:txBody>
                    <a:bodyPr/>
                    <a:lstStyle/>
                    <a:p>
                      <a:pPr algn="ctr"/>
                      <a:r>
                        <a:rPr lang="en-US" dirty="0"/>
                        <a:t>Condition</a:t>
                      </a:r>
                    </a:p>
                  </a:txBody>
                  <a:tcPr/>
                </a:tc>
                <a:tc>
                  <a:txBody>
                    <a:bodyPr/>
                    <a:lstStyle/>
                    <a:p>
                      <a:pPr algn="ctr"/>
                      <a:r>
                        <a:rPr lang="en-US" dirty="0"/>
                        <a:t>Transporter?</a:t>
                      </a:r>
                    </a:p>
                  </a:txBody>
                  <a:tcPr/>
                </a:tc>
                <a:extLst>
                  <a:ext uri="{0D108BD9-81ED-4DB2-BD59-A6C34878D82A}">
                    <a16:rowId xmlns:a16="http://schemas.microsoft.com/office/drawing/2014/main" val="10000"/>
                  </a:ext>
                </a:extLst>
              </a:tr>
              <a:tr h="33979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r h="33979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2"/>
                  </a:ext>
                </a:extLst>
              </a:tr>
              <a:tr h="33979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3"/>
                  </a:ext>
                </a:extLst>
              </a:tr>
              <a:tr h="637459">
                <a:tc>
                  <a:txBody>
                    <a:bodyPr/>
                    <a:lstStyle/>
                    <a:p>
                      <a:endParaRPr lang="en-US" baseline="0" dirty="0"/>
                    </a:p>
                  </a:txBody>
                  <a:tcPr/>
                </a:tc>
                <a:tc>
                  <a:txBody>
                    <a:bodyPr/>
                    <a:lstStyle/>
                    <a:p>
                      <a:endParaRPr lang="en-US" dirty="0"/>
                    </a:p>
                  </a:txBody>
                  <a:tcPr/>
                </a:tc>
                <a:extLst>
                  <a:ext uri="{0D108BD9-81ED-4DB2-BD59-A6C34878D82A}">
                    <a16:rowId xmlns:a16="http://schemas.microsoft.com/office/drawing/2014/main" val="10004"/>
                  </a:ext>
                </a:extLst>
              </a:tr>
              <a:tr h="5864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endParaRPr lang="en-US" dirty="0"/>
                    </a:p>
                  </a:txBody>
                  <a:tcPr/>
                </a:tc>
                <a:extLst>
                  <a:ext uri="{0D108BD9-81ED-4DB2-BD59-A6C34878D82A}">
                    <a16:rowId xmlns:a16="http://schemas.microsoft.com/office/drawing/2014/main" val="10005"/>
                  </a:ext>
                </a:extLst>
              </a:tr>
            </a:tbl>
          </a:graphicData>
        </a:graphic>
      </p:graphicFrame>
      <p:sp>
        <p:nvSpPr>
          <p:cNvPr id="7" name="TextBox 6"/>
          <p:cNvSpPr txBox="1"/>
          <p:nvPr/>
        </p:nvSpPr>
        <p:spPr>
          <a:xfrm>
            <a:off x="170080" y="2441140"/>
            <a:ext cx="1999944" cy="369332"/>
          </a:xfrm>
          <a:prstGeom prst="rect">
            <a:avLst/>
          </a:prstGeom>
          <a:noFill/>
        </p:spPr>
        <p:txBody>
          <a:bodyPr wrap="square" rtlCol="0">
            <a:spAutoFit/>
          </a:bodyPr>
          <a:lstStyle/>
          <a:p>
            <a:r>
              <a:rPr lang="en-US" dirty="0"/>
              <a:t>Metabolic acidosis</a:t>
            </a:r>
          </a:p>
        </p:txBody>
      </p:sp>
      <p:sp>
        <p:nvSpPr>
          <p:cNvPr id="8" name="TextBox 7"/>
          <p:cNvSpPr txBox="1"/>
          <p:nvPr/>
        </p:nvSpPr>
        <p:spPr>
          <a:xfrm>
            <a:off x="2258240" y="2445592"/>
            <a:ext cx="959807" cy="369332"/>
          </a:xfrm>
          <a:prstGeom prst="rect">
            <a:avLst/>
          </a:prstGeom>
          <a:noFill/>
        </p:spPr>
        <p:txBody>
          <a:bodyPr wrap="square" rtlCol="0">
            <a:spAutoFit/>
          </a:bodyPr>
          <a:lstStyle/>
          <a:p>
            <a:r>
              <a:rPr lang="en-US" dirty="0"/>
              <a:t>Inhibited</a:t>
            </a:r>
          </a:p>
        </p:txBody>
      </p:sp>
      <p:sp>
        <p:nvSpPr>
          <p:cNvPr id="9" name="TextBox 8"/>
          <p:cNvSpPr txBox="1"/>
          <p:nvPr/>
        </p:nvSpPr>
        <p:spPr>
          <a:xfrm>
            <a:off x="2258240" y="2782658"/>
            <a:ext cx="959807" cy="369332"/>
          </a:xfrm>
          <a:prstGeom prst="rect">
            <a:avLst/>
          </a:prstGeom>
          <a:noFill/>
        </p:spPr>
        <p:txBody>
          <a:bodyPr wrap="square" rtlCol="0">
            <a:spAutoFit/>
          </a:bodyPr>
          <a:lstStyle/>
          <a:p>
            <a:r>
              <a:rPr lang="en-US" dirty="0"/>
              <a:t>Inhibited</a:t>
            </a:r>
          </a:p>
        </p:txBody>
      </p:sp>
      <p:sp>
        <p:nvSpPr>
          <p:cNvPr id="10" name="TextBox 9"/>
          <p:cNvSpPr txBox="1"/>
          <p:nvPr/>
        </p:nvSpPr>
        <p:spPr>
          <a:xfrm>
            <a:off x="2258240" y="3148028"/>
            <a:ext cx="959807" cy="369332"/>
          </a:xfrm>
          <a:prstGeom prst="rect">
            <a:avLst/>
          </a:prstGeom>
          <a:noFill/>
        </p:spPr>
        <p:txBody>
          <a:bodyPr wrap="square" rtlCol="0">
            <a:spAutoFit/>
          </a:bodyPr>
          <a:lstStyle/>
          <a:p>
            <a:r>
              <a:rPr lang="en-US" dirty="0"/>
              <a:t>Inhibited</a:t>
            </a:r>
          </a:p>
        </p:txBody>
      </p:sp>
      <p:sp>
        <p:nvSpPr>
          <p:cNvPr id="11" name="TextBox 10"/>
          <p:cNvSpPr txBox="1"/>
          <p:nvPr/>
        </p:nvSpPr>
        <p:spPr>
          <a:xfrm>
            <a:off x="2258240" y="3525727"/>
            <a:ext cx="1551632" cy="369332"/>
          </a:xfrm>
          <a:prstGeom prst="rect">
            <a:avLst/>
          </a:prstGeom>
          <a:noFill/>
        </p:spPr>
        <p:txBody>
          <a:bodyPr wrap="square" rtlCol="0">
            <a:spAutoFit/>
          </a:bodyPr>
          <a:lstStyle/>
          <a:p>
            <a:r>
              <a:rPr lang="en-US" dirty="0"/>
              <a:t>Upregulated</a:t>
            </a:r>
          </a:p>
        </p:txBody>
      </p:sp>
      <p:sp>
        <p:nvSpPr>
          <p:cNvPr id="12" name="TextBox 11"/>
          <p:cNvSpPr txBox="1"/>
          <p:nvPr/>
        </p:nvSpPr>
        <p:spPr>
          <a:xfrm>
            <a:off x="2258240" y="4220603"/>
            <a:ext cx="1551632" cy="369332"/>
          </a:xfrm>
          <a:prstGeom prst="rect">
            <a:avLst/>
          </a:prstGeom>
          <a:noFill/>
        </p:spPr>
        <p:txBody>
          <a:bodyPr wrap="square" rtlCol="0">
            <a:spAutoFit/>
          </a:bodyPr>
          <a:lstStyle/>
          <a:p>
            <a:r>
              <a:rPr lang="en-US" dirty="0"/>
              <a:t>Upregulated</a:t>
            </a:r>
          </a:p>
        </p:txBody>
      </p:sp>
      <p:sp>
        <p:nvSpPr>
          <p:cNvPr id="13" name="TextBox 12"/>
          <p:cNvSpPr txBox="1"/>
          <p:nvPr/>
        </p:nvSpPr>
        <p:spPr>
          <a:xfrm>
            <a:off x="170080" y="2814924"/>
            <a:ext cx="1551632" cy="369332"/>
          </a:xfrm>
          <a:prstGeom prst="rect">
            <a:avLst/>
          </a:prstGeom>
          <a:noFill/>
        </p:spPr>
        <p:txBody>
          <a:bodyPr wrap="square" rtlCol="0">
            <a:spAutoFit/>
          </a:bodyPr>
          <a:lstStyle/>
          <a:p>
            <a:r>
              <a:rPr lang="en-US" dirty="0">
                <a:latin typeface="Wingdings"/>
                <a:ea typeface="Wingdings"/>
                <a:cs typeface="Wingdings"/>
                <a:sym typeface="Wingdings"/>
              </a:rPr>
              <a:t></a:t>
            </a:r>
            <a:r>
              <a:rPr lang="en-US" dirty="0"/>
              <a:t>serum PO</a:t>
            </a:r>
            <a:r>
              <a:rPr lang="en-US" baseline="-25000" dirty="0"/>
              <a:t>4</a:t>
            </a:r>
            <a:r>
              <a:rPr lang="en-US" baseline="30000" dirty="0"/>
              <a:t>3-</a:t>
            </a:r>
            <a:endParaRPr lang="en-US" dirty="0"/>
          </a:p>
        </p:txBody>
      </p:sp>
      <p:sp>
        <p:nvSpPr>
          <p:cNvPr id="14" name="Rectangle 13"/>
          <p:cNvSpPr/>
          <p:nvPr/>
        </p:nvSpPr>
        <p:spPr>
          <a:xfrm>
            <a:off x="177845" y="3174496"/>
            <a:ext cx="746306" cy="369332"/>
          </a:xfrm>
          <a:prstGeom prst="rect">
            <a:avLst/>
          </a:prstGeom>
        </p:spPr>
        <p:txBody>
          <a:bodyPr wrap="none">
            <a:spAutoFit/>
          </a:bodyPr>
          <a:lstStyle/>
          <a:p>
            <a:r>
              <a:rPr lang="en-US" dirty="0">
                <a:latin typeface="Wingdings"/>
                <a:ea typeface="Wingdings"/>
                <a:cs typeface="Wingdings"/>
                <a:sym typeface="Wingdings"/>
              </a:rPr>
              <a:t></a:t>
            </a:r>
            <a:r>
              <a:rPr lang="en-US" dirty="0"/>
              <a:t>PTH</a:t>
            </a:r>
          </a:p>
        </p:txBody>
      </p:sp>
      <p:sp>
        <p:nvSpPr>
          <p:cNvPr id="15" name="Rectangle 14"/>
          <p:cNvSpPr/>
          <p:nvPr/>
        </p:nvSpPr>
        <p:spPr>
          <a:xfrm>
            <a:off x="177845" y="3543828"/>
            <a:ext cx="1992179" cy="646331"/>
          </a:xfrm>
          <a:prstGeom prst="rect">
            <a:avLst/>
          </a:prstGeom>
        </p:spPr>
        <p:txBody>
          <a:bodyPr wrap="square">
            <a:spAutoFit/>
          </a:bodyPr>
          <a:lstStyle/>
          <a:p>
            <a:r>
              <a:rPr lang="en-US" dirty="0">
                <a:latin typeface="Wingdings"/>
                <a:ea typeface="Wingdings"/>
                <a:cs typeface="Wingdings"/>
                <a:sym typeface="Wingdings"/>
              </a:rPr>
              <a:t></a:t>
            </a:r>
            <a:r>
              <a:rPr lang="en-US" dirty="0"/>
              <a:t>serum PO</a:t>
            </a:r>
            <a:r>
              <a:rPr lang="en-US" baseline="-25000" dirty="0"/>
              <a:t>4</a:t>
            </a:r>
            <a:r>
              <a:rPr lang="en-US" baseline="30000" dirty="0"/>
              <a:t>3- </a:t>
            </a:r>
            <a:r>
              <a:rPr lang="en-US" dirty="0"/>
              <a:t>(acute or chronic)</a:t>
            </a:r>
          </a:p>
        </p:txBody>
      </p:sp>
      <p:sp>
        <p:nvSpPr>
          <p:cNvPr id="16" name="Rectangle 15"/>
          <p:cNvSpPr/>
          <p:nvPr/>
        </p:nvSpPr>
        <p:spPr>
          <a:xfrm>
            <a:off x="177845" y="4220603"/>
            <a:ext cx="1638727" cy="369332"/>
          </a:xfrm>
          <a:prstGeom prst="rect">
            <a:avLst/>
          </a:prstGeom>
        </p:spPr>
        <p:txBody>
          <a:bodyPr wrap="none">
            <a:spAutoFit/>
          </a:bodyPr>
          <a:lstStyle/>
          <a:p>
            <a:pPr>
              <a:defRPr/>
            </a:pPr>
            <a:r>
              <a:rPr lang="en-US" dirty="0"/>
              <a:t>Vitamin D intox.</a:t>
            </a:r>
          </a:p>
        </p:txBody>
      </p:sp>
    </p:spTree>
    <p:extLst>
      <p:ext uri="{BB962C8B-B14F-4D97-AF65-F5344CB8AC3E}">
        <p14:creationId xmlns:p14="http://schemas.microsoft.com/office/powerpoint/2010/main" val="35415497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Renal Handling and Excretion</a:t>
            </a:r>
          </a:p>
        </p:txBody>
      </p:sp>
      <p:pic>
        <p:nvPicPr>
          <p:cNvPr id="4" name="Picture 3" descr="IMG_9722.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03789" y="1800033"/>
            <a:ext cx="7135929" cy="4685016"/>
          </a:xfrm>
          <a:prstGeom prst="rect">
            <a:avLst/>
          </a:prstGeom>
        </p:spPr>
      </p:pic>
    </p:spTree>
    <p:extLst>
      <p:ext uri="{BB962C8B-B14F-4D97-AF65-F5344CB8AC3E}">
        <p14:creationId xmlns:p14="http://schemas.microsoft.com/office/powerpoint/2010/main" val="409500346"/>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Hypophosphatemia: Parameters</a:t>
            </a:r>
          </a:p>
        </p:txBody>
      </p:sp>
      <p:sp>
        <p:nvSpPr>
          <p:cNvPr id="3" name="Content Placeholder 2"/>
          <p:cNvSpPr>
            <a:spLocks noGrp="1"/>
          </p:cNvSpPr>
          <p:nvPr>
            <p:ph sz="quarter" idx="1"/>
          </p:nvPr>
        </p:nvSpPr>
        <p:spPr>
          <a:xfrm>
            <a:off x="612648" y="1600200"/>
            <a:ext cx="8153400" cy="1777943"/>
          </a:xfrm>
        </p:spPr>
        <p:txBody>
          <a:bodyPr/>
          <a:lstStyle/>
          <a:p>
            <a:r>
              <a:rPr lang="en-US" dirty="0"/>
              <a:t>Normal: 3.0-5.0 mg/dL canine, 3.0-6.0 mg/dL feline</a:t>
            </a:r>
          </a:p>
          <a:p>
            <a:pPr lvl="1"/>
            <a:r>
              <a:rPr lang="en-US" dirty="0"/>
              <a:t>15-20% below = abnormal</a:t>
            </a:r>
            <a:r>
              <a:rPr lang="en-US" dirty="0">
                <a:sym typeface="Wingdings"/>
              </a:rPr>
              <a:t>2.5 mg/dL cutoff</a:t>
            </a:r>
            <a:endParaRPr lang="en-US" dirty="0"/>
          </a:p>
        </p:txBody>
      </p:sp>
    </p:spTree>
    <p:extLst>
      <p:ext uri="{BB962C8B-B14F-4D97-AF65-F5344CB8AC3E}">
        <p14:creationId xmlns:p14="http://schemas.microsoft.com/office/powerpoint/2010/main" val="1038485373"/>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Hypophosphatemia: Causes</a:t>
            </a:r>
          </a:p>
        </p:txBody>
      </p:sp>
      <p:graphicFrame>
        <p:nvGraphicFramePr>
          <p:cNvPr id="6" name="Diagram 5"/>
          <p:cNvGraphicFramePr/>
          <p:nvPr>
            <p:extLst>
              <p:ext uri="{D42A27DB-BD31-4B8C-83A1-F6EECF244321}">
                <p14:modId xmlns:p14="http://schemas.microsoft.com/office/powerpoint/2010/main" val="3828896291"/>
              </p:ext>
            </p:extLst>
          </p:nvPr>
        </p:nvGraphicFramePr>
        <p:xfrm>
          <a:off x="1437692" y="1828515"/>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8170134"/>
      </p:ext>
    </p:extLst>
  </p:cSld>
  <p:clrMapOvr>
    <a:masterClrMapping/>
  </p:clrMapOvr>
  <p:transition spd="slow">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Hypophosphatemia: Causes</a:t>
            </a:r>
          </a:p>
        </p:txBody>
      </p:sp>
      <p:pic>
        <p:nvPicPr>
          <p:cNvPr id="4" name="Picture 3" descr="IMG_9573.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53607" y="1553073"/>
            <a:ext cx="3735893" cy="4841186"/>
          </a:xfrm>
          <a:prstGeom prst="rect">
            <a:avLst/>
          </a:prstGeom>
        </p:spPr>
      </p:pic>
    </p:spTree>
    <p:extLst>
      <p:ext uri="{BB962C8B-B14F-4D97-AF65-F5344CB8AC3E}">
        <p14:creationId xmlns:p14="http://schemas.microsoft.com/office/powerpoint/2010/main" val="265724694"/>
      </p:ext>
    </p:extLst>
  </p:cSld>
  <p:clrMapOvr>
    <a:masterClrMapping/>
  </p:clrMapOvr>
  <p:transition spd="slow">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Hypophosphatemia: Clinical Signs</a:t>
            </a:r>
          </a:p>
        </p:txBody>
      </p:sp>
      <p:sp>
        <p:nvSpPr>
          <p:cNvPr id="3" name="Content Placeholder 2"/>
          <p:cNvSpPr>
            <a:spLocks noGrp="1"/>
          </p:cNvSpPr>
          <p:nvPr>
            <p:ph sz="quarter" idx="1"/>
          </p:nvPr>
        </p:nvSpPr>
        <p:spPr>
          <a:xfrm>
            <a:off x="612648" y="1505393"/>
            <a:ext cx="8153400" cy="483398"/>
          </a:xfrm>
        </p:spPr>
        <p:txBody>
          <a:bodyPr>
            <a:normAutofit fontScale="92500" lnSpcReduction="10000"/>
          </a:bodyPr>
          <a:lstStyle/>
          <a:p>
            <a:r>
              <a:rPr lang="en-US" dirty="0"/>
              <a:t>Usually not evident until [PO</a:t>
            </a:r>
            <a:r>
              <a:rPr lang="en-US" baseline="-25000" dirty="0"/>
              <a:t>4</a:t>
            </a:r>
            <a:r>
              <a:rPr lang="en-US" baseline="30000" dirty="0"/>
              <a:t>2-</a:t>
            </a:r>
            <a:r>
              <a:rPr lang="en-US" dirty="0"/>
              <a:t>] 1.5-2.0 mg/dL</a:t>
            </a:r>
          </a:p>
        </p:txBody>
      </p:sp>
      <p:graphicFrame>
        <p:nvGraphicFramePr>
          <p:cNvPr id="4" name="Diagram 3"/>
          <p:cNvGraphicFramePr/>
          <p:nvPr>
            <p:extLst>
              <p:ext uri="{D42A27DB-BD31-4B8C-83A1-F6EECF244321}">
                <p14:modId xmlns:p14="http://schemas.microsoft.com/office/powerpoint/2010/main" val="2559108521"/>
              </p:ext>
            </p:extLst>
          </p:nvPr>
        </p:nvGraphicFramePr>
        <p:xfrm>
          <a:off x="1294617" y="1988791"/>
          <a:ext cx="6300723" cy="4434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4908180"/>
      </p:ext>
    </p:extLst>
  </p:cSld>
  <p:clrMapOvr>
    <a:masterClrMapping/>
  </p:clrMapOvr>
  <p:transition spd="slow">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Hypophosphatemia: Clinical Signs</a:t>
            </a:r>
          </a:p>
        </p:txBody>
      </p:sp>
      <p:graphicFrame>
        <p:nvGraphicFramePr>
          <p:cNvPr id="3" name="Diagram 2"/>
          <p:cNvGraphicFramePr/>
          <p:nvPr>
            <p:extLst>
              <p:ext uri="{D42A27DB-BD31-4B8C-83A1-F6EECF244321}">
                <p14:modId xmlns:p14="http://schemas.microsoft.com/office/powerpoint/2010/main" val="2104833686"/>
              </p:ext>
            </p:extLst>
          </p:nvPr>
        </p:nvGraphicFramePr>
        <p:xfrm>
          <a:off x="1146660" y="1652085"/>
          <a:ext cx="6534732" cy="49315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8533221"/>
      </p:ext>
    </p:extLst>
  </p:cSld>
  <p:clrMapOvr>
    <a:masterClrMapping/>
  </p:clrMapOvr>
  <p:transition spd="slow">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Hypophosphatemia: Effects</a:t>
            </a:r>
          </a:p>
        </p:txBody>
      </p:sp>
      <p:pic>
        <p:nvPicPr>
          <p:cNvPr id="3" name="Picture 2" descr="IMG_9699.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54902" y="1745854"/>
            <a:ext cx="5851975" cy="4816250"/>
          </a:xfrm>
          <a:prstGeom prst="rect">
            <a:avLst/>
          </a:prstGeom>
        </p:spPr>
      </p:pic>
    </p:spTree>
    <p:extLst>
      <p:ext uri="{BB962C8B-B14F-4D97-AF65-F5344CB8AC3E}">
        <p14:creationId xmlns:p14="http://schemas.microsoft.com/office/powerpoint/2010/main" val="330222737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1: Gladys </a:t>
            </a:r>
            <a:r>
              <a:rPr lang="mr-IN" dirty="0"/>
              <a:t>–</a:t>
            </a:r>
            <a:r>
              <a:rPr lang="en-US" dirty="0"/>
              <a:t> CBC</a:t>
            </a:r>
          </a:p>
        </p:txBody>
      </p:sp>
      <p:graphicFrame>
        <p:nvGraphicFramePr>
          <p:cNvPr id="6" name="Table 5"/>
          <p:cNvGraphicFramePr>
            <a:graphicFrameLocks noGrp="1"/>
          </p:cNvGraphicFramePr>
          <p:nvPr>
            <p:extLst>
              <p:ext uri="{D42A27DB-BD31-4B8C-83A1-F6EECF244321}">
                <p14:modId xmlns:p14="http://schemas.microsoft.com/office/powerpoint/2010/main" val="3753494530"/>
              </p:ext>
            </p:extLst>
          </p:nvPr>
        </p:nvGraphicFramePr>
        <p:xfrm>
          <a:off x="193436" y="1643580"/>
          <a:ext cx="6267316" cy="4348480"/>
        </p:xfrm>
        <a:graphic>
          <a:graphicData uri="http://schemas.openxmlformats.org/drawingml/2006/table">
            <a:tbl>
              <a:tblPr firstRow="1" bandRow="1">
                <a:tableStyleId>{073A0DAA-6AF3-43AB-8588-CEC1D06C72B9}</a:tableStyleId>
              </a:tblPr>
              <a:tblGrid>
                <a:gridCol w="1566829">
                  <a:extLst>
                    <a:ext uri="{9D8B030D-6E8A-4147-A177-3AD203B41FA5}">
                      <a16:colId xmlns:a16="http://schemas.microsoft.com/office/drawing/2014/main" val="20000"/>
                    </a:ext>
                  </a:extLst>
                </a:gridCol>
                <a:gridCol w="1566829">
                  <a:extLst>
                    <a:ext uri="{9D8B030D-6E8A-4147-A177-3AD203B41FA5}">
                      <a16:colId xmlns:a16="http://schemas.microsoft.com/office/drawing/2014/main" val="20001"/>
                    </a:ext>
                  </a:extLst>
                </a:gridCol>
                <a:gridCol w="1566829">
                  <a:extLst>
                    <a:ext uri="{9D8B030D-6E8A-4147-A177-3AD203B41FA5}">
                      <a16:colId xmlns:a16="http://schemas.microsoft.com/office/drawing/2014/main" val="20002"/>
                    </a:ext>
                  </a:extLst>
                </a:gridCol>
                <a:gridCol w="1566829">
                  <a:extLst>
                    <a:ext uri="{9D8B030D-6E8A-4147-A177-3AD203B41FA5}">
                      <a16:colId xmlns:a16="http://schemas.microsoft.com/office/drawing/2014/main" val="20003"/>
                    </a:ext>
                  </a:extLst>
                </a:gridCol>
              </a:tblGrid>
              <a:tr h="370840">
                <a:tc>
                  <a:txBody>
                    <a:bodyPr/>
                    <a:lstStyle/>
                    <a:p>
                      <a:pPr algn="ctr"/>
                      <a:r>
                        <a:rPr lang="en-US" dirty="0"/>
                        <a:t>Blood,</a:t>
                      </a:r>
                      <a:r>
                        <a:rPr lang="en-US" baseline="0" dirty="0"/>
                        <a:t> Whole, EDTA</a:t>
                      </a:r>
                      <a:endParaRPr lang="en-US" dirty="0"/>
                    </a:p>
                  </a:txBody>
                  <a:tcPr/>
                </a:tc>
                <a:tc>
                  <a:txBody>
                    <a:bodyPr/>
                    <a:lstStyle/>
                    <a:p>
                      <a:pPr algn="ctr"/>
                      <a:r>
                        <a:rPr lang="en-US" dirty="0"/>
                        <a:t>Result</a:t>
                      </a:r>
                    </a:p>
                  </a:txBody>
                  <a:tcPr/>
                </a:tc>
                <a:tc>
                  <a:txBody>
                    <a:bodyPr/>
                    <a:lstStyle/>
                    <a:p>
                      <a:pPr algn="ctr"/>
                      <a:r>
                        <a:rPr lang="en-US" dirty="0"/>
                        <a:t>Reference</a:t>
                      </a:r>
                      <a:r>
                        <a:rPr lang="en-US" baseline="0" dirty="0"/>
                        <a:t> Interval</a:t>
                      </a:r>
                      <a:endParaRPr lang="en-US" dirty="0"/>
                    </a:p>
                  </a:txBody>
                  <a:tcPr/>
                </a:tc>
                <a:tc>
                  <a:txBody>
                    <a:bodyPr/>
                    <a:lstStyle/>
                    <a:p>
                      <a:pPr algn="ctr"/>
                      <a:r>
                        <a:rPr lang="en-US" dirty="0"/>
                        <a:t>Units</a:t>
                      </a:r>
                    </a:p>
                  </a:txBody>
                  <a:tcPr/>
                </a:tc>
                <a:extLst>
                  <a:ext uri="{0D108BD9-81ED-4DB2-BD59-A6C34878D82A}">
                    <a16:rowId xmlns:a16="http://schemas.microsoft.com/office/drawing/2014/main" val="10000"/>
                  </a:ext>
                </a:extLst>
              </a:tr>
              <a:tr h="370840">
                <a:tc>
                  <a:txBody>
                    <a:bodyPr/>
                    <a:lstStyle/>
                    <a:p>
                      <a:r>
                        <a:rPr lang="en-US" dirty="0"/>
                        <a:t>HCT</a:t>
                      </a:r>
                    </a:p>
                  </a:txBody>
                  <a:tcPr/>
                </a:tc>
                <a:tc>
                  <a:txBody>
                    <a:bodyPr/>
                    <a:lstStyle/>
                    <a:p>
                      <a:pPr algn="ctr"/>
                      <a:r>
                        <a:rPr lang="en-US" b="1" dirty="0"/>
                        <a:t>17</a:t>
                      </a:r>
                    </a:p>
                  </a:txBody>
                  <a:tcPr/>
                </a:tc>
                <a:tc>
                  <a:txBody>
                    <a:bodyPr/>
                    <a:lstStyle/>
                    <a:p>
                      <a:pPr algn="ctr"/>
                      <a:r>
                        <a:rPr lang="en-US" dirty="0"/>
                        <a:t>41-58</a:t>
                      </a:r>
                    </a:p>
                  </a:txBody>
                  <a:tcPr/>
                </a:tc>
                <a:tc>
                  <a:txBody>
                    <a:bodyPr/>
                    <a:lstStyle/>
                    <a:p>
                      <a:pPr algn="ctr"/>
                      <a:r>
                        <a:rPr lang="en-US" dirty="0"/>
                        <a:t>%</a:t>
                      </a:r>
                    </a:p>
                  </a:txBody>
                  <a:tcPr/>
                </a:tc>
                <a:extLst>
                  <a:ext uri="{0D108BD9-81ED-4DB2-BD59-A6C34878D82A}">
                    <a16:rowId xmlns:a16="http://schemas.microsoft.com/office/drawing/2014/main" val="10001"/>
                  </a:ext>
                </a:extLst>
              </a:tr>
              <a:tr h="370840">
                <a:tc>
                  <a:txBody>
                    <a:bodyPr/>
                    <a:lstStyle/>
                    <a:p>
                      <a:r>
                        <a:rPr lang="en-US" dirty="0"/>
                        <a:t>MCV</a:t>
                      </a:r>
                    </a:p>
                  </a:txBody>
                  <a:tcPr/>
                </a:tc>
                <a:tc>
                  <a:txBody>
                    <a:bodyPr/>
                    <a:lstStyle/>
                    <a:p>
                      <a:pPr algn="ctr"/>
                      <a:r>
                        <a:rPr lang="en-US" b="0" dirty="0"/>
                        <a:t>74</a:t>
                      </a:r>
                    </a:p>
                  </a:txBody>
                  <a:tcPr/>
                </a:tc>
                <a:tc>
                  <a:txBody>
                    <a:bodyPr/>
                    <a:lstStyle/>
                    <a:p>
                      <a:pPr algn="ctr"/>
                      <a:r>
                        <a:rPr lang="en-US" dirty="0"/>
                        <a:t>64-76</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fL</a:t>
                      </a:r>
                    </a:p>
                  </a:txBody>
                  <a:tcPr/>
                </a:tc>
                <a:extLst>
                  <a:ext uri="{0D108BD9-81ED-4DB2-BD59-A6C34878D82A}">
                    <a16:rowId xmlns:a16="http://schemas.microsoft.com/office/drawing/2014/main" val="10002"/>
                  </a:ext>
                </a:extLst>
              </a:tr>
              <a:tr h="370840">
                <a:tc>
                  <a:txBody>
                    <a:bodyPr/>
                    <a:lstStyle/>
                    <a:p>
                      <a:r>
                        <a:rPr lang="en-US" dirty="0"/>
                        <a:t>MCHC</a:t>
                      </a:r>
                    </a:p>
                  </a:txBody>
                  <a:tcPr/>
                </a:tc>
                <a:tc>
                  <a:txBody>
                    <a:bodyPr/>
                    <a:lstStyle/>
                    <a:p>
                      <a:pPr algn="ctr"/>
                      <a:r>
                        <a:rPr lang="en-US" b="0" dirty="0"/>
                        <a:t>33</a:t>
                      </a:r>
                    </a:p>
                  </a:txBody>
                  <a:tcPr/>
                </a:tc>
                <a:tc>
                  <a:txBody>
                    <a:bodyPr/>
                    <a:lstStyle/>
                    <a:p>
                      <a:pPr algn="ctr"/>
                      <a:r>
                        <a:rPr lang="en-US" dirty="0"/>
                        <a:t>33-36</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g/dL</a:t>
                      </a:r>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Absolute Retic.</a:t>
                      </a:r>
                      <a:endParaRPr lang="en-US" baseline="30000" dirty="0"/>
                    </a:p>
                  </a:txBody>
                  <a:tcPr/>
                </a:tc>
                <a:tc>
                  <a:txBody>
                    <a:bodyPr/>
                    <a:lstStyle/>
                    <a:p>
                      <a:pPr algn="ctr"/>
                      <a:r>
                        <a:rPr lang="en-US" dirty="0"/>
                        <a:t>50.5</a:t>
                      </a:r>
                    </a:p>
                  </a:txBody>
                  <a:tcPr/>
                </a:tc>
                <a:tc>
                  <a:txBody>
                    <a:bodyPr/>
                    <a:lstStyle/>
                    <a:p>
                      <a:pPr algn="ctr"/>
                      <a:r>
                        <a:rPr lang="en-US" dirty="0"/>
                        <a:t>11.0-92.0</a:t>
                      </a:r>
                    </a:p>
                  </a:txBody>
                  <a:tcPr/>
                </a:tc>
                <a:tc>
                  <a:txBody>
                    <a:bodyPr/>
                    <a:lstStyle/>
                    <a:p>
                      <a:pPr algn="ctr"/>
                      <a:r>
                        <a:rPr lang="en-US" dirty="0"/>
                        <a:t>thou/uL</a:t>
                      </a:r>
                    </a:p>
                  </a:txBody>
                  <a:tcPr/>
                </a:tc>
                <a:extLst>
                  <a:ext uri="{0D108BD9-81ED-4DB2-BD59-A6C34878D82A}">
                    <a16:rowId xmlns:a16="http://schemas.microsoft.com/office/drawing/2014/main" val="10004"/>
                  </a:ext>
                </a:extLst>
              </a:tr>
              <a:tr h="370840">
                <a:tc>
                  <a:txBody>
                    <a:bodyPr/>
                    <a:lstStyle/>
                    <a:p>
                      <a:r>
                        <a:rPr lang="en-US" dirty="0"/>
                        <a:t>nRBC</a:t>
                      </a:r>
                    </a:p>
                  </a:txBody>
                  <a:tcPr/>
                </a:tc>
                <a:tc>
                  <a:txBody>
                    <a:bodyPr/>
                    <a:lstStyle/>
                    <a:p>
                      <a:pPr algn="ctr"/>
                      <a:r>
                        <a:rPr lang="en-US" dirty="0"/>
                        <a:t>0</a:t>
                      </a:r>
                    </a:p>
                  </a:txBody>
                  <a:tcPr/>
                </a:tc>
                <a:tc>
                  <a:txBody>
                    <a:bodyPr/>
                    <a:lstStyle/>
                    <a:p>
                      <a:pPr algn="ctr"/>
                      <a:r>
                        <a:rPr lang="en-US" dirty="0"/>
                        <a:t>0-1</a:t>
                      </a:r>
                    </a:p>
                  </a:txBody>
                  <a:tcPr/>
                </a:tc>
                <a:tc>
                  <a:txBody>
                    <a:bodyPr/>
                    <a:lstStyle/>
                    <a:p>
                      <a:pPr algn="ctr"/>
                      <a:r>
                        <a:rPr lang="en-US" dirty="0"/>
                        <a:t>/100 WBC</a:t>
                      </a:r>
                    </a:p>
                  </a:txBody>
                  <a:tcPr/>
                </a:tc>
                <a:extLst>
                  <a:ext uri="{0D108BD9-81ED-4DB2-BD59-A6C34878D82A}">
                    <a16:rowId xmlns:a16="http://schemas.microsoft.com/office/drawing/2014/main" val="10005"/>
                  </a:ext>
                </a:extLst>
              </a:tr>
              <a:tr h="370840">
                <a:tc>
                  <a:txBody>
                    <a:bodyPr/>
                    <a:lstStyle/>
                    <a:p>
                      <a:r>
                        <a:rPr lang="en-US" dirty="0"/>
                        <a:t>WBC</a:t>
                      </a:r>
                    </a:p>
                  </a:txBody>
                  <a:tcPr/>
                </a:tc>
                <a:tc>
                  <a:txBody>
                    <a:bodyPr/>
                    <a:lstStyle/>
                    <a:p>
                      <a:pPr algn="ctr"/>
                      <a:r>
                        <a:rPr lang="en-US" b="0" dirty="0"/>
                        <a:t>11.4</a:t>
                      </a:r>
                    </a:p>
                  </a:txBody>
                  <a:tcPr/>
                </a:tc>
                <a:tc>
                  <a:txBody>
                    <a:bodyPr/>
                    <a:lstStyle/>
                    <a:p>
                      <a:pPr algn="ctr"/>
                      <a:r>
                        <a:rPr lang="en-US" dirty="0"/>
                        <a:t>5.7-14.2</a:t>
                      </a:r>
                    </a:p>
                  </a:txBody>
                  <a:tcPr/>
                </a:tc>
                <a:tc>
                  <a:txBody>
                    <a:bodyPr/>
                    <a:lstStyle/>
                    <a:p>
                      <a:pPr algn="ctr"/>
                      <a:r>
                        <a:rPr lang="en-US" dirty="0"/>
                        <a:t>thou/uL</a:t>
                      </a:r>
                    </a:p>
                  </a:txBody>
                  <a:tcPr/>
                </a:tc>
                <a:extLst>
                  <a:ext uri="{0D108BD9-81ED-4DB2-BD59-A6C34878D82A}">
                    <a16:rowId xmlns:a16="http://schemas.microsoft.com/office/drawing/2014/main" val="10006"/>
                  </a:ext>
                </a:extLst>
              </a:tr>
              <a:tr h="370840">
                <a:tc>
                  <a:txBody>
                    <a:bodyPr/>
                    <a:lstStyle/>
                    <a:p>
                      <a:r>
                        <a:rPr lang="en-US" dirty="0"/>
                        <a:t>Segs</a:t>
                      </a:r>
                    </a:p>
                  </a:txBody>
                  <a:tcPr/>
                </a:tc>
                <a:tc>
                  <a:txBody>
                    <a:bodyPr/>
                    <a:lstStyle/>
                    <a:p>
                      <a:pPr algn="ctr"/>
                      <a:r>
                        <a:rPr lang="en-US" b="1" dirty="0"/>
                        <a:t>9.5</a:t>
                      </a:r>
                    </a:p>
                  </a:txBody>
                  <a:tcPr/>
                </a:tc>
                <a:tc>
                  <a:txBody>
                    <a:bodyPr/>
                    <a:lstStyle/>
                    <a:p>
                      <a:pPr algn="ctr"/>
                      <a:r>
                        <a:rPr lang="en-US" dirty="0"/>
                        <a:t>2.7-9.4</a:t>
                      </a:r>
                    </a:p>
                  </a:txBody>
                  <a:tcPr/>
                </a:tc>
                <a:tc>
                  <a:txBody>
                    <a:bodyPr/>
                    <a:lstStyle/>
                    <a:p>
                      <a:pPr algn="ctr"/>
                      <a:r>
                        <a:rPr lang="en-US" dirty="0"/>
                        <a:t>thou/uL</a:t>
                      </a:r>
                    </a:p>
                  </a:txBody>
                  <a:tcPr/>
                </a:tc>
                <a:extLst>
                  <a:ext uri="{0D108BD9-81ED-4DB2-BD59-A6C34878D82A}">
                    <a16:rowId xmlns:a16="http://schemas.microsoft.com/office/drawing/2014/main" val="10007"/>
                  </a:ext>
                </a:extLst>
              </a:tr>
              <a:tr h="370840">
                <a:tc>
                  <a:txBody>
                    <a:bodyPr/>
                    <a:lstStyle/>
                    <a:p>
                      <a:r>
                        <a:rPr lang="en-US" dirty="0"/>
                        <a:t>Bands</a:t>
                      </a:r>
                    </a:p>
                  </a:txBody>
                  <a:tcPr/>
                </a:tc>
                <a:tc>
                  <a:txBody>
                    <a:bodyPr/>
                    <a:lstStyle/>
                    <a:p>
                      <a:pPr algn="ctr"/>
                      <a:r>
                        <a:rPr lang="en-US" b="1" dirty="0"/>
                        <a:t>0.9</a:t>
                      </a:r>
                    </a:p>
                  </a:txBody>
                  <a:tcPr/>
                </a:tc>
                <a:tc>
                  <a:txBody>
                    <a:bodyPr/>
                    <a:lstStyle/>
                    <a:p>
                      <a:pPr algn="ctr"/>
                      <a:r>
                        <a:rPr lang="en-US" dirty="0"/>
                        <a:t>0.0-0.1</a:t>
                      </a:r>
                    </a:p>
                  </a:txBody>
                  <a:tcPr/>
                </a:tc>
                <a:tc>
                  <a:txBody>
                    <a:bodyPr/>
                    <a:lstStyle/>
                    <a:p>
                      <a:pPr algn="ctr"/>
                      <a:r>
                        <a:rPr lang="en-US" dirty="0"/>
                        <a:t>thou/uL</a:t>
                      </a:r>
                    </a:p>
                  </a:txBody>
                  <a:tcPr/>
                </a:tc>
                <a:extLst>
                  <a:ext uri="{0D108BD9-81ED-4DB2-BD59-A6C34878D82A}">
                    <a16:rowId xmlns:a16="http://schemas.microsoft.com/office/drawing/2014/main" val="10008"/>
                  </a:ext>
                </a:extLst>
              </a:tr>
              <a:tr h="370840">
                <a:tc>
                  <a:txBody>
                    <a:bodyPr/>
                    <a:lstStyle/>
                    <a:p>
                      <a:r>
                        <a:rPr lang="en-US" dirty="0"/>
                        <a:t>Lymph</a:t>
                      </a:r>
                    </a:p>
                  </a:txBody>
                  <a:tcPr/>
                </a:tc>
                <a:tc>
                  <a:txBody>
                    <a:bodyPr/>
                    <a:lstStyle/>
                    <a:p>
                      <a:pPr algn="ctr"/>
                      <a:r>
                        <a:rPr lang="en-US" b="1" dirty="0"/>
                        <a:t>0.2</a:t>
                      </a:r>
                    </a:p>
                  </a:txBody>
                  <a:tcPr/>
                </a:tc>
                <a:tc>
                  <a:txBody>
                    <a:bodyPr/>
                    <a:lstStyle/>
                    <a:p>
                      <a:pPr algn="ctr"/>
                      <a:r>
                        <a:rPr lang="en-US" dirty="0"/>
                        <a:t>0.9-4.7</a:t>
                      </a:r>
                    </a:p>
                  </a:txBody>
                  <a:tcPr/>
                </a:tc>
                <a:tc>
                  <a:txBody>
                    <a:bodyPr/>
                    <a:lstStyle/>
                    <a:p>
                      <a:pPr algn="ctr"/>
                      <a:r>
                        <a:rPr lang="en-US" dirty="0"/>
                        <a:t>thou/uL</a:t>
                      </a:r>
                    </a:p>
                  </a:txBody>
                  <a:tcPr/>
                </a:tc>
                <a:extLst>
                  <a:ext uri="{0D108BD9-81ED-4DB2-BD59-A6C34878D82A}">
                    <a16:rowId xmlns:a16="http://schemas.microsoft.com/office/drawing/2014/main" val="10009"/>
                  </a:ext>
                </a:extLst>
              </a:tr>
              <a:tr h="370840">
                <a:tc>
                  <a:txBody>
                    <a:bodyPr/>
                    <a:lstStyle/>
                    <a:p>
                      <a:r>
                        <a:rPr lang="en-US" dirty="0"/>
                        <a:t>Platelet count</a:t>
                      </a:r>
                    </a:p>
                  </a:txBody>
                  <a:tcPr/>
                </a:tc>
                <a:tc>
                  <a:txBody>
                    <a:bodyPr/>
                    <a:lstStyle/>
                    <a:p>
                      <a:pPr algn="ctr"/>
                      <a:r>
                        <a:rPr lang="en-US" b="1" dirty="0"/>
                        <a:t>57, w/ clumps</a:t>
                      </a:r>
                    </a:p>
                  </a:txBody>
                  <a:tcPr/>
                </a:tc>
                <a:tc>
                  <a:txBody>
                    <a:bodyPr/>
                    <a:lstStyle/>
                    <a:p>
                      <a:pPr algn="ctr"/>
                      <a:r>
                        <a:rPr lang="en-US" dirty="0"/>
                        <a:t>186-545</a:t>
                      </a:r>
                    </a:p>
                  </a:txBody>
                  <a:tcPr/>
                </a:tc>
                <a:tc>
                  <a:txBody>
                    <a:bodyPr/>
                    <a:lstStyle/>
                    <a:p>
                      <a:pPr algn="ctr"/>
                      <a:r>
                        <a:rPr lang="en-US" dirty="0"/>
                        <a:t>thou/uL</a:t>
                      </a:r>
                    </a:p>
                  </a:txBody>
                  <a:tcPr/>
                </a:tc>
                <a:extLst>
                  <a:ext uri="{0D108BD9-81ED-4DB2-BD59-A6C34878D82A}">
                    <a16:rowId xmlns:a16="http://schemas.microsoft.com/office/drawing/2014/main" val="10010"/>
                  </a:ext>
                </a:extLst>
              </a:tr>
            </a:tbl>
          </a:graphicData>
        </a:graphic>
      </p:graphicFrame>
      <p:sp>
        <p:nvSpPr>
          <p:cNvPr id="7" name="Content Placeholder 2"/>
          <p:cNvSpPr txBox="1">
            <a:spLocks/>
          </p:cNvSpPr>
          <p:nvPr/>
        </p:nvSpPr>
        <p:spPr>
          <a:xfrm>
            <a:off x="6497740" y="2302153"/>
            <a:ext cx="2559950" cy="3689907"/>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200" dirty="0"/>
              <a:t>Non-regenerative,  normocytic, normochromic anemia</a:t>
            </a:r>
          </a:p>
          <a:p>
            <a:r>
              <a:rPr lang="en-US" sz="2200" dirty="0"/>
              <a:t>Neutrophilia with mild left shift, mild toxic change</a:t>
            </a:r>
          </a:p>
          <a:p>
            <a:r>
              <a:rPr lang="en-US" sz="2200" dirty="0"/>
              <a:t>Thrombocytopenia</a:t>
            </a:r>
          </a:p>
        </p:txBody>
      </p:sp>
    </p:spTree>
    <p:extLst>
      <p:ext uri="{BB962C8B-B14F-4D97-AF65-F5344CB8AC3E}">
        <p14:creationId xmlns:p14="http://schemas.microsoft.com/office/powerpoint/2010/main" val="13537001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Hypophosphatemia: Treatment</a:t>
            </a:r>
          </a:p>
        </p:txBody>
      </p:sp>
      <p:sp>
        <p:nvSpPr>
          <p:cNvPr id="4" name="Content Placeholder 3"/>
          <p:cNvSpPr>
            <a:spLocks noGrp="1"/>
          </p:cNvSpPr>
          <p:nvPr>
            <p:ph sz="quarter" idx="1"/>
          </p:nvPr>
        </p:nvSpPr>
        <p:spPr>
          <a:xfrm>
            <a:off x="612648" y="1600200"/>
            <a:ext cx="8153400" cy="2123155"/>
          </a:xfrm>
        </p:spPr>
        <p:txBody>
          <a:bodyPr/>
          <a:lstStyle/>
          <a:p>
            <a:r>
              <a:rPr lang="en-US" dirty="0"/>
              <a:t>Main goals:</a:t>
            </a:r>
          </a:p>
          <a:p>
            <a:pPr lvl="1"/>
            <a:r>
              <a:rPr lang="en-US" dirty="0"/>
              <a:t>Correct underlying disease process</a:t>
            </a:r>
          </a:p>
          <a:p>
            <a:pPr lvl="1"/>
            <a:r>
              <a:rPr lang="en-US" dirty="0"/>
              <a:t>Rapidly decrease risk of hypophosphatemia-induced adverse events</a:t>
            </a:r>
          </a:p>
        </p:txBody>
      </p:sp>
    </p:spTree>
    <p:extLst>
      <p:ext uri="{BB962C8B-B14F-4D97-AF65-F5344CB8AC3E}">
        <p14:creationId xmlns:p14="http://schemas.microsoft.com/office/powerpoint/2010/main" val="2649225792"/>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Hypophosphatemia: Treatment</a:t>
            </a:r>
          </a:p>
        </p:txBody>
      </p:sp>
      <p:sp>
        <p:nvSpPr>
          <p:cNvPr id="4" name="Content Placeholder 3"/>
          <p:cNvSpPr>
            <a:spLocks noGrp="1"/>
          </p:cNvSpPr>
          <p:nvPr>
            <p:ph sz="quarter" idx="1"/>
          </p:nvPr>
        </p:nvSpPr>
        <p:spPr>
          <a:xfrm>
            <a:off x="612648" y="1501568"/>
            <a:ext cx="8153400" cy="1235467"/>
          </a:xfrm>
        </p:spPr>
        <p:txBody>
          <a:bodyPr/>
          <a:lstStyle/>
          <a:p>
            <a:r>
              <a:rPr lang="en-US" dirty="0"/>
              <a:t>Oral supplementation: not to exceed 108 mg/kg/d</a:t>
            </a:r>
          </a:p>
          <a:p>
            <a:pPr lvl="1"/>
            <a:r>
              <a:rPr lang="en-US" dirty="0"/>
              <a:t>= renal interstitial mineralization dose</a:t>
            </a:r>
          </a:p>
        </p:txBody>
      </p:sp>
      <p:pic>
        <p:nvPicPr>
          <p:cNvPr id="3" name="Picture 2" descr="Screen Shot 2022-05-06 at 3.05.27 PM.png"/>
          <p:cNvPicPr>
            <a:picLocks noChangeAspect="1"/>
          </p:cNvPicPr>
          <p:nvPr/>
        </p:nvPicPr>
        <p:blipFill rotWithShape="1">
          <a:blip r:embed="rId3">
            <a:extLst>
              <a:ext uri="{28A0092B-C50C-407E-A947-70E740481C1C}">
                <a14:useLocalDpi xmlns:a14="http://schemas.microsoft.com/office/drawing/2010/main" val="0"/>
              </a:ext>
            </a:extLst>
          </a:blip>
          <a:srcRect l="4314" t="5583" r="2790" b="9363"/>
          <a:stretch/>
        </p:blipFill>
        <p:spPr>
          <a:xfrm>
            <a:off x="1528880" y="2453468"/>
            <a:ext cx="6016886" cy="4234323"/>
          </a:xfrm>
          <a:prstGeom prst="rect">
            <a:avLst/>
          </a:prstGeom>
        </p:spPr>
      </p:pic>
      <p:sp>
        <p:nvSpPr>
          <p:cNvPr id="5" name="TextBox 4"/>
          <p:cNvSpPr txBox="1"/>
          <p:nvPr/>
        </p:nvSpPr>
        <p:spPr>
          <a:xfrm>
            <a:off x="5458608" y="5276807"/>
            <a:ext cx="1100782" cy="369332"/>
          </a:xfrm>
          <a:prstGeom prst="rect">
            <a:avLst/>
          </a:prstGeom>
          <a:noFill/>
        </p:spPr>
        <p:txBody>
          <a:bodyPr wrap="none" rtlCol="0">
            <a:spAutoFit/>
          </a:bodyPr>
          <a:lstStyle/>
          <a:p>
            <a:r>
              <a:rPr lang="en-US" dirty="0"/>
              <a:t>Moderate</a:t>
            </a:r>
          </a:p>
        </p:txBody>
      </p:sp>
      <p:sp>
        <p:nvSpPr>
          <p:cNvPr id="6" name="TextBox 5"/>
          <p:cNvSpPr txBox="1"/>
          <p:nvPr/>
        </p:nvSpPr>
        <p:spPr>
          <a:xfrm>
            <a:off x="7480496" y="5597899"/>
            <a:ext cx="1372215" cy="615553"/>
          </a:xfrm>
          <a:prstGeom prst="rect">
            <a:avLst/>
          </a:prstGeom>
          <a:solidFill>
            <a:srgbClr val="A9BED2"/>
          </a:solidFill>
        </p:spPr>
        <p:txBody>
          <a:bodyPr wrap="square" rtlCol="0">
            <a:spAutoFit/>
          </a:bodyPr>
          <a:lstStyle/>
          <a:p>
            <a:r>
              <a:rPr lang="en-US" sz="1700" dirty="0"/>
              <a:t>0.03-1.2 mmol/kg/hr</a:t>
            </a:r>
          </a:p>
        </p:txBody>
      </p:sp>
      <p:sp>
        <p:nvSpPr>
          <p:cNvPr id="7" name="TextBox 6"/>
          <p:cNvSpPr txBox="1"/>
          <p:nvPr/>
        </p:nvSpPr>
        <p:spPr>
          <a:xfrm>
            <a:off x="7448131" y="5293857"/>
            <a:ext cx="819681" cy="369332"/>
          </a:xfrm>
          <a:prstGeom prst="rect">
            <a:avLst/>
          </a:prstGeom>
          <a:noFill/>
        </p:spPr>
        <p:txBody>
          <a:bodyPr wrap="none" rtlCol="0">
            <a:spAutoFit/>
          </a:bodyPr>
          <a:lstStyle/>
          <a:p>
            <a:r>
              <a:rPr lang="en-US" dirty="0"/>
              <a:t>Severe</a:t>
            </a:r>
          </a:p>
        </p:txBody>
      </p:sp>
      <p:cxnSp>
        <p:nvCxnSpPr>
          <p:cNvPr id="9" name="Straight Arrow Connector 8"/>
          <p:cNvCxnSpPr/>
          <p:nvPr/>
        </p:nvCxnSpPr>
        <p:spPr>
          <a:xfrm>
            <a:off x="7448131" y="5153517"/>
            <a:ext cx="208601" cy="246580"/>
          </a:xfrm>
          <a:prstGeom prst="straightConnector1">
            <a:avLst/>
          </a:prstGeom>
          <a:ln w="635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8152357"/>
      </p:ext>
    </p:ext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Hyperphosphatemia: Parameters</a:t>
            </a:r>
          </a:p>
        </p:txBody>
      </p:sp>
      <p:sp>
        <p:nvSpPr>
          <p:cNvPr id="3" name="Content Placeholder 2"/>
          <p:cNvSpPr>
            <a:spLocks noGrp="1"/>
          </p:cNvSpPr>
          <p:nvPr>
            <p:ph sz="quarter" idx="1"/>
          </p:nvPr>
        </p:nvSpPr>
        <p:spPr>
          <a:xfrm>
            <a:off x="612648" y="1600200"/>
            <a:ext cx="8153400" cy="717650"/>
          </a:xfrm>
        </p:spPr>
        <p:txBody>
          <a:bodyPr/>
          <a:lstStyle/>
          <a:p>
            <a:r>
              <a:rPr lang="en-US" dirty="0"/>
              <a:t>&gt; 6.0 mg/dL canine, &gt; 7 mg/dL feline</a:t>
            </a:r>
          </a:p>
        </p:txBody>
      </p:sp>
    </p:spTree>
    <p:extLst>
      <p:ext uri="{BB962C8B-B14F-4D97-AF65-F5344CB8AC3E}">
        <p14:creationId xmlns:p14="http://schemas.microsoft.com/office/powerpoint/2010/main" val="1058500185"/>
      </p:ext>
    </p:extLst>
  </p:cSld>
  <p:clrMapOvr>
    <a:masterClrMapping/>
  </p:clrMapOvr>
  <p:transition spd="slow">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Hyperphosphatemia: Causes</a:t>
            </a:r>
          </a:p>
        </p:txBody>
      </p:sp>
      <p:graphicFrame>
        <p:nvGraphicFramePr>
          <p:cNvPr id="6" name="Diagram 5"/>
          <p:cNvGraphicFramePr/>
          <p:nvPr>
            <p:extLst>
              <p:ext uri="{D42A27DB-BD31-4B8C-83A1-F6EECF244321}">
                <p14:modId xmlns:p14="http://schemas.microsoft.com/office/powerpoint/2010/main" val="2966806193"/>
              </p:ext>
            </p:extLst>
          </p:nvPr>
        </p:nvGraphicFramePr>
        <p:xfrm>
          <a:off x="1437692" y="1828515"/>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0283594"/>
      </p:ext>
    </p:extLst>
  </p:cSld>
  <p:clrMapOvr>
    <a:masterClrMapping/>
  </p:clrMapOvr>
  <p:transition spd="slow">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Hyperphosphatemia: Causes</a:t>
            </a:r>
          </a:p>
        </p:txBody>
      </p:sp>
      <p:pic>
        <p:nvPicPr>
          <p:cNvPr id="4" name="Picture 3" descr="IMG_9579.jpeg"/>
          <p:cNvPicPr>
            <a:picLocks noChangeAspect="1"/>
          </p:cNvPicPr>
          <p:nvPr/>
        </p:nvPicPr>
        <p:blipFill rotWithShape="1">
          <a:blip r:embed="rId3" cstate="email">
            <a:extLst>
              <a:ext uri="{28A0092B-C50C-407E-A947-70E740481C1C}">
                <a14:useLocalDpi xmlns:a14="http://schemas.microsoft.com/office/drawing/2010/main" val="0"/>
              </a:ext>
            </a:extLst>
          </a:blip>
          <a:srcRect l="2644" t="1618" r="12205" b="30067"/>
          <a:stretch/>
        </p:blipFill>
        <p:spPr>
          <a:xfrm>
            <a:off x="1111696" y="1750716"/>
            <a:ext cx="3842872" cy="4869951"/>
          </a:xfrm>
          <a:prstGeom prst="rect">
            <a:avLst/>
          </a:prstGeom>
        </p:spPr>
      </p:pic>
      <p:pic>
        <p:nvPicPr>
          <p:cNvPr id="5" name="Picture 4" descr="IMG_9579.jpeg"/>
          <p:cNvPicPr>
            <a:picLocks noChangeAspect="1"/>
          </p:cNvPicPr>
          <p:nvPr/>
        </p:nvPicPr>
        <p:blipFill rotWithShape="1">
          <a:blip r:embed="rId4" cstate="email">
            <a:extLst>
              <a:ext uri="{28A0092B-C50C-407E-A947-70E740481C1C}">
                <a14:useLocalDpi xmlns:a14="http://schemas.microsoft.com/office/drawing/2010/main" val="0"/>
              </a:ext>
            </a:extLst>
          </a:blip>
          <a:srcRect l="2317" t="70112" r="27823"/>
          <a:stretch/>
        </p:blipFill>
        <p:spPr>
          <a:xfrm>
            <a:off x="5301763" y="2860325"/>
            <a:ext cx="3033102" cy="2049694"/>
          </a:xfrm>
          <a:prstGeom prst="rect">
            <a:avLst/>
          </a:prstGeom>
        </p:spPr>
      </p:pic>
    </p:spTree>
    <p:extLst>
      <p:ext uri="{BB962C8B-B14F-4D97-AF65-F5344CB8AC3E}">
        <p14:creationId xmlns:p14="http://schemas.microsoft.com/office/powerpoint/2010/main" val="147150171"/>
      </p:ext>
    </p:extLst>
  </p:cSld>
  <p:clrMapOvr>
    <a:masterClrMapping/>
  </p:clrMapOvr>
  <p:transition spd="slow">
    <p:wip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Hyperphosphatemia: Clinical Signs</a:t>
            </a:r>
          </a:p>
        </p:txBody>
      </p:sp>
      <p:sp>
        <p:nvSpPr>
          <p:cNvPr id="3" name="Content Placeholder 2"/>
          <p:cNvSpPr>
            <a:spLocks noGrp="1"/>
          </p:cNvSpPr>
          <p:nvPr>
            <p:ph sz="quarter" idx="1"/>
          </p:nvPr>
        </p:nvSpPr>
        <p:spPr>
          <a:xfrm>
            <a:off x="612648" y="1505393"/>
            <a:ext cx="8153400" cy="483398"/>
          </a:xfrm>
        </p:spPr>
        <p:txBody>
          <a:bodyPr>
            <a:normAutofit fontScale="85000" lnSpcReduction="10000"/>
          </a:bodyPr>
          <a:lstStyle/>
          <a:p>
            <a:r>
              <a:rPr lang="en-US" dirty="0"/>
              <a:t>Dependent on severity of elevation and rate of increase</a:t>
            </a:r>
          </a:p>
        </p:txBody>
      </p:sp>
      <p:graphicFrame>
        <p:nvGraphicFramePr>
          <p:cNvPr id="4" name="Diagram 3"/>
          <p:cNvGraphicFramePr/>
          <p:nvPr>
            <p:extLst>
              <p:ext uri="{D42A27DB-BD31-4B8C-83A1-F6EECF244321}">
                <p14:modId xmlns:p14="http://schemas.microsoft.com/office/powerpoint/2010/main" val="3268512623"/>
              </p:ext>
            </p:extLst>
          </p:nvPr>
        </p:nvGraphicFramePr>
        <p:xfrm>
          <a:off x="1294617" y="1988791"/>
          <a:ext cx="6300723" cy="4434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3539752"/>
      </p:ext>
    </p:extLst>
  </p:cSld>
  <p:clrMapOvr>
    <a:masterClrMapping/>
  </p:clrMapOvr>
  <p:transition spd="slow">
    <p:wip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Hyperphosphatemia: Clinical Signs</a:t>
            </a:r>
          </a:p>
        </p:txBody>
      </p:sp>
      <p:graphicFrame>
        <p:nvGraphicFramePr>
          <p:cNvPr id="3" name="Diagram 2"/>
          <p:cNvGraphicFramePr/>
          <p:nvPr>
            <p:extLst>
              <p:ext uri="{D42A27DB-BD31-4B8C-83A1-F6EECF244321}">
                <p14:modId xmlns:p14="http://schemas.microsoft.com/office/powerpoint/2010/main" val="3443188391"/>
              </p:ext>
            </p:extLst>
          </p:nvPr>
        </p:nvGraphicFramePr>
        <p:xfrm>
          <a:off x="1146660" y="1652085"/>
          <a:ext cx="6534732" cy="49315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6274350"/>
      </p:ext>
    </p:extLst>
  </p:cSld>
  <p:clrMapOvr>
    <a:masterClrMapping/>
  </p:clrMapOvr>
  <p:transition spd="slow">
    <p:wip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Hyperphosphatemia: Treatment</a:t>
            </a:r>
          </a:p>
        </p:txBody>
      </p:sp>
      <p:sp>
        <p:nvSpPr>
          <p:cNvPr id="4" name="Content Placeholder 3"/>
          <p:cNvSpPr>
            <a:spLocks noGrp="1"/>
          </p:cNvSpPr>
          <p:nvPr>
            <p:ph sz="quarter" idx="1"/>
          </p:nvPr>
        </p:nvSpPr>
        <p:spPr>
          <a:xfrm>
            <a:off x="612648" y="1600200"/>
            <a:ext cx="8153400" cy="5057454"/>
          </a:xfrm>
        </p:spPr>
        <p:txBody>
          <a:bodyPr>
            <a:normAutofit/>
          </a:bodyPr>
          <a:lstStyle/>
          <a:p>
            <a:r>
              <a:rPr lang="en-US" dirty="0"/>
              <a:t>Prompt correction achievable by:</a:t>
            </a:r>
          </a:p>
          <a:p>
            <a:pPr lvl="1"/>
            <a:r>
              <a:rPr lang="en-US" dirty="0"/>
              <a:t>Extracorporeal therapies (rarely necessary)</a:t>
            </a:r>
          </a:p>
          <a:p>
            <a:pPr lvl="2"/>
            <a:r>
              <a:rPr lang="en-US" dirty="0"/>
              <a:t>Hemodialysis</a:t>
            </a:r>
          </a:p>
          <a:p>
            <a:pPr lvl="2"/>
            <a:r>
              <a:rPr lang="en-US" dirty="0"/>
              <a:t>Peritoneal dialysis</a:t>
            </a:r>
          </a:p>
          <a:p>
            <a:pPr lvl="1"/>
            <a:r>
              <a:rPr lang="en-US" dirty="0"/>
              <a:t>Prompt restoration of renal excretion	</a:t>
            </a:r>
          </a:p>
          <a:p>
            <a:pPr lvl="2"/>
            <a:r>
              <a:rPr lang="en-US" dirty="0"/>
              <a:t>Administer calcium-poor fluids</a:t>
            </a:r>
          </a:p>
          <a:p>
            <a:pPr lvl="2"/>
            <a:r>
              <a:rPr lang="en-US" dirty="0"/>
              <a:t>Loop diuretics</a:t>
            </a:r>
          </a:p>
          <a:p>
            <a:pPr lvl="2"/>
            <a:r>
              <a:rPr lang="en-US" dirty="0"/>
              <a:t>Renal excretion is efficient so if renal function is adequate, hyperphosphatemia usually resolves quickly</a:t>
            </a:r>
          </a:p>
        </p:txBody>
      </p:sp>
    </p:spTree>
    <p:extLst>
      <p:ext uri="{BB962C8B-B14F-4D97-AF65-F5344CB8AC3E}">
        <p14:creationId xmlns:p14="http://schemas.microsoft.com/office/powerpoint/2010/main" val="2511336893"/>
      </p:ext>
    </p:extLst>
  </p:cSld>
  <p:clrMapOvr>
    <a:masterClrMapping/>
  </p:clrMapOvr>
  <p:transition spd="slow">
    <p:wip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Hyperphosphatemia: Treatment</a:t>
            </a:r>
          </a:p>
        </p:txBody>
      </p:sp>
      <p:sp>
        <p:nvSpPr>
          <p:cNvPr id="3" name="Content Placeholder 2"/>
          <p:cNvSpPr>
            <a:spLocks noGrp="1"/>
          </p:cNvSpPr>
          <p:nvPr>
            <p:ph sz="quarter" idx="1"/>
          </p:nvPr>
        </p:nvSpPr>
        <p:spPr/>
        <p:txBody>
          <a:bodyPr/>
          <a:lstStyle/>
          <a:p>
            <a:r>
              <a:rPr lang="en-US" dirty="0"/>
              <a:t>Treat underlying condition</a:t>
            </a:r>
          </a:p>
          <a:p>
            <a:pPr lvl="1"/>
            <a:r>
              <a:rPr lang="en-US" dirty="0"/>
              <a:t>If CKD</a:t>
            </a:r>
          </a:p>
          <a:p>
            <a:pPr lvl="2"/>
            <a:r>
              <a:rPr lang="en-US" dirty="0"/>
              <a:t>Reduce dietary protein intake</a:t>
            </a:r>
          </a:p>
          <a:p>
            <a:pPr lvl="2"/>
            <a:r>
              <a:rPr lang="en-US" dirty="0"/>
              <a:t>Decrease GI absorption with phosphate-binding salts (Al, Mg, Ca)</a:t>
            </a:r>
          </a:p>
          <a:p>
            <a:pPr lvl="3"/>
            <a:r>
              <a:rPr lang="en-US" dirty="0"/>
              <a:t>NOT helpful in ER usually because pt is not eating</a:t>
            </a:r>
          </a:p>
          <a:p>
            <a:endParaRPr lang="en-US" dirty="0"/>
          </a:p>
        </p:txBody>
      </p:sp>
    </p:spTree>
    <p:extLst>
      <p:ext uri="{BB962C8B-B14F-4D97-AF65-F5344CB8AC3E}">
        <p14:creationId xmlns:p14="http://schemas.microsoft.com/office/powerpoint/2010/main" val="4263884045"/>
      </p:ext>
    </p:extLst>
  </p:cSld>
  <p:clrMapOvr>
    <a:masterClrMapping/>
  </p:clrMapOvr>
  <p:transition spd="slow">
    <p:wip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Phosphorus Questions</a:t>
            </a:r>
          </a:p>
        </p:txBody>
      </p:sp>
      <p:sp>
        <p:nvSpPr>
          <p:cNvPr id="3" name="Content Placeholder 2"/>
          <p:cNvSpPr>
            <a:spLocks noGrp="1"/>
          </p:cNvSpPr>
          <p:nvPr>
            <p:ph sz="quarter" idx="1"/>
          </p:nvPr>
        </p:nvSpPr>
        <p:spPr/>
        <p:txBody>
          <a:bodyPr/>
          <a:lstStyle/>
          <a:p>
            <a:r>
              <a:rPr lang="en-US" dirty="0"/>
              <a:t>Which of the following is NOT a cause of hypophosphatemia?</a:t>
            </a:r>
          </a:p>
          <a:p>
            <a:pPr marL="880110" lvl="1" indent="-514350">
              <a:buFont typeface="+mj-lt"/>
              <a:buAutoNum type="alphaLcPeriod"/>
            </a:pPr>
            <a:r>
              <a:rPr lang="en-US" dirty="0"/>
              <a:t>Refeeding syndrome</a:t>
            </a:r>
          </a:p>
          <a:p>
            <a:pPr marL="880110" lvl="1" indent="-514350">
              <a:buFont typeface="+mj-lt"/>
              <a:buAutoNum type="alphaLcPeriod"/>
            </a:pPr>
            <a:r>
              <a:rPr lang="en-US" dirty="0"/>
              <a:t>Diuretic administration</a:t>
            </a:r>
          </a:p>
          <a:p>
            <a:pPr marL="880110" lvl="1" indent="-514350">
              <a:buFont typeface="+mj-lt"/>
              <a:buAutoNum type="alphaLcPeriod"/>
            </a:pPr>
            <a:r>
              <a:rPr lang="en-US" dirty="0"/>
              <a:t>Metabolic acidosis</a:t>
            </a:r>
          </a:p>
          <a:p>
            <a:pPr marL="880110" lvl="1" indent="-514350">
              <a:buFont typeface="+mj-lt"/>
              <a:buAutoNum type="alphaLcPeriod"/>
            </a:pPr>
            <a:r>
              <a:rPr lang="en-US" dirty="0"/>
              <a:t>Vomiting and diarrhea</a:t>
            </a:r>
          </a:p>
        </p:txBody>
      </p:sp>
    </p:spTree>
    <p:extLst>
      <p:ext uri="{BB962C8B-B14F-4D97-AF65-F5344CB8AC3E}">
        <p14:creationId xmlns:p14="http://schemas.microsoft.com/office/powerpoint/2010/main" val="34665109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1: Gladys </a:t>
            </a:r>
            <a:r>
              <a:rPr lang="mr-IN" dirty="0"/>
              <a:t>–</a:t>
            </a:r>
            <a:r>
              <a:rPr lang="en-US" dirty="0"/>
              <a:t> UA, UPC</a:t>
            </a:r>
          </a:p>
        </p:txBody>
      </p:sp>
      <p:graphicFrame>
        <p:nvGraphicFramePr>
          <p:cNvPr id="6" name="Table 5"/>
          <p:cNvGraphicFramePr>
            <a:graphicFrameLocks noGrp="1"/>
          </p:cNvGraphicFramePr>
          <p:nvPr>
            <p:extLst>
              <p:ext uri="{D42A27DB-BD31-4B8C-83A1-F6EECF244321}">
                <p14:modId xmlns:p14="http://schemas.microsoft.com/office/powerpoint/2010/main" val="2995517359"/>
              </p:ext>
            </p:extLst>
          </p:nvPr>
        </p:nvGraphicFramePr>
        <p:xfrm>
          <a:off x="193436" y="1643580"/>
          <a:ext cx="4121954" cy="4079240"/>
        </p:xfrm>
        <a:graphic>
          <a:graphicData uri="http://schemas.openxmlformats.org/drawingml/2006/table">
            <a:tbl>
              <a:tblPr firstRow="1" bandRow="1">
                <a:tableStyleId>{073A0DAA-6AF3-43AB-8588-CEC1D06C72B9}</a:tableStyleId>
              </a:tblPr>
              <a:tblGrid>
                <a:gridCol w="2060977">
                  <a:extLst>
                    <a:ext uri="{9D8B030D-6E8A-4147-A177-3AD203B41FA5}">
                      <a16:colId xmlns:a16="http://schemas.microsoft.com/office/drawing/2014/main" val="20000"/>
                    </a:ext>
                  </a:extLst>
                </a:gridCol>
                <a:gridCol w="2060977">
                  <a:extLst>
                    <a:ext uri="{9D8B030D-6E8A-4147-A177-3AD203B41FA5}">
                      <a16:colId xmlns:a16="http://schemas.microsoft.com/office/drawing/2014/main" val="20001"/>
                    </a:ext>
                  </a:extLst>
                </a:gridCol>
              </a:tblGrid>
              <a:tr h="370840">
                <a:tc>
                  <a:txBody>
                    <a:bodyPr/>
                    <a:lstStyle/>
                    <a:p>
                      <a:pPr algn="ctr"/>
                      <a:r>
                        <a:rPr lang="en-US" dirty="0"/>
                        <a:t>Urine, Voided Catch</a:t>
                      </a:r>
                    </a:p>
                  </a:txBody>
                  <a:tcPr/>
                </a:tc>
                <a:tc>
                  <a:txBody>
                    <a:bodyPr/>
                    <a:lstStyle/>
                    <a:p>
                      <a:pPr algn="ctr"/>
                      <a:r>
                        <a:rPr lang="en-US" dirty="0"/>
                        <a:t>Result</a:t>
                      </a:r>
                    </a:p>
                  </a:txBody>
                  <a:tcPr/>
                </a:tc>
                <a:extLst>
                  <a:ext uri="{0D108BD9-81ED-4DB2-BD59-A6C34878D82A}">
                    <a16:rowId xmlns:a16="http://schemas.microsoft.com/office/drawing/2014/main" val="10000"/>
                  </a:ext>
                </a:extLst>
              </a:tr>
              <a:tr h="370840">
                <a:tc>
                  <a:txBody>
                    <a:bodyPr/>
                    <a:lstStyle/>
                    <a:p>
                      <a:r>
                        <a:rPr lang="en-US" dirty="0"/>
                        <a:t>Color</a:t>
                      </a:r>
                    </a:p>
                  </a:txBody>
                  <a:tcPr/>
                </a:tc>
                <a:tc>
                  <a:txBody>
                    <a:bodyPr/>
                    <a:lstStyle/>
                    <a:p>
                      <a:pPr algn="ctr"/>
                      <a:r>
                        <a:rPr lang="en-US" b="0" dirty="0"/>
                        <a:t>Light yellow</a:t>
                      </a:r>
                    </a:p>
                  </a:txBody>
                  <a:tcPr/>
                </a:tc>
                <a:extLst>
                  <a:ext uri="{0D108BD9-81ED-4DB2-BD59-A6C34878D82A}">
                    <a16:rowId xmlns:a16="http://schemas.microsoft.com/office/drawing/2014/main" val="10001"/>
                  </a:ext>
                </a:extLst>
              </a:tr>
              <a:tr h="370840">
                <a:tc>
                  <a:txBody>
                    <a:bodyPr/>
                    <a:lstStyle/>
                    <a:p>
                      <a:r>
                        <a:rPr lang="en-US" dirty="0"/>
                        <a:t>Turbidity</a:t>
                      </a:r>
                    </a:p>
                  </a:txBody>
                  <a:tcPr/>
                </a:tc>
                <a:tc>
                  <a:txBody>
                    <a:bodyPr/>
                    <a:lstStyle/>
                    <a:p>
                      <a:pPr algn="ctr"/>
                      <a:r>
                        <a:rPr lang="en-US" b="0" dirty="0"/>
                        <a:t>Slightly</a:t>
                      </a:r>
                      <a:r>
                        <a:rPr lang="en-US" b="0" baseline="0" dirty="0"/>
                        <a:t> cloudy</a:t>
                      </a:r>
                      <a:endParaRPr lang="en-US" b="0" dirty="0"/>
                    </a:p>
                  </a:txBody>
                  <a:tcPr/>
                </a:tc>
                <a:extLst>
                  <a:ext uri="{0D108BD9-81ED-4DB2-BD59-A6C34878D82A}">
                    <a16:rowId xmlns:a16="http://schemas.microsoft.com/office/drawing/2014/main" val="10002"/>
                  </a:ext>
                </a:extLst>
              </a:tr>
              <a:tr h="370840">
                <a:tc>
                  <a:txBody>
                    <a:bodyPr/>
                    <a:lstStyle/>
                    <a:p>
                      <a:r>
                        <a:rPr lang="en-US" dirty="0"/>
                        <a:t>USG</a:t>
                      </a:r>
                    </a:p>
                  </a:txBody>
                  <a:tcPr/>
                </a:tc>
                <a:tc>
                  <a:txBody>
                    <a:bodyPr/>
                    <a:lstStyle/>
                    <a:p>
                      <a:pPr algn="ctr"/>
                      <a:r>
                        <a:rPr lang="en-US" b="0" dirty="0"/>
                        <a:t>1.015</a:t>
                      </a:r>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pH</a:t>
                      </a:r>
                      <a:endParaRPr lang="en-US" baseline="30000" dirty="0"/>
                    </a:p>
                  </a:txBody>
                  <a:tcPr/>
                </a:tc>
                <a:tc>
                  <a:txBody>
                    <a:bodyPr/>
                    <a:lstStyle/>
                    <a:p>
                      <a:pPr algn="ctr"/>
                      <a:r>
                        <a:rPr lang="en-US" dirty="0"/>
                        <a:t>6.0</a:t>
                      </a:r>
                    </a:p>
                  </a:txBody>
                  <a:tcPr/>
                </a:tc>
                <a:extLst>
                  <a:ext uri="{0D108BD9-81ED-4DB2-BD59-A6C34878D82A}">
                    <a16:rowId xmlns:a16="http://schemas.microsoft.com/office/drawing/2014/main" val="10004"/>
                  </a:ext>
                </a:extLst>
              </a:tr>
              <a:tr h="370840">
                <a:tc>
                  <a:txBody>
                    <a:bodyPr/>
                    <a:lstStyle/>
                    <a:p>
                      <a:r>
                        <a:rPr lang="en-US" dirty="0"/>
                        <a:t>Protein</a:t>
                      </a:r>
                    </a:p>
                  </a:txBody>
                  <a:tcPr/>
                </a:tc>
                <a:tc>
                  <a:txBody>
                    <a:bodyPr/>
                    <a:lstStyle/>
                    <a:p>
                      <a:pPr algn="ctr"/>
                      <a:r>
                        <a:rPr lang="en-US" dirty="0"/>
                        <a:t>&gt;/=</a:t>
                      </a:r>
                      <a:r>
                        <a:rPr lang="en-US" baseline="0" dirty="0"/>
                        <a:t> 300 mg/dL</a:t>
                      </a:r>
                      <a:endParaRPr lang="en-US" dirty="0"/>
                    </a:p>
                  </a:txBody>
                  <a:tcPr/>
                </a:tc>
                <a:extLst>
                  <a:ext uri="{0D108BD9-81ED-4DB2-BD59-A6C34878D82A}">
                    <a16:rowId xmlns:a16="http://schemas.microsoft.com/office/drawing/2014/main" val="10005"/>
                  </a:ext>
                </a:extLst>
              </a:tr>
              <a:tr h="370840">
                <a:tc>
                  <a:txBody>
                    <a:bodyPr/>
                    <a:lstStyle/>
                    <a:p>
                      <a:r>
                        <a:rPr lang="en-US" dirty="0"/>
                        <a:t>WBC</a:t>
                      </a:r>
                    </a:p>
                  </a:txBody>
                  <a:tcPr/>
                </a:tc>
                <a:tc>
                  <a:txBody>
                    <a:bodyPr/>
                    <a:lstStyle/>
                    <a:p>
                      <a:pPr algn="ctr"/>
                      <a:r>
                        <a:rPr lang="en-US" b="0" dirty="0"/>
                        <a:t>&lt; 5/hpf</a:t>
                      </a:r>
                    </a:p>
                  </a:txBody>
                  <a:tcPr/>
                </a:tc>
                <a:extLst>
                  <a:ext uri="{0D108BD9-81ED-4DB2-BD59-A6C34878D82A}">
                    <a16:rowId xmlns:a16="http://schemas.microsoft.com/office/drawing/2014/main" val="10006"/>
                  </a:ext>
                </a:extLst>
              </a:tr>
              <a:tr h="370840">
                <a:tc>
                  <a:txBody>
                    <a:bodyPr/>
                    <a:lstStyle/>
                    <a:p>
                      <a:r>
                        <a:rPr lang="en-US" dirty="0"/>
                        <a:t>RBC</a:t>
                      </a:r>
                    </a:p>
                  </a:txBody>
                  <a:tcPr/>
                </a:tc>
                <a:tc>
                  <a:txBody>
                    <a:bodyPr/>
                    <a:lstStyle/>
                    <a:p>
                      <a:pPr algn="ctr"/>
                      <a:r>
                        <a:rPr lang="en-US" b="0" dirty="0"/>
                        <a:t>&lt; 5/hpf</a:t>
                      </a:r>
                    </a:p>
                  </a:txBody>
                  <a:tcPr/>
                </a:tc>
                <a:extLst>
                  <a:ext uri="{0D108BD9-81ED-4DB2-BD59-A6C34878D82A}">
                    <a16:rowId xmlns:a16="http://schemas.microsoft.com/office/drawing/2014/main" val="10007"/>
                  </a:ext>
                </a:extLst>
              </a:tr>
              <a:tr h="370840">
                <a:tc>
                  <a:txBody>
                    <a:bodyPr/>
                    <a:lstStyle/>
                    <a:p>
                      <a:r>
                        <a:rPr lang="en-US" dirty="0"/>
                        <a:t>Casts</a:t>
                      </a:r>
                    </a:p>
                  </a:txBody>
                  <a:tcPr/>
                </a:tc>
                <a:tc>
                  <a:txBody>
                    <a:bodyPr/>
                    <a:lstStyle/>
                    <a:p>
                      <a:pPr algn="ctr"/>
                      <a:r>
                        <a:rPr lang="en-US" b="1" dirty="0"/>
                        <a:t>Granular &lt; 1/lpf</a:t>
                      </a:r>
                    </a:p>
                  </a:txBody>
                  <a:tcPr/>
                </a:tc>
                <a:extLst>
                  <a:ext uri="{0D108BD9-81ED-4DB2-BD59-A6C34878D82A}">
                    <a16:rowId xmlns:a16="http://schemas.microsoft.com/office/drawing/2014/main" val="10008"/>
                  </a:ext>
                </a:extLst>
              </a:tr>
              <a:tr h="370840">
                <a:tc>
                  <a:txBody>
                    <a:bodyPr/>
                    <a:lstStyle/>
                    <a:p>
                      <a:r>
                        <a:rPr lang="en-US" dirty="0"/>
                        <a:t>Crystals</a:t>
                      </a:r>
                    </a:p>
                  </a:txBody>
                  <a:tcPr/>
                </a:tc>
                <a:tc>
                  <a:txBody>
                    <a:bodyPr/>
                    <a:lstStyle/>
                    <a:p>
                      <a:pPr algn="ctr"/>
                      <a:r>
                        <a:rPr lang="en-US" b="1" dirty="0"/>
                        <a:t>Few amorphous</a:t>
                      </a:r>
                    </a:p>
                  </a:txBody>
                  <a:tcPr/>
                </a:tc>
                <a:extLst>
                  <a:ext uri="{0D108BD9-81ED-4DB2-BD59-A6C34878D82A}">
                    <a16:rowId xmlns:a16="http://schemas.microsoft.com/office/drawing/2014/main" val="10009"/>
                  </a:ext>
                </a:extLst>
              </a:tr>
              <a:tr h="370840">
                <a:tc>
                  <a:txBody>
                    <a:bodyPr/>
                    <a:lstStyle/>
                    <a:p>
                      <a:r>
                        <a:rPr lang="en-US" dirty="0"/>
                        <a:t>Bacteria</a:t>
                      </a:r>
                    </a:p>
                  </a:txBody>
                  <a:tcPr/>
                </a:tc>
                <a:tc>
                  <a:txBody>
                    <a:bodyPr/>
                    <a:lstStyle/>
                    <a:p>
                      <a:pPr algn="ctr"/>
                      <a:r>
                        <a:rPr lang="en-US" b="1" dirty="0"/>
                        <a:t>Very</a:t>
                      </a:r>
                      <a:r>
                        <a:rPr lang="en-US" b="1" baseline="0" dirty="0"/>
                        <a:t> few cocci</a:t>
                      </a:r>
                      <a:endParaRPr lang="en-US" b="1" dirty="0"/>
                    </a:p>
                  </a:txBody>
                  <a:tcPr/>
                </a:tc>
                <a:extLst>
                  <a:ext uri="{0D108BD9-81ED-4DB2-BD59-A6C34878D82A}">
                    <a16:rowId xmlns:a16="http://schemas.microsoft.com/office/drawing/2014/main" val="10010"/>
                  </a:ext>
                </a:extLst>
              </a:tr>
            </a:tbl>
          </a:graphicData>
        </a:graphic>
      </p:graphicFrame>
      <p:pic>
        <p:nvPicPr>
          <p:cNvPr id="3" name="Picture 2" descr="Screen Shot 2022-05-21 at 9.45.16 AM.png"/>
          <p:cNvPicPr>
            <a:picLocks noChangeAspect="1"/>
          </p:cNvPicPr>
          <p:nvPr/>
        </p:nvPicPr>
        <p:blipFill rotWithShape="1">
          <a:blip r:embed="rId3">
            <a:extLst>
              <a:ext uri="{28A0092B-C50C-407E-A947-70E740481C1C}">
                <a14:useLocalDpi xmlns:a14="http://schemas.microsoft.com/office/drawing/2010/main" val="0"/>
              </a:ext>
            </a:extLst>
          </a:blip>
          <a:srcRect r="53501" b="51339"/>
          <a:stretch/>
        </p:blipFill>
        <p:spPr>
          <a:xfrm>
            <a:off x="4496495" y="2716302"/>
            <a:ext cx="4121954" cy="896092"/>
          </a:xfrm>
          <a:prstGeom prst="rect">
            <a:avLst/>
          </a:prstGeom>
        </p:spPr>
      </p:pic>
      <p:sp>
        <p:nvSpPr>
          <p:cNvPr id="8" name="Rectangle 7"/>
          <p:cNvSpPr/>
          <p:nvPr/>
        </p:nvSpPr>
        <p:spPr>
          <a:xfrm>
            <a:off x="449807" y="2967335"/>
            <a:ext cx="8244414"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n-US" sz="5400" b="1" cap="none" spc="0" dirty="0">
                <a:ln w="12700">
                  <a:solidFill>
                    <a:srgbClr val="FBC01E"/>
                  </a:solidFill>
                  <a:prstDash val="solid"/>
                </a:ln>
                <a:solidFill>
                  <a:srgbClr val="FBC01E"/>
                </a:solidFill>
                <a:effectLst>
                  <a:outerShdw blurRad="41275" dist="20320" dir="1800000" algn="tl" rotWithShape="0">
                    <a:srgbClr val="000000">
                      <a:alpha val="40000"/>
                    </a:srgbClr>
                  </a:outerShdw>
                </a:effectLst>
              </a:rPr>
              <a:t>Protein-Losing Nephropathy</a:t>
            </a:r>
          </a:p>
        </p:txBody>
      </p:sp>
    </p:spTree>
    <p:extLst>
      <p:ext uri="{BB962C8B-B14F-4D97-AF65-F5344CB8AC3E}">
        <p14:creationId xmlns:p14="http://schemas.microsoft.com/office/powerpoint/2010/main" val="42756501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fltVal val="0"/>
                                          </p:val>
                                        </p:tav>
                                        <p:tav tm="100000">
                                          <p:val>
                                            <p:strVal val="#ppt_w"/>
                                          </p:val>
                                        </p:tav>
                                      </p:tavLst>
                                    </p:anim>
                                    <p:anim calcmode="lin" valueType="num">
                                      <p:cBhvr>
                                        <p:cTn id="13" dur="1000" fill="hold"/>
                                        <p:tgtEl>
                                          <p:spTgt spid="8"/>
                                        </p:tgtEl>
                                        <p:attrNameLst>
                                          <p:attrName>ppt_h</p:attrName>
                                        </p:attrNameLst>
                                      </p:cBhvr>
                                      <p:tavLst>
                                        <p:tav tm="0">
                                          <p:val>
                                            <p:fltVal val="0"/>
                                          </p:val>
                                        </p:tav>
                                        <p:tav tm="100000">
                                          <p:val>
                                            <p:strVal val="#ppt_h"/>
                                          </p:val>
                                        </p:tav>
                                      </p:tavLst>
                                    </p:anim>
                                    <p:anim calcmode="lin" valueType="num">
                                      <p:cBhvr>
                                        <p:cTn id="14"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Phosphorus Questions</a:t>
            </a:r>
          </a:p>
        </p:txBody>
      </p:sp>
      <p:sp>
        <p:nvSpPr>
          <p:cNvPr id="3" name="Content Placeholder 2"/>
          <p:cNvSpPr>
            <a:spLocks noGrp="1"/>
          </p:cNvSpPr>
          <p:nvPr>
            <p:ph sz="quarter" idx="1"/>
          </p:nvPr>
        </p:nvSpPr>
        <p:spPr/>
        <p:txBody>
          <a:bodyPr/>
          <a:lstStyle/>
          <a:p>
            <a:r>
              <a:rPr lang="en-US" dirty="0"/>
              <a:t>True or False: Clinical signs of hypophosphatemia correlate well to the degree of reduction</a:t>
            </a:r>
          </a:p>
          <a:p>
            <a:pPr lvl="1"/>
            <a:r>
              <a:rPr lang="en-US" dirty="0"/>
              <a:t>False. Clinical signs usually are not apparent until phosphate concentrations reach 1.5-2.0 mg/dL</a:t>
            </a:r>
          </a:p>
        </p:txBody>
      </p:sp>
    </p:spTree>
    <p:extLst>
      <p:ext uri="{BB962C8B-B14F-4D97-AF65-F5344CB8AC3E}">
        <p14:creationId xmlns:p14="http://schemas.microsoft.com/office/powerpoint/2010/main" val="3794530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sz="quarter" idx="1"/>
          </p:nvPr>
        </p:nvSpPr>
        <p:spPr>
          <a:xfrm>
            <a:off x="612648" y="1600199"/>
            <a:ext cx="8153400" cy="5168416"/>
          </a:xfrm>
        </p:spPr>
        <p:txBody>
          <a:bodyPr>
            <a:normAutofit fontScale="55000" lnSpcReduction="20000"/>
          </a:bodyPr>
          <a:lstStyle/>
          <a:p>
            <a:r>
              <a:rPr lang="en-CA" dirty="0"/>
              <a:t>Caironi, P. et al. Albumin replacement in patients with severe sepsis or septic shock. </a:t>
            </a:r>
            <a:r>
              <a:rPr lang="en-CA" i="1" dirty="0"/>
              <a:t>The New England Journal of Medicine</a:t>
            </a:r>
            <a:r>
              <a:rPr lang="en-CA" dirty="0"/>
              <a:t>, 2014; 370:1412-21.</a:t>
            </a:r>
          </a:p>
          <a:p>
            <a:r>
              <a:rPr lang="en-CA" dirty="0"/>
              <a:t>Costanzo, L.S. </a:t>
            </a:r>
            <a:r>
              <a:rPr lang="en-CA" i="1" dirty="0"/>
              <a:t>Physiology 6</a:t>
            </a:r>
            <a:r>
              <a:rPr lang="en-CA" i="1" baseline="30000" dirty="0"/>
              <a:t>th</a:t>
            </a:r>
            <a:r>
              <a:rPr lang="en-CA" i="1" dirty="0"/>
              <a:t> Edition.</a:t>
            </a:r>
            <a:r>
              <a:rPr lang="en-CA" dirty="0"/>
              <a:t> Chapter 6: Renal Physiology, Chapter 9: Endocrine Physiology. Elsevier 2018.</a:t>
            </a:r>
          </a:p>
          <a:p>
            <a:r>
              <a:rPr lang="en-CA" dirty="0"/>
              <a:t>Drobatz et al. </a:t>
            </a:r>
            <a:r>
              <a:rPr lang="en-CA" i="1" dirty="0"/>
              <a:t>Textbook of Small Animal Emergency Medicine 1</a:t>
            </a:r>
            <a:r>
              <a:rPr lang="en-CA" i="1" baseline="30000" dirty="0"/>
              <a:t>st</a:t>
            </a:r>
            <a:r>
              <a:rPr lang="en-CA" i="1" dirty="0"/>
              <a:t> Edition</a:t>
            </a:r>
            <a:r>
              <a:rPr lang="en-CA" dirty="0"/>
              <a:t>. Chapter 101: Lyme Nephritis, Chapter 110: Calcium, Magnesium, and Phosphorus Disorders, Chapter 168: Colloid Fluid Therapy, Chapter 169: Crystalloids Versus Colloids. Wiley and Sons, Inc. 2019.</a:t>
            </a:r>
          </a:p>
          <a:p>
            <a:r>
              <a:rPr lang="en-CA" dirty="0"/>
              <a:t>Eclin path. Albumin, Effusion, Casts.</a:t>
            </a:r>
          </a:p>
          <a:p>
            <a:r>
              <a:rPr lang="en-US" dirty="0"/>
              <a:t>Hooft, K. &amp; Drobatz, K.J. &amp; Ward, C.R.. Hypophosphatemia. </a:t>
            </a:r>
            <a:r>
              <a:rPr lang="en-US" i="1" dirty="0"/>
              <a:t>Compendium on Continuing Education for the Practicing Veterinarian</a:t>
            </a:r>
            <a:r>
              <a:rPr lang="en-US" dirty="0"/>
              <a:t>, 2005; 27:900-910.</a:t>
            </a:r>
          </a:p>
          <a:p>
            <a:r>
              <a:rPr lang="en-US" dirty="0"/>
              <a:t>Marino, Paul. </a:t>
            </a:r>
            <a:r>
              <a:rPr lang="en-US" i="1" dirty="0"/>
              <a:t>Marino’s The ICU Book 4</a:t>
            </a:r>
            <a:r>
              <a:rPr lang="en-US" i="1" baseline="30000" dirty="0"/>
              <a:t>th</a:t>
            </a:r>
            <a:r>
              <a:rPr lang="en-US" i="1" dirty="0"/>
              <a:t> Edition</a:t>
            </a:r>
            <a:r>
              <a:rPr lang="en-US" dirty="0"/>
              <a:t>. Chapter 37: Magnesium, Chapter 38: Calcium and Phosphorus. Wolters Kluwer Health/Lippincot Williams &amp; Wilkins, 2014.</a:t>
            </a:r>
          </a:p>
          <a:p>
            <a:r>
              <a:rPr lang="en-US" dirty="0"/>
              <a:t>SAFE Study Investigators. A comparison of albumin and saline for fluid resuscitation in the intensive care unit. </a:t>
            </a:r>
            <a:r>
              <a:rPr lang="en-US" i="1" dirty="0"/>
              <a:t>The New England Journal of Medicine</a:t>
            </a:r>
            <a:r>
              <a:rPr lang="en-US" dirty="0"/>
              <a:t>, 2004; 350:2247-56.</a:t>
            </a:r>
          </a:p>
          <a:p>
            <a:r>
              <a:rPr lang="en-US" dirty="0"/>
              <a:t>Dibartola, S.P. </a:t>
            </a:r>
            <a:r>
              <a:rPr lang="en-US" i="1" dirty="0"/>
              <a:t>Fluid, Electrolyte, and Acid-Base Disorders in Small Animal Practice, 4</a:t>
            </a:r>
            <a:r>
              <a:rPr lang="en-US" i="1" baseline="30000" dirty="0"/>
              <a:t>th</a:t>
            </a:r>
            <a:r>
              <a:rPr lang="en-US" i="1" dirty="0"/>
              <a:t> Edition. </a:t>
            </a:r>
            <a:r>
              <a:rPr lang="en-US" dirty="0"/>
              <a:t>Chapter 19: Fluid, Electrolyte, and Acid-Base Disturbances in Liver Disease, Chapter 22: Management of Fluid and Electrolyte Disorders in Renal Failure, Chapter 27: Fluid Therapy with Macromolecular Plasma Volume Expanders. Elsevier Saunders, 2012.</a:t>
            </a:r>
          </a:p>
        </p:txBody>
      </p:sp>
    </p:spTree>
    <p:extLst>
      <p:ext uri="{BB962C8B-B14F-4D97-AF65-F5344CB8AC3E}">
        <p14:creationId xmlns:p14="http://schemas.microsoft.com/office/powerpoint/2010/main" val="3705913602"/>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does the kidney normally handle protein?</a:t>
            </a:r>
          </a:p>
        </p:txBody>
      </p:sp>
      <p:sp>
        <p:nvSpPr>
          <p:cNvPr id="3" name="Content Placeholder 2"/>
          <p:cNvSpPr>
            <a:spLocks noGrp="1"/>
          </p:cNvSpPr>
          <p:nvPr>
            <p:ph sz="quarter" idx="1"/>
          </p:nvPr>
        </p:nvSpPr>
        <p:spPr>
          <a:xfrm>
            <a:off x="612648" y="1600199"/>
            <a:ext cx="8153400" cy="4699913"/>
          </a:xfrm>
        </p:spPr>
        <p:txBody>
          <a:bodyPr>
            <a:normAutofit/>
          </a:bodyPr>
          <a:lstStyle/>
          <a:p>
            <a:r>
              <a:rPr lang="en-US" dirty="0"/>
              <a:t>Glomerular Filtration</a:t>
            </a:r>
          </a:p>
          <a:p>
            <a:pPr lvl="1"/>
            <a:r>
              <a:rPr lang="en-US" dirty="0"/>
              <a:t>Water and solutes leave vascular system through filtration barrier and into Bowman’s capsule, forming </a:t>
            </a:r>
            <a:r>
              <a:rPr lang="en-US" b="1" u="sng" dirty="0"/>
              <a:t>ultrafiltrate</a:t>
            </a:r>
            <a:endParaRPr lang="en-US" u="sng" dirty="0"/>
          </a:p>
          <a:p>
            <a:pPr lvl="2"/>
            <a:r>
              <a:rPr lang="en-US" dirty="0"/>
              <a:t>Contains water and small solutes</a:t>
            </a:r>
          </a:p>
          <a:p>
            <a:pPr lvl="3"/>
            <a:r>
              <a:rPr lang="en-US" dirty="0"/>
              <a:t>If [filtrate] = [plasma], that substance is freely filtered</a:t>
            </a:r>
          </a:p>
          <a:p>
            <a:pPr lvl="4"/>
            <a:r>
              <a:rPr lang="en-US" dirty="0"/>
              <a:t>i.e. Na</a:t>
            </a:r>
            <a:r>
              <a:rPr lang="en-US" baseline="30000" dirty="0"/>
              <a:t>+</a:t>
            </a:r>
            <a:r>
              <a:rPr lang="en-US" dirty="0"/>
              <a:t>, K</a:t>
            </a:r>
            <a:r>
              <a:rPr lang="en-US" baseline="30000" dirty="0"/>
              <a:t>+</a:t>
            </a:r>
            <a:r>
              <a:rPr lang="en-US" dirty="0"/>
              <a:t>, HCO</a:t>
            </a:r>
            <a:r>
              <a:rPr lang="en-US" baseline="-25000" dirty="0"/>
              <a:t>3</a:t>
            </a:r>
            <a:r>
              <a:rPr lang="en-US" baseline="30000" dirty="0"/>
              <a:t>-</a:t>
            </a:r>
            <a:r>
              <a:rPr lang="en-US" dirty="0"/>
              <a:t>, glucose, urea, amino acids, peptides (ADH, insulin)</a:t>
            </a:r>
          </a:p>
          <a:p>
            <a:pPr lvl="2"/>
            <a:r>
              <a:rPr lang="en-US" dirty="0"/>
              <a:t>Does not contain proteins and blood cells</a:t>
            </a:r>
          </a:p>
        </p:txBody>
      </p:sp>
    </p:spTree>
    <p:extLst>
      <p:ext uri="{BB962C8B-B14F-4D97-AF65-F5344CB8AC3E}">
        <p14:creationId xmlns:p14="http://schemas.microsoft.com/office/powerpoint/2010/main" val="2677931167"/>
      </p:ext>
    </p:extLst>
  </p:cSld>
  <p:clrMapOvr>
    <a:masterClrMapping/>
  </p:clrMapOvr>
  <p:transition spd="slow">
    <p:wipe/>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27668</TotalTime>
  <Words>5805</Words>
  <Application>Microsoft Office PowerPoint</Application>
  <PresentationFormat>On-screen Show (4:3)</PresentationFormat>
  <Paragraphs>1051</Paragraphs>
  <Slides>81</Slides>
  <Notes>54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81</vt:i4>
      </vt:variant>
    </vt:vector>
  </HeadingPairs>
  <TitlesOfParts>
    <vt:vector size="87" baseType="lpstr">
      <vt:lpstr>Arial</vt:lpstr>
      <vt:lpstr>Calibri</vt:lpstr>
      <vt:lpstr>Tw Cen MT</vt:lpstr>
      <vt:lpstr>Wingdings</vt:lpstr>
      <vt:lpstr>Wingdings 2</vt:lpstr>
      <vt:lpstr>Median</vt:lpstr>
      <vt:lpstr>Albumin, Magnesium, Phosphorus</vt:lpstr>
      <vt:lpstr>Case 1: Gladys</vt:lpstr>
      <vt:lpstr>Case 1: Gladys</vt:lpstr>
      <vt:lpstr>Case 1: Gladys</vt:lpstr>
      <vt:lpstr>Case 1: Gladys – PE</vt:lpstr>
      <vt:lpstr>Case 1: Gladys – CUHA Chemistry panel</vt:lpstr>
      <vt:lpstr>Case 1: Gladys – CBC</vt:lpstr>
      <vt:lpstr>Case 1: Gladys – UA, UPC</vt:lpstr>
      <vt:lpstr>How does the kidney normally handle protein?</vt:lpstr>
      <vt:lpstr>Glomerular Filtration Formation of Glomerular Filtrate</vt:lpstr>
      <vt:lpstr>What happens in Lyme Nephritis?</vt:lpstr>
      <vt:lpstr>Case 1: Gladys – Early or Late State Disease? How do you know?</vt:lpstr>
      <vt:lpstr>Albumin</vt:lpstr>
      <vt:lpstr>Functions/Roles of Albumin</vt:lpstr>
      <vt:lpstr>Synthesis of Albumin</vt:lpstr>
      <vt:lpstr>What is the main regulator of albumin synthesis?</vt:lpstr>
      <vt:lpstr>Distribution</vt:lpstr>
      <vt:lpstr>Catabolism</vt:lpstr>
      <vt:lpstr>Hypoalbuminemia: Causes</vt:lpstr>
      <vt:lpstr>Hypoalbuminemia: Causes</vt:lpstr>
      <vt:lpstr>Hypoalbuminemia: Clinical Signs</vt:lpstr>
      <vt:lpstr>Hypoalbuminemia Treatment: Albumin Solutions</vt:lpstr>
      <vt:lpstr>Albumin Formulations</vt:lpstr>
      <vt:lpstr>Advantages of Albumin over Non-Protein Colloids? in general</vt:lpstr>
      <vt:lpstr>Advantages of Albumin over Non-Protein Colloids? in general</vt:lpstr>
      <vt:lpstr>Advantages of Albumin over Non-Protein Colloids? in dogs and cats</vt:lpstr>
      <vt:lpstr>Albumin Questions</vt:lpstr>
      <vt:lpstr>Hyperalbuminemia: Causes</vt:lpstr>
      <vt:lpstr>Case 2: Cotton</vt:lpstr>
      <vt:lpstr>Case 2: Cotton– PE</vt:lpstr>
      <vt:lpstr>Case 2: Cotton– ER Diagnostics</vt:lpstr>
      <vt:lpstr>Case 2: Cotton– ER Diagnostics</vt:lpstr>
      <vt:lpstr>Case 2: Cotton– Chemistry panel</vt:lpstr>
      <vt:lpstr>Case 2: Cotton</vt:lpstr>
      <vt:lpstr>Case 2: Cotton</vt:lpstr>
      <vt:lpstr>Case 2: Cotton– Hospitalization</vt:lpstr>
      <vt:lpstr>Case 2: Cotton– Hospitalization</vt:lpstr>
      <vt:lpstr>Magnesium</vt:lpstr>
      <vt:lpstr>Function/Roles of Magnesium</vt:lpstr>
      <vt:lpstr>Regulation of Magnesium</vt:lpstr>
      <vt:lpstr>Distribution</vt:lpstr>
      <vt:lpstr>Uptake</vt:lpstr>
      <vt:lpstr>Renal Handling</vt:lpstr>
      <vt:lpstr>Lumen-Positive Potential Difference</vt:lpstr>
      <vt:lpstr>Excretion</vt:lpstr>
      <vt:lpstr>Hypomagnasemia: Parameters</vt:lpstr>
      <vt:lpstr>Hypomagnasemia: Causes</vt:lpstr>
      <vt:lpstr>Hypomagnasemia: Causes</vt:lpstr>
      <vt:lpstr>Hypomagnasemia: Clinical Signs</vt:lpstr>
      <vt:lpstr>Hypomagnasemia: Clinical Signs</vt:lpstr>
      <vt:lpstr>Hypomagnasemia: Treatment</vt:lpstr>
      <vt:lpstr>Hypermagnasemia: Causes</vt:lpstr>
      <vt:lpstr>Hypermagnasemia: Clinical Signs</vt:lpstr>
      <vt:lpstr>Hypermagnasemia: Treatment</vt:lpstr>
      <vt:lpstr>Phosphorus</vt:lpstr>
      <vt:lpstr>Functions/Roles of Phosphorus</vt:lpstr>
      <vt:lpstr>Function/Roles of Phosphorus</vt:lpstr>
      <vt:lpstr>Distribution</vt:lpstr>
      <vt:lpstr>Uptake</vt:lpstr>
      <vt:lpstr>Renal Handling and Excretion</vt:lpstr>
      <vt:lpstr>Renal Handling and Excretion</vt:lpstr>
      <vt:lpstr>Renal Handling and Excretion</vt:lpstr>
      <vt:lpstr>Renal Handling and Excretion</vt:lpstr>
      <vt:lpstr>Hypophosphatemia: Parameters</vt:lpstr>
      <vt:lpstr>Hypophosphatemia: Causes</vt:lpstr>
      <vt:lpstr>Hypophosphatemia: Causes</vt:lpstr>
      <vt:lpstr>Hypophosphatemia: Clinical Signs</vt:lpstr>
      <vt:lpstr>Hypophosphatemia: Clinical Signs</vt:lpstr>
      <vt:lpstr>Hypophosphatemia: Effects</vt:lpstr>
      <vt:lpstr>Hypophosphatemia: Treatment</vt:lpstr>
      <vt:lpstr>Hypophosphatemia: Treatment</vt:lpstr>
      <vt:lpstr>Hyperphosphatemia: Parameters</vt:lpstr>
      <vt:lpstr>Hyperphosphatemia: Causes</vt:lpstr>
      <vt:lpstr>Hyperphosphatemia: Causes</vt:lpstr>
      <vt:lpstr>Hyperphosphatemia: Clinical Signs</vt:lpstr>
      <vt:lpstr>Hyperphosphatemia: Clinical Signs</vt:lpstr>
      <vt:lpstr>Hyperphosphatemia: Treatment</vt:lpstr>
      <vt:lpstr>Hyperphosphatemia: Treatment</vt:lpstr>
      <vt:lpstr>Phosphorus Questions</vt:lpstr>
      <vt:lpstr>Phosphorus 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Albumin, Magnesium, Phosphorus</dc:title>
  <dc:creator>Katie Sotos</dc:creator>
  <cp:lastModifiedBy>Katherine E. Sotos</cp:lastModifiedBy>
  <cp:revision>605</cp:revision>
  <dcterms:created xsi:type="dcterms:W3CDTF">2022-05-04T20:19:48Z</dcterms:created>
  <dcterms:modified xsi:type="dcterms:W3CDTF">2022-05-25T15:00:42Z</dcterms:modified>
</cp:coreProperties>
</file>