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66"/>
  </p:notesMasterIdLst>
  <p:sldIdLst>
    <p:sldId id="256" r:id="rId2"/>
    <p:sldId id="257" r:id="rId3"/>
    <p:sldId id="313" r:id="rId4"/>
    <p:sldId id="307" r:id="rId5"/>
    <p:sldId id="312" r:id="rId6"/>
    <p:sldId id="258" r:id="rId7"/>
    <p:sldId id="259" r:id="rId8"/>
    <p:sldId id="308" r:id="rId9"/>
    <p:sldId id="316" r:id="rId10"/>
    <p:sldId id="317" r:id="rId11"/>
    <p:sldId id="260" r:id="rId12"/>
    <p:sldId id="319" r:id="rId13"/>
    <p:sldId id="320" r:id="rId14"/>
    <p:sldId id="261" r:id="rId15"/>
    <p:sldId id="262" r:id="rId16"/>
    <p:sldId id="263" r:id="rId17"/>
    <p:sldId id="264" r:id="rId18"/>
    <p:sldId id="309" r:id="rId19"/>
    <p:sldId id="265" r:id="rId20"/>
    <p:sldId id="310" r:id="rId21"/>
    <p:sldId id="266" r:id="rId22"/>
    <p:sldId id="311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315" r:id="rId35"/>
    <p:sldId id="278" r:id="rId36"/>
    <p:sldId id="279" r:id="rId37"/>
    <p:sldId id="280" r:id="rId38"/>
    <p:sldId id="282" r:id="rId39"/>
    <p:sldId id="293" r:id="rId40"/>
    <p:sldId id="294" r:id="rId41"/>
    <p:sldId id="295" r:id="rId42"/>
    <p:sldId id="284" r:id="rId43"/>
    <p:sldId id="296" r:id="rId44"/>
    <p:sldId id="297" r:id="rId45"/>
    <p:sldId id="298" r:id="rId46"/>
    <p:sldId id="292" r:id="rId47"/>
    <p:sldId id="285" r:id="rId48"/>
    <p:sldId id="299" r:id="rId49"/>
    <p:sldId id="286" r:id="rId50"/>
    <p:sldId id="321" r:id="rId51"/>
    <p:sldId id="300" r:id="rId52"/>
    <p:sldId id="322" r:id="rId53"/>
    <p:sldId id="301" r:id="rId54"/>
    <p:sldId id="323" r:id="rId55"/>
    <p:sldId id="287" r:id="rId56"/>
    <p:sldId id="302" r:id="rId57"/>
    <p:sldId id="288" r:id="rId58"/>
    <p:sldId id="303" r:id="rId59"/>
    <p:sldId id="289" r:id="rId60"/>
    <p:sldId id="304" r:id="rId61"/>
    <p:sldId id="290" r:id="rId62"/>
    <p:sldId id="305" r:id="rId63"/>
    <p:sldId id="306" r:id="rId64"/>
    <p:sldId id="314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42"/>
    <p:restoredTop sz="94631"/>
  </p:normalViewPr>
  <p:slideViewPr>
    <p:cSldViewPr snapToGrid="0" snapToObjects="1">
      <p:cViewPr varScale="1">
        <p:scale>
          <a:sx n="101" d="100"/>
          <a:sy n="101" d="100"/>
        </p:scale>
        <p:origin x="8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82D797-95C1-48D0-8C24-AA5C21CEB9C1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DA68046-2EBA-4E33-BC5B-79BD5E9F5181}">
      <dgm:prSet/>
      <dgm:spPr/>
      <dgm:t>
        <a:bodyPr/>
        <a:lstStyle/>
        <a:p>
          <a:r>
            <a:rPr lang="en-US"/>
            <a:t>Acute liver injury: </a:t>
          </a:r>
        </a:p>
      </dgm:t>
    </dgm:pt>
    <dgm:pt modelId="{73B50BD2-D8E9-4D4D-AF2B-BEE74E888505}" type="parTrans" cxnId="{C58DDF0B-CA49-4D35-8055-9A0224A2BD72}">
      <dgm:prSet/>
      <dgm:spPr/>
      <dgm:t>
        <a:bodyPr/>
        <a:lstStyle/>
        <a:p>
          <a:endParaRPr lang="en-US"/>
        </a:p>
      </dgm:t>
    </dgm:pt>
    <dgm:pt modelId="{8D18FC83-1C63-46B7-A760-781504EEF6CE}" type="sibTrans" cxnId="{C58DDF0B-CA49-4D35-8055-9A0224A2BD72}">
      <dgm:prSet/>
      <dgm:spPr/>
      <dgm:t>
        <a:bodyPr/>
        <a:lstStyle/>
        <a:p>
          <a:endParaRPr lang="en-US"/>
        </a:p>
      </dgm:t>
    </dgm:pt>
    <dgm:pt modelId="{10710273-EDAF-4CA5-AE2A-21D3D76F2832}">
      <dgm:prSet/>
      <dgm:spPr/>
      <dgm:t>
        <a:bodyPr/>
        <a:lstStyle/>
        <a:p>
          <a:r>
            <a:rPr lang="en-US"/>
            <a:t>Acute hepatocellular damage and necrosis with retained hepatic function</a:t>
          </a:r>
        </a:p>
      </dgm:t>
    </dgm:pt>
    <dgm:pt modelId="{72D3CD9D-305E-4A1E-85EB-E5DAFC70A200}" type="parTrans" cxnId="{7D809663-7723-48E3-A5A0-DAC1F86CB202}">
      <dgm:prSet/>
      <dgm:spPr/>
      <dgm:t>
        <a:bodyPr/>
        <a:lstStyle/>
        <a:p>
          <a:endParaRPr lang="en-US"/>
        </a:p>
      </dgm:t>
    </dgm:pt>
    <dgm:pt modelId="{5C25E373-0A02-4E9E-9EC5-777B14F67B36}" type="sibTrans" cxnId="{7D809663-7723-48E3-A5A0-DAC1F86CB202}">
      <dgm:prSet/>
      <dgm:spPr/>
      <dgm:t>
        <a:bodyPr/>
        <a:lstStyle/>
        <a:p>
          <a:endParaRPr lang="en-US"/>
        </a:p>
      </dgm:t>
    </dgm:pt>
    <dgm:pt modelId="{FF572C05-8058-4C42-85D7-412F68117D50}">
      <dgm:prSet/>
      <dgm:spPr/>
      <dgm:t>
        <a:bodyPr/>
        <a:lstStyle/>
        <a:p>
          <a:r>
            <a:rPr lang="en-US"/>
            <a:t>Acute liver failure: </a:t>
          </a:r>
        </a:p>
      </dgm:t>
    </dgm:pt>
    <dgm:pt modelId="{E826FCF1-AB8A-4919-A455-C3A2735FB07B}" type="parTrans" cxnId="{72595258-6990-4E07-80F5-05D79B7AD26E}">
      <dgm:prSet/>
      <dgm:spPr/>
      <dgm:t>
        <a:bodyPr/>
        <a:lstStyle/>
        <a:p>
          <a:endParaRPr lang="en-US"/>
        </a:p>
      </dgm:t>
    </dgm:pt>
    <dgm:pt modelId="{48F4EC77-49FB-4235-9814-5C3B7C0E2F2B}" type="sibTrans" cxnId="{72595258-6990-4E07-80F5-05D79B7AD26E}">
      <dgm:prSet/>
      <dgm:spPr/>
      <dgm:t>
        <a:bodyPr/>
        <a:lstStyle/>
        <a:p>
          <a:endParaRPr lang="en-US"/>
        </a:p>
      </dgm:t>
    </dgm:pt>
    <dgm:pt modelId="{5864B84A-B358-4FA4-AC41-0B5AB3389550}">
      <dgm:prSet/>
      <dgm:spPr/>
      <dgm:t>
        <a:bodyPr/>
        <a:lstStyle/>
        <a:p>
          <a:r>
            <a:rPr lang="en-US" dirty="0"/>
            <a:t>Hepatocellular damage so extensive that it compromises hepatic, synthetic, excretory, and regulatory functions</a:t>
          </a:r>
        </a:p>
      </dgm:t>
    </dgm:pt>
    <dgm:pt modelId="{3F32D199-1DAF-47ED-AC24-6FB5A9781EFF}" type="parTrans" cxnId="{AEB5E1DB-55C3-4C07-860A-52560AD69FD0}">
      <dgm:prSet/>
      <dgm:spPr/>
      <dgm:t>
        <a:bodyPr/>
        <a:lstStyle/>
        <a:p>
          <a:endParaRPr lang="en-US"/>
        </a:p>
      </dgm:t>
    </dgm:pt>
    <dgm:pt modelId="{B6BDD19E-5705-4CD2-AEC8-0A02F43CBB1B}" type="sibTrans" cxnId="{AEB5E1DB-55C3-4C07-860A-52560AD69FD0}">
      <dgm:prSet/>
      <dgm:spPr/>
      <dgm:t>
        <a:bodyPr/>
        <a:lstStyle/>
        <a:p>
          <a:endParaRPr lang="en-US"/>
        </a:p>
      </dgm:t>
    </dgm:pt>
    <dgm:pt modelId="{9B9E003E-E30A-479E-8745-79251778271B}">
      <dgm:prSet/>
      <dgm:spPr/>
      <dgm:t>
        <a:bodyPr/>
        <a:lstStyle/>
        <a:p>
          <a:r>
            <a:rPr lang="en-US" dirty="0"/>
            <a:t>Absence of preexisting liver disease, presence of hepatic encephalopathy occurring within 8 weeks of hyperbilirubinemia, and coagulopathy</a:t>
          </a:r>
        </a:p>
      </dgm:t>
    </dgm:pt>
    <dgm:pt modelId="{3C7BB4AA-D107-4F5B-A851-C0D67DD6BAD9}" type="parTrans" cxnId="{0A348B73-A4D7-4F1F-B880-2048C4027932}">
      <dgm:prSet/>
      <dgm:spPr/>
      <dgm:t>
        <a:bodyPr/>
        <a:lstStyle/>
        <a:p>
          <a:endParaRPr lang="en-US"/>
        </a:p>
      </dgm:t>
    </dgm:pt>
    <dgm:pt modelId="{078D29C4-DAEA-4638-9BCD-BE3B505991EE}" type="sibTrans" cxnId="{0A348B73-A4D7-4F1F-B880-2048C4027932}">
      <dgm:prSet/>
      <dgm:spPr/>
      <dgm:t>
        <a:bodyPr/>
        <a:lstStyle/>
        <a:p>
          <a:endParaRPr lang="en-US"/>
        </a:p>
      </dgm:t>
    </dgm:pt>
    <dgm:pt modelId="{126DBFC2-EFC8-FB47-BA34-482892C56568}" type="pres">
      <dgm:prSet presAssocID="{A682D797-95C1-48D0-8C24-AA5C21CEB9C1}" presName="linear" presStyleCnt="0">
        <dgm:presLayoutVars>
          <dgm:dir/>
          <dgm:animLvl val="lvl"/>
          <dgm:resizeHandles val="exact"/>
        </dgm:presLayoutVars>
      </dgm:prSet>
      <dgm:spPr/>
    </dgm:pt>
    <dgm:pt modelId="{16AAE93E-AC21-9E4C-AD40-E14C82942E7D}" type="pres">
      <dgm:prSet presAssocID="{8DA68046-2EBA-4E33-BC5B-79BD5E9F5181}" presName="parentLin" presStyleCnt="0"/>
      <dgm:spPr/>
    </dgm:pt>
    <dgm:pt modelId="{AC75A399-514D-C446-BAE0-B1AE90FC53DC}" type="pres">
      <dgm:prSet presAssocID="{8DA68046-2EBA-4E33-BC5B-79BD5E9F5181}" presName="parentLeftMargin" presStyleLbl="node1" presStyleIdx="0" presStyleCnt="2"/>
      <dgm:spPr/>
    </dgm:pt>
    <dgm:pt modelId="{02C1CF3A-2B63-E542-83E8-F08902387199}" type="pres">
      <dgm:prSet presAssocID="{8DA68046-2EBA-4E33-BC5B-79BD5E9F518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62B72F1-C4B9-8041-810F-478A2C63A685}" type="pres">
      <dgm:prSet presAssocID="{8DA68046-2EBA-4E33-BC5B-79BD5E9F5181}" presName="negativeSpace" presStyleCnt="0"/>
      <dgm:spPr/>
    </dgm:pt>
    <dgm:pt modelId="{984C5696-799B-3A41-907E-CDA179B9B25B}" type="pres">
      <dgm:prSet presAssocID="{8DA68046-2EBA-4E33-BC5B-79BD5E9F5181}" presName="childText" presStyleLbl="conFgAcc1" presStyleIdx="0" presStyleCnt="2">
        <dgm:presLayoutVars>
          <dgm:bulletEnabled val="1"/>
        </dgm:presLayoutVars>
      </dgm:prSet>
      <dgm:spPr/>
    </dgm:pt>
    <dgm:pt modelId="{3AD9E0FC-8C2A-7B41-B01C-552DB1D58E13}" type="pres">
      <dgm:prSet presAssocID="{8D18FC83-1C63-46B7-A760-781504EEF6CE}" presName="spaceBetweenRectangles" presStyleCnt="0"/>
      <dgm:spPr/>
    </dgm:pt>
    <dgm:pt modelId="{D0F71934-7486-574F-AA54-BB268124C109}" type="pres">
      <dgm:prSet presAssocID="{FF572C05-8058-4C42-85D7-412F68117D50}" presName="parentLin" presStyleCnt="0"/>
      <dgm:spPr/>
    </dgm:pt>
    <dgm:pt modelId="{158E5220-DBDE-5A4B-8EB0-5BE0481ADF37}" type="pres">
      <dgm:prSet presAssocID="{FF572C05-8058-4C42-85D7-412F68117D50}" presName="parentLeftMargin" presStyleLbl="node1" presStyleIdx="0" presStyleCnt="2"/>
      <dgm:spPr/>
    </dgm:pt>
    <dgm:pt modelId="{9AD9DCA4-1AFA-C946-AC74-0781BCD0D34C}" type="pres">
      <dgm:prSet presAssocID="{FF572C05-8058-4C42-85D7-412F68117D5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CA4BC83-5DF7-AE4A-BDB4-922862530084}" type="pres">
      <dgm:prSet presAssocID="{FF572C05-8058-4C42-85D7-412F68117D50}" presName="negativeSpace" presStyleCnt="0"/>
      <dgm:spPr/>
    </dgm:pt>
    <dgm:pt modelId="{74443C5C-770E-E64C-8C41-220E38498976}" type="pres">
      <dgm:prSet presAssocID="{FF572C05-8058-4C42-85D7-412F68117D5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58DDF0B-CA49-4D35-8055-9A0224A2BD72}" srcId="{A682D797-95C1-48D0-8C24-AA5C21CEB9C1}" destId="{8DA68046-2EBA-4E33-BC5B-79BD5E9F5181}" srcOrd="0" destOrd="0" parTransId="{73B50BD2-D8E9-4D4D-AF2B-BEE74E888505}" sibTransId="{8D18FC83-1C63-46B7-A760-781504EEF6CE}"/>
    <dgm:cxn modelId="{AE8EA327-E305-1147-ADEF-D5DAFA2A73C0}" type="presOf" srcId="{FF572C05-8058-4C42-85D7-412F68117D50}" destId="{158E5220-DBDE-5A4B-8EB0-5BE0481ADF37}" srcOrd="0" destOrd="0" presId="urn:microsoft.com/office/officeart/2005/8/layout/list1"/>
    <dgm:cxn modelId="{DBC8DE3A-EF49-B042-944A-CB28D37516FD}" type="presOf" srcId="{8DA68046-2EBA-4E33-BC5B-79BD5E9F5181}" destId="{02C1CF3A-2B63-E542-83E8-F08902387199}" srcOrd="1" destOrd="0" presId="urn:microsoft.com/office/officeart/2005/8/layout/list1"/>
    <dgm:cxn modelId="{72595258-6990-4E07-80F5-05D79B7AD26E}" srcId="{A682D797-95C1-48D0-8C24-AA5C21CEB9C1}" destId="{FF572C05-8058-4C42-85D7-412F68117D50}" srcOrd="1" destOrd="0" parTransId="{E826FCF1-AB8A-4919-A455-C3A2735FB07B}" sibTransId="{48F4EC77-49FB-4235-9814-5C3B7C0E2F2B}"/>
    <dgm:cxn modelId="{7D809663-7723-48E3-A5A0-DAC1F86CB202}" srcId="{8DA68046-2EBA-4E33-BC5B-79BD5E9F5181}" destId="{10710273-EDAF-4CA5-AE2A-21D3D76F2832}" srcOrd="0" destOrd="0" parTransId="{72D3CD9D-305E-4A1E-85EB-E5DAFC70A200}" sibTransId="{5C25E373-0A02-4E9E-9EC5-777B14F67B36}"/>
    <dgm:cxn modelId="{0A348B73-A4D7-4F1F-B880-2048C4027932}" srcId="{FF572C05-8058-4C42-85D7-412F68117D50}" destId="{9B9E003E-E30A-479E-8745-79251778271B}" srcOrd="1" destOrd="0" parTransId="{3C7BB4AA-D107-4F5B-A851-C0D67DD6BAD9}" sibTransId="{078D29C4-DAEA-4638-9BCD-BE3B505991EE}"/>
    <dgm:cxn modelId="{323AFE95-8B13-2F4F-A2CE-34996B1E04C1}" type="presOf" srcId="{5864B84A-B358-4FA4-AC41-0B5AB3389550}" destId="{74443C5C-770E-E64C-8C41-220E38498976}" srcOrd="0" destOrd="0" presId="urn:microsoft.com/office/officeart/2005/8/layout/list1"/>
    <dgm:cxn modelId="{1C881BA8-6F50-BC4A-BB73-53CCA682F795}" type="presOf" srcId="{10710273-EDAF-4CA5-AE2A-21D3D76F2832}" destId="{984C5696-799B-3A41-907E-CDA179B9B25B}" srcOrd="0" destOrd="0" presId="urn:microsoft.com/office/officeart/2005/8/layout/list1"/>
    <dgm:cxn modelId="{AEB5E1DB-55C3-4C07-860A-52560AD69FD0}" srcId="{FF572C05-8058-4C42-85D7-412F68117D50}" destId="{5864B84A-B358-4FA4-AC41-0B5AB3389550}" srcOrd="0" destOrd="0" parTransId="{3F32D199-1DAF-47ED-AC24-6FB5A9781EFF}" sibTransId="{B6BDD19E-5705-4CD2-AEC8-0A02F43CBB1B}"/>
    <dgm:cxn modelId="{23008CE4-0F33-5C4D-AB03-11793A8136B8}" type="presOf" srcId="{A682D797-95C1-48D0-8C24-AA5C21CEB9C1}" destId="{126DBFC2-EFC8-FB47-BA34-482892C56568}" srcOrd="0" destOrd="0" presId="urn:microsoft.com/office/officeart/2005/8/layout/list1"/>
    <dgm:cxn modelId="{9F3391F2-C8C8-F745-8C4F-6100599255D5}" type="presOf" srcId="{FF572C05-8058-4C42-85D7-412F68117D50}" destId="{9AD9DCA4-1AFA-C946-AC74-0781BCD0D34C}" srcOrd="1" destOrd="0" presId="urn:microsoft.com/office/officeart/2005/8/layout/list1"/>
    <dgm:cxn modelId="{1DC9EBF6-C471-6348-8099-90D92D9FF29D}" type="presOf" srcId="{9B9E003E-E30A-479E-8745-79251778271B}" destId="{74443C5C-770E-E64C-8C41-220E38498976}" srcOrd="0" destOrd="1" presId="urn:microsoft.com/office/officeart/2005/8/layout/list1"/>
    <dgm:cxn modelId="{B61659F9-2831-954C-B912-6E63911C6C1A}" type="presOf" srcId="{8DA68046-2EBA-4E33-BC5B-79BD5E9F5181}" destId="{AC75A399-514D-C446-BAE0-B1AE90FC53DC}" srcOrd="0" destOrd="0" presId="urn:microsoft.com/office/officeart/2005/8/layout/list1"/>
    <dgm:cxn modelId="{BEA3B91D-EA2D-5340-ABFB-21A5D30A423F}" type="presParOf" srcId="{126DBFC2-EFC8-FB47-BA34-482892C56568}" destId="{16AAE93E-AC21-9E4C-AD40-E14C82942E7D}" srcOrd="0" destOrd="0" presId="urn:microsoft.com/office/officeart/2005/8/layout/list1"/>
    <dgm:cxn modelId="{8628C96E-3130-3C40-A3CA-D5E6B92A26A2}" type="presParOf" srcId="{16AAE93E-AC21-9E4C-AD40-E14C82942E7D}" destId="{AC75A399-514D-C446-BAE0-B1AE90FC53DC}" srcOrd="0" destOrd="0" presId="urn:microsoft.com/office/officeart/2005/8/layout/list1"/>
    <dgm:cxn modelId="{5EFD6128-0999-0848-937C-E3635F48C7F6}" type="presParOf" srcId="{16AAE93E-AC21-9E4C-AD40-E14C82942E7D}" destId="{02C1CF3A-2B63-E542-83E8-F08902387199}" srcOrd="1" destOrd="0" presId="urn:microsoft.com/office/officeart/2005/8/layout/list1"/>
    <dgm:cxn modelId="{A8C9B84A-85B6-BC41-966A-5D00BDCFC226}" type="presParOf" srcId="{126DBFC2-EFC8-FB47-BA34-482892C56568}" destId="{B62B72F1-C4B9-8041-810F-478A2C63A685}" srcOrd="1" destOrd="0" presId="urn:microsoft.com/office/officeart/2005/8/layout/list1"/>
    <dgm:cxn modelId="{E156AEAE-28E8-334A-BB02-AEB43257AAFB}" type="presParOf" srcId="{126DBFC2-EFC8-FB47-BA34-482892C56568}" destId="{984C5696-799B-3A41-907E-CDA179B9B25B}" srcOrd="2" destOrd="0" presId="urn:microsoft.com/office/officeart/2005/8/layout/list1"/>
    <dgm:cxn modelId="{26E5854E-38B5-9945-9BC9-73D53B238EFE}" type="presParOf" srcId="{126DBFC2-EFC8-FB47-BA34-482892C56568}" destId="{3AD9E0FC-8C2A-7B41-B01C-552DB1D58E13}" srcOrd="3" destOrd="0" presId="urn:microsoft.com/office/officeart/2005/8/layout/list1"/>
    <dgm:cxn modelId="{FED8A382-8510-054D-84F4-CBD950B0853B}" type="presParOf" srcId="{126DBFC2-EFC8-FB47-BA34-482892C56568}" destId="{D0F71934-7486-574F-AA54-BB268124C109}" srcOrd="4" destOrd="0" presId="urn:microsoft.com/office/officeart/2005/8/layout/list1"/>
    <dgm:cxn modelId="{1FDA991A-2630-7C4A-ACE1-C275AF5DA2CF}" type="presParOf" srcId="{D0F71934-7486-574F-AA54-BB268124C109}" destId="{158E5220-DBDE-5A4B-8EB0-5BE0481ADF37}" srcOrd="0" destOrd="0" presId="urn:microsoft.com/office/officeart/2005/8/layout/list1"/>
    <dgm:cxn modelId="{A60FA512-806A-914A-9A2B-8A98796F62FF}" type="presParOf" srcId="{D0F71934-7486-574F-AA54-BB268124C109}" destId="{9AD9DCA4-1AFA-C946-AC74-0781BCD0D34C}" srcOrd="1" destOrd="0" presId="urn:microsoft.com/office/officeart/2005/8/layout/list1"/>
    <dgm:cxn modelId="{CDE03517-0DF7-894B-8B2C-7C1FC5EC468D}" type="presParOf" srcId="{126DBFC2-EFC8-FB47-BA34-482892C56568}" destId="{ACA4BC83-5DF7-AE4A-BDB4-922862530084}" srcOrd="5" destOrd="0" presId="urn:microsoft.com/office/officeart/2005/8/layout/list1"/>
    <dgm:cxn modelId="{97634878-CC13-A14D-ACE5-0AFF80520614}" type="presParOf" srcId="{126DBFC2-EFC8-FB47-BA34-482892C56568}" destId="{74443C5C-770E-E64C-8C41-220E3849897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D75AD4-B04E-4D49-A6D2-69AC783E83C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110BDBA-B5BF-4AEB-AF34-634C87902CD5}">
      <dgm:prSet/>
      <dgm:spPr/>
      <dgm:t>
        <a:bodyPr/>
        <a:lstStyle/>
        <a:p>
          <a:r>
            <a:rPr lang="en-US"/>
            <a:t>Toxicity:</a:t>
          </a:r>
        </a:p>
      </dgm:t>
    </dgm:pt>
    <dgm:pt modelId="{E5D3E4E9-321B-406C-B1AF-1BFFD6216421}" type="parTrans" cxnId="{EE503B32-A7DC-461A-B325-E55E8FD81512}">
      <dgm:prSet/>
      <dgm:spPr/>
      <dgm:t>
        <a:bodyPr/>
        <a:lstStyle/>
        <a:p>
          <a:endParaRPr lang="en-US"/>
        </a:p>
      </dgm:t>
    </dgm:pt>
    <dgm:pt modelId="{86001B55-EC73-4B4E-A96A-E7FBDDBA838D}" type="sibTrans" cxnId="{EE503B32-A7DC-461A-B325-E55E8FD81512}">
      <dgm:prSet/>
      <dgm:spPr/>
      <dgm:t>
        <a:bodyPr/>
        <a:lstStyle/>
        <a:p>
          <a:endParaRPr lang="en-US"/>
        </a:p>
      </dgm:t>
    </dgm:pt>
    <dgm:pt modelId="{76EF6896-33E9-4E65-B49F-FAB917B53593}">
      <dgm:prSet/>
      <dgm:spPr/>
      <dgm:t>
        <a:bodyPr/>
        <a:lstStyle/>
        <a:p>
          <a:r>
            <a:rPr lang="en-US"/>
            <a:t>Dose dependent </a:t>
          </a:r>
        </a:p>
      </dgm:t>
    </dgm:pt>
    <dgm:pt modelId="{EB31DBBE-E54C-4EB3-9013-52879C2D7436}" type="parTrans" cxnId="{E721DFA6-6CC3-4CCE-ADC0-2E82D19CDD30}">
      <dgm:prSet/>
      <dgm:spPr/>
      <dgm:t>
        <a:bodyPr/>
        <a:lstStyle/>
        <a:p>
          <a:endParaRPr lang="en-US"/>
        </a:p>
      </dgm:t>
    </dgm:pt>
    <dgm:pt modelId="{1EADFB11-3F79-4CE5-AA94-38488C698A85}" type="sibTrans" cxnId="{E721DFA6-6CC3-4CCE-ADC0-2E82D19CDD30}">
      <dgm:prSet/>
      <dgm:spPr/>
      <dgm:t>
        <a:bodyPr/>
        <a:lstStyle/>
        <a:p>
          <a:endParaRPr lang="en-US"/>
        </a:p>
      </dgm:t>
    </dgm:pt>
    <dgm:pt modelId="{1C556BCA-BF5C-4982-9EF1-70FC49EC26AE}">
      <dgm:prSet/>
      <dgm:spPr/>
      <dgm:t>
        <a:bodyPr/>
        <a:lstStyle/>
        <a:p>
          <a:r>
            <a:rPr lang="en-US"/>
            <a:t>Mild &lt;50mg/kg = GI side effects</a:t>
          </a:r>
        </a:p>
      </dgm:t>
    </dgm:pt>
    <dgm:pt modelId="{F2478A30-9AA1-41BF-9079-43F41035A320}" type="parTrans" cxnId="{9B76F8B8-2AA9-4B35-858F-F5A14E59A70F}">
      <dgm:prSet/>
      <dgm:spPr/>
      <dgm:t>
        <a:bodyPr/>
        <a:lstStyle/>
        <a:p>
          <a:endParaRPr lang="en-US"/>
        </a:p>
      </dgm:t>
    </dgm:pt>
    <dgm:pt modelId="{4F5FEBD0-CAA3-4B83-A74F-68480BA346A7}" type="sibTrans" cxnId="{9B76F8B8-2AA9-4B35-858F-F5A14E59A70F}">
      <dgm:prSet/>
      <dgm:spPr/>
      <dgm:t>
        <a:bodyPr/>
        <a:lstStyle/>
        <a:p>
          <a:endParaRPr lang="en-US"/>
        </a:p>
      </dgm:t>
    </dgm:pt>
    <dgm:pt modelId="{91CEE607-2AA8-4BB6-BCFD-3012667F24DE}">
      <dgm:prSet/>
      <dgm:spPr/>
      <dgm:t>
        <a:bodyPr/>
        <a:lstStyle/>
        <a:p>
          <a:r>
            <a:rPr lang="en-US"/>
            <a:t>Significant toxicity with 100-500mg/kg in dogs and multiple doses of 80mg/kg in cats </a:t>
          </a:r>
        </a:p>
      </dgm:t>
    </dgm:pt>
    <dgm:pt modelId="{35F6C4F5-97CB-43D2-BABC-5B09810FC277}" type="parTrans" cxnId="{BC9855C4-25B5-465B-AC6F-C535C53F98EB}">
      <dgm:prSet/>
      <dgm:spPr/>
      <dgm:t>
        <a:bodyPr/>
        <a:lstStyle/>
        <a:p>
          <a:endParaRPr lang="en-US"/>
        </a:p>
      </dgm:t>
    </dgm:pt>
    <dgm:pt modelId="{EEC81F38-E5E6-4BB6-A0BD-91C8C3619DE7}" type="sibTrans" cxnId="{BC9855C4-25B5-465B-AC6F-C535C53F98EB}">
      <dgm:prSet/>
      <dgm:spPr/>
      <dgm:t>
        <a:bodyPr/>
        <a:lstStyle/>
        <a:p>
          <a:endParaRPr lang="en-US"/>
        </a:p>
      </dgm:t>
    </dgm:pt>
    <dgm:pt modelId="{BD53E43F-826C-4B69-8682-3C63CD01D3BE}">
      <dgm:prSet/>
      <dgm:spPr/>
      <dgm:t>
        <a:bodyPr/>
        <a:lstStyle/>
        <a:p>
          <a:r>
            <a:rPr lang="en-US"/>
            <a:t>&gt;100mg/kg = potential for death </a:t>
          </a:r>
        </a:p>
      </dgm:t>
    </dgm:pt>
    <dgm:pt modelId="{61F2791C-7E06-41E1-A869-7B42ADF092E0}" type="parTrans" cxnId="{8D6F0327-5A06-4C48-8198-06939D5977DF}">
      <dgm:prSet/>
      <dgm:spPr/>
      <dgm:t>
        <a:bodyPr/>
        <a:lstStyle/>
        <a:p>
          <a:endParaRPr lang="en-US"/>
        </a:p>
      </dgm:t>
    </dgm:pt>
    <dgm:pt modelId="{90678FAB-D56D-41C3-83C3-B5331618E96B}" type="sibTrans" cxnId="{8D6F0327-5A06-4C48-8198-06939D5977DF}">
      <dgm:prSet/>
      <dgm:spPr/>
      <dgm:t>
        <a:bodyPr/>
        <a:lstStyle/>
        <a:p>
          <a:endParaRPr lang="en-US"/>
        </a:p>
      </dgm:t>
    </dgm:pt>
    <dgm:pt modelId="{426D2D24-96D2-4B28-B98E-A20A9A060FEA}">
      <dgm:prSet/>
      <dgm:spPr/>
      <dgm:t>
        <a:bodyPr/>
        <a:lstStyle/>
        <a:p>
          <a:r>
            <a:rPr lang="en-US"/>
            <a:t>Chronic administration (23mg/kg q8 &gt;6 days) caused gastric lesions in dogs </a:t>
          </a:r>
        </a:p>
      </dgm:t>
    </dgm:pt>
    <dgm:pt modelId="{4756CBC3-8CE8-4826-9FCB-461135F1DC72}" type="parTrans" cxnId="{5EEC915F-9A44-4618-BBF3-E5B8E9690C85}">
      <dgm:prSet/>
      <dgm:spPr/>
      <dgm:t>
        <a:bodyPr/>
        <a:lstStyle/>
        <a:p>
          <a:endParaRPr lang="en-US"/>
        </a:p>
      </dgm:t>
    </dgm:pt>
    <dgm:pt modelId="{35A35E03-DB72-4201-9D6E-A1D7A76CD149}" type="sibTrans" cxnId="{5EEC915F-9A44-4618-BBF3-E5B8E9690C85}">
      <dgm:prSet/>
      <dgm:spPr/>
      <dgm:t>
        <a:bodyPr/>
        <a:lstStyle/>
        <a:p>
          <a:endParaRPr lang="en-US"/>
        </a:p>
      </dgm:t>
    </dgm:pt>
    <dgm:pt modelId="{896659C2-1910-48B9-98A9-1B93FC0B0C55}">
      <dgm:prSet/>
      <dgm:spPr/>
      <dgm:t>
        <a:bodyPr/>
        <a:lstStyle/>
        <a:p>
          <a:r>
            <a:rPr lang="en-US"/>
            <a:t>Systems Affected</a:t>
          </a:r>
        </a:p>
      </dgm:t>
    </dgm:pt>
    <dgm:pt modelId="{429FDD14-364A-4B70-B411-16F96B697853}" type="parTrans" cxnId="{3C6A0944-AF32-4936-95A1-862A1D9FE89C}">
      <dgm:prSet/>
      <dgm:spPr/>
      <dgm:t>
        <a:bodyPr/>
        <a:lstStyle/>
        <a:p>
          <a:endParaRPr lang="en-US"/>
        </a:p>
      </dgm:t>
    </dgm:pt>
    <dgm:pt modelId="{00C7DD0A-786E-43A8-A820-0FE448468B7B}" type="sibTrans" cxnId="{3C6A0944-AF32-4936-95A1-862A1D9FE89C}">
      <dgm:prSet/>
      <dgm:spPr/>
      <dgm:t>
        <a:bodyPr/>
        <a:lstStyle/>
        <a:p>
          <a:endParaRPr lang="en-US"/>
        </a:p>
      </dgm:t>
    </dgm:pt>
    <dgm:pt modelId="{480FA02E-F0EB-4F96-B641-7C5D281204BB}">
      <dgm:prSet/>
      <dgm:spPr/>
      <dgm:t>
        <a:bodyPr/>
        <a:lstStyle/>
        <a:p>
          <a:r>
            <a:rPr lang="en-US"/>
            <a:t>GI : V+, hematemesis, D+, melena, GI ulcers</a:t>
          </a:r>
        </a:p>
      </dgm:t>
    </dgm:pt>
    <dgm:pt modelId="{993A2D29-1FA6-47A6-BB6D-FDBA9B4B9E33}" type="parTrans" cxnId="{DAF36B0E-8F23-43DB-B6B3-AE5A4435E2AB}">
      <dgm:prSet/>
      <dgm:spPr/>
      <dgm:t>
        <a:bodyPr/>
        <a:lstStyle/>
        <a:p>
          <a:endParaRPr lang="en-US"/>
        </a:p>
      </dgm:t>
    </dgm:pt>
    <dgm:pt modelId="{CBEB16CE-2627-4AF2-93AA-AF4AABF4497A}" type="sibTrans" cxnId="{DAF36B0E-8F23-43DB-B6B3-AE5A4435E2AB}">
      <dgm:prSet/>
      <dgm:spPr/>
      <dgm:t>
        <a:bodyPr/>
        <a:lstStyle/>
        <a:p>
          <a:endParaRPr lang="en-US"/>
        </a:p>
      </dgm:t>
    </dgm:pt>
    <dgm:pt modelId="{59045307-CEEF-4DC3-AF4B-1A4BFDE49840}">
      <dgm:prSet/>
      <dgm:spPr/>
      <dgm:t>
        <a:bodyPr/>
        <a:lstStyle/>
        <a:p>
          <a:r>
            <a:rPr lang="en-US"/>
            <a:t>Heme: Anemia, bone marrow suppression, Heinz body formation (cats)</a:t>
          </a:r>
        </a:p>
      </dgm:t>
    </dgm:pt>
    <dgm:pt modelId="{5CFAE907-2A0D-4F03-B2C4-D6D698EC1271}" type="parTrans" cxnId="{0549AFF2-6806-4FD4-A1E3-CD8707A5EA00}">
      <dgm:prSet/>
      <dgm:spPr/>
      <dgm:t>
        <a:bodyPr/>
        <a:lstStyle/>
        <a:p>
          <a:endParaRPr lang="en-US"/>
        </a:p>
      </dgm:t>
    </dgm:pt>
    <dgm:pt modelId="{9AD87556-C1F3-42CF-8D7D-C32F88F8C71D}" type="sibTrans" cxnId="{0549AFF2-6806-4FD4-A1E3-CD8707A5EA00}">
      <dgm:prSet/>
      <dgm:spPr/>
      <dgm:t>
        <a:bodyPr/>
        <a:lstStyle/>
        <a:p>
          <a:endParaRPr lang="en-US"/>
        </a:p>
      </dgm:t>
    </dgm:pt>
    <dgm:pt modelId="{985ABC25-84E5-4584-B1C5-C8FEF16C5C20}">
      <dgm:prSet/>
      <dgm:spPr/>
      <dgm:t>
        <a:bodyPr/>
        <a:lstStyle/>
        <a:p>
          <a:r>
            <a:rPr lang="en-US"/>
            <a:t>Renal: azotemia, ARF</a:t>
          </a:r>
        </a:p>
      </dgm:t>
    </dgm:pt>
    <dgm:pt modelId="{AF3EF613-26FF-4073-B9B2-79DD4C28683F}" type="parTrans" cxnId="{4F68CC05-526D-4F6C-A38F-473800FD3F37}">
      <dgm:prSet/>
      <dgm:spPr/>
      <dgm:t>
        <a:bodyPr/>
        <a:lstStyle/>
        <a:p>
          <a:endParaRPr lang="en-US"/>
        </a:p>
      </dgm:t>
    </dgm:pt>
    <dgm:pt modelId="{8F3D0418-6428-4313-A50F-373CA86D2C8F}" type="sibTrans" cxnId="{4F68CC05-526D-4F6C-A38F-473800FD3F37}">
      <dgm:prSet/>
      <dgm:spPr/>
      <dgm:t>
        <a:bodyPr/>
        <a:lstStyle/>
        <a:p>
          <a:endParaRPr lang="en-US"/>
        </a:p>
      </dgm:t>
    </dgm:pt>
    <dgm:pt modelId="{F733FBED-B5DB-47EE-815D-B70CE8B80834}">
      <dgm:prSet/>
      <dgm:spPr/>
      <dgm:t>
        <a:bodyPr/>
        <a:lstStyle/>
        <a:p>
          <a:r>
            <a:rPr lang="en-US"/>
            <a:t>Hepatic: Hepatopathy reported with high doses in cats </a:t>
          </a:r>
        </a:p>
      </dgm:t>
    </dgm:pt>
    <dgm:pt modelId="{67CCA753-4BBA-4284-984C-ED6C2ABB76F5}" type="parTrans" cxnId="{7FEFF2F2-C8D9-4FC9-B22A-51192462ACDA}">
      <dgm:prSet/>
      <dgm:spPr/>
      <dgm:t>
        <a:bodyPr/>
        <a:lstStyle/>
        <a:p>
          <a:endParaRPr lang="en-US"/>
        </a:p>
      </dgm:t>
    </dgm:pt>
    <dgm:pt modelId="{892360F6-F1DC-4078-AFDE-47C3887DD877}" type="sibTrans" cxnId="{7FEFF2F2-C8D9-4FC9-B22A-51192462ACDA}">
      <dgm:prSet/>
      <dgm:spPr/>
      <dgm:t>
        <a:bodyPr/>
        <a:lstStyle/>
        <a:p>
          <a:endParaRPr lang="en-US"/>
        </a:p>
      </dgm:t>
    </dgm:pt>
    <dgm:pt modelId="{8EA37DA0-2E0A-4027-AE2F-5360BA970C29}">
      <dgm:prSet/>
      <dgm:spPr/>
      <dgm:t>
        <a:bodyPr/>
        <a:lstStyle/>
        <a:p>
          <a:r>
            <a:rPr lang="en-US"/>
            <a:t>CNS: depression, seizures, coma, death </a:t>
          </a:r>
        </a:p>
      </dgm:t>
    </dgm:pt>
    <dgm:pt modelId="{FB902F8B-1B48-4E8B-A02F-21F5834AE33F}" type="parTrans" cxnId="{85BFF451-125C-4ED9-819B-CEC61BA79730}">
      <dgm:prSet/>
      <dgm:spPr/>
      <dgm:t>
        <a:bodyPr/>
        <a:lstStyle/>
        <a:p>
          <a:endParaRPr lang="en-US"/>
        </a:p>
      </dgm:t>
    </dgm:pt>
    <dgm:pt modelId="{9664C0CD-3D94-4124-A0A2-0FE93D5ED581}" type="sibTrans" cxnId="{85BFF451-125C-4ED9-819B-CEC61BA79730}">
      <dgm:prSet/>
      <dgm:spPr/>
      <dgm:t>
        <a:bodyPr/>
        <a:lstStyle/>
        <a:p>
          <a:endParaRPr lang="en-US"/>
        </a:p>
      </dgm:t>
    </dgm:pt>
    <dgm:pt modelId="{F1882443-8EE1-475C-8DFB-7B2793C2F0EF}">
      <dgm:prSet/>
      <dgm:spPr/>
      <dgm:t>
        <a:bodyPr/>
        <a:lstStyle/>
        <a:p>
          <a:r>
            <a:rPr lang="en-US"/>
            <a:t>Resp: Resp depression and pulmonary edema </a:t>
          </a:r>
        </a:p>
      </dgm:t>
    </dgm:pt>
    <dgm:pt modelId="{65ECEEC6-BFE6-4323-9CED-113EEBC2D5D6}" type="parTrans" cxnId="{648CC1B6-EA59-4D3B-923A-322F8D6AC29F}">
      <dgm:prSet/>
      <dgm:spPr/>
      <dgm:t>
        <a:bodyPr/>
        <a:lstStyle/>
        <a:p>
          <a:endParaRPr lang="en-US"/>
        </a:p>
      </dgm:t>
    </dgm:pt>
    <dgm:pt modelId="{A66CF3CE-9E26-48BA-B915-BC88C7DD9102}" type="sibTrans" cxnId="{648CC1B6-EA59-4D3B-923A-322F8D6AC29F}">
      <dgm:prSet/>
      <dgm:spPr/>
      <dgm:t>
        <a:bodyPr/>
        <a:lstStyle/>
        <a:p>
          <a:endParaRPr lang="en-US"/>
        </a:p>
      </dgm:t>
    </dgm:pt>
    <dgm:pt modelId="{B691FDAC-F4B2-224E-88B9-7D432F8A2BE9}" type="pres">
      <dgm:prSet presAssocID="{F0D75AD4-B04E-4D49-A6D2-69AC783E83C8}" presName="Name0" presStyleCnt="0">
        <dgm:presLayoutVars>
          <dgm:dir/>
          <dgm:animLvl val="lvl"/>
          <dgm:resizeHandles val="exact"/>
        </dgm:presLayoutVars>
      </dgm:prSet>
      <dgm:spPr/>
    </dgm:pt>
    <dgm:pt modelId="{EC829AAB-1D7D-F64D-93F1-19035D5B32DE}" type="pres">
      <dgm:prSet presAssocID="{5110BDBA-B5BF-4AEB-AF34-634C87902CD5}" presName="composite" presStyleCnt="0"/>
      <dgm:spPr/>
    </dgm:pt>
    <dgm:pt modelId="{7A5C5DA1-FBB4-C147-921C-8D3F67D9A6B9}" type="pres">
      <dgm:prSet presAssocID="{5110BDBA-B5BF-4AEB-AF34-634C87902CD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5AA5A33-31F7-9D4E-86CD-9C0343093A93}" type="pres">
      <dgm:prSet presAssocID="{5110BDBA-B5BF-4AEB-AF34-634C87902CD5}" presName="desTx" presStyleLbl="alignAccFollowNode1" presStyleIdx="0" presStyleCnt="2">
        <dgm:presLayoutVars>
          <dgm:bulletEnabled val="1"/>
        </dgm:presLayoutVars>
      </dgm:prSet>
      <dgm:spPr/>
    </dgm:pt>
    <dgm:pt modelId="{24A7EBD1-4059-BF49-9046-5058FF843218}" type="pres">
      <dgm:prSet presAssocID="{86001B55-EC73-4B4E-A96A-E7FBDDBA838D}" presName="space" presStyleCnt="0"/>
      <dgm:spPr/>
    </dgm:pt>
    <dgm:pt modelId="{979510E1-61F0-A246-AC12-F126D8BC0359}" type="pres">
      <dgm:prSet presAssocID="{896659C2-1910-48B9-98A9-1B93FC0B0C55}" presName="composite" presStyleCnt="0"/>
      <dgm:spPr/>
    </dgm:pt>
    <dgm:pt modelId="{8BD54EFE-9583-8644-BAA3-116998E20FA2}" type="pres">
      <dgm:prSet presAssocID="{896659C2-1910-48B9-98A9-1B93FC0B0C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86D2714-B10D-7D48-AB71-9A992814408C}" type="pres">
      <dgm:prSet presAssocID="{896659C2-1910-48B9-98A9-1B93FC0B0C55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F68CC05-526D-4F6C-A38F-473800FD3F37}" srcId="{896659C2-1910-48B9-98A9-1B93FC0B0C55}" destId="{985ABC25-84E5-4584-B1C5-C8FEF16C5C20}" srcOrd="2" destOrd="0" parTransId="{AF3EF613-26FF-4073-B9B2-79DD4C28683F}" sibTransId="{8F3D0418-6428-4313-A50F-373CA86D2C8F}"/>
    <dgm:cxn modelId="{DAF36B0E-8F23-43DB-B6B3-AE5A4435E2AB}" srcId="{896659C2-1910-48B9-98A9-1B93FC0B0C55}" destId="{480FA02E-F0EB-4F96-B641-7C5D281204BB}" srcOrd="0" destOrd="0" parTransId="{993A2D29-1FA6-47A6-BB6D-FDBA9B4B9E33}" sibTransId="{CBEB16CE-2627-4AF2-93AA-AF4AABF4497A}"/>
    <dgm:cxn modelId="{F281250F-72F4-5B4F-879B-1B642DE34A27}" type="presOf" srcId="{76EF6896-33E9-4E65-B49F-FAB917B53593}" destId="{45AA5A33-31F7-9D4E-86CD-9C0343093A93}" srcOrd="0" destOrd="0" presId="urn:microsoft.com/office/officeart/2005/8/layout/hList1"/>
    <dgm:cxn modelId="{2B7E871D-71F3-BA4C-979B-E9BFF639F3F5}" type="presOf" srcId="{F733FBED-B5DB-47EE-815D-B70CE8B80834}" destId="{086D2714-B10D-7D48-AB71-9A992814408C}" srcOrd="0" destOrd="3" presId="urn:microsoft.com/office/officeart/2005/8/layout/hList1"/>
    <dgm:cxn modelId="{8D6F0327-5A06-4C48-8198-06939D5977DF}" srcId="{76EF6896-33E9-4E65-B49F-FAB917B53593}" destId="{BD53E43F-826C-4B69-8682-3C63CD01D3BE}" srcOrd="2" destOrd="0" parTransId="{61F2791C-7E06-41E1-A869-7B42ADF092E0}" sibTransId="{90678FAB-D56D-41C3-83C3-B5331618E96B}"/>
    <dgm:cxn modelId="{EE503B32-A7DC-461A-B325-E55E8FD81512}" srcId="{F0D75AD4-B04E-4D49-A6D2-69AC783E83C8}" destId="{5110BDBA-B5BF-4AEB-AF34-634C87902CD5}" srcOrd="0" destOrd="0" parTransId="{E5D3E4E9-321B-406C-B1AF-1BFFD6216421}" sibTransId="{86001B55-EC73-4B4E-A96A-E7FBDDBA838D}"/>
    <dgm:cxn modelId="{3C6A0944-AF32-4936-95A1-862A1D9FE89C}" srcId="{F0D75AD4-B04E-4D49-A6D2-69AC783E83C8}" destId="{896659C2-1910-48B9-98A9-1B93FC0B0C55}" srcOrd="1" destOrd="0" parTransId="{429FDD14-364A-4B70-B411-16F96B697853}" sibTransId="{00C7DD0A-786E-43A8-A820-0FE448468B7B}"/>
    <dgm:cxn modelId="{85BFF451-125C-4ED9-819B-CEC61BA79730}" srcId="{896659C2-1910-48B9-98A9-1B93FC0B0C55}" destId="{8EA37DA0-2E0A-4027-AE2F-5360BA970C29}" srcOrd="4" destOrd="0" parTransId="{FB902F8B-1B48-4E8B-A02F-21F5834AE33F}" sibTransId="{9664C0CD-3D94-4124-A0A2-0FE93D5ED581}"/>
    <dgm:cxn modelId="{7C02F455-3931-FB44-95A9-133BA33FECF0}" type="presOf" srcId="{8EA37DA0-2E0A-4027-AE2F-5360BA970C29}" destId="{086D2714-B10D-7D48-AB71-9A992814408C}" srcOrd="0" destOrd="4" presId="urn:microsoft.com/office/officeart/2005/8/layout/hList1"/>
    <dgm:cxn modelId="{BB0DF45A-B169-A84A-B399-B9BF2E929566}" type="presOf" srcId="{5110BDBA-B5BF-4AEB-AF34-634C87902CD5}" destId="{7A5C5DA1-FBB4-C147-921C-8D3F67D9A6B9}" srcOrd="0" destOrd="0" presId="urn:microsoft.com/office/officeart/2005/8/layout/hList1"/>
    <dgm:cxn modelId="{5EEC915F-9A44-4618-BBF3-E5B8E9690C85}" srcId="{76EF6896-33E9-4E65-B49F-FAB917B53593}" destId="{426D2D24-96D2-4B28-B98E-A20A9A060FEA}" srcOrd="3" destOrd="0" parTransId="{4756CBC3-8CE8-4826-9FCB-461135F1DC72}" sibTransId="{35A35E03-DB72-4201-9D6E-A1D7A76CD149}"/>
    <dgm:cxn modelId="{AD181299-D2CD-F64C-8C96-B13D220ADC14}" type="presOf" srcId="{F1882443-8EE1-475C-8DFB-7B2793C2F0EF}" destId="{086D2714-B10D-7D48-AB71-9A992814408C}" srcOrd="0" destOrd="5" presId="urn:microsoft.com/office/officeart/2005/8/layout/hList1"/>
    <dgm:cxn modelId="{AF7CB799-AE4D-6547-BE54-698B2323C4CA}" type="presOf" srcId="{F0D75AD4-B04E-4D49-A6D2-69AC783E83C8}" destId="{B691FDAC-F4B2-224E-88B9-7D432F8A2BE9}" srcOrd="0" destOrd="0" presId="urn:microsoft.com/office/officeart/2005/8/layout/hList1"/>
    <dgm:cxn modelId="{3FE67FA6-B410-5C41-880B-25F3A85AE032}" type="presOf" srcId="{480FA02E-F0EB-4F96-B641-7C5D281204BB}" destId="{086D2714-B10D-7D48-AB71-9A992814408C}" srcOrd="0" destOrd="0" presId="urn:microsoft.com/office/officeart/2005/8/layout/hList1"/>
    <dgm:cxn modelId="{E721DFA6-6CC3-4CCE-ADC0-2E82D19CDD30}" srcId="{5110BDBA-B5BF-4AEB-AF34-634C87902CD5}" destId="{76EF6896-33E9-4E65-B49F-FAB917B53593}" srcOrd="0" destOrd="0" parTransId="{EB31DBBE-E54C-4EB3-9013-52879C2D7436}" sibTransId="{1EADFB11-3F79-4CE5-AA94-38488C698A85}"/>
    <dgm:cxn modelId="{648CC1B6-EA59-4D3B-923A-322F8D6AC29F}" srcId="{896659C2-1910-48B9-98A9-1B93FC0B0C55}" destId="{F1882443-8EE1-475C-8DFB-7B2793C2F0EF}" srcOrd="5" destOrd="0" parTransId="{65ECEEC6-BFE6-4323-9CED-113EEBC2D5D6}" sibTransId="{A66CF3CE-9E26-48BA-B915-BC88C7DD9102}"/>
    <dgm:cxn modelId="{C4A5BAB7-F103-7040-A6FF-29CA8D4E3254}" type="presOf" srcId="{BD53E43F-826C-4B69-8682-3C63CD01D3BE}" destId="{45AA5A33-31F7-9D4E-86CD-9C0343093A93}" srcOrd="0" destOrd="3" presId="urn:microsoft.com/office/officeart/2005/8/layout/hList1"/>
    <dgm:cxn modelId="{9B76F8B8-2AA9-4B35-858F-F5A14E59A70F}" srcId="{76EF6896-33E9-4E65-B49F-FAB917B53593}" destId="{1C556BCA-BF5C-4982-9EF1-70FC49EC26AE}" srcOrd="0" destOrd="0" parTransId="{F2478A30-9AA1-41BF-9079-43F41035A320}" sibTransId="{4F5FEBD0-CAA3-4B83-A74F-68480BA346A7}"/>
    <dgm:cxn modelId="{BC9855C4-25B5-465B-AC6F-C535C53F98EB}" srcId="{76EF6896-33E9-4E65-B49F-FAB917B53593}" destId="{91CEE607-2AA8-4BB6-BCFD-3012667F24DE}" srcOrd="1" destOrd="0" parTransId="{35F6C4F5-97CB-43D2-BABC-5B09810FC277}" sibTransId="{EEC81F38-E5E6-4BB6-A0BD-91C8C3619DE7}"/>
    <dgm:cxn modelId="{5C9CDECA-11E3-DA47-9CFC-417532991F12}" type="presOf" srcId="{896659C2-1910-48B9-98A9-1B93FC0B0C55}" destId="{8BD54EFE-9583-8644-BAA3-116998E20FA2}" srcOrd="0" destOrd="0" presId="urn:microsoft.com/office/officeart/2005/8/layout/hList1"/>
    <dgm:cxn modelId="{942833E5-8B8D-9F4C-8FC2-F63ACEDF909D}" type="presOf" srcId="{985ABC25-84E5-4584-B1C5-C8FEF16C5C20}" destId="{086D2714-B10D-7D48-AB71-9A992814408C}" srcOrd="0" destOrd="2" presId="urn:microsoft.com/office/officeart/2005/8/layout/hList1"/>
    <dgm:cxn modelId="{840159E6-F66B-BC4F-B707-576B91C04417}" type="presOf" srcId="{426D2D24-96D2-4B28-B98E-A20A9A060FEA}" destId="{45AA5A33-31F7-9D4E-86CD-9C0343093A93}" srcOrd="0" destOrd="4" presId="urn:microsoft.com/office/officeart/2005/8/layout/hList1"/>
    <dgm:cxn modelId="{0549AFF2-6806-4FD4-A1E3-CD8707A5EA00}" srcId="{896659C2-1910-48B9-98A9-1B93FC0B0C55}" destId="{59045307-CEEF-4DC3-AF4B-1A4BFDE49840}" srcOrd="1" destOrd="0" parTransId="{5CFAE907-2A0D-4F03-B2C4-D6D698EC1271}" sibTransId="{9AD87556-C1F3-42CF-8D7D-C32F88F8C71D}"/>
    <dgm:cxn modelId="{7FEFF2F2-C8D9-4FC9-B22A-51192462ACDA}" srcId="{896659C2-1910-48B9-98A9-1B93FC0B0C55}" destId="{F733FBED-B5DB-47EE-815D-B70CE8B80834}" srcOrd="3" destOrd="0" parTransId="{67CCA753-4BBA-4284-984C-ED6C2ABB76F5}" sibTransId="{892360F6-F1DC-4078-AFDE-47C3887DD877}"/>
    <dgm:cxn modelId="{4A69E0F7-8764-6D45-B3C0-8B50591CB40A}" type="presOf" srcId="{1C556BCA-BF5C-4982-9EF1-70FC49EC26AE}" destId="{45AA5A33-31F7-9D4E-86CD-9C0343093A93}" srcOrd="0" destOrd="1" presId="urn:microsoft.com/office/officeart/2005/8/layout/hList1"/>
    <dgm:cxn modelId="{FED001F9-6168-F840-8D97-44BF066E5950}" type="presOf" srcId="{91CEE607-2AA8-4BB6-BCFD-3012667F24DE}" destId="{45AA5A33-31F7-9D4E-86CD-9C0343093A93}" srcOrd="0" destOrd="2" presId="urn:microsoft.com/office/officeart/2005/8/layout/hList1"/>
    <dgm:cxn modelId="{5B6EEAFE-72BC-3941-8268-68FA9D988B13}" type="presOf" srcId="{59045307-CEEF-4DC3-AF4B-1A4BFDE49840}" destId="{086D2714-B10D-7D48-AB71-9A992814408C}" srcOrd="0" destOrd="1" presId="urn:microsoft.com/office/officeart/2005/8/layout/hList1"/>
    <dgm:cxn modelId="{C7D4D379-5218-FD40-961F-F378855DCB37}" type="presParOf" srcId="{B691FDAC-F4B2-224E-88B9-7D432F8A2BE9}" destId="{EC829AAB-1D7D-F64D-93F1-19035D5B32DE}" srcOrd="0" destOrd="0" presId="urn:microsoft.com/office/officeart/2005/8/layout/hList1"/>
    <dgm:cxn modelId="{5A272C31-7744-5545-97C7-3137C56ABE67}" type="presParOf" srcId="{EC829AAB-1D7D-F64D-93F1-19035D5B32DE}" destId="{7A5C5DA1-FBB4-C147-921C-8D3F67D9A6B9}" srcOrd="0" destOrd="0" presId="urn:microsoft.com/office/officeart/2005/8/layout/hList1"/>
    <dgm:cxn modelId="{72AA5E34-EC60-CE4C-A26E-CFAE3888226D}" type="presParOf" srcId="{EC829AAB-1D7D-F64D-93F1-19035D5B32DE}" destId="{45AA5A33-31F7-9D4E-86CD-9C0343093A93}" srcOrd="1" destOrd="0" presId="urn:microsoft.com/office/officeart/2005/8/layout/hList1"/>
    <dgm:cxn modelId="{305EBA33-2D51-924B-9655-DDCAFAC4298B}" type="presParOf" srcId="{B691FDAC-F4B2-224E-88B9-7D432F8A2BE9}" destId="{24A7EBD1-4059-BF49-9046-5058FF843218}" srcOrd="1" destOrd="0" presId="urn:microsoft.com/office/officeart/2005/8/layout/hList1"/>
    <dgm:cxn modelId="{C3D598F6-B7D3-E246-BF63-35D956406411}" type="presParOf" srcId="{B691FDAC-F4B2-224E-88B9-7D432F8A2BE9}" destId="{979510E1-61F0-A246-AC12-F126D8BC0359}" srcOrd="2" destOrd="0" presId="urn:microsoft.com/office/officeart/2005/8/layout/hList1"/>
    <dgm:cxn modelId="{986C7D18-727A-314C-AB5E-DF9AA7C94447}" type="presParOf" srcId="{979510E1-61F0-A246-AC12-F126D8BC0359}" destId="{8BD54EFE-9583-8644-BAA3-116998E20FA2}" srcOrd="0" destOrd="0" presId="urn:microsoft.com/office/officeart/2005/8/layout/hList1"/>
    <dgm:cxn modelId="{86ABC1BE-BFB6-B948-AE15-11D5CC6119ED}" type="presParOf" srcId="{979510E1-61F0-A246-AC12-F126D8BC0359}" destId="{086D2714-B10D-7D48-AB71-9A992814408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6A7027E-363E-4169-BBC8-1860D3ABD1D1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F716269-EAB2-47EF-9DDA-0B027C19AA22}">
      <dgm:prSet/>
      <dgm:spPr/>
      <dgm:t>
        <a:bodyPr/>
        <a:lstStyle/>
        <a:p>
          <a:r>
            <a:rPr lang="en-US"/>
            <a:t>Clinical features:</a:t>
          </a:r>
        </a:p>
      </dgm:t>
    </dgm:pt>
    <dgm:pt modelId="{974D1221-6C4A-4069-B367-54555F6D67F7}" type="parTrans" cxnId="{067AB1AF-6DD8-454E-9EBA-DF16AA6EAC52}">
      <dgm:prSet/>
      <dgm:spPr/>
      <dgm:t>
        <a:bodyPr/>
        <a:lstStyle/>
        <a:p>
          <a:endParaRPr lang="en-US"/>
        </a:p>
      </dgm:t>
    </dgm:pt>
    <dgm:pt modelId="{614845AA-6401-4355-9025-DBB0395B6228}" type="sibTrans" cxnId="{067AB1AF-6DD8-454E-9EBA-DF16AA6EAC52}">
      <dgm:prSet/>
      <dgm:spPr/>
      <dgm:t>
        <a:bodyPr/>
        <a:lstStyle/>
        <a:p>
          <a:endParaRPr lang="en-US"/>
        </a:p>
      </dgm:t>
    </dgm:pt>
    <dgm:pt modelId="{1779F183-3A9F-4193-B900-3CF1026BFCCA}">
      <dgm:prSet/>
      <dgm:spPr/>
      <dgm:t>
        <a:bodyPr/>
        <a:lstStyle/>
        <a:p>
          <a:r>
            <a:rPr lang="en-US"/>
            <a:t>Not apparent for hours to days after ingestion</a:t>
          </a:r>
        </a:p>
      </dgm:t>
    </dgm:pt>
    <dgm:pt modelId="{7A0AD833-B40E-478E-9038-28C3C016786D}" type="parTrans" cxnId="{D6E79C66-B9C0-461C-9375-57A0311E74D9}">
      <dgm:prSet/>
      <dgm:spPr/>
      <dgm:t>
        <a:bodyPr/>
        <a:lstStyle/>
        <a:p>
          <a:endParaRPr lang="en-US"/>
        </a:p>
      </dgm:t>
    </dgm:pt>
    <dgm:pt modelId="{E29D3E73-3519-46F6-B0B3-4CD1BF54932F}" type="sibTrans" cxnId="{D6E79C66-B9C0-461C-9375-57A0311E74D9}">
      <dgm:prSet/>
      <dgm:spPr/>
      <dgm:t>
        <a:bodyPr/>
        <a:lstStyle/>
        <a:p>
          <a:endParaRPr lang="en-US"/>
        </a:p>
      </dgm:t>
    </dgm:pt>
    <dgm:pt modelId="{AFED4DC2-8445-4F7F-8F33-510F52E1463E}">
      <dgm:prSet/>
      <dgm:spPr/>
      <dgm:t>
        <a:bodyPr/>
        <a:lstStyle/>
        <a:p>
          <a:r>
            <a:rPr lang="en-US"/>
            <a:t>GI losses, cramping, anemia, altered mentation, resp changes</a:t>
          </a:r>
        </a:p>
      </dgm:t>
    </dgm:pt>
    <dgm:pt modelId="{193D5C8A-16DF-4B61-AF83-F27372F056FE}" type="parTrans" cxnId="{3CC327E3-C18B-4E32-86B9-371053245C3B}">
      <dgm:prSet/>
      <dgm:spPr/>
      <dgm:t>
        <a:bodyPr/>
        <a:lstStyle/>
        <a:p>
          <a:endParaRPr lang="en-US"/>
        </a:p>
      </dgm:t>
    </dgm:pt>
    <dgm:pt modelId="{6D56A3CA-FDCD-48C0-AF6F-CBA3D0A7164D}" type="sibTrans" cxnId="{3CC327E3-C18B-4E32-86B9-371053245C3B}">
      <dgm:prSet/>
      <dgm:spPr/>
      <dgm:t>
        <a:bodyPr/>
        <a:lstStyle/>
        <a:p>
          <a:endParaRPr lang="en-US"/>
        </a:p>
      </dgm:t>
    </dgm:pt>
    <dgm:pt modelId="{773AB607-0D57-4B70-BAB8-3BD9E25AC312}">
      <dgm:prSet/>
      <dgm:spPr/>
      <dgm:t>
        <a:bodyPr/>
        <a:lstStyle/>
        <a:p>
          <a:r>
            <a:rPr lang="en-US"/>
            <a:t>Diagnostics:</a:t>
          </a:r>
        </a:p>
      </dgm:t>
    </dgm:pt>
    <dgm:pt modelId="{1EF49E2E-40F0-4F83-9FC5-108E9597FC9D}" type="parTrans" cxnId="{AE5D5421-3649-4DC4-B21B-D6FBB79E4B48}">
      <dgm:prSet/>
      <dgm:spPr/>
      <dgm:t>
        <a:bodyPr/>
        <a:lstStyle/>
        <a:p>
          <a:endParaRPr lang="en-US"/>
        </a:p>
      </dgm:t>
    </dgm:pt>
    <dgm:pt modelId="{575506E0-F05F-4A6D-9B0C-B3902876B9FA}" type="sibTrans" cxnId="{AE5D5421-3649-4DC4-B21B-D6FBB79E4B48}">
      <dgm:prSet/>
      <dgm:spPr/>
      <dgm:t>
        <a:bodyPr/>
        <a:lstStyle/>
        <a:p>
          <a:endParaRPr lang="en-US"/>
        </a:p>
      </dgm:t>
    </dgm:pt>
    <dgm:pt modelId="{C4978920-CAD3-4D86-B9CD-64EDC93B8325}">
      <dgm:prSet/>
      <dgm:spPr/>
      <dgm:t>
        <a:bodyPr/>
        <a:lstStyle/>
        <a:p>
          <a:r>
            <a:rPr lang="en-US"/>
            <a:t>CBC: Heinz bodies  (cats), anemia</a:t>
          </a:r>
        </a:p>
      </dgm:t>
    </dgm:pt>
    <dgm:pt modelId="{528E7097-FE37-4B75-B1C8-EFA0D9487132}" type="parTrans" cxnId="{2CED06AC-808D-4E01-908C-4206ADBA91D2}">
      <dgm:prSet/>
      <dgm:spPr/>
      <dgm:t>
        <a:bodyPr/>
        <a:lstStyle/>
        <a:p>
          <a:endParaRPr lang="en-US"/>
        </a:p>
      </dgm:t>
    </dgm:pt>
    <dgm:pt modelId="{91AE5BDE-04B1-47CD-916D-C63AE3B271CD}" type="sibTrans" cxnId="{2CED06AC-808D-4E01-908C-4206ADBA91D2}">
      <dgm:prSet/>
      <dgm:spPr/>
      <dgm:t>
        <a:bodyPr/>
        <a:lstStyle/>
        <a:p>
          <a:endParaRPr lang="en-US"/>
        </a:p>
      </dgm:t>
    </dgm:pt>
    <dgm:pt modelId="{92B4A39F-4D9F-47F1-92C2-8072E3BB71A6}">
      <dgm:prSet/>
      <dgm:spPr/>
      <dgm:t>
        <a:bodyPr/>
        <a:lstStyle/>
        <a:p>
          <a:r>
            <a:rPr lang="en-US"/>
            <a:t>Chem: Increased ALP, AST, ALT, and GGT </a:t>
          </a:r>
        </a:p>
      </dgm:t>
    </dgm:pt>
    <dgm:pt modelId="{D9B1136F-5FA0-4C4A-A4F3-45A80DE10B14}" type="parTrans" cxnId="{1CA08399-A17C-414D-9BAE-159FA923343A}">
      <dgm:prSet/>
      <dgm:spPr/>
      <dgm:t>
        <a:bodyPr/>
        <a:lstStyle/>
        <a:p>
          <a:endParaRPr lang="en-US"/>
        </a:p>
      </dgm:t>
    </dgm:pt>
    <dgm:pt modelId="{B7333FB2-FC3E-464B-A12E-1CD405B436F8}" type="sibTrans" cxnId="{1CA08399-A17C-414D-9BAE-159FA923343A}">
      <dgm:prSet/>
      <dgm:spPr/>
      <dgm:t>
        <a:bodyPr/>
        <a:lstStyle/>
        <a:p>
          <a:endParaRPr lang="en-US"/>
        </a:p>
      </dgm:t>
    </dgm:pt>
    <dgm:pt modelId="{9AB318C7-E0AD-7A4D-A948-E6036691B198}" type="pres">
      <dgm:prSet presAssocID="{86A7027E-363E-4169-BBC8-1860D3ABD1D1}" presName="linear" presStyleCnt="0">
        <dgm:presLayoutVars>
          <dgm:dir/>
          <dgm:animLvl val="lvl"/>
          <dgm:resizeHandles val="exact"/>
        </dgm:presLayoutVars>
      </dgm:prSet>
      <dgm:spPr/>
    </dgm:pt>
    <dgm:pt modelId="{96730B70-7CFD-BB4E-BA4C-849CA21DAF98}" type="pres">
      <dgm:prSet presAssocID="{BF716269-EAB2-47EF-9DDA-0B027C19AA22}" presName="parentLin" presStyleCnt="0"/>
      <dgm:spPr/>
    </dgm:pt>
    <dgm:pt modelId="{30D65ED1-1E2F-EF44-9CB5-2FF666CE80C0}" type="pres">
      <dgm:prSet presAssocID="{BF716269-EAB2-47EF-9DDA-0B027C19AA22}" presName="parentLeftMargin" presStyleLbl="node1" presStyleIdx="0" presStyleCnt="2"/>
      <dgm:spPr/>
    </dgm:pt>
    <dgm:pt modelId="{FC1E214C-988A-284F-ACB7-6CD47100DFD7}" type="pres">
      <dgm:prSet presAssocID="{BF716269-EAB2-47EF-9DDA-0B027C19AA2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6318CF5-6658-2240-A681-8D83E742884D}" type="pres">
      <dgm:prSet presAssocID="{BF716269-EAB2-47EF-9DDA-0B027C19AA22}" presName="negativeSpace" presStyleCnt="0"/>
      <dgm:spPr/>
    </dgm:pt>
    <dgm:pt modelId="{9C96E2E1-49DB-304F-93DC-96DBE5EA075F}" type="pres">
      <dgm:prSet presAssocID="{BF716269-EAB2-47EF-9DDA-0B027C19AA22}" presName="childText" presStyleLbl="conFgAcc1" presStyleIdx="0" presStyleCnt="2">
        <dgm:presLayoutVars>
          <dgm:bulletEnabled val="1"/>
        </dgm:presLayoutVars>
      </dgm:prSet>
      <dgm:spPr/>
    </dgm:pt>
    <dgm:pt modelId="{9F0F9867-CDCB-0347-AFD6-4DC49BC9D804}" type="pres">
      <dgm:prSet presAssocID="{614845AA-6401-4355-9025-DBB0395B6228}" presName="spaceBetweenRectangles" presStyleCnt="0"/>
      <dgm:spPr/>
    </dgm:pt>
    <dgm:pt modelId="{C946122E-E5A3-CB4D-BC6C-AEAB2E3BD39A}" type="pres">
      <dgm:prSet presAssocID="{773AB607-0D57-4B70-BAB8-3BD9E25AC312}" presName="parentLin" presStyleCnt="0"/>
      <dgm:spPr/>
    </dgm:pt>
    <dgm:pt modelId="{736086EB-1401-2342-8C37-9233629C1D7B}" type="pres">
      <dgm:prSet presAssocID="{773AB607-0D57-4B70-BAB8-3BD9E25AC312}" presName="parentLeftMargin" presStyleLbl="node1" presStyleIdx="0" presStyleCnt="2"/>
      <dgm:spPr/>
    </dgm:pt>
    <dgm:pt modelId="{37B856BC-2E43-424B-8E53-D370563BA6EC}" type="pres">
      <dgm:prSet presAssocID="{773AB607-0D57-4B70-BAB8-3BD9E25AC31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E1BB991-89F4-C443-AFF9-AEBE5701271C}" type="pres">
      <dgm:prSet presAssocID="{773AB607-0D57-4B70-BAB8-3BD9E25AC312}" presName="negativeSpace" presStyleCnt="0"/>
      <dgm:spPr/>
    </dgm:pt>
    <dgm:pt modelId="{9DCE132E-E00D-0040-A867-E8EEA5253150}" type="pres">
      <dgm:prSet presAssocID="{773AB607-0D57-4B70-BAB8-3BD9E25AC31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D3B8D07-22A2-FD48-9969-A94505118121}" type="presOf" srcId="{BF716269-EAB2-47EF-9DDA-0B027C19AA22}" destId="{FC1E214C-988A-284F-ACB7-6CD47100DFD7}" srcOrd="1" destOrd="0" presId="urn:microsoft.com/office/officeart/2005/8/layout/list1"/>
    <dgm:cxn modelId="{4437F611-DC29-DB47-8281-7C4AF1285F24}" type="presOf" srcId="{86A7027E-363E-4169-BBC8-1860D3ABD1D1}" destId="{9AB318C7-E0AD-7A4D-A948-E6036691B198}" srcOrd="0" destOrd="0" presId="urn:microsoft.com/office/officeart/2005/8/layout/list1"/>
    <dgm:cxn modelId="{6644D019-B35B-7645-9CF2-7B0E788E067C}" type="presOf" srcId="{BF716269-EAB2-47EF-9DDA-0B027C19AA22}" destId="{30D65ED1-1E2F-EF44-9CB5-2FF666CE80C0}" srcOrd="0" destOrd="0" presId="urn:microsoft.com/office/officeart/2005/8/layout/list1"/>
    <dgm:cxn modelId="{AE5D5421-3649-4DC4-B21B-D6FBB79E4B48}" srcId="{86A7027E-363E-4169-BBC8-1860D3ABD1D1}" destId="{773AB607-0D57-4B70-BAB8-3BD9E25AC312}" srcOrd="1" destOrd="0" parTransId="{1EF49E2E-40F0-4F83-9FC5-108E9597FC9D}" sibTransId="{575506E0-F05F-4A6D-9B0C-B3902876B9FA}"/>
    <dgm:cxn modelId="{A6D5B55C-E0A3-4A4C-A4CD-865C6B08F945}" type="presOf" srcId="{C4978920-CAD3-4D86-B9CD-64EDC93B8325}" destId="{9DCE132E-E00D-0040-A867-E8EEA5253150}" srcOrd="0" destOrd="0" presId="urn:microsoft.com/office/officeart/2005/8/layout/list1"/>
    <dgm:cxn modelId="{D6E79C66-B9C0-461C-9375-57A0311E74D9}" srcId="{BF716269-EAB2-47EF-9DDA-0B027C19AA22}" destId="{1779F183-3A9F-4193-B900-3CF1026BFCCA}" srcOrd="0" destOrd="0" parTransId="{7A0AD833-B40E-478E-9038-28C3C016786D}" sibTransId="{E29D3E73-3519-46F6-B0B3-4CD1BF54932F}"/>
    <dgm:cxn modelId="{1CA08399-A17C-414D-9BAE-159FA923343A}" srcId="{773AB607-0D57-4B70-BAB8-3BD9E25AC312}" destId="{92B4A39F-4D9F-47F1-92C2-8072E3BB71A6}" srcOrd="1" destOrd="0" parTransId="{D9B1136F-5FA0-4C4A-A4F3-45A80DE10B14}" sibTransId="{B7333FB2-FC3E-464B-A12E-1CD405B436F8}"/>
    <dgm:cxn modelId="{2CED06AC-808D-4E01-908C-4206ADBA91D2}" srcId="{773AB607-0D57-4B70-BAB8-3BD9E25AC312}" destId="{C4978920-CAD3-4D86-B9CD-64EDC93B8325}" srcOrd="0" destOrd="0" parTransId="{528E7097-FE37-4B75-B1C8-EFA0D9487132}" sibTransId="{91AE5BDE-04B1-47CD-916D-C63AE3B271CD}"/>
    <dgm:cxn modelId="{332CBDAD-B8C2-F342-A49F-61C4F48BE086}" type="presOf" srcId="{AFED4DC2-8445-4F7F-8F33-510F52E1463E}" destId="{9C96E2E1-49DB-304F-93DC-96DBE5EA075F}" srcOrd="0" destOrd="1" presId="urn:microsoft.com/office/officeart/2005/8/layout/list1"/>
    <dgm:cxn modelId="{067AB1AF-6DD8-454E-9EBA-DF16AA6EAC52}" srcId="{86A7027E-363E-4169-BBC8-1860D3ABD1D1}" destId="{BF716269-EAB2-47EF-9DDA-0B027C19AA22}" srcOrd="0" destOrd="0" parTransId="{974D1221-6C4A-4069-B367-54555F6D67F7}" sibTransId="{614845AA-6401-4355-9025-DBB0395B6228}"/>
    <dgm:cxn modelId="{D461CBC2-32D8-354B-B2C1-DC54BA7EA60F}" type="presOf" srcId="{92B4A39F-4D9F-47F1-92C2-8072E3BB71A6}" destId="{9DCE132E-E00D-0040-A867-E8EEA5253150}" srcOrd="0" destOrd="1" presId="urn:microsoft.com/office/officeart/2005/8/layout/list1"/>
    <dgm:cxn modelId="{C8EC86C7-42D6-9B49-8714-675CC63DF443}" type="presOf" srcId="{773AB607-0D57-4B70-BAB8-3BD9E25AC312}" destId="{736086EB-1401-2342-8C37-9233629C1D7B}" srcOrd="0" destOrd="0" presId="urn:microsoft.com/office/officeart/2005/8/layout/list1"/>
    <dgm:cxn modelId="{3CC327E3-C18B-4E32-86B9-371053245C3B}" srcId="{BF716269-EAB2-47EF-9DDA-0B027C19AA22}" destId="{AFED4DC2-8445-4F7F-8F33-510F52E1463E}" srcOrd="1" destOrd="0" parTransId="{193D5C8A-16DF-4B61-AF83-F27372F056FE}" sibTransId="{6D56A3CA-FDCD-48C0-AF6F-CBA3D0A7164D}"/>
    <dgm:cxn modelId="{1054A9E9-F32C-B941-B05E-1487E52946CF}" type="presOf" srcId="{1779F183-3A9F-4193-B900-3CF1026BFCCA}" destId="{9C96E2E1-49DB-304F-93DC-96DBE5EA075F}" srcOrd="0" destOrd="0" presId="urn:microsoft.com/office/officeart/2005/8/layout/list1"/>
    <dgm:cxn modelId="{7FF583FA-B1C9-9B4D-AAC7-E66AE5DFA9E7}" type="presOf" srcId="{773AB607-0D57-4B70-BAB8-3BD9E25AC312}" destId="{37B856BC-2E43-424B-8E53-D370563BA6EC}" srcOrd="1" destOrd="0" presId="urn:microsoft.com/office/officeart/2005/8/layout/list1"/>
    <dgm:cxn modelId="{FA9974F1-B4B8-F640-B24C-F2BDA0684149}" type="presParOf" srcId="{9AB318C7-E0AD-7A4D-A948-E6036691B198}" destId="{96730B70-7CFD-BB4E-BA4C-849CA21DAF98}" srcOrd="0" destOrd="0" presId="urn:microsoft.com/office/officeart/2005/8/layout/list1"/>
    <dgm:cxn modelId="{51283263-F661-3840-80DD-941D118E698F}" type="presParOf" srcId="{96730B70-7CFD-BB4E-BA4C-849CA21DAF98}" destId="{30D65ED1-1E2F-EF44-9CB5-2FF666CE80C0}" srcOrd="0" destOrd="0" presId="urn:microsoft.com/office/officeart/2005/8/layout/list1"/>
    <dgm:cxn modelId="{1B4E1D2B-1FA2-1F4A-A84C-567F9936CE02}" type="presParOf" srcId="{96730B70-7CFD-BB4E-BA4C-849CA21DAF98}" destId="{FC1E214C-988A-284F-ACB7-6CD47100DFD7}" srcOrd="1" destOrd="0" presId="urn:microsoft.com/office/officeart/2005/8/layout/list1"/>
    <dgm:cxn modelId="{E24FB58E-9868-1C43-9D96-53C585C9F2F9}" type="presParOf" srcId="{9AB318C7-E0AD-7A4D-A948-E6036691B198}" destId="{E6318CF5-6658-2240-A681-8D83E742884D}" srcOrd="1" destOrd="0" presId="urn:microsoft.com/office/officeart/2005/8/layout/list1"/>
    <dgm:cxn modelId="{25B99A26-3AA7-244C-9517-0FC012E6FA3F}" type="presParOf" srcId="{9AB318C7-E0AD-7A4D-A948-E6036691B198}" destId="{9C96E2E1-49DB-304F-93DC-96DBE5EA075F}" srcOrd="2" destOrd="0" presId="urn:microsoft.com/office/officeart/2005/8/layout/list1"/>
    <dgm:cxn modelId="{4DF27D3A-73EA-A247-B6E6-6CEF60B5403D}" type="presParOf" srcId="{9AB318C7-E0AD-7A4D-A948-E6036691B198}" destId="{9F0F9867-CDCB-0347-AFD6-4DC49BC9D804}" srcOrd="3" destOrd="0" presId="urn:microsoft.com/office/officeart/2005/8/layout/list1"/>
    <dgm:cxn modelId="{86FCE45D-F072-134E-8BCF-C261E4E4F815}" type="presParOf" srcId="{9AB318C7-E0AD-7A4D-A948-E6036691B198}" destId="{C946122E-E5A3-CB4D-BC6C-AEAB2E3BD39A}" srcOrd="4" destOrd="0" presId="urn:microsoft.com/office/officeart/2005/8/layout/list1"/>
    <dgm:cxn modelId="{E65A8718-FEED-A045-930D-439CAE9DE300}" type="presParOf" srcId="{C946122E-E5A3-CB4D-BC6C-AEAB2E3BD39A}" destId="{736086EB-1401-2342-8C37-9233629C1D7B}" srcOrd="0" destOrd="0" presId="urn:microsoft.com/office/officeart/2005/8/layout/list1"/>
    <dgm:cxn modelId="{8848018C-A931-9744-9DA7-B76520AC95EB}" type="presParOf" srcId="{C946122E-E5A3-CB4D-BC6C-AEAB2E3BD39A}" destId="{37B856BC-2E43-424B-8E53-D370563BA6EC}" srcOrd="1" destOrd="0" presId="urn:microsoft.com/office/officeart/2005/8/layout/list1"/>
    <dgm:cxn modelId="{8041733B-74EA-0B4D-95A0-9C2605419CEB}" type="presParOf" srcId="{9AB318C7-E0AD-7A4D-A948-E6036691B198}" destId="{BE1BB991-89F4-C443-AFF9-AEBE5701271C}" srcOrd="5" destOrd="0" presId="urn:microsoft.com/office/officeart/2005/8/layout/list1"/>
    <dgm:cxn modelId="{412AEFF0-C814-844A-A7DD-3E4A947DE594}" type="presParOf" srcId="{9AB318C7-E0AD-7A4D-A948-E6036691B198}" destId="{9DCE132E-E00D-0040-A867-E8EEA525315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1A1DCD2-9A75-414D-86ED-00984FA86A57}" type="doc">
      <dgm:prSet loTypeId="urn:microsoft.com/office/officeart/2005/8/layout/list1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DF6FA13-E0B7-4747-A366-04B98E27BA51}">
      <dgm:prSet/>
      <dgm:spPr/>
      <dgm:t>
        <a:bodyPr/>
        <a:lstStyle/>
        <a:p>
          <a:r>
            <a:rPr lang="en-US"/>
            <a:t>Detoxification:</a:t>
          </a:r>
        </a:p>
      </dgm:t>
    </dgm:pt>
    <dgm:pt modelId="{39C3D79D-3D1C-43C2-896E-44E5DDC85125}" type="parTrans" cxnId="{AE7F1C5D-4841-4F06-AF5A-FD9A1744471B}">
      <dgm:prSet/>
      <dgm:spPr/>
      <dgm:t>
        <a:bodyPr/>
        <a:lstStyle/>
        <a:p>
          <a:endParaRPr lang="en-US"/>
        </a:p>
      </dgm:t>
    </dgm:pt>
    <dgm:pt modelId="{BA3234A7-771E-4B29-94E6-D32FA24BB22E}" type="sibTrans" cxnId="{AE7F1C5D-4841-4F06-AF5A-FD9A1744471B}">
      <dgm:prSet/>
      <dgm:spPr/>
      <dgm:t>
        <a:bodyPr/>
        <a:lstStyle/>
        <a:p>
          <a:endParaRPr lang="en-US"/>
        </a:p>
      </dgm:t>
    </dgm:pt>
    <dgm:pt modelId="{C1909DED-0D3D-410C-9F10-CD5D987BE751}">
      <dgm:prSet/>
      <dgm:spPr/>
      <dgm:t>
        <a:bodyPr/>
        <a:lstStyle/>
        <a:p>
          <a:r>
            <a:rPr lang="en-US"/>
            <a:t>Emesis if ingestion was a few hours ago</a:t>
          </a:r>
        </a:p>
      </dgm:t>
    </dgm:pt>
    <dgm:pt modelId="{C607C23E-C0AD-4E51-97F7-BB50B61878DB}" type="parTrans" cxnId="{E2E39AB6-5BF9-4917-83EA-854BA63BADD9}">
      <dgm:prSet/>
      <dgm:spPr/>
      <dgm:t>
        <a:bodyPr/>
        <a:lstStyle/>
        <a:p>
          <a:endParaRPr lang="en-US"/>
        </a:p>
      </dgm:t>
    </dgm:pt>
    <dgm:pt modelId="{18D3D442-6612-4DD2-BF99-BB29DC64E25F}" type="sibTrans" cxnId="{E2E39AB6-5BF9-4917-83EA-854BA63BADD9}">
      <dgm:prSet/>
      <dgm:spPr/>
      <dgm:t>
        <a:bodyPr/>
        <a:lstStyle/>
        <a:p>
          <a:endParaRPr lang="en-US"/>
        </a:p>
      </dgm:t>
    </dgm:pt>
    <dgm:pt modelId="{8359F64C-E97F-4EE0-AC7B-D91295287F47}">
      <dgm:prSet/>
      <dgm:spPr/>
      <dgm:t>
        <a:bodyPr/>
        <a:lstStyle/>
        <a:p>
          <a:r>
            <a:rPr lang="en-US"/>
            <a:t>Gastric lavage with ingestion &lt;1-2 hours prior </a:t>
          </a:r>
        </a:p>
      </dgm:t>
    </dgm:pt>
    <dgm:pt modelId="{91CF0D9B-8D3C-4257-8544-DC5A74D89B3C}" type="parTrans" cxnId="{DBAAA2C8-17FA-43D1-9A2F-0284A3891E7F}">
      <dgm:prSet/>
      <dgm:spPr/>
      <dgm:t>
        <a:bodyPr/>
        <a:lstStyle/>
        <a:p>
          <a:endParaRPr lang="en-US"/>
        </a:p>
      </dgm:t>
    </dgm:pt>
    <dgm:pt modelId="{2660C79E-92CF-4334-9A91-B41EF7B313D7}" type="sibTrans" cxnId="{DBAAA2C8-17FA-43D1-9A2F-0284A3891E7F}">
      <dgm:prSet/>
      <dgm:spPr/>
      <dgm:t>
        <a:bodyPr/>
        <a:lstStyle/>
        <a:p>
          <a:endParaRPr lang="en-US"/>
        </a:p>
      </dgm:t>
    </dgm:pt>
    <dgm:pt modelId="{0B86AAD5-0616-4AF8-9622-BFC7E334ABD8}">
      <dgm:prSet/>
      <dgm:spPr/>
      <dgm:t>
        <a:bodyPr/>
        <a:lstStyle/>
        <a:p>
          <a:r>
            <a:rPr lang="en-US"/>
            <a:t>Activated charcoal with cathartic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repeated w/o cathartic q6-8 for 24 hours </a:t>
          </a:r>
        </a:p>
      </dgm:t>
    </dgm:pt>
    <dgm:pt modelId="{693A70B1-D15D-4353-A393-41DDDBE8194B}" type="parTrans" cxnId="{EAC8C4E8-C85A-40D3-A0CE-B8777F62E257}">
      <dgm:prSet/>
      <dgm:spPr/>
      <dgm:t>
        <a:bodyPr/>
        <a:lstStyle/>
        <a:p>
          <a:endParaRPr lang="en-US"/>
        </a:p>
      </dgm:t>
    </dgm:pt>
    <dgm:pt modelId="{978CA0AB-F6F7-4F6E-8FA2-06AE919F44E0}" type="sibTrans" cxnId="{EAC8C4E8-C85A-40D3-A0CE-B8777F62E257}">
      <dgm:prSet/>
      <dgm:spPr/>
      <dgm:t>
        <a:bodyPr/>
        <a:lstStyle/>
        <a:p>
          <a:endParaRPr lang="en-US"/>
        </a:p>
      </dgm:t>
    </dgm:pt>
    <dgm:pt modelId="{ADDB8CC7-7E1C-48EF-ACA8-42C2D53A926D}">
      <dgm:prSet/>
      <dgm:spPr/>
      <dgm:t>
        <a:bodyPr/>
        <a:lstStyle/>
        <a:p>
          <a:r>
            <a:rPr lang="en-US"/>
            <a:t>Treatment:</a:t>
          </a:r>
        </a:p>
      </dgm:t>
    </dgm:pt>
    <dgm:pt modelId="{DADADEFA-5F49-4CB1-B18E-051DE657C889}" type="parTrans" cxnId="{E57CFE9C-DBC8-43C9-896B-E73B0C6F6F2D}">
      <dgm:prSet/>
      <dgm:spPr/>
      <dgm:t>
        <a:bodyPr/>
        <a:lstStyle/>
        <a:p>
          <a:endParaRPr lang="en-US"/>
        </a:p>
      </dgm:t>
    </dgm:pt>
    <dgm:pt modelId="{D538ED30-6863-4E96-8A96-77A033FDDA83}" type="sibTrans" cxnId="{E57CFE9C-DBC8-43C9-896B-E73B0C6F6F2D}">
      <dgm:prSet/>
      <dgm:spPr/>
      <dgm:t>
        <a:bodyPr/>
        <a:lstStyle/>
        <a:p>
          <a:endParaRPr lang="en-US"/>
        </a:p>
      </dgm:t>
    </dgm:pt>
    <dgm:pt modelId="{AAD04E16-B202-4FF9-AF19-51D02458C54D}">
      <dgm:prSet/>
      <dgm:spPr/>
      <dgm:t>
        <a:bodyPr/>
        <a:lstStyle/>
        <a:p>
          <a:r>
            <a:rPr lang="en-US"/>
            <a:t>IVF </a:t>
          </a:r>
        </a:p>
      </dgm:t>
    </dgm:pt>
    <dgm:pt modelId="{8BEC3BBF-DB40-46DB-9931-52CB7808E245}" type="parTrans" cxnId="{DF4B3C09-2F92-426F-AD71-F1A4808D0D79}">
      <dgm:prSet/>
      <dgm:spPr/>
      <dgm:t>
        <a:bodyPr/>
        <a:lstStyle/>
        <a:p>
          <a:endParaRPr lang="en-US"/>
        </a:p>
      </dgm:t>
    </dgm:pt>
    <dgm:pt modelId="{ADAE883D-B019-4F8A-83FB-79E04B655E34}" type="sibTrans" cxnId="{DF4B3C09-2F92-426F-AD71-F1A4808D0D79}">
      <dgm:prSet/>
      <dgm:spPr/>
      <dgm:t>
        <a:bodyPr/>
        <a:lstStyle/>
        <a:p>
          <a:endParaRPr lang="en-US"/>
        </a:p>
      </dgm:t>
    </dgm:pt>
    <dgm:pt modelId="{83E00AB0-A83F-4E25-807A-4B8453088C50}">
      <dgm:prSet/>
      <dgm:spPr/>
      <dgm:t>
        <a:bodyPr/>
        <a:lstStyle/>
        <a:p>
          <a:r>
            <a:rPr lang="en-US"/>
            <a:t>Dialysis for patients in ARF that qualify </a:t>
          </a:r>
        </a:p>
      </dgm:t>
    </dgm:pt>
    <dgm:pt modelId="{8CF727F9-8235-4D06-A683-D120CF576BC0}" type="parTrans" cxnId="{8488487D-62F0-49E9-98DD-DADF78720213}">
      <dgm:prSet/>
      <dgm:spPr/>
      <dgm:t>
        <a:bodyPr/>
        <a:lstStyle/>
        <a:p>
          <a:endParaRPr lang="en-US"/>
        </a:p>
      </dgm:t>
    </dgm:pt>
    <dgm:pt modelId="{78E21C0B-AC21-49DD-BE48-ADBA95298B1F}" type="sibTrans" cxnId="{8488487D-62F0-49E9-98DD-DADF78720213}">
      <dgm:prSet/>
      <dgm:spPr/>
      <dgm:t>
        <a:bodyPr/>
        <a:lstStyle/>
        <a:p>
          <a:endParaRPr lang="en-US"/>
        </a:p>
      </dgm:t>
    </dgm:pt>
    <dgm:pt modelId="{C8BDFDE6-C77D-4C8D-8722-308C947CE5F2}">
      <dgm:prSet/>
      <dgm:spPr/>
      <dgm:t>
        <a:bodyPr/>
        <a:lstStyle/>
        <a:p>
          <a:r>
            <a:rPr lang="en-US"/>
            <a:t>Urine alkalinization? Target urine pH of 7.5-8 with Na Bicarb </a:t>
          </a:r>
        </a:p>
      </dgm:t>
    </dgm:pt>
    <dgm:pt modelId="{16ADDC89-1146-4BA6-BBD8-24A9F885A48E}" type="parTrans" cxnId="{E2AA4710-BCFD-489C-9FE8-34C00F5444D7}">
      <dgm:prSet/>
      <dgm:spPr/>
      <dgm:t>
        <a:bodyPr/>
        <a:lstStyle/>
        <a:p>
          <a:endParaRPr lang="en-US"/>
        </a:p>
      </dgm:t>
    </dgm:pt>
    <dgm:pt modelId="{2C23397A-7A51-487C-84AA-AEBCDB759ADB}" type="sibTrans" cxnId="{E2AA4710-BCFD-489C-9FE8-34C00F5444D7}">
      <dgm:prSet/>
      <dgm:spPr/>
      <dgm:t>
        <a:bodyPr/>
        <a:lstStyle/>
        <a:p>
          <a:endParaRPr lang="en-US"/>
        </a:p>
      </dgm:t>
    </dgm:pt>
    <dgm:pt modelId="{795432CE-6B85-48F3-A48C-15D073603F47}">
      <dgm:prSet/>
      <dgm:spPr/>
      <dgm:t>
        <a:bodyPr/>
        <a:lstStyle/>
        <a:p>
          <a:r>
            <a:rPr lang="en-US"/>
            <a:t>No antidote available </a:t>
          </a:r>
        </a:p>
      </dgm:t>
    </dgm:pt>
    <dgm:pt modelId="{4F4D9B55-F63D-44E1-9680-2B94D3349EFB}" type="parTrans" cxnId="{00453DF9-1B61-4D85-8CA0-1F1935689244}">
      <dgm:prSet/>
      <dgm:spPr/>
      <dgm:t>
        <a:bodyPr/>
        <a:lstStyle/>
        <a:p>
          <a:endParaRPr lang="en-US"/>
        </a:p>
      </dgm:t>
    </dgm:pt>
    <dgm:pt modelId="{82B20BA1-B20F-47B8-8B1B-37D8FC0814D7}" type="sibTrans" cxnId="{00453DF9-1B61-4D85-8CA0-1F1935689244}">
      <dgm:prSet/>
      <dgm:spPr/>
      <dgm:t>
        <a:bodyPr/>
        <a:lstStyle/>
        <a:p>
          <a:endParaRPr lang="en-US"/>
        </a:p>
      </dgm:t>
    </dgm:pt>
    <dgm:pt modelId="{EAF2C700-CC56-4BC2-B89E-0A97EE97338B}">
      <dgm:prSet/>
      <dgm:spPr/>
      <dgm:t>
        <a:bodyPr/>
        <a:lstStyle/>
        <a:p>
          <a:r>
            <a:rPr lang="en-US"/>
            <a:t>Misoprostol, Sucralfate, PPI or H2 blockers for gastroprotection </a:t>
          </a:r>
        </a:p>
      </dgm:t>
    </dgm:pt>
    <dgm:pt modelId="{3D032843-B675-44A0-BFCC-3DC7D32ADAFF}" type="parTrans" cxnId="{177EB9FC-C5E3-41A3-92D9-586C3AF5C6C5}">
      <dgm:prSet/>
      <dgm:spPr/>
      <dgm:t>
        <a:bodyPr/>
        <a:lstStyle/>
        <a:p>
          <a:endParaRPr lang="en-US"/>
        </a:p>
      </dgm:t>
    </dgm:pt>
    <dgm:pt modelId="{93322F98-4E15-475A-8EEC-1487F7A55752}" type="sibTrans" cxnId="{177EB9FC-C5E3-41A3-92D9-586C3AF5C6C5}">
      <dgm:prSet/>
      <dgm:spPr/>
      <dgm:t>
        <a:bodyPr/>
        <a:lstStyle/>
        <a:p>
          <a:endParaRPr lang="en-US"/>
        </a:p>
      </dgm:t>
    </dgm:pt>
    <dgm:pt modelId="{565DF715-F566-46B3-BAD7-55FCF360E064}">
      <dgm:prSet/>
      <dgm:spPr/>
      <dgm:t>
        <a:bodyPr/>
        <a:lstStyle/>
        <a:p>
          <a:r>
            <a:rPr lang="en-US"/>
            <a:t>pRBC’s for severe anemia </a:t>
          </a:r>
        </a:p>
      </dgm:t>
    </dgm:pt>
    <dgm:pt modelId="{1A9AA9FE-948A-43F3-8057-057178CC6190}" type="parTrans" cxnId="{0ECC1FB4-305B-45DE-BD8F-6F26484A4FE5}">
      <dgm:prSet/>
      <dgm:spPr/>
      <dgm:t>
        <a:bodyPr/>
        <a:lstStyle/>
        <a:p>
          <a:endParaRPr lang="en-US"/>
        </a:p>
      </dgm:t>
    </dgm:pt>
    <dgm:pt modelId="{C3B5C755-D770-4C5D-85E8-F7264628EF91}" type="sibTrans" cxnId="{0ECC1FB4-305B-45DE-BD8F-6F26484A4FE5}">
      <dgm:prSet/>
      <dgm:spPr/>
      <dgm:t>
        <a:bodyPr/>
        <a:lstStyle/>
        <a:p>
          <a:endParaRPr lang="en-US"/>
        </a:p>
      </dgm:t>
    </dgm:pt>
    <dgm:pt modelId="{C39B0B42-0C8A-4E27-958F-1555A7B39849}">
      <dgm:prSet/>
      <dgm:spPr/>
      <dgm:t>
        <a:bodyPr/>
        <a:lstStyle/>
        <a:p>
          <a:r>
            <a:rPr lang="en-US"/>
            <a:t>With hepatopathy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SAMe and Vitamin K</a:t>
          </a:r>
        </a:p>
      </dgm:t>
    </dgm:pt>
    <dgm:pt modelId="{864D4F9D-90CD-48F5-8548-A89D2FF21C9C}" type="parTrans" cxnId="{77A4A069-DD12-48A4-B6C2-BB23FB703C7F}">
      <dgm:prSet/>
      <dgm:spPr/>
      <dgm:t>
        <a:bodyPr/>
        <a:lstStyle/>
        <a:p>
          <a:endParaRPr lang="en-US"/>
        </a:p>
      </dgm:t>
    </dgm:pt>
    <dgm:pt modelId="{AC7F3697-B660-414C-8909-DCDF324362BE}" type="sibTrans" cxnId="{77A4A069-DD12-48A4-B6C2-BB23FB703C7F}">
      <dgm:prSet/>
      <dgm:spPr/>
      <dgm:t>
        <a:bodyPr/>
        <a:lstStyle/>
        <a:p>
          <a:endParaRPr lang="en-US"/>
        </a:p>
      </dgm:t>
    </dgm:pt>
    <dgm:pt modelId="{E23BCE58-89FB-5A45-B0EE-303246308B85}" type="pres">
      <dgm:prSet presAssocID="{11A1DCD2-9A75-414D-86ED-00984FA86A57}" presName="linear" presStyleCnt="0">
        <dgm:presLayoutVars>
          <dgm:dir/>
          <dgm:animLvl val="lvl"/>
          <dgm:resizeHandles val="exact"/>
        </dgm:presLayoutVars>
      </dgm:prSet>
      <dgm:spPr/>
    </dgm:pt>
    <dgm:pt modelId="{DAFA0D58-FE29-6D4D-86EA-DA463B04CDC7}" type="pres">
      <dgm:prSet presAssocID="{CDF6FA13-E0B7-4747-A366-04B98E27BA51}" presName="parentLin" presStyleCnt="0"/>
      <dgm:spPr/>
    </dgm:pt>
    <dgm:pt modelId="{8173E600-1F70-2C4D-BD27-FA5C4CE18245}" type="pres">
      <dgm:prSet presAssocID="{CDF6FA13-E0B7-4747-A366-04B98E27BA51}" presName="parentLeftMargin" presStyleLbl="node1" presStyleIdx="0" presStyleCnt="2"/>
      <dgm:spPr/>
    </dgm:pt>
    <dgm:pt modelId="{32385BDE-EBD9-734F-A508-EDAED7EE3030}" type="pres">
      <dgm:prSet presAssocID="{CDF6FA13-E0B7-4747-A366-04B98E27BA5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89460E-E825-214D-B001-0CD541F64186}" type="pres">
      <dgm:prSet presAssocID="{CDF6FA13-E0B7-4747-A366-04B98E27BA51}" presName="negativeSpace" presStyleCnt="0"/>
      <dgm:spPr/>
    </dgm:pt>
    <dgm:pt modelId="{8059F8F8-07CF-F141-8D3E-D49D2455F988}" type="pres">
      <dgm:prSet presAssocID="{CDF6FA13-E0B7-4747-A366-04B98E27BA51}" presName="childText" presStyleLbl="conFgAcc1" presStyleIdx="0" presStyleCnt="2">
        <dgm:presLayoutVars>
          <dgm:bulletEnabled val="1"/>
        </dgm:presLayoutVars>
      </dgm:prSet>
      <dgm:spPr/>
    </dgm:pt>
    <dgm:pt modelId="{A090694E-55B1-7C47-B257-B4767E6E3485}" type="pres">
      <dgm:prSet presAssocID="{BA3234A7-771E-4B29-94E6-D32FA24BB22E}" presName="spaceBetweenRectangles" presStyleCnt="0"/>
      <dgm:spPr/>
    </dgm:pt>
    <dgm:pt modelId="{E1443A76-AAC6-0D47-A8CB-0F1A100B4EB1}" type="pres">
      <dgm:prSet presAssocID="{ADDB8CC7-7E1C-48EF-ACA8-42C2D53A926D}" presName="parentLin" presStyleCnt="0"/>
      <dgm:spPr/>
    </dgm:pt>
    <dgm:pt modelId="{C2A718B6-A905-5341-8D25-C0FC7DDF66B5}" type="pres">
      <dgm:prSet presAssocID="{ADDB8CC7-7E1C-48EF-ACA8-42C2D53A926D}" presName="parentLeftMargin" presStyleLbl="node1" presStyleIdx="0" presStyleCnt="2"/>
      <dgm:spPr/>
    </dgm:pt>
    <dgm:pt modelId="{47614DDB-105C-AE4F-AE69-C37F1D09ABAF}" type="pres">
      <dgm:prSet presAssocID="{ADDB8CC7-7E1C-48EF-ACA8-42C2D53A926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DF7A6C5-72E7-784A-949A-DEF977648AEF}" type="pres">
      <dgm:prSet presAssocID="{ADDB8CC7-7E1C-48EF-ACA8-42C2D53A926D}" presName="negativeSpace" presStyleCnt="0"/>
      <dgm:spPr/>
    </dgm:pt>
    <dgm:pt modelId="{3ADB2B13-81C5-324B-A603-6C12D25E44BA}" type="pres">
      <dgm:prSet presAssocID="{ADDB8CC7-7E1C-48EF-ACA8-42C2D53A926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5396307-3DB4-984B-A7E5-917CEF4E811B}" type="presOf" srcId="{795432CE-6B85-48F3-A48C-15D073603F47}" destId="{3ADB2B13-81C5-324B-A603-6C12D25E44BA}" srcOrd="0" destOrd="3" presId="urn:microsoft.com/office/officeart/2005/8/layout/list1"/>
    <dgm:cxn modelId="{DF4B3C09-2F92-426F-AD71-F1A4808D0D79}" srcId="{ADDB8CC7-7E1C-48EF-ACA8-42C2D53A926D}" destId="{AAD04E16-B202-4FF9-AF19-51D02458C54D}" srcOrd="0" destOrd="0" parTransId="{8BEC3BBF-DB40-46DB-9931-52CB7808E245}" sibTransId="{ADAE883D-B019-4F8A-83FB-79E04B655E34}"/>
    <dgm:cxn modelId="{E2AA4710-BCFD-489C-9FE8-34C00F5444D7}" srcId="{ADDB8CC7-7E1C-48EF-ACA8-42C2D53A926D}" destId="{C8BDFDE6-C77D-4C8D-8722-308C947CE5F2}" srcOrd="2" destOrd="0" parTransId="{16ADDC89-1146-4BA6-BBD8-24A9F885A48E}" sibTransId="{2C23397A-7A51-487C-84AA-AEBCDB759ADB}"/>
    <dgm:cxn modelId="{9619642A-EB41-5A44-9B87-E2C5D91FFEA2}" type="presOf" srcId="{8359F64C-E97F-4EE0-AC7B-D91295287F47}" destId="{8059F8F8-07CF-F141-8D3E-D49D2455F988}" srcOrd="0" destOrd="1" presId="urn:microsoft.com/office/officeart/2005/8/layout/list1"/>
    <dgm:cxn modelId="{B7BBC340-2225-3D47-8278-A069A59BAB77}" type="presOf" srcId="{EAF2C700-CC56-4BC2-B89E-0A97EE97338B}" destId="{3ADB2B13-81C5-324B-A603-6C12D25E44BA}" srcOrd="0" destOrd="4" presId="urn:microsoft.com/office/officeart/2005/8/layout/list1"/>
    <dgm:cxn modelId="{E2BF5D46-0DD6-9941-9037-75E172422569}" type="presOf" srcId="{ADDB8CC7-7E1C-48EF-ACA8-42C2D53A926D}" destId="{C2A718B6-A905-5341-8D25-C0FC7DDF66B5}" srcOrd="0" destOrd="0" presId="urn:microsoft.com/office/officeart/2005/8/layout/list1"/>
    <dgm:cxn modelId="{DBBB6D49-1544-704D-BC17-AC5320366F67}" type="presOf" srcId="{C8BDFDE6-C77D-4C8D-8722-308C947CE5F2}" destId="{3ADB2B13-81C5-324B-A603-6C12D25E44BA}" srcOrd="0" destOrd="2" presId="urn:microsoft.com/office/officeart/2005/8/layout/list1"/>
    <dgm:cxn modelId="{90258A54-205B-4D4A-995C-E14BBF7BE909}" type="presOf" srcId="{C39B0B42-0C8A-4E27-958F-1555A7B39849}" destId="{3ADB2B13-81C5-324B-A603-6C12D25E44BA}" srcOrd="0" destOrd="6" presId="urn:microsoft.com/office/officeart/2005/8/layout/list1"/>
    <dgm:cxn modelId="{AE7F1C5D-4841-4F06-AF5A-FD9A1744471B}" srcId="{11A1DCD2-9A75-414D-86ED-00984FA86A57}" destId="{CDF6FA13-E0B7-4747-A366-04B98E27BA51}" srcOrd="0" destOrd="0" parTransId="{39C3D79D-3D1C-43C2-896E-44E5DDC85125}" sibTransId="{BA3234A7-771E-4B29-94E6-D32FA24BB22E}"/>
    <dgm:cxn modelId="{2858C65E-2635-2341-A6F3-5BB70CFE4FCA}" type="presOf" srcId="{CDF6FA13-E0B7-4747-A366-04B98E27BA51}" destId="{32385BDE-EBD9-734F-A508-EDAED7EE3030}" srcOrd="1" destOrd="0" presId="urn:microsoft.com/office/officeart/2005/8/layout/list1"/>
    <dgm:cxn modelId="{77A4A069-DD12-48A4-B6C2-BB23FB703C7F}" srcId="{ADDB8CC7-7E1C-48EF-ACA8-42C2D53A926D}" destId="{C39B0B42-0C8A-4E27-958F-1555A7B39849}" srcOrd="6" destOrd="0" parTransId="{864D4F9D-90CD-48F5-8548-A89D2FF21C9C}" sibTransId="{AC7F3697-B660-414C-8909-DCDF324362BE}"/>
    <dgm:cxn modelId="{8488487D-62F0-49E9-98DD-DADF78720213}" srcId="{ADDB8CC7-7E1C-48EF-ACA8-42C2D53A926D}" destId="{83E00AB0-A83F-4E25-807A-4B8453088C50}" srcOrd="1" destOrd="0" parTransId="{8CF727F9-8235-4D06-A683-D120CF576BC0}" sibTransId="{78E21C0B-AC21-49DD-BE48-ADBA95298B1F}"/>
    <dgm:cxn modelId="{1A152189-EF00-0F4C-8D5E-DCAFC338BF10}" type="presOf" srcId="{565DF715-F566-46B3-BAD7-55FCF360E064}" destId="{3ADB2B13-81C5-324B-A603-6C12D25E44BA}" srcOrd="0" destOrd="5" presId="urn:microsoft.com/office/officeart/2005/8/layout/list1"/>
    <dgm:cxn modelId="{E57CFE9C-DBC8-43C9-896B-E73B0C6F6F2D}" srcId="{11A1DCD2-9A75-414D-86ED-00984FA86A57}" destId="{ADDB8CC7-7E1C-48EF-ACA8-42C2D53A926D}" srcOrd="1" destOrd="0" parTransId="{DADADEFA-5F49-4CB1-B18E-051DE657C889}" sibTransId="{D538ED30-6863-4E96-8A96-77A033FDDA83}"/>
    <dgm:cxn modelId="{BFD6BCA8-0A36-7743-ADE2-88E9B8942B88}" type="presOf" srcId="{ADDB8CC7-7E1C-48EF-ACA8-42C2D53A926D}" destId="{47614DDB-105C-AE4F-AE69-C37F1D09ABAF}" srcOrd="1" destOrd="0" presId="urn:microsoft.com/office/officeart/2005/8/layout/list1"/>
    <dgm:cxn modelId="{7C3B03AB-025C-4145-97A0-0CFB1527F572}" type="presOf" srcId="{CDF6FA13-E0B7-4747-A366-04B98E27BA51}" destId="{8173E600-1F70-2C4D-BD27-FA5C4CE18245}" srcOrd="0" destOrd="0" presId="urn:microsoft.com/office/officeart/2005/8/layout/list1"/>
    <dgm:cxn modelId="{0ECC1FB4-305B-45DE-BD8F-6F26484A4FE5}" srcId="{ADDB8CC7-7E1C-48EF-ACA8-42C2D53A926D}" destId="{565DF715-F566-46B3-BAD7-55FCF360E064}" srcOrd="5" destOrd="0" parTransId="{1A9AA9FE-948A-43F3-8057-057178CC6190}" sibTransId="{C3B5C755-D770-4C5D-85E8-F7264628EF91}"/>
    <dgm:cxn modelId="{E2E39AB6-5BF9-4917-83EA-854BA63BADD9}" srcId="{CDF6FA13-E0B7-4747-A366-04B98E27BA51}" destId="{C1909DED-0D3D-410C-9F10-CD5D987BE751}" srcOrd="0" destOrd="0" parTransId="{C607C23E-C0AD-4E51-97F7-BB50B61878DB}" sibTransId="{18D3D442-6612-4DD2-BF99-BB29DC64E25F}"/>
    <dgm:cxn modelId="{DBAAA2C8-17FA-43D1-9A2F-0284A3891E7F}" srcId="{CDF6FA13-E0B7-4747-A366-04B98E27BA51}" destId="{8359F64C-E97F-4EE0-AC7B-D91295287F47}" srcOrd="1" destOrd="0" parTransId="{91CF0D9B-8D3C-4257-8544-DC5A74D89B3C}" sibTransId="{2660C79E-92CF-4334-9A91-B41EF7B313D7}"/>
    <dgm:cxn modelId="{32AD63CA-F687-7C42-B889-6F8A6630CFAE}" type="presOf" srcId="{AAD04E16-B202-4FF9-AF19-51D02458C54D}" destId="{3ADB2B13-81C5-324B-A603-6C12D25E44BA}" srcOrd="0" destOrd="0" presId="urn:microsoft.com/office/officeart/2005/8/layout/list1"/>
    <dgm:cxn modelId="{0CE2EEE2-1950-0B43-AFA6-6C0568ED3FC5}" type="presOf" srcId="{11A1DCD2-9A75-414D-86ED-00984FA86A57}" destId="{E23BCE58-89FB-5A45-B0EE-303246308B85}" srcOrd="0" destOrd="0" presId="urn:microsoft.com/office/officeart/2005/8/layout/list1"/>
    <dgm:cxn modelId="{EAC8C4E8-C85A-40D3-A0CE-B8777F62E257}" srcId="{CDF6FA13-E0B7-4747-A366-04B98E27BA51}" destId="{0B86AAD5-0616-4AF8-9622-BFC7E334ABD8}" srcOrd="2" destOrd="0" parTransId="{693A70B1-D15D-4353-A393-41DDDBE8194B}" sibTransId="{978CA0AB-F6F7-4F6E-8FA2-06AE919F44E0}"/>
    <dgm:cxn modelId="{719426F9-5B85-774A-85C8-BB295AB6520D}" type="presOf" srcId="{83E00AB0-A83F-4E25-807A-4B8453088C50}" destId="{3ADB2B13-81C5-324B-A603-6C12D25E44BA}" srcOrd="0" destOrd="1" presId="urn:microsoft.com/office/officeart/2005/8/layout/list1"/>
    <dgm:cxn modelId="{00453DF9-1B61-4D85-8CA0-1F1935689244}" srcId="{ADDB8CC7-7E1C-48EF-ACA8-42C2D53A926D}" destId="{795432CE-6B85-48F3-A48C-15D073603F47}" srcOrd="3" destOrd="0" parTransId="{4F4D9B55-F63D-44E1-9680-2B94D3349EFB}" sibTransId="{82B20BA1-B20F-47B8-8B1B-37D8FC0814D7}"/>
    <dgm:cxn modelId="{177EB9FC-C5E3-41A3-92D9-586C3AF5C6C5}" srcId="{ADDB8CC7-7E1C-48EF-ACA8-42C2D53A926D}" destId="{EAF2C700-CC56-4BC2-B89E-0A97EE97338B}" srcOrd="4" destOrd="0" parTransId="{3D032843-B675-44A0-BFCC-3DC7D32ADAFF}" sibTransId="{93322F98-4E15-475A-8EEC-1487F7A55752}"/>
    <dgm:cxn modelId="{5C9864FE-7104-1344-8E89-D03D0BBC3935}" type="presOf" srcId="{0B86AAD5-0616-4AF8-9622-BFC7E334ABD8}" destId="{8059F8F8-07CF-F141-8D3E-D49D2455F988}" srcOrd="0" destOrd="2" presId="urn:microsoft.com/office/officeart/2005/8/layout/list1"/>
    <dgm:cxn modelId="{F0ABEAFF-D5EB-C34A-846C-3B7D1B65BDD5}" type="presOf" srcId="{C1909DED-0D3D-410C-9F10-CD5D987BE751}" destId="{8059F8F8-07CF-F141-8D3E-D49D2455F988}" srcOrd="0" destOrd="0" presId="urn:microsoft.com/office/officeart/2005/8/layout/list1"/>
    <dgm:cxn modelId="{23C337B3-A768-0143-953D-1B951C566DC0}" type="presParOf" srcId="{E23BCE58-89FB-5A45-B0EE-303246308B85}" destId="{DAFA0D58-FE29-6D4D-86EA-DA463B04CDC7}" srcOrd="0" destOrd="0" presId="urn:microsoft.com/office/officeart/2005/8/layout/list1"/>
    <dgm:cxn modelId="{8536F28F-8674-D14D-A972-53791FB8B291}" type="presParOf" srcId="{DAFA0D58-FE29-6D4D-86EA-DA463B04CDC7}" destId="{8173E600-1F70-2C4D-BD27-FA5C4CE18245}" srcOrd="0" destOrd="0" presId="urn:microsoft.com/office/officeart/2005/8/layout/list1"/>
    <dgm:cxn modelId="{6442C100-FC62-4040-8D13-B913C901F58D}" type="presParOf" srcId="{DAFA0D58-FE29-6D4D-86EA-DA463B04CDC7}" destId="{32385BDE-EBD9-734F-A508-EDAED7EE3030}" srcOrd="1" destOrd="0" presId="urn:microsoft.com/office/officeart/2005/8/layout/list1"/>
    <dgm:cxn modelId="{E2E68BF6-0B00-5041-95A1-ADE978BF3686}" type="presParOf" srcId="{E23BCE58-89FB-5A45-B0EE-303246308B85}" destId="{3289460E-E825-214D-B001-0CD541F64186}" srcOrd="1" destOrd="0" presId="urn:microsoft.com/office/officeart/2005/8/layout/list1"/>
    <dgm:cxn modelId="{962D4BF6-A90A-2646-8F21-B25D355D00D1}" type="presParOf" srcId="{E23BCE58-89FB-5A45-B0EE-303246308B85}" destId="{8059F8F8-07CF-F141-8D3E-D49D2455F988}" srcOrd="2" destOrd="0" presId="urn:microsoft.com/office/officeart/2005/8/layout/list1"/>
    <dgm:cxn modelId="{5E2D1277-B04D-6E47-B704-2DF53E5D261F}" type="presParOf" srcId="{E23BCE58-89FB-5A45-B0EE-303246308B85}" destId="{A090694E-55B1-7C47-B257-B4767E6E3485}" srcOrd="3" destOrd="0" presId="urn:microsoft.com/office/officeart/2005/8/layout/list1"/>
    <dgm:cxn modelId="{C448C9E6-CC48-6C49-BEC9-464ADBD20E7A}" type="presParOf" srcId="{E23BCE58-89FB-5A45-B0EE-303246308B85}" destId="{E1443A76-AAC6-0D47-A8CB-0F1A100B4EB1}" srcOrd="4" destOrd="0" presId="urn:microsoft.com/office/officeart/2005/8/layout/list1"/>
    <dgm:cxn modelId="{42184FBC-3620-2841-ACD1-E0E18F107B17}" type="presParOf" srcId="{E1443A76-AAC6-0D47-A8CB-0F1A100B4EB1}" destId="{C2A718B6-A905-5341-8D25-C0FC7DDF66B5}" srcOrd="0" destOrd="0" presId="urn:microsoft.com/office/officeart/2005/8/layout/list1"/>
    <dgm:cxn modelId="{5E361F1C-B0C3-994B-8314-A98896109A82}" type="presParOf" srcId="{E1443A76-AAC6-0D47-A8CB-0F1A100B4EB1}" destId="{47614DDB-105C-AE4F-AE69-C37F1D09ABAF}" srcOrd="1" destOrd="0" presId="urn:microsoft.com/office/officeart/2005/8/layout/list1"/>
    <dgm:cxn modelId="{B82DA66D-2682-D54D-ADA0-7059DE1187FD}" type="presParOf" srcId="{E23BCE58-89FB-5A45-B0EE-303246308B85}" destId="{3DF7A6C5-72E7-784A-949A-DEF977648AEF}" srcOrd="5" destOrd="0" presId="urn:microsoft.com/office/officeart/2005/8/layout/list1"/>
    <dgm:cxn modelId="{3A078F85-683E-5942-B632-879CE056EEDD}" type="presParOf" srcId="{E23BCE58-89FB-5A45-B0EE-303246308B85}" destId="{3ADB2B13-81C5-324B-A603-6C12D25E44B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D5367C7-C36B-425D-8611-8B2066507ACF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90B8882-D0A6-499C-8306-FDC630B5F072}">
      <dgm:prSet/>
      <dgm:spPr/>
      <dgm:t>
        <a:bodyPr/>
        <a:lstStyle/>
        <a:p>
          <a:r>
            <a:rPr lang="en-US"/>
            <a:t>Clinical features:</a:t>
          </a:r>
        </a:p>
      </dgm:t>
    </dgm:pt>
    <dgm:pt modelId="{99636D57-7BF8-4265-AEBF-A568C990EA53}" type="parTrans" cxnId="{5A00BBE8-701F-43EA-8152-EA5156C7D794}">
      <dgm:prSet/>
      <dgm:spPr/>
      <dgm:t>
        <a:bodyPr/>
        <a:lstStyle/>
        <a:p>
          <a:endParaRPr lang="en-US"/>
        </a:p>
      </dgm:t>
    </dgm:pt>
    <dgm:pt modelId="{7A8C561D-F9B7-4397-9B6C-FD947772E0C7}" type="sibTrans" cxnId="{5A00BBE8-701F-43EA-8152-EA5156C7D794}">
      <dgm:prSet/>
      <dgm:spPr/>
      <dgm:t>
        <a:bodyPr/>
        <a:lstStyle/>
        <a:p>
          <a:endParaRPr lang="en-US"/>
        </a:p>
      </dgm:t>
    </dgm:pt>
    <dgm:pt modelId="{497CDF25-9239-4157-90D9-DB04269B074A}">
      <dgm:prSet/>
      <dgm:spPr/>
      <dgm:t>
        <a:bodyPr/>
        <a:lstStyle/>
        <a:p>
          <a:r>
            <a:rPr lang="en-US"/>
            <a:t>4 Phases of toxicity </a:t>
          </a:r>
        </a:p>
      </dgm:t>
    </dgm:pt>
    <dgm:pt modelId="{108666DE-45F9-4A8C-90F3-9E94466DF069}" type="parTrans" cxnId="{BBE81086-6B1D-4729-AE8B-68172AC6616D}">
      <dgm:prSet/>
      <dgm:spPr/>
      <dgm:t>
        <a:bodyPr/>
        <a:lstStyle/>
        <a:p>
          <a:endParaRPr lang="en-US"/>
        </a:p>
      </dgm:t>
    </dgm:pt>
    <dgm:pt modelId="{65AF9422-A5EE-4E08-A477-5F0E76A20CDB}" type="sibTrans" cxnId="{BBE81086-6B1D-4729-AE8B-68172AC6616D}">
      <dgm:prSet/>
      <dgm:spPr/>
      <dgm:t>
        <a:bodyPr/>
        <a:lstStyle/>
        <a:p>
          <a:endParaRPr lang="en-US"/>
        </a:p>
      </dgm:t>
    </dgm:pt>
    <dgm:pt modelId="{5B2617DC-284E-445A-A4B9-90E692EB7D55}">
      <dgm:prSet/>
      <dgm:spPr/>
      <dgm:t>
        <a:bodyPr/>
        <a:lstStyle/>
        <a:p>
          <a:r>
            <a:rPr lang="en-US"/>
            <a:t>0-6 hours: GI signs +/- hemorrhage </a:t>
          </a:r>
        </a:p>
      </dgm:t>
    </dgm:pt>
    <dgm:pt modelId="{9A217B4F-5926-44AC-9F13-AF668D92C1CF}" type="parTrans" cxnId="{F60E24CE-10F2-47C8-A40E-72759A5BE2DD}">
      <dgm:prSet/>
      <dgm:spPr/>
      <dgm:t>
        <a:bodyPr/>
        <a:lstStyle/>
        <a:p>
          <a:endParaRPr lang="en-US"/>
        </a:p>
      </dgm:t>
    </dgm:pt>
    <dgm:pt modelId="{D890B8FD-4370-4C49-A709-B09AE13B5041}" type="sibTrans" cxnId="{F60E24CE-10F2-47C8-A40E-72759A5BE2DD}">
      <dgm:prSet/>
      <dgm:spPr/>
      <dgm:t>
        <a:bodyPr/>
        <a:lstStyle/>
        <a:p>
          <a:endParaRPr lang="en-US"/>
        </a:p>
      </dgm:t>
    </dgm:pt>
    <dgm:pt modelId="{FEFB35A1-1AA8-4162-8C9D-D6518DCE6ED3}">
      <dgm:prSet/>
      <dgm:spPr/>
      <dgm:t>
        <a:bodyPr/>
        <a:lstStyle/>
        <a:p>
          <a:r>
            <a:rPr lang="en-US"/>
            <a:t>6-24 hours: Apparent recovery</a:t>
          </a:r>
        </a:p>
      </dgm:t>
    </dgm:pt>
    <dgm:pt modelId="{42782D5E-54B2-4B30-84CC-D63AC009EB6D}" type="parTrans" cxnId="{E2DA597E-D4E6-4965-9930-5CFFF22941AC}">
      <dgm:prSet/>
      <dgm:spPr/>
      <dgm:t>
        <a:bodyPr/>
        <a:lstStyle/>
        <a:p>
          <a:endParaRPr lang="en-US"/>
        </a:p>
      </dgm:t>
    </dgm:pt>
    <dgm:pt modelId="{921387F9-F306-43A3-9C67-15A09ABB6D3A}" type="sibTrans" cxnId="{E2DA597E-D4E6-4965-9930-5CFFF22941AC}">
      <dgm:prSet/>
      <dgm:spPr/>
      <dgm:t>
        <a:bodyPr/>
        <a:lstStyle/>
        <a:p>
          <a:endParaRPr lang="en-US"/>
        </a:p>
      </dgm:t>
    </dgm:pt>
    <dgm:pt modelId="{F23CD92B-AD08-499C-915A-CB40AE24E9EF}">
      <dgm:prSet/>
      <dgm:spPr/>
      <dgm:t>
        <a:bodyPr/>
        <a:lstStyle/>
        <a:p>
          <a:r>
            <a:rPr lang="en-US"/>
            <a:t>12-96 hours: GI signs, hemorrhage, shock, tremors</a:t>
          </a:r>
        </a:p>
      </dgm:t>
    </dgm:pt>
    <dgm:pt modelId="{7A3C1D24-BB1C-4E13-9BCC-760B889683F6}" type="parTrans" cxnId="{EB0864B9-E01F-4F3B-92F6-129250FC6668}">
      <dgm:prSet/>
      <dgm:spPr/>
      <dgm:t>
        <a:bodyPr/>
        <a:lstStyle/>
        <a:p>
          <a:endParaRPr lang="en-US"/>
        </a:p>
      </dgm:t>
    </dgm:pt>
    <dgm:pt modelId="{D6BD71EA-61BE-45AA-BAE4-5AC080823AE6}" type="sibTrans" cxnId="{EB0864B9-E01F-4F3B-92F6-129250FC6668}">
      <dgm:prSet/>
      <dgm:spPr/>
      <dgm:t>
        <a:bodyPr/>
        <a:lstStyle/>
        <a:p>
          <a:endParaRPr lang="en-US"/>
        </a:p>
      </dgm:t>
    </dgm:pt>
    <dgm:pt modelId="{BD600C71-60B0-4A08-B921-1BD5D6051AA5}">
      <dgm:prSet/>
      <dgm:spPr/>
      <dgm:t>
        <a:bodyPr/>
        <a:lstStyle/>
        <a:p>
          <a:r>
            <a:rPr lang="en-US"/>
            <a:t>2-6 weeks: potential stricture formation </a:t>
          </a:r>
        </a:p>
      </dgm:t>
    </dgm:pt>
    <dgm:pt modelId="{1C327BCF-B70A-4C76-8786-44288E63EA90}" type="parTrans" cxnId="{B72FE9D9-E469-4589-A9FC-67BF17EC52C2}">
      <dgm:prSet/>
      <dgm:spPr/>
      <dgm:t>
        <a:bodyPr/>
        <a:lstStyle/>
        <a:p>
          <a:endParaRPr lang="en-US"/>
        </a:p>
      </dgm:t>
    </dgm:pt>
    <dgm:pt modelId="{6D32FD08-1AC7-4348-B856-3F7819EF5B47}" type="sibTrans" cxnId="{B72FE9D9-E469-4589-A9FC-67BF17EC52C2}">
      <dgm:prSet/>
      <dgm:spPr/>
      <dgm:t>
        <a:bodyPr/>
        <a:lstStyle/>
        <a:p>
          <a:endParaRPr lang="en-US"/>
        </a:p>
      </dgm:t>
    </dgm:pt>
    <dgm:pt modelId="{57BCDF0D-1963-427C-9E2E-D242B94643BC}">
      <dgm:prSet/>
      <dgm:spPr/>
      <dgm:t>
        <a:bodyPr/>
        <a:lstStyle/>
        <a:p>
          <a:r>
            <a:rPr lang="en-US"/>
            <a:t>Diagnostics: </a:t>
          </a:r>
        </a:p>
      </dgm:t>
    </dgm:pt>
    <dgm:pt modelId="{BDA74326-E1BD-4634-B542-7A725A6C154F}" type="parTrans" cxnId="{47DF4292-FAC7-45CD-8D96-953EB3BB28D5}">
      <dgm:prSet/>
      <dgm:spPr/>
      <dgm:t>
        <a:bodyPr/>
        <a:lstStyle/>
        <a:p>
          <a:endParaRPr lang="en-US"/>
        </a:p>
      </dgm:t>
    </dgm:pt>
    <dgm:pt modelId="{0F056D89-6B76-4112-B4CC-2084F7792D1F}" type="sibTrans" cxnId="{47DF4292-FAC7-45CD-8D96-953EB3BB28D5}">
      <dgm:prSet/>
      <dgm:spPr/>
      <dgm:t>
        <a:bodyPr/>
        <a:lstStyle/>
        <a:p>
          <a:endParaRPr lang="en-US"/>
        </a:p>
      </dgm:t>
    </dgm:pt>
    <dgm:pt modelId="{3287E2BD-3A2F-4038-B96F-7860A6B210D0}">
      <dgm:prSet/>
      <dgm:spPr/>
      <dgm:t>
        <a:bodyPr/>
        <a:lstStyle/>
        <a:p>
          <a:r>
            <a:rPr lang="en-US"/>
            <a:t>Serum iron levels should be checked 2 –3 hours post-ingestion.</a:t>
          </a:r>
        </a:p>
      </dgm:t>
    </dgm:pt>
    <dgm:pt modelId="{A79923E3-DDEA-4C17-BD54-6B5D1F5C0B31}" type="parTrans" cxnId="{B27CB1A7-95B9-4F8A-AD4C-04911D590271}">
      <dgm:prSet/>
      <dgm:spPr/>
      <dgm:t>
        <a:bodyPr/>
        <a:lstStyle/>
        <a:p>
          <a:endParaRPr lang="en-US"/>
        </a:p>
      </dgm:t>
    </dgm:pt>
    <dgm:pt modelId="{5B7C9FF3-250E-4E4B-94BD-17C280849763}" type="sibTrans" cxnId="{B27CB1A7-95B9-4F8A-AD4C-04911D590271}">
      <dgm:prSet/>
      <dgm:spPr/>
      <dgm:t>
        <a:bodyPr/>
        <a:lstStyle/>
        <a:p>
          <a:endParaRPr lang="en-US"/>
        </a:p>
      </dgm:t>
    </dgm:pt>
    <dgm:pt modelId="{9A19A6D0-BE7E-42EA-A288-55406EB7A379}">
      <dgm:prSet/>
      <dgm:spPr/>
      <dgm:t>
        <a:bodyPr/>
        <a:lstStyle/>
        <a:p>
          <a:r>
            <a:rPr lang="en-US"/>
            <a:t>Normal level in dogs: 94 – 122 μ g/dL</a:t>
          </a:r>
        </a:p>
      </dgm:t>
    </dgm:pt>
    <dgm:pt modelId="{45634B57-E79C-4AF4-AB3D-A03A7BFDD374}" type="parTrans" cxnId="{9752A521-11C6-4C5C-9D9F-435379A27442}">
      <dgm:prSet/>
      <dgm:spPr/>
      <dgm:t>
        <a:bodyPr/>
        <a:lstStyle/>
        <a:p>
          <a:endParaRPr lang="en-US"/>
        </a:p>
      </dgm:t>
    </dgm:pt>
    <dgm:pt modelId="{42B563AF-529A-4B46-97B0-7AFCCA509245}" type="sibTrans" cxnId="{9752A521-11C6-4C5C-9D9F-435379A27442}">
      <dgm:prSet/>
      <dgm:spPr/>
      <dgm:t>
        <a:bodyPr/>
        <a:lstStyle/>
        <a:p>
          <a:endParaRPr lang="en-US"/>
        </a:p>
      </dgm:t>
    </dgm:pt>
    <dgm:pt modelId="{C9E661CC-5F83-401A-82F9-AFDDD8CE111B}">
      <dgm:prSet/>
      <dgm:spPr/>
      <dgm:t>
        <a:bodyPr/>
        <a:lstStyle/>
        <a:p>
          <a:r>
            <a:rPr lang="en-US"/>
            <a:t>Level at which chelation is necessary: &gt; 350 – 500 μ g/dL</a:t>
          </a:r>
        </a:p>
      </dgm:t>
    </dgm:pt>
    <dgm:pt modelId="{6B1320BE-4844-408E-9736-227D8B07BFD7}" type="parTrans" cxnId="{B0129204-F4D3-4D8F-A1F2-4C45573216B6}">
      <dgm:prSet/>
      <dgm:spPr/>
      <dgm:t>
        <a:bodyPr/>
        <a:lstStyle/>
        <a:p>
          <a:endParaRPr lang="en-US"/>
        </a:p>
      </dgm:t>
    </dgm:pt>
    <dgm:pt modelId="{8ECF3723-495D-4B77-9360-2D5510CE4B7C}" type="sibTrans" cxnId="{B0129204-F4D3-4D8F-A1F2-4C45573216B6}">
      <dgm:prSet/>
      <dgm:spPr/>
      <dgm:t>
        <a:bodyPr/>
        <a:lstStyle/>
        <a:p>
          <a:endParaRPr lang="en-US"/>
        </a:p>
      </dgm:t>
    </dgm:pt>
    <dgm:pt modelId="{E4EAA755-7C2D-42F7-8B12-7CA79A8FA692}">
      <dgm:prSet/>
      <dgm:spPr/>
      <dgm:t>
        <a:bodyPr/>
        <a:lstStyle/>
        <a:p>
          <a:r>
            <a:rPr lang="en-US"/>
            <a:t>Monitor at 2 –3 hours and at 5 –6 hours postingestion in asymptomatic patients (absorption rates vary with tablet dissolution and serum iron concentrations may change rapidly).</a:t>
          </a:r>
        </a:p>
      </dgm:t>
    </dgm:pt>
    <dgm:pt modelId="{0ADE8384-9ADA-4ABC-828B-B24D69732AF2}" type="parTrans" cxnId="{A5D0FF6A-1A59-46A0-965E-4AAE99EA6CF9}">
      <dgm:prSet/>
      <dgm:spPr/>
      <dgm:t>
        <a:bodyPr/>
        <a:lstStyle/>
        <a:p>
          <a:endParaRPr lang="en-US"/>
        </a:p>
      </dgm:t>
    </dgm:pt>
    <dgm:pt modelId="{D5185810-820F-48A7-8ECB-7C8113799259}" type="sibTrans" cxnId="{A5D0FF6A-1A59-46A0-965E-4AAE99EA6CF9}">
      <dgm:prSet/>
      <dgm:spPr/>
      <dgm:t>
        <a:bodyPr/>
        <a:lstStyle/>
        <a:p>
          <a:endParaRPr lang="en-US"/>
        </a:p>
      </dgm:t>
    </dgm:pt>
    <dgm:pt modelId="{A5445333-4905-46FF-9597-6DAFFDCB7F69}">
      <dgm:prSet/>
      <dgm:spPr/>
      <dgm:t>
        <a:bodyPr/>
        <a:lstStyle/>
        <a:p>
          <a:r>
            <a:rPr lang="en-US"/>
            <a:t>Monitor every 6 to 8 hours in patients on chelation therapy</a:t>
          </a:r>
        </a:p>
      </dgm:t>
    </dgm:pt>
    <dgm:pt modelId="{776641BA-C38B-45FE-8B4B-0295D08405FB}" type="parTrans" cxnId="{A29DFE4C-7DAE-4CC4-A568-946F8E0E13C2}">
      <dgm:prSet/>
      <dgm:spPr/>
      <dgm:t>
        <a:bodyPr/>
        <a:lstStyle/>
        <a:p>
          <a:endParaRPr lang="en-US"/>
        </a:p>
      </dgm:t>
    </dgm:pt>
    <dgm:pt modelId="{16138F4A-DD8F-4C05-988A-33F2C097205D}" type="sibTrans" cxnId="{A29DFE4C-7DAE-4CC4-A568-946F8E0E13C2}">
      <dgm:prSet/>
      <dgm:spPr/>
      <dgm:t>
        <a:bodyPr/>
        <a:lstStyle/>
        <a:p>
          <a:endParaRPr lang="en-US"/>
        </a:p>
      </dgm:t>
    </dgm:pt>
    <dgm:pt modelId="{4299C20C-1AFF-724F-A278-872F465FE3F3}" type="pres">
      <dgm:prSet presAssocID="{8D5367C7-C36B-425D-8611-8B2066507ACF}" presName="linear" presStyleCnt="0">
        <dgm:presLayoutVars>
          <dgm:dir/>
          <dgm:animLvl val="lvl"/>
          <dgm:resizeHandles val="exact"/>
        </dgm:presLayoutVars>
      </dgm:prSet>
      <dgm:spPr/>
    </dgm:pt>
    <dgm:pt modelId="{EA88D2FD-723C-7345-ADD8-19334F29DDC0}" type="pres">
      <dgm:prSet presAssocID="{A90B8882-D0A6-499C-8306-FDC630B5F072}" presName="parentLin" presStyleCnt="0"/>
      <dgm:spPr/>
    </dgm:pt>
    <dgm:pt modelId="{E62A4808-806D-3847-8B1E-351C2CBBE06C}" type="pres">
      <dgm:prSet presAssocID="{A90B8882-D0A6-499C-8306-FDC630B5F072}" presName="parentLeftMargin" presStyleLbl="node1" presStyleIdx="0" presStyleCnt="2"/>
      <dgm:spPr/>
    </dgm:pt>
    <dgm:pt modelId="{A6E550D6-714B-6444-A966-65C78ABAEC81}" type="pres">
      <dgm:prSet presAssocID="{A90B8882-D0A6-499C-8306-FDC630B5F07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7E7D56-01C8-9749-BF3D-20117004426D}" type="pres">
      <dgm:prSet presAssocID="{A90B8882-D0A6-499C-8306-FDC630B5F072}" presName="negativeSpace" presStyleCnt="0"/>
      <dgm:spPr/>
    </dgm:pt>
    <dgm:pt modelId="{F72ACB38-9089-8F41-A1C3-656401A667D9}" type="pres">
      <dgm:prSet presAssocID="{A90B8882-D0A6-499C-8306-FDC630B5F072}" presName="childText" presStyleLbl="conFgAcc1" presStyleIdx="0" presStyleCnt="2">
        <dgm:presLayoutVars>
          <dgm:bulletEnabled val="1"/>
        </dgm:presLayoutVars>
      </dgm:prSet>
      <dgm:spPr/>
    </dgm:pt>
    <dgm:pt modelId="{0DC59164-94D1-E442-903C-3980EC900207}" type="pres">
      <dgm:prSet presAssocID="{7A8C561D-F9B7-4397-9B6C-FD947772E0C7}" presName="spaceBetweenRectangles" presStyleCnt="0"/>
      <dgm:spPr/>
    </dgm:pt>
    <dgm:pt modelId="{ED2E093A-FE64-A646-88CB-607115D29ED8}" type="pres">
      <dgm:prSet presAssocID="{57BCDF0D-1963-427C-9E2E-D242B94643BC}" presName="parentLin" presStyleCnt="0"/>
      <dgm:spPr/>
    </dgm:pt>
    <dgm:pt modelId="{6A495D72-6B87-9C4D-9A27-D08C7F64C67C}" type="pres">
      <dgm:prSet presAssocID="{57BCDF0D-1963-427C-9E2E-D242B94643BC}" presName="parentLeftMargin" presStyleLbl="node1" presStyleIdx="0" presStyleCnt="2"/>
      <dgm:spPr/>
    </dgm:pt>
    <dgm:pt modelId="{5D5E0369-6DD3-D740-87EC-8F7D7B336109}" type="pres">
      <dgm:prSet presAssocID="{57BCDF0D-1963-427C-9E2E-D242B94643B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BC8EF61-ABED-3541-8D93-DEBB0CD4A158}" type="pres">
      <dgm:prSet presAssocID="{57BCDF0D-1963-427C-9E2E-D242B94643BC}" presName="negativeSpace" presStyleCnt="0"/>
      <dgm:spPr/>
    </dgm:pt>
    <dgm:pt modelId="{9998B068-691E-4546-B81C-BC2A017296E4}" type="pres">
      <dgm:prSet presAssocID="{57BCDF0D-1963-427C-9E2E-D242B94643B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0129204-F4D3-4D8F-A1F2-4C45573216B6}" srcId="{57BCDF0D-1963-427C-9E2E-D242B94643BC}" destId="{C9E661CC-5F83-401A-82F9-AFDDD8CE111B}" srcOrd="2" destOrd="0" parTransId="{6B1320BE-4844-408E-9736-227D8B07BFD7}" sibTransId="{8ECF3723-495D-4B77-9360-2D5510CE4B7C}"/>
    <dgm:cxn modelId="{962B5508-4F3C-7542-812A-1C4BF979F290}" type="presOf" srcId="{E4EAA755-7C2D-42F7-8B12-7CA79A8FA692}" destId="{9998B068-691E-4546-B81C-BC2A017296E4}" srcOrd="0" destOrd="3" presId="urn:microsoft.com/office/officeart/2005/8/layout/list1"/>
    <dgm:cxn modelId="{5D5CFE13-FCAF-184E-A3DE-E4122D38528B}" type="presOf" srcId="{8D5367C7-C36B-425D-8611-8B2066507ACF}" destId="{4299C20C-1AFF-724F-A278-872F465FE3F3}" srcOrd="0" destOrd="0" presId="urn:microsoft.com/office/officeart/2005/8/layout/list1"/>
    <dgm:cxn modelId="{CF33501A-2FEE-6E43-A732-F0F2CAF17E7C}" type="presOf" srcId="{5B2617DC-284E-445A-A4B9-90E692EB7D55}" destId="{F72ACB38-9089-8F41-A1C3-656401A667D9}" srcOrd="0" destOrd="1" presId="urn:microsoft.com/office/officeart/2005/8/layout/list1"/>
    <dgm:cxn modelId="{9752A521-11C6-4C5C-9D9F-435379A27442}" srcId="{57BCDF0D-1963-427C-9E2E-D242B94643BC}" destId="{9A19A6D0-BE7E-42EA-A288-55406EB7A379}" srcOrd="1" destOrd="0" parTransId="{45634B57-E79C-4AF4-AB3D-A03A7BFDD374}" sibTransId="{42B563AF-529A-4B46-97B0-7AFCCA509245}"/>
    <dgm:cxn modelId="{C770D525-CE6C-D248-911F-09A7385D5D8F}" type="presOf" srcId="{BD600C71-60B0-4A08-B921-1BD5D6051AA5}" destId="{F72ACB38-9089-8F41-A1C3-656401A667D9}" srcOrd="0" destOrd="4" presId="urn:microsoft.com/office/officeart/2005/8/layout/list1"/>
    <dgm:cxn modelId="{F7076132-196D-AD45-86A2-6A1D5B9F30B5}" type="presOf" srcId="{A90B8882-D0A6-499C-8306-FDC630B5F072}" destId="{E62A4808-806D-3847-8B1E-351C2CBBE06C}" srcOrd="0" destOrd="0" presId="urn:microsoft.com/office/officeart/2005/8/layout/list1"/>
    <dgm:cxn modelId="{A29DFE4C-7DAE-4CC4-A568-946F8E0E13C2}" srcId="{57BCDF0D-1963-427C-9E2E-D242B94643BC}" destId="{A5445333-4905-46FF-9597-6DAFFDCB7F69}" srcOrd="4" destOrd="0" parTransId="{776641BA-C38B-45FE-8B4B-0295D08405FB}" sibTransId="{16138F4A-DD8F-4C05-988A-33F2C097205D}"/>
    <dgm:cxn modelId="{3EE85850-524F-3145-BE41-B797D1575306}" type="presOf" srcId="{497CDF25-9239-4157-90D9-DB04269B074A}" destId="{F72ACB38-9089-8F41-A1C3-656401A667D9}" srcOrd="0" destOrd="0" presId="urn:microsoft.com/office/officeart/2005/8/layout/list1"/>
    <dgm:cxn modelId="{68741161-33AA-E04C-8166-1AE8D2F42318}" type="presOf" srcId="{9A19A6D0-BE7E-42EA-A288-55406EB7A379}" destId="{9998B068-691E-4546-B81C-BC2A017296E4}" srcOrd="0" destOrd="1" presId="urn:microsoft.com/office/officeart/2005/8/layout/list1"/>
    <dgm:cxn modelId="{16B80A65-A45E-B846-8418-D42DC54B1283}" type="presOf" srcId="{A90B8882-D0A6-499C-8306-FDC630B5F072}" destId="{A6E550D6-714B-6444-A966-65C78ABAEC81}" srcOrd="1" destOrd="0" presId="urn:microsoft.com/office/officeart/2005/8/layout/list1"/>
    <dgm:cxn modelId="{A5D0FF6A-1A59-46A0-965E-4AAE99EA6CF9}" srcId="{57BCDF0D-1963-427C-9E2E-D242B94643BC}" destId="{E4EAA755-7C2D-42F7-8B12-7CA79A8FA692}" srcOrd="3" destOrd="0" parTransId="{0ADE8384-9ADA-4ABC-828B-B24D69732AF2}" sibTransId="{D5185810-820F-48A7-8ECB-7C8113799259}"/>
    <dgm:cxn modelId="{E2DA597E-D4E6-4965-9930-5CFFF22941AC}" srcId="{A90B8882-D0A6-499C-8306-FDC630B5F072}" destId="{FEFB35A1-1AA8-4162-8C9D-D6518DCE6ED3}" srcOrd="2" destOrd="0" parTransId="{42782D5E-54B2-4B30-84CC-D63AC009EB6D}" sibTransId="{921387F9-F306-43A3-9C67-15A09ABB6D3A}"/>
    <dgm:cxn modelId="{BBE81086-6B1D-4729-AE8B-68172AC6616D}" srcId="{A90B8882-D0A6-499C-8306-FDC630B5F072}" destId="{497CDF25-9239-4157-90D9-DB04269B074A}" srcOrd="0" destOrd="0" parTransId="{108666DE-45F9-4A8C-90F3-9E94466DF069}" sibTransId="{65AF9422-A5EE-4E08-A477-5F0E76A20CDB}"/>
    <dgm:cxn modelId="{0028418B-A469-B647-9AE3-9AA9A569BE99}" type="presOf" srcId="{FEFB35A1-1AA8-4162-8C9D-D6518DCE6ED3}" destId="{F72ACB38-9089-8F41-A1C3-656401A667D9}" srcOrd="0" destOrd="2" presId="urn:microsoft.com/office/officeart/2005/8/layout/list1"/>
    <dgm:cxn modelId="{47DF4292-FAC7-45CD-8D96-953EB3BB28D5}" srcId="{8D5367C7-C36B-425D-8611-8B2066507ACF}" destId="{57BCDF0D-1963-427C-9E2E-D242B94643BC}" srcOrd="1" destOrd="0" parTransId="{BDA74326-E1BD-4634-B542-7A725A6C154F}" sibTransId="{0F056D89-6B76-4112-B4CC-2084F7792D1F}"/>
    <dgm:cxn modelId="{B27CB1A7-95B9-4F8A-AD4C-04911D590271}" srcId="{57BCDF0D-1963-427C-9E2E-D242B94643BC}" destId="{3287E2BD-3A2F-4038-B96F-7860A6B210D0}" srcOrd="0" destOrd="0" parTransId="{A79923E3-DDEA-4C17-BD54-6B5D1F5C0B31}" sibTransId="{5B7C9FF3-250E-4E4B-94BD-17C280849763}"/>
    <dgm:cxn modelId="{988E82B7-919F-6240-830F-3205F76AD636}" type="presOf" srcId="{57BCDF0D-1963-427C-9E2E-D242B94643BC}" destId="{5D5E0369-6DD3-D740-87EC-8F7D7B336109}" srcOrd="1" destOrd="0" presId="urn:microsoft.com/office/officeart/2005/8/layout/list1"/>
    <dgm:cxn modelId="{EB0864B9-E01F-4F3B-92F6-129250FC6668}" srcId="{A90B8882-D0A6-499C-8306-FDC630B5F072}" destId="{F23CD92B-AD08-499C-915A-CB40AE24E9EF}" srcOrd="3" destOrd="0" parTransId="{7A3C1D24-BB1C-4E13-9BCC-760B889683F6}" sibTransId="{D6BD71EA-61BE-45AA-BAE4-5AC080823AE6}"/>
    <dgm:cxn modelId="{84ED42C0-513B-F149-BE28-FFE7D5C858F2}" type="presOf" srcId="{A5445333-4905-46FF-9597-6DAFFDCB7F69}" destId="{9998B068-691E-4546-B81C-BC2A017296E4}" srcOrd="0" destOrd="4" presId="urn:microsoft.com/office/officeart/2005/8/layout/list1"/>
    <dgm:cxn modelId="{F60E24CE-10F2-47C8-A40E-72759A5BE2DD}" srcId="{A90B8882-D0A6-499C-8306-FDC630B5F072}" destId="{5B2617DC-284E-445A-A4B9-90E692EB7D55}" srcOrd="1" destOrd="0" parTransId="{9A217B4F-5926-44AC-9F13-AF668D92C1CF}" sibTransId="{D890B8FD-4370-4C49-A709-B09AE13B5041}"/>
    <dgm:cxn modelId="{C6AB9BD7-1B26-6043-96E6-BB3B8DEAA997}" type="presOf" srcId="{57BCDF0D-1963-427C-9E2E-D242B94643BC}" destId="{6A495D72-6B87-9C4D-9A27-D08C7F64C67C}" srcOrd="0" destOrd="0" presId="urn:microsoft.com/office/officeart/2005/8/layout/list1"/>
    <dgm:cxn modelId="{B72FE9D9-E469-4589-A9FC-67BF17EC52C2}" srcId="{A90B8882-D0A6-499C-8306-FDC630B5F072}" destId="{BD600C71-60B0-4A08-B921-1BD5D6051AA5}" srcOrd="4" destOrd="0" parTransId="{1C327BCF-B70A-4C76-8786-44288E63EA90}" sibTransId="{6D32FD08-1AC7-4348-B856-3F7819EF5B47}"/>
    <dgm:cxn modelId="{D2EF68DB-01F5-C24D-95D3-8B5D9AE2F630}" type="presOf" srcId="{C9E661CC-5F83-401A-82F9-AFDDD8CE111B}" destId="{9998B068-691E-4546-B81C-BC2A017296E4}" srcOrd="0" destOrd="2" presId="urn:microsoft.com/office/officeart/2005/8/layout/list1"/>
    <dgm:cxn modelId="{462579DD-E204-F849-880C-3892E6431782}" type="presOf" srcId="{F23CD92B-AD08-499C-915A-CB40AE24E9EF}" destId="{F72ACB38-9089-8F41-A1C3-656401A667D9}" srcOrd="0" destOrd="3" presId="urn:microsoft.com/office/officeart/2005/8/layout/list1"/>
    <dgm:cxn modelId="{5A00BBE8-701F-43EA-8152-EA5156C7D794}" srcId="{8D5367C7-C36B-425D-8611-8B2066507ACF}" destId="{A90B8882-D0A6-499C-8306-FDC630B5F072}" srcOrd="0" destOrd="0" parTransId="{99636D57-7BF8-4265-AEBF-A568C990EA53}" sibTransId="{7A8C561D-F9B7-4397-9B6C-FD947772E0C7}"/>
    <dgm:cxn modelId="{1E79D6FB-2638-B24C-A8ED-5625B4902235}" type="presOf" srcId="{3287E2BD-3A2F-4038-B96F-7860A6B210D0}" destId="{9998B068-691E-4546-B81C-BC2A017296E4}" srcOrd="0" destOrd="0" presId="urn:microsoft.com/office/officeart/2005/8/layout/list1"/>
    <dgm:cxn modelId="{1768C937-F498-F241-8C0C-1DB14F77974F}" type="presParOf" srcId="{4299C20C-1AFF-724F-A278-872F465FE3F3}" destId="{EA88D2FD-723C-7345-ADD8-19334F29DDC0}" srcOrd="0" destOrd="0" presId="urn:microsoft.com/office/officeart/2005/8/layout/list1"/>
    <dgm:cxn modelId="{34B7B245-1B13-694E-89F2-F4ED080F4474}" type="presParOf" srcId="{EA88D2FD-723C-7345-ADD8-19334F29DDC0}" destId="{E62A4808-806D-3847-8B1E-351C2CBBE06C}" srcOrd="0" destOrd="0" presId="urn:microsoft.com/office/officeart/2005/8/layout/list1"/>
    <dgm:cxn modelId="{6AA71AE0-610D-AF45-A677-1C60DA395CD4}" type="presParOf" srcId="{EA88D2FD-723C-7345-ADD8-19334F29DDC0}" destId="{A6E550D6-714B-6444-A966-65C78ABAEC81}" srcOrd="1" destOrd="0" presId="urn:microsoft.com/office/officeart/2005/8/layout/list1"/>
    <dgm:cxn modelId="{0FF3205C-5AA6-2E45-8D68-330D82FD0FA3}" type="presParOf" srcId="{4299C20C-1AFF-724F-A278-872F465FE3F3}" destId="{0B7E7D56-01C8-9749-BF3D-20117004426D}" srcOrd="1" destOrd="0" presId="urn:microsoft.com/office/officeart/2005/8/layout/list1"/>
    <dgm:cxn modelId="{8785C83D-BB8A-5443-9B62-D581EFBD4332}" type="presParOf" srcId="{4299C20C-1AFF-724F-A278-872F465FE3F3}" destId="{F72ACB38-9089-8F41-A1C3-656401A667D9}" srcOrd="2" destOrd="0" presId="urn:microsoft.com/office/officeart/2005/8/layout/list1"/>
    <dgm:cxn modelId="{83345A29-554D-0E41-AB6A-093FEA3A82FB}" type="presParOf" srcId="{4299C20C-1AFF-724F-A278-872F465FE3F3}" destId="{0DC59164-94D1-E442-903C-3980EC900207}" srcOrd="3" destOrd="0" presId="urn:microsoft.com/office/officeart/2005/8/layout/list1"/>
    <dgm:cxn modelId="{B4B49AF2-FF42-E745-BA93-521957AFCA70}" type="presParOf" srcId="{4299C20C-1AFF-724F-A278-872F465FE3F3}" destId="{ED2E093A-FE64-A646-88CB-607115D29ED8}" srcOrd="4" destOrd="0" presId="urn:microsoft.com/office/officeart/2005/8/layout/list1"/>
    <dgm:cxn modelId="{596B4B69-AF2A-7947-B122-909C64AB9E0A}" type="presParOf" srcId="{ED2E093A-FE64-A646-88CB-607115D29ED8}" destId="{6A495D72-6B87-9C4D-9A27-D08C7F64C67C}" srcOrd="0" destOrd="0" presId="urn:microsoft.com/office/officeart/2005/8/layout/list1"/>
    <dgm:cxn modelId="{D9AD2589-4B1B-0E49-8093-3FE8F3925872}" type="presParOf" srcId="{ED2E093A-FE64-A646-88CB-607115D29ED8}" destId="{5D5E0369-6DD3-D740-87EC-8F7D7B336109}" srcOrd="1" destOrd="0" presId="urn:microsoft.com/office/officeart/2005/8/layout/list1"/>
    <dgm:cxn modelId="{40BEFE1C-674A-934D-8212-8B049C52D5E9}" type="presParOf" srcId="{4299C20C-1AFF-724F-A278-872F465FE3F3}" destId="{8BC8EF61-ABED-3541-8D93-DEBB0CD4A158}" srcOrd="5" destOrd="0" presId="urn:microsoft.com/office/officeart/2005/8/layout/list1"/>
    <dgm:cxn modelId="{ABF2D67B-41D1-384F-AF36-D446AC00C852}" type="presParOf" srcId="{4299C20C-1AFF-724F-A278-872F465FE3F3}" destId="{9998B068-691E-4546-B81C-BC2A017296E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100A304-24D7-45B6-BA28-4B7352C53622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9814DEF-1905-4501-8935-9BB6F6529B85}">
      <dgm:prSet/>
      <dgm:spPr/>
      <dgm:t>
        <a:bodyPr/>
        <a:lstStyle/>
        <a:p>
          <a:r>
            <a:rPr lang="en-US"/>
            <a:t>Detoxification</a:t>
          </a:r>
        </a:p>
      </dgm:t>
    </dgm:pt>
    <dgm:pt modelId="{BF9DCDFF-89F8-4646-94DE-1E4D1F960A39}" type="parTrans" cxnId="{4FD1636A-420D-400F-A42D-4989DC52A704}">
      <dgm:prSet/>
      <dgm:spPr/>
      <dgm:t>
        <a:bodyPr/>
        <a:lstStyle/>
        <a:p>
          <a:endParaRPr lang="en-US"/>
        </a:p>
      </dgm:t>
    </dgm:pt>
    <dgm:pt modelId="{41D120FE-36A3-4E0C-8074-C8E8447A8B23}" type="sibTrans" cxnId="{4FD1636A-420D-400F-A42D-4989DC52A704}">
      <dgm:prSet/>
      <dgm:spPr/>
      <dgm:t>
        <a:bodyPr/>
        <a:lstStyle/>
        <a:p>
          <a:endParaRPr lang="en-US"/>
        </a:p>
      </dgm:t>
    </dgm:pt>
    <dgm:pt modelId="{2CF043CA-8C7B-4BAC-A93B-4D36A47E934D}">
      <dgm:prSet/>
      <dgm:spPr/>
      <dgm:t>
        <a:bodyPr/>
        <a:lstStyle/>
        <a:p>
          <a:r>
            <a:rPr lang="en-US"/>
            <a:t>AC does not bind</a:t>
          </a:r>
        </a:p>
      </dgm:t>
    </dgm:pt>
    <dgm:pt modelId="{7D225C70-3C5A-4B35-94EA-693140702C7D}" type="parTrans" cxnId="{72DF761E-0BEE-49C4-B67E-6739EF7AC562}">
      <dgm:prSet/>
      <dgm:spPr/>
      <dgm:t>
        <a:bodyPr/>
        <a:lstStyle/>
        <a:p>
          <a:endParaRPr lang="en-US"/>
        </a:p>
      </dgm:t>
    </dgm:pt>
    <dgm:pt modelId="{46B98863-E70A-43DC-A7BC-DED509227DA5}" type="sibTrans" cxnId="{72DF761E-0BEE-49C4-B67E-6739EF7AC562}">
      <dgm:prSet/>
      <dgm:spPr/>
      <dgm:t>
        <a:bodyPr/>
        <a:lstStyle/>
        <a:p>
          <a:endParaRPr lang="en-US"/>
        </a:p>
      </dgm:t>
    </dgm:pt>
    <dgm:pt modelId="{87E8A2AA-5B6E-46D2-91C0-51AFCBE36EFC}">
      <dgm:prSet/>
      <dgm:spPr/>
      <dgm:t>
        <a:bodyPr/>
        <a:lstStyle/>
        <a:p>
          <a:r>
            <a:rPr lang="en-US"/>
            <a:t>Induce emesis in asymptomatic patient </a:t>
          </a:r>
        </a:p>
      </dgm:t>
    </dgm:pt>
    <dgm:pt modelId="{599ABB1C-2042-4C02-9AE0-B9B9EC3E0A32}" type="parTrans" cxnId="{D3706243-7B9E-4CC9-BBAD-B37CA1A9BDBE}">
      <dgm:prSet/>
      <dgm:spPr/>
      <dgm:t>
        <a:bodyPr/>
        <a:lstStyle/>
        <a:p>
          <a:endParaRPr lang="en-US"/>
        </a:p>
      </dgm:t>
    </dgm:pt>
    <dgm:pt modelId="{B4ED5083-1336-4D1A-A75C-E8DD03D1EEDD}" type="sibTrans" cxnId="{D3706243-7B9E-4CC9-BBAD-B37CA1A9BDBE}">
      <dgm:prSet/>
      <dgm:spPr/>
      <dgm:t>
        <a:bodyPr/>
        <a:lstStyle/>
        <a:p>
          <a:endParaRPr lang="en-US"/>
        </a:p>
      </dgm:t>
    </dgm:pt>
    <dgm:pt modelId="{80F13137-6C13-47AE-B568-AFA9CF56469F}">
      <dgm:prSet/>
      <dgm:spPr/>
      <dgm:t>
        <a:bodyPr/>
        <a:lstStyle/>
        <a:p>
          <a:r>
            <a:rPr lang="en-US"/>
            <a:t>Gastric lavage – contraindicated with GI hemorrhage </a:t>
          </a:r>
        </a:p>
      </dgm:t>
    </dgm:pt>
    <dgm:pt modelId="{75931D1D-06CD-4BFC-96FA-EB69AA0DD2E7}" type="parTrans" cxnId="{F855FDF2-77A9-4D22-9875-5D8F8617319D}">
      <dgm:prSet/>
      <dgm:spPr/>
      <dgm:t>
        <a:bodyPr/>
        <a:lstStyle/>
        <a:p>
          <a:endParaRPr lang="en-US"/>
        </a:p>
      </dgm:t>
    </dgm:pt>
    <dgm:pt modelId="{3EE86759-2D26-4EB7-BDD7-A81C757D3B73}" type="sibTrans" cxnId="{F855FDF2-77A9-4D22-9875-5D8F8617319D}">
      <dgm:prSet/>
      <dgm:spPr/>
      <dgm:t>
        <a:bodyPr/>
        <a:lstStyle/>
        <a:p>
          <a:endParaRPr lang="en-US"/>
        </a:p>
      </dgm:t>
    </dgm:pt>
    <dgm:pt modelId="{C9F0EC26-1074-440D-8630-55354C4A2C17}">
      <dgm:prSet/>
      <dgm:spPr/>
      <dgm:t>
        <a:bodyPr/>
        <a:lstStyle/>
        <a:p>
          <a:r>
            <a:rPr lang="en-US"/>
            <a:t>Emergency gastrotomy if unable to decontaminate and toxic dose ingested </a:t>
          </a:r>
        </a:p>
      </dgm:t>
    </dgm:pt>
    <dgm:pt modelId="{E11A3F86-85C7-4D60-A7A1-2BF37954A5E8}" type="parTrans" cxnId="{13E3639C-9C2D-487B-91C7-5DAE741A3B23}">
      <dgm:prSet/>
      <dgm:spPr/>
      <dgm:t>
        <a:bodyPr/>
        <a:lstStyle/>
        <a:p>
          <a:endParaRPr lang="en-US"/>
        </a:p>
      </dgm:t>
    </dgm:pt>
    <dgm:pt modelId="{D1BDEFB0-7B98-461D-97AD-1146C0E7C744}" type="sibTrans" cxnId="{13E3639C-9C2D-487B-91C7-5DAE741A3B23}">
      <dgm:prSet/>
      <dgm:spPr/>
      <dgm:t>
        <a:bodyPr/>
        <a:lstStyle/>
        <a:p>
          <a:endParaRPr lang="en-US"/>
        </a:p>
      </dgm:t>
    </dgm:pt>
    <dgm:pt modelId="{B271B7CA-D928-4CE9-B8AE-2DC029624E49}">
      <dgm:prSet/>
      <dgm:spPr/>
      <dgm:t>
        <a:bodyPr/>
        <a:lstStyle/>
        <a:p>
          <a:r>
            <a:rPr lang="en-US"/>
            <a:t>Treatment:</a:t>
          </a:r>
        </a:p>
      </dgm:t>
    </dgm:pt>
    <dgm:pt modelId="{B141843A-4603-4A94-ABCC-090747421157}" type="parTrans" cxnId="{B2AFF957-7B7D-43D9-90E5-55D4C327CB3B}">
      <dgm:prSet/>
      <dgm:spPr/>
      <dgm:t>
        <a:bodyPr/>
        <a:lstStyle/>
        <a:p>
          <a:endParaRPr lang="en-US"/>
        </a:p>
      </dgm:t>
    </dgm:pt>
    <dgm:pt modelId="{46ABA66C-DAE4-4B2B-B1A3-6631A7E09AAB}" type="sibTrans" cxnId="{B2AFF957-7B7D-43D9-90E5-55D4C327CB3B}">
      <dgm:prSet/>
      <dgm:spPr/>
      <dgm:t>
        <a:bodyPr/>
        <a:lstStyle/>
        <a:p>
          <a:endParaRPr lang="en-US"/>
        </a:p>
      </dgm:t>
    </dgm:pt>
    <dgm:pt modelId="{91C51A01-D167-4219-AD23-CEC077202547}">
      <dgm:prSet/>
      <dgm:spPr/>
      <dgm:t>
        <a:bodyPr/>
        <a:lstStyle/>
        <a:p>
          <a:r>
            <a:rPr lang="en-US"/>
            <a:t>IVF and CV support</a:t>
          </a:r>
        </a:p>
      </dgm:t>
    </dgm:pt>
    <dgm:pt modelId="{4CF5771D-1FFA-431A-BEE6-AF9BA21C236C}" type="parTrans" cxnId="{339A4208-2440-469D-8BA1-AFC53899F6D5}">
      <dgm:prSet/>
      <dgm:spPr/>
      <dgm:t>
        <a:bodyPr/>
        <a:lstStyle/>
        <a:p>
          <a:endParaRPr lang="en-US"/>
        </a:p>
      </dgm:t>
    </dgm:pt>
    <dgm:pt modelId="{36F41866-310A-4AF8-AD29-EC52C6C2B28F}" type="sibTrans" cxnId="{339A4208-2440-469D-8BA1-AFC53899F6D5}">
      <dgm:prSet/>
      <dgm:spPr/>
      <dgm:t>
        <a:bodyPr/>
        <a:lstStyle/>
        <a:p>
          <a:endParaRPr lang="en-US"/>
        </a:p>
      </dgm:t>
    </dgm:pt>
    <dgm:pt modelId="{3842403E-18BE-4363-97EF-D06722F87BEC}">
      <dgm:prSet/>
      <dgm:spPr/>
      <dgm:t>
        <a:bodyPr/>
        <a:lstStyle/>
        <a:p>
          <a:r>
            <a:rPr lang="en-US"/>
            <a:t>Gastroprotectants </a:t>
          </a:r>
        </a:p>
      </dgm:t>
    </dgm:pt>
    <dgm:pt modelId="{E48E94EE-D1E4-474A-9BAB-9A367959BF5E}" type="parTrans" cxnId="{714C8F24-E579-4C66-8DB3-265D62A97E8C}">
      <dgm:prSet/>
      <dgm:spPr/>
      <dgm:t>
        <a:bodyPr/>
        <a:lstStyle/>
        <a:p>
          <a:endParaRPr lang="en-US"/>
        </a:p>
      </dgm:t>
    </dgm:pt>
    <dgm:pt modelId="{395B530B-6D90-4447-BD4F-01CF0F6DC98C}" type="sibTrans" cxnId="{714C8F24-E579-4C66-8DB3-265D62A97E8C}">
      <dgm:prSet/>
      <dgm:spPr/>
      <dgm:t>
        <a:bodyPr/>
        <a:lstStyle/>
        <a:p>
          <a:endParaRPr lang="en-US"/>
        </a:p>
      </dgm:t>
    </dgm:pt>
    <dgm:pt modelId="{222BD413-183B-4496-9ED1-E4396773A6DC}">
      <dgm:prSet/>
      <dgm:spPr/>
      <dgm:t>
        <a:bodyPr/>
        <a:lstStyle/>
        <a:p>
          <a:r>
            <a:rPr lang="en-US"/>
            <a:t>Chelation</a:t>
          </a:r>
        </a:p>
      </dgm:t>
    </dgm:pt>
    <dgm:pt modelId="{78EDD306-9A0E-44FE-B6E5-F1A79970CFFB}" type="parTrans" cxnId="{8C122C91-107E-4A9C-A40C-926184E5054D}">
      <dgm:prSet/>
      <dgm:spPr/>
      <dgm:t>
        <a:bodyPr/>
        <a:lstStyle/>
        <a:p>
          <a:endParaRPr lang="en-US"/>
        </a:p>
      </dgm:t>
    </dgm:pt>
    <dgm:pt modelId="{C7778E78-0294-4025-9223-8C4B8C625DEE}" type="sibTrans" cxnId="{8C122C91-107E-4A9C-A40C-926184E5054D}">
      <dgm:prSet/>
      <dgm:spPr/>
      <dgm:t>
        <a:bodyPr/>
        <a:lstStyle/>
        <a:p>
          <a:endParaRPr lang="en-US"/>
        </a:p>
      </dgm:t>
    </dgm:pt>
    <dgm:pt modelId="{32D680E8-4747-C440-BEFA-201FCCE96BA2}" type="pres">
      <dgm:prSet presAssocID="{A100A304-24D7-45B6-BA28-4B7352C53622}" presName="linear" presStyleCnt="0">
        <dgm:presLayoutVars>
          <dgm:dir/>
          <dgm:animLvl val="lvl"/>
          <dgm:resizeHandles val="exact"/>
        </dgm:presLayoutVars>
      </dgm:prSet>
      <dgm:spPr/>
    </dgm:pt>
    <dgm:pt modelId="{96A47FCF-78D7-694C-A1F4-9CFDB0236064}" type="pres">
      <dgm:prSet presAssocID="{39814DEF-1905-4501-8935-9BB6F6529B85}" presName="parentLin" presStyleCnt="0"/>
      <dgm:spPr/>
    </dgm:pt>
    <dgm:pt modelId="{D803E29A-8AFC-054E-9720-965C58DC7296}" type="pres">
      <dgm:prSet presAssocID="{39814DEF-1905-4501-8935-9BB6F6529B85}" presName="parentLeftMargin" presStyleLbl="node1" presStyleIdx="0" presStyleCnt="2"/>
      <dgm:spPr/>
    </dgm:pt>
    <dgm:pt modelId="{D73EA7A4-96C7-9F4D-807C-520B6BB46797}" type="pres">
      <dgm:prSet presAssocID="{39814DEF-1905-4501-8935-9BB6F6529B8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7D192BF-7288-E74E-8B5F-2436642E6A74}" type="pres">
      <dgm:prSet presAssocID="{39814DEF-1905-4501-8935-9BB6F6529B85}" presName="negativeSpace" presStyleCnt="0"/>
      <dgm:spPr/>
    </dgm:pt>
    <dgm:pt modelId="{AB68DF29-90D8-8849-9DBE-BFDE8EB9FCDE}" type="pres">
      <dgm:prSet presAssocID="{39814DEF-1905-4501-8935-9BB6F6529B85}" presName="childText" presStyleLbl="conFgAcc1" presStyleIdx="0" presStyleCnt="2">
        <dgm:presLayoutVars>
          <dgm:bulletEnabled val="1"/>
        </dgm:presLayoutVars>
      </dgm:prSet>
      <dgm:spPr/>
    </dgm:pt>
    <dgm:pt modelId="{46FF923C-FDF6-E641-9523-7FFF504F13B6}" type="pres">
      <dgm:prSet presAssocID="{41D120FE-36A3-4E0C-8074-C8E8447A8B23}" presName="spaceBetweenRectangles" presStyleCnt="0"/>
      <dgm:spPr/>
    </dgm:pt>
    <dgm:pt modelId="{1FCCCE09-769D-5A4E-BBFE-158354B3E5D9}" type="pres">
      <dgm:prSet presAssocID="{B271B7CA-D928-4CE9-B8AE-2DC029624E49}" presName="parentLin" presStyleCnt="0"/>
      <dgm:spPr/>
    </dgm:pt>
    <dgm:pt modelId="{3CBD66E1-A374-B144-B5FB-C9EB5D656C47}" type="pres">
      <dgm:prSet presAssocID="{B271B7CA-D928-4CE9-B8AE-2DC029624E49}" presName="parentLeftMargin" presStyleLbl="node1" presStyleIdx="0" presStyleCnt="2"/>
      <dgm:spPr/>
    </dgm:pt>
    <dgm:pt modelId="{D7BA8B25-A8B5-724C-9BF7-20C59F30C4DD}" type="pres">
      <dgm:prSet presAssocID="{B271B7CA-D928-4CE9-B8AE-2DC029624E4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AE1F193-5FC4-9E48-9DDA-D83503F7B7F7}" type="pres">
      <dgm:prSet presAssocID="{B271B7CA-D928-4CE9-B8AE-2DC029624E49}" presName="negativeSpace" presStyleCnt="0"/>
      <dgm:spPr/>
    </dgm:pt>
    <dgm:pt modelId="{025B4853-1040-9F46-AC8B-7192C55243C0}" type="pres">
      <dgm:prSet presAssocID="{B271B7CA-D928-4CE9-B8AE-2DC029624E4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39A4208-2440-469D-8BA1-AFC53899F6D5}" srcId="{B271B7CA-D928-4CE9-B8AE-2DC029624E49}" destId="{91C51A01-D167-4219-AD23-CEC077202547}" srcOrd="0" destOrd="0" parTransId="{4CF5771D-1FFA-431A-BEE6-AF9BA21C236C}" sibTransId="{36F41866-310A-4AF8-AD29-EC52C6C2B28F}"/>
    <dgm:cxn modelId="{3D6FB418-FDB9-E041-B7F5-6409C1EF4519}" type="presOf" srcId="{2CF043CA-8C7B-4BAC-A93B-4D36A47E934D}" destId="{AB68DF29-90D8-8849-9DBE-BFDE8EB9FCDE}" srcOrd="0" destOrd="0" presId="urn:microsoft.com/office/officeart/2005/8/layout/list1"/>
    <dgm:cxn modelId="{72DF761E-0BEE-49C4-B67E-6739EF7AC562}" srcId="{39814DEF-1905-4501-8935-9BB6F6529B85}" destId="{2CF043CA-8C7B-4BAC-A93B-4D36A47E934D}" srcOrd="0" destOrd="0" parTransId="{7D225C70-3C5A-4B35-94EA-693140702C7D}" sibTransId="{46B98863-E70A-43DC-A7BC-DED509227DA5}"/>
    <dgm:cxn modelId="{714C8F24-E579-4C66-8DB3-265D62A97E8C}" srcId="{B271B7CA-D928-4CE9-B8AE-2DC029624E49}" destId="{3842403E-18BE-4363-97EF-D06722F87BEC}" srcOrd="1" destOrd="0" parTransId="{E48E94EE-D1E4-474A-9BAB-9A367959BF5E}" sibTransId="{395B530B-6D90-4447-BD4F-01CF0F6DC98C}"/>
    <dgm:cxn modelId="{9638DA39-0598-6143-9CE1-C0191BA2E675}" type="presOf" srcId="{87E8A2AA-5B6E-46D2-91C0-51AFCBE36EFC}" destId="{AB68DF29-90D8-8849-9DBE-BFDE8EB9FCDE}" srcOrd="0" destOrd="1" presId="urn:microsoft.com/office/officeart/2005/8/layout/list1"/>
    <dgm:cxn modelId="{D3706243-7B9E-4CC9-BBAD-B37CA1A9BDBE}" srcId="{39814DEF-1905-4501-8935-9BB6F6529B85}" destId="{87E8A2AA-5B6E-46D2-91C0-51AFCBE36EFC}" srcOrd="1" destOrd="0" parTransId="{599ABB1C-2042-4C02-9AE0-B9B9EC3E0A32}" sibTransId="{B4ED5083-1336-4D1A-A75C-E8DD03D1EEDD}"/>
    <dgm:cxn modelId="{B2AFF957-7B7D-43D9-90E5-55D4C327CB3B}" srcId="{A100A304-24D7-45B6-BA28-4B7352C53622}" destId="{B271B7CA-D928-4CE9-B8AE-2DC029624E49}" srcOrd="1" destOrd="0" parTransId="{B141843A-4603-4A94-ABCC-090747421157}" sibTransId="{46ABA66C-DAE4-4B2B-B1A3-6631A7E09AAB}"/>
    <dgm:cxn modelId="{C0078F64-8F55-B444-BC24-C9826DDD3461}" type="presOf" srcId="{91C51A01-D167-4219-AD23-CEC077202547}" destId="{025B4853-1040-9F46-AC8B-7192C55243C0}" srcOrd="0" destOrd="0" presId="urn:microsoft.com/office/officeart/2005/8/layout/list1"/>
    <dgm:cxn modelId="{05BA6866-5810-D142-8BE4-D9B6FA486CD1}" type="presOf" srcId="{39814DEF-1905-4501-8935-9BB6F6529B85}" destId="{D73EA7A4-96C7-9F4D-807C-520B6BB46797}" srcOrd="1" destOrd="0" presId="urn:microsoft.com/office/officeart/2005/8/layout/list1"/>
    <dgm:cxn modelId="{4FD1636A-420D-400F-A42D-4989DC52A704}" srcId="{A100A304-24D7-45B6-BA28-4B7352C53622}" destId="{39814DEF-1905-4501-8935-9BB6F6529B85}" srcOrd="0" destOrd="0" parTransId="{BF9DCDFF-89F8-4646-94DE-1E4D1F960A39}" sibTransId="{41D120FE-36A3-4E0C-8074-C8E8447A8B23}"/>
    <dgm:cxn modelId="{D7B1B16C-A447-E549-BFFF-695E8CECFBF8}" type="presOf" srcId="{80F13137-6C13-47AE-B568-AFA9CF56469F}" destId="{AB68DF29-90D8-8849-9DBE-BFDE8EB9FCDE}" srcOrd="0" destOrd="2" presId="urn:microsoft.com/office/officeart/2005/8/layout/list1"/>
    <dgm:cxn modelId="{93F8826D-A6D6-BF4F-B2D3-888B5F3DC114}" type="presOf" srcId="{B271B7CA-D928-4CE9-B8AE-2DC029624E49}" destId="{3CBD66E1-A374-B144-B5FB-C9EB5D656C47}" srcOrd="0" destOrd="0" presId="urn:microsoft.com/office/officeart/2005/8/layout/list1"/>
    <dgm:cxn modelId="{BE709474-3BE2-A347-9E7F-80AF990709AB}" type="presOf" srcId="{222BD413-183B-4496-9ED1-E4396773A6DC}" destId="{025B4853-1040-9F46-AC8B-7192C55243C0}" srcOrd="0" destOrd="2" presId="urn:microsoft.com/office/officeart/2005/8/layout/list1"/>
    <dgm:cxn modelId="{9564AA89-99F0-3C44-A5AC-C669C9639724}" type="presOf" srcId="{A100A304-24D7-45B6-BA28-4B7352C53622}" destId="{32D680E8-4747-C440-BEFA-201FCCE96BA2}" srcOrd="0" destOrd="0" presId="urn:microsoft.com/office/officeart/2005/8/layout/list1"/>
    <dgm:cxn modelId="{8C122C91-107E-4A9C-A40C-926184E5054D}" srcId="{B271B7CA-D928-4CE9-B8AE-2DC029624E49}" destId="{222BD413-183B-4496-9ED1-E4396773A6DC}" srcOrd="2" destOrd="0" parTransId="{78EDD306-9A0E-44FE-B6E5-F1A79970CFFB}" sibTransId="{C7778E78-0294-4025-9223-8C4B8C625DEE}"/>
    <dgm:cxn modelId="{7A2C9895-E944-5445-97E9-FA9F4FD781C0}" type="presOf" srcId="{C9F0EC26-1074-440D-8630-55354C4A2C17}" destId="{AB68DF29-90D8-8849-9DBE-BFDE8EB9FCDE}" srcOrd="0" destOrd="3" presId="urn:microsoft.com/office/officeart/2005/8/layout/list1"/>
    <dgm:cxn modelId="{E8BED898-3E6E-D24E-BE96-7DB7CB9426D0}" type="presOf" srcId="{39814DEF-1905-4501-8935-9BB6F6529B85}" destId="{D803E29A-8AFC-054E-9720-965C58DC7296}" srcOrd="0" destOrd="0" presId="urn:microsoft.com/office/officeart/2005/8/layout/list1"/>
    <dgm:cxn modelId="{13E3639C-9C2D-487B-91C7-5DAE741A3B23}" srcId="{39814DEF-1905-4501-8935-9BB6F6529B85}" destId="{C9F0EC26-1074-440D-8630-55354C4A2C17}" srcOrd="3" destOrd="0" parTransId="{E11A3F86-85C7-4D60-A7A1-2BF37954A5E8}" sibTransId="{D1BDEFB0-7B98-461D-97AD-1146C0E7C744}"/>
    <dgm:cxn modelId="{3BF262A2-2F4F-AC4A-99F0-D83A7142A6EC}" type="presOf" srcId="{B271B7CA-D928-4CE9-B8AE-2DC029624E49}" destId="{D7BA8B25-A8B5-724C-9BF7-20C59F30C4DD}" srcOrd="1" destOrd="0" presId="urn:microsoft.com/office/officeart/2005/8/layout/list1"/>
    <dgm:cxn modelId="{F855FDF2-77A9-4D22-9875-5D8F8617319D}" srcId="{39814DEF-1905-4501-8935-9BB6F6529B85}" destId="{80F13137-6C13-47AE-B568-AFA9CF56469F}" srcOrd="2" destOrd="0" parTransId="{75931D1D-06CD-4BFC-96FA-EB69AA0DD2E7}" sibTransId="{3EE86759-2D26-4EB7-BDD7-A81C757D3B73}"/>
    <dgm:cxn modelId="{32C1E2FF-2064-7848-9438-99D6AE27AB56}" type="presOf" srcId="{3842403E-18BE-4363-97EF-D06722F87BEC}" destId="{025B4853-1040-9F46-AC8B-7192C55243C0}" srcOrd="0" destOrd="1" presId="urn:microsoft.com/office/officeart/2005/8/layout/list1"/>
    <dgm:cxn modelId="{EBC2C8FF-746D-BF42-87C6-6011CB64674C}" type="presParOf" srcId="{32D680E8-4747-C440-BEFA-201FCCE96BA2}" destId="{96A47FCF-78D7-694C-A1F4-9CFDB0236064}" srcOrd="0" destOrd="0" presId="urn:microsoft.com/office/officeart/2005/8/layout/list1"/>
    <dgm:cxn modelId="{684ECB1B-0647-7844-9B2C-CD0F91B78B4A}" type="presParOf" srcId="{96A47FCF-78D7-694C-A1F4-9CFDB0236064}" destId="{D803E29A-8AFC-054E-9720-965C58DC7296}" srcOrd="0" destOrd="0" presId="urn:microsoft.com/office/officeart/2005/8/layout/list1"/>
    <dgm:cxn modelId="{2EB60D6A-5993-7848-9A7D-46E78BB216EA}" type="presParOf" srcId="{96A47FCF-78D7-694C-A1F4-9CFDB0236064}" destId="{D73EA7A4-96C7-9F4D-807C-520B6BB46797}" srcOrd="1" destOrd="0" presId="urn:microsoft.com/office/officeart/2005/8/layout/list1"/>
    <dgm:cxn modelId="{7279368F-6B16-6D4F-BE7F-5E35321F76C9}" type="presParOf" srcId="{32D680E8-4747-C440-BEFA-201FCCE96BA2}" destId="{17D192BF-7288-E74E-8B5F-2436642E6A74}" srcOrd="1" destOrd="0" presId="urn:microsoft.com/office/officeart/2005/8/layout/list1"/>
    <dgm:cxn modelId="{08AB171E-B188-E246-A249-9BA5761BE7F1}" type="presParOf" srcId="{32D680E8-4747-C440-BEFA-201FCCE96BA2}" destId="{AB68DF29-90D8-8849-9DBE-BFDE8EB9FCDE}" srcOrd="2" destOrd="0" presId="urn:microsoft.com/office/officeart/2005/8/layout/list1"/>
    <dgm:cxn modelId="{0BDCC3CB-5AD4-2F4C-9E11-0DBFB830E0EC}" type="presParOf" srcId="{32D680E8-4747-C440-BEFA-201FCCE96BA2}" destId="{46FF923C-FDF6-E641-9523-7FFF504F13B6}" srcOrd="3" destOrd="0" presId="urn:microsoft.com/office/officeart/2005/8/layout/list1"/>
    <dgm:cxn modelId="{2865E8F9-CC4F-2F45-8A1C-932E504D7AA3}" type="presParOf" srcId="{32D680E8-4747-C440-BEFA-201FCCE96BA2}" destId="{1FCCCE09-769D-5A4E-BBFE-158354B3E5D9}" srcOrd="4" destOrd="0" presId="urn:microsoft.com/office/officeart/2005/8/layout/list1"/>
    <dgm:cxn modelId="{51C17B18-C1BA-EF49-84AF-F9225F234C24}" type="presParOf" srcId="{1FCCCE09-769D-5A4E-BBFE-158354B3E5D9}" destId="{3CBD66E1-A374-B144-B5FB-C9EB5D656C47}" srcOrd="0" destOrd="0" presId="urn:microsoft.com/office/officeart/2005/8/layout/list1"/>
    <dgm:cxn modelId="{4FD6F512-6C32-EF4A-BC8F-E204709AA62D}" type="presParOf" srcId="{1FCCCE09-769D-5A4E-BBFE-158354B3E5D9}" destId="{D7BA8B25-A8B5-724C-9BF7-20C59F30C4DD}" srcOrd="1" destOrd="0" presId="urn:microsoft.com/office/officeart/2005/8/layout/list1"/>
    <dgm:cxn modelId="{CFD22B58-305E-1440-ADB7-8CD66C7254F3}" type="presParOf" srcId="{32D680E8-4747-C440-BEFA-201FCCE96BA2}" destId="{DAE1F193-5FC4-9E48-9DDA-D83503F7B7F7}" srcOrd="5" destOrd="0" presId="urn:microsoft.com/office/officeart/2005/8/layout/list1"/>
    <dgm:cxn modelId="{5C602CF3-7DF6-724C-8B8C-69F1C31B5DCE}" type="presParOf" srcId="{32D680E8-4747-C440-BEFA-201FCCE96BA2}" destId="{025B4853-1040-9F46-AC8B-7192C55243C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FA3C829-62CA-48AB-9A27-B2DCD805A200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419562F-6DC3-4188-85AC-154CB7F2CA2E}">
      <dgm:prSet/>
      <dgm:spPr/>
      <dgm:t>
        <a:bodyPr/>
        <a:lstStyle/>
        <a:p>
          <a:r>
            <a:rPr lang="en-US"/>
            <a:t>Chelation/Antidote:</a:t>
          </a:r>
        </a:p>
      </dgm:t>
    </dgm:pt>
    <dgm:pt modelId="{A2EE367B-92F5-47C4-87AF-8359FE0AACBE}" type="parTrans" cxnId="{A0D786B7-7FAE-45D2-B238-1A5EB64D9F11}">
      <dgm:prSet/>
      <dgm:spPr/>
      <dgm:t>
        <a:bodyPr/>
        <a:lstStyle/>
        <a:p>
          <a:endParaRPr lang="en-US"/>
        </a:p>
      </dgm:t>
    </dgm:pt>
    <dgm:pt modelId="{76E04637-033A-42E2-9466-E5AC3D956121}" type="sibTrans" cxnId="{A0D786B7-7FAE-45D2-B238-1A5EB64D9F11}">
      <dgm:prSet/>
      <dgm:spPr/>
      <dgm:t>
        <a:bodyPr/>
        <a:lstStyle/>
        <a:p>
          <a:endParaRPr lang="en-US"/>
        </a:p>
      </dgm:t>
    </dgm:pt>
    <dgm:pt modelId="{73DB851D-056B-4A69-8A62-364EB62983C7}">
      <dgm:prSet/>
      <dgm:spPr/>
      <dgm:t>
        <a:bodyPr/>
        <a:lstStyle/>
        <a:p>
          <a:r>
            <a:rPr lang="en-US"/>
            <a:t>Deferoxamine mesylate 15 mg/kg/h, slow IV infusion or 40 mg/kg IM q 4 – 6 hours or 40 mg/kg, slow IV q 4 –6 hours</a:t>
          </a:r>
        </a:p>
      </dgm:t>
    </dgm:pt>
    <dgm:pt modelId="{4510456C-889A-48A0-B92C-45EF7F6EB534}" type="parTrans" cxnId="{EE8D2812-CD1D-47D5-8465-961D6FFA0211}">
      <dgm:prSet/>
      <dgm:spPr/>
      <dgm:t>
        <a:bodyPr/>
        <a:lstStyle/>
        <a:p>
          <a:endParaRPr lang="en-US"/>
        </a:p>
      </dgm:t>
    </dgm:pt>
    <dgm:pt modelId="{18AEA592-FDE8-4095-950B-EED5BC29F88B}" type="sibTrans" cxnId="{EE8D2812-CD1D-47D5-8465-961D6FFA0211}">
      <dgm:prSet/>
      <dgm:spPr/>
      <dgm:t>
        <a:bodyPr/>
        <a:lstStyle/>
        <a:p>
          <a:endParaRPr lang="en-US"/>
        </a:p>
      </dgm:t>
    </dgm:pt>
    <dgm:pt modelId="{C548EE4C-7F7F-4425-B283-8EC00FFF8863}">
      <dgm:prSet/>
      <dgm:spPr/>
      <dgm:t>
        <a:bodyPr/>
        <a:lstStyle/>
        <a:p>
          <a:r>
            <a:rPr lang="en-US" dirty="0"/>
            <a:t>For chelation when indicated by serum iron exceeding TIBC, or when serum iron levels are &gt; 350 – 500 </a:t>
          </a:r>
          <a:r>
            <a:rPr lang="el-GR" dirty="0"/>
            <a:t>μ </a:t>
          </a:r>
          <a:r>
            <a:rPr lang="en-US" dirty="0"/>
            <a:t>g/dL</a:t>
          </a:r>
        </a:p>
      </dgm:t>
    </dgm:pt>
    <dgm:pt modelId="{CE0DF043-AF51-4A1F-AC2A-EA38365F53E9}" type="parTrans" cxnId="{80042596-A91D-4FFE-BA5A-46FAF3AE2B63}">
      <dgm:prSet/>
      <dgm:spPr/>
      <dgm:t>
        <a:bodyPr/>
        <a:lstStyle/>
        <a:p>
          <a:endParaRPr lang="en-US"/>
        </a:p>
      </dgm:t>
    </dgm:pt>
    <dgm:pt modelId="{1D84CACA-F2C3-40D1-9C92-84C878139153}" type="sibTrans" cxnId="{80042596-A91D-4FFE-BA5A-46FAF3AE2B63}">
      <dgm:prSet/>
      <dgm:spPr/>
      <dgm:t>
        <a:bodyPr/>
        <a:lstStyle/>
        <a:p>
          <a:endParaRPr lang="en-US"/>
        </a:p>
      </dgm:t>
    </dgm:pt>
    <dgm:pt modelId="{DC4D0A32-131D-4D79-970A-B7282FCD50E6}">
      <dgm:prSet/>
      <dgm:spPr/>
      <dgm:t>
        <a:bodyPr/>
        <a:lstStyle/>
        <a:p>
          <a:r>
            <a:rPr lang="en-US" dirty="0"/>
            <a:t>Oral milk of magnesia or aluminum hydroxide will precipitate iron in the GIT as insoluble iron hydroxide.</a:t>
          </a:r>
        </a:p>
      </dgm:t>
    </dgm:pt>
    <dgm:pt modelId="{1F0C3809-CDFF-44F6-B5F6-7DB4607C952B}" type="parTrans" cxnId="{D4A03272-C70F-4544-8193-D3D18835D2BC}">
      <dgm:prSet/>
      <dgm:spPr/>
      <dgm:t>
        <a:bodyPr/>
        <a:lstStyle/>
        <a:p>
          <a:endParaRPr lang="en-US"/>
        </a:p>
      </dgm:t>
    </dgm:pt>
    <dgm:pt modelId="{847C1EE3-8758-48FA-9B53-2B2DE44BFCF2}" type="sibTrans" cxnId="{D4A03272-C70F-4544-8193-D3D18835D2BC}">
      <dgm:prSet/>
      <dgm:spPr/>
      <dgm:t>
        <a:bodyPr/>
        <a:lstStyle/>
        <a:p>
          <a:endParaRPr lang="en-US"/>
        </a:p>
      </dgm:t>
    </dgm:pt>
    <dgm:pt modelId="{BDDC7042-54CA-4CB0-8510-AD50FF0226F2}">
      <dgm:prSet/>
      <dgm:spPr/>
      <dgm:t>
        <a:bodyPr/>
        <a:lstStyle/>
        <a:p>
          <a:r>
            <a:rPr lang="en-US"/>
            <a:t>Prognosis:</a:t>
          </a:r>
        </a:p>
      </dgm:t>
    </dgm:pt>
    <dgm:pt modelId="{5A993B23-738B-40F9-8292-804F62F17B0D}" type="parTrans" cxnId="{9DF7D3BC-ACC9-402A-838A-C13477A37E2D}">
      <dgm:prSet/>
      <dgm:spPr/>
      <dgm:t>
        <a:bodyPr/>
        <a:lstStyle/>
        <a:p>
          <a:endParaRPr lang="en-US"/>
        </a:p>
      </dgm:t>
    </dgm:pt>
    <dgm:pt modelId="{77CCACC5-DE38-43F9-9193-98478E72CFE8}" type="sibTrans" cxnId="{9DF7D3BC-ACC9-402A-838A-C13477A37E2D}">
      <dgm:prSet/>
      <dgm:spPr/>
      <dgm:t>
        <a:bodyPr/>
        <a:lstStyle/>
        <a:p>
          <a:endParaRPr lang="en-US"/>
        </a:p>
      </dgm:t>
    </dgm:pt>
    <dgm:pt modelId="{CB9F4752-2AB8-4792-98B1-9AE32746640F}">
      <dgm:prSet/>
      <dgm:spPr/>
      <dgm:t>
        <a:bodyPr/>
        <a:lstStyle/>
        <a:p>
          <a:r>
            <a:rPr lang="en-US"/>
            <a:t>Good if no clinical signs by 8 hours</a:t>
          </a:r>
        </a:p>
      </dgm:t>
    </dgm:pt>
    <dgm:pt modelId="{0F5DAC31-65AB-439A-8C03-47D70EF954B0}" type="parTrans" cxnId="{8E7958C6-A548-4D76-90EB-EA94D876DE69}">
      <dgm:prSet/>
      <dgm:spPr/>
      <dgm:t>
        <a:bodyPr/>
        <a:lstStyle/>
        <a:p>
          <a:endParaRPr lang="en-US"/>
        </a:p>
      </dgm:t>
    </dgm:pt>
    <dgm:pt modelId="{10395C0B-F5CF-4895-A128-B1F933F2A5A0}" type="sibTrans" cxnId="{8E7958C6-A548-4D76-90EB-EA94D876DE69}">
      <dgm:prSet/>
      <dgm:spPr/>
      <dgm:t>
        <a:bodyPr/>
        <a:lstStyle/>
        <a:p>
          <a:endParaRPr lang="en-US"/>
        </a:p>
      </dgm:t>
    </dgm:pt>
    <dgm:pt modelId="{D55E8E26-E68B-422C-AB98-62BB4E8645D9}">
      <dgm:prSet/>
      <dgm:spPr/>
      <dgm:t>
        <a:bodyPr/>
        <a:lstStyle/>
        <a:p>
          <a:r>
            <a:rPr lang="en-US"/>
            <a:t>Fair to guarded with decontamination prior to clinical signs</a:t>
          </a:r>
        </a:p>
      </dgm:t>
    </dgm:pt>
    <dgm:pt modelId="{86814197-06A5-4255-8D02-90AA11AFBAC2}" type="parTrans" cxnId="{02F7E03B-1D2C-41C6-8609-CE7FED9D9661}">
      <dgm:prSet/>
      <dgm:spPr/>
      <dgm:t>
        <a:bodyPr/>
        <a:lstStyle/>
        <a:p>
          <a:endParaRPr lang="en-US"/>
        </a:p>
      </dgm:t>
    </dgm:pt>
    <dgm:pt modelId="{78BC5EB0-B639-4447-B7FD-2FD990321BAE}" type="sibTrans" cxnId="{02F7E03B-1D2C-41C6-8609-CE7FED9D9661}">
      <dgm:prSet/>
      <dgm:spPr/>
      <dgm:t>
        <a:bodyPr/>
        <a:lstStyle/>
        <a:p>
          <a:endParaRPr lang="en-US"/>
        </a:p>
      </dgm:t>
    </dgm:pt>
    <dgm:pt modelId="{C95F451F-9E6A-423B-9B17-2A70CFAF1A23}">
      <dgm:prSet/>
      <dgm:spPr/>
      <dgm:t>
        <a:bodyPr/>
        <a:lstStyle/>
        <a:p>
          <a:r>
            <a:rPr lang="en-US"/>
            <a:t>Guarded in patients with clinical signs</a:t>
          </a:r>
        </a:p>
      </dgm:t>
    </dgm:pt>
    <dgm:pt modelId="{575D1411-F5F4-4BFC-83FC-63186DD857A4}" type="parTrans" cxnId="{36180EAF-9B9F-49C5-A050-E16D577D6696}">
      <dgm:prSet/>
      <dgm:spPr/>
      <dgm:t>
        <a:bodyPr/>
        <a:lstStyle/>
        <a:p>
          <a:endParaRPr lang="en-US"/>
        </a:p>
      </dgm:t>
    </dgm:pt>
    <dgm:pt modelId="{AFEA00B0-8F10-4068-8733-D8B0B13CA6F1}" type="sibTrans" cxnId="{36180EAF-9B9F-49C5-A050-E16D577D6696}">
      <dgm:prSet/>
      <dgm:spPr/>
      <dgm:t>
        <a:bodyPr/>
        <a:lstStyle/>
        <a:p>
          <a:endParaRPr lang="en-US"/>
        </a:p>
      </dgm:t>
    </dgm:pt>
    <dgm:pt modelId="{EA7CC1BF-7D8D-204F-A366-F5E9FC6FF842}" type="pres">
      <dgm:prSet presAssocID="{2FA3C829-62CA-48AB-9A27-B2DCD805A200}" presName="linear" presStyleCnt="0">
        <dgm:presLayoutVars>
          <dgm:dir/>
          <dgm:animLvl val="lvl"/>
          <dgm:resizeHandles val="exact"/>
        </dgm:presLayoutVars>
      </dgm:prSet>
      <dgm:spPr/>
    </dgm:pt>
    <dgm:pt modelId="{105294B9-6020-F84B-BC8C-646A0B114131}" type="pres">
      <dgm:prSet presAssocID="{C419562F-6DC3-4188-85AC-154CB7F2CA2E}" presName="parentLin" presStyleCnt="0"/>
      <dgm:spPr/>
    </dgm:pt>
    <dgm:pt modelId="{587E8234-32ED-264D-974A-A8D7693441BB}" type="pres">
      <dgm:prSet presAssocID="{C419562F-6DC3-4188-85AC-154CB7F2CA2E}" presName="parentLeftMargin" presStyleLbl="node1" presStyleIdx="0" presStyleCnt="2"/>
      <dgm:spPr/>
    </dgm:pt>
    <dgm:pt modelId="{9064A42E-7672-8740-AF54-0BB08D6614E1}" type="pres">
      <dgm:prSet presAssocID="{C419562F-6DC3-4188-85AC-154CB7F2CA2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64FC32F-F583-B24A-8630-0338F430D3C4}" type="pres">
      <dgm:prSet presAssocID="{C419562F-6DC3-4188-85AC-154CB7F2CA2E}" presName="negativeSpace" presStyleCnt="0"/>
      <dgm:spPr/>
    </dgm:pt>
    <dgm:pt modelId="{8280AFF4-C1CA-214C-BAED-5F6AABB610F9}" type="pres">
      <dgm:prSet presAssocID="{C419562F-6DC3-4188-85AC-154CB7F2CA2E}" presName="childText" presStyleLbl="conFgAcc1" presStyleIdx="0" presStyleCnt="2">
        <dgm:presLayoutVars>
          <dgm:bulletEnabled val="1"/>
        </dgm:presLayoutVars>
      </dgm:prSet>
      <dgm:spPr/>
    </dgm:pt>
    <dgm:pt modelId="{2E1F71A5-4FF2-8E4D-A1EB-25FA2A306E60}" type="pres">
      <dgm:prSet presAssocID="{76E04637-033A-42E2-9466-E5AC3D956121}" presName="spaceBetweenRectangles" presStyleCnt="0"/>
      <dgm:spPr/>
    </dgm:pt>
    <dgm:pt modelId="{07AADD0E-4A56-5A4A-8294-48BB152EA72E}" type="pres">
      <dgm:prSet presAssocID="{BDDC7042-54CA-4CB0-8510-AD50FF0226F2}" presName="parentLin" presStyleCnt="0"/>
      <dgm:spPr/>
    </dgm:pt>
    <dgm:pt modelId="{38A93324-6A28-984E-92AC-BF3F3AAC3A1A}" type="pres">
      <dgm:prSet presAssocID="{BDDC7042-54CA-4CB0-8510-AD50FF0226F2}" presName="parentLeftMargin" presStyleLbl="node1" presStyleIdx="0" presStyleCnt="2"/>
      <dgm:spPr/>
    </dgm:pt>
    <dgm:pt modelId="{0638FF71-E7F5-664F-9FA4-52D0AB8D1D95}" type="pres">
      <dgm:prSet presAssocID="{BDDC7042-54CA-4CB0-8510-AD50FF0226F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C6E30D8-2F6E-874F-BB97-A8070E6A951E}" type="pres">
      <dgm:prSet presAssocID="{BDDC7042-54CA-4CB0-8510-AD50FF0226F2}" presName="negativeSpace" presStyleCnt="0"/>
      <dgm:spPr/>
    </dgm:pt>
    <dgm:pt modelId="{21A55664-464F-E945-97D5-FB05572757EA}" type="pres">
      <dgm:prSet presAssocID="{BDDC7042-54CA-4CB0-8510-AD50FF0226F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E8D2812-CD1D-47D5-8465-961D6FFA0211}" srcId="{C419562F-6DC3-4188-85AC-154CB7F2CA2E}" destId="{73DB851D-056B-4A69-8A62-364EB62983C7}" srcOrd="0" destOrd="0" parTransId="{4510456C-889A-48A0-B92C-45EF7F6EB534}" sibTransId="{18AEA592-FDE8-4095-950B-EED5BC29F88B}"/>
    <dgm:cxn modelId="{777D5913-1E70-224E-8D24-BDC0CB7AAC9D}" type="presOf" srcId="{C95F451F-9E6A-423B-9B17-2A70CFAF1A23}" destId="{21A55664-464F-E945-97D5-FB05572757EA}" srcOrd="0" destOrd="2" presId="urn:microsoft.com/office/officeart/2005/8/layout/list1"/>
    <dgm:cxn modelId="{8FFA2C22-7FD9-7448-8099-1CE0EB8292AE}" type="presOf" srcId="{2FA3C829-62CA-48AB-9A27-B2DCD805A200}" destId="{EA7CC1BF-7D8D-204F-A366-F5E9FC6FF842}" srcOrd="0" destOrd="0" presId="urn:microsoft.com/office/officeart/2005/8/layout/list1"/>
    <dgm:cxn modelId="{02F7E03B-1D2C-41C6-8609-CE7FED9D9661}" srcId="{BDDC7042-54CA-4CB0-8510-AD50FF0226F2}" destId="{D55E8E26-E68B-422C-AB98-62BB4E8645D9}" srcOrd="1" destOrd="0" parTransId="{86814197-06A5-4255-8D02-90AA11AFBAC2}" sibTransId="{78BC5EB0-B639-4447-B7FD-2FD990321BAE}"/>
    <dgm:cxn modelId="{D4A03272-C70F-4544-8193-D3D18835D2BC}" srcId="{C419562F-6DC3-4188-85AC-154CB7F2CA2E}" destId="{DC4D0A32-131D-4D79-970A-B7282FCD50E6}" srcOrd="2" destOrd="0" parTransId="{1F0C3809-CDFF-44F6-B5F6-7DB4607C952B}" sibTransId="{847C1EE3-8758-48FA-9B53-2B2DE44BFCF2}"/>
    <dgm:cxn modelId="{69973687-4A92-4343-A450-A7E39B8C4CE6}" type="presOf" srcId="{C548EE4C-7F7F-4425-B283-8EC00FFF8863}" destId="{8280AFF4-C1CA-214C-BAED-5F6AABB610F9}" srcOrd="0" destOrd="1" presId="urn:microsoft.com/office/officeart/2005/8/layout/list1"/>
    <dgm:cxn modelId="{80042596-A91D-4FFE-BA5A-46FAF3AE2B63}" srcId="{C419562F-6DC3-4188-85AC-154CB7F2CA2E}" destId="{C548EE4C-7F7F-4425-B283-8EC00FFF8863}" srcOrd="1" destOrd="0" parTransId="{CE0DF043-AF51-4A1F-AC2A-EA38365F53E9}" sibTransId="{1D84CACA-F2C3-40D1-9C92-84C878139153}"/>
    <dgm:cxn modelId="{7DC42896-974D-2744-BA41-A890D63F3D27}" type="presOf" srcId="{BDDC7042-54CA-4CB0-8510-AD50FF0226F2}" destId="{38A93324-6A28-984E-92AC-BF3F3AAC3A1A}" srcOrd="0" destOrd="0" presId="urn:microsoft.com/office/officeart/2005/8/layout/list1"/>
    <dgm:cxn modelId="{F8A98C97-BF3C-A649-93EF-46C1AB546CA3}" type="presOf" srcId="{DC4D0A32-131D-4D79-970A-B7282FCD50E6}" destId="{8280AFF4-C1CA-214C-BAED-5F6AABB610F9}" srcOrd="0" destOrd="2" presId="urn:microsoft.com/office/officeart/2005/8/layout/list1"/>
    <dgm:cxn modelId="{4423DDA0-4B1C-1A41-B3A1-9D90DC67F9E5}" type="presOf" srcId="{73DB851D-056B-4A69-8A62-364EB62983C7}" destId="{8280AFF4-C1CA-214C-BAED-5F6AABB610F9}" srcOrd="0" destOrd="0" presId="urn:microsoft.com/office/officeart/2005/8/layout/list1"/>
    <dgm:cxn modelId="{8A3856A2-12E5-5946-9086-482683D60028}" type="presOf" srcId="{BDDC7042-54CA-4CB0-8510-AD50FF0226F2}" destId="{0638FF71-E7F5-664F-9FA4-52D0AB8D1D95}" srcOrd="1" destOrd="0" presId="urn:microsoft.com/office/officeart/2005/8/layout/list1"/>
    <dgm:cxn modelId="{36180EAF-9B9F-49C5-A050-E16D577D6696}" srcId="{BDDC7042-54CA-4CB0-8510-AD50FF0226F2}" destId="{C95F451F-9E6A-423B-9B17-2A70CFAF1A23}" srcOrd="2" destOrd="0" parTransId="{575D1411-F5F4-4BFC-83FC-63186DD857A4}" sibTransId="{AFEA00B0-8F10-4068-8733-D8B0B13CA6F1}"/>
    <dgm:cxn modelId="{A0D786B7-7FAE-45D2-B238-1A5EB64D9F11}" srcId="{2FA3C829-62CA-48AB-9A27-B2DCD805A200}" destId="{C419562F-6DC3-4188-85AC-154CB7F2CA2E}" srcOrd="0" destOrd="0" parTransId="{A2EE367B-92F5-47C4-87AF-8359FE0AACBE}" sibTransId="{76E04637-033A-42E2-9466-E5AC3D956121}"/>
    <dgm:cxn modelId="{9DF7D3BC-ACC9-402A-838A-C13477A37E2D}" srcId="{2FA3C829-62CA-48AB-9A27-B2DCD805A200}" destId="{BDDC7042-54CA-4CB0-8510-AD50FF0226F2}" srcOrd="1" destOrd="0" parTransId="{5A993B23-738B-40F9-8292-804F62F17B0D}" sibTransId="{77CCACC5-DE38-43F9-9193-98478E72CFE8}"/>
    <dgm:cxn modelId="{8E7958C6-A548-4D76-90EB-EA94D876DE69}" srcId="{BDDC7042-54CA-4CB0-8510-AD50FF0226F2}" destId="{CB9F4752-2AB8-4792-98B1-9AE32746640F}" srcOrd="0" destOrd="0" parTransId="{0F5DAC31-65AB-439A-8C03-47D70EF954B0}" sibTransId="{10395C0B-F5CF-4895-A128-B1F933F2A5A0}"/>
    <dgm:cxn modelId="{40D975E0-9BBD-1B49-A3EB-FA6522762862}" type="presOf" srcId="{CB9F4752-2AB8-4792-98B1-9AE32746640F}" destId="{21A55664-464F-E945-97D5-FB05572757EA}" srcOrd="0" destOrd="0" presId="urn:microsoft.com/office/officeart/2005/8/layout/list1"/>
    <dgm:cxn modelId="{D37CA4E1-2BA1-D54F-A78C-BDC590BDBCE0}" type="presOf" srcId="{D55E8E26-E68B-422C-AB98-62BB4E8645D9}" destId="{21A55664-464F-E945-97D5-FB05572757EA}" srcOrd="0" destOrd="1" presId="urn:microsoft.com/office/officeart/2005/8/layout/list1"/>
    <dgm:cxn modelId="{74BF35EC-0F5D-C045-B70B-08B123211179}" type="presOf" srcId="{C419562F-6DC3-4188-85AC-154CB7F2CA2E}" destId="{587E8234-32ED-264D-974A-A8D7693441BB}" srcOrd="0" destOrd="0" presId="urn:microsoft.com/office/officeart/2005/8/layout/list1"/>
    <dgm:cxn modelId="{D26511FE-BEF9-EB48-91E7-C135707D084E}" type="presOf" srcId="{C419562F-6DC3-4188-85AC-154CB7F2CA2E}" destId="{9064A42E-7672-8740-AF54-0BB08D6614E1}" srcOrd="1" destOrd="0" presId="urn:microsoft.com/office/officeart/2005/8/layout/list1"/>
    <dgm:cxn modelId="{427BEECC-DFC6-5742-8CE6-19FE3573DF7B}" type="presParOf" srcId="{EA7CC1BF-7D8D-204F-A366-F5E9FC6FF842}" destId="{105294B9-6020-F84B-BC8C-646A0B114131}" srcOrd="0" destOrd="0" presId="urn:microsoft.com/office/officeart/2005/8/layout/list1"/>
    <dgm:cxn modelId="{98B65C44-DF0A-E14E-9B6A-A0EECD8EA584}" type="presParOf" srcId="{105294B9-6020-F84B-BC8C-646A0B114131}" destId="{587E8234-32ED-264D-974A-A8D7693441BB}" srcOrd="0" destOrd="0" presId="urn:microsoft.com/office/officeart/2005/8/layout/list1"/>
    <dgm:cxn modelId="{FC31CB04-A42F-2947-A9F5-BADDBFA43203}" type="presParOf" srcId="{105294B9-6020-F84B-BC8C-646A0B114131}" destId="{9064A42E-7672-8740-AF54-0BB08D6614E1}" srcOrd="1" destOrd="0" presId="urn:microsoft.com/office/officeart/2005/8/layout/list1"/>
    <dgm:cxn modelId="{337E0811-A84E-C44E-A349-7F08E2FF1520}" type="presParOf" srcId="{EA7CC1BF-7D8D-204F-A366-F5E9FC6FF842}" destId="{964FC32F-F583-B24A-8630-0338F430D3C4}" srcOrd="1" destOrd="0" presId="urn:microsoft.com/office/officeart/2005/8/layout/list1"/>
    <dgm:cxn modelId="{E2306437-AAC6-D743-AE6E-0720EA54853E}" type="presParOf" srcId="{EA7CC1BF-7D8D-204F-A366-F5E9FC6FF842}" destId="{8280AFF4-C1CA-214C-BAED-5F6AABB610F9}" srcOrd="2" destOrd="0" presId="urn:microsoft.com/office/officeart/2005/8/layout/list1"/>
    <dgm:cxn modelId="{B0B5964F-271F-EB4D-A094-F91C9F7A7C8A}" type="presParOf" srcId="{EA7CC1BF-7D8D-204F-A366-F5E9FC6FF842}" destId="{2E1F71A5-4FF2-8E4D-A1EB-25FA2A306E60}" srcOrd="3" destOrd="0" presId="urn:microsoft.com/office/officeart/2005/8/layout/list1"/>
    <dgm:cxn modelId="{380DA8C7-CE48-654B-B550-A91A3C4A8AF6}" type="presParOf" srcId="{EA7CC1BF-7D8D-204F-A366-F5E9FC6FF842}" destId="{07AADD0E-4A56-5A4A-8294-48BB152EA72E}" srcOrd="4" destOrd="0" presId="urn:microsoft.com/office/officeart/2005/8/layout/list1"/>
    <dgm:cxn modelId="{295F20F5-588E-FC40-9004-BB725AF0D265}" type="presParOf" srcId="{07AADD0E-4A56-5A4A-8294-48BB152EA72E}" destId="{38A93324-6A28-984E-92AC-BF3F3AAC3A1A}" srcOrd="0" destOrd="0" presId="urn:microsoft.com/office/officeart/2005/8/layout/list1"/>
    <dgm:cxn modelId="{5A91F56B-E862-FC48-9CD0-C1D2306BAEF4}" type="presParOf" srcId="{07AADD0E-4A56-5A4A-8294-48BB152EA72E}" destId="{0638FF71-E7F5-664F-9FA4-52D0AB8D1D95}" srcOrd="1" destOrd="0" presId="urn:microsoft.com/office/officeart/2005/8/layout/list1"/>
    <dgm:cxn modelId="{EF8C095A-1C19-B447-9910-9B2C27B1E2DB}" type="presParOf" srcId="{EA7CC1BF-7D8D-204F-A366-F5E9FC6FF842}" destId="{4C6E30D8-2F6E-874F-BB97-A8070E6A951E}" srcOrd="5" destOrd="0" presId="urn:microsoft.com/office/officeart/2005/8/layout/list1"/>
    <dgm:cxn modelId="{2B1691D1-62E5-3048-A566-F3A428BA65BB}" type="presParOf" srcId="{EA7CC1BF-7D8D-204F-A366-F5E9FC6FF842}" destId="{21A55664-464F-E945-97D5-FB05572757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C5921E3-B951-4E5F-ABB4-E876D11A234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959B67-76BE-47EE-95EB-ED39A6F94551}">
      <dgm:prSet/>
      <dgm:spPr/>
      <dgm:t>
        <a:bodyPr/>
        <a:lstStyle/>
        <a:p>
          <a:r>
            <a:rPr lang="en-US"/>
            <a:t>Clinical Features = Four Phases:</a:t>
          </a:r>
        </a:p>
      </dgm:t>
    </dgm:pt>
    <dgm:pt modelId="{3ABBA39C-4A58-454E-ADC1-286F00D2A754}" type="parTrans" cxnId="{6872DC93-00BF-4769-ACBA-DE6BD8821C6E}">
      <dgm:prSet/>
      <dgm:spPr/>
      <dgm:t>
        <a:bodyPr/>
        <a:lstStyle/>
        <a:p>
          <a:endParaRPr lang="en-US"/>
        </a:p>
      </dgm:t>
    </dgm:pt>
    <dgm:pt modelId="{72E7DCA7-1F9E-40B5-997C-566F438202F8}" type="sibTrans" cxnId="{6872DC93-00BF-4769-ACBA-DE6BD8821C6E}">
      <dgm:prSet/>
      <dgm:spPr/>
      <dgm:t>
        <a:bodyPr/>
        <a:lstStyle/>
        <a:p>
          <a:endParaRPr lang="en-US"/>
        </a:p>
      </dgm:t>
    </dgm:pt>
    <dgm:pt modelId="{3FE32C58-7807-4BF2-BDF1-FE92061F5790}">
      <dgm:prSet/>
      <dgm:spPr/>
      <dgm:t>
        <a:bodyPr/>
        <a:lstStyle/>
        <a:p>
          <a:r>
            <a:rPr lang="en-US" dirty="0"/>
            <a:t>Phase 1: </a:t>
          </a:r>
          <a:r>
            <a:rPr lang="en-US" dirty="0" err="1"/>
            <a:t>aclinical</a:t>
          </a:r>
          <a:r>
            <a:rPr lang="en-US" dirty="0"/>
            <a:t> latency period for 8-12 hours</a:t>
          </a:r>
        </a:p>
      </dgm:t>
    </dgm:pt>
    <dgm:pt modelId="{090C2F5F-B876-4F10-AA02-63087A559056}" type="parTrans" cxnId="{89B8ADE6-0A93-41E5-9C65-7057B2B21897}">
      <dgm:prSet/>
      <dgm:spPr/>
      <dgm:t>
        <a:bodyPr/>
        <a:lstStyle/>
        <a:p>
          <a:endParaRPr lang="en-US"/>
        </a:p>
      </dgm:t>
    </dgm:pt>
    <dgm:pt modelId="{6F9B739F-8BC5-485F-A16D-1B61FEDFFC8C}" type="sibTrans" cxnId="{89B8ADE6-0A93-41E5-9C65-7057B2B21897}">
      <dgm:prSet/>
      <dgm:spPr/>
      <dgm:t>
        <a:bodyPr/>
        <a:lstStyle/>
        <a:p>
          <a:endParaRPr lang="en-US"/>
        </a:p>
      </dgm:t>
    </dgm:pt>
    <dgm:pt modelId="{050A1971-1466-4226-896E-46B04E643778}">
      <dgm:prSet/>
      <dgm:spPr/>
      <dgm:t>
        <a:bodyPr/>
        <a:lstStyle/>
        <a:p>
          <a:r>
            <a:rPr lang="en-US"/>
            <a:t>Phase 2: 6-24 hours after ingestion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GI signs</a:t>
          </a:r>
        </a:p>
      </dgm:t>
    </dgm:pt>
    <dgm:pt modelId="{DC3F5243-EFFD-4638-957B-EC60839EF9E8}" type="parTrans" cxnId="{780D253B-5B6B-4B3F-B7C6-E8BE4791C97C}">
      <dgm:prSet/>
      <dgm:spPr/>
      <dgm:t>
        <a:bodyPr/>
        <a:lstStyle/>
        <a:p>
          <a:endParaRPr lang="en-US"/>
        </a:p>
      </dgm:t>
    </dgm:pt>
    <dgm:pt modelId="{7C3C82C6-F54C-4CF6-906A-1CDF38D1A0F2}" type="sibTrans" cxnId="{780D253B-5B6B-4B3F-B7C6-E8BE4791C97C}">
      <dgm:prSet/>
      <dgm:spPr/>
      <dgm:t>
        <a:bodyPr/>
        <a:lstStyle/>
        <a:p>
          <a:endParaRPr lang="en-US"/>
        </a:p>
      </dgm:t>
    </dgm:pt>
    <dgm:pt modelId="{6886CB8B-4AE9-4F2E-931B-49E47ED8AF77}">
      <dgm:prSet/>
      <dgm:spPr/>
      <dgm:t>
        <a:bodyPr/>
        <a:lstStyle/>
        <a:p>
          <a:r>
            <a:rPr lang="en-US"/>
            <a:t>Phase 3: False recovery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hours to days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monitoring liver and kidney function </a:t>
          </a:r>
        </a:p>
      </dgm:t>
    </dgm:pt>
    <dgm:pt modelId="{BE08EE70-F655-4302-86CD-3415F4BF90FA}" type="parTrans" cxnId="{6D0F8E3A-2D7B-431A-9C89-E547D5CE003A}">
      <dgm:prSet/>
      <dgm:spPr/>
      <dgm:t>
        <a:bodyPr/>
        <a:lstStyle/>
        <a:p>
          <a:endParaRPr lang="en-US"/>
        </a:p>
      </dgm:t>
    </dgm:pt>
    <dgm:pt modelId="{4BE2F42B-A05D-404C-9177-5452F33B2313}" type="sibTrans" cxnId="{6D0F8E3A-2D7B-431A-9C89-E547D5CE003A}">
      <dgm:prSet/>
      <dgm:spPr/>
      <dgm:t>
        <a:bodyPr/>
        <a:lstStyle/>
        <a:p>
          <a:endParaRPr lang="en-US"/>
        </a:p>
      </dgm:t>
    </dgm:pt>
    <dgm:pt modelId="{740606CD-F6D5-4390-B20B-0A82B2234960}">
      <dgm:prSet/>
      <dgm:spPr/>
      <dgm:t>
        <a:bodyPr/>
        <a:lstStyle/>
        <a:p>
          <a:r>
            <a:rPr lang="en-US"/>
            <a:t>Phase 4: 36-84 hours after ingestion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fulminant liver failure </a:t>
          </a:r>
        </a:p>
      </dgm:t>
    </dgm:pt>
    <dgm:pt modelId="{53D8DD0A-A626-43F8-AA40-3064A689B283}" type="parTrans" cxnId="{8FACE4DA-817B-45CA-A535-D64D45078694}">
      <dgm:prSet/>
      <dgm:spPr/>
      <dgm:t>
        <a:bodyPr/>
        <a:lstStyle/>
        <a:p>
          <a:endParaRPr lang="en-US"/>
        </a:p>
      </dgm:t>
    </dgm:pt>
    <dgm:pt modelId="{E0A07F63-E417-477A-AFD1-0C5404075867}" type="sibTrans" cxnId="{8FACE4DA-817B-45CA-A535-D64D45078694}">
      <dgm:prSet/>
      <dgm:spPr/>
      <dgm:t>
        <a:bodyPr/>
        <a:lstStyle/>
        <a:p>
          <a:endParaRPr lang="en-US"/>
        </a:p>
      </dgm:t>
    </dgm:pt>
    <dgm:pt modelId="{1BA428BB-4C14-4D5E-A66E-B8BA10C42C20}">
      <dgm:prSet/>
      <dgm:spPr/>
      <dgm:t>
        <a:bodyPr/>
        <a:lstStyle/>
        <a:p>
          <a:r>
            <a:rPr lang="en-US"/>
            <a:t>Diagnosis: </a:t>
          </a:r>
        </a:p>
      </dgm:t>
    </dgm:pt>
    <dgm:pt modelId="{37D0E35E-7B77-4E7F-8A4C-1B835D886DBF}" type="parTrans" cxnId="{520675CD-6738-4E40-B594-DFC20751E158}">
      <dgm:prSet/>
      <dgm:spPr/>
      <dgm:t>
        <a:bodyPr/>
        <a:lstStyle/>
        <a:p>
          <a:endParaRPr lang="en-US"/>
        </a:p>
      </dgm:t>
    </dgm:pt>
    <dgm:pt modelId="{60786272-B36F-4935-B970-C1AF0731D50F}" type="sibTrans" cxnId="{520675CD-6738-4E40-B594-DFC20751E158}">
      <dgm:prSet/>
      <dgm:spPr/>
      <dgm:t>
        <a:bodyPr/>
        <a:lstStyle/>
        <a:p>
          <a:endParaRPr lang="en-US"/>
        </a:p>
      </dgm:t>
    </dgm:pt>
    <dgm:pt modelId="{A876438D-2309-4848-99DE-0AAAAA38E087}">
      <dgm:prSet/>
      <dgm:spPr/>
      <dgm:t>
        <a:bodyPr/>
        <a:lstStyle/>
        <a:p>
          <a:r>
            <a:rPr lang="en-US"/>
            <a:t>A-amanitin in serum, urine, gastric contents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urine considered superior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excreted up to 72 hours post-exposure </a:t>
          </a:r>
        </a:p>
      </dgm:t>
    </dgm:pt>
    <dgm:pt modelId="{E0E73D50-CF38-4FBE-B028-7DF2EC6BECB4}" type="parTrans" cxnId="{6533F57F-2BBE-4567-93D2-C47E9A4F396E}">
      <dgm:prSet/>
      <dgm:spPr/>
      <dgm:t>
        <a:bodyPr/>
        <a:lstStyle/>
        <a:p>
          <a:endParaRPr lang="en-US"/>
        </a:p>
      </dgm:t>
    </dgm:pt>
    <dgm:pt modelId="{B9F241BC-BD90-4D28-97E7-FF7927002A1A}" type="sibTrans" cxnId="{6533F57F-2BBE-4567-93D2-C47E9A4F396E}">
      <dgm:prSet/>
      <dgm:spPr/>
      <dgm:t>
        <a:bodyPr/>
        <a:lstStyle/>
        <a:p>
          <a:endParaRPr lang="en-US"/>
        </a:p>
      </dgm:t>
    </dgm:pt>
    <dgm:pt modelId="{9675BD73-86C4-42F0-B55C-D5302DC0F26C}">
      <dgm:prSet/>
      <dgm:spPr/>
      <dgm:t>
        <a:bodyPr/>
        <a:lstStyle/>
        <a:p>
          <a:r>
            <a:rPr lang="en-US"/>
            <a:t>Therapy: No antidote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high mortality rate even with treatment </a:t>
          </a:r>
        </a:p>
      </dgm:t>
    </dgm:pt>
    <dgm:pt modelId="{D908F3F3-6AA4-4AD1-A943-E61CABC6168C}" type="parTrans" cxnId="{DE1478CF-6492-4F64-84DE-00B8C40EEC99}">
      <dgm:prSet/>
      <dgm:spPr/>
      <dgm:t>
        <a:bodyPr/>
        <a:lstStyle/>
        <a:p>
          <a:endParaRPr lang="en-US"/>
        </a:p>
      </dgm:t>
    </dgm:pt>
    <dgm:pt modelId="{04300AFF-5340-42C6-8D95-BDF3E4A888E4}" type="sibTrans" cxnId="{DE1478CF-6492-4F64-84DE-00B8C40EEC99}">
      <dgm:prSet/>
      <dgm:spPr/>
      <dgm:t>
        <a:bodyPr/>
        <a:lstStyle/>
        <a:p>
          <a:endParaRPr lang="en-US"/>
        </a:p>
      </dgm:t>
    </dgm:pt>
    <dgm:pt modelId="{FF243924-6D32-411B-98E6-7AA1D2851691}">
      <dgm:prSet/>
      <dgm:spPr/>
      <dgm:t>
        <a:bodyPr/>
        <a:lstStyle/>
        <a:p>
          <a:r>
            <a:rPr lang="en-US"/>
            <a:t>Treatment for hepatic liver failure </a:t>
          </a:r>
        </a:p>
      </dgm:t>
    </dgm:pt>
    <dgm:pt modelId="{2CFF782D-4A70-4B45-B6DF-2A4BFEA5CF99}" type="parTrans" cxnId="{F5122EFD-8191-430E-A9BC-A3A1706DE5D6}">
      <dgm:prSet/>
      <dgm:spPr/>
      <dgm:t>
        <a:bodyPr/>
        <a:lstStyle/>
        <a:p>
          <a:endParaRPr lang="en-US"/>
        </a:p>
      </dgm:t>
    </dgm:pt>
    <dgm:pt modelId="{11C29ECD-8447-4A15-9F54-8388C62E5E39}" type="sibTrans" cxnId="{F5122EFD-8191-430E-A9BC-A3A1706DE5D6}">
      <dgm:prSet/>
      <dgm:spPr/>
      <dgm:t>
        <a:bodyPr/>
        <a:lstStyle/>
        <a:p>
          <a:endParaRPr lang="en-US"/>
        </a:p>
      </dgm:t>
    </dgm:pt>
    <dgm:pt modelId="{0C8D90B7-56F8-AC4C-8059-E628B8A2EA17}" type="pres">
      <dgm:prSet presAssocID="{9C5921E3-B951-4E5F-ABB4-E876D11A2349}" presName="linear" presStyleCnt="0">
        <dgm:presLayoutVars>
          <dgm:dir/>
          <dgm:animLvl val="lvl"/>
          <dgm:resizeHandles val="exact"/>
        </dgm:presLayoutVars>
      </dgm:prSet>
      <dgm:spPr/>
    </dgm:pt>
    <dgm:pt modelId="{FB7840F3-C55B-574C-B4D7-8BBFAA0A9977}" type="pres">
      <dgm:prSet presAssocID="{1E959B67-76BE-47EE-95EB-ED39A6F94551}" presName="parentLin" presStyleCnt="0"/>
      <dgm:spPr/>
    </dgm:pt>
    <dgm:pt modelId="{42959DFB-2CA9-EC47-89BC-4E27D541F843}" type="pres">
      <dgm:prSet presAssocID="{1E959B67-76BE-47EE-95EB-ED39A6F94551}" presName="parentLeftMargin" presStyleLbl="node1" presStyleIdx="0" presStyleCnt="3"/>
      <dgm:spPr/>
    </dgm:pt>
    <dgm:pt modelId="{0D72D34C-7C4E-704E-861A-711F6A9B990A}" type="pres">
      <dgm:prSet presAssocID="{1E959B67-76BE-47EE-95EB-ED39A6F9455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E6D630-ECC1-3F4A-84C9-E7EC50CE2E3D}" type="pres">
      <dgm:prSet presAssocID="{1E959B67-76BE-47EE-95EB-ED39A6F94551}" presName="negativeSpace" presStyleCnt="0"/>
      <dgm:spPr/>
    </dgm:pt>
    <dgm:pt modelId="{8F8455A2-19E8-1E46-A7B6-45CE6B5A6599}" type="pres">
      <dgm:prSet presAssocID="{1E959B67-76BE-47EE-95EB-ED39A6F94551}" presName="childText" presStyleLbl="conFgAcc1" presStyleIdx="0" presStyleCnt="3">
        <dgm:presLayoutVars>
          <dgm:bulletEnabled val="1"/>
        </dgm:presLayoutVars>
      </dgm:prSet>
      <dgm:spPr/>
    </dgm:pt>
    <dgm:pt modelId="{7F97FB72-DFE7-BB46-B754-7C433719B1D4}" type="pres">
      <dgm:prSet presAssocID="{72E7DCA7-1F9E-40B5-997C-566F438202F8}" presName="spaceBetweenRectangles" presStyleCnt="0"/>
      <dgm:spPr/>
    </dgm:pt>
    <dgm:pt modelId="{A8483620-9DF9-D649-B951-6D900D5CB26F}" type="pres">
      <dgm:prSet presAssocID="{1BA428BB-4C14-4D5E-A66E-B8BA10C42C20}" presName="parentLin" presStyleCnt="0"/>
      <dgm:spPr/>
    </dgm:pt>
    <dgm:pt modelId="{D1116E57-4E80-1F4B-AB60-7D0F745CCEF0}" type="pres">
      <dgm:prSet presAssocID="{1BA428BB-4C14-4D5E-A66E-B8BA10C42C20}" presName="parentLeftMargin" presStyleLbl="node1" presStyleIdx="0" presStyleCnt="3"/>
      <dgm:spPr/>
    </dgm:pt>
    <dgm:pt modelId="{C8527FA3-0AAF-F64C-8F1F-3E38E76A7FFC}" type="pres">
      <dgm:prSet presAssocID="{1BA428BB-4C14-4D5E-A66E-B8BA10C42C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DFDC236-5A0A-B54C-A18A-9AF50D786BDF}" type="pres">
      <dgm:prSet presAssocID="{1BA428BB-4C14-4D5E-A66E-B8BA10C42C20}" presName="negativeSpace" presStyleCnt="0"/>
      <dgm:spPr/>
    </dgm:pt>
    <dgm:pt modelId="{6C28F853-A232-1349-AF27-35CEAFEF6BCF}" type="pres">
      <dgm:prSet presAssocID="{1BA428BB-4C14-4D5E-A66E-B8BA10C42C20}" presName="childText" presStyleLbl="conFgAcc1" presStyleIdx="1" presStyleCnt="3">
        <dgm:presLayoutVars>
          <dgm:bulletEnabled val="1"/>
        </dgm:presLayoutVars>
      </dgm:prSet>
      <dgm:spPr/>
    </dgm:pt>
    <dgm:pt modelId="{8F38998E-3928-2444-8E28-9D498CCB349A}" type="pres">
      <dgm:prSet presAssocID="{60786272-B36F-4935-B970-C1AF0731D50F}" presName="spaceBetweenRectangles" presStyleCnt="0"/>
      <dgm:spPr/>
    </dgm:pt>
    <dgm:pt modelId="{87B21DF7-E18E-B342-BC9A-8E4B853A5AE5}" type="pres">
      <dgm:prSet presAssocID="{9675BD73-86C4-42F0-B55C-D5302DC0F26C}" presName="parentLin" presStyleCnt="0"/>
      <dgm:spPr/>
    </dgm:pt>
    <dgm:pt modelId="{018E3DB9-0132-5B46-A3A5-D2705DB0CDAF}" type="pres">
      <dgm:prSet presAssocID="{9675BD73-86C4-42F0-B55C-D5302DC0F26C}" presName="parentLeftMargin" presStyleLbl="node1" presStyleIdx="1" presStyleCnt="3"/>
      <dgm:spPr/>
    </dgm:pt>
    <dgm:pt modelId="{CF067FC3-3742-3846-9A14-33AA57A90618}" type="pres">
      <dgm:prSet presAssocID="{9675BD73-86C4-42F0-B55C-D5302DC0F2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7D43231-8DE7-0846-B043-8B40649C4A40}" type="pres">
      <dgm:prSet presAssocID="{9675BD73-86C4-42F0-B55C-D5302DC0F26C}" presName="negativeSpace" presStyleCnt="0"/>
      <dgm:spPr/>
    </dgm:pt>
    <dgm:pt modelId="{3F753F77-80B1-674D-9695-3EAFB6653E7E}" type="pres">
      <dgm:prSet presAssocID="{9675BD73-86C4-42F0-B55C-D5302DC0F2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E464C15-560A-0043-8FB7-157136BFD7D2}" type="presOf" srcId="{1BA428BB-4C14-4D5E-A66E-B8BA10C42C20}" destId="{C8527FA3-0AAF-F64C-8F1F-3E38E76A7FFC}" srcOrd="1" destOrd="0" presId="urn:microsoft.com/office/officeart/2005/8/layout/list1"/>
    <dgm:cxn modelId="{6D0F8E3A-2D7B-431A-9C89-E547D5CE003A}" srcId="{1E959B67-76BE-47EE-95EB-ED39A6F94551}" destId="{6886CB8B-4AE9-4F2E-931B-49E47ED8AF77}" srcOrd="2" destOrd="0" parTransId="{BE08EE70-F655-4302-86CD-3415F4BF90FA}" sibTransId="{4BE2F42B-A05D-404C-9177-5452F33B2313}"/>
    <dgm:cxn modelId="{780D253B-5B6B-4B3F-B7C6-E8BE4791C97C}" srcId="{1E959B67-76BE-47EE-95EB-ED39A6F94551}" destId="{050A1971-1466-4226-896E-46B04E643778}" srcOrd="1" destOrd="0" parTransId="{DC3F5243-EFFD-4638-957B-EC60839EF9E8}" sibTransId="{7C3C82C6-F54C-4CF6-906A-1CDF38D1A0F2}"/>
    <dgm:cxn modelId="{7146B73C-0CAE-B84F-94E3-88B2F72F6EEB}" type="presOf" srcId="{FF243924-6D32-411B-98E6-7AA1D2851691}" destId="{3F753F77-80B1-674D-9695-3EAFB6653E7E}" srcOrd="0" destOrd="0" presId="urn:microsoft.com/office/officeart/2005/8/layout/list1"/>
    <dgm:cxn modelId="{539FC247-57C2-8C43-A1D2-4DFC24FFB4B0}" type="presOf" srcId="{3FE32C58-7807-4BF2-BDF1-FE92061F5790}" destId="{8F8455A2-19E8-1E46-A7B6-45CE6B5A6599}" srcOrd="0" destOrd="0" presId="urn:microsoft.com/office/officeart/2005/8/layout/list1"/>
    <dgm:cxn modelId="{D6524E4E-AEC0-3E44-A289-2C9FEDE3DFCC}" type="presOf" srcId="{6886CB8B-4AE9-4F2E-931B-49E47ED8AF77}" destId="{8F8455A2-19E8-1E46-A7B6-45CE6B5A6599}" srcOrd="0" destOrd="2" presId="urn:microsoft.com/office/officeart/2005/8/layout/list1"/>
    <dgm:cxn modelId="{ADCABD5E-2413-1145-A9C5-DE636C33173D}" type="presOf" srcId="{9675BD73-86C4-42F0-B55C-D5302DC0F26C}" destId="{CF067FC3-3742-3846-9A14-33AA57A90618}" srcOrd="1" destOrd="0" presId="urn:microsoft.com/office/officeart/2005/8/layout/list1"/>
    <dgm:cxn modelId="{E961AA63-95C4-EB44-B3E9-0A4481AE063D}" type="presOf" srcId="{9675BD73-86C4-42F0-B55C-D5302DC0F26C}" destId="{018E3DB9-0132-5B46-A3A5-D2705DB0CDAF}" srcOrd="0" destOrd="0" presId="urn:microsoft.com/office/officeart/2005/8/layout/list1"/>
    <dgm:cxn modelId="{2AB0B571-9F57-4945-9B8F-F018C83B858E}" type="presOf" srcId="{A876438D-2309-4848-99DE-0AAAAA38E087}" destId="{6C28F853-A232-1349-AF27-35CEAFEF6BCF}" srcOrd="0" destOrd="0" presId="urn:microsoft.com/office/officeart/2005/8/layout/list1"/>
    <dgm:cxn modelId="{041F9478-8C4B-434D-B1CE-01E2F2714457}" type="presOf" srcId="{1BA428BB-4C14-4D5E-A66E-B8BA10C42C20}" destId="{D1116E57-4E80-1F4B-AB60-7D0F745CCEF0}" srcOrd="0" destOrd="0" presId="urn:microsoft.com/office/officeart/2005/8/layout/list1"/>
    <dgm:cxn modelId="{6533F57F-2BBE-4567-93D2-C47E9A4F396E}" srcId="{1BA428BB-4C14-4D5E-A66E-B8BA10C42C20}" destId="{A876438D-2309-4848-99DE-0AAAAA38E087}" srcOrd="0" destOrd="0" parTransId="{E0E73D50-CF38-4FBE-B028-7DF2EC6BECB4}" sibTransId="{B9F241BC-BD90-4D28-97E7-FF7927002A1A}"/>
    <dgm:cxn modelId="{6872DC93-00BF-4769-ACBA-DE6BD8821C6E}" srcId="{9C5921E3-B951-4E5F-ABB4-E876D11A2349}" destId="{1E959B67-76BE-47EE-95EB-ED39A6F94551}" srcOrd="0" destOrd="0" parTransId="{3ABBA39C-4A58-454E-ADC1-286F00D2A754}" sibTransId="{72E7DCA7-1F9E-40B5-997C-566F438202F8}"/>
    <dgm:cxn modelId="{5944FBB4-DE0B-B542-A8E7-197C2CDD7B98}" type="presOf" srcId="{740606CD-F6D5-4390-B20B-0A82B2234960}" destId="{8F8455A2-19E8-1E46-A7B6-45CE6B5A6599}" srcOrd="0" destOrd="3" presId="urn:microsoft.com/office/officeart/2005/8/layout/list1"/>
    <dgm:cxn modelId="{520675CD-6738-4E40-B594-DFC20751E158}" srcId="{9C5921E3-B951-4E5F-ABB4-E876D11A2349}" destId="{1BA428BB-4C14-4D5E-A66E-B8BA10C42C20}" srcOrd="1" destOrd="0" parTransId="{37D0E35E-7B77-4E7F-8A4C-1B835D886DBF}" sibTransId="{60786272-B36F-4935-B970-C1AF0731D50F}"/>
    <dgm:cxn modelId="{DE1478CF-6492-4F64-84DE-00B8C40EEC99}" srcId="{9C5921E3-B951-4E5F-ABB4-E876D11A2349}" destId="{9675BD73-86C4-42F0-B55C-D5302DC0F26C}" srcOrd="2" destOrd="0" parTransId="{D908F3F3-6AA4-4AD1-A943-E61CABC6168C}" sibTransId="{04300AFF-5340-42C6-8D95-BDF3E4A888E4}"/>
    <dgm:cxn modelId="{5FC0AED5-F940-2447-90A4-615E0A6FBE38}" type="presOf" srcId="{050A1971-1466-4226-896E-46B04E643778}" destId="{8F8455A2-19E8-1E46-A7B6-45CE6B5A6599}" srcOrd="0" destOrd="1" presId="urn:microsoft.com/office/officeart/2005/8/layout/list1"/>
    <dgm:cxn modelId="{8FACE4DA-817B-45CA-A535-D64D45078694}" srcId="{1E959B67-76BE-47EE-95EB-ED39A6F94551}" destId="{740606CD-F6D5-4390-B20B-0A82B2234960}" srcOrd="3" destOrd="0" parTransId="{53D8DD0A-A626-43F8-AA40-3064A689B283}" sibTransId="{E0A07F63-E417-477A-AFD1-0C5404075867}"/>
    <dgm:cxn modelId="{89B8ADE6-0A93-41E5-9C65-7057B2B21897}" srcId="{1E959B67-76BE-47EE-95EB-ED39A6F94551}" destId="{3FE32C58-7807-4BF2-BDF1-FE92061F5790}" srcOrd="0" destOrd="0" parTransId="{090C2F5F-B876-4F10-AA02-63087A559056}" sibTransId="{6F9B739F-8BC5-485F-A16D-1B61FEDFFC8C}"/>
    <dgm:cxn modelId="{093A03EB-08C6-2A43-B0F3-1A806869C9F9}" type="presOf" srcId="{1E959B67-76BE-47EE-95EB-ED39A6F94551}" destId="{42959DFB-2CA9-EC47-89BC-4E27D541F843}" srcOrd="0" destOrd="0" presId="urn:microsoft.com/office/officeart/2005/8/layout/list1"/>
    <dgm:cxn modelId="{34BBA3EC-4531-FB45-BC25-C04B74F33FCA}" type="presOf" srcId="{9C5921E3-B951-4E5F-ABB4-E876D11A2349}" destId="{0C8D90B7-56F8-AC4C-8059-E628B8A2EA17}" srcOrd="0" destOrd="0" presId="urn:microsoft.com/office/officeart/2005/8/layout/list1"/>
    <dgm:cxn modelId="{F5122EFD-8191-430E-A9BC-A3A1706DE5D6}" srcId="{9675BD73-86C4-42F0-B55C-D5302DC0F26C}" destId="{FF243924-6D32-411B-98E6-7AA1D2851691}" srcOrd="0" destOrd="0" parTransId="{2CFF782D-4A70-4B45-B6DF-2A4BFEA5CF99}" sibTransId="{11C29ECD-8447-4A15-9F54-8388C62E5E39}"/>
    <dgm:cxn modelId="{87C88AFD-CB26-E94C-87F9-E2D9883D4798}" type="presOf" srcId="{1E959B67-76BE-47EE-95EB-ED39A6F94551}" destId="{0D72D34C-7C4E-704E-861A-711F6A9B990A}" srcOrd="1" destOrd="0" presId="urn:microsoft.com/office/officeart/2005/8/layout/list1"/>
    <dgm:cxn modelId="{E62093B8-4AA6-1A4F-8631-0C83D504B393}" type="presParOf" srcId="{0C8D90B7-56F8-AC4C-8059-E628B8A2EA17}" destId="{FB7840F3-C55B-574C-B4D7-8BBFAA0A9977}" srcOrd="0" destOrd="0" presId="urn:microsoft.com/office/officeart/2005/8/layout/list1"/>
    <dgm:cxn modelId="{32F1F538-2AC5-6C4D-A0E2-1F4B98B7986E}" type="presParOf" srcId="{FB7840F3-C55B-574C-B4D7-8BBFAA0A9977}" destId="{42959DFB-2CA9-EC47-89BC-4E27D541F843}" srcOrd="0" destOrd="0" presId="urn:microsoft.com/office/officeart/2005/8/layout/list1"/>
    <dgm:cxn modelId="{7BC05F70-8DFA-5641-9D09-79224BD94254}" type="presParOf" srcId="{FB7840F3-C55B-574C-B4D7-8BBFAA0A9977}" destId="{0D72D34C-7C4E-704E-861A-711F6A9B990A}" srcOrd="1" destOrd="0" presId="urn:microsoft.com/office/officeart/2005/8/layout/list1"/>
    <dgm:cxn modelId="{B6E69055-0EBF-EB4E-931A-CBB6B97217B4}" type="presParOf" srcId="{0C8D90B7-56F8-AC4C-8059-E628B8A2EA17}" destId="{C5E6D630-ECC1-3F4A-84C9-E7EC50CE2E3D}" srcOrd="1" destOrd="0" presId="urn:microsoft.com/office/officeart/2005/8/layout/list1"/>
    <dgm:cxn modelId="{D1F73346-03EC-2F4C-A510-650EE7CD6012}" type="presParOf" srcId="{0C8D90B7-56F8-AC4C-8059-E628B8A2EA17}" destId="{8F8455A2-19E8-1E46-A7B6-45CE6B5A6599}" srcOrd="2" destOrd="0" presId="urn:microsoft.com/office/officeart/2005/8/layout/list1"/>
    <dgm:cxn modelId="{9EA94FEE-AECF-B847-BAA7-B5B14CBC2380}" type="presParOf" srcId="{0C8D90B7-56F8-AC4C-8059-E628B8A2EA17}" destId="{7F97FB72-DFE7-BB46-B754-7C433719B1D4}" srcOrd="3" destOrd="0" presId="urn:microsoft.com/office/officeart/2005/8/layout/list1"/>
    <dgm:cxn modelId="{3B8363BE-0BE7-BE4D-8FFD-3C46530E2DE1}" type="presParOf" srcId="{0C8D90B7-56F8-AC4C-8059-E628B8A2EA17}" destId="{A8483620-9DF9-D649-B951-6D900D5CB26F}" srcOrd="4" destOrd="0" presId="urn:microsoft.com/office/officeart/2005/8/layout/list1"/>
    <dgm:cxn modelId="{B8EBC2E2-3E97-514A-9807-82F455002CA3}" type="presParOf" srcId="{A8483620-9DF9-D649-B951-6D900D5CB26F}" destId="{D1116E57-4E80-1F4B-AB60-7D0F745CCEF0}" srcOrd="0" destOrd="0" presId="urn:microsoft.com/office/officeart/2005/8/layout/list1"/>
    <dgm:cxn modelId="{8A846FE5-401C-B447-8EB7-8A88AEF2B15E}" type="presParOf" srcId="{A8483620-9DF9-D649-B951-6D900D5CB26F}" destId="{C8527FA3-0AAF-F64C-8F1F-3E38E76A7FFC}" srcOrd="1" destOrd="0" presId="urn:microsoft.com/office/officeart/2005/8/layout/list1"/>
    <dgm:cxn modelId="{03792C43-2A3D-904D-93DA-682067F76DF1}" type="presParOf" srcId="{0C8D90B7-56F8-AC4C-8059-E628B8A2EA17}" destId="{1DFDC236-5A0A-B54C-A18A-9AF50D786BDF}" srcOrd="5" destOrd="0" presId="urn:microsoft.com/office/officeart/2005/8/layout/list1"/>
    <dgm:cxn modelId="{554ACE11-F203-A641-BAB0-46395FCD97F3}" type="presParOf" srcId="{0C8D90B7-56F8-AC4C-8059-E628B8A2EA17}" destId="{6C28F853-A232-1349-AF27-35CEAFEF6BCF}" srcOrd="6" destOrd="0" presId="urn:microsoft.com/office/officeart/2005/8/layout/list1"/>
    <dgm:cxn modelId="{6A15787A-34D8-7B4C-972A-95E55ADD92EB}" type="presParOf" srcId="{0C8D90B7-56F8-AC4C-8059-E628B8A2EA17}" destId="{8F38998E-3928-2444-8E28-9D498CCB349A}" srcOrd="7" destOrd="0" presId="urn:microsoft.com/office/officeart/2005/8/layout/list1"/>
    <dgm:cxn modelId="{0815490D-A930-6C44-A95F-D77EA8F2DE00}" type="presParOf" srcId="{0C8D90B7-56F8-AC4C-8059-E628B8A2EA17}" destId="{87B21DF7-E18E-B342-BC9A-8E4B853A5AE5}" srcOrd="8" destOrd="0" presId="urn:microsoft.com/office/officeart/2005/8/layout/list1"/>
    <dgm:cxn modelId="{23A4D935-3A1B-234B-84FD-F00AADF759AF}" type="presParOf" srcId="{87B21DF7-E18E-B342-BC9A-8E4B853A5AE5}" destId="{018E3DB9-0132-5B46-A3A5-D2705DB0CDAF}" srcOrd="0" destOrd="0" presId="urn:microsoft.com/office/officeart/2005/8/layout/list1"/>
    <dgm:cxn modelId="{F45743BD-1BE9-9840-848D-8272F4C45F2B}" type="presParOf" srcId="{87B21DF7-E18E-B342-BC9A-8E4B853A5AE5}" destId="{CF067FC3-3742-3846-9A14-33AA57A90618}" srcOrd="1" destOrd="0" presId="urn:microsoft.com/office/officeart/2005/8/layout/list1"/>
    <dgm:cxn modelId="{0AE3758B-E3AF-BC45-B77C-6E6AADE08ACA}" type="presParOf" srcId="{0C8D90B7-56F8-AC4C-8059-E628B8A2EA17}" destId="{17D43231-8DE7-0846-B043-8B40649C4A40}" srcOrd="9" destOrd="0" presId="urn:microsoft.com/office/officeart/2005/8/layout/list1"/>
    <dgm:cxn modelId="{5D29489E-185E-CB4F-9B7C-7BA5A64EB98F}" type="presParOf" srcId="{0C8D90B7-56F8-AC4C-8059-E628B8A2EA17}" destId="{3F753F77-80B1-674D-9695-3EAFB6653E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9FF71D2-CF78-4900-80BE-61930F52BA4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837FDA0-E127-409E-A73D-9B8C5989DC89}">
      <dgm:prSet/>
      <dgm:spPr/>
      <dgm:t>
        <a:bodyPr/>
        <a:lstStyle/>
        <a:p>
          <a:r>
            <a:rPr lang="en-US"/>
            <a:t>Clinical Features:</a:t>
          </a:r>
        </a:p>
      </dgm:t>
    </dgm:pt>
    <dgm:pt modelId="{3DB471B2-93C3-43D2-977C-6FE151925695}" type="parTrans" cxnId="{856CCDBB-7278-4192-AB9E-05D15F034C94}">
      <dgm:prSet/>
      <dgm:spPr/>
      <dgm:t>
        <a:bodyPr/>
        <a:lstStyle/>
        <a:p>
          <a:endParaRPr lang="en-US"/>
        </a:p>
      </dgm:t>
    </dgm:pt>
    <dgm:pt modelId="{189C5E93-2B8F-43C6-941E-6CE6FB9B977E}" type="sibTrans" cxnId="{856CCDBB-7278-4192-AB9E-05D15F034C94}">
      <dgm:prSet/>
      <dgm:spPr/>
      <dgm:t>
        <a:bodyPr/>
        <a:lstStyle/>
        <a:p>
          <a:endParaRPr lang="en-US"/>
        </a:p>
      </dgm:t>
    </dgm:pt>
    <dgm:pt modelId="{D3312E1D-F792-47BB-8C60-B35DC124B398}">
      <dgm:prSet/>
      <dgm:spPr/>
      <dgm:t>
        <a:bodyPr/>
        <a:lstStyle/>
        <a:p>
          <a:r>
            <a:rPr lang="en-US"/>
            <a:t>May be delayed up to 3 weeks post-exposure</a:t>
          </a:r>
        </a:p>
      </dgm:t>
    </dgm:pt>
    <dgm:pt modelId="{F43B768F-185F-42FA-8A8C-1F845DCD80C4}" type="parTrans" cxnId="{E155D6A0-36F9-4BE8-863B-F0EEFA67DFB4}">
      <dgm:prSet/>
      <dgm:spPr/>
      <dgm:t>
        <a:bodyPr/>
        <a:lstStyle/>
        <a:p>
          <a:endParaRPr lang="en-US"/>
        </a:p>
      </dgm:t>
    </dgm:pt>
    <dgm:pt modelId="{8317CF8B-7355-450D-93ED-14B2C9A72862}" type="sibTrans" cxnId="{E155D6A0-36F9-4BE8-863B-F0EEFA67DFB4}">
      <dgm:prSet/>
      <dgm:spPr/>
      <dgm:t>
        <a:bodyPr/>
        <a:lstStyle/>
        <a:p>
          <a:endParaRPr lang="en-US"/>
        </a:p>
      </dgm:t>
    </dgm:pt>
    <dgm:pt modelId="{8E385DED-35AC-48A0-9D50-AE8A18F68457}">
      <dgm:prSet/>
      <dgm:spPr/>
      <dgm:t>
        <a:bodyPr/>
        <a:lstStyle/>
        <a:p>
          <a:r>
            <a:rPr lang="en-US"/>
            <a:t>Anorexia, V+/D+, depression, seizures, icterus, epistaxis, GI hemorrhage, etc</a:t>
          </a:r>
        </a:p>
      </dgm:t>
    </dgm:pt>
    <dgm:pt modelId="{AD957704-D78C-45C2-8DD2-56BE13D3AA90}" type="parTrans" cxnId="{F3ADBD08-FC3E-44A8-9576-F19184267A3C}">
      <dgm:prSet/>
      <dgm:spPr/>
      <dgm:t>
        <a:bodyPr/>
        <a:lstStyle/>
        <a:p>
          <a:endParaRPr lang="en-US"/>
        </a:p>
      </dgm:t>
    </dgm:pt>
    <dgm:pt modelId="{A81FF5EB-2E43-42B6-A1E0-C3A81DF1E754}" type="sibTrans" cxnId="{F3ADBD08-FC3E-44A8-9576-F19184267A3C}">
      <dgm:prSet/>
      <dgm:spPr/>
      <dgm:t>
        <a:bodyPr/>
        <a:lstStyle/>
        <a:p>
          <a:endParaRPr lang="en-US"/>
        </a:p>
      </dgm:t>
    </dgm:pt>
    <dgm:pt modelId="{E306830E-81D0-43BC-9D24-D58A128C303F}">
      <dgm:prSet/>
      <dgm:spPr/>
      <dgm:t>
        <a:bodyPr/>
        <a:lstStyle/>
        <a:p>
          <a:r>
            <a:rPr lang="en-US"/>
            <a:t>Early detoxification with single dose of AC</a:t>
          </a:r>
        </a:p>
      </dgm:t>
    </dgm:pt>
    <dgm:pt modelId="{897EFC01-5850-45F2-A229-2E03B818AE4A}" type="parTrans" cxnId="{CA105037-A90E-42BC-B843-2E74C764C5B3}">
      <dgm:prSet/>
      <dgm:spPr/>
      <dgm:t>
        <a:bodyPr/>
        <a:lstStyle/>
        <a:p>
          <a:endParaRPr lang="en-US"/>
        </a:p>
      </dgm:t>
    </dgm:pt>
    <dgm:pt modelId="{9E1248E1-EADB-422F-9D73-E2C5426AFCB8}" type="sibTrans" cxnId="{CA105037-A90E-42BC-B843-2E74C764C5B3}">
      <dgm:prSet/>
      <dgm:spPr/>
      <dgm:t>
        <a:bodyPr/>
        <a:lstStyle/>
        <a:p>
          <a:endParaRPr lang="en-US"/>
        </a:p>
      </dgm:t>
    </dgm:pt>
    <dgm:pt modelId="{CAEC76D3-1AA2-44C9-B0AD-2554A139A8E8}">
      <dgm:prSet/>
      <dgm:spPr/>
      <dgm:t>
        <a:bodyPr/>
        <a:lstStyle/>
        <a:p>
          <a:r>
            <a:rPr lang="en-US"/>
            <a:t>Antidote: None</a:t>
          </a:r>
        </a:p>
      </dgm:t>
    </dgm:pt>
    <dgm:pt modelId="{43E8302D-5986-427E-8DC9-40FD8784C2E3}" type="parTrans" cxnId="{FC6D55D8-A234-4148-8443-D39043913658}">
      <dgm:prSet/>
      <dgm:spPr/>
      <dgm:t>
        <a:bodyPr/>
        <a:lstStyle/>
        <a:p>
          <a:endParaRPr lang="en-US"/>
        </a:p>
      </dgm:t>
    </dgm:pt>
    <dgm:pt modelId="{1455446F-C8F9-43A4-8D3E-2A429362328D}" type="sibTrans" cxnId="{FC6D55D8-A234-4148-8443-D39043913658}">
      <dgm:prSet/>
      <dgm:spPr/>
      <dgm:t>
        <a:bodyPr/>
        <a:lstStyle/>
        <a:p>
          <a:endParaRPr lang="en-US"/>
        </a:p>
      </dgm:t>
    </dgm:pt>
    <dgm:pt modelId="{53A1792C-061F-4F75-82E2-C8B960F0E833}">
      <dgm:prSet/>
      <dgm:spPr/>
      <dgm:t>
        <a:bodyPr/>
        <a:lstStyle/>
        <a:p>
          <a:r>
            <a:rPr lang="en-US"/>
            <a:t>Supportive care with IVF, gastroprotectants, and hepatic support </a:t>
          </a:r>
        </a:p>
      </dgm:t>
    </dgm:pt>
    <dgm:pt modelId="{CEBEB41E-94B3-4D51-9655-A3845343C851}" type="parTrans" cxnId="{F7DF9E83-E537-4682-8BC3-6A3875257BEE}">
      <dgm:prSet/>
      <dgm:spPr/>
      <dgm:t>
        <a:bodyPr/>
        <a:lstStyle/>
        <a:p>
          <a:endParaRPr lang="en-US"/>
        </a:p>
      </dgm:t>
    </dgm:pt>
    <dgm:pt modelId="{540C5443-D261-4A62-A52F-B3239808E3EC}" type="sibTrans" cxnId="{F7DF9E83-E537-4682-8BC3-6A3875257BEE}">
      <dgm:prSet/>
      <dgm:spPr/>
      <dgm:t>
        <a:bodyPr/>
        <a:lstStyle/>
        <a:p>
          <a:endParaRPr lang="en-US"/>
        </a:p>
      </dgm:t>
    </dgm:pt>
    <dgm:pt modelId="{A9A00F28-B0C9-41C8-8774-53A9974A10E6}">
      <dgm:prSet/>
      <dgm:spPr/>
      <dgm:t>
        <a:bodyPr/>
        <a:lstStyle/>
        <a:p>
          <a:r>
            <a:rPr lang="en-US"/>
            <a:t>Prognosis: Guarded to poor once clinical signs are apparent </a:t>
          </a:r>
        </a:p>
      </dgm:t>
    </dgm:pt>
    <dgm:pt modelId="{1E9A422C-F617-4899-B8FD-615FE705FCC6}" type="parTrans" cxnId="{ED963463-A1CD-4C8A-9F2C-F20494E51B62}">
      <dgm:prSet/>
      <dgm:spPr/>
      <dgm:t>
        <a:bodyPr/>
        <a:lstStyle/>
        <a:p>
          <a:endParaRPr lang="en-US"/>
        </a:p>
      </dgm:t>
    </dgm:pt>
    <dgm:pt modelId="{442DC457-836E-4F1D-8519-C711C9432430}" type="sibTrans" cxnId="{ED963463-A1CD-4C8A-9F2C-F20494E51B62}">
      <dgm:prSet/>
      <dgm:spPr/>
      <dgm:t>
        <a:bodyPr/>
        <a:lstStyle/>
        <a:p>
          <a:endParaRPr lang="en-US"/>
        </a:p>
      </dgm:t>
    </dgm:pt>
    <dgm:pt modelId="{AD866380-7B39-B84A-B718-C94B3CC4DC1A}" type="pres">
      <dgm:prSet presAssocID="{29FF71D2-CF78-4900-80BE-61930F52BA4D}" presName="linear" presStyleCnt="0">
        <dgm:presLayoutVars>
          <dgm:animLvl val="lvl"/>
          <dgm:resizeHandles val="exact"/>
        </dgm:presLayoutVars>
      </dgm:prSet>
      <dgm:spPr/>
    </dgm:pt>
    <dgm:pt modelId="{DF832136-7972-A143-A620-F11F06472EB4}" type="pres">
      <dgm:prSet presAssocID="{D837FDA0-E127-409E-A73D-9B8C5989DC8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433267D-A549-B348-8339-1E985B7C1132}" type="pres">
      <dgm:prSet presAssocID="{D837FDA0-E127-409E-A73D-9B8C5989DC89}" presName="childText" presStyleLbl="revTx" presStyleIdx="0" presStyleCnt="1">
        <dgm:presLayoutVars>
          <dgm:bulletEnabled val="1"/>
        </dgm:presLayoutVars>
      </dgm:prSet>
      <dgm:spPr/>
    </dgm:pt>
    <dgm:pt modelId="{E97629D8-8E1F-6B48-9201-30A0EBDD4AD3}" type="pres">
      <dgm:prSet presAssocID="{E306830E-81D0-43BC-9D24-D58A128C303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382C5CC-B1DB-9747-B343-EDA3951779C0}" type="pres">
      <dgm:prSet presAssocID="{9E1248E1-EADB-422F-9D73-E2C5426AFCB8}" presName="spacer" presStyleCnt="0"/>
      <dgm:spPr/>
    </dgm:pt>
    <dgm:pt modelId="{677846BE-9F15-BB48-94B3-73653E661424}" type="pres">
      <dgm:prSet presAssocID="{CAEC76D3-1AA2-44C9-B0AD-2554A139A8E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B746056-8307-C841-A94E-C78986B51312}" type="pres">
      <dgm:prSet presAssocID="{1455446F-C8F9-43A4-8D3E-2A429362328D}" presName="spacer" presStyleCnt="0"/>
      <dgm:spPr/>
    </dgm:pt>
    <dgm:pt modelId="{AD52812E-E2CF-3846-922F-8C4A89AF6354}" type="pres">
      <dgm:prSet presAssocID="{53A1792C-061F-4F75-82E2-C8B960F0E83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6F3FF64-9DC2-1E49-A54C-0F11BF35E084}" type="pres">
      <dgm:prSet presAssocID="{540C5443-D261-4A62-A52F-B3239808E3EC}" presName="spacer" presStyleCnt="0"/>
      <dgm:spPr/>
    </dgm:pt>
    <dgm:pt modelId="{9A346FAE-72BB-AC48-89FB-ED2139B6F2A9}" type="pres">
      <dgm:prSet presAssocID="{A9A00F28-B0C9-41C8-8774-53A9974A10E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3ADBD08-FC3E-44A8-9576-F19184267A3C}" srcId="{D837FDA0-E127-409E-A73D-9B8C5989DC89}" destId="{8E385DED-35AC-48A0-9D50-AE8A18F68457}" srcOrd="1" destOrd="0" parTransId="{AD957704-D78C-45C2-8DD2-56BE13D3AA90}" sibTransId="{A81FF5EB-2E43-42B6-A1E0-C3A81DF1E754}"/>
    <dgm:cxn modelId="{96696710-A84B-8243-942D-E8BD6CC55AF8}" type="presOf" srcId="{E306830E-81D0-43BC-9D24-D58A128C303F}" destId="{E97629D8-8E1F-6B48-9201-30A0EBDD4AD3}" srcOrd="0" destOrd="0" presId="urn:microsoft.com/office/officeart/2005/8/layout/vList2"/>
    <dgm:cxn modelId="{B0302214-1FFC-AA4B-9F7C-08F4A6FB56BE}" type="presOf" srcId="{29FF71D2-CF78-4900-80BE-61930F52BA4D}" destId="{AD866380-7B39-B84A-B718-C94B3CC4DC1A}" srcOrd="0" destOrd="0" presId="urn:microsoft.com/office/officeart/2005/8/layout/vList2"/>
    <dgm:cxn modelId="{CA105037-A90E-42BC-B843-2E74C764C5B3}" srcId="{29FF71D2-CF78-4900-80BE-61930F52BA4D}" destId="{E306830E-81D0-43BC-9D24-D58A128C303F}" srcOrd="1" destOrd="0" parTransId="{897EFC01-5850-45F2-A229-2E03B818AE4A}" sibTransId="{9E1248E1-EADB-422F-9D73-E2C5426AFCB8}"/>
    <dgm:cxn modelId="{D51B963F-5D89-EC4D-A4E8-504E849D8025}" type="presOf" srcId="{A9A00F28-B0C9-41C8-8774-53A9974A10E6}" destId="{9A346FAE-72BB-AC48-89FB-ED2139B6F2A9}" srcOrd="0" destOrd="0" presId="urn:microsoft.com/office/officeart/2005/8/layout/vList2"/>
    <dgm:cxn modelId="{CC32FE40-F509-7940-BF9A-FA5902A103B0}" type="presOf" srcId="{D3312E1D-F792-47BB-8C60-B35DC124B398}" destId="{F433267D-A549-B348-8339-1E985B7C1132}" srcOrd="0" destOrd="0" presId="urn:microsoft.com/office/officeart/2005/8/layout/vList2"/>
    <dgm:cxn modelId="{376AD956-07FA-F740-9845-EBA87276F01F}" type="presOf" srcId="{53A1792C-061F-4F75-82E2-C8B960F0E833}" destId="{AD52812E-E2CF-3846-922F-8C4A89AF6354}" srcOrd="0" destOrd="0" presId="urn:microsoft.com/office/officeart/2005/8/layout/vList2"/>
    <dgm:cxn modelId="{ED963463-A1CD-4C8A-9F2C-F20494E51B62}" srcId="{29FF71D2-CF78-4900-80BE-61930F52BA4D}" destId="{A9A00F28-B0C9-41C8-8774-53A9974A10E6}" srcOrd="4" destOrd="0" parTransId="{1E9A422C-F617-4899-B8FD-615FE705FCC6}" sibTransId="{442DC457-836E-4F1D-8519-C711C9432430}"/>
    <dgm:cxn modelId="{F7DF9E83-E537-4682-8BC3-6A3875257BEE}" srcId="{29FF71D2-CF78-4900-80BE-61930F52BA4D}" destId="{53A1792C-061F-4F75-82E2-C8B960F0E833}" srcOrd="3" destOrd="0" parTransId="{CEBEB41E-94B3-4D51-9655-A3845343C851}" sibTransId="{540C5443-D261-4A62-A52F-B3239808E3EC}"/>
    <dgm:cxn modelId="{B54E0799-C15B-E247-BE92-4FA09F4CFCEC}" type="presOf" srcId="{D837FDA0-E127-409E-A73D-9B8C5989DC89}" destId="{DF832136-7972-A143-A620-F11F06472EB4}" srcOrd="0" destOrd="0" presId="urn:microsoft.com/office/officeart/2005/8/layout/vList2"/>
    <dgm:cxn modelId="{E155D6A0-36F9-4BE8-863B-F0EEFA67DFB4}" srcId="{D837FDA0-E127-409E-A73D-9B8C5989DC89}" destId="{D3312E1D-F792-47BB-8C60-B35DC124B398}" srcOrd="0" destOrd="0" parTransId="{F43B768F-185F-42FA-8A8C-1F845DCD80C4}" sibTransId="{8317CF8B-7355-450D-93ED-14B2C9A72862}"/>
    <dgm:cxn modelId="{58422DB4-1E0B-8643-A095-C85F02B04014}" type="presOf" srcId="{CAEC76D3-1AA2-44C9-B0AD-2554A139A8E8}" destId="{677846BE-9F15-BB48-94B3-73653E661424}" srcOrd="0" destOrd="0" presId="urn:microsoft.com/office/officeart/2005/8/layout/vList2"/>
    <dgm:cxn modelId="{856CCDBB-7278-4192-AB9E-05D15F034C94}" srcId="{29FF71D2-CF78-4900-80BE-61930F52BA4D}" destId="{D837FDA0-E127-409E-A73D-9B8C5989DC89}" srcOrd="0" destOrd="0" parTransId="{3DB471B2-93C3-43D2-977C-6FE151925695}" sibTransId="{189C5E93-2B8F-43C6-941E-6CE6FB9B977E}"/>
    <dgm:cxn modelId="{FC6D55D8-A234-4148-8443-D39043913658}" srcId="{29FF71D2-CF78-4900-80BE-61930F52BA4D}" destId="{CAEC76D3-1AA2-44C9-B0AD-2554A139A8E8}" srcOrd="2" destOrd="0" parTransId="{43E8302D-5986-427E-8DC9-40FD8784C2E3}" sibTransId="{1455446F-C8F9-43A4-8D3E-2A429362328D}"/>
    <dgm:cxn modelId="{D8BCE3E5-AA01-284A-A47A-02F01CA57EA6}" type="presOf" srcId="{8E385DED-35AC-48A0-9D50-AE8A18F68457}" destId="{F433267D-A549-B348-8339-1E985B7C1132}" srcOrd="0" destOrd="1" presId="urn:microsoft.com/office/officeart/2005/8/layout/vList2"/>
    <dgm:cxn modelId="{765916E9-B603-F440-950D-5CBDB1ACD6DC}" type="presParOf" srcId="{AD866380-7B39-B84A-B718-C94B3CC4DC1A}" destId="{DF832136-7972-A143-A620-F11F06472EB4}" srcOrd="0" destOrd="0" presId="urn:microsoft.com/office/officeart/2005/8/layout/vList2"/>
    <dgm:cxn modelId="{B4A97F0C-E12F-DC48-BC4F-45291E059215}" type="presParOf" srcId="{AD866380-7B39-B84A-B718-C94B3CC4DC1A}" destId="{F433267D-A549-B348-8339-1E985B7C1132}" srcOrd="1" destOrd="0" presId="urn:microsoft.com/office/officeart/2005/8/layout/vList2"/>
    <dgm:cxn modelId="{5858C7A5-5349-0944-AEBF-6A646641305E}" type="presParOf" srcId="{AD866380-7B39-B84A-B718-C94B3CC4DC1A}" destId="{E97629D8-8E1F-6B48-9201-30A0EBDD4AD3}" srcOrd="2" destOrd="0" presId="urn:microsoft.com/office/officeart/2005/8/layout/vList2"/>
    <dgm:cxn modelId="{8CDAA684-B894-554F-9153-D66730A7B786}" type="presParOf" srcId="{AD866380-7B39-B84A-B718-C94B3CC4DC1A}" destId="{1382C5CC-B1DB-9747-B343-EDA3951779C0}" srcOrd="3" destOrd="0" presId="urn:microsoft.com/office/officeart/2005/8/layout/vList2"/>
    <dgm:cxn modelId="{5B2EA413-EFA7-2C47-B5C7-507C474E7A57}" type="presParOf" srcId="{AD866380-7B39-B84A-B718-C94B3CC4DC1A}" destId="{677846BE-9F15-BB48-94B3-73653E661424}" srcOrd="4" destOrd="0" presId="urn:microsoft.com/office/officeart/2005/8/layout/vList2"/>
    <dgm:cxn modelId="{0FEA2187-F083-A54B-898D-4D04D583BF1C}" type="presParOf" srcId="{AD866380-7B39-B84A-B718-C94B3CC4DC1A}" destId="{5B746056-8307-C841-A94E-C78986B51312}" srcOrd="5" destOrd="0" presId="urn:microsoft.com/office/officeart/2005/8/layout/vList2"/>
    <dgm:cxn modelId="{24D135BA-0740-C74C-BCA9-568978034357}" type="presParOf" srcId="{AD866380-7B39-B84A-B718-C94B3CC4DC1A}" destId="{AD52812E-E2CF-3846-922F-8C4A89AF6354}" srcOrd="6" destOrd="0" presId="urn:microsoft.com/office/officeart/2005/8/layout/vList2"/>
    <dgm:cxn modelId="{97787963-D18F-D54B-A24E-84BD355C5068}" type="presParOf" srcId="{AD866380-7B39-B84A-B718-C94B3CC4DC1A}" destId="{86F3FF64-9DC2-1E49-A54C-0F11BF35E084}" srcOrd="7" destOrd="0" presId="urn:microsoft.com/office/officeart/2005/8/layout/vList2"/>
    <dgm:cxn modelId="{71640DC3-E18E-864E-953E-DD1789126C58}" type="presParOf" srcId="{AD866380-7B39-B84A-B718-C94B3CC4DC1A}" destId="{9A346FAE-72BB-AC48-89FB-ED2139B6F2A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4799614-FD1B-4FE5-AC77-579518BA7C33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F5569B0-0FE3-44BB-9E94-B1F8C48C5374}">
      <dgm:prSet/>
      <dgm:spPr/>
      <dgm:t>
        <a:bodyPr/>
        <a:lstStyle/>
        <a:p>
          <a:r>
            <a:rPr lang="en-US"/>
            <a:t>Toxicity </a:t>
          </a:r>
        </a:p>
      </dgm:t>
    </dgm:pt>
    <dgm:pt modelId="{27F55DA8-A1DD-441A-9A72-210CAFB7F81C}" type="parTrans" cxnId="{E51FC932-186B-4D8A-B657-4850AF048D67}">
      <dgm:prSet/>
      <dgm:spPr/>
      <dgm:t>
        <a:bodyPr/>
        <a:lstStyle/>
        <a:p>
          <a:endParaRPr lang="en-US"/>
        </a:p>
      </dgm:t>
    </dgm:pt>
    <dgm:pt modelId="{E40C780B-FEE8-4CF8-8B1B-1412536CBCA9}" type="sibTrans" cxnId="{E51FC932-186B-4D8A-B657-4850AF048D67}">
      <dgm:prSet/>
      <dgm:spPr/>
      <dgm:t>
        <a:bodyPr/>
        <a:lstStyle/>
        <a:p>
          <a:endParaRPr lang="en-US"/>
        </a:p>
      </dgm:t>
    </dgm:pt>
    <dgm:pt modelId="{F877C35C-C703-4585-B02B-58B464A67802}">
      <dgm:prSet/>
      <dgm:spPr/>
      <dgm:t>
        <a:bodyPr/>
        <a:lstStyle/>
        <a:p>
          <a:r>
            <a:rPr lang="en-US"/>
            <a:t>Hypoglycemia — a dose &gt; 0.1 g/kg</a:t>
          </a:r>
        </a:p>
      </dgm:t>
    </dgm:pt>
    <dgm:pt modelId="{430C98FF-EAB1-46F4-8CED-8176BD481B40}" type="parTrans" cxnId="{2C738A84-663E-4FF2-A745-279198F3E62A}">
      <dgm:prSet/>
      <dgm:spPr/>
      <dgm:t>
        <a:bodyPr/>
        <a:lstStyle/>
        <a:p>
          <a:endParaRPr lang="en-US"/>
        </a:p>
      </dgm:t>
    </dgm:pt>
    <dgm:pt modelId="{3C313248-5186-4321-B8B5-AA94092AF66E}" type="sibTrans" cxnId="{2C738A84-663E-4FF2-A745-279198F3E62A}">
      <dgm:prSet/>
      <dgm:spPr/>
      <dgm:t>
        <a:bodyPr/>
        <a:lstStyle/>
        <a:p>
          <a:endParaRPr lang="en-US"/>
        </a:p>
      </dgm:t>
    </dgm:pt>
    <dgm:pt modelId="{AEF3CEBC-8F0C-4DC2-B9E6-C988B46D909E}">
      <dgm:prSet/>
      <dgm:spPr/>
      <dgm:t>
        <a:bodyPr/>
        <a:lstStyle/>
        <a:p>
          <a:r>
            <a:rPr lang="en-US"/>
            <a:t>Hepatic failure —a dose &gt; 0.5 g/kg</a:t>
          </a:r>
        </a:p>
      </dgm:t>
    </dgm:pt>
    <dgm:pt modelId="{56D85E6D-3568-484B-AC64-E1F230FCF1F2}" type="parTrans" cxnId="{F7F12A59-762F-48A3-A82A-6F07C38834F2}">
      <dgm:prSet/>
      <dgm:spPr/>
      <dgm:t>
        <a:bodyPr/>
        <a:lstStyle/>
        <a:p>
          <a:endParaRPr lang="en-US"/>
        </a:p>
      </dgm:t>
    </dgm:pt>
    <dgm:pt modelId="{DB35E419-729A-4566-AAFD-8D23C53C8182}" type="sibTrans" cxnId="{F7F12A59-762F-48A3-A82A-6F07C38834F2}">
      <dgm:prSet/>
      <dgm:spPr/>
      <dgm:t>
        <a:bodyPr/>
        <a:lstStyle/>
        <a:p>
          <a:endParaRPr lang="en-US"/>
        </a:p>
      </dgm:t>
    </dgm:pt>
    <dgm:pt modelId="{68F7EF8C-19B5-4D81-AE2E-6A80A9A33F44}">
      <dgm:prSet/>
      <dgm:spPr/>
      <dgm:t>
        <a:bodyPr/>
        <a:lstStyle/>
        <a:p>
          <a:r>
            <a:rPr lang="en-US"/>
            <a:t>However, it is unclear if it is truly dose dependent or an idiosyncratic reaction</a:t>
          </a:r>
        </a:p>
      </dgm:t>
    </dgm:pt>
    <dgm:pt modelId="{54102F67-8CEC-4DED-AE58-3F571E96FDB4}" type="parTrans" cxnId="{F1D2CF9B-6C89-476A-B73C-27D26B657374}">
      <dgm:prSet/>
      <dgm:spPr/>
      <dgm:t>
        <a:bodyPr/>
        <a:lstStyle/>
        <a:p>
          <a:endParaRPr lang="en-US"/>
        </a:p>
      </dgm:t>
    </dgm:pt>
    <dgm:pt modelId="{55360B72-F5AB-4D82-9688-C5E9D3C634B9}" type="sibTrans" cxnId="{F1D2CF9B-6C89-476A-B73C-27D26B657374}">
      <dgm:prSet/>
      <dgm:spPr/>
      <dgm:t>
        <a:bodyPr/>
        <a:lstStyle/>
        <a:p>
          <a:endParaRPr lang="en-US"/>
        </a:p>
      </dgm:t>
    </dgm:pt>
    <dgm:pt modelId="{EC9B8FBB-2553-46BD-BAD4-DBADFBB993FC}">
      <dgm:prSet/>
      <dgm:spPr/>
      <dgm:t>
        <a:bodyPr/>
        <a:lstStyle/>
        <a:p>
          <a:r>
            <a:rPr lang="en-US"/>
            <a:t>Clinical Signs:</a:t>
          </a:r>
        </a:p>
      </dgm:t>
    </dgm:pt>
    <dgm:pt modelId="{3B15A9C8-BEA8-47A5-8426-A58C77610ACE}" type="parTrans" cxnId="{74673B8C-2F54-46A8-8D23-B8F28CA595AE}">
      <dgm:prSet/>
      <dgm:spPr/>
      <dgm:t>
        <a:bodyPr/>
        <a:lstStyle/>
        <a:p>
          <a:endParaRPr lang="en-US"/>
        </a:p>
      </dgm:t>
    </dgm:pt>
    <dgm:pt modelId="{4104F973-937A-4A47-B77F-D74DA9CCBCA2}" type="sibTrans" cxnId="{74673B8C-2F54-46A8-8D23-B8F28CA595AE}">
      <dgm:prSet/>
      <dgm:spPr/>
      <dgm:t>
        <a:bodyPr/>
        <a:lstStyle/>
        <a:p>
          <a:endParaRPr lang="en-US"/>
        </a:p>
      </dgm:t>
    </dgm:pt>
    <dgm:pt modelId="{340883B8-4AAF-45AB-BAF3-4E2F16CA88DF}">
      <dgm:prSet/>
      <dgm:spPr/>
      <dgm:t>
        <a:bodyPr/>
        <a:lstStyle/>
        <a:p>
          <a:r>
            <a:rPr lang="en-US"/>
            <a:t>Vomiting, hypoglycemic shock, and signs of acute liver failure </a:t>
          </a:r>
        </a:p>
      </dgm:t>
    </dgm:pt>
    <dgm:pt modelId="{82495DC2-406B-440B-AC43-987AB4EF2C6E}" type="parTrans" cxnId="{705DCE3E-FFF3-4AFC-9301-F61A48B6452F}">
      <dgm:prSet/>
      <dgm:spPr/>
      <dgm:t>
        <a:bodyPr/>
        <a:lstStyle/>
        <a:p>
          <a:endParaRPr lang="en-US"/>
        </a:p>
      </dgm:t>
    </dgm:pt>
    <dgm:pt modelId="{EDA68971-F27C-4853-A4D0-FFCD064F47EA}" type="sibTrans" cxnId="{705DCE3E-FFF3-4AFC-9301-F61A48B6452F}">
      <dgm:prSet/>
      <dgm:spPr/>
      <dgm:t>
        <a:bodyPr/>
        <a:lstStyle/>
        <a:p>
          <a:endParaRPr lang="en-US"/>
        </a:p>
      </dgm:t>
    </dgm:pt>
    <dgm:pt modelId="{BBF009AF-0903-4C19-85A5-A38A9709E5FB}">
      <dgm:prSet/>
      <dgm:spPr/>
      <dgm:t>
        <a:bodyPr/>
        <a:lstStyle/>
        <a:p>
          <a:r>
            <a:rPr lang="en-US"/>
            <a:t>Diagnostics:</a:t>
          </a:r>
        </a:p>
      </dgm:t>
    </dgm:pt>
    <dgm:pt modelId="{3C4EAAD6-54DD-4E0E-8A13-106CC8DD16D1}" type="parTrans" cxnId="{68331520-6EC2-4965-BA30-3E82A28923C4}">
      <dgm:prSet/>
      <dgm:spPr/>
      <dgm:t>
        <a:bodyPr/>
        <a:lstStyle/>
        <a:p>
          <a:endParaRPr lang="en-US"/>
        </a:p>
      </dgm:t>
    </dgm:pt>
    <dgm:pt modelId="{EAB898B4-03EC-4AC2-8CF0-C67BBDD5D709}" type="sibTrans" cxnId="{68331520-6EC2-4965-BA30-3E82A28923C4}">
      <dgm:prSet/>
      <dgm:spPr/>
      <dgm:t>
        <a:bodyPr/>
        <a:lstStyle/>
        <a:p>
          <a:endParaRPr lang="en-US"/>
        </a:p>
      </dgm:t>
    </dgm:pt>
    <dgm:pt modelId="{5C4AFEA1-ADF6-4F46-A53D-C8BBA29495E1}">
      <dgm:prSet/>
      <dgm:spPr/>
      <dgm:t>
        <a:bodyPr/>
        <a:lstStyle/>
        <a:p>
          <a:r>
            <a:rPr lang="en-US"/>
            <a:t>BG every 1-2 hours for first 6-8</a:t>
          </a:r>
        </a:p>
      </dgm:t>
    </dgm:pt>
    <dgm:pt modelId="{CC2AD67E-2C7F-4C31-8FDC-165E4A0290CB}" type="parTrans" cxnId="{C16D1C6F-3061-4A56-9F17-BDBB95D0A185}">
      <dgm:prSet/>
      <dgm:spPr/>
      <dgm:t>
        <a:bodyPr/>
        <a:lstStyle/>
        <a:p>
          <a:endParaRPr lang="en-US"/>
        </a:p>
      </dgm:t>
    </dgm:pt>
    <dgm:pt modelId="{302BBF29-30F9-4602-BA17-3C0252E503B8}" type="sibTrans" cxnId="{C16D1C6F-3061-4A56-9F17-BDBB95D0A185}">
      <dgm:prSet/>
      <dgm:spPr/>
      <dgm:t>
        <a:bodyPr/>
        <a:lstStyle/>
        <a:p>
          <a:endParaRPr lang="en-US"/>
        </a:p>
      </dgm:t>
    </dgm:pt>
    <dgm:pt modelId="{4F85689D-0302-4294-9F74-E60ABD0827F3}">
      <dgm:prSet/>
      <dgm:spPr/>
      <dgm:t>
        <a:bodyPr/>
        <a:lstStyle/>
        <a:p>
          <a:r>
            <a:rPr lang="en-US"/>
            <a:t>Monitor hepatic enzymes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can see hepatic failure in absence of hypoglycemia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monitor for 72 hours </a:t>
          </a:r>
        </a:p>
      </dgm:t>
    </dgm:pt>
    <dgm:pt modelId="{6E24FFA1-EA58-45C5-9510-1FC771E810E5}" type="parTrans" cxnId="{DBFF70C1-E46D-408F-95F5-53FF4F7EE78E}">
      <dgm:prSet/>
      <dgm:spPr/>
      <dgm:t>
        <a:bodyPr/>
        <a:lstStyle/>
        <a:p>
          <a:endParaRPr lang="en-US"/>
        </a:p>
      </dgm:t>
    </dgm:pt>
    <dgm:pt modelId="{45EF82F4-7CF0-46E2-BBF6-CE293D733CC5}" type="sibTrans" cxnId="{DBFF70C1-E46D-408F-95F5-53FF4F7EE78E}">
      <dgm:prSet/>
      <dgm:spPr/>
      <dgm:t>
        <a:bodyPr/>
        <a:lstStyle/>
        <a:p>
          <a:endParaRPr lang="en-US"/>
        </a:p>
      </dgm:t>
    </dgm:pt>
    <dgm:pt modelId="{F87FC0ED-FFA1-884B-B389-DCC9002B3DC0}" type="pres">
      <dgm:prSet presAssocID="{54799614-FD1B-4FE5-AC77-579518BA7C33}" presName="linear" presStyleCnt="0">
        <dgm:presLayoutVars>
          <dgm:dir/>
          <dgm:animLvl val="lvl"/>
          <dgm:resizeHandles val="exact"/>
        </dgm:presLayoutVars>
      </dgm:prSet>
      <dgm:spPr/>
    </dgm:pt>
    <dgm:pt modelId="{D34B1D71-432D-8F42-81CD-D813E5CE18AC}" type="pres">
      <dgm:prSet presAssocID="{2F5569B0-0FE3-44BB-9E94-B1F8C48C5374}" presName="parentLin" presStyleCnt="0"/>
      <dgm:spPr/>
    </dgm:pt>
    <dgm:pt modelId="{6734661E-D47A-4D45-B89B-2F8C48301C61}" type="pres">
      <dgm:prSet presAssocID="{2F5569B0-0FE3-44BB-9E94-B1F8C48C5374}" presName="parentLeftMargin" presStyleLbl="node1" presStyleIdx="0" presStyleCnt="3"/>
      <dgm:spPr/>
    </dgm:pt>
    <dgm:pt modelId="{389FDFA2-EFE8-4C42-9E0E-97061B1666E0}" type="pres">
      <dgm:prSet presAssocID="{2F5569B0-0FE3-44BB-9E94-B1F8C48C537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ED686D4-5ADA-954B-8FAB-7ECF0693A9EA}" type="pres">
      <dgm:prSet presAssocID="{2F5569B0-0FE3-44BB-9E94-B1F8C48C5374}" presName="negativeSpace" presStyleCnt="0"/>
      <dgm:spPr/>
    </dgm:pt>
    <dgm:pt modelId="{8AF5CB56-28D9-A846-BC15-1C66CF7E1A5A}" type="pres">
      <dgm:prSet presAssocID="{2F5569B0-0FE3-44BB-9E94-B1F8C48C5374}" presName="childText" presStyleLbl="conFgAcc1" presStyleIdx="0" presStyleCnt="3">
        <dgm:presLayoutVars>
          <dgm:bulletEnabled val="1"/>
        </dgm:presLayoutVars>
      </dgm:prSet>
      <dgm:spPr/>
    </dgm:pt>
    <dgm:pt modelId="{1C63D936-7F7F-B04B-A880-B34909DB9404}" type="pres">
      <dgm:prSet presAssocID="{E40C780B-FEE8-4CF8-8B1B-1412536CBCA9}" presName="spaceBetweenRectangles" presStyleCnt="0"/>
      <dgm:spPr/>
    </dgm:pt>
    <dgm:pt modelId="{7D51EAC4-D91D-FD47-97FC-FC7CA0F8026E}" type="pres">
      <dgm:prSet presAssocID="{EC9B8FBB-2553-46BD-BAD4-DBADFBB993FC}" presName="parentLin" presStyleCnt="0"/>
      <dgm:spPr/>
    </dgm:pt>
    <dgm:pt modelId="{0B8AC440-AE68-8147-BD60-143B6594AE1C}" type="pres">
      <dgm:prSet presAssocID="{EC9B8FBB-2553-46BD-BAD4-DBADFBB993FC}" presName="parentLeftMargin" presStyleLbl="node1" presStyleIdx="0" presStyleCnt="3"/>
      <dgm:spPr/>
    </dgm:pt>
    <dgm:pt modelId="{A9E2888E-C147-B449-8466-2EAE3CD95249}" type="pres">
      <dgm:prSet presAssocID="{EC9B8FBB-2553-46BD-BAD4-DBADFBB993F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EC7DD8-88A1-2C41-96E0-DD45EEB78BF2}" type="pres">
      <dgm:prSet presAssocID="{EC9B8FBB-2553-46BD-BAD4-DBADFBB993FC}" presName="negativeSpace" presStyleCnt="0"/>
      <dgm:spPr/>
    </dgm:pt>
    <dgm:pt modelId="{FFE3E0E0-3A6E-9642-B01D-E002F655B637}" type="pres">
      <dgm:prSet presAssocID="{EC9B8FBB-2553-46BD-BAD4-DBADFBB993FC}" presName="childText" presStyleLbl="conFgAcc1" presStyleIdx="1" presStyleCnt="3">
        <dgm:presLayoutVars>
          <dgm:bulletEnabled val="1"/>
        </dgm:presLayoutVars>
      </dgm:prSet>
      <dgm:spPr/>
    </dgm:pt>
    <dgm:pt modelId="{004017B2-9CB9-7F4A-AD59-2C381F71BA63}" type="pres">
      <dgm:prSet presAssocID="{4104F973-937A-4A47-B77F-D74DA9CCBCA2}" presName="spaceBetweenRectangles" presStyleCnt="0"/>
      <dgm:spPr/>
    </dgm:pt>
    <dgm:pt modelId="{EDB27316-5947-8F42-88B6-13997383C770}" type="pres">
      <dgm:prSet presAssocID="{BBF009AF-0903-4C19-85A5-A38A9709E5FB}" presName="parentLin" presStyleCnt="0"/>
      <dgm:spPr/>
    </dgm:pt>
    <dgm:pt modelId="{0D44CA3C-75FD-2D43-878C-D1F6CEDD45C5}" type="pres">
      <dgm:prSet presAssocID="{BBF009AF-0903-4C19-85A5-A38A9709E5FB}" presName="parentLeftMargin" presStyleLbl="node1" presStyleIdx="1" presStyleCnt="3"/>
      <dgm:spPr/>
    </dgm:pt>
    <dgm:pt modelId="{49F8CA1E-61F6-9F4D-B4F5-2528C61A815F}" type="pres">
      <dgm:prSet presAssocID="{BBF009AF-0903-4C19-85A5-A38A9709E5F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9B2D1E6-D9FD-1348-8A32-538BFB0B0914}" type="pres">
      <dgm:prSet presAssocID="{BBF009AF-0903-4C19-85A5-A38A9709E5FB}" presName="negativeSpace" presStyleCnt="0"/>
      <dgm:spPr/>
    </dgm:pt>
    <dgm:pt modelId="{34AF8689-B692-8241-91D9-30DF0470764C}" type="pres">
      <dgm:prSet presAssocID="{BBF009AF-0903-4C19-85A5-A38A9709E5F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56F809-FA47-C64C-81A5-86D787DE5314}" type="presOf" srcId="{340883B8-4AAF-45AB-BAF3-4E2F16CA88DF}" destId="{FFE3E0E0-3A6E-9642-B01D-E002F655B637}" srcOrd="0" destOrd="0" presId="urn:microsoft.com/office/officeart/2005/8/layout/list1"/>
    <dgm:cxn modelId="{5C4E6617-C6BE-1448-BCFE-FDF3337CB4A0}" type="presOf" srcId="{54799614-FD1B-4FE5-AC77-579518BA7C33}" destId="{F87FC0ED-FFA1-884B-B389-DCC9002B3DC0}" srcOrd="0" destOrd="0" presId="urn:microsoft.com/office/officeart/2005/8/layout/list1"/>
    <dgm:cxn modelId="{CBF50E1A-87CB-1747-AEAC-E7417A63AD8B}" type="presOf" srcId="{4F85689D-0302-4294-9F74-E60ABD0827F3}" destId="{34AF8689-B692-8241-91D9-30DF0470764C}" srcOrd="0" destOrd="1" presId="urn:microsoft.com/office/officeart/2005/8/layout/list1"/>
    <dgm:cxn modelId="{68331520-6EC2-4965-BA30-3E82A28923C4}" srcId="{54799614-FD1B-4FE5-AC77-579518BA7C33}" destId="{BBF009AF-0903-4C19-85A5-A38A9709E5FB}" srcOrd="2" destOrd="0" parTransId="{3C4EAAD6-54DD-4E0E-8A13-106CC8DD16D1}" sibTransId="{EAB898B4-03EC-4AC2-8CF0-C67BBDD5D709}"/>
    <dgm:cxn modelId="{9E473D32-085D-D246-A904-08FC876C5044}" type="presOf" srcId="{2F5569B0-0FE3-44BB-9E94-B1F8C48C5374}" destId="{389FDFA2-EFE8-4C42-9E0E-97061B1666E0}" srcOrd="1" destOrd="0" presId="urn:microsoft.com/office/officeart/2005/8/layout/list1"/>
    <dgm:cxn modelId="{E51FC932-186B-4D8A-B657-4850AF048D67}" srcId="{54799614-FD1B-4FE5-AC77-579518BA7C33}" destId="{2F5569B0-0FE3-44BB-9E94-B1F8C48C5374}" srcOrd="0" destOrd="0" parTransId="{27F55DA8-A1DD-441A-9A72-210CAFB7F81C}" sibTransId="{E40C780B-FEE8-4CF8-8B1B-1412536CBCA9}"/>
    <dgm:cxn modelId="{3EF93D34-2500-CC49-A53A-66F740AFD4FE}" type="presOf" srcId="{EC9B8FBB-2553-46BD-BAD4-DBADFBB993FC}" destId="{0B8AC440-AE68-8147-BD60-143B6594AE1C}" srcOrd="0" destOrd="0" presId="urn:microsoft.com/office/officeart/2005/8/layout/list1"/>
    <dgm:cxn modelId="{63775A37-6199-DB4D-9ACF-9DEDEDA87D85}" type="presOf" srcId="{EC9B8FBB-2553-46BD-BAD4-DBADFBB993FC}" destId="{A9E2888E-C147-B449-8466-2EAE3CD95249}" srcOrd="1" destOrd="0" presId="urn:microsoft.com/office/officeart/2005/8/layout/list1"/>
    <dgm:cxn modelId="{705DCE3E-FFF3-4AFC-9301-F61A48B6452F}" srcId="{EC9B8FBB-2553-46BD-BAD4-DBADFBB993FC}" destId="{340883B8-4AAF-45AB-BAF3-4E2F16CA88DF}" srcOrd="0" destOrd="0" parTransId="{82495DC2-406B-440B-AC43-987AB4EF2C6E}" sibTransId="{EDA68971-F27C-4853-A4D0-FFCD064F47EA}"/>
    <dgm:cxn modelId="{E1E7E952-ABC9-3F4F-84D9-7099D57B1B65}" type="presOf" srcId="{F877C35C-C703-4585-B02B-58B464A67802}" destId="{8AF5CB56-28D9-A846-BC15-1C66CF7E1A5A}" srcOrd="0" destOrd="0" presId="urn:microsoft.com/office/officeart/2005/8/layout/list1"/>
    <dgm:cxn modelId="{F7F12A59-762F-48A3-A82A-6F07C38834F2}" srcId="{2F5569B0-0FE3-44BB-9E94-B1F8C48C5374}" destId="{AEF3CEBC-8F0C-4DC2-B9E6-C988B46D909E}" srcOrd="1" destOrd="0" parTransId="{56D85E6D-3568-484B-AC64-E1F230FCF1F2}" sibTransId="{DB35E419-729A-4566-AAFD-8D23C53C8182}"/>
    <dgm:cxn modelId="{C16D1C6F-3061-4A56-9F17-BDBB95D0A185}" srcId="{BBF009AF-0903-4C19-85A5-A38A9709E5FB}" destId="{5C4AFEA1-ADF6-4F46-A53D-C8BBA29495E1}" srcOrd="0" destOrd="0" parTransId="{CC2AD67E-2C7F-4C31-8FDC-165E4A0290CB}" sibTransId="{302BBF29-30F9-4602-BA17-3C0252E503B8}"/>
    <dgm:cxn modelId="{ABDA0477-5C6A-DB49-B140-1F995ED7D288}" type="presOf" srcId="{AEF3CEBC-8F0C-4DC2-B9E6-C988B46D909E}" destId="{8AF5CB56-28D9-A846-BC15-1C66CF7E1A5A}" srcOrd="0" destOrd="1" presId="urn:microsoft.com/office/officeart/2005/8/layout/list1"/>
    <dgm:cxn modelId="{2C738A84-663E-4FF2-A745-279198F3E62A}" srcId="{2F5569B0-0FE3-44BB-9E94-B1F8C48C5374}" destId="{F877C35C-C703-4585-B02B-58B464A67802}" srcOrd="0" destOrd="0" parTransId="{430C98FF-EAB1-46F4-8CED-8176BD481B40}" sibTransId="{3C313248-5186-4321-B8B5-AA94092AF66E}"/>
    <dgm:cxn modelId="{DB31768A-5DA5-2142-93DA-F57363F5A717}" type="presOf" srcId="{BBF009AF-0903-4C19-85A5-A38A9709E5FB}" destId="{0D44CA3C-75FD-2D43-878C-D1F6CEDD45C5}" srcOrd="0" destOrd="0" presId="urn:microsoft.com/office/officeart/2005/8/layout/list1"/>
    <dgm:cxn modelId="{74673B8C-2F54-46A8-8D23-B8F28CA595AE}" srcId="{54799614-FD1B-4FE5-AC77-579518BA7C33}" destId="{EC9B8FBB-2553-46BD-BAD4-DBADFBB993FC}" srcOrd="1" destOrd="0" parTransId="{3B15A9C8-BEA8-47A5-8426-A58C77610ACE}" sibTransId="{4104F973-937A-4A47-B77F-D74DA9CCBCA2}"/>
    <dgm:cxn modelId="{F1D2CF9B-6C89-476A-B73C-27D26B657374}" srcId="{AEF3CEBC-8F0C-4DC2-B9E6-C988B46D909E}" destId="{68F7EF8C-19B5-4D81-AE2E-6A80A9A33F44}" srcOrd="0" destOrd="0" parTransId="{54102F67-8CEC-4DED-AE58-3F571E96FDB4}" sibTransId="{55360B72-F5AB-4D82-9688-C5E9D3C634B9}"/>
    <dgm:cxn modelId="{902F0DC0-D987-3E4A-B0D3-1C2AB763D174}" type="presOf" srcId="{5C4AFEA1-ADF6-4F46-A53D-C8BBA29495E1}" destId="{34AF8689-B692-8241-91D9-30DF0470764C}" srcOrd="0" destOrd="0" presId="urn:microsoft.com/office/officeart/2005/8/layout/list1"/>
    <dgm:cxn modelId="{DBFF70C1-E46D-408F-95F5-53FF4F7EE78E}" srcId="{BBF009AF-0903-4C19-85A5-A38A9709E5FB}" destId="{4F85689D-0302-4294-9F74-E60ABD0827F3}" srcOrd="1" destOrd="0" parTransId="{6E24FFA1-EA58-45C5-9510-1FC771E810E5}" sibTransId="{45EF82F4-7CF0-46E2-BBF6-CE293D733CC5}"/>
    <dgm:cxn modelId="{B23413D8-B643-2544-A734-9E63C862C5AA}" type="presOf" srcId="{BBF009AF-0903-4C19-85A5-A38A9709E5FB}" destId="{49F8CA1E-61F6-9F4D-B4F5-2528C61A815F}" srcOrd="1" destOrd="0" presId="urn:microsoft.com/office/officeart/2005/8/layout/list1"/>
    <dgm:cxn modelId="{4619C5ED-F4E8-3D41-A6AF-6E4E4ADD00B7}" type="presOf" srcId="{2F5569B0-0FE3-44BB-9E94-B1F8C48C5374}" destId="{6734661E-D47A-4D45-B89B-2F8C48301C61}" srcOrd="0" destOrd="0" presId="urn:microsoft.com/office/officeart/2005/8/layout/list1"/>
    <dgm:cxn modelId="{A2D82CEF-858E-B148-97DC-82E9D55EDEA5}" type="presOf" srcId="{68F7EF8C-19B5-4D81-AE2E-6A80A9A33F44}" destId="{8AF5CB56-28D9-A846-BC15-1C66CF7E1A5A}" srcOrd="0" destOrd="2" presId="urn:microsoft.com/office/officeart/2005/8/layout/list1"/>
    <dgm:cxn modelId="{41B6C077-FBC6-C340-9B79-5B18DB13847D}" type="presParOf" srcId="{F87FC0ED-FFA1-884B-B389-DCC9002B3DC0}" destId="{D34B1D71-432D-8F42-81CD-D813E5CE18AC}" srcOrd="0" destOrd="0" presId="urn:microsoft.com/office/officeart/2005/8/layout/list1"/>
    <dgm:cxn modelId="{EA2A8775-2AD1-D344-802E-7EB3CF062682}" type="presParOf" srcId="{D34B1D71-432D-8F42-81CD-D813E5CE18AC}" destId="{6734661E-D47A-4D45-B89B-2F8C48301C61}" srcOrd="0" destOrd="0" presId="urn:microsoft.com/office/officeart/2005/8/layout/list1"/>
    <dgm:cxn modelId="{5C621DD2-FFBB-154E-AF99-357F5ADEDB2C}" type="presParOf" srcId="{D34B1D71-432D-8F42-81CD-D813E5CE18AC}" destId="{389FDFA2-EFE8-4C42-9E0E-97061B1666E0}" srcOrd="1" destOrd="0" presId="urn:microsoft.com/office/officeart/2005/8/layout/list1"/>
    <dgm:cxn modelId="{0B6E829F-8377-6B42-9842-5589E6BA9553}" type="presParOf" srcId="{F87FC0ED-FFA1-884B-B389-DCC9002B3DC0}" destId="{4ED686D4-5ADA-954B-8FAB-7ECF0693A9EA}" srcOrd="1" destOrd="0" presId="urn:microsoft.com/office/officeart/2005/8/layout/list1"/>
    <dgm:cxn modelId="{CF637E4B-BF0A-D041-91EC-ED66A3315A1E}" type="presParOf" srcId="{F87FC0ED-FFA1-884B-B389-DCC9002B3DC0}" destId="{8AF5CB56-28D9-A846-BC15-1C66CF7E1A5A}" srcOrd="2" destOrd="0" presId="urn:microsoft.com/office/officeart/2005/8/layout/list1"/>
    <dgm:cxn modelId="{13772891-EF52-E242-9F12-39A8E1DE8B85}" type="presParOf" srcId="{F87FC0ED-FFA1-884B-B389-DCC9002B3DC0}" destId="{1C63D936-7F7F-B04B-A880-B34909DB9404}" srcOrd="3" destOrd="0" presId="urn:microsoft.com/office/officeart/2005/8/layout/list1"/>
    <dgm:cxn modelId="{69D48565-3548-3547-AFC7-D6C34A08DD2A}" type="presParOf" srcId="{F87FC0ED-FFA1-884B-B389-DCC9002B3DC0}" destId="{7D51EAC4-D91D-FD47-97FC-FC7CA0F8026E}" srcOrd="4" destOrd="0" presId="urn:microsoft.com/office/officeart/2005/8/layout/list1"/>
    <dgm:cxn modelId="{5172F6A4-97A4-A546-BE4B-A6F05E520BAD}" type="presParOf" srcId="{7D51EAC4-D91D-FD47-97FC-FC7CA0F8026E}" destId="{0B8AC440-AE68-8147-BD60-143B6594AE1C}" srcOrd="0" destOrd="0" presId="urn:microsoft.com/office/officeart/2005/8/layout/list1"/>
    <dgm:cxn modelId="{01A458C6-D78F-4F46-B1D4-A2325E2A599B}" type="presParOf" srcId="{7D51EAC4-D91D-FD47-97FC-FC7CA0F8026E}" destId="{A9E2888E-C147-B449-8466-2EAE3CD95249}" srcOrd="1" destOrd="0" presId="urn:microsoft.com/office/officeart/2005/8/layout/list1"/>
    <dgm:cxn modelId="{83D9E0E6-499F-9E4E-BC37-7761DE0A18EA}" type="presParOf" srcId="{F87FC0ED-FFA1-884B-B389-DCC9002B3DC0}" destId="{C5EC7DD8-88A1-2C41-96E0-DD45EEB78BF2}" srcOrd="5" destOrd="0" presId="urn:microsoft.com/office/officeart/2005/8/layout/list1"/>
    <dgm:cxn modelId="{666FF647-4B65-7448-9770-9AD746FE1405}" type="presParOf" srcId="{F87FC0ED-FFA1-884B-B389-DCC9002B3DC0}" destId="{FFE3E0E0-3A6E-9642-B01D-E002F655B637}" srcOrd="6" destOrd="0" presId="urn:microsoft.com/office/officeart/2005/8/layout/list1"/>
    <dgm:cxn modelId="{861A1746-4BE0-1C46-84CB-C4E1CFC5B2D1}" type="presParOf" srcId="{F87FC0ED-FFA1-884B-B389-DCC9002B3DC0}" destId="{004017B2-9CB9-7F4A-AD59-2C381F71BA63}" srcOrd="7" destOrd="0" presId="urn:microsoft.com/office/officeart/2005/8/layout/list1"/>
    <dgm:cxn modelId="{3D6712C5-ED47-5E40-859B-DB7BB4F4BAA4}" type="presParOf" srcId="{F87FC0ED-FFA1-884B-B389-DCC9002B3DC0}" destId="{EDB27316-5947-8F42-88B6-13997383C770}" srcOrd="8" destOrd="0" presId="urn:microsoft.com/office/officeart/2005/8/layout/list1"/>
    <dgm:cxn modelId="{C568997B-93F5-A14B-BB78-1C76587419F0}" type="presParOf" srcId="{EDB27316-5947-8F42-88B6-13997383C770}" destId="{0D44CA3C-75FD-2D43-878C-D1F6CEDD45C5}" srcOrd="0" destOrd="0" presId="urn:microsoft.com/office/officeart/2005/8/layout/list1"/>
    <dgm:cxn modelId="{8057ADDF-4C60-1F4F-A522-2130BD9184E6}" type="presParOf" srcId="{EDB27316-5947-8F42-88B6-13997383C770}" destId="{49F8CA1E-61F6-9F4D-B4F5-2528C61A815F}" srcOrd="1" destOrd="0" presId="urn:microsoft.com/office/officeart/2005/8/layout/list1"/>
    <dgm:cxn modelId="{64856EE7-A097-EA4A-B476-58C58FE2834C}" type="presParOf" srcId="{F87FC0ED-FFA1-884B-B389-DCC9002B3DC0}" destId="{B9B2D1E6-D9FD-1348-8A32-538BFB0B0914}" srcOrd="9" destOrd="0" presId="urn:microsoft.com/office/officeart/2005/8/layout/list1"/>
    <dgm:cxn modelId="{EA02232C-C9F3-C34A-A52F-DBFBE678C521}" type="presParOf" srcId="{F87FC0ED-FFA1-884B-B389-DCC9002B3DC0}" destId="{34AF8689-B692-8241-91D9-30DF0470764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A56A67F-C4B1-4965-90CF-366F2C69FCF1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C34D8C2-4DE3-420D-826C-70E54A23EAD1}">
      <dgm:prSet/>
      <dgm:spPr/>
      <dgm:t>
        <a:bodyPr/>
        <a:lstStyle/>
        <a:p>
          <a:r>
            <a:rPr lang="en-US"/>
            <a:t>Decontamination</a:t>
          </a:r>
        </a:p>
      </dgm:t>
    </dgm:pt>
    <dgm:pt modelId="{C3B2132C-FB9A-4BB1-8DBD-D0ACE7D3148E}" type="parTrans" cxnId="{FA593DA4-32D5-4EE1-91D3-FAEB65464DCF}">
      <dgm:prSet/>
      <dgm:spPr/>
      <dgm:t>
        <a:bodyPr/>
        <a:lstStyle/>
        <a:p>
          <a:endParaRPr lang="en-US"/>
        </a:p>
      </dgm:t>
    </dgm:pt>
    <dgm:pt modelId="{DAB07519-AC4B-4EC3-8795-2D9ABB6FF4DA}" type="sibTrans" cxnId="{FA593DA4-32D5-4EE1-91D3-FAEB65464DCF}">
      <dgm:prSet/>
      <dgm:spPr/>
      <dgm:t>
        <a:bodyPr/>
        <a:lstStyle/>
        <a:p>
          <a:endParaRPr lang="en-US"/>
        </a:p>
      </dgm:t>
    </dgm:pt>
    <dgm:pt modelId="{360165B5-677B-4AB5-928F-0C2EF30AA659}">
      <dgm:prSet/>
      <dgm:spPr/>
      <dgm:t>
        <a:bodyPr/>
        <a:lstStyle/>
        <a:p>
          <a:r>
            <a:rPr lang="en-US"/>
            <a:t>Emesis within 1-6 hours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not if patient showing signs of hypoglycemia </a:t>
          </a:r>
        </a:p>
      </dgm:t>
    </dgm:pt>
    <dgm:pt modelId="{3C47CE7C-784F-4C1E-939D-9274FC80493B}" type="parTrans" cxnId="{D72DE018-E449-41BB-89C8-E002EF2F5C35}">
      <dgm:prSet/>
      <dgm:spPr/>
      <dgm:t>
        <a:bodyPr/>
        <a:lstStyle/>
        <a:p>
          <a:endParaRPr lang="en-US"/>
        </a:p>
      </dgm:t>
    </dgm:pt>
    <dgm:pt modelId="{1D2E6DCF-38B9-419B-8B9B-3141673209BC}" type="sibTrans" cxnId="{D72DE018-E449-41BB-89C8-E002EF2F5C35}">
      <dgm:prSet/>
      <dgm:spPr/>
      <dgm:t>
        <a:bodyPr/>
        <a:lstStyle/>
        <a:p>
          <a:endParaRPr lang="en-US"/>
        </a:p>
      </dgm:t>
    </dgm:pt>
    <dgm:pt modelId="{E4B0138C-8F0F-49CB-A284-0B6E3021C56A}">
      <dgm:prSet/>
      <dgm:spPr/>
      <dgm:t>
        <a:bodyPr/>
        <a:lstStyle/>
        <a:p>
          <a:r>
            <a:rPr lang="en-US"/>
            <a:t>AC not recommended </a:t>
          </a:r>
        </a:p>
      </dgm:t>
    </dgm:pt>
    <dgm:pt modelId="{E6B2B83B-4A25-467F-8E37-AEF9A8FB210E}" type="parTrans" cxnId="{3A5C84A1-5466-406F-BC73-87CB74952CC8}">
      <dgm:prSet/>
      <dgm:spPr/>
      <dgm:t>
        <a:bodyPr/>
        <a:lstStyle/>
        <a:p>
          <a:endParaRPr lang="en-US"/>
        </a:p>
      </dgm:t>
    </dgm:pt>
    <dgm:pt modelId="{A3B0AEDD-39FD-4D1A-813E-B5EE82780329}" type="sibTrans" cxnId="{3A5C84A1-5466-406F-BC73-87CB74952CC8}">
      <dgm:prSet/>
      <dgm:spPr/>
      <dgm:t>
        <a:bodyPr/>
        <a:lstStyle/>
        <a:p>
          <a:endParaRPr lang="en-US"/>
        </a:p>
      </dgm:t>
    </dgm:pt>
    <dgm:pt modelId="{4743C07F-21A6-4426-B72B-791EA1946CFD}">
      <dgm:prSet/>
      <dgm:spPr/>
      <dgm:t>
        <a:bodyPr/>
        <a:lstStyle/>
        <a:p>
          <a:r>
            <a:rPr lang="en-US"/>
            <a:t>Treatment:</a:t>
          </a:r>
        </a:p>
      </dgm:t>
    </dgm:pt>
    <dgm:pt modelId="{FB88BEF2-911C-461C-B4FC-2B3A225E3A31}" type="parTrans" cxnId="{C02C5421-A7DA-46B2-8F76-65865CFB59A8}">
      <dgm:prSet/>
      <dgm:spPr/>
      <dgm:t>
        <a:bodyPr/>
        <a:lstStyle/>
        <a:p>
          <a:endParaRPr lang="en-US"/>
        </a:p>
      </dgm:t>
    </dgm:pt>
    <dgm:pt modelId="{37A0FD3E-0B66-4384-8F4C-6BE0EBF22EA6}" type="sibTrans" cxnId="{C02C5421-A7DA-46B2-8F76-65865CFB59A8}">
      <dgm:prSet/>
      <dgm:spPr/>
      <dgm:t>
        <a:bodyPr/>
        <a:lstStyle/>
        <a:p>
          <a:endParaRPr lang="en-US"/>
        </a:p>
      </dgm:t>
    </dgm:pt>
    <dgm:pt modelId="{1A349309-BA78-4B99-B375-E8E849C3842F}">
      <dgm:prSet/>
      <dgm:spPr/>
      <dgm:t>
        <a:bodyPr/>
        <a:lstStyle/>
        <a:p>
          <a:r>
            <a:rPr lang="en-US"/>
            <a:t>No known antidote</a:t>
          </a:r>
        </a:p>
      </dgm:t>
    </dgm:pt>
    <dgm:pt modelId="{646F0FD9-8411-40A3-A364-24EA97A85E2C}" type="parTrans" cxnId="{41ACA59E-B0F1-4844-82FA-7AB4E1F9DBA7}">
      <dgm:prSet/>
      <dgm:spPr/>
      <dgm:t>
        <a:bodyPr/>
        <a:lstStyle/>
        <a:p>
          <a:endParaRPr lang="en-US"/>
        </a:p>
      </dgm:t>
    </dgm:pt>
    <dgm:pt modelId="{AA6E8916-0C66-4BC8-ABE3-BB063DAB11F9}" type="sibTrans" cxnId="{41ACA59E-B0F1-4844-82FA-7AB4E1F9DBA7}">
      <dgm:prSet/>
      <dgm:spPr/>
      <dgm:t>
        <a:bodyPr/>
        <a:lstStyle/>
        <a:p>
          <a:endParaRPr lang="en-US"/>
        </a:p>
      </dgm:t>
    </dgm:pt>
    <dgm:pt modelId="{202FE99B-1FC8-43CD-8589-596B718A250D}">
      <dgm:prSet/>
      <dgm:spPr/>
      <dgm:t>
        <a:bodyPr/>
        <a:lstStyle/>
        <a:p>
          <a:r>
            <a:rPr lang="en-US"/>
            <a:t>IVF supplemented with dextrose even if normoglycemic </a:t>
          </a:r>
        </a:p>
      </dgm:t>
    </dgm:pt>
    <dgm:pt modelId="{FC227FB8-0525-4715-A2BF-A67B6652949B}" type="parTrans" cxnId="{936BFBDC-B991-4F6E-9DB5-01D9B802171C}">
      <dgm:prSet/>
      <dgm:spPr/>
      <dgm:t>
        <a:bodyPr/>
        <a:lstStyle/>
        <a:p>
          <a:endParaRPr lang="en-US"/>
        </a:p>
      </dgm:t>
    </dgm:pt>
    <dgm:pt modelId="{8F681BB8-4D1E-410B-8105-1AD9139D4DC2}" type="sibTrans" cxnId="{936BFBDC-B991-4F6E-9DB5-01D9B802171C}">
      <dgm:prSet/>
      <dgm:spPr/>
      <dgm:t>
        <a:bodyPr/>
        <a:lstStyle/>
        <a:p>
          <a:endParaRPr lang="en-US"/>
        </a:p>
      </dgm:t>
    </dgm:pt>
    <dgm:pt modelId="{1FF50667-2849-4082-9EC7-225E2E052508}">
      <dgm:prSet/>
      <dgm:spPr/>
      <dgm:t>
        <a:bodyPr/>
        <a:lstStyle/>
        <a:p>
          <a:r>
            <a:rPr lang="en-US"/>
            <a:t>Dextrose boluses if hypoglycemic </a:t>
          </a:r>
        </a:p>
      </dgm:t>
    </dgm:pt>
    <dgm:pt modelId="{FA1C266E-FE7D-4FCB-935C-17ACDE38AD27}" type="parTrans" cxnId="{B23DB670-08E2-4848-B5F8-793F7904A73F}">
      <dgm:prSet/>
      <dgm:spPr/>
      <dgm:t>
        <a:bodyPr/>
        <a:lstStyle/>
        <a:p>
          <a:endParaRPr lang="en-US"/>
        </a:p>
      </dgm:t>
    </dgm:pt>
    <dgm:pt modelId="{15D4D14D-8309-4C77-A5CD-1AE1EB70A894}" type="sibTrans" cxnId="{B23DB670-08E2-4848-B5F8-793F7904A73F}">
      <dgm:prSet/>
      <dgm:spPr/>
      <dgm:t>
        <a:bodyPr/>
        <a:lstStyle/>
        <a:p>
          <a:endParaRPr lang="en-US"/>
        </a:p>
      </dgm:t>
    </dgm:pt>
    <dgm:pt modelId="{DE70C156-CCD8-481D-BB18-7668AB1D35BC}">
      <dgm:prSet/>
      <dgm:spPr/>
      <dgm:t>
        <a:bodyPr/>
        <a:lstStyle/>
        <a:p>
          <a:r>
            <a:rPr lang="en-US"/>
            <a:t>Hepatic support and GI protectants if vomiting</a:t>
          </a:r>
        </a:p>
      </dgm:t>
    </dgm:pt>
    <dgm:pt modelId="{9C0E11D0-69F3-417D-9606-5155AEE4B337}" type="parTrans" cxnId="{D2617930-1F04-4658-BC83-2E2E699E288F}">
      <dgm:prSet/>
      <dgm:spPr/>
      <dgm:t>
        <a:bodyPr/>
        <a:lstStyle/>
        <a:p>
          <a:endParaRPr lang="en-US"/>
        </a:p>
      </dgm:t>
    </dgm:pt>
    <dgm:pt modelId="{C4CFC56C-6ED4-4076-AA2C-2AA08305E65B}" type="sibTrans" cxnId="{D2617930-1F04-4658-BC83-2E2E699E288F}">
      <dgm:prSet/>
      <dgm:spPr/>
      <dgm:t>
        <a:bodyPr/>
        <a:lstStyle/>
        <a:p>
          <a:endParaRPr lang="en-US"/>
        </a:p>
      </dgm:t>
    </dgm:pt>
    <dgm:pt modelId="{D0A98DB1-9DCF-43C3-AB5A-974B28B1A00E}">
      <dgm:prSet/>
      <dgm:spPr/>
      <dgm:t>
        <a:bodyPr/>
        <a:lstStyle/>
        <a:p>
          <a:r>
            <a:rPr lang="en-US"/>
            <a:t>Prognosis:</a:t>
          </a:r>
        </a:p>
      </dgm:t>
    </dgm:pt>
    <dgm:pt modelId="{067923FE-F3C9-49A2-A40C-17A167EDB8FA}" type="parTrans" cxnId="{022DEEFE-363B-46CF-A538-C21FD999B4A9}">
      <dgm:prSet/>
      <dgm:spPr/>
      <dgm:t>
        <a:bodyPr/>
        <a:lstStyle/>
        <a:p>
          <a:endParaRPr lang="en-US"/>
        </a:p>
      </dgm:t>
    </dgm:pt>
    <dgm:pt modelId="{9473B687-B260-42EE-B6F5-246E3AB15125}" type="sibTrans" cxnId="{022DEEFE-363B-46CF-A538-C21FD999B4A9}">
      <dgm:prSet/>
      <dgm:spPr/>
      <dgm:t>
        <a:bodyPr/>
        <a:lstStyle/>
        <a:p>
          <a:endParaRPr lang="en-US"/>
        </a:p>
      </dgm:t>
    </dgm:pt>
    <dgm:pt modelId="{8A8BDCD6-B09F-4E92-AF61-9B44C450F407}">
      <dgm:prSet/>
      <dgm:spPr/>
      <dgm:t>
        <a:bodyPr/>
        <a:lstStyle/>
        <a:p>
          <a:r>
            <a:rPr lang="en-US"/>
            <a:t>Fair to guarded with prompt treatment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worse with liver failure</a:t>
          </a:r>
        </a:p>
      </dgm:t>
    </dgm:pt>
    <dgm:pt modelId="{0D319CBD-8684-4096-A838-5A8505488199}" type="parTrans" cxnId="{5F23204E-511A-4C8C-A949-5AD8126EFCA4}">
      <dgm:prSet/>
      <dgm:spPr/>
      <dgm:t>
        <a:bodyPr/>
        <a:lstStyle/>
        <a:p>
          <a:endParaRPr lang="en-US"/>
        </a:p>
      </dgm:t>
    </dgm:pt>
    <dgm:pt modelId="{9D2D23A8-313E-4AF0-B048-8DE85D459D7F}" type="sibTrans" cxnId="{5F23204E-511A-4C8C-A949-5AD8126EFCA4}">
      <dgm:prSet/>
      <dgm:spPr/>
      <dgm:t>
        <a:bodyPr/>
        <a:lstStyle/>
        <a:p>
          <a:endParaRPr lang="en-US"/>
        </a:p>
      </dgm:t>
    </dgm:pt>
    <dgm:pt modelId="{0AE38518-B2BC-4431-A93E-05D4F4AD5F77}">
      <dgm:prSet/>
      <dgm:spPr/>
      <dgm:t>
        <a:bodyPr/>
        <a:lstStyle/>
        <a:p>
          <a:r>
            <a:rPr lang="en-US"/>
            <a:t>Good with only transient hypoglycemia </a:t>
          </a:r>
        </a:p>
      </dgm:t>
    </dgm:pt>
    <dgm:pt modelId="{ED2ED0ED-F8B3-44A1-84A1-A9BAA8C15621}" type="parTrans" cxnId="{F79A0CD4-3D01-4EC6-A3A8-085A148B4BB0}">
      <dgm:prSet/>
      <dgm:spPr/>
      <dgm:t>
        <a:bodyPr/>
        <a:lstStyle/>
        <a:p>
          <a:endParaRPr lang="en-US"/>
        </a:p>
      </dgm:t>
    </dgm:pt>
    <dgm:pt modelId="{9DF4A0DB-286F-4A3B-A932-D2E06BCB1ED0}" type="sibTrans" cxnId="{F79A0CD4-3D01-4EC6-A3A8-085A148B4BB0}">
      <dgm:prSet/>
      <dgm:spPr/>
      <dgm:t>
        <a:bodyPr/>
        <a:lstStyle/>
        <a:p>
          <a:endParaRPr lang="en-US"/>
        </a:p>
      </dgm:t>
    </dgm:pt>
    <dgm:pt modelId="{E96D7471-1A1A-7F4B-8AAD-E21CEA74DBE7}" type="pres">
      <dgm:prSet presAssocID="{5A56A67F-C4B1-4965-90CF-366F2C69FCF1}" presName="Name0" presStyleCnt="0">
        <dgm:presLayoutVars>
          <dgm:dir/>
          <dgm:animLvl val="lvl"/>
          <dgm:resizeHandles val="exact"/>
        </dgm:presLayoutVars>
      </dgm:prSet>
      <dgm:spPr/>
    </dgm:pt>
    <dgm:pt modelId="{11905A29-34CD-F64C-9DC4-5C6AA4FF6EDB}" type="pres">
      <dgm:prSet presAssocID="{2C34D8C2-4DE3-420D-826C-70E54A23EAD1}" presName="composite" presStyleCnt="0"/>
      <dgm:spPr/>
    </dgm:pt>
    <dgm:pt modelId="{A54FB53F-A4F2-9043-A3C3-C729DB0E4ABE}" type="pres">
      <dgm:prSet presAssocID="{2C34D8C2-4DE3-420D-826C-70E54A23EAD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138EB2D-889E-1C4A-B3FF-F884418804F0}" type="pres">
      <dgm:prSet presAssocID="{2C34D8C2-4DE3-420D-826C-70E54A23EAD1}" presName="desTx" presStyleLbl="alignAccFollowNode1" presStyleIdx="0" presStyleCnt="3">
        <dgm:presLayoutVars>
          <dgm:bulletEnabled val="1"/>
        </dgm:presLayoutVars>
      </dgm:prSet>
      <dgm:spPr/>
    </dgm:pt>
    <dgm:pt modelId="{04824457-A3CA-E141-9B66-732CD3D8F8FD}" type="pres">
      <dgm:prSet presAssocID="{DAB07519-AC4B-4EC3-8795-2D9ABB6FF4DA}" presName="space" presStyleCnt="0"/>
      <dgm:spPr/>
    </dgm:pt>
    <dgm:pt modelId="{BF459B1A-816F-E149-8660-A6215C87CBC5}" type="pres">
      <dgm:prSet presAssocID="{4743C07F-21A6-4426-B72B-791EA1946CFD}" presName="composite" presStyleCnt="0"/>
      <dgm:spPr/>
    </dgm:pt>
    <dgm:pt modelId="{891AB660-3649-5941-A92B-DE2CFBC6E2FA}" type="pres">
      <dgm:prSet presAssocID="{4743C07F-21A6-4426-B72B-791EA1946C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84679C7-E0D1-3845-8E72-B4D6AACD008B}" type="pres">
      <dgm:prSet presAssocID="{4743C07F-21A6-4426-B72B-791EA1946CFD}" presName="desTx" presStyleLbl="alignAccFollowNode1" presStyleIdx="1" presStyleCnt="3">
        <dgm:presLayoutVars>
          <dgm:bulletEnabled val="1"/>
        </dgm:presLayoutVars>
      </dgm:prSet>
      <dgm:spPr/>
    </dgm:pt>
    <dgm:pt modelId="{78A996E6-5B50-AC4E-8D63-FD937135F225}" type="pres">
      <dgm:prSet presAssocID="{37A0FD3E-0B66-4384-8F4C-6BE0EBF22EA6}" presName="space" presStyleCnt="0"/>
      <dgm:spPr/>
    </dgm:pt>
    <dgm:pt modelId="{18136169-5517-3341-94DF-A684AB33C1CE}" type="pres">
      <dgm:prSet presAssocID="{D0A98DB1-9DCF-43C3-AB5A-974B28B1A00E}" presName="composite" presStyleCnt="0"/>
      <dgm:spPr/>
    </dgm:pt>
    <dgm:pt modelId="{29B9BA48-8F58-2B46-B111-8A3169F3CA36}" type="pres">
      <dgm:prSet presAssocID="{D0A98DB1-9DCF-43C3-AB5A-974B28B1A00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7FAF422-0146-E34D-A0E8-AAA329E67250}" type="pres">
      <dgm:prSet presAssocID="{D0A98DB1-9DCF-43C3-AB5A-974B28B1A00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08AEF08-A1F0-6E43-B877-84836D746D81}" type="presOf" srcId="{5A56A67F-C4B1-4965-90CF-366F2C69FCF1}" destId="{E96D7471-1A1A-7F4B-8AAD-E21CEA74DBE7}" srcOrd="0" destOrd="0" presId="urn:microsoft.com/office/officeart/2005/8/layout/hList1"/>
    <dgm:cxn modelId="{D72DE018-E449-41BB-89C8-E002EF2F5C35}" srcId="{2C34D8C2-4DE3-420D-826C-70E54A23EAD1}" destId="{360165B5-677B-4AB5-928F-0C2EF30AA659}" srcOrd="0" destOrd="0" parTransId="{3C47CE7C-784F-4C1E-939D-9274FC80493B}" sibTransId="{1D2E6DCF-38B9-419B-8B9B-3141673209BC}"/>
    <dgm:cxn modelId="{C02C5421-A7DA-46B2-8F76-65865CFB59A8}" srcId="{5A56A67F-C4B1-4965-90CF-366F2C69FCF1}" destId="{4743C07F-21A6-4426-B72B-791EA1946CFD}" srcOrd="1" destOrd="0" parTransId="{FB88BEF2-911C-461C-B4FC-2B3A225E3A31}" sibTransId="{37A0FD3E-0B66-4384-8F4C-6BE0EBF22EA6}"/>
    <dgm:cxn modelId="{868BAB21-8BB9-EA4A-806C-601435B3BB49}" type="presOf" srcId="{1A349309-BA78-4B99-B375-E8E849C3842F}" destId="{884679C7-E0D1-3845-8E72-B4D6AACD008B}" srcOrd="0" destOrd="0" presId="urn:microsoft.com/office/officeart/2005/8/layout/hList1"/>
    <dgm:cxn modelId="{D2617930-1F04-4658-BC83-2E2E699E288F}" srcId="{4743C07F-21A6-4426-B72B-791EA1946CFD}" destId="{DE70C156-CCD8-481D-BB18-7668AB1D35BC}" srcOrd="2" destOrd="0" parTransId="{9C0E11D0-69F3-417D-9606-5155AEE4B337}" sibTransId="{C4CFC56C-6ED4-4076-AA2C-2AA08305E65B}"/>
    <dgm:cxn modelId="{CA3A5146-FAFA-834E-8CC6-9CA0EE4D22D3}" type="presOf" srcId="{DE70C156-CCD8-481D-BB18-7668AB1D35BC}" destId="{884679C7-E0D1-3845-8E72-B4D6AACD008B}" srcOrd="0" destOrd="3" presId="urn:microsoft.com/office/officeart/2005/8/layout/hList1"/>
    <dgm:cxn modelId="{5F23204E-511A-4C8C-A949-5AD8126EFCA4}" srcId="{D0A98DB1-9DCF-43C3-AB5A-974B28B1A00E}" destId="{8A8BDCD6-B09F-4E92-AF61-9B44C450F407}" srcOrd="0" destOrd="0" parTransId="{0D319CBD-8684-4096-A838-5A8505488199}" sibTransId="{9D2D23A8-313E-4AF0-B048-8DE85D459D7F}"/>
    <dgm:cxn modelId="{0A771C59-D276-2E4D-BD6D-908741100A40}" type="presOf" srcId="{2C34D8C2-4DE3-420D-826C-70E54A23EAD1}" destId="{A54FB53F-A4F2-9043-A3C3-C729DB0E4ABE}" srcOrd="0" destOrd="0" presId="urn:microsoft.com/office/officeart/2005/8/layout/hList1"/>
    <dgm:cxn modelId="{B23DB670-08E2-4848-B5F8-793F7904A73F}" srcId="{202FE99B-1FC8-43CD-8589-596B718A250D}" destId="{1FF50667-2849-4082-9EC7-225E2E052508}" srcOrd="0" destOrd="0" parTransId="{FA1C266E-FE7D-4FCB-935C-17ACDE38AD27}" sibTransId="{15D4D14D-8309-4C77-A5CD-1AE1EB70A894}"/>
    <dgm:cxn modelId="{E71D9089-6BC5-6544-B28E-F750A7AD83B4}" type="presOf" srcId="{202FE99B-1FC8-43CD-8589-596B718A250D}" destId="{884679C7-E0D1-3845-8E72-B4D6AACD008B}" srcOrd="0" destOrd="1" presId="urn:microsoft.com/office/officeart/2005/8/layout/hList1"/>
    <dgm:cxn modelId="{01F08692-AFEE-6748-BBC3-34CA8BDF22E0}" type="presOf" srcId="{0AE38518-B2BC-4431-A93E-05D4F4AD5F77}" destId="{47FAF422-0146-E34D-A0E8-AAA329E67250}" srcOrd="0" destOrd="1" presId="urn:microsoft.com/office/officeart/2005/8/layout/hList1"/>
    <dgm:cxn modelId="{41ACA59E-B0F1-4844-82FA-7AB4E1F9DBA7}" srcId="{4743C07F-21A6-4426-B72B-791EA1946CFD}" destId="{1A349309-BA78-4B99-B375-E8E849C3842F}" srcOrd="0" destOrd="0" parTransId="{646F0FD9-8411-40A3-A364-24EA97A85E2C}" sibTransId="{AA6E8916-0C66-4BC8-ABE3-BB063DAB11F9}"/>
    <dgm:cxn modelId="{3A5C84A1-5466-406F-BC73-87CB74952CC8}" srcId="{2C34D8C2-4DE3-420D-826C-70E54A23EAD1}" destId="{E4B0138C-8F0F-49CB-A284-0B6E3021C56A}" srcOrd="1" destOrd="0" parTransId="{E6B2B83B-4A25-467F-8E37-AEF9A8FB210E}" sibTransId="{A3B0AEDD-39FD-4D1A-813E-B5EE82780329}"/>
    <dgm:cxn modelId="{FA593DA4-32D5-4EE1-91D3-FAEB65464DCF}" srcId="{5A56A67F-C4B1-4965-90CF-366F2C69FCF1}" destId="{2C34D8C2-4DE3-420D-826C-70E54A23EAD1}" srcOrd="0" destOrd="0" parTransId="{C3B2132C-FB9A-4BB1-8DBD-D0ACE7D3148E}" sibTransId="{DAB07519-AC4B-4EC3-8795-2D9ABB6FF4DA}"/>
    <dgm:cxn modelId="{D116E4C0-24EB-2641-92AA-CD691394B362}" type="presOf" srcId="{E4B0138C-8F0F-49CB-A284-0B6E3021C56A}" destId="{1138EB2D-889E-1C4A-B3FF-F884418804F0}" srcOrd="0" destOrd="1" presId="urn:microsoft.com/office/officeart/2005/8/layout/hList1"/>
    <dgm:cxn modelId="{3221ECD1-06B9-544B-8B7D-9773A6753277}" type="presOf" srcId="{360165B5-677B-4AB5-928F-0C2EF30AA659}" destId="{1138EB2D-889E-1C4A-B3FF-F884418804F0}" srcOrd="0" destOrd="0" presId="urn:microsoft.com/office/officeart/2005/8/layout/hList1"/>
    <dgm:cxn modelId="{F79A0CD4-3D01-4EC6-A3A8-085A148B4BB0}" srcId="{D0A98DB1-9DCF-43C3-AB5A-974B28B1A00E}" destId="{0AE38518-B2BC-4431-A93E-05D4F4AD5F77}" srcOrd="1" destOrd="0" parTransId="{ED2ED0ED-F8B3-44A1-84A1-A9BAA8C15621}" sibTransId="{9DF4A0DB-286F-4A3B-A932-D2E06BCB1ED0}"/>
    <dgm:cxn modelId="{936BFBDC-B991-4F6E-9DB5-01D9B802171C}" srcId="{4743C07F-21A6-4426-B72B-791EA1946CFD}" destId="{202FE99B-1FC8-43CD-8589-596B718A250D}" srcOrd="1" destOrd="0" parTransId="{FC227FB8-0525-4715-A2BF-A67B6652949B}" sibTransId="{8F681BB8-4D1E-410B-8105-1AD9139D4DC2}"/>
    <dgm:cxn modelId="{3AAF37DD-5A02-7E40-8DAC-F5F7E23A2C4A}" type="presOf" srcId="{8A8BDCD6-B09F-4E92-AF61-9B44C450F407}" destId="{47FAF422-0146-E34D-A0E8-AAA329E67250}" srcOrd="0" destOrd="0" presId="urn:microsoft.com/office/officeart/2005/8/layout/hList1"/>
    <dgm:cxn modelId="{E0A41FDF-7132-224C-8C98-0B8D62B61C64}" type="presOf" srcId="{D0A98DB1-9DCF-43C3-AB5A-974B28B1A00E}" destId="{29B9BA48-8F58-2B46-B111-8A3169F3CA36}" srcOrd="0" destOrd="0" presId="urn:microsoft.com/office/officeart/2005/8/layout/hList1"/>
    <dgm:cxn modelId="{F687CAF2-BBF9-4F4C-AF48-28106F377AB2}" type="presOf" srcId="{1FF50667-2849-4082-9EC7-225E2E052508}" destId="{884679C7-E0D1-3845-8E72-B4D6AACD008B}" srcOrd="0" destOrd="2" presId="urn:microsoft.com/office/officeart/2005/8/layout/hList1"/>
    <dgm:cxn modelId="{DB7C3FFA-1B92-C848-849C-E1E846CD5871}" type="presOf" srcId="{4743C07F-21A6-4426-B72B-791EA1946CFD}" destId="{891AB660-3649-5941-A92B-DE2CFBC6E2FA}" srcOrd="0" destOrd="0" presId="urn:microsoft.com/office/officeart/2005/8/layout/hList1"/>
    <dgm:cxn modelId="{022DEEFE-363B-46CF-A538-C21FD999B4A9}" srcId="{5A56A67F-C4B1-4965-90CF-366F2C69FCF1}" destId="{D0A98DB1-9DCF-43C3-AB5A-974B28B1A00E}" srcOrd="2" destOrd="0" parTransId="{067923FE-F3C9-49A2-A40C-17A167EDB8FA}" sibTransId="{9473B687-B260-42EE-B6F5-246E3AB15125}"/>
    <dgm:cxn modelId="{7EFFC385-814B-AF4D-8B48-95363C7F9ED2}" type="presParOf" srcId="{E96D7471-1A1A-7F4B-8AAD-E21CEA74DBE7}" destId="{11905A29-34CD-F64C-9DC4-5C6AA4FF6EDB}" srcOrd="0" destOrd="0" presId="urn:microsoft.com/office/officeart/2005/8/layout/hList1"/>
    <dgm:cxn modelId="{F13DDAB5-0299-0342-9305-C0BD8C34076F}" type="presParOf" srcId="{11905A29-34CD-F64C-9DC4-5C6AA4FF6EDB}" destId="{A54FB53F-A4F2-9043-A3C3-C729DB0E4ABE}" srcOrd="0" destOrd="0" presId="urn:microsoft.com/office/officeart/2005/8/layout/hList1"/>
    <dgm:cxn modelId="{1E4E45CB-252E-A848-99FD-4445E33F13D5}" type="presParOf" srcId="{11905A29-34CD-F64C-9DC4-5C6AA4FF6EDB}" destId="{1138EB2D-889E-1C4A-B3FF-F884418804F0}" srcOrd="1" destOrd="0" presId="urn:microsoft.com/office/officeart/2005/8/layout/hList1"/>
    <dgm:cxn modelId="{016E70A4-DF91-6743-9C8A-70211C22EFB4}" type="presParOf" srcId="{E96D7471-1A1A-7F4B-8AAD-E21CEA74DBE7}" destId="{04824457-A3CA-E141-9B66-732CD3D8F8FD}" srcOrd="1" destOrd="0" presId="urn:microsoft.com/office/officeart/2005/8/layout/hList1"/>
    <dgm:cxn modelId="{31EAB6A2-E1DD-9040-AC2E-A8393DBD1C7D}" type="presParOf" srcId="{E96D7471-1A1A-7F4B-8AAD-E21CEA74DBE7}" destId="{BF459B1A-816F-E149-8660-A6215C87CBC5}" srcOrd="2" destOrd="0" presId="urn:microsoft.com/office/officeart/2005/8/layout/hList1"/>
    <dgm:cxn modelId="{7B935FAD-5C47-E345-A3A6-CD2FFB5DF5F6}" type="presParOf" srcId="{BF459B1A-816F-E149-8660-A6215C87CBC5}" destId="{891AB660-3649-5941-A92B-DE2CFBC6E2FA}" srcOrd="0" destOrd="0" presId="urn:microsoft.com/office/officeart/2005/8/layout/hList1"/>
    <dgm:cxn modelId="{6AEAEB7D-9763-6F4B-8617-F3B21DEA00D5}" type="presParOf" srcId="{BF459B1A-816F-E149-8660-A6215C87CBC5}" destId="{884679C7-E0D1-3845-8E72-B4D6AACD008B}" srcOrd="1" destOrd="0" presId="urn:microsoft.com/office/officeart/2005/8/layout/hList1"/>
    <dgm:cxn modelId="{F30EE2C3-68E9-8645-8F3A-7181496A84C3}" type="presParOf" srcId="{E96D7471-1A1A-7F4B-8AAD-E21CEA74DBE7}" destId="{78A996E6-5B50-AC4E-8D63-FD937135F225}" srcOrd="3" destOrd="0" presId="urn:microsoft.com/office/officeart/2005/8/layout/hList1"/>
    <dgm:cxn modelId="{2420ADC0-2588-064C-BCE6-1F09B430B255}" type="presParOf" srcId="{E96D7471-1A1A-7F4B-8AAD-E21CEA74DBE7}" destId="{18136169-5517-3341-94DF-A684AB33C1CE}" srcOrd="4" destOrd="0" presId="urn:microsoft.com/office/officeart/2005/8/layout/hList1"/>
    <dgm:cxn modelId="{A949CB14-26F2-9D42-B98E-6958C40780AA}" type="presParOf" srcId="{18136169-5517-3341-94DF-A684AB33C1CE}" destId="{29B9BA48-8F58-2B46-B111-8A3169F3CA36}" srcOrd="0" destOrd="0" presId="urn:microsoft.com/office/officeart/2005/8/layout/hList1"/>
    <dgm:cxn modelId="{A300D8D2-7EDF-2046-8D58-77FDCE39F2A6}" type="presParOf" srcId="{18136169-5517-3341-94DF-A684AB33C1CE}" destId="{47FAF422-0146-E34D-A0E8-AAA329E672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DAA67E-4ADA-4920-9B7A-F511BAE99BEA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54E8F5F-6F93-4FFC-BB84-429A6F4C7D2B}">
      <dgm:prSet/>
      <dgm:spPr/>
      <dgm:t>
        <a:bodyPr/>
        <a:lstStyle/>
        <a:p>
          <a:r>
            <a:rPr lang="en-US"/>
            <a:t>Variable histologic changes seen with acute vs chronic liver disease </a:t>
          </a:r>
        </a:p>
      </dgm:t>
    </dgm:pt>
    <dgm:pt modelId="{9A9EEFAE-8399-427F-8D79-9023FE13532F}" type="parTrans" cxnId="{4CF101BD-23B1-4AE6-A9D5-18317E219701}">
      <dgm:prSet/>
      <dgm:spPr/>
      <dgm:t>
        <a:bodyPr/>
        <a:lstStyle/>
        <a:p>
          <a:endParaRPr lang="en-US"/>
        </a:p>
      </dgm:t>
    </dgm:pt>
    <dgm:pt modelId="{F3556175-C652-489C-A74C-23D2279FBBA9}" type="sibTrans" cxnId="{4CF101BD-23B1-4AE6-A9D5-18317E219701}">
      <dgm:prSet/>
      <dgm:spPr/>
      <dgm:t>
        <a:bodyPr/>
        <a:lstStyle/>
        <a:p>
          <a:endParaRPr lang="en-US"/>
        </a:p>
      </dgm:t>
    </dgm:pt>
    <dgm:pt modelId="{42A09C95-F64A-4A8A-8168-39AC1376B6D4}">
      <dgm:prSet/>
      <dgm:spPr/>
      <dgm:t>
        <a:bodyPr/>
        <a:lstStyle/>
        <a:p>
          <a:r>
            <a:rPr lang="en-US" dirty="0"/>
            <a:t>Acute = hepatocellular necrosis, fat accumulation, or hepatocellular drop out </a:t>
          </a:r>
        </a:p>
      </dgm:t>
    </dgm:pt>
    <dgm:pt modelId="{EBE8B0DC-23F4-41EC-B48A-1143A5DE9422}" type="parTrans" cxnId="{01EC52E0-8BC9-4ECC-865E-CF4A4D96530B}">
      <dgm:prSet/>
      <dgm:spPr/>
      <dgm:t>
        <a:bodyPr/>
        <a:lstStyle/>
        <a:p>
          <a:endParaRPr lang="en-US"/>
        </a:p>
      </dgm:t>
    </dgm:pt>
    <dgm:pt modelId="{D24A3663-58BA-404B-9D30-C41B4E1D4AB0}" type="sibTrans" cxnId="{01EC52E0-8BC9-4ECC-865E-CF4A4D96530B}">
      <dgm:prSet/>
      <dgm:spPr/>
      <dgm:t>
        <a:bodyPr/>
        <a:lstStyle/>
        <a:p>
          <a:endParaRPr lang="en-US"/>
        </a:p>
      </dgm:t>
    </dgm:pt>
    <dgm:pt modelId="{F404F95D-C6D1-49BB-947E-91041CBAAB00}">
      <dgm:prSet/>
      <dgm:spPr/>
      <dgm:t>
        <a:bodyPr/>
        <a:lstStyle/>
        <a:p>
          <a:r>
            <a:rPr lang="en-US" dirty="0"/>
            <a:t>Chronic = hepatocellular necrosis + fibrosis, inflammation, and ductular hyperplasia </a:t>
          </a:r>
        </a:p>
      </dgm:t>
    </dgm:pt>
    <dgm:pt modelId="{188984AC-8D28-43EA-9E4C-A9888990FAFA}" type="parTrans" cxnId="{77543D91-0FB8-4F35-BE39-7A65E158A0AD}">
      <dgm:prSet/>
      <dgm:spPr/>
      <dgm:t>
        <a:bodyPr/>
        <a:lstStyle/>
        <a:p>
          <a:endParaRPr lang="en-US"/>
        </a:p>
      </dgm:t>
    </dgm:pt>
    <dgm:pt modelId="{09CF0185-F039-4A17-A889-181CA389EBAA}" type="sibTrans" cxnId="{77543D91-0FB8-4F35-BE39-7A65E158A0AD}">
      <dgm:prSet/>
      <dgm:spPr/>
      <dgm:t>
        <a:bodyPr/>
        <a:lstStyle/>
        <a:p>
          <a:endParaRPr lang="en-US"/>
        </a:p>
      </dgm:t>
    </dgm:pt>
    <dgm:pt modelId="{CC791F40-E76A-4322-A922-6B567F06469D}">
      <dgm:prSet/>
      <dgm:spPr/>
      <dgm:t>
        <a:bodyPr/>
        <a:lstStyle/>
        <a:p>
          <a:r>
            <a:rPr lang="en-US"/>
            <a:t>Common clinical features:</a:t>
          </a:r>
        </a:p>
      </dgm:t>
    </dgm:pt>
    <dgm:pt modelId="{2AE102E8-36BA-4EA6-8E50-C8C716A991DE}" type="parTrans" cxnId="{0E60AB8B-9C88-4095-B550-9D381FB67C5F}">
      <dgm:prSet/>
      <dgm:spPr/>
      <dgm:t>
        <a:bodyPr/>
        <a:lstStyle/>
        <a:p>
          <a:endParaRPr lang="en-US"/>
        </a:p>
      </dgm:t>
    </dgm:pt>
    <dgm:pt modelId="{BCD75EB7-C574-4877-9670-BC0FBE4A1C41}" type="sibTrans" cxnId="{0E60AB8B-9C88-4095-B550-9D381FB67C5F}">
      <dgm:prSet/>
      <dgm:spPr/>
      <dgm:t>
        <a:bodyPr/>
        <a:lstStyle/>
        <a:p>
          <a:endParaRPr lang="en-US"/>
        </a:p>
      </dgm:t>
    </dgm:pt>
    <dgm:pt modelId="{698B0132-EFFD-4651-B946-44899E725764}">
      <dgm:prSet/>
      <dgm:spPr/>
      <dgm:t>
        <a:bodyPr/>
        <a:lstStyle/>
        <a:p>
          <a:r>
            <a:rPr lang="en-US"/>
            <a:t>Hypotension</a:t>
          </a:r>
        </a:p>
      </dgm:t>
    </dgm:pt>
    <dgm:pt modelId="{0015E712-BD98-48D0-B6CE-C0AF9823BA3A}" type="parTrans" cxnId="{B8F5B09F-BD2D-4A5D-ABBB-FEC10B4402D7}">
      <dgm:prSet/>
      <dgm:spPr/>
      <dgm:t>
        <a:bodyPr/>
        <a:lstStyle/>
        <a:p>
          <a:endParaRPr lang="en-US"/>
        </a:p>
      </dgm:t>
    </dgm:pt>
    <dgm:pt modelId="{3663FD8F-49D3-45ED-8CFA-486409BFD8C4}" type="sibTrans" cxnId="{B8F5B09F-BD2D-4A5D-ABBB-FEC10B4402D7}">
      <dgm:prSet/>
      <dgm:spPr/>
      <dgm:t>
        <a:bodyPr/>
        <a:lstStyle/>
        <a:p>
          <a:endParaRPr lang="en-US"/>
        </a:p>
      </dgm:t>
    </dgm:pt>
    <dgm:pt modelId="{F01C5619-FB55-4653-87D5-958A480BCA90}">
      <dgm:prSet/>
      <dgm:spPr/>
      <dgm:t>
        <a:bodyPr/>
        <a:lstStyle/>
        <a:p>
          <a:r>
            <a:rPr lang="en-US"/>
            <a:t>Lactic acidosis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poor perfusion + decreased hepatic lactate metabolism</a:t>
          </a:r>
        </a:p>
      </dgm:t>
    </dgm:pt>
    <dgm:pt modelId="{5B163F3F-7DF3-4832-ABDC-3C168906F17C}" type="parTrans" cxnId="{7EF1C6B9-7A9C-4563-8E3E-42181D31E348}">
      <dgm:prSet/>
      <dgm:spPr/>
      <dgm:t>
        <a:bodyPr/>
        <a:lstStyle/>
        <a:p>
          <a:endParaRPr lang="en-US"/>
        </a:p>
      </dgm:t>
    </dgm:pt>
    <dgm:pt modelId="{E5F63FD5-FF14-4182-BD65-231F106A85A6}" type="sibTrans" cxnId="{7EF1C6B9-7A9C-4563-8E3E-42181D31E348}">
      <dgm:prSet/>
      <dgm:spPr/>
      <dgm:t>
        <a:bodyPr/>
        <a:lstStyle/>
        <a:p>
          <a:endParaRPr lang="en-US"/>
        </a:p>
      </dgm:t>
    </dgm:pt>
    <dgm:pt modelId="{883294A2-B3D9-4C66-A193-3F327F6464D4}">
      <dgm:prSet/>
      <dgm:spPr/>
      <dgm:t>
        <a:bodyPr/>
        <a:lstStyle/>
        <a:p>
          <a:r>
            <a:rPr lang="en-US"/>
            <a:t>Electrolyte alterations</a:t>
          </a:r>
        </a:p>
      </dgm:t>
    </dgm:pt>
    <dgm:pt modelId="{AFCFA588-97ED-4193-9C39-63B7CCDBF7B0}" type="parTrans" cxnId="{800AE274-9750-4660-AA94-62E3FD76A6AE}">
      <dgm:prSet/>
      <dgm:spPr/>
      <dgm:t>
        <a:bodyPr/>
        <a:lstStyle/>
        <a:p>
          <a:endParaRPr lang="en-US"/>
        </a:p>
      </dgm:t>
    </dgm:pt>
    <dgm:pt modelId="{8C83AC6A-C6B5-4B10-8938-7DCFFDB3BD00}" type="sibTrans" cxnId="{800AE274-9750-4660-AA94-62E3FD76A6AE}">
      <dgm:prSet/>
      <dgm:spPr/>
      <dgm:t>
        <a:bodyPr/>
        <a:lstStyle/>
        <a:p>
          <a:endParaRPr lang="en-US"/>
        </a:p>
      </dgm:t>
    </dgm:pt>
    <dgm:pt modelId="{52FA489E-DEBB-48A0-B329-18CF7CCB6F72}">
      <dgm:prSet/>
      <dgm:spPr/>
      <dgm:t>
        <a:bodyPr/>
        <a:lstStyle/>
        <a:p>
          <a:r>
            <a:rPr lang="en-US"/>
            <a:t>Hepatic encephalopathy </a:t>
          </a:r>
        </a:p>
      </dgm:t>
    </dgm:pt>
    <dgm:pt modelId="{94054C78-EF6A-48BE-83FC-C133D45AD9AD}" type="parTrans" cxnId="{21619281-7855-436E-9A7C-830D2DE10FFB}">
      <dgm:prSet/>
      <dgm:spPr/>
      <dgm:t>
        <a:bodyPr/>
        <a:lstStyle/>
        <a:p>
          <a:endParaRPr lang="en-US"/>
        </a:p>
      </dgm:t>
    </dgm:pt>
    <dgm:pt modelId="{DCF58A46-5BBE-4947-9292-44744CFEE1A6}" type="sibTrans" cxnId="{21619281-7855-436E-9A7C-830D2DE10FFB}">
      <dgm:prSet/>
      <dgm:spPr/>
      <dgm:t>
        <a:bodyPr/>
        <a:lstStyle/>
        <a:p>
          <a:endParaRPr lang="en-US"/>
        </a:p>
      </dgm:t>
    </dgm:pt>
    <dgm:pt modelId="{1E78A982-8712-4B81-8F7E-ED964397FC5C}">
      <dgm:prSet/>
      <dgm:spPr/>
      <dgm:t>
        <a:bodyPr/>
        <a:lstStyle/>
        <a:p>
          <a:r>
            <a:rPr lang="en-US"/>
            <a:t>Coagulopathy </a:t>
          </a:r>
        </a:p>
      </dgm:t>
    </dgm:pt>
    <dgm:pt modelId="{D183458B-698C-45CC-A13C-E6F751E60FAD}" type="parTrans" cxnId="{1EE68D59-F432-4EA7-82ED-CEC437C2A1FA}">
      <dgm:prSet/>
      <dgm:spPr/>
      <dgm:t>
        <a:bodyPr/>
        <a:lstStyle/>
        <a:p>
          <a:endParaRPr lang="en-US"/>
        </a:p>
      </dgm:t>
    </dgm:pt>
    <dgm:pt modelId="{E078742A-5724-407C-A47C-09EAE7991147}" type="sibTrans" cxnId="{1EE68D59-F432-4EA7-82ED-CEC437C2A1FA}">
      <dgm:prSet/>
      <dgm:spPr/>
      <dgm:t>
        <a:bodyPr/>
        <a:lstStyle/>
        <a:p>
          <a:endParaRPr lang="en-US"/>
        </a:p>
      </dgm:t>
    </dgm:pt>
    <dgm:pt modelId="{BC522DEA-07F3-4588-90A4-11AC29E76377}">
      <dgm:prSet/>
      <dgm:spPr/>
      <dgm:t>
        <a:bodyPr/>
        <a:lstStyle/>
        <a:p>
          <a:r>
            <a:rPr lang="en-US"/>
            <a:t>+/- MODS</a:t>
          </a:r>
        </a:p>
      </dgm:t>
    </dgm:pt>
    <dgm:pt modelId="{692A6CA2-DA37-4AB4-9903-146329D501C0}" type="parTrans" cxnId="{9C88269F-5DF8-42F0-8E41-D0B2E5D09C2F}">
      <dgm:prSet/>
      <dgm:spPr/>
      <dgm:t>
        <a:bodyPr/>
        <a:lstStyle/>
        <a:p>
          <a:endParaRPr lang="en-US"/>
        </a:p>
      </dgm:t>
    </dgm:pt>
    <dgm:pt modelId="{5CE184CC-D5E1-45BA-96C1-DE0E60414456}" type="sibTrans" cxnId="{9C88269F-5DF8-42F0-8E41-D0B2E5D09C2F}">
      <dgm:prSet/>
      <dgm:spPr/>
      <dgm:t>
        <a:bodyPr/>
        <a:lstStyle/>
        <a:p>
          <a:endParaRPr lang="en-US"/>
        </a:p>
      </dgm:t>
    </dgm:pt>
    <dgm:pt modelId="{C6E911EF-85D7-4860-84A0-946AF419D372}">
      <dgm:prSet/>
      <dgm:spPr/>
      <dgm:t>
        <a:bodyPr/>
        <a:lstStyle/>
        <a:p>
          <a:r>
            <a:rPr lang="en-US"/>
            <a:t>Hepatorenal syndrome (in humans)</a:t>
          </a:r>
        </a:p>
      </dgm:t>
    </dgm:pt>
    <dgm:pt modelId="{778B84B2-15D0-4D0F-AE84-7DB70394D35C}" type="parTrans" cxnId="{017A0DED-1293-4F15-A66E-608BDB069A4E}">
      <dgm:prSet/>
      <dgm:spPr/>
      <dgm:t>
        <a:bodyPr/>
        <a:lstStyle/>
        <a:p>
          <a:endParaRPr lang="en-US"/>
        </a:p>
      </dgm:t>
    </dgm:pt>
    <dgm:pt modelId="{3D2C4A0B-B903-44A1-939D-26E8DB7DFBAD}" type="sibTrans" cxnId="{017A0DED-1293-4F15-A66E-608BDB069A4E}">
      <dgm:prSet/>
      <dgm:spPr/>
      <dgm:t>
        <a:bodyPr/>
        <a:lstStyle/>
        <a:p>
          <a:endParaRPr lang="en-US"/>
        </a:p>
      </dgm:t>
    </dgm:pt>
    <dgm:pt modelId="{789EE7BD-FE8D-584A-8179-12E7870B8472}">
      <dgm:prSet/>
      <dgm:spPr/>
      <dgm:t>
        <a:bodyPr/>
        <a:lstStyle/>
        <a:p>
          <a:endParaRPr lang="en-US" dirty="0"/>
        </a:p>
      </dgm:t>
    </dgm:pt>
    <dgm:pt modelId="{1F0B98B8-FEF1-EF48-8875-40959FA52A45}" type="parTrans" cxnId="{220CBA8F-8F57-0049-BC9C-71C7970E47FF}">
      <dgm:prSet/>
      <dgm:spPr/>
      <dgm:t>
        <a:bodyPr/>
        <a:lstStyle/>
        <a:p>
          <a:endParaRPr lang="en-US"/>
        </a:p>
      </dgm:t>
    </dgm:pt>
    <dgm:pt modelId="{BA3B5A58-7DD6-FA44-A9A2-0744D1718B50}" type="sibTrans" cxnId="{220CBA8F-8F57-0049-BC9C-71C7970E47FF}">
      <dgm:prSet/>
      <dgm:spPr/>
      <dgm:t>
        <a:bodyPr/>
        <a:lstStyle/>
        <a:p>
          <a:endParaRPr lang="en-US"/>
        </a:p>
      </dgm:t>
    </dgm:pt>
    <dgm:pt modelId="{69DA2CF4-AB18-4249-AF26-D129AA7EA114}">
      <dgm:prSet/>
      <dgm:spPr/>
      <dgm:t>
        <a:bodyPr/>
        <a:lstStyle/>
        <a:p>
          <a:endParaRPr lang="en-US" dirty="0"/>
        </a:p>
      </dgm:t>
    </dgm:pt>
    <dgm:pt modelId="{EF3876A3-43F4-6348-95B7-32BAE3700D0F}" type="parTrans" cxnId="{F098E9F8-2698-444E-8F08-A34972E4C136}">
      <dgm:prSet/>
      <dgm:spPr/>
      <dgm:t>
        <a:bodyPr/>
        <a:lstStyle/>
        <a:p>
          <a:endParaRPr lang="en-US"/>
        </a:p>
      </dgm:t>
    </dgm:pt>
    <dgm:pt modelId="{32E18A2D-5410-8D41-B5EA-1802450D5681}" type="sibTrans" cxnId="{F098E9F8-2698-444E-8F08-A34972E4C136}">
      <dgm:prSet/>
      <dgm:spPr/>
      <dgm:t>
        <a:bodyPr/>
        <a:lstStyle/>
        <a:p>
          <a:endParaRPr lang="en-US"/>
        </a:p>
      </dgm:t>
    </dgm:pt>
    <dgm:pt modelId="{9C7793C4-2345-0040-9EED-08B6E4F71CE8}" type="pres">
      <dgm:prSet presAssocID="{8ADAA67E-4ADA-4920-9B7A-F511BAE99BEA}" presName="Name0" presStyleCnt="0">
        <dgm:presLayoutVars>
          <dgm:dir/>
          <dgm:animLvl val="lvl"/>
          <dgm:resizeHandles val="exact"/>
        </dgm:presLayoutVars>
      </dgm:prSet>
      <dgm:spPr/>
    </dgm:pt>
    <dgm:pt modelId="{5BC8C99C-FC0F-AC4A-A2CF-8860EC64D3FD}" type="pres">
      <dgm:prSet presAssocID="{D54E8F5F-6F93-4FFC-BB84-429A6F4C7D2B}" presName="composite" presStyleCnt="0"/>
      <dgm:spPr/>
    </dgm:pt>
    <dgm:pt modelId="{8775B7A6-71CE-B243-94F4-4742BB1288AF}" type="pres">
      <dgm:prSet presAssocID="{D54E8F5F-6F93-4FFC-BB84-429A6F4C7D2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E305AD5-8912-A34C-B56C-56C1953C807D}" type="pres">
      <dgm:prSet presAssocID="{D54E8F5F-6F93-4FFC-BB84-429A6F4C7D2B}" presName="desTx" presStyleLbl="alignAccFollowNode1" presStyleIdx="0" presStyleCnt="2">
        <dgm:presLayoutVars>
          <dgm:bulletEnabled val="1"/>
        </dgm:presLayoutVars>
      </dgm:prSet>
      <dgm:spPr/>
    </dgm:pt>
    <dgm:pt modelId="{2C9DAD81-EF8D-4544-90B7-D3EF009235A3}" type="pres">
      <dgm:prSet presAssocID="{F3556175-C652-489C-A74C-23D2279FBBA9}" presName="space" presStyleCnt="0"/>
      <dgm:spPr/>
    </dgm:pt>
    <dgm:pt modelId="{B737E040-E138-0140-BADC-239BE0D4A339}" type="pres">
      <dgm:prSet presAssocID="{CC791F40-E76A-4322-A922-6B567F06469D}" presName="composite" presStyleCnt="0"/>
      <dgm:spPr/>
    </dgm:pt>
    <dgm:pt modelId="{1A917933-8B27-EC4C-8F99-FEDDE022AA5B}" type="pres">
      <dgm:prSet presAssocID="{CC791F40-E76A-4322-A922-6B567F06469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647C20D-16FD-8B4F-8778-9F6F584B853F}" type="pres">
      <dgm:prSet presAssocID="{CC791F40-E76A-4322-A922-6B567F06469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C8AE11B-941E-4C41-94C0-2CF7F28C3219}" type="presOf" srcId="{F01C5619-FB55-4653-87D5-958A480BCA90}" destId="{1647C20D-16FD-8B4F-8778-9F6F584B853F}" srcOrd="0" destOrd="1" presId="urn:microsoft.com/office/officeart/2005/8/layout/hList1"/>
    <dgm:cxn modelId="{B46BC721-FE76-9048-86F4-FC7829D624B5}" type="presOf" srcId="{D54E8F5F-6F93-4FFC-BB84-429A6F4C7D2B}" destId="{8775B7A6-71CE-B243-94F4-4742BB1288AF}" srcOrd="0" destOrd="0" presId="urn:microsoft.com/office/officeart/2005/8/layout/hList1"/>
    <dgm:cxn modelId="{01A0B025-185A-984B-A6FF-4A268A86D1D8}" type="presOf" srcId="{CC791F40-E76A-4322-A922-6B567F06469D}" destId="{1A917933-8B27-EC4C-8F99-FEDDE022AA5B}" srcOrd="0" destOrd="0" presId="urn:microsoft.com/office/officeart/2005/8/layout/hList1"/>
    <dgm:cxn modelId="{1D85D444-9618-484B-8880-6109B38CC03C}" type="presOf" srcId="{883294A2-B3D9-4C66-A193-3F327F6464D4}" destId="{1647C20D-16FD-8B4F-8778-9F6F584B853F}" srcOrd="0" destOrd="2" presId="urn:microsoft.com/office/officeart/2005/8/layout/hList1"/>
    <dgm:cxn modelId="{79E14C4B-92C8-734E-BB03-0B42F43583C0}" type="presOf" srcId="{BC522DEA-07F3-4588-90A4-11AC29E76377}" destId="{1647C20D-16FD-8B4F-8778-9F6F584B853F}" srcOrd="0" destOrd="5" presId="urn:microsoft.com/office/officeart/2005/8/layout/hList1"/>
    <dgm:cxn modelId="{9A922F59-4BC1-3D48-8EC5-13F8EF9CD7F7}" type="presOf" srcId="{789EE7BD-FE8D-584A-8179-12E7870B8472}" destId="{9E305AD5-8912-A34C-B56C-56C1953C807D}" srcOrd="0" destOrd="2" presId="urn:microsoft.com/office/officeart/2005/8/layout/hList1"/>
    <dgm:cxn modelId="{1EE68D59-F432-4EA7-82ED-CEC437C2A1FA}" srcId="{CC791F40-E76A-4322-A922-6B567F06469D}" destId="{1E78A982-8712-4B81-8F7E-ED964397FC5C}" srcOrd="4" destOrd="0" parTransId="{D183458B-698C-45CC-A13C-E6F751E60FAD}" sibTransId="{E078742A-5724-407C-A47C-09EAE7991147}"/>
    <dgm:cxn modelId="{800AE274-9750-4660-AA94-62E3FD76A6AE}" srcId="{CC791F40-E76A-4322-A922-6B567F06469D}" destId="{883294A2-B3D9-4C66-A193-3F327F6464D4}" srcOrd="2" destOrd="0" parTransId="{AFCFA588-97ED-4193-9C39-63B7CCDBF7B0}" sibTransId="{8C83AC6A-C6B5-4B10-8938-7DCFFDB3BD00}"/>
    <dgm:cxn modelId="{21619281-7855-436E-9A7C-830D2DE10FFB}" srcId="{CC791F40-E76A-4322-A922-6B567F06469D}" destId="{52FA489E-DEBB-48A0-B329-18CF7CCB6F72}" srcOrd="3" destOrd="0" parTransId="{94054C78-EF6A-48BE-83FC-C133D45AD9AD}" sibTransId="{DCF58A46-5BBE-4947-9292-44744CFEE1A6}"/>
    <dgm:cxn modelId="{98CA058A-DBA2-E042-817D-F9150A28F271}" type="presOf" srcId="{42A09C95-F64A-4A8A-8168-39AC1376B6D4}" destId="{9E305AD5-8912-A34C-B56C-56C1953C807D}" srcOrd="0" destOrd="0" presId="urn:microsoft.com/office/officeart/2005/8/layout/hList1"/>
    <dgm:cxn modelId="{0E60AB8B-9C88-4095-B550-9D381FB67C5F}" srcId="{8ADAA67E-4ADA-4920-9B7A-F511BAE99BEA}" destId="{CC791F40-E76A-4322-A922-6B567F06469D}" srcOrd="1" destOrd="0" parTransId="{2AE102E8-36BA-4EA6-8E50-C8C716A991DE}" sibTransId="{BCD75EB7-C574-4877-9670-BC0FBE4A1C41}"/>
    <dgm:cxn modelId="{C1D3DD8B-C43D-1241-A096-EA6B96CEDAB6}" type="presOf" srcId="{69DA2CF4-AB18-4249-AF26-D129AA7EA114}" destId="{9E305AD5-8912-A34C-B56C-56C1953C807D}" srcOrd="0" destOrd="1" presId="urn:microsoft.com/office/officeart/2005/8/layout/hList1"/>
    <dgm:cxn modelId="{220CBA8F-8F57-0049-BC9C-71C7970E47FF}" srcId="{D54E8F5F-6F93-4FFC-BB84-429A6F4C7D2B}" destId="{789EE7BD-FE8D-584A-8179-12E7870B8472}" srcOrd="2" destOrd="0" parTransId="{1F0B98B8-FEF1-EF48-8875-40959FA52A45}" sibTransId="{BA3B5A58-7DD6-FA44-A9A2-0744D1718B50}"/>
    <dgm:cxn modelId="{77543D91-0FB8-4F35-BE39-7A65E158A0AD}" srcId="{D54E8F5F-6F93-4FFC-BB84-429A6F4C7D2B}" destId="{F404F95D-C6D1-49BB-947E-91041CBAAB00}" srcOrd="3" destOrd="0" parTransId="{188984AC-8D28-43EA-9E4C-A9888990FAFA}" sibTransId="{09CF0185-F039-4A17-A889-181CA389EBAA}"/>
    <dgm:cxn modelId="{1C003695-65BC-3E48-938E-7D989C3B5A9D}" type="presOf" srcId="{F404F95D-C6D1-49BB-947E-91041CBAAB00}" destId="{9E305AD5-8912-A34C-B56C-56C1953C807D}" srcOrd="0" destOrd="3" presId="urn:microsoft.com/office/officeart/2005/8/layout/hList1"/>
    <dgm:cxn modelId="{9C88269F-5DF8-42F0-8E41-D0B2E5D09C2F}" srcId="{CC791F40-E76A-4322-A922-6B567F06469D}" destId="{BC522DEA-07F3-4588-90A4-11AC29E76377}" srcOrd="5" destOrd="0" parTransId="{692A6CA2-DA37-4AB4-9903-146329D501C0}" sibTransId="{5CE184CC-D5E1-45BA-96C1-DE0E60414456}"/>
    <dgm:cxn modelId="{B8F5B09F-BD2D-4A5D-ABBB-FEC10B4402D7}" srcId="{CC791F40-E76A-4322-A922-6B567F06469D}" destId="{698B0132-EFFD-4651-B946-44899E725764}" srcOrd="0" destOrd="0" parTransId="{0015E712-BD98-48D0-B6CE-C0AF9823BA3A}" sibTransId="{3663FD8F-49D3-45ED-8CFA-486409BFD8C4}"/>
    <dgm:cxn modelId="{3BF5F0A1-7594-594F-8E1A-2C0C73C574BE}" type="presOf" srcId="{1E78A982-8712-4B81-8F7E-ED964397FC5C}" destId="{1647C20D-16FD-8B4F-8778-9F6F584B853F}" srcOrd="0" destOrd="4" presId="urn:microsoft.com/office/officeart/2005/8/layout/hList1"/>
    <dgm:cxn modelId="{FC35CBB4-54FE-AF43-9CAA-A9B5401928A5}" type="presOf" srcId="{C6E911EF-85D7-4860-84A0-946AF419D372}" destId="{1647C20D-16FD-8B4F-8778-9F6F584B853F}" srcOrd="0" destOrd="6" presId="urn:microsoft.com/office/officeart/2005/8/layout/hList1"/>
    <dgm:cxn modelId="{31F30BB5-9690-8A49-ADB5-4F737CAEA89D}" type="presOf" srcId="{698B0132-EFFD-4651-B946-44899E725764}" destId="{1647C20D-16FD-8B4F-8778-9F6F584B853F}" srcOrd="0" destOrd="0" presId="urn:microsoft.com/office/officeart/2005/8/layout/hList1"/>
    <dgm:cxn modelId="{7EF1C6B9-7A9C-4563-8E3E-42181D31E348}" srcId="{CC791F40-E76A-4322-A922-6B567F06469D}" destId="{F01C5619-FB55-4653-87D5-958A480BCA90}" srcOrd="1" destOrd="0" parTransId="{5B163F3F-7DF3-4832-ABDC-3C168906F17C}" sibTransId="{E5F63FD5-FF14-4182-BD65-231F106A85A6}"/>
    <dgm:cxn modelId="{4CF101BD-23B1-4AE6-A9D5-18317E219701}" srcId="{8ADAA67E-4ADA-4920-9B7A-F511BAE99BEA}" destId="{D54E8F5F-6F93-4FFC-BB84-429A6F4C7D2B}" srcOrd="0" destOrd="0" parTransId="{9A9EEFAE-8399-427F-8D79-9023FE13532F}" sibTransId="{F3556175-C652-489C-A74C-23D2279FBBA9}"/>
    <dgm:cxn modelId="{EC45BCC8-FB9F-6641-B65D-37C20521C670}" type="presOf" srcId="{52FA489E-DEBB-48A0-B329-18CF7CCB6F72}" destId="{1647C20D-16FD-8B4F-8778-9F6F584B853F}" srcOrd="0" destOrd="3" presId="urn:microsoft.com/office/officeart/2005/8/layout/hList1"/>
    <dgm:cxn modelId="{01EC52E0-8BC9-4ECC-865E-CF4A4D96530B}" srcId="{D54E8F5F-6F93-4FFC-BB84-429A6F4C7D2B}" destId="{42A09C95-F64A-4A8A-8168-39AC1376B6D4}" srcOrd="0" destOrd="0" parTransId="{EBE8B0DC-23F4-41EC-B48A-1143A5DE9422}" sibTransId="{D24A3663-58BA-404B-9D30-C41B4E1D4AB0}"/>
    <dgm:cxn modelId="{017A0DED-1293-4F15-A66E-608BDB069A4E}" srcId="{CC791F40-E76A-4322-A922-6B567F06469D}" destId="{C6E911EF-85D7-4860-84A0-946AF419D372}" srcOrd="6" destOrd="0" parTransId="{778B84B2-15D0-4D0F-AE84-7DB70394D35C}" sibTransId="{3D2C4A0B-B903-44A1-939D-26E8DB7DFBAD}"/>
    <dgm:cxn modelId="{376D91F1-CC9F-9A43-AE9B-B35EEBFAECA7}" type="presOf" srcId="{8ADAA67E-4ADA-4920-9B7A-F511BAE99BEA}" destId="{9C7793C4-2345-0040-9EED-08B6E4F71CE8}" srcOrd="0" destOrd="0" presId="urn:microsoft.com/office/officeart/2005/8/layout/hList1"/>
    <dgm:cxn modelId="{F098E9F8-2698-444E-8F08-A34972E4C136}" srcId="{D54E8F5F-6F93-4FFC-BB84-429A6F4C7D2B}" destId="{69DA2CF4-AB18-4249-AF26-D129AA7EA114}" srcOrd="1" destOrd="0" parTransId="{EF3876A3-43F4-6348-95B7-32BAE3700D0F}" sibTransId="{32E18A2D-5410-8D41-B5EA-1802450D5681}"/>
    <dgm:cxn modelId="{FEFBB7CC-B6B0-854E-80E7-E9DE3E933A63}" type="presParOf" srcId="{9C7793C4-2345-0040-9EED-08B6E4F71CE8}" destId="{5BC8C99C-FC0F-AC4A-A2CF-8860EC64D3FD}" srcOrd="0" destOrd="0" presId="urn:microsoft.com/office/officeart/2005/8/layout/hList1"/>
    <dgm:cxn modelId="{62AB3D8E-C616-5547-AA98-EBF53F2A262D}" type="presParOf" srcId="{5BC8C99C-FC0F-AC4A-A2CF-8860EC64D3FD}" destId="{8775B7A6-71CE-B243-94F4-4742BB1288AF}" srcOrd="0" destOrd="0" presId="urn:microsoft.com/office/officeart/2005/8/layout/hList1"/>
    <dgm:cxn modelId="{0FDEC9B0-0275-894B-8630-7163A6615A69}" type="presParOf" srcId="{5BC8C99C-FC0F-AC4A-A2CF-8860EC64D3FD}" destId="{9E305AD5-8912-A34C-B56C-56C1953C807D}" srcOrd="1" destOrd="0" presId="urn:microsoft.com/office/officeart/2005/8/layout/hList1"/>
    <dgm:cxn modelId="{D1380802-3421-FB49-95D0-70E9A923830E}" type="presParOf" srcId="{9C7793C4-2345-0040-9EED-08B6E4F71CE8}" destId="{2C9DAD81-EF8D-4544-90B7-D3EF009235A3}" srcOrd="1" destOrd="0" presId="urn:microsoft.com/office/officeart/2005/8/layout/hList1"/>
    <dgm:cxn modelId="{5033FFF4-68D7-9846-9DC6-32D281D0A6FD}" type="presParOf" srcId="{9C7793C4-2345-0040-9EED-08B6E4F71CE8}" destId="{B737E040-E138-0140-BADC-239BE0D4A339}" srcOrd="2" destOrd="0" presId="urn:microsoft.com/office/officeart/2005/8/layout/hList1"/>
    <dgm:cxn modelId="{2D72C6CE-D377-114A-8D05-BB3CCF5FDF25}" type="presParOf" srcId="{B737E040-E138-0140-BADC-239BE0D4A339}" destId="{1A917933-8B27-EC4C-8F99-FEDDE022AA5B}" srcOrd="0" destOrd="0" presId="urn:microsoft.com/office/officeart/2005/8/layout/hList1"/>
    <dgm:cxn modelId="{842F6847-E74E-584B-8B23-B697AB54AB22}" type="presParOf" srcId="{B737E040-E138-0140-BADC-239BE0D4A339}" destId="{1647C20D-16FD-8B4F-8778-9F6F584B85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F86494-C1F8-4758-AD1E-5D6AB72FC943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1CE28A-3C7B-4A05-A744-BED3364FF1E7}">
      <dgm:prSet/>
      <dgm:spPr/>
      <dgm:t>
        <a:bodyPr/>
        <a:lstStyle/>
        <a:p>
          <a:r>
            <a:rPr lang="en-US"/>
            <a:t>Multifactorial causes of coagulation abnormalities </a:t>
          </a:r>
        </a:p>
      </dgm:t>
    </dgm:pt>
    <dgm:pt modelId="{F1A9373E-6B24-4A91-B5BF-4A6A406A557C}" type="parTrans" cxnId="{3A7A84E8-1FD6-445B-B49D-8FD025E95697}">
      <dgm:prSet/>
      <dgm:spPr/>
      <dgm:t>
        <a:bodyPr/>
        <a:lstStyle/>
        <a:p>
          <a:endParaRPr lang="en-US"/>
        </a:p>
      </dgm:t>
    </dgm:pt>
    <dgm:pt modelId="{C678DFA9-EA8E-4552-A156-C355108F94E7}" type="sibTrans" cxnId="{3A7A84E8-1FD6-445B-B49D-8FD025E95697}">
      <dgm:prSet/>
      <dgm:spPr/>
      <dgm:t>
        <a:bodyPr/>
        <a:lstStyle/>
        <a:p>
          <a:endParaRPr lang="en-US"/>
        </a:p>
      </dgm:t>
    </dgm:pt>
    <dgm:pt modelId="{A4EA9AA1-414D-4B89-A3C0-DDDAB23BFF73}">
      <dgm:prSet/>
      <dgm:spPr/>
      <dgm:t>
        <a:bodyPr/>
        <a:lstStyle/>
        <a:p>
          <a:r>
            <a:rPr lang="en-US"/>
            <a:t>Spontaneous hemorrhage is uncommon</a:t>
          </a:r>
        </a:p>
      </dgm:t>
    </dgm:pt>
    <dgm:pt modelId="{CCBA422F-2E2B-4FF1-8BC5-F76AAF980069}" type="parTrans" cxnId="{40910FDA-D320-46EB-B130-547052B8A271}">
      <dgm:prSet/>
      <dgm:spPr/>
      <dgm:t>
        <a:bodyPr/>
        <a:lstStyle/>
        <a:p>
          <a:endParaRPr lang="en-US"/>
        </a:p>
      </dgm:t>
    </dgm:pt>
    <dgm:pt modelId="{8268BEB5-4B27-4133-BF98-660F814F5CA8}" type="sibTrans" cxnId="{40910FDA-D320-46EB-B130-547052B8A271}">
      <dgm:prSet/>
      <dgm:spPr/>
      <dgm:t>
        <a:bodyPr/>
        <a:lstStyle/>
        <a:p>
          <a:endParaRPr lang="en-US"/>
        </a:p>
      </dgm:t>
    </dgm:pt>
    <dgm:pt modelId="{F7569A2C-C8A0-495B-949C-446717C286BC}">
      <dgm:prSet/>
      <dgm:spPr/>
      <dgm:t>
        <a:bodyPr/>
        <a:lstStyle/>
        <a:p>
          <a:r>
            <a:rPr lang="en-US"/>
            <a:t>Hemorrhagic complications = GI ulceration, invasive procedures, or other concurrent medical problems </a:t>
          </a:r>
        </a:p>
      </dgm:t>
    </dgm:pt>
    <dgm:pt modelId="{9C3D1B66-C989-4B41-83F5-E1AC0E09991B}" type="parTrans" cxnId="{8858BEEA-D9A6-47C2-B676-B79BA9834101}">
      <dgm:prSet/>
      <dgm:spPr/>
      <dgm:t>
        <a:bodyPr/>
        <a:lstStyle/>
        <a:p>
          <a:endParaRPr lang="en-US"/>
        </a:p>
      </dgm:t>
    </dgm:pt>
    <dgm:pt modelId="{C3883939-34A7-4DDE-980C-36F0C6EB317A}" type="sibTrans" cxnId="{8858BEEA-D9A6-47C2-B676-B79BA9834101}">
      <dgm:prSet/>
      <dgm:spPr/>
      <dgm:t>
        <a:bodyPr/>
        <a:lstStyle/>
        <a:p>
          <a:endParaRPr lang="en-US"/>
        </a:p>
      </dgm:t>
    </dgm:pt>
    <dgm:pt modelId="{25C3BDCE-C729-46E0-B998-27F1A20AAAF7}">
      <dgm:prSet/>
      <dgm:spPr/>
      <dgm:t>
        <a:bodyPr/>
        <a:lstStyle/>
        <a:p>
          <a:r>
            <a:rPr lang="en-US"/>
            <a:t>Suggested causes: </a:t>
          </a:r>
        </a:p>
      </dgm:t>
    </dgm:pt>
    <dgm:pt modelId="{5FE0C93B-A311-476E-890B-16527DB9D30F}" type="parTrans" cxnId="{876B5374-F630-4D03-8365-DAA746319AE0}">
      <dgm:prSet/>
      <dgm:spPr/>
      <dgm:t>
        <a:bodyPr/>
        <a:lstStyle/>
        <a:p>
          <a:endParaRPr lang="en-US"/>
        </a:p>
      </dgm:t>
    </dgm:pt>
    <dgm:pt modelId="{EDCB4457-89DD-4A0A-A838-109376254E4E}" type="sibTrans" cxnId="{876B5374-F630-4D03-8365-DAA746319AE0}">
      <dgm:prSet/>
      <dgm:spPr/>
      <dgm:t>
        <a:bodyPr/>
        <a:lstStyle/>
        <a:p>
          <a:endParaRPr lang="en-US"/>
        </a:p>
      </dgm:t>
    </dgm:pt>
    <dgm:pt modelId="{9AC289CA-0AF9-444D-AD45-F4CA589BE893}">
      <dgm:prSet/>
      <dgm:spPr/>
      <dgm:t>
        <a:bodyPr/>
        <a:lstStyle/>
        <a:p>
          <a:r>
            <a:rPr lang="en-US"/>
            <a:t>Decreased factor synthesis </a:t>
          </a:r>
        </a:p>
      </dgm:t>
    </dgm:pt>
    <dgm:pt modelId="{2CE16F4D-BBC1-4514-A523-2684001E5164}" type="parTrans" cxnId="{5A5519C4-6F78-417F-80CD-DDAB2545D3CC}">
      <dgm:prSet/>
      <dgm:spPr/>
      <dgm:t>
        <a:bodyPr/>
        <a:lstStyle/>
        <a:p>
          <a:endParaRPr lang="en-US"/>
        </a:p>
      </dgm:t>
    </dgm:pt>
    <dgm:pt modelId="{E3106169-E697-464C-85DE-9C90807332B4}" type="sibTrans" cxnId="{5A5519C4-6F78-417F-80CD-DDAB2545D3CC}">
      <dgm:prSet/>
      <dgm:spPr/>
      <dgm:t>
        <a:bodyPr/>
        <a:lstStyle/>
        <a:p>
          <a:endParaRPr lang="en-US"/>
        </a:p>
      </dgm:t>
    </dgm:pt>
    <dgm:pt modelId="{8BB1FD54-C3D5-4DF5-8231-6060570BF865}">
      <dgm:prSet/>
      <dgm:spPr/>
      <dgm:t>
        <a:bodyPr/>
        <a:lstStyle/>
        <a:p>
          <a:r>
            <a:rPr lang="en-US" dirty="0"/>
            <a:t>Increased factor utilization </a:t>
          </a:r>
        </a:p>
      </dgm:t>
    </dgm:pt>
    <dgm:pt modelId="{F9355DCB-7ED8-4794-AF49-2F8B8F7F68A6}" type="parTrans" cxnId="{20AD3900-AA8E-4A08-8E30-B91BC79D7B50}">
      <dgm:prSet/>
      <dgm:spPr/>
      <dgm:t>
        <a:bodyPr/>
        <a:lstStyle/>
        <a:p>
          <a:endParaRPr lang="en-US"/>
        </a:p>
      </dgm:t>
    </dgm:pt>
    <dgm:pt modelId="{355087A4-6643-4E5F-AAFA-9D7BFC25DCF2}" type="sibTrans" cxnId="{20AD3900-AA8E-4A08-8E30-B91BC79D7B50}">
      <dgm:prSet/>
      <dgm:spPr/>
      <dgm:t>
        <a:bodyPr/>
        <a:lstStyle/>
        <a:p>
          <a:endParaRPr lang="en-US"/>
        </a:p>
      </dgm:t>
    </dgm:pt>
    <dgm:pt modelId="{EF9528E8-7955-4E05-8D03-3E998991B85C}">
      <dgm:prSet/>
      <dgm:spPr/>
      <dgm:t>
        <a:bodyPr/>
        <a:lstStyle/>
        <a:p>
          <a:r>
            <a:rPr lang="en-US"/>
            <a:t>Decreased factor turnover </a:t>
          </a:r>
        </a:p>
      </dgm:t>
    </dgm:pt>
    <dgm:pt modelId="{304B8160-20A0-490C-896E-0054DE29B97A}" type="parTrans" cxnId="{3FF1EB03-FD40-481C-8CFA-13B26EF7E7CF}">
      <dgm:prSet/>
      <dgm:spPr/>
      <dgm:t>
        <a:bodyPr/>
        <a:lstStyle/>
        <a:p>
          <a:endParaRPr lang="en-US"/>
        </a:p>
      </dgm:t>
    </dgm:pt>
    <dgm:pt modelId="{3DDC0177-1969-4C45-BD05-96B4117BB3FC}" type="sibTrans" cxnId="{3FF1EB03-FD40-481C-8CFA-13B26EF7E7CF}">
      <dgm:prSet/>
      <dgm:spPr/>
      <dgm:t>
        <a:bodyPr/>
        <a:lstStyle/>
        <a:p>
          <a:endParaRPr lang="en-US"/>
        </a:p>
      </dgm:t>
    </dgm:pt>
    <dgm:pt modelId="{2F849C16-3C8C-4F90-861D-AF0B3248C34F}">
      <dgm:prSet/>
      <dgm:spPr/>
      <dgm:t>
        <a:bodyPr/>
        <a:lstStyle/>
        <a:p>
          <a:r>
            <a:rPr lang="en-US"/>
            <a:t>Increased fibrinolysis and tissue thromboplastin release</a:t>
          </a:r>
        </a:p>
      </dgm:t>
    </dgm:pt>
    <dgm:pt modelId="{4682C67B-4FEA-4FC2-BD88-A80E2A513CE6}" type="parTrans" cxnId="{A3A785ED-BF00-44AE-AC87-10BEF340F9C4}">
      <dgm:prSet/>
      <dgm:spPr/>
      <dgm:t>
        <a:bodyPr/>
        <a:lstStyle/>
        <a:p>
          <a:endParaRPr lang="en-US"/>
        </a:p>
      </dgm:t>
    </dgm:pt>
    <dgm:pt modelId="{35875751-D82E-4FD8-9829-186C47C3BABA}" type="sibTrans" cxnId="{A3A785ED-BF00-44AE-AC87-10BEF340F9C4}">
      <dgm:prSet/>
      <dgm:spPr/>
      <dgm:t>
        <a:bodyPr/>
        <a:lstStyle/>
        <a:p>
          <a:endParaRPr lang="en-US"/>
        </a:p>
      </dgm:t>
    </dgm:pt>
    <dgm:pt modelId="{A11A7E30-CE91-46BB-9083-76C2B552F033}">
      <dgm:prSet/>
      <dgm:spPr/>
      <dgm:t>
        <a:bodyPr/>
        <a:lstStyle/>
        <a:p>
          <a:r>
            <a:rPr lang="en-US"/>
            <a:t>Synthesis of abnormal coagulants</a:t>
          </a:r>
        </a:p>
      </dgm:t>
    </dgm:pt>
    <dgm:pt modelId="{E463E06F-EFCE-4942-8380-201180A3D94C}" type="parTrans" cxnId="{A40704B8-024B-41A9-A192-4C145C16169C}">
      <dgm:prSet/>
      <dgm:spPr/>
      <dgm:t>
        <a:bodyPr/>
        <a:lstStyle/>
        <a:p>
          <a:endParaRPr lang="en-US"/>
        </a:p>
      </dgm:t>
    </dgm:pt>
    <dgm:pt modelId="{42B509FE-6E45-43E0-92EA-95B9AE38C60C}" type="sibTrans" cxnId="{A40704B8-024B-41A9-A192-4C145C16169C}">
      <dgm:prSet/>
      <dgm:spPr/>
      <dgm:t>
        <a:bodyPr/>
        <a:lstStyle/>
        <a:p>
          <a:endParaRPr lang="en-US"/>
        </a:p>
      </dgm:t>
    </dgm:pt>
    <dgm:pt modelId="{027A6E68-FFFD-4FDB-8148-DF87C97DF041}">
      <dgm:prSet/>
      <dgm:spPr/>
      <dgm:t>
        <a:bodyPr/>
        <a:lstStyle/>
        <a:p>
          <a:r>
            <a:rPr lang="en-US"/>
            <a:t>Decreased platelet function/numbers </a:t>
          </a:r>
        </a:p>
      </dgm:t>
    </dgm:pt>
    <dgm:pt modelId="{E1C2FE23-5605-43C9-BB4D-113CCBCD23A1}" type="parTrans" cxnId="{D6CF0087-0CC0-4808-875C-6CBB77035CF8}">
      <dgm:prSet/>
      <dgm:spPr/>
      <dgm:t>
        <a:bodyPr/>
        <a:lstStyle/>
        <a:p>
          <a:endParaRPr lang="en-US"/>
        </a:p>
      </dgm:t>
    </dgm:pt>
    <dgm:pt modelId="{15EE8581-5BB0-4935-9138-5F04BA237470}" type="sibTrans" cxnId="{D6CF0087-0CC0-4808-875C-6CBB77035CF8}">
      <dgm:prSet/>
      <dgm:spPr/>
      <dgm:t>
        <a:bodyPr/>
        <a:lstStyle/>
        <a:p>
          <a:endParaRPr lang="en-US"/>
        </a:p>
      </dgm:t>
    </dgm:pt>
    <dgm:pt modelId="{C3530D4A-6412-4FD2-A288-C4A092D869BB}">
      <dgm:prSet/>
      <dgm:spPr/>
      <dgm:t>
        <a:bodyPr/>
        <a:lstStyle/>
        <a:p>
          <a:r>
            <a:rPr lang="en-US"/>
            <a:t>Vitamin K deficiency</a:t>
          </a:r>
        </a:p>
      </dgm:t>
    </dgm:pt>
    <dgm:pt modelId="{992F2863-366B-428B-B970-9B1644CBB33C}" type="parTrans" cxnId="{4FC627D9-BDB6-42D2-AF3B-BA378D6EFF7F}">
      <dgm:prSet/>
      <dgm:spPr/>
      <dgm:t>
        <a:bodyPr/>
        <a:lstStyle/>
        <a:p>
          <a:endParaRPr lang="en-US"/>
        </a:p>
      </dgm:t>
    </dgm:pt>
    <dgm:pt modelId="{79D3AB0F-2DE8-43F4-A853-295430BA6E68}" type="sibTrans" cxnId="{4FC627D9-BDB6-42D2-AF3B-BA378D6EFF7F}">
      <dgm:prSet/>
      <dgm:spPr/>
      <dgm:t>
        <a:bodyPr/>
        <a:lstStyle/>
        <a:p>
          <a:endParaRPr lang="en-US"/>
        </a:p>
      </dgm:t>
    </dgm:pt>
    <dgm:pt modelId="{72AFC575-24E9-4853-AE84-A205EA1CA270}">
      <dgm:prSet/>
      <dgm:spPr/>
      <dgm:t>
        <a:bodyPr/>
        <a:lstStyle/>
        <a:p>
          <a:r>
            <a:rPr lang="en-US"/>
            <a:t>Increased production of anticoagulants </a:t>
          </a:r>
        </a:p>
      </dgm:t>
    </dgm:pt>
    <dgm:pt modelId="{E33911AF-B98A-4661-835C-AE13054CD237}" type="parTrans" cxnId="{6A73AF8C-5CA9-4D44-A9A4-70304DC25CF0}">
      <dgm:prSet/>
      <dgm:spPr/>
      <dgm:t>
        <a:bodyPr/>
        <a:lstStyle/>
        <a:p>
          <a:endParaRPr lang="en-US"/>
        </a:p>
      </dgm:t>
    </dgm:pt>
    <dgm:pt modelId="{10F2032C-33E7-49D4-9E3A-C5B5943A7254}" type="sibTrans" cxnId="{6A73AF8C-5CA9-4D44-A9A4-70304DC25CF0}">
      <dgm:prSet/>
      <dgm:spPr/>
      <dgm:t>
        <a:bodyPr/>
        <a:lstStyle/>
        <a:p>
          <a:endParaRPr lang="en-US"/>
        </a:p>
      </dgm:t>
    </dgm:pt>
    <dgm:pt modelId="{7115424F-4CFD-5346-871D-ABA9BDC3851C}" type="pres">
      <dgm:prSet presAssocID="{7EF86494-C1F8-4758-AD1E-5D6AB72FC943}" presName="linear" presStyleCnt="0">
        <dgm:presLayoutVars>
          <dgm:dir/>
          <dgm:animLvl val="lvl"/>
          <dgm:resizeHandles val="exact"/>
        </dgm:presLayoutVars>
      </dgm:prSet>
      <dgm:spPr/>
    </dgm:pt>
    <dgm:pt modelId="{2B2DA3E6-5558-2445-85FA-354115CAD0BC}" type="pres">
      <dgm:prSet presAssocID="{241CE28A-3C7B-4A05-A744-BED3364FF1E7}" presName="parentLin" presStyleCnt="0"/>
      <dgm:spPr/>
    </dgm:pt>
    <dgm:pt modelId="{89C57804-6D89-CC46-92E9-AEAC81396652}" type="pres">
      <dgm:prSet presAssocID="{241CE28A-3C7B-4A05-A744-BED3364FF1E7}" presName="parentLeftMargin" presStyleLbl="node1" presStyleIdx="0" presStyleCnt="3"/>
      <dgm:spPr/>
    </dgm:pt>
    <dgm:pt modelId="{AE43553D-00DA-E14E-AF33-0880A23177B1}" type="pres">
      <dgm:prSet presAssocID="{241CE28A-3C7B-4A05-A744-BED3364FF1E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E8D38F4-47EC-1A4A-9A96-BA089E05A840}" type="pres">
      <dgm:prSet presAssocID="{241CE28A-3C7B-4A05-A744-BED3364FF1E7}" presName="negativeSpace" presStyleCnt="0"/>
      <dgm:spPr/>
    </dgm:pt>
    <dgm:pt modelId="{C336A619-DC43-FC48-8260-763C83E21D7B}" type="pres">
      <dgm:prSet presAssocID="{241CE28A-3C7B-4A05-A744-BED3364FF1E7}" presName="childText" presStyleLbl="conFgAcc1" presStyleIdx="0" presStyleCnt="3">
        <dgm:presLayoutVars>
          <dgm:bulletEnabled val="1"/>
        </dgm:presLayoutVars>
      </dgm:prSet>
      <dgm:spPr/>
    </dgm:pt>
    <dgm:pt modelId="{805E638B-3CE4-9842-8808-6CCD8ABE697D}" type="pres">
      <dgm:prSet presAssocID="{C678DFA9-EA8E-4552-A156-C355108F94E7}" presName="spaceBetweenRectangles" presStyleCnt="0"/>
      <dgm:spPr/>
    </dgm:pt>
    <dgm:pt modelId="{05760B05-428C-9640-8232-A8825FDD2119}" type="pres">
      <dgm:prSet presAssocID="{A4EA9AA1-414D-4B89-A3C0-DDDAB23BFF73}" presName="parentLin" presStyleCnt="0"/>
      <dgm:spPr/>
    </dgm:pt>
    <dgm:pt modelId="{D6A0F4AF-448C-2F47-8C9D-2AC4395D2C97}" type="pres">
      <dgm:prSet presAssocID="{A4EA9AA1-414D-4B89-A3C0-DDDAB23BFF73}" presName="parentLeftMargin" presStyleLbl="node1" presStyleIdx="0" presStyleCnt="3"/>
      <dgm:spPr/>
    </dgm:pt>
    <dgm:pt modelId="{C7730AB7-94A6-0244-9E21-CF806AE879B8}" type="pres">
      <dgm:prSet presAssocID="{A4EA9AA1-414D-4B89-A3C0-DDDAB23BFF7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56C8D33-6867-814F-B523-45814374F038}" type="pres">
      <dgm:prSet presAssocID="{A4EA9AA1-414D-4B89-A3C0-DDDAB23BFF73}" presName="negativeSpace" presStyleCnt="0"/>
      <dgm:spPr/>
    </dgm:pt>
    <dgm:pt modelId="{2BAA0A5B-53DF-684D-A4AA-340F82B96759}" type="pres">
      <dgm:prSet presAssocID="{A4EA9AA1-414D-4B89-A3C0-DDDAB23BFF73}" presName="childText" presStyleLbl="conFgAcc1" presStyleIdx="1" presStyleCnt="3">
        <dgm:presLayoutVars>
          <dgm:bulletEnabled val="1"/>
        </dgm:presLayoutVars>
      </dgm:prSet>
      <dgm:spPr/>
    </dgm:pt>
    <dgm:pt modelId="{C2D71E32-F0E6-534B-8E7C-5FB05F239BE4}" type="pres">
      <dgm:prSet presAssocID="{8268BEB5-4B27-4133-BF98-660F814F5CA8}" presName="spaceBetweenRectangles" presStyleCnt="0"/>
      <dgm:spPr/>
    </dgm:pt>
    <dgm:pt modelId="{22978E97-BDA6-F640-B122-90E655AC2EAF}" type="pres">
      <dgm:prSet presAssocID="{25C3BDCE-C729-46E0-B998-27F1A20AAAF7}" presName="parentLin" presStyleCnt="0"/>
      <dgm:spPr/>
    </dgm:pt>
    <dgm:pt modelId="{50287F4E-EC63-4744-9269-4DDB6384EA4D}" type="pres">
      <dgm:prSet presAssocID="{25C3BDCE-C729-46E0-B998-27F1A20AAAF7}" presName="parentLeftMargin" presStyleLbl="node1" presStyleIdx="1" presStyleCnt="3"/>
      <dgm:spPr/>
    </dgm:pt>
    <dgm:pt modelId="{B906A7DA-FCB0-2D42-B051-5E89D9E70200}" type="pres">
      <dgm:prSet presAssocID="{25C3BDCE-C729-46E0-B998-27F1A20AAAF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691C4F8-57BA-AD49-B61C-DC1DAEC1E36F}" type="pres">
      <dgm:prSet presAssocID="{25C3BDCE-C729-46E0-B998-27F1A20AAAF7}" presName="negativeSpace" presStyleCnt="0"/>
      <dgm:spPr/>
    </dgm:pt>
    <dgm:pt modelId="{B6E0DC8A-CADF-2C4E-947A-F600E8204F02}" type="pres">
      <dgm:prSet presAssocID="{25C3BDCE-C729-46E0-B998-27F1A20AAAF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AD3900-AA8E-4A08-8E30-B91BC79D7B50}" srcId="{25C3BDCE-C729-46E0-B998-27F1A20AAAF7}" destId="{8BB1FD54-C3D5-4DF5-8231-6060570BF865}" srcOrd="1" destOrd="0" parTransId="{F9355DCB-7ED8-4794-AF49-2F8B8F7F68A6}" sibTransId="{355087A4-6643-4E5F-AAFA-9D7BFC25DCF2}"/>
    <dgm:cxn modelId="{D444D203-2E91-0540-95FD-0DCFE2281EF9}" type="presOf" srcId="{241CE28A-3C7B-4A05-A744-BED3364FF1E7}" destId="{89C57804-6D89-CC46-92E9-AEAC81396652}" srcOrd="0" destOrd="0" presId="urn:microsoft.com/office/officeart/2005/8/layout/list1"/>
    <dgm:cxn modelId="{3FF1EB03-FD40-481C-8CFA-13B26EF7E7CF}" srcId="{25C3BDCE-C729-46E0-B998-27F1A20AAAF7}" destId="{EF9528E8-7955-4E05-8D03-3E998991B85C}" srcOrd="2" destOrd="0" parTransId="{304B8160-20A0-490C-896E-0054DE29B97A}" sibTransId="{3DDC0177-1969-4C45-BD05-96B4117BB3FC}"/>
    <dgm:cxn modelId="{CAC0B61A-2C43-A340-9AA0-4A0C6495A6C0}" type="presOf" srcId="{72AFC575-24E9-4853-AE84-A205EA1CA270}" destId="{B6E0DC8A-CADF-2C4E-947A-F600E8204F02}" srcOrd="0" destOrd="7" presId="urn:microsoft.com/office/officeart/2005/8/layout/list1"/>
    <dgm:cxn modelId="{193B8F29-74C3-3940-83EB-33B39D0A556D}" type="presOf" srcId="{EF9528E8-7955-4E05-8D03-3E998991B85C}" destId="{B6E0DC8A-CADF-2C4E-947A-F600E8204F02}" srcOrd="0" destOrd="2" presId="urn:microsoft.com/office/officeart/2005/8/layout/list1"/>
    <dgm:cxn modelId="{9C55542C-1364-8D44-A971-89417DFCE675}" type="presOf" srcId="{A4EA9AA1-414D-4B89-A3C0-DDDAB23BFF73}" destId="{C7730AB7-94A6-0244-9E21-CF806AE879B8}" srcOrd="1" destOrd="0" presId="urn:microsoft.com/office/officeart/2005/8/layout/list1"/>
    <dgm:cxn modelId="{375BD72C-AE66-1246-806F-AA17603C1C45}" type="presOf" srcId="{9AC289CA-0AF9-444D-AD45-F4CA589BE893}" destId="{B6E0DC8A-CADF-2C4E-947A-F600E8204F02}" srcOrd="0" destOrd="0" presId="urn:microsoft.com/office/officeart/2005/8/layout/list1"/>
    <dgm:cxn modelId="{79C18538-BE2C-A240-89BC-F9C60D792C0C}" type="presOf" srcId="{7EF86494-C1F8-4758-AD1E-5D6AB72FC943}" destId="{7115424F-4CFD-5346-871D-ABA9BDC3851C}" srcOrd="0" destOrd="0" presId="urn:microsoft.com/office/officeart/2005/8/layout/list1"/>
    <dgm:cxn modelId="{3F855B46-A539-164A-AA73-835B3479D142}" type="presOf" srcId="{8BB1FD54-C3D5-4DF5-8231-6060570BF865}" destId="{B6E0DC8A-CADF-2C4E-947A-F600E8204F02}" srcOrd="0" destOrd="1" presId="urn:microsoft.com/office/officeart/2005/8/layout/list1"/>
    <dgm:cxn modelId="{AFE48C68-42C1-374A-AC67-64042F706F05}" type="presOf" srcId="{A4EA9AA1-414D-4B89-A3C0-DDDAB23BFF73}" destId="{D6A0F4AF-448C-2F47-8C9D-2AC4395D2C97}" srcOrd="0" destOrd="0" presId="urn:microsoft.com/office/officeart/2005/8/layout/list1"/>
    <dgm:cxn modelId="{876B5374-F630-4D03-8365-DAA746319AE0}" srcId="{7EF86494-C1F8-4758-AD1E-5D6AB72FC943}" destId="{25C3BDCE-C729-46E0-B998-27F1A20AAAF7}" srcOrd="2" destOrd="0" parTransId="{5FE0C93B-A311-476E-890B-16527DB9D30F}" sibTransId="{EDCB4457-89DD-4A0A-A838-109376254E4E}"/>
    <dgm:cxn modelId="{400F417C-8254-1243-8EFF-72ABB4E45FFB}" type="presOf" srcId="{25C3BDCE-C729-46E0-B998-27F1A20AAAF7}" destId="{50287F4E-EC63-4744-9269-4DDB6384EA4D}" srcOrd="0" destOrd="0" presId="urn:microsoft.com/office/officeart/2005/8/layout/list1"/>
    <dgm:cxn modelId="{1A921480-07F8-254B-A08C-029626A9F302}" type="presOf" srcId="{2F849C16-3C8C-4F90-861D-AF0B3248C34F}" destId="{B6E0DC8A-CADF-2C4E-947A-F600E8204F02}" srcOrd="0" destOrd="3" presId="urn:microsoft.com/office/officeart/2005/8/layout/list1"/>
    <dgm:cxn modelId="{D6CF0087-0CC0-4808-875C-6CBB77035CF8}" srcId="{25C3BDCE-C729-46E0-B998-27F1A20AAAF7}" destId="{027A6E68-FFFD-4FDB-8148-DF87C97DF041}" srcOrd="5" destOrd="0" parTransId="{E1C2FE23-5605-43C9-BB4D-113CCBCD23A1}" sibTransId="{15EE8581-5BB0-4935-9138-5F04BA237470}"/>
    <dgm:cxn modelId="{6A73AF8C-5CA9-4D44-A9A4-70304DC25CF0}" srcId="{25C3BDCE-C729-46E0-B998-27F1A20AAAF7}" destId="{72AFC575-24E9-4853-AE84-A205EA1CA270}" srcOrd="7" destOrd="0" parTransId="{E33911AF-B98A-4661-835C-AE13054CD237}" sibTransId="{10F2032C-33E7-49D4-9E3A-C5B5943A7254}"/>
    <dgm:cxn modelId="{D57A5FAE-E331-1E4E-9F42-6020E3BE46CB}" type="presOf" srcId="{25C3BDCE-C729-46E0-B998-27F1A20AAAF7}" destId="{B906A7DA-FCB0-2D42-B051-5E89D9E70200}" srcOrd="1" destOrd="0" presId="urn:microsoft.com/office/officeart/2005/8/layout/list1"/>
    <dgm:cxn modelId="{A40704B8-024B-41A9-A192-4C145C16169C}" srcId="{25C3BDCE-C729-46E0-B998-27F1A20AAAF7}" destId="{A11A7E30-CE91-46BB-9083-76C2B552F033}" srcOrd="4" destOrd="0" parTransId="{E463E06F-EFCE-4942-8380-201180A3D94C}" sibTransId="{42B509FE-6E45-43E0-92EA-95B9AE38C60C}"/>
    <dgm:cxn modelId="{AA97BDB9-D7FF-F942-AA91-559504AE320D}" type="presOf" srcId="{C3530D4A-6412-4FD2-A288-C4A092D869BB}" destId="{B6E0DC8A-CADF-2C4E-947A-F600E8204F02}" srcOrd="0" destOrd="6" presId="urn:microsoft.com/office/officeart/2005/8/layout/list1"/>
    <dgm:cxn modelId="{5A5519C4-6F78-417F-80CD-DDAB2545D3CC}" srcId="{25C3BDCE-C729-46E0-B998-27F1A20AAAF7}" destId="{9AC289CA-0AF9-444D-AD45-F4CA589BE893}" srcOrd="0" destOrd="0" parTransId="{2CE16F4D-BBC1-4514-A523-2684001E5164}" sibTransId="{E3106169-E697-464C-85DE-9C90807332B4}"/>
    <dgm:cxn modelId="{92B936CA-51F1-FB4C-AB2D-76F3EC01926A}" type="presOf" srcId="{F7569A2C-C8A0-495B-949C-446717C286BC}" destId="{2BAA0A5B-53DF-684D-A4AA-340F82B96759}" srcOrd="0" destOrd="0" presId="urn:microsoft.com/office/officeart/2005/8/layout/list1"/>
    <dgm:cxn modelId="{B04D42D7-3215-F540-946A-092E75609468}" type="presOf" srcId="{241CE28A-3C7B-4A05-A744-BED3364FF1E7}" destId="{AE43553D-00DA-E14E-AF33-0880A23177B1}" srcOrd="1" destOrd="0" presId="urn:microsoft.com/office/officeart/2005/8/layout/list1"/>
    <dgm:cxn modelId="{4FC627D9-BDB6-42D2-AF3B-BA378D6EFF7F}" srcId="{25C3BDCE-C729-46E0-B998-27F1A20AAAF7}" destId="{C3530D4A-6412-4FD2-A288-C4A092D869BB}" srcOrd="6" destOrd="0" parTransId="{992F2863-366B-428B-B970-9B1644CBB33C}" sibTransId="{79D3AB0F-2DE8-43F4-A853-295430BA6E68}"/>
    <dgm:cxn modelId="{40910FDA-D320-46EB-B130-547052B8A271}" srcId="{7EF86494-C1F8-4758-AD1E-5D6AB72FC943}" destId="{A4EA9AA1-414D-4B89-A3C0-DDDAB23BFF73}" srcOrd="1" destOrd="0" parTransId="{CCBA422F-2E2B-4FF1-8BC5-F76AAF980069}" sibTransId="{8268BEB5-4B27-4133-BF98-660F814F5CA8}"/>
    <dgm:cxn modelId="{3A7A84E8-1FD6-445B-B49D-8FD025E95697}" srcId="{7EF86494-C1F8-4758-AD1E-5D6AB72FC943}" destId="{241CE28A-3C7B-4A05-A744-BED3364FF1E7}" srcOrd="0" destOrd="0" parTransId="{F1A9373E-6B24-4A91-B5BF-4A6A406A557C}" sibTransId="{C678DFA9-EA8E-4552-A156-C355108F94E7}"/>
    <dgm:cxn modelId="{8858BEEA-D9A6-47C2-B676-B79BA9834101}" srcId="{A4EA9AA1-414D-4B89-A3C0-DDDAB23BFF73}" destId="{F7569A2C-C8A0-495B-949C-446717C286BC}" srcOrd="0" destOrd="0" parTransId="{9C3D1B66-C989-4B41-83F5-E1AC0E09991B}" sibTransId="{C3883939-34A7-4DDE-980C-36F0C6EB317A}"/>
    <dgm:cxn modelId="{9A50CAEC-0389-6F40-9685-F26F32C0D8CA}" type="presOf" srcId="{027A6E68-FFFD-4FDB-8148-DF87C97DF041}" destId="{B6E0DC8A-CADF-2C4E-947A-F600E8204F02}" srcOrd="0" destOrd="5" presId="urn:microsoft.com/office/officeart/2005/8/layout/list1"/>
    <dgm:cxn modelId="{A3A785ED-BF00-44AE-AC87-10BEF340F9C4}" srcId="{25C3BDCE-C729-46E0-B998-27F1A20AAAF7}" destId="{2F849C16-3C8C-4F90-861D-AF0B3248C34F}" srcOrd="3" destOrd="0" parTransId="{4682C67B-4FEA-4FC2-BD88-A80E2A513CE6}" sibTransId="{35875751-D82E-4FD8-9829-186C47C3BABA}"/>
    <dgm:cxn modelId="{83E81CFA-BA55-6E47-8550-8312B74794AD}" type="presOf" srcId="{A11A7E30-CE91-46BB-9083-76C2B552F033}" destId="{B6E0DC8A-CADF-2C4E-947A-F600E8204F02}" srcOrd="0" destOrd="4" presId="urn:microsoft.com/office/officeart/2005/8/layout/list1"/>
    <dgm:cxn modelId="{025CCE22-F3A0-8D43-9C2D-E83A820C40B7}" type="presParOf" srcId="{7115424F-4CFD-5346-871D-ABA9BDC3851C}" destId="{2B2DA3E6-5558-2445-85FA-354115CAD0BC}" srcOrd="0" destOrd="0" presId="urn:microsoft.com/office/officeart/2005/8/layout/list1"/>
    <dgm:cxn modelId="{0D0C264F-2FEE-3C45-A230-558D867DA31C}" type="presParOf" srcId="{2B2DA3E6-5558-2445-85FA-354115CAD0BC}" destId="{89C57804-6D89-CC46-92E9-AEAC81396652}" srcOrd="0" destOrd="0" presId="urn:microsoft.com/office/officeart/2005/8/layout/list1"/>
    <dgm:cxn modelId="{2BED3B26-BF08-1F48-8DAE-955E5B8C32D7}" type="presParOf" srcId="{2B2DA3E6-5558-2445-85FA-354115CAD0BC}" destId="{AE43553D-00DA-E14E-AF33-0880A23177B1}" srcOrd="1" destOrd="0" presId="urn:microsoft.com/office/officeart/2005/8/layout/list1"/>
    <dgm:cxn modelId="{7E4FF7C7-6FB7-6541-B267-6B796F479DB8}" type="presParOf" srcId="{7115424F-4CFD-5346-871D-ABA9BDC3851C}" destId="{DE8D38F4-47EC-1A4A-9A96-BA089E05A840}" srcOrd="1" destOrd="0" presId="urn:microsoft.com/office/officeart/2005/8/layout/list1"/>
    <dgm:cxn modelId="{8BE24247-A367-1642-B7C4-04FB53487DAC}" type="presParOf" srcId="{7115424F-4CFD-5346-871D-ABA9BDC3851C}" destId="{C336A619-DC43-FC48-8260-763C83E21D7B}" srcOrd="2" destOrd="0" presId="urn:microsoft.com/office/officeart/2005/8/layout/list1"/>
    <dgm:cxn modelId="{46F138BB-E41F-704B-883A-9F4C3129E7B6}" type="presParOf" srcId="{7115424F-4CFD-5346-871D-ABA9BDC3851C}" destId="{805E638B-3CE4-9842-8808-6CCD8ABE697D}" srcOrd="3" destOrd="0" presId="urn:microsoft.com/office/officeart/2005/8/layout/list1"/>
    <dgm:cxn modelId="{944B2400-CA75-5B47-A5DB-C8BA0BB6243F}" type="presParOf" srcId="{7115424F-4CFD-5346-871D-ABA9BDC3851C}" destId="{05760B05-428C-9640-8232-A8825FDD2119}" srcOrd="4" destOrd="0" presId="urn:microsoft.com/office/officeart/2005/8/layout/list1"/>
    <dgm:cxn modelId="{048BE58E-8D80-EA45-AE20-099E36176832}" type="presParOf" srcId="{05760B05-428C-9640-8232-A8825FDD2119}" destId="{D6A0F4AF-448C-2F47-8C9D-2AC4395D2C97}" srcOrd="0" destOrd="0" presId="urn:microsoft.com/office/officeart/2005/8/layout/list1"/>
    <dgm:cxn modelId="{51661615-E44F-CF40-BC89-5FE408B1EB0E}" type="presParOf" srcId="{05760B05-428C-9640-8232-A8825FDD2119}" destId="{C7730AB7-94A6-0244-9E21-CF806AE879B8}" srcOrd="1" destOrd="0" presId="urn:microsoft.com/office/officeart/2005/8/layout/list1"/>
    <dgm:cxn modelId="{948AE715-EA18-0143-9745-03847CFFAA5C}" type="presParOf" srcId="{7115424F-4CFD-5346-871D-ABA9BDC3851C}" destId="{056C8D33-6867-814F-B523-45814374F038}" srcOrd="5" destOrd="0" presId="urn:microsoft.com/office/officeart/2005/8/layout/list1"/>
    <dgm:cxn modelId="{B3C9CDCA-7D18-4F46-A566-6831DB5700E1}" type="presParOf" srcId="{7115424F-4CFD-5346-871D-ABA9BDC3851C}" destId="{2BAA0A5B-53DF-684D-A4AA-340F82B96759}" srcOrd="6" destOrd="0" presId="urn:microsoft.com/office/officeart/2005/8/layout/list1"/>
    <dgm:cxn modelId="{FB68D07F-D1E4-BE40-A531-85D2D0F06AD9}" type="presParOf" srcId="{7115424F-4CFD-5346-871D-ABA9BDC3851C}" destId="{C2D71E32-F0E6-534B-8E7C-5FB05F239BE4}" srcOrd="7" destOrd="0" presId="urn:microsoft.com/office/officeart/2005/8/layout/list1"/>
    <dgm:cxn modelId="{C396C416-5EEE-6B42-9398-DC5D7D67A1BB}" type="presParOf" srcId="{7115424F-4CFD-5346-871D-ABA9BDC3851C}" destId="{22978E97-BDA6-F640-B122-90E655AC2EAF}" srcOrd="8" destOrd="0" presId="urn:microsoft.com/office/officeart/2005/8/layout/list1"/>
    <dgm:cxn modelId="{A75C0B45-29FE-CC4C-82D8-DE30551F9E5A}" type="presParOf" srcId="{22978E97-BDA6-F640-B122-90E655AC2EAF}" destId="{50287F4E-EC63-4744-9269-4DDB6384EA4D}" srcOrd="0" destOrd="0" presId="urn:microsoft.com/office/officeart/2005/8/layout/list1"/>
    <dgm:cxn modelId="{A9D9512A-652B-764C-B1DD-12904AC2FA76}" type="presParOf" srcId="{22978E97-BDA6-F640-B122-90E655AC2EAF}" destId="{B906A7DA-FCB0-2D42-B051-5E89D9E70200}" srcOrd="1" destOrd="0" presId="urn:microsoft.com/office/officeart/2005/8/layout/list1"/>
    <dgm:cxn modelId="{08EEB178-D6D0-5943-8768-FAD7DBC3C66B}" type="presParOf" srcId="{7115424F-4CFD-5346-871D-ABA9BDC3851C}" destId="{7691C4F8-57BA-AD49-B61C-DC1DAEC1E36F}" srcOrd="9" destOrd="0" presId="urn:microsoft.com/office/officeart/2005/8/layout/list1"/>
    <dgm:cxn modelId="{BCA8D36B-8FFA-804B-9B7A-7E1B2ED95681}" type="presParOf" srcId="{7115424F-4CFD-5346-871D-ABA9BDC3851C}" destId="{B6E0DC8A-CADF-2C4E-947A-F600E8204F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4C15EA-36E0-4811-814E-DFAB3D0FFAE0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31032F4-76D3-48C7-9C0C-3509B6D0DCE0}">
      <dgm:prSet/>
      <dgm:spPr/>
      <dgm:t>
        <a:bodyPr/>
        <a:lstStyle/>
        <a:p>
          <a:r>
            <a:rPr lang="en-US"/>
            <a:t>Increased susceptibility to infection</a:t>
          </a:r>
        </a:p>
      </dgm:t>
    </dgm:pt>
    <dgm:pt modelId="{A7364CC4-A542-4C03-B043-61E0415D48C7}" type="parTrans" cxnId="{4FA4810E-5691-45A0-8433-0798494B3C64}">
      <dgm:prSet/>
      <dgm:spPr/>
      <dgm:t>
        <a:bodyPr/>
        <a:lstStyle/>
        <a:p>
          <a:endParaRPr lang="en-US"/>
        </a:p>
      </dgm:t>
    </dgm:pt>
    <dgm:pt modelId="{29A0CBDA-7736-4D42-B7F9-3614B0FEDE66}" type="sibTrans" cxnId="{4FA4810E-5691-45A0-8433-0798494B3C64}">
      <dgm:prSet/>
      <dgm:spPr/>
      <dgm:t>
        <a:bodyPr/>
        <a:lstStyle/>
        <a:p>
          <a:endParaRPr lang="en-US"/>
        </a:p>
      </dgm:t>
    </dgm:pt>
    <dgm:pt modelId="{D15F8DF6-9415-44C8-B0C8-F9569EA87CAA}">
      <dgm:prSet/>
      <dgm:spPr/>
      <dgm:t>
        <a:bodyPr/>
        <a:lstStyle/>
        <a:p>
          <a:r>
            <a:rPr lang="en-US" dirty="0"/>
            <a:t>Bacterial infection occurring in 80% of human patients </a:t>
          </a:r>
        </a:p>
      </dgm:t>
    </dgm:pt>
    <dgm:pt modelId="{513E94E7-5B1E-4A5A-B862-D596E69CA8E3}" type="parTrans" cxnId="{B5D170D3-70F3-4B59-8264-D36D337B983E}">
      <dgm:prSet/>
      <dgm:spPr/>
      <dgm:t>
        <a:bodyPr/>
        <a:lstStyle/>
        <a:p>
          <a:endParaRPr lang="en-US"/>
        </a:p>
      </dgm:t>
    </dgm:pt>
    <dgm:pt modelId="{BCB340BE-7314-43A5-938B-B3E39C7FF098}" type="sibTrans" cxnId="{B5D170D3-70F3-4B59-8264-D36D337B983E}">
      <dgm:prSet/>
      <dgm:spPr/>
      <dgm:t>
        <a:bodyPr/>
        <a:lstStyle/>
        <a:p>
          <a:endParaRPr lang="en-US"/>
        </a:p>
      </dgm:t>
    </dgm:pt>
    <dgm:pt modelId="{33FDD93A-799B-4DA8-BFDA-AEA1BEC4318E}">
      <dgm:prSet/>
      <dgm:spPr/>
      <dgm:t>
        <a:bodyPr/>
        <a:lstStyle/>
        <a:p>
          <a:r>
            <a:rPr lang="en-US"/>
            <a:t>Inhibition of the metabolic activity of granulocytic cells, cell adhesion, and chemotaxis </a:t>
          </a:r>
        </a:p>
      </dgm:t>
    </dgm:pt>
    <dgm:pt modelId="{18FEAEE3-8EE1-440E-A2C7-5D6E9A11E80E}" type="parTrans" cxnId="{839B28D9-D95F-4297-A126-61740863FEBB}">
      <dgm:prSet/>
      <dgm:spPr/>
      <dgm:t>
        <a:bodyPr/>
        <a:lstStyle/>
        <a:p>
          <a:endParaRPr lang="en-US"/>
        </a:p>
      </dgm:t>
    </dgm:pt>
    <dgm:pt modelId="{25C09A82-D10A-46FD-AAB3-66468B2C6EAA}" type="sibTrans" cxnId="{839B28D9-D95F-4297-A126-61740863FEBB}">
      <dgm:prSet/>
      <dgm:spPr/>
      <dgm:t>
        <a:bodyPr/>
        <a:lstStyle/>
        <a:p>
          <a:endParaRPr lang="en-US"/>
        </a:p>
      </dgm:t>
    </dgm:pt>
    <dgm:pt modelId="{4E287CF1-6BB9-451E-82CE-0837366CD5DA}">
      <dgm:prSet/>
      <dgm:spPr/>
      <dgm:t>
        <a:bodyPr/>
        <a:lstStyle/>
        <a:p>
          <a:r>
            <a:rPr lang="en-US" dirty="0"/>
            <a:t>Decreased hepatic synthesis of plasma compliment </a:t>
          </a:r>
        </a:p>
      </dgm:t>
    </dgm:pt>
    <dgm:pt modelId="{2018AB4E-F1AE-4940-B328-24006D2A318A}" type="parTrans" cxnId="{2C637B21-37C6-452F-A5D8-466CB6E5CC23}">
      <dgm:prSet/>
      <dgm:spPr/>
      <dgm:t>
        <a:bodyPr/>
        <a:lstStyle/>
        <a:p>
          <a:endParaRPr lang="en-US"/>
        </a:p>
      </dgm:t>
    </dgm:pt>
    <dgm:pt modelId="{9C5D4401-55AD-4463-9809-4E07FAE2F657}" type="sibTrans" cxnId="{2C637B21-37C6-452F-A5D8-466CB6E5CC23}">
      <dgm:prSet/>
      <dgm:spPr/>
      <dgm:t>
        <a:bodyPr/>
        <a:lstStyle/>
        <a:p>
          <a:endParaRPr lang="en-US"/>
        </a:p>
      </dgm:t>
    </dgm:pt>
    <dgm:pt modelId="{62DE689A-8761-47B1-BA6C-F31E54B1F2B0}">
      <dgm:prSet/>
      <dgm:spPr/>
      <dgm:t>
        <a:bodyPr/>
        <a:lstStyle/>
        <a:p>
          <a:r>
            <a:rPr lang="en-US"/>
            <a:t>Reduced phagocytic ability of Kupffer cells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translocation of bacteria from portal circulation</a:t>
          </a:r>
        </a:p>
      </dgm:t>
    </dgm:pt>
    <dgm:pt modelId="{CC51CFF8-D339-406A-8C50-06DE5ECAB44E}" type="parTrans" cxnId="{0FEA2F65-6992-4700-B88C-C3843828940A}">
      <dgm:prSet/>
      <dgm:spPr/>
      <dgm:t>
        <a:bodyPr/>
        <a:lstStyle/>
        <a:p>
          <a:endParaRPr lang="en-US"/>
        </a:p>
      </dgm:t>
    </dgm:pt>
    <dgm:pt modelId="{0DBC7EDD-DCBC-47FD-9206-4781357921E5}" type="sibTrans" cxnId="{0FEA2F65-6992-4700-B88C-C3843828940A}">
      <dgm:prSet/>
      <dgm:spPr/>
      <dgm:t>
        <a:bodyPr/>
        <a:lstStyle/>
        <a:p>
          <a:endParaRPr lang="en-US"/>
        </a:p>
      </dgm:t>
    </dgm:pt>
    <dgm:pt modelId="{AB557EC2-7A89-4A87-A781-DEEA455F0302}">
      <dgm:prSet/>
      <dgm:spPr/>
      <dgm:t>
        <a:bodyPr/>
        <a:lstStyle/>
        <a:p>
          <a:r>
            <a:rPr lang="en-US"/>
            <a:t>Systemic hypotension</a:t>
          </a:r>
        </a:p>
      </dgm:t>
    </dgm:pt>
    <dgm:pt modelId="{65DF9AB3-F129-442F-9C5A-88BF4B882C03}" type="parTrans" cxnId="{4A619B7B-9A4D-489C-A98F-56236580510C}">
      <dgm:prSet/>
      <dgm:spPr/>
      <dgm:t>
        <a:bodyPr/>
        <a:lstStyle/>
        <a:p>
          <a:endParaRPr lang="en-US"/>
        </a:p>
      </dgm:t>
    </dgm:pt>
    <dgm:pt modelId="{DD14C10A-7AA8-419A-A0D8-10E1FC80855B}" type="sibTrans" cxnId="{4A619B7B-9A4D-489C-A98F-56236580510C}">
      <dgm:prSet/>
      <dgm:spPr/>
      <dgm:t>
        <a:bodyPr/>
        <a:lstStyle/>
        <a:p>
          <a:endParaRPr lang="en-US"/>
        </a:p>
      </dgm:t>
    </dgm:pt>
    <dgm:pt modelId="{C5454B90-2843-4192-88A1-3C9E06E37BBB}">
      <dgm:prSet/>
      <dgm:spPr/>
      <dgm:t>
        <a:bodyPr/>
        <a:lstStyle/>
        <a:p>
          <a:r>
            <a:rPr lang="en-US"/>
            <a:t>Suspected secondary to vasodilation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centrally mediated due to systemic infection, inflammation, cytokine release, cerebral edema, or circulating toxins</a:t>
          </a:r>
        </a:p>
      </dgm:t>
    </dgm:pt>
    <dgm:pt modelId="{B73ABF6D-336C-4E30-B782-38AC7315CDF2}" type="parTrans" cxnId="{C165FD35-7FE0-4769-B609-CD154D9EE553}">
      <dgm:prSet/>
      <dgm:spPr/>
      <dgm:t>
        <a:bodyPr/>
        <a:lstStyle/>
        <a:p>
          <a:endParaRPr lang="en-US"/>
        </a:p>
      </dgm:t>
    </dgm:pt>
    <dgm:pt modelId="{C1D2751B-AD17-4A62-B1C0-1F7DAA90A905}" type="sibTrans" cxnId="{C165FD35-7FE0-4769-B609-CD154D9EE553}">
      <dgm:prSet/>
      <dgm:spPr/>
      <dgm:t>
        <a:bodyPr/>
        <a:lstStyle/>
        <a:p>
          <a:endParaRPr lang="en-US"/>
        </a:p>
      </dgm:t>
    </dgm:pt>
    <dgm:pt modelId="{7960F686-5AAD-43BB-8361-22CC28AE3CDE}">
      <dgm:prSet/>
      <dgm:spPr/>
      <dgm:t>
        <a:bodyPr/>
        <a:lstStyle/>
        <a:p>
          <a:r>
            <a:rPr lang="en-US"/>
            <a:t>Pulmonary abnormalities </a:t>
          </a:r>
        </a:p>
      </dgm:t>
    </dgm:pt>
    <dgm:pt modelId="{E0148962-C6D4-467F-91F4-F88585DFBDA0}" type="parTrans" cxnId="{D44BE28A-903D-432D-A30E-15BFF0FE571B}">
      <dgm:prSet/>
      <dgm:spPr/>
      <dgm:t>
        <a:bodyPr/>
        <a:lstStyle/>
        <a:p>
          <a:endParaRPr lang="en-US"/>
        </a:p>
      </dgm:t>
    </dgm:pt>
    <dgm:pt modelId="{CA67F3ED-1B79-4B45-8022-DB3D287D81EE}" type="sibTrans" cxnId="{D44BE28A-903D-432D-A30E-15BFF0FE571B}">
      <dgm:prSet/>
      <dgm:spPr/>
      <dgm:t>
        <a:bodyPr/>
        <a:lstStyle/>
        <a:p>
          <a:endParaRPr lang="en-US"/>
        </a:p>
      </dgm:t>
    </dgm:pt>
    <dgm:pt modelId="{0703EC2C-45B2-47DD-9C00-914AFF752E40}">
      <dgm:prSet/>
      <dgm:spPr/>
      <dgm:t>
        <a:bodyPr/>
        <a:lstStyle/>
        <a:p>
          <a:r>
            <a:rPr lang="en-US"/>
            <a:t>33% of humans will develop pulmonary edema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altered permeability of pulmonary capillaries leading to vascular leak</a:t>
          </a:r>
        </a:p>
      </dgm:t>
    </dgm:pt>
    <dgm:pt modelId="{BB186D30-4166-4604-810C-94D82E34D666}" type="parTrans" cxnId="{A68CD933-01FD-400B-B70A-5CCC1B680FDE}">
      <dgm:prSet/>
      <dgm:spPr/>
      <dgm:t>
        <a:bodyPr/>
        <a:lstStyle/>
        <a:p>
          <a:endParaRPr lang="en-US"/>
        </a:p>
      </dgm:t>
    </dgm:pt>
    <dgm:pt modelId="{36C5C5A1-5E99-4D41-A515-5E9C46D4B935}" type="sibTrans" cxnId="{A68CD933-01FD-400B-B70A-5CCC1B680FDE}">
      <dgm:prSet/>
      <dgm:spPr/>
      <dgm:t>
        <a:bodyPr/>
        <a:lstStyle/>
        <a:p>
          <a:endParaRPr lang="en-US"/>
        </a:p>
      </dgm:t>
    </dgm:pt>
    <dgm:pt modelId="{D5186F8B-6B4B-42AB-B7FD-C1DEE3D0A05A}">
      <dgm:prSet/>
      <dgm:spPr/>
      <dgm:t>
        <a:bodyPr/>
        <a:lstStyle/>
        <a:p>
          <a:r>
            <a:rPr lang="en-US"/>
            <a:t>Decreased albumin/colloid osmotic pressure and vasodilation</a:t>
          </a:r>
        </a:p>
      </dgm:t>
    </dgm:pt>
    <dgm:pt modelId="{06F1AEF2-AABD-4AA7-B213-06EB6E612253}" type="parTrans" cxnId="{671D6E8A-C2B5-482C-A8F6-CD4731C894BC}">
      <dgm:prSet/>
      <dgm:spPr/>
      <dgm:t>
        <a:bodyPr/>
        <a:lstStyle/>
        <a:p>
          <a:endParaRPr lang="en-US"/>
        </a:p>
      </dgm:t>
    </dgm:pt>
    <dgm:pt modelId="{2E56AFB4-2387-471E-A5B4-BDFE05CA0B1C}" type="sibTrans" cxnId="{671D6E8A-C2B5-482C-A8F6-CD4731C894BC}">
      <dgm:prSet/>
      <dgm:spPr/>
      <dgm:t>
        <a:bodyPr/>
        <a:lstStyle/>
        <a:p>
          <a:endParaRPr lang="en-US"/>
        </a:p>
      </dgm:t>
    </dgm:pt>
    <dgm:pt modelId="{CF11F4A0-8F2F-49BB-A551-389A5B64533C}">
      <dgm:prSet/>
      <dgm:spPr/>
      <dgm:t>
        <a:bodyPr/>
        <a:lstStyle/>
        <a:p>
          <a:r>
            <a:rPr lang="en-US"/>
            <a:t>Endotoxemia  </a:t>
          </a:r>
        </a:p>
      </dgm:t>
    </dgm:pt>
    <dgm:pt modelId="{CDE3D639-C9B4-4D50-BA69-A1964EEC74F4}" type="parTrans" cxnId="{8F2F4EA4-B90C-48CF-9C00-27B94F68EA42}">
      <dgm:prSet/>
      <dgm:spPr/>
      <dgm:t>
        <a:bodyPr/>
        <a:lstStyle/>
        <a:p>
          <a:endParaRPr lang="en-US"/>
        </a:p>
      </dgm:t>
    </dgm:pt>
    <dgm:pt modelId="{9C598A5F-3D6A-4CAD-B3B6-FA71E36890CE}" type="sibTrans" cxnId="{8F2F4EA4-B90C-48CF-9C00-27B94F68EA42}">
      <dgm:prSet/>
      <dgm:spPr/>
      <dgm:t>
        <a:bodyPr/>
        <a:lstStyle/>
        <a:p>
          <a:endParaRPr lang="en-US"/>
        </a:p>
      </dgm:t>
    </dgm:pt>
    <dgm:pt modelId="{BB0F9641-6D32-D64D-A18B-0804FE3E56C4}" type="pres">
      <dgm:prSet presAssocID="{704C15EA-36E0-4811-814E-DFAB3D0FFAE0}" presName="linear" presStyleCnt="0">
        <dgm:presLayoutVars>
          <dgm:dir/>
          <dgm:animLvl val="lvl"/>
          <dgm:resizeHandles val="exact"/>
        </dgm:presLayoutVars>
      </dgm:prSet>
      <dgm:spPr/>
    </dgm:pt>
    <dgm:pt modelId="{E0A798BB-4D67-B642-95FF-9A17B9D7166A}" type="pres">
      <dgm:prSet presAssocID="{A31032F4-76D3-48C7-9C0C-3509B6D0DCE0}" presName="parentLin" presStyleCnt="0"/>
      <dgm:spPr/>
    </dgm:pt>
    <dgm:pt modelId="{379E74A4-333C-C148-A03A-9757366B3FE2}" type="pres">
      <dgm:prSet presAssocID="{A31032F4-76D3-48C7-9C0C-3509B6D0DCE0}" presName="parentLeftMargin" presStyleLbl="node1" presStyleIdx="0" presStyleCnt="3"/>
      <dgm:spPr/>
    </dgm:pt>
    <dgm:pt modelId="{08FF25A6-C404-CA4A-8522-55F5D8CC3ECB}" type="pres">
      <dgm:prSet presAssocID="{A31032F4-76D3-48C7-9C0C-3509B6D0DCE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2BCABFD-6DA6-294A-BF2A-41DC6ECBFB73}" type="pres">
      <dgm:prSet presAssocID="{A31032F4-76D3-48C7-9C0C-3509B6D0DCE0}" presName="negativeSpace" presStyleCnt="0"/>
      <dgm:spPr/>
    </dgm:pt>
    <dgm:pt modelId="{085A7695-9D80-204D-B4D7-AFC0D541F63A}" type="pres">
      <dgm:prSet presAssocID="{A31032F4-76D3-48C7-9C0C-3509B6D0DCE0}" presName="childText" presStyleLbl="conFgAcc1" presStyleIdx="0" presStyleCnt="3">
        <dgm:presLayoutVars>
          <dgm:bulletEnabled val="1"/>
        </dgm:presLayoutVars>
      </dgm:prSet>
      <dgm:spPr/>
    </dgm:pt>
    <dgm:pt modelId="{7D5C8310-A8FC-614F-B747-1EFD3073FC24}" type="pres">
      <dgm:prSet presAssocID="{29A0CBDA-7736-4D42-B7F9-3614B0FEDE66}" presName="spaceBetweenRectangles" presStyleCnt="0"/>
      <dgm:spPr/>
    </dgm:pt>
    <dgm:pt modelId="{17690FDE-33E4-0D47-92BC-390D6BE3A4D7}" type="pres">
      <dgm:prSet presAssocID="{AB557EC2-7A89-4A87-A781-DEEA455F0302}" presName="parentLin" presStyleCnt="0"/>
      <dgm:spPr/>
    </dgm:pt>
    <dgm:pt modelId="{94B629BE-255B-5F4C-BF4D-7AD42D9512E3}" type="pres">
      <dgm:prSet presAssocID="{AB557EC2-7A89-4A87-A781-DEEA455F0302}" presName="parentLeftMargin" presStyleLbl="node1" presStyleIdx="0" presStyleCnt="3"/>
      <dgm:spPr/>
    </dgm:pt>
    <dgm:pt modelId="{263D1342-69E6-264A-BACF-6497C11F99C8}" type="pres">
      <dgm:prSet presAssocID="{AB557EC2-7A89-4A87-A781-DEEA455F030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0CE562-B0DF-534E-B437-21DD3D0F61ED}" type="pres">
      <dgm:prSet presAssocID="{AB557EC2-7A89-4A87-A781-DEEA455F0302}" presName="negativeSpace" presStyleCnt="0"/>
      <dgm:spPr/>
    </dgm:pt>
    <dgm:pt modelId="{83E96B36-F53B-8346-9786-A59EEDE8CD5D}" type="pres">
      <dgm:prSet presAssocID="{AB557EC2-7A89-4A87-A781-DEEA455F0302}" presName="childText" presStyleLbl="conFgAcc1" presStyleIdx="1" presStyleCnt="3">
        <dgm:presLayoutVars>
          <dgm:bulletEnabled val="1"/>
        </dgm:presLayoutVars>
      </dgm:prSet>
      <dgm:spPr/>
    </dgm:pt>
    <dgm:pt modelId="{87D7A9E7-1443-0343-9953-07DDE5659A2F}" type="pres">
      <dgm:prSet presAssocID="{DD14C10A-7AA8-419A-A0D8-10E1FC80855B}" presName="spaceBetweenRectangles" presStyleCnt="0"/>
      <dgm:spPr/>
    </dgm:pt>
    <dgm:pt modelId="{B64DB61C-92CB-F448-A270-BD88AC5F6399}" type="pres">
      <dgm:prSet presAssocID="{7960F686-5AAD-43BB-8361-22CC28AE3CDE}" presName="parentLin" presStyleCnt="0"/>
      <dgm:spPr/>
    </dgm:pt>
    <dgm:pt modelId="{14AFCA92-E9B4-B745-89B3-18E277405DEC}" type="pres">
      <dgm:prSet presAssocID="{7960F686-5AAD-43BB-8361-22CC28AE3CDE}" presName="parentLeftMargin" presStyleLbl="node1" presStyleIdx="1" presStyleCnt="3"/>
      <dgm:spPr/>
    </dgm:pt>
    <dgm:pt modelId="{DD7ECFF6-2A51-6642-AE23-E5CB87BE635B}" type="pres">
      <dgm:prSet presAssocID="{7960F686-5AAD-43BB-8361-22CC28AE3CD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9F08D59-746F-324F-87D8-4436FA856668}" type="pres">
      <dgm:prSet presAssocID="{7960F686-5AAD-43BB-8361-22CC28AE3CDE}" presName="negativeSpace" presStyleCnt="0"/>
      <dgm:spPr/>
    </dgm:pt>
    <dgm:pt modelId="{9C413F55-3929-2849-96C6-943BED443C18}" type="pres">
      <dgm:prSet presAssocID="{7960F686-5AAD-43BB-8361-22CC28AE3CD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9688F06-AA72-F34F-8C8A-D4B4CB4C4FDE}" type="presOf" srcId="{7960F686-5AAD-43BB-8361-22CC28AE3CDE}" destId="{14AFCA92-E9B4-B745-89B3-18E277405DEC}" srcOrd="0" destOrd="0" presId="urn:microsoft.com/office/officeart/2005/8/layout/list1"/>
    <dgm:cxn modelId="{4FA4810E-5691-45A0-8433-0798494B3C64}" srcId="{704C15EA-36E0-4811-814E-DFAB3D0FFAE0}" destId="{A31032F4-76D3-48C7-9C0C-3509B6D0DCE0}" srcOrd="0" destOrd="0" parTransId="{A7364CC4-A542-4C03-B043-61E0415D48C7}" sibTransId="{29A0CBDA-7736-4D42-B7F9-3614B0FEDE66}"/>
    <dgm:cxn modelId="{C83E4313-45A3-1944-B3E7-62B7922C31FD}" type="presOf" srcId="{C5454B90-2843-4192-88A1-3C9E06E37BBB}" destId="{83E96B36-F53B-8346-9786-A59EEDE8CD5D}" srcOrd="0" destOrd="0" presId="urn:microsoft.com/office/officeart/2005/8/layout/list1"/>
    <dgm:cxn modelId="{C78AA117-34CE-F04F-B119-93E054DBA1C7}" type="presOf" srcId="{D15F8DF6-9415-44C8-B0C8-F9569EA87CAA}" destId="{085A7695-9D80-204D-B4D7-AFC0D541F63A}" srcOrd="0" destOrd="0" presId="urn:microsoft.com/office/officeart/2005/8/layout/list1"/>
    <dgm:cxn modelId="{2C637B21-37C6-452F-A5D8-466CB6E5CC23}" srcId="{A31032F4-76D3-48C7-9C0C-3509B6D0DCE0}" destId="{4E287CF1-6BB9-451E-82CE-0837366CD5DA}" srcOrd="2" destOrd="0" parTransId="{2018AB4E-F1AE-4940-B328-24006D2A318A}" sibTransId="{9C5D4401-55AD-4463-9809-4E07FAE2F657}"/>
    <dgm:cxn modelId="{58D2AD30-80F4-4C43-AD87-20F43CE988E2}" type="presOf" srcId="{704C15EA-36E0-4811-814E-DFAB3D0FFAE0}" destId="{BB0F9641-6D32-D64D-A18B-0804FE3E56C4}" srcOrd="0" destOrd="0" presId="urn:microsoft.com/office/officeart/2005/8/layout/list1"/>
    <dgm:cxn modelId="{A68CD933-01FD-400B-B70A-5CCC1B680FDE}" srcId="{7960F686-5AAD-43BB-8361-22CC28AE3CDE}" destId="{0703EC2C-45B2-47DD-9C00-914AFF752E40}" srcOrd="0" destOrd="0" parTransId="{BB186D30-4166-4604-810C-94D82E34D666}" sibTransId="{36C5C5A1-5E99-4D41-A515-5E9C46D4B935}"/>
    <dgm:cxn modelId="{C165FD35-7FE0-4769-B609-CD154D9EE553}" srcId="{AB557EC2-7A89-4A87-A781-DEEA455F0302}" destId="{C5454B90-2843-4192-88A1-3C9E06E37BBB}" srcOrd="0" destOrd="0" parTransId="{B73ABF6D-336C-4E30-B782-38AC7315CDF2}" sibTransId="{C1D2751B-AD17-4A62-B1C0-1F7DAA90A905}"/>
    <dgm:cxn modelId="{5F71E937-041B-5641-B737-B9B2BEF5C8AB}" type="presOf" srcId="{62DE689A-8761-47B1-BA6C-F31E54B1F2B0}" destId="{085A7695-9D80-204D-B4D7-AFC0D541F63A}" srcOrd="0" destOrd="3" presId="urn:microsoft.com/office/officeart/2005/8/layout/list1"/>
    <dgm:cxn modelId="{C102D939-3444-3D4E-ADC2-619F2381A727}" type="presOf" srcId="{7960F686-5AAD-43BB-8361-22CC28AE3CDE}" destId="{DD7ECFF6-2A51-6642-AE23-E5CB87BE635B}" srcOrd="1" destOrd="0" presId="urn:microsoft.com/office/officeart/2005/8/layout/list1"/>
    <dgm:cxn modelId="{35382941-3354-4A48-BC5A-1D26A3EE4B75}" type="presOf" srcId="{AB557EC2-7A89-4A87-A781-DEEA455F0302}" destId="{94B629BE-255B-5F4C-BF4D-7AD42D9512E3}" srcOrd="0" destOrd="0" presId="urn:microsoft.com/office/officeart/2005/8/layout/list1"/>
    <dgm:cxn modelId="{9CFDF344-F7E9-044D-8D20-9E610C2B5254}" type="presOf" srcId="{A31032F4-76D3-48C7-9C0C-3509B6D0DCE0}" destId="{08FF25A6-C404-CA4A-8522-55F5D8CC3ECB}" srcOrd="1" destOrd="0" presId="urn:microsoft.com/office/officeart/2005/8/layout/list1"/>
    <dgm:cxn modelId="{C711B447-7708-1C47-8251-A431A11F5BBB}" type="presOf" srcId="{4E287CF1-6BB9-451E-82CE-0837366CD5DA}" destId="{085A7695-9D80-204D-B4D7-AFC0D541F63A}" srcOrd="0" destOrd="2" presId="urn:microsoft.com/office/officeart/2005/8/layout/list1"/>
    <dgm:cxn modelId="{0FEA2F65-6992-4700-B88C-C3843828940A}" srcId="{A31032F4-76D3-48C7-9C0C-3509B6D0DCE0}" destId="{62DE689A-8761-47B1-BA6C-F31E54B1F2B0}" srcOrd="3" destOrd="0" parTransId="{CC51CFF8-D339-406A-8C50-06DE5ECAB44E}" sibTransId="{0DBC7EDD-DCBC-47FD-9206-4781357921E5}"/>
    <dgm:cxn modelId="{B093B965-8286-1546-801B-1BB659A0A6F3}" type="presOf" srcId="{CF11F4A0-8F2F-49BB-A551-389A5B64533C}" destId="{9C413F55-3929-2849-96C6-943BED443C18}" srcOrd="0" destOrd="2" presId="urn:microsoft.com/office/officeart/2005/8/layout/list1"/>
    <dgm:cxn modelId="{74B1D66A-5659-4F4F-8DE8-02C4BA0A1BE2}" type="presOf" srcId="{AB557EC2-7A89-4A87-A781-DEEA455F0302}" destId="{263D1342-69E6-264A-BACF-6497C11F99C8}" srcOrd="1" destOrd="0" presId="urn:microsoft.com/office/officeart/2005/8/layout/list1"/>
    <dgm:cxn modelId="{828EE572-F54D-4646-A10B-39E46FB4E10B}" type="presOf" srcId="{33FDD93A-799B-4DA8-BFDA-AEA1BEC4318E}" destId="{085A7695-9D80-204D-B4D7-AFC0D541F63A}" srcOrd="0" destOrd="1" presId="urn:microsoft.com/office/officeart/2005/8/layout/list1"/>
    <dgm:cxn modelId="{4A619B7B-9A4D-489C-A98F-56236580510C}" srcId="{704C15EA-36E0-4811-814E-DFAB3D0FFAE0}" destId="{AB557EC2-7A89-4A87-A781-DEEA455F0302}" srcOrd="1" destOrd="0" parTransId="{65DF9AB3-F129-442F-9C5A-88BF4B882C03}" sibTransId="{DD14C10A-7AA8-419A-A0D8-10E1FC80855B}"/>
    <dgm:cxn modelId="{671D6E8A-C2B5-482C-A8F6-CD4731C894BC}" srcId="{7960F686-5AAD-43BB-8361-22CC28AE3CDE}" destId="{D5186F8B-6B4B-42AB-B7FD-C1DEE3D0A05A}" srcOrd="1" destOrd="0" parTransId="{06F1AEF2-AABD-4AA7-B213-06EB6E612253}" sibTransId="{2E56AFB4-2387-471E-A5B4-BDFE05CA0B1C}"/>
    <dgm:cxn modelId="{D44BE28A-903D-432D-A30E-15BFF0FE571B}" srcId="{704C15EA-36E0-4811-814E-DFAB3D0FFAE0}" destId="{7960F686-5AAD-43BB-8361-22CC28AE3CDE}" srcOrd="2" destOrd="0" parTransId="{E0148962-C6D4-467F-91F4-F88585DFBDA0}" sibTransId="{CA67F3ED-1B79-4B45-8022-DB3D287D81EE}"/>
    <dgm:cxn modelId="{7E6A6FA0-CCA6-CB4C-989D-CB6E3BCF720B}" type="presOf" srcId="{A31032F4-76D3-48C7-9C0C-3509B6D0DCE0}" destId="{379E74A4-333C-C148-A03A-9757366B3FE2}" srcOrd="0" destOrd="0" presId="urn:microsoft.com/office/officeart/2005/8/layout/list1"/>
    <dgm:cxn modelId="{8F2F4EA4-B90C-48CF-9C00-27B94F68EA42}" srcId="{7960F686-5AAD-43BB-8361-22CC28AE3CDE}" destId="{CF11F4A0-8F2F-49BB-A551-389A5B64533C}" srcOrd="2" destOrd="0" parTransId="{CDE3D639-C9B4-4D50-BA69-A1964EEC74F4}" sibTransId="{9C598A5F-3D6A-4CAD-B3B6-FA71E36890CE}"/>
    <dgm:cxn modelId="{B517BECD-8557-254F-9FE0-F67ED79E0868}" type="presOf" srcId="{0703EC2C-45B2-47DD-9C00-914AFF752E40}" destId="{9C413F55-3929-2849-96C6-943BED443C18}" srcOrd="0" destOrd="0" presId="urn:microsoft.com/office/officeart/2005/8/layout/list1"/>
    <dgm:cxn modelId="{B5D170D3-70F3-4B59-8264-D36D337B983E}" srcId="{A31032F4-76D3-48C7-9C0C-3509B6D0DCE0}" destId="{D15F8DF6-9415-44C8-B0C8-F9569EA87CAA}" srcOrd="0" destOrd="0" parTransId="{513E94E7-5B1E-4A5A-B862-D596E69CA8E3}" sibTransId="{BCB340BE-7314-43A5-938B-B3E39C7FF098}"/>
    <dgm:cxn modelId="{839B28D9-D95F-4297-A126-61740863FEBB}" srcId="{A31032F4-76D3-48C7-9C0C-3509B6D0DCE0}" destId="{33FDD93A-799B-4DA8-BFDA-AEA1BEC4318E}" srcOrd="1" destOrd="0" parTransId="{18FEAEE3-8EE1-440E-A2C7-5D6E9A11E80E}" sibTransId="{25C09A82-D10A-46FD-AAB3-66468B2C6EAA}"/>
    <dgm:cxn modelId="{3451D6E7-461E-CF49-A7F4-226212FAAFA0}" type="presOf" srcId="{D5186F8B-6B4B-42AB-B7FD-C1DEE3D0A05A}" destId="{9C413F55-3929-2849-96C6-943BED443C18}" srcOrd="0" destOrd="1" presId="urn:microsoft.com/office/officeart/2005/8/layout/list1"/>
    <dgm:cxn modelId="{513C9C41-BBF3-A646-B7E0-A02B29EC0166}" type="presParOf" srcId="{BB0F9641-6D32-D64D-A18B-0804FE3E56C4}" destId="{E0A798BB-4D67-B642-95FF-9A17B9D7166A}" srcOrd="0" destOrd="0" presId="urn:microsoft.com/office/officeart/2005/8/layout/list1"/>
    <dgm:cxn modelId="{FFFE84C5-67DE-5A44-B6D7-2E0A69024F40}" type="presParOf" srcId="{E0A798BB-4D67-B642-95FF-9A17B9D7166A}" destId="{379E74A4-333C-C148-A03A-9757366B3FE2}" srcOrd="0" destOrd="0" presId="urn:microsoft.com/office/officeart/2005/8/layout/list1"/>
    <dgm:cxn modelId="{2F8282F4-8779-934C-911B-451036B0DAD9}" type="presParOf" srcId="{E0A798BB-4D67-B642-95FF-9A17B9D7166A}" destId="{08FF25A6-C404-CA4A-8522-55F5D8CC3ECB}" srcOrd="1" destOrd="0" presId="urn:microsoft.com/office/officeart/2005/8/layout/list1"/>
    <dgm:cxn modelId="{3522E2EC-8E64-134F-BD87-8E4C0C01DCB4}" type="presParOf" srcId="{BB0F9641-6D32-D64D-A18B-0804FE3E56C4}" destId="{22BCABFD-6DA6-294A-BF2A-41DC6ECBFB73}" srcOrd="1" destOrd="0" presId="urn:microsoft.com/office/officeart/2005/8/layout/list1"/>
    <dgm:cxn modelId="{2289A3D4-F5FD-1747-A686-4945CED412DE}" type="presParOf" srcId="{BB0F9641-6D32-D64D-A18B-0804FE3E56C4}" destId="{085A7695-9D80-204D-B4D7-AFC0D541F63A}" srcOrd="2" destOrd="0" presId="urn:microsoft.com/office/officeart/2005/8/layout/list1"/>
    <dgm:cxn modelId="{2C3B8035-7440-134C-AC2F-B670B9353E1C}" type="presParOf" srcId="{BB0F9641-6D32-D64D-A18B-0804FE3E56C4}" destId="{7D5C8310-A8FC-614F-B747-1EFD3073FC24}" srcOrd="3" destOrd="0" presId="urn:microsoft.com/office/officeart/2005/8/layout/list1"/>
    <dgm:cxn modelId="{D7D4A609-A10A-9549-946B-9B4F038266F8}" type="presParOf" srcId="{BB0F9641-6D32-D64D-A18B-0804FE3E56C4}" destId="{17690FDE-33E4-0D47-92BC-390D6BE3A4D7}" srcOrd="4" destOrd="0" presId="urn:microsoft.com/office/officeart/2005/8/layout/list1"/>
    <dgm:cxn modelId="{22D73767-CADA-CD43-8A41-DA9BB1BE3028}" type="presParOf" srcId="{17690FDE-33E4-0D47-92BC-390D6BE3A4D7}" destId="{94B629BE-255B-5F4C-BF4D-7AD42D9512E3}" srcOrd="0" destOrd="0" presId="urn:microsoft.com/office/officeart/2005/8/layout/list1"/>
    <dgm:cxn modelId="{89AA2167-6B82-4843-BECB-59987391BC0E}" type="presParOf" srcId="{17690FDE-33E4-0D47-92BC-390D6BE3A4D7}" destId="{263D1342-69E6-264A-BACF-6497C11F99C8}" srcOrd="1" destOrd="0" presId="urn:microsoft.com/office/officeart/2005/8/layout/list1"/>
    <dgm:cxn modelId="{58BE7776-3487-F44A-AE6C-56A0E29F55B9}" type="presParOf" srcId="{BB0F9641-6D32-D64D-A18B-0804FE3E56C4}" destId="{780CE562-B0DF-534E-B437-21DD3D0F61ED}" srcOrd="5" destOrd="0" presId="urn:microsoft.com/office/officeart/2005/8/layout/list1"/>
    <dgm:cxn modelId="{A9E6600B-E6A5-9D44-91D0-F4254586F637}" type="presParOf" srcId="{BB0F9641-6D32-D64D-A18B-0804FE3E56C4}" destId="{83E96B36-F53B-8346-9786-A59EEDE8CD5D}" srcOrd="6" destOrd="0" presId="urn:microsoft.com/office/officeart/2005/8/layout/list1"/>
    <dgm:cxn modelId="{B940CCA2-1051-BE4D-BF6E-25F93A2F41EB}" type="presParOf" srcId="{BB0F9641-6D32-D64D-A18B-0804FE3E56C4}" destId="{87D7A9E7-1443-0343-9953-07DDE5659A2F}" srcOrd="7" destOrd="0" presId="urn:microsoft.com/office/officeart/2005/8/layout/list1"/>
    <dgm:cxn modelId="{8A7BE286-50AD-5444-8CDA-5204E63CA8BC}" type="presParOf" srcId="{BB0F9641-6D32-D64D-A18B-0804FE3E56C4}" destId="{B64DB61C-92CB-F448-A270-BD88AC5F6399}" srcOrd="8" destOrd="0" presId="urn:microsoft.com/office/officeart/2005/8/layout/list1"/>
    <dgm:cxn modelId="{ACDB0F94-F0CA-4245-9B68-D0886172F797}" type="presParOf" srcId="{B64DB61C-92CB-F448-A270-BD88AC5F6399}" destId="{14AFCA92-E9B4-B745-89B3-18E277405DEC}" srcOrd="0" destOrd="0" presId="urn:microsoft.com/office/officeart/2005/8/layout/list1"/>
    <dgm:cxn modelId="{509CD843-FC86-8E43-A967-9A4200B79474}" type="presParOf" srcId="{B64DB61C-92CB-F448-A270-BD88AC5F6399}" destId="{DD7ECFF6-2A51-6642-AE23-E5CB87BE635B}" srcOrd="1" destOrd="0" presId="urn:microsoft.com/office/officeart/2005/8/layout/list1"/>
    <dgm:cxn modelId="{F4886601-359D-C248-B5EC-E93A2E9B77C1}" type="presParOf" srcId="{BB0F9641-6D32-D64D-A18B-0804FE3E56C4}" destId="{B9F08D59-746F-324F-87D8-4436FA856668}" srcOrd="9" destOrd="0" presId="urn:microsoft.com/office/officeart/2005/8/layout/list1"/>
    <dgm:cxn modelId="{7BB35084-849E-0440-B993-64CBD5BA700B}" type="presParOf" srcId="{BB0F9641-6D32-D64D-A18B-0804FE3E56C4}" destId="{9C413F55-3929-2849-96C6-943BED443C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098125-997E-47FC-B31A-E798B40EB48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6DC1706-68B3-40AD-9E80-EA84B6C58503}">
      <dgm:prSet/>
      <dgm:spPr/>
      <dgm:t>
        <a:bodyPr/>
        <a:lstStyle/>
        <a:p>
          <a:r>
            <a:rPr lang="en-US"/>
            <a:t>Acid-base disturbances</a:t>
          </a:r>
        </a:p>
      </dgm:t>
    </dgm:pt>
    <dgm:pt modelId="{8B7C4D94-5C7E-4528-807D-09CBBFA039DA}" type="parTrans" cxnId="{4F07FB2D-EB77-475B-AF83-C061C802D088}">
      <dgm:prSet/>
      <dgm:spPr/>
      <dgm:t>
        <a:bodyPr/>
        <a:lstStyle/>
        <a:p>
          <a:endParaRPr lang="en-US"/>
        </a:p>
      </dgm:t>
    </dgm:pt>
    <dgm:pt modelId="{AA041ADA-7DD2-40AF-A6FD-0287011D8FC2}" type="sibTrans" cxnId="{4F07FB2D-EB77-475B-AF83-C061C802D088}">
      <dgm:prSet/>
      <dgm:spPr/>
      <dgm:t>
        <a:bodyPr/>
        <a:lstStyle/>
        <a:p>
          <a:endParaRPr lang="en-US"/>
        </a:p>
      </dgm:t>
    </dgm:pt>
    <dgm:pt modelId="{D9EBC76C-B305-4CD0-81BA-F94F3CA2C8D7}">
      <dgm:prSet/>
      <dgm:spPr/>
      <dgm:t>
        <a:bodyPr/>
        <a:lstStyle/>
        <a:p>
          <a:r>
            <a:rPr lang="en-US"/>
            <a:t>Lactic acidosis secondary to poor perfusion </a:t>
          </a:r>
        </a:p>
      </dgm:t>
    </dgm:pt>
    <dgm:pt modelId="{86FCE154-11A4-46CA-8C56-4B139EF740F6}" type="parTrans" cxnId="{3352323E-47FD-418F-98DD-F005A8A81EC3}">
      <dgm:prSet/>
      <dgm:spPr/>
      <dgm:t>
        <a:bodyPr/>
        <a:lstStyle/>
        <a:p>
          <a:endParaRPr lang="en-US"/>
        </a:p>
      </dgm:t>
    </dgm:pt>
    <dgm:pt modelId="{63BE75D8-64F6-4E14-A562-88AF3E09A9A9}" type="sibTrans" cxnId="{3352323E-47FD-418F-98DD-F005A8A81EC3}">
      <dgm:prSet/>
      <dgm:spPr/>
      <dgm:t>
        <a:bodyPr/>
        <a:lstStyle/>
        <a:p>
          <a:endParaRPr lang="en-US"/>
        </a:p>
      </dgm:t>
    </dgm:pt>
    <dgm:pt modelId="{D48C8976-3F20-4142-9134-5CD7DBCD63D3}">
      <dgm:prSet/>
      <dgm:spPr/>
      <dgm:t>
        <a:bodyPr/>
        <a:lstStyle/>
        <a:p>
          <a:r>
            <a:rPr lang="en-US"/>
            <a:t>Renal dysfunction </a:t>
          </a:r>
        </a:p>
      </dgm:t>
    </dgm:pt>
    <dgm:pt modelId="{F6D6F793-BBB9-4FFE-B160-C101B8D31195}" type="parTrans" cxnId="{DE4F3AE0-F0B5-4296-B9E7-6659A4810C47}">
      <dgm:prSet/>
      <dgm:spPr/>
      <dgm:t>
        <a:bodyPr/>
        <a:lstStyle/>
        <a:p>
          <a:endParaRPr lang="en-US"/>
        </a:p>
      </dgm:t>
    </dgm:pt>
    <dgm:pt modelId="{1E82E3FE-4B68-40F9-A630-E8C8D35FF002}" type="sibTrans" cxnId="{DE4F3AE0-F0B5-4296-B9E7-6659A4810C47}">
      <dgm:prSet/>
      <dgm:spPr/>
      <dgm:t>
        <a:bodyPr/>
        <a:lstStyle/>
        <a:p>
          <a:endParaRPr lang="en-US"/>
        </a:p>
      </dgm:t>
    </dgm:pt>
    <dgm:pt modelId="{59B35FC2-9162-4D7A-9DF7-53CC8C39CCE4}">
      <dgm:prSet/>
      <dgm:spPr/>
      <dgm:t>
        <a:bodyPr/>
        <a:lstStyle/>
        <a:p>
          <a:r>
            <a:rPr lang="en-US" dirty="0"/>
            <a:t>Well described in humans</a:t>
          </a:r>
        </a:p>
      </dgm:t>
    </dgm:pt>
    <dgm:pt modelId="{AB0A5AC5-0969-444E-827B-AF45EE0D932D}" type="parTrans" cxnId="{2C677C5B-4C02-44A1-ADFF-2F058E0CDB4A}">
      <dgm:prSet/>
      <dgm:spPr/>
      <dgm:t>
        <a:bodyPr/>
        <a:lstStyle/>
        <a:p>
          <a:endParaRPr lang="en-US"/>
        </a:p>
      </dgm:t>
    </dgm:pt>
    <dgm:pt modelId="{A0857786-31AD-4DE6-9980-F749F3BF0C40}" type="sibTrans" cxnId="{2C677C5B-4C02-44A1-ADFF-2F058E0CDB4A}">
      <dgm:prSet/>
      <dgm:spPr/>
      <dgm:t>
        <a:bodyPr/>
        <a:lstStyle/>
        <a:p>
          <a:endParaRPr lang="en-US"/>
        </a:p>
      </dgm:t>
    </dgm:pt>
    <dgm:pt modelId="{FEEE92E2-46C8-482C-9F9F-2F71964AA8C7}">
      <dgm:prSet/>
      <dgm:spPr/>
      <dgm:t>
        <a:bodyPr/>
        <a:lstStyle/>
        <a:p>
          <a:r>
            <a:rPr lang="en-US" dirty="0"/>
            <a:t>Mediated by pathologies that damage liver and kidney</a:t>
          </a:r>
        </a:p>
      </dgm:t>
    </dgm:pt>
    <dgm:pt modelId="{1F033069-84AD-463C-9163-0349885D111F}" type="parTrans" cxnId="{F3110580-C7D0-4358-B955-F1181E314E8F}">
      <dgm:prSet/>
      <dgm:spPr/>
      <dgm:t>
        <a:bodyPr/>
        <a:lstStyle/>
        <a:p>
          <a:endParaRPr lang="en-US"/>
        </a:p>
      </dgm:t>
    </dgm:pt>
    <dgm:pt modelId="{7E8CAFE1-0FF3-48D6-A7F5-AFA6E7C0AAFA}" type="sibTrans" cxnId="{F3110580-C7D0-4358-B955-F1181E314E8F}">
      <dgm:prSet/>
      <dgm:spPr/>
      <dgm:t>
        <a:bodyPr/>
        <a:lstStyle/>
        <a:p>
          <a:endParaRPr lang="en-US"/>
        </a:p>
      </dgm:t>
    </dgm:pt>
    <dgm:pt modelId="{9FC2E5C3-CB53-4F4C-BB68-851339AED7B8}">
      <dgm:prSet/>
      <dgm:spPr/>
      <dgm:t>
        <a:bodyPr/>
        <a:lstStyle/>
        <a:p>
          <a:r>
            <a:rPr lang="en-US"/>
            <a:t>Portal hypertension</a:t>
          </a:r>
        </a:p>
      </dgm:t>
    </dgm:pt>
    <dgm:pt modelId="{0691A0F5-88EE-48B5-9DB0-C10BE0F26F80}" type="parTrans" cxnId="{FA635056-2728-48C4-8505-BD3C7C117141}">
      <dgm:prSet/>
      <dgm:spPr/>
      <dgm:t>
        <a:bodyPr/>
        <a:lstStyle/>
        <a:p>
          <a:endParaRPr lang="en-US"/>
        </a:p>
      </dgm:t>
    </dgm:pt>
    <dgm:pt modelId="{7E227143-9B6F-48CB-9ED5-EA3DDDD2175D}" type="sibTrans" cxnId="{FA635056-2728-48C4-8505-BD3C7C117141}">
      <dgm:prSet/>
      <dgm:spPr/>
      <dgm:t>
        <a:bodyPr/>
        <a:lstStyle/>
        <a:p>
          <a:endParaRPr lang="en-US"/>
        </a:p>
      </dgm:t>
    </dgm:pt>
    <dgm:pt modelId="{C24BDB78-55CC-4A5D-B141-28ECF7C8F414}">
      <dgm:prSet/>
      <dgm:spPr/>
      <dgm:t>
        <a:bodyPr/>
        <a:lstStyle/>
        <a:p>
          <a:r>
            <a:rPr lang="en-US"/>
            <a:t>Secondary to cirrhosis </a:t>
          </a:r>
        </a:p>
      </dgm:t>
    </dgm:pt>
    <dgm:pt modelId="{C4B12D1F-C0E6-4620-8985-2BE88C5BD229}" type="parTrans" cxnId="{AF77E2B5-0B76-469D-A608-17B153C1A44B}">
      <dgm:prSet/>
      <dgm:spPr/>
      <dgm:t>
        <a:bodyPr/>
        <a:lstStyle/>
        <a:p>
          <a:endParaRPr lang="en-US"/>
        </a:p>
      </dgm:t>
    </dgm:pt>
    <dgm:pt modelId="{3776D8C8-582F-46D1-A2CA-AD77626A5FD7}" type="sibTrans" cxnId="{AF77E2B5-0B76-469D-A608-17B153C1A44B}">
      <dgm:prSet/>
      <dgm:spPr/>
      <dgm:t>
        <a:bodyPr/>
        <a:lstStyle/>
        <a:p>
          <a:endParaRPr lang="en-US"/>
        </a:p>
      </dgm:t>
    </dgm:pt>
    <dgm:pt modelId="{FFF7903A-373F-4886-A6B2-B62ADE9305BF}">
      <dgm:prSet/>
      <dgm:spPr/>
      <dgm:t>
        <a:bodyPr/>
        <a:lstStyle/>
        <a:p>
          <a:r>
            <a:rPr lang="en-US" dirty="0"/>
            <a:t>Chronic liver failure </a:t>
          </a:r>
        </a:p>
      </dgm:t>
    </dgm:pt>
    <dgm:pt modelId="{CC5426C4-8DB2-48AC-A92A-06F95904D198}" type="parTrans" cxnId="{DD2F1EB1-96F2-489D-A85D-89E5437A5206}">
      <dgm:prSet/>
      <dgm:spPr/>
      <dgm:t>
        <a:bodyPr/>
        <a:lstStyle/>
        <a:p>
          <a:endParaRPr lang="en-US"/>
        </a:p>
      </dgm:t>
    </dgm:pt>
    <dgm:pt modelId="{A9F3E5DE-7CF7-4FE3-9087-F27D2D42426F}" type="sibTrans" cxnId="{DD2F1EB1-96F2-489D-A85D-89E5437A5206}">
      <dgm:prSet/>
      <dgm:spPr/>
      <dgm:t>
        <a:bodyPr/>
        <a:lstStyle/>
        <a:p>
          <a:endParaRPr lang="en-US"/>
        </a:p>
      </dgm:t>
    </dgm:pt>
    <dgm:pt modelId="{BA872AFD-02E8-486D-9E15-49A845BC595E}">
      <dgm:prSet/>
      <dgm:spPr/>
      <dgm:t>
        <a:bodyPr/>
        <a:lstStyle/>
        <a:p>
          <a:r>
            <a:rPr lang="en-US"/>
            <a:t>Sinusoidal collapse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blockage of intrahepatic flow </a:t>
          </a:r>
        </a:p>
      </dgm:t>
    </dgm:pt>
    <dgm:pt modelId="{076A036F-F3B2-4734-97EB-0035BAD0F053}" type="parTrans" cxnId="{8F85C151-F9D4-4EB9-9616-8E5A52746B80}">
      <dgm:prSet/>
      <dgm:spPr/>
      <dgm:t>
        <a:bodyPr/>
        <a:lstStyle/>
        <a:p>
          <a:endParaRPr lang="en-US"/>
        </a:p>
      </dgm:t>
    </dgm:pt>
    <dgm:pt modelId="{DE5C328D-93DD-4592-90B9-EE111B438D51}" type="sibTrans" cxnId="{8F85C151-F9D4-4EB9-9616-8E5A52746B80}">
      <dgm:prSet/>
      <dgm:spPr/>
      <dgm:t>
        <a:bodyPr/>
        <a:lstStyle/>
        <a:p>
          <a:endParaRPr lang="en-US"/>
        </a:p>
      </dgm:t>
    </dgm:pt>
    <dgm:pt modelId="{AC767CFC-0FE2-4FFE-BC63-A00CF964DD8A}">
      <dgm:prSet/>
      <dgm:spPr/>
      <dgm:t>
        <a:bodyPr/>
        <a:lstStyle/>
        <a:p>
          <a:r>
            <a:rPr lang="en-US"/>
            <a:t>Portal pressure elevation</a:t>
          </a:r>
        </a:p>
      </dgm:t>
    </dgm:pt>
    <dgm:pt modelId="{0335DD7E-5C2F-4B38-9652-F46CA2C27D82}" type="parTrans" cxnId="{FC776376-85AB-4884-A5F6-FBB406C762AC}">
      <dgm:prSet/>
      <dgm:spPr/>
      <dgm:t>
        <a:bodyPr/>
        <a:lstStyle/>
        <a:p>
          <a:endParaRPr lang="en-US"/>
        </a:p>
      </dgm:t>
    </dgm:pt>
    <dgm:pt modelId="{2960B0F9-EF34-4239-AEBF-1731B030AAF1}" type="sibTrans" cxnId="{FC776376-85AB-4884-A5F6-FBB406C762AC}">
      <dgm:prSet/>
      <dgm:spPr/>
      <dgm:t>
        <a:bodyPr/>
        <a:lstStyle/>
        <a:p>
          <a:endParaRPr lang="en-US"/>
        </a:p>
      </dgm:t>
    </dgm:pt>
    <dgm:pt modelId="{6848F9C3-8E47-4AB8-90F1-72E449D8E20A}">
      <dgm:prSet/>
      <dgm:spPr/>
      <dgm:t>
        <a:bodyPr/>
        <a:lstStyle/>
        <a:p>
          <a:r>
            <a:rPr lang="en-US"/>
            <a:t>Can see portal vein thrombosis </a:t>
          </a:r>
        </a:p>
      </dgm:t>
    </dgm:pt>
    <dgm:pt modelId="{0396D90F-7BE3-4A72-A863-E56322CB8234}" type="parTrans" cxnId="{5719B72A-F1CF-4040-99B8-2B60F1E723AA}">
      <dgm:prSet/>
      <dgm:spPr/>
      <dgm:t>
        <a:bodyPr/>
        <a:lstStyle/>
        <a:p>
          <a:endParaRPr lang="en-US"/>
        </a:p>
      </dgm:t>
    </dgm:pt>
    <dgm:pt modelId="{239A49F1-F730-4636-8FB7-8FD982A9D4CA}" type="sibTrans" cxnId="{5719B72A-F1CF-4040-99B8-2B60F1E723AA}">
      <dgm:prSet/>
      <dgm:spPr/>
      <dgm:t>
        <a:bodyPr/>
        <a:lstStyle/>
        <a:p>
          <a:endParaRPr lang="en-US"/>
        </a:p>
      </dgm:t>
    </dgm:pt>
    <dgm:pt modelId="{6B5EB27A-3716-B74B-B387-0F57741E9A2F}">
      <dgm:prSet/>
      <dgm:spPr/>
      <dgm:t>
        <a:bodyPr/>
        <a:lstStyle/>
        <a:p>
          <a:r>
            <a:rPr lang="en-US" dirty="0"/>
            <a:t>Rare in dogs</a:t>
          </a:r>
        </a:p>
      </dgm:t>
    </dgm:pt>
    <dgm:pt modelId="{3354F2DB-1419-5344-95AD-8CDFDD2A35C6}" type="parTrans" cxnId="{9E17940D-6A27-3143-97C0-64C20998BB1E}">
      <dgm:prSet/>
      <dgm:spPr/>
      <dgm:t>
        <a:bodyPr/>
        <a:lstStyle/>
        <a:p>
          <a:endParaRPr lang="en-US"/>
        </a:p>
      </dgm:t>
    </dgm:pt>
    <dgm:pt modelId="{F7E1B223-EAA5-F04F-ACD1-ECB26B0F5F99}" type="sibTrans" cxnId="{9E17940D-6A27-3143-97C0-64C20998BB1E}">
      <dgm:prSet/>
      <dgm:spPr/>
      <dgm:t>
        <a:bodyPr/>
        <a:lstStyle/>
        <a:p>
          <a:endParaRPr lang="en-US"/>
        </a:p>
      </dgm:t>
    </dgm:pt>
    <dgm:pt modelId="{D0B691FF-8662-CF40-A2A0-23A780B73423}">
      <dgm:prSet/>
      <dgm:spPr/>
      <dgm:t>
        <a:bodyPr/>
        <a:lstStyle/>
        <a:p>
          <a:r>
            <a:rPr lang="en-US" dirty="0"/>
            <a:t> i.e. </a:t>
          </a:r>
          <a:r>
            <a:rPr lang="en-US" dirty="0" err="1"/>
            <a:t>lepto</a:t>
          </a:r>
          <a:r>
            <a:rPr lang="en-US" dirty="0"/>
            <a:t> &amp; NSAIDS</a:t>
          </a:r>
        </a:p>
      </dgm:t>
    </dgm:pt>
    <dgm:pt modelId="{366E9CAF-C9EA-F848-A16C-C2E880A1A6F0}" type="parTrans" cxnId="{A53EE4E7-BA7E-5C4B-86E4-9C38772E4444}">
      <dgm:prSet/>
      <dgm:spPr/>
      <dgm:t>
        <a:bodyPr/>
        <a:lstStyle/>
        <a:p>
          <a:endParaRPr lang="en-US"/>
        </a:p>
      </dgm:t>
    </dgm:pt>
    <dgm:pt modelId="{285555F2-DEA8-8142-AE09-CD36E658177B}" type="sibTrans" cxnId="{A53EE4E7-BA7E-5C4B-86E4-9C38772E4444}">
      <dgm:prSet/>
      <dgm:spPr/>
      <dgm:t>
        <a:bodyPr/>
        <a:lstStyle/>
        <a:p>
          <a:endParaRPr lang="en-US"/>
        </a:p>
      </dgm:t>
    </dgm:pt>
    <dgm:pt modelId="{FE98D302-244D-2F41-9C62-2C0F1B56DFF0}">
      <dgm:prSet/>
      <dgm:spPr/>
      <dgm:t>
        <a:bodyPr/>
        <a:lstStyle/>
        <a:p>
          <a:r>
            <a:rPr lang="en-US" dirty="0"/>
            <a:t>Decreased RBF and GFR from hypotension &amp; hypovolemia </a:t>
          </a:r>
        </a:p>
      </dgm:t>
    </dgm:pt>
    <dgm:pt modelId="{2D612497-70C0-004C-ABA1-C145E9DD8B4F}" type="parTrans" cxnId="{8C64762D-7043-9846-BEE5-23232E03E6CA}">
      <dgm:prSet/>
      <dgm:spPr/>
    </dgm:pt>
    <dgm:pt modelId="{0A800B8E-C316-4A4C-8FD9-B0529932F00C}" type="sibTrans" cxnId="{8C64762D-7043-9846-BEE5-23232E03E6CA}">
      <dgm:prSet/>
      <dgm:spPr/>
    </dgm:pt>
    <dgm:pt modelId="{0C58AD0C-B570-824F-8D5B-CD83E5E788F2}" type="pres">
      <dgm:prSet presAssocID="{5E098125-997E-47FC-B31A-E798B40EB486}" presName="Name0" presStyleCnt="0">
        <dgm:presLayoutVars>
          <dgm:dir/>
          <dgm:animLvl val="lvl"/>
          <dgm:resizeHandles val="exact"/>
        </dgm:presLayoutVars>
      </dgm:prSet>
      <dgm:spPr/>
    </dgm:pt>
    <dgm:pt modelId="{0C94B110-6081-BC47-936A-447B0E622566}" type="pres">
      <dgm:prSet presAssocID="{16DC1706-68B3-40AD-9E80-EA84B6C58503}" presName="composite" presStyleCnt="0"/>
      <dgm:spPr/>
    </dgm:pt>
    <dgm:pt modelId="{E1788AB5-18AE-624A-B76C-501A8D048E9C}" type="pres">
      <dgm:prSet presAssocID="{16DC1706-68B3-40AD-9E80-EA84B6C585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6C49BA4-BAC2-B44F-A26D-2D8A062218D1}" type="pres">
      <dgm:prSet presAssocID="{16DC1706-68B3-40AD-9E80-EA84B6C58503}" presName="desTx" presStyleLbl="alignAccFollowNode1" presStyleIdx="0" presStyleCnt="3">
        <dgm:presLayoutVars>
          <dgm:bulletEnabled val="1"/>
        </dgm:presLayoutVars>
      </dgm:prSet>
      <dgm:spPr/>
    </dgm:pt>
    <dgm:pt modelId="{41E30F38-6C5C-1E43-86A1-5B271BCC5734}" type="pres">
      <dgm:prSet presAssocID="{AA041ADA-7DD2-40AF-A6FD-0287011D8FC2}" presName="space" presStyleCnt="0"/>
      <dgm:spPr/>
    </dgm:pt>
    <dgm:pt modelId="{121CEC66-4D2C-2C4C-B5AB-F8C7D5DF8A3B}" type="pres">
      <dgm:prSet presAssocID="{D48C8976-3F20-4142-9134-5CD7DBCD63D3}" presName="composite" presStyleCnt="0"/>
      <dgm:spPr/>
    </dgm:pt>
    <dgm:pt modelId="{E96E0EE8-50D1-4C43-84F1-013224CB08D0}" type="pres">
      <dgm:prSet presAssocID="{D48C8976-3F20-4142-9134-5CD7DBCD63D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F798CC-63CE-F44C-99E0-DBE334202FB1}" type="pres">
      <dgm:prSet presAssocID="{D48C8976-3F20-4142-9134-5CD7DBCD63D3}" presName="desTx" presStyleLbl="alignAccFollowNode1" presStyleIdx="1" presStyleCnt="3">
        <dgm:presLayoutVars>
          <dgm:bulletEnabled val="1"/>
        </dgm:presLayoutVars>
      </dgm:prSet>
      <dgm:spPr/>
    </dgm:pt>
    <dgm:pt modelId="{0A3B2A6F-803A-1942-87B4-BA236AC960C1}" type="pres">
      <dgm:prSet presAssocID="{1E82E3FE-4B68-40F9-A630-E8C8D35FF002}" presName="space" presStyleCnt="0"/>
      <dgm:spPr/>
    </dgm:pt>
    <dgm:pt modelId="{7B953DE9-7F45-C34B-9B8A-5C26C19C1B2E}" type="pres">
      <dgm:prSet presAssocID="{9FC2E5C3-CB53-4F4C-BB68-851339AED7B8}" presName="composite" presStyleCnt="0"/>
      <dgm:spPr/>
    </dgm:pt>
    <dgm:pt modelId="{C1E6848D-78F2-EE49-8172-26AB9DC609A0}" type="pres">
      <dgm:prSet presAssocID="{9FC2E5C3-CB53-4F4C-BB68-851339AED7B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1FC4D5B-D4EF-F74A-976E-ED7A7B38C360}" type="pres">
      <dgm:prSet presAssocID="{9FC2E5C3-CB53-4F4C-BB68-851339AED7B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30CCB07-AEB1-5B4B-96DD-7DC268D9532D}" type="presOf" srcId="{D0B691FF-8662-CF40-A2A0-23A780B73423}" destId="{7EF798CC-63CE-F44C-99E0-DBE334202FB1}" srcOrd="0" destOrd="4" presId="urn:microsoft.com/office/officeart/2005/8/layout/hList1"/>
    <dgm:cxn modelId="{9E17940D-6A27-3143-97C0-64C20998BB1E}" srcId="{D48C8976-3F20-4142-9134-5CD7DBCD63D3}" destId="{6B5EB27A-3716-B74B-B387-0F57741E9A2F}" srcOrd="1" destOrd="0" parTransId="{3354F2DB-1419-5344-95AD-8CDFDD2A35C6}" sibTransId="{F7E1B223-EAA5-F04F-ACD1-ECB26B0F5F99}"/>
    <dgm:cxn modelId="{D6EB760E-5578-9F44-B86E-6414AA2E4DAC}" type="presOf" srcId="{5E098125-997E-47FC-B31A-E798B40EB486}" destId="{0C58AD0C-B570-824F-8D5B-CD83E5E788F2}" srcOrd="0" destOrd="0" presId="urn:microsoft.com/office/officeart/2005/8/layout/hList1"/>
    <dgm:cxn modelId="{DBA9B320-C8E8-C24D-8104-ABA5ECC07AC8}" type="presOf" srcId="{AC767CFC-0FE2-4FFE-BC63-A00CF964DD8A}" destId="{31FC4D5B-D4EF-F74A-976E-ED7A7B38C360}" srcOrd="0" destOrd="3" presId="urn:microsoft.com/office/officeart/2005/8/layout/hList1"/>
    <dgm:cxn modelId="{C1FAC624-B14A-544E-818A-F6722F972551}" type="presOf" srcId="{16DC1706-68B3-40AD-9E80-EA84B6C58503}" destId="{E1788AB5-18AE-624A-B76C-501A8D048E9C}" srcOrd="0" destOrd="0" presId="urn:microsoft.com/office/officeart/2005/8/layout/hList1"/>
    <dgm:cxn modelId="{5719B72A-F1CF-4040-99B8-2B60F1E723AA}" srcId="{C24BDB78-55CC-4A5D-B141-28ECF7C8F414}" destId="{6848F9C3-8E47-4AB8-90F1-72E449D8E20A}" srcOrd="2" destOrd="0" parTransId="{0396D90F-7BE3-4A72-A863-E56322CB8234}" sibTransId="{239A49F1-F730-4636-8FB7-8FD982A9D4CA}"/>
    <dgm:cxn modelId="{8C64762D-7043-9846-BEE5-23232E03E6CA}" srcId="{D48C8976-3F20-4142-9134-5CD7DBCD63D3}" destId="{FE98D302-244D-2F41-9C62-2C0F1B56DFF0}" srcOrd="2" destOrd="0" parTransId="{2D612497-70C0-004C-ABA1-C145E9DD8B4F}" sibTransId="{0A800B8E-C316-4A4C-8FD9-B0529932F00C}"/>
    <dgm:cxn modelId="{4F07FB2D-EB77-475B-AF83-C061C802D088}" srcId="{5E098125-997E-47FC-B31A-E798B40EB486}" destId="{16DC1706-68B3-40AD-9E80-EA84B6C58503}" srcOrd="0" destOrd="0" parTransId="{8B7C4D94-5C7E-4528-807D-09CBBFA039DA}" sibTransId="{AA041ADA-7DD2-40AF-A6FD-0287011D8FC2}"/>
    <dgm:cxn modelId="{3352323E-47FD-418F-98DD-F005A8A81EC3}" srcId="{16DC1706-68B3-40AD-9E80-EA84B6C58503}" destId="{D9EBC76C-B305-4CD0-81BA-F94F3CA2C8D7}" srcOrd="0" destOrd="0" parTransId="{86FCE154-11A4-46CA-8C56-4B139EF740F6}" sibTransId="{63BE75D8-64F6-4E14-A562-88AF3E09A9A9}"/>
    <dgm:cxn modelId="{E845614E-DAC3-CB40-B7D1-3D69BEB726CF}" type="presOf" srcId="{FE98D302-244D-2F41-9C62-2C0F1B56DFF0}" destId="{7EF798CC-63CE-F44C-99E0-DBE334202FB1}" srcOrd="0" destOrd="2" presId="urn:microsoft.com/office/officeart/2005/8/layout/hList1"/>
    <dgm:cxn modelId="{8F85C151-F9D4-4EB9-9616-8E5A52746B80}" srcId="{C24BDB78-55CC-4A5D-B141-28ECF7C8F414}" destId="{BA872AFD-02E8-486D-9E15-49A845BC595E}" srcOrd="1" destOrd="0" parTransId="{076A036F-F3B2-4734-97EB-0035BAD0F053}" sibTransId="{DE5C328D-93DD-4592-90B9-EE111B438D51}"/>
    <dgm:cxn modelId="{FA635056-2728-48C4-8505-BD3C7C117141}" srcId="{5E098125-997E-47FC-B31A-E798B40EB486}" destId="{9FC2E5C3-CB53-4F4C-BB68-851339AED7B8}" srcOrd="2" destOrd="0" parTransId="{0691A0F5-88EE-48B5-9DB0-C10BE0F26F80}" sibTransId="{7E227143-9B6F-48CB-9ED5-EA3DDDD2175D}"/>
    <dgm:cxn modelId="{AC1E3A5A-9C24-4141-B81D-5BA2347AE073}" type="presOf" srcId="{6B5EB27A-3716-B74B-B387-0F57741E9A2F}" destId="{7EF798CC-63CE-F44C-99E0-DBE334202FB1}" srcOrd="0" destOrd="1" presId="urn:microsoft.com/office/officeart/2005/8/layout/hList1"/>
    <dgm:cxn modelId="{2C677C5B-4C02-44A1-ADFF-2F058E0CDB4A}" srcId="{D48C8976-3F20-4142-9134-5CD7DBCD63D3}" destId="{59B35FC2-9162-4D7A-9DF7-53CC8C39CCE4}" srcOrd="0" destOrd="0" parTransId="{AB0A5AC5-0969-444E-827B-AF45EE0D932D}" sibTransId="{A0857786-31AD-4DE6-9980-F749F3BF0C40}"/>
    <dgm:cxn modelId="{EF68B76F-B995-8448-A4AB-0EC2CACD64F0}" type="presOf" srcId="{FFF7903A-373F-4886-A6B2-B62ADE9305BF}" destId="{31FC4D5B-D4EF-F74A-976E-ED7A7B38C360}" srcOrd="0" destOrd="1" presId="urn:microsoft.com/office/officeart/2005/8/layout/hList1"/>
    <dgm:cxn modelId="{FC776376-85AB-4884-A5F6-FBB406C762AC}" srcId="{BA872AFD-02E8-486D-9E15-49A845BC595E}" destId="{AC767CFC-0FE2-4FFE-BC63-A00CF964DD8A}" srcOrd="0" destOrd="0" parTransId="{0335DD7E-5C2F-4B38-9652-F46CA2C27D82}" sibTransId="{2960B0F9-EF34-4239-AEBF-1731B030AAF1}"/>
    <dgm:cxn modelId="{001B087F-FC1E-894B-8C6A-1CDFA1E3DF21}" type="presOf" srcId="{D9EBC76C-B305-4CD0-81BA-F94F3CA2C8D7}" destId="{16C49BA4-BAC2-B44F-A26D-2D8A062218D1}" srcOrd="0" destOrd="0" presId="urn:microsoft.com/office/officeart/2005/8/layout/hList1"/>
    <dgm:cxn modelId="{F3110580-C7D0-4358-B955-F1181E314E8F}" srcId="{D48C8976-3F20-4142-9134-5CD7DBCD63D3}" destId="{FEEE92E2-46C8-482C-9F9F-2F71964AA8C7}" srcOrd="3" destOrd="0" parTransId="{1F033069-84AD-463C-9163-0349885D111F}" sibTransId="{7E8CAFE1-0FF3-48D6-A7F5-AFA6E7C0AAFA}"/>
    <dgm:cxn modelId="{983EBF84-DC1B-0844-ACF9-3BE49A4EF016}" type="presOf" srcId="{6848F9C3-8E47-4AB8-90F1-72E449D8E20A}" destId="{31FC4D5B-D4EF-F74A-976E-ED7A7B38C360}" srcOrd="0" destOrd="4" presId="urn:microsoft.com/office/officeart/2005/8/layout/hList1"/>
    <dgm:cxn modelId="{64EF0D88-4165-004E-A614-DED169A40FED}" type="presOf" srcId="{BA872AFD-02E8-486D-9E15-49A845BC595E}" destId="{31FC4D5B-D4EF-F74A-976E-ED7A7B38C360}" srcOrd="0" destOrd="2" presId="urn:microsoft.com/office/officeart/2005/8/layout/hList1"/>
    <dgm:cxn modelId="{DD2F1EB1-96F2-489D-A85D-89E5437A5206}" srcId="{C24BDB78-55CC-4A5D-B141-28ECF7C8F414}" destId="{FFF7903A-373F-4886-A6B2-B62ADE9305BF}" srcOrd="0" destOrd="0" parTransId="{CC5426C4-8DB2-48AC-A92A-06F95904D198}" sibTransId="{A9F3E5DE-7CF7-4FE3-9087-F27D2D42426F}"/>
    <dgm:cxn modelId="{AF77E2B5-0B76-469D-A608-17B153C1A44B}" srcId="{9FC2E5C3-CB53-4F4C-BB68-851339AED7B8}" destId="{C24BDB78-55CC-4A5D-B141-28ECF7C8F414}" srcOrd="0" destOrd="0" parTransId="{C4B12D1F-C0E6-4620-8985-2BE88C5BD229}" sibTransId="{3776D8C8-582F-46D1-A2CA-AD77626A5FD7}"/>
    <dgm:cxn modelId="{118390BB-2B0D-8A40-B041-F806915E9B5E}" type="presOf" srcId="{C24BDB78-55CC-4A5D-B141-28ECF7C8F414}" destId="{31FC4D5B-D4EF-F74A-976E-ED7A7B38C360}" srcOrd="0" destOrd="0" presId="urn:microsoft.com/office/officeart/2005/8/layout/hList1"/>
    <dgm:cxn modelId="{C73C31D6-DD0F-9D44-A915-CDA85CE2614D}" type="presOf" srcId="{D48C8976-3F20-4142-9134-5CD7DBCD63D3}" destId="{E96E0EE8-50D1-4C43-84F1-013224CB08D0}" srcOrd="0" destOrd="0" presId="urn:microsoft.com/office/officeart/2005/8/layout/hList1"/>
    <dgm:cxn modelId="{5231F4D9-086D-374A-BB79-D2D66CC19D96}" type="presOf" srcId="{59B35FC2-9162-4D7A-9DF7-53CC8C39CCE4}" destId="{7EF798CC-63CE-F44C-99E0-DBE334202FB1}" srcOrd="0" destOrd="0" presId="urn:microsoft.com/office/officeart/2005/8/layout/hList1"/>
    <dgm:cxn modelId="{0A16FDDF-1696-534D-A174-C06116226E66}" type="presOf" srcId="{FEEE92E2-46C8-482C-9F9F-2F71964AA8C7}" destId="{7EF798CC-63CE-F44C-99E0-DBE334202FB1}" srcOrd="0" destOrd="3" presId="urn:microsoft.com/office/officeart/2005/8/layout/hList1"/>
    <dgm:cxn modelId="{DE4F3AE0-F0B5-4296-B9E7-6659A4810C47}" srcId="{5E098125-997E-47FC-B31A-E798B40EB486}" destId="{D48C8976-3F20-4142-9134-5CD7DBCD63D3}" srcOrd="1" destOrd="0" parTransId="{F6D6F793-BBB9-4FFE-B160-C101B8D31195}" sibTransId="{1E82E3FE-4B68-40F9-A630-E8C8D35FF002}"/>
    <dgm:cxn modelId="{CEE9D9E4-343E-F940-B7E5-86193E6A2E3C}" type="presOf" srcId="{9FC2E5C3-CB53-4F4C-BB68-851339AED7B8}" destId="{C1E6848D-78F2-EE49-8172-26AB9DC609A0}" srcOrd="0" destOrd="0" presId="urn:microsoft.com/office/officeart/2005/8/layout/hList1"/>
    <dgm:cxn modelId="{A53EE4E7-BA7E-5C4B-86E4-9C38772E4444}" srcId="{FEEE92E2-46C8-482C-9F9F-2F71964AA8C7}" destId="{D0B691FF-8662-CF40-A2A0-23A780B73423}" srcOrd="0" destOrd="0" parTransId="{366E9CAF-C9EA-F848-A16C-C2E880A1A6F0}" sibTransId="{285555F2-DEA8-8142-AE09-CD36E658177B}"/>
    <dgm:cxn modelId="{8B73AEE9-0BB4-D242-A74F-41C4763898AF}" type="presParOf" srcId="{0C58AD0C-B570-824F-8D5B-CD83E5E788F2}" destId="{0C94B110-6081-BC47-936A-447B0E622566}" srcOrd="0" destOrd="0" presId="urn:microsoft.com/office/officeart/2005/8/layout/hList1"/>
    <dgm:cxn modelId="{62B266E8-A7F3-8E44-A06D-0835EAC837B9}" type="presParOf" srcId="{0C94B110-6081-BC47-936A-447B0E622566}" destId="{E1788AB5-18AE-624A-B76C-501A8D048E9C}" srcOrd="0" destOrd="0" presId="urn:microsoft.com/office/officeart/2005/8/layout/hList1"/>
    <dgm:cxn modelId="{BF17401B-B809-D849-B3E0-46A176EAF6EE}" type="presParOf" srcId="{0C94B110-6081-BC47-936A-447B0E622566}" destId="{16C49BA4-BAC2-B44F-A26D-2D8A062218D1}" srcOrd="1" destOrd="0" presId="urn:microsoft.com/office/officeart/2005/8/layout/hList1"/>
    <dgm:cxn modelId="{4F321939-20A6-704B-BBF5-C9CDC4B7F100}" type="presParOf" srcId="{0C58AD0C-B570-824F-8D5B-CD83E5E788F2}" destId="{41E30F38-6C5C-1E43-86A1-5B271BCC5734}" srcOrd="1" destOrd="0" presId="urn:microsoft.com/office/officeart/2005/8/layout/hList1"/>
    <dgm:cxn modelId="{DB075E88-A1B2-F840-9BDE-76C089610DE9}" type="presParOf" srcId="{0C58AD0C-B570-824F-8D5B-CD83E5E788F2}" destId="{121CEC66-4D2C-2C4C-B5AB-F8C7D5DF8A3B}" srcOrd="2" destOrd="0" presId="urn:microsoft.com/office/officeart/2005/8/layout/hList1"/>
    <dgm:cxn modelId="{2F8DC3E2-029E-6B48-B83E-52C529A16F64}" type="presParOf" srcId="{121CEC66-4D2C-2C4C-B5AB-F8C7D5DF8A3B}" destId="{E96E0EE8-50D1-4C43-84F1-013224CB08D0}" srcOrd="0" destOrd="0" presId="urn:microsoft.com/office/officeart/2005/8/layout/hList1"/>
    <dgm:cxn modelId="{FF97CE0A-01F8-5447-9DF2-2BD5D732D399}" type="presParOf" srcId="{121CEC66-4D2C-2C4C-B5AB-F8C7D5DF8A3B}" destId="{7EF798CC-63CE-F44C-99E0-DBE334202FB1}" srcOrd="1" destOrd="0" presId="urn:microsoft.com/office/officeart/2005/8/layout/hList1"/>
    <dgm:cxn modelId="{84C839FC-8DF2-8A40-9244-59C25518BAC8}" type="presParOf" srcId="{0C58AD0C-B570-824F-8D5B-CD83E5E788F2}" destId="{0A3B2A6F-803A-1942-87B4-BA236AC960C1}" srcOrd="3" destOrd="0" presId="urn:microsoft.com/office/officeart/2005/8/layout/hList1"/>
    <dgm:cxn modelId="{76434B81-9D88-5B4D-8258-6222EA89155A}" type="presParOf" srcId="{0C58AD0C-B570-824F-8D5B-CD83E5E788F2}" destId="{7B953DE9-7F45-C34B-9B8A-5C26C19C1B2E}" srcOrd="4" destOrd="0" presId="urn:microsoft.com/office/officeart/2005/8/layout/hList1"/>
    <dgm:cxn modelId="{E6B018E7-EBD8-EE46-B18D-904271FA3A30}" type="presParOf" srcId="{7B953DE9-7F45-C34B-9B8A-5C26C19C1B2E}" destId="{C1E6848D-78F2-EE49-8172-26AB9DC609A0}" srcOrd="0" destOrd="0" presId="urn:microsoft.com/office/officeart/2005/8/layout/hList1"/>
    <dgm:cxn modelId="{E3BCAE5B-57F0-AA41-BD1E-AB208B47A7C2}" type="presParOf" srcId="{7B953DE9-7F45-C34B-9B8A-5C26C19C1B2E}" destId="{31FC4D5B-D4EF-F74A-976E-ED7A7B38C3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DCFF26-94E8-4CBF-A76B-1ECFA84284B6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6BABFD6-242E-4F98-88C3-095EC12FED61}">
      <dgm:prSet/>
      <dgm:spPr/>
      <dgm:t>
        <a:bodyPr/>
        <a:lstStyle/>
        <a:p>
          <a:r>
            <a:rPr lang="en-US"/>
            <a:t>Nonspecific: </a:t>
          </a:r>
        </a:p>
      </dgm:t>
    </dgm:pt>
    <dgm:pt modelId="{6AE9A2CA-FDD8-4539-8EF6-7F55920502FE}" type="parTrans" cxnId="{5967FCB8-FDF3-49ED-8A36-E28926C2F47A}">
      <dgm:prSet/>
      <dgm:spPr/>
      <dgm:t>
        <a:bodyPr/>
        <a:lstStyle/>
        <a:p>
          <a:endParaRPr lang="en-US"/>
        </a:p>
      </dgm:t>
    </dgm:pt>
    <dgm:pt modelId="{E4C4C45B-8ACF-440D-B0C6-93BFAF89149C}" type="sibTrans" cxnId="{5967FCB8-FDF3-49ED-8A36-E28926C2F47A}">
      <dgm:prSet/>
      <dgm:spPr/>
      <dgm:t>
        <a:bodyPr/>
        <a:lstStyle/>
        <a:p>
          <a:endParaRPr lang="en-US"/>
        </a:p>
      </dgm:t>
    </dgm:pt>
    <dgm:pt modelId="{6FB382E8-AA22-4B15-AFC4-AFE1B19C1D97}">
      <dgm:prSet/>
      <dgm:spPr/>
      <dgm:t>
        <a:bodyPr/>
        <a:lstStyle/>
        <a:p>
          <a:r>
            <a:rPr lang="en-US"/>
            <a:t>Anorexia, vomiting, diarrhea, weight loss, and dehydration</a:t>
          </a:r>
        </a:p>
      </dgm:t>
    </dgm:pt>
    <dgm:pt modelId="{3C730C74-F83F-48F9-A711-11D2E8A30327}" type="parTrans" cxnId="{6A1EEA2C-9FB5-4F8E-9463-F2814CE28D90}">
      <dgm:prSet/>
      <dgm:spPr/>
      <dgm:t>
        <a:bodyPr/>
        <a:lstStyle/>
        <a:p>
          <a:endParaRPr lang="en-US"/>
        </a:p>
      </dgm:t>
    </dgm:pt>
    <dgm:pt modelId="{52C0899A-E068-472B-B903-FBB6D98B159A}" type="sibTrans" cxnId="{6A1EEA2C-9FB5-4F8E-9463-F2814CE28D90}">
      <dgm:prSet/>
      <dgm:spPr/>
      <dgm:t>
        <a:bodyPr/>
        <a:lstStyle/>
        <a:p>
          <a:endParaRPr lang="en-US"/>
        </a:p>
      </dgm:t>
    </dgm:pt>
    <dgm:pt modelId="{56ADBB34-4525-438B-8C41-1ECDCC32ED8E}">
      <dgm:prSet/>
      <dgm:spPr/>
      <dgm:t>
        <a:bodyPr/>
        <a:lstStyle/>
        <a:p>
          <a:r>
            <a:rPr lang="en-US"/>
            <a:t>Icterus with intrahepatic cholestasis </a:t>
          </a:r>
        </a:p>
      </dgm:t>
    </dgm:pt>
    <dgm:pt modelId="{2AA6AEAF-EBAE-4638-94DB-8637F08E8100}" type="parTrans" cxnId="{782765E9-CA1C-4478-B21E-04640BB7A73A}">
      <dgm:prSet/>
      <dgm:spPr/>
      <dgm:t>
        <a:bodyPr/>
        <a:lstStyle/>
        <a:p>
          <a:endParaRPr lang="en-US"/>
        </a:p>
      </dgm:t>
    </dgm:pt>
    <dgm:pt modelId="{F00D9C64-8D07-42E2-A669-0DF675CEC556}" type="sibTrans" cxnId="{782765E9-CA1C-4478-B21E-04640BB7A73A}">
      <dgm:prSet/>
      <dgm:spPr/>
      <dgm:t>
        <a:bodyPr/>
        <a:lstStyle/>
        <a:p>
          <a:endParaRPr lang="en-US"/>
        </a:p>
      </dgm:t>
    </dgm:pt>
    <dgm:pt modelId="{65418DDD-7CF9-4FF3-9479-33444646D506}">
      <dgm:prSet/>
      <dgm:spPr/>
      <dgm:t>
        <a:bodyPr/>
        <a:lstStyle/>
        <a:p>
          <a:r>
            <a:rPr lang="en-US"/>
            <a:t>Rule out pre/post hepatic causes</a:t>
          </a:r>
        </a:p>
      </dgm:t>
    </dgm:pt>
    <dgm:pt modelId="{5943AA76-B5E4-4480-97B0-DA22FDD7C5D4}" type="parTrans" cxnId="{70DECE74-7C8A-4D0E-9B14-891332136DC0}">
      <dgm:prSet/>
      <dgm:spPr/>
      <dgm:t>
        <a:bodyPr/>
        <a:lstStyle/>
        <a:p>
          <a:endParaRPr lang="en-US"/>
        </a:p>
      </dgm:t>
    </dgm:pt>
    <dgm:pt modelId="{3384A880-2CC2-406F-B021-4CDD96D9DBC2}" type="sibTrans" cxnId="{70DECE74-7C8A-4D0E-9B14-891332136DC0}">
      <dgm:prSet/>
      <dgm:spPr/>
      <dgm:t>
        <a:bodyPr/>
        <a:lstStyle/>
        <a:p>
          <a:endParaRPr lang="en-US"/>
        </a:p>
      </dgm:t>
    </dgm:pt>
    <dgm:pt modelId="{E26225B7-2A76-4EC2-B2A1-87897C2723C5}">
      <dgm:prSet/>
      <dgm:spPr/>
      <dgm:t>
        <a:bodyPr/>
        <a:lstStyle/>
        <a:p>
          <a:r>
            <a:rPr lang="en-US"/>
            <a:t>Polyuria + Polydipsia  </a:t>
          </a:r>
        </a:p>
      </dgm:t>
    </dgm:pt>
    <dgm:pt modelId="{630CE7AF-7CED-4744-B94C-C9C71F27D4CD}" type="parTrans" cxnId="{E8EC5D9B-AB25-4DB1-8AAB-ECD56B264962}">
      <dgm:prSet/>
      <dgm:spPr/>
      <dgm:t>
        <a:bodyPr/>
        <a:lstStyle/>
        <a:p>
          <a:endParaRPr lang="en-US"/>
        </a:p>
      </dgm:t>
    </dgm:pt>
    <dgm:pt modelId="{FF32F291-94C2-401B-ABC8-6C0D4534288A}" type="sibTrans" cxnId="{E8EC5D9B-AB25-4DB1-8AAB-ECD56B264962}">
      <dgm:prSet/>
      <dgm:spPr/>
      <dgm:t>
        <a:bodyPr/>
        <a:lstStyle/>
        <a:p>
          <a:endParaRPr lang="en-US"/>
        </a:p>
      </dgm:t>
    </dgm:pt>
    <dgm:pt modelId="{989A43E9-CE08-42EA-A885-C65FC20C2CFD}">
      <dgm:prSet/>
      <dgm:spPr/>
      <dgm:t>
        <a:bodyPr/>
        <a:lstStyle/>
        <a:p>
          <a:r>
            <a:rPr lang="en-US"/>
            <a:t>failure to produce urea leads to defective renal medullary concentrating ability and delayed release/response to ADH </a:t>
          </a:r>
        </a:p>
      </dgm:t>
    </dgm:pt>
    <dgm:pt modelId="{6B8EB004-B5F2-474F-B3A1-E9652B106E33}" type="parTrans" cxnId="{28A28986-F1DB-44FA-AD9E-A8C30346E069}">
      <dgm:prSet/>
      <dgm:spPr/>
      <dgm:t>
        <a:bodyPr/>
        <a:lstStyle/>
        <a:p>
          <a:endParaRPr lang="en-US"/>
        </a:p>
      </dgm:t>
    </dgm:pt>
    <dgm:pt modelId="{6A2D88EE-971A-4737-86B1-7BAE39999F3B}" type="sibTrans" cxnId="{28A28986-F1DB-44FA-AD9E-A8C30346E069}">
      <dgm:prSet/>
      <dgm:spPr/>
      <dgm:t>
        <a:bodyPr/>
        <a:lstStyle/>
        <a:p>
          <a:endParaRPr lang="en-US"/>
        </a:p>
      </dgm:t>
    </dgm:pt>
    <dgm:pt modelId="{D788AEAE-11B9-8649-95EF-F46B21D453C4}" type="pres">
      <dgm:prSet presAssocID="{86DCFF26-94E8-4CBF-A76B-1ECFA84284B6}" presName="linear" presStyleCnt="0">
        <dgm:presLayoutVars>
          <dgm:dir/>
          <dgm:animLvl val="lvl"/>
          <dgm:resizeHandles val="exact"/>
        </dgm:presLayoutVars>
      </dgm:prSet>
      <dgm:spPr/>
    </dgm:pt>
    <dgm:pt modelId="{44328BC5-A012-F342-8373-6F50ED3D11C1}" type="pres">
      <dgm:prSet presAssocID="{36BABFD6-242E-4F98-88C3-095EC12FED61}" presName="parentLin" presStyleCnt="0"/>
      <dgm:spPr/>
    </dgm:pt>
    <dgm:pt modelId="{8233B065-8444-B246-8E13-7209E5D3DEB0}" type="pres">
      <dgm:prSet presAssocID="{36BABFD6-242E-4F98-88C3-095EC12FED61}" presName="parentLeftMargin" presStyleLbl="node1" presStyleIdx="0" presStyleCnt="3"/>
      <dgm:spPr/>
    </dgm:pt>
    <dgm:pt modelId="{B0DD3694-9C63-234B-83F8-769B807A9610}" type="pres">
      <dgm:prSet presAssocID="{36BABFD6-242E-4F98-88C3-095EC12FED6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7DEB23-DC6E-0C48-951A-8B53B3A3075F}" type="pres">
      <dgm:prSet presAssocID="{36BABFD6-242E-4F98-88C3-095EC12FED61}" presName="negativeSpace" presStyleCnt="0"/>
      <dgm:spPr/>
    </dgm:pt>
    <dgm:pt modelId="{8B5B95BA-B8B3-0E44-8EE0-FC3124256D7F}" type="pres">
      <dgm:prSet presAssocID="{36BABFD6-242E-4F98-88C3-095EC12FED61}" presName="childText" presStyleLbl="conFgAcc1" presStyleIdx="0" presStyleCnt="3">
        <dgm:presLayoutVars>
          <dgm:bulletEnabled val="1"/>
        </dgm:presLayoutVars>
      </dgm:prSet>
      <dgm:spPr/>
    </dgm:pt>
    <dgm:pt modelId="{933A970E-60DD-BF48-8F72-5769A645D0CC}" type="pres">
      <dgm:prSet presAssocID="{E4C4C45B-8ACF-440D-B0C6-93BFAF89149C}" presName="spaceBetweenRectangles" presStyleCnt="0"/>
      <dgm:spPr/>
    </dgm:pt>
    <dgm:pt modelId="{F0556EAF-7149-7543-B49A-CA159E4E6D0D}" type="pres">
      <dgm:prSet presAssocID="{56ADBB34-4525-438B-8C41-1ECDCC32ED8E}" presName="parentLin" presStyleCnt="0"/>
      <dgm:spPr/>
    </dgm:pt>
    <dgm:pt modelId="{8C1F0AB8-013E-9D47-B058-73F40291E834}" type="pres">
      <dgm:prSet presAssocID="{56ADBB34-4525-438B-8C41-1ECDCC32ED8E}" presName="parentLeftMargin" presStyleLbl="node1" presStyleIdx="0" presStyleCnt="3"/>
      <dgm:spPr/>
    </dgm:pt>
    <dgm:pt modelId="{B6BD9208-EE69-1D4C-8AC8-26B47510DE10}" type="pres">
      <dgm:prSet presAssocID="{56ADBB34-4525-438B-8C41-1ECDCC32ED8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FF4BD7D-58D6-EA4C-9C19-D7ACE56349EA}" type="pres">
      <dgm:prSet presAssocID="{56ADBB34-4525-438B-8C41-1ECDCC32ED8E}" presName="negativeSpace" presStyleCnt="0"/>
      <dgm:spPr/>
    </dgm:pt>
    <dgm:pt modelId="{A9DA3417-A97C-BA4F-B0D9-6301DF42C47D}" type="pres">
      <dgm:prSet presAssocID="{56ADBB34-4525-438B-8C41-1ECDCC32ED8E}" presName="childText" presStyleLbl="conFgAcc1" presStyleIdx="1" presStyleCnt="3">
        <dgm:presLayoutVars>
          <dgm:bulletEnabled val="1"/>
        </dgm:presLayoutVars>
      </dgm:prSet>
      <dgm:spPr/>
    </dgm:pt>
    <dgm:pt modelId="{D987456C-0DC3-7848-9D8F-5222019EC2FE}" type="pres">
      <dgm:prSet presAssocID="{F00D9C64-8D07-42E2-A669-0DF675CEC556}" presName="spaceBetweenRectangles" presStyleCnt="0"/>
      <dgm:spPr/>
    </dgm:pt>
    <dgm:pt modelId="{2AF08481-B1AA-CB42-930B-60F497BAD999}" type="pres">
      <dgm:prSet presAssocID="{E26225B7-2A76-4EC2-B2A1-87897C2723C5}" presName="parentLin" presStyleCnt="0"/>
      <dgm:spPr/>
    </dgm:pt>
    <dgm:pt modelId="{5A7CE614-B021-6E4B-BB52-4C95B49335E9}" type="pres">
      <dgm:prSet presAssocID="{E26225B7-2A76-4EC2-B2A1-87897C2723C5}" presName="parentLeftMargin" presStyleLbl="node1" presStyleIdx="1" presStyleCnt="3"/>
      <dgm:spPr/>
    </dgm:pt>
    <dgm:pt modelId="{52C9F19C-2F5B-B647-B730-7F351920419E}" type="pres">
      <dgm:prSet presAssocID="{E26225B7-2A76-4EC2-B2A1-87897C2723C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A769830-C592-8343-8227-FC2577F678C0}" type="pres">
      <dgm:prSet presAssocID="{E26225B7-2A76-4EC2-B2A1-87897C2723C5}" presName="negativeSpace" presStyleCnt="0"/>
      <dgm:spPr/>
    </dgm:pt>
    <dgm:pt modelId="{A9D0732C-CA0B-4141-89E7-3021D4461046}" type="pres">
      <dgm:prSet presAssocID="{E26225B7-2A76-4EC2-B2A1-87897C2723C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A1EEA2C-9FB5-4F8E-9463-F2814CE28D90}" srcId="{36BABFD6-242E-4F98-88C3-095EC12FED61}" destId="{6FB382E8-AA22-4B15-AFC4-AFE1B19C1D97}" srcOrd="0" destOrd="0" parTransId="{3C730C74-F83F-48F9-A711-11D2E8A30327}" sibTransId="{52C0899A-E068-472B-B903-FBB6D98B159A}"/>
    <dgm:cxn modelId="{A67FB753-7972-5546-B8E2-69A6530EA3AC}" type="presOf" srcId="{989A43E9-CE08-42EA-A885-C65FC20C2CFD}" destId="{A9D0732C-CA0B-4141-89E7-3021D4461046}" srcOrd="0" destOrd="0" presId="urn:microsoft.com/office/officeart/2005/8/layout/list1"/>
    <dgm:cxn modelId="{2E9BE55E-8F43-B144-8D70-AA03FDECA90F}" type="presOf" srcId="{36BABFD6-242E-4F98-88C3-095EC12FED61}" destId="{8233B065-8444-B246-8E13-7209E5D3DEB0}" srcOrd="0" destOrd="0" presId="urn:microsoft.com/office/officeart/2005/8/layout/list1"/>
    <dgm:cxn modelId="{6425C462-3872-C243-8DF4-266E682F9910}" type="presOf" srcId="{56ADBB34-4525-438B-8C41-1ECDCC32ED8E}" destId="{8C1F0AB8-013E-9D47-B058-73F40291E834}" srcOrd="0" destOrd="0" presId="urn:microsoft.com/office/officeart/2005/8/layout/list1"/>
    <dgm:cxn modelId="{70DECE74-7C8A-4D0E-9B14-891332136DC0}" srcId="{56ADBB34-4525-438B-8C41-1ECDCC32ED8E}" destId="{65418DDD-7CF9-4FF3-9479-33444646D506}" srcOrd="0" destOrd="0" parTransId="{5943AA76-B5E4-4480-97B0-DA22FDD7C5D4}" sibTransId="{3384A880-2CC2-406F-B021-4CDD96D9DBC2}"/>
    <dgm:cxn modelId="{28A28986-F1DB-44FA-AD9E-A8C30346E069}" srcId="{E26225B7-2A76-4EC2-B2A1-87897C2723C5}" destId="{989A43E9-CE08-42EA-A885-C65FC20C2CFD}" srcOrd="0" destOrd="0" parTransId="{6B8EB004-B5F2-474F-B3A1-E9652B106E33}" sibTransId="{6A2D88EE-971A-4737-86B1-7BAE39999F3B}"/>
    <dgm:cxn modelId="{E8EC5D9B-AB25-4DB1-8AAB-ECD56B264962}" srcId="{86DCFF26-94E8-4CBF-A76B-1ECFA84284B6}" destId="{E26225B7-2A76-4EC2-B2A1-87897C2723C5}" srcOrd="2" destOrd="0" parTransId="{630CE7AF-7CED-4744-B94C-C9C71F27D4CD}" sibTransId="{FF32F291-94C2-401B-ABC8-6C0D4534288A}"/>
    <dgm:cxn modelId="{A50C2FA7-14C1-AF42-90FE-2CE7E5F73B8E}" type="presOf" srcId="{56ADBB34-4525-438B-8C41-1ECDCC32ED8E}" destId="{B6BD9208-EE69-1D4C-8AC8-26B47510DE10}" srcOrd="1" destOrd="0" presId="urn:microsoft.com/office/officeart/2005/8/layout/list1"/>
    <dgm:cxn modelId="{D10B32AA-2DC7-3745-A127-9619F3B5AACC}" type="presOf" srcId="{36BABFD6-242E-4F98-88C3-095EC12FED61}" destId="{B0DD3694-9C63-234B-83F8-769B807A9610}" srcOrd="1" destOrd="0" presId="urn:microsoft.com/office/officeart/2005/8/layout/list1"/>
    <dgm:cxn modelId="{3D0EE1B7-FF9F-9147-886A-57520420D5C3}" type="presOf" srcId="{86DCFF26-94E8-4CBF-A76B-1ECFA84284B6}" destId="{D788AEAE-11B9-8649-95EF-F46B21D453C4}" srcOrd="0" destOrd="0" presId="urn:microsoft.com/office/officeart/2005/8/layout/list1"/>
    <dgm:cxn modelId="{5967FCB8-FDF3-49ED-8A36-E28926C2F47A}" srcId="{86DCFF26-94E8-4CBF-A76B-1ECFA84284B6}" destId="{36BABFD6-242E-4F98-88C3-095EC12FED61}" srcOrd="0" destOrd="0" parTransId="{6AE9A2CA-FDD8-4539-8EF6-7F55920502FE}" sibTransId="{E4C4C45B-8ACF-440D-B0C6-93BFAF89149C}"/>
    <dgm:cxn modelId="{72EEB3BA-5BDD-3E42-B216-33271CDACFFE}" type="presOf" srcId="{6FB382E8-AA22-4B15-AFC4-AFE1B19C1D97}" destId="{8B5B95BA-B8B3-0E44-8EE0-FC3124256D7F}" srcOrd="0" destOrd="0" presId="urn:microsoft.com/office/officeart/2005/8/layout/list1"/>
    <dgm:cxn modelId="{B6781DCE-D16D-EA4A-84F0-200B0D0DE2F0}" type="presOf" srcId="{E26225B7-2A76-4EC2-B2A1-87897C2723C5}" destId="{52C9F19C-2F5B-B647-B730-7F351920419E}" srcOrd="1" destOrd="0" presId="urn:microsoft.com/office/officeart/2005/8/layout/list1"/>
    <dgm:cxn modelId="{782765E9-CA1C-4478-B21E-04640BB7A73A}" srcId="{86DCFF26-94E8-4CBF-A76B-1ECFA84284B6}" destId="{56ADBB34-4525-438B-8C41-1ECDCC32ED8E}" srcOrd="1" destOrd="0" parTransId="{2AA6AEAF-EBAE-4638-94DB-8637F08E8100}" sibTransId="{F00D9C64-8D07-42E2-A669-0DF675CEC556}"/>
    <dgm:cxn modelId="{5A0542EB-F4B7-CC4E-85B7-EF803B7FFDDA}" type="presOf" srcId="{65418DDD-7CF9-4FF3-9479-33444646D506}" destId="{A9DA3417-A97C-BA4F-B0D9-6301DF42C47D}" srcOrd="0" destOrd="0" presId="urn:microsoft.com/office/officeart/2005/8/layout/list1"/>
    <dgm:cxn modelId="{591A52F2-2E19-264D-B7A3-527BD4E209BD}" type="presOf" srcId="{E26225B7-2A76-4EC2-B2A1-87897C2723C5}" destId="{5A7CE614-B021-6E4B-BB52-4C95B49335E9}" srcOrd="0" destOrd="0" presId="urn:microsoft.com/office/officeart/2005/8/layout/list1"/>
    <dgm:cxn modelId="{402BF7D2-69F8-534E-87F0-139C5BC1A713}" type="presParOf" srcId="{D788AEAE-11B9-8649-95EF-F46B21D453C4}" destId="{44328BC5-A012-F342-8373-6F50ED3D11C1}" srcOrd="0" destOrd="0" presId="urn:microsoft.com/office/officeart/2005/8/layout/list1"/>
    <dgm:cxn modelId="{4CD99CB2-CA2A-8549-8DBC-79A2851704A0}" type="presParOf" srcId="{44328BC5-A012-F342-8373-6F50ED3D11C1}" destId="{8233B065-8444-B246-8E13-7209E5D3DEB0}" srcOrd="0" destOrd="0" presId="urn:microsoft.com/office/officeart/2005/8/layout/list1"/>
    <dgm:cxn modelId="{36296CB0-14AE-2344-90C9-199909DBF8B8}" type="presParOf" srcId="{44328BC5-A012-F342-8373-6F50ED3D11C1}" destId="{B0DD3694-9C63-234B-83F8-769B807A9610}" srcOrd="1" destOrd="0" presId="urn:microsoft.com/office/officeart/2005/8/layout/list1"/>
    <dgm:cxn modelId="{DA5AD78D-54F8-8244-8A7D-998E15EC0CE8}" type="presParOf" srcId="{D788AEAE-11B9-8649-95EF-F46B21D453C4}" destId="{D07DEB23-DC6E-0C48-951A-8B53B3A3075F}" srcOrd="1" destOrd="0" presId="urn:microsoft.com/office/officeart/2005/8/layout/list1"/>
    <dgm:cxn modelId="{4CEED3C5-D04D-6D41-AAFC-740EB4EBC3A5}" type="presParOf" srcId="{D788AEAE-11B9-8649-95EF-F46B21D453C4}" destId="{8B5B95BA-B8B3-0E44-8EE0-FC3124256D7F}" srcOrd="2" destOrd="0" presId="urn:microsoft.com/office/officeart/2005/8/layout/list1"/>
    <dgm:cxn modelId="{07F7AF2C-4EB0-6E4A-A2A8-AEA620021BB7}" type="presParOf" srcId="{D788AEAE-11B9-8649-95EF-F46B21D453C4}" destId="{933A970E-60DD-BF48-8F72-5769A645D0CC}" srcOrd="3" destOrd="0" presId="urn:microsoft.com/office/officeart/2005/8/layout/list1"/>
    <dgm:cxn modelId="{13DA2A40-5721-604D-A2A5-578EE756E4CE}" type="presParOf" srcId="{D788AEAE-11B9-8649-95EF-F46B21D453C4}" destId="{F0556EAF-7149-7543-B49A-CA159E4E6D0D}" srcOrd="4" destOrd="0" presId="urn:microsoft.com/office/officeart/2005/8/layout/list1"/>
    <dgm:cxn modelId="{2F9FD2F5-E057-424B-9B3D-4E8AAA822EA3}" type="presParOf" srcId="{F0556EAF-7149-7543-B49A-CA159E4E6D0D}" destId="{8C1F0AB8-013E-9D47-B058-73F40291E834}" srcOrd="0" destOrd="0" presId="urn:microsoft.com/office/officeart/2005/8/layout/list1"/>
    <dgm:cxn modelId="{8CF77247-C8B0-E04F-943C-22FE2B618000}" type="presParOf" srcId="{F0556EAF-7149-7543-B49A-CA159E4E6D0D}" destId="{B6BD9208-EE69-1D4C-8AC8-26B47510DE10}" srcOrd="1" destOrd="0" presId="urn:microsoft.com/office/officeart/2005/8/layout/list1"/>
    <dgm:cxn modelId="{E2BBFCFD-2A1C-9D4B-84ED-EDDA3246D5C0}" type="presParOf" srcId="{D788AEAE-11B9-8649-95EF-F46B21D453C4}" destId="{4FF4BD7D-58D6-EA4C-9C19-D7ACE56349EA}" srcOrd="5" destOrd="0" presId="urn:microsoft.com/office/officeart/2005/8/layout/list1"/>
    <dgm:cxn modelId="{A2645F83-1412-6F46-A187-CB04F32F530B}" type="presParOf" srcId="{D788AEAE-11B9-8649-95EF-F46B21D453C4}" destId="{A9DA3417-A97C-BA4F-B0D9-6301DF42C47D}" srcOrd="6" destOrd="0" presId="urn:microsoft.com/office/officeart/2005/8/layout/list1"/>
    <dgm:cxn modelId="{9951F48B-FAFF-BB4A-A0C6-3C3305D94330}" type="presParOf" srcId="{D788AEAE-11B9-8649-95EF-F46B21D453C4}" destId="{D987456C-0DC3-7848-9D8F-5222019EC2FE}" srcOrd="7" destOrd="0" presId="urn:microsoft.com/office/officeart/2005/8/layout/list1"/>
    <dgm:cxn modelId="{EFE735AE-4B7A-E044-A3EA-1084C7258408}" type="presParOf" srcId="{D788AEAE-11B9-8649-95EF-F46B21D453C4}" destId="{2AF08481-B1AA-CB42-930B-60F497BAD999}" srcOrd="8" destOrd="0" presId="urn:microsoft.com/office/officeart/2005/8/layout/list1"/>
    <dgm:cxn modelId="{919AE25B-7970-DB4E-97FD-F23538D4643D}" type="presParOf" srcId="{2AF08481-B1AA-CB42-930B-60F497BAD999}" destId="{5A7CE614-B021-6E4B-BB52-4C95B49335E9}" srcOrd="0" destOrd="0" presId="urn:microsoft.com/office/officeart/2005/8/layout/list1"/>
    <dgm:cxn modelId="{3D4D73EC-6E22-434F-A528-F62FFE9DCB9B}" type="presParOf" srcId="{2AF08481-B1AA-CB42-930B-60F497BAD999}" destId="{52C9F19C-2F5B-B647-B730-7F351920419E}" srcOrd="1" destOrd="0" presId="urn:microsoft.com/office/officeart/2005/8/layout/list1"/>
    <dgm:cxn modelId="{A0403062-C08E-DA43-8E02-F3F5ED934414}" type="presParOf" srcId="{D788AEAE-11B9-8649-95EF-F46B21D453C4}" destId="{0A769830-C592-8343-8227-FC2577F678C0}" srcOrd="9" destOrd="0" presId="urn:microsoft.com/office/officeart/2005/8/layout/list1"/>
    <dgm:cxn modelId="{02FA9360-5B97-B346-AF1F-7239988DB768}" type="presParOf" srcId="{D788AEAE-11B9-8649-95EF-F46B21D453C4}" destId="{A9D0732C-CA0B-4141-89E7-3021D446104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6A165B-BEB8-48A1-8622-3F1BD6C0B06B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7A11DD7-9DBA-4374-9F03-00FCD1E06FE9}">
      <dgm:prSet/>
      <dgm:spPr/>
      <dgm:t>
        <a:bodyPr/>
        <a:lstStyle/>
        <a:p>
          <a:r>
            <a:rPr lang="en-US"/>
            <a:t>AKA Tylenol, paracetamol, and APAP</a:t>
          </a:r>
        </a:p>
      </dgm:t>
    </dgm:pt>
    <dgm:pt modelId="{6C960B66-ABD1-4521-BFB1-64513DC6F138}" type="parTrans" cxnId="{A509FC51-7595-431C-8945-63A8E30BE656}">
      <dgm:prSet/>
      <dgm:spPr/>
      <dgm:t>
        <a:bodyPr/>
        <a:lstStyle/>
        <a:p>
          <a:endParaRPr lang="en-US"/>
        </a:p>
      </dgm:t>
    </dgm:pt>
    <dgm:pt modelId="{043E9893-376C-4F94-84D9-FBF81B329228}" type="sibTrans" cxnId="{A509FC51-7595-431C-8945-63A8E30BE656}">
      <dgm:prSet/>
      <dgm:spPr/>
      <dgm:t>
        <a:bodyPr/>
        <a:lstStyle/>
        <a:p>
          <a:endParaRPr lang="en-US"/>
        </a:p>
      </dgm:t>
    </dgm:pt>
    <dgm:pt modelId="{9322A0B2-08AC-4363-B451-10A9C3B33D24}">
      <dgm:prSet/>
      <dgm:spPr/>
      <dgm:t>
        <a:bodyPr/>
        <a:lstStyle/>
        <a:p>
          <a:r>
            <a:rPr lang="en-US"/>
            <a:t>COX-3 inhibitor </a:t>
          </a:r>
        </a:p>
      </dgm:t>
    </dgm:pt>
    <dgm:pt modelId="{42C30F2B-E7B4-4B8C-90FF-2AC705152C7A}" type="parTrans" cxnId="{DCCD7CA9-5A43-43F2-AD62-01224A5B87D0}">
      <dgm:prSet/>
      <dgm:spPr/>
      <dgm:t>
        <a:bodyPr/>
        <a:lstStyle/>
        <a:p>
          <a:endParaRPr lang="en-US"/>
        </a:p>
      </dgm:t>
    </dgm:pt>
    <dgm:pt modelId="{F2F379AB-5603-4417-96C3-B9F220ACB097}" type="sibTrans" cxnId="{DCCD7CA9-5A43-43F2-AD62-01224A5B87D0}">
      <dgm:prSet/>
      <dgm:spPr/>
      <dgm:t>
        <a:bodyPr/>
        <a:lstStyle/>
        <a:p>
          <a:endParaRPr lang="en-US"/>
        </a:p>
      </dgm:t>
    </dgm:pt>
    <dgm:pt modelId="{D4198CC3-0AE3-4627-B57C-8EB8A2EF5C53}">
      <dgm:prSet/>
      <dgm:spPr/>
      <dgm:t>
        <a:bodyPr/>
        <a:lstStyle/>
        <a:p>
          <a:r>
            <a:rPr lang="en-US"/>
            <a:t>Rapid absorption through the stomach and SI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peak absorption within 30-60 minutes</a:t>
          </a:r>
        </a:p>
      </dgm:t>
    </dgm:pt>
    <dgm:pt modelId="{CB5AA060-A494-4BBE-953D-479D0D6ACC51}" type="parTrans" cxnId="{904DE469-A6D5-4CAB-B77F-20909078BB3B}">
      <dgm:prSet/>
      <dgm:spPr/>
      <dgm:t>
        <a:bodyPr/>
        <a:lstStyle/>
        <a:p>
          <a:endParaRPr lang="en-US"/>
        </a:p>
      </dgm:t>
    </dgm:pt>
    <dgm:pt modelId="{6CB3C230-2A5A-448D-BBE4-6E8C64A7B4AB}" type="sibTrans" cxnId="{904DE469-A6D5-4CAB-B77F-20909078BB3B}">
      <dgm:prSet/>
      <dgm:spPr/>
      <dgm:t>
        <a:bodyPr/>
        <a:lstStyle/>
        <a:p>
          <a:endParaRPr lang="en-US"/>
        </a:p>
      </dgm:t>
    </dgm:pt>
    <dgm:pt modelId="{7F38E4C4-7BD2-40D8-B595-05BD1F2B7446}">
      <dgm:prSet/>
      <dgm:spPr/>
      <dgm:t>
        <a:bodyPr/>
        <a:lstStyle/>
        <a:p>
          <a:r>
            <a:rPr lang="en-US"/>
            <a:t>Poor plasma binding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wide systemic distribution</a:t>
          </a:r>
        </a:p>
      </dgm:t>
    </dgm:pt>
    <dgm:pt modelId="{88B157AE-13A7-49FD-BEB6-7F7B6F84B651}" type="parTrans" cxnId="{2A297674-72E2-45AC-A80B-472DBD0D8116}">
      <dgm:prSet/>
      <dgm:spPr/>
      <dgm:t>
        <a:bodyPr/>
        <a:lstStyle/>
        <a:p>
          <a:endParaRPr lang="en-US"/>
        </a:p>
      </dgm:t>
    </dgm:pt>
    <dgm:pt modelId="{9F3B4DE6-E7C1-4471-BEC7-850471D9516E}" type="sibTrans" cxnId="{2A297674-72E2-45AC-A80B-472DBD0D8116}">
      <dgm:prSet/>
      <dgm:spPr/>
      <dgm:t>
        <a:bodyPr/>
        <a:lstStyle/>
        <a:p>
          <a:endParaRPr lang="en-US"/>
        </a:p>
      </dgm:t>
    </dgm:pt>
    <dgm:pt modelId="{B290C5D7-84F1-4B16-B98B-F4C10026B28B}">
      <dgm:prSet/>
      <dgm:spPr/>
      <dgm:t>
        <a:bodyPr/>
        <a:lstStyle/>
        <a:p>
          <a:r>
            <a:rPr lang="en-US"/>
            <a:t>Metabolism in the liver via 3 pathways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glucuronidation, sulfation, and cytochrome p-450 mediated oxidation</a:t>
          </a:r>
        </a:p>
      </dgm:t>
    </dgm:pt>
    <dgm:pt modelId="{177F0B55-C6B5-444E-B68D-0BA828DA1255}" type="parTrans" cxnId="{21B27B9E-4985-4497-95D8-F4A5E8860DC9}">
      <dgm:prSet/>
      <dgm:spPr/>
      <dgm:t>
        <a:bodyPr/>
        <a:lstStyle/>
        <a:p>
          <a:endParaRPr lang="en-US"/>
        </a:p>
      </dgm:t>
    </dgm:pt>
    <dgm:pt modelId="{948004F2-76B3-46A6-81E5-BD577B2749C3}" type="sibTrans" cxnId="{21B27B9E-4985-4497-95D8-F4A5E8860DC9}">
      <dgm:prSet/>
      <dgm:spPr/>
      <dgm:t>
        <a:bodyPr/>
        <a:lstStyle/>
        <a:p>
          <a:endParaRPr lang="en-US"/>
        </a:p>
      </dgm:t>
    </dgm:pt>
    <dgm:pt modelId="{982731AF-673C-4A29-AD4C-9A74946A1B07}">
      <dgm:prSet/>
      <dgm:spPr/>
      <dgm:t>
        <a:bodyPr/>
        <a:lstStyle/>
        <a:p>
          <a:r>
            <a:rPr lang="en-US"/>
            <a:t>Part of drug is metabolized into non-toxic conjugates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some is excreted unchanged in urine or metabolized into toxic metabolite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N-acetyl-para-benzoquinoneimine (NAPQI) via p-450 pathway </a:t>
          </a:r>
        </a:p>
      </dgm:t>
    </dgm:pt>
    <dgm:pt modelId="{864EFDB3-1DFE-45C4-AF76-218A4E254AFC}" type="parTrans" cxnId="{8090969A-8603-4F40-9A75-2764F71F85DA}">
      <dgm:prSet/>
      <dgm:spPr/>
      <dgm:t>
        <a:bodyPr/>
        <a:lstStyle/>
        <a:p>
          <a:endParaRPr lang="en-US"/>
        </a:p>
      </dgm:t>
    </dgm:pt>
    <dgm:pt modelId="{8B9E9CD7-FE4F-4A8D-99EC-0B6726C39E64}" type="sibTrans" cxnId="{8090969A-8603-4F40-9A75-2764F71F85DA}">
      <dgm:prSet/>
      <dgm:spPr/>
      <dgm:t>
        <a:bodyPr/>
        <a:lstStyle/>
        <a:p>
          <a:endParaRPr lang="en-US"/>
        </a:p>
      </dgm:t>
    </dgm:pt>
    <dgm:pt modelId="{EC1204B8-5EDC-4EA7-BA6B-85FCE79C8608}">
      <dgm:prSet/>
      <dgm:spPr/>
      <dgm:t>
        <a:bodyPr/>
        <a:lstStyle/>
        <a:p>
          <a:r>
            <a:rPr lang="en-US"/>
            <a:t>NAPQI is detoxified by conjugation with glutathione (GSH) in the liver </a:t>
          </a:r>
        </a:p>
      </dgm:t>
    </dgm:pt>
    <dgm:pt modelId="{48EB3D2F-5103-44CF-B054-E5C9B49979D3}" type="parTrans" cxnId="{482F731E-C7F9-43FA-85A2-4AB0C5A101EB}">
      <dgm:prSet/>
      <dgm:spPr/>
      <dgm:t>
        <a:bodyPr/>
        <a:lstStyle/>
        <a:p>
          <a:endParaRPr lang="en-US"/>
        </a:p>
      </dgm:t>
    </dgm:pt>
    <dgm:pt modelId="{6FBDFD45-4341-485B-AE66-53A1083E13DA}" type="sibTrans" cxnId="{482F731E-C7F9-43FA-85A2-4AB0C5A101EB}">
      <dgm:prSet/>
      <dgm:spPr/>
      <dgm:t>
        <a:bodyPr/>
        <a:lstStyle/>
        <a:p>
          <a:endParaRPr lang="en-US"/>
        </a:p>
      </dgm:t>
    </dgm:pt>
    <dgm:pt modelId="{2F4D3372-E89C-C54E-AB97-5978996F451D}" type="pres">
      <dgm:prSet presAssocID="{8F6A165B-BEB8-48A1-8622-3F1BD6C0B06B}" presName="linear" presStyleCnt="0">
        <dgm:presLayoutVars>
          <dgm:dir/>
          <dgm:animLvl val="lvl"/>
          <dgm:resizeHandles val="exact"/>
        </dgm:presLayoutVars>
      </dgm:prSet>
      <dgm:spPr/>
    </dgm:pt>
    <dgm:pt modelId="{88FE5F6E-B285-AA4C-A634-1435947CE95C}" type="pres">
      <dgm:prSet presAssocID="{C7A11DD7-9DBA-4374-9F03-00FCD1E06FE9}" presName="parentLin" presStyleCnt="0"/>
      <dgm:spPr/>
    </dgm:pt>
    <dgm:pt modelId="{CC0AC1D8-1D8E-6047-B4E7-F4778106049D}" type="pres">
      <dgm:prSet presAssocID="{C7A11DD7-9DBA-4374-9F03-00FCD1E06FE9}" presName="parentLeftMargin" presStyleLbl="node1" presStyleIdx="0" presStyleCnt="2"/>
      <dgm:spPr/>
    </dgm:pt>
    <dgm:pt modelId="{7323AA9D-DAEE-9848-B16F-FE5BF239F74F}" type="pres">
      <dgm:prSet presAssocID="{C7A11DD7-9DBA-4374-9F03-00FCD1E06FE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3BE885C-4B78-DD44-BFBA-22FA6CB7FA64}" type="pres">
      <dgm:prSet presAssocID="{C7A11DD7-9DBA-4374-9F03-00FCD1E06FE9}" presName="negativeSpace" presStyleCnt="0"/>
      <dgm:spPr/>
    </dgm:pt>
    <dgm:pt modelId="{833FD886-698B-3D4E-B34D-30AC33F51EA7}" type="pres">
      <dgm:prSet presAssocID="{C7A11DD7-9DBA-4374-9F03-00FCD1E06FE9}" presName="childText" presStyleLbl="conFgAcc1" presStyleIdx="0" presStyleCnt="2">
        <dgm:presLayoutVars>
          <dgm:bulletEnabled val="1"/>
        </dgm:presLayoutVars>
      </dgm:prSet>
      <dgm:spPr/>
    </dgm:pt>
    <dgm:pt modelId="{72851090-9032-2943-9B84-DC4710E01A5A}" type="pres">
      <dgm:prSet presAssocID="{043E9893-376C-4F94-84D9-FBF81B329228}" presName="spaceBetweenRectangles" presStyleCnt="0"/>
      <dgm:spPr/>
    </dgm:pt>
    <dgm:pt modelId="{ABD5D723-7140-8A47-AEA8-264C075D7ABE}" type="pres">
      <dgm:prSet presAssocID="{9322A0B2-08AC-4363-B451-10A9C3B33D24}" presName="parentLin" presStyleCnt="0"/>
      <dgm:spPr/>
    </dgm:pt>
    <dgm:pt modelId="{C3657C04-1F85-8248-89CD-AE21A58C56D2}" type="pres">
      <dgm:prSet presAssocID="{9322A0B2-08AC-4363-B451-10A9C3B33D24}" presName="parentLeftMargin" presStyleLbl="node1" presStyleIdx="0" presStyleCnt="2"/>
      <dgm:spPr/>
    </dgm:pt>
    <dgm:pt modelId="{E0F16606-2FA1-9E4C-98EE-E0DCACCD7797}" type="pres">
      <dgm:prSet presAssocID="{9322A0B2-08AC-4363-B451-10A9C3B33D2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3DF8A48-2CEB-7241-A7AE-37DB19128E51}" type="pres">
      <dgm:prSet presAssocID="{9322A0B2-08AC-4363-B451-10A9C3B33D24}" presName="negativeSpace" presStyleCnt="0"/>
      <dgm:spPr/>
    </dgm:pt>
    <dgm:pt modelId="{DB56557F-23C4-3B43-94F3-A2E4279DB1EE}" type="pres">
      <dgm:prSet presAssocID="{9322A0B2-08AC-4363-B451-10A9C3B33D2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AE4FC16-0767-5E4F-896F-0532A30DC21E}" type="presOf" srcId="{C7A11DD7-9DBA-4374-9F03-00FCD1E06FE9}" destId="{7323AA9D-DAEE-9848-B16F-FE5BF239F74F}" srcOrd="1" destOrd="0" presId="urn:microsoft.com/office/officeart/2005/8/layout/list1"/>
    <dgm:cxn modelId="{482F731E-C7F9-43FA-85A2-4AB0C5A101EB}" srcId="{982731AF-673C-4A29-AD4C-9A74946A1B07}" destId="{EC1204B8-5EDC-4EA7-BA6B-85FCE79C8608}" srcOrd="0" destOrd="0" parTransId="{48EB3D2F-5103-44CF-B054-E5C9B49979D3}" sibTransId="{6FBDFD45-4341-485B-AE66-53A1083E13DA}"/>
    <dgm:cxn modelId="{38FBC636-9F1E-BE44-B018-3ADC44D4D0B4}" type="presOf" srcId="{B290C5D7-84F1-4B16-B98B-F4C10026B28B}" destId="{DB56557F-23C4-3B43-94F3-A2E4279DB1EE}" srcOrd="0" destOrd="2" presId="urn:microsoft.com/office/officeart/2005/8/layout/list1"/>
    <dgm:cxn modelId="{EB68213F-89F6-C546-B200-A2DC9FA69CC3}" type="presOf" srcId="{EC1204B8-5EDC-4EA7-BA6B-85FCE79C8608}" destId="{DB56557F-23C4-3B43-94F3-A2E4279DB1EE}" srcOrd="0" destOrd="4" presId="urn:microsoft.com/office/officeart/2005/8/layout/list1"/>
    <dgm:cxn modelId="{A509FC51-7595-431C-8945-63A8E30BE656}" srcId="{8F6A165B-BEB8-48A1-8622-3F1BD6C0B06B}" destId="{C7A11DD7-9DBA-4374-9F03-00FCD1E06FE9}" srcOrd="0" destOrd="0" parTransId="{6C960B66-ABD1-4521-BFB1-64513DC6F138}" sibTransId="{043E9893-376C-4F94-84D9-FBF81B329228}"/>
    <dgm:cxn modelId="{DF724C53-6FD7-1C47-9E9F-A0C40C18C3AE}" type="presOf" srcId="{C7A11DD7-9DBA-4374-9F03-00FCD1E06FE9}" destId="{CC0AC1D8-1D8E-6047-B4E7-F4778106049D}" srcOrd="0" destOrd="0" presId="urn:microsoft.com/office/officeart/2005/8/layout/list1"/>
    <dgm:cxn modelId="{73734368-3DAA-3949-A7DE-26C86B49EF0B}" type="presOf" srcId="{8F6A165B-BEB8-48A1-8622-3F1BD6C0B06B}" destId="{2F4D3372-E89C-C54E-AB97-5978996F451D}" srcOrd="0" destOrd="0" presId="urn:microsoft.com/office/officeart/2005/8/layout/list1"/>
    <dgm:cxn modelId="{904DE469-A6D5-4CAB-B77F-20909078BB3B}" srcId="{9322A0B2-08AC-4363-B451-10A9C3B33D24}" destId="{D4198CC3-0AE3-4627-B57C-8EB8A2EF5C53}" srcOrd="0" destOrd="0" parTransId="{CB5AA060-A494-4BBE-953D-479D0D6ACC51}" sibTransId="{6CB3C230-2A5A-448D-BBE4-6E8C64A7B4AB}"/>
    <dgm:cxn modelId="{39597472-7E26-2A44-B533-31DF03B5C5DE}" type="presOf" srcId="{7F38E4C4-7BD2-40D8-B595-05BD1F2B7446}" destId="{DB56557F-23C4-3B43-94F3-A2E4279DB1EE}" srcOrd="0" destOrd="1" presId="urn:microsoft.com/office/officeart/2005/8/layout/list1"/>
    <dgm:cxn modelId="{2A297674-72E2-45AC-A80B-472DBD0D8116}" srcId="{9322A0B2-08AC-4363-B451-10A9C3B33D24}" destId="{7F38E4C4-7BD2-40D8-B595-05BD1F2B7446}" srcOrd="1" destOrd="0" parTransId="{88B157AE-13A7-49FD-BEB6-7F7B6F84B651}" sibTransId="{9F3B4DE6-E7C1-4471-BEC7-850471D9516E}"/>
    <dgm:cxn modelId="{E355498C-40C2-974E-B2C7-A87CD12606C6}" type="presOf" srcId="{D4198CC3-0AE3-4627-B57C-8EB8A2EF5C53}" destId="{DB56557F-23C4-3B43-94F3-A2E4279DB1EE}" srcOrd="0" destOrd="0" presId="urn:microsoft.com/office/officeart/2005/8/layout/list1"/>
    <dgm:cxn modelId="{F4CE0895-7E92-334F-8D0F-2C25ACACF606}" type="presOf" srcId="{982731AF-673C-4A29-AD4C-9A74946A1B07}" destId="{DB56557F-23C4-3B43-94F3-A2E4279DB1EE}" srcOrd="0" destOrd="3" presId="urn:microsoft.com/office/officeart/2005/8/layout/list1"/>
    <dgm:cxn modelId="{8090969A-8603-4F40-9A75-2764F71F85DA}" srcId="{9322A0B2-08AC-4363-B451-10A9C3B33D24}" destId="{982731AF-673C-4A29-AD4C-9A74946A1B07}" srcOrd="3" destOrd="0" parTransId="{864EFDB3-1DFE-45C4-AF76-218A4E254AFC}" sibTransId="{8B9E9CD7-FE4F-4A8D-99EC-0B6726C39E64}"/>
    <dgm:cxn modelId="{21B27B9E-4985-4497-95D8-F4A5E8860DC9}" srcId="{9322A0B2-08AC-4363-B451-10A9C3B33D24}" destId="{B290C5D7-84F1-4B16-B98B-F4C10026B28B}" srcOrd="2" destOrd="0" parTransId="{177F0B55-C6B5-444E-B68D-0BA828DA1255}" sibTransId="{948004F2-76B3-46A6-81E5-BD577B2749C3}"/>
    <dgm:cxn modelId="{DCCD7CA9-5A43-43F2-AD62-01224A5B87D0}" srcId="{8F6A165B-BEB8-48A1-8622-3F1BD6C0B06B}" destId="{9322A0B2-08AC-4363-B451-10A9C3B33D24}" srcOrd="1" destOrd="0" parTransId="{42C30F2B-E7B4-4B8C-90FF-2AC705152C7A}" sibTransId="{F2F379AB-5603-4417-96C3-B9F220ACB097}"/>
    <dgm:cxn modelId="{75F7DABE-FCC1-AB46-8C9F-DA36F0261034}" type="presOf" srcId="{9322A0B2-08AC-4363-B451-10A9C3B33D24}" destId="{C3657C04-1F85-8248-89CD-AE21A58C56D2}" srcOrd="0" destOrd="0" presId="urn:microsoft.com/office/officeart/2005/8/layout/list1"/>
    <dgm:cxn modelId="{2CAF07F2-4678-794A-99B0-A47C66319319}" type="presOf" srcId="{9322A0B2-08AC-4363-B451-10A9C3B33D24}" destId="{E0F16606-2FA1-9E4C-98EE-E0DCACCD7797}" srcOrd="1" destOrd="0" presId="urn:microsoft.com/office/officeart/2005/8/layout/list1"/>
    <dgm:cxn modelId="{46E3FF21-D784-A343-90E5-C6A0F8982744}" type="presParOf" srcId="{2F4D3372-E89C-C54E-AB97-5978996F451D}" destId="{88FE5F6E-B285-AA4C-A634-1435947CE95C}" srcOrd="0" destOrd="0" presId="urn:microsoft.com/office/officeart/2005/8/layout/list1"/>
    <dgm:cxn modelId="{25A7F7BB-67B6-1A44-92ED-6164FBD3FD67}" type="presParOf" srcId="{88FE5F6E-B285-AA4C-A634-1435947CE95C}" destId="{CC0AC1D8-1D8E-6047-B4E7-F4778106049D}" srcOrd="0" destOrd="0" presId="urn:microsoft.com/office/officeart/2005/8/layout/list1"/>
    <dgm:cxn modelId="{1C1BCBBC-849F-EB4E-B30D-0CD4730FB8C0}" type="presParOf" srcId="{88FE5F6E-B285-AA4C-A634-1435947CE95C}" destId="{7323AA9D-DAEE-9848-B16F-FE5BF239F74F}" srcOrd="1" destOrd="0" presId="urn:microsoft.com/office/officeart/2005/8/layout/list1"/>
    <dgm:cxn modelId="{7699A796-4931-314F-B153-C7A438515524}" type="presParOf" srcId="{2F4D3372-E89C-C54E-AB97-5978996F451D}" destId="{B3BE885C-4B78-DD44-BFBA-22FA6CB7FA64}" srcOrd="1" destOrd="0" presId="urn:microsoft.com/office/officeart/2005/8/layout/list1"/>
    <dgm:cxn modelId="{37DF1C7E-094C-DE44-9EAD-B4EA3BAC1ECE}" type="presParOf" srcId="{2F4D3372-E89C-C54E-AB97-5978996F451D}" destId="{833FD886-698B-3D4E-B34D-30AC33F51EA7}" srcOrd="2" destOrd="0" presId="urn:microsoft.com/office/officeart/2005/8/layout/list1"/>
    <dgm:cxn modelId="{490A979A-4014-A64F-BDDA-E12664D83FA7}" type="presParOf" srcId="{2F4D3372-E89C-C54E-AB97-5978996F451D}" destId="{72851090-9032-2943-9B84-DC4710E01A5A}" srcOrd="3" destOrd="0" presId="urn:microsoft.com/office/officeart/2005/8/layout/list1"/>
    <dgm:cxn modelId="{CD76F360-F251-1647-8032-C97CFD0CF112}" type="presParOf" srcId="{2F4D3372-E89C-C54E-AB97-5978996F451D}" destId="{ABD5D723-7140-8A47-AEA8-264C075D7ABE}" srcOrd="4" destOrd="0" presId="urn:microsoft.com/office/officeart/2005/8/layout/list1"/>
    <dgm:cxn modelId="{E95C0E76-62B0-DA40-8214-02926CA87401}" type="presParOf" srcId="{ABD5D723-7140-8A47-AEA8-264C075D7ABE}" destId="{C3657C04-1F85-8248-89CD-AE21A58C56D2}" srcOrd="0" destOrd="0" presId="urn:microsoft.com/office/officeart/2005/8/layout/list1"/>
    <dgm:cxn modelId="{10CEA365-34B5-7F41-A01E-CB2EA11178DC}" type="presParOf" srcId="{ABD5D723-7140-8A47-AEA8-264C075D7ABE}" destId="{E0F16606-2FA1-9E4C-98EE-E0DCACCD7797}" srcOrd="1" destOrd="0" presId="urn:microsoft.com/office/officeart/2005/8/layout/list1"/>
    <dgm:cxn modelId="{951B9ADB-D2B7-EC46-BB84-77D9E9C4D5FF}" type="presParOf" srcId="{2F4D3372-E89C-C54E-AB97-5978996F451D}" destId="{63DF8A48-2CEB-7241-A7AE-37DB19128E51}" srcOrd="5" destOrd="0" presId="urn:microsoft.com/office/officeart/2005/8/layout/list1"/>
    <dgm:cxn modelId="{41802580-5EE1-584C-B906-6EDFED00A4F0}" type="presParOf" srcId="{2F4D3372-E89C-C54E-AB97-5978996F451D}" destId="{DB56557F-23C4-3B43-94F3-A2E4279DB1E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1B4500-4D4A-45D2-AFD7-B626888D23CF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3B01D7A-9252-4DC4-B30A-16CB8AF426F2}">
      <dgm:prSet/>
      <dgm:spPr/>
      <dgm:t>
        <a:bodyPr/>
        <a:lstStyle/>
        <a:p>
          <a:r>
            <a:rPr lang="en-US"/>
            <a:t>Clinical Features:</a:t>
          </a:r>
        </a:p>
      </dgm:t>
    </dgm:pt>
    <dgm:pt modelId="{3FF26B09-5F30-4BBE-B7CB-B72B9F133A8C}" type="parTrans" cxnId="{82F96AAE-75F8-4993-A8E7-1753C1791C28}">
      <dgm:prSet/>
      <dgm:spPr/>
      <dgm:t>
        <a:bodyPr/>
        <a:lstStyle/>
        <a:p>
          <a:endParaRPr lang="en-US"/>
        </a:p>
      </dgm:t>
    </dgm:pt>
    <dgm:pt modelId="{E9A2C641-CDFD-4CB6-AE4F-C50A6F1219E2}" type="sibTrans" cxnId="{82F96AAE-75F8-4993-A8E7-1753C1791C28}">
      <dgm:prSet/>
      <dgm:spPr/>
      <dgm:t>
        <a:bodyPr/>
        <a:lstStyle/>
        <a:p>
          <a:endParaRPr lang="en-US"/>
        </a:p>
      </dgm:t>
    </dgm:pt>
    <dgm:pt modelId="{7B372FFD-2FE2-465A-A686-7A320411B480}">
      <dgm:prSet/>
      <dgm:spPr/>
      <dgm:t>
        <a:bodyPr/>
        <a:lstStyle/>
        <a:p>
          <a:r>
            <a:rPr lang="en-US"/>
            <a:t>Cats = MetHb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shock, brown MM, resp distress, cyanosis, dull/depressed mentation or coma, and edema of the face and paws</a:t>
          </a:r>
        </a:p>
      </dgm:t>
    </dgm:pt>
    <dgm:pt modelId="{1FEF7D39-6C40-41F9-909F-5A095D842B9E}" type="parTrans" cxnId="{2E8D2FBD-F7AA-4C48-BFED-5C875B25EBDC}">
      <dgm:prSet/>
      <dgm:spPr/>
      <dgm:t>
        <a:bodyPr/>
        <a:lstStyle/>
        <a:p>
          <a:endParaRPr lang="en-US"/>
        </a:p>
      </dgm:t>
    </dgm:pt>
    <dgm:pt modelId="{2469F9E7-50FC-4DFB-BC25-9FC5BA67C196}" type="sibTrans" cxnId="{2E8D2FBD-F7AA-4C48-BFED-5C875B25EBDC}">
      <dgm:prSet/>
      <dgm:spPr/>
      <dgm:t>
        <a:bodyPr/>
        <a:lstStyle/>
        <a:p>
          <a:endParaRPr lang="en-US"/>
        </a:p>
      </dgm:t>
    </dgm:pt>
    <dgm:pt modelId="{C5799B2E-6FDE-42DB-A026-61B8869C8702}">
      <dgm:prSet/>
      <dgm:spPr/>
      <dgm:t>
        <a:bodyPr/>
        <a:lstStyle/>
        <a:p>
          <a:r>
            <a:rPr lang="en-US"/>
            <a:t>Dogs = hepatoxicity, GI signs, and CNS signs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V+, abdominal pain, icterus, coma, HE</a:t>
          </a:r>
        </a:p>
      </dgm:t>
    </dgm:pt>
    <dgm:pt modelId="{197A6D38-61EC-42BB-8C6A-27A994827D5D}" type="parTrans" cxnId="{F3C4404F-9CF5-4F32-9741-7E2CACC93320}">
      <dgm:prSet/>
      <dgm:spPr/>
      <dgm:t>
        <a:bodyPr/>
        <a:lstStyle/>
        <a:p>
          <a:endParaRPr lang="en-US"/>
        </a:p>
      </dgm:t>
    </dgm:pt>
    <dgm:pt modelId="{32067F30-011D-4A9B-B99D-66236B6883A0}" type="sibTrans" cxnId="{F3C4404F-9CF5-4F32-9741-7E2CACC93320}">
      <dgm:prSet/>
      <dgm:spPr/>
      <dgm:t>
        <a:bodyPr/>
        <a:lstStyle/>
        <a:p>
          <a:endParaRPr lang="en-US"/>
        </a:p>
      </dgm:t>
    </dgm:pt>
    <dgm:pt modelId="{8A069277-8F2C-4BAD-BF08-DBB2CEB5C73A}">
      <dgm:prSet/>
      <dgm:spPr/>
      <dgm:t>
        <a:bodyPr/>
        <a:lstStyle/>
        <a:p>
          <a:r>
            <a:rPr lang="en-US"/>
            <a:t>Diagnostics:</a:t>
          </a:r>
        </a:p>
      </dgm:t>
    </dgm:pt>
    <dgm:pt modelId="{00717A61-E429-4D28-BF03-EA392915DBA3}" type="parTrans" cxnId="{6D7159B3-C014-4DCC-9F98-DC0DAABC7215}">
      <dgm:prSet/>
      <dgm:spPr/>
      <dgm:t>
        <a:bodyPr/>
        <a:lstStyle/>
        <a:p>
          <a:endParaRPr lang="en-US"/>
        </a:p>
      </dgm:t>
    </dgm:pt>
    <dgm:pt modelId="{B98D313E-6329-4F9E-9037-1D90195BD1C1}" type="sibTrans" cxnId="{6D7159B3-C014-4DCC-9F98-DC0DAABC7215}">
      <dgm:prSet/>
      <dgm:spPr/>
      <dgm:t>
        <a:bodyPr/>
        <a:lstStyle/>
        <a:p>
          <a:endParaRPr lang="en-US"/>
        </a:p>
      </dgm:t>
    </dgm:pt>
    <dgm:pt modelId="{8D68CC62-10D1-4FCD-9577-D1B9D26243E7}">
      <dgm:prSet/>
      <dgm:spPr/>
      <dgm:t>
        <a:bodyPr/>
        <a:lstStyle/>
        <a:p>
          <a:r>
            <a:rPr lang="en-US"/>
            <a:t>CBC: MetHb, Heinz body anemia </a:t>
          </a:r>
        </a:p>
      </dgm:t>
    </dgm:pt>
    <dgm:pt modelId="{2FA7FA70-F2FF-406D-BFA2-63FF86ABF068}" type="parTrans" cxnId="{B22DC909-D472-4494-9739-B5A1CAD53AC6}">
      <dgm:prSet/>
      <dgm:spPr/>
      <dgm:t>
        <a:bodyPr/>
        <a:lstStyle/>
        <a:p>
          <a:endParaRPr lang="en-US"/>
        </a:p>
      </dgm:t>
    </dgm:pt>
    <dgm:pt modelId="{1A8448FC-378B-46F3-A00E-0FB88B06DD3F}" type="sibTrans" cxnId="{B22DC909-D472-4494-9739-B5A1CAD53AC6}">
      <dgm:prSet/>
      <dgm:spPr/>
      <dgm:t>
        <a:bodyPr/>
        <a:lstStyle/>
        <a:p>
          <a:endParaRPr lang="en-US"/>
        </a:p>
      </dgm:t>
    </dgm:pt>
    <dgm:pt modelId="{11AF04B4-ACCC-42F3-97B3-D8D9F6B4D98B}">
      <dgm:prSet/>
      <dgm:spPr/>
      <dgm:t>
        <a:bodyPr/>
        <a:lstStyle/>
        <a:p>
          <a:r>
            <a:rPr lang="en-US"/>
            <a:t>Chem: Elevated ALT, AST, and T Bili</a:t>
          </a:r>
        </a:p>
      </dgm:t>
    </dgm:pt>
    <dgm:pt modelId="{86DB6237-3669-4F5D-B582-EA8E92CEA861}" type="parTrans" cxnId="{4DFA4C3B-AF0C-4678-A4DF-059BBB91463F}">
      <dgm:prSet/>
      <dgm:spPr/>
      <dgm:t>
        <a:bodyPr/>
        <a:lstStyle/>
        <a:p>
          <a:endParaRPr lang="en-US"/>
        </a:p>
      </dgm:t>
    </dgm:pt>
    <dgm:pt modelId="{41F11115-2ED4-4C2C-BF55-00D11559469F}" type="sibTrans" cxnId="{4DFA4C3B-AF0C-4678-A4DF-059BBB91463F}">
      <dgm:prSet/>
      <dgm:spPr/>
      <dgm:t>
        <a:bodyPr/>
        <a:lstStyle/>
        <a:p>
          <a:endParaRPr lang="en-US"/>
        </a:p>
      </dgm:t>
    </dgm:pt>
    <dgm:pt modelId="{30EF7CE2-AE5C-438C-BB2E-B0DB69BE78A6}">
      <dgm:prSet/>
      <dgm:spPr/>
      <dgm:t>
        <a:bodyPr/>
        <a:lstStyle/>
        <a:p>
          <a:r>
            <a:rPr lang="en-US"/>
            <a:t>Hypoglycemia and prolonged PT/PTT with severe hepatic failure </a:t>
          </a:r>
        </a:p>
      </dgm:t>
    </dgm:pt>
    <dgm:pt modelId="{E77BF344-CE54-4E0D-9702-117ABADB06BD}" type="parTrans" cxnId="{FBA59468-AF7B-491A-B064-FCFE16613C93}">
      <dgm:prSet/>
      <dgm:spPr/>
      <dgm:t>
        <a:bodyPr/>
        <a:lstStyle/>
        <a:p>
          <a:endParaRPr lang="en-US"/>
        </a:p>
      </dgm:t>
    </dgm:pt>
    <dgm:pt modelId="{792F13BD-D187-48EF-A332-BBF3ED4BCC8B}" type="sibTrans" cxnId="{FBA59468-AF7B-491A-B064-FCFE16613C93}">
      <dgm:prSet/>
      <dgm:spPr/>
      <dgm:t>
        <a:bodyPr/>
        <a:lstStyle/>
        <a:p>
          <a:endParaRPr lang="en-US"/>
        </a:p>
      </dgm:t>
    </dgm:pt>
    <dgm:pt modelId="{5996F911-2172-014D-BB90-3C075A93F744}" type="pres">
      <dgm:prSet presAssocID="{761B4500-4D4A-45D2-AFD7-B626888D23CF}" presName="linear" presStyleCnt="0">
        <dgm:presLayoutVars>
          <dgm:dir/>
          <dgm:animLvl val="lvl"/>
          <dgm:resizeHandles val="exact"/>
        </dgm:presLayoutVars>
      </dgm:prSet>
      <dgm:spPr/>
    </dgm:pt>
    <dgm:pt modelId="{2C545322-E0B3-874A-9FAB-1364FE9195D6}" type="pres">
      <dgm:prSet presAssocID="{33B01D7A-9252-4DC4-B30A-16CB8AF426F2}" presName="parentLin" presStyleCnt="0"/>
      <dgm:spPr/>
    </dgm:pt>
    <dgm:pt modelId="{7A878EF4-F04D-BB4E-8021-D941BEB66E92}" type="pres">
      <dgm:prSet presAssocID="{33B01D7A-9252-4DC4-B30A-16CB8AF426F2}" presName="parentLeftMargin" presStyleLbl="node1" presStyleIdx="0" presStyleCnt="2"/>
      <dgm:spPr/>
    </dgm:pt>
    <dgm:pt modelId="{E41E2B5E-3730-C948-85FD-EBCEF548B768}" type="pres">
      <dgm:prSet presAssocID="{33B01D7A-9252-4DC4-B30A-16CB8AF426F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148E798-37C8-FB4A-88F5-2E48640017DB}" type="pres">
      <dgm:prSet presAssocID="{33B01D7A-9252-4DC4-B30A-16CB8AF426F2}" presName="negativeSpace" presStyleCnt="0"/>
      <dgm:spPr/>
    </dgm:pt>
    <dgm:pt modelId="{1AD7833F-347C-3047-AB37-56503901E829}" type="pres">
      <dgm:prSet presAssocID="{33B01D7A-9252-4DC4-B30A-16CB8AF426F2}" presName="childText" presStyleLbl="conFgAcc1" presStyleIdx="0" presStyleCnt="2">
        <dgm:presLayoutVars>
          <dgm:bulletEnabled val="1"/>
        </dgm:presLayoutVars>
      </dgm:prSet>
      <dgm:spPr/>
    </dgm:pt>
    <dgm:pt modelId="{33C8082D-E837-4D4D-9086-DF4E69ECFF5C}" type="pres">
      <dgm:prSet presAssocID="{E9A2C641-CDFD-4CB6-AE4F-C50A6F1219E2}" presName="spaceBetweenRectangles" presStyleCnt="0"/>
      <dgm:spPr/>
    </dgm:pt>
    <dgm:pt modelId="{71207E54-8515-8247-B38E-51EB69BE08CD}" type="pres">
      <dgm:prSet presAssocID="{8A069277-8F2C-4BAD-BF08-DBB2CEB5C73A}" presName="parentLin" presStyleCnt="0"/>
      <dgm:spPr/>
    </dgm:pt>
    <dgm:pt modelId="{BABCA84D-FC72-A941-A3EC-9613E9613AFB}" type="pres">
      <dgm:prSet presAssocID="{8A069277-8F2C-4BAD-BF08-DBB2CEB5C73A}" presName="parentLeftMargin" presStyleLbl="node1" presStyleIdx="0" presStyleCnt="2"/>
      <dgm:spPr/>
    </dgm:pt>
    <dgm:pt modelId="{7FEFDFF7-1FB4-254C-90E2-DEA06A656C72}" type="pres">
      <dgm:prSet presAssocID="{8A069277-8F2C-4BAD-BF08-DBB2CEB5C73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9F49FAB-4E87-8F4B-8D17-7347C7B19F26}" type="pres">
      <dgm:prSet presAssocID="{8A069277-8F2C-4BAD-BF08-DBB2CEB5C73A}" presName="negativeSpace" presStyleCnt="0"/>
      <dgm:spPr/>
    </dgm:pt>
    <dgm:pt modelId="{0D8BA4AE-D2F1-144A-9778-9CF48B666E47}" type="pres">
      <dgm:prSet presAssocID="{8A069277-8F2C-4BAD-BF08-DBB2CEB5C73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22DC909-D472-4494-9739-B5A1CAD53AC6}" srcId="{8A069277-8F2C-4BAD-BF08-DBB2CEB5C73A}" destId="{8D68CC62-10D1-4FCD-9577-D1B9D26243E7}" srcOrd="0" destOrd="0" parTransId="{2FA7FA70-F2FF-406D-BFA2-63FF86ABF068}" sibTransId="{1A8448FC-378B-46F3-A00E-0FB88B06DD3F}"/>
    <dgm:cxn modelId="{E2A05C26-033A-E949-BB28-677C67C2BE72}" type="presOf" srcId="{33B01D7A-9252-4DC4-B30A-16CB8AF426F2}" destId="{E41E2B5E-3730-C948-85FD-EBCEF548B768}" srcOrd="1" destOrd="0" presId="urn:microsoft.com/office/officeart/2005/8/layout/list1"/>
    <dgm:cxn modelId="{4DFA4C3B-AF0C-4678-A4DF-059BBB91463F}" srcId="{8A069277-8F2C-4BAD-BF08-DBB2CEB5C73A}" destId="{11AF04B4-ACCC-42F3-97B3-D8D9F6B4D98B}" srcOrd="1" destOrd="0" parTransId="{86DB6237-3669-4F5D-B582-EA8E92CEA861}" sibTransId="{41F11115-2ED4-4C2C-BF55-00D11559469F}"/>
    <dgm:cxn modelId="{F3C4404F-9CF5-4F32-9741-7E2CACC93320}" srcId="{33B01D7A-9252-4DC4-B30A-16CB8AF426F2}" destId="{C5799B2E-6FDE-42DB-A026-61B8869C8702}" srcOrd="1" destOrd="0" parTransId="{197A6D38-61EC-42BB-8C6A-27A994827D5D}" sibTransId="{32067F30-011D-4A9B-B99D-66236B6883A0}"/>
    <dgm:cxn modelId="{8105D358-9B78-2C4C-A4F1-CBF851082B2A}" type="presOf" srcId="{11AF04B4-ACCC-42F3-97B3-D8D9F6B4D98B}" destId="{0D8BA4AE-D2F1-144A-9778-9CF48B666E47}" srcOrd="0" destOrd="1" presId="urn:microsoft.com/office/officeart/2005/8/layout/list1"/>
    <dgm:cxn modelId="{FBA59468-AF7B-491A-B064-FCFE16613C93}" srcId="{8A069277-8F2C-4BAD-BF08-DBB2CEB5C73A}" destId="{30EF7CE2-AE5C-438C-BB2E-B0DB69BE78A6}" srcOrd="2" destOrd="0" parTransId="{E77BF344-CE54-4E0D-9702-117ABADB06BD}" sibTransId="{792F13BD-D187-48EF-A332-BBF3ED4BCC8B}"/>
    <dgm:cxn modelId="{6FDFA47A-39AE-D546-9E90-581D7DA3D0D6}" type="presOf" srcId="{C5799B2E-6FDE-42DB-A026-61B8869C8702}" destId="{1AD7833F-347C-3047-AB37-56503901E829}" srcOrd="0" destOrd="1" presId="urn:microsoft.com/office/officeart/2005/8/layout/list1"/>
    <dgm:cxn modelId="{CF69527D-5CD1-FF40-B375-EA697F249937}" type="presOf" srcId="{7B372FFD-2FE2-465A-A686-7A320411B480}" destId="{1AD7833F-347C-3047-AB37-56503901E829}" srcOrd="0" destOrd="0" presId="urn:microsoft.com/office/officeart/2005/8/layout/list1"/>
    <dgm:cxn modelId="{F5B7F186-3827-A64A-8822-6842B942B5DC}" type="presOf" srcId="{33B01D7A-9252-4DC4-B30A-16CB8AF426F2}" destId="{7A878EF4-F04D-BB4E-8021-D941BEB66E92}" srcOrd="0" destOrd="0" presId="urn:microsoft.com/office/officeart/2005/8/layout/list1"/>
    <dgm:cxn modelId="{6870C697-54DA-1A46-A1F6-16180332EA70}" type="presOf" srcId="{761B4500-4D4A-45D2-AFD7-B626888D23CF}" destId="{5996F911-2172-014D-BB90-3C075A93F744}" srcOrd="0" destOrd="0" presId="urn:microsoft.com/office/officeart/2005/8/layout/list1"/>
    <dgm:cxn modelId="{F5250C9F-B4D9-AD44-88C3-9F7EDC65EB58}" type="presOf" srcId="{8A069277-8F2C-4BAD-BF08-DBB2CEB5C73A}" destId="{7FEFDFF7-1FB4-254C-90E2-DEA06A656C72}" srcOrd="1" destOrd="0" presId="urn:microsoft.com/office/officeart/2005/8/layout/list1"/>
    <dgm:cxn modelId="{82F96AAE-75F8-4993-A8E7-1753C1791C28}" srcId="{761B4500-4D4A-45D2-AFD7-B626888D23CF}" destId="{33B01D7A-9252-4DC4-B30A-16CB8AF426F2}" srcOrd="0" destOrd="0" parTransId="{3FF26B09-5F30-4BBE-B7CB-B72B9F133A8C}" sibTransId="{E9A2C641-CDFD-4CB6-AE4F-C50A6F1219E2}"/>
    <dgm:cxn modelId="{6D7159B3-C014-4DCC-9F98-DC0DAABC7215}" srcId="{761B4500-4D4A-45D2-AFD7-B626888D23CF}" destId="{8A069277-8F2C-4BAD-BF08-DBB2CEB5C73A}" srcOrd="1" destOrd="0" parTransId="{00717A61-E429-4D28-BF03-EA392915DBA3}" sibTransId="{B98D313E-6329-4F9E-9037-1D90195BD1C1}"/>
    <dgm:cxn modelId="{934209BB-6CC8-4841-B0FD-D806B4361A5B}" type="presOf" srcId="{8D68CC62-10D1-4FCD-9577-D1B9D26243E7}" destId="{0D8BA4AE-D2F1-144A-9778-9CF48B666E47}" srcOrd="0" destOrd="0" presId="urn:microsoft.com/office/officeart/2005/8/layout/list1"/>
    <dgm:cxn modelId="{2E8D2FBD-F7AA-4C48-BFED-5C875B25EBDC}" srcId="{33B01D7A-9252-4DC4-B30A-16CB8AF426F2}" destId="{7B372FFD-2FE2-465A-A686-7A320411B480}" srcOrd="0" destOrd="0" parTransId="{1FEF7D39-6C40-41F9-909F-5A095D842B9E}" sibTransId="{2469F9E7-50FC-4DFB-BC25-9FC5BA67C196}"/>
    <dgm:cxn modelId="{8DED58D1-C8C1-B940-B9AF-394D18B8E062}" type="presOf" srcId="{30EF7CE2-AE5C-438C-BB2E-B0DB69BE78A6}" destId="{0D8BA4AE-D2F1-144A-9778-9CF48B666E47}" srcOrd="0" destOrd="2" presId="urn:microsoft.com/office/officeart/2005/8/layout/list1"/>
    <dgm:cxn modelId="{763511E0-E935-1047-8756-9F21EC580528}" type="presOf" srcId="{8A069277-8F2C-4BAD-BF08-DBB2CEB5C73A}" destId="{BABCA84D-FC72-A941-A3EC-9613E9613AFB}" srcOrd="0" destOrd="0" presId="urn:microsoft.com/office/officeart/2005/8/layout/list1"/>
    <dgm:cxn modelId="{44F5B502-36B5-1049-B41C-48CF8833E283}" type="presParOf" srcId="{5996F911-2172-014D-BB90-3C075A93F744}" destId="{2C545322-E0B3-874A-9FAB-1364FE9195D6}" srcOrd="0" destOrd="0" presId="urn:microsoft.com/office/officeart/2005/8/layout/list1"/>
    <dgm:cxn modelId="{D047D91E-19AC-7C41-8398-B0B6C9FCD0D1}" type="presParOf" srcId="{2C545322-E0B3-874A-9FAB-1364FE9195D6}" destId="{7A878EF4-F04D-BB4E-8021-D941BEB66E92}" srcOrd="0" destOrd="0" presId="urn:microsoft.com/office/officeart/2005/8/layout/list1"/>
    <dgm:cxn modelId="{4F9B23A3-7863-DA47-A714-272D3B11550D}" type="presParOf" srcId="{2C545322-E0B3-874A-9FAB-1364FE9195D6}" destId="{E41E2B5E-3730-C948-85FD-EBCEF548B768}" srcOrd="1" destOrd="0" presId="urn:microsoft.com/office/officeart/2005/8/layout/list1"/>
    <dgm:cxn modelId="{56C836C3-C027-D147-83D4-97FE61BAB865}" type="presParOf" srcId="{5996F911-2172-014D-BB90-3C075A93F744}" destId="{E148E798-37C8-FB4A-88F5-2E48640017DB}" srcOrd="1" destOrd="0" presId="urn:microsoft.com/office/officeart/2005/8/layout/list1"/>
    <dgm:cxn modelId="{86A76491-533A-4744-AA28-4779CAA72393}" type="presParOf" srcId="{5996F911-2172-014D-BB90-3C075A93F744}" destId="{1AD7833F-347C-3047-AB37-56503901E829}" srcOrd="2" destOrd="0" presId="urn:microsoft.com/office/officeart/2005/8/layout/list1"/>
    <dgm:cxn modelId="{485BF122-6A6D-384D-AE56-A21F0E6833FC}" type="presParOf" srcId="{5996F911-2172-014D-BB90-3C075A93F744}" destId="{33C8082D-E837-4D4D-9086-DF4E69ECFF5C}" srcOrd="3" destOrd="0" presId="urn:microsoft.com/office/officeart/2005/8/layout/list1"/>
    <dgm:cxn modelId="{E902783F-76A3-E044-A4C4-68287B5347CB}" type="presParOf" srcId="{5996F911-2172-014D-BB90-3C075A93F744}" destId="{71207E54-8515-8247-B38E-51EB69BE08CD}" srcOrd="4" destOrd="0" presId="urn:microsoft.com/office/officeart/2005/8/layout/list1"/>
    <dgm:cxn modelId="{BB298D46-6173-3445-A35A-43B2FFF3B0C1}" type="presParOf" srcId="{71207E54-8515-8247-B38E-51EB69BE08CD}" destId="{BABCA84D-FC72-A941-A3EC-9613E9613AFB}" srcOrd="0" destOrd="0" presId="urn:microsoft.com/office/officeart/2005/8/layout/list1"/>
    <dgm:cxn modelId="{3253115B-48EA-B241-882C-10F2B2513F5A}" type="presParOf" srcId="{71207E54-8515-8247-B38E-51EB69BE08CD}" destId="{7FEFDFF7-1FB4-254C-90E2-DEA06A656C72}" srcOrd="1" destOrd="0" presId="urn:microsoft.com/office/officeart/2005/8/layout/list1"/>
    <dgm:cxn modelId="{B0BA8488-A4E3-F843-9120-D34BFA3B4F2F}" type="presParOf" srcId="{5996F911-2172-014D-BB90-3C075A93F744}" destId="{89F49FAB-4E87-8F4B-8D17-7347C7B19F26}" srcOrd="5" destOrd="0" presId="urn:microsoft.com/office/officeart/2005/8/layout/list1"/>
    <dgm:cxn modelId="{96E01B19-8536-1C44-94B9-08E9B20D0BE3}" type="presParOf" srcId="{5996F911-2172-014D-BB90-3C075A93F744}" destId="{0D8BA4AE-D2F1-144A-9778-9CF48B666E4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BBD1D9-C032-4D16-96EF-331CAD7D46A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1832AB-D2DF-4926-98FF-1E46172E8100}">
      <dgm:prSet/>
      <dgm:spPr/>
      <dgm:t>
        <a:bodyPr/>
        <a:lstStyle/>
        <a:p>
          <a:r>
            <a:rPr lang="en-US"/>
            <a:t>Detoxification:</a:t>
          </a:r>
        </a:p>
      </dgm:t>
    </dgm:pt>
    <dgm:pt modelId="{D03C0792-CBAC-4E0E-84EA-DE9BD697EB0E}" type="parTrans" cxnId="{45E018BA-C640-4677-8971-745B901A3337}">
      <dgm:prSet/>
      <dgm:spPr/>
      <dgm:t>
        <a:bodyPr/>
        <a:lstStyle/>
        <a:p>
          <a:endParaRPr lang="en-US"/>
        </a:p>
      </dgm:t>
    </dgm:pt>
    <dgm:pt modelId="{FAC7EEA1-3EB0-45E4-A728-A32C3AE458AC}" type="sibTrans" cxnId="{45E018BA-C640-4677-8971-745B901A3337}">
      <dgm:prSet/>
      <dgm:spPr/>
      <dgm:t>
        <a:bodyPr/>
        <a:lstStyle/>
        <a:p>
          <a:endParaRPr lang="en-US"/>
        </a:p>
      </dgm:t>
    </dgm:pt>
    <dgm:pt modelId="{97422D93-C0E5-4192-84DF-92A18B79ADD2}">
      <dgm:prSet/>
      <dgm:spPr/>
      <dgm:t>
        <a:bodyPr/>
        <a:lstStyle/>
        <a:p>
          <a:r>
            <a:rPr lang="en-US"/>
            <a:t>Induce vomiting within 2 hours of ingestion </a:t>
          </a:r>
        </a:p>
      </dgm:t>
    </dgm:pt>
    <dgm:pt modelId="{03E26F6F-E741-42ED-84AD-80D8679BF9B0}" type="parTrans" cxnId="{14E3FF17-3A06-43ED-A5F5-B66BB75A21EC}">
      <dgm:prSet/>
      <dgm:spPr/>
      <dgm:t>
        <a:bodyPr/>
        <a:lstStyle/>
        <a:p>
          <a:endParaRPr lang="en-US"/>
        </a:p>
      </dgm:t>
    </dgm:pt>
    <dgm:pt modelId="{DCB1524D-7BE2-4BBC-A975-208D0EF3452B}" type="sibTrans" cxnId="{14E3FF17-3A06-43ED-A5F5-B66BB75A21EC}">
      <dgm:prSet/>
      <dgm:spPr/>
      <dgm:t>
        <a:bodyPr/>
        <a:lstStyle/>
        <a:p>
          <a:endParaRPr lang="en-US"/>
        </a:p>
      </dgm:t>
    </dgm:pt>
    <dgm:pt modelId="{0C08FDFA-105C-4D46-8B18-2B40A89BC110}">
      <dgm:prSet/>
      <dgm:spPr/>
      <dgm:t>
        <a:bodyPr/>
        <a:lstStyle/>
        <a:p>
          <a:r>
            <a:rPr lang="en-US"/>
            <a:t>Activated charcoal (1-3g/kg) with cathartic once with ingestion &lt;1 hour prior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no significant enterohepatic recirculation so additional doses will not work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will interfere with NAC administration </a:t>
          </a:r>
        </a:p>
      </dgm:t>
    </dgm:pt>
    <dgm:pt modelId="{948BB7B2-F3ED-4D50-A698-BB71B40DE22D}" type="parTrans" cxnId="{9235BB87-43EC-4EF9-991C-B4C6BAE02C0F}">
      <dgm:prSet/>
      <dgm:spPr/>
      <dgm:t>
        <a:bodyPr/>
        <a:lstStyle/>
        <a:p>
          <a:endParaRPr lang="en-US"/>
        </a:p>
      </dgm:t>
    </dgm:pt>
    <dgm:pt modelId="{54F248EB-E653-4120-AA68-E1FD92D1E25C}" type="sibTrans" cxnId="{9235BB87-43EC-4EF9-991C-B4C6BAE02C0F}">
      <dgm:prSet/>
      <dgm:spPr/>
      <dgm:t>
        <a:bodyPr/>
        <a:lstStyle/>
        <a:p>
          <a:endParaRPr lang="en-US"/>
        </a:p>
      </dgm:t>
    </dgm:pt>
    <dgm:pt modelId="{FD608F0B-D3CA-4EB3-9249-FFBC5EC22A14}">
      <dgm:prSet/>
      <dgm:spPr/>
      <dgm:t>
        <a:bodyPr/>
        <a:lstStyle/>
        <a:p>
          <a:r>
            <a:rPr lang="en-US"/>
            <a:t>Treatments:</a:t>
          </a:r>
        </a:p>
      </dgm:t>
    </dgm:pt>
    <dgm:pt modelId="{5E837F93-EBA1-46A3-9E63-EE4A87FCB9A5}" type="parTrans" cxnId="{0AE748A7-1402-4383-8CA8-51E8DECE99DE}">
      <dgm:prSet/>
      <dgm:spPr/>
      <dgm:t>
        <a:bodyPr/>
        <a:lstStyle/>
        <a:p>
          <a:endParaRPr lang="en-US"/>
        </a:p>
      </dgm:t>
    </dgm:pt>
    <dgm:pt modelId="{746917FF-8A15-4930-A4E9-5D526F106E89}" type="sibTrans" cxnId="{0AE748A7-1402-4383-8CA8-51E8DECE99DE}">
      <dgm:prSet/>
      <dgm:spPr/>
      <dgm:t>
        <a:bodyPr/>
        <a:lstStyle/>
        <a:p>
          <a:endParaRPr lang="en-US"/>
        </a:p>
      </dgm:t>
    </dgm:pt>
    <dgm:pt modelId="{CD586D7F-AB9F-4DE4-B162-9CD632EE5EF1}">
      <dgm:prSet/>
      <dgm:spPr/>
      <dgm:t>
        <a:bodyPr/>
        <a:lstStyle/>
        <a:p>
          <a:r>
            <a:rPr lang="en-US"/>
            <a:t>Supplemental O2 if needed </a:t>
          </a:r>
        </a:p>
      </dgm:t>
    </dgm:pt>
    <dgm:pt modelId="{B189D344-E4CF-49D4-A4B0-28CC813A13F0}" type="parTrans" cxnId="{963916EC-EE47-4DB7-9BB4-749E3D1FC64F}">
      <dgm:prSet/>
      <dgm:spPr/>
      <dgm:t>
        <a:bodyPr/>
        <a:lstStyle/>
        <a:p>
          <a:endParaRPr lang="en-US"/>
        </a:p>
      </dgm:t>
    </dgm:pt>
    <dgm:pt modelId="{753BDBF4-FF5E-4E0E-BA50-5F1147DE5EB6}" type="sibTrans" cxnId="{963916EC-EE47-4DB7-9BB4-749E3D1FC64F}">
      <dgm:prSet/>
      <dgm:spPr/>
      <dgm:t>
        <a:bodyPr/>
        <a:lstStyle/>
        <a:p>
          <a:endParaRPr lang="en-US"/>
        </a:p>
      </dgm:t>
    </dgm:pt>
    <dgm:pt modelId="{34E205F3-B69C-4B80-8715-9E1C8EE89323}">
      <dgm:prSet/>
      <dgm:spPr/>
      <dgm:t>
        <a:bodyPr/>
        <a:lstStyle/>
        <a:p>
          <a:r>
            <a:rPr lang="en-US"/>
            <a:t>IVF +/- pRBC’s for hemodynamic stability </a:t>
          </a:r>
        </a:p>
      </dgm:t>
    </dgm:pt>
    <dgm:pt modelId="{F0E303D7-7EFF-4039-8E01-7CCE1504F7FA}" type="parTrans" cxnId="{97EE01F1-7A9A-4E5C-A156-FCC2C6B5824C}">
      <dgm:prSet/>
      <dgm:spPr/>
      <dgm:t>
        <a:bodyPr/>
        <a:lstStyle/>
        <a:p>
          <a:endParaRPr lang="en-US"/>
        </a:p>
      </dgm:t>
    </dgm:pt>
    <dgm:pt modelId="{38487AC8-A8A8-4A77-8783-1E446461CA2D}" type="sibTrans" cxnId="{97EE01F1-7A9A-4E5C-A156-FCC2C6B5824C}">
      <dgm:prSet/>
      <dgm:spPr/>
      <dgm:t>
        <a:bodyPr/>
        <a:lstStyle/>
        <a:p>
          <a:endParaRPr lang="en-US"/>
        </a:p>
      </dgm:t>
    </dgm:pt>
    <dgm:pt modelId="{713036EC-87FD-4A31-9373-119DD9073620}">
      <dgm:prSet/>
      <dgm:spPr/>
      <dgm:t>
        <a:bodyPr/>
        <a:lstStyle/>
        <a:p>
          <a:r>
            <a:rPr lang="en-US"/>
            <a:t>Antidote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provision of glutathione substrates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NAC 140mg/kg once then 70 mg/kg IV q4-6 hours for 7-17 doses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may be more effective PO</a:t>
          </a:r>
        </a:p>
      </dgm:t>
    </dgm:pt>
    <dgm:pt modelId="{9E64302A-013C-4034-A1CF-82A28D98B390}" type="parTrans" cxnId="{CE2D0CE7-AE1A-44FD-9BA9-A7ECDC09FC57}">
      <dgm:prSet/>
      <dgm:spPr/>
      <dgm:t>
        <a:bodyPr/>
        <a:lstStyle/>
        <a:p>
          <a:endParaRPr lang="en-US"/>
        </a:p>
      </dgm:t>
    </dgm:pt>
    <dgm:pt modelId="{2C7E438A-991F-4E99-AC6F-62B558A55892}" type="sibTrans" cxnId="{CE2D0CE7-AE1A-44FD-9BA9-A7ECDC09FC57}">
      <dgm:prSet/>
      <dgm:spPr/>
      <dgm:t>
        <a:bodyPr/>
        <a:lstStyle/>
        <a:p>
          <a:endParaRPr lang="en-US"/>
        </a:p>
      </dgm:t>
    </dgm:pt>
    <dgm:pt modelId="{0A94DC38-4006-42CC-B3AF-63D6D5C621B0}">
      <dgm:prSet/>
      <dgm:spPr/>
      <dgm:t>
        <a:bodyPr/>
        <a:lstStyle/>
        <a:p>
          <a:r>
            <a:rPr lang="en-US"/>
            <a:t>Antioxidants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SAMe 18mg/kg/dat + Vitamin C (Ascorbic Acid) 30mg/kg IV q6 to reduce Methb to Hb</a:t>
          </a:r>
        </a:p>
      </dgm:t>
    </dgm:pt>
    <dgm:pt modelId="{5C913BEB-CB9C-43FD-9A3C-7A9B46607AE4}" type="parTrans" cxnId="{A7065E48-110E-416C-8213-7AE41947149F}">
      <dgm:prSet/>
      <dgm:spPr/>
      <dgm:t>
        <a:bodyPr/>
        <a:lstStyle/>
        <a:p>
          <a:endParaRPr lang="en-US"/>
        </a:p>
      </dgm:t>
    </dgm:pt>
    <dgm:pt modelId="{69771548-D1CC-4BF5-8537-9141AC7ED9EF}" type="sibTrans" cxnId="{A7065E48-110E-416C-8213-7AE41947149F}">
      <dgm:prSet/>
      <dgm:spPr/>
      <dgm:t>
        <a:bodyPr/>
        <a:lstStyle/>
        <a:p>
          <a:endParaRPr lang="en-US"/>
        </a:p>
      </dgm:t>
    </dgm:pt>
    <dgm:pt modelId="{A769CBA5-FAF3-44A1-8267-B08E3484D486}">
      <dgm:prSet/>
      <dgm:spPr/>
      <dgm:t>
        <a:bodyPr/>
        <a:lstStyle/>
        <a:p>
          <a:r>
            <a:rPr lang="en-US"/>
            <a:t>Alternative Therapy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Cimetidine 5-10mg/kg IV to reduce metabolism of APAP by p450 pathway</a:t>
          </a:r>
        </a:p>
      </dgm:t>
    </dgm:pt>
    <dgm:pt modelId="{2A6B342D-40C7-4B80-BA1D-F1E3B7F13A04}" type="parTrans" cxnId="{844175A2-DA6B-435F-A306-6E01F1B9F930}">
      <dgm:prSet/>
      <dgm:spPr/>
      <dgm:t>
        <a:bodyPr/>
        <a:lstStyle/>
        <a:p>
          <a:endParaRPr lang="en-US"/>
        </a:p>
      </dgm:t>
    </dgm:pt>
    <dgm:pt modelId="{F24B937F-DC6E-44D6-BD1A-7282F9091127}" type="sibTrans" cxnId="{844175A2-DA6B-435F-A306-6E01F1B9F930}">
      <dgm:prSet/>
      <dgm:spPr/>
      <dgm:t>
        <a:bodyPr/>
        <a:lstStyle/>
        <a:p>
          <a:endParaRPr lang="en-US"/>
        </a:p>
      </dgm:t>
    </dgm:pt>
    <dgm:pt modelId="{D53B86EA-F158-4574-B410-178888326608}">
      <dgm:prSet/>
      <dgm:spPr/>
      <dgm:t>
        <a:bodyPr/>
        <a:lstStyle/>
        <a:p>
          <a:r>
            <a:rPr lang="en-US"/>
            <a:t>FFP + Vitamin K for coagulopathy </a:t>
          </a:r>
        </a:p>
      </dgm:t>
    </dgm:pt>
    <dgm:pt modelId="{C269F659-11F8-4F4A-AA75-29995E2E7A1F}" type="parTrans" cxnId="{BB20AF88-32A7-4133-973F-486D044EE3AC}">
      <dgm:prSet/>
      <dgm:spPr/>
      <dgm:t>
        <a:bodyPr/>
        <a:lstStyle/>
        <a:p>
          <a:endParaRPr lang="en-US"/>
        </a:p>
      </dgm:t>
    </dgm:pt>
    <dgm:pt modelId="{77133109-5C7E-4F5D-9B72-1B4C2D7A19BC}" type="sibTrans" cxnId="{BB20AF88-32A7-4133-973F-486D044EE3AC}">
      <dgm:prSet/>
      <dgm:spPr/>
      <dgm:t>
        <a:bodyPr/>
        <a:lstStyle/>
        <a:p>
          <a:endParaRPr lang="en-US"/>
        </a:p>
      </dgm:t>
    </dgm:pt>
    <dgm:pt modelId="{8A06A014-C236-4B8D-AD71-2CE500145EFD}">
      <dgm:prSet/>
      <dgm:spPr/>
      <dgm:t>
        <a:bodyPr/>
        <a:lstStyle/>
        <a:p>
          <a:r>
            <a:rPr lang="en-US" dirty="0"/>
            <a:t>Methylene Blue 1.5mg/kg IV for 1-2 doses (not used in cats due to risk of </a:t>
          </a:r>
          <a:r>
            <a:rPr lang="en-US" dirty="0" err="1"/>
            <a:t>MetHb</a:t>
          </a:r>
          <a:r>
            <a:rPr lang="en-US" dirty="0"/>
            <a:t> production)</a:t>
          </a:r>
        </a:p>
      </dgm:t>
    </dgm:pt>
    <dgm:pt modelId="{51C7FF57-C0E0-4E6A-AD8C-37866D5FDB54}" type="parTrans" cxnId="{2DB85123-104C-461F-A7E5-7F595AAF08D3}">
      <dgm:prSet/>
      <dgm:spPr/>
      <dgm:t>
        <a:bodyPr/>
        <a:lstStyle/>
        <a:p>
          <a:endParaRPr lang="en-US"/>
        </a:p>
      </dgm:t>
    </dgm:pt>
    <dgm:pt modelId="{43F92A47-5204-4E38-A154-5CB868FB737B}" type="sibTrans" cxnId="{2DB85123-104C-461F-A7E5-7F595AAF08D3}">
      <dgm:prSet/>
      <dgm:spPr/>
      <dgm:t>
        <a:bodyPr/>
        <a:lstStyle/>
        <a:p>
          <a:endParaRPr lang="en-US"/>
        </a:p>
      </dgm:t>
    </dgm:pt>
    <dgm:pt modelId="{2BA90D5A-00D6-E44F-ADE7-8A89D5B139FB}" type="pres">
      <dgm:prSet presAssocID="{42BBD1D9-C032-4D16-96EF-331CAD7D46AA}" presName="linear" presStyleCnt="0">
        <dgm:presLayoutVars>
          <dgm:animLvl val="lvl"/>
          <dgm:resizeHandles val="exact"/>
        </dgm:presLayoutVars>
      </dgm:prSet>
      <dgm:spPr/>
    </dgm:pt>
    <dgm:pt modelId="{99010604-68CF-2B4B-9F1C-E1304A1D381B}" type="pres">
      <dgm:prSet presAssocID="{DE1832AB-D2DF-4926-98FF-1E46172E810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E3C05A8-4A93-DF44-985D-AB1FE32950B8}" type="pres">
      <dgm:prSet presAssocID="{DE1832AB-D2DF-4926-98FF-1E46172E8100}" presName="childText" presStyleLbl="revTx" presStyleIdx="0" presStyleCnt="2">
        <dgm:presLayoutVars>
          <dgm:bulletEnabled val="1"/>
        </dgm:presLayoutVars>
      </dgm:prSet>
      <dgm:spPr/>
    </dgm:pt>
    <dgm:pt modelId="{5206D169-585C-064A-87CC-FEB11C788F4E}" type="pres">
      <dgm:prSet presAssocID="{FD608F0B-D3CA-4EB3-9249-FFBC5EC22A1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4AC445F-C417-0343-96B1-63C56A3D2884}" type="pres">
      <dgm:prSet presAssocID="{FD608F0B-D3CA-4EB3-9249-FFBC5EC22A1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4E3FF17-3A06-43ED-A5F5-B66BB75A21EC}" srcId="{DE1832AB-D2DF-4926-98FF-1E46172E8100}" destId="{97422D93-C0E5-4192-84DF-92A18B79ADD2}" srcOrd="0" destOrd="0" parTransId="{03E26F6F-E741-42ED-84AD-80D8679BF9B0}" sibTransId="{DCB1524D-7BE2-4BBC-A975-208D0EF3452B}"/>
    <dgm:cxn modelId="{39037220-01BB-E74C-97B1-1029B59BE472}" type="presOf" srcId="{D53B86EA-F158-4574-B410-178888326608}" destId="{54AC445F-C417-0343-96B1-63C56A3D2884}" srcOrd="0" destOrd="5" presId="urn:microsoft.com/office/officeart/2005/8/layout/vList2"/>
    <dgm:cxn modelId="{2DB85123-104C-461F-A7E5-7F595AAF08D3}" srcId="{A769CBA5-FAF3-44A1-8267-B08E3484D486}" destId="{8A06A014-C236-4B8D-AD71-2CE500145EFD}" srcOrd="1" destOrd="0" parTransId="{51C7FF57-C0E0-4E6A-AD8C-37866D5FDB54}" sibTransId="{43F92A47-5204-4E38-A154-5CB868FB737B}"/>
    <dgm:cxn modelId="{44329D23-046E-5C4E-BA09-53F2B285EFE4}" type="presOf" srcId="{CD586D7F-AB9F-4DE4-B162-9CD632EE5EF1}" destId="{54AC445F-C417-0343-96B1-63C56A3D2884}" srcOrd="0" destOrd="0" presId="urn:microsoft.com/office/officeart/2005/8/layout/vList2"/>
    <dgm:cxn modelId="{A462083D-2BAE-C547-8C3D-4B2901FE3058}" type="presOf" srcId="{34E205F3-B69C-4B80-8715-9E1C8EE89323}" destId="{54AC445F-C417-0343-96B1-63C56A3D2884}" srcOrd="0" destOrd="1" presId="urn:microsoft.com/office/officeart/2005/8/layout/vList2"/>
    <dgm:cxn modelId="{64114B48-0AB0-934B-A52A-EB8B0B020971}" type="presOf" srcId="{713036EC-87FD-4A31-9373-119DD9073620}" destId="{54AC445F-C417-0343-96B1-63C56A3D2884}" srcOrd="0" destOrd="2" presId="urn:microsoft.com/office/officeart/2005/8/layout/vList2"/>
    <dgm:cxn modelId="{A7065E48-110E-416C-8213-7AE41947149F}" srcId="{FD608F0B-D3CA-4EB3-9249-FFBC5EC22A14}" destId="{0A94DC38-4006-42CC-B3AF-63D6D5C621B0}" srcOrd="3" destOrd="0" parTransId="{5C913BEB-CB9C-43FD-9A3C-7A9B46607AE4}" sibTransId="{69771548-D1CC-4BF5-8537-9141AC7ED9EF}"/>
    <dgm:cxn modelId="{D6E3D15F-16FE-AF46-B755-05969F4D6189}" type="presOf" srcId="{0C08FDFA-105C-4D46-8B18-2B40A89BC110}" destId="{CE3C05A8-4A93-DF44-985D-AB1FE32950B8}" srcOrd="0" destOrd="1" presId="urn:microsoft.com/office/officeart/2005/8/layout/vList2"/>
    <dgm:cxn modelId="{9C92DD61-2E27-EE4C-8FF2-FFD8CFB43159}" type="presOf" srcId="{97422D93-C0E5-4192-84DF-92A18B79ADD2}" destId="{CE3C05A8-4A93-DF44-985D-AB1FE32950B8}" srcOrd="0" destOrd="0" presId="urn:microsoft.com/office/officeart/2005/8/layout/vList2"/>
    <dgm:cxn modelId="{BD9F6366-A627-1E48-B2BE-D13C7F400BEA}" type="presOf" srcId="{FD608F0B-D3CA-4EB3-9249-FFBC5EC22A14}" destId="{5206D169-585C-064A-87CC-FEB11C788F4E}" srcOrd="0" destOrd="0" presId="urn:microsoft.com/office/officeart/2005/8/layout/vList2"/>
    <dgm:cxn modelId="{5BC8B27F-AC85-554F-9069-EA07748A2269}" type="presOf" srcId="{A769CBA5-FAF3-44A1-8267-B08E3484D486}" destId="{54AC445F-C417-0343-96B1-63C56A3D2884}" srcOrd="0" destOrd="4" presId="urn:microsoft.com/office/officeart/2005/8/layout/vList2"/>
    <dgm:cxn modelId="{3B825C81-6FD7-4544-8521-100E0A466A95}" type="presOf" srcId="{8A06A014-C236-4B8D-AD71-2CE500145EFD}" destId="{54AC445F-C417-0343-96B1-63C56A3D2884}" srcOrd="0" destOrd="6" presId="urn:microsoft.com/office/officeart/2005/8/layout/vList2"/>
    <dgm:cxn modelId="{9235BB87-43EC-4EF9-991C-B4C6BAE02C0F}" srcId="{DE1832AB-D2DF-4926-98FF-1E46172E8100}" destId="{0C08FDFA-105C-4D46-8B18-2B40A89BC110}" srcOrd="1" destOrd="0" parTransId="{948BB7B2-F3ED-4D50-A698-BB71B40DE22D}" sibTransId="{54F248EB-E653-4120-AA68-E1FD92D1E25C}"/>
    <dgm:cxn modelId="{BB20AF88-32A7-4133-973F-486D044EE3AC}" srcId="{A769CBA5-FAF3-44A1-8267-B08E3484D486}" destId="{D53B86EA-F158-4574-B410-178888326608}" srcOrd="0" destOrd="0" parTransId="{C269F659-11F8-4F4A-AA75-29995E2E7A1F}" sibTransId="{77133109-5C7E-4F5D-9B72-1B4C2D7A19BC}"/>
    <dgm:cxn modelId="{04591D99-1BE3-2048-B785-553CCC2AFB55}" type="presOf" srcId="{42BBD1D9-C032-4D16-96EF-331CAD7D46AA}" destId="{2BA90D5A-00D6-E44F-ADE7-8A89D5B139FB}" srcOrd="0" destOrd="0" presId="urn:microsoft.com/office/officeart/2005/8/layout/vList2"/>
    <dgm:cxn modelId="{844175A2-DA6B-435F-A306-6E01F1B9F930}" srcId="{FD608F0B-D3CA-4EB3-9249-FFBC5EC22A14}" destId="{A769CBA5-FAF3-44A1-8267-B08E3484D486}" srcOrd="4" destOrd="0" parTransId="{2A6B342D-40C7-4B80-BA1D-F1E3B7F13A04}" sibTransId="{F24B937F-DC6E-44D6-BD1A-7282F9091127}"/>
    <dgm:cxn modelId="{0AE748A7-1402-4383-8CA8-51E8DECE99DE}" srcId="{42BBD1D9-C032-4D16-96EF-331CAD7D46AA}" destId="{FD608F0B-D3CA-4EB3-9249-FFBC5EC22A14}" srcOrd="1" destOrd="0" parTransId="{5E837F93-EBA1-46A3-9E63-EE4A87FCB9A5}" sibTransId="{746917FF-8A15-4930-A4E9-5D526F106E89}"/>
    <dgm:cxn modelId="{4C1E54B4-1DE9-2246-9654-2BFD3F57B8C1}" type="presOf" srcId="{0A94DC38-4006-42CC-B3AF-63D6D5C621B0}" destId="{54AC445F-C417-0343-96B1-63C56A3D2884}" srcOrd="0" destOrd="3" presId="urn:microsoft.com/office/officeart/2005/8/layout/vList2"/>
    <dgm:cxn modelId="{45E018BA-C640-4677-8971-745B901A3337}" srcId="{42BBD1D9-C032-4D16-96EF-331CAD7D46AA}" destId="{DE1832AB-D2DF-4926-98FF-1E46172E8100}" srcOrd="0" destOrd="0" parTransId="{D03C0792-CBAC-4E0E-84EA-DE9BD697EB0E}" sibTransId="{FAC7EEA1-3EB0-45E4-A728-A32C3AE458AC}"/>
    <dgm:cxn modelId="{A89D8FBC-24A5-EE4F-9F62-7903986484EC}" type="presOf" srcId="{DE1832AB-D2DF-4926-98FF-1E46172E8100}" destId="{99010604-68CF-2B4B-9F1C-E1304A1D381B}" srcOrd="0" destOrd="0" presId="urn:microsoft.com/office/officeart/2005/8/layout/vList2"/>
    <dgm:cxn modelId="{CE2D0CE7-AE1A-44FD-9BA9-A7ECDC09FC57}" srcId="{FD608F0B-D3CA-4EB3-9249-FFBC5EC22A14}" destId="{713036EC-87FD-4A31-9373-119DD9073620}" srcOrd="2" destOrd="0" parTransId="{9E64302A-013C-4034-A1CF-82A28D98B390}" sibTransId="{2C7E438A-991F-4E99-AC6F-62B558A55892}"/>
    <dgm:cxn modelId="{963916EC-EE47-4DB7-9BB4-749E3D1FC64F}" srcId="{FD608F0B-D3CA-4EB3-9249-FFBC5EC22A14}" destId="{CD586D7F-AB9F-4DE4-B162-9CD632EE5EF1}" srcOrd="0" destOrd="0" parTransId="{B189D344-E4CF-49D4-A4B0-28CC813A13F0}" sibTransId="{753BDBF4-FF5E-4E0E-BA50-5F1147DE5EB6}"/>
    <dgm:cxn modelId="{97EE01F1-7A9A-4E5C-A156-FCC2C6B5824C}" srcId="{FD608F0B-D3CA-4EB3-9249-FFBC5EC22A14}" destId="{34E205F3-B69C-4B80-8715-9E1C8EE89323}" srcOrd="1" destOrd="0" parTransId="{F0E303D7-7EFF-4039-8E01-7CCE1504F7FA}" sibTransId="{38487AC8-A8A8-4A77-8783-1E446461CA2D}"/>
    <dgm:cxn modelId="{A8C41579-D4A9-234D-9F35-30FC02C0A9DA}" type="presParOf" srcId="{2BA90D5A-00D6-E44F-ADE7-8A89D5B139FB}" destId="{99010604-68CF-2B4B-9F1C-E1304A1D381B}" srcOrd="0" destOrd="0" presId="urn:microsoft.com/office/officeart/2005/8/layout/vList2"/>
    <dgm:cxn modelId="{8827AA18-8E10-E647-8291-3A5A88B3A81E}" type="presParOf" srcId="{2BA90D5A-00D6-E44F-ADE7-8A89D5B139FB}" destId="{CE3C05A8-4A93-DF44-985D-AB1FE32950B8}" srcOrd="1" destOrd="0" presId="urn:microsoft.com/office/officeart/2005/8/layout/vList2"/>
    <dgm:cxn modelId="{5C15B884-6DEE-2141-8DB1-40B0231FE0EF}" type="presParOf" srcId="{2BA90D5A-00D6-E44F-ADE7-8A89D5B139FB}" destId="{5206D169-585C-064A-87CC-FEB11C788F4E}" srcOrd="2" destOrd="0" presId="urn:microsoft.com/office/officeart/2005/8/layout/vList2"/>
    <dgm:cxn modelId="{EFFEE739-11F4-1948-98F2-D83E6410D3C5}" type="presParOf" srcId="{2BA90D5A-00D6-E44F-ADE7-8A89D5B139FB}" destId="{54AC445F-C417-0343-96B1-63C56A3D288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C5696-799B-3A41-907E-CDA179B9B25B}">
      <dsp:nvSpPr>
        <dsp:cNvPr id="0" name=""/>
        <dsp:cNvSpPr/>
      </dsp:nvSpPr>
      <dsp:spPr>
        <a:xfrm>
          <a:off x="0" y="400124"/>
          <a:ext cx="6151562" cy="1323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499872" rIns="47743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Acute hepatocellular damage and necrosis with retained hepatic function</a:t>
          </a:r>
        </a:p>
      </dsp:txBody>
      <dsp:txXfrm>
        <a:off x="0" y="400124"/>
        <a:ext cx="6151562" cy="1323000"/>
      </dsp:txXfrm>
    </dsp:sp>
    <dsp:sp modelId="{02C1CF3A-2B63-E542-83E8-F08902387199}">
      <dsp:nvSpPr>
        <dsp:cNvPr id="0" name=""/>
        <dsp:cNvSpPr/>
      </dsp:nvSpPr>
      <dsp:spPr>
        <a:xfrm>
          <a:off x="307578" y="45884"/>
          <a:ext cx="4306094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Acute liver injury: </a:t>
          </a:r>
        </a:p>
      </dsp:txBody>
      <dsp:txXfrm>
        <a:off x="342163" y="80469"/>
        <a:ext cx="4236924" cy="639310"/>
      </dsp:txXfrm>
    </dsp:sp>
    <dsp:sp modelId="{74443C5C-770E-E64C-8C41-220E38498976}">
      <dsp:nvSpPr>
        <dsp:cNvPr id="0" name=""/>
        <dsp:cNvSpPr/>
      </dsp:nvSpPr>
      <dsp:spPr>
        <a:xfrm>
          <a:off x="0" y="2206964"/>
          <a:ext cx="6151562" cy="302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499872" rIns="47743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Hepatocellular damage so extensive that it compromises hepatic, synthetic, excretory, and regulatory functions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Absence of preexisting liver disease, presence of hepatic encephalopathy occurring within 8 weeks of hyperbilirubinemia, and coagulopathy</a:t>
          </a:r>
        </a:p>
      </dsp:txBody>
      <dsp:txXfrm>
        <a:off x="0" y="2206964"/>
        <a:ext cx="6151562" cy="3024000"/>
      </dsp:txXfrm>
    </dsp:sp>
    <dsp:sp modelId="{9AD9DCA4-1AFA-C946-AC74-0781BCD0D34C}">
      <dsp:nvSpPr>
        <dsp:cNvPr id="0" name=""/>
        <dsp:cNvSpPr/>
      </dsp:nvSpPr>
      <dsp:spPr>
        <a:xfrm>
          <a:off x="307578" y="1852725"/>
          <a:ext cx="4306094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Acute liver failure: </a:t>
          </a:r>
        </a:p>
      </dsp:txBody>
      <dsp:txXfrm>
        <a:off x="342163" y="1887310"/>
        <a:ext cx="4236924" cy="6393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C5DA1-FBB4-C147-921C-8D3F67D9A6B9}">
      <dsp:nvSpPr>
        <dsp:cNvPr id="0" name=""/>
        <dsp:cNvSpPr/>
      </dsp:nvSpPr>
      <dsp:spPr>
        <a:xfrm>
          <a:off x="50" y="94937"/>
          <a:ext cx="4795093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Toxicity:</a:t>
          </a:r>
        </a:p>
      </dsp:txBody>
      <dsp:txXfrm>
        <a:off x="50" y="94937"/>
        <a:ext cx="4795093" cy="518400"/>
      </dsp:txXfrm>
    </dsp:sp>
    <dsp:sp modelId="{45AA5A33-31F7-9D4E-86CD-9C0343093A93}">
      <dsp:nvSpPr>
        <dsp:cNvPr id="0" name=""/>
        <dsp:cNvSpPr/>
      </dsp:nvSpPr>
      <dsp:spPr>
        <a:xfrm>
          <a:off x="50" y="613337"/>
          <a:ext cx="4795093" cy="239947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Dose dependent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Mild &lt;50mg/kg = GI side effects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Significant toxicity with 100-500mg/kg in dogs and multiple doses of 80mg/kg in cats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&gt;100mg/kg = potential for death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Chronic administration (23mg/kg q8 &gt;6 days) caused gastric lesions in dogs </a:t>
          </a:r>
        </a:p>
      </dsp:txBody>
      <dsp:txXfrm>
        <a:off x="50" y="613337"/>
        <a:ext cx="4795093" cy="2399473"/>
      </dsp:txXfrm>
    </dsp:sp>
    <dsp:sp modelId="{8BD54EFE-9583-8644-BAA3-116998E20FA2}">
      <dsp:nvSpPr>
        <dsp:cNvPr id="0" name=""/>
        <dsp:cNvSpPr/>
      </dsp:nvSpPr>
      <dsp:spPr>
        <a:xfrm>
          <a:off x="5466456" y="94937"/>
          <a:ext cx="4795093" cy="518400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Systems Affected</a:t>
          </a:r>
        </a:p>
      </dsp:txBody>
      <dsp:txXfrm>
        <a:off x="5466456" y="94937"/>
        <a:ext cx="4795093" cy="518400"/>
      </dsp:txXfrm>
    </dsp:sp>
    <dsp:sp modelId="{086D2714-B10D-7D48-AB71-9A992814408C}">
      <dsp:nvSpPr>
        <dsp:cNvPr id="0" name=""/>
        <dsp:cNvSpPr/>
      </dsp:nvSpPr>
      <dsp:spPr>
        <a:xfrm>
          <a:off x="5466456" y="613337"/>
          <a:ext cx="4795093" cy="2399473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GI : V+, hematemesis, D+, melena, GI ulcers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Heme: Anemia, bone marrow suppression, Heinz body formation (cats)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Renal: azotemia, ARF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Hepatic: Hepatopathy reported with high doses in cats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CNS: depression, seizures, coma, death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Resp: Resp depression and pulmonary edema </a:t>
          </a:r>
        </a:p>
      </dsp:txBody>
      <dsp:txXfrm>
        <a:off x="5466456" y="613337"/>
        <a:ext cx="4795093" cy="23994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6E2E1-49DB-304F-93DC-96DBE5EA075F}">
      <dsp:nvSpPr>
        <dsp:cNvPr id="0" name=""/>
        <dsp:cNvSpPr/>
      </dsp:nvSpPr>
      <dsp:spPr>
        <a:xfrm>
          <a:off x="0" y="387049"/>
          <a:ext cx="5607050" cy="217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541528" rIns="4351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Not apparent for hours to days after ingestion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GI losses, cramping, anemia, altered mentation, resp changes</a:t>
          </a:r>
        </a:p>
      </dsp:txBody>
      <dsp:txXfrm>
        <a:off x="0" y="387049"/>
        <a:ext cx="5607050" cy="2170350"/>
      </dsp:txXfrm>
    </dsp:sp>
    <dsp:sp modelId="{FC1E214C-988A-284F-ACB7-6CD47100DFD7}">
      <dsp:nvSpPr>
        <dsp:cNvPr id="0" name=""/>
        <dsp:cNvSpPr/>
      </dsp:nvSpPr>
      <dsp:spPr>
        <a:xfrm>
          <a:off x="280352" y="3289"/>
          <a:ext cx="3924935" cy="767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Clinical features:</a:t>
          </a:r>
        </a:p>
      </dsp:txBody>
      <dsp:txXfrm>
        <a:off x="317819" y="40756"/>
        <a:ext cx="3850001" cy="692586"/>
      </dsp:txXfrm>
    </dsp:sp>
    <dsp:sp modelId="{9DCE132E-E00D-0040-A867-E8EEA5253150}">
      <dsp:nvSpPr>
        <dsp:cNvPr id="0" name=""/>
        <dsp:cNvSpPr/>
      </dsp:nvSpPr>
      <dsp:spPr>
        <a:xfrm>
          <a:off x="0" y="3081560"/>
          <a:ext cx="5607050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541528" rIns="4351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CBC: Heinz bodies  (cats), anemia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Chem: Increased ALP, AST, ALT, and GGT </a:t>
          </a:r>
        </a:p>
      </dsp:txBody>
      <dsp:txXfrm>
        <a:off x="0" y="3081560"/>
        <a:ext cx="5607050" cy="1842750"/>
      </dsp:txXfrm>
    </dsp:sp>
    <dsp:sp modelId="{37B856BC-2E43-424B-8E53-D370563BA6EC}">
      <dsp:nvSpPr>
        <dsp:cNvPr id="0" name=""/>
        <dsp:cNvSpPr/>
      </dsp:nvSpPr>
      <dsp:spPr>
        <a:xfrm>
          <a:off x="280352" y="2697799"/>
          <a:ext cx="3924935" cy="7675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Diagnostics:</a:t>
          </a:r>
        </a:p>
      </dsp:txBody>
      <dsp:txXfrm>
        <a:off x="317819" y="2735266"/>
        <a:ext cx="3850001" cy="692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9F8F8-07CF-F141-8D3E-D49D2455F988}">
      <dsp:nvSpPr>
        <dsp:cNvPr id="0" name=""/>
        <dsp:cNvSpPr/>
      </dsp:nvSpPr>
      <dsp:spPr>
        <a:xfrm>
          <a:off x="0" y="336699"/>
          <a:ext cx="5651500" cy="1472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619" tIns="354076" rIns="43861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Emesis if ingestion was a few hours ago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Gastric lavage with ingestion &lt;1-2 hours prior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Activated charcoal with cathartic </a:t>
          </a:r>
          <a:r>
            <a:rPr lang="en-US" sz="1700" kern="1200">
              <a:sym typeface="Wingdings" panose="05000000000000000000" pitchFamily="2" charset="2"/>
            </a:rPr>
            <a:t></a:t>
          </a:r>
          <a:r>
            <a:rPr lang="en-US" sz="1700" kern="1200"/>
            <a:t> repeated w/o cathartic q6-8 for 24 hours </a:t>
          </a:r>
        </a:p>
      </dsp:txBody>
      <dsp:txXfrm>
        <a:off x="0" y="336699"/>
        <a:ext cx="5651500" cy="1472625"/>
      </dsp:txXfrm>
    </dsp:sp>
    <dsp:sp modelId="{32385BDE-EBD9-734F-A508-EDAED7EE3030}">
      <dsp:nvSpPr>
        <dsp:cNvPr id="0" name=""/>
        <dsp:cNvSpPr/>
      </dsp:nvSpPr>
      <dsp:spPr>
        <a:xfrm>
          <a:off x="282575" y="85779"/>
          <a:ext cx="395605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Detoxification:</a:t>
          </a:r>
        </a:p>
      </dsp:txBody>
      <dsp:txXfrm>
        <a:off x="307073" y="110277"/>
        <a:ext cx="3907054" cy="452844"/>
      </dsp:txXfrm>
    </dsp:sp>
    <dsp:sp modelId="{3ADB2B13-81C5-324B-A603-6C12D25E44BA}">
      <dsp:nvSpPr>
        <dsp:cNvPr id="0" name=""/>
        <dsp:cNvSpPr/>
      </dsp:nvSpPr>
      <dsp:spPr>
        <a:xfrm>
          <a:off x="0" y="2152044"/>
          <a:ext cx="5651500" cy="2731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619" tIns="354076" rIns="43861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IVF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Dialysis for patients in ARF that qualify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Urine alkalinization? Target urine pH of 7.5-8 with Na Bicarb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No antidote available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Misoprostol, Sucralfate, PPI or H2 blockers for gastroprotection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pRBC’s for severe anemia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With hepatopathy </a:t>
          </a:r>
          <a:r>
            <a:rPr lang="en-US" sz="1700" kern="1200">
              <a:sym typeface="Wingdings" panose="05000000000000000000" pitchFamily="2" charset="2"/>
            </a:rPr>
            <a:t></a:t>
          </a:r>
          <a:r>
            <a:rPr lang="en-US" sz="1700" kern="1200"/>
            <a:t> SAMe and Vitamin K</a:t>
          </a:r>
        </a:p>
      </dsp:txBody>
      <dsp:txXfrm>
        <a:off x="0" y="2152044"/>
        <a:ext cx="5651500" cy="2731050"/>
      </dsp:txXfrm>
    </dsp:sp>
    <dsp:sp modelId="{47614DDB-105C-AE4F-AE69-C37F1D09ABAF}">
      <dsp:nvSpPr>
        <dsp:cNvPr id="0" name=""/>
        <dsp:cNvSpPr/>
      </dsp:nvSpPr>
      <dsp:spPr>
        <a:xfrm>
          <a:off x="282575" y="1901124"/>
          <a:ext cx="395605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Treatment:</a:t>
          </a:r>
        </a:p>
      </dsp:txBody>
      <dsp:txXfrm>
        <a:off x="307073" y="1925622"/>
        <a:ext cx="3907054" cy="452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ACB38-9089-8F41-A1C3-656401A667D9}">
      <dsp:nvSpPr>
        <dsp:cNvPr id="0" name=""/>
        <dsp:cNvSpPr/>
      </dsp:nvSpPr>
      <dsp:spPr>
        <a:xfrm>
          <a:off x="0" y="459437"/>
          <a:ext cx="5651500" cy="15592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619" tIns="312420" rIns="43861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4 Phases of toxicity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0-6 hours: GI signs +/- hemorrhage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6-24 hours: Apparent recovery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12-96 hours: GI signs, hemorrhage, shock, tremors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2-6 weeks: potential stricture formation </a:t>
          </a:r>
        </a:p>
      </dsp:txBody>
      <dsp:txXfrm>
        <a:off x="0" y="459437"/>
        <a:ext cx="5651500" cy="1559250"/>
      </dsp:txXfrm>
    </dsp:sp>
    <dsp:sp modelId="{A6E550D6-714B-6444-A966-65C78ABAEC81}">
      <dsp:nvSpPr>
        <dsp:cNvPr id="0" name=""/>
        <dsp:cNvSpPr/>
      </dsp:nvSpPr>
      <dsp:spPr>
        <a:xfrm>
          <a:off x="282575" y="238037"/>
          <a:ext cx="3956050" cy="44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Clinical features:</a:t>
          </a:r>
        </a:p>
      </dsp:txBody>
      <dsp:txXfrm>
        <a:off x="304191" y="259653"/>
        <a:ext cx="3912818" cy="399568"/>
      </dsp:txXfrm>
    </dsp:sp>
    <dsp:sp modelId="{9998B068-691E-4546-B81C-BC2A017296E4}">
      <dsp:nvSpPr>
        <dsp:cNvPr id="0" name=""/>
        <dsp:cNvSpPr/>
      </dsp:nvSpPr>
      <dsp:spPr>
        <a:xfrm>
          <a:off x="0" y="2321087"/>
          <a:ext cx="5651500" cy="24097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619" tIns="312420" rIns="43861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Serum iron levels should be checked 2 –3 hours post-ingestion.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Normal level in dogs: 94 – 122 μ g/dL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Level at which chelation is necessary: &gt; 350 – 500 μ g/dL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Monitor at 2 –3 hours and at 5 –6 hours postingestion in asymptomatic patients (absorption rates vary with tablet dissolution and serum iron concentrations may change rapidly).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Monitor every 6 to 8 hours in patients on chelation therapy</a:t>
          </a:r>
        </a:p>
      </dsp:txBody>
      <dsp:txXfrm>
        <a:off x="0" y="2321087"/>
        <a:ext cx="5651500" cy="2409750"/>
      </dsp:txXfrm>
    </dsp:sp>
    <dsp:sp modelId="{5D5E0369-6DD3-D740-87EC-8F7D7B336109}">
      <dsp:nvSpPr>
        <dsp:cNvPr id="0" name=""/>
        <dsp:cNvSpPr/>
      </dsp:nvSpPr>
      <dsp:spPr>
        <a:xfrm>
          <a:off x="282575" y="2099687"/>
          <a:ext cx="3956050" cy="44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Diagnostics: </a:t>
          </a:r>
        </a:p>
      </dsp:txBody>
      <dsp:txXfrm>
        <a:off x="304191" y="2121303"/>
        <a:ext cx="3912818" cy="3995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8DF29-90D8-8849-9DBE-BFDE8EB9FCDE}">
      <dsp:nvSpPr>
        <dsp:cNvPr id="0" name=""/>
        <dsp:cNvSpPr/>
      </dsp:nvSpPr>
      <dsp:spPr>
        <a:xfrm>
          <a:off x="0" y="402825"/>
          <a:ext cx="6151562" cy="26806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479044" rIns="477430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AC does not bind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Induce emesis in asymptomatic patient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Gastric lavage – contraindicated with GI hemorrhage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Emergency gastrotomy if unable to decontaminate and toxic dose ingested </a:t>
          </a:r>
        </a:p>
      </dsp:txBody>
      <dsp:txXfrm>
        <a:off x="0" y="402825"/>
        <a:ext cx="6151562" cy="2680650"/>
      </dsp:txXfrm>
    </dsp:sp>
    <dsp:sp modelId="{D73EA7A4-96C7-9F4D-807C-520B6BB46797}">
      <dsp:nvSpPr>
        <dsp:cNvPr id="0" name=""/>
        <dsp:cNvSpPr/>
      </dsp:nvSpPr>
      <dsp:spPr>
        <a:xfrm>
          <a:off x="307578" y="63345"/>
          <a:ext cx="4306094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Detoxification</a:t>
          </a:r>
        </a:p>
      </dsp:txBody>
      <dsp:txXfrm>
        <a:off x="340722" y="96489"/>
        <a:ext cx="4239806" cy="612672"/>
      </dsp:txXfrm>
    </dsp:sp>
    <dsp:sp modelId="{025B4853-1040-9F46-AC8B-7192C55243C0}">
      <dsp:nvSpPr>
        <dsp:cNvPr id="0" name=""/>
        <dsp:cNvSpPr/>
      </dsp:nvSpPr>
      <dsp:spPr>
        <a:xfrm>
          <a:off x="0" y="3547155"/>
          <a:ext cx="6151562" cy="16663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479044" rIns="477430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IVF and CV support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Gastroprotectants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Chelation</a:t>
          </a:r>
        </a:p>
      </dsp:txBody>
      <dsp:txXfrm>
        <a:off x="0" y="3547155"/>
        <a:ext cx="6151562" cy="1666350"/>
      </dsp:txXfrm>
    </dsp:sp>
    <dsp:sp modelId="{D7BA8B25-A8B5-724C-9BF7-20C59F30C4DD}">
      <dsp:nvSpPr>
        <dsp:cNvPr id="0" name=""/>
        <dsp:cNvSpPr/>
      </dsp:nvSpPr>
      <dsp:spPr>
        <a:xfrm>
          <a:off x="307578" y="3207675"/>
          <a:ext cx="4306094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Treatment:</a:t>
          </a:r>
        </a:p>
      </dsp:txBody>
      <dsp:txXfrm>
        <a:off x="340722" y="3240819"/>
        <a:ext cx="4239806" cy="61267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0AFF4-C1CA-214C-BAED-5F6AABB610F9}">
      <dsp:nvSpPr>
        <dsp:cNvPr id="0" name=""/>
        <dsp:cNvSpPr/>
      </dsp:nvSpPr>
      <dsp:spPr>
        <a:xfrm>
          <a:off x="0" y="369612"/>
          <a:ext cx="5607050" cy="2623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354076" rIns="4351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Deferoxamine mesylate 15 mg/kg/h, slow IV infusion or 40 mg/kg IM q 4 – 6 hours or 40 mg/kg, slow IV q 4 –6 hours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For chelation when indicated by serum iron exceeding TIBC, or when serum iron levels are &gt; 350 – 500 </a:t>
          </a:r>
          <a:r>
            <a:rPr lang="el-GR" sz="1700" kern="1200" dirty="0"/>
            <a:t>μ </a:t>
          </a:r>
          <a:r>
            <a:rPr lang="en-US" sz="1700" kern="1200" dirty="0"/>
            <a:t>g/dL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Oral milk of magnesia or aluminum hydroxide will precipitate iron in the GIT as insoluble iron hydroxide.</a:t>
          </a:r>
        </a:p>
      </dsp:txBody>
      <dsp:txXfrm>
        <a:off x="0" y="369612"/>
        <a:ext cx="5607050" cy="2623950"/>
      </dsp:txXfrm>
    </dsp:sp>
    <dsp:sp modelId="{9064A42E-7672-8740-AF54-0BB08D6614E1}">
      <dsp:nvSpPr>
        <dsp:cNvPr id="0" name=""/>
        <dsp:cNvSpPr/>
      </dsp:nvSpPr>
      <dsp:spPr>
        <a:xfrm>
          <a:off x="280352" y="118692"/>
          <a:ext cx="3924935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Chelation/Antidote:</a:t>
          </a:r>
        </a:p>
      </dsp:txBody>
      <dsp:txXfrm>
        <a:off x="304850" y="143190"/>
        <a:ext cx="3875939" cy="452844"/>
      </dsp:txXfrm>
    </dsp:sp>
    <dsp:sp modelId="{21A55664-464F-E945-97D5-FB05572757EA}">
      <dsp:nvSpPr>
        <dsp:cNvPr id="0" name=""/>
        <dsp:cNvSpPr/>
      </dsp:nvSpPr>
      <dsp:spPr>
        <a:xfrm>
          <a:off x="0" y="3336282"/>
          <a:ext cx="5607050" cy="1472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354076" rIns="4351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Good if no clinical signs by 8 hours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Fair to guarded with decontamination prior to clinical signs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Guarded in patients with clinical signs</a:t>
          </a:r>
        </a:p>
      </dsp:txBody>
      <dsp:txXfrm>
        <a:off x="0" y="3336282"/>
        <a:ext cx="5607050" cy="1472625"/>
      </dsp:txXfrm>
    </dsp:sp>
    <dsp:sp modelId="{0638FF71-E7F5-664F-9FA4-52D0AB8D1D95}">
      <dsp:nvSpPr>
        <dsp:cNvPr id="0" name=""/>
        <dsp:cNvSpPr/>
      </dsp:nvSpPr>
      <dsp:spPr>
        <a:xfrm>
          <a:off x="280352" y="3085362"/>
          <a:ext cx="3924935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Prognosis:</a:t>
          </a:r>
        </a:p>
      </dsp:txBody>
      <dsp:txXfrm>
        <a:off x="304850" y="3109860"/>
        <a:ext cx="3875939" cy="452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455A2-19E8-1E46-A7B6-45CE6B5A6599}">
      <dsp:nvSpPr>
        <dsp:cNvPr id="0" name=""/>
        <dsp:cNvSpPr/>
      </dsp:nvSpPr>
      <dsp:spPr>
        <a:xfrm>
          <a:off x="0" y="374272"/>
          <a:ext cx="6151562" cy="209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374904" rIns="47743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Phase 1: </a:t>
          </a:r>
          <a:r>
            <a:rPr lang="en-US" sz="1800" kern="1200" dirty="0" err="1"/>
            <a:t>aclinical</a:t>
          </a:r>
          <a:r>
            <a:rPr lang="en-US" sz="1800" kern="1200" dirty="0"/>
            <a:t> latency period for 8-12 hours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Phase 2: 6-24 hours after ingestion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GI signs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Phase 3: False recovery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hours to days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monitoring liver and kidney function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Phase 4: 36-84 hours after ingestion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fulminant liver failure </a:t>
          </a:r>
        </a:p>
      </dsp:txBody>
      <dsp:txXfrm>
        <a:off x="0" y="374272"/>
        <a:ext cx="6151562" cy="2097900"/>
      </dsp:txXfrm>
    </dsp:sp>
    <dsp:sp modelId="{0D72D34C-7C4E-704E-861A-711F6A9B990A}">
      <dsp:nvSpPr>
        <dsp:cNvPr id="0" name=""/>
        <dsp:cNvSpPr/>
      </dsp:nvSpPr>
      <dsp:spPr>
        <a:xfrm>
          <a:off x="307578" y="108592"/>
          <a:ext cx="430609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Clinical Features = Four Phases:</a:t>
          </a:r>
        </a:p>
      </dsp:txBody>
      <dsp:txXfrm>
        <a:off x="333517" y="134531"/>
        <a:ext cx="4254216" cy="479482"/>
      </dsp:txXfrm>
    </dsp:sp>
    <dsp:sp modelId="{6C28F853-A232-1349-AF27-35CEAFEF6BCF}">
      <dsp:nvSpPr>
        <dsp:cNvPr id="0" name=""/>
        <dsp:cNvSpPr/>
      </dsp:nvSpPr>
      <dsp:spPr>
        <a:xfrm>
          <a:off x="0" y="2835052"/>
          <a:ext cx="6151562" cy="1219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374904" rIns="47743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A-amanitin in serum, urine, gastric contents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urine considered superior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excreted up to 72 hours post-exposure </a:t>
          </a:r>
        </a:p>
      </dsp:txBody>
      <dsp:txXfrm>
        <a:off x="0" y="2835052"/>
        <a:ext cx="6151562" cy="1219050"/>
      </dsp:txXfrm>
    </dsp:sp>
    <dsp:sp modelId="{C8527FA3-0AAF-F64C-8F1F-3E38E76A7FFC}">
      <dsp:nvSpPr>
        <dsp:cNvPr id="0" name=""/>
        <dsp:cNvSpPr/>
      </dsp:nvSpPr>
      <dsp:spPr>
        <a:xfrm>
          <a:off x="307578" y="2569372"/>
          <a:ext cx="430609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Diagnosis: </a:t>
          </a:r>
        </a:p>
      </dsp:txBody>
      <dsp:txXfrm>
        <a:off x="333517" y="2595311"/>
        <a:ext cx="4254216" cy="479482"/>
      </dsp:txXfrm>
    </dsp:sp>
    <dsp:sp modelId="{3F753F77-80B1-674D-9695-3EAFB6653E7E}">
      <dsp:nvSpPr>
        <dsp:cNvPr id="0" name=""/>
        <dsp:cNvSpPr/>
      </dsp:nvSpPr>
      <dsp:spPr>
        <a:xfrm>
          <a:off x="0" y="4416982"/>
          <a:ext cx="6151562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374904" rIns="47743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Treatment for hepatic liver failure </a:t>
          </a:r>
        </a:p>
      </dsp:txBody>
      <dsp:txXfrm>
        <a:off x="0" y="4416982"/>
        <a:ext cx="6151562" cy="751275"/>
      </dsp:txXfrm>
    </dsp:sp>
    <dsp:sp modelId="{CF067FC3-3742-3846-9A14-33AA57A90618}">
      <dsp:nvSpPr>
        <dsp:cNvPr id="0" name=""/>
        <dsp:cNvSpPr/>
      </dsp:nvSpPr>
      <dsp:spPr>
        <a:xfrm>
          <a:off x="307578" y="4151302"/>
          <a:ext cx="430609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Therapy: No antidote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high mortality rate even with treatment </a:t>
          </a:r>
        </a:p>
      </dsp:txBody>
      <dsp:txXfrm>
        <a:off x="333517" y="4177241"/>
        <a:ext cx="4254216" cy="47948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32136-7972-A143-A620-F11F06472EB4}">
      <dsp:nvSpPr>
        <dsp:cNvPr id="0" name=""/>
        <dsp:cNvSpPr/>
      </dsp:nvSpPr>
      <dsp:spPr>
        <a:xfrm>
          <a:off x="0" y="53534"/>
          <a:ext cx="6151562" cy="8365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Clinical Features:</a:t>
          </a:r>
        </a:p>
      </dsp:txBody>
      <dsp:txXfrm>
        <a:off x="40837" y="94371"/>
        <a:ext cx="6069888" cy="754876"/>
      </dsp:txXfrm>
    </dsp:sp>
    <dsp:sp modelId="{F433267D-A549-B348-8339-1E985B7C1132}">
      <dsp:nvSpPr>
        <dsp:cNvPr id="0" name=""/>
        <dsp:cNvSpPr/>
      </dsp:nvSpPr>
      <dsp:spPr>
        <a:xfrm>
          <a:off x="0" y="890085"/>
          <a:ext cx="6151562" cy="796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May be delayed up to 3 weeks post-exposure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Anorexia, V+/D+, depression, seizures, icterus, epistaxis, GI hemorrhage, etc</a:t>
          </a:r>
        </a:p>
      </dsp:txBody>
      <dsp:txXfrm>
        <a:off x="0" y="890085"/>
        <a:ext cx="6151562" cy="796950"/>
      </dsp:txXfrm>
    </dsp:sp>
    <dsp:sp modelId="{E97629D8-8E1F-6B48-9201-30A0EBDD4AD3}">
      <dsp:nvSpPr>
        <dsp:cNvPr id="0" name=""/>
        <dsp:cNvSpPr/>
      </dsp:nvSpPr>
      <dsp:spPr>
        <a:xfrm>
          <a:off x="0" y="1687035"/>
          <a:ext cx="6151562" cy="836550"/>
        </a:xfrm>
        <a:prstGeom prst="roundRect">
          <a:avLst/>
        </a:prstGeom>
        <a:solidFill>
          <a:schemeClr val="accent2">
            <a:hueOff val="-2587972"/>
            <a:satOff val="11465"/>
            <a:lumOff val="-4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Early detoxification with single dose of AC</a:t>
          </a:r>
        </a:p>
      </dsp:txBody>
      <dsp:txXfrm>
        <a:off x="40837" y="1727872"/>
        <a:ext cx="6069888" cy="754876"/>
      </dsp:txXfrm>
    </dsp:sp>
    <dsp:sp modelId="{677846BE-9F15-BB48-94B3-73653E661424}">
      <dsp:nvSpPr>
        <dsp:cNvPr id="0" name=""/>
        <dsp:cNvSpPr/>
      </dsp:nvSpPr>
      <dsp:spPr>
        <a:xfrm>
          <a:off x="0" y="2586945"/>
          <a:ext cx="6151562" cy="836550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Antidote: None</a:t>
          </a:r>
        </a:p>
      </dsp:txBody>
      <dsp:txXfrm>
        <a:off x="40837" y="2627782"/>
        <a:ext cx="6069888" cy="754876"/>
      </dsp:txXfrm>
    </dsp:sp>
    <dsp:sp modelId="{AD52812E-E2CF-3846-922F-8C4A89AF6354}">
      <dsp:nvSpPr>
        <dsp:cNvPr id="0" name=""/>
        <dsp:cNvSpPr/>
      </dsp:nvSpPr>
      <dsp:spPr>
        <a:xfrm>
          <a:off x="0" y="3486855"/>
          <a:ext cx="6151562" cy="836550"/>
        </a:xfrm>
        <a:prstGeom prst="roundRect">
          <a:avLst/>
        </a:prstGeom>
        <a:solidFill>
          <a:schemeClr val="accent2">
            <a:hueOff val="-7763915"/>
            <a:satOff val="34394"/>
            <a:lumOff val="-126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Supportive care with IVF, gastroprotectants, and hepatic support </a:t>
          </a:r>
        </a:p>
      </dsp:txBody>
      <dsp:txXfrm>
        <a:off x="40837" y="3527692"/>
        <a:ext cx="6069888" cy="754876"/>
      </dsp:txXfrm>
    </dsp:sp>
    <dsp:sp modelId="{9A346FAE-72BB-AC48-89FB-ED2139B6F2A9}">
      <dsp:nvSpPr>
        <dsp:cNvPr id="0" name=""/>
        <dsp:cNvSpPr/>
      </dsp:nvSpPr>
      <dsp:spPr>
        <a:xfrm>
          <a:off x="0" y="4386765"/>
          <a:ext cx="6151562" cy="83655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Prognosis: Guarded to poor once clinical signs are apparent </a:t>
          </a:r>
        </a:p>
      </dsp:txBody>
      <dsp:txXfrm>
        <a:off x="40837" y="4427602"/>
        <a:ext cx="6069888" cy="75487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5CB56-28D9-A846-BC15-1C66CF7E1A5A}">
      <dsp:nvSpPr>
        <dsp:cNvPr id="0" name=""/>
        <dsp:cNvSpPr/>
      </dsp:nvSpPr>
      <dsp:spPr>
        <a:xfrm>
          <a:off x="0" y="439227"/>
          <a:ext cx="5607050" cy="1472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354076" rIns="4351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Hypoglycemia — a dose &gt; 0.1 g/kg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Hepatic failure —a dose &gt; 0.5 g/kg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However, it is unclear if it is truly dose dependent or an idiosyncratic reaction</a:t>
          </a:r>
        </a:p>
      </dsp:txBody>
      <dsp:txXfrm>
        <a:off x="0" y="439227"/>
        <a:ext cx="5607050" cy="1472625"/>
      </dsp:txXfrm>
    </dsp:sp>
    <dsp:sp modelId="{389FDFA2-EFE8-4C42-9E0E-97061B1666E0}">
      <dsp:nvSpPr>
        <dsp:cNvPr id="0" name=""/>
        <dsp:cNvSpPr/>
      </dsp:nvSpPr>
      <dsp:spPr>
        <a:xfrm>
          <a:off x="280352" y="188307"/>
          <a:ext cx="3924935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Toxicity </a:t>
          </a:r>
        </a:p>
      </dsp:txBody>
      <dsp:txXfrm>
        <a:off x="304850" y="212805"/>
        <a:ext cx="3875939" cy="452844"/>
      </dsp:txXfrm>
    </dsp:sp>
    <dsp:sp modelId="{FFE3E0E0-3A6E-9642-B01D-E002F655B637}">
      <dsp:nvSpPr>
        <dsp:cNvPr id="0" name=""/>
        <dsp:cNvSpPr/>
      </dsp:nvSpPr>
      <dsp:spPr>
        <a:xfrm>
          <a:off x="0" y="2254572"/>
          <a:ext cx="5607050" cy="937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354076" rIns="4351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Vomiting, hypoglycemic shock, and signs of acute liver failure </a:t>
          </a:r>
        </a:p>
      </dsp:txBody>
      <dsp:txXfrm>
        <a:off x="0" y="2254572"/>
        <a:ext cx="5607050" cy="937125"/>
      </dsp:txXfrm>
    </dsp:sp>
    <dsp:sp modelId="{A9E2888E-C147-B449-8466-2EAE3CD95249}">
      <dsp:nvSpPr>
        <dsp:cNvPr id="0" name=""/>
        <dsp:cNvSpPr/>
      </dsp:nvSpPr>
      <dsp:spPr>
        <a:xfrm>
          <a:off x="280352" y="2003652"/>
          <a:ext cx="3924935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Clinical Signs:</a:t>
          </a:r>
        </a:p>
      </dsp:txBody>
      <dsp:txXfrm>
        <a:off x="304850" y="2028150"/>
        <a:ext cx="3875939" cy="452844"/>
      </dsp:txXfrm>
    </dsp:sp>
    <dsp:sp modelId="{34AF8689-B692-8241-91D9-30DF0470764C}">
      <dsp:nvSpPr>
        <dsp:cNvPr id="0" name=""/>
        <dsp:cNvSpPr/>
      </dsp:nvSpPr>
      <dsp:spPr>
        <a:xfrm>
          <a:off x="0" y="3534417"/>
          <a:ext cx="5607050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354076" rIns="4351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BG every 1-2 hours for first 6-8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Monitor hepatic enzymes </a:t>
          </a:r>
          <a:r>
            <a:rPr lang="en-US" sz="1700" kern="1200">
              <a:sym typeface="Wingdings" panose="05000000000000000000" pitchFamily="2" charset="2"/>
            </a:rPr>
            <a:t></a:t>
          </a:r>
          <a:r>
            <a:rPr lang="en-US" sz="1700" kern="1200"/>
            <a:t> can see hepatic failure in absence of hypoglycemia </a:t>
          </a:r>
          <a:r>
            <a:rPr lang="en-US" sz="1700" kern="1200">
              <a:sym typeface="Wingdings" panose="05000000000000000000" pitchFamily="2" charset="2"/>
            </a:rPr>
            <a:t></a:t>
          </a:r>
          <a:r>
            <a:rPr lang="en-US" sz="1700" kern="1200"/>
            <a:t> monitor for 72 hours </a:t>
          </a:r>
        </a:p>
      </dsp:txBody>
      <dsp:txXfrm>
        <a:off x="0" y="3534417"/>
        <a:ext cx="5607050" cy="1204875"/>
      </dsp:txXfrm>
    </dsp:sp>
    <dsp:sp modelId="{49F8CA1E-61F6-9F4D-B4F5-2528C61A815F}">
      <dsp:nvSpPr>
        <dsp:cNvPr id="0" name=""/>
        <dsp:cNvSpPr/>
      </dsp:nvSpPr>
      <dsp:spPr>
        <a:xfrm>
          <a:off x="280352" y="3283497"/>
          <a:ext cx="3924935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Diagnostics:</a:t>
          </a:r>
        </a:p>
      </dsp:txBody>
      <dsp:txXfrm>
        <a:off x="304850" y="3307995"/>
        <a:ext cx="3875939" cy="452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FB53F-A4F2-9043-A3C3-C729DB0E4ABE}">
      <dsp:nvSpPr>
        <dsp:cNvPr id="0" name=""/>
        <dsp:cNvSpPr/>
      </dsp:nvSpPr>
      <dsp:spPr>
        <a:xfrm>
          <a:off x="3206" y="600"/>
          <a:ext cx="3126581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Decontamination</a:t>
          </a:r>
        </a:p>
      </dsp:txBody>
      <dsp:txXfrm>
        <a:off x="3206" y="600"/>
        <a:ext cx="3126581" cy="576000"/>
      </dsp:txXfrm>
    </dsp:sp>
    <dsp:sp modelId="{1138EB2D-889E-1C4A-B3FF-F884418804F0}">
      <dsp:nvSpPr>
        <dsp:cNvPr id="0" name=""/>
        <dsp:cNvSpPr/>
      </dsp:nvSpPr>
      <dsp:spPr>
        <a:xfrm>
          <a:off x="3206" y="576600"/>
          <a:ext cx="3126581" cy="253054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Emesis within 1-6 hours </a:t>
          </a:r>
          <a:r>
            <a:rPr lang="en-US" sz="2000" kern="1200">
              <a:sym typeface="Wingdings" panose="05000000000000000000" pitchFamily="2" charset="2"/>
            </a:rPr>
            <a:t></a:t>
          </a:r>
          <a:r>
            <a:rPr lang="en-US" sz="2000" kern="1200"/>
            <a:t> not if patient showing signs of hypoglycemia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AC not recommended </a:t>
          </a:r>
        </a:p>
      </dsp:txBody>
      <dsp:txXfrm>
        <a:off x="3206" y="576600"/>
        <a:ext cx="3126581" cy="2530546"/>
      </dsp:txXfrm>
    </dsp:sp>
    <dsp:sp modelId="{891AB660-3649-5941-A92B-DE2CFBC6E2FA}">
      <dsp:nvSpPr>
        <dsp:cNvPr id="0" name=""/>
        <dsp:cNvSpPr/>
      </dsp:nvSpPr>
      <dsp:spPr>
        <a:xfrm>
          <a:off x="3567509" y="600"/>
          <a:ext cx="3126581" cy="576000"/>
        </a:xfrm>
        <a:prstGeom prst="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Treatment:</a:t>
          </a:r>
        </a:p>
      </dsp:txBody>
      <dsp:txXfrm>
        <a:off x="3567509" y="600"/>
        <a:ext cx="3126581" cy="576000"/>
      </dsp:txXfrm>
    </dsp:sp>
    <dsp:sp modelId="{884679C7-E0D1-3845-8E72-B4D6AACD008B}">
      <dsp:nvSpPr>
        <dsp:cNvPr id="0" name=""/>
        <dsp:cNvSpPr/>
      </dsp:nvSpPr>
      <dsp:spPr>
        <a:xfrm>
          <a:off x="3567509" y="576600"/>
          <a:ext cx="3126581" cy="2530546"/>
        </a:xfrm>
        <a:prstGeom prst="rect">
          <a:avLst/>
        </a:prstGeom>
        <a:solidFill>
          <a:schemeClr val="accent2">
            <a:tint val="40000"/>
            <a:alpha val="90000"/>
            <a:hueOff val="-5472993"/>
            <a:satOff val="15661"/>
            <a:lumOff val="-10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72993"/>
              <a:satOff val="15661"/>
              <a:lumOff val="-1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No known antidote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IVF supplemented with dextrose even if normoglycemic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Dextrose boluses if hypoglycemic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Hepatic support and GI protectants if vomiting</a:t>
          </a:r>
        </a:p>
      </dsp:txBody>
      <dsp:txXfrm>
        <a:off x="3567509" y="576600"/>
        <a:ext cx="3126581" cy="2530546"/>
      </dsp:txXfrm>
    </dsp:sp>
    <dsp:sp modelId="{29B9BA48-8F58-2B46-B111-8A3169F3CA36}">
      <dsp:nvSpPr>
        <dsp:cNvPr id="0" name=""/>
        <dsp:cNvSpPr/>
      </dsp:nvSpPr>
      <dsp:spPr>
        <a:xfrm>
          <a:off x="7131812" y="600"/>
          <a:ext cx="3126581" cy="576000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Prognosis:</a:t>
          </a:r>
        </a:p>
      </dsp:txBody>
      <dsp:txXfrm>
        <a:off x="7131812" y="600"/>
        <a:ext cx="3126581" cy="576000"/>
      </dsp:txXfrm>
    </dsp:sp>
    <dsp:sp modelId="{47FAF422-0146-E34D-A0E8-AAA329E67250}">
      <dsp:nvSpPr>
        <dsp:cNvPr id="0" name=""/>
        <dsp:cNvSpPr/>
      </dsp:nvSpPr>
      <dsp:spPr>
        <a:xfrm>
          <a:off x="7131812" y="576600"/>
          <a:ext cx="3126581" cy="2530546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Fair to guarded with prompt treatment </a:t>
          </a:r>
          <a:r>
            <a:rPr lang="en-US" sz="2000" kern="1200">
              <a:sym typeface="Wingdings" panose="05000000000000000000" pitchFamily="2" charset="2"/>
            </a:rPr>
            <a:t></a:t>
          </a:r>
          <a:r>
            <a:rPr lang="en-US" sz="2000" kern="1200"/>
            <a:t> worse with liver failure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Good with only transient hypoglycemia </a:t>
          </a:r>
        </a:p>
      </dsp:txBody>
      <dsp:txXfrm>
        <a:off x="7131812" y="576600"/>
        <a:ext cx="3126581" cy="2530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5B7A6-71CE-B243-94F4-4742BB1288AF}">
      <dsp:nvSpPr>
        <dsp:cNvPr id="0" name=""/>
        <dsp:cNvSpPr/>
      </dsp:nvSpPr>
      <dsp:spPr>
        <a:xfrm>
          <a:off x="50" y="29329"/>
          <a:ext cx="4795093" cy="6496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Variable histologic changes seen with acute vs chronic liver disease </a:t>
          </a:r>
        </a:p>
      </dsp:txBody>
      <dsp:txXfrm>
        <a:off x="50" y="29329"/>
        <a:ext cx="4795093" cy="649616"/>
      </dsp:txXfrm>
    </dsp:sp>
    <dsp:sp modelId="{9E305AD5-8912-A34C-B56C-56C1953C807D}">
      <dsp:nvSpPr>
        <dsp:cNvPr id="0" name=""/>
        <dsp:cNvSpPr/>
      </dsp:nvSpPr>
      <dsp:spPr>
        <a:xfrm>
          <a:off x="50" y="678945"/>
          <a:ext cx="4795093" cy="239947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Acute = hepatocellular necrosis, fat accumulation, or hepatocellular drop out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Chronic = hepatocellular necrosis + fibrosis, inflammation, and ductular hyperplasia </a:t>
          </a:r>
        </a:p>
      </dsp:txBody>
      <dsp:txXfrm>
        <a:off x="50" y="678945"/>
        <a:ext cx="4795093" cy="2399473"/>
      </dsp:txXfrm>
    </dsp:sp>
    <dsp:sp modelId="{1A917933-8B27-EC4C-8F99-FEDDE022AA5B}">
      <dsp:nvSpPr>
        <dsp:cNvPr id="0" name=""/>
        <dsp:cNvSpPr/>
      </dsp:nvSpPr>
      <dsp:spPr>
        <a:xfrm>
          <a:off x="5466456" y="29329"/>
          <a:ext cx="4795093" cy="6496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Common clinical features:</a:t>
          </a:r>
        </a:p>
      </dsp:txBody>
      <dsp:txXfrm>
        <a:off x="5466456" y="29329"/>
        <a:ext cx="4795093" cy="649616"/>
      </dsp:txXfrm>
    </dsp:sp>
    <dsp:sp modelId="{1647C20D-16FD-8B4F-8778-9F6F584B853F}">
      <dsp:nvSpPr>
        <dsp:cNvPr id="0" name=""/>
        <dsp:cNvSpPr/>
      </dsp:nvSpPr>
      <dsp:spPr>
        <a:xfrm>
          <a:off x="5466456" y="678945"/>
          <a:ext cx="4795093" cy="239947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Hypotension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Lactic acidosis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poor perfusion + decreased hepatic lactate metabolism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Electrolyte alterations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Hepatic encephalopathy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Coagulopathy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+/- MODS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Hepatorenal syndrome (in humans)</a:t>
          </a:r>
        </a:p>
      </dsp:txBody>
      <dsp:txXfrm>
        <a:off x="5466456" y="678945"/>
        <a:ext cx="4795093" cy="23994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6A619-DC43-FC48-8260-763C83E21D7B}">
      <dsp:nvSpPr>
        <dsp:cNvPr id="0" name=""/>
        <dsp:cNvSpPr/>
      </dsp:nvSpPr>
      <dsp:spPr>
        <a:xfrm>
          <a:off x="0" y="353470"/>
          <a:ext cx="643041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43553D-00DA-E14E-AF33-0880A23177B1}">
      <dsp:nvSpPr>
        <dsp:cNvPr id="0" name=""/>
        <dsp:cNvSpPr/>
      </dsp:nvSpPr>
      <dsp:spPr>
        <a:xfrm>
          <a:off x="321520" y="73030"/>
          <a:ext cx="4501287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138" tIns="0" rIns="17013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Multifactorial causes of coagulation abnormalities </a:t>
          </a:r>
        </a:p>
      </dsp:txBody>
      <dsp:txXfrm>
        <a:off x="348900" y="100410"/>
        <a:ext cx="4446527" cy="506120"/>
      </dsp:txXfrm>
    </dsp:sp>
    <dsp:sp modelId="{2BAA0A5B-53DF-684D-A4AA-340F82B96759}">
      <dsp:nvSpPr>
        <dsp:cNvPr id="0" name=""/>
        <dsp:cNvSpPr/>
      </dsp:nvSpPr>
      <dsp:spPr>
        <a:xfrm>
          <a:off x="0" y="1215310"/>
          <a:ext cx="6430411" cy="104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9071" tIns="395732" rIns="49907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Hemorrhagic complications = GI ulceration, invasive procedures, or other concurrent medical problems </a:t>
          </a:r>
        </a:p>
      </dsp:txBody>
      <dsp:txXfrm>
        <a:off x="0" y="1215310"/>
        <a:ext cx="6430411" cy="1047375"/>
      </dsp:txXfrm>
    </dsp:sp>
    <dsp:sp modelId="{C7730AB7-94A6-0244-9E21-CF806AE879B8}">
      <dsp:nvSpPr>
        <dsp:cNvPr id="0" name=""/>
        <dsp:cNvSpPr/>
      </dsp:nvSpPr>
      <dsp:spPr>
        <a:xfrm>
          <a:off x="321520" y="934870"/>
          <a:ext cx="4501287" cy="560880"/>
        </a:xfrm>
        <a:prstGeom prst="roundRect">
          <a:avLst/>
        </a:prstGeom>
        <a:gradFill rotWithShape="0">
          <a:gsLst>
            <a:gs pos="0">
              <a:schemeClr val="accent2">
                <a:hueOff val="-5175944"/>
                <a:satOff val="22930"/>
                <a:lumOff val="-843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175944"/>
                <a:satOff val="22930"/>
                <a:lumOff val="-843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175944"/>
                <a:satOff val="22930"/>
                <a:lumOff val="-843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138" tIns="0" rIns="17013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Spontaneous hemorrhage is uncommon</a:t>
          </a:r>
        </a:p>
      </dsp:txBody>
      <dsp:txXfrm>
        <a:off x="348900" y="962250"/>
        <a:ext cx="4446527" cy="506120"/>
      </dsp:txXfrm>
    </dsp:sp>
    <dsp:sp modelId="{B6E0DC8A-CADF-2C4E-947A-F600E8204F02}">
      <dsp:nvSpPr>
        <dsp:cNvPr id="0" name=""/>
        <dsp:cNvSpPr/>
      </dsp:nvSpPr>
      <dsp:spPr>
        <a:xfrm>
          <a:off x="0" y="2645725"/>
          <a:ext cx="6430411" cy="311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9071" tIns="395732" rIns="49907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Decreased factor synthesis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Increased factor utilization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Decreased factor turnover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Increased fibrinolysis and tissue thromboplastin release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Synthesis of abnormal coagulants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Decreased platelet function/numbers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Vitamin K deficiency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Increased production of anticoagulants </a:t>
          </a:r>
        </a:p>
      </dsp:txBody>
      <dsp:txXfrm>
        <a:off x="0" y="2645725"/>
        <a:ext cx="6430411" cy="3112200"/>
      </dsp:txXfrm>
    </dsp:sp>
    <dsp:sp modelId="{B906A7DA-FCB0-2D42-B051-5E89D9E70200}">
      <dsp:nvSpPr>
        <dsp:cNvPr id="0" name=""/>
        <dsp:cNvSpPr/>
      </dsp:nvSpPr>
      <dsp:spPr>
        <a:xfrm>
          <a:off x="321520" y="2365285"/>
          <a:ext cx="4501287" cy="56088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138" tIns="0" rIns="17013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Suggested causes: </a:t>
          </a:r>
        </a:p>
      </dsp:txBody>
      <dsp:txXfrm>
        <a:off x="348900" y="2392665"/>
        <a:ext cx="4446527" cy="506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A7695-9D80-204D-B4D7-AFC0D541F63A}">
      <dsp:nvSpPr>
        <dsp:cNvPr id="0" name=""/>
        <dsp:cNvSpPr/>
      </dsp:nvSpPr>
      <dsp:spPr>
        <a:xfrm>
          <a:off x="0" y="299590"/>
          <a:ext cx="6864626" cy="2097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2771" tIns="374904" rIns="5327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Bacterial infection occurring in 80% of human patients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Inhibition of the metabolic activity of granulocytic cells, cell adhesion, and chemotaxis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Decreased hepatic synthesis of plasma compliment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Reduced phagocytic ability of Kupffer cells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translocation of bacteria from portal circulation</a:t>
          </a:r>
        </a:p>
      </dsp:txBody>
      <dsp:txXfrm>
        <a:off x="0" y="299590"/>
        <a:ext cx="6864626" cy="2097900"/>
      </dsp:txXfrm>
    </dsp:sp>
    <dsp:sp modelId="{08FF25A6-C404-CA4A-8522-55F5D8CC3ECB}">
      <dsp:nvSpPr>
        <dsp:cNvPr id="0" name=""/>
        <dsp:cNvSpPr/>
      </dsp:nvSpPr>
      <dsp:spPr>
        <a:xfrm>
          <a:off x="343231" y="33910"/>
          <a:ext cx="4805238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627" tIns="0" rIns="1816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Increased susceptibility to infection</a:t>
          </a:r>
        </a:p>
      </dsp:txBody>
      <dsp:txXfrm>
        <a:off x="369170" y="59849"/>
        <a:ext cx="4753360" cy="479482"/>
      </dsp:txXfrm>
    </dsp:sp>
    <dsp:sp modelId="{83E96B36-F53B-8346-9786-A59EEDE8CD5D}">
      <dsp:nvSpPr>
        <dsp:cNvPr id="0" name=""/>
        <dsp:cNvSpPr/>
      </dsp:nvSpPr>
      <dsp:spPr>
        <a:xfrm>
          <a:off x="0" y="2760370"/>
          <a:ext cx="6864626" cy="12190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2771" tIns="374904" rIns="5327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Suspected secondary to vasodilation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centrally mediated due to systemic infection, inflammation, cytokine release, cerebral edema, or circulating toxins</a:t>
          </a:r>
        </a:p>
      </dsp:txBody>
      <dsp:txXfrm>
        <a:off x="0" y="2760370"/>
        <a:ext cx="6864626" cy="1219050"/>
      </dsp:txXfrm>
    </dsp:sp>
    <dsp:sp modelId="{263D1342-69E6-264A-BACF-6497C11F99C8}">
      <dsp:nvSpPr>
        <dsp:cNvPr id="0" name=""/>
        <dsp:cNvSpPr/>
      </dsp:nvSpPr>
      <dsp:spPr>
        <a:xfrm>
          <a:off x="343231" y="2494690"/>
          <a:ext cx="4805238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627" tIns="0" rIns="1816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Systemic hypotension</a:t>
          </a:r>
        </a:p>
      </dsp:txBody>
      <dsp:txXfrm>
        <a:off x="369170" y="2520629"/>
        <a:ext cx="4753360" cy="479482"/>
      </dsp:txXfrm>
    </dsp:sp>
    <dsp:sp modelId="{9C413F55-3929-2849-96C6-943BED443C18}">
      <dsp:nvSpPr>
        <dsp:cNvPr id="0" name=""/>
        <dsp:cNvSpPr/>
      </dsp:nvSpPr>
      <dsp:spPr>
        <a:xfrm>
          <a:off x="0" y="4342300"/>
          <a:ext cx="6864626" cy="17860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2771" tIns="374904" rIns="5327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33% of humans will develop pulmonary edema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altered permeability of pulmonary capillaries leading to vascular leak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Decreased albumin/colloid osmotic pressure and vasodilation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Endotoxemia  </a:t>
          </a:r>
        </a:p>
      </dsp:txBody>
      <dsp:txXfrm>
        <a:off x="0" y="4342300"/>
        <a:ext cx="6864626" cy="1786050"/>
      </dsp:txXfrm>
    </dsp:sp>
    <dsp:sp modelId="{DD7ECFF6-2A51-6642-AE23-E5CB87BE635B}">
      <dsp:nvSpPr>
        <dsp:cNvPr id="0" name=""/>
        <dsp:cNvSpPr/>
      </dsp:nvSpPr>
      <dsp:spPr>
        <a:xfrm>
          <a:off x="343231" y="4076620"/>
          <a:ext cx="4805238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627" tIns="0" rIns="1816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Pulmonary abnormalities </a:t>
          </a:r>
        </a:p>
      </dsp:txBody>
      <dsp:txXfrm>
        <a:off x="369170" y="4102559"/>
        <a:ext cx="4753360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88AB5-18AE-624A-B76C-501A8D048E9C}">
      <dsp:nvSpPr>
        <dsp:cNvPr id="0" name=""/>
        <dsp:cNvSpPr/>
      </dsp:nvSpPr>
      <dsp:spPr>
        <a:xfrm>
          <a:off x="3536" y="114137"/>
          <a:ext cx="3448257" cy="633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Acid-base disturbances</a:t>
          </a:r>
        </a:p>
      </dsp:txBody>
      <dsp:txXfrm>
        <a:off x="3536" y="114137"/>
        <a:ext cx="3448257" cy="633600"/>
      </dsp:txXfrm>
    </dsp:sp>
    <dsp:sp modelId="{16C49BA4-BAC2-B44F-A26D-2D8A062218D1}">
      <dsp:nvSpPr>
        <dsp:cNvPr id="0" name=""/>
        <dsp:cNvSpPr/>
      </dsp:nvSpPr>
      <dsp:spPr>
        <a:xfrm>
          <a:off x="3536" y="747737"/>
          <a:ext cx="3448257" cy="314028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Lactic acidosis secondary to poor perfusion </a:t>
          </a:r>
        </a:p>
      </dsp:txBody>
      <dsp:txXfrm>
        <a:off x="3536" y="747737"/>
        <a:ext cx="3448257" cy="3140280"/>
      </dsp:txXfrm>
    </dsp:sp>
    <dsp:sp modelId="{E96E0EE8-50D1-4C43-84F1-013224CB08D0}">
      <dsp:nvSpPr>
        <dsp:cNvPr id="0" name=""/>
        <dsp:cNvSpPr/>
      </dsp:nvSpPr>
      <dsp:spPr>
        <a:xfrm>
          <a:off x="3934549" y="114137"/>
          <a:ext cx="3448257" cy="633600"/>
        </a:xfrm>
        <a:prstGeom prst="rect">
          <a:avLst/>
        </a:prstGeom>
        <a:solidFill>
          <a:schemeClr val="accent5">
            <a:hueOff val="-119936"/>
            <a:satOff val="-4449"/>
            <a:lumOff val="7059"/>
            <a:alphaOff val="0"/>
          </a:schemeClr>
        </a:solidFill>
        <a:ln w="12700" cap="flat" cmpd="sng" algn="ctr">
          <a:solidFill>
            <a:schemeClr val="accent5">
              <a:hueOff val="-119936"/>
              <a:satOff val="-4449"/>
              <a:lumOff val="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Renal dysfunction </a:t>
          </a:r>
        </a:p>
      </dsp:txBody>
      <dsp:txXfrm>
        <a:off x="3934549" y="114137"/>
        <a:ext cx="3448257" cy="633600"/>
      </dsp:txXfrm>
    </dsp:sp>
    <dsp:sp modelId="{7EF798CC-63CE-F44C-99E0-DBE334202FB1}">
      <dsp:nvSpPr>
        <dsp:cNvPr id="0" name=""/>
        <dsp:cNvSpPr/>
      </dsp:nvSpPr>
      <dsp:spPr>
        <a:xfrm>
          <a:off x="3934549" y="747737"/>
          <a:ext cx="3448257" cy="3140280"/>
        </a:xfrm>
        <a:prstGeom prst="rect">
          <a:avLst/>
        </a:prstGeom>
        <a:solidFill>
          <a:schemeClr val="accent5">
            <a:tint val="40000"/>
            <a:alpha val="90000"/>
            <a:hueOff val="-67937"/>
            <a:satOff val="-998"/>
            <a:lumOff val="14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937"/>
              <a:satOff val="-998"/>
              <a:lumOff val="14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Well described in humans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Rare in dogs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Decreased RBF and GFR from hypotension &amp; hypovolemia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Mediated by pathologies that damage liver and kidney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 i.e. </a:t>
          </a:r>
          <a:r>
            <a:rPr lang="en-US" sz="2200" kern="1200" dirty="0" err="1"/>
            <a:t>lepto</a:t>
          </a:r>
          <a:r>
            <a:rPr lang="en-US" sz="2200" kern="1200" dirty="0"/>
            <a:t> &amp; NSAIDS</a:t>
          </a:r>
        </a:p>
      </dsp:txBody>
      <dsp:txXfrm>
        <a:off x="3934549" y="747737"/>
        <a:ext cx="3448257" cy="3140280"/>
      </dsp:txXfrm>
    </dsp:sp>
    <dsp:sp modelId="{C1E6848D-78F2-EE49-8172-26AB9DC609A0}">
      <dsp:nvSpPr>
        <dsp:cNvPr id="0" name=""/>
        <dsp:cNvSpPr/>
      </dsp:nvSpPr>
      <dsp:spPr>
        <a:xfrm>
          <a:off x="7865563" y="114137"/>
          <a:ext cx="3448257" cy="633600"/>
        </a:xfrm>
        <a:prstGeom prst="rect">
          <a:avLst/>
        </a:prstGeom>
        <a:solidFill>
          <a:schemeClr val="accent5">
            <a:hueOff val="-239873"/>
            <a:satOff val="-8897"/>
            <a:lumOff val="14117"/>
            <a:alphaOff val="0"/>
          </a:schemeClr>
        </a:solidFill>
        <a:ln w="12700" cap="flat" cmpd="sng" algn="ctr">
          <a:solidFill>
            <a:schemeClr val="accent5">
              <a:hueOff val="-239873"/>
              <a:satOff val="-8897"/>
              <a:lumOff val="1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Portal hypertension</a:t>
          </a:r>
        </a:p>
      </dsp:txBody>
      <dsp:txXfrm>
        <a:off x="7865563" y="114137"/>
        <a:ext cx="3448257" cy="633600"/>
      </dsp:txXfrm>
    </dsp:sp>
    <dsp:sp modelId="{31FC4D5B-D4EF-F74A-976E-ED7A7B38C360}">
      <dsp:nvSpPr>
        <dsp:cNvPr id="0" name=""/>
        <dsp:cNvSpPr/>
      </dsp:nvSpPr>
      <dsp:spPr>
        <a:xfrm>
          <a:off x="7865563" y="747737"/>
          <a:ext cx="3448257" cy="3140280"/>
        </a:xfrm>
        <a:prstGeom prst="rect">
          <a:avLst/>
        </a:prstGeom>
        <a:solidFill>
          <a:schemeClr val="accent5">
            <a:tint val="40000"/>
            <a:alpha val="90000"/>
            <a:hueOff val="-135874"/>
            <a:satOff val="-1995"/>
            <a:lumOff val="285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35874"/>
              <a:satOff val="-1995"/>
              <a:lumOff val="28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Secondary to cirrhosis 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Chronic liver failure 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Sinusoidal collapse </a:t>
          </a:r>
          <a:r>
            <a:rPr lang="en-US" sz="2200" kern="1200">
              <a:sym typeface="Wingdings" panose="05000000000000000000" pitchFamily="2" charset="2"/>
            </a:rPr>
            <a:t></a:t>
          </a:r>
          <a:r>
            <a:rPr lang="en-US" sz="2200" kern="1200"/>
            <a:t> blockage of intrahepatic flow </a:t>
          </a:r>
        </a:p>
        <a:p>
          <a:pPr marL="685800" lvl="3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Portal pressure elevation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Can see portal vein thrombosis </a:t>
          </a:r>
        </a:p>
      </dsp:txBody>
      <dsp:txXfrm>
        <a:off x="7865563" y="747737"/>
        <a:ext cx="3448257" cy="31402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B95BA-B8B3-0E44-8EE0-FC3124256D7F}">
      <dsp:nvSpPr>
        <dsp:cNvPr id="0" name=""/>
        <dsp:cNvSpPr/>
      </dsp:nvSpPr>
      <dsp:spPr>
        <a:xfrm>
          <a:off x="0" y="467251"/>
          <a:ext cx="5607050" cy="115762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437388" rIns="4351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Anorexia, vomiting, diarrhea, weight loss, and dehydration</a:t>
          </a:r>
        </a:p>
      </dsp:txBody>
      <dsp:txXfrm>
        <a:off x="0" y="467251"/>
        <a:ext cx="5607050" cy="1157625"/>
      </dsp:txXfrm>
    </dsp:sp>
    <dsp:sp modelId="{B0DD3694-9C63-234B-83F8-769B807A9610}">
      <dsp:nvSpPr>
        <dsp:cNvPr id="0" name=""/>
        <dsp:cNvSpPr/>
      </dsp:nvSpPr>
      <dsp:spPr>
        <a:xfrm>
          <a:off x="280352" y="157291"/>
          <a:ext cx="3924935" cy="6199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Nonspecific: </a:t>
          </a:r>
        </a:p>
      </dsp:txBody>
      <dsp:txXfrm>
        <a:off x="310614" y="187553"/>
        <a:ext cx="3864411" cy="559396"/>
      </dsp:txXfrm>
    </dsp:sp>
    <dsp:sp modelId="{A9DA3417-A97C-BA4F-B0D9-6301DF42C47D}">
      <dsp:nvSpPr>
        <dsp:cNvPr id="0" name=""/>
        <dsp:cNvSpPr/>
      </dsp:nvSpPr>
      <dsp:spPr>
        <a:xfrm>
          <a:off x="0" y="2048236"/>
          <a:ext cx="5607050" cy="87648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437388" rIns="4351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Rule out pre/post hepatic causes</a:t>
          </a:r>
        </a:p>
      </dsp:txBody>
      <dsp:txXfrm>
        <a:off x="0" y="2048236"/>
        <a:ext cx="5607050" cy="876487"/>
      </dsp:txXfrm>
    </dsp:sp>
    <dsp:sp modelId="{B6BD9208-EE69-1D4C-8AC8-26B47510DE10}">
      <dsp:nvSpPr>
        <dsp:cNvPr id="0" name=""/>
        <dsp:cNvSpPr/>
      </dsp:nvSpPr>
      <dsp:spPr>
        <a:xfrm>
          <a:off x="280352" y="1738276"/>
          <a:ext cx="3924935" cy="6199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Icterus with intrahepatic cholestasis </a:t>
          </a:r>
        </a:p>
      </dsp:txBody>
      <dsp:txXfrm>
        <a:off x="310614" y="1768538"/>
        <a:ext cx="3864411" cy="559396"/>
      </dsp:txXfrm>
    </dsp:sp>
    <dsp:sp modelId="{A9D0732C-CA0B-4141-89E7-3021D4461046}">
      <dsp:nvSpPr>
        <dsp:cNvPr id="0" name=""/>
        <dsp:cNvSpPr/>
      </dsp:nvSpPr>
      <dsp:spPr>
        <a:xfrm>
          <a:off x="0" y="3348083"/>
          <a:ext cx="5607050" cy="142222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437388" rIns="4351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failure to produce urea leads to defective renal medullary concentrating ability and delayed release/response to ADH </a:t>
          </a:r>
        </a:p>
      </dsp:txBody>
      <dsp:txXfrm>
        <a:off x="0" y="3348083"/>
        <a:ext cx="5607050" cy="1422225"/>
      </dsp:txXfrm>
    </dsp:sp>
    <dsp:sp modelId="{52C9F19C-2F5B-B647-B730-7F351920419E}">
      <dsp:nvSpPr>
        <dsp:cNvPr id="0" name=""/>
        <dsp:cNvSpPr/>
      </dsp:nvSpPr>
      <dsp:spPr>
        <a:xfrm>
          <a:off x="280352" y="3038123"/>
          <a:ext cx="3924935" cy="6199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Polyuria + Polydipsia  </a:t>
          </a:r>
        </a:p>
      </dsp:txBody>
      <dsp:txXfrm>
        <a:off x="310614" y="3068385"/>
        <a:ext cx="3864411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FD886-698B-3D4E-B34D-30AC33F51EA7}">
      <dsp:nvSpPr>
        <dsp:cNvPr id="0" name=""/>
        <dsp:cNvSpPr/>
      </dsp:nvSpPr>
      <dsp:spPr>
        <a:xfrm>
          <a:off x="0" y="312824"/>
          <a:ext cx="6151562" cy="478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3AA9D-DAEE-9848-B16F-FE5BF239F74F}">
      <dsp:nvSpPr>
        <dsp:cNvPr id="0" name=""/>
        <dsp:cNvSpPr/>
      </dsp:nvSpPr>
      <dsp:spPr>
        <a:xfrm>
          <a:off x="307578" y="32384"/>
          <a:ext cx="4306094" cy="560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AKA Tylenol, paracetamol, and APAP</a:t>
          </a:r>
        </a:p>
      </dsp:txBody>
      <dsp:txXfrm>
        <a:off x="334958" y="59764"/>
        <a:ext cx="4251334" cy="506120"/>
      </dsp:txXfrm>
    </dsp:sp>
    <dsp:sp modelId="{DB56557F-23C4-3B43-94F3-A2E4279DB1EE}">
      <dsp:nvSpPr>
        <dsp:cNvPr id="0" name=""/>
        <dsp:cNvSpPr/>
      </dsp:nvSpPr>
      <dsp:spPr>
        <a:xfrm>
          <a:off x="0" y="1174665"/>
          <a:ext cx="6151562" cy="4069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430" tIns="395732" rIns="4774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Rapid absorption through the stomach and SI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peak absorption within 30-60 minutes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Poor plasma binding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wide systemic distribution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Metabolism in the liver via 3 pathways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glucuronidation, sulfation, and cytochrome p-450 mediated oxidation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Part of drug is metabolized into non-toxic conjugates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some is excreted unchanged in urine or metabolized into toxic metabolite </a:t>
          </a:r>
          <a:r>
            <a:rPr lang="en-US" sz="1900" kern="1200">
              <a:sym typeface="Wingdings" panose="05000000000000000000" pitchFamily="2" charset="2"/>
            </a:rPr>
            <a:t></a:t>
          </a:r>
          <a:r>
            <a:rPr lang="en-US" sz="1900" kern="1200"/>
            <a:t> N-acetyl-para-benzoquinoneimine (NAPQI) via p-450 pathway 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NAPQI is detoxified by conjugation with glutathione (GSH) in the liver </a:t>
          </a:r>
        </a:p>
      </dsp:txBody>
      <dsp:txXfrm>
        <a:off x="0" y="1174665"/>
        <a:ext cx="6151562" cy="4069800"/>
      </dsp:txXfrm>
    </dsp:sp>
    <dsp:sp modelId="{E0F16606-2FA1-9E4C-98EE-E0DCACCD7797}">
      <dsp:nvSpPr>
        <dsp:cNvPr id="0" name=""/>
        <dsp:cNvSpPr/>
      </dsp:nvSpPr>
      <dsp:spPr>
        <a:xfrm>
          <a:off x="307578" y="894224"/>
          <a:ext cx="4306094" cy="560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760" tIns="0" rIns="16276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COX-3 inhibitor </a:t>
          </a:r>
        </a:p>
      </dsp:txBody>
      <dsp:txXfrm>
        <a:off x="334958" y="921604"/>
        <a:ext cx="4251334" cy="506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7833F-347C-3047-AB37-56503901E829}">
      <dsp:nvSpPr>
        <dsp:cNvPr id="0" name=""/>
        <dsp:cNvSpPr/>
      </dsp:nvSpPr>
      <dsp:spPr>
        <a:xfrm>
          <a:off x="0" y="441049"/>
          <a:ext cx="5607050" cy="2205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416560" rIns="43516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Cats = MetHb </a:t>
          </a:r>
          <a:r>
            <a:rPr lang="en-US" sz="2000" kern="1200">
              <a:sym typeface="Wingdings" panose="05000000000000000000" pitchFamily="2" charset="2"/>
            </a:rPr>
            <a:t></a:t>
          </a:r>
          <a:r>
            <a:rPr lang="en-US" sz="2000" kern="1200"/>
            <a:t> shock, brown MM, resp distress, cyanosis, dull/depressed mentation or coma, and edema of the face and paws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Dogs = hepatoxicity, GI signs, and CNS signs </a:t>
          </a:r>
          <a:r>
            <a:rPr lang="en-US" sz="2000" kern="1200">
              <a:sym typeface="Wingdings" panose="05000000000000000000" pitchFamily="2" charset="2"/>
            </a:rPr>
            <a:t></a:t>
          </a:r>
          <a:r>
            <a:rPr lang="en-US" sz="2000" kern="1200"/>
            <a:t> V+, abdominal pain, icterus, coma, HE</a:t>
          </a:r>
        </a:p>
      </dsp:txBody>
      <dsp:txXfrm>
        <a:off x="0" y="441049"/>
        <a:ext cx="5607050" cy="2205000"/>
      </dsp:txXfrm>
    </dsp:sp>
    <dsp:sp modelId="{E41E2B5E-3730-C948-85FD-EBCEF548B768}">
      <dsp:nvSpPr>
        <dsp:cNvPr id="0" name=""/>
        <dsp:cNvSpPr/>
      </dsp:nvSpPr>
      <dsp:spPr>
        <a:xfrm>
          <a:off x="280352" y="145849"/>
          <a:ext cx="3924935" cy="590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Clinical Features:</a:t>
          </a:r>
        </a:p>
      </dsp:txBody>
      <dsp:txXfrm>
        <a:off x="309173" y="174670"/>
        <a:ext cx="3867293" cy="532758"/>
      </dsp:txXfrm>
    </dsp:sp>
    <dsp:sp modelId="{0D8BA4AE-D2F1-144A-9778-9CF48B666E47}">
      <dsp:nvSpPr>
        <dsp:cNvPr id="0" name=""/>
        <dsp:cNvSpPr/>
      </dsp:nvSpPr>
      <dsp:spPr>
        <a:xfrm>
          <a:off x="0" y="3049250"/>
          <a:ext cx="5607050" cy="17325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416560" rIns="43516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CBC: MetHb, Heinz body anemia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Chem: Elevated ALT, AST, and T Bili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Hypoglycemia and prolonged PT/PTT with severe hepatic failure </a:t>
          </a:r>
        </a:p>
      </dsp:txBody>
      <dsp:txXfrm>
        <a:off x="0" y="3049250"/>
        <a:ext cx="5607050" cy="1732500"/>
      </dsp:txXfrm>
    </dsp:sp>
    <dsp:sp modelId="{7FEFDFF7-1FB4-254C-90E2-DEA06A656C72}">
      <dsp:nvSpPr>
        <dsp:cNvPr id="0" name=""/>
        <dsp:cNvSpPr/>
      </dsp:nvSpPr>
      <dsp:spPr>
        <a:xfrm>
          <a:off x="280352" y="2754049"/>
          <a:ext cx="3924935" cy="590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Diagnostics:</a:t>
          </a:r>
        </a:p>
      </dsp:txBody>
      <dsp:txXfrm>
        <a:off x="309173" y="2782870"/>
        <a:ext cx="3867293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10604-68CF-2B4B-9F1C-E1304A1D381B}">
      <dsp:nvSpPr>
        <dsp:cNvPr id="0" name=""/>
        <dsp:cNvSpPr/>
      </dsp:nvSpPr>
      <dsp:spPr>
        <a:xfrm>
          <a:off x="0" y="78884"/>
          <a:ext cx="6122093" cy="538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Detoxification:</a:t>
          </a:r>
        </a:p>
      </dsp:txBody>
      <dsp:txXfrm>
        <a:off x="26273" y="105157"/>
        <a:ext cx="6069547" cy="485654"/>
      </dsp:txXfrm>
    </dsp:sp>
    <dsp:sp modelId="{CE3C05A8-4A93-DF44-985D-AB1FE32950B8}">
      <dsp:nvSpPr>
        <dsp:cNvPr id="0" name=""/>
        <dsp:cNvSpPr/>
      </dsp:nvSpPr>
      <dsp:spPr>
        <a:xfrm>
          <a:off x="0" y="617085"/>
          <a:ext cx="6122093" cy="1309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7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Induce vomiting within 2 hours of ingestion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Activated charcoal (1-3g/kg) with cathartic once with ingestion &lt;1 hour prior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no significant enterohepatic recirculation so additional doses will not work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will interfere with NAC administration </a:t>
          </a:r>
        </a:p>
      </dsp:txBody>
      <dsp:txXfrm>
        <a:off x="0" y="617085"/>
        <a:ext cx="6122093" cy="1309275"/>
      </dsp:txXfrm>
    </dsp:sp>
    <dsp:sp modelId="{5206D169-585C-064A-87CC-FEB11C788F4E}">
      <dsp:nvSpPr>
        <dsp:cNvPr id="0" name=""/>
        <dsp:cNvSpPr/>
      </dsp:nvSpPr>
      <dsp:spPr>
        <a:xfrm>
          <a:off x="0" y="1926360"/>
          <a:ext cx="6122093" cy="53820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Treatments:</a:t>
          </a:r>
        </a:p>
      </dsp:txBody>
      <dsp:txXfrm>
        <a:off x="26273" y="1952633"/>
        <a:ext cx="6069547" cy="485654"/>
      </dsp:txXfrm>
    </dsp:sp>
    <dsp:sp modelId="{54AC445F-C417-0343-96B1-63C56A3D2884}">
      <dsp:nvSpPr>
        <dsp:cNvPr id="0" name=""/>
        <dsp:cNvSpPr/>
      </dsp:nvSpPr>
      <dsp:spPr>
        <a:xfrm>
          <a:off x="0" y="2464559"/>
          <a:ext cx="6122093" cy="333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7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Supplemental O2 if needed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IVF +/- pRBC’s for hemodynamic stability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Antidote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provision of glutathione substrates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NAC 140mg/kg once then 70 mg/kg IV q4-6 hours for 7-17 doses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may be more effective PO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Antioxidants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SAMe 18mg/kg/dat + Vitamin C (Ascorbic Acid) 30mg/kg IV q6 to reduce Methb to Hb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Alternative Therapy </a:t>
          </a:r>
          <a:r>
            <a:rPr lang="en-US" sz="1800" kern="1200">
              <a:sym typeface="Wingdings" panose="05000000000000000000" pitchFamily="2" charset="2"/>
            </a:rPr>
            <a:t></a:t>
          </a:r>
          <a:r>
            <a:rPr lang="en-US" sz="1800" kern="1200"/>
            <a:t> Cimetidine 5-10mg/kg IV to reduce metabolism of APAP by p450 pathway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FFP + Vitamin K for coagulopathy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Methylene Blue 1.5mg/kg IV for 1-2 doses (not used in cats due to risk of </a:t>
          </a:r>
          <a:r>
            <a:rPr lang="en-US" sz="1800" kern="1200" dirty="0" err="1"/>
            <a:t>MetHb</a:t>
          </a:r>
          <a:r>
            <a:rPr lang="en-US" sz="1800" kern="1200" dirty="0"/>
            <a:t> production)</a:t>
          </a:r>
        </a:p>
      </dsp:txBody>
      <dsp:txXfrm>
        <a:off x="0" y="2464559"/>
        <a:ext cx="6122093" cy="3332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A84F3-FC0A-7642-8E86-8CF3671C658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377FF-A9E9-054B-86B5-8E4597565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94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4377FF-A9E9-054B-86B5-8E459756542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2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4377FF-A9E9-054B-86B5-8E459756542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3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4377FF-A9E9-054B-86B5-8E459756542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1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Wednesday, October 6, 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23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0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0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3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62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6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October 6, 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8698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6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50BC9E2-CB44-4C05-9BB5-496C18A241E0}" type="datetime2">
              <a:rPr lang="en-US" smtClean="0"/>
              <a:t>Wednesday, October 6, 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4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October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7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stel colors in gradient surface design">
            <a:extLst>
              <a:ext uri="{FF2B5EF4-FFF2-40B4-BE49-F238E27FC236}">
                <a16:creationId xmlns:a16="http://schemas.microsoft.com/office/drawing/2014/main" id="{CE07E41B-9A08-4DD7-BA9C-28C76FAF3D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5835" b="98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6DEC7F-A5BC-9E43-9D17-028A9F8F0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Acute Liver Injury &amp; Failure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+ Hepatotoxins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14967-C623-1346-8C4D-D5B4FE42B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  <a:latin typeface="+mj-lt"/>
              </a:rPr>
              <a:t>Paula Simons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  <a:latin typeface="+mj-lt"/>
              </a:rPr>
              <a:t>2</a:t>
            </a:r>
            <a:r>
              <a:rPr lang="en-US" baseline="30000">
                <a:solidFill>
                  <a:schemeClr val="tx1"/>
                </a:solidFill>
                <a:latin typeface="+mj-lt"/>
              </a:rPr>
              <a:t>nd</a:t>
            </a:r>
            <a:r>
              <a:rPr lang="en-US">
                <a:solidFill>
                  <a:schemeClr val="tx1"/>
                </a:solidFill>
                <a:latin typeface="+mj-lt"/>
              </a:rPr>
              <a:t> year ECC Resident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  <a:latin typeface="+mj-lt"/>
              </a:rPr>
              <a:t>Cornell Veterinary Specialists </a:t>
            </a:r>
          </a:p>
        </p:txBody>
      </p:sp>
    </p:spTree>
    <p:extLst>
      <p:ext uri="{BB962C8B-B14F-4D97-AF65-F5344CB8AC3E}">
        <p14:creationId xmlns:p14="http://schemas.microsoft.com/office/powerpoint/2010/main" val="1348758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09DE33-A62E-2542-B2DB-68506B5CF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727" y="1271016"/>
            <a:ext cx="8025238" cy="451419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55CAC-A0FD-8948-B3B2-2A60680E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" y="789110"/>
            <a:ext cx="3313043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Precipitating factors of HE</a:t>
            </a:r>
          </a:p>
        </p:txBody>
      </p:sp>
    </p:spTree>
    <p:extLst>
      <p:ext uri="{BB962C8B-B14F-4D97-AF65-F5344CB8AC3E}">
        <p14:creationId xmlns:p14="http://schemas.microsoft.com/office/powerpoint/2010/main" val="2771303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F0D07-41A3-A040-B5E7-4B66E23B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Ammonia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FD361-5500-6A4C-A1ED-887AF18F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95" y="1989364"/>
            <a:ext cx="8940144" cy="3510288"/>
          </a:xfrm>
        </p:spPr>
        <p:txBody>
          <a:bodyPr>
            <a:normAutofit fontScale="92500" lnSpcReduction="10000"/>
          </a:bodyPr>
          <a:lstStyle/>
          <a:p>
            <a:r>
              <a:rPr lang="en-US" sz="1700" dirty="0">
                <a:solidFill>
                  <a:srgbClr val="404040"/>
                </a:solidFill>
              </a:rPr>
              <a:t>Considered the most important neurotoxic substance </a:t>
            </a:r>
          </a:p>
          <a:p>
            <a:r>
              <a:rPr lang="en-US" sz="1700" dirty="0">
                <a:solidFill>
                  <a:srgbClr val="404040"/>
                </a:solidFill>
              </a:rPr>
              <a:t>Produced by GI flora and converted in the normal liver to urea and glutamine via the urea cycle</a:t>
            </a:r>
          </a:p>
          <a:p>
            <a:pPr lvl="2"/>
            <a:r>
              <a:rPr lang="en-US" dirty="0"/>
              <a:t>Typically considered colonic bacteria + H. pylori in the stomach </a:t>
            </a:r>
            <a:endParaRPr lang="en-US" sz="2400" dirty="0"/>
          </a:p>
          <a:p>
            <a:pPr lvl="2"/>
            <a:r>
              <a:rPr lang="en-US" dirty="0"/>
              <a:t>Intestinal mucosa has high glutaminase activity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enteric source of ammonia </a:t>
            </a:r>
            <a:r>
              <a:rPr lang="en-US" sz="1500" dirty="0">
                <a:solidFill>
                  <a:srgbClr val="404040"/>
                </a:solidFill>
              </a:rPr>
              <a:t> </a:t>
            </a:r>
          </a:p>
          <a:p>
            <a:r>
              <a:rPr lang="en-US" sz="1700" dirty="0">
                <a:solidFill>
                  <a:srgbClr val="404040"/>
                </a:solidFill>
              </a:rPr>
              <a:t>Excitotoxic and associated with increased glutamate (excitatory neurotransmitter)</a:t>
            </a:r>
          </a:p>
          <a:p>
            <a:pPr lvl="1"/>
            <a:r>
              <a:rPr lang="en-US" sz="1700" dirty="0">
                <a:solidFill>
                  <a:srgbClr val="404040"/>
                </a:solidFill>
              </a:rPr>
              <a:t>Overactivation of glutamate receptors (mainly NMDA) is implicated as one cause of HE-induced seizures </a:t>
            </a:r>
          </a:p>
          <a:p>
            <a:pPr lvl="1"/>
            <a:r>
              <a:rPr lang="en-US" sz="1700" dirty="0">
                <a:solidFill>
                  <a:srgbClr val="404040"/>
                </a:solidFill>
              </a:rPr>
              <a:t>With chronicity, inhibitory factors (GABA and endogenous benzodiazepine) surpass the excitatory stimulus </a:t>
            </a:r>
            <a:r>
              <a:rPr lang="en-US" sz="1700" dirty="0">
                <a:solidFill>
                  <a:srgbClr val="404040"/>
                </a:solidFill>
                <a:sym typeface="Wingdings" pitchFamily="2" charset="2"/>
              </a:rPr>
              <a:t>  signs of coma and CNS depression</a:t>
            </a:r>
          </a:p>
          <a:p>
            <a:pPr lvl="1"/>
            <a:r>
              <a:rPr lang="en-US" sz="1700" dirty="0">
                <a:solidFill>
                  <a:srgbClr val="404040"/>
                </a:solidFill>
                <a:sym typeface="Wingdings" pitchFamily="2" charset="2"/>
              </a:rPr>
              <a:t>Long standing metabolic dysfunction (i.e. chronic liver failure) = alterations in neuronal responsiveness and energy requirement </a:t>
            </a:r>
            <a:endParaRPr lang="en-US" sz="17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7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F0D07-41A3-A040-B5E7-4B66E23B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Ammonia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FD361-5500-6A4C-A1ED-887AF18F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95" y="1989364"/>
            <a:ext cx="8940144" cy="351028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Liver = ammonia detoxification</a:t>
            </a:r>
            <a:endParaRPr lang="en-US" sz="2800" dirty="0"/>
          </a:p>
          <a:p>
            <a:pPr lvl="1"/>
            <a:r>
              <a:rPr lang="en-US" dirty="0"/>
              <a:t>Two pathways:</a:t>
            </a:r>
            <a:endParaRPr lang="en-US" sz="2400" dirty="0"/>
          </a:p>
          <a:p>
            <a:pPr lvl="2"/>
            <a:r>
              <a:rPr lang="en-US" dirty="0"/>
              <a:t>Ammonia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urea by periportal hepatocytes = urea cycle </a:t>
            </a:r>
            <a:endParaRPr lang="en-US" sz="2400" dirty="0"/>
          </a:p>
          <a:p>
            <a:pPr lvl="3"/>
            <a:r>
              <a:rPr lang="en-US" dirty="0"/>
              <a:t>Urea = less toxic than ammonia and water-soluble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excreted by the kidneys</a:t>
            </a:r>
            <a:endParaRPr lang="en-US" sz="2400" dirty="0"/>
          </a:p>
          <a:p>
            <a:pPr lvl="2"/>
            <a:r>
              <a:rPr lang="en-US" dirty="0"/>
              <a:t>Glutamine is synthesized by perivenous hepatocytes = high glutamine synthetase activity</a:t>
            </a:r>
            <a:endParaRPr lang="en-US" sz="2400" dirty="0"/>
          </a:p>
          <a:p>
            <a:r>
              <a:rPr lang="en-US" dirty="0"/>
              <a:t>In liver failure, ability to metabolize ammonia or glutamine is reduced = hyperammonemia </a:t>
            </a:r>
            <a:endParaRPr lang="en-US" sz="2600" dirty="0"/>
          </a:p>
          <a:p>
            <a:pPr lvl="1"/>
            <a:r>
              <a:rPr lang="en-US" dirty="0"/>
              <a:t>Kidneys contain glutaminase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metabolize and synthesize glutamine </a:t>
            </a:r>
            <a:endParaRPr lang="en-US" sz="2400" dirty="0"/>
          </a:p>
          <a:p>
            <a:pPr lvl="2"/>
            <a:r>
              <a:rPr lang="en-US" dirty="0"/>
              <a:t>Can excrete ammonia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organ of net ammonia excretion </a:t>
            </a:r>
            <a:endParaRPr lang="en-US" sz="2400" dirty="0"/>
          </a:p>
          <a:p>
            <a:pPr lvl="1"/>
            <a:r>
              <a:rPr lang="en-US" dirty="0"/>
              <a:t>Skeletal muscle = ammonia sink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source of glutamine </a:t>
            </a:r>
            <a:r>
              <a:rPr lang="en-US" dirty="0" err="1"/>
              <a:t>synthease</a:t>
            </a:r>
            <a:r>
              <a:rPr lang="en-US" dirty="0"/>
              <a:t> </a:t>
            </a:r>
            <a:endParaRPr lang="en-US" sz="2400" dirty="0"/>
          </a:p>
          <a:p>
            <a:endParaRPr lang="en-US" sz="17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28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7E3B99-3C84-8941-9BA3-DAD45DC9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manganese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63F94-A02A-C149-BEAF-E5298E868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918" y="2123556"/>
            <a:ext cx="9293402" cy="3377834"/>
          </a:xfrm>
        </p:spPr>
        <p:txBody>
          <a:bodyPr>
            <a:normAutofit/>
          </a:bodyPr>
          <a:lstStyle/>
          <a:p>
            <a:pPr lvl="0"/>
            <a:r>
              <a:rPr lang="en-US" sz="2400" dirty="0">
                <a:solidFill>
                  <a:srgbClr val="404040"/>
                </a:solidFill>
              </a:rPr>
              <a:t>Dogs not Cats 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Neurotoxin believed to synergize with ammonia 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Increased in cirrhosis secondary to decreased biliary excretion 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Accumulates preferentially in basal ganglia in humans w/ HE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Mechanisms of neurotoxicity have not been fully characterized 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Promotes free radical production, inner mitochondrial membrane depolarization, and loss of cellular integrity </a:t>
            </a:r>
          </a:p>
        </p:txBody>
      </p:sp>
    </p:spTree>
    <p:extLst>
      <p:ext uri="{BB962C8B-B14F-4D97-AF65-F5344CB8AC3E}">
        <p14:creationId xmlns:p14="http://schemas.microsoft.com/office/powerpoint/2010/main" val="3249782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5A3B-C790-A949-BCD5-AFAEEDD3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HE - Cerebral Changes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FE4F2-23B0-C84E-AA44-9A91A8771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947" y="384313"/>
            <a:ext cx="6149009" cy="64736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Cerebrum has glutaminase and glutamine synthetase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Astrocytes have high glutamine synthetase activity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1400" dirty="0">
                <a:solidFill>
                  <a:schemeClr val="bg1"/>
                </a:solidFill>
              </a:rPr>
              <a:t> forms glutamine and releases into circulation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Ammonia freely passes through BBB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Organ of net ammonia removal 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Glutamine suspected to cause astrocyte swelling by acting as an osmolyte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1400" dirty="0">
                <a:solidFill>
                  <a:schemeClr val="bg1"/>
                </a:solidFill>
              </a:rPr>
              <a:t> influx of water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Can see cerebral edema, increased intracranial pressure, and possible brain herniation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Edema seen in ~80% of human patients and 33% can develop herniation with hepatic failure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Variable clinical signs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 most suggestive of </a:t>
            </a:r>
            <a:r>
              <a:rPr lang="en-US" sz="1400" dirty="0" err="1">
                <a:solidFill>
                  <a:schemeClr val="bg1"/>
                </a:solidFill>
                <a:sym typeface="Wingdings" pitchFamily="2" charset="2"/>
              </a:rPr>
              <a:t>neuroinhibition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Excitatory activity such as seizures, aggression, and hyperexcitability also occur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Excitotoxic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1400" dirty="0">
                <a:solidFill>
                  <a:schemeClr val="bg1"/>
                </a:solidFill>
              </a:rPr>
              <a:t> increased release of glutamate = major excitatory NT </a:t>
            </a:r>
          </a:p>
          <a:p>
            <a:pPr lvl="2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Overactivation of glutamate receptors (NMDA) = cause of seizures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With chronicity inhibitory GABA and endogenous benzodiazepines surpass excitatory stimulus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1400" dirty="0">
                <a:solidFill>
                  <a:schemeClr val="bg1"/>
                </a:solidFill>
              </a:rPr>
              <a:t> signs of coma or CNS depression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chemeClr val="bg1"/>
                </a:solidFill>
              </a:rPr>
              <a:t>Long standing metabolic dysfunction = alterations in neuronal responsiveness and energy requirements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36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16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7894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B6901-99AB-C04B-B10E-F7A823E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4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Treatments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5E5436DB-4E8B-43A5-AE55-1C527B62E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8743" y="797433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3335" y="960120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2AB1D-E4F9-FA48-8FC4-CEA30D41D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774" y="1311965"/>
            <a:ext cx="4828881" cy="4439477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rgbClr val="404040"/>
                </a:solidFill>
              </a:rPr>
              <a:t>Aimed at decreasing ammonia concentrations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In humans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</a:t>
            </a:r>
            <a:r>
              <a:rPr lang="en-US" dirty="0">
                <a:solidFill>
                  <a:srgbClr val="404040"/>
                </a:solidFill>
              </a:rPr>
              <a:t> NH3 levels not associated with the degree of encephalopathy </a:t>
            </a:r>
          </a:p>
          <a:p>
            <a:pPr lvl="2"/>
            <a:r>
              <a:rPr lang="en-US" dirty="0">
                <a:solidFill>
                  <a:srgbClr val="404040"/>
                </a:solidFill>
              </a:rPr>
              <a:t>Meaning?</a:t>
            </a:r>
          </a:p>
          <a:p>
            <a:pPr lvl="3"/>
            <a:r>
              <a:rPr lang="en-US" dirty="0">
                <a:solidFill>
                  <a:srgbClr val="404040"/>
                </a:solidFill>
              </a:rPr>
              <a:t>Other neurotoxins may be important in the pathophysiology of HE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Veterinary patients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rgbClr val="404040"/>
                </a:solidFill>
              </a:rPr>
              <a:t>NH3 concentrations also do not correlate with signs of HE</a:t>
            </a:r>
          </a:p>
          <a:p>
            <a:pPr lvl="2"/>
            <a:r>
              <a:rPr lang="en-US" dirty="0">
                <a:solidFill>
                  <a:srgbClr val="404040"/>
                </a:solidFill>
              </a:rPr>
              <a:t>Dogs with normal NH3 can also have HE signs OR high NH3 levels can be neurologically normal</a:t>
            </a:r>
          </a:p>
          <a:p>
            <a:pPr lvl="1"/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06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10EFB-054E-1E4B-B627-CF60B696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Coagulation Disorders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131CAEF7-061E-4D8C-A850-037223237B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879247"/>
              </p:ext>
            </p:extLst>
          </p:nvPr>
        </p:nvGraphicFramePr>
        <p:xfrm>
          <a:off x="5297763" y="503583"/>
          <a:ext cx="6430411" cy="5830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5103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6C0C8-D598-9647-9498-FB570C6A9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sz="2600">
                <a:solidFill>
                  <a:schemeClr val="bg1"/>
                </a:solidFill>
              </a:rPr>
              <a:t>Other Complications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28A7460-A35F-4025-9CE2-FB5DD922D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052633"/>
              </p:ext>
            </p:extLst>
          </p:nvPr>
        </p:nvGraphicFramePr>
        <p:xfrm>
          <a:off x="5049078" y="397565"/>
          <a:ext cx="6864626" cy="6162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2809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6C0C8-D598-9647-9498-FB570C6A9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Other Complications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F799E1CE-9C29-44A9-B5AD-1D706D323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930521"/>
              </p:ext>
            </p:extLst>
          </p:nvPr>
        </p:nvGraphicFramePr>
        <p:xfrm>
          <a:off x="410817" y="2544418"/>
          <a:ext cx="11317357" cy="4002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127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81C78-A3DB-4342-940D-338257B59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Clinical Signs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35E344-1EA1-4CEB-A909-F9DEC618EF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811934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782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215DC9-46F1-4244-9F46-5565C0FCB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100">
                <a:solidFill>
                  <a:srgbClr val="FFFFFF"/>
                </a:solidFill>
              </a:rPr>
              <a:t>Liver Injury/Failure – Key Points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3E691-C7D1-4A40-9315-5EB26C84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805" y="901148"/>
            <a:ext cx="6771860" cy="5685183"/>
          </a:xfrm>
        </p:spPr>
        <p:txBody>
          <a:bodyPr anchor="ctr">
            <a:normAutofit/>
          </a:bodyPr>
          <a:lstStyle/>
          <a:p>
            <a:r>
              <a:rPr lang="en-US" dirty="0"/>
              <a:t>Occurs as a result of severe hepatocyte injury or dysfunction </a:t>
            </a:r>
          </a:p>
          <a:p>
            <a:r>
              <a:rPr lang="en-US" dirty="0"/>
              <a:t>Manifests as an acute or chronic process</a:t>
            </a:r>
          </a:p>
          <a:p>
            <a:r>
              <a:rPr lang="en-US" dirty="0"/>
              <a:t>Loss of hepatic function leads to a spectrum of metabolic derangements </a:t>
            </a:r>
          </a:p>
          <a:p>
            <a:pPr lvl="1"/>
            <a:r>
              <a:rPr lang="en-US" dirty="0"/>
              <a:t>Can see clinical onset of hepatic encephalopathy and coagulopathy </a:t>
            </a:r>
          </a:p>
          <a:p>
            <a:pPr lvl="1"/>
            <a:r>
              <a:rPr lang="en-US" dirty="0"/>
              <a:t>Other complications: GI ulceration, sepsis, cardiopulmonary dysfunction, and ascites </a:t>
            </a:r>
          </a:p>
          <a:p>
            <a:r>
              <a:rPr lang="en-US" dirty="0"/>
              <a:t>Liver is capable of regenerating 75% of it’s functional capacity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064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418E8-C872-1A45-9893-8B9495994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672" y="978776"/>
            <a:ext cx="4486656" cy="1174991"/>
          </a:xfrm>
        </p:spPr>
        <p:txBody>
          <a:bodyPr>
            <a:normAutofit/>
          </a:bodyPr>
          <a:lstStyle/>
          <a:p>
            <a:r>
              <a:rPr lang="en-US" sz="2200"/>
              <a:t>Clinical signs of Hepatic encephalopathy</a:t>
            </a:r>
          </a:p>
        </p:txBody>
      </p:sp>
      <p:pic>
        <p:nvPicPr>
          <p:cNvPr id="10" name="Picture 9" descr="Scan of a human brain in a neurology clinic">
            <a:extLst>
              <a:ext uri="{FF2B5EF4-FFF2-40B4-BE49-F238E27FC236}">
                <a16:creationId xmlns:a16="http://schemas.microsoft.com/office/drawing/2014/main" id="{85D404C7-2F78-4FEC-95EE-BE4DD06558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6"/>
          <a:stretch/>
        </p:blipFill>
        <p:spPr>
          <a:xfrm>
            <a:off x="20" y="10"/>
            <a:ext cx="6086621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7218C-BF40-CA4E-B767-7DEABD8E1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672" y="2640691"/>
            <a:ext cx="4486656" cy="368059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 dirty="0"/>
              <a:t>Huge range of clinical signs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Behavioral changes – panting, pacing,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Ataxia 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Blindness 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Circling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Head-pressing 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Seizures 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Ptyalism </a:t>
            </a:r>
            <a:r>
              <a:rPr lang="en-US" sz="1500" dirty="0">
                <a:sym typeface="Wingdings" pitchFamily="2" charset="2"/>
              </a:rPr>
              <a:t> more common in cats</a:t>
            </a:r>
            <a:endParaRPr lang="en-US" sz="1500" dirty="0"/>
          </a:p>
          <a:p>
            <a:pPr lvl="1">
              <a:lnSpc>
                <a:spcPct val="90000"/>
              </a:lnSpc>
            </a:pPr>
            <a:r>
              <a:rPr lang="en-US" sz="1500" dirty="0"/>
              <a:t>Coma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Bleeding diathesis, melena, and ascites</a:t>
            </a:r>
          </a:p>
          <a:p>
            <a:pPr lvl="1">
              <a:lnSpc>
                <a:spcPct val="90000"/>
              </a:lnSpc>
            </a:pPr>
            <a:endParaRPr lang="en-US" sz="1500" dirty="0"/>
          </a:p>
          <a:p>
            <a:pPr lvl="1">
              <a:lnSpc>
                <a:spcPct val="90000"/>
              </a:lnSpc>
            </a:pPr>
            <a:endParaRPr lang="en-US" sz="1500" dirty="0"/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656747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85E1D-6C09-FB44-9F5F-1ED69981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C4E3B-2031-9A49-B53C-D03850CB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3295" y="569844"/>
            <a:ext cx="5164636" cy="5751444"/>
          </a:xfrm>
        </p:spPr>
        <p:txBody>
          <a:bodyPr anchor="ctr">
            <a:normAutofit/>
          </a:bodyPr>
          <a:lstStyle/>
          <a:p>
            <a:r>
              <a:rPr lang="en-US" b="1" dirty="0"/>
              <a:t>Fulminant failure with signs of HE + chemistry changes, evidence of coagulopathy, and associated history/PE findings </a:t>
            </a:r>
          </a:p>
          <a:p>
            <a:r>
              <a:rPr lang="en-US" dirty="0"/>
              <a:t>Blood Smear:</a:t>
            </a:r>
          </a:p>
          <a:p>
            <a:pPr lvl="1"/>
            <a:r>
              <a:rPr lang="en-US" dirty="0"/>
              <a:t>Target cells, acanthocytes, and anisocytosis </a:t>
            </a:r>
          </a:p>
          <a:p>
            <a:r>
              <a:rPr lang="en-US" dirty="0"/>
              <a:t>CBC:</a:t>
            </a:r>
          </a:p>
          <a:p>
            <a:pPr lvl="1"/>
            <a:r>
              <a:rPr lang="en-US" dirty="0"/>
              <a:t>Non-regenerative anemia </a:t>
            </a:r>
            <a:r>
              <a:rPr lang="en-US" dirty="0">
                <a:sym typeface="Wingdings" pitchFamily="2" charset="2"/>
              </a:rPr>
              <a:t> chronic disease, chronic blood loss, or hepatic shunts</a:t>
            </a:r>
            <a:endParaRPr lang="en-US" dirty="0"/>
          </a:p>
          <a:p>
            <a:pPr lvl="1"/>
            <a:r>
              <a:rPr lang="en-US" dirty="0"/>
              <a:t>Regenerative anemia  </a:t>
            </a:r>
            <a:r>
              <a:rPr lang="en-US" dirty="0">
                <a:sym typeface="Wingdings" pitchFamily="2" charset="2"/>
              </a:rPr>
              <a:t> GI ulceration </a:t>
            </a:r>
          </a:p>
          <a:p>
            <a:pPr lvl="1"/>
            <a:r>
              <a:rPr lang="en-US" dirty="0">
                <a:sym typeface="Wingdings" pitchFamily="2" charset="2"/>
              </a:rPr>
              <a:t>Leukocytosis or Leukopenia with infectious causes or translocation </a:t>
            </a:r>
          </a:p>
          <a:p>
            <a:pPr lvl="1"/>
            <a:r>
              <a:rPr lang="en-US" dirty="0">
                <a:sym typeface="Wingdings" pitchFamily="2" charset="2"/>
              </a:rPr>
              <a:t>Thrombocytopenia  DIC or ITP w/ infectious/immune mediated causes of liver failure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703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320CA-90CC-B649-AAD4-1DC024F74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300">
                <a:solidFill>
                  <a:schemeClr val="bg1"/>
                </a:solidFill>
              </a:rPr>
              <a:t>Biochemistry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15CDF9-D7F5-3845-8932-4EBE44EA1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379" y="1497159"/>
            <a:ext cx="4665397" cy="473832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Elevated Hepatic enzymes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ALT &amp; AST = increased with leakage from damaged hepatocytes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ALP = increased with cholestatic diseases 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Short half-life in cats = active liver disease with elevations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GGT = increased with cholestatic disease and is more specific and less sensitive than ALP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Normal or mild increases does not rule out hepatic disease </a:t>
            </a:r>
            <a:r>
              <a:rPr lang="en-US" dirty="0">
                <a:sym typeface="Wingdings" pitchFamily="2" charset="2"/>
              </a:rPr>
              <a:t> consider end-stage disease or vascular anomalies</a:t>
            </a:r>
          </a:p>
          <a:p>
            <a:pPr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Hyperbilirubinemia 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Bilirubin escapes into circulation with significant cholestasis, bile duct obstruction, or canalicular membrane disruption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Icterus when values at least 2.3-3.3 mg/dl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403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320CA-90CC-B649-AAD4-1DC024F74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300">
                <a:solidFill>
                  <a:schemeClr val="bg1"/>
                </a:solidFill>
              </a:rPr>
              <a:t>Biochemistry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9142C4-A617-774D-BFB0-2C2F0592B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6660" y="854430"/>
            <a:ext cx="4890039" cy="4983153"/>
          </a:xfrm>
        </p:spPr>
        <p:txBody>
          <a:bodyPr anchor="ctr">
            <a:normAutofit/>
          </a:bodyPr>
          <a:lstStyle/>
          <a:p>
            <a:r>
              <a:rPr lang="en-US" dirty="0">
                <a:sym typeface="Wingdings" pitchFamily="2" charset="2"/>
              </a:rPr>
              <a:t>Hepatic failure: </a:t>
            </a:r>
          </a:p>
          <a:p>
            <a:pPr lvl="1"/>
            <a:r>
              <a:rPr lang="en-US" dirty="0">
                <a:sym typeface="Wingdings" pitchFamily="2" charset="2"/>
              </a:rPr>
              <a:t>Hypoalbuminemia, hypocholesterolemia, hypoglycemia, and decreased BUN</a:t>
            </a:r>
          </a:p>
          <a:p>
            <a:pPr lvl="1"/>
            <a:r>
              <a:rPr lang="en-US" dirty="0">
                <a:sym typeface="Wingdings" pitchFamily="2" charset="2"/>
              </a:rPr>
              <a:t>Albumin produced only in the liver  66-80% loss of liver function</a:t>
            </a:r>
          </a:p>
          <a:p>
            <a:pPr lvl="2"/>
            <a:r>
              <a:rPr lang="en-US" dirty="0">
                <a:sym typeface="Wingdings" pitchFamily="2" charset="2"/>
              </a:rPr>
              <a:t>Hallmark of chronic liver dysfunction but consider concurrent disease  - i.e. PLE/PLN and third spacing </a:t>
            </a:r>
          </a:p>
          <a:p>
            <a:pPr lvl="1"/>
            <a:r>
              <a:rPr lang="en-US" dirty="0">
                <a:sym typeface="Wingdings" pitchFamily="2" charset="2"/>
              </a:rPr>
              <a:t>Cholesterol – 50% synthesized in the liver </a:t>
            </a:r>
          </a:p>
          <a:p>
            <a:pPr lvl="2"/>
            <a:r>
              <a:rPr lang="en-US" dirty="0">
                <a:sym typeface="Wingdings" pitchFamily="2" charset="2"/>
              </a:rPr>
              <a:t>Can also see hypercholesterolemia with EHBTO or pancreatitis due to abnormal elimination </a:t>
            </a:r>
          </a:p>
          <a:p>
            <a:pPr lvl="1"/>
            <a:r>
              <a:rPr lang="en-US" dirty="0">
                <a:sym typeface="Wingdings" pitchFamily="2" charset="2"/>
              </a:rPr>
              <a:t>Hypoglycemia with &lt; 30% of liver function present due to liver’s maintenance of glucose homeostasis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13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7894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A3FBCB-4ABA-9642-A21B-D09225B0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4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Urine Sediment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436DB-4E8B-43A5-AE55-1C527B62E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8743" y="797433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3335" y="960120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499D6-24C1-744C-B4F0-252BF7797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9551" y="1444752"/>
            <a:ext cx="4652840" cy="396849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404040"/>
                </a:solidFill>
              </a:rPr>
              <a:t>Ammonium </a:t>
            </a:r>
            <a:r>
              <a:rPr lang="en-US" dirty="0" err="1">
                <a:solidFill>
                  <a:srgbClr val="404040"/>
                </a:solidFill>
              </a:rPr>
              <a:t>biurate</a:t>
            </a:r>
            <a:r>
              <a:rPr lang="en-US" dirty="0">
                <a:solidFill>
                  <a:srgbClr val="404040"/>
                </a:solidFill>
              </a:rPr>
              <a:t> crystals with vascular anomalies </a:t>
            </a:r>
          </a:p>
          <a:p>
            <a:r>
              <a:rPr lang="en-US" dirty="0">
                <a:solidFill>
                  <a:srgbClr val="404040"/>
                </a:solidFill>
              </a:rPr>
              <a:t>Dogs can conjugate and produce bilirubin in their renal tubules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small amount is normal in health </a:t>
            </a:r>
          </a:p>
          <a:p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Cats do not have this ability &amp; have a higher threshold to resorb bilirubin </a:t>
            </a:r>
          </a:p>
          <a:p>
            <a:pPr lvl="2"/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Bilirubinuria is always inappropriate and indicative of abnormal bilirubin metabolism </a:t>
            </a:r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69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0972-8242-BA41-9E8B-B99024A8A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Assessment of Hepatic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1AAC0-C3A9-684B-9D81-35D1D3B01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Prolongation of PT/PTT, ACT, and BMBT may be observed with coagulopathies </a:t>
            </a:r>
          </a:p>
          <a:p>
            <a:r>
              <a:rPr lang="en-US" dirty="0"/>
              <a:t>Increased pre/postprandial serum bile acids indicative of hepatic dysfunction </a:t>
            </a:r>
          </a:p>
          <a:p>
            <a:r>
              <a:rPr lang="en-US" dirty="0"/>
              <a:t>Ammonia testing </a:t>
            </a:r>
          </a:p>
          <a:p>
            <a:pPr lvl="1"/>
            <a:r>
              <a:rPr lang="en-US" dirty="0"/>
              <a:t>Testing is problematic because ammonia is unstable </a:t>
            </a:r>
          </a:p>
          <a:p>
            <a:pPr lvl="1"/>
            <a:r>
              <a:rPr lang="en-US" dirty="0"/>
              <a:t>Arterial samples preferable over venous </a:t>
            </a:r>
          </a:p>
          <a:p>
            <a:pPr lvl="1"/>
            <a:r>
              <a:rPr lang="en-US" dirty="0"/>
              <a:t>Normal levels do not rule out HE</a:t>
            </a:r>
          </a:p>
          <a:p>
            <a:pPr lvl="1"/>
            <a:r>
              <a:rPr lang="en-US" dirty="0"/>
              <a:t>Serial measurements may not correlate with clinical signs of HE</a:t>
            </a:r>
          </a:p>
          <a:p>
            <a:pPr lvl="1"/>
            <a:r>
              <a:rPr lang="en-US" dirty="0"/>
              <a:t>Spurious results may occur </a:t>
            </a:r>
          </a:p>
          <a:p>
            <a:pPr lvl="1"/>
            <a:r>
              <a:rPr lang="en-US" dirty="0"/>
              <a:t>Ammonia tolerance testing not recommended if concern for HE exists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42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52CBE-26A0-314C-8BB3-FBDFEC0C3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1900">
                <a:solidFill>
                  <a:srgbClr val="FFFFFF"/>
                </a:solidFill>
              </a:rPr>
              <a:t>Electrolyte Abnormalities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F76B7-FFEE-724E-A911-FF9C4400E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805" y="1402080"/>
            <a:ext cx="6137560" cy="456139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Hypokalemia </a:t>
            </a:r>
            <a:r>
              <a:rPr lang="en-US" sz="2000" dirty="0">
                <a:sym typeface="Wingdings" pitchFamily="2" charset="2"/>
              </a:rPr>
              <a:t> </a:t>
            </a:r>
          </a:p>
          <a:p>
            <a:pPr lvl="1"/>
            <a:r>
              <a:rPr lang="en-US" sz="1800" dirty="0">
                <a:sym typeface="Wingdings" pitchFamily="2" charset="2"/>
              </a:rPr>
              <a:t>Decreased intake, vomiting, K-wasting diuretics used to treat ascites </a:t>
            </a:r>
          </a:p>
          <a:p>
            <a:pPr lvl="1"/>
            <a:r>
              <a:rPr lang="en-US" sz="1800" dirty="0">
                <a:sym typeface="Wingdings" pitchFamily="2" charset="2"/>
              </a:rPr>
              <a:t>Hyperventilation and respiratory alkalosis may encourage renal potassium excretion </a:t>
            </a:r>
          </a:p>
          <a:p>
            <a:r>
              <a:rPr lang="en-US" sz="2000" dirty="0">
                <a:sym typeface="Wingdings" pitchFamily="2" charset="2"/>
              </a:rPr>
              <a:t>Hypophosphatemia </a:t>
            </a:r>
          </a:p>
          <a:p>
            <a:pPr lvl="1"/>
            <a:r>
              <a:rPr lang="en-US" sz="1800" dirty="0">
                <a:sym typeface="Wingdings" pitchFamily="2" charset="2"/>
              </a:rPr>
              <a:t>Hypocapnia  shift of intracellular CO2 extracellularly  raises intracellular pH and accelerates use of phosphate to phosphorylate glucose </a:t>
            </a:r>
          </a:p>
          <a:p>
            <a:pPr lvl="1"/>
            <a:r>
              <a:rPr lang="en-US" sz="1800" dirty="0">
                <a:sym typeface="Wingdings" pitchFamily="2" charset="2"/>
              </a:rPr>
              <a:t>Hepatocellular regeneration may cause intracellular shift </a:t>
            </a:r>
          </a:p>
          <a:p>
            <a:pPr lvl="2"/>
            <a:r>
              <a:rPr lang="en-US" sz="1800" dirty="0">
                <a:sym typeface="Wingdings" pitchFamily="2" charset="2"/>
              </a:rPr>
              <a:t>May be a positive prognostic indicator </a:t>
            </a:r>
          </a:p>
          <a:p>
            <a:pPr lvl="1"/>
            <a:r>
              <a:rPr lang="en-US" sz="1800" dirty="0">
                <a:sym typeface="Wingdings" pitchFamily="2" charset="2"/>
              </a:rPr>
              <a:t>Monitor for hemolysis of RBC’s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62779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3C4C7-F7B2-E949-AF67-B76E215D0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Diagnostic Imaging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5E52B-D13D-D744-A142-C78F0C1AF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Abdominal radiographs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Useful for size and contour, identifying mass lesions, and evaluating abdominal detail </a:t>
            </a:r>
          </a:p>
          <a:p>
            <a:r>
              <a:rPr lang="en-US" dirty="0">
                <a:solidFill>
                  <a:schemeClr val="bg1"/>
                </a:solidFill>
              </a:rPr>
              <a:t>Abdominal ultrasound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Evaluation of hepatic parenchymal architecture, the biliary tract, and vascular structures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Useful to guide sampling </a:t>
            </a:r>
          </a:p>
          <a:p>
            <a:r>
              <a:rPr lang="en-US" dirty="0">
                <a:solidFill>
                  <a:schemeClr val="bg1"/>
                </a:solidFill>
              </a:rPr>
              <a:t>Computed tomography with angiography helpful to diagnose portosystemic shunts but requires GA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Carries considerable risk for patients with clinical HE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13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3B278-468B-F447-834D-8C449DC37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Cytologic or Histologic Evaluation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BA4F1-E94D-FB4F-9854-F9F8D2FA0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Detection of disease not caused by PSS</a:t>
            </a:r>
          </a:p>
          <a:p>
            <a:r>
              <a:rPr lang="en-US" dirty="0">
                <a:solidFill>
                  <a:schemeClr val="bg1"/>
                </a:solidFill>
              </a:rPr>
              <a:t>FNA </a:t>
            </a:r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 useful for infiltrative neoplasia (lymphoma) but gives little evidence of hepatic parenchymal change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Very insensitive</a:t>
            </a:r>
          </a:p>
          <a:p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Liver biopsies under US guidance,  laparoscopy, or surgery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Humans use a </a:t>
            </a:r>
            <a:r>
              <a:rPr lang="en-US" dirty="0" err="1">
                <a:solidFill>
                  <a:schemeClr val="bg1"/>
                </a:solidFill>
                <a:sym typeface="Wingdings" pitchFamily="2" charset="2"/>
              </a:rPr>
              <a:t>transjugular</a:t>
            </a:r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 approach under fluoroscopy to avoid penetrating the hepatic capsule  avoids third space bleeding </a:t>
            </a:r>
          </a:p>
          <a:p>
            <a:pPr lvl="2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Not currently recommended in veterinary patients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Coagulation testing prior to sampling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Multiple samples stored for aerobic/anaerobic culture, copper testing (dogs), and PCR testing 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462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6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D7F98-95A5-7A4B-BCFB-61229288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Treatment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0A2FA-A579-4649-8DE9-DC02DC1ED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278" y="1843590"/>
            <a:ext cx="9130748" cy="395370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404040"/>
                </a:solidFill>
              </a:rPr>
              <a:t>Treatment of underlying liver disease, decreasing complications of HE, and supportive care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404040"/>
                </a:solidFill>
              </a:rPr>
              <a:t>Hepatocytes have immense ability to regenerate with support and time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404040"/>
                </a:solidFill>
              </a:rPr>
              <a:t>Anticonvulsant therapy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Propofol – 0.5-1mg/kg IV then 0.05-0.1mg/kg/min CRI for immediate control of seizures </a:t>
            </a:r>
            <a:endParaRPr lang="en-US" dirty="0">
              <a:solidFill>
                <a:srgbClr val="404040"/>
              </a:solidFill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  <a:sym typeface="Wingdings" pitchFamily="2" charset="2"/>
              </a:rPr>
              <a:t>Levetiracetam shown to prevent post-anesthetic seizures with repair of PSS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  <a:sym typeface="Wingdings" pitchFamily="2" charset="2"/>
              </a:rPr>
              <a:t>Loading prior to procedure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Mannitol therapy (0.5-1G/kg over 20-30 minutes)</a:t>
            </a:r>
            <a:r>
              <a:rPr lang="en-US" dirty="0">
                <a:solidFill>
                  <a:srgbClr val="404040"/>
                </a:solidFill>
              </a:rPr>
              <a:t> if cerebral edema is a concern </a:t>
            </a:r>
            <a:endParaRPr lang="en-US" dirty="0">
              <a:solidFill>
                <a:srgbClr val="404040"/>
              </a:solidFill>
              <a:sym typeface="Wingdings" pitchFamily="2" charset="2"/>
            </a:endParaRP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Herniation commonly seen in people 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404040"/>
                </a:solidFill>
                <a:sym typeface="Wingdings" pitchFamily="2" charset="2"/>
              </a:rPr>
              <a:t>Use of benzodiazepines is controversial with HE induced seizures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 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GABA and it’s receptors are implicated in pathogenesis of HE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Flumazenil is beneficial in humans with HE-induced comas but has not been proven to improve outcomes </a:t>
            </a:r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7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1BE24-66DD-AF4D-9E57-B29A3287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Definitions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DCB4C2-21F6-46F3-A2BF-68FDD7A564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356358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6867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A761A-9C87-7849-8532-2BBEEC613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1C55C-B809-1144-BE1C-60A9B246D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504" y="1656138"/>
            <a:ext cx="9236766" cy="395370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Symptomatic therapies: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Withholding food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Cleansing enemas with warm water and lactulose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Oral lactulose = </a:t>
            </a:r>
            <a:r>
              <a:rPr lang="en-US" dirty="0"/>
              <a:t>Nonabsorbable disaccharides</a:t>
            </a:r>
          </a:p>
          <a:p>
            <a:pPr lvl="2"/>
            <a:r>
              <a:rPr lang="en-US" dirty="0"/>
              <a:t>Digestion by colonic bacteria produces volatile fatty acids trapping of ammonium ions within the colon due to decreasing colonic pH</a:t>
            </a:r>
          </a:p>
          <a:p>
            <a:pPr lvl="2"/>
            <a:r>
              <a:rPr lang="en-US" dirty="0"/>
              <a:t>Inhibit ammonia production by colonic bacteria</a:t>
            </a:r>
          </a:p>
          <a:p>
            <a:pPr lvl="2"/>
            <a:r>
              <a:rPr lang="en-US" dirty="0"/>
              <a:t> Reduced intestinal transit time</a:t>
            </a:r>
            <a:endParaRPr lang="en-US" sz="1800" dirty="0">
              <a:solidFill>
                <a:srgbClr val="40404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Antimicrobial therapy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Metronidazole and ampicillin decrease GI bacterial numbers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reduction in ammonia production </a:t>
            </a:r>
          </a:p>
          <a:p>
            <a:pPr lvl="3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Metronidazole and Ampicillin decrease risk of bacterial translocation and systemic bacterial infections </a:t>
            </a:r>
          </a:p>
          <a:p>
            <a:pPr lvl="3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Dose reduction in metronidazole to prevent neurotoxicity </a:t>
            </a:r>
            <a:endParaRPr lang="en-US" sz="18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89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2A793-1543-A34A-B4F0-8E2B37FBF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647D2-DBD6-4644-AD64-BF6B5AA78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270" y="1843590"/>
            <a:ext cx="9183756" cy="36163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Bleeding patients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Gastric ulceration = treatment with acid receptor blockade and sucralfate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Coagulopathic patients with active bleeding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FFP or Whole blood + subcutaneous Vitamin K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Significant anemia = </a:t>
            </a:r>
            <a:r>
              <a:rPr lang="en-US" dirty="0" err="1">
                <a:solidFill>
                  <a:srgbClr val="404040"/>
                </a:solidFill>
                <a:sym typeface="Wingdings" pitchFamily="2" charset="2"/>
              </a:rPr>
              <a:t>pRBC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 or Whole blood </a:t>
            </a:r>
          </a:p>
          <a:p>
            <a:pPr lvl="2">
              <a:lnSpc>
                <a:spcPct val="90000"/>
              </a:lnSpc>
            </a:pPr>
            <a:r>
              <a:rPr lang="en-US" b="1" dirty="0">
                <a:solidFill>
                  <a:srgbClr val="404040"/>
                </a:solidFill>
                <a:sym typeface="Wingdings" pitchFamily="2" charset="2"/>
              </a:rPr>
              <a:t>With HE: fresh whole blood is preferred due to increased levels of ammonia in stored blood </a:t>
            </a:r>
          </a:p>
          <a:p>
            <a:pPr>
              <a:lnSpc>
                <a:spcPct val="90000"/>
              </a:lnSpc>
            </a:pPr>
            <a:r>
              <a:rPr lang="en-US" sz="1900" dirty="0">
                <a:solidFill>
                  <a:srgbClr val="404040"/>
                </a:solidFill>
                <a:sym typeface="Wingdings" pitchFamily="2" charset="2"/>
              </a:rPr>
              <a:t>Ascites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If due to low oncotic pressure  </a:t>
            </a:r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  <a:sym typeface="Wingdings" pitchFamily="2" charset="2"/>
              </a:rPr>
              <a:t>consider synthetic colloid therapy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If due to portal hypertension  use diuretic and low Na diet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Spironolactone is diuretic of choice  aldosterone antagonism and potassium sparing effects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Hepatic Fibrosis: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Drugs to decrease connective tissue formation  prednisone, C-penicillamine, and </a:t>
            </a:r>
            <a:r>
              <a:rPr lang="en-US" dirty="0" err="1">
                <a:solidFill>
                  <a:srgbClr val="404040"/>
                </a:solidFill>
                <a:sym typeface="Wingdings" pitchFamily="2" charset="2"/>
              </a:rPr>
              <a:t>colchicines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7839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50513-72DA-5B47-B4FC-C0188306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0B291-1E4A-264B-93D0-55BA83AA3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2" y="1843589"/>
            <a:ext cx="8945218" cy="35367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Fluid Therapy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Maintain hydration and provide cardiovascular support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LRS is debated due to decreased hepatic conversion of lactate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K + Glucose supplementation often needed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Nutritional Management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Readily digestible, contain protein source of high biologic value, supplies essential fatty acids, and meets minimum vitamin/mineral requirements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Avoid low protein diets unless concern of HE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Milk and vegetable proteins are lower in AAA’s and higher in BCAA’s  less likely to potentiate HE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TPE or PPE if enteral intake not tolerated </a:t>
            </a:r>
          </a:p>
        </p:txBody>
      </p:sp>
    </p:spTree>
    <p:extLst>
      <p:ext uri="{BB962C8B-B14F-4D97-AF65-F5344CB8AC3E}">
        <p14:creationId xmlns:p14="http://schemas.microsoft.com/office/powerpoint/2010/main" val="944349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2880A-D038-6646-84C4-F3F3EC4C8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2500">
                <a:solidFill>
                  <a:schemeClr val="bg1"/>
                </a:solidFill>
              </a:rPr>
              <a:t>Nutraceuticals</a:t>
            </a:r>
            <a:br>
              <a:rPr lang="en-US" sz="2500">
                <a:solidFill>
                  <a:schemeClr val="bg1"/>
                </a:solidFill>
              </a:rPr>
            </a:br>
            <a:r>
              <a:rPr lang="en-US" sz="25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2F30-C88B-A24C-8FD6-C157BD28F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SAMe </a:t>
            </a:r>
            <a:r>
              <a:rPr lang="en-US" dirty="0">
                <a:sym typeface="Wingdings" pitchFamily="2" charset="2"/>
              </a:rPr>
              <a:t> hepatoprotective, antioxidant, and anti-inflammatory </a:t>
            </a:r>
          </a:p>
          <a:p>
            <a:pPr lvl="2"/>
            <a:r>
              <a:rPr lang="en-US" dirty="0">
                <a:sym typeface="Wingdings" pitchFamily="2" charset="2"/>
              </a:rPr>
              <a:t>Precursor to the production of glutathione  critical role in the detoxification of the hepatocyte</a:t>
            </a:r>
          </a:p>
          <a:p>
            <a:pPr lvl="1"/>
            <a:r>
              <a:rPr lang="en-US" dirty="0">
                <a:sym typeface="Wingdings" pitchFamily="2" charset="2"/>
              </a:rPr>
              <a:t>Vitamin E  antioxidant that prevents and minimizes lipid peroxidation</a:t>
            </a:r>
            <a:endParaRPr lang="en-US" dirty="0"/>
          </a:p>
          <a:p>
            <a:pPr lvl="1"/>
            <a:r>
              <a:rPr lang="en-US" dirty="0"/>
              <a:t>Silymarin = active extract in milk thistle </a:t>
            </a:r>
            <a:r>
              <a:rPr lang="en-US" dirty="0">
                <a:sym typeface="Wingdings" pitchFamily="2" charset="2"/>
              </a:rPr>
              <a:t> antioxidant and free radical scavenging properties </a:t>
            </a:r>
          </a:p>
          <a:p>
            <a:pPr lvl="2"/>
            <a:r>
              <a:rPr lang="en-US" dirty="0">
                <a:sym typeface="Wingdings" pitchFamily="2" charset="2"/>
              </a:rPr>
              <a:t>Inhibits lipid peroxidation, increases hepatic glutathione, and depresses hepatic collagen formation 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57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2880A-D038-6646-84C4-F3F3EC4C8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2500">
                <a:solidFill>
                  <a:schemeClr val="bg1"/>
                </a:solidFill>
              </a:rPr>
              <a:t>Nutraceuticals</a:t>
            </a:r>
            <a:br>
              <a:rPr lang="en-US" sz="2500">
                <a:solidFill>
                  <a:schemeClr val="bg1"/>
                </a:solidFill>
              </a:rPr>
            </a:br>
            <a:r>
              <a:rPr lang="en-US" sz="25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2F30-C88B-A24C-8FD6-C157BD28F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dirty="0" err="1">
                <a:sym typeface="Wingdings" pitchFamily="2" charset="2"/>
              </a:rPr>
              <a:t>Ursodeoxycholic</a:t>
            </a:r>
            <a:r>
              <a:rPr lang="en-US" dirty="0">
                <a:sym typeface="Wingdings" pitchFamily="2" charset="2"/>
              </a:rPr>
              <a:t>/Ursodiol  hepatoprotective recommended for most type of inflammatory, oxidative, and cholestatic liver disease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Anti-inflammatory, immunomodulatory, and antifibrotic  promotes </a:t>
            </a:r>
            <a:r>
              <a:rPr lang="en-US" dirty="0" err="1">
                <a:sym typeface="Wingdings" pitchFamily="2" charset="2"/>
              </a:rPr>
              <a:t>choleresis</a:t>
            </a:r>
            <a:r>
              <a:rPr lang="en-US" dirty="0">
                <a:sym typeface="Wingdings" pitchFamily="2" charset="2"/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Decreases toxic effects of bile acids on hepatocytes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Contraindicated in patients with outflow obstruction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Zinc  essential trace mineral involved in many metabolic and enzymatic functions of the body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Enhances ureagenesis, glutathione metabolism, antifibrotic,  copper chelation, and immune function 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ym typeface="Wingdings" pitchFamily="2" charset="2"/>
              </a:rPr>
              <a:t>Zinc deficiencies seen in humans with liver disease and may correlate with hepatic encephalopathy 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68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EA601-853A-7E4C-A29C-9CF5160CB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Prognosis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A8187-80C1-8244-8DB9-A50CC3DD3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Hepatic failure = poor ~ 14% survival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Poor prognostic factors = PT &gt;100 seconds, very young/old animals, viral/idiosyncratic drug reactions, and marked increases in bilirubin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With hepatotoxins </a:t>
            </a:r>
            <a:r>
              <a:rPr lang="en-US" sz="1800" dirty="0">
                <a:solidFill>
                  <a:schemeClr val="bg1"/>
                </a:solidFill>
                <a:sym typeface="Wingdings" pitchFamily="2" charset="2"/>
              </a:rPr>
              <a:t> antidote can improve survival markedly though many do not have an antidote </a:t>
            </a:r>
          </a:p>
          <a:p>
            <a:r>
              <a:rPr lang="en-US" sz="2000" dirty="0">
                <a:solidFill>
                  <a:schemeClr val="bg1"/>
                </a:solidFill>
                <a:sym typeface="Wingdings" pitchFamily="2" charset="2"/>
              </a:rPr>
              <a:t>Failure with congenital PSS  good with appropriate medical management and occlusion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641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C1550-573D-BB42-AF03-854F5455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Therapies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40215-645B-F54D-88CD-0360DA023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Liver transplant </a:t>
            </a:r>
          </a:p>
          <a:p>
            <a:r>
              <a:rPr lang="en-US" dirty="0"/>
              <a:t>Stem Cell Therapy </a:t>
            </a:r>
            <a:r>
              <a:rPr lang="en-US" dirty="0">
                <a:sym typeface="Wingdings" pitchFamily="2" charset="2"/>
              </a:rPr>
              <a:t> improves the regenerative environment of the organ </a:t>
            </a:r>
          </a:p>
          <a:p>
            <a:pPr lvl="1"/>
            <a:r>
              <a:rPr lang="en-US" dirty="0">
                <a:sym typeface="Wingdings" pitchFamily="2" charset="2"/>
              </a:rPr>
              <a:t>Currently under investigation  improvement seen in mice with acute liver injury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2013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A58324-DFB4-B54C-B5BB-1ACC20D42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363" y="550799"/>
            <a:ext cx="7599099" cy="5542025"/>
          </a:xfrm>
        </p:spPr>
        <p:txBody>
          <a:bodyPr/>
          <a:lstStyle/>
          <a:p>
            <a:r>
              <a:rPr lang="en-US" dirty="0"/>
              <a:t>Common Hepatic Toxicities </a:t>
            </a:r>
          </a:p>
        </p:txBody>
      </p:sp>
    </p:spTree>
    <p:extLst>
      <p:ext uri="{BB962C8B-B14F-4D97-AF65-F5344CB8AC3E}">
        <p14:creationId xmlns:p14="http://schemas.microsoft.com/office/powerpoint/2010/main" val="2531641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30E177-E28A-C045-9563-72CF2593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sz="2600"/>
              <a:t>Acetaminophen</a:t>
            </a: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970426E3-61AF-47FA-999C-76AFDC91F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486206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7833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2901E-0125-AC4C-BEEF-86407127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Acetaminophen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94A29-646E-3C41-8728-3CBB3DBEC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4"/>
            <a:ext cx="5435600" cy="4466463"/>
          </a:xfrm>
        </p:spPr>
        <p:txBody>
          <a:bodyPr>
            <a:normAutofit/>
          </a:bodyPr>
          <a:lstStyle/>
          <a:p>
            <a:r>
              <a:rPr lang="en-US" dirty="0"/>
              <a:t>Toxicity </a:t>
            </a:r>
          </a:p>
          <a:p>
            <a:pPr lvl="1"/>
            <a:r>
              <a:rPr lang="en-US" dirty="0"/>
              <a:t>75-100 mg/kg in dogs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MetHb</a:t>
            </a:r>
            <a:r>
              <a:rPr lang="en-US" dirty="0">
                <a:sym typeface="Wingdings" pitchFamily="2" charset="2"/>
              </a:rPr>
              <a:t> w/ doses &gt; 200 mg/kg</a:t>
            </a:r>
            <a:endParaRPr lang="en-US" dirty="0"/>
          </a:p>
          <a:p>
            <a:pPr lvl="1"/>
            <a:r>
              <a:rPr lang="en-US" dirty="0"/>
              <a:t>10 mg/kg in cats </a:t>
            </a:r>
          </a:p>
          <a:p>
            <a:pPr lvl="1"/>
            <a:r>
              <a:rPr lang="en-US" dirty="0"/>
              <a:t>Glucuronidation and sulfation elimination pathways become saturated as dose increases and more of drug is converted to NAPQI. GSH becomes depleted leading to oxidative injury </a:t>
            </a:r>
          </a:p>
          <a:p>
            <a:pPr lvl="1"/>
            <a:r>
              <a:rPr lang="en-US" dirty="0"/>
              <a:t>Cats more sensitive due to deficiency in </a:t>
            </a:r>
            <a:r>
              <a:rPr lang="en-US" dirty="0" err="1"/>
              <a:t>glucuronyl</a:t>
            </a:r>
            <a:r>
              <a:rPr lang="en-US" dirty="0"/>
              <a:t> transferase </a:t>
            </a:r>
            <a:r>
              <a:rPr lang="en-US" dirty="0">
                <a:sym typeface="Wingdings" pitchFamily="2" charset="2"/>
              </a:rPr>
              <a:t> enzyme required to  metabolize acetaminophen via glucuronidation pathway  sulfation pathway quickly saturated  more drug metabolized to NAPQI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CDCE8-8C9E-7A4B-A54C-F97D131D3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4"/>
            <a:ext cx="5619032" cy="4353729"/>
          </a:xfrm>
        </p:spPr>
        <p:txBody>
          <a:bodyPr>
            <a:normAutofit/>
          </a:bodyPr>
          <a:lstStyle/>
          <a:p>
            <a:r>
              <a:rPr lang="en-US" dirty="0">
                <a:sym typeface="Wingdings" pitchFamily="2" charset="2"/>
              </a:rPr>
              <a:t>Systems affected</a:t>
            </a:r>
          </a:p>
          <a:p>
            <a:pPr lvl="1"/>
            <a:r>
              <a:rPr lang="en-US" dirty="0">
                <a:sym typeface="Wingdings" pitchFamily="2" charset="2"/>
              </a:rPr>
              <a:t>Heme/CV  Heinz body and </a:t>
            </a:r>
            <a:r>
              <a:rPr lang="en-US" dirty="0" err="1">
                <a:sym typeface="Wingdings" pitchFamily="2" charset="2"/>
              </a:rPr>
              <a:t>MetHb</a:t>
            </a:r>
            <a:r>
              <a:rPr lang="en-US" dirty="0">
                <a:sym typeface="Wingdings" pitchFamily="2" charset="2"/>
              </a:rPr>
              <a:t> formation +/- hemolytic anemia due to binding of NAPQI and oxidative damage to RBC and Hb molecules</a:t>
            </a:r>
          </a:p>
          <a:p>
            <a:pPr lvl="2"/>
            <a:r>
              <a:rPr lang="en-US" dirty="0">
                <a:sym typeface="Wingdings" pitchFamily="2" charset="2"/>
              </a:rPr>
              <a:t>Collapse, shock, death</a:t>
            </a:r>
          </a:p>
          <a:p>
            <a:pPr lvl="1"/>
            <a:r>
              <a:rPr lang="en-US" dirty="0">
                <a:sym typeface="Wingdings" pitchFamily="2" charset="2"/>
              </a:rPr>
              <a:t>Hepatic  NAPQI binding to hepatocyte membranes  hepatocellular death and necrosis </a:t>
            </a:r>
          </a:p>
          <a:p>
            <a:pPr lvl="1"/>
            <a:r>
              <a:rPr lang="en-US" dirty="0">
                <a:sym typeface="Wingdings" pitchFamily="2" charset="2"/>
              </a:rPr>
              <a:t>GI  vomiting, diarrhea </a:t>
            </a:r>
          </a:p>
          <a:p>
            <a:pPr lvl="1"/>
            <a:r>
              <a:rPr lang="en-US" dirty="0">
                <a:sym typeface="Wingdings" pitchFamily="2" charset="2"/>
              </a:rPr>
              <a:t>Nervous  HE secondary to hepatotoxicity </a:t>
            </a:r>
          </a:p>
          <a:p>
            <a:pPr lvl="1"/>
            <a:r>
              <a:rPr lang="en-US" dirty="0">
                <a:sym typeface="Wingdings" pitchFamily="2" charset="2"/>
              </a:rPr>
              <a:t>Renal  tubular necrosis </a:t>
            </a:r>
          </a:p>
          <a:p>
            <a:pPr lvl="1"/>
            <a:r>
              <a:rPr lang="en-US" dirty="0">
                <a:sym typeface="Wingdings" pitchFamily="2" charset="2"/>
              </a:rPr>
              <a:t>Resp  dyspnea and tissue hypoxia secondary to </a:t>
            </a:r>
            <a:r>
              <a:rPr lang="en-US" dirty="0" err="1">
                <a:sym typeface="Wingdings" pitchFamily="2" charset="2"/>
              </a:rPr>
              <a:t>MetHb</a:t>
            </a:r>
            <a:r>
              <a:rPr lang="en-US" dirty="0">
                <a:sym typeface="Wingdings" pitchFamily="2" charset="2"/>
              </a:rPr>
              <a:t> impairing RBC oxygen carrying capacity </a:t>
            </a:r>
          </a:p>
          <a:p>
            <a:pPr lvl="1"/>
            <a:r>
              <a:rPr lang="en-US" dirty="0">
                <a:sym typeface="Wingdings" pitchFamily="2" charset="2"/>
              </a:rPr>
              <a:t>Skin  facial/paw edema and icterus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5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8E6E6-7BAF-CA44-99AD-EB1FC6B3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0" tIns="0" rIns="0" bIns="0" rtlCol="0" anchorCtr="0">
            <a:normAutofit/>
          </a:bodyPr>
          <a:lstStyle/>
          <a:p>
            <a:r>
              <a:rPr lang="en-US" sz="4800"/>
              <a:t>Pathophysiology </a:t>
            </a:r>
          </a:p>
        </p:txBody>
      </p:sp>
    </p:spTree>
    <p:extLst>
      <p:ext uri="{BB962C8B-B14F-4D97-AF65-F5344CB8AC3E}">
        <p14:creationId xmlns:p14="http://schemas.microsoft.com/office/powerpoint/2010/main" val="671057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CA26D9-4C8D-A444-939C-4C45AB9C5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Acetaminophen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0453EA-21E0-449C-80BB-FBCCD97525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579134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3215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82D5C7-7BC3-7249-A179-7DEA790B7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Acetaminophen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3532FB65-9BFA-473D-A161-9BC0FD066A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972141"/>
              </p:ext>
            </p:extLst>
          </p:nvPr>
        </p:nvGraphicFramePr>
        <p:xfrm>
          <a:off x="5426439" y="494675"/>
          <a:ext cx="6122093" cy="5876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0904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40795-4D2E-694C-AA64-71959698B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Aspirin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8D01C-3650-234C-8096-24E4DA90A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57" y="1843590"/>
            <a:ext cx="9084039" cy="36278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</a:rPr>
              <a:t>Aka acetylsalicylic acid (ASA) </a:t>
            </a: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 OTC NSAID and antipyretic </a:t>
            </a:r>
          </a:p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MOA: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Non-selective prostaglandin inhibitor  irreversible inhibition of COX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Inhibition of thromboxane and prostacyclin disrupts platelet aggregation and hemostasis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Inhibition of PGE2 production disruptions normal GI and renal blood flow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Salicylates alter </a:t>
            </a:r>
            <a:r>
              <a:rPr lang="en-US" sz="1300" dirty="0" err="1">
                <a:solidFill>
                  <a:srgbClr val="404040"/>
                </a:solidFill>
                <a:sym typeface="Wingdings" pitchFamily="2" charset="2"/>
              </a:rPr>
              <a:t>Kreb’s</a:t>
            </a: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 cycle  MODs from uncoupling of oxidative phosphorylation </a:t>
            </a:r>
          </a:p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Pharmacokinetics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Rapidly absorbed into stomach and proximal small intestines  metabolized by the liver, intestines, and RBC’s into salicylic acid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Highly protein bound and conjugated with glucuronate and glycine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Half life @ 25mg/kg = 7-8 </a:t>
            </a:r>
            <a:r>
              <a:rPr lang="en-US" sz="1300" dirty="0" err="1">
                <a:solidFill>
                  <a:srgbClr val="404040"/>
                </a:solidFill>
                <a:sym typeface="Wingdings" pitchFamily="2" charset="2"/>
              </a:rPr>
              <a:t>hrs</a:t>
            </a: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 in dogs and 38-45 </a:t>
            </a:r>
            <a:r>
              <a:rPr lang="en-US" sz="1300" dirty="0" err="1">
                <a:solidFill>
                  <a:srgbClr val="404040"/>
                </a:solidFill>
                <a:sym typeface="Wingdings" pitchFamily="2" charset="2"/>
              </a:rPr>
              <a:t>hrs</a:t>
            </a:r>
            <a:r>
              <a:rPr lang="en-US" sz="1300" dirty="0">
                <a:solidFill>
                  <a:srgbClr val="404040"/>
                </a:solidFill>
                <a:sym typeface="Wingdings" pitchFamily="2" charset="2"/>
              </a:rPr>
              <a:t> in cats (prolonged half life due to decreased glucuronate)</a:t>
            </a:r>
            <a:endParaRPr lang="en-US" sz="13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733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B506-8E90-0F48-B3FE-4BAE7945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Aspirin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99D475-8695-402C-8544-417341EDC1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80098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3586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E01BCD-F7E7-E94E-83DF-481CB840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Aspirin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F67501-7C5F-4A87-A6AA-1BF2C4AAD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390492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82185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AF33C27-9C85-4B30-9AD7-879D48AFE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089DD-882D-4413-B8BF-4798BFD84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ADEC61-343E-C744-9ECC-9B2D4869C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171" y="2681103"/>
            <a:ext cx="3363974" cy="1495794"/>
          </a:xfrm>
          <a:noFill/>
          <a:ln>
            <a:solidFill>
              <a:srgbClr val="FFFFFF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Aspirin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B52162-1FF9-42C7-95D4-B2EB48E6C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534441"/>
              </p:ext>
            </p:extLst>
          </p:nvPr>
        </p:nvGraphicFramePr>
        <p:xfrm>
          <a:off x="920750" y="965200"/>
          <a:ext cx="56515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8351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D2ED89-5AE9-4E9E-B74C-07803A862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29948" y="0"/>
            <a:ext cx="673210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717CB-AC27-A947-8FD5-6B75F04E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066" y="964692"/>
            <a:ext cx="8669868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>
                <a:solidFill>
                  <a:srgbClr val="404040"/>
                </a:solidFill>
              </a:rPr>
              <a:t>NSAIDS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7734B-A519-9A4E-A08D-2BCE3660D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831" y="2638044"/>
            <a:ext cx="5714338" cy="3101983"/>
          </a:xfrm>
        </p:spPr>
        <p:txBody>
          <a:bodyPr>
            <a:normAutofit/>
          </a:bodyPr>
          <a:lstStyle/>
          <a:p>
            <a:r>
              <a:rPr lang="en-US" dirty="0"/>
              <a:t>Overdoses of human and veterinary NSAIDs have the potential to cause liver failure and hepatocellular necrosis </a:t>
            </a:r>
          </a:p>
          <a:p>
            <a:pPr lvl="1"/>
            <a:r>
              <a:rPr lang="en-US" dirty="0"/>
              <a:t>Human NSAIDs can result in longer half life and differing metabolism </a:t>
            </a:r>
            <a:r>
              <a:rPr lang="en-US" dirty="0">
                <a:sym typeface="Wingdings" pitchFamily="2" charset="2"/>
              </a:rPr>
              <a:t> more significant disease. </a:t>
            </a:r>
          </a:p>
          <a:p>
            <a:r>
              <a:rPr lang="en-US" dirty="0">
                <a:sym typeface="Wingdings" pitchFamily="2" charset="2"/>
              </a:rPr>
              <a:t>Treatment and support similar to aspirin toxicity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69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91590-D2D0-044B-9F67-9A626FA1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Sago Palm – Order Cycadaceae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02EAB-6B93-D04C-957E-077624D86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8" y="1948721"/>
            <a:ext cx="9278412" cy="349270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Toxicity with any part of the plant ingested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illness dependent on amount of plant and part ingested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Common ornamental plant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Toxin is ingested orally and absorbed through the GIT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Cycasin contains a glucose molecule  hydrolyzed in the gut  GI and hepatic toxicity </a:t>
            </a:r>
          </a:p>
          <a:p>
            <a:pPr lvl="1">
              <a:lnSpc>
                <a:spcPct val="90000"/>
              </a:lnSpc>
            </a:pPr>
            <a:r>
              <a:rPr lang="en-US" sz="1800" dirty="0" err="1">
                <a:solidFill>
                  <a:srgbClr val="404040"/>
                </a:solidFill>
                <a:sym typeface="Wingdings" pitchFamily="2" charset="2"/>
              </a:rPr>
              <a:t>Azoglycoside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 toxins cycasin and </a:t>
            </a:r>
            <a:r>
              <a:rPr lang="en-US" sz="1800" dirty="0" err="1">
                <a:solidFill>
                  <a:srgbClr val="404040"/>
                </a:solidFill>
                <a:sym typeface="Wingdings" pitchFamily="2" charset="2"/>
              </a:rPr>
              <a:t>mathylazomethanol</a:t>
            </a:r>
            <a:endParaRPr lang="en-US" sz="1800" dirty="0">
              <a:solidFill>
                <a:srgbClr val="404040"/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Systems Affected: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Hepatic: acute severe hepatic necrosis at 2-3 days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GI: V+/D+ in 15 min to several hours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Neurological:  Weakness + ataxia and worse with hepatic disease </a:t>
            </a:r>
          </a:p>
        </p:txBody>
      </p:sp>
    </p:spTree>
    <p:extLst>
      <p:ext uri="{BB962C8B-B14F-4D97-AF65-F5344CB8AC3E}">
        <p14:creationId xmlns:p14="http://schemas.microsoft.com/office/powerpoint/2010/main" val="2721417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FD513-D779-CC46-ABFE-BCAD56BD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Sago Palm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62D26-5429-F049-BEED-CA44BB0E3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4426" y="2638043"/>
            <a:ext cx="5463889" cy="3762757"/>
          </a:xfrm>
        </p:spPr>
        <p:txBody>
          <a:bodyPr>
            <a:normAutofit fontScale="70000" lnSpcReduction="20000"/>
          </a:bodyPr>
          <a:lstStyle/>
          <a:p>
            <a:r>
              <a:rPr lang="en-US" sz="1900" dirty="0"/>
              <a:t>Clinical Features:</a:t>
            </a:r>
          </a:p>
          <a:p>
            <a:pPr lvl="1"/>
            <a:r>
              <a:rPr lang="en-US" sz="1900" dirty="0"/>
              <a:t>Signs begin within 15 minutes to 3 days and duration is 1-9 days </a:t>
            </a:r>
          </a:p>
          <a:p>
            <a:pPr lvl="1"/>
            <a:r>
              <a:rPr lang="en-US" sz="1900" dirty="0"/>
              <a:t>GI signs first then hepatic enzyme changes</a:t>
            </a:r>
          </a:p>
          <a:p>
            <a:pPr lvl="1"/>
            <a:r>
              <a:rPr lang="en-US" sz="1900" dirty="0"/>
              <a:t>Will see V+/D+ then icterus and abdominal pain </a:t>
            </a:r>
            <a:r>
              <a:rPr lang="en-US" sz="1900" dirty="0">
                <a:sym typeface="Wingdings" pitchFamily="2" charset="2"/>
              </a:rPr>
              <a:t> may progress to weakness, ataxia, and seizures </a:t>
            </a:r>
          </a:p>
          <a:p>
            <a:r>
              <a:rPr lang="en-US" sz="1900" dirty="0">
                <a:sym typeface="Wingdings" pitchFamily="2" charset="2"/>
              </a:rPr>
              <a:t>Detoxification:</a:t>
            </a:r>
          </a:p>
          <a:p>
            <a:pPr lvl="1"/>
            <a:r>
              <a:rPr lang="en-US" sz="1900" dirty="0">
                <a:sym typeface="Wingdings" pitchFamily="2" charset="2"/>
              </a:rPr>
              <a:t>Induce emesis within several hour of ingestion</a:t>
            </a:r>
          </a:p>
          <a:p>
            <a:pPr lvl="1"/>
            <a:r>
              <a:rPr lang="en-US" sz="1900" dirty="0">
                <a:sym typeface="Wingdings" pitchFamily="2" charset="2"/>
              </a:rPr>
              <a:t>Activated charcoal + cathartic then AC every 4-6 hours for 2 doses</a:t>
            </a:r>
          </a:p>
          <a:p>
            <a:r>
              <a:rPr lang="en-US" sz="1900" dirty="0">
                <a:sym typeface="Wingdings" pitchFamily="2" charset="2"/>
              </a:rPr>
              <a:t>Treatments:</a:t>
            </a:r>
          </a:p>
          <a:p>
            <a:pPr lvl="1"/>
            <a:r>
              <a:rPr lang="en-US" sz="1900" dirty="0">
                <a:sym typeface="Wingdings" pitchFamily="2" charset="2"/>
              </a:rPr>
              <a:t>No antidote available </a:t>
            </a:r>
          </a:p>
          <a:p>
            <a:pPr lvl="1"/>
            <a:r>
              <a:rPr lang="en-US" sz="1900" dirty="0">
                <a:sym typeface="Wingdings" pitchFamily="2" charset="2"/>
              </a:rPr>
              <a:t>Aggressive fluid therapy , seizure control, anti-emetics, GI protectants, Vitamin K1, hepatic protectants, and NAC </a:t>
            </a: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7D5B2-C4CB-2A45-BC66-64013B84E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3"/>
            <a:ext cx="4979259" cy="3492933"/>
          </a:xfrm>
        </p:spPr>
        <p:txBody>
          <a:bodyPr>
            <a:normAutofit fontScale="70000" lnSpcReduction="20000"/>
          </a:bodyPr>
          <a:lstStyle/>
          <a:p>
            <a:r>
              <a:rPr lang="en-US" sz="2100" dirty="0"/>
              <a:t>Prognosis for recovery is good if liver enzymes are not elevated by 48 –72 hours.</a:t>
            </a:r>
          </a:p>
          <a:p>
            <a:pPr lvl="1"/>
            <a:r>
              <a:rPr lang="en-US" sz="2100" dirty="0"/>
              <a:t>The reported recovery rate after treatment is approximately 42%.</a:t>
            </a:r>
          </a:p>
          <a:p>
            <a:pPr lvl="1"/>
            <a:r>
              <a:rPr lang="en-US" sz="2100" dirty="0"/>
              <a:t> Long term survival may be poor.</a:t>
            </a:r>
          </a:p>
          <a:p>
            <a:pPr lvl="1"/>
            <a:r>
              <a:rPr lang="en-US" sz="2100" dirty="0" err="1"/>
              <a:t>Methylazomethanol</a:t>
            </a:r>
            <a:r>
              <a:rPr lang="en-US" sz="2100" dirty="0"/>
              <a:t>, one of the toxins associated with sago palm toxicosis, damages neuronal DNA and death may occur in recovered animals 8 –12 weeks after initial toxic exposure.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14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974777-FC50-2941-A87D-7C3B7918F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Heavy Metals - Iron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1E6D2-FBB1-1A47-A0A2-E50C577EF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897" y="1843590"/>
            <a:ext cx="8994099" cy="364281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Lethal when ingested in large quantities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Found in multivitamins, fertilizers, and hand warmers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Circulating iron in excess of binding capacity is very reactive and causes oxidative damage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must be in readily ionizable form to be absorbed and toxic  metallic iron and iron oxide are not toxic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MOA: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Loss of mucosal limitations of iron absorption due to corrosive effects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Oxidative damage to cells due to reactive hydroxyl ions and hydroxyl radicals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GI, hepatic, and CV damage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</a:rPr>
              <a:t>Vasodilation and vascular damage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hemorrhage and shock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Animals have inability to excrete excess iron </a:t>
            </a:r>
          </a:p>
          <a:p>
            <a:pPr>
              <a:lnSpc>
                <a:spcPct val="90000"/>
              </a:lnSpc>
            </a:pPr>
            <a:endParaRPr lang="en-US" sz="1300" dirty="0">
              <a:solidFill>
                <a:srgbClr val="404040"/>
              </a:solidFill>
              <a:sym typeface="Wingdings" pitchFamily="2" charset="2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3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017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D7C5BE-418C-4A44-91BF-28E411F75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1559052"/>
            <a:ext cx="10271760" cy="4347972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28EDBC-8C24-0D45-AD7C-60B8B63E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ln>
            <a:solidFill>
              <a:srgbClr val="404040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Common Causes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E2F9F3-5472-184E-A712-87AE1B174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307" y="2456091"/>
            <a:ext cx="7527386" cy="325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249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974777-FC50-2941-A87D-7C3B7918F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Heavy Metals - Iron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E7A32-C7E7-424E-AE60-D6EDE4538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404040"/>
                </a:solidFill>
                <a:sym typeface="Wingdings" pitchFamily="2" charset="2"/>
              </a:rPr>
              <a:t>Toxicity: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Oral toxic dose (dogs)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 &lt; 20 mg/kg of ionizable iron is nontoxic.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20 – 60 mg/kg of ionizable iron can result in clinical signs.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&gt; 60 mg/kg of ionizable iron can result in serious clinical disease.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</a:rPr>
              <a:t> Injectable iron is more toxic due to much greater bioavailability.</a:t>
            </a:r>
          </a:p>
          <a:p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50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7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7894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1D224-3FD6-5D4B-8687-67A4D9E0D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4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Heavy Metals - Iron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5E5436DB-4E8B-43A5-AE55-1C527B62E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8743" y="797433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3335" y="960120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F3AA0-9B4C-B64A-8A9C-AE601B263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94281"/>
            <a:ext cx="4974656" cy="4527029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404040"/>
                </a:solidFill>
              </a:rPr>
              <a:t>Systems affected:</a:t>
            </a:r>
          </a:p>
          <a:p>
            <a:pPr lvl="1"/>
            <a:r>
              <a:rPr lang="en-US" sz="1800" dirty="0">
                <a:solidFill>
                  <a:srgbClr val="404040"/>
                </a:solidFill>
              </a:rPr>
              <a:t>CV – damage to vascular endothelial cells + hemorrhage</a:t>
            </a:r>
          </a:p>
          <a:p>
            <a:pPr lvl="1"/>
            <a:r>
              <a:rPr lang="en-US" sz="1800" dirty="0">
                <a:solidFill>
                  <a:srgbClr val="404040"/>
                </a:solidFill>
              </a:rPr>
              <a:t>Metabolic – hypovolemia/hypotension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lactic acidosis </a:t>
            </a:r>
            <a:endParaRPr lang="en-US" sz="1800" dirty="0">
              <a:solidFill>
                <a:srgbClr val="404040"/>
              </a:solidFill>
            </a:endParaRPr>
          </a:p>
          <a:p>
            <a:pPr lvl="1"/>
            <a:r>
              <a:rPr lang="en-US" sz="1800" dirty="0">
                <a:solidFill>
                  <a:srgbClr val="404040"/>
                </a:solidFill>
              </a:rPr>
              <a:t>GI – erosions, ulcerations, hemorrhage, corrosive effects, and potential stricture formation of esophagus and GIT </a:t>
            </a:r>
          </a:p>
          <a:p>
            <a:pPr lvl="1"/>
            <a:r>
              <a:rPr lang="en-US" sz="1800" dirty="0">
                <a:solidFill>
                  <a:srgbClr val="404040"/>
                </a:solidFill>
              </a:rPr>
              <a:t>Hepatic – free iron has great exposure to hepatocytes via portal blood flow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damages hepatocellular membranes </a:t>
            </a:r>
          </a:p>
          <a:p>
            <a:pPr lvl="1"/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Nervous – CNS edema from vascular damage or HE </a:t>
            </a:r>
            <a:endParaRPr lang="en-US" sz="18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710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AF33C27-9C85-4B30-9AD7-879D48AFE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5089DD-882D-4413-B8BF-4798BFD84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1D224-3FD6-5D4B-8687-67A4D9E0D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171" y="2681103"/>
            <a:ext cx="3363974" cy="1495794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Heavy Metals - Iron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A2F4E101-41A1-4301-B2E3-35C9519E91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4388868"/>
              </p:ext>
            </p:extLst>
          </p:nvPr>
        </p:nvGraphicFramePr>
        <p:xfrm>
          <a:off x="920750" y="965200"/>
          <a:ext cx="56515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5286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63820-0231-434A-B4C9-55334C01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Heavy Metals - Iron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05DD45-7125-4905-A631-56B51E2EE2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996869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6319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63820-0231-434A-B4C9-55334C01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Heavy Metals - Iron</a:t>
            </a:r>
          </a:p>
        </p:txBody>
      </p: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7E32A1B8-FD72-44B9-8C17-35F587D4F1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471630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0375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1E3FB-C996-ED4F-8DB8-21CAA5FE1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300">
                <a:solidFill>
                  <a:srgbClr val="FFFFFF"/>
                </a:solidFill>
              </a:rPr>
              <a:t>Mushrooms - Amanita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25B55-2A14-994F-A91F-131134F8F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420" y="843196"/>
            <a:ext cx="5618157" cy="517160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MOA: inhibit nuclear RNA polymerase II </a:t>
            </a:r>
            <a:r>
              <a:rPr lang="en-US" sz="2000" dirty="0">
                <a:sym typeface="Wingdings" pitchFamily="2" charset="2"/>
              </a:rPr>
              <a:t> decreased protein synthesis and cell death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ym typeface="Wingdings" pitchFamily="2" charset="2"/>
              </a:rPr>
              <a:t>Hepatocytes susceptible due to high metabolic rate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ym typeface="Wingdings" pitchFamily="2" charset="2"/>
              </a:rPr>
              <a:t>After exposure, toxic effects to GI cells  rapid GI absorption and distribution (not plasma bound)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ym typeface="Wingdings" pitchFamily="2" charset="2"/>
              </a:rPr>
              <a:t>Extremely toxic  ingestion of two mushrooms is enough to kill an adult dog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ym typeface="Wingdings" pitchFamily="2" charset="2"/>
              </a:rPr>
              <a:t>Systems affected: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ym typeface="Wingdings" pitchFamily="2" charset="2"/>
              </a:rPr>
              <a:t>GI signs 8-12 hours after exposure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ym typeface="Wingdings" pitchFamily="2" charset="2"/>
              </a:rPr>
              <a:t>Hepatic failure 36-48 hours after exposure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ym typeface="Wingdings" pitchFamily="2" charset="2"/>
              </a:rPr>
              <a:t>Renal  if surviving liver failure  MODS can develop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ym typeface="Wingdings" pitchFamily="2" charset="2"/>
              </a:rPr>
              <a:t>Neuro  secondary to HE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9541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C520F-8711-184C-B94D-38B3097C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Amanitin Poisoning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AD12A8-CC7D-4D41-8681-2746C7717C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16456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84522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668E6-34A9-E84B-910E-96E54165A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Aflatoxins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DB2FB-7124-C242-97D8-C8703B229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Produced by Aspergillus species </a:t>
            </a:r>
            <a:r>
              <a:rPr lang="en-US">
                <a:solidFill>
                  <a:srgbClr val="404040"/>
                </a:solidFill>
                <a:sym typeface="Wingdings" pitchFamily="2" charset="2"/>
              </a:rPr>
              <a:t></a:t>
            </a:r>
            <a:r>
              <a:rPr lang="en-US">
                <a:solidFill>
                  <a:srgbClr val="404040"/>
                </a:solidFill>
              </a:rPr>
              <a:t> Found in garbage, crops, and improperly stored foods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Epoxide metabolite damages hepatocytes </a:t>
            </a:r>
            <a:r>
              <a:rPr lang="en-US">
                <a:solidFill>
                  <a:srgbClr val="404040"/>
                </a:solidFill>
                <a:sym typeface="Wingdings" pitchFamily="2" charset="2"/>
              </a:rPr>
              <a:t> cell necrosis, fibrosis, and biliary hyperplasia 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  <a:sym typeface="Wingdings" pitchFamily="2" charset="2"/>
              </a:rPr>
              <a:t>Toxicity:</a:t>
            </a: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60 ppb of aflatoxin in dog food has been associated with canine aflatoxicosis.</a:t>
            </a: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 6.7 – 15 ppm aflatoxin in moldy bread has been reported toxic to dogs.</a:t>
            </a: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No natural toxicity reported in cats 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Diagnosis: Assays of the suspected source can be performed by many state veterinary labs</a:t>
            </a: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404040"/>
                </a:solidFill>
              </a:rPr>
              <a:t>Residues can be found in urine, liver, and kidney</a:t>
            </a:r>
          </a:p>
          <a:p>
            <a:pPr lvl="1">
              <a:lnSpc>
                <a:spcPct val="90000"/>
              </a:lnSpc>
            </a:pPr>
            <a:endParaRPr lang="en-US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97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221DB9-E3D8-704C-B1B9-F1CB748B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Aflatoxins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9C2743-AFF4-46A0-AF76-33D56C5C97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723969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19752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78750C-4A48-AF4B-9561-A75D04012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Blue-Green Algae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E2660-2AB0-5444-BABE-747B7AD37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157" y="1978502"/>
            <a:ext cx="8791685" cy="332692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Proliferates in fresh and brackish water causing algal blooms – unknown which contain toxins (</a:t>
            </a:r>
            <a:r>
              <a:rPr lang="en-US" dirty="0" err="1">
                <a:solidFill>
                  <a:srgbClr val="404040"/>
                </a:solidFill>
              </a:rPr>
              <a:t>microcystins</a:t>
            </a:r>
            <a:r>
              <a:rPr lang="en-US" dirty="0">
                <a:solidFill>
                  <a:srgbClr val="404040"/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Hepatotoxic and neurotoxic forms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MOA:</a:t>
            </a:r>
          </a:p>
          <a:p>
            <a:pPr lvl="1">
              <a:lnSpc>
                <a:spcPct val="90000"/>
              </a:lnSpc>
            </a:pPr>
            <a:r>
              <a:rPr lang="en-US" sz="1800" dirty="0" err="1">
                <a:solidFill>
                  <a:srgbClr val="404040"/>
                </a:solidFill>
              </a:rPr>
              <a:t>Microcystins</a:t>
            </a:r>
            <a:r>
              <a:rPr lang="en-US" sz="1800" dirty="0">
                <a:solidFill>
                  <a:srgbClr val="404040"/>
                </a:solidFill>
              </a:rPr>
              <a:t> are hepatotoxic but inhibiting protein phosphatases 1 and 2A. Disrupts cytoskeletal components and causes rearrangements of actin within the hepatocytes </a:t>
            </a: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 severe liver damage 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Free radical formation and and mitochondrial alterations  acute centrilobular necrosis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Clinical Signs: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rgbClr val="404040"/>
                </a:solidFill>
                <a:sym typeface="Wingdings" pitchFamily="2" charset="2"/>
              </a:rPr>
              <a:t>D+, weakness, pale MM, icterus, and shock  usually occur within 30 minutes of exposure  rapid death within hours</a:t>
            </a:r>
            <a:endParaRPr lang="en-US" sz="18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7E6D6-2A70-E44E-A88E-8ADCFF49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Clinical Features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AE043A-1F13-4D05-8A25-D5191F65A9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701779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64213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58B7-EF8E-0F40-BD11-2C67E391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3" y="1444753"/>
            <a:ext cx="4379439" cy="3968496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miter lim="800000"/>
          </a:ln>
        </p:spPr>
        <p:txBody>
          <a:bodyPr wrap="square"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Blue Green Algae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D5CA9-FDCE-2449-A1D7-F6AC9DFA8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444752"/>
            <a:ext cx="4816392" cy="396849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Detoxification: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Emesis if asymptomatic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 is questioned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Bathe animal thoroughly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 wear protective clothing 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Treatment: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No antidote available 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Supportive care for hemorrhagic shock and hepatic failure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Prognosis: Poor – animals often die before treatment occurs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42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4C7637-B4B0-FC4B-8FBD-4B7EEA795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Xylitol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318F5-96A4-EC43-999A-D604EA2E6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898" y="1963711"/>
            <a:ext cx="9263422" cy="36461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404040"/>
                </a:solidFill>
              </a:rPr>
              <a:t>Five-carbon sugar alcohol commonly used as a sugar substitute in chewing gums, candies, nicotine gums, toothpastes, and baked goods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404040"/>
                </a:solidFill>
              </a:rPr>
              <a:t>MOA: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Xylitol is a potent stimulator for insulin secretion from the pancreas in dogs.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The mechanism of hepatic necrosis is unknown. There are two proposed mechanisms: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depletion of hepatic cellular ADP,  ATP,  and inorganic phosphorus molecules or production of reactive oxygen species during the metabolism of xylitol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 Severe hepatic necrosis results in secondary impaired clotting factor production and DIC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Profound hypokalemia can be seen secondary to endogenous insulin secretion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404040"/>
                </a:solidFill>
              </a:rPr>
              <a:t>Rapidly absorbed after ingestion </a:t>
            </a:r>
            <a:r>
              <a:rPr lang="en-US" dirty="0">
                <a:solidFill>
                  <a:srgbClr val="404040"/>
                </a:solidFill>
                <a:sym typeface="Wingdings" pitchFamily="2" charset="2"/>
              </a:rPr>
              <a:t> peak plasma levels in 30 min to 1 hour</a:t>
            </a:r>
            <a:endParaRPr lang="en-US" dirty="0">
              <a:solidFill>
                <a:srgbClr val="404040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sz="1400" dirty="0">
              <a:solidFill>
                <a:srgbClr val="40404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45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504458-46B4-DA46-B440-C4135C9E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Xylitol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B10F2F-8287-4FC5-8F55-FC52D6F2D1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183236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9809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7560-9361-E645-8D47-D2E9571E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Xylitol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2A1D56-B0D2-4949-97D9-FA35B2D312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834095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1059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97A90-F9C9-3141-8BDD-CBCE48B23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504" y="1742241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Hepatoprotectants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1D2435B-4BD1-9043-98BA-E9F00A523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760597"/>
              </p:ext>
            </p:extLst>
          </p:nvPr>
        </p:nvGraphicFramePr>
        <p:xfrm>
          <a:off x="5273799" y="106017"/>
          <a:ext cx="6404431" cy="6578423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{21E4AEA4-8DFA-4A89-87EB-49C32662AFE0}</a:tableStyleId>
              </a:tblPr>
              <a:tblGrid>
                <a:gridCol w="2193152">
                  <a:extLst>
                    <a:ext uri="{9D8B030D-6E8A-4147-A177-3AD203B41FA5}">
                      <a16:colId xmlns:a16="http://schemas.microsoft.com/office/drawing/2014/main" val="3062352861"/>
                    </a:ext>
                  </a:extLst>
                </a:gridCol>
                <a:gridCol w="4211279">
                  <a:extLst>
                    <a:ext uri="{9D8B030D-6E8A-4147-A177-3AD203B41FA5}">
                      <a16:colId xmlns:a16="http://schemas.microsoft.com/office/drawing/2014/main" val="1782803040"/>
                    </a:ext>
                  </a:extLst>
                </a:gridCol>
              </a:tblGrid>
              <a:tr h="417395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solidFill>
                            <a:schemeClr val="bg1"/>
                          </a:solidFill>
                        </a:rPr>
                        <a:t>Name </a:t>
                      </a:r>
                    </a:p>
                  </a:txBody>
                  <a:tcPr marL="103329" marR="53917" marT="79484" marB="7948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solidFill>
                            <a:schemeClr val="bg1"/>
                          </a:solidFill>
                        </a:rPr>
                        <a:t>MOA</a:t>
                      </a:r>
                    </a:p>
                  </a:txBody>
                  <a:tcPr marL="103329" marR="53917" marT="79484" marB="7948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85838"/>
                  </a:ext>
                </a:extLst>
              </a:tr>
              <a:tr h="1362899"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SAM-e </a:t>
                      </a:r>
                    </a:p>
                  </a:txBody>
                  <a:tcPr marL="103329" marR="53917" marT="79484" marB="7948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synthesized by ATP in all cells; Plays role in transmethylation (maintain cell membrane integrity), </a:t>
                      </a:r>
                      <a:r>
                        <a:rPr lang="en-US" sz="1600" kern="1200" cap="none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transsulfuration</a:t>
                      </a:r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(generates GSH), </a:t>
                      </a:r>
                      <a:r>
                        <a:rPr lang="en-US" sz="1600" kern="1200" cap="none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aminopropylation</a:t>
                      </a:r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(anti-</a:t>
                      </a:r>
                      <a:r>
                        <a:rPr lang="en-US" sz="1600" kern="1200" cap="none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inflamm</a:t>
                      </a:r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/>
                      <a:endParaRPr 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773547"/>
                  </a:ext>
                </a:extLst>
              </a:tr>
              <a:tr h="1240425"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N-acetylcysteine</a:t>
                      </a: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thiol donor; stimulates </a:t>
                      </a:r>
                      <a:r>
                        <a:rPr lang="en-US" sz="1600" kern="1200" cap="none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gsh</a:t>
                      </a:r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detoxifies hepatotoxins acts as free radical scavenging, improves microcirculatory blood flow</a:t>
                      </a:r>
                    </a:p>
                    <a:p>
                      <a:pPr algn="ctr"/>
                      <a:endParaRPr 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5636"/>
                  </a:ext>
                </a:extLst>
              </a:tr>
              <a:tr h="1121760"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Silymarin</a:t>
                      </a:r>
                    </a:p>
                  </a:txBody>
                  <a:tcPr marL="103329" marR="53917" marT="79484" marB="7948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derivative of milk thistle; scavenges ROS, prevents lipid peroxidation, and induces the antioxidant system</a:t>
                      </a:r>
                    </a:p>
                    <a:p>
                      <a:pPr algn="ctr"/>
                      <a:endParaRPr 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695247"/>
                  </a:ext>
                </a:extLst>
              </a:tr>
              <a:tr h="1121760"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Vitamin C – Ascorbic  Acid</a:t>
                      </a: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water-soluble antioxidant is</a:t>
                      </a:r>
                    </a:p>
                    <a:p>
                      <a:pPr algn="ctr"/>
                      <a:r>
                        <a:rPr lang="en-US" sz="1600" kern="1200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believed to decrease lipid peroxidation either directly or indirectly by regenerating vitamin E.</a:t>
                      </a:r>
                    </a:p>
                    <a:p>
                      <a:pPr algn="ctr"/>
                      <a:endParaRPr 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112392"/>
                  </a:ext>
                </a:extLst>
              </a:tr>
              <a:tr h="12737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Vitamin E - </a:t>
                      </a:r>
                      <a:r>
                        <a:rPr lang="en-US" sz="20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alpha tocopherol</a:t>
                      </a:r>
                    </a:p>
                    <a:p>
                      <a:pPr algn="ctr"/>
                      <a:endParaRPr lang="en-US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radical scavenger; should not be used</a:t>
                      </a:r>
                    </a:p>
                    <a:p>
                      <a:pPr algn="ctr"/>
                      <a:r>
                        <a:rPr lang="en-US" sz="1600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coagulopathic patients as it may compete by vit K</a:t>
                      </a:r>
                    </a:p>
                    <a:p>
                      <a:pPr algn="ctr"/>
                      <a:endParaRPr 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3329" marR="53917" marT="79484" marB="7948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116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456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58CE-619F-344E-8914-46777584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Hepatic Encephalopathy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FA199-4D69-D64D-A266-0AB241709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13" y="384313"/>
            <a:ext cx="5857461" cy="6003235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Hallmark feature of hepatic failure</a:t>
            </a:r>
          </a:p>
          <a:p>
            <a:r>
              <a:rPr lang="en-US" dirty="0">
                <a:solidFill>
                  <a:schemeClr val="bg1"/>
                </a:solidFill>
              </a:rPr>
              <a:t>Neuropsychiatric syndrome with many neurologic abnormalities </a:t>
            </a:r>
          </a:p>
          <a:p>
            <a:r>
              <a:rPr lang="en-US" b="1" dirty="0">
                <a:solidFill>
                  <a:schemeClr val="bg1"/>
                </a:solidFill>
              </a:rPr>
              <a:t>Occurs when &gt; 70% of hepatic function is lost </a:t>
            </a:r>
          </a:p>
          <a:p>
            <a:r>
              <a:rPr lang="en-US" dirty="0">
                <a:solidFill>
                  <a:schemeClr val="bg1"/>
                </a:solidFill>
              </a:rPr>
              <a:t>CNS enters encephalopathic state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&gt; 20 different compounds have been found in excess in circulation: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Ammonia, aromatic amino acids, endogenous benzodiazepines, GABA, glutamine, short chain fatty acids, tryptophan, and more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Substances impede neuronal and astrocyte function, cause cell swelling, inhibition of membrane pumps/ion channels, elevations in intracellular Ca concentrations, depression of electrical activity, and interfere with oxidative metabolism  </a:t>
            </a:r>
          </a:p>
        </p:txBody>
      </p:sp>
    </p:spTree>
    <p:extLst>
      <p:ext uri="{BB962C8B-B14F-4D97-AF65-F5344CB8AC3E}">
        <p14:creationId xmlns:p14="http://schemas.microsoft.com/office/powerpoint/2010/main" val="1023749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517D1A-E965-5747-BEA4-A468C7893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241300"/>
            <a:ext cx="9880600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43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DF825-8D27-B346-9164-E854A8D2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3066937" cy="1188720"/>
          </a:xfrm>
        </p:spPr>
        <p:txBody>
          <a:bodyPr>
            <a:normAutofit/>
          </a:bodyPr>
          <a:lstStyle/>
          <a:p>
            <a:r>
              <a:rPr lang="en-US" sz="2000"/>
              <a:t>Classification and grading of 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5DDF8-9BE3-0D4A-B824-1E9023E51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4" y="2638044"/>
            <a:ext cx="3525374" cy="3263206"/>
          </a:xfrm>
        </p:spPr>
        <p:txBody>
          <a:bodyPr>
            <a:normAutofit/>
          </a:bodyPr>
          <a:lstStyle/>
          <a:p>
            <a:r>
              <a:rPr lang="en-US" sz="2400" dirty="0"/>
              <a:t>3 types:</a:t>
            </a:r>
          </a:p>
          <a:p>
            <a:pPr lvl="1"/>
            <a:r>
              <a:rPr lang="en-US" sz="2000" dirty="0"/>
              <a:t> Type A- Acute liver failure</a:t>
            </a:r>
          </a:p>
          <a:p>
            <a:pPr lvl="1"/>
            <a:r>
              <a:rPr lang="en-US" sz="2000" dirty="0"/>
              <a:t>Type B- Portal systemic bypass</a:t>
            </a:r>
          </a:p>
          <a:p>
            <a:pPr lvl="1"/>
            <a:r>
              <a:rPr lang="en-US" sz="2000" dirty="0"/>
              <a:t>Type C- Cirrhosis and portal hypertension</a:t>
            </a:r>
          </a:p>
          <a:p>
            <a:endParaRPr lang="en-US" dirty="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515FC82-3453-4CBE-8895-4CCFF3395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C5FD847B-65C0-4027-8DFC-70CB4245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BDCF75-AF47-E743-8C7B-997C45477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366" y="2506695"/>
            <a:ext cx="6227064" cy="1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1579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{691AC704-3D73-5848-BC84-D882131C0452}tf10001120</Template>
  <TotalTime>18640</TotalTime>
  <Words>4746</Words>
  <Application>Microsoft Macintosh PowerPoint</Application>
  <PresentationFormat>Widescreen</PresentationFormat>
  <Paragraphs>566</Paragraphs>
  <Slides>64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Arial</vt:lpstr>
      <vt:lpstr>Calibri</vt:lpstr>
      <vt:lpstr>Gill Sans MT</vt:lpstr>
      <vt:lpstr>Wingdings</vt:lpstr>
      <vt:lpstr>Parcel</vt:lpstr>
      <vt:lpstr>Acute Liver Injury &amp; Failure + Hepatotoxins</vt:lpstr>
      <vt:lpstr>Liver Injury/Failure – Key Points </vt:lpstr>
      <vt:lpstr>Definitions</vt:lpstr>
      <vt:lpstr>Pathophysiology </vt:lpstr>
      <vt:lpstr>Common Causes</vt:lpstr>
      <vt:lpstr>Clinical Features </vt:lpstr>
      <vt:lpstr>Hepatic Encephalopathy </vt:lpstr>
      <vt:lpstr>PowerPoint Presentation</vt:lpstr>
      <vt:lpstr>Classification and grading of HE</vt:lpstr>
      <vt:lpstr>Precipitating factors of HE</vt:lpstr>
      <vt:lpstr>Ammonia </vt:lpstr>
      <vt:lpstr>Ammonia </vt:lpstr>
      <vt:lpstr>manganese</vt:lpstr>
      <vt:lpstr>HE - Cerebral Changes</vt:lpstr>
      <vt:lpstr>Treatments</vt:lpstr>
      <vt:lpstr>Coagulation Disorders</vt:lpstr>
      <vt:lpstr>Other Complications</vt:lpstr>
      <vt:lpstr>Other Complications</vt:lpstr>
      <vt:lpstr>Clinical Signs </vt:lpstr>
      <vt:lpstr>Clinical signs of Hepatic encephalopathy</vt:lpstr>
      <vt:lpstr>Diagnosis </vt:lpstr>
      <vt:lpstr>Biochemistry </vt:lpstr>
      <vt:lpstr>Biochemistry </vt:lpstr>
      <vt:lpstr>Urine Sediment </vt:lpstr>
      <vt:lpstr>Further Assessment of Hepatic Function</vt:lpstr>
      <vt:lpstr>Electrolyte Abnormalities </vt:lpstr>
      <vt:lpstr>Diagnostic Imaging </vt:lpstr>
      <vt:lpstr>Cytologic or Histologic Evaluation</vt:lpstr>
      <vt:lpstr>Treatment </vt:lpstr>
      <vt:lpstr>Treatment</vt:lpstr>
      <vt:lpstr>Treatment</vt:lpstr>
      <vt:lpstr>Treatment</vt:lpstr>
      <vt:lpstr>Nutraceuticals  </vt:lpstr>
      <vt:lpstr>Nutraceuticals  </vt:lpstr>
      <vt:lpstr>Prognosis </vt:lpstr>
      <vt:lpstr>Future Therapies</vt:lpstr>
      <vt:lpstr>Common Hepatic Toxicities </vt:lpstr>
      <vt:lpstr>Acetaminophen</vt:lpstr>
      <vt:lpstr>Acetaminophen</vt:lpstr>
      <vt:lpstr>Acetaminophen</vt:lpstr>
      <vt:lpstr>Acetaminophen</vt:lpstr>
      <vt:lpstr>Aspirin</vt:lpstr>
      <vt:lpstr>Aspirin </vt:lpstr>
      <vt:lpstr>Aspirin </vt:lpstr>
      <vt:lpstr>Aspirin</vt:lpstr>
      <vt:lpstr>NSAIDS</vt:lpstr>
      <vt:lpstr>Sago Palm – Order Cycadaceae</vt:lpstr>
      <vt:lpstr>Sago Palm</vt:lpstr>
      <vt:lpstr>Heavy Metals - Iron </vt:lpstr>
      <vt:lpstr>Heavy Metals - Iron </vt:lpstr>
      <vt:lpstr>Heavy Metals - Iron</vt:lpstr>
      <vt:lpstr>Heavy Metals - Iron</vt:lpstr>
      <vt:lpstr>Heavy Metals - Iron</vt:lpstr>
      <vt:lpstr>Heavy Metals - Iron</vt:lpstr>
      <vt:lpstr>Mushrooms - Amanita</vt:lpstr>
      <vt:lpstr>Amanitin Poisoning</vt:lpstr>
      <vt:lpstr>Aflatoxins</vt:lpstr>
      <vt:lpstr>Aflatoxins</vt:lpstr>
      <vt:lpstr>Blue-Green Algae </vt:lpstr>
      <vt:lpstr>Blue Green Algae </vt:lpstr>
      <vt:lpstr>Xylitol</vt:lpstr>
      <vt:lpstr>Xylitol</vt:lpstr>
      <vt:lpstr>Xylitol</vt:lpstr>
      <vt:lpstr>Hepatoprotectants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Liver Injury &amp; Failure Hepatotoxins</dc:title>
  <dc:creator>Paula Simons</dc:creator>
  <cp:lastModifiedBy>Paula Simons</cp:lastModifiedBy>
  <cp:revision>16</cp:revision>
  <dcterms:created xsi:type="dcterms:W3CDTF">2021-10-06T21:39:42Z</dcterms:created>
  <dcterms:modified xsi:type="dcterms:W3CDTF">2021-10-19T20:20:28Z</dcterms:modified>
</cp:coreProperties>
</file>