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4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Lst>
  <p:sldSz cx="9144000" cy="5143500" type="screen16x9"/>
  <p:notesSz cx="6858000" cy="9144000"/>
  <p:embeddedFontLst>
    <p:embeddedFont>
      <p:font typeface="Roboto" panose="02000000000000000000" pitchFamily="2" charset="0"/>
      <p:regular r:id="rId48"/>
      <p:bold r:id="rId49"/>
      <p:italic r:id="rId50"/>
      <p:boldItalic r:id="rId51"/>
    </p:embeddedFont>
    <p:embeddedFont>
      <p:font typeface="Roboto Slab" panose="020B0604020202020204" charset="0"/>
      <p:regular r:id="rId52"/>
      <p:bold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6.fntdata"/><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1.fntdata"/><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font" Target="fonts/font4.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2.fntdata"/><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journals.sagepub.com/doi/10.1177/0885066619855021?url_ver=Z39.88-2003&amp;rfr_id=ori:rid:crossref.org&amp;rfr_dat=cr_pub%20%200pubmed"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23e1cb173a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123e1cb173a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1afec88b1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1afec88b1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2- 14/29 in Bala paper, at diagnosis all had labored breathing at rest (median RR- 46) and in Boiron paper (46%) presented in resp distress, remainder developed it in hospital </a:t>
            </a:r>
            <a:endParaRPr/>
          </a:p>
          <a:p>
            <a:pPr marL="0" lvl="0" indent="0" algn="l" rtl="0">
              <a:spcBef>
                <a:spcPts val="0"/>
              </a:spcBef>
              <a:spcAft>
                <a:spcPts val="0"/>
              </a:spcAft>
              <a:buNone/>
            </a:pPr>
            <a:r>
              <a:rPr lang="en" sz="1200">
                <a:solidFill>
                  <a:srgbClr val="333333"/>
                </a:solidFill>
                <a:highlight>
                  <a:srgbClr val="FFFFFF"/>
                </a:highlight>
              </a:rPr>
              <a:t>4- Worldwide estimates of the incidence of ARDS range from 7.2 to 34 cases per 100 000 person-years.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2379ef6deb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2379ef6deb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latin typeface="Roboto"/>
                <a:ea typeface="Roboto"/>
                <a:cs typeface="Roboto"/>
                <a:sym typeface="Roboto"/>
              </a:rPr>
              <a:t>1- vet ARDS- #3 evidence of pulmonary capillary leak </a:t>
            </a:r>
            <a:endParaRPr>
              <a:solidFill>
                <a:schemeClr val="dk1"/>
              </a:solidFill>
              <a:latin typeface="Roboto"/>
              <a:ea typeface="Roboto"/>
              <a:cs typeface="Roboto"/>
              <a:sym typeface="Roboto"/>
            </a:endParaRPr>
          </a:p>
          <a:p>
            <a:pPr marL="0" lvl="0" indent="0" algn="l" rtl="0">
              <a:lnSpc>
                <a:spcPct val="115000"/>
              </a:lnSpc>
              <a:spcBef>
                <a:spcPts val="1200"/>
              </a:spcBef>
              <a:spcAft>
                <a:spcPts val="1200"/>
              </a:spcAft>
              <a:buNone/>
            </a:pPr>
            <a:r>
              <a:rPr lang="en">
                <a:solidFill>
                  <a:schemeClr val="dk1"/>
                </a:solidFill>
                <a:latin typeface="Roboto"/>
                <a:ea typeface="Roboto"/>
                <a:cs typeface="Roboto"/>
                <a:sym typeface="Roboto"/>
              </a:rPr>
              <a:t>2-  multilobar patchy alveolar infiltrates in all patients, mild pleural effusion in 1- Bala, 98% CXR consistent with ARDS- Boiron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2379ef6deb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2379ef6deb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CXR may under represent the occurrence of ARDS- CT gold standard in people</a:t>
            </a:r>
            <a:endParaRPr>
              <a:solidFill>
                <a:schemeClr val="dk1"/>
              </a:solidFill>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latin typeface="Roboto"/>
                <a:ea typeface="Roboto"/>
                <a:cs typeface="Roboto"/>
                <a:sym typeface="Roboto"/>
              </a:rPr>
              <a:t>CT- lungs appear small (baby lung), acute exudative lesions are gravity dependent - prone MV to improve ventilation to the dorsal areas of the lungs</a:t>
            </a:r>
            <a:endParaRPr>
              <a:solidFill>
                <a:schemeClr val="dk1"/>
              </a:solidFill>
              <a:latin typeface="Roboto"/>
              <a:ea typeface="Roboto"/>
              <a:cs typeface="Roboto"/>
              <a:sym typeface="Roboto"/>
            </a:endParaRPr>
          </a:p>
          <a:p>
            <a:pPr marL="0" lvl="0" indent="0" algn="l" rtl="0">
              <a:spcBef>
                <a:spcPts val="120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240203ae68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240203ae6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240203ae68_0_4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240203ae68_0_4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highlight>
                  <a:srgbClr val="F0F0F0"/>
                </a:highlight>
              </a:rPr>
              <a:t>Typical computed tomography features of acute respiratory distress syndrome showing: non-homogeneous distribution, a ventro-dorsal gradient of density, more dense consolidation in the dependent regions, widespread ground-glass opacities associated with thickening of interlobular septa (crazy paving), and pleural effusion.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23e1cb173a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23e1cb173a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Also vet ARDS criteria- #3 </a:t>
            </a:r>
            <a:endParaRPr/>
          </a:p>
          <a:p>
            <a:pPr marL="0" lvl="0" indent="0" algn="l" rtl="0">
              <a:spcBef>
                <a:spcPts val="0"/>
              </a:spcBef>
              <a:spcAft>
                <a:spcPts val="0"/>
              </a:spcAft>
              <a:buNone/>
            </a:pPr>
            <a:r>
              <a:rPr lang="en"/>
              <a:t>Severe neutrophilic pulmonary inflammation and septic suppurative inflammation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240203ae68_0_47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240203ae68_0_47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23e1cb173a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23e1cb173a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Obvious issues with accurate SPO2</a:t>
            </a:r>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240203ae68_0_48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240203ae68_0_48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Allow us to determine cause of hypoxemia, if normal indicates hypoventilation  vs elevated in pneumonia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2379ef6deb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12379ef6deb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First described in the 1960s, </a:t>
            </a:r>
            <a:r>
              <a:rPr lang="en" sz="1200">
                <a:solidFill>
                  <a:srgbClr val="333333"/>
                </a:solidFill>
                <a:highlight>
                  <a:srgbClr val="FFFFFF"/>
                </a:highlight>
              </a:rPr>
              <a:t>development of acute hypoxic respiratory failure in adults associated with a variety of etiologies, leading to pulmonary inflammation and the development of nonhydrostatic pulmonary edema in patients.</a:t>
            </a:r>
            <a:endParaRPr sz="1200">
              <a:solidFill>
                <a:srgbClr val="333333"/>
              </a:solidFill>
              <a:highlight>
                <a:srgbClr val="FFFFFF"/>
              </a:highligh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23e1cb173a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123e1cb173a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800">
                <a:solidFill>
                  <a:schemeClr val="lt1"/>
                </a:solidFill>
                <a:latin typeface="Roboto"/>
                <a:ea typeface="Roboto"/>
                <a:cs typeface="Roboto"/>
                <a:sym typeface="Roboto"/>
              </a:rPr>
              <a:t>PAO2= FiO2 (760 mmHg -46 mmHg X FiO2) - (paCO2/0.8) = ?</a:t>
            </a:r>
            <a:endParaRPr sz="1800">
              <a:solidFill>
                <a:schemeClr val="lt1"/>
              </a:solidFill>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en" sz="1800">
                <a:solidFill>
                  <a:schemeClr val="lt1"/>
                </a:solidFill>
                <a:latin typeface="Roboto"/>
                <a:ea typeface="Roboto"/>
                <a:cs typeface="Roboto"/>
                <a:sym typeface="Roboto"/>
              </a:rPr>
              <a:t>118 mmHg</a:t>
            </a:r>
            <a:endParaRPr sz="1800">
              <a:solidFill>
                <a:schemeClr val="lt1"/>
              </a:solidFill>
              <a:latin typeface="Roboto"/>
              <a:ea typeface="Roboto"/>
              <a:cs typeface="Roboto"/>
              <a:sym typeface="Roboto"/>
            </a:endParaRPr>
          </a:p>
          <a:p>
            <a:pPr marL="0" lvl="0" indent="0" algn="l" rtl="0">
              <a:spcBef>
                <a:spcPts val="120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23e1cb173a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23e1cb173a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Arterial sampling is required can be hard to patients, esp cats in resp distress, trends are important which require a sampling line </a:t>
            </a:r>
            <a:endParaRPr/>
          </a:p>
          <a:p>
            <a:pPr marL="0" lvl="0" indent="0" algn="l" rtl="0">
              <a:spcBef>
                <a:spcPts val="0"/>
              </a:spcBef>
              <a:spcAft>
                <a:spcPts val="0"/>
              </a:spcAft>
              <a:buNone/>
            </a:pPr>
            <a:r>
              <a:rPr lang="en"/>
              <a:t>Median P/F ratio was 160 - Boiron, &lt; 200 in 74% and &gt; 200 but &lt; 300 in remaining 26%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123e1cb173a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123e1cb173a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225</a:t>
            </a:r>
            <a:endParaRPr/>
          </a:p>
          <a:p>
            <a:pPr marL="0" lvl="0" indent="0" algn="l" rtl="0">
              <a:spcBef>
                <a:spcPts val="0"/>
              </a:spcBef>
              <a:spcAft>
                <a:spcPts val="0"/>
              </a:spcAft>
              <a:buNone/>
            </a:pPr>
            <a:r>
              <a:rPr lang="en"/>
              <a:t>500X fiO2= PaO2</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1afec88b1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1afec88b1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1240203ae68_0_48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1240203ae68_0_48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2379ef6deb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12379ef6deb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unclear if truly had ARDS </a:t>
            </a:r>
            <a:endParaRPr/>
          </a:p>
          <a:p>
            <a:pPr marL="0" lvl="0" indent="0" algn="l" rtl="0">
              <a:spcBef>
                <a:spcPts val="0"/>
              </a:spcBef>
              <a:spcAft>
                <a:spcPts val="0"/>
              </a:spcAft>
              <a:buNone/>
            </a:pPr>
            <a:r>
              <a:rPr lang="en"/>
              <a:t>Surfactant therapy, cytokine blocking agents, IV beta agonists , inhaled NO</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1afec88b1c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1afec88b1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2015 meta analysis showed no difference in in hospital mortality between volume and pressure control modes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240203ae68_0_25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240203ae68_0_25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240203ae68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240203ae6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240203ae68_0_48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240203ae68_0_48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23e1cb173a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23e1cb173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American European Consensus Conference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240203ae68_0_48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240203ae68_0_48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2379ef6deb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2379ef6deb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12379ef6deb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12379ef6deb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240203ae68_0_48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240203ae68_0_48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1240203ae68_0_3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1240203ae68_0_3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Tolerate lower b/c want to avoid volutrauma - lower TV = lung protective ventilation- permissive hypoxemia and hypercapnea, higher PEEP table- less than 20, start with first one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240203ae68_0_16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240203ae68_0_16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240203ae68_0_20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240203ae68_0_20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for pH 7.2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240203ae68_0_2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1240203ae68_0_2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23e1cb173a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123e1cb173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Correlation between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2379ef6deb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12379ef6deb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333333"/>
                </a:solidFill>
                <a:highlight>
                  <a:srgbClr val="FFFFFF"/>
                </a:highlight>
              </a:rPr>
              <a:t>Historically, the ARDS case fatality rate was reported to be around 60%.</a:t>
            </a:r>
            <a:r>
              <a:rPr lang="en" baseline="30000">
                <a:solidFill>
                  <a:srgbClr val="006ACC"/>
                </a:solidFill>
                <a:highlight>
                  <a:srgbClr val="FFFFFF"/>
                </a:highlight>
                <a:uFill>
                  <a:noFill/>
                </a:uFill>
                <a:hlinkClick r:id="rId3">
                  <a:extLst>
                    <a:ext uri="{A12FA001-AC4F-418D-AE19-62706E023703}">
                      <ahyp:hlinkClr xmlns:ahyp="http://schemas.microsoft.com/office/drawing/2018/hyperlinkcolor" val="tx"/>
                    </a:ext>
                  </a:extLst>
                </a:hlinkClick>
              </a:rPr>
              <a:t>5</a:t>
            </a:r>
            <a:r>
              <a:rPr lang="en" baseline="30000">
                <a:solidFill>
                  <a:srgbClr val="333333"/>
                </a:solidFill>
                <a:highlight>
                  <a:srgbClr val="FFFFFF"/>
                </a:highlight>
              </a:rPr>
              <a:t>–</a:t>
            </a:r>
            <a:r>
              <a:rPr lang="en" baseline="30000">
                <a:solidFill>
                  <a:srgbClr val="006ACC"/>
                </a:solidFill>
                <a:highlight>
                  <a:srgbClr val="FFFFFF"/>
                </a:highlight>
                <a:uFill>
                  <a:noFill/>
                </a:uFill>
                <a:hlinkClick r:id="rId3">
                  <a:extLst>
                    <a:ext uri="{A12FA001-AC4F-418D-AE19-62706E023703}">
                      <ahyp:hlinkClr xmlns:ahyp="http://schemas.microsoft.com/office/drawing/2018/hyperlinkcolor" val="tx"/>
                    </a:ext>
                  </a:extLst>
                </a:hlinkClick>
              </a:rPr>
              <a:t>7</a:t>
            </a:r>
            <a:r>
              <a:rPr lang="en" sz="1200">
                <a:solidFill>
                  <a:srgbClr val="333333"/>
                </a:solidFill>
                <a:highlight>
                  <a:srgbClr val="FFFFFF"/>
                </a:highlight>
              </a:rPr>
              <a:t> Over the past 2 decades, there has been a progressive improvement in survival from ARDS, with current mortality rates ranging between 26% and 35%</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23e1cb173a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23e1cb173a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Replaced in 2012, more clear definition of oxygenation and vent settings, as well as timing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240203ae68_0_39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240203ae68_0_39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2379ef6deb_0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12379ef6deb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23e1cb173a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123e1cb173a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2379ef6deb_0_1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2379ef6deb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2007, the Dorothy Russell Havemeyer working group created a consensus </a:t>
            </a:r>
            <a:endParaRPr/>
          </a:p>
          <a:p>
            <a:pPr marL="0" lvl="0" indent="0" algn="l" rtl="0">
              <a:spcBef>
                <a:spcPts val="0"/>
              </a:spcBef>
              <a:spcAft>
                <a:spcPts val="0"/>
              </a:spcAft>
              <a:buNone/>
            </a:pPr>
            <a:r>
              <a:rPr lang="en"/>
              <a:t>Any diagnostic tool that can rule out causes of PE d/t increased hydrostatic pressure - usually rads</a:t>
            </a:r>
            <a:endParaRPr/>
          </a:p>
          <a:p>
            <a:pPr marL="0" lvl="0" indent="0" algn="l" rtl="0">
              <a:spcBef>
                <a:spcPts val="0"/>
              </a:spcBef>
              <a:spcAft>
                <a:spcPts val="0"/>
              </a:spcAft>
              <a:buNone/>
            </a:pPr>
            <a:r>
              <a:rPr lang="en"/>
              <a:t>ALI is P/F &lt; 300 mmHg </a:t>
            </a:r>
            <a:endParaRPr/>
          </a:p>
          <a:p>
            <a:pPr marL="0" lvl="0" indent="0" algn="l" rtl="0">
              <a:spcBef>
                <a:spcPts val="0"/>
              </a:spcBef>
              <a:spcAft>
                <a:spcPts val="0"/>
              </a:spcAft>
              <a:buNone/>
            </a:pPr>
            <a:r>
              <a:rPr lang="en"/>
              <a:t>Get into specifics in the diagnostics section 3,4,5</a:t>
            </a:r>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2379ef6deb_0_1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12379ef6deb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Based on human risk factors as well as veterinary </a:t>
            </a:r>
            <a:endParaRPr/>
          </a:p>
          <a:p>
            <a:pPr marL="0" lvl="0" indent="0" algn="l" rtl="0">
              <a:spcBef>
                <a:spcPts val="0"/>
              </a:spcBef>
              <a:spcAft>
                <a:spcPts val="0"/>
              </a:spcAft>
              <a:buNone/>
            </a:pPr>
            <a:r>
              <a:rPr lang="en"/>
              <a:t>Incidence of VetALI 3.7% in dogs within 24-48 hours of blood transfusion vs 25% in people, TRALI or ALI?</a:t>
            </a: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3e1cb173a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23e1cb173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Cover internal surface of alveoli</a:t>
            </a:r>
            <a:endParaRPr/>
          </a:p>
          <a:p>
            <a:pPr marL="0" lvl="0" indent="0" algn="l" rtl="0">
              <a:spcBef>
                <a:spcPts val="0"/>
              </a:spcBef>
              <a:spcAft>
                <a:spcPts val="0"/>
              </a:spcAft>
              <a:buNone/>
            </a:pPr>
            <a:r>
              <a:rPr lang="en"/>
              <a:t>IL-1 and TNF alpha </a:t>
            </a:r>
            <a:endParaRPr/>
          </a:p>
          <a:p>
            <a:pPr marL="0" lvl="0" indent="0" algn="l" rtl="0">
              <a:spcBef>
                <a:spcPts val="0"/>
              </a:spcBef>
              <a:spcAft>
                <a:spcPts val="0"/>
              </a:spcAft>
              <a:buNone/>
            </a:pPr>
            <a:r>
              <a:rPr lang="en"/>
              <a:t>V/Q mismatch- Poorly ventilated alveoli d/t fluid accumulation, physiologic shunt occurs when de-ox blood flow past flooded alveoli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23e1cb173a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23e1cb173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2379ef6deb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2379ef6deb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Described in human literature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AUTOLAYOUT">
    <p:bg>
      <p:bgPr>
        <a:solidFill>
          <a:srgbClr val="FFFFFF"/>
        </a:solidFill>
        <a:effectLst/>
      </p:bgPr>
    </p:bg>
    <p:spTree>
      <p:nvGrpSpPr>
        <p:cNvPr id="1" name="Shape 59"/>
        <p:cNvGrpSpPr/>
        <p:nvPr/>
      </p:nvGrpSpPr>
      <p:grpSpPr>
        <a:xfrm>
          <a:off x="0" y="0"/>
          <a:ext cx="0" cy="0"/>
          <a:chOff x="0" y="0"/>
          <a:chExt cx="0" cy="0"/>
        </a:xfrm>
      </p:grpSpPr>
      <p:sp>
        <p:nvSpPr>
          <p:cNvPr id="60" name="Google Shape;60;p13"/>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3389100" y="0"/>
            <a:ext cx="57549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
        <p:nvSpPr>
          <p:cNvPr id="63" name="Google Shape;63;p13"/>
          <p:cNvSpPr txBox="1">
            <a:spLocks noGrp="1"/>
          </p:cNvSpPr>
          <p:nvPr>
            <p:ph type="title"/>
          </p:nvPr>
        </p:nvSpPr>
        <p:spPr>
          <a:xfrm>
            <a:off x="321825" y="694100"/>
            <a:ext cx="2651400" cy="1781700"/>
          </a:xfrm>
          <a:prstGeom prst="rect">
            <a:avLst/>
          </a:prstGeom>
          <a:noFill/>
        </p:spPr>
        <p:txBody>
          <a:bodyPr spcFirstLastPara="1" wrap="square" lIns="91425" tIns="91425" rIns="91425" bIns="91425" anchor="t" anchorCtr="0">
            <a:normAutofit/>
          </a:bodyPr>
          <a:lstStyle>
            <a:lvl1pPr lvl="0" algn="l">
              <a:lnSpc>
                <a:spcPct val="100000"/>
              </a:lnSpc>
              <a:spcBef>
                <a:spcPts val="0"/>
              </a:spcBef>
              <a:spcAft>
                <a:spcPts val="0"/>
              </a:spcAft>
              <a:buNone/>
              <a:defRPr sz="2600" b="1">
                <a:solidFill>
                  <a:schemeClr val="dk1"/>
                </a:solidFill>
              </a:defRPr>
            </a:lvl1pPr>
            <a:lvl2pPr lvl="1" algn="l">
              <a:lnSpc>
                <a:spcPct val="100000"/>
              </a:lnSpc>
              <a:spcBef>
                <a:spcPts val="0"/>
              </a:spcBef>
              <a:spcAft>
                <a:spcPts val="0"/>
              </a:spcAft>
              <a:buNone/>
              <a:defRPr sz="2600" b="1">
                <a:solidFill>
                  <a:schemeClr val="dk1"/>
                </a:solidFill>
              </a:defRPr>
            </a:lvl2pPr>
            <a:lvl3pPr lvl="2" algn="l">
              <a:lnSpc>
                <a:spcPct val="100000"/>
              </a:lnSpc>
              <a:spcBef>
                <a:spcPts val="0"/>
              </a:spcBef>
              <a:spcAft>
                <a:spcPts val="0"/>
              </a:spcAft>
              <a:buNone/>
              <a:defRPr sz="2600" b="1">
                <a:solidFill>
                  <a:schemeClr val="dk1"/>
                </a:solidFill>
              </a:defRPr>
            </a:lvl3pPr>
            <a:lvl4pPr lvl="3" algn="l">
              <a:lnSpc>
                <a:spcPct val="100000"/>
              </a:lnSpc>
              <a:spcBef>
                <a:spcPts val="0"/>
              </a:spcBef>
              <a:spcAft>
                <a:spcPts val="0"/>
              </a:spcAft>
              <a:buNone/>
              <a:defRPr sz="2600" b="1">
                <a:solidFill>
                  <a:schemeClr val="dk1"/>
                </a:solidFill>
              </a:defRPr>
            </a:lvl4pPr>
            <a:lvl5pPr lvl="4" algn="l">
              <a:lnSpc>
                <a:spcPct val="100000"/>
              </a:lnSpc>
              <a:spcBef>
                <a:spcPts val="0"/>
              </a:spcBef>
              <a:spcAft>
                <a:spcPts val="0"/>
              </a:spcAft>
              <a:buNone/>
              <a:defRPr sz="2600" b="1">
                <a:solidFill>
                  <a:schemeClr val="dk1"/>
                </a:solidFill>
              </a:defRPr>
            </a:lvl5pPr>
            <a:lvl6pPr lvl="5" algn="l">
              <a:lnSpc>
                <a:spcPct val="100000"/>
              </a:lnSpc>
              <a:spcBef>
                <a:spcPts val="0"/>
              </a:spcBef>
              <a:spcAft>
                <a:spcPts val="0"/>
              </a:spcAft>
              <a:buNone/>
              <a:defRPr sz="2600" b="1">
                <a:solidFill>
                  <a:schemeClr val="dk1"/>
                </a:solidFill>
              </a:defRPr>
            </a:lvl6pPr>
            <a:lvl7pPr lvl="6" algn="l">
              <a:lnSpc>
                <a:spcPct val="100000"/>
              </a:lnSpc>
              <a:spcBef>
                <a:spcPts val="0"/>
              </a:spcBef>
              <a:spcAft>
                <a:spcPts val="0"/>
              </a:spcAft>
              <a:buNone/>
              <a:defRPr sz="2600" b="1">
                <a:solidFill>
                  <a:schemeClr val="dk1"/>
                </a:solidFill>
              </a:defRPr>
            </a:lvl7pPr>
            <a:lvl8pPr lvl="7" algn="l">
              <a:lnSpc>
                <a:spcPct val="100000"/>
              </a:lnSpc>
              <a:spcBef>
                <a:spcPts val="0"/>
              </a:spcBef>
              <a:spcAft>
                <a:spcPts val="0"/>
              </a:spcAft>
              <a:buNone/>
              <a:defRPr sz="2600" b="1">
                <a:solidFill>
                  <a:schemeClr val="dk1"/>
                </a:solidFill>
              </a:defRPr>
            </a:lvl8pPr>
            <a:lvl9pPr lvl="8" algn="l">
              <a:lnSpc>
                <a:spcPct val="100000"/>
              </a:lnSpc>
              <a:spcBef>
                <a:spcPts val="0"/>
              </a:spcBef>
              <a:spcAft>
                <a:spcPts val="0"/>
              </a:spcAft>
              <a:buNone/>
              <a:defRPr sz="2600" b="1">
                <a:solidFill>
                  <a:schemeClr val="dk1"/>
                </a:solidFill>
              </a:defRPr>
            </a:lvl9pPr>
          </a:lstStyle>
          <a:p>
            <a:endParaRPr/>
          </a:p>
        </p:txBody>
      </p:sp>
      <p:cxnSp>
        <p:nvCxnSpPr>
          <p:cNvPr id="64" name="Google Shape;64;p13"/>
          <p:cNvCxnSpPr/>
          <p:nvPr/>
        </p:nvCxnSpPr>
        <p:spPr>
          <a:xfrm>
            <a:off x="372950" y="511683"/>
            <a:ext cx="642300" cy="0"/>
          </a:xfrm>
          <a:prstGeom prst="straightConnector1">
            <a:avLst/>
          </a:prstGeom>
          <a:noFill/>
          <a:ln w="76200" cap="flat" cmpd="sng">
            <a:solidFill>
              <a:schemeClr val="accent5"/>
            </a:solidFill>
            <a:prstDash val="solid"/>
            <a:round/>
            <a:headEnd type="none" w="sm" len="sm"/>
            <a:tailEnd type="none" w="sm" len="sm"/>
          </a:ln>
        </p:spPr>
      </p:cxnSp>
      <p:sp>
        <p:nvSpPr>
          <p:cNvPr id="65" name="Google Shape;65;p13"/>
          <p:cNvSpPr txBox="1">
            <a:spLocks noGrp="1"/>
          </p:cNvSpPr>
          <p:nvPr>
            <p:ph type="body" idx="1"/>
          </p:nvPr>
        </p:nvSpPr>
        <p:spPr>
          <a:xfrm>
            <a:off x="321825" y="2506879"/>
            <a:ext cx="2651400" cy="1937100"/>
          </a:xfrm>
          <a:prstGeom prst="rect">
            <a:avLst/>
          </a:prstGeom>
          <a:noFill/>
        </p:spPr>
        <p:txBody>
          <a:bodyPr spcFirstLastPara="1" wrap="square" lIns="91425" tIns="91425" rIns="91425" bIns="91425" anchor="t" anchorCtr="0">
            <a:normAutofit/>
          </a:bodyPr>
          <a:lstStyle>
            <a:lvl1pPr marL="457200" lvl="0" indent="-317500" algn="l">
              <a:lnSpc>
                <a:spcPct val="115000"/>
              </a:lnSpc>
              <a:spcBef>
                <a:spcPts val="0"/>
              </a:spcBef>
              <a:spcAft>
                <a:spcPts val="0"/>
              </a:spcAft>
              <a:buClr>
                <a:schemeClr val="dk1"/>
              </a:buClr>
              <a:buSzPts val="1400"/>
              <a:buChar char="●"/>
              <a:defRPr sz="1400">
                <a:solidFill>
                  <a:schemeClr val="dk1"/>
                </a:solidFill>
              </a:defRPr>
            </a:lvl1pPr>
            <a:lvl2pPr marL="914400" lvl="1" indent="-304800" algn="l">
              <a:lnSpc>
                <a:spcPct val="115000"/>
              </a:lnSpc>
              <a:spcBef>
                <a:spcPts val="0"/>
              </a:spcBef>
              <a:spcAft>
                <a:spcPts val="0"/>
              </a:spcAft>
              <a:buClr>
                <a:schemeClr val="dk1"/>
              </a:buClr>
              <a:buSzPts val="1200"/>
              <a:buChar char="○"/>
              <a:defRPr sz="1200">
                <a:solidFill>
                  <a:schemeClr val="dk1"/>
                </a:solidFill>
              </a:defRPr>
            </a:lvl2pPr>
            <a:lvl3pPr marL="1371600" lvl="2" indent="-304800" algn="l">
              <a:lnSpc>
                <a:spcPct val="115000"/>
              </a:lnSpc>
              <a:spcBef>
                <a:spcPts val="0"/>
              </a:spcBef>
              <a:spcAft>
                <a:spcPts val="0"/>
              </a:spcAft>
              <a:buClr>
                <a:schemeClr val="dk1"/>
              </a:buClr>
              <a:buSzPts val="1200"/>
              <a:buChar char="■"/>
              <a:defRPr sz="1200">
                <a:solidFill>
                  <a:schemeClr val="dk1"/>
                </a:solidFill>
              </a:defRPr>
            </a:lvl3pPr>
            <a:lvl4pPr marL="1828800" lvl="3" indent="-304800" algn="l">
              <a:lnSpc>
                <a:spcPct val="115000"/>
              </a:lnSpc>
              <a:spcBef>
                <a:spcPts val="0"/>
              </a:spcBef>
              <a:spcAft>
                <a:spcPts val="0"/>
              </a:spcAft>
              <a:buClr>
                <a:schemeClr val="dk1"/>
              </a:buClr>
              <a:buSzPts val="1200"/>
              <a:buChar char="●"/>
              <a:defRPr sz="1200">
                <a:solidFill>
                  <a:schemeClr val="dk1"/>
                </a:solidFill>
              </a:defRPr>
            </a:lvl4pPr>
            <a:lvl5pPr marL="2286000" lvl="4" indent="-304800" algn="l">
              <a:lnSpc>
                <a:spcPct val="115000"/>
              </a:lnSpc>
              <a:spcBef>
                <a:spcPts val="0"/>
              </a:spcBef>
              <a:spcAft>
                <a:spcPts val="0"/>
              </a:spcAft>
              <a:buClr>
                <a:schemeClr val="dk1"/>
              </a:buClr>
              <a:buSzPts val="1200"/>
              <a:buChar char="○"/>
              <a:defRPr sz="1200">
                <a:solidFill>
                  <a:schemeClr val="dk1"/>
                </a:solidFill>
              </a:defRPr>
            </a:lvl5pPr>
            <a:lvl6pPr marL="2743200" lvl="5" indent="-304800" algn="l">
              <a:lnSpc>
                <a:spcPct val="115000"/>
              </a:lnSpc>
              <a:spcBef>
                <a:spcPts val="0"/>
              </a:spcBef>
              <a:spcAft>
                <a:spcPts val="0"/>
              </a:spcAft>
              <a:buClr>
                <a:schemeClr val="dk1"/>
              </a:buClr>
              <a:buSzPts val="1200"/>
              <a:buChar char="■"/>
              <a:defRPr sz="1200">
                <a:solidFill>
                  <a:schemeClr val="dk1"/>
                </a:solidFill>
              </a:defRPr>
            </a:lvl6pPr>
            <a:lvl7pPr marL="3200400" lvl="6" indent="-304800" algn="l">
              <a:lnSpc>
                <a:spcPct val="115000"/>
              </a:lnSpc>
              <a:spcBef>
                <a:spcPts val="0"/>
              </a:spcBef>
              <a:spcAft>
                <a:spcPts val="0"/>
              </a:spcAft>
              <a:buClr>
                <a:schemeClr val="dk1"/>
              </a:buClr>
              <a:buSzPts val="1200"/>
              <a:buChar char="●"/>
              <a:defRPr sz="1200">
                <a:solidFill>
                  <a:schemeClr val="dk1"/>
                </a:solidFill>
              </a:defRPr>
            </a:lvl7pPr>
            <a:lvl8pPr marL="3657600" lvl="7" indent="-304800" algn="l">
              <a:lnSpc>
                <a:spcPct val="115000"/>
              </a:lnSpc>
              <a:spcBef>
                <a:spcPts val="0"/>
              </a:spcBef>
              <a:spcAft>
                <a:spcPts val="0"/>
              </a:spcAft>
              <a:buClr>
                <a:schemeClr val="dk1"/>
              </a:buClr>
              <a:buSzPts val="1200"/>
              <a:buChar char="○"/>
              <a:defRPr sz="1200">
                <a:solidFill>
                  <a:schemeClr val="dk1"/>
                </a:solidFill>
              </a:defRPr>
            </a:lvl8pPr>
            <a:lvl9pPr marL="4114800" lvl="8" indent="-304800" algn="l">
              <a:lnSpc>
                <a:spcPct val="115000"/>
              </a:lnSpc>
              <a:spcBef>
                <a:spcPts val="0"/>
              </a:spcBef>
              <a:spcAft>
                <a:spcPts val="0"/>
              </a:spcAft>
              <a:buClr>
                <a:schemeClr val="dk1"/>
              </a:buClr>
              <a:buSzPts val="1200"/>
              <a:buChar char="■"/>
              <a:defRPr sz="1200">
                <a:solidFill>
                  <a:schemeClr val="dk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ALI and ARDS</a:t>
            </a:r>
            <a:endParaRPr/>
          </a:p>
        </p:txBody>
      </p:sp>
      <p:sp>
        <p:nvSpPr>
          <p:cNvPr id="71" name="Google Shape;71;p14"/>
          <p:cNvSpPr txBox="1">
            <a:spLocks noGrp="1"/>
          </p:cNvSpPr>
          <p:nvPr>
            <p:ph type="subTitle" idx="1"/>
          </p:nvPr>
        </p:nvSpPr>
        <p:spPr>
          <a:xfrm>
            <a:off x="1639302" y="3090450"/>
            <a:ext cx="5783400" cy="9090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Samantha Davis, DVM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 in veterinary practice</a:t>
            </a:r>
            <a:endParaRPr/>
          </a:p>
        </p:txBody>
      </p:sp>
      <p:sp>
        <p:nvSpPr>
          <p:cNvPr id="127" name="Google Shape;127;p23"/>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128" name="Google Shape;128;p23"/>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29" name="Google Shape;129;p23"/>
          <p:cNvPicPr preferRelativeResize="0"/>
          <p:nvPr/>
        </p:nvPicPr>
        <p:blipFill>
          <a:blip r:embed="rId3">
            <a:alphaModFix/>
          </a:blip>
          <a:stretch>
            <a:fillRect/>
          </a:stretch>
        </p:blipFill>
        <p:spPr>
          <a:xfrm>
            <a:off x="387900" y="1489825"/>
            <a:ext cx="5784276" cy="1466550"/>
          </a:xfrm>
          <a:prstGeom prst="rect">
            <a:avLst/>
          </a:prstGeom>
          <a:noFill/>
          <a:ln>
            <a:noFill/>
          </a:ln>
        </p:spPr>
      </p:pic>
      <p:pic>
        <p:nvPicPr>
          <p:cNvPr id="130" name="Google Shape;130;p23"/>
          <p:cNvPicPr preferRelativeResize="0"/>
          <p:nvPr/>
        </p:nvPicPr>
        <p:blipFill>
          <a:blip r:embed="rId4">
            <a:alphaModFix/>
          </a:blip>
          <a:stretch>
            <a:fillRect/>
          </a:stretch>
        </p:blipFill>
        <p:spPr>
          <a:xfrm>
            <a:off x="3374450" y="3056150"/>
            <a:ext cx="5072351" cy="1313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Clinical presentation</a:t>
            </a:r>
            <a:endParaRPr/>
          </a:p>
        </p:txBody>
      </p:sp>
      <p:sp>
        <p:nvSpPr>
          <p:cNvPr id="136" name="Google Shape;136;p2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t>Median age 8-9 yrs, no sex or breed predisposition, but more common in dogs than cats</a:t>
            </a:r>
            <a:endParaRPr/>
          </a:p>
          <a:p>
            <a:pPr marL="0" lvl="0" indent="0" algn="l" rtl="0">
              <a:spcBef>
                <a:spcPts val="1200"/>
              </a:spcBef>
              <a:spcAft>
                <a:spcPts val="0"/>
              </a:spcAft>
              <a:buNone/>
            </a:pPr>
            <a:r>
              <a:rPr lang="en"/>
              <a:t>Respiratory distress was the most common complaint</a:t>
            </a:r>
            <a:endParaRPr/>
          </a:p>
          <a:p>
            <a:pPr marL="0" lvl="0" indent="0" algn="l" rtl="0">
              <a:spcBef>
                <a:spcPts val="1200"/>
              </a:spcBef>
              <a:spcAft>
                <a:spcPts val="0"/>
              </a:spcAft>
              <a:buNone/>
            </a:pPr>
            <a:r>
              <a:rPr lang="en"/>
              <a:t>Other common complaints: vomiting/regurgitation, lethargy, cough, anorexia or trauma </a:t>
            </a:r>
            <a:endParaRPr/>
          </a:p>
          <a:p>
            <a:pPr marL="0" lvl="0" indent="0" algn="l" rtl="0">
              <a:spcBef>
                <a:spcPts val="1200"/>
              </a:spcBef>
              <a:spcAft>
                <a:spcPts val="0"/>
              </a:spcAft>
              <a:buNone/>
            </a:pPr>
            <a:r>
              <a:rPr lang="en"/>
              <a:t>Prevalence 3.2% dogs, 1.3% cats</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Diagnostics- Imaging</a:t>
            </a:r>
            <a:endParaRPr/>
          </a:p>
        </p:txBody>
      </p:sp>
      <p:sp>
        <p:nvSpPr>
          <p:cNvPr id="142" name="Google Shape;142;p2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Imaging: chest radiographs, thoracic CT, echocardiogram</a:t>
            </a:r>
            <a:endParaRPr/>
          </a:p>
          <a:p>
            <a:pPr marL="457200" lvl="0" indent="-342900" algn="l" rtl="0">
              <a:spcBef>
                <a:spcPts val="1200"/>
              </a:spcBef>
              <a:spcAft>
                <a:spcPts val="0"/>
              </a:spcAft>
              <a:buSzPts val="1800"/>
              <a:buAutoNum type="arabicPeriod"/>
            </a:pPr>
            <a:r>
              <a:rPr lang="en"/>
              <a:t>Bilateral/diffuse infiltrates on CXR</a:t>
            </a:r>
            <a:endParaRPr/>
          </a:p>
          <a:p>
            <a:pPr marL="457200" lvl="0" indent="-342900" algn="l" rtl="0">
              <a:spcBef>
                <a:spcPts val="0"/>
              </a:spcBef>
              <a:spcAft>
                <a:spcPts val="0"/>
              </a:spcAft>
              <a:buSzPts val="1800"/>
              <a:buAutoNum type="arabicPeriod"/>
            </a:pPr>
            <a:r>
              <a:rPr lang="en"/>
              <a:t>Bilateral dependent density gradient on CT</a:t>
            </a:r>
            <a:endParaRPr/>
          </a:p>
          <a:p>
            <a:pPr marL="457200" lvl="0" indent="-342900" algn="l" rtl="0">
              <a:spcBef>
                <a:spcPts val="0"/>
              </a:spcBef>
              <a:spcAft>
                <a:spcPts val="0"/>
              </a:spcAft>
              <a:buSzPts val="1800"/>
              <a:buAutoNum type="arabicPeriod"/>
            </a:pPr>
            <a:r>
              <a:rPr lang="en"/>
              <a:t>Proteinaceous fluid within the conducting airways</a:t>
            </a:r>
            <a:endParaRPr/>
          </a:p>
          <a:p>
            <a:pPr marL="457200" lvl="0" indent="-342900" algn="l" rtl="0">
              <a:spcBef>
                <a:spcPts val="0"/>
              </a:spcBef>
              <a:spcAft>
                <a:spcPts val="0"/>
              </a:spcAft>
              <a:buSzPts val="1800"/>
              <a:buAutoNum type="arabicPeriod"/>
            </a:pPr>
            <a:r>
              <a:rPr lang="en"/>
              <a:t>Increased extravascular lung water</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Diagnostics - Imaging</a:t>
            </a:r>
            <a:endParaRPr/>
          </a:p>
        </p:txBody>
      </p:sp>
      <p:sp>
        <p:nvSpPr>
          <p:cNvPr id="148" name="Google Shape;148;p2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CT more accurate in detecting causes and complications with ARDS patients</a:t>
            </a:r>
            <a:endParaRPr/>
          </a:p>
          <a:p>
            <a:pPr marL="0" lvl="0" indent="0" algn="l" rtl="0">
              <a:spcBef>
                <a:spcPts val="1200"/>
              </a:spcBef>
              <a:spcAft>
                <a:spcPts val="0"/>
              </a:spcAft>
              <a:buNone/>
            </a:pPr>
            <a:r>
              <a:rPr lang="en"/>
              <a:t>Can assess recruitment and hyperinflation to determine optimal PEEP and TV</a:t>
            </a:r>
            <a:endParaRPr/>
          </a:p>
          <a:p>
            <a:pPr marL="0" lvl="0" indent="0" algn="l" rtl="0">
              <a:spcBef>
                <a:spcPts val="1200"/>
              </a:spcBef>
              <a:spcAft>
                <a:spcPts val="0"/>
              </a:spcAft>
              <a:buNone/>
            </a:pPr>
            <a:r>
              <a:rPr lang="en"/>
              <a:t>Lung ultrasound: superior to auscultation and CXR  for pulmonary edema and alveolar consolidation,  based on distribution of B lines</a:t>
            </a:r>
            <a:endParaRPr/>
          </a:p>
          <a:p>
            <a:pPr marL="0" lvl="0" indent="0" algn="l" rtl="0">
              <a:spcBef>
                <a:spcPts val="1200"/>
              </a:spcBef>
              <a:spcAft>
                <a:spcPts val="0"/>
              </a:spcAft>
              <a:buNone/>
            </a:pPr>
            <a:r>
              <a:rPr lang="en"/>
              <a:t>CXR still useful as bedside modality, can help with modification of PEEP in patients in MV</a:t>
            </a:r>
            <a:endParaRPr/>
          </a:p>
          <a:p>
            <a:pPr marL="0" lvl="0" indent="0" algn="l" rtl="0">
              <a:spcBef>
                <a:spcPts val="1200"/>
              </a:spcBef>
              <a:spcAft>
                <a:spcPts val="12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p27"/>
          <p:cNvPicPr preferRelativeResize="0"/>
          <p:nvPr/>
        </p:nvPicPr>
        <p:blipFill rotWithShape="1">
          <a:blip r:embed="rId3">
            <a:alphaModFix/>
          </a:blip>
          <a:srcRect l="8374" r="8382"/>
          <a:stretch/>
        </p:blipFill>
        <p:spPr>
          <a:xfrm>
            <a:off x="3389000" y="0"/>
            <a:ext cx="5754900" cy="5143501"/>
          </a:xfrm>
          <a:prstGeom prst="rect">
            <a:avLst/>
          </a:prstGeom>
          <a:noFill/>
          <a:ln>
            <a:noFill/>
          </a:ln>
        </p:spPr>
      </p:pic>
      <p:sp>
        <p:nvSpPr>
          <p:cNvPr id="154" name="Google Shape;154;p27"/>
          <p:cNvSpPr txBox="1">
            <a:spLocks noGrp="1"/>
          </p:cNvSpPr>
          <p:nvPr>
            <p:ph type="title"/>
          </p:nvPr>
        </p:nvSpPr>
        <p:spPr>
          <a:xfrm>
            <a:off x="321825" y="694100"/>
            <a:ext cx="2651400" cy="1781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Thoracic radiograph</a:t>
            </a:r>
            <a:endParaRPr/>
          </a:p>
        </p:txBody>
      </p:sp>
      <p:sp>
        <p:nvSpPr>
          <p:cNvPr id="155" name="Google Shape;155;p27"/>
          <p:cNvSpPr txBox="1">
            <a:spLocks noGrp="1"/>
          </p:cNvSpPr>
          <p:nvPr>
            <p:ph type="body" idx="1"/>
          </p:nvPr>
        </p:nvSpPr>
        <p:spPr>
          <a:xfrm>
            <a:off x="321825" y="2506879"/>
            <a:ext cx="2651400" cy="1937100"/>
          </a:xfrm>
          <a:prstGeom prst="rect">
            <a:avLst/>
          </a:prstGeom>
        </p:spPr>
        <p:txBody>
          <a:bodyPr spcFirstLastPara="1" wrap="square" lIns="91425" tIns="91425" rIns="91425" bIns="91425" anchor="t" anchorCtr="0">
            <a:normAutofit/>
          </a:bodyPr>
          <a:lstStyle/>
          <a:p>
            <a:pPr marL="0" lvl="0" indent="0" algn="l" rtl="0">
              <a:spcBef>
                <a:spcPts val="0"/>
              </a:spcBef>
              <a:spcAft>
                <a:spcPts val="1600"/>
              </a:spcAft>
              <a:buNone/>
            </a:pPr>
            <a:endParaRPr/>
          </a:p>
        </p:txBody>
      </p:sp>
      <p:cxnSp>
        <p:nvCxnSpPr>
          <p:cNvPr id="156" name="Google Shape;156;p27"/>
          <p:cNvCxnSpPr/>
          <p:nvPr/>
        </p:nvCxnSpPr>
        <p:spPr>
          <a:xfrm>
            <a:off x="3389100" y="-2"/>
            <a:ext cx="300" cy="5143500"/>
          </a:xfrm>
          <a:prstGeom prst="straightConnector1">
            <a:avLst/>
          </a:prstGeom>
          <a:noFill/>
          <a:ln w="9525" cap="flat" cmpd="sng">
            <a:solidFill>
              <a:srgbClr val="D9D9D9"/>
            </a:solidFill>
            <a:prstDash val="solid"/>
            <a:round/>
            <a:headEnd type="none" w="sm" len="sm"/>
            <a:tailEnd type="none" w="sm" len="sm"/>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Thoracic CT- human  </a:t>
            </a:r>
            <a:endParaRPr/>
          </a:p>
        </p:txBody>
      </p:sp>
      <p:pic>
        <p:nvPicPr>
          <p:cNvPr id="162" name="Google Shape;162;p28"/>
          <p:cNvPicPr preferRelativeResize="0"/>
          <p:nvPr/>
        </p:nvPicPr>
        <p:blipFill>
          <a:blip r:embed="rId3">
            <a:alphaModFix/>
          </a:blip>
          <a:stretch>
            <a:fillRect/>
          </a:stretch>
        </p:blipFill>
        <p:spPr>
          <a:xfrm>
            <a:off x="2428100" y="1278000"/>
            <a:ext cx="5139016" cy="3694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Diagnostics</a:t>
            </a:r>
            <a:endParaRPr/>
          </a:p>
        </p:txBody>
      </p:sp>
      <p:sp>
        <p:nvSpPr>
          <p:cNvPr id="168" name="Google Shape;168;p29"/>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BAL/TTW: </a:t>
            </a:r>
            <a:endParaRPr/>
          </a:p>
          <a:p>
            <a:pPr marL="457200" lvl="0" indent="-342900" algn="l" rtl="0">
              <a:spcBef>
                <a:spcPts val="1200"/>
              </a:spcBef>
              <a:spcAft>
                <a:spcPts val="0"/>
              </a:spcAft>
              <a:buSzPts val="1800"/>
              <a:buAutoNum type="arabicPeriod"/>
            </a:pPr>
            <a:r>
              <a:rPr lang="en"/>
              <a:t>Transtracheal wash/BAL sample neutrophilia</a:t>
            </a:r>
            <a:endParaRPr/>
          </a:p>
          <a:p>
            <a:pPr marL="457200" lvl="0" indent="-342900" algn="l" rtl="0">
              <a:spcBef>
                <a:spcPts val="0"/>
              </a:spcBef>
              <a:spcAft>
                <a:spcPts val="0"/>
              </a:spcAft>
              <a:buSzPts val="1800"/>
              <a:buAutoNum type="arabicPeriod"/>
            </a:pPr>
            <a:r>
              <a:rPr lang="en"/>
              <a:t>TTW/BAL biomarkers of inflammation</a:t>
            </a:r>
            <a:endParaRPr/>
          </a:p>
          <a:p>
            <a:pPr marL="457200" lvl="0" indent="-342900" algn="l" rtl="0">
              <a:spcBef>
                <a:spcPts val="0"/>
              </a:spcBef>
              <a:spcAft>
                <a:spcPts val="0"/>
              </a:spcAft>
              <a:buSzPts val="1800"/>
              <a:buAutoNum type="arabicPeriod"/>
            </a:pPr>
            <a:r>
              <a:rPr lang="en"/>
              <a:t>Molecular imaging (PET)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VetARDS criteria  #4</a:t>
            </a:r>
            <a:endParaRPr/>
          </a:p>
        </p:txBody>
      </p:sp>
      <p:sp>
        <p:nvSpPr>
          <p:cNvPr id="174" name="Google Shape;174;p3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Evidence of inefficient gas exchange:</a:t>
            </a:r>
            <a:endParaRPr/>
          </a:p>
          <a:p>
            <a:pPr marL="457200" lvl="0" indent="-342900" algn="l" rtl="0">
              <a:spcBef>
                <a:spcPts val="1200"/>
              </a:spcBef>
              <a:spcAft>
                <a:spcPts val="0"/>
              </a:spcAft>
              <a:buSzPts val="1800"/>
              <a:buAutoNum type="alphaLcPeriod"/>
            </a:pPr>
            <a:r>
              <a:rPr lang="en"/>
              <a:t>Hypoxemia without PEEP or CPAP and known FiO2</a:t>
            </a:r>
            <a:endParaRPr/>
          </a:p>
          <a:p>
            <a:pPr marL="457200" lvl="0" indent="-342900" algn="l" rtl="0">
              <a:spcBef>
                <a:spcPts val="0"/>
              </a:spcBef>
              <a:spcAft>
                <a:spcPts val="0"/>
              </a:spcAft>
              <a:buSzPts val="1800"/>
              <a:buAutoNum type="arabicPeriod"/>
            </a:pPr>
            <a:r>
              <a:rPr lang="en"/>
              <a:t>P/F ratio: ≤ 300 mmHg for VetALI, ≤ 200 mmHg for VetARDS</a:t>
            </a:r>
            <a:endParaRPr/>
          </a:p>
          <a:p>
            <a:pPr marL="457200" lvl="0" indent="-342900" algn="l" rtl="0">
              <a:spcBef>
                <a:spcPts val="0"/>
              </a:spcBef>
              <a:spcAft>
                <a:spcPts val="0"/>
              </a:spcAft>
              <a:buSzPts val="1800"/>
              <a:buAutoNum type="arabicPeriod"/>
            </a:pPr>
            <a:r>
              <a:rPr lang="en"/>
              <a:t>Increased Aa gradient </a:t>
            </a:r>
            <a:endParaRPr/>
          </a:p>
          <a:p>
            <a:pPr marL="457200" lvl="0" indent="-342900" algn="l" rtl="0">
              <a:spcBef>
                <a:spcPts val="0"/>
              </a:spcBef>
              <a:spcAft>
                <a:spcPts val="0"/>
              </a:spcAft>
              <a:buSzPts val="1800"/>
              <a:buAutoNum type="arabicPeriod"/>
            </a:pPr>
            <a:r>
              <a:rPr lang="en"/>
              <a:t>Venous admixture (non cardiac shunt) </a:t>
            </a:r>
            <a:endParaRPr/>
          </a:p>
          <a:p>
            <a:pPr marL="0" lvl="0" indent="0" algn="l" rtl="0">
              <a:spcBef>
                <a:spcPts val="1200"/>
              </a:spcBef>
              <a:spcAft>
                <a:spcPts val="1200"/>
              </a:spcAft>
              <a:buNone/>
            </a:pPr>
            <a:r>
              <a:rPr lang="en"/>
              <a:t>b. Increased dead space ventilation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Diagnostics </a:t>
            </a:r>
            <a:endParaRPr/>
          </a:p>
        </p:txBody>
      </p:sp>
      <p:sp>
        <p:nvSpPr>
          <p:cNvPr id="180" name="Google Shape;180;p31"/>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SPO2- &gt;95% correlated to paO2 &gt;80 mmHg</a:t>
            </a:r>
            <a:endParaRPr/>
          </a:p>
          <a:p>
            <a:pPr marL="0" lvl="0" indent="0" algn="l" rtl="0">
              <a:spcBef>
                <a:spcPts val="1200"/>
              </a:spcBef>
              <a:spcAft>
                <a:spcPts val="0"/>
              </a:spcAft>
              <a:buNone/>
            </a:pPr>
            <a:r>
              <a:rPr lang="en"/>
              <a:t>ABG- PaO2, SaO2, paCO2, pH</a:t>
            </a:r>
            <a:endParaRPr/>
          </a:p>
          <a:p>
            <a:pPr marL="0" lvl="0" indent="0" algn="l" rtl="0">
              <a:spcBef>
                <a:spcPts val="1200"/>
              </a:spcBef>
              <a:spcAft>
                <a:spcPts val="1200"/>
              </a:spcAft>
              <a:buNone/>
            </a:pPr>
            <a:r>
              <a:rPr lang="en"/>
              <a:t>Use these values for Aa gradient, P/F ratio, S/F ratio</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 a gradient </a:t>
            </a:r>
            <a:endParaRPr/>
          </a:p>
        </p:txBody>
      </p:sp>
      <p:sp>
        <p:nvSpPr>
          <p:cNvPr id="186" name="Google Shape;186;p32"/>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Alveolar -arterial gradient measures the difference between the oxygen concentration in the alveolus and arterial system</a:t>
            </a:r>
            <a:endParaRPr/>
          </a:p>
          <a:p>
            <a:pPr marL="0" lvl="0" indent="0" algn="l" rtl="0">
              <a:spcBef>
                <a:spcPts val="1200"/>
              </a:spcBef>
              <a:spcAft>
                <a:spcPts val="1200"/>
              </a:spcAft>
              <a:buNone/>
            </a:pPr>
            <a:r>
              <a:rPr lang="en"/>
              <a:t>Normal is &lt; 10-15 mmHg on room air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Definition</a:t>
            </a:r>
            <a:endParaRPr/>
          </a:p>
        </p:txBody>
      </p:sp>
      <p:sp>
        <p:nvSpPr>
          <p:cNvPr id="77" name="Google Shape;77;p1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Acute respiratory distress syndrome: a syndrome associated with peracute respiratory distress characterized by severe hypoxemia and bilateral diffuse alveolar infiltrates not caused by hydrostatic pulmonary edema </a:t>
            </a:r>
            <a:endParaRPr/>
          </a:p>
          <a:p>
            <a:pPr marL="0" lvl="0" indent="0" algn="l" rtl="0">
              <a:spcBef>
                <a:spcPts val="1200"/>
              </a:spcBef>
              <a:spcAft>
                <a:spcPts val="0"/>
              </a:spcAft>
              <a:buNone/>
            </a:pPr>
            <a:r>
              <a:rPr lang="en"/>
              <a:t>Secondary to a underlying disease process- pulmonary vs non </a:t>
            </a:r>
            <a:endParaRPr/>
          </a:p>
          <a:p>
            <a:pPr marL="0" lvl="0" indent="0" algn="l" rtl="0">
              <a:spcBef>
                <a:spcPts val="1200"/>
              </a:spcBef>
              <a:spcAft>
                <a:spcPts val="1200"/>
              </a:spcAft>
              <a:buNone/>
            </a:pPr>
            <a:r>
              <a:rPr lang="en"/>
              <a:t>Acute lung injury: a condition defined by the same variables as ARDS but with less severe hypoxemia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Aa gradient </a:t>
            </a:r>
            <a:endParaRPr/>
          </a:p>
        </p:txBody>
      </p:sp>
      <p:sp>
        <p:nvSpPr>
          <p:cNvPr id="192" name="Google Shape;192;p33"/>
          <p:cNvSpPr txBox="1">
            <a:spLocks noGrp="1"/>
          </p:cNvSpPr>
          <p:nvPr>
            <p:ph type="body" idx="1"/>
          </p:nvPr>
        </p:nvSpPr>
        <p:spPr>
          <a:xfrm>
            <a:off x="387900" y="1619349"/>
            <a:ext cx="8368200" cy="11928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What is the Aa gradient if the pCO2 is 40 mmHg ?</a:t>
            </a:r>
            <a:endParaRPr/>
          </a:p>
        </p:txBody>
      </p:sp>
      <p:sp>
        <p:nvSpPr>
          <p:cNvPr id="193" name="Google Shape;193;p33"/>
          <p:cNvSpPr txBox="1"/>
          <p:nvPr/>
        </p:nvSpPr>
        <p:spPr>
          <a:xfrm>
            <a:off x="481050" y="1794675"/>
            <a:ext cx="610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Roboto"/>
              <a:ea typeface="Roboto"/>
              <a:cs typeface="Roboto"/>
              <a:sym typeface="Roboto"/>
            </a:endParaRPr>
          </a:p>
        </p:txBody>
      </p:sp>
      <p:sp>
        <p:nvSpPr>
          <p:cNvPr id="194" name="Google Shape;194;p33"/>
          <p:cNvSpPr txBox="1"/>
          <p:nvPr/>
        </p:nvSpPr>
        <p:spPr>
          <a:xfrm>
            <a:off x="481050" y="2340900"/>
            <a:ext cx="79791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800">
                <a:solidFill>
                  <a:schemeClr val="dk1"/>
                </a:solidFill>
                <a:latin typeface="Roboto"/>
                <a:ea typeface="Roboto"/>
                <a:cs typeface="Roboto"/>
                <a:sym typeface="Roboto"/>
              </a:rPr>
              <a:t>PAO2= FiO2 (760 mmHg -46 mmHg X FiO2) - (paCO2/0.8) = ?</a:t>
            </a:r>
            <a:endParaRPr>
              <a:latin typeface="Roboto"/>
              <a:ea typeface="Roboto"/>
              <a:cs typeface="Roboto"/>
              <a:sym typeface="Roboto"/>
            </a:endParaRPr>
          </a:p>
        </p:txBody>
      </p:sp>
      <p:sp>
        <p:nvSpPr>
          <p:cNvPr id="195" name="Google Shape;195;p33"/>
          <p:cNvSpPr txBox="1"/>
          <p:nvPr/>
        </p:nvSpPr>
        <p:spPr>
          <a:xfrm>
            <a:off x="851075" y="3533850"/>
            <a:ext cx="2849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latin typeface="Roboto"/>
                <a:ea typeface="Roboto"/>
                <a:cs typeface="Roboto"/>
                <a:sym typeface="Roboto"/>
              </a:rPr>
              <a:t>100 mmHg</a:t>
            </a:r>
            <a:endParaRPr sz="1800">
              <a:solidFill>
                <a:schemeClr val="dk1"/>
              </a:solidFill>
              <a:latin typeface="Roboto"/>
              <a:ea typeface="Roboto"/>
              <a:cs typeface="Roboto"/>
              <a:sym typeface="Roboto"/>
            </a:endParaRPr>
          </a:p>
        </p:txBody>
      </p:sp>
      <p:sp>
        <p:nvSpPr>
          <p:cNvPr id="196" name="Google Shape;196;p33"/>
          <p:cNvSpPr txBox="1"/>
          <p:nvPr/>
        </p:nvSpPr>
        <p:spPr>
          <a:xfrm>
            <a:off x="3877075" y="3021000"/>
            <a:ext cx="29643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latin typeface="Roboto"/>
                <a:ea typeface="Roboto"/>
                <a:cs typeface="Roboto"/>
                <a:sym typeface="Roboto"/>
              </a:rPr>
              <a:t>PaO2= 70 mmHg</a:t>
            </a:r>
            <a:endParaRPr sz="1800">
              <a:solidFill>
                <a:schemeClr val="dk1"/>
              </a:solidFill>
              <a:latin typeface="Roboto"/>
              <a:ea typeface="Roboto"/>
              <a:cs typeface="Roboto"/>
              <a:sym typeface="Roboto"/>
            </a:endParaRPr>
          </a:p>
          <a:p>
            <a:pPr marL="0" lvl="0" indent="0" algn="l" rtl="0">
              <a:spcBef>
                <a:spcPts val="0"/>
              </a:spcBef>
              <a:spcAft>
                <a:spcPts val="0"/>
              </a:spcAft>
              <a:buNone/>
            </a:pPr>
            <a:r>
              <a:rPr lang="en" sz="1800">
                <a:solidFill>
                  <a:schemeClr val="dk1"/>
                </a:solidFill>
                <a:latin typeface="Roboto"/>
                <a:ea typeface="Roboto"/>
                <a:cs typeface="Roboto"/>
                <a:sym typeface="Roboto"/>
              </a:rPr>
              <a:t>A-a gradient= 30 mmHg</a:t>
            </a:r>
            <a:endParaRPr sz="1800">
              <a:solidFill>
                <a:schemeClr val="dk1"/>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fade">
                                      <p:cBhvr>
                                        <p:cTn id="7" dur="1000"/>
                                        <p:tgtEl>
                                          <p:spTgt spid="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5"/>
                                        </p:tgtEl>
                                        <p:attrNameLst>
                                          <p:attrName>style.visibility</p:attrName>
                                        </p:attrNameLst>
                                      </p:cBhvr>
                                      <p:to>
                                        <p:strVal val="visible"/>
                                      </p:to>
                                    </p:set>
                                    <p:animEffect transition="in" filter="fade">
                                      <p:cBhvr>
                                        <p:cTn id="12" dur="10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Diagnostics- P/F ratio</a:t>
            </a:r>
            <a:endParaRPr/>
          </a:p>
        </p:txBody>
      </p:sp>
      <p:sp>
        <p:nvSpPr>
          <p:cNvPr id="202" name="Google Shape;202;p3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Ratio of arterial oxygen partial pressure to fractional inspired oxygen </a:t>
            </a:r>
            <a:endParaRPr/>
          </a:p>
          <a:p>
            <a:pPr marL="0" lvl="0" indent="0" algn="l" rtl="0">
              <a:spcBef>
                <a:spcPts val="1200"/>
              </a:spcBef>
              <a:spcAft>
                <a:spcPts val="0"/>
              </a:spcAft>
              <a:buNone/>
            </a:pPr>
            <a:r>
              <a:rPr lang="en"/>
              <a:t>At sea level normal ratio should be 400-500 mmHg</a:t>
            </a:r>
            <a:endParaRPr/>
          </a:p>
          <a:p>
            <a:pPr marL="0" lvl="0" indent="0" algn="l" rtl="0">
              <a:spcBef>
                <a:spcPts val="1200"/>
              </a:spcBef>
              <a:spcAft>
                <a:spcPts val="0"/>
              </a:spcAft>
              <a:buNone/>
            </a:pPr>
            <a:r>
              <a:rPr lang="en"/>
              <a:t>PaO2/FiO2 ratio is used to assess oxygenation when patient is not on room air</a:t>
            </a:r>
            <a:endParaRPr/>
          </a:p>
          <a:p>
            <a:pPr marL="0" lvl="0" indent="0" algn="l" rtl="0">
              <a:spcBef>
                <a:spcPts val="1200"/>
              </a:spcBef>
              <a:spcAft>
                <a:spcPts val="120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Sample P/F problem</a:t>
            </a:r>
            <a:endParaRPr/>
          </a:p>
        </p:txBody>
      </p:sp>
      <p:sp>
        <p:nvSpPr>
          <p:cNvPr id="208" name="Google Shape;208;p3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PaO2= 90 mmHg</a:t>
            </a:r>
            <a:endParaRPr/>
          </a:p>
          <a:p>
            <a:pPr marL="0" lvl="0" indent="0" algn="l" rtl="0">
              <a:spcBef>
                <a:spcPts val="1200"/>
              </a:spcBef>
              <a:spcAft>
                <a:spcPts val="0"/>
              </a:spcAft>
              <a:buNone/>
            </a:pPr>
            <a:r>
              <a:rPr lang="en"/>
              <a:t>FiO2 = 40%</a:t>
            </a:r>
            <a:endParaRPr/>
          </a:p>
          <a:p>
            <a:pPr marL="0" lvl="0" indent="0" algn="l" rtl="0">
              <a:spcBef>
                <a:spcPts val="1200"/>
              </a:spcBef>
              <a:spcAft>
                <a:spcPts val="0"/>
              </a:spcAft>
              <a:buNone/>
            </a:pPr>
            <a:r>
              <a:rPr lang="en"/>
              <a:t>What is the P/F ratio? </a:t>
            </a:r>
            <a:endParaRPr/>
          </a:p>
          <a:p>
            <a:pPr marL="0" lvl="0" indent="0" algn="l" rtl="0">
              <a:spcBef>
                <a:spcPts val="1200"/>
              </a:spcBef>
              <a:spcAft>
                <a:spcPts val="120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SpO2/FiO2 ratio</a:t>
            </a:r>
            <a:endParaRPr/>
          </a:p>
        </p:txBody>
      </p:sp>
      <p:sp>
        <p:nvSpPr>
          <p:cNvPr id="214" name="Google Shape;214;p3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SpO2/FiO2 can be considered as a surrogate for P/F since ABG cannot always be obtained in animals in respiratory distress</a:t>
            </a:r>
            <a:endParaRPr/>
          </a:p>
          <a:p>
            <a:pPr marL="0" lvl="0" indent="0" algn="l" rtl="0">
              <a:spcBef>
                <a:spcPts val="1200"/>
              </a:spcBef>
              <a:spcAft>
                <a:spcPts val="0"/>
              </a:spcAft>
              <a:buNone/>
            </a:pPr>
            <a:r>
              <a:rPr lang="en"/>
              <a:t> Rice, et al S/F &lt; 315 corresponded with a P/F ratio of &lt; 300, S/F &lt; 235 with P/F &lt;200 </a:t>
            </a:r>
            <a:endParaRPr/>
          </a:p>
          <a:p>
            <a:pPr marL="0" lvl="0" indent="0" algn="l" rtl="0">
              <a:spcBef>
                <a:spcPts val="1200"/>
              </a:spcBef>
              <a:spcAft>
                <a:spcPts val="0"/>
              </a:spcAft>
              <a:buNone/>
            </a:pPr>
            <a:r>
              <a:rPr lang="en"/>
              <a:t>Calabro et al showed a moderate correlation between S/F and P/F ratio (P &lt; 0.01)</a:t>
            </a:r>
            <a:endParaRPr/>
          </a:p>
          <a:p>
            <a:pPr marL="0" lvl="0" indent="0" algn="l" rtl="0">
              <a:spcBef>
                <a:spcPts val="1200"/>
              </a:spcBef>
              <a:spcAft>
                <a:spcPts val="1200"/>
              </a:spcAft>
              <a:buNone/>
            </a:pPr>
            <a:r>
              <a:rPr lang="en"/>
              <a:t>S/F not validated in veterinary ARDS patients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Treatment</a:t>
            </a:r>
            <a:endParaRPr/>
          </a:p>
        </p:txBody>
      </p:sp>
      <p:sp>
        <p:nvSpPr>
          <p:cNvPr id="220" name="Google Shape;220;p3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What are the main treatments for ARDS?</a:t>
            </a:r>
            <a:endParaRPr/>
          </a:p>
          <a:p>
            <a:pPr marL="0" lvl="0" indent="0" algn="l" rtl="0">
              <a:spcBef>
                <a:spcPts val="1200"/>
              </a:spcBef>
              <a:spcAft>
                <a:spcPts val="120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Treatment</a:t>
            </a:r>
            <a:endParaRPr/>
          </a:p>
        </p:txBody>
      </p:sp>
      <p:sp>
        <p:nvSpPr>
          <p:cNvPr id="226" name="Google Shape;226;p3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 Mechanical ventilation: Boiron et al, MV recommended in 86%, 49% received it, Balakrishnan, et al 50% dogs and 80% cats received it  </a:t>
            </a:r>
            <a:endParaRPr/>
          </a:p>
          <a:p>
            <a:pPr marL="0" lvl="0" indent="0" algn="l" rtl="0">
              <a:spcBef>
                <a:spcPts val="1200"/>
              </a:spcBef>
              <a:spcAft>
                <a:spcPts val="0"/>
              </a:spcAft>
              <a:buNone/>
            </a:pPr>
            <a:r>
              <a:rPr lang="en"/>
              <a:t>3/6 dogs survived and did not require MV</a:t>
            </a:r>
            <a:endParaRPr/>
          </a:p>
          <a:p>
            <a:pPr marL="0" lvl="0" indent="0" algn="l" rtl="0">
              <a:spcBef>
                <a:spcPts val="1200"/>
              </a:spcBef>
              <a:spcAft>
                <a:spcPts val="0"/>
              </a:spcAft>
              <a:buNone/>
            </a:pPr>
            <a:r>
              <a:rPr lang="en"/>
              <a:t>Treatment of underlying disease process, early recognition</a:t>
            </a:r>
            <a:endParaRPr/>
          </a:p>
          <a:p>
            <a:pPr marL="0" lvl="0" indent="0" algn="l" rtl="0">
              <a:spcBef>
                <a:spcPts val="1200"/>
              </a:spcBef>
              <a:spcAft>
                <a:spcPts val="1200"/>
              </a:spcAft>
              <a:buNone/>
            </a:pPr>
            <a:r>
              <a:rPr lang="en"/>
              <a:t>Avoid overzealous IV fluid administration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Mechanical ventilation</a:t>
            </a:r>
            <a:endParaRPr/>
          </a:p>
        </p:txBody>
      </p:sp>
      <p:sp>
        <p:nvSpPr>
          <p:cNvPr id="232" name="Google Shape;232;p39"/>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Recommended in cases with severe, persistent hypoxemia that is not responsive to oxygen supplementation  </a:t>
            </a:r>
            <a:endParaRPr/>
          </a:p>
          <a:p>
            <a:pPr marL="0" lvl="0" indent="0" algn="l" rtl="0">
              <a:spcBef>
                <a:spcPts val="1200"/>
              </a:spcBef>
              <a:spcAft>
                <a:spcPts val="0"/>
              </a:spcAft>
              <a:buNone/>
            </a:pPr>
            <a:r>
              <a:rPr lang="en"/>
              <a:t>Relieves work of breathing </a:t>
            </a:r>
            <a:endParaRPr/>
          </a:p>
          <a:p>
            <a:pPr marL="0" lvl="0" indent="0" algn="l" rtl="0">
              <a:spcBef>
                <a:spcPts val="1200"/>
              </a:spcBef>
              <a:spcAft>
                <a:spcPts val="0"/>
              </a:spcAft>
              <a:buNone/>
            </a:pPr>
            <a:r>
              <a:rPr lang="en"/>
              <a:t>Pressure vs volume assist  control- no difference in mortality (humans)</a:t>
            </a:r>
            <a:endParaRPr/>
          </a:p>
          <a:p>
            <a:pPr marL="0" lvl="0" indent="0" algn="l" rtl="0">
              <a:spcBef>
                <a:spcPts val="1200"/>
              </a:spcBef>
              <a:spcAft>
                <a:spcPts val="120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Mechanical ventilation </a:t>
            </a:r>
            <a:endParaRPr/>
          </a:p>
        </p:txBody>
      </p:sp>
      <p:sp>
        <p:nvSpPr>
          <p:cNvPr id="238" name="Google Shape;238;p4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Higher PEEP used to recruit collapsed alveoli to increase oxygenation</a:t>
            </a:r>
            <a:endParaRPr/>
          </a:p>
          <a:p>
            <a:pPr marL="0" lvl="0" indent="0" algn="l" rtl="0">
              <a:spcBef>
                <a:spcPts val="1200"/>
              </a:spcBef>
              <a:spcAft>
                <a:spcPts val="0"/>
              </a:spcAft>
              <a:buNone/>
            </a:pPr>
            <a:r>
              <a:rPr lang="en"/>
              <a:t>Higher airway pressure needed for a given tidal volume due to poor pulmonary compliance</a:t>
            </a:r>
            <a:endParaRPr/>
          </a:p>
          <a:p>
            <a:pPr marL="0" lvl="0" indent="0" algn="l" rtl="0">
              <a:spcBef>
                <a:spcPts val="1200"/>
              </a:spcBef>
              <a:spcAft>
                <a:spcPts val="0"/>
              </a:spcAft>
              <a:buNone/>
            </a:pPr>
            <a:r>
              <a:rPr lang="en"/>
              <a:t>Low tidal volume to protect the lungs from volutrauma</a:t>
            </a:r>
            <a:endParaRPr/>
          </a:p>
          <a:p>
            <a:pPr marL="0" lvl="0" indent="0" algn="l" rtl="0">
              <a:spcBef>
                <a:spcPts val="1200"/>
              </a:spcBef>
              <a:spcAft>
                <a:spcPts val="12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Mechanical ventilation</a:t>
            </a:r>
            <a:endParaRPr/>
          </a:p>
        </p:txBody>
      </p:sp>
      <p:sp>
        <p:nvSpPr>
          <p:cNvPr id="244" name="Google Shape;244;p41"/>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What is a downside of low tidal volume ventilation?</a:t>
            </a:r>
            <a:endParaRPr/>
          </a:p>
          <a:p>
            <a:pPr marL="0" lvl="0" indent="0" algn="l" rtl="0">
              <a:spcBef>
                <a:spcPts val="1200"/>
              </a:spcBef>
              <a:spcAft>
                <a:spcPts val="0"/>
              </a:spcAft>
              <a:buNone/>
            </a:pPr>
            <a:r>
              <a:rPr lang="en"/>
              <a:t>Hypercapnea and acidosis</a:t>
            </a:r>
            <a:endParaRPr/>
          </a:p>
          <a:p>
            <a:pPr marL="0" lvl="0" indent="0" algn="l" rtl="0">
              <a:spcBef>
                <a:spcPts val="1200"/>
              </a:spcBef>
              <a:spcAft>
                <a:spcPts val="0"/>
              </a:spcAft>
              <a:buNone/>
            </a:pPr>
            <a:endParaRPr/>
          </a:p>
          <a:p>
            <a:pPr marL="0" lvl="0" indent="0" algn="l" rtl="0">
              <a:spcBef>
                <a:spcPts val="1200"/>
              </a:spcBef>
              <a:spcAft>
                <a:spcPts val="0"/>
              </a:spcAft>
              <a:buNone/>
            </a:pPr>
            <a:r>
              <a:rPr lang="en"/>
              <a:t>What are the effects of excessive PEEP?</a:t>
            </a:r>
            <a:endParaRPr/>
          </a:p>
          <a:p>
            <a:pPr marL="0" lvl="0" indent="0" algn="l" rtl="0">
              <a:spcBef>
                <a:spcPts val="1200"/>
              </a:spcBef>
              <a:spcAft>
                <a:spcPts val="0"/>
              </a:spcAft>
              <a:buNone/>
            </a:pPr>
            <a:r>
              <a:rPr lang="en"/>
              <a:t>Increased intrathoracic pressure and right ventricular afterload, lung overinflation  </a:t>
            </a:r>
            <a:endParaRPr/>
          </a:p>
          <a:p>
            <a:pPr marL="0" lvl="0" indent="0" algn="l" rtl="0">
              <a:spcBef>
                <a:spcPts val="1200"/>
              </a:spcBef>
              <a:spcAft>
                <a:spcPts val="120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Mechanical ventilation</a:t>
            </a:r>
            <a:endParaRPr/>
          </a:p>
        </p:txBody>
      </p:sp>
      <p:sp>
        <p:nvSpPr>
          <p:cNvPr id="250" name="Google Shape;250;p42"/>
          <p:cNvSpPr txBox="1">
            <a:spLocks noGrp="1"/>
          </p:cNvSpPr>
          <p:nvPr>
            <p:ph type="body" idx="1"/>
          </p:nvPr>
        </p:nvSpPr>
        <p:spPr>
          <a:xfrm>
            <a:off x="387900" y="1489825"/>
            <a:ext cx="8368200" cy="6861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88"/>
              <a:buNone/>
            </a:pPr>
            <a:r>
              <a:rPr lang="en" sz="1825"/>
              <a:t>What is a downside of low tidal volume ventilation?</a:t>
            </a:r>
            <a:endParaRPr sz="1825"/>
          </a:p>
          <a:p>
            <a:pPr marL="0" lvl="0" indent="0" algn="l" rtl="0">
              <a:lnSpc>
                <a:spcPct val="95000"/>
              </a:lnSpc>
              <a:spcBef>
                <a:spcPts val="1200"/>
              </a:spcBef>
              <a:spcAft>
                <a:spcPts val="1200"/>
              </a:spcAft>
              <a:buSzPts val="688"/>
              <a:buNone/>
            </a:pPr>
            <a:endParaRPr sz="1825"/>
          </a:p>
        </p:txBody>
      </p:sp>
      <p:sp>
        <p:nvSpPr>
          <p:cNvPr id="251" name="Google Shape;251;p42"/>
          <p:cNvSpPr txBox="1"/>
          <p:nvPr/>
        </p:nvSpPr>
        <p:spPr>
          <a:xfrm>
            <a:off x="518050" y="2220225"/>
            <a:ext cx="52545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800">
                <a:solidFill>
                  <a:schemeClr val="dk1"/>
                </a:solidFill>
                <a:latin typeface="Roboto"/>
                <a:ea typeface="Roboto"/>
                <a:cs typeface="Roboto"/>
                <a:sym typeface="Roboto"/>
              </a:rPr>
              <a:t>Hypercapnea and acidosis</a:t>
            </a:r>
            <a:endParaRPr>
              <a:latin typeface="Roboto"/>
              <a:ea typeface="Roboto"/>
              <a:cs typeface="Roboto"/>
              <a:sym typeface="Roboto"/>
            </a:endParaRPr>
          </a:p>
        </p:txBody>
      </p:sp>
      <p:sp>
        <p:nvSpPr>
          <p:cNvPr id="252" name="Google Shape;252;p42"/>
          <p:cNvSpPr txBox="1"/>
          <p:nvPr/>
        </p:nvSpPr>
        <p:spPr>
          <a:xfrm>
            <a:off x="555050" y="2904775"/>
            <a:ext cx="57912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800">
                <a:solidFill>
                  <a:schemeClr val="dk1"/>
                </a:solidFill>
                <a:latin typeface="Roboto"/>
                <a:ea typeface="Roboto"/>
                <a:cs typeface="Roboto"/>
                <a:sym typeface="Roboto"/>
              </a:rPr>
              <a:t>What are the effects of excessive PEEP?</a:t>
            </a:r>
            <a:endParaRPr sz="1800">
              <a:solidFill>
                <a:schemeClr val="dk1"/>
              </a:solidFill>
              <a:latin typeface="Roboto"/>
              <a:ea typeface="Roboto"/>
              <a:cs typeface="Roboto"/>
              <a:sym typeface="Roboto"/>
            </a:endParaRPr>
          </a:p>
        </p:txBody>
      </p:sp>
      <p:sp>
        <p:nvSpPr>
          <p:cNvPr id="253" name="Google Shape;253;p42"/>
          <p:cNvSpPr txBox="1"/>
          <p:nvPr/>
        </p:nvSpPr>
        <p:spPr>
          <a:xfrm>
            <a:off x="555050" y="3607850"/>
            <a:ext cx="78447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800">
                <a:solidFill>
                  <a:schemeClr val="dk1"/>
                </a:solidFill>
                <a:latin typeface="Roboto"/>
                <a:ea typeface="Roboto"/>
                <a:cs typeface="Roboto"/>
                <a:sym typeface="Roboto"/>
              </a:rPr>
              <a:t>Increased intrathoracic pressure and right ventricular afterload, lung overinflation</a:t>
            </a:r>
            <a:endParaRPr>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fade">
                                      <p:cBhvr>
                                        <p:cTn id="7" dur="1000"/>
                                        <p:tgtEl>
                                          <p:spTgt spid="2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1"/>
                                        </p:tgtEl>
                                        <p:attrNameLst>
                                          <p:attrName>style.visibility</p:attrName>
                                        </p:attrNameLst>
                                      </p:cBhvr>
                                      <p:to>
                                        <p:strVal val="visible"/>
                                      </p:to>
                                    </p:set>
                                    <p:animEffect transition="in" filter="fade">
                                      <p:cBhvr>
                                        <p:cTn id="12" dur="1000"/>
                                        <p:tgtEl>
                                          <p:spTgt spid="2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2"/>
                                        </p:tgtEl>
                                        <p:attrNameLst>
                                          <p:attrName>style.visibility</p:attrName>
                                        </p:attrNameLst>
                                      </p:cBhvr>
                                      <p:to>
                                        <p:strVal val="visible"/>
                                      </p:to>
                                    </p:set>
                                    <p:animEffect transition="in" filter="fade">
                                      <p:cBhvr>
                                        <p:cTn id="17" dur="1000"/>
                                        <p:tgtEl>
                                          <p:spTgt spid="2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3"/>
                                        </p:tgtEl>
                                        <p:attrNameLst>
                                          <p:attrName>style.visibility</p:attrName>
                                        </p:attrNameLst>
                                      </p:cBhvr>
                                      <p:to>
                                        <p:strVal val="visible"/>
                                      </p:to>
                                    </p:set>
                                    <p:animEffect transition="in" filter="fade">
                                      <p:cBhvr>
                                        <p:cTn id="22" dur="10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Definition</a:t>
            </a:r>
            <a:endParaRPr/>
          </a:p>
        </p:txBody>
      </p:sp>
      <p:sp>
        <p:nvSpPr>
          <p:cNvPr id="83" name="Google Shape;83;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1994 AECC criteria </a:t>
            </a:r>
            <a:endParaRPr/>
          </a:p>
          <a:p>
            <a:pPr marL="0" lvl="0" indent="0" algn="l" rtl="0">
              <a:spcBef>
                <a:spcPts val="1200"/>
              </a:spcBef>
              <a:spcAft>
                <a:spcPts val="0"/>
              </a:spcAft>
              <a:buNone/>
            </a:pPr>
            <a:r>
              <a:rPr lang="en"/>
              <a:t>1. Acute onset respiratory distress </a:t>
            </a:r>
            <a:endParaRPr/>
          </a:p>
          <a:p>
            <a:pPr marL="0" lvl="0" indent="0" algn="l" rtl="0">
              <a:spcBef>
                <a:spcPts val="1200"/>
              </a:spcBef>
              <a:spcAft>
                <a:spcPts val="0"/>
              </a:spcAft>
              <a:buNone/>
            </a:pPr>
            <a:r>
              <a:rPr lang="en"/>
              <a:t>2. Bilateral  infiltrates on chest radiographs </a:t>
            </a:r>
            <a:endParaRPr/>
          </a:p>
          <a:p>
            <a:pPr marL="0" lvl="0" indent="0" algn="l" rtl="0">
              <a:spcBef>
                <a:spcPts val="1200"/>
              </a:spcBef>
              <a:spcAft>
                <a:spcPts val="0"/>
              </a:spcAft>
              <a:buNone/>
            </a:pPr>
            <a:r>
              <a:rPr lang="en"/>
              <a:t>3. Hypoxemia, P/F ≤ 200 mmHg  </a:t>
            </a:r>
            <a:endParaRPr/>
          </a:p>
          <a:p>
            <a:pPr marL="0" lvl="0" indent="0" algn="l" rtl="0">
              <a:spcBef>
                <a:spcPts val="1200"/>
              </a:spcBef>
              <a:spcAft>
                <a:spcPts val="1200"/>
              </a:spcAft>
              <a:buNone/>
            </a:pPr>
            <a:r>
              <a:rPr lang="en"/>
              <a:t>4. Pulmonary artery wedge pressure ≤ 18 mmHg or the absence of clinical left atrial hypertension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sp>
        <p:nvSpPr>
          <p:cNvPr id="259" name="Google Shape;259;p43"/>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60" name="Google Shape;260;p43"/>
          <p:cNvPicPr preferRelativeResize="0"/>
          <p:nvPr/>
        </p:nvPicPr>
        <p:blipFill>
          <a:blip r:embed="rId3">
            <a:alphaModFix/>
          </a:blip>
          <a:stretch>
            <a:fillRect/>
          </a:stretch>
        </p:blipFill>
        <p:spPr>
          <a:xfrm>
            <a:off x="0" y="1332125"/>
            <a:ext cx="9143999" cy="33741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 inclusion criteria</a:t>
            </a:r>
            <a:endParaRPr/>
          </a:p>
        </p:txBody>
      </p:sp>
      <p:sp>
        <p:nvSpPr>
          <p:cNvPr id="266" name="Google Shape;266;p4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eriod"/>
            </a:pPr>
            <a:r>
              <a:rPr lang="en"/>
              <a:t>PF ratio ≤300 (corrected for altitude)</a:t>
            </a:r>
            <a:endParaRPr/>
          </a:p>
          <a:p>
            <a:pPr marL="457200" lvl="0" indent="-342900" algn="l" rtl="0">
              <a:spcBef>
                <a:spcPts val="0"/>
              </a:spcBef>
              <a:spcAft>
                <a:spcPts val="0"/>
              </a:spcAft>
              <a:buSzPts val="1800"/>
              <a:buAutoNum type="arabicPeriod"/>
            </a:pPr>
            <a:r>
              <a:rPr lang="en"/>
              <a:t>Bilateral (patchy, diffuse, or homogenous)  infiltrates consistent with pulmonary edema </a:t>
            </a:r>
            <a:endParaRPr/>
          </a:p>
          <a:p>
            <a:pPr marL="457200" lvl="0" indent="-342900" algn="l" rtl="0">
              <a:spcBef>
                <a:spcPts val="0"/>
              </a:spcBef>
              <a:spcAft>
                <a:spcPts val="0"/>
              </a:spcAft>
              <a:buSzPts val="1800"/>
              <a:buAutoNum type="arabicPeriod"/>
            </a:pPr>
            <a:r>
              <a:rPr lang="en"/>
              <a:t>No clinical evidence of left atrial hypertension</a:t>
            </a:r>
            <a:endParaRPr/>
          </a:p>
          <a:p>
            <a:pPr marL="457200" lvl="0" indent="0" algn="l" rtl="0">
              <a:spcBef>
                <a:spcPts val="1200"/>
              </a:spcBef>
              <a:spcAft>
                <a:spcPts val="120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sp>
        <p:nvSpPr>
          <p:cNvPr id="272" name="Google Shape;272;p4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 </a:t>
            </a:r>
            <a:endParaRPr/>
          </a:p>
        </p:txBody>
      </p:sp>
      <p:pic>
        <p:nvPicPr>
          <p:cNvPr id="273" name="Google Shape;273;p45"/>
          <p:cNvPicPr preferRelativeResize="0"/>
          <p:nvPr/>
        </p:nvPicPr>
        <p:blipFill>
          <a:blip r:embed="rId3">
            <a:alphaModFix/>
          </a:blip>
          <a:stretch>
            <a:fillRect/>
          </a:stretch>
        </p:blipFill>
        <p:spPr>
          <a:xfrm>
            <a:off x="1644100" y="1489825"/>
            <a:ext cx="5867525" cy="27486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sp>
        <p:nvSpPr>
          <p:cNvPr id="279" name="Google Shape;279;p4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What is the oxygenation goal for PaO2 or SPO2?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pic>
        <p:nvPicPr>
          <p:cNvPr id="285" name="Google Shape;285;p47"/>
          <p:cNvPicPr preferRelativeResize="0"/>
          <p:nvPr/>
        </p:nvPicPr>
        <p:blipFill>
          <a:blip r:embed="rId3">
            <a:alphaModFix/>
          </a:blip>
          <a:stretch>
            <a:fillRect/>
          </a:stretch>
        </p:blipFill>
        <p:spPr>
          <a:xfrm>
            <a:off x="1651025" y="1259525"/>
            <a:ext cx="5248275" cy="35814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pic>
        <p:nvPicPr>
          <p:cNvPr id="291" name="Google Shape;291;p48"/>
          <p:cNvPicPr preferRelativeResize="0"/>
          <p:nvPr/>
        </p:nvPicPr>
        <p:blipFill>
          <a:blip r:embed="rId3">
            <a:alphaModFix/>
          </a:blip>
          <a:stretch>
            <a:fillRect/>
          </a:stretch>
        </p:blipFill>
        <p:spPr>
          <a:xfrm>
            <a:off x="1073100" y="1313625"/>
            <a:ext cx="6512625" cy="30158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pic>
        <p:nvPicPr>
          <p:cNvPr id="297" name="Google Shape;297;p49"/>
          <p:cNvPicPr preferRelativeResize="0"/>
          <p:nvPr/>
        </p:nvPicPr>
        <p:blipFill>
          <a:blip r:embed="rId3">
            <a:alphaModFix/>
          </a:blip>
          <a:stretch>
            <a:fillRect/>
          </a:stretch>
        </p:blipFill>
        <p:spPr>
          <a:xfrm>
            <a:off x="814075" y="1333525"/>
            <a:ext cx="6975175" cy="30329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ARDSnet</a:t>
            </a:r>
            <a:endParaRPr/>
          </a:p>
        </p:txBody>
      </p:sp>
      <p:pic>
        <p:nvPicPr>
          <p:cNvPr id="303" name="Google Shape;303;p50"/>
          <p:cNvPicPr preferRelativeResize="0"/>
          <p:nvPr/>
        </p:nvPicPr>
        <p:blipFill>
          <a:blip r:embed="rId3">
            <a:alphaModFix/>
          </a:blip>
          <a:stretch>
            <a:fillRect/>
          </a:stretch>
        </p:blipFill>
        <p:spPr>
          <a:xfrm>
            <a:off x="152400" y="1296525"/>
            <a:ext cx="4510050" cy="2000250"/>
          </a:xfrm>
          <a:prstGeom prst="rect">
            <a:avLst/>
          </a:prstGeom>
          <a:noFill/>
          <a:ln>
            <a:noFill/>
          </a:ln>
        </p:spPr>
      </p:pic>
      <p:pic>
        <p:nvPicPr>
          <p:cNvPr id="304" name="Google Shape;304;p50"/>
          <p:cNvPicPr preferRelativeResize="0"/>
          <p:nvPr/>
        </p:nvPicPr>
        <p:blipFill>
          <a:blip r:embed="rId4">
            <a:alphaModFix/>
          </a:blip>
          <a:stretch>
            <a:fillRect/>
          </a:stretch>
        </p:blipFill>
        <p:spPr>
          <a:xfrm>
            <a:off x="5009725" y="1296525"/>
            <a:ext cx="3352800" cy="28848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Necropsy</a:t>
            </a:r>
            <a:endParaRPr/>
          </a:p>
        </p:txBody>
      </p:sp>
      <p:sp>
        <p:nvSpPr>
          <p:cNvPr id="310" name="Google Shape;310;p51"/>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Common histopathologic findings:</a:t>
            </a:r>
            <a:endParaRPr/>
          </a:p>
          <a:p>
            <a:pPr marL="457200" lvl="0" indent="-342900" algn="l" rtl="0">
              <a:spcBef>
                <a:spcPts val="1200"/>
              </a:spcBef>
              <a:spcAft>
                <a:spcPts val="0"/>
              </a:spcAft>
              <a:buSzPts val="1800"/>
              <a:buAutoNum type="arabicPeriod"/>
            </a:pPr>
            <a:r>
              <a:rPr lang="en"/>
              <a:t>Neutrophilic interstitial pneumonia</a:t>
            </a:r>
            <a:endParaRPr/>
          </a:p>
          <a:p>
            <a:pPr marL="457200" lvl="0" indent="-342900" algn="l" rtl="0">
              <a:spcBef>
                <a:spcPts val="0"/>
              </a:spcBef>
              <a:spcAft>
                <a:spcPts val="0"/>
              </a:spcAft>
              <a:buSzPts val="1800"/>
              <a:buAutoNum type="arabicPeriod"/>
            </a:pPr>
            <a:r>
              <a:rPr lang="en"/>
              <a:t>Alveolar edema</a:t>
            </a:r>
            <a:endParaRPr/>
          </a:p>
          <a:p>
            <a:pPr marL="457200" lvl="0" indent="-342900" algn="l" rtl="0">
              <a:spcBef>
                <a:spcPts val="0"/>
              </a:spcBef>
              <a:spcAft>
                <a:spcPts val="0"/>
              </a:spcAft>
              <a:buSzPts val="1800"/>
              <a:buAutoNum type="arabicPeriod"/>
            </a:pPr>
            <a:r>
              <a:rPr lang="en"/>
              <a:t>Type II pneumocyte hyperplasia</a:t>
            </a:r>
            <a:endParaRPr/>
          </a:p>
          <a:p>
            <a:pPr marL="457200" lvl="0" indent="-342900" algn="l" rtl="0">
              <a:spcBef>
                <a:spcPts val="0"/>
              </a:spcBef>
              <a:spcAft>
                <a:spcPts val="0"/>
              </a:spcAft>
              <a:buSzPts val="1800"/>
              <a:buAutoNum type="arabicPeriod"/>
            </a:pPr>
            <a:r>
              <a:rPr lang="en"/>
              <a:t>Alveolar hemorrhage</a:t>
            </a:r>
            <a:endParaRPr/>
          </a:p>
          <a:p>
            <a:pPr marL="0" lvl="0" indent="0" algn="l" rtl="0">
              <a:spcBef>
                <a:spcPts val="1200"/>
              </a:spcBef>
              <a:spcAft>
                <a:spcPts val="1200"/>
              </a:spcAft>
              <a:buNone/>
            </a:pPr>
            <a:r>
              <a:rPr lang="en"/>
              <a:t>Correlation between clinical findings and necropsy are poor, Boiron et al, 45% were diagnosed with ARDS with no evidence on necropsy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5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Outcome/ Prognosis </a:t>
            </a:r>
            <a:endParaRPr/>
          </a:p>
        </p:txBody>
      </p:sp>
      <p:sp>
        <p:nvSpPr>
          <p:cNvPr id="316" name="Google Shape;316;p52"/>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Boiron et al- 42% died or were euthanized within 24 diagnosis</a:t>
            </a:r>
            <a:endParaRPr/>
          </a:p>
          <a:p>
            <a:pPr marL="0" lvl="0" indent="0" algn="l" rtl="0">
              <a:spcBef>
                <a:spcPts val="1200"/>
              </a:spcBef>
              <a:spcAft>
                <a:spcPts val="0"/>
              </a:spcAft>
              <a:buNone/>
            </a:pPr>
            <a:r>
              <a:rPr lang="en"/>
              <a:t>Overall case fatality rate 90% -100% cats, 84% dogs</a:t>
            </a:r>
            <a:endParaRPr/>
          </a:p>
          <a:p>
            <a:pPr marL="0" lvl="0" indent="0" algn="l" rtl="0">
              <a:spcBef>
                <a:spcPts val="1200"/>
              </a:spcBef>
              <a:spcAft>
                <a:spcPts val="0"/>
              </a:spcAft>
              <a:buNone/>
            </a:pPr>
            <a:r>
              <a:rPr lang="en"/>
              <a:t>Balakrishnan et al- Overall mortality rate 90%- 80% cats, 92% dogs </a:t>
            </a:r>
            <a:endParaRPr/>
          </a:p>
          <a:p>
            <a:pPr marL="0" lvl="0" indent="0" algn="l" rtl="0">
              <a:spcBef>
                <a:spcPts val="1200"/>
              </a:spcBef>
              <a:spcAft>
                <a:spcPts val="0"/>
              </a:spcAft>
              <a:buNone/>
            </a:pPr>
            <a:r>
              <a:rPr lang="en"/>
              <a:t>Median duration of hospitalization 3.5 days for dogs, 2 days for cats</a:t>
            </a:r>
            <a:endParaRPr/>
          </a:p>
          <a:p>
            <a:pPr marL="0" lvl="0" indent="0" algn="l" rtl="0">
              <a:spcBef>
                <a:spcPts val="1200"/>
              </a:spcBef>
              <a:spcAft>
                <a:spcPts val="0"/>
              </a:spcAft>
              <a:buNone/>
            </a:pPr>
            <a:r>
              <a:rPr lang="en"/>
              <a:t>Prognosis and cost were major factors in euthanasia decisions </a:t>
            </a:r>
            <a:endParaRPr/>
          </a:p>
          <a:p>
            <a:pPr marL="0" lvl="0" indent="0" algn="l" rtl="0">
              <a:spcBef>
                <a:spcPts val="1200"/>
              </a:spcBef>
              <a:spcAft>
                <a:spcPts val="12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Definition </a:t>
            </a:r>
            <a:endParaRPr/>
          </a:p>
        </p:txBody>
      </p:sp>
      <p:sp>
        <p:nvSpPr>
          <p:cNvPr id="89" name="Google Shape;89;p1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0" name="Google Shape;90;p17"/>
          <p:cNvPicPr preferRelativeResize="0"/>
          <p:nvPr/>
        </p:nvPicPr>
        <p:blipFill>
          <a:blip r:embed="rId3">
            <a:alphaModFix/>
          </a:blip>
          <a:stretch>
            <a:fillRect/>
          </a:stretch>
        </p:blipFill>
        <p:spPr>
          <a:xfrm>
            <a:off x="0" y="1149576"/>
            <a:ext cx="9144003" cy="375939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5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Bonus question</a:t>
            </a:r>
            <a:endParaRPr/>
          </a:p>
        </p:txBody>
      </p:sp>
      <p:sp>
        <p:nvSpPr>
          <p:cNvPr id="322" name="Google Shape;322;p53"/>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Name the 5 criteria for VetARDS.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5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References</a:t>
            </a:r>
            <a:endParaRPr/>
          </a:p>
        </p:txBody>
      </p:sp>
      <p:sp>
        <p:nvSpPr>
          <p:cNvPr id="328" name="Google Shape;328;p5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1200">
                <a:solidFill>
                  <a:srgbClr val="212121"/>
                </a:solidFill>
                <a:highlight>
                  <a:srgbClr val="FFFFFF"/>
                </a:highlight>
              </a:rPr>
              <a:t>Zompatori M, Ciccarese F, Fasano L. Overview of current lung imaging in acute respiratory distress syndrome. Eur Respir Rev. 2014 Dec;23(134):519-30. doi: 10.1183/09059180.00001314. PMID: 25445951.</a:t>
            </a:r>
            <a:endParaRPr sz="1200">
              <a:solidFill>
                <a:srgbClr val="212121"/>
              </a:solidFill>
              <a:highlight>
                <a:srgbClr val="FFFFFF"/>
              </a:highlight>
            </a:endParaRPr>
          </a:p>
          <a:p>
            <a:pPr marL="0" lvl="0" indent="0" algn="l" rtl="0">
              <a:spcBef>
                <a:spcPts val="1200"/>
              </a:spcBef>
              <a:spcAft>
                <a:spcPts val="0"/>
              </a:spcAft>
              <a:buNone/>
            </a:pPr>
            <a:r>
              <a:rPr lang="en" sz="1200">
                <a:solidFill>
                  <a:srgbClr val="212121"/>
                </a:solidFill>
                <a:highlight>
                  <a:srgbClr val="FFFFFF"/>
                </a:highlight>
              </a:rPr>
              <a:t>Lee JA, Drobatz KJ, Koch MW, King LG. Indications for and outcome of positive-pressure ventilation in cats: 53 cases (1993-2002). J Am Vet Med Assoc. 2005 Mar 15;226(6):924-31. doi: 10.2460/javma.2005.226.924. PMID: 15786995.</a:t>
            </a:r>
            <a:endParaRPr sz="1200">
              <a:solidFill>
                <a:srgbClr val="212121"/>
              </a:solidFill>
              <a:highlight>
                <a:srgbClr val="FFFFFF"/>
              </a:highlight>
            </a:endParaRPr>
          </a:p>
          <a:p>
            <a:pPr marL="0" lvl="0" indent="0" algn="l" rtl="0">
              <a:spcBef>
                <a:spcPts val="1200"/>
              </a:spcBef>
              <a:spcAft>
                <a:spcPts val="0"/>
              </a:spcAft>
              <a:buNone/>
            </a:pPr>
            <a:r>
              <a:rPr lang="en" sz="1200">
                <a:solidFill>
                  <a:srgbClr val="212121"/>
                </a:solidFill>
                <a:highlight>
                  <a:srgbClr val="FFFFFF"/>
                </a:highlight>
              </a:rPr>
              <a:t>Kaku S, Nguyen CD, Htet NN, Tutera D, Barr J, Paintal HS, Kuschner WG. Acute Respiratory Distress Syndrome: Etiology, Pathogenesis, and Summary on Management. J Intensive Care Med. 2020 Aug;35(8):723-737. doi: 10.1177/0885066619855021. Epub 2019 Jun 17. PMID: 31208266.</a:t>
            </a:r>
            <a:endParaRPr sz="1200">
              <a:solidFill>
                <a:srgbClr val="212121"/>
              </a:solidFill>
              <a:highlight>
                <a:srgbClr val="FFFFFF"/>
              </a:highlight>
            </a:endParaRPr>
          </a:p>
          <a:p>
            <a:pPr marL="0" lvl="0" indent="0" algn="l" rtl="0">
              <a:spcBef>
                <a:spcPts val="1200"/>
              </a:spcBef>
              <a:spcAft>
                <a:spcPts val="0"/>
              </a:spcAft>
              <a:buNone/>
            </a:pPr>
            <a:r>
              <a:rPr lang="en" sz="1200">
                <a:solidFill>
                  <a:srgbClr val="212121"/>
                </a:solidFill>
                <a:highlight>
                  <a:srgbClr val="FFFFFF"/>
                </a:highlight>
              </a:rPr>
              <a:t>Boiron L, Hopper K, Borchers A. Risk factors, characteristics, and outcomes of acute respiratory distress syndrome in dogs and cats: 54 cases. J Vet Emerg Crit Care (San Antonio). 2019 Mar;29(2):173-179. doi: 10.1111/vec.12819. Epub 2019 Mar 12. PMID: 30861281.</a:t>
            </a:r>
            <a:endParaRPr sz="1200">
              <a:solidFill>
                <a:srgbClr val="212121"/>
              </a:solidFill>
              <a:highlight>
                <a:srgbClr val="FFFFFF"/>
              </a:highlight>
            </a:endParaRPr>
          </a:p>
          <a:p>
            <a:pPr marL="0" lvl="0" indent="0" algn="l" rtl="0">
              <a:spcBef>
                <a:spcPts val="1200"/>
              </a:spcBef>
              <a:spcAft>
                <a:spcPts val="1200"/>
              </a:spcAft>
              <a:buNone/>
            </a:pPr>
            <a:r>
              <a:rPr lang="en" sz="1200">
                <a:solidFill>
                  <a:srgbClr val="212121"/>
                </a:solidFill>
                <a:highlight>
                  <a:srgbClr val="FFFFFF"/>
                </a:highlight>
              </a:rPr>
              <a:t>Mauri T, Lazzeri M, Bellani G, Zanella A, Grasselli G. Respiratory mechanics to understand ARDS and guide mechanical ventilation. Physiol Meas. 2017 Nov 30;38(12):R280-H303. doi: 10.1088/1361-6579/aa9052. PMID: 28967868.</a:t>
            </a:r>
            <a:endParaRPr sz="1200">
              <a:solidFill>
                <a:srgbClr val="212121"/>
              </a:solidFill>
              <a:highlight>
                <a:srgbClr val="FFFFFF"/>
              </a:high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5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References </a:t>
            </a:r>
            <a:endParaRPr/>
          </a:p>
        </p:txBody>
      </p:sp>
      <p:sp>
        <p:nvSpPr>
          <p:cNvPr id="334" name="Google Shape;334;p5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200">
                <a:solidFill>
                  <a:srgbClr val="212121"/>
                </a:solidFill>
                <a:highlight>
                  <a:srgbClr val="FFFFFF"/>
                </a:highlight>
              </a:rPr>
              <a:t>Balakrishnan A, Drobatz KJ, Silverstein DC. Retrospective evaluation of the prevalence, risk factors, management, outcome, and necropsy findings of acute lung injury and acute respiratory distress syndrome in dogs and cats: 29 cases (2011-2013). J Vet Emerg Crit Care (San Antonio). 2017 Nov;27(6):662-673. doi: 10.1111/vec.12648. Epub 2017 Sep 5. PMID: 28873275.</a:t>
            </a:r>
            <a:endParaRPr sz="1200">
              <a:solidFill>
                <a:srgbClr val="212121"/>
              </a:solidFill>
              <a:highlight>
                <a:srgbClr val="FFFFFF"/>
              </a:highlight>
            </a:endParaRPr>
          </a:p>
          <a:p>
            <a:pPr marL="0" lvl="0" indent="0" algn="l" rtl="0">
              <a:spcBef>
                <a:spcPts val="1200"/>
              </a:spcBef>
              <a:spcAft>
                <a:spcPts val="0"/>
              </a:spcAft>
              <a:buNone/>
            </a:pPr>
            <a:r>
              <a:rPr lang="en" sz="1200">
                <a:solidFill>
                  <a:srgbClr val="212121"/>
                </a:solidFill>
                <a:highlight>
                  <a:srgbClr val="FFFFFF"/>
                </a:highlight>
              </a:rPr>
              <a:t>Cagle LA, Hopper K, Epstein SE. Indications and outcome associated with positive-pressure ventilation in dogs and cats: 127 cases. J Vet Emerg Crit Care (San Antonio). 2022 Jan 19. doi: 10.1111/vec.13176. Epub ahead of print. PMID: 35043547.</a:t>
            </a:r>
            <a:endParaRPr sz="1200">
              <a:solidFill>
                <a:srgbClr val="212121"/>
              </a:solidFill>
              <a:highlight>
                <a:srgbClr val="FFFFFF"/>
              </a:highlight>
            </a:endParaRPr>
          </a:p>
          <a:p>
            <a:pPr marL="0" lvl="0" indent="0" algn="l" rtl="0">
              <a:spcBef>
                <a:spcPts val="1200"/>
              </a:spcBef>
              <a:spcAft>
                <a:spcPts val="0"/>
              </a:spcAft>
              <a:buNone/>
            </a:pPr>
            <a:r>
              <a:rPr lang="en" sz="1050">
                <a:solidFill>
                  <a:srgbClr val="1C1D1E"/>
                </a:solidFill>
                <a:highlight>
                  <a:srgbClr val="FFFFFF"/>
                </a:highlight>
                <a:latin typeface="Arial"/>
                <a:ea typeface="Arial"/>
                <a:cs typeface="Arial"/>
                <a:sym typeface="Arial"/>
              </a:rPr>
              <a:t>Wilkins PA, Otto CM, Baumgardner JE, et al. Acute lung injury and acute respiratory distress syndromes in veterinary medicine: consensus definitions: the Dorothy Russell Havemeyer Working Group on ALI and ARDS in veterinary medicine. </a:t>
            </a:r>
            <a:r>
              <a:rPr lang="en" sz="1050" i="1">
                <a:solidFill>
                  <a:srgbClr val="1C1D1E"/>
                </a:solidFill>
                <a:highlight>
                  <a:srgbClr val="FFFFFF"/>
                </a:highlight>
                <a:latin typeface="Arial"/>
                <a:ea typeface="Arial"/>
                <a:cs typeface="Arial"/>
                <a:sym typeface="Arial"/>
              </a:rPr>
              <a:t>J Vet Emerg Crit Care</a:t>
            </a:r>
            <a:r>
              <a:rPr lang="en" sz="1050">
                <a:solidFill>
                  <a:srgbClr val="1C1D1E"/>
                </a:solidFill>
                <a:highlight>
                  <a:srgbClr val="FFFFFF"/>
                </a:highlight>
                <a:latin typeface="Arial"/>
                <a:ea typeface="Arial"/>
                <a:cs typeface="Arial"/>
                <a:sym typeface="Arial"/>
              </a:rPr>
              <a:t> 2007; 17(4): 333– 339.</a:t>
            </a:r>
            <a:endParaRPr sz="1050">
              <a:solidFill>
                <a:srgbClr val="1C1D1E"/>
              </a:solidFill>
              <a:highlight>
                <a:srgbClr val="FFFFFF"/>
              </a:highlight>
              <a:latin typeface="Arial"/>
              <a:ea typeface="Arial"/>
              <a:cs typeface="Arial"/>
              <a:sym typeface="Arial"/>
            </a:endParaRPr>
          </a:p>
          <a:p>
            <a:pPr marL="0" lvl="0" indent="0" algn="l" rtl="0">
              <a:spcBef>
                <a:spcPts val="1200"/>
              </a:spcBef>
              <a:spcAft>
                <a:spcPts val="1200"/>
              </a:spcAft>
              <a:buNone/>
            </a:pPr>
            <a:r>
              <a:rPr lang="en" sz="1050">
                <a:solidFill>
                  <a:srgbClr val="1C1D1E"/>
                </a:solidFill>
                <a:highlight>
                  <a:srgbClr val="FFFFFF"/>
                </a:highlight>
                <a:latin typeface="Arial"/>
                <a:ea typeface="Arial"/>
                <a:cs typeface="Arial"/>
                <a:sym typeface="Arial"/>
              </a:rPr>
              <a:t>Calabro JM, Prittie JE, Palma DA. Preliminary evaluation of the utility of comparing SpO</a:t>
            </a:r>
            <a:r>
              <a:rPr lang="en" sz="800">
                <a:solidFill>
                  <a:srgbClr val="1C1D1E"/>
                </a:solidFill>
                <a:highlight>
                  <a:srgbClr val="FFFFFF"/>
                </a:highlight>
                <a:latin typeface="Arial"/>
                <a:ea typeface="Arial"/>
                <a:cs typeface="Arial"/>
                <a:sym typeface="Arial"/>
              </a:rPr>
              <a:t>2</a:t>
            </a:r>
            <a:r>
              <a:rPr lang="en" sz="1050">
                <a:solidFill>
                  <a:srgbClr val="1C1D1E"/>
                </a:solidFill>
                <a:highlight>
                  <a:srgbClr val="FFFFFF"/>
                </a:highlight>
                <a:latin typeface="Arial"/>
                <a:ea typeface="Arial"/>
                <a:cs typeface="Arial"/>
                <a:sym typeface="Arial"/>
              </a:rPr>
              <a:t>/FiO</a:t>
            </a:r>
            <a:r>
              <a:rPr lang="en" sz="800">
                <a:solidFill>
                  <a:srgbClr val="1C1D1E"/>
                </a:solidFill>
                <a:highlight>
                  <a:srgbClr val="FFFFFF"/>
                </a:highlight>
                <a:latin typeface="Arial"/>
                <a:ea typeface="Arial"/>
                <a:cs typeface="Arial"/>
                <a:sym typeface="Arial"/>
              </a:rPr>
              <a:t>2</a:t>
            </a:r>
            <a:r>
              <a:rPr lang="en" sz="1050">
                <a:solidFill>
                  <a:srgbClr val="1C1D1E"/>
                </a:solidFill>
                <a:highlight>
                  <a:srgbClr val="FFFFFF"/>
                </a:highlight>
                <a:latin typeface="Arial"/>
                <a:ea typeface="Arial"/>
                <a:cs typeface="Arial"/>
                <a:sym typeface="Arial"/>
              </a:rPr>
              <a:t> and PaO</a:t>
            </a:r>
            <a:r>
              <a:rPr lang="en" sz="800">
                <a:solidFill>
                  <a:srgbClr val="1C1D1E"/>
                </a:solidFill>
                <a:highlight>
                  <a:srgbClr val="FFFFFF"/>
                </a:highlight>
                <a:latin typeface="Arial"/>
                <a:ea typeface="Arial"/>
                <a:cs typeface="Arial"/>
                <a:sym typeface="Arial"/>
              </a:rPr>
              <a:t>2</a:t>
            </a:r>
            <a:r>
              <a:rPr lang="en" sz="1050">
                <a:solidFill>
                  <a:srgbClr val="1C1D1E"/>
                </a:solidFill>
                <a:highlight>
                  <a:srgbClr val="FFFFFF"/>
                </a:highlight>
                <a:latin typeface="Arial"/>
                <a:ea typeface="Arial"/>
                <a:cs typeface="Arial"/>
                <a:sym typeface="Arial"/>
              </a:rPr>
              <a:t>/FiO</a:t>
            </a:r>
            <a:r>
              <a:rPr lang="en" sz="800">
                <a:solidFill>
                  <a:srgbClr val="1C1D1E"/>
                </a:solidFill>
                <a:highlight>
                  <a:srgbClr val="FFFFFF"/>
                </a:highlight>
                <a:latin typeface="Arial"/>
                <a:ea typeface="Arial"/>
                <a:cs typeface="Arial"/>
                <a:sym typeface="Arial"/>
              </a:rPr>
              <a:t>2</a:t>
            </a:r>
            <a:r>
              <a:rPr lang="en" sz="1050">
                <a:solidFill>
                  <a:srgbClr val="1C1D1E"/>
                </a:solidFill>
                <a:highlight>
                  <a:srgbClr val="FFFFFF"/>
                </a:highlight>
                <a:latin typeface="Arial"/>
                <a:ea typeface="Arial"/>
                <a:cs typeface="Arial"/>
                <a:sym typeface="Arial"/>
              </a:rPr>
              <a:t> ratios in dogs. </a:t>
            </a:r>
            <a:r>
              <a:rPr lang="en" sz="1050" i="1">
                <a:solidFill>
                  <a:srgbClr val="1C1D1E"/>
                </a:solidFill>
                <a:highlight>
                  <a:srgbClr val="FFFFFF"/>
                </a:highlight>
                <a:latin typeface="Arial"/>
                <a:ea typeface="Arial"/>
                <a:cs typeface="Arial"/>
                <a:sym typeface="Arial"/>
              </a:rPr>
              <a:t>J Vet Emerg Crit Care</a:t>
            </a:r>
            <a:r>
              <a:rPr lang="en" sz="1050">
                <a:solidFill>
                  <a:srgbClr val="1C1D1E"/>
                </a:solidFill>
                <a:highlight>
                  <a:srgbClr val="FFFFFF"/>
                </a:highlight>
                <a:latin typeface="Arial"/>
                <a:ea typeface="Arial"/>
                <a:cs typeface="Arial"/>
                <a:sym typeface="Arial"/>
              </a:rPr>
              <a:t> 2013; 23(3): 280– 285.</a:t>
            </a:r>
            <a:endParaRPr sz="1050">
              <a:solidFill>
                <a:srgbClr val="1C1D1E"/>
              </a:solidFill>
              <a:highlight>
                <a:srgbClr val="FFFFFF"/>
              </a:highlight>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Criteria</a:t>
            </a:r>
            <a:endParaRPr/>
          </a:p>
        </p:txBody>
      </p:sp>
      <p:sp>
        <p:nvSpPr>
          <p:cNvPr id="96" name="Google Shape;96;p1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VetARDS:</a:t>
            </a:r>
            <a:endParaRPr/>
          </a:p>
          <a:p>
            <a:pPr marL="457200" lvl="0" indent="-342900" algn="l" rtl="0">
              <a:spcBef>
                <a:spcPts val="1200"/>
              </a:spcBef>
              <a:spcAft>
                <a:spcPts val="0"/>
              </a:spcAft>
              <a:buSzPts val="1800"/>
              <a:buAutoNum type="arabicPeriod"/>
            </a:pPr>
            <a:r>
              <a:rPr lang="en"/>
              <a:t>Acute onset of respiratory distress &lt;72 hours, labored breathing at rest</a:t>
            </a:r>
            <a:endParaRPr/>
          </a:p>
          <a:p>
            <a:pPr marL="457200" lvl="0" indent="-342900" algn="l" rtl="0">
              <a:spcBef>
                <a:spcPts val="0"/>
              </a:spcBef>
              <a:spcAft>
                <a:spcPts val="0"/>
              </a:spcAft>
              <a:buSzPts val="1800"/>
              <a:buAutoNum type="arabicPeriod"/>
            </a:pPr>
            <a:r>
              <a:rPr lang="en"/>
              <a:t>Presence of known risk factors</a:t>
            </a:r>
            <a:endParaRPr/>
          </a:p>
          <a:p>
            <a:pPr marL="457200" lvl="0" indent="-342900" algn="l" rtl="0">
              <a:spcBef>
                <a:spcPts val="0"/>
              </a:spcBef>
              <a:spcAft>
                <a:spcPts val="0"/>
              </a:spcAft>
              <a:buSzPts val="1800"/>
              <a:buAutoNum type="arabicPeriod"/>
            </a:pPr>
            <a:r>
              <a:rPr lang="en"/>
              <a:t>Evidence of pulmonary capillary leak without increased pulmonary capillary pressure</a:t>
            </a:r>
            <a:endParaRPr/>
          </a:p>
          <a:p>
            <a:pPr marL="457200" lvl="0" indent="-342900" algn="l" rtl="0">
              <a:spcBef>
                <a:spcPts val="0"/>
              </a:spcBef>
              <a:spcAft>
                <a:spcPts val="0"/>
              </a:spcAft>
              <a:buSzPts val="1800"/>
              <a:buAutoNum type="arabicPeriod"/>
            </a:pPr>
            <a:r>
              <a:rPr lang="en"/>
              <a:t>Evidence of inefficient gas exchange</a:t>
            </a:r>
            <a:endParaRPr/>
          </a:p>
          <a:p>
            <a:pPr marL="457200" lvl="0" indent="-342900" algn="l" rtl="0">
              <a:spcBef>
                <a:spcPts val="0"/>
              </a:spcBef>
              <a:spcAft>
                <a:spcPts val="0"/>
              </a:spcAft>
              <a:buSzPts val="1800"/>
              <a:buAutoNum type="arabicPeriod"/>
            </a:pPr>
            <a:r>
              <a:rPr lang="en"/>
              <a:t>(optional) Diffuse pulmonary inflammation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Risk Factors </a:t>
            </a:r>
            <a:endParaRPr/>
          </a:p>
        </p:txBody>
      </p:sp>
      <p:sp>
        <p:nvSpPr>
          <p:cNvPr id="102" name="Google Shape;102;p19"/>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fontScale="77500"/>
          </a:bodyPr>
          <a:lstStyle/>
          <a:p>
            <a:pPr marL="0" lvl="0" indent="0" algn="l" rtl="0">
              <a:spcBef>
                <a:spcPts val="0"/>
              </a:spcBef>
              <a:spcAft>
                <a:spcPts val="0"/>
              </a:spcAft>
              <a:buNone/>
            </a:pPr>
            <a:r>
              <a:rPr lang="en" sz="2850"/>
              <a:t>Risk factors: inflammation (pancreatitis), infection (pneumonia), sepsis, SIRS, severe trauma, blood transfusions, smoke inhalation, near drowning, aspiration of stomach contents, drugs and toxins </a:t>
            </a:r>
            <a:endParaRPr sz="2850"/>
          </a:p>
          <a:p>
            <a:pPr marL="0" lvl="0" indent="0" algn="l" rtl="0">
              <a:spcBef>
                <a:spcPts val="1200"/>
              </a:spcBef>
              <a:spcAft>
                <a:spcPts val="0"/>
              </a:spcAft>
              <a:buNone/>
            </a:pPr>
            <a:r>
              <a:rPr lang="en" sz="2850"/>
              <a:t>Sepsis is the most commonly reported risk factor for ARDS in humans, with pneumonia being the most common cause of sepsis</a:t>
            </a:r>
            <a:endParaRPr sz="2850"/>
          </a:p>
          <a:p>
            <a:pPr marL="0" lvl="0" indent="0" algn="l" rtl="0">
              <a:spcBef>
                <a:spcPts val="12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Pathophysiology </a:t>
            </a:r>
            <a:endParaRPr/>
          </a:p>
        </p:txBody>
      </p:sp>
      <p:sp>
        <p:nvSpPr>
          <p:cNvPr id="108" name="Google Shape;108;p2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Inciting cause creates a proinflammatory state that damages:</a:t>
            </a:r>
            <a:endParaRPr/>
          </a:p>
          <a:p>
            <a:pPr marL="457200" lvl="0" indent="-342900" algn="l" rtl="0">
              <a:spcBef>
                <a:spcPts val="1200"/>
              </a:spcBef>
              <a:spcAft>
                <a:spcPts val="0"/>
              </a:spcAft>
              <a:buSzPts val="1800"/>
              <a:buAutoNum type="arabicPeriod"/>
            </a:pPr>
            <a:r>
              <a:rPr lang="en"/>
              <a:t>Epithelium of type I pneumocytes involved in gas exchange</a:t>
            </a:r>
            <a:endParaRPr/>
          </a:p>
          <a:p>
            <a:pPr marL="457200" lvl="0" indent="-342900" algn="l" rtl="0">
              <a:spcBef>
                <a:spcPts val="0"/>
              </a:spcBef>
              <a:spcAft>
                <a:spcPts val="0"/>
              </a:spcAft>
              <a:buSzPts val="1800"/>
              <a:buAutoNum type="arabicPeriod"/>
            </a:pPr>
            <a:r>
              <a:rPr lang="en"/>
              <a:t>Pulmonary capillary endothelium, increasing permeability </a:t>
            </a:r>
            <a:endParaRPr/>
          </a:p>
          <a:p>
            <a:pPr marL="0" lvl="0" indent="0" algn="l" rtl="0">
              <a:spcBef>
                <a:spcPts val="1200"/>
              </a:spcBef>
              <a:spcAft>
                <a:spcPts val="0"/>
              </a:spcAft>
              <a:buNone/>
            </a:pPr>
            <a:r>
              <a:rPr lang="en"/>
              <a:t>Formation of  pulmonary edema, neutrophil recruitment, cytokine production —&gt; leads to V/Q mismatch and poor lung compliance  </a:t>
            </a:r>
            <a:endParaRPr/>
          </a:p>
          <a:p>
            <a:pPr marL="0" lvl="0" indent="0" algn="l" rtl="0">
              <a:spcBef>
                <a:spcPts val="1200"/>
              </a:spcBef>
              <a:spcAft>
                <a:spcPts val="0"/>
              </a:spcAft>
              <a:buNone/>
            </a:pPr>
            <a:r>
              <a:rPr lang="en"/>
              <a:t>May lead to SIRS, MODS</a:t>
            </a:r>
            <a:endParaRPr/>
          </a:p>
          <a:p>
            <a:pPr marL="0" lvl="0" indent="0" algn="l" rtl="0">
              <a:spcBef>
                <a:spcPts val="1200"/>
              </a:spcBef>
              <a:spcAft>
                <a:spcPts val="1200"/>
              </a:spcAft>
              <a:buNone/>
            </a:pPr>
            <a:r>
              <a:rPr lang="en"/>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endParaRPr/>
          </a:p>
        </p:txBody>
      </p:sp>
      <p:sp>
        <p:nvSpPr>
          <p:cNvPr id="114" name="Google Shape;114;p21"/>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15" name="Google Shape;115;p21"/>
          <p:cNvPicPr preferRelativeResize="0"/>
          <p:nvPr/>
        </p:nvPicPr>
        <p:blipFill>
          <a:blip r:embed="rId3">
            <a:alphaModFix/>
          </a:blip>
          <a:stretch>
            <a:fillRect/>
          </a:stretch>
        </p:blipFill>
        <p:spPr>
          <a:xfrm>
            <a:off x="387900" y="0"/>
            <a:ext cx="8368200" cy="5143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Phases of disease</a:t>
            </a:r>
            <a:endParaRPr/>
          </a:p>
        </p:txBody>
      </p:sp>
      <p:sp>
        <p:nvSpPr>
          <p:cNvPr id="121" name="Google Shape;121;p22"/>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en"/>
              <a:t>Week 1: Acute or exudative phase</a:t>
            </a:r>
            <a:endParaRPr/>
          </a:p>
          <a:p>
            <a:pPr marL="0" lvl="0" indent="0" algn="l" rtl="0">
              <a:spcBef>
                <a:spcPts val="1200"/>
              </a:spcBef>
              <a:spcAft>
                <a:spcPts val="0"/>
              </a:spcAft>
              <a:buNone/>
            </a:pPr>
            <a:r>
              <a:rPr lang="en"/>
              <a:t>24-48 hours CXR may be normal, next 2-3 days increasing bilateral patchy alveolar infiltrates progress to diffuse consolidation, air bronchogram, small volume effusion</a:t>
            </a:r>
            <a:endParaRPr/>
          </a:p>
          <a:p>
            <a:pPr marL="0" lvl="0" indent="0" algn="l" rtl="0">
              <a:spcBef>
                <a:spcPts val="1200"/>
              </a:spcBef>
              <a:spcAft>
                <a:spcPts val="0"/>
              </a:spcAft>
              <a:buNone/>
            </a:pPr>
            <a:r>
              <a:rPr lang="en"/>
              <a:t>Non homogeneous distributions, gravity dependent </a:t>
            </a:r>
            <a:endParaRPr/>
          </a:p>
          <a:p>
            <a:pPr marL="0" lvl="0" indent="0" algn="l" rtl="0">
              <a:spcBef>
                <a:spcPts val="1200"/>
              </a:spcBef>
              <a:spcAft>
                <a:spcPts val="0"/>
              </a:spcAft>
              <a:buNone/>
            </a:pPr>
            <a:r>
              <a:rPr lang="en"/>
              <a:t>Week 2 : Intermediate or proliferative phase</a:t>
            </a:r>
            <a:endParaRPr/>
          </a:p>
          <a:p>
            <a:pPr marL="0" lvl="0" indent="0" algn="l" rtl="0">
              <a:spcBef>
                <a:spcPts val="1200"/>
              </a:spcBef>
              <a:spcAft>
                <a:spcPts val="0"/>
              </a:spcAft>
              <a:buNone/>
            </a:pPr>
            <a:r>
              <a:rPr lang="en"/>
              <a:t>Proliferation of Type II cells, Reticular opacities on imaging </a:t>
            </a:r>
            <a:endParaRPr/>
          </a:p>
          <a:p>
            <a:pPr marL="0" lvl="0" indent="0" algn="l" rtl="0">
              <a:spcBef>
                <a:spcPts val="1200"/>
              </a:spcBef>
              <a:spcAft>
                <a:spcPts val="0"/>
              </a:spcAft>
              <a:buNone/>
            </a:pPr>
            <a:r>
              <a:rPr lang="en"/>
              <a:t>Week 2 and later: Late or fibrotic phase</a:t>
            </a:r>
            <a:endParaRPr/>
          </a:p>
          <a:p>
            <a:pPr marL="0" lvl="0" indent="0" algn="l" rtl="0">
              <a:spcBef>
                <a:spcPts val="1200"/>
              </a:spcBef>
              <a:spcAft>
                <a:spcPts val="1200"/>
              </a:spcAft>
              <a:buNone/>
            </a:pPr>
            <a:r>
              <a:rPr lang="en"/>
              <a:t>Evidence of pulmonary fibrosis, more than 70% patients have changes 6 months follow up </a:t>
            </a:r>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00C8F1EDDDCA43912C9CD33B6C7633" ma:contentTypeVersion="7" ma:contentTypeDescription="Create a new document." ma:contentTypeScope="" ma:versionID="b070b19b344de9603044624af3c05299">
  <xsd:schema xmlns:xsd="http://www.w3.org/2001/XMLSchema" xmlns:xs="http://www.w3.org/2001/XMLSchema" xmlns:p="http://schemas.microsoft.com/office/2006/metadata/properties" xmlns:ns3="eead8066-1649-4026-958d-e71beebcb467" xmlns:ns4="ad34b622-fec7-45b7-8ac0-b0014bf39edb" targetNamespace="http://schemas.microsoft.com/office/2006/metadata/properties" ma:root="true" ma:fieldsID="a15abe94151def81fc51d1cf537d34c6" ns3:_="" ns4:_="">
    <xsd:import namespace="eead8066-1649-4026-958d-e71beebcb467"/>
    <xsd:import namespace="ad34b622-fec7-45b7-8ac0-b0014bf39ed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ad8066-1649-4026-958d-e71beebcb4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34b622-fec7-45b7-8ac0-b0014bf39ed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73F3AA-0982-4B93-8342-30ED3BAE89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ad8066-1649-4026-958d-e71beebcb467"/>
    <ds:schemaRef ds:uri="ad34b622-fec7-45b7-8ac0-b0014bf39e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19ECBCC-7E62-42AA-AFEE-1985D7926854}">
  <ds:schemaRefs>
    <ds:schemaRef ds:uri="http://schemas.microsoft.com/sharepoint/v3/contenttype/forms"/>
  </ds:schemaRefs>
</ds:datastoreItem>
</file>

<file path=customXml/itemProps3.xml><?xml version="1.0" encoding="utf-8"?>
<ds:datastoreItem xmlns:ds="http://schemas.openxmlformats.org/officeDocument/2006/customXml" ds:itemID="{734A674D-8E07-4D5B-8888-29BCCB3C3AE4}">
  <ds:schemaRefs>
    <ds:schemaRef ds:uri="http://schemas.microsoft.com/office/2006/metadata/properties"/>
    <ds:schemaRef ds:uri="http://schemas.microsoft.com/office/2006/documentManagement/types"/>
    <ds:schemaRef ds:uri="ad34b622-fec7-45b7-8ac0-b0014bf39edb"/>
    <ds:schemaRef ds:uri="http://purl.org/dc/elements/1.1/"/>
    <ds:schemaRef ds:uri="eead8066-1649-4026-958d-e71beebcb467"/>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2243</Words>
  <Application>Microsoft Office PowerPoint</Application>
  <PresentationFormat>On-screen Show (16:9)</PresentationFormat>
  <Paragraphs>198</Paragraphs>
  <Slides>42</Slides>
  <Notes>42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Roboto Slab</vt:lpstr>
      <vt:lpstr>Roboto</vt:lpstr>
      <vt:lpstr>Arial</vt:lpstr>
      <vt:lpstr>Marina</vt:lpstr>
      <vt:lpstr>ALI and ARDS</vt:lpstr>
      <vt:lpstr>Definition</vt:lpstr>
      <vt:lpstr>Definition</vt:lpstr>
      <vt:lpstr>Definition </vt:lpstr>
      <vt:lpstr>Criteria</vt:lpstr>
      <vt:lpstr>Risk Factors </vt:lpstr>
      <vt:lpstr>Pathophysiology </vt:lpstr>
      <vt:lpstr>PowerPoint Presentation</vt:lpstr>
      <vt:lpstr>Phases of disease</vt:lpstr>
      <vt:lpstr>ARDS in veterinary practice</vt:lpstr>
      <vt:lpstr>Clinical presentation</vt:lpstr>
      <vt:lpstr>Diagnostics- Imaging</vt:lpstr>
      <vt:lpstr>Diagnostics - Imaging</vt:lpstr>
      <vt:lpstr>Thoracic radiograph</vt:lpstr>
      <vt:lpstr>Thoracic CT- human  </vt:lpstr>
      <vt:lpstr>Diagnostics</vt:lpstr>
      <vt:lpstr>VetARDS criteria  #4</vt:lpstr>
      <vt:lpstr>Diagnostics </vt:lpstr>
      <vt:lpstr>A- a gradient </vt:lpstr>
      <vt:lpstr>Aa gradient </vt:lpstr>
      <vt:lpstr>Diagnostics- P/F ratio</vt:lpstr>
      <vt:lpstr>Sample P/F problem</vt:lpstr>
      <vt:lpstr>SpO2/FiO2 ratio</vt:lpstr>
      <vt:lpstr>Treatment</vt:lpstr>
      <vt:lpstr>Treatment</vt:lpstr>
      <vt:lpstr>Mechanical ventilation</vt:lpstr>
      <vt:lpstr>Mechanical ventilation </vt:lpstr>
      <vt:lpstr>Mechanical ventilation</vt:lpstr>
      <vt:lpstr>Mechanical ventilation</vt:lpstr>
      <vt:lpstr>ARDSnet</vt:lpstr>
      <vt:lpstr>ARDSNET inclusion criteria</vt:lpstr>
      <vt:lpstr>ARDSnet</vt:lpstr>
      <vt:lpstr>ARDSnet</vt:lpstr>
      <vt:lpstr>ARDSnet</vt:lpstr>
      <vt:lpstr>ARDSnet</vt:lpstr>
      <vt:lpstr>ARDSnet</vt:lpstr>
      <vt:lpstr>ARDSnet</vt:lpstr>
      <vt:lpstr>Necropsy</vt:lpstr>
      <vt:lpstr>Outcome/ Prognosis </vt:lpstr>
      <vt:lpstr>Bonus question</vt:lpstr>
      <vt:lpstr>References</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 and ARDS</dc:title>
  <cp:lastModifiedBy>Samantha Davis</cp:lastModifiedBy>
  <cp:revision>2</cp:revision>
  <dcterms:modified xsi:type="dcterms:W3CDTF">2022-05-25T08:28:48Z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0x0101000700C8F1EDDDCA43912C9CD33B6C7633</vt:lpwstr>
  </property>
</Properties>
</file>