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64" r:id="rId2"/>
    <p:sldId id="303" r:id="rId3"/>
    <p:sldId id="282" r:id="rId4"/>
    <p:sldId id="292" r:id="rId5"/>
    <p:sldId id="293" r:id="rId6"/>
    <p:sldId id="294" r:id="rId7"/>
    <p:sldId id="298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5" r:id="rId17"/>
    <p:sldId id="296" r:id="rId18"/>
    <p:sldId id="297" r:id="rId19"/>
    <p:sldId id="299" r:id="rId20"/>
    <p:sldId id="301" r:id="rId21"/>
    <p:sldId id="302" r:id="rId22"/>
    <p:sldId id="300" r:id="rId23"/>
    <p:sldId id="291" r:id="rId2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280" autoAdjust="0"/>
  </p:normalViewPr>
  <p:slideViewPr>
    <p:cSldViewPr showGuides="1">
      <p:cViewPr varScale="1">
        <p:scale>
          <a:sx n="104" d="100"/>
          <a:sy n="104" d="100"/>
        </p:scale>
        <p:origin x="516" y="11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4/5/2021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4/5/2021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4/5/2021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4/5/2021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4/5/2021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4/5/2021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4/5/2021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4/5/2021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4/5/2021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4/5/2021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4/5/2021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folio.org/x/cwEGAg" TargetMode="External"/><Relationship Id="rId2" Type="http://schemas.openxmlformats.org/officeDocument/2006/relationships/hyperlink" Target="https://confluence.cornell.edu/x/SC6SFw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confluence.cornell.edu/x/jJZJFw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Searching FOLIO’s Inventory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778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CUL </a:t>
            </a:r>
            <a:r>
              <a:rPr lang="en-US" dirty="0" smtClean="0"/>
              <a:t>Training, April </a:t>
            </a:r>
            <a:r>
              <a:rPr lang="en-US" dirty="0" smtClean="0"/>
              <a:t>2021</a:t>
            </a:r>
          </a:p>
          <a:p>
            <a:endParaRPr lang="en-US" dirty="0"/>
          </a:p>
          <a:p>
            <a:r>
              <a:rPr lang="en-US" dirty="0" smtClean="0"/>
              <a:t>Laura E. </a:t>
            </a:r>
            <a:r>
              <a:rPr lang="en-US" dirty="0" smtClean="0"/>
              <a:t>Daniels</a:t>
            </a:r>
          </a:p>
          <a:p>
            <a:endParaRPr lang="en-US" dirty="0" smtClean="0"/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*remember to record this session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12" y="304799"/>
            <a:ext cx="9982200" cy="46808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9012" y="5486400"/>
            <a:ext cx="876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Contributor element, word order does matter (but you don’t have to start at the beginning of the element)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74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3" y="152400"/>
            <a:ext cx="7569696" cy="32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85212" y="9906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Order </a:t>
            </a:r>
            <a:r>
              <a:rPr lang="en-US" dirty="0" smtClean="0"/>
              <a:t>matters– but </a:t>
            </a:r>
            <a:r>
              <a:rPr lang="en-US" i="1" dirty="0" smtClean="0"/>
              <a:t>punctuation is optional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2012" y="3124200"/>
            <a:ext cx="9994612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9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12" y="685800"/>
            <a:ext cx="11439525" cy="3790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412" y="5181600"/>
            <a:ext cx="1074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Reminder: you can combine author/title info in the Keyword 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24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2" y="152400"/>
            <a:ext cx="7345363" cy="31444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012" y="2819400"/>
            <a:ext cx="9020175" cy="3861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28012" y="12192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asterisk * </a:t>
            </a:r>
          </a:p>
          <a:p>
            <a:r>
              <a:rPr lang="en-US" dirty="0" smtClean="0"/>
              <a:t>for truncation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7513" y="4495800"/>
            <a:ext cx="6058599" cy="20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812" y="381000"/>
            <a:ext cx="6632698" cy="3124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812" y="3733800"/>
            <a:ext cx="6632698" cy="26194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6612" y="10668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 readable: formatting, spaces must be exact (good if you’ve copied from the online catalog)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4212" y="38862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Normalized: spaces, punctuation are ignored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9412" y="57150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Both are case insensitive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9412" y="2286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Call number searches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16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612" y="533400"/>
            <a:ext cx="8863234" cy="4648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3929" y="57150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Filter display changes if large number of options selected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8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412" y="381000"/>
            <a:ext cx="7772400" cy="41986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5212" y="4800600"/>
            <a:ext cx="944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Effective location</a:t>
            </a:r>
          </a:p>
          <a:p>
            <a:pPr lvl="1"/>
            <a:r>
              <a:rPr lang="en-US" dirty="0" smtClean="0"/>
              <a:t> –in theory an item can be assigned a different location than its holdings</a:t>
            </a:r>
          </a:p>
          <a:p>
            <a:pPr lvl="1"/>
            <a:r>
              <a:rPr lang="en-US" dirty="0"/>
              <a:t>– </a:t>
            </a:r>
            <a:r>
              <a:rPr lang="en-US" dirty="0" smtClean="0"/>
              <a:t>temporary location can be different from permanent location</a:t>
            </a:r>
          </a:p>
        </p:txBody>
      </p:sp>
    </p:spTree>
    <p:extLst>
      <p:ext uri="{BB962C8B-B14F-4D97-AF65-F5344CB8AC3E}">
        <p14:creationId xmlns:p14="http://schemas.microsoft.com/office/powerpoint/2010/main" val="191179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search (advanced)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searching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CQL syntax (common query language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2"/>
              </a:rPr>
              <a:t>Local documentation </a:t>
            </a:r>
            <a:r>
              <a:rPr lang="en-US" dirty="0" smtClean="0"/>
              <a:t>(Confluence)</a:t>
            </a:r>
          </a:p>
          <a:p>
            <a:r>
              <a:rPr lang="en-US" dirty="0" smtClean="0">
                <a:hlinkClick r:id="rId3"/>
              </a:rPr>
              <a:t>FOLIO community documentation </a:t>
            </a:r>
            <a:r>
              <a:rPr lang="en-US" dirty="0" smtClean="0"/>
              <a:t>(FOLIO wiki)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0589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 (a work in progress)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5754" y="1905000"/>
            <a:ext cx="7400463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20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 searcher…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functionality is a work in progress</a:t>
            </a:r>
          </a:p>
          <a:p>
            <a:r>
              <a:rPr lang="en-US" dirty="0" smtClean="0"/>
              <a:t>Various proposed developments… in flux</a:t>
            </a:r>
          </a:p>
          <a:p>
            <a:pPr marL="0" indent="0">
              <a:buNone/>
            </a:pPr>
            <a:r>
              <a:rPr lang="en-US" dirty="0" smtClean="0"/>
              <a:t>(such as Elastic search proof of concept)</a:t>
            </a:r>
          </a:p>
          <a:p>
            <a:r>
              <a:rPr lang="en-US" dirty="0" smtClean="0"/>
              <a:t>What does this mean for us? </a:t>
            </a:r>
          </a:p>
          <a:p>
            <a:pPr lvl="1"/>
            <a:r>
              <a:rPr lang="en-US" dirty="0" smtClean="0"/>
              <a:t>We will often need to try searching multiple ways</a:t>
            </a:r>
          </a:p>
          <a:p>
            <a:pPr lvl="1"/>
            <a:r>
              <a:rPr lang="en-US" dirty="0" smtClean="0"/>
              <a:t>We will document &amp; share successful search strategies</a:t>
            </a:r>
          </a:p>
          <a:p>
            <a:pPr lvl="1"/>
            <a:r>
              <a:rPr lang="en-US" dirty="0"/>
              <a:t>We </a:t>
            </a:r>
            <a:r>
              <a:rPr lang="en-US" dirty="0" smtClean="0"/>
              <a:t>will inevitably be frustrated at times</a:t>
            </a:r>
          </a:p>
          <a:p>
            <a:pPr lvl="1"/>
            <a:r>
              <a:rPr lang="en-US" dirty="0" smtClean="0"/>
              <a:t>We will provide feedback on how searching needs to work differently and it will get better over time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198" y="114113"/>
            <a:ext cx="2362200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12" y="2082800"/>
            <a:ext cx="1701800" cy="170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612" y="3085913"/>
            <a:ext cx="2159373" cy="215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3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Query search (author/title)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0220" y="1701800"/>
            <a:ext cx="10051585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8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Query search (author/uniform or other alternative title)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7600" y="1888995"/>
            <a:ext cx="10156825" cy="409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6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12" y="1676400"/>
            <a:ext cx="11096772" cy="442509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Query search with filter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Confluence Documentation for Searching Inventory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1000" dirty="0" smtClean="0">
                <a:solidFill>
                  <a:srgbClr val="FF0000"/>
                </a:solidFill>
              </a:rPr>
              <a:t>*don’t forget to stop recording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0637" y="512763"/>
            <a:ext cx="70675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1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609600"/>
            <a:ext cx="7008574" cy="1930400"/>
          </a:xfrm>
        </p:spPr>
        <p:txBody>
          <a:bodyPr/>
          <a:lstStyle/>
          <a:p>
            <a:r>
              <a:rPr lang="en-US" dirty="0" smtClean="0"/>
              <a:t>Inventory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912812" y="2133600"/>
            <a:ext cx="7008574" cy="297338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Search &amp; filter: left pane</a:t>
            </a:r>
          </a:p>
          <a:p>
            <a:r>
              <a:rPr lang="en-US" dirty="0" smtClean="0"/>
              <a:t>Results: </a:t>
            </a:r>
            <a:r>
              <a:rPr lang="en-US" dirty="0" smtClean="0"/>
              <a:t>middle (or default) </a:t>
            </a:r>
            <a:r>
              <a:rPr lang="en-US" dirty="0" smtClean="0"/>
              <a:t>pane</a:t>
            </a:r>
          </a:p>
          <a:p>
            <a:r>
              <a:rPr lang="en-US" dirty="0" smtClean="0"/>
              <a:t>Detail view: right pane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Instances, Holdings, Items</a:t>
            </a:r>
          </a:p>
          <a:p>
            <a:pPr lvl="1"/>
            <a:r>
              <a:rPr lang="en-US" dirty="0" smtClean="0"/>
              <a:t>Instance segment is the default</a:t>
            </a:r>
          </a:p>
          <a:p>
            <a:pPr lvl="1"/>
            <a:r>
              <a:rPr lang="en-US" dirty="0" smtClean="0"/>
              <a:t>Instances always returned in results display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19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in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Instance data is abstracted from MARC bibliographic data but ≠ MARC bibliographic data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012" y="2667000"/>
            <a:ext cx="2822046" cy="3800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646" y="2662518"/>
            <a:ext cx="5775131" cy="380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376"/>
            <a:ext cx="6096256" cy="41100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0612" y="1676400"/>
            <a:ext cx="6162707" cy="3676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9612" y="3048000"/>
            <a:ext cx="6068897" cy="35194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66012" y="253724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initial results for a keyword search across all three segments…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328" y="5760532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</a:t>
            </a:r>
            <a:r>
              <a:rPr lang="en-US" b="1" dirty="0" smtClean="0"/>
              <a:t>different filters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6446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12" y="1295400"/>
            <a:ext cx="2981325" cy="3800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211" y="1315571"/>
            <a:ext cx="2857500" cy="3838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612" y="1277471"/>
            <a:ext cx="2771775" cy="3629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2149" y="5867400"/>
            <a:ext cx="538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some different search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6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 (open 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1) Name one element that is present in all search segments (instance, holdings, item)</a:t>
            </a:r>
          </a:p>
          <a:p>
            <a:pPr marL="0" indent="0">
              <a:buNone/>
            </a:pPr>
            <a:r>
              <a:rPr lang="en-US" dirty="0" smtClean="0"/>
              <a:t>2) Name one element that is only in the Instance segment</a:t>
            </a:r>
          </a:p>
          <a:p>
            <a:pPr marL="0" indent="0">
              <a:buNone/>
            </a:pPr>
            <a:r>
              <a:rPr lang="en-US" dirty="0" smtClean="0"/>
              <a:t>3) Name one element that is only in the Holdings segment</a:t>
            </a:r>
          </a:p>
          <a:p>
            <a:pPr marL="0" indent="0">
              <a:buNone/>
            </a:pPr>
            <a:r>
              <a:rPr lang="en-US" dirty="0" smtClean="0"/>
              <a:t>4) Name one element that is only in the Item segment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212" y="1701800"/>
            <a:ext cx="4578833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80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12" y="381000"/>
            <a:ext cx="9834667" cy="46053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1945" y="52578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Keyword search includes multiple (but not all) </a:t>
            </a:r>
            <a:r>
              <a:rPr lang="en-US" dirty="0" smtClean="0"/>
              <a:t>elements*</a:t>
            </a:r>
          </a:p>
          <a:p>
            <a:endParaRPr lang="en-US" dirty="0" smtClean="0"/>
          </a:p>
          <a:p>
            <a:r>
              <a:rPr lang="en-US" dirty="0" smtClean="0"/>
              <a:t>*title for instance is only title proper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5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2" y="457200"/>
            <a:ext cx="10354830" cy="3783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4212" y="4953000"/>
            <a:ext cx="1104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 may include unexpected values (such as statement of responsibility); notice, also, in </a:t>
            </a:r>
            <a:r>
              <a:rPr lang="en-US" dirty="0" smtClean="0"/>
              <a:t>this and the previous</a:t>
            </a:r>
            <a:r>
              <a:rPr lang="en-US" dirty="0" smtClean="0"/>
              <a:t> example </a:t>
            </a:r>
            <a:r>
              <a:rPr lang="en-US" b="1" dirty="0" smtClean="0"/>
              <a:t>word order does not matter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866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9A4E33EC-D715-440E-9062-8AFA4CC9E341}" vid="{0DFBCB81-4ACA-49F1-BA1C-2B43B27F1FC4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3183</TotalTime>
  <Words>453</Words>
  <Application>Microsoft Office PowerPoint</Application>
  <PresentationFormat>Custom</PresentationFormat>
  <Paragraphs>65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Century Gothic</vt:lpstr>
      <vt:lpstr>Books 16x9</vt:lpstr>
      <vt:lpstr>Searching FOLIO’s Inventory</vt:lpstr>
      <vt:lpstr>Caveat searcher…</vt:lpstr>
      <vt:lpstr>Inventory Basics</vt:lpstr>
      <vt:lpstr>Keep in mind</vt:lpstr>
      <vt:lpstr>PowerPoint Presentation</vt:lpstr>
      <vt:lpstr>PowerPoint Presentation</vt:lpstr>
      <vt:lpstr>Pop quiz (open book)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Query search (advanced)</vt:lpstr>
      <vt:lpstr>Query searching</vt:lpstr>
      <vt:lpstr>Samples (a work in progress)</vt:lpstr>
      <vt:lpstr>Example Query search (author/title)</vt:lpstr>
      <vt:lpstr>Example Query search (author/uniform or other alternative title)</vt:lpstr>
      <vt:lpstr>Example Query search with filter</vt:lpstr>
      <vt:lpstr>Confluence Documentation for Searching Inventory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FOLIO’s Inventory</dc:title>
  <dc:creator>Laura E. Daniels</dc:creator>
  <cp:lastModifiedBy>Laura E. Daniels</cp:lastModifiedBy>
  <cp:revision>32</cp:revision>
  <dcterms:created xsi:type="dcterms:W3CDTF">2021-04-02T15:40:35Z</dcterms:created>
  <dcterms:modified xsi:type="dcterms:W3CDTF">2021-04-07T19:28:35Z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