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8" r:id="rId3"/>
    <p:sldId id="260" r:id="rId4"/>
    <p:sldId id="261" r:id="rId5"/>
    <p:sldId id="262" r:id="rId6"/>
    <p:sldId id="263" r:id="rId7"/>
    <p:sldId id="264" r:id="rId8"/>
    <p:sldId id="268" r:id="rId9"/>
    <p:sldId id="266" r:id="rId10"/>
    <p:sldId id="267" r:id="rId11"/>
    <p:sldId id="269" r:id="rId12"/>
    <p:sldId id="270" r:id="rId13"/>
    <p:sldId id="271" r:id="rId14"/>
    <p:sldId id="272" r:id="rId15"/>
    <p:sldId id="273" r:id="rId16"/>
    <p:sldId id="27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75" autoAdjust="0"/>
    <p:restoredTop sz="94660"/>
  </p:normalViewPr>
  <p:slideViewPr>
    <p:cSldViewPr snapToGrid="0">
      <p:cViewPr varScale="1">
        <p:scale>
          <a:sx n="78" d="100"/>
          <a:sy n="78" d="100"/>
        </p:scale>
        <p:origin x="126"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46873C-F55D-463A-8988-816C77193027}" type="datetimeFigureOut">
              <a:rPr lang="en-US" smtClean="0"/>
              <a:t>5/5/2021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423BF5-AA40-4A14-8A1A-2408F6051166}" type="slidenum">
              <a:rPr lang="en-US" smtClean="0"/>
              <a:t>‹#›</a:t>
            </a:fld>
            <a:endParaRPr lang="en-US"/>
          </a:p>
        </p:txBody>
      </p:sp>
    </p:spTree>
    <p:extLst>
      <p:ext uri="{BB962C8B-B14F-4D97-AF65-F5344CB8AC3E}">
        <p14:creationId xmlns:p14="http://schemas.microsoft.com/office/powerpoint/2010/main" val="1636583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Opened orders can be “unopened” by staff with the required permission.</a:t>
            </a:r>
            <a:endParaRPr lang="en-US" dirty="0"/>
          </a:p>
        </p:txBody>
      </p:sp>
      <p:sp>
        <p:nvSpPr>
          <p:cNvPr id="4" name="Slide Number Placeholder 3"/>
          <p:cNvSpPr>
            <a:spLocks noGrp="1"/>
          </p:cNvSpPr>
          <p:nvPr>
            <p:ph type="sldNum" sz="quarter" idx="10"/>
          </p:nvPr>
        </p:nvSpPr>
        <p:spPr/>
        <p:txBody>
          <a:bodyPr/>
          <a:lstStyle/>
          <a:p>
            <a:fld id="{E7423BF5-AA40-4A14-8A1A-2408F6051166}" type="slidenum">
              <a:rPr lang="en-US" smtClean="0"/>
              <a:t>12</a:t>
            </a:fld>
            <a:endParaRPr lang="en-US"/>
          </a:p>
        </p:txBody>
      </p:sp>
    </p:spTree>
    <p:extLst>
      <p:ext uri="{BB962C8B-B14F-4D97-AF65-F5344CB8AC3E}">
        <p14:creationId xmlns:p14="http://schemas.microsoft.com/office/powerpoint/2010/main" val="15124951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FEDC195-0C53-47D7-9570-E9450B9AFD3D}" type="datetimeFigureOut">
              <a:rPr lang="en-US" smtClean="0"/>
              <a:t>5/5/2021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E4826C-BEED-4176-B497-1979E80DE413}" type="slidenum">
              <a:rPr lang="en-US" smtClean="0"/>
              <a:t>‹#›</a:t>
            </a:fld>
            <a:endParaRPr lang="en-US"/>
          </a:p>
        </p:txBody>
      </p:sp>
    </p:spTree>
    <p:extLst>
      <p:ext uri="{BB962C8B-B14F-4D97-AF65-F5344CB8AC3E}">
        <p14:creationId xmlns:p14="http://schemas.microsoft.com/office/powerpoint/2010/main" val="7768484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EDC195-0C53-47D7-9570-E9450B9AFD3D}" type="datetimeFigureOut">
              <a:rPr lang="en-US" smtClean="0"/>
              <a:t>5/5/2021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E4826C-BEED-4176-B497-1979E80DE413}" type="slidenum">
              <a:rPr lang="en-US" smtClean="0"/>
              <a:t>‹#›</a:t>
            </a:fld>
            <a:endParaRPr lang="en-US"/>
          </a:p>
        </p:txBody>
      </p:sp>
    </p:spTree>
    <p:extLst>
      <p:ext uri="{BB962C8B-B14F-4D97-AF65-F5344CB8AC3E}">
        <p14:creationId xmlns:p14="http://schemas.microsoft.com/office/powerpoint/2010/main" val="974258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EDC195-0C53-47D7-9570-E9450B9AFD3D}" type="datetimeFigureOut">
              <a:rPr lang="en-US" smtClean="0"/>
              <a:t>5/5/2021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E4826C-BEED-4176-B497-1979E80DE413}" type="slidenum">
              <a:rPr lang="en-US" smtClean="0"/>
              <a:t>‹#›</a:t>
            </a:fld>
            <a:endParaRPr lang="en-US"/>
          </a:p>
        </p:txBody>
      </p:sp>
    </p:spTree>
    <p:extLst>
      <p:ext uri="{BB962C8B-B14F-4D97-AF65-F5344CB8AC3E}">
        <p14:creationId xmlns:p14="http://schemas.microsoft.com/office/powerpoint/2010/main" val="3799655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EDC195-0C53-47D7-9570-E9450B9AFD3D}" type="datetimeFigureOut">
              <a:rPr lang="en-US" smtClean="0"/>
              <a:t>5/5/2021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E4826C-BEED-4176-B497-1979E80DE413}" type="slidenum">
              <a:rPr lang="en-US" smtClean="0"/>
              <a:t>‹#›</a:t>
            </a:fld>
            <a:endParaRPr lang="en-US"/>
          </a:p>
        </p:txBody>
      </p:sp>
    </p:spTree>
    <p:extLst>
      <p:ext uri="{BB962C8B-B14F-4D97-AF65-F5344CB8AC3E}">
        <p14:creationId xmlns:p14="http://schemas.microsoft.com/office/powerpoint/2010/main" val="431471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FEDC195-0C53-47D7-9570-E9450B9AFD3D}" type="datetimeFigureOut">
              <a:rPr lang="en-US" smtClean="0"/>
              <a:t>5/5/2021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E4826C-BEED-4176-B497-1979E80DE413}" type="slidenum">
              <a:rPr lang="en-US" smtClean="0"/>
              <a:t>‹#›</a:t>
            </a:fld>
            <a:endParaRPr lang="en-US"/>
          </a:p>
        </p:txBody>
      </p:sp>
    </p:spTree>
    <p:extLst>
      <p:ext uri="{BB962C8B-B14F-4D97-AF65-F5344CB8AC3E}">
        <p14:creationId xmlns:p14="http://schemas.microsoft.com/office/powerpoint/2010/main" val="1544459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FEDC195-0C53-47D7-9570-E9450B9AFD3D}" type="datetimeFigureOut">
              <a:rPr lang="en-US" smtClean="0"/>
              <a:t>5/5/2021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E4826C-BEED-4176-B497-1979E80DE413}" type="slidenum">
              <a:rPr lang="en-US" smtClean="0"/>
              <a:t>‹#›</a:t>
            </a:fld>
            <a:endParaRPr lang="en-US"/>
          </a:p>
        </p:txBody>
      </p:sp>
    </p:spTree>
    <p:extLst>
      <p:ext uri="{BB962C8B-B14F-4D97-AF65-F5344CB8AC3E}">
        <p14:creationId xmlns:p14="http://schemas.microsoft.com/office/powerpoint/2010/main" val="38474040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FEDC195-0C53-47D7-9570-E9450B9AFD3D}" type="datetimeFigureOut">
              <a:rPr lang="en-US" smtClean="0"/>
              <a:t>5/5/2021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E4826C-BEED-4176-B497-1979E80DE413}" type="slidenum">
              <a:rPr lang="en-US" smtClean="0"/>
              <a:t>‹#›</a:t>
            </a:fld>
            <a:endParaRPr lang="en-US"/>
          </a:p>
        </p:txBody>
      </p:sp>
    </p:spTree>
    <p:extLst>
      <p:ext uri="{BB962C8B-B14F-4D97-AF65-F5344CB8AC3E}">
        <p14:creationId xmlns:p14="http://schemas.microsoft.com/office/powerpoint/2010/main" val="2658619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FEDC195-0C53-47D7-9570-E9450B9AFD3D}" type="datetimeFigureOut">
              <a:rPr lang="en-US" smtClean="0"/>
              <a:t>5/5/2021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E4826C-BEED-4176-B497-1979E80DE413}" type="slidenum">
              <a:rPr lang="en-US" smtClean="0"/>
              <a:t>‹#›</a:t>
            </a:fld>
            <a:endParaRPr lang="en-US"/>
          </a:p>
        </p:txBody>
      </p:sp>
    </p:spTree>
    <p:extLst>
      <p:ext uri="{BB962C8B-B14F-4D97-AF65-F5344CB8AC3E}">
        <p14:creationId xmlns:p14="http://schemas.microsoft.com/office/powerpoint/2010/main" val="1909716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EDC195-0C53-47D7-9570-E9450B9AFD3D}" type="datetimeFigureOut">
              <a:rPr lang="en-US" smtClean="0"/>
              <a:t>5/5/2021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E4826C-BEED-4176-B497-1979E80DE413}" type="slidenum">
              <a:rPr lang="en-US" smtClean="0"/>
              <a:t>‹#›</a:t>
            </a:fld>
            <a:endParaRPr lang="en-US"/>
          </a:p>
        </p:txBody>
      </p:sp>
    </p:spTree>
    <p:extLst>
      <p:ext uri="{BB962C8B-B14F-4D97-AF65-F5344CB8AC3E}">
        <p14:creationId xmlns:p14="http://schemas.microsoft.com/office/powerpoint/2010/main" val="4245895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FEDC195-0C53-47D7-9570-E9450B9AFD3D}" type="datetimeFigureOut">
              <a:rPr lang="en-US" smtClean="0"/>
              <a:t>5/5/2021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E4826C-BEED-4176-B497-1979E80DE413}" type="slidenum">
              <a:rPr lang="en-US" smtClean="0"/>
              <a:t>‹#›</a:t>
            </a:fld>
            <a:endParaRPr lang="en-US"/>
          </a:p>
        </p:txBody>
      </p:sp>
    </p:spTree>
    <p:extLst>
      <p:ext uri="{BB962C8B-B14F-4D97-AF65-F5344CB8AC3E}">
        <p14:creationId xmlns:p14="http://schemas.microsoft.com/office/powerpoint/2010/main" val="1037543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FEDC195-0C53-47D7-9570-E9450B9AFD3D}" type="datetimeFigureOut">
              <a:rPr lang="en-US" smtClean="0"/>
              <a:t>5/5/2021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E4826C-BEED-4176-B497-1979E80DE413}" type="slidenum">
              <a:rPr lang="en-US" smtClean="0"/>
              <a:t>‹#›</a:t>
            </a:fld>
            <a:endParaRPr lang="en-US"/>
          </a:p>
        </p:txBody>
      </p:sp>
    </p:spTree>
    <p:extLst>
      <p:ext uri="{BB962C8B-B14F-4D97-AF65-F5344CB8AC3E}">
        <p14:creationId xmlns:p14="http://schemas.microsoft.com/office/powerpoint/2010/main" val="39180023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EDC195-0C53-47D7-9570-E9450B9AFD3D}" type="datetimeFigureOut">
              <a:rPr lang="en-US" smtClean="0"/>
              <a:t>5/5/2021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E4826C-BEED-4176-B497-1979E80DE413}" type="slidenum">
              <a:rPr lang="en-US" smtClean="0"/>
              <a:t>‹#›</a:t>
            </a:fld>
            <a:endParaRPr lang="en-US"/>
          </a:p>
        </p:txBody>
      </p:sp>
    </p:spTree>
    <p:extLst>
      <p:ext uri="{BB962C8B-B14F-4D97-AF65-F5344CB8AC3E}">
        <p14:creationId xmlns:p14="http://schemas.microsoft.com/office/powerpoint/2010/main" val="25360541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3999" y="222421"/>
            <a:ext cx="9144000" cy="2532449"/>
          </a:xfrm>
        </p:spPr>
        <p:txBody>
          <a:bodyPr>
            <a:normAutofit/>
          </a:bodyPr>
          <a:lstStyle/>
          <a:p>
            <a:r>
              <a:rPr lang="en-US" sz="4400" b="1" dirty="0" smtClean="0">
                <a:solidFill>
                  <a:srgbClr val="0070C0"/>
                </a:solidFill>
              </a:rPr>
              <a:t>Ordering in FOLIO</a:t>
            </a:r>
            <a:br>
              <a:rPr lang="en-US" sz="4400" b="1" dirty="0" smtClean="0">
                <a:solidFill>
                  <a:srgbClr val="0070C0"/>
                </a:solidFill>
              </a:rPr>
            </a:br>
            <a:r>
              <a:rPr lang="en-US" sz="4400" dirty="0"/>
              <a:t/>
            </a:r>
            <a:br>
              <a:rPr lang="en-US" sz="4400" dirty="0"/>
            </a:br>
            <a:r>
              <a:rPr lang="en-US" sz="2400" dirty="0" smtClean="0"/>
              <a:t>presented by</a:t>
            </a:r>
            <a:br>
              <a:rPr lang="en-US" sz="2400" dirty="0" smtClean="0"/>
            </a:br>
            <a:r>
              <a:rPr lang="en-US" sz="2800" dirty="0" smtClean="0"/>
              <a:t>Jean M. Pajerek</a:t>
            </a:r>
            <a:br>
              <a:rPr lang="en-US" sz="2800" dirty="0" smtClean="0"/>
            </a:br>
            <a:r>
              <a:rPr lang="en-US" sz="2400" dirty="0" smtClean="0"/>
              <a:t>May 2021</a:t>
            </a:r>
            <a:endParaRPr lang="en-US" sz="4400" dirty="0"/>
          </a:p>
        </p:txBody>
      </p:sp>
      <p:pic>
        <p:nvPicPr>
          <p:cNvPr id="4" name="Picture 3"/>
          <p:cNvPicPr>
            <a:picLocks noChangeAspect="1"/>
          </p:cNvPicPr>
          <p:nvPr/>
        </p:nvPicPr>
        <p:blipFill>
          <a:blip r:embed="rId2"/>
          <a:stretch>
            <a:fillRect/>
          </a:stretch>
        </p:blipFill>
        <p:spPr>
          <a:xfrm>
            <a:off x="3484606" y="3039762"/>
            <a:ext cx="5535826" cy="3818238"/>
          </a:xfrm>
          <a:prstGeom prst="rect">
            <a:avLst/>
          </a:prstGeom>
        </p:spPr>
      </p:pic>
    </p:spTree>
    <p:extLst>
      <p:ext uri="{BB962C8B-B14F-4D97-AF65-F5344CB8AC3E}">
        <p14:creationId xmlns:p14="http://schemas.microsoft.com/office/powerpoint/2010/main" val="28437024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solidFill>
                  <a:srgbClr val="0070C0"/>
                </a:solidFill>
              </a:rPr>
              <a:t>The choices you make at the beginning of the ordering process will determine which PO and POL fields become available to be filled out.</a:t>
            </a:r>
            <a:endParaRPr lang="en-US" sz="3600" b="1" dirty="0">
              <a:solidFill>
                <a:srgbClr val="0070C0"/>
              </a:solidFill>
            </a:endParaRPr>
          </a:p>
        </p:txBody>
      </p:sp>
      <p:sp>
        <p:nvSpPr>
          <p:cNvPr id="3" name="Content Placeholder 2"/>
          <p:cNvSpPr>
            <a:spLocks noGrp="1"/>
          </p:cNvSpPr>
          <p:nvPr>
            <p:ph idx="1"/>
          </p:nvPr>
        </p:nvSpPr>
        <p:spPr>
          <a:xfrm>
            <a:off x="838200" y="2233398"/>
            <a:ext cx="10515600" cy="4351338"/>
          </a:xfrm>
        </p:spPr>
        <p:txBody>
          <a:bodyPr/>
          <a:lstStyle/>
          <a:p>
            <a:pPr marL="0" indent="0">
              <a:buNone/>
            </a:pPr>
            <a:r>
              <a:rPr lang="en-US" dirty="0" smtClean="0"/>
              <a:t>For example, if you select the order format for an electronic resource, FOLIO expects you to fill out fields that have to do with </a:t>
            </a:r>
            <a:r>
              <a:rPr lang="en-US" dirty="0" err="1" smtClean="0"/>
              <a:t>e-resources</a:t>
            </a:r>
            <a:r>
              <a:rPr lang="en-US" dirty="0" smtClean="0"/>
              <a:t>, such as date of activation and whether it is a trial or not. Since </a:t>
            </a:r>
            <a:r>
              <a:rPr lang="en-US" dirty="0" err="1" smtClean="0"/>
              <a:t>e-resources</a:t>
            </a:r>
            <a:r>
              <a:rPr lang="en-US" dirty="0" smtClean="0"/>
              <a:t> do not have item records, the default setting in the “Create inventory” field of the POL for an e-resource will display as “Instance, holding” instead of “Instance, holding, item.”</a:t>
            </a:r>
          </a:p>
          <a:p>
            <a:pPr marL="0" indent="0">
              <a:buNone/>
            </a:pPr>
            <a:endParaRPr lang="en-US" dirty="0"/>
          </a:p>
          <a:p>
            <a:pPr marL="0" indent="0">
              <a:buNone/>
            </a:pPr>
            <a:r>
              <a:rPr lang="en-US" dirty="0" smtClean="0"/>
              <a:t>If you select “Ongoing” for your order type, FOLIO may expect you to supply subscription-related information such Renewal interval and Renewal date. </a:t>
            </a:r>
            <a:endParaRPr lang="en-US" dirty="0"/>
          </a:p>
        </p:txBody>
      </p:sp>
    </p:spTree>
    <p:extLst>
      <p:ext uri="{BB962C8B-B14F-4D97-AF65-F5344CB8AC3E}">
        <p14:creationId xmlns:p14="http://schemas.microsoft.com/office/powerpoint/2010/main" val="37765770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Purchase order workflow status</a:t>
            </a:r>
            <a:endParaRPr lang="en-US" b="1" dirty="0">
              <a:solidFill>
                <a:srgbClr val="0070C0"/>
              </a:solidFill>
            </a:endParaRPr>
          </a:p>
        </p:txBody>
      </p:sp>
      <p:sp>
        <p:nvSpPr>
          <p:cNvPr id="3" name="Content Placeholder 2"/>
          <p:cNvSpPr>
            <a:spLocks noGrp="1"/>
          </p:cNvSpPr>
          <p:nvPr>
            <p:ph idx="1"/>
          </p:nvPr>
        </p:nvSpPr>
        <p:spPr>
          <a:xfrm>
            <a:off x="838200" y="1825625"/>
            <a:ext cx="10515600" cy="4847024"/>
          </a:xfrm>
        </p:spPr>
        <p:txBody>
          <a:bodyPr/>
          <a:lstStyle/>
          <a:p>
            <a:pPr marL="0" indent="0">
              <a:buNone/>
            </a:pPr>
            <a:r>
              <a:rPr lang="en-US" dirty="0" smtClean="0"/>
              <a:t>Every purchase order in FOLIO has one of three workflow statuses:</a:t>
            </a:r>
          </a:p>
          <a:p>
            <a:r>
              <a:rPr lang="en-US" dirty="0" smtClean="0"/>
              <a:t>Pending – this is the default status of a newly created purchase order.</a:t>
            </a:r>
          </a:p>
          <a:p>
            <a:r>
              <a:rPr lang="en-US" dirty="0" smtClean="0"/>
              <a:t>Open – this status is similar to Approved/Sent in Voyager.</a:t>
            </a:r>
          </a:p>
          <a:p>
            <a:r>
              <a:rPr lang="en-US" dirty="0" smtClean="0"/>
              <a:t>Closed – when no further action is to be taken on the purchase order, a status of “Closed” applies.</a:t>
            </a:r>
            <a:endParaRPr lang="en-US" dirty="0"/>
          </a:p>
        </p:txBody>
      </p:sp>
      <p:pic>
        <p:nvPicPr>
          <p:cNvPr id="4" name="Picture 3"/>
          <p:cNvPicPr>
            <a:picLocks noChangeAspect="1"/>
          </p:cNvPicPr>
          <p:nvPr/>
        </p:nvPicPr>
        <p:blipFill>
          <a:blip r:embed="rId2"/>
          <a:stretch>
            <a:fillRect/>
          </a:stretch>
        </p:blipFill>
        <p:spPr>
          <a:xfrm>
            <a:off x="4107592" y="4605724"/>
            <a:ext cx="3581400" cy="2066925"/>
          </a:xfrm>
          <a:prstGeom prst="rect">
            <a:avLst/>
          </a:prstGeom>
        </p:spPr>
      </p:pic>
    </p:spTree>
    <p:extLst>
      <p:ext uri="{BB962C8B-B14F-4D97-AF65-F5344CB8AC3E}">
        <p14:creationId xmlns:p14="http://schemas.microsoft.com/office/powerpoint/2010/main" val="33448763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rgbClr val="0070C0"/>
                </a:solidFill>
              </a:rPr>
              <a:t>What happens when the status of a purchase order changes from “Pending” to “Open?”</a:t>
            </a:r>
            <a:endParaRPr lang="en-US" sz="4000" b="1" dirty="0">
              <a:solidFill>
                <a:srgbClr val="0070C0"/>
              </a:solidFill>
            </a:endParaRPr>
          </a:p>
        </p:txBody>
      </p:sp>
      <p:sp>
        <p:nvSpPr>
          <p:cNvPr id="3" name="Content Placeholder 2"/>
          <p:cNvSpPr>
            <a:spLocks noGrp="1"/>
          </p:cNvSpPr>
          <p:nvPr>
            <p:ph idx="1"/>
          </p:nvPr>
        </p:nvSpPr>
        <p:spPr>
          <a:xfrm>
            <a:off x="838200" y="1825624"/>
            <a:ext cx="10515600" cy="4871737"/>
          </a:xfrm>
        </p:spPr>
        <p:txBody>
          <a:bodyPr>
            <a:normAutofit fontScale="92500" lnSpcReduction="20000"/>
          </a:bodyPr>
          <a:lstStyle/>
          <a:p>
            <a:pPr marL="0" indent="0">
              <a:buNone/>
            </a:pPr>
            <a:r>
              <a:rPr lang="en-US" dirty="0" smtClean="0"/>
              <a:t>Once you have created your purchase order and are satisfied that the information in it is complete and correct, you are ready to “Open” the order. Opening an order initiates the following processes:</a:t>
            </a:r>
          </a:p>
          <a:p>
            <a:pPr marL="0" indent="0">
              <a:buNone/>
            </a:pPr>
            <a:endParaRPr lang="en-US" dirty="0" smtClean="0"/>
          </a:p>
          <a:p>
            <a:r>
              <a:rPr lang="en-US" dirty="0"/>
              <a:t>Instances, holdings, and items will be </a:t>
            </a:r>
            <a:r>
              <a:rPr lang="en-US" dirty="0" smtClean="0"/>
              <a:t>created within Inventory, </a:t>
            </a:r>
            <a:r>
              <a:rPr lang="en-US" dirty="0"/>
              <a:t>as </a:t>
            </a:r>
            <a:r>
              <a:rPr lang="en-US" dirty="0" smtClean="0"/>
              <a:t>indicated by you </a:t>
            </a:r>
            <a:r>
              <a:rPr lang="en-US" dirty="0"/>
              <a:t>on the POL.</a:t>
            </a:r>
          </a:p>
          <a:p>
            <a:endParaRPr lang="en-US" dirty="0" smtClean="0"/>
          </a:p>
          <a:p>
            <a:r>
              <a:rPr lang="en-US" dirty="0" smtClean="0"/>
              <a:t>Funds specified in the fund distribution(s) on the POL(s) will be encumbered.</a:t>
            </a:r>
          </a:p>
          <a:p>
            <a:endParaRPr lang="en-US" dirty="0"/>
          </a:p>
          <a:p>
            <a:r>
              <a:rPr lang="en-US" dirty="0" smtClean="0"/>
              <a:t>Some fields will no longer be editable within the Orders app.*</a:t>
            </a:r>
          </a:p>
          <a:p>
            <a:endParaRPr lang="en-US" dirty="0" smtClean="0"/>
          </a:p>
          <a:p>
            <a:r>
              <a:rPr lang="en-US" dirty="0" smtClean="0"/>
              <a:t>In the Receiving app, pieces may become available to be received.</a:t>
            </a:r>
            <a:endParaRPr lang="en-US" dirty="0"/>
          </a:p>
        </p:txBody>
      </p:sp>
    </p:spTree>
    <p:extLst>
      <p:ext uri="{BB962C8B-B14F-4D97-AF65-F5344CB8AC3E}">
        <p14:creationId xmlns:p14="http://schemas.microsoft.com/office/powerpoint/2010/main" val="11418372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What are the fields that can be edited in an open purchase order?</a:t>
            </a:r>
            <a:endParaRPr lang="en-US" b="1" dirty="0">
              <a:solidFill>
                <a:srgbClr val="0070C0"/>
              </a:solidFill>
            </a:endParaRPr>
          </a:p>
        </p:txBody>
      </p:sp>
      <p:sp>
        <p:nvSpPr>
          <p:cNvPr id="3" name="Content Placeholder 2"/>
          <p:cNvSpPr>
            <a:spLocks noGrp="1"/>
          </p:cNvSpPr>
          <p:nvPr>
            <p:ph idx="1"/>
          </p:nvPr>
        </p:nvSpPr>
        <p:spPr>
          <a:xfrm>
            <a:off x="838200" y="2097473"/>
            <a:ext cx="10515600" cy="4351338"/>
          </a:xfrm>
        </p:spPr>
        <p:txBody>
          <a:bodyPr>
            <a:normAutofit fontScale="92500" lnSpcReduction="20000"/>
          </a:bodyPr>
          <a:lstStyle/>
          <a:p>
            <a:pPr marL="0" indent="0">
              <a:buNone/>
            </a:pPr>
            <a:r>
              <a:rPr lang="en-US" dirty="0" smtClean="0"/>
              <a:t>When a purchase order has the status of “Open,” the fields that are controlled by the instance, holdings, or item records in Inventory cannot be edited from within the Orders app. Fields that can be edited on an open purchase order include the following, but this is not an exhaustive list:</a:t>
            </a:r>
          </a:p>
          <a:p>
            <a:pPr marL="0" indent="0">
              <a:buNone/>
            </a:pPr>
            <a:endParaRPr lang="en-US" dirty="0" smtClean="0"/>
          </a:p>
          <a:p>
            <a:pPr marL="0" indent="0">
              <a:buNone/>
            </a:pPr>
            <a:r>
              <a:rPr lang="en-US" dirty="0" smtClean="0"/>
              <a:t>Vendor						Quantity</a:t>
            </a:r>
          </a:p>
          <a:p>
            <a:pPr marL="0" indent="0">
              <a:buNone/>
            </a:pPr>
            <a:r>
              <a:rPr lang="en-US" dirty="0" smtClean="0"/>
              <a:t>Bill to/Ship to information				Receipt status</a:t>
            </a:r>
          </a:p>
          <a:p>
            <a:pPr marL="0" indent="0">
              <a:buNone/>
            </a:pPr>
            <a:r>
              <a:rPr lang="en-US" dirty="0" smtClean="0"/>
              <a:t>Tags							Payment status</a:t>
            </a:r>
          </a:p>
          <a:p>
            <a:pPr marL="0" indent="0">
              <a:buNone/>
            </a:pPr>
            <a:r>
              <a:rPr lang="en-US" dirty="0" smtClean="0"/>
              <a:t>Notes, including Receiving note			Fund distribution</a:t>
            </a:r>
          </a:p>
          <a:p>
            <a:pPr marL="0" indent="0">
              <a:buNone/>
            </a:pPr>
            <a:r>
              <a:rPr lang="en-US" dirty="0" smtClean="0"/>
              <a:t>Subscription start date				Receipt due (date)</a:t>
            </a:r>
          </a:p>
          <a:p>
            <a:pPr marL="0" indent="0">
              <a:buNone/>
            </a:pPr>
            <a:r>
              <a:rPr lang="en-US" dirty="0" smtClean="0"/>
              <a:t>Price							Expected receipt date </a:t>
            </a:r>
          </a:p>
          <a:p>
            <a:pPr marL="0" indent="0">
              <a:buNone/>
            </a:pPr>
            <a:endParaRPr lang="en-US" dirty="0"/>
          </a:p>
        </p:txBody>
      </p:sp>
    </p:spTree>
    <p:extLst>
      <p:ext uri="{BB962C8B-B14F-4D97-AF65-F5344CB8AC3E}">
        <p14:creationId xmlns:p14="http://schemas.microsoft.com/office/powerpoint/2010/main" val="32369494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What does it mean for a purchase order to have the status of “Closed?”</a:t>
            </a:r>
            <a:endParaRPr lang="en-US" b="1" dirty="0">
              <a:solidFill>
                <a:srgbClr val="0070C0"/>
              </a:solidFill>
            </a:endParaRPr>
          </a:p>
        </p:txBody>
      </p:sp>
      <p:sp>
        <p:nvSpPr>
          <p:cNvPr id="5" name="Content Placeholder 4"/>
          <p:cNvSpPr>
            <a:spLocks noGrp="1"/>
          </p:cNvSpPr>
          <p:nvPr>
            <p:ph idx="1"/>
          </p:nvPr>
        </p:nvSpPr>
        <p:spPr/>
        <p:txBody>
          <a:bodyPr/>
          <a:lstStyle/>
          <a:p>
            <a:pPr marL="0" indent="0">
              <a:buNone/>
            </a:pPr>
            <a:r>
              <a:rPr lang="en-US" sz="2400" dirty="0" smtClean="0"/>
              <a:t>There are a number of reasons why a purchase order may be closed.</a:t>
            </a:r>
          </a:p>
          <a:p>
            <a:pPr marL="0" indent="0">
              <a:buNone/>
            </a:pPr>
            <a:r>
              <a:rPr lang="en-US" sz="2400" dirty="0" smtClean="0"/>
              <a:t>When a purchase order is closed manually by a staff member, a reason for the closure must be specified by selecting it from a drop-down list:</a:t>
            </a:r>
          </a:p>
          <a:p>
            <a:pPr marL="0" indent="0">
              <a:buNone/>
            </a:pPr>
            <a:r>
              <a:rPr lang="en-US" sz="2400" dirty="0" smtClean="0"/>
              <a:t>The drop-down list is </a:t>
            </a:r>
          </a:p>
          <a:p>
            <a:pPr marL="0" indent="0">
              <a:buNone/>
            </a:pPr>
            <a:r>
              <a:rPr lang="en-US" sz="2400" dirty="0"/>
              <a:t>i</a:t>
            </a:r>
            <a:r>
              <a:rPr lang="en-US" sz="2400" dirty="0" smtClean="0"/>
              <a:t>nvoked by clicking on the </a:t>
            </a:r>
          </a:p>
          <a:p>
            <a:pPr marL="0" indent="0">
              <a:buNone/>
            </a:pPr>
            <a:r>
              <a:rPr lang="en-US" sz="2400" dirty="0"/>
              <a:t>b</a:t>
            </a:r>
            <a:r>
              <a:rPr lang="en-US" sz="2400" dirty="0" smtClean="0"/>
              <a:t>lue “Actions” button in the</a:t>
            </a:r>
          </a:p>
          <a:p>
            <a:pPr marL="0" indent="0">
              <a:buNone/>
            </a:pPr>
            <a:r>
              <a:rPr lang="en-US" sz="2400" dirty="0" smtClean="0"/>
              <a:t>PO and selecting “Close</a:t>
            </a:r>
          </a:p>
          <a:p>
            <a:pPr marL="0" indent="0">
              <a:buNone/>
            </a:pPr>
            <a:r>
              <a:rPr lang="en-US" sz="2400" dirty="0"/>
              <a:t>o</a:t>
            </a:r>
            <a:r>
              <a:rPr lang="en-US" sz="2400" dirty="0" smtClean="0"/>
              <a:t>rder.” </a:t>
            </a:r>
            <a:endParaRPr lang="en-US" sz="2400" dirty="0"/>
          </a:p>
        </p:txBody>
      </p:sp>
      <p:pic>
        <p:nvPicPr>
          <p:cNvPr id="6" name="Picture 5"/>
          <p:cNvPicPr>
            <a:picLocks noChangeAspect="1"/>
          </p:cNvPicPr>
          <p:nvPr/>
        </p:nvPicPr>
        <p:blipFill>
          <a:blip r:embed="rId2"/>
          <a:stretch>
            <a:fillRect/>
          </a:stretch>
        </p:blipFill>
        <p:spPr>
          <a:xfrm>
            <a:off x="5137461" y="3081381"/>
            <a:ext cx="7230484" cy="4896533"/>
          </a:xfrm>
          <a:prstGeom prst="rect">
            <a:avLst/>
          </a:prstGeom>
        </p:spPr>
      </p:pic>
    </p:spTree>
    <p:extLst>
      <p:ext uri="{BB962C8B-B14F-4D97-AF65-F5344CB8AC3E}">
        <p14:creationId xmlns:p14="http://schemas.microsoft.com/office/powerpoint/2010/main" val="2877785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FOLIO itself will automatically close a purchase if certain conditions are met:</a:t>
            </a:r>
            <a:endParaRPr lang="en-US" b="1" dirty="0">
              <a:solidFill>
                <a:srgbClr val="0070C0"/>
              </a:solidFill>
            </a:endParaRPr>
          </a:p>
        </p:txBody>
      </p:sp>
      <p:sp>
        <p:nvSpPr>
          <p:cNvPr id="3" name="Content Placeholder 2"/>
          <p:cNvSpPr>
            <a:spLocks noGrp="1"/>
          </p:cNvSpPr>
          <p:nvPr>
            <p:ph idx="1"/>
          </p:nvPr>
        </p:nvSpPr>
        <p:spPr>
          <a:xfrm>
            <a:off x="642551" y="1958847"/>
            <a:ext cx="11353800" cy="4736456"/>
          </a:xfrm>
        </p:spPr>
        <p:txBody>
          <a:bodyPr/>
          <a:lstStyle/>
          <a:p>
            <a:r>
              <a:rPr lang="en-US" dirty="0" smtClean="0"/>
              <a:t>If all POLs on the purchase order are fully </a:t>
            </a:r>
            <a:r>
              <a:rPr lang="en-US" dirty="0" smtClean="0"/>
              <a:t>received (or receipt is not required)</a:t>
            </a:r>
            <a:endParaRPr lang="en-US" dirty="0" smtClean="0"/>
          </a:p>
          <a:p>
            <a:r>
              <a:rPr lang="en-US" dirty="0" smtClean="0"/>
              <a:t>AND the invoice for every POL on the PO is fully paid</a:t>
            </a:r>
          </a:p>
          <a:p>
            <a:pPr marL="0" indent="0">
              <a:buNone/>
            </a:pPr>
            <a:endParaRPr lang="en-US" dirty="0"/>
          </a:p>
        </p:txBody>
      </p:sp>
      <p:pic>
        <p:nvPicPr>
          <p:cNvPr id="4" name="Picture 3"/>
          <p:cNvPicPr>
            <a:picLocks noChangeAspect="1"/>
          </p:cNvPicPr>
          <p:nvPr/>
        </p:nvPicPr>
        <p:blipFill>
          <a:blip r:embed="rId2"/>
          <a:stretch>
            <a:fillRect/>
          </a:stretch>
        </p:blipFill>
        <p:spPr>
          <a:xfrm>
            <a:off x="7229217" y="4007473"/>
            <a:ext cx="4744480" cy="1565423"/>
          </a:xfrm>
          <a:prstGeom prst="rect">
            <a:avLst/>
          </a:prstGeom>
        </p:spPr>
      </p:pic>
      <p:pic>
        <p:nvPicPr>
          <p:cNvPr id="6" name="Picture 5"/>
          <p:cNvPicPr>
            <a:picLocks noChangeAspect="1"/>
          </p:cNvPicPr>
          <p:nvPr/>
        </p:nvPicPr>
        <p:blipFill>
          <a:blip r:embed="rId3"/>
          <a:stretch>
            <a:fillRect/>
          </a:stretch>
        </p:blipFill>
        <p:spPr>
          <a:xfrm>
            <a:off x="1360531" y="3504428"/>
            <a:ext cx="4552950" cy="3190875"/>
          </a:xfrm>
          <a:prstGeom prst="rect">
            <a:avLst/>
          </a:prstGeom>
        </p:spPr>
      </p:pic>
      <p:sp>
        <p:nvSpPr>
          <p:cNvPr id="7" name="TextBox 6"/>
          <p:cNvSpPr txBox="1"/>
          <p:nvPr/>
        </p:nvSpPr>
        <p:spPr>
          <a:xfrm>
            <a:off x="7599662" y="5387546"/>
            <a:ext cx="4003589" cy="646331"/>
          </a:xfrm>
          <a:prstGeom prst="rect">
            <a:avLst/>
          </a:prstGeom>
          <a:noFill/>
        </p:spPr>
        <p:txBody>
          <a:bodyPr wrap="square" rtlCol="0">
            <a:spAutoFit/>
          </a:bodyPr>
          <a:lstStyle/>
          <a:p>
            <a:r>
              <a:rPr lang="en-US" dirty="0" smtClean="0">
                <a:solidFill>
                  <a:srgbClr val="FF0000"/>
                </a:solidFill>
              </a:rPr>
              <a:t>This message displays on the POL display of a closed and complete POL. </a:t>
            </a:r>
            <a:endParaRPr lang="en-US" dirty="0">
              <a:solidFill>
                <a:srgbClr val="FF0000"/>
              </a:solidFill>
            </a:endParaRPr>
          </a:p>
        </p:txBody>
      </p:sp>
    </p:spTree>
    <p:extLst>
      <p:ext uri="{BB962C8B-B14F-4D97-AF65-F5344CB8AC3E}">
        <p14:creationId xmlns:p14="http://schemas.microsoft.com/office/powerpoint/2010/main" val="32882871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0070C0"/>
                </a:solidFill>
              </a:rPr>
              <a:t>Let’s dive in and get our feet wet!</a:t>
            </a:r>
            <a:endParaRPr lang="en-US" b="1" dirty="0">
              <a:solidFill>
                <a:srgbClr val="0070C0"/>
              </a:solidFill>
            </a:endParaRPr>
          </a:p>
        </p:txBody>
      </p:sp>
      <p:pic>
        <p:nvPicPr>
          <p:cNvPr id="4" name="Content Placeholder 3"/>
          <p:cNvPicPr>
            <a:picLocks noGrp="1" noChangeAspect="1"/>
          </p:cNvPicPr>
          <p:nvPr>
            <p:ph idx="1"/>
          </p:nvPr>
        </p:nvPicPr>
        <p:blipFill>
          <a:blip r:embed="rId2"/>
          <a:stretch>
            <a:fillRect/>
          </a:stretch>
        </p:blipFill>
        <p:spPr>
          <a:xfrm>
            <a:off x="2891481" y="1556951"/>
            <a:ext cx="6067168" cy="5301049"/>
          </a:xfrm>
          <a:prstGeom prst="rect">
            <a:avLst/>
          </a:prstGeom>
        </p:spPr>
      </p:pic>
    </p:spTree>
    <p:extLst>
      <p:ext uri="{BB962C8B-B14F-4D97-AF65-F5344CB8AC3E}">
        <p14:creationId xmlns:p14="http://schemas.microsoft.com/office/powerpoint/2010/main" val="2560354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492" y="182563"/>
            <a:ext cx="10515600" cy="1325563"/>
          </a:xfrm>
        </p:spPr>
        <p:txBody>
          <a:bodyPr>
            <a:normAutofit/>
          </a:bodyPr>
          <a:lstStyle/>
          <a:p>
            <a:pPr algn="ctr"/>
            <a:r>
              <a:rPr lang="en-US" sz="6000" b="1" dirty="0" smtClean="0">
                <a:latin typeface="Edwardian Script ITC" panose="030303020407070D0804" pitchFamily="66" charset="0"/>
              </a:rPr>
              <a:t>Disclaimer!</a:t>
            </a:r>
            <a:endParaRPr lang="en-US" sz="6000" b="1" dirty="0">
              <a:latin typeface="Edwardian Script ITC" panose="030303020407070D0804" pitchFamily="66" charset="0"/>
            </a:endParaRPr>
          </a:p>
        </p:txBody>
      </p:sp>
      <p:sp>
        <p:nvSpPr>
          <p:cNvPr id="3" name="Content Placeholder 2"/>
          <p:cNvSpPr>
            <a:spLocks noGrp="1"/>
          </p:cNvSpPr>
          <p:nvPr>
            <p:ph idx="1"/>
          </p:nvPr>
        </p:nvSpPr>
        <p:spPr>
          <a:xfrm>
            <a:off x="640492" y="1690688"/>
            <a:ext cx="10515600" cy="5375188"/>
          </a:xfrm>
        </p:spPr>
        <p:txBody>
          <a:bodyPr/>
          <a:lstStyle/>
          <a:p>
            <a:r>
              <a:rPr lang="en-US" sz="3200" dirty="0" smtClean="0"/>
              <a:t>Keep in mind that FOLIO is a work in progress.</a:t>
            </a:r>
          </a:p>
          <a:p>
            <a:endParaRPr lang="en-US" dirty="0" smtClean="0"/>
          </a:p>
          <a:p>
            <a:pPr lvl="1"/>
            <a:r>
              <a:rPr lang="en-US" sz="2800" dirty="0" smtClean="0"/>
              <a:t>There are parts of it that just … aren’t there yet.</a:t>
            </a:r>
          </a:p>
          <a:p>
            <a:pPr marL="457200" lvl="1" indent="0">
              <a:buNone/>
            </a:pPr>
            <a:endParaRPr lang="en-US" sz="2800" dirty="0" smtClean="0"/>
          </a:p>
          <a:p>
            <a:pPr lvl="1"/>
            <a:r>
              <a:rPr lang="en-US" sz="2800" dirty="0" smtClean="0"/>
              <a:t>Many parts of FOLIO that do exist are not fully </a:t>
            </a:r>
          </a:p>
          <a:p>
            <a:pPr marL="457200" lvl="1" indent="0">
              <a:buNone/>
            </a:pPr>
            <a:r>
              <a:rPr lang="en-US" sz="2800" dirty="0" smtClean="0"/>
              <a:t>   documented.</a:t>
            </a:r>
          </a:p>
          <a:p>
            <a:pPr marL="457200" lvl="1" indent="0">
              <a:buNone/>
            </a:pPr>
            <a:endParaRPr lang="en-US" sz="2800" dirty="0" smtClean="0"/>
          </a:p>
          <a:p>
            <a:pPr lvl="1"/>
            <a:r>
              <a:rPr lang="en-US" sz="2800" dirty="0" smtClean="0"/>
              <a:t>The version of FOLIO that we are bringing up in July (Iris) is a little different from the version we’ve had access to in our training database (Honeysuckle).</a:t>
            </a:r>
            <a:endParaRPr lang="en-US" sz="2800" dirty="0"/>
          </a:p>
        </p:txBody>
      </p:sp>
      <p:pic>
        <p:nvPicPr>
          <p:cNvPr id="6" name="Picture 5"/>
          <p:cNvPicPr>
            <a:picLocks noChangeAspect="1"/>
          </p:cNvPicPr>
          <p:nvPr/>
        </p:nvPicPr>
        <p:blipFill>
          <a:blip r:embed="rId2"/>
          <a:stretch>
            <a:fillRect/>
          </a:stretch>
        </p:blipFill>
        <p:spPr>
          <a:xfrm>
            <a:off x="8845046" y="0"/>
            <a:ext cx="2889754" cy="4346825"/>
          </a:xfrm>
          <a:prstGeom prst="rect">
            <a:avLst/>
          </a:prstGeom>
        </p:spPr>
      </p:pic>
    </p:spTree>
    <p:extLst>
      <p:ext uri="{BB962C8B-B14F-4D97-AF65-F5344CB8AC3E}">
        <p14:creationId xmlns:p14="http://schemas.microsoft.com/office/powerpoint/2010/main" val="35598283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In FOLIO, ordering is accomplished through the complex interactions of four separate apps: </a:t>
            </a:r>
            <a:endParaRPr lang="en-US" dirty="0"/>
          </a:p>
        </p:txBody>
      </p:sp>
      <p:pic>
        <p:nvPicPr>
          <p:cNvPr id="5" name="Picture 4"/>
          <p:cNvPicPr>
            <a:picLocks noChangeAspect="1"/>
          </p:cNvPicPr>
          <p:nvPr/>
        </p:nvPicPr>
        <p:blipFill>
          <a:blip r:embed="rId2"/>
          <a:stretch>
            <a:fillRect/>
          </a:stretch>
        </p:blipFill>
        <p:spPr>
          <a:xfrm>
            <a:off x="838200" y="1997214"/>
            <a:ext cx="2664183" cy="1158340"/>
          </a:xfrm>
          <a:prstGeom prst="rect">
            <a:avLst/>
          </a:prstGeom>
        </p:spPr>
      </p:pic>
      <p:pic>
        <p:nvPicPr>
          <p:cNvPr id="6" name="Picture 5"/>
          <p:cNvPicPr>
            <a:picLocks noChangeAspect="1"/>
          </p:cNvPicPr>
          <p:nvPr/>
        </p:nvPicPr>
        <p:blipFill>
          <a:blip r:embed="rId3"/>
          <a:stretch>
            <a:fillRect/>
          </a:stretch>
        </p:blipFill>
        <p:spPr>
          <a:xfrm>
            <a:off x="4705991" y="2822395"/>
            <a:ext cx="2780017" cy="1213209"/>
          </a:xfrm>
          <a:prstGeom prst="rect">
            <a:avLst/>
          </a:prstGeom>
        </p:spPr>
      </p:pic>
      <p:pic>
        <p:nvPicPr>
          <p:cNvPr id="7" name="Picture 6"/>
          <p:cNvPicPr>
            <a:picLocks noChangeAspect="1"/>
          </p:cNvPicPr>
          <p:nvPr/>
        </p:nvPicPr>
        <p:blipFill>
          <a:blip r:embed="rId4"/>
          <a:stretch>
            <a:fillRect/>
          </a:stretch>
        </p:blipFill>
        <p:spPr>
          <a:xfrm>
            <a:off x="838200" y="4064183"/>
            <a:ext cx="3298222" cy="1219306"/>
          </a:xfrm>
          <a:prstGeom prst="rect">
            <a:avLst/>
          </a:prstGeom>
        </p:spPr>
      </p:pic>
      <p:pic>
        <p:nvPicPr>
          <p:cNvPr id="8" name="Picture 7"/>
          <p:cNvPicPr>
            <a:picLocks noChangeAspect="1"/>
          </p:cNvPicPr>
          <p:nvPr/>
        </p:nvPicPr>
        <p:blipFill>
          <a:blip r:embed="rId5"/>
          <a:stretch>
            <a:fillRect/>
          </a:stretch>
        </p:blipFill>
        <p:spPr>
          <a:xfrm>
            <a:off x="4705991" y="5167311"/>
            <a:ext cx="2767824" cy="1219306"/>
          </a:xfrm>
          <a:prstGeom prst="rect">
            <a:avLst/>
          </a:prstGeom>
        </p:spPr>
      </p:pic>
      <p:pic>
        <p:nvPicPr>
          <p:cNvPr id="9" name="Picture 8"/>
          <p:cNvPicPr>
            <a:picLocks noChangeAspect="1"/>
          </p:cNvPicPr>
          <p:nvPr/>
        </p:nvPicPr>
        <p:blipFill>
          <a:blip r:embed="rId6"/>
          <a:stretch>
            <a:fillRect/>
          </a:stretch>
        </p:blipFill>
        <p:spPr>
          <a:xfrm>
            <a:off x="8307087" y="3517095"/>
            <a:ext cx="2838708" cy="1524000"/>
          </a:xfrm>
          <a:prstGeom prst="rect">
            <a:avLst/>
          </a:prstGeom>
        </p:spPr>
      </p:pic>
      <p:sp>
        <p:nvSpPr>
          <p:cNvPr id="10" name="Content Placeholder 9"/>
          <p:cNvSpPr>
            <a:spLocks noGrp="1"/>
          </p:cNvSpPr>
          <p:nvPr>
            <p:ph idx="1"/>
          </p:nvPr>
        </p:nvSpPr>
        <p:spPr>
          <a:xfrm>
            <a:off x="838200" y="1825625"/>
            <a:ext cx="10515600" cy="4921164"/>
          </a:xfrm>
        </p:spPr>
        <p:txBody>
          <a:bodyPr/>
          <a:lstStyle/>
          <a:p>
            <a:endParaRPr lang="en-US" dirty="0"/>
          </a:p>
        </p:txBody>
      </p:sp>
    </p:spTree>
    <p:extLst>
      <p:ext uri="{BB962C8B-B14F-4D97-AF65-F5344CB8AC3E}">
        <p14:creationId xmlns:p14="http://schemas.microsoft.com/office/powerpoint/2010/main" val="5020295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Questions to be asked and answered when creating an order</a:t>
            </a:r>
            <a:endParaRPr lang="en-US" b="1" dirty="0">
              <a:solidFill>
                <a:srgbClr val="0070C0"/>
              </a:solidFill>
            </a:endParaRPr>
          </a:p>
        </p:txBody>
      </p:sp>
      <p:sp>
        <p:nvSpPr>
          <p:cNvPr id="3" name="Content Placeholder 2"/>
          <p:cNvSpPr>
            <a:spLocks noGrp="1"/>
          </p:cNvSpPr>
          <p:nvPr>
            <p:ph idx="1"/>
          </p:nvPr>
        </p:nvSpPr>
        <p:spPr>
          <a:xfrm>
            <a:off x="838200" y="2146901"/>
            <a:ext cx="10515600" cy="4351338"/>
          </a:xfrm>
        </p:spPr>
        <p:txBody>
          <a:bodyPr>
            <a:normAutofit/>
          </a:bodyPr>
          <a:lstStyle/>
          <a:p>
            <a:r>
              <a:rPr lang="en-US" sz="3200" dirty="0" smtClean="0"/>
              <a:t>Is there a record in OCLC for the material(s) being ordered?</a:t>
            </a:r>
          </a:p>
          <a:p>
            <a:endParaRPr lang="en-US" sz="3200" dirty="0" smtClean="0"/>
          </a:p>
          <a:p>
            <a:r>
              <a:rPr lang="en-US" sz="3200" dirty="0" smtClean="0"/>
              <a:t>Is the order a one-time order, like a monograph, or an ongoing order, like a serial or a multi-volume monograph?</a:t>
            </a:r>
          </a:p>
          <a:p>
            <a:endParaRPr lang="en-US" sz="3200" dirty="0"/>
          </a:p>
          <a:p>
            <a:r>
              <a:rPr lang="en-US" sz="3200" dirty="0" smtClean="0"/>
              <a:t>Is the material being ordered in a physical format, like a printed book; an electronic format, like an e-book; or a combination of the two? Or none of the above?</a:t>
            </a:r>
            <a:endParaRPr lang="en-US" sz="3200" dirty="0"/>
          </a:p>
        </p:txBody>
      </p:sp>
    </p:spTree>
    <p:extLst>
      <p:ext uri="{BB962C8B-B14F-4D97-AF65-F5344CB8AC3E}">
        <p14:creationId xmlns:p14="http://schemas.microsoft.com/office/powerpoint/2010/main" val="14491955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Is there a record in OCLC for the material(s) being ordered?</a:t>
            </a:r>
            <a:endParaRPr lang="en-US" b="1" dirty="0">
              <a:solidFill>
                <a:srgbClr val="0070C0"/>
              </a:solidFill>
            </a:endParaRPr>
          </a:p>
        </p:txBody>
      </p:sp>
      <p:sp>
        <p:nvSpPr>
          <p:cNvPr id="3" name="Content Placeholder 2"/>
          <p:cNvSpPr>
            <a:spLocks noGrp="1"/>
          </p:cNvSpPr>
          <p:nvPr>
            <p:ph idx="1"/>
          </p:nvPr>
        </p:nvSpPr>
        <p:spPr>
          <a:xfrm>
            <a:off x="838200" y="1507524"/>
            <a:ext cx="10900719" cy="5449330"/>
          </a:xfrm>
        </p:spPr>
        <p:txBody>
          <a:bodyPr>
            <a:normAutofit fontScale="92500" lnSpcReduction="20000"/>
          </a:bodyPr>
          <a:lstStyle/>
          <a:p>
            <a:pPr marL="457200" lvl="1" indent="0">
              <a:buNone/>
            </a:pPr>
            <a:endParaRPr lang="en-US" sz="3200" dirty="0"/>
          </a:p>
          <a:p>
            <a:pPr marL="457200" lvl="1" indent="0">
              <a:buNone/>
            </a:pPr>
            <a:r>
              <a:rPr lang="en-US" sz="3200" dirty="0" smtClean="0"/>
              <a:t>If yes, use the Import function under the blue “Action” button in the Inventory app to import the record into FOLIO. Once imported, the instance record  info can be </a:t>
            </a:r>
          </a:p>
          <a:p>
            <a:pPr marL="457200" lvl="1" indent="0">
              <a:buNone/>
            </a:pPr>
            <a:r>
              <a:rPr lang="en-US" sz="3200" dirty="0"/>
              <a:t>b</a:t>
            </a:r>
            <a:r>
              <a:rPr lang="en-US" sz="3200" dirty="0" smtClean="0"/>
              <a:t>rought into a purchase order line using</a:t>
            </a:r>
          </a:p>
          <a:p>
            <a:pPr marL="457200" lvl="1" indent="0">
              <a:buNone/>
            </a:pPr>
            <a:r>
              <a:rPr lang="en-US" sz="3200" dirty="0"/>
              <a:t>t</a:t>
            </a:r>
            <a:r>
              <a:rPr lang="en-US" sz="3200" dirty="0" smtClean="0"/>
              <a:t>he “Title look-up” feature in the Orders</a:t>
            </a:r>
          </a:p>
          <a:p>
            <a:pPr marL="457200" lvl="1" indent="0">
              <a:buNone/>
            </a:pPr>
            <a:r>
              <a:rPr lang="en-US" sz="3200" dirty="0" smtClean="0"/>
              <a:t>app.</a:t>
            </a:r>
          </a:p>
          <a:p>
            <a:pPr marL="457200" lvl="1" indent="0">
              <a:buNone/>
            </a:pPr>
            <a:endParaRPr lang="en-US" sz="3200" dirty="0"/>
          </a:p>
          <a:p>
            <a:pPr marL="0" indent="0">
              <a:buNone/>
            </a:pPr>
            <a:endParaRPr lang="en-US" dirty="0" smtClean="0"/>
          </a:p>
          <a:p>
            <a:pPr marL="0" indent="0">
              <a:buNone/>
            </a:pPr>
            <a:r>
              <a:rPr lang="en-US" b="1" dirty="0" smtClean="0">
                <a:solidFill>
                  <a:srgbClr val="FF0000"/>
                </a:solidFill>
              </a:rPr>
              <a:t>Note:</a:t>
            </a:r>
            <a:r>
              <a:rPr lang="en-US" dirty="0" smtClean="0"/>
              <a:t> this functionality is not available in</a:t>
            </a:r>
          </a:p>
          <a:p>
            <a:pPr marL="0" indent="0">
              <a:buNone/>
            </a:pPr>
            <a:r>
              <a:rPr lang="en-US" dirty="0" smtClean="0"/>
              <a:t>our training instance of FOLIO, but will be</a:t>
            </a:r>
          </a:p>
          <a:p>
            <a:pPr marL="0" indent="0">
              <a:buNone/>
            </a:pPr>
            <a:r>
              <a:rPr lang="en-US" dirty="0" smtClean="0"/>
              <a:t>available in the Iris version of FOLIO we are</a:t>
            </a:r>
          </a:p>
          <a:p>
            <a:pPr marL="0" indent="0">
              <a:buNone/>
            </a:pPr>
            <a:r>
              <a:rPr lang="en-US" dirty="0"/>
              <a:t>i</a:t>
            </a:r>
            <a:r>
              <a:rPr lang="en-US" dirty="0" smtClean="0"/>
              <a:t>mplementing in July.</a:t>
            </a:r>
            <a:endParaRPr lang="en-US" dirty="0"/>
          </a:p>
        </p:txBody>
      </p:sp>
      <p:pic>
        <p:nvPicPr>
          <p:cNvPr id="4" name="Picture 3"/>
          <p:cNvPicPr>
            <a:picLocks noChangeAspect="1"/>
          </p:cNvPicPr>
          <p:nvPr/>
        </p:nvPicPr>
        <p:blipFill>
          <a:blip r:embed="rId2"/>
          <a:stretch>
            <a:fillRect/>
          </a:stretch>
        </p:blipFill>
        <p:spPr>
          <a:xfrm>
            <a:off x="8338454" y="3332498"/>
            <a:ext cx="2410161" cy="3439005"/>
          </a:xfrm>
          <a:prstGeom prst="rect">
            <a:avLst/>
          </a:prstGeom>
        </p:spPr>
      </p:pic>
    </p:spTree>
    <p:extLst>
      <p:ext uri="{BB962C8B-B14F-4D97-AF65-F5344CB8AC3E}">
        <p14:creationId xmlns:p14="http://schemas.microsoft.com/office/powerpoint/2010/main" val="38903782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What if there is no record in OCLC for the material(s) being ordered?</a:t>
            </a:r>
            <a:endParaRPr lang="en-US" b="1" dirty="0">
              <a:solidFill>
                <a:srgbClr val="0070C0"/>
              </a:solidFill>
            </a:endParaRPr>
          </a:p>
        </p:txBody>
      </p:sp>
      <p:sp>
        <p:nvSpPr>
          <p:cNvPr id="3" name="Content Placeholder 2"/>
          <p:cNvSpPr>
            <a:spLocks noGrp="1"/>
          </p:cNvSpPr>
          <p:nvPr>
            <p:ph idx="1"/>
          </p:nvPr>
        </p:nvSpPr>
        <p:spPr>
          <a:xfrm>
            <a:off x="838200" y="2137719"/>
            <a:ext cx="10515600" cy="4411362"/>
          </a:xfrm>
        </p:spPr>
        <p:txBody>
          <a:bodyPr>
            <a:normAutofit lnSpcReduction="10000"/>
          </a:bodyPr>
          <a:lstStyle/>
          <a:p>
            <a:r>
              <a:rPr lang="en-US" dirty="0"/>
              <a:t>Keep in mind that it is NOT necessary for there to be a pre-existing instance record in Inventory for a purchase order to be created.</a:t>
            </a:r>
          </a:p>
          <a:p>
            <a:endParaRPr lang="en-US" dirty="0"/>
          </a:p>
          <a:p>
            <a:r>
              <a:rPr lang="en-US" dirty="0" smtClean="0"/>
              <a:t>If there is no record in OCLC for the material(s) being ordered, create the purchase order directly in the Orders app, paying particular attention to the required fields, which are indicated by a red asterisk.</a:t>
            </a:r>
          </a:p>
          <a:p>
            <a:endParaRPr lang="en-US" dirty="0"/>
          </a:p>
          <a:p>
            <a:r>
              <a:rPr lang="en-US" dirty="0" smtClean="0"/>
              <a:t>Depending on what you are ordering, instance, holdings and item records may be created in Inventory as part of the ordering process, but do not have to be.</a:t>
            </a:r>
          </a:p>
        </p:txBody>
      </p:sp>
    </p:spTree>
    <p:extLst>
      <p:ext uri="{BB962C8B-B14F-4D97-AF65-F5344CB8AC3E}">
        <p14:creationId xmlns:p14="http://schemas.microsoft.com/office/powerpoint/2010/main" val="37415630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0259" y="642551"/>
            <a:ext cx="10414687" cy="1235677"/>
          </a:xfrm>
        </p:spPr>
        <p:txBody>
          <a:bodyPr>
            <a:noAutofit/>
          </a:bodyPr>
          <a:lstStyle/>
          <a:p>
            <a:r>
              <a:rPr lang="en-US" sz="3600" b="1" dirty="0">
                <a:solidFill>
                  <a:srgbClr val="0070C0"/>
                </a:solidFill>
              </a:rPr>
              <a:t>Is the order a one-time order, like a monograph, </a:t>
            </a:r>
            <a:r>
              <a:rPr lang="en-US" sz="3600" b="1" dirty="0" smtClean="0">
                <a:solidFill>
                  <a:srgbClr val="0070C0"/>
                </a:solidFill>
              </a:rPr>
              <a:t>or an </a:t>
            </a:r>
            <a:r>
              <a:rPr lang="en-US" sz="3600" b="1" dirty="0">
                <a:solidFill>
                  <a:srgbClr val="0070C0"/>
                </a:solidFill>
              </a:rPr>
              <a:t>ongoing order, like a serial or a multi-volume monograph?</a:t>
            </a:r>
            <a:br>
              <a:rPr lang="en-US" sz="3600" b="1" dirty="0">
                <a:solidFill>
                  <a:srgbClr val="0070C0"/>
                </a:solidFill>
              </a:rPr>
            </a:br>
            <a:endParaRPr lang="en-US" sz="3600" b="1" dirty="0">
              <a:solidFill>
                <a:srgbClr val="0070C0"/>
              </a:solidFill>
            </a:endParaRPr>
          </a:p>
        </p:txBody>
      </p:sp>
      <p:sp>
        <p:nvSpPr>
          <p:cNvPr id="3" name="Content Placeholder 2"/>
          <p:cNvSpPr>
            <a:spLocks noGrp="1"/>
          </p:cNvSpPr>
          <p:nvPr>
            <p:ph idx="1"/>
          </p:nvPr>
        </p:nvSpPr>
        <p:spPr>
          <a:xfrm>
            <a:off x="840259" y="2282826"/>
            <a:ext cx="10515600" cy="4351338"/>
          </a:xfrm>
        </p:spPr>
        <p:txBody>
          <a:bodyPr/>
          <a:lstStyle/>
          <a:p>
            <a:pPr marL="0" indent="0">
              <a:buNone/>
            </a:pPr>
            <a:r>
              <a:rPr lang="en-US" sz="3200" dirty="0" smtClean="0"/>
              <a:t>When creating a new purchase order, one of the required fields is “Order type.” There are only two Order types: “One-time” and “Ongoing.” Select the appropriate Order type from the drop-down list.</a:t>
            </a:r>
          </a:p>
          <a:p>
            <a:endParaRPr lang="en-US" dirty="0"/>
          </a:p>
          <a:p>
            <a:endParaRPr lang="en-US" dirty="0"/>
          </a:p>
        </p:txBody>
      </p:sp>
      <p:pic>
        <p:nvPicPr>
          <p:cNvPr id="4" name="Picture 3"/>
          <p:cNvPicPr>
            <a:picLocks noChangeAspect="1"/>
          </p:cNvPicPr>
          <p:nvPr/>
        </p:nvPicPr>
        <p:blipFill>
          <a:blip r:embed="rId2"/>
          <a:stretch>
            <a:fillRect/>
          </a:stretch>
        </p:blipFill>
        <p:spPr>
          <a:xfrm>
            <a:off x="2001795" y="4164228"/>
            <a:ext cx="6808573" cy="2125362"/>
          </a:xfrm>
          <a:prstGeom prst="rect">
            <a:avLst/>
          </a:prstGeom>
        </p:spPr>
      </p:pic>
    </p:spTree>
    <p:extLst>
      <p:ext uri="{BB962C8B-B14F-4D97-AF65-F5344CB8AC3E}">
        <p14:creationId xmlns:p14="http://schemas.microsoft.com/office/powerpoint/2010/main" val="22169677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Tips on “Order type”</a:t>
            </a:r>
            <a:endParaRPr lang="en-US" b="1" dirty="0">
              <a:solidFill>
                <a:srgbClr val="0070C0"/>
              </a:solidFill>
            </a:endParaRPr>
          </a:p>
        </p:txBody>
      </p:sp>
      <p:sp>
        <p:nvSpPr>
          <p:cNvPr id="3" name="Content Placeholder 2"/>
          <p:cNvSpPr>
            <a:spLocks noGrp="1"/>
          </p:cNvSpPr>
          <p:nvPr>
            <p:ph idx="1"/>
          </p:nvPr>
        </p:nvSpPr>
        <p:spPr>
          <a:xfrm>
            <a:off x="838200" y="1690688"/>
            <a:ext cx="10515600" cy="5032375"/>
          </a:xfrm>
        </p:spPr>
        <p:txBody>
          <a:bodyPr>
            <a:normAutofit lnSpcReduction="10000"/>
          </a:bodyPr>
          <a:lstStyle/>
          <a:p>
            <a:pPr marL="0" indent="0">
              <a:buNone/>
            </a:pPr>
            <a:r>
              <a:rPr lang="en-US" dirty="0" smtClean="0"/>
              <a:t>The “Order type” is applied at the purchase order level and applies to each purchase order line on the purchase order.</a:t>
            </a:r>
          </a:p>
          <a:p>
            <a:pPr marL="0" indent="0">
              <a:buNone/>
            </a:pPr>
            <a:endParaRPr lang="en-US" dirty="0"/>
          </a:p>
          <a:p>
            <a:pPr marL="0" indent="0">
              <a:buNone/>
            </a:pPr>
            <a:r>
              <a:rPr lang="en-US" dirty="0" smtClean="0"/>
              <a:t>For this reason, it is inadvisable to order continuations and monographs on the same purchase order.</a:t>
            </a:r>
          </a:p>
          <a:p>
            <a:pPr marL="0" indent="0">
              <a:buNone/>
            </a:pPr>
            <a:endParaRPr lang="en-US" dirty="0"/>
          </a:p>
          <a:p>
            <a:pPr marL="0" indent="0">
              <a:buNone/>
            </a:pPr>
            <a:r>
              <a:rPr lang="en-US" dirty="0" smtClean="0"/>
              <a:t>For ongoing orders, we recommend that the purchase order contain only one purchase order line. This is current practice in Voyager.</a:t>
            </a:r>
          </a:p>
          <a:p>
            <a:pPr marL="0" indent="0">
              <a:buNone/>
            </a:pPr>
            <a:endParaRPr lang="en-US" dirty="0"/>
          </a:p>
          <a:p>
            <a:pPr marL="0" indent="0">
              <a:buNone/>
            </a:pPr>
            <a:r>
              <a:rPr lang="en-US" dirty="0" smtClean="0"/>
              <a:t>For ongoing orders for which you expect to record receipt of physical pieces, </a:t>
            </a:r>
            <a:r>
              <a:rPr lang="en-US" b="1" dirty="0" smtClean="0">
                <a:solidFill>
                  <a:srgbClr val="FF0000"/>
                </a:solidFill>
              </a:rPr>
              <a:t>it is very important </a:t>
            </a:r>
            <a:r>
              <a:rPr lang="en-US" dirty="0" smtClean="0"/>
              <a:t>to check the “Manually add pieces for receiving” checkbox in the PO line details accordion of the POL.</a:t>
            </a:r>
          </a:p>
          <a:p>
            <a:pPr marL="0" indent="0">
              <a:buNone/>
            </a:pPr>
            <a:endParaRPr lang="en-US" dirty="0"/>
          </a:p>
        </p:txBody>
      </p:sp>
    </p:spTree>
    <p:extLst>
      <p:ext uri="{BB962C8B-B14F-4D97-AF65-F5344CB8AC3E}">
        <p14:creationId xmlns:p14="http://schemas.microsoft.com/office/powerpoint/2010/main" val="29088709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11114"/>
            <a:ext cx="10515600" cy="1325563"/>
          </a:xfrm>
        </p:spPr>
        <p:txBody>
          <a:bodyPr>
            <a:noAutofit/>
          </a:bodyPr>
          <a:lstStyle/>
          <a:p>
            <a:r>
              <a:rPr lang="en-US" sz="3600" b="1" dirty="0">
                <a:solidFill>
                  <a:srgbClr val="0070C0"/>
                </a:solidFill>
              </a:rPr>
              <a:t>Is the material being ordered in a physical format, like a printed </a:t>
            </a:r>
            <a:r>
              <a:rPr lang="en-US" sz="3600" b="1" dirty="0" smtClean="0">
                <a:solidFill>
                  <a:srgbClr val="0070C0"/>
                </a:solidFill>
              </a:rPr>
              <a:t>book; </a:t>
            </a:r>
            <a:r>
              <a:rPr lang="en-US" sz="3600" b="1" dirty="0">
                <a:solidFill>
                  <a:srgbClr val="0070C0"/>
                </a:solidFill>
              </a:rPr>
              <a:t>an electronic format, like an </a:t>
            </a:r>
            <a:r>
              <a:rPr lang="en-US" sz="3600" b="1" dirty="0" smtClean="0">
                <a:solidFill>
                  <a:srgbClr val="0070C0"/>
                </a:solidFill>
              </a:rPr>
              <a:t>e-book; </a:t>
            </a:r>
            <a:r>
              <a:rPr lang="en-US" sz="3600" b="1" dirty="0">
                <a:solidFill>
                  <a:srgbClr val="0070C0"/>
                </a:solidFill>
              </a:rPr>
              <a:t>or a combination of the two</a:t>
            </a:r>
            <a:r>
              <a:rPr lang="en-US" sz="3600" b="1" dirty="0" smtClean="0">
                <a:solidFill>
                  <a:srgbClr val="0070C0"/>
                </a:solidFill>
              </a:rPr>
              <a:t>? Or none of the above?</a:t>
            </a:r>
            <a:r>
              <a:rPr lang="en-US" sz="3600" b="1" dirty="0">
                <a:solidFill>
                  <a:srgbClr val="0070C0"/>
                </a:solidFill>
              </a:rPr>
              <a:t/>
            </a:r>
            <a:br>
              <a:rPr lang="en-US" sz="3600" b="1" dirty="0">
                <a:solidFill>
                  <a:srgbClr val="0070C0"/>
                </a:solidFill>
              </a:rPr>
            </a:br>
            <a:endParaRPr lang="en-US" sz="3600" b="1" dirty="0">
              <a:solidFill>
                <a:srgbClr val="0070C0"/>
              </a:solidFill>
            </a:endParaRPr>
          </a:p>
        </p:txBody>
      </p:sp>
      <p:sp>
        <p:nvSpPr>
          <p:cNvPr id="3" name="Content Placeholder 2"/>
          <p:cNvSpPr>
            <a:spLocks noGrp="1"/>
          </p:cNvSpPr>
          <p:nvPr>
            <p:ph idx="1"/>
          </p:nvPr>
        </p:nvSpPr>
        <p:spPr>
          <a:xfrm>
            <a:off x="838200" y="2123602"/>
            <a:ext cx="10515600" cy="4351338"/>
          </a:xfrm>
        </p:spPr>
        <p:txBody>
          <a:bodyPr/>
          <a:lstStyle/>
          <a:p>
            <a:r>
              <a:rPr lang="en-US" dirty="0" smtClean="0"/>
              <a:t>When creating a new purchase order line (POL), one of the required fields is “Order format.” Select the appropriate Order format from the drop-down list.</a:t>
            </a:r>
            <a:endParaRPr lang="en-US" dirty="0"/>
          </a:p>
        </p:txBody>
      </p:sp>
      <p:pic>
        <p:nvPicPr>
          <p:cNvPr id="4" name="Picture 3"/>
          <p:cNvPicPr>
            <a:picLocks noChangeAspect="1"/>
          </p:cNvPicPr>
          <p:nvPr/>
        </p:nvPicPr>
        <p:blipFill>
          <a:blip r:embed="rId2"/>
          <a:stretch>
            <a:fillRect/>
          </a:stretch>
        </p:blipFill>
        <p:spPr>
          <a:xfrm>
            <a:off x="3373394" y="3105583"/>
            <a:ext cx="5931243" cy="3369357"/>
          </a:xfrm>
          <a:prstGeom prst="rect">
            <a:avLst/>
          </a:prstGeom>
        </p:spPr>
      </p:pic>
    </p:spTree>
    <p:extLst>
      <p:ext uri="{BB962C8B-B14F-4D97-AF65-F5344CB8AC3E}">
        <p14:creationId xmlns:p14="http://schemas.microsoft.com/office/powerpoint/2010/main" val="34777220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1079</TotalTime>
  <Words>1244</Words>
  <Application>Microsoft Office PowerPoint</Application>
  <PresentationFormat>Widescreen</PresentationFormat>
  <Paragraphs>90</Paragraphs>
  <Slides>16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Edwardian Script ITC</vt:lpstr>
      <vt:lpstr>Office Theme</vt:lpstr>
      <vt:lpstr>Ordering in FOLIO  presented by Jean M. Pajerek May 2021</vt:lpstr>
      <vt:lpstr>Disclaimer!</vt:lpstr>
      <vt:lpstr>In FOLIO, ordering is accomplished through the complex interactions of four separate apps: </vt:lpstr>
      <vt:lpstr>Questions to be asked and answered when creating an order</vt:lpstr>
      <vt:lpstr>Is there a record in OCLC for the material(s) being ordered?</vt:lpstr>
      <vt:lpstr>What if there is no record in OCLC for the material(s) being ordered?</vt:lpstr>
      <vt:lpstr>Is the order a one-time order, like a monograph, or an ongoing order, like a serial or a multi-volume monograph? </vt:lpstr>
      <vt:lpstr>Tips on “Order type”</vt:lpstr>
      <vt:lpstr>Is the material being ordered in a physical format, like a printed book; an electronic format, like an e-book; or a combination of the two? Or none of the above? </vt:lpstr>
      <vt:lpstr>The choices you make at the beginning of the ordering process will determine which PO and POL fields become available to be filled out.</vt:lpstr>
      <vt:lpstr>Purchase order workflow status</vt:lpstr>
      <vt:lpstr>What happens when the status of a purchase order changes from “Pending” to “Open?”</vt:lpstr>
      <vt:lpstr>What are the fields that can be edited in an open purchase order?</vt:lpstr>
      <vt:lpstr>What does it mean for a purchase order to have the status of “Closed?”</vt:lpstr>
      <vt:lpstr>FOLIO itself will automatically close a purchase if certain conditions are met:</vt:lpstr>
      <vt:lpstr>Let’s dive in and get our feet wet!</vt:lpstr>
    </vt:vector>
  </TitlesOfParts>
  <Company>Cornell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Ordering in FOLIO  presented by Jean M. Pajerek May 2021</dc:title>
  <dc:creator>Jean M. Pajerek</dc:creator>
  <cp:lastModifiedBy>Jean M. Pajerek</cp:lastModifiedBy>
  <cp:revision>83</cp:revision>
  <dcterms:created xsi:type="dcterms:W3CDTF">2021-05-02T21:54:01Z</dcterms:created>
  <dcterms:modified xsi:type="dcterms:W3CDTF">2021-05-05T12:31:13Z</dcterms:modified>
</cp:coreProperties>
</file>