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1" r:id="rId8"/>
    <p:sldId id="267" r:id="rId9"/>
    <p:sldId id="262" r:id="rId10"/>
    <p:sldId id="259" r:id="rId11"/>
    <p:sldId id="260" r:id="rId12"/>
    <p:sldId id="25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2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5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9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9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93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2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6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3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0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BFEDB-0340-4AA9-AE97-D4D3946B81ED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FAF1B-601F-4103-A52E-655B9D693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2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x/KZdJFw" TargetMode="External"/><Relationship Id="rId2" Type="http://schemas.openxmlformats.org/officeDocument/2006/relationships/hyperlink" Target="https://confluence.cornell.edu/x/D5dJF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cornell-training.folio.ebsco.com/inventory/view/b6b3bab3-c13d-4cd2-a45d-887dd1e41866?qindex=all&amp;query=dogs&amp;sort=indexTitl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folio-snapshot.dev.folio.org/inventory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FOLIO Technical Services Overview: The Inventory App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Laura Daniels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44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en-US" dirty="0" smtClean="0"/>
              <a:t>Creating, Editing, Deleting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/>
          <a:lstStyle/>
          <a:p>
            <a:r>
              <a:rPr lang="en-US" dirty="0" smtClean="0"/>
              <a:t>Middle pane Actions menu: create new</a:t>
            </a:r>
          </a:p>
          <a:p>
            <a:r>
              <a:rPr lang="en-US" dirty="0" smtClean="0"/>
              <a:t>Right pane (detail view) Actions menu: duplicate</a:t>
            </a:r>
          </a:p>
          <a:p>
            <a:r>
              <a:rPr lang="en-US" dirty="0" err="1" smtClean="0"/>
              <a:t>View</a:t>
            </a:r>
            <a:r>
              <a:rPr lang="en-US" dirty="0" err="1" smtClean="0">
                <a:sym typeface="Wingdings" panose="05000000000000000000" pitchFamily="2" charset="2"/>
              </a:rPr>
              <a:t>Edit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Accordions are “collapsed” if none of the elements have data in them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3518226"/>
            <a:ext cx="6595196" cy="29795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092" y="4147053"/>
            <a:ext cx="6544539" cy="247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89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holdings and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Moving holdings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Moving items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Demo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991" y="2555324"/>
            <a:ext cx="8529782" cy="375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92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Cataloging (sneak preview)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Import/Overlay from OCLC </a:t>
            </a:r>
            <a:r>
              <a:rPr lang="en-US" dirty="0" smtClean="0">
                <a:hlinkClick r:id="rId2"/>
              </a:rPr>
              <a:t>coming in Iris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016" y="640772"/>
            <a:ext cx="80581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53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616" y="1542301"/>
            <a:ext cx="6016512" cy="3998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Structure of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Instance (similar to Voyager bib)</a:t>
            </a:r>
          </a:p>
          <a:p>
            <a:r>
              <a:rPr lang="en-US" dirty="0" smtClean="0"/>
              <a:t>Holdings </a:t>
            </a:r>
          </a:p>
          <a:p>
            <a:r>
              <a:rPr lang="en-US" dirty="0" smtClean="0"/>
              <a:t>Item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582" y="3824288"/>
            <a:ext cx="3038475" cy="2352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15154" y="5540759"/>
            <a:ext cx="1810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hoto by Joe Mabel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696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 of bibliographic description</a:t>
            </a:r>
          </a:p>
          <a:p>
            <a:r>
              <a:rPr lang="en-US" dirty="0" smtClean="0"/>
              <a:t>Most will have underlying source data (MARC)</a:t>
            </a:r>
          </a:p>
          <a:p>
            <a:r>
              <a:rPr lang="en-US" dirty="0" smtClean="0"/>
              <a:t>But you don’t need to be able to read MARC</a:t>
            </a:r>
          </a:p>
          <a:p>
            <a:r>
              <a:rPr lang="en-US" dirty="0" smtClean="0"/>
              <a:t>For migrated records, </a:t>
            </a:r>
          </a:p>
          <a:p>
            <a:pPr marL="0" indent="0">
              <a:buNone/>
            </a:pPr>
            <a:r>
              <a:rPr lang="en-US" dirty="0" smtClean="0"/>
              <a:t>  instance </a:t>
            </a:r>
            <a:r>
              <a:rPr lang="en-US" dirty="0" err="1" smtClean="0"/>
              <a:t>hrid</a:t>
            </a:r>
            <a:r>
              <a:rPr lang="en-US" dirty="0" smtClean="0"/>
              <a:t> = voyager </a:t>
            </a:r>
            <a:r>
              <a:rPr lang="en-US" dirty="0" err="1" smtClean="0"/>
              <a:t>bibid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lements (instead of fields/subfields)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789" y="2970768"/>
            <a:ext cx="4303058" cy="368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68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not MARC and CUL does not plan to keep underlying MARC</a:t>
            </a:r>
          </a:p>
          <a:p>
            <a:r>
              <a:rPr lang="en-US" dirty="0" smtClean="0"/>
              <a:t>Like in Voyager, you must have an Instance record in order to create a holdings record</a:t>
            </a:r>
          </a:p>
          <a:p>
            <a:r>
              <a:rPr lang="en-US" dirty="0" smtClean="0"/>
              <a:t>Key elements: </a:t>
            </a:r>
          </a:p>
          <a:p>
            <a:pPr lvl="1"/>
            <a:r>
              <a:rPr lang="en-US" dirty="0" smtClean="0"/>
              <a:t>Permanent location (think 852 $b)</a:t>
            </a:r>
          </a:p>
          <a:p>
            <a:pPr lvl="1"/>
            <a:r>
              <a:rPr lang="en-US" dirty="0" smtClean="0"/>
              <a:t>Call number, with prefix &amp; suffix </a:t>
            </a:r>
          </a:p>
          <a:p>
            <a:pPr marL="457200" lvl="1" indent="0">
              <a:buNone/>
            </a:pPr>
            <a:r>
              <a:rPr lang="en-US" dirty="0" smtClean="0"/>
              <a:t>    (think 852 $k $h $i $m)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730" y="3127839"/>
            <a:ext cx="5012860" cy="304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in Voyager, item records must be associated with holdings</a:t>
            </a:r>
          </a:p>
          <a:p>
            <a:r>
              <a:rPr lang="en-US" dirty="0" smtClean="0"/>
              <a:t>Can have more than one item record per holdings</a:t>
            </a:r>
          </a:p>
          <a:p>
            <a:r>
              <a:rPr lang="en-US" dirty="0" smtClean="0"/>
              <a:t>Click on the barcode (or “No barcode” to view an item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381" y="3420782"/>
            <a:ext cx="4435238" cy="289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16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location</a:t>
            </a:r>
          </a:p>
          <a:p>
            <a:r>
              <a:rPr lang="en-US" dirty="0" smtClean="0"/>
              <a:t>Intellectual record</a:t>
            </a:r>
          </a:p>
          <a:p>
            <a:r>
              <a:rPr lang="en-US" dirty="0" smtClean="0"/>
              <a:t>Reference data</a:t>
            </a:r>
          </a:p>
          <a:p>
            <a:r>
              <a:rPr lang="en-US" dirty="0" smtClean="0"/>
              <a:t>SRS (source record storage)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395" y="1825625"/>
            <a:ext cx="6155884" cy="325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5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indexes based on Inventory data, not underlying source data</a:t>
            </a:r>
          </a:p>
          <a:p>
            <a:r>
              <a:rPr lang="en-US" dirty="0" smtClean="0"/>
              <a:t>A significant change coming in Iris to title index: will include alternative titles &amp; series titles</a:t>
            </a:r>
          </a:p>
          <a:p>
            <a:r>
              <a:rPr lang="en-US" dirty="0" smtClean="0"/>
              <a:t>Results sortable, but still limited by what displays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83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feature: sorting hack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983" y="1329236"/>
            <a:ext cx="7549226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65" y="1779007"/>
            <a:ext cx="6526630" cy="4987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45389" y="1087624"/>
            <a:ext cx="2483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indexTitle</a:t>
            </a:r>
            <a:r>
              <a:rPr lang="en-US" sz="1600" dirty="0" smtClean="0"/>
              <a:t> is case sensitive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599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04" y="113212"/>
            <a:ext cx="6360744" cy="4197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676" y="3605348"/>
            <a:ext cx="6988744" cy="280579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587624" y="4746988"/>
            <a:ext cx="1245326" cy="52251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34518" y="1515035"/>
            <a:ext cx="4814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Copy record id from public catalog </a:t>
            </a:r>
            <a:r>
              <a:rPr lang="en-US" dirty="0" err="1" smtClean="0"/>
              <a:t>url</a:t>
            </a:r>
            <a:r>
              <a:rPr lang="en-US" dirty="0" smtClean="0"/>
              <a:t> to open that Instance record in Inventory (search as Instance HRID)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96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7302</TotalTime>
  <Words>304</Words>
  <Application>Microsoft Office PowerPoint</Application>
  <PresentationFormat>Widescreen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FOLIO Technical Services Overview: The Inventory App</vt:lpstr>
      <vt:lpstr>Basic Structure of Inventory</vt:lpstr>
      <vt:lpstr>Instances</vt:lpstr>
      <vt:lpstr>Holdings</vt:lpstr>
      <vt:lpstr>Items</vt:lpstr>
      <vt:lpstr>Some Terminology</vt:lpstr>
      <vt:lpstr>Searching Inventory</vt:lpstr>
      <vt:lpstr>Bonus feature: sorting hack</vt:lpstr>
      <vt:lpstr>PowerPoint Presentation</vt:lpstr>
      <vt:lpstr>Creating, Editing, Deleting</vt:lpstr>
      <vt:lpstr>Moving holdings and items</vt:lpstr>
      <vt:lpstr>Cataloging (sneak preview)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Inventory App (overview)</dc:title>
  <dc:creator>Laura E. Daniels</dc:creator>
  <cp:lastModifiedBy>Laura E. Daniels</cp:lastModifiedBy>
  <cp:revision>19</cp:revision>
  <dcterms:created xsi:type="dcterms:W3CDTF">2021-03-19T14:38:33Z</dcterms:created>
  <dcterms:modified xsi:type="dcterms:W3CDTF">2021-03-24T16:20:49Z</dcterms:modified>
</cp:coreProperties>
</file>