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sa Ann Maybury" initials="LAM" lastIdx="0" clrIdx="0">
    <p:extLst>
      <p:ext uri="{19B8F6BF-5375-455C-9EA6-DF929625EA0E}">
        <p15:presenceInfo xmlns:p15="http://schemas.microsoft.com/office/powerpoint/2012/main" userId="S-1-5-21-1275210071-879983540-725345543-642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85" d="100"/>
          <a:sy n="85" d="100"/>
        </p:scale>
        <p:origin x="13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33:19.221"/>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-1 100 0,'32'0'516,"1"0"-266,-1 0-250,1 0 15,-1 0 17,1 0 93,-1 0-110,1 0 16,0 0 79,-1 0-63,1 0-32,-1 0-15,1 0 63,-1 0-1,1 0-30,0 0-1,-1-33 31,1 0-46,-1 33-16,1 0 47,-33-33-16,32 33-31,1 0 109,0 0-15,-1 0-78,1 0 31,32 0-16,-33 0 47,33 0-47,-32 0-15,-1 0 15,0 0 32,1 0-48,-1 0 79,-32 33-94,33-33 16,-1 0 46,1 0-46,0 0 15,-1 33 0,1-33 1,-1 0-17,1 0 1,-1 0 15,1 33-15,-1-33-1,1 0 17,0 0-1,-33 34-16,32-34-15,1 0 16,-1 0 47,1 0 62,-1 0-110,1 0 1,0 0-1,-1 0 110,1 0-62,-1 0 31,1 0-79,-1 0 17,1 0 296,0 0-203,-1 0-94</inkml:trace>
</inkml:ink>
</file>

<file path=ppt/ink/ink10.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4:28.697"/>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0 107 0,'32'0'828,"34"0"-766,-34 0 48,33 0-79,-32 0 16,-1 0 297,66 0-204,-65 0-30,32 0-79,-33 0-15,1 0 15,-1 0-16,1-33 79,0 33-63,-33-32-15,32 32 0,1 0 15,-1 0 94,1 0 47,-1 0-141,1 0 203,0 0-218,-33-33 234,32 33-31,33 33 93,-32-1-296,-33 1 0,32-33 15,-32 33-16,0-1 64,33-32-48,-33 65 16,0-32 15,0-1 1,-33-32 171,-32-32-203,65-1-15,-32 33-16,-1-32 62,1-1-46,-1 33 15,33-32-15,-33 32 0,1 0 46,-1 0 32,1 0-94,-1 0 15,1 0 1,-1 0 93,0 0-109,1 0 79,-1 0-64,1 0 16,-33 32 16,32 1-15,0-33-17,1 0 1,-1 0-1,1 0 1,-1 32-16,1-32 16,-1 0-1,1 0 17,-1 0 311</inkml:trace>
</inkml:ink>
</file>

<file path=ppt/ink/ink1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4:41.904"/>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3 0,'31'0'437,"1"0"-405,-1 0 108,32 0-124,-32 0-1,1 32 17,-1-32 15,0 0 15,1 0-46,-1 0-1,0 31 63,1-31-31,-1 0-15,0 0-32,1 0 15,-1 0 79,1 0-78,-1 0-1,32-31 63,-32 31-31,32 0-16,-63-32-31,31 32 47,0 0-31,1 0 125,30 0-110,-30 0-16,-1 0 204,1 0-63</inkml:trace>
</inkml:ink>
</file>

<file path=ppt/ink/ink12.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4:59.962"/>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0 0,'33'0'156,"-1"0"-125,-32 33 1,33-33-17,-1 0 157,1 0-141,0 0-31,-1 32 110,1-32 77,-1 0-171,33 0 0,-32 0-1,0 0 16,-1 0 48,-32-32-64,65 32 63,0 0 16,-32 0-78,-1 0-1,34 0 79,-34 0-31,1 0-32,-1 0 31,1 0-30,-1 0 155,1 0-171,0 0 656,-1 0-626</inkml:trace>
</inkml:ink>
</file>

<file path=ppt/ink/ink13.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5:05.561"/>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14 0,'33'0'422,"-1"0"-406,1 0-1,-33 33 1,65-33 46,-32 0-46,-1 0 62,1 0-78,-1 0 16,1 0 46,-1 0-30,1 0-17,0 0 48,-1 0-48,1 0-15,-1 0 32,1 0-1,-1-33-16,33 33 17,-32 0-17,0 0 17,-1 0-17,1 0 1,-1 0-1,1 0 1,-1 0 31,1 0 31,0 0-62,-1 0 15,1 0 391,-1 0-360</inkml:trace>
</inkml:ink>
</file>

<file path=ppt/ink/ink14.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5:08.989"/>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-1 88 0,'32'0'406,"1"0"-359,-1-33-47,1 33 47,-1 0-1,1 0-14,0 0-1,32 0-15,-33 0-1,1 0-15,-1 0 16,1 0-1,0 0 1,32 0 0,-33-32-16,1 32 62,-1 0-46,66 0 15,-65 0-15,-1 0-1,1 0 32,-1 0 47,33 0 62,-32 0-125,0 0 16,-1 0 47,1 0-78,-1 0-1,1 0 1,-1 0 15,1 0 32,-1 0 30</inkml:trace>
</inkml:ink>
</file>

<file path=ppt/ink/ink15.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5:37.443"/>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-1 1 0,'31'0'406,"0"0"-406,63 32 15,-31-1 1,0-31 0,-32 31-1,1 1 1,-1-32 0,0 31 30,1-31 33,-1 0 14,0 0-61,1 0-1,-1 0-31,0 0 94,1 0-79,-1 0-15,32 0 16,0 0-1,-32 0 1,0 0 15,-31-31-15,63 31 15,-32 0-15,32 0 78,0 0-79,0 0 1,-1 0-1,-62 31 95,32-31-95,30 0-15,32 0 16,-31 31 0,0-31-1,-32 0 1,1 0 15,-32 32-31,62-32 16,1 0-1,0 31 1,-32-31-16,32 0 16,-32 0 15,32 0-15,31 0-1,0 0 1,-31 0-1,-1 0 1,-30 0 0,-1 0 15,-31-31-31,63 31 16,31 0-1,-63 0 1,1 0 78,-95 31 312,-125 94-375</inkml:trace>
</inkml:ink>
</file>

<file path=ppt/ink/ink16.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5:42.424"/>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35 0,'31'0'234,"32"0"-218,31 0 0,-62 0 109,-1 0-110,63-31 1,0 31-1,-63 0 220,1 0-157,-1 0-47,32 0-15,-32 0 15,1 0 0,-32 31-15,31-31 93,0 0-93,32 31 0,-32-31-1,1 0 63,-1 0-62,63 0-16,-63-31 16,32 31-1,-31 0 63,-1 0-62,0 0 0,32 0-1,-32 0 1,32 0 124,62 31-124,-62-31-16,-31 0 125,-1 0-125,63 32 16,-63-32 31</inkml:trace>
</inkml:ink>
</file>

<file path=ppt/ink/ink17.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5:47.097"/>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31 0,'31'31'453,"1"-31"-391,-1 0-46,0 0 31,32 0-31,31 0 15,-31 0-16,-32 0 17,63 0-1,-62 32-31,-1-32 16,32 0 30,-32 0-46,0 0 16,64 0-16,-95 31 141,31 0-110,0-31-15,32 0-1,-32 0 1,-31 32 93,32-32-78,-1 0-31,32 0 16,31 0 0,0 0-1,-63 0 63,63 0-62,-31 0 15,-32 0-15,1-32 0,-1 1 15,1 31 0,-1 0-31,0 0 16,1-31 62,-1-1-78,32 1 47,-1 0 78</inkml:trace>
</inkml:ink>
</file>

<file path=ppt/ink/ink18.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5:54.755"/>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1 0,'31'0'203,"32"32"-187,31-1-1,0 32 1,-63-63 15,1 31 141,31-31-78,-32 31-79,0-31 17,1 0-32,30 0 31,-30 0-31,-1 0 47,0 0-32,32 0 1,31 0 0,-62 0-1,-1 0 1,32 0 0,-32 0-1,0 0 95,32-31-95,-32 31 79,63 0-63,1 0-31,-33 0 16,32-31-1,-62 31 1,30 0-16,32 0 31,1 0-31,-33 0 16,1 0 0,-32 0 77,1 31-77,30-31 62,-30 0-31,30 31-31,1-31 15,-31 0-16,-1 0-15,0 32 16,63-1 0,0-31-1,0 0 17,-31 0-32,0 0 15,31 0 1,-31 0 78,-32 0-79,0 0 141,1-31 48,93-1-189,-62 1 141,0 31 157,-1 0-313,-30 0 141</inkml:trace>
</inkml:ink>
</file>

<file path=ppt/ink/ink19.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5:58.439"/>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-1 4 0,'62'0'266,"33"0"-251,-64 0 17,0 0 14,1 0-30,30 0 0,32 32-1,-31-32 1,-32 0 46,126 0-46,-94 0 0,-32 0 46,1 0-46,30 0 31,-30 0-47,30 0 15,1 0 1,31 0 0,32 0-1,-64 0 16,-30 0 32,-1-32-16,0 32-32,1 0 767,-1 0-720</inkml:trace>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33:22.517"/>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0 0,'33'0'391,"-1"0"-344,1 0 15,-1 0 141,1 0-171,-1 0-32,1 0 15,0 0 16,-1 0 32,1 32-47,-1-32 15,1 0 63,-1 0-32,33 0-46,-32 0-1,0 0 1,-1 0 15,1 0 0,-1 0 1,1 0-17,-1 0 1,1 0 0,0 0-1,-1 0 32,1 0-47,-1 0 31,1 0 1,-1 0-17,33 0 1,1 0-1,-34 0 17,1 0-17,-1 0 1,1 0 0,32 0 15,-32 0 31</inkml:trace>
</inkml:ink>
</file>

<file path=ppt/ink/ink20.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6:02.297"/>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-1 125 0,'31'0'219,"220"0"-203,-157 0-1,-31 0 1,-1 0 62,-30 0-78,62 0 31,-63-31-15,32 31 0,-63-31-1,31 31 79,32 0-78,0 0 15,-1 0-15,-30 0 77,-1 0-77,63 0 0,-31 0-1,31 0 1,-31 0-1,-1 0 17,1 0-17,-32 0 1,1 0 78,31 0-63,-32 0-31,32-32 31,-32 32 47,0 0-62,1 0 0,-1-31-1,0 62 329,-31 1-282</inkml:trace>
</inkml:ink>
</file>

<file path=ppt/ink/ink2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6:06.689"/>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0 0,'32'0'359,"93"0"-343,-93 0 0,30 31-1,-30-31 1,-1 0 0,0 0 30,1 0-30,30 0 0,-62 32-16,94-1 31,-62-31-15,31 0-16,-1 0 15,32 31 1,-31-31-1,-32 0 48,1 32-16,31-32-32,-32 0 1,0 0-16,32 0 16,0 0-1,31 0 17,0 0-17,-63 0 79,1 0-94,-1 0 16,0 0-1,-31 31 1,32-31-16,-1 0 62,32 0-46,-32 0-16,32 0 16,-1 0-1,-30 0 1</inkml:trace>
</inkml:ink>
</file>

<file path=ppt/ink/ink22.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6:13.531"/>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93 285 0,'31'0'234,"63"-32"-234,-31 32 31,62-62-31,-31 62 16,-62-32 171,-1 32-93,0-31-47,1 31-31,30 0 15,-30 0 0,-1 0-15,32 0 15,-32-31 78,1 31-77,-1 0-17,0 0 32,1 0-31,30 0-1,-30 0 1,-1 0 0,32 0-1,-63-32 1,63 32 0,-32 0-1,0 0 16,1 0 1,-1 0-17,0 0 1,1 0 0,-1-31-1,0 31 1,32-31-1,0 31 17,-32 0-17,32 0 17,-32 0-32,1 0 31,-1 0-31,0 0 15,1 0 1,-1 31 78,-31 0-79,0 1 251,-63-32-203,1 94-48,-64-32 220,63-30-220,-187 62-15,124-63 16,95-31 140,-1 0 0,-30 0-140,-1 0 0,32 0 15,-1 0-16,1 0 17,0 0-17,-1 0 32,1 0-31,-1 0-1,-30 0 1,-1-31 0,0 31 15,32 0 0,0 0 0,-32 0 1,0 0-32,32 0 15,-32 0 17,32 0 14,-1 0-30,-30 0 0,-32 0-1,31 0 1,32 0 15,31-32 188</inkml:trace>
</inkml:ink>
</file>

<file path=ppt/ink/ink3.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33:25.738"/>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78 0,'33'0'203,"-1"0"-187,66 0-1,-33 0 1,-32 0 46,32 0-46,-33 0 0,34 0-1,-34 0 16,1 0 16,-1 0 31,1 0-62,65 0 0,-33 0-1,0 0 32,0-32 0,-32 32-31,-1 0-1,1 0 1,-1 0 0,1 0-1,-1 0 1,33 0 15,1 0-31,-34-33 16,66 33-1,-66 0 17,1 0-17,0 0 1,32 0-1,-33 0-15,98 0 32,-64 0-17,31 0 1,-32 33 0,1-33-1,64 0 1,-65 32-1,0-32 1,33 0 15,-33 33-31,0-33 16</inkml:trace>
</inkml:ink>
</file>

<file path=ppt/ink/ink4.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2:57.423"/>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-1 64 0,'31'0'141,"0"0"-48,32 31-77,0 1 0,0-32-1,-1 0 16,-30 0 126,-1 0-142,0 0 1,95 31 15,-95-31 16,0 0-16,64 31-15,-1-31 0,-32 0 15,-30 0 47,30 0-78,-30 0 16,93 0 15,-125-31-31,31 31 31,0 0 0,0 0 1,1 0-17,-1 0 1,0 0-16,32 0 15,0 0 1,31 0 0,-31-31-1,-1 31 17,-30 0 14,30 0-30,1-32 0,-32 32-1,1 0 32,30 0-31,-30 0-1,-1 0 17,1 0-17,-1 0 1,0 0 0,1 0-1,-1 0 16,0 0-31,1 0 16,-1 0 0,32 0 15,31 0-31,-63 0 16,32 0-1,0 0 1,-1-31-1,1 31 1,-32 0 0,32 0 15,-31 0-31,30 0 31,1 0-31,-32 0 16,32 0-1,-32 0 1,1 0 0,-1 0-1,32 0 1,31 0 15,-63 0-15,1 0 46,-2 0-30,64 0-17,-63 0-15,1 0 31,-1 0-15,32 0 15,-32 0-31,1 0 0,30 0 16,-30 0 0,-1 0-1,0 0 1,63 0 15,-62 0-15,-1 0-1,0 0 1,32 0 15,-31 0 47,-1 0-31,0 0-31,1 0-1,-1 0 17,0 0-17,1 31 32,30-31 0,-62 32-16,32-32 1,-1 31-1,0-31 63</inkml:trace>
</inkml:ink>
</file>

<file path=ppt/ink/ink5.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3:02.079"/>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-1 0 0,'31'0'281,"0"0"-266,1 0-15,-1 0 79,63 0-64,-62 0 48,-1 0-48,32 0 17,-1 0-17,-30 0-15,-1 0 16,32 0 15,-32 0-15,1 0-16,-1 0 15,32 0 1,-32 0 0,0 0-1,1 31 1,62-31-1,-63 0 1,0 0 62,1 0-78,31 31 16,31-31-1,-63 32 1,0-32 0,1 0-1,30 0 48,-30 0-63,31 0 31,-32 0-31,32 0 16,31 0 15,-63 31-15,0-31-16,1 0 15,30 0 16,1 0-15,31 0 0,-31 0-1,-32 0 1,32 0 78,-32 0-94,32 0 31,-32 0-31,1 0 47,31 0-16,-32 0-15,0 0 15,1 0 0,-1 0-15,0 0-1,-31-31 32,32 31-31,-1 0 453</inkml:trace>
</inkml:ink>
</file>

<file path=ppt/ink/ink6.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2:18.855"/>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-1 94 0,'31'0'578,"0"0"-515,1 0-1,-1 0 1,0-31 31,1 31-94,-1-32 15,1 32 32,-1 0 31,0 0-78,1 0 16,-1-31 124,0 31 48,32 0-172,-32 0 30,-62 0 204,62 0 297,1 0-515,-1 31-32,-1 1 46,2-32-14,-1 0-17,1 0 1,-1 0 15,0 0 0,1 0-15,30 0 31,-30 0-16,-1 31 0,32-31-15,-32 0-16,0 0 31,32 0 16,-31 0-31,30 0-1,-30 0 1,-1 0-16,0 31 16,32-31 15,-32 0 0,1 0-31,-1 0 16,0 0 78,1 0-63,-1 0-31,32 0 15,-32 0 1,1 0 0,-1 0-1,-1 0 17,33 0-17,-32 0 1,64 0 15,-1-31-31,-63 31 31,0 0-31,32 0 94,-32 0-63,1 0 454,-1 0-470,0 0 1</inkml:trace>
</inkml:ink>
</file>

<file path=ppt/ink/ink7.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2:23.718"/>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60 0,'32'0'563,"-1"0"-391,1 0-16,30 0-93,-30 0-1,-1 0-31,0 0 1,1 0 14,-1 0-30,0 0 0,1 0-1,-1 0 1,0 0 0,1 0-1,-1 0 1,1 0-1,-1 0 17,0 0-1,1 0-31,-1 0 16,0 0-1,1 0 16,-1 0-31,0 0 16,63 0 0,-62 0-1,-1 0 1,63 0 0,0 0 15,-31-32-16,-32 32 1,1 0 0,-1 0-1,0 0 1,1 0 0,-1 0-16,1 0 15,30 0 1,-30 0-1,-1 0 1,0 0 0,32 0-1,31 0-15,-31 0 16,31 0 15,-63 0-31,32 0 156,-32 0-109,1 0-31,-1 0 15,0 0 0,1 0-15,-1 0 15,1 0-31,-1 32 16,0-32 0,1 0-1,30 31 63,-30-31-62,30 0 15,-30 0-15,-1 0 15,-31 31-15,31-31-1,1 0 95</inkml:trace>
</inkml:ink>
</file>

<file path=ppt/ink/ink8.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2:32.436"/>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124 63 0,'0'31'15,"31"1"220,1-32-220,-1 0 64,0 0-1,1 0-47,-32 31-15,63-31 15,-32 0 16,0 0 0,1 0-32,30 0 1,-30 0 31,-1 0-16,0 0 0,1 0 32,-1 0-32,1 0-15,-1 0-1,32 0 48,-32 0-1,0 0 32,1 0-63,-1 0 0,0-31 1,1-1-32,-1 32 15,0-31 17,1 31-17,-1 0-15,1-32 16,-1 32 15,0 0 0,32 0-15,-63-31 0,31 31-16,1 0 125,-1 0-47,0 0 94,1 0-141,-32 31 31,94-31-30,-63 32-17,1-32 1,-1 0 15,0 0 32,1 0-48,-32 31 1,31-31 15,0 0 94,1 32-94,-32-1 266,31-31-281,-31 31 109,-31-31-63,-1 0-46,1 0 15,0 0 0,31 63 16,-32-63-47,1 0 32,0 31-17,-1-31 1,32 32 62,-31-32-47,-1 0 32,1 0-1,0 0 32,-1 0 375,32-32-438,-31 32 266,31-31-282,-63 0 142,32 31-110,0 0 31,-1 0 15,1 0-14,0 0-17,-1 0 47,1-32-77,-1 32 15,1 0-32,0 0 16,-1 0-15,1-31 0,0 31-1,-1 0-15,1 0 16,31-31 0,-31-1-1,-63 32 1,62-31 15,1 31 32,-1 0 15,1 0-16,0 0-31,-1 0 1,1 0-1,0 0-15,-1 0-1,1 0 1,0 0 124,-1 0-77,1 0-32,-1 0 63,1 0-63,-32 31-15,32 1-1,0-32 1,-1 0 0,1 0 562,0 0-547</inkml:trace>
</inkml:ink>
</file>

<file path=ppt/ink/ink9.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1-05-24T19:22:43.199"/>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3962 74 0,'-31'0'437,"-1"0"-406,1 0 1,0 0 46,-1 0-63,1 0-15,-32 0 16,0 0 0,32 0-1,-32 0 17,32 0-32,0 0 31,-32 0-31,32 0 15,-1 0 32,1 0-31,-32 0 0,-31 0 15,0 0 0,63 0-15,-1 0 31,1 0-47,0 0 31,-32 0-16,31 0 1,-62 0 0,63 0 15,0 0 0,-32 0-15,32 0-16,-63 0 15,31 0 17,-31 0-17,62 0-15,-62 0 16,94-32 0,-31 32 46,0 0-46,-1 0-1,1 0-15,0 0 16,-32 0 0,31 0-1,-30 0 16,30 0-15,-30 0 15,30 0-15,-30 0-16,-1 0 16,-31 0-1,31 0 1,-31 0-1,63 0 1,-1 0 0,1 0-1,-32 0 17,32 0-32,-32 0 31,-31 0-16,31 0 17,1 0-17,30 0 1,1 0 0,-63 0 15,62 0-31,-30 0 15,-32 0 1,31 0 15,32 0-15,-1 0 0,1 32-1,0-32 1,-1 31-1,-31-31 1,32 31 0,-32 1-1,32-1 1,0 0 0,-32-31-1,63 32 1,-31 30 31,-32-62 0,63 63 15,0-31-31,0-1 110,0 0-110,0 1 0,0-1-15,0 0 15,0 1-15,0-1 0,0 32 15,31-32-31,-31 0 15,0 1 1,0-1 0,0 32-1,0-32 1,0 1 0,0-1-1,32 32 32,-32-32-47,0 0 16,0 1-16,0-1 15,0 0 1,31 1 15,-31-1-31,31 1 16,-31-1-1,32 32 17,-1-32-32,0-31 15,1 63 17,-1-32-32,0-31 31,1 63-16,31-1 32,-63-30-31,31-32-16,0 0 16,32 31 15,-32 32 0,1-32-31,-1-31 16,0 32-1,1-1 1,-1 0 0,0 1-1,32-32 1,-63 31-16,63-31 31,-32 31 0,1 1-15,-1-32 0,0 0-1,1 0-15,-1 31 31,0-31-15,1 0 0,-1 32-1,1-32 1,-1 0 0,-31 31-16,94 0 31,-31-31-16,-1 0-15,1 0 16,63 32 15,-32-32-15,-32 31 0,1-31-1,62 0 1,1 0-1,-32 0 1,-31 0 0,-1 0-1,1-31 1,0 31 15,31-32-31,31 1 16,-93 31-1,-1 0 17,0 0-17,1-31 1,-1 31 31,0 0-47,1 0 0,-1-32 15,1 32 1,-1-31 0,0 31 31,1 0-47,-1 0 15,32 0 1,125 0-1,-157 0-15,32 0 32,0 0-17,-32 0 1,0 0 15,32 0-31,0 0 16,31 0 15,-31 0-15,31 0-1,-32 0-15,32 0 16,1 0 0,-1 0-1,31-32 16,-31 32-31,-31 0 32,-32 0 46,1 0-63,62 0 1,-32 0 0,64 0 15,-64 0-31,1 0 16,-31 0 30,-1 0-14,32 0 15,-32 0-32,0-31 16,1 0-15,-1-1 0,32 1-1,-32 31 17,0-31-17,32-1 16,-31 1-31,-1 31 32,-31-31-32,31-1 31,1 32-31,-32-31 31,31 31-31,-31-63 31,31 32-15,1-1 0,-32-30-1,31 62 17,-31-63-1,0 32-31,0-1 15,0 1 17,0 0-17,0-1-15,0 1 16,0-1 0,0 1-1,0-32 16,0 32-15,0 0 15,0-1-31,31 1 0,-31 0 16,0-32 0,0 32-1,0-32 48,0 31-63,0 1 15,0 0 1,0-1 15,-31 32-31,31-31 16,-31 31-1,31-63 17,-32 63-17,32-31 1,-31-32 62,31 32-62,-31 31-1,-1-31 1,-30-1 15,62 1-15,-95 31-1,64-32 17,0 32-17,-1 0 1,1-31 15,31 0-15,-31 31 15,-1 0-15,32-32-16,-31 32 15,0 0 1,-1 0 0,1-31-1,0 31 32,-1 0-31,1 0 15,-1 0-15,-30-31-1,30 31-15,1-32 31,0 32-15,-1 0 0,1 0-1,-63 0 1,63 0 0,-64-31-1,64 31 1,0 0-1,-1 0 110,-30 0-125,-1-31 16,-31 31 15,94-32 16,-31 32 63,-32 0-79,-31 0-16</inkml:trace>
</inkml:ink>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smtClean="0"/>
              <a:pPr/>
              <a:t>6/2/2021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2709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7956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3971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3264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94038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8221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30410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46872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98603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4006821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746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1507742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54395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3198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81662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60276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0723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6/2/2021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789123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customXml" Target="../ink/ink12.xml"/><Relationship Id="rId7" Type="http://schemas.openxmlformats.org/officeDocument/2006/relationships/customXml" Target="../ink/ink14.xml"/><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28.emf"/><Relationship Id="rId5" Type="http://schemas.openxmlformats.org/officeDocument/2006/relationships/customXml" Target="../ink/ink13.xml"/><Relationship Id="rId4" Type="http://schemas.openxmlformats.org/officeDocument/2006/relationships/image" Target="../media/image27.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34.emf"/><Relationship Id="rId13" Type="http://schemas.openxmlformats.org/officeDocument/2006/relationships/customXml" Target="../ink/ink20.xml"/><Relationship Id="rId18" Type="http://schemas.openxmlformats.org/officeDocument/2006/relationships/image" Target="../media/image39.emf"/><Relationship Id="rId3" Type="http://schemas.openxmlformats.org/officeDocument/2006/relationships/customXml" Target="../ink/ink15.xml"/><Relationship Id="rId7" Type="http://schemas.openxmlformats.org/officeDocument/2006/relationships/customXml" Target="../ink/ink17.xml"/><Relationship Id="rId12" Type="http://schemas.openxmlformats.org/officeDocument/2006/relationships/image" Target="../media/image36.emf"/><Relationship Id="rId17" Type="http://schemas.openxmlformats.org/officeDocument/2006/relationships/customXml" Target="../ink/ink22.xml"/><Relationship Id="rId2" Type="http://schemas.openxmlformats.org/officeDocument/2006/relationships/image" Target="../media/image17.png"/><Relationship Id="rId16" Type="http://schemas.openxmlformats.org/officeDocument/2006/relationships/image" Target="../media/image38.emf"/><Relationship Id="rId1" Type="http://schemas.openxmlformats.org/officeDocument/2006/relationships/slideLayout" Target="../slideLayouts/slideLayout7.xml"/><Relationship Id="rId6" Type="http://schemas.openxmlformats.org/officeDocument/2006/relationships/image" Target="../media/image33.emf"/><Relationship Id="rId11" Type="http://schemas.openxmlformats.org/officeDocument/2006/relationships/customXml" Target="../ink/ink19.xml"/><Relationship Id="rId5" Type="http://schemas.openxmlformats.org/officeDocument/2006/relationships/customXml" Target="../ink/ink16.xml"/><Relationship Id="rId15" Type="http://schemas.openxmlformats.org/officeDocument/2006/relationships/customXml" Target="../ink/ink21.xml"/><Relationship Id="rId10" Type="http://schemas.openxmlformats.org/officeDocument/2006/relationships/image" Target="../media/image35.emf"/><Relationship Id="rId4" Type="http://schemas.openxmlformats.org/officeDocument/2006/relationships/image" Target="../media/image32.emf"/><Relationship Id="rId9" Type="http://schemas.openxmlformats.org/officeDocument/2006/relationships/customXml" Target="../ink/ink18.xml"/><Relationship Id="rId14" Type="http://schemas.openxmlformats.org/officeDocument/2006/relationships/image" Target="../media/image37.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1.emf"/><Relationship Id="rId5" Type="http://schemas.openxmlformats.org/officeDocument/2006/relationships/customXml" Target="../ink/ink2.xml"/><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5.emf"/><Relationship Id="rId5" Type="http://schemas.openxmlformats.org/officeDocument/2006/relationships/customXml" Target="../ink/ink5.xml"/><Relationship Id="rId4" Type="http://schemas.openxmlformats.org/officeDocument/2006/relationships/image" Target="../media/image14.emf"/></Relationships>
</file>

<file path=ppt/slides/_rels/slide6.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customXml" Target="../ink/ink6.xml"/><Relationship Id="rId7" Type="http://schemas.openxmlformats.org/officeDocument/2006/relationships/customXml" Target="../ink/ink8.xml"/><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customXml" Target="../ink/ink7.xml"/><Relationship Id="rId10" Type="http://schemas.openxmlformats.org/officeDocument/2006/relationships/image" Target="../media/image20.emf"/><Relationship Id="rId4" Type="http://schemas.openxmlformats.org/officeDocument/2006/relationships/image" Target="../media/image17.emf"/><Relationship Id="rId9" Type="http://schemas.openxmlformats.org/officeDocument/2006/relationships/customXml" Target="../ink/ink9.xml"/></Relationships>
</file>

<file path=ppt/slides/_rels/slide7.xml.rels><?xml version="1.0" encoding="UTF-8" standalone="yes"?>
<Relationships xmlns="http://schemas.openxmlformats.org/package/2006/relationships"><Relationship Id="rId3" Type="http://schemas.openxmlformats.org/officeDocument/2006/relationships/customXml" Target="../ink/ink10.xml"/><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8.xml.rels><?xml version="1.0" encoding="UTF-8" standalone="yes"?>
<Relationships xmlns="http://schemas.openxmlformats.org/package/2006/relationships"><Relationship Id="rId3" Type="http://schemas.openxmlformats.org/officeDocument/2006/relationships/customXml" Target="../ink/ink11.xml"/><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r>
              <a:rPr lang="en-US" sz="4400" dirty="0" smtClean="0"/>
              <a:t>Creating Invoices</a:t>
            </a:r>
            <a:br>
              <a:rPr lang="en-US" sz="4400" dirty="0" smtClean="0"/>
            </a:br>
            <a:r>
              <a:rPr lang="en-US" sz="4400" dirty="0" smtClean="0"/>
              <a:t>in </a:t>
            </a:r>
            <a:r>
              <a:rPr lang="en-US" sz="4400" dirty="0"/>
              <a:t>FOLIO</a:t>
            </a:r>
          </a:p>
        </p:txBody>
      </p:sp>
      <p:sp>
        <p:nvSpPr>
          <p:cNvPr id="3" name="Subtitle 2"/>
          <p:cNvSpPr>
            <a:spLocks noGrp="1"/>
          </p:cNvSpPr>
          <p:nvPr>
            <p:ph type="subTitle" idx="1"/>
          </p:nvPr>
        </p:nvSpPr>
        <p:spPr/>
        <p:txBody>
          <a:bodyPr>
            <a:normAutofit/>
          </a:bodyPr>
          <a:lstStyle/>
          <a:p>
            <a:r>
              <a:rPr lang="en-US" dirty="0" smtClean="0"/>
              <a:t>Presented by Lisa Maybury</a:t>
            </a:r>
          </a:p>
          <a:p>
            <a:r>
              <a:rPr lang="en-US" sz="1600" dirty="0" smtClean="0"/>
              <a:t>June 2021</a:t>
            </a:r>
            <a:endParaRPr lang="en-US" sz="1600" dirty="0"/>
          </a:p>
        </p:txBody>
      </p:sp>
    </p:spTree>
    <p:extLst>
      <p:ext uri="{BB962C8B-B14F-4D97-AF65-F5344CB8AC3E}">
        <p14:creationId xmlns:p14="http://schemas.microsoft.com/office/powerpoint/2010/main" val="1600651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65929" y="796214"/>
            <a:ext cx="6096000" cy="729430"/>
          </a:xfrm>
          <a:prstGeom prst="rect">
            <a:avLst/>
          </a:prstGeom>
        </p:spPr>
        <p:txBody>
          <a:bodyPr>
            <a:spAutoFit/>
          </a:bodyPr>
          <a:lstStyle/>
          <a:p>
            <a:pPr>
              <a:lnSpc>
                <a:spcPct val="115000"/>
              </a:lnSpc>
            </a:pPr>
            <a:r>
              <a:rPr lang="en-US" dirty="0">
                <a:solidFill>
                  <a:srgbClr val="000000"/>
                </a:solidFill>
                <a:latin typeface="Calibri" panose="020F0502020204030204" pitchFamily="34" charset="0"/>
                <a:ea typeface="Calibri" panose="020F0502020204030204" pitchFamily="34" charset="0"/>
              </a:rPr>
              <a:t>After clicking save you will </a:t>
            </a:r>
            <a:r>
              <a:rPr lang="en-US" dirty="0" smtClean="0">
                <a:solidFill>
                  <a:srgbClr val="000000"/>
                </a:solidFill>
                <a:latin typeface="Calibri" panose="020F0502020204030204" pitchFamily="34" charset="0"/>
                <a:ea typeface="Calibri" panose="020F0502020204030204" pitchFamily="34" charset="0"/>
              </a:rPr>
              <a:t>see </a:t>
            </a:r>
            <a:r>
              <a:rPr lang="en-US" dirty="0">
                <a:solidFill>
                  <a:srgbClr val="000000"/>
                </a:solidFill>
                <a:latin typeface="Calibri" panose="020F0502020204030204" pitchFamily="34" charset="0"/>
                <a:ea typeface="Calibri" panose="020F0502020204030204" pitchFamily="34" charset="0"/>
              </a:rPr>
              <a:t>the POL’s that you selected are now attached to the invoice:</a:t>
            </a:r>
          </a:p>
        </p:txBody>
      </p:sp>
      <p:sp>
        <p:nvSpPr>
          <p:cNvPr id="3" name="Rectangle 2"/>
          <p:cNvSpPr>
            <a:spLocks noChangeArrowheads="1"/>
          </p:cNvSpPr>
          <p:nvPr/>
        </p:nvSpPr>
        <p:spPr bwMode="auto">
          <a:xfrm>
            <a:off x="7796532" y="-213972"/>
            <a:ext cx="6125655" cy="294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pic>
        <p:nvPicPr>
          <p:cNvPr id="307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108" y="1687008"/>
            <a:ext cx="4123657" cy="446178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7796532" y="6674191"/>
            <a:ext cx="6125655" cy="294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mc:AlternateContent xmlns:mc="http://schemas.openxmlformats.org/markup-compatibility/2006" xmlns:p14="http://schemas.microsoft.com/office/powerpoint/2010/main">
        <mc:Choice Requires="p14">
          <p:contentPart p14:bwMode="auto" r:id="rId3">
            <p14:nvContentPartPr>
              <p14:cNvPr id="5" name="Ink 4"/>
              <p14:cNvContentPartPr/>
              <p14:nvPr/>
            </p14:nvContentPartPr>
            <p14:xfrm>
              <a:off x="4384366" y="5498068"/>
              <a:ext cx="352080" cy="23760"/>
            </p14:xfrm>
          </p:contentPart>
        </mc:Choice>
        <mc:Fallback xmlns="">
          <p:pic>
            <p:nvPicPr>
              <p:cNvPr id="5" name="Ink 4"/>
              <p:cNvPicPr/>
              <p:nvPr/>
            </p:nvPicPr>
            <p:blipFill>
              <a:blip r:embed="rId4"/>
              <a:stretch>
                <a:fillRect/>
              </a:stretch>
            </p:blipFill>
            <p:spPr>
              <a:xfrm>
                <a:off x="4336486" y="5401948"/>
                <a:ext cx="4478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p14:cNvContentPartPr/>
              <p14:nvPr/>
            </p14:nvContentPartPr>
            <p14:xfrm>
              <a:off x="4384366" y="5703988"/>
              <a:ext cx="375120" cy="17640"/>
            </p14:xfrm>
          </p:contentPart>
        </mc:Choice>
        <mc:Fallback xmlns="">
          <p:pic>
            <p:nvPicPr>
              <p:cNvPr id="6" name="Ink 5"/>
              <p:cNvPicPr/>
              <p:nvPr/>
            </p:nvPicPr>
            <p:blipFill>
              <a:blip r:embed="rId6"/>
              <a:stretch>
                <a:fillRect/>
              </a:stretch>
            </p:blipFill>
            <p:spPr>
              <a:xfrm>
                <a:off x="4336486" y="5608228"/>
                <a:ext cx="471240" cy="2095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p14:cNvContentPartPr/>
              <p14:nvPr/>
            </p14:nvContentPartPr>
            <p14:xfrm>
              <a:off x="4373206" y="5900188"/>
              <a:ext cx="433080" cy="32040"/>
            </p14:xfrm>
          </p:contentPart>
        </mc:Choice>
        <mc:Fallback xmlns="">
          <p:pic>
            <p:nvPicPr>
              <p:cNvPr id="7" name="Ink 6"/>
              <p:cNvPicPr/>
              <p:nvPr/>
            </p:nvPicPr>
            <p:blipFill>
              <a:blip r:embed="rId8"/>
              <a:stretch>
                <a:fillRect/>
              </a:stretch>
            </p:blipFill>
            <p:spPr>
              <a:xfrm>
                <a:off x="4324966" y="5804068"/>
                <a:ext cx="529560" cy="224280"/>
              </a:xfrm>
              <a:prstGeom prst="rect">
                <a:avLst/>
              </a:prstGeom>
            </p:spPr>
          </p:pic>
        </mc:Fallback>
      </mc:AlternateContent>
    </p:spTree>
    <p:extLst>
      <p:ext uri="{BB962C8B-B14F-4D97-AF65-F5344CB8AC3E}">
        <p14:creationId xmlns:p14="http://schemas.microsoft.com/office/powerpoint/2010/main" val="2090299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6667" y="824088"/>
            <a:ext cx="10408355" cy="4233467"/>
          </a:xfrm>
          <a:prstGeom prst="rect">
            <a:avLst/>
          </a:prstGeom>
        </p:spPr>
        <p:txBody>
          <a:bodyPr wrap="square">
            <a:spAutoFit/>
          </a:bodyPr>
          <a:lstStyle/>
          <a:p>
            <a:pPr>
              <a:lnSpc>
                <a:spcPct val="115000"/>
              </a:lnSpc>
            </a:pPr>
            <a:r>
              <a:rPr lang="en-US" b="1" dirty="0">
                <a:solidFill>
                  <a:srgbClr val="000000"/>
                </a:solidFill>
                <a:latin typeface="Calibri" panose="020F0502020204030204" pitchFamily="34" charset="0"/>
                <a:ea typeface="Calibri" panose="020F0502020204030204" pitchFamily="34" charset="0"/>
              </a:rPr>
              <a:t>Some things to keep in mind:</a:t>
            </a:r>
            <a:endParaRPr lang="en-US" dirty="0">
              <a:solidFill>
                <a:srgbClr val="000000"/>
              </a:solidFill>
              <a:latin typeface="Calibri" panose="020F0502020204030204" pitchFamily="34" charset="0"/>
              <a:ea typeface="Calibri" panose="020F0502020204030204" pitchFamily="34" charset="0"/>
            </a:endParaRPr>
          </a:p>
          <a:p>
            <a:pPr>
              <a:lnSpc>
                <a:spcPct val="115000"/>
              </a:lnSpc>
            </a:pPr>
            <a:r>
              <a:rPr lang="en-US" b="1" dirty="0">
                <a:solidFill>
                  <a:srgbClr val="000000"/>
                </a:solidFill>
                <a:latin typeface="Calibri" panose="020F0502020204030204" pitchFamily="34" charset="0"/>
                <a:ea typeface="Calibri" panose="020F0502020204030204" pitchFamily="34" charset="0"/>
              </a:rPr>
              <a:t> </a:t>
            </a:r>
            <a:endParaRPr lang="en-US" dirty="0">
              <a:solidFill>
                <a:srgbClr val="000000"/>
              </a:solidFill>
              <a:latin typeface="Calibri" panose="020F0502020204030204" pitchFamily="34" charset="0"/>
              <a:ea typeface="Calibri" panose="020F050202020403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b="1" dirty="0">
                <a:solidFill>
                  <a:srgbClr val="000000"/>
                </a:solidFill>
                <a:latin typeface="Calibri" panose="020F0502020204030204" pitchFamily="34" charset="0"/>
                <a:ea typeface="Calibri" panose="020F0502020204030204" pitchFamily="34" charset="0"/>
              </a:rPr>
              <a:t>Your totals are calculated by FOLIO </a:t>
            </a:r>
            <a:endParaRPr lang="en-US" dirty="0">
              <a:solidFill>
                <a:srgbClr val="000000"/>
              </a:solidFill>
              <a:latin typeface="Calibri" panose="020F0502020204030204" pitchFamily="34" charset="0"/>
              <a:ea typeface="Calibri" panose="020F050202020403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b="1" dirty="0">
                <a:solidFill>
                  <a:srgbClr val="000000"/>
                </a:solidFill>
                <a:latin typeface="Calibri" panose="020F0502020204030204" pitchFamily="34" charset="0"/>
                <a:ea typeface="Calibri" panose="020F0502020204030204" pitchFamily="34" charset="0"/>
              </a:rPr>
              <a:t>The “Lock total” box on your “header” is a feature that we will use when loading EDI invoices. This will “lock” the total of the invoice line items that appear on the invoice. This will override what the price is on the POL. With this box checked, if the totals don’t match the invoice will not be able to be approved for payment. As we know, many EDI invoices are loaded without the adjustment (i.e. </a:t>
            </a:r>
            <a:r>
              <a:rPr lang="en-US" b="1" dirty="0" smtClean="0">
                <a:solidFill>
                  <a:srgbClr val="000000"/>
                </a:solidFill>
                <a:latin typeface="Calibri" panose="020F0502020204030204" pitchFamily="34" charset="0"/>
                <a:ea typeface="Calibri" panose="020F0502020204030204" pitchFamily="34" charset="0"/>
              </a:rPr>
              <a:t>Shipping/service charge/discounts </a:t>
            </a:r>
            <a:r>
              <a:rPr lang="en-US" b="1" dirty="0">
                <a:solidFill>
                  <a:srgbClr val="000000"/>
                </a:solidFill>
                <a:latin typeface="Calibri" panose="020F0502020204030204" pitchFamily="34" charset="0"/>
                <a:ea typeface="Calibri" panose="020F0502020204030204" pitchFamily="34" charset="0"/>
              </a:rPr>
              <a:t>etc.) which would </a:t>
            </a:r>
            <a:r>
              <a:rPr lang="en-US" b="1" dirty="0" smtClean="0">
                <a:solidFill>
                  <a:srgbClr val="000000"/>
                </a:solidFill>
                <a:latin typeface="Calibri" panose="020F0502020204030204" pitchFamily="34" charset="0"/>
                <a:ea typeface="Calibri" panose="020F0502020204030204" pitchFamily="34" charset="0"/>
              </a:rPr>
              <a:t>throw the </a:t>
            </a:r>
            <a:r>
              <a:rPr lang="en-US" b="1" dirty="0">
                <a:solidFill>
                  <a:srgbClr val="000000"/>
                </a:solidFill>
                <a:latin typeface="Calibri" panose="020F0502020204030204" pitchFamily="34" charset="0"/>
                <a:ea typeface="Calibri" panose="020F0502020204030204" pitchFamily="34" charset="0"/>
              </a:rPr>
              <a:t>totals off. Your invoice total in FOLIO should match your paper invoice total you are working from.</a:t>
            </a:r>
            <a:endParaRPr lang="en-US" dirty="0">
              <a:solidFill>
                <a:srgbClr val="000000"/>
              </a:solidFill>
              <a:latin typeface="Calibri" panose="020F0502020204030204" pitchFamily="34" charset="0"/>
              <a:ea typeface="Calibri" panose="020F050202020403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b="1" dirty="0">
                <a:solidFill>
                  <a:srgbClr val="000000"/>
                </a:solidFill>
                <a:latin typeface="Calibri" panose="020F0502020204030204" pitchFamily="34" charset="0"/>
                <a:ea typeface="Calibri" panose="020F0502020204030204" pitchFamily="34" charset="0"/>
              </a:rPr>
              <a:t>When manually creating an invoice, your sub-total is based on the prices within the POL’s. If the price changes from the point of order to when you are receiving it, you will need to go to the invoice line and click the blue “Actions” button in the upper right hand corner and select “Edit”. Below shows you where you will change the price as it is stated on the invoice.</a:t>
            </a:r>
            <a:endParaRPr lang="en-US"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9845899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46489" y="766329"/>
            <a:ext cx="7450666" cy="5445955"/>
          </a:xfrm>
          <a:prstGeom prst="rect">
            <a:avLst/>
          </a:prstGeom>
        </p:spPr>
      </p:pic>
    </p:spTree>
    <p:extLst>
      <p:ext uri="{BB962C8B-B14F-4D97-AF65-F5344CB8AC3E}">
        <p14:creationId xmlns:p14="http://schemas.microsoft.com/office/powerpoint/2010/main" val="1019516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63906" y="725984"/>
            <a:ext cx="6096000" cy="1754326"/>
          </a:xfrm>
          <a:prstGeom prst="rect">
            <a:avLst/>
          </a:prstGeom>
        </p:spPr>
        <p:txBody>
          <a:bodyPr>
            <a:spAutoFit/>
          </a:bodyPr>
          <a:lstStyle/>
          <a:p>
            <a:r>
              <a:rPr lang="en-US" b="1" dirty="0"/>
              <a:t> </a:t>
            </a:r>
            <a:r>
              <a:rPr lang="en-US" b="1" dirty="0" smtClean="0"/>
              <a:t>                                        Adjustments</a:t>
            </a:r>
            <a:r>
              <a:rPr lang="en-US" b="1" dirty="0"/>
              <a:t>:</a:t>
            </a:r>
            <a:endParaRPr lang="en-US" dirty="0"/>
          </a:p>
          <a:p>
            <a:r>
              <a:rPr lang="en-US" b="1" dirty="0" smtClean="0"/>
              <a:t>This </a:t>
            </a:r>
            <a:r>
              <a:rPr lang="en-US" b="1" dirty="0"/>
              <a:t>is where you will add postage and handling, service charge, discount etc. You have the ability to add adjustments at the invoice level or the invoice line level. In most cases, we will use this price adjustment at the invoice level rather than the invoice line level.</a:t>
            </a:r>
            <a:endParaRPr lang="en-US" dirty="0"/>
          </a:p>
        </p:txBody>
      </p:sp>
      <p:pic>
        <p:nvPicPr>
          <p:cNvPr id="4" name="Picture 3"/>
          <p:cNvPicPr>
            <a:picLocks noChangeAspect="1"/>
          </p:cNvPicPr>
          <p:nvPr/>
        </p:nvPicPr>
        <p:blipFill>
          <a:blip r:embed="rId2"/>
          <a:stretch>
            <a:fillRect/>
          </a:stretch>
        </p:blipFill>
        <p:spPr>
          <a:xfrm>
            <a:off x="2079671" y="2813643"/>
            <a:ext cx="7458775" cy="3421602"/>
          </a:xfrm>
          <a:prstGeom prst="rect">
            <a:avLst/>
          </a:prstGeom>
        </p:spPr>
      </p:pic>
      <mc:AlternateContent xmlns:mc="http://schemas.openxmlformats.org/markup-compatibility/2006" xmlns:p14="http://schemas.microsoft.com/office/powerpoint/2010/main">
        <mc:Choice Requires="p14">
          <p:contentPart p14:bwMode="auto" r:id="rId3">
            <p14:nvContentPartPr>
              <p14:cNvPr id="5" name="Ink 4"/>
              <p14:cNvContentPartPr/>
              <p14:nvPr/>
            </p14:nvContentPartPr>
            <p14:xfrm>
              <a:off x="2190516" y="4052284"/>
              <a:ext cx="914400" cy="136080"/>
            </p14:xfrm>
          </p:contentPart>
        </mc:Choice>
        <mc:Fallback xmlns="">
          <p:pic>
            <p:nvPicPr>
              <p:cNvPr id="5" name="Ink 4"/>
              <p:cNvPicPr/>
              <p:nvPr/>
            </p:nvPicPr>
            <p:blipFill>
              <a:blip r:embed="rId4"/>
              <a:stretch>
                <a:fillRect/>
              </a:stretch>
            </p:blipFill>
            <p:spPr>
              <a:xfrm>
                <a:off x="2142276" y="3956524"/>
                <a:ext cx="1010520" cy="3279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p14:cNvContentPartPr/>
              <p14:nvPr/>
            </p14:nvContentPartPr>
            <p14:xfrm>
              <a:off x="3397956" y="4062724"/>
              <a:ext cx="609480" cy="36000"/>
            </p14:xfrm>
          </p:contentPart>
        </mc:Choice>
        <mc:Fallback xmlns="">
          <p:pic>
            <p:nvPicPr>
              <p:cNvPr id="6" name="Ink 5"/>
              <p:cNvPicPr/>
              <p:nvPr/>
            </p:nvPicPr>
            <p:blipFill>
              <a:blip r:embed="rId6"/>
              <a:stretch>
                <a:fillRect/>
              </a:stretch>
            </p:blipFill>
            <p:spPr>
              <a:xfrm>
                <a:off x="3350076" y="3966604"/>
                <a:ext cx="705600" cy="227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p14:cNvContentPartPr/>
              <p14:nvPr/>
            </p14:nvContentPartPr>
            <p14:xfrm>
              <a:off x="5825076" y="4064164"/>
              <a:ext cx="643320" cy="72720"/>
            </p14:xfrm>
          </p:contentPart>
        </mc:Choice>
        <mc:Fallback xmlns="">
          <p:pic>
            <p:nvPicPr>
              <p:cNvPr id="7" name="Ink 6"/>
              <p:cNvPicPr/>
              <p:nvPr/>
            </p:nvPicPr>
            <p:blipFill>
              <a:blip r:embed="rId8"/>
              <a:stretch>
                <a:fillRect/>
              </a:stretch>
            </p:blipFill>
            <p:spPr>
              <a:xfrm>
                <a:off x="5777196" y="3968044"/>
                <a:ext cx="739440" cy="2646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8" name="Ink 7"/>
              <p14:cNvContentPartPr/>
              <p14:nvPr/>
            </p14:nvContentPartPr>
            <p14:xfrm>
              <a:off x="6987876" y="4052284"/>
              <a:ext cx="1163160" cy="95760"/>
            </p14:xfrm>
          </p:contentPart>
        </mc:Choice>
        <mc:Fallback xmlns="">
          <p:pic>
            <p:nvPicPr>
              <p:cNvPr id="8" name="Ink 7"/>
              <p:cNvPicPr/>
              <p:nvPr/>
            </p:nvPicPr>
            <p:blipFill>
              <a:blip r:embed="rId10"/>
              <a:stretch>
                <a:fillRect/>
              </a:stretch>
            </p:blipFill>
            <p:spPr>
              <a:xfrm>
                <a:off x="6939996" y="3956524"/>
                <a:ext cx="1258920" cy="2876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9" name="Ink 8"/>
              <p14:cNvContentPartPr/>
              <p14:nvPr/>
            </p14:nvContentPartPr>
            <p14:xfrm>
              <a:off x="8309076" y="4085044"/>
              <a:ext cx="518760" cy="22680"/>
            </p14:xfrm>
          </p:contentPart>
        </mc:Choice>
        <mc:Fallback xmlns="">
          <p:pic>
            <p:nvPicPr>
              <p:cNvPr id="9" name="Ink 8"/>
              <p:cNvPicPr/>
              <p:nvPr/>
            </p:nvPicPr>
            <p:blipFill>
              <a:blip r:embed="rId12"/>
              <a:stretch>
                <a:fillRect/>
              </a:stretch>
            </p:blipFill>
            <p:spPr>
              <a:xfrm>
                <a:off x="8260836" y="3989284"/>
                <a:ext cx="615240" cy="2142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0" name="Ink 9"/>
              <p14:cNvContentPartPr/>
              <p14:nvPr/>
            </p14:nvContentPartPr>
            <p14:xfrm>
              <a:off x="8275236" y="4199524"/>
              <a:ext cx="654120" cy="45360"/>
            </p14:xfrm>
          </p:contentPart>
        </mc:Choice>
        <mc:Fallback xmlns="">
          <p:pic>
            <p:nvPicPr>
              <p:cNvPr id="10" name="Ink 9"/>
              <p:cNvPicPr/>
              <p:nvPr/>
            </p:nvPicPr>
            <p:blipFill>
              <a:blip r:embed="rId14"/>
              <a:stretch>
                <a:fillRect/>
              </a:stretch>
            </p:blipFill>
            <p:spPr>
              <a:xfrm>
                <a:off x="8226996" y="4103404"/>
                <a:ext cx="750600" cy="2376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1" name="Ink 10"/>
              <p14:cNvContentPartPr/>
              <p14:nvPr/>
            </p14:nvContentPartPr>
            <p14:xfrm>
              <a:off x="2212476" y="5057404"/>
              <a:ext cx="644040" cy="73080"/>
            </p14:xfrm>
          </p:contentPart>
        </mc:Choice>
        <mc:Fallback xmlns="">
          <p:pic>
            <p:nvPicPr>
              <p:cNvPr id="11" name="Ink 10"/>
              <p:cNvPicPr/>
              <p:nvPr/>
            </p:nvPicPr>
            <p:blipFill>
              <a:blip r:embed="rId16"/>
              <a:stretch>
                <a:fillRect/>
              </a:stretch>
            </p:blipFill>
            <p:spPr>
              <a:xfrm>
                <a:off x="2164596" y="4961284"/>
                <a:ext cx="739800" cy="2653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2" name="Ink 11"/>
              <p14:cNvContentPartPr/>
              <p14:nvPr/>
            </p14:nvContentPartPr>
            <p14:xfrm>
              <a:off x="4866036" y="4977484"/>
              <a:ext cx="677160" cy="152280"/>
            </p14:xfrm>
          </p:contentPart>
        </mc:Choice>
        <mc:Fallback xmlns="">
          <p:pic>
            <p:nvPicPr>
              <p:cNvPr id="12" name="Ink 11"/>
              <p:cNvPicPr/>
              <p:nvPr/>
            </p:nvPicPr>
            <p:blipFill>
              <a:blip r:embed="rId18"/>
              <a:stretch>
                <a:fillRect/>
              </a:stretch>
            </p:blipFill>
            <p:spPr>
              <a:xfrm>
                <a:off x="4817796" y="4881364"/>
                <a:ext cx="773280" cy="344520"/>
              </a:xfrm>
              <a:prstGeom prst="rect">
                <a:avLst/>
              </a:prstGeom>
            </p:spPr>
          </p:pic>
        </mc:Fallback>
      </mc:AlternateContent>
    </p:spTree>
    <p:extLst>
      <p:ext uri="{BB962C8B-B14F-4D97-AF65-F5344CB8AC3E}">
        <p14:creationId xmlns:p14="http://schemas.microsoft.com/office/powerpoint/2010/main" val="2489789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09333" y="993422"/>
            <a:ext cx="6728178" cy="4339650"/>
          </a:xfrm>
          <a:prstGeom prst="rect">
            <a:avLst/>
          </a:prstGeom>
        </p:spPr>
        <p:txBody>
          <a:bodyPr wrap="square">
            <a:spAutoFit/>
          </a:bodyPr>
          <a:lstStyle/>
          <a:p>
            <a:pPr>
              <a:lnSpc>
                <a:spcPct val="115000"/>
              </a:lnSpc>
            </a:pPr>
            <a:r>
              <a:rPr lang="en-US" sz="7200" dirty="0" smtClean="0">
                <a:solidFill>
                  <a:srgbClr val="000000"/>
                </a:solidFill>
                <a:latin typeface="Calibri" panose="020F0502020204030204" pitchFamily="34" charset="0"/>
                <a:ea typeface="Calibri" panose="020F0502020204030204" pitchFamily="34" charset="0"/>
              </a:rPr>
              <a:t>Questions?</a:t>
            </a:r>
          </a:p>
          <a:p>
            <a:pPr>
              <a:lnSpc>
                <a:spcPct val="115000"/>
              </a:lnSpc>
            </a:pPr>
            <a:endParaRPr lang="en-US" sz="7200" dirty="0">
              <a:solidFill>
                <a:srgbClr val="000000"/>
              </a:solidFill>
              <a:effectLst/>
              <a:latin typeface="Calibri" panose="020F0502020204030204" pitchFamily="34" charset="0"/>
              <a:ea typeface="Calibri" panose="020F0502020204030204" pitchFamily="34" charset="0"/>
            </a:endParaRPr>
          </a:p>
          <a:p>
            <a:pPr>
              <a:lnSpc>
                <a:spcPct val="115000"/>
              </a:lnSpc>
            </a:pPr>
            <a:r>
              <a:rPr lang="en-US" sz="4800" dirty="0" smtClean="0">
                <a:solidFill>
                  <a:srgbClr val="000000"/>
                </a:solidFill>
                <a:latin typeface="Calibri" panose="020F0502020204030204" pitchFamily="34" charset="0"/>
                <a:ea typeface="Calibri" panose="020F0502020204030204" pitchFamily="34" charset="0"/>
              </a:rPr>
              <a:t>Are we ready to do this together?</a:t>
            </a:r>
            <a:endParaRPr lang="en-US" sz="4800" dirty="0">
              <a:solidFill>
                <a:srgbClr val="00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846805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96172" y="800737"/>
            <a:ext cx="6096000" cy="1754326"/>
          </a:xfrm>
          <a:prstGeom prst="rect">
            <a:avLst/>
          </a:prstGeom>
        </p:spPr>
        <p:txBody>
          <a:bodyPr>
            <a:spAutoFit/>
          </a:bodyPr>
          <a:lstStyle/>
          <a:p>
            <a:r>
              <a:rPr lang="en-US" dirty="0">
                <a:latin typeface="Arial" panose="020B0604020202020204" pitchFamily="34" charset="0"/>
              </a:rPr>
              <a:t>To begin the process of manually creating a new </a:t>
            </a:r>
            <a:r>
              <a:rPr lang="en-US" dirty="0" smtClean="0">
                <a:latin typeface="Arial" panose="020B0604020202020204" pitchFamily="34" charset="0"/>
              </a:rPr>
              <a:t>invoice, </a:t>
            </a:r>
            <a:r>
              <a:rPr lang="en-US" dirty="0">
                <a:latin typeface="Arial" panose="020B0604020202020204" pitchFamily="34" charset="0"/>
              </a:rPr>
              <a:t>launch the </a:t>
            </a:r>
            <a:r>
              <a:rPr lang="en-US" dirty="0" smtClean="0">
                <a:latin typeface="Arial" panose="020B0604020202020204" pitchFamily="34" charset="0"/>
              </a:rPr>
              <a:t>Invoice </a:t>
            </a:r>
            <a:r>
              <a:rPr lang="en-US" dirty="0">
                <a:latin typeface="Arial" panose="020B0604020202020204" pitchFamily="34" charset="0"/>
              </a:rPr>
              <a:t>app and </a:t>
            </a:r>
            <a:r>
              <a:rPr lang="en-US" dirty="0" smtClean="0">
                <a:latin typeface="Arial" panose="020B0604020202020204" pitchFamily="34" charset="0"/>
              </a:rPr>
              <a:t>search the vendor invoice number in the search box near </a:t>
            </a:r>
            <a:r>
              <a:rPr lang="en-US" dirty="0">
                <a:latin typeface="Arial" panose="020B0604020202020204" pitchFamily="34" charset="0"/>
              </a:rPr>
              <a:t>the top of the left-hand pane. </a:t>
            </a:r>
            <a:endParaRPr lang="en-US" dirty="0" smtClean="0">
              <a:latin typeface="Arial" panose="020B0604020202020204" pitchFamily="34" charset="0"/>
            </a:endParaRPr>
          </a:p>
          <a:p>
            <a:endParaRPr lang="en-US" dirty="0">
              <a:latin typeface="Arial" panose="020B0604020202020204" pitchFamily="34" charset="0"/>
            </a:endParaRPr>
          </a:p>
          <a:p>
            <a:endParaRPr lang="en-US" dirty="0"/>
          </a:p>
        </p:txBody>
      </p:sp>
      <p:pic>
        <p:nvPicPr>
          <p:cNvPr id="12" name="Picture 11"/>
          <p:cNvPicPr>
            <a:picLocks noChangeAspect="1"/>
          </p:cNvPicPr>
          <p:nvPr/>
        </p:nvPicPr>
        <p:blipFill>
          <a:blip r:embed="rId2"/>
          <a:stretch>
            <a:fillRect/>
          </a:stretch>
        </p:blipFill>
        <p:spPr>
          <a:xfrm>
            <a:off x="757022" y="2146492"/>
            <a:ext cx="10496697" cy="3836185"/>
          </a:xfrm>
          <a:prstGeom prst="rect">
            <a:avLst/>
          </a:prstGeom>
        </p:spPr>
      </p:pic>
    </p:spTree>
    <p:extLst>
      <p:ext uri="{BB962C8B-B14F-4D97-AF65-F5344CB8AC3E}">
        <p14:creationId xmlns:p14="http://schemas.microsoft.com/office/powerpoint/2010/main" val="743970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59556" y="711200"/>
            <a:ext cx="9968088" cy="5418667"/>
          </a:xfrm>
          <a:prstGeom prst="rect">
            <a:avLst/>
          </a:prstGeom>
        </p:spPr>
      </p:pic>
    </p:spTree>
    <p:extLst>
      <p:ext uri="{BB962C8B-B14F-4D97-AF65-F5344CB8AC3E}">
        <p14:creationId xmlns:p14="http://schemas.microsoft.com/office/powerpoint/2010/main" val="408308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546577" y="2100012"/>
            <a:ext cx="8927340" cy="4003737"/>
          </a:xfrm>
          <a:prstGeom prst="rect">
            <a:avLst/>
          </a:prstGeom>
        </p:spPr>
      </p:pic>
      <p:sp>
        <p:nvSpPr>
          <p:cNvPr id="9" name="Rectangle 8"/>
          <p:cNvSpPr/>
          <p:nvPr/>
        </p:nvSpPr>
        <p:spPr>
          <a:xfrm>
            <a:off x="3097064" y="556704"/>
            <a:ext cx="5462954" cy="1685077"/>
          </a:xfrm>
          <a:prstGeom prst="rect">
            <a:avLst/>
          </a:prstGeom>
        </p:spPr>
        <p:txBody>
          <a:bodyPr wrap="square">
            <a:spAutoFit/>
          </a:bodyPr>
          <a:lstStyle/>
          <a:p>
            <a:pPr>
              <a:lnSpc>
                <a:spcPct val="115000"/>
              </a:lnSpc>
            </a:pPr>
            <a:r>
              <a:rPr lang="en-US" dirty="0">
                <a:solidFill>
                  <a:srgbClr val="000000"/>
                </a:solidFill>
                <a:latin typeface="Calibri" panose="020F0502020204030204" pitchFamily="34" charset="0"/>
                <a:ea typeface="Calibri" panose="020F0502020204030204" pitchFamily="34" charset="0"/>
              </a:rPr>
              <a:t>By clicking on “New” you will get the following screen: Let’s look at the fields you will need to populate:</a:t>
            </a:r>
          </a:p>
          <a:p>
            <a:pPr>
              <a:lnSpc>
                <a:spcPct val="115000"/>
              </a:lnSpc>
            </a:pPr>
            <a:r>
              <a:rPr lang="en-US" dirty="0">
                <a:solidFill>
                  <a:srgbClr val="FF0000"/>
                </a:solidFill>
                <a:latin typeface="Calibri" panose="020F0502020204030204" pitchFamily="34" charset="0"/>
                <a:ea typeface="Calibri" panose="020F0502020204030204" pitchFamily="34" charset="0"/>
              </a:rPr>
              <a:t>NOTE: The Status needs to be changed from “Open” to “Reviewed</a:t>
            </a:r>
            <a:r>
              <a:rPr lang="en-US" dirty="0" smtClean="0">
                <a:solidFill>
                  <a:srgbClr val="FF0000"/>
                </a:solidFill>
                <a:latin typeface="Calibri" panose="020F0502020204030204" pitchFamily="34" charset="0"/>
                <a:ea typeface="Calibri" panose="020F0502020204030204" pitchFamily="34" charset="0"/>
              </a:rPr>
              <a:t>” when you are ready for Accounting to make payment.</a:t>
            </a:r>
            <a:endParaRPr lang="en-US" dirty="0">
              <a:solidFill>
                <a:srgbClr val="000000"/>
              </a:solidFill>
              <a:latin typeface="Calibri" panose="020F0502020204030204" pitchFamily="34" charset="0"/>
              <a:ea typeface="Calibri" panose="020F0502020204030204" pitchFamily="34" charset="0"/>
            </a:endParaRPr>
          </a:p>
        </p:txBody>
      </p:sp>
      <mc:AlternateContent xmlns:mc="http://schemas.openxmlformats.org/markup-compatibility/2006" xmlns:p14="http://schemas.microsoft.com/office/powerpoint/2010/main">
        <mc:Choice Requires="p14">
          <p:contentPart p14:bwMode="auto" r:id="rId3">
            <p14:nvContentPartPr>
              <p14:cNvPr id="11" name="Ink 10"/>
              <p14:cNvContentPartPr/>
              <p14:nvPr/>
            </p14:nvContentPartPr>
            <p14:xfrm>
              <a:off x="2978188" y="3352311"/>
              <a:ext cx="738360" cy="49680"/>
            </p14:xfrm>
          </p:contentPart>
        </mc:Choice>
        <mc:Fallback xmlns="">
          <p:pic>
            <p:nvPicPr>
              <p:cNvPr id="11" name="Ink 10"/>
              <p:cNvPicPr/>
              <p:nvPr/>
            </p:nvPicPr>
            <p:blipFill>
              <a:blip r:embed="rId4"/>
              <a:stretch>
                <a:fillRect/>
              </a:stretch>
            </p:blipFill>
            <p:spPr>
              <a:xfrm>
                <a:off x="2929948" y="3256551"/>
                <a:ext cx="834480" cy="241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2" name="Ink 11"/>
              <p14:cNvContentPartPr/>
              <p14:nvPr/>
            </p14:nvContentPartPr>
            <p14:xfrm>
              <a:off x="4525108" y="3364551"/>
              <a:ext cx="469440" cy="25200"/>
            </p14:xfrm>
          </p:contentPart>
        </mc:Choice>
        <mc:Fallback xmlns="">
          <p:pic>
            <p:nvPicPr>
              <p:cNvPr id="12" name="Ink 11"/>
              <p:cNvPicPr/>
              <p:nvPr/>
            </p:nvPicPr>
            <p:blipFill>
              <a:blip r:embed="rId6"/>
              <a:stretch>
                <a:fillRect/>
              </a:stretch>
            </p:blipFill>
            <p:spPr>
              <a:xfrm>
                <a:off x="4477228" y="3268431"/>
                <a:ext cx="565200" cy="2174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p14:cNvContentPartPr/>
              <p14:nvPr/>
            </p14:nvContentPartPr>
            <p14:xfrm>
              <a:off x="2930668" y="4321071"/>
              <a:ext cx="867960" cy="40320"/>
            </p14:xfrm>
          </p:contentPart>
        </mc:Choice>
        <mc:Fallback xmlns="">
          <p:pic>
            <p:nvPicPr>
              <p:cNvPr id="13" name="Ink 12"/>
              <p:cNvPicPr/>
              <p:nvPr/>
            </p:nvPicPr>
            <p:blipFill>
              <a:blip r:embed="rId8"/>
              <a:stretch>
                <a:fillRect/>
              </a:stretch>
            </p:blipFill>
            <p:spPr>
              <a:xfrm>
                <a:off x="2882788" y="4225311"/>
                <a:ext cx="963720" cy="232200"/>
              </a:xfrm>
              <a:prstGeom prst="rect">
                <a:avLst/>
              </a:prstGeom>
            </p:spPr>
          </p:pic>
        </mc:Fallback>
      </mc:AlternateContent>
    </p:spTree>
    <p:extLst>
      <p:ext uri="{BB962C8B-B14F-4D97-AF65-F5344CB8AC3E}">
        <p14:creationId xmlns:p14="http://schemas.microsoft.com/office/powerpoint/2010/main" val="806952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23975" y="1194816"/>
            <a:ext cx="9544050" cy="4559808"/>
          </a:xfrm>
          <a:prstGeom prst="rect">
            <a:avLst/>
          </a:prstGeom>
        </p:spPr>
      </p:pic>
      <mc:AlternateContent xmlns:mc="http://schemas.openxmlformats.org/markup-compatibility/2006" xmlns:p14="http://schemas.microsoft.com/office/powerpoint/2010/main">
        <mc:Choice Requires="p14">
          <p:contentPart p14:bwMode="auto" r:id="rId3">
            <p14:nvContentPartPr>
              <p14:cNvPr id="3" name="Ink 2"/>
              <p14:cNvContentPartPr/>
              <p14:nvPr/>
            </p14:nvContentPartPr>
            <p14:xfrm>
              <a:off x="1716396" y="4278004"/>
              <a:ext cx="1602360" cy="68400"/>
            </p14:xfrm>
          </p:contentPart>
        </mc:Choice>
        <mc:Fallback xmlns="">
          <p:pic>
            <p:nvPicPr>
              <p:cNvPr id="3" name="Ink 2"/>
              <p:cNvPicPr/>
              <p:nvPr/>
            </p:nvPicPr>
            <p:blipFill>
              <a:blip r:embed="rId4"/>
              <a:stretch>
                <a:fillRect/>
              </a:stretch>
            </p:blipFill>
            <p:spPr>
              <a:xfrm>
                <a:off x="1668156" y="4181884"/>
                <a:ext cx="1698840" cy="2606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4" name="Ink 3"/>
              <p14:cNvContentPartPr/>
              <p14:nvPr/>
            </p14:nvContentPartPr>
            <p14:xfrm>
              <a:off x="3895116" y="4323724"/>
              <a:ext cx="891720" cy="52560"/>
            </p14:xfrm>
          </p:contentPart>
        </mc:Choice>
        <mc:Fallback xmlns="">
          <p:pic>
            <p:nvPicPr>
              <p:cNvPr id="4" name="Ink 3"/>
              <p:cNvPicPr/>
              <p:nvPr/>
            </p:nvPicPr>
            <p:blipFill>
              <a:blip r:embed="rId6"/>
              <a:stretch>
                <a:fillRect/>
              </a:stretch>
            </p:blipFill>
            <p:spPr>
              <a:xfrm>
                <a:off x="3846876" y="4227604"/>
                <a:ext cx="987840" cy="244800"/>
              </a:xfrm>
              <a:prstGeom prst="rect">
                <a:avLst/>
              </a:prstGeom>
            </p:spPr>
          </p:pic>
        </mc:Fallback>
      </mc:AlternateContent>
    </p:spTree>
    <p:extLst>
      <p:ext uri="{BB962C8B-B14F-4D97-AF65-F5344CB8AC3E}">
        <p14:creationId xmlns:p14="http://schemas.microsoft.com/office/powerpoint/2010/main" val="737588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55481" y="2376784"/>
            <a:ext cx="7297212" cy="3576117"/>
          </a:xfrm>
          <a:prstGeom prst="rect">
            <a:avLst/>
          </a:prstGeom>
        </p:spPr>
      </p:pic>
      <p:sp>
        <p:nvSpPr>
          <p:cNvPr id="3" name="Rectangle 2"/>
          <p:cNvSpPr/>
          <p:nvPr/>
        </p:nvSpPr>
        <p:spPr>
          <a:xfrm>
            <a:off x="1050213" y="691707"/>
            <a:ext cx="10487031" cy="1685077"/>
          </a:xfrm>
          <a:prstGeom prst="rect">
            <a:avLst/>
          </a:prstGeom>
        </p:spPr>
        <p:txBody>
          <a:bodyPr wrap="square">
            <a:spAutoFit/>
          </a:bodyPr>
          <a:lstStyle/>
          <a:p>
            <a:pPr>
              <a:lnSpc>
                <a:spcPct val="115000"/>
              </a:lnSpc>
            </a:pPr>
            <a:r>
              <a:rPr lang="en-US" dirty="0"/>
              <a:t>We will be updating the “Payment method” to “Physical check” unless we are paying with a procurement card, in these cases update the payment method to “Credit card”. You will always check the box for “Export to accounting” for physical check. You DO NOT check this box for Payment method “Credit card”.  After you upload your invoice, click Save &amp; close.</a:t>
            </a:r>
          </a:p>
          <a:p>
            <a:pPr>
              <a:lnSpc>
                <a:spcPct val="115000"/>
              </a:lnSpc>
            </a:pPr>
            <a:endParaRPr lang="en-US" dirty="0">
              <a:solidFill>
                <a:srgbClr val="000000"/>
              </a:solidFill>
              <a:latin typeface="Calibri" panose="020F0502020204030204" pitchFamily="34" charset="0"/>
              <a:ea typeface="Calibri" panose="020F0502020204030204" pitchFamily="34" charset="0"/>
            </a:endParaRPr>
          </a:p>
        </p:txBody>
      </p:sp>
      <mc:AlternateContent xmlns:mc="http://schemas.openxmlformats.org/markup-compatibility/2006" xmlns:p14="http://schemas.microsoft.com/office/powerpoint/2010/main">
        <mc:Choice Requires="p14">
          <p:contentPart p14:bwMode="auto" r:id="rId3">
            <p14:nvContentPartPr>
              <p14:cNvPr id="6" name="Ink 5"/>
              <p14:cNvContentPartPr/>
              <p14:nvPr/>
            </p14:nvContentPartPr>
            <p14:xfrm>
              <a:off x="4617636" y="2969044"/>
              <a:ext cx="812160" cy="51480"/>
            </p14:xfrm>
          </p:contentPart>
        </mc:Choice>
        <mc:Fallback xmlns="">
          <p:pic>
            <p:nvPicPr>
              <p:cNvPr id="6" name="Ink 5"/>
              <p:cNvPicPr/>
              <p:nvPr/>
            </p:nvPicPr>
            <p:blipFill>
              <a:blip r:embed="rId4"/>
              <a:stretch>
                <a:fillRect/>
              </a:stretch>
            </p:blipFill>
            <p:spPr>
              <a:xfrm>
                <a:off x="4569396" y="2872924"/>
                <a:ext cx="908640" cy="243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p14:cNvContentPartPr/>
              <p14:nvPr/>
            </p14:nvContentPartPr>
            <p14:xfrm>
              <a:off x="7258596" y="3003964"/>
              <a:ext cx="926280" cy="44280"/>
            </p14:xfrm>
          </p:contentPart>
        </mc:Choice>
        <mc:Fallback xmlns="">
          <p:pic>
            <p:nvPicPr>
              <p:cNvPr id="7" name="Ink 6"/>
              <p:cNvPicPr/>
              <p:nvPr/>
            </p:nvPicPr>
            <p:blipFill>
              <a:blip r:embed="rId6"/>
              <a:stretch>
                <a:fillRect/>
              </a:stretch>
            </p:blipFill>
            <p:spPr>
              <a:xfrm>
                <a:off x="7210716" y="2908204"/>
                <a:ext cx="1022040" cy="2361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p14:cNvContentPartPr/>
              <p14:nvPr/>
            </p14:nvContentPartPr>
            <p14:xfrm>
              <a:off x="3229116" y="4459084"/>
              <a:ext cx="643320" cy="114480"/>
            </p14:xfrm>
          </p:contentPart>
        </mc:Choice>
        <mc:Fallback xmlns="">
          <p:pic>
            <p:nvPicPr>
              <p:cNvPr id="8" name="Ink 7"/>
              <p:cNvPicPr/>
              <p:nvPr/>
            </p:nvPicPr>
            <p:blipFill>
              <a:blip r:embed="rId8"/>
              <a:stretch>
                <a:fillRect/>
              </a:stretch>
            </p:blipFill>
            <p:spPr>
              <a:xfrm>
                <a:off x="3180876" y="4362964"/>
                <a:ext cx="739440" cy="3063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p14:cNvContentPartPr/>
              <p14:nvPr/>
            </p14:nvContentPartPr>
            <p14:xfrm>
              <a:off x="5787276" y="4669684"/>
              <a:ext cx="2070360" cy="794520"/>
            </p14:xfrm>
          </p:contentPart>
        </mc:Choice>
        <mc:Fallback xmlns="">
          <p:pic>
            <p:nvPicPr>
              <p:cNvPr id="9" name="Ink 8"/>
              <p:cNvPicPr/>
              <p:nvPr/>
            </p:nvPicPr>
            <p:blipFill>
              <a:blip r:embed="rId10"/>
              <a:stretch>
                <a:fillRect/>
              </a:stretch>
            </p:blipFill>
            <p:spPr>
              <a:xfrm>
                <a:off x="5739396" y="4573924"/>
                <a:ext cx="2166480" cy="986400"/>
              </a:xfrm>
              <a:prstGeom prst="rect">
                <a:avLst/>
              </a:prstGeom>
            </p:spPr>
          </p:pic>
        </mc:Fallback>
      </mc:AlternateContent>
    </p:spTree>
    <p:extLst>
      <p:ext uri="{BB962C8B-B14F-4D97-AF65-F5344CB8AC3E}">
        <p14:creationId xmlns:p14="http://schemas.microsoft.com/office/powerpoint/2010/main" val="2123571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1640542" y="684768"/>
            <a:ext cx="15216780"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smtClean="0">
                <a:ln>
                  <a:noFill/>
                </a:ln>
                <a:solidFill>
                  <a:srgbClr val="000000"/>
                </a:solidFill>
                <a:effectLst/>
                <a:latin typeface="Arial" panose="020B0604020202020204" pitchFamily="34" charset="0"/>
                <a:ea typeface="Calibri" panose="020F0502020204030204" pitchFamily="34" charset="0"/>
              </a:rPr>
              <a:t>After you Save &amp; close, you will add your line items by clicking on the “Add” button below.</a:t>
            </a:r>
            <a:endParaRPr kumimoji="0" lang="en-US" altLang="en-US" sz="900" b="1"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smtClean="0">
              <a:ln>
                <a:noFill/>
              </a:ln>
              <a:solidFill>
                <a:schemeClr val="tx1"/>
              </a:solidFill>
              <a:effectLst/>
              <a:latin typeface="Arial" panose="020B0604020202020204" pitchFamily="34" charset="0"/>
            </a:endParaRPr>
          </a:p>
        </p:txBody>
      </p:sp>
      <p:pic>
        <p:nvPicPr>
          <p:cNvPr id="1028"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3741" y="1425388"/>
            <a:ext cx="4607366" cy="472929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3">
            <p14:nvContentPartPr>
              <p14:cNvPr id="2" name="Ink 1"/>
              <p14:cNvContentPartPr/>
              <p14:nvPr/>
            </p14:nvContentPartPr>
            <p14:xfrm>
              <a:off x="5603686" y="5342391"/>
              <a:ext cx="375480" cy="109080"/>
            </p14:xfrm>
          </p:contentPart>
        </mc:Choice>
        <mc:Fallback xmlns="">
          <p:pic>
            <p:nvPicPr>
              <p:cNvPr id="2" name="Ink 1"/>
              <p:cNvPicPr/>
              <p:nvPr/>
            </p:nvPicPr>
            <p:blipFill>
              <a:blip r:embed="rId4"/>
              <a:stretch>
                <a:fillRect/>
              </a:stretch>
            </p:blipFill>
            <p:spPr>
              <a:xfrm>
                <a:off x="5555806" y="5246631"/>
                <a:ext cx="471240" cy="300960"/>
              </a:xfrm>
              <a:prstGeom prst="rect">
                <a:avLst/>
              </a:prstGeom>
            </p:spPr>
          </p:pic>
        </mc:Fallback>
      </mc:AlternateContent>
    </p:spTree>
    <p:extLst>
      <p:ext uri="{BB962C8B-B14F-4D97-AF65-F5344CB8AC3E}">
        <p14:creationId xmlns:p14="http://schemas.microsoft.com/office/powerpoint/2010/main" val="17247128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30071" y="737641"/>
            <a:ext cx="6096000" cy="1366528"/>
          </a:xfrm>
          <a:prstGeom prst="rect">
            <a:avLst/>
          </a:prstGeom>
        </p:spPr>
        <p:txBody>
          <a:bodyPr>
            <a:spAutoFit/>
          </a:bodyPr>
          <a:lstStyle/>
          <a:p>
            <a:pPr>
              <a:lnSpc>
                <a:spcPct val="115000"/>
              </a:lnSpc>
            </a:pPr>
            <a:r>
              <a:rPr lang="en-US" dirty="0">
                <a:solidFill>
                  <a:srgbClr val="000000"/>
                </a:solidFill>
                <a:latin typeface="Calibri" panose="020F0502020204030204" pitchFamily="34" charset="0"/>
                <a:ea typeface="Calibri" panose="020F0502020204030204" pitchFamily="34" charset="0"/>
              </a:rPr>
              <a:t>You can search by the Purchase Order number, title and you can also set </a:t>
            </a:r>
            <a:r>
              <a:rPr lang="en-US" dirty="0" smtClean="0">
                <a:solidFill>
                  <a:srgbClr val="000000"/>
                </a:solidFill>
                <a:latin typeface="Calibri" panose="020F0502020204030204" pitchFamily="34" charset="0"/>
                <a:ea typeface="Calibri" panose="020F0502020204030204" pitchFamily="34" charset="0"/>
              </a:rPr>
              <a:t>parameters </a:t>
            </a:r>
            <a:r>
              <a:rPr lang="en-US" dirty="0">
                <a:solidFill>
                  <a:srgbClr val="000000"/>
                </a:solidFill>
                <a:latin typeface="Calibri" panose="020F0502020204030204" pitchFamily="34" charset="0"/>
                <a:ea typeface="Calibri" panose="020F0502020204030204" pitchFamily="34" charset="0"/>
              </a:rPr>
              <a:t>as you see fit: I’m looking for purchase order number 11815 but as you can see the search will truncate:</a:t>
            </a:r>
          </a:p>
        </p:txBody>
      </p:sp>
      <p:pic>
        <p:nvPicPr>
          <p:cNvPr id="5" name="Picture 4"/>
          <p:cNvPicPr>
            <a:picLocks noChangeAspect="1"/>
          </p:cNvPicPr>
          <p:nvPr/>
        </p:nvPicPr>
        <p:blipFill>
          <a:blip r:embed="rId2"/>
          <a:stretch>
            <a:fillRect/>
          </a:stretch>
        </p:blipFill>
        <p:spPr>
          <a:xfrm>
            <a:off x="1703294" y="2104169"/>
            <a:ext cx="8322609" cy="4028061"/>
          </a:xfrm>
          <a:prstGeom prst="rect">
            <a:avLst/>
          </a:prstGeom>
        </p:spPr>
      </p:pic>
      <mc:AlternateContent xmlns:mc="http://schemas.openxmlformats.org/markup-compatibility/2006" xmlns:p14="http://schemas.microsoft.com/office/powerpoint/2010/main">
        <mc:Choice Requires="p14">
          <p:contentPart p14:bwMode="auto" r:id="rId3">
            <p14:nvContentPartPr>
              <p14:cNvPr id="2" name="Ink 1"/>
              <p14:cNvContentPartPr/>
              <p14:nvPr/>
            </p14:nvContentPartPr>
            <p14:xfrm>
              <a:off x="2077116" y="2888764"/>
              <a:ext cx="361800" cy="27720"/>
            </p14:xfrm>
          </p:contentPart>
        </mc:Choice>
        <mc:Fallback xmlns="">
          <p:pic>
            <p:nvPicPr>
              <p:cNvPr id="2" name="Ink 1"/>
              <p:cNvPicPr/>
              <p:nvPr/>
            </p:nvPicPr>
            <p:blipFill>
              <a:blip r:embed="rId4"/>
              <a:stretch>
                <a:fillRect/>
              </a:stretch>
            </p:blipFill>
            <p:spPr>
              <a:xfrm>
                <a:off x="2029236" y="2793004"/>
                <a:ext cx="457560" cy="219600"/>
              </a:xfrm>
              <a:prstGeom prst="rect">
                <a:avLst/>
              </a:prstGeom>
            </p:spPr>
          </p:pic>
        </mc:Fallback>
      </mc:AlternateContent>
    </p:spTree>
    <p:extLst>
      <p:ext uri="{BB962C8B-B14F-4D97-AF65-F5344CB8AC3E}">
        <p14:creationId xmlns:p14="http://schemas.microsoft.com/office/powerpoint/2010/main" val="1859739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01788" y="773501"/>
            <a:ext cx="6096000" cy="1366528"/>
          </a:xfrm>
          <a:prstGeom prst="rect">
            <a:avLst/>
          </a:prstGeom>
        </p:spPr>
        <p:txBody>
          <a:bodyPr>
            <a:spAutoFit/>
          </a:bodyPr>
          <a:lstStyle/>
          <a:p>
            <a:pPr>
              <a:lnSpc>
                <a:spcPct val="115000"/>
              </a:lnSpc>
            </a:pPr>
            <a:r>
              <a:rPr lang="en-US" dirty="0">
                <a:solidFill>
                  <a:srgbClr val="000000"/>
                </a:solidFill>
                <a:latin typeface="Calibri" panose="020F0502020204030204" pitchFamily="34" charset="0"/>
                <a:ea typeface="Calibri" panose="020F0502020204030204" pitchFamily="34" charset="0"/>
              </a:rPr>
              <a:t>You will now select the POL numbers you are paying for by checking the box (Note: if you wanted to pay for all </a:t>
            </a:r>
            <a:r>
              <a:rPr lang="en-US" dirty="0" smtClean="0">
                <a:solidFill>
                  <a:srgbClr val="000000"/>
                </a:solidFill>
                <a:latin typeface="Calibri" panose="020F0502020204030204" pitchFamily="34" charset="0"/>
                <a:ea typeface="Calibri" panose="020F0502020204030204" pitchFamily="34" charset="0"/>
              </a:rPr>
              <a:t>POL’s</a:t>
            </a:r>
            <a:r>
              <a:rPr lang="en-US" dirty="0">
                <a:solidFill>
                  <a:srgbClr val="000000"/>
                </a:solidFill>
                <a:latin typeface="Calibri" panose="020F0502020204030204" pitchFamily="34" charset="0"/>
                <a:ea typeface="Calibri" panose="020F0502020204030204" pitchFamily="34" charset="0"/>
              </a:rPr>
              <a:t>, you would just check the one box to the left of the POL number column</a:t>
            </a:r>
            <a:r>
              <a:rPr lang="en-US" dirty="0" smtClean="0">
                <a:solidFill>
                  <a:srgbClr val="000000"/>
                </a:solidFill>
                <a:latin typeface="Calibri" panose="020F0502020204030204" pitchFamily="34" charset="0"/>
                <a:ea typeface="Calibri" panose="020F0502020204030204" pitchFamily="34" charset="0"/>
              </a:rPr>
              <a:t>); then click Save:</a:t>
            </a:r>
            <a:endParaRPr lang="en-US" dirty="0">
              <a:solidFill>
                <a:srgbClr val="000000"/>
              </a:solidFill>
              <a:latin typeface="Calibri" panose="020F0502020204030204" pitchFamily="34" charset="0"/>
              <a:ea typeface="Calibri" panose="020F0502020204030204" pitchFamily="34" charset="0"/>
            </a:endParaRPr>
          </a:p>
        </p:txBody>
      </p:sp>
      <p:pic>
        <p:nvPicPr>
          <p:cNvPr id="3" name="Picture 2"/>
          <p:cNvPicPr>
            <a:picLocks noChangeAspect="1"/>
          </p:cNvPicPr>
          <p:nvPr/>
        </p:nvPicPr>
        <p:blipFill>
          <a:blip r:embed="rId2"/>
          <a:stretch>
            <a:fillRect/>
          </a:stretch>
        </p:blipFill>
        <p:spPr>
          <a:xfrm>
            <a:off x="1783976" y="2140029"/>
            <a:ext cx="8402732" cy="3829015"/>
          </a:xfrm>
          <a:prstGeom prst="rect">
            <a:avLst/>
          </a:prstGeom>
        </p:spPr>
      </p:pic>
    </p:spTree>
    <p:extLst>
      <p:ext uri="{BB962C8B-B14F-4D97-AF65-F5344CB8AC3E}">
        <p14:creationId xmlns:p14="http://schemas.microsoft.com/office/powerpoint/2010/main" val="38787615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21920</TotalTime>
  <Words>570</Words>
  <Application>Microsoft Office PowerPoint</Application>
  <PresentationFormat>Widescreen</PresentationFormat>
  <Paragraphs>21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Garamond</vt:lpstr>
      <vt:lpstr>Symbol</vt:lpstr>
      <vt:lpstr>Organic</vt:lpstr>
      <vt:lpstr> Creating Invoices in FOLIO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FOLIO</dc:title>
  <dc:creator>Lisa Ann Maybury</dc:creator>
  <cp:lastModifiedBy>Lisa Ann Maybury</cp:lastModifiedBy>
  <cp:revision>52</cp:revision>
  <dcterms:created xsi:type="dcterms:W3CDTF">2021-04-26T15:23:22Z</dcterms:created>
  <dcterms:modified xsi:type="dcterms:W3CDTF">2021-06-02T19:17:14Z</dcterms:modified>
</cp:coreProperties>
</file>