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4" r:id="rId7"/>
    <p:sldId id="283" r:id="rId8"/>
    <p:sldId id="262" r:id="rId9"/>
    <p:sldId id="265" r:id="rId10"/>
    <p:sldId id="285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5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B1A1C-A007-4FE9-BCB4-AC32BFABFB28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4C8A4-215B-49E1-A480-8D1B4D13C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02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6c6a649b63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6c6a649b63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1148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c6a649b63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c6a649b63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223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c6a649b63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c6a649b63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66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6c6a649b63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6c6a649b63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1418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c6a649b63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c6a649b63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5276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c6a649b63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6c6a649b63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9857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c6a649b63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c6a649b63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992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6ca283f26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6ca283f26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1020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7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32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1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0986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69997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93921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91602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46038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55781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746642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8765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200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67291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68294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0046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7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53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11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0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2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90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09ACB-A9EA-4599-8C04-205D45BF3B8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20DE-8504-4E72-B394-7C115D5C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1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257844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172" y="247135"/>
            <a:ext cx="9111049" cy="2446103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FOLIO Technical Services Overview:</a:t>
            </a:r>
            <a:br>
              <a:rPr lang="en-US" sz="4400" b="1" dirty="0" smtClean="0"/>
            </a:br>
            <a:r>
              <a:rPr lang="en-US" sz="4400" b="1" dirty="0" smtClean="0"/>
              <a:t>Acquisitions</a:t>
            </a:r>
            <a:r>
              <a:rPr lang="en-US" sz="4400" b="1" dirty="0" smtClean="0"/>
              <a:t>*</a:t>
            </a:r>
            <a:br>
              <a:rPr lang="en-US" sz="4400" b="1" dirty="0" smtClean="0"/>
            </a:br>
            <a:r>
              <a:rPr lang="en-US" sz="2700" b="1" dirty="0" smtClean="0"/>
              <a:t>presented by </a:t>
            </a: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3100" b="1" dirty="0" smtClean="0"/>
              <a:t>Jean M. Pajerek</a:t>
            </a:r>
            <a:br>
              <a:rPr lang="en-US" sz="3100" b="1" dirty="0" smtClean="0"/>
            </a:br>
            <a:r>
              <a:rPr lang="en-US" sz="3100" b="1" dirty="0" smtClean="0"/>
              <a:t>Cornell Law Library</a:t>
            </a:r>
            <a:endParaRPr lang="en-US" sz="31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751" y="4164227"/>
            <a:ext cx="2447667" cy="2187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860" y="2922373"/>
            <a:ext cx="2248929" cy="23354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1254" y="2866767"/>
            <a:ext cx="3830595" cy="4374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5244" y="5716070"/>
            <a:ext cx="3459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*These slides incorporate text provided by Duke University.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80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1"/>
          <p:cNvSpPr txBox="1">
            <a:spLocks noGrp="1"/>
          </p:cNvSpPr>
          <p:nvPr>
            <p:ph type="title"/>
          </p:nvPr>
        </p:nvSpPr>
        <p:spPr>
          <a:xfrm>
            <a:off x="415600" y="679864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9" name="Google Shape;219;p4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Invoices are used to process </a:t>
            </a:r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payments. 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Paying an invoice will: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133"/>
              </a:spcBef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Release encumbrances against </a:t>
            </a:r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funds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 funds as </a:t>
            </a:r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expended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Create a voucher that can be sent to an external financial </a:t>
            </a:r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Close an order if it has also been fully </a:t>
            </a:r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received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679864"/>
            <a:ext cx="1786709" cy="7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6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Google Shape;225;p42"/>
          <p:cNvSpPr txBox="1">
            <a:spLocks noGrp="1"/>
          </p:cNvSpPr>
          <p:nvPr>
            <p:ph type="body" idx="1"/>
          </p:nvPr>
        </p:nvSpPr>
        <p:spPr>
          <a:xfrm>
            <a:off x="415600" y="1536632"/>
            <a:ext cx="11595168" cy="509894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to Orders, Invoices consist of Invoices and Invoice </a:t>
            </a:r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lines</a:t>
            </a: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Invoice record is high-level with only a few </a:t>
            </a:r>
            <a:r>
              <a:rPr lang="en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required</a:t>
            </a: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fields: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133"/>
              </a:spcBef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Invoice date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Invoice </a:t>
            </a:r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</a:p>
          <a:p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Vendor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Currency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 method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Invoices can also include attachments or links to documents</a:t>
            </a:r>
            <a:r>
              <a:rPr lang="en" dirty="0" smtClean="0">
                <a:solidFill>
                  <a:schemeClr val="tx1"/>
                </a:solidFill>
              </a:rPr>
              <a:t>. 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28" y="593367"/>
            <a:ext cx="1977082" cy="7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9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237" y="593367"/>
            <a:ext cx="10651525" cy="553484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5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Invoice Lines</a:t>
            </a:r>
            <a:endParaRPr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1" name="Google Shape;231;p43"/>
          <p:cNvSpPr txBox="1">
            <a:spLocks noGrp="1"/>
          </p:cNvSpPr>
          <p:nvPr>
            <p:ph type="body" idx="1"/>
          </p:nvPr>
        </p:nvSpPr>
        <p:spPr>
          <a:xfrm>
            <a:off x="415600" y="1356967"/>
            <a:ext cx="11360800" cy="559321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457200" indent="-457200"/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most cases, Invoice </a:t>
            </a: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lines link the invoice to a purchase order </a:t>
            </a:r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line, but do not have to. </a:t>
            </a: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invoice can have more than one line.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2133"/>
              </a:spcBef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you create an invoice line, it will automatically pull in relevant details from the </a:t>
            </a:r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(if there is one), </a:t>
            </a: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 the cost and fund distribution.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2133"/>
              </a:spcBef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additional funds are needed, they can be added through another fund distribution or an adjustment.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2133"/>
              </a:spcBef>
              <a:spcAft>
                <a:spcPts val="2133"/>
              </a:spcAft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Adjustments are used to cover expenses like shipping, taxes, etc. </a:t>
            </a:r>
            <a:endParaRPr lang="en" sz="2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1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00" y="263588"/>
            <a:ext cx="11360800" cy="109337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required fields in the invoice line are populated from the purchase order line, if there is one.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411" y="1356967"/>
            <a:ext cx="10293178" cy="537518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097" y="1766961"/>
            <a:ext cx="11360800" cy="4555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83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dirty="0"/>
          </a:p>
        </p:txBody>
      </p:sp>
      <p:sp>
        <p:nvSpPr>
          <p:cNvPr id="125" name="Google Shape;125;p2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Organizations represent entities that a library interacts with. 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133"/>
              </a:spcBef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Vendors are a type of organization used with Orders and Invoices.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Non-vendors are used with Agreements and Licenses, but don’t require the details needed for payment.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metadata: 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133"/>
              </a:spcBef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Name, code, status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 information and people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Interfaces (Online platforms with log in details)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buNone/>
            </a:pPr>
            <a:endParaRPr dirty="0"/>
          </a:p>
          <a:p>
            <a:pPr marL="0" indent="0">
              <a:spcBef>
                <a:spcPts val="2133"/>
              </a:spcBef>
              <a:buNone/>
            </a:pPr>
            <a:endParaRPr dirty="0"/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593367"/>
            <a:ext cx="2600582" cy="85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2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103" y="593367"/>
            <a:ext cx="11059297" cy="579507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821828" y="2150075"/>
            <a:ext cx="914400" cy="667266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736228" y="2524953"/>
            <a:ext cx="2817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indicates that the organization is a Vendor.</a:t>
            </a:r>
            <a:endParaRPr lang="en-US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15601" y="3731741"/>
            <a:ext cx="2797156" cy="12851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69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dirty="0"/>
          </a:p>
        </p:txBody>
      </p:sp>
      <p:sp>
        <p:nvSpPr>
          <p:cNvPr id="131" name="Google Shape;131;p26"/>
          <p:cNvSpPr txBox="1">
            <a:spLocks noGrp="1"/>
          </p:cNvSpPr>
          <p:nvPr>
            <p:ph type="body" idx="1"/>
          </p:nvPr>
        </p:nvSpPr>
        <p:spPr>
          <a:xfrm>
            <a:off x="415600" y="1697271"/>
            <a:ext cx="113608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an organization is marked as a vendor, it get an additional set of fields to facilitate payments.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133"/>
              </a:spcBef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Vendor information (payment type, currency, default intervals)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Tax information (ID and percentage)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Terms (Link to terms, discount percentage)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EDI (Electronic Date Interchange) </a:t>
            </a: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 (Details needed to load EDI orders and invoices)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Accounts (Account numbers and codes)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548410"/>
            <a:ext cx="2603218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00" y="608601"/>
            <a:ext cx="11360800" cy="763600"/>
          </a:xfrm>
        </p:spPr>
        <p:txBody>
          <a:bodyPr/>
          <a:lstStyle/>
          <a:p>
            <a:r>
              <a:rPr lang="en-US" sz="2400" dirty="0" smtClean="0">
                <a:solidFill>
                  <a:srgbClr val="0070C0"/>
                </a:solidFill>
              </a:rPr>
              <a:t>Organizations designated as vendors include this additional information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470" y="1971369"/>
            <a:ext cx="9305925" cy="409575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9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dirty="0"/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endParaRPr lang="en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Finance </a:t>
            </a: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records allow libraries to create fund structures, allocate funds, manage fund balances and report on funds.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FOLIO financials are used purely for internal management purposes. The process of issuing payments must be handled by an external system -- though some integration with FOLIO will be possible.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593367"/>
            <a:ext cx="2267875" cy="7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8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In FOLIO, there are five separate apps directly involved in acquisitions functions.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167" y="2563533"/>
            <a:ext cx="2665584" cy="1160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504" y="2513312"/>
            <a:ext cx="2990334" cy="1210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1514" y="2563534"/>
            <a:ext cx="2780269" cy="10693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5805" y="4473147"/>
            <a:ext cx="3299254" cy="1220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5839" y="4473147"/>
            <a:ext cx="2767912" cy="122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79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is the fund record for fund 519</a:t>
            </a:r>
            <a:endParaRPr lang="en-U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3" y="2014151"/>
            <a:ext cx="10258425" cy="46101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91388" y="5090984"/>
            <a:ext cx="4395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Click here to see the Budget summary screen 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789265" y="5429538"/>
            <a:ext cx="1701621" cy="5634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51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940" y="660420"/>
            <a:ext cx="11360800" cy="763600"/>
          </a:xfrm>
        </p:spPr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is the Budget summary screen</a:t>
            </a:r>
            <a:endParaRPr lang="en-U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1671108"/>
            <a:ext cx="8572500" cy="428625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00" y="1536632"/>
            <a:ext cx="11360800" cy="518544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94174" y="5618804"/>
            <a:ext cx="5659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Click here to see the transactions associated with this fund.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103341" y="5659395"/>
            <a:ext cx="729048" cy="1853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70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103" y="593367"/>
            <a:ext cx="11360800" cy="763600"/>
          </a:xfrm>
        </p:spPr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are the transactions associated with fund 519</a:t>
            </a:r>
            <a:endParaRPr lang="en-U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103" y="1356967"/>
            <a:ext cx="9934833" cy="532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9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b="1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</a:t>
            </a:r>
            <a:endParaRPr b="1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2" name="Google Shape;142;p2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Orders represent purchases that the library plans to make. 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Orders contain high-level information including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133"/>
              </a:spcBef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number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Vendor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</a:t>
            </a:r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 – either one-time or ongoing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Workflow status – pending, open, closed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order consists of one or more </a:t>
            </a:r>
            <a:r>
              <a:rPr lang="en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lines </a:t>
            </a:r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(POLs), </a:t>
            </a: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specify the material being ordered and the expected cost</a:t>
            </a:r>
            <a:r>
              <a:rPr lang="en" sz="2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sz="24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27" y="746567"/>
            <a:ext cx="1911565" cy="6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36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075" y="1110258"/>
            <a:ext cx="8401050" cy="498157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782065" y="975167"/>
            <a:ext cx="2001793" cy="467281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purchase order must contain one or more purchase order lines (POLs)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396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Purchase order line details include information about the resource being ordered:</a:t>
            </a:r>
          </a:p>
          <a:p>
            <a:pPr marL="152396" indent="0"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urchase order line (POL) number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Acquisition method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format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Receipt status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 status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Vendor, price and quantity information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Receiving notes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 distribution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Intended location</a:t>
            </a:r>
          </a:p>
          <a:p>
            <a:pPr marL="152396" indent="0">
              <a:buNone/>
            </a:pPr>
            <a:endParaRPr lang="en-US" dirty="0" smtClean="0"/>
          </a:p>
          <a:p>
            <a:pPr marL="152396" indent="0">
              <a:buNone/>
            </a:pPr>
            <a:endParaRPr lang="en-US" dirty="0"/>
          </a:p>
          <a:p>
            <a:pPr marL="1523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81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812" y="643533"/>
            <a:ext cx="9858375" cy="54483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21676" y="1003719"/>
            <a:ext cx="6363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Expand the “Item details” accordion to see more info about this line item.</a:t>
            </a:r>
            <a:endParaRPr lang="en-US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46638" y="1124465"/>
            <a:ext cx="1050324" cy="123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8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6" name="Google Shape;196;p3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Once </a:t>
            </a:r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workflow status “Open” is applied to a purchase order, </a:t>
            </a:r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of the information on the purchase order line is no longer editable. The </a:t>
            </a: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items indicated on </a:t>
            </a:r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POLs can be received.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receiving, you can: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133"/>
              </a:spcBef>
            </a:pPr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 the item received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Enter a barcode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Enter comments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 the item’s </a:t>
            </a:r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</a:t>
            </a:r>
          </a:p>
          <a:p>
            <a:r>
              <a:rPr lang="e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 action based on information provided in a receiving note, e.g., “Rush for course reserve.”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endParaRPr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593367"/>
            <a:ext cx="2174788" cy="76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6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870" y="345989"/>
            <a:ext cx="9984259" cy="647518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00" y="1536633"/>
            <a:ext cx="11125611" cy="4555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40411" y="1552360"/>
            <a:ext cx="4634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Click here to see the instance record in Inventory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75438" y="1721637"/>
            <a:ext cx="86497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35177" y="2421925"/>
            <a:ext cx="4905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Click here to see the purchase order line in Orders</a:t>
            </a:r>
            <a:r>
              <a:rPr lang="en-US" sz="1400" dirty="0" smtClean="0">
                <a:solidFill>
                  <a:srgbClr val="FF0000"/>
                </a:solidFill>
              </a:rPr>
              <a:t>.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421924" y="2760479"/>
            <a:ext cx="1013253" cy="4522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943600" y="2776206"/>
            <a:ext cx="1853513" cy="68456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3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Clicking on the “Receive” button takes us to this screen</a:t>
            </a:r>
            <a:endParaRPr lang="en-U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2328862"/>
            <a:ext cx="12144375" cy="356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5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</TotalTime>
  <Words>716</Words>
  <Application>Microsoft Office PowerPoint</Application>
  <PresentationFormat>Widescreen</PresentationFormat>
  <Paragraphs>80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Simple Light</vt:lpstr>
      <vt:lpstr>FOLIO Technical Services Overview: Acquisitions* presented by  Jean M. Pajerek Cornell Law Library</vt:lpstr>
      <vt:lpstr>In FOLIO, there are five separate apps directly involved in acquisitions functions.</vt:lpstr>
      <vt:lpstr>   </vt:lpstr>
      <vt:lpstr>PowerPoint Presentation</vt:lpstr>
      <vt:lpstr>A purchase order must contain one or more purchase order lines (POLs)</vt:lpstr>
      <vt:lpstr>PowerPoint Presentation</vt:lpstr>
      <vt:lpstr>PowerPoint Presentation</vt:lpstr>
      <vt:lpstr>PowerPoint Presentation</vt:lpstr>
      <vt:lpstr>Clicking on the “Receive” button takes us to this screen</vt:lpstr>
      <vt:lpstr>PowerPoint Presentation</vt:lpstr>
      <vt:lpstr>PowerPoint Presentation</vt:lpstr>
      <vt:lpstr>PowerPoint Presentation</vt:lpstr>
      <vt:lpstr>Invoice Lines</vt:lpstr>
      <vt:lpstr>The required fields in the invoice line are populated from the purchase order line, if there is one.</vt:lpstr>
      <vt:lpstr>PowerPoint Presentation</vt:lpstr>
      <vt:lpstr>PowerPoint Presentation</vt:lpstr>
      <vt:lpstr>PowerPoint Presentation</vt:lpstr>
      <vt:lpstr>Organizations designated as vendors include this additional information</vt:lpstr>
      <vt:lpstr>PowerPoint Presentation</vt:lpstr>
      <vt:lpstr>This is the fund record for fund 519</vt:lpstr>
      <vt:lpstr>This is the Budget summary screen</vt:lpstr>
      <vt:lpstr>These are the transactions associated with fund 519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FOLIO Technical Services Overview: Acquisitions</dc:title>
  <dc:creator>Jean M. Pajerek</dc:creator>
  <cp:lastModifiedBy>Jean M. Pajerek</cp:lastModifiedBy>
  <cp:revision>76</cp:revision>
  <dcterms:created xsi:type="dcterms:W3CDTF">2021-03-17T16:04:23Z</dcterms:created>
  <dcterms:modified xsi:type="dcterms:W3CDTF">2021-03-24T16:06:21Z</dcterms:modified>
</cp:coreProperties>
</file>