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5143500" type="screen16x9"/>
  <p:notesSz cx="6858000" cy="9144000"/>
  <p:embeddedFontLst>
    <p:embeddedFont>
      <p:font typeface="Pacifico" panose="020B0604020202020204" charset="0"/>
      <p:regular r:id="rId22"/>
    </p:embeddedFont>
    <p:embeddedFont>
      <p:font typeface="Lobster" panose="020B0604020202020204" charset="0"/>
      <p:regular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04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677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deffb32c7c_0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deffb32c7c_0_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deffb32c7c_0_1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deffb32c7c_0_1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defff063b0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defff063b0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defff063b0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defff063b0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defff063b0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defff063b0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defff063b0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defff063b0_0_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defff063b0_0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defff063b0_0_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defff063b0_0_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defff063b0_0_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defff063b0_0_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defff063b0_0_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defff063b0_0_1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defff063b0_0_1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deffb32c7c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deffb32c7c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defff063b0_0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defff063b0_0_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deffb32c7c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deffb32c7c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deffb32c7c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deffb32c7c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deffb32c7c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deffb32c7c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deffb32c7c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deffb32c7c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deffb32c7c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deffb32c7c_0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deffb32c7c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deffb32c7c_0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confluence.cornell.edu/display/ltstr/Organizations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cornell.folio.ebsco.com/organizations/view/eb3f264b-9a7a-4ea4-964c-4676a8350346?query=oxford" TargetMode="External"/><Relationship Id="rId3" Type="http://schemas.openxmlformats.org/officeDocument/2006/relationships/hyperlink" Target="https://confluence.cornell.edu/pages/viewpage.action?pageId=395446062" TargetMode="External"/><Relationship Id="rId7" Type="http://schemas.openxmlformats.org/officeDocument/2006/relationships/hyperlink" Target="https://cornell.folio.ebsco.com/settings/notes/general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hyperlink" Target="https://cornell-training.folio.ebsco.com/organizations" TargetMode="External"/><Relationship Id="rId4" Type="http://schemas.openxmlformats.org/officeDocument/2006/relationships/image" Target="../media/image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cornell-training.folio.ebsco.com/organizations/view/5a691d43-1fdc-1c8c-be30-b2132fff402f?query=oxford" TargetMode="External"/><Relationship Id="rId5" Type="http://schemas.openxmlformats.org/officeDocument/2006/relationships/image" Target="../media/image14.png"/><Relationship Id="rId4" Type="http://schemas.openxmlformats.org/officeDocument/2006/relationships/hyperlink" Target="https://cornell-training.folio.ebsco.com/organizations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cornell-training.folio.ebsco.com/organizations/view/b3f047e6-e005-13d8-be30-15a92fff402f?query=oxford" TargetMode="External"/><Relationship Id="rId3" Type="http://schemas.openxmlformats.org/officeDocument/2006/relationships/hyperlink" Target="https://confluence.cornell.edu/display/ltstr/Contacts%3A+how+to+add%2C+assign%2C+edit%2C+unassign+and+delete+contacts" TargetMode="External"/><Relationship Id="rId7" Type="http://schemas.openxmlformats.org/officeDocument/2006/relationships/hyperlink" Target="https://cornell.folio.ebsco.com/organizations/view/eb3f264b-9a7a-4ea4-964c-4676a8350346?query=oxford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hyperlink" Target="https://cornell-training.folio.ebsco.com/organizations" TargetMode="External"/><Relationship Id="rId4" Type="http://schemas.openxmlformats.org/officeDocument/2006/relationships/image" Target="../media/image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hyperlink" Target="https://confluence.cornell.edu/display/ltstr/Interfaces%3A+how+to+view+an+interface+and+login+credentials" TargetMode="External"/><Relationship Id="rId4" Type="http://schemas.openxmlformats.org/officeDocument/2006/relationships/hyperlink" Target="https://cornell-training.folio.ebsco.com/organizations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hyperlink" Target="https://confluence.cornell.edu/display/ltstr/Interfaces%3A+how+to+create%2C+edit%2C+and+delete+an+interface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hyperlink" Target="https://cornell-training.folio.ebsco.com/organizations/view/b3f047e6-e005-13d8-be30-15a92fff402f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hyperlink" Target="https://confluence.cornell.edu/display/ltstr/Interfaces%3A+how+to+create%2C+edit%2C+and+delete+an+interface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confluence.cornell.edu/display/ltstr/Tags%3A+adding+tags+to+an+organization+and+filtering+by+tags" TargetMode="External"/><Relationship Id="rId5" Type="http://schemas.openxmlformats.org/officeDocument/2006/relationships/image" Target="../media/image22.png"/><Relationship Id="rId4" Type="http://schemas.openxmlformats.org/officeDocument/2006/relationships/hyperlink" Target="https://cornell-training.folio.ebsco.com/organizations/view/b3f047e6-e005-13d8-be30-15a92fff402f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cornell-training.folio.ebsco.com/erm/agreements/e81d934d-69ed-4b78-b09e-ba6e13d11480?filters=agreementStatus.active%2CagreementStatus.draft%2CagreementStatus.in_negotiation%2CagreementStatus.requested&amp;sort=name" TargetMode="External"/><Relationship Id="rId5" Type="http://schemas.openxmlformats.org/officeDocument/2006/relationships/image" Target="../media/image23.png"/><Relationship Id="rId4" Type="http://schemas.openxmlformats.org/officeDocument/2006/relationships/hyperlink" Target="https://confluence.cornell.edu/display/ltstr/Licenses%2C+Organizations%2C+and+Agreements%3A+linking+and+removing+Licenses+and+Organizations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hyperlink" Target="https://cornell-training.folio.ebsco.com/licenses/f6ffce88-778e-4c48-bcae-d8a26abbbdcb?filters=status.active&amp;sort=name" TargetMode="External"/><Relationship Id="rId4" Type="http://schemas.openxmlformats.org/officeDocument/2006/relationships/hyperlink" Target="https://confluence.cornell.edu/display/ltstr/Agreements+and+Organizations+in+Licenses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confluence.cornell.edu/display/ltstr/Searching+for+an+organization+record+and+filtering+by+status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hyperlink" Target="https://cornell-training.folio.ebsco.com/organizations" TargetMode="External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confluence.cornell.edu/pages/viewpage.action?pageId=393686072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cornell-training.folio.ebsco.com/organizations" TargetMode="External"/><Relationship Id="rId5" Type="http://schemas.openxmlformats.org/officeDocument/2006/relationships/image" Target="../media/image2.jp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confluence.cornell.edu/pages/viewpage.action?pageId=393686072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hyperlink" Target="https://cornell-training.folio.ebsco.com/organizations" TargetMode="External"/><Relationship Id="rId4" Type="http://schemas.openxmlformats.org/officeDocument/2006/relationships/image" Target="../media/image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confluence.cornell.edu/display/ltstr/Editing+and+deleting+an+organization+record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hyperlink" Target="https://cornell-training.folio.ebsco.com/organizations" TargetMode="External"/><Relationship Id="rId4" Type="http://schemas.openxmlformats.org/officeDocument/2006/relationships/image" Target="../media/image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confluence.cornell.edu/display/ltstr/Editing+and+deleting+an+organization+record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hyperlink" Target="https://cornell-training.folio.ebsco.com/organizations" TargetMode="External"/><Relationship Id="rId4" Type="http://schemas.openxmlformats.org/officeDocument/2006/relationships/image" Target="../media/image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confluence.cornell.edu/display/ltstr/Editing+and+deleting+an+organization+record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hyperlink" Target="https://cornell-training.folio.ebsco.com/organizations" TargetMode="External"/><Relationship Id="rId4" Type="http://schemas.openxmlformats.org/officeDocument/2006/relationships/image" Target="../media/image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A2E6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1877850" y="1253725"/>
            <a:ext cx="5762932" cy="20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0" dirty="0">
                <a:solidFill>
                  <a:srgbClr val="3DAA82"/>
                </a:solidFill>
                <a:latin typeface="Lobster"/>
                <a:ea typeface="Lobster"/>
                <a:cs typeface="Lobster"/>
                <a:sym typeface="Lobster"/>
              </a:rPr>
              <a:t>Organizations!</a:t>
            </a:r>
            <a:endParaRPr sz="7000" dirty="0">
              <a:solidFill>
                <a:srgbClr val="3DAA82"/>
              </a:solidFill>
              <a:latin typeface="Lobster"/>
              <a:ea typeface="Lobster"/>
              <a:cs typeface="Lobster"/>
              <a:sym typeface="Lobster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 dirty="0">
                <a:solidFill>
                  <a:srgbClr val="3DAA82"/>
                </a:solidFill>
                <a:latin typeface="Lobster"/>
                <a:ea typeface="Lobster"/>
                <a:cs typeface="Lobster"/>
                <a:sym typeface="Lobster"/>
              </a:rPr>
              <a:t> the basics</a:t>
            </a:r>
            <a:endParaRPr sz="5000" dirty="0">
              <a:solidFill>
                <a:srgbClr val="3DAA82"/>
              </a:solidFill>
              <a:latin typeface="Lobster"/>
              <a:ea typeface="Lobster"/>
              <a:cs typeface="Lobster"/>
              <a:sym typeface="Lobster"/>
            </a:endParaRPr>
          </a:p>
        </p:txBody>
      </p:sp>
      <p:sp>
        <p:nvSpPr>
          <p:cNvPr id="55" name="Google Shape;55;p13"/>
          <p:cNvSpPr txBox="1"/>
          <p:nvPr/>
        </p:nvSpPr>
        <p:spPr>
          <a:xfrm>
            <a:off x="934050" y="4136250"/>
            <a:ext cx="72759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3DAA82"/>
                </a:solidFill>
                <a:latin typeface="Lobster"/>
                <a:ea typeface="Lobster"/>
                <a:cs typeface="Lobster"/>
                <a:sym typeface="Lobster"/>
              </a:rPr>
              <a:t>See here: </a:t>
            </a:r>
            <a:r>
              <a:rPr lang="en" sz="2000" u="sng">
                <a:solidFill>
                  <a:schemeClr val="hlink"/>
                </a:solidFill>
                <a:latin typeface="Lobster"/>
                <a:ea typeface="Lobster"/>
                <a:cs typeface="Lobster"/>
                <a:sym typeface="Lobster"/>
                <a:hlinkClick r:id="rId3"/>
              </a:rPr>
              <a:t>https://confluence.cornell.edu/display/ltstr/Organizations</a:t>
            </a:r>
            <a:endParaRPr sz="2000">
              <a:solidFill>
                <a:srgbClr val="3DAA82"/>
              </a:solidFill>
              <a:latin typeface="Lobster"/>
              <a:ea typeface="Lobster"/>
              <a:cs typeface="Lobster"/>
              <a:sym typeface="Lobster"/>
            </a:endParaRPr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1735925" cy="1727775"/>
          </a:xfrm>
          <a:prstGeom prst="rect">
            <a:avLst/>
          </a:prstGeom>
          <a:noFill/>
          <a:ln w="28575" cap="flat" cmpd="sng">
            <a:solidFill>
              <a:srgbClr val="3DAA8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A2E6"/>
        </a:solidFill>
        <a:effectLst/>
      </p:bgPr>
    </p:bg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2"/>
          <p:cNvSpPr txBox="1"/>
          <p:nvPr/>
        </p:nvSpPr>
        <p:spPr>
          <a:xfrm>
            <a:off x="687600" y="0"/>
            <a:ext cx="77688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rgbClr val="3DAA82"/>
                </a:solidFill>
                <a:latin typeface="Lobster"/>
                <a:ea typeface="Lobster"/>
                <a:cs typeface="Lobster"/>
                <a:sym typeface="Lobster"/>
              </a:rPr>
              <a:t>Notes &amp; organizations:</a:t>
            </a:r>
            <a:endParaRPr sz="4000">
              <a:solidFill>
                <a:srgbClr val="3DAA82"/>
              </a:solidFill>
              <a:latin typeface="Lobster"/>
              <a:ea typeface="Lobster"/>
              <a:cs typeface="Lobster"/>
              <a:sym typeface="Lobster"/>
            </a:endParaRPr>
          </a:p>
        </p:txBody>
      </p:sp>
      <p:sp>
        <p:nvSpPr>
          <p:cNvPr id="136" name="Google Shape;136;p22"/>
          <p:cNvSpPr txBox="1"/>
          <p:nvPr/>
        </p:nvSpPr>
        <p:spPr>
          <a:xfrm>
            <a:off x="309000" y="4543400"/>
            <a:ext cx="85260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3DAA82"/>
                </a:solidFill>
                <a:latin typeface="Lobster"/>
                <a:ea typeface="Lobster"/>
                <a:cs typeface="Lobster"/>
                <a:sym typeface="Lobster"/>
              </a:rPr>
              <a:t>See here: </a:t>
            </a:r>
            <a:r>
              <a:rPr lang="en" sz="1700" u="sng">
                <a:solidFill>
                  <a:schemeClr val="hlink"/>
                </a:solidFill>
                <a:latin typeface="Lobster"/>
                <a:ea typeface="Lobster"/>
                <a:cs typeface="Lobster"/>
                <a:sym typeface="Lobster"/>
                <a:hlinkClick r:id="rId3"/>
              </a:rPr>
              <a:t>https://confluence.cornell.edu/pages/viewpage.action?pageId=395446062</a:t>
            </a:r>
            <a:endParaRPr sz="1700">
              <a:solidFill>
                <a:srgbClr val="3DAA82"/>
              </a:solidFill>
              <a:latin typeface="Lobster"/>
              <a:ea typeface="Lobster"/>
              <a:cs typeface="Lobster"/>
              <a:sym typeface="Lobster"/>
            </a:endParaRPr>
          </a:p>
        </p:txBody>
      </p:sp>
      <p:pic>
        <p:nvPicPr>
          <p:cNvPr id="137" name="Google Shape;137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009150" y="-5650"/>
            <a:ext cx="1134850" cy="1111749"/>
          </a:xfrm>
          <a:prstGeom prst="rect">
            <a:avLst/>
          </a:prstGeom>
          <a:noFill/>
          <a:ln w="28575" cap="flat" cmpd="sng">
            <a:solidFill>
              <a:srgbClr val="3DAA8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38" name="Google Shape;138;p22"/>
          <p:cNvSpPr txBox="1"/>
          <p:nvPr/>
        </p:nvSpPr>
        <p:spPr>
          <a:xfrm>
            <a:off x="76825" y="800400"/>
            <a:ext cx="77688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000FF"/>
                </a:solidFill>
                <a:latin typeface="Pacifico"/>
                <a:ea typeface="Pacifico"/>
                <a:cs typeface="Pacifico"/>
                <a:sym typeface="Pacifico"/>
              </a:rPr>
              <a:t>This is the Orgs app (training): </a:t>
            </a:r>
            <a:r>
              <a:rPr lang="en" sz="1600" u="sng">
                <a:solidFill>
                  <a:schemeClr val="hlink"/>
                </a:solidFill>
                <a:latin typeface="Pacifico"/>
                <a:ea typeface="Pacifico"/>
                <a:cs typeface="Pacifico"/>
                <a:sym typeface="Pacifico"/>
                <a:hlinkClick r:id="rId5"/>
              </a:rPr>
              <a:t>https://cornell-training.folio.ebsco.com/organizations</a:t>
            </a:r>
            <a:endParaRPr sz="1600">
              <a:solidFill>
                <a:srgbClr val="0000FF"/>
              </a:solidFill>
              <a:latin typeface="Pacifico"/>
              <a:ea typeface="Pacifico"/>
              <a:cs typeface="Pacifico"/>
              <a:sym typeface="Pacifico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0000FF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pic>
        <p:nvPicPr>
          <p:cNvPr id="139" name="Google Shape;139;p2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423225" y="1308375"/>
            <a:ext cx="3075984" cy="3235024"/>
          </a:xfrm>
          <a:prstGeom prst="rect">
            <a:avLst/>
          </a:prstGeom>
          <a:noFill/>
          <a:ln w="28575" cap="flat" cmpd="sng">
            <a:solidFill>
              <a:srgbClr val="3DAA8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40" name="Google Shape;140;p22"/>
          <p:cNvSpPr txBox="1"/>
          <p:nvPr/>
        </p:nvSpPr>
        <p:spPr>
          <a:xfrm>
            <a:off x="76825" y="1308375"/>
            <a:ext cx="4411200" cy="11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u="sng">
                <a:solidFill>
                  <a:schemeClr val="hlink"/>
                </a:solidFill>
                <a:latin typeface="Pacifico"/>
                <a:ea typeface="Pacifico"/>
                <a:cs typeface="Pacifico"/>
                <a:sym typeface="Pacifico"/>
                <a:hlinkClick r:id="rId7"/>
              </a:rPr>
              <a:t>This is the Settings app for real (Notes).</a:t>
            </a:r>
            <a:endParaRPr/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u="sng">
                <a:solidFill>
                  <a:schemeClr val="accent5"/>
                </a:solidFill>
                <a:latin typeface="Pacifico"/>
                <a:ea typeface="Pacifico"/>
                <a:cs typeface="Pacifico"/>
                <a:sym typeface="Pacifico"/>
                <a:hlinkClick r:id="rId8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This is the Orgs app for real (Oxford).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A2E6"/>
        </a:solidFill>
        <a:effectLst/>
      </p:bgPr>
    </p:bg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3"/>
          <p:cNvSpPr txBox="1"/>
          <p:nvPr/>
        </p:nvSpPr>
        <p:spPr>
          <a:xfrm>
            <a:off x="687600" y="0"/>
            <a:ext cx="77688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rgbClr val="3DAA82"/>
                </a:solidFill>
                <a:latin typeface="Lobster"/>
                <a:ea typeface="Lobster"/>
                <a:cs typeface="Lobster"/>
                <a:sym typeface="Lobster"/>
              </a:rPr>
              <a:t>Contact information:</a:t>
            </a:r>
            <a:endParaRPr sz="4000">
              <a:solidFill>
                <a:srgbClr val="3DAA82"/>
              </a:solidFill>
              <a:latin typeface="Lobster"/>
              <a:ea typeface="Lobster"/>
              <a:cs typeface="Lobster"/>
              <a:sym typeface="Lobster"/>
            </a:endParaRPr>
          </a:p>
        </p:txBody>
      </p:sp>
      <p:pic>
        <p:nvPicPr>
          <p:cNvPr id="146" name="Google Shape;146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09150" y="-5650"/>
            <a:ext cx="1134850" cy="1111749"/>
          </a:xfrm>
          <a:prstGeom prst="rect">
            <a:avLst/>
          </a:prstGeom>
          <a:noFill/>
          <a:ln w="28575" cap="flat" cmpd="sng">
            <a:solidFill>
              <a:srgbClr val="3DAA8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47" name="Google Shape;147;p23"/>
          <p:cNvSpPr txBox="1"/>
          <p:nvPr/>
        </p:nvSpPr>
        <p:spPr>
          <a:xfrm>
            <a:off x="76825" y="800400"/>
            <a:ext cx="77688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000FF"/>
                </a:solidFill>
                <a:latin typeface="Pacifico"/>
                <a:ea typeface="Pacifico"/>
                <a:cs typeface="Pacifico"/>
                <a:sym typeface="Pacifico"/>
              </a:rPr>
              <a:t>This is the Orgs app (training): </a:t>
            </a:r>
            <a:r>
              <a:rPr lang="en" sz="1600" u="sng">
                <a:solidFill>
                  <a:schemeClr val="hlink"/>
                </a:solidFill>
                <a:latin typeface="Pacifico"/>
                <a:ea typeface="Pacifico"/>
                <a:cs typeface="Pacifico"/>
                <a:sym typeface="Pacifico"/>
                <a:hlinkClick r:id="rId4"/>
              </a:rPr>
              <a:t>https://cornell-training.folio.ebsco.com/organizations</a:t>
            </a:r>
            <a:endParaRPr sz="1600">
              <a:solidFill>
                <a:srgbClr val="0000FF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pic>
        <p:nvPicPr>
          <p:cNvPr id="148" name="Google Shape;148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618752" y="1394600"/>
            <a:ext cx="3906500" cy="3464175"/>
          </a:xfrm>
          <a:prstGeom prst="rect">
            <a:avLst/>
          </a:prstGeom>
          <a:noFill/>
          <a:ln w="28575" cap="flat" cmpd="sng">
            <a:solidFill>
              <a:srgbClr val="3DAA8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49" name="Google Shape;149;p23"/>
          <p:cNvSpPr txBox="1"/>
          <p:nvPr/>
        </p:nvSpPr>
        <p:spPr>
          <a:xfrm>
            <a:off x="6300775" y="2389575"/>
            <a:ext cx="27645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u="sng">
                <a:solidFill>
                  <a:schemeClr val="hlink"/>
                </a:solidFill>
                <a:latin typeface="Pacifico"/>
                <a:ea typeface="Pacifico"/>
                <a:cs typeface="Pacifico"/>
                <a:sym typeface="Pacifico"/>
                <a:hlinkClick r:id="rId6"/>
              </a:rPr>
              <a:t>OUP Serials.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A2E6"/>
        </a:solidFill>
        <a:effectLst/>
      </p:bgPr>
    </p:bg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4"/>
          <p:cNvSpPr txBox="1"/>
          <p:nvPr/>
        </p:nvSpPr>
        <p:spPr>
          <a:xfrm>
            <a:off x="687600" y="0"/>
            <a:ext cx="77688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rgbClr val="3DAA82"/>
                </a:solidFill>
                <a:latin typeface="Lobster"/>
                <a:ea typeface="Lobster"/>
                <a:cs typeface="Lobster"/>
                <a:sym typeface="Lobster"/>
              </a:rPr>
              <a:t>Contacts &amp; organizations:</a:t>
            </a:r>
            <a:endParaRPr sz="4000">
              <a:solidFill>
                <a:srgbClr val="3DAA82"/>
              </a:solidFill>
              <a:latin typeface="Lobster"/>
              <a:ea typeface="Lobster"/>
              <a:cs typeface="Lobster"/>
              <a:sym typeface="Lobster"/>
            </a:endParaRPr>
          </a:p>
        </p:txBody>
      </p:sp>
      <p:sp>
        <p:nvSpPr>
          <p:cNvPr id="155" name="Google Shape;155;p24"/>
          <p:cNvSpPr txBox="1"/>
          <p:nvPr/>
        </p:nvSpPr>
        <p:spPr>
          <a:xfrm>
            <a:off x="-1" y="4404075"/>
            <a:ext cx="9095509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3DAA82"/>
                </a:solidFill>
                <a:latin typeface="Lobster"/>
                <a:ea typeface="Lobster"/>
                <a:cs typeface="Lobster"/>
                <a:sym typeface="Lobster"/>
              </a:rPr>
              <a:t>See here: </a:t>
            </a:r>
            <a:r>
              <a:rPr lang="en" u="sng" dirty="0">
                <a:solidFill>
                  <a:schemeClr val="hlink"/>
                </a:solidFill>
                <a:latin typeface="Lobster"/>
                <a:ea typeface="Lobster"/>
                <a:cs typeface="Lobster"/>
                <a:sym typeface="Lobster"/>
                <a:hlinkClick r:id="rId3"/>
              </a:rPr>
              <a:t>https://confluence.cornell.edu/display/ltstr/Contacts%3A+how+to+add%2C+assign%2C+edit%2C+unassign+and+delete+contacts</a:t>
            </a:r>
            <a:endParaRPr dirty="0">
              <a:solidFill>
                <a:srgbClr val="3DAA82"/>
              </a:solidFill>
              <a:latin typeface="Lobster"/>
              <a:ea typeface="Lobster"/>
              <a:cs typeface="Lobster"/>
              <a:sym typeface="Lobster"/>
            </a:endParaRPr>
          </a:p>
        </p:txBody>
      </p:sp>
      <p:pic>
        <p:nvPicPr>
          <p:cNvPr id="156" name="Google Shape;156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009150" y="-5650"/>
            <a:ext cx="1134850" cy="1111749"/>
          </a:xfrm>
          <a:prstGeom prst="rect">
            <a:avLst/>
          </a:prstGeom>
          <a:noFill/>
          <a:ln w="28575" cap="flat" cmpd="sng">
            <a:solidFill>
              <a:srgbClr val="3DAA8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57" name="Google Shape;157;p24"/>
          <p:cNvSpPr txBox="1"/>
          <p:nvPr/>
        </p:nvSpPr>
        <p:spPr>
          <a:xfrm>
            <a:off x="76825" y="800400"/>
            <a:ext cx="77688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000FF"/>
                </a:solidFill>
                <a:latin typeface="Pacifico"/>
                <a:ea typeface="Pacifico"/>
                <a:cs typeface="Pacifico"/>
                <a:sym typeface="Pacifico"/>
              </a:rPr>
              <a:t>This is the Orgs app (training): </a:t>
            </a:r>
            <a:r>
              <a:rPr lang="en" sz="1600" u="sng">
                <a:solidFill>
                  <a:schemeClr val="hlink"/>
                </a:solidFill>
                <a:latin typeface="Pacifico"/>
                <a:ea typeface="Pacifico"/>
                <a:cs typeface="Pacifico"/>
                <a:sym typeface="Pacifico"/>
                <a:hlinkClick r:id="rId5"/>
              </a:rPr>
              <a:t>https://cornell-training.folio.ebsco.com/organizations</a:t>
            </a:r>
            <a:endParaRPr sz="1600">
              <a:solidFill>
                <a:srgbClr val="0000FF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pic>
        <p:nvPicPr>
          <p:cNvPr id="158" name="Google Shape;158;p2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27475" y="1362475"/>
            <a:ext cx="2901551" cy="3196826"/>
          </a:xfrm>
          <a:prstGeom prst="rect">
            <a:avLst/>
          </a:prstGeom>
          <a:noFill/>
          <a:ln w="28575" cap="flat" cmpd="sng">
            <a:solidFill>
              <a:srgbClr val="3DAA8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59" name="Google Shape;159;p24"/>
          <p:cNvSpPr txBox="1"/>
          <p:nvPr/>
        </p:nvSpPr>
        <p:spPr>
          <a:xfrm>
            <a:off x="4052875" y="1609725"/>
            <a:ext cx="30000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30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600"/>
              <a:buFont typeface="Pacifico"/>
              <a:buChar char="●"/>
            </a:pPr>
            <a:r>
              <a:rPr lang="en" sz="1600" u="sng">
                <a:solidFill>
                  <a:schemeClr val="hlink"/>
                </a:solidFill>
                <a:latin typeface="Pacifico"/>
                <a:ea typeface="Pacifico"/>
                <a:cs typeface="Pacifico"/>
                <a:sym typeface="Pacifico"/>
                <a:hlinkClick r:id="rId7"/>
              </a:rPr>
              <a:t>OUP</a:t>
            </a:r>
            <a:r>
              <a:rPr lang="en" sz="1600" u="sng">
                <a:solidFill>
                  <a:schemeClr val="hlink"/>
                </a:solidFill>
                <a:latin typeface="Pacifico"/>
                <a:ea typeface="Pacifico"/>
                <a:cs typeface="Pacifico"/>
                <a:sym typeface="Pacifico"/>
                <a:hlinkClick r:id="rId7"/>
              </a:rPr>
              <a:t> (live).</a:t>
            </a:r>
            <a:endParaRPr sz="1600">
              <a:solidFill>
                <a:srgbClr val="0000FF"/>
              </a:solidFill>
              <a:latin typeface="Pacifico"/>
              <a:ea typeface="Pacifico"/>
              <a:cs typeface="Pacifico"/>
              <a:sym typeface="Pacifico"/>
            </a:endParaRPr>
          </a:p>
          <a:p>
            <a:pPr marL="457200" lvl="0" indent="-330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600"/>
              <a:buFont typeface="Pacifico"/>
              <a:buChar char="●"/>
            </a:pPr>
            <a:r>
              <a:rPr lang="en" sz="1600" u="sng">
                <a:solidFill>
                  <a:schemeClr val="hlink"/>
                </a:solidFill>
                <a:latin typeface="Pacifico"/>
                <a:ea typeface="Pacifico"/>
                <a:cs typeface="Pacifico"/>
                <a:sym typeface="Pacifico"/>
                <a:hlinkClick r:id="rId8"/>
              </a:rPr>
              <a:t>OUP (training).</a:t>
            </a:r>
            <a:endParaRPr sz="1600">
              <a:solidFill>
                <a:srgbClr val="0000FF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A2E6"/>
        </a:solidFill>
        <a:effectLst/>
      </p:bgPr>
    </p:bg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5"/>
          <p:cNvSpPr txBox="1"/>
          <p:nvPr/>
        </p:nvSpPr>
        <p:spPr>
          <a:xfrm>
            <a:off x="494725" y="0"/>
            <a:ext cx="7768800" cy="7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700">
                <a:solidFill>
                  <a:srgbClr val="3DAA82"/>
                </a:solidFill>
                <a:latin typeface="Lobster"/>
                <a:ea typeface="Lobster"/>
                <a:cs typeface="Lobster"/>
                <a:sym typeface="Lobster"/>
              </a:rPr>
              <a:t>Interfaces &amp; organizations (viewing):</a:t>
            </a:r>
            <a:endParaRPr sz="3700">
              <a:solidFill>
                <a:srgbClr val="3DAA82"/>
              </a:solidFill>
              <a:latin typeface="Lobster"/>
              <a:ea typeface="Lobster"/>
              <a:cs typeface="Lobster"/>
              <a:sym typeface="Lobster"/>
            </a:endParaRPr>
          </a:p>
        </p:txBody>
      </p:sp>
      <p:pic>
        <p:nvPicPr>
          <p:cNvPr id="165" name="Google Shape;165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09150" y="-5650"/>
            <a:ext cx="1134850" cy="1111749"/>
          </a:xfrm>
          <a:prstGeom prst="rect">
            <a:avLst/>
          </a:prstGeom>
          <a:noFill/>
          <a:ln w="28575" cap="flat" cmpd="sng">
            <a:solidFill>
              <a:srgbClr val="3DAA8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66" name="Google Shape;166;p25"/>
          <p:cNvSpPr txBox="1"/>
          <p:nvPr/>
        </p:nvSpPr>
        <p:spPr>
          <a:xfrm>
            <a:off x="76825" y="800400"/>
            <a:ext cx="77688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000FF"/>
                </a:solidFill>
                <a:latin typeface="Pacifico"/>
                <a:ea typeface="Pacifico"/>
                <a:cs typeface="Pacifico"/>
                <a:sym typeface="Pacifico"/>
              </a:rPr>
              <a:t>This is the Orgs app (training): </a:t>
            </a:r>
            <a:r>
              <a:rPr lang="en" sz="1600" u="sng">
                <a:solidFill>
                  <a:schemeClr val="hlink"/>
                </a:solidFill>
                <a:latin typeface="Pacifico"/>
                <a:ea typeface="Pacifico"/>
                <a:cs typeface="Pacifico"/>
                <a:sym typeface="Pacifico"/>
                <a:hlinkClick r:id="rId4"/>
              </a:rPr>
              <a:t>https://cornell-training.folio.ebsco.com/organizations</a:t>
            </a:r>
            <a:endParaRPr sz="1600">
              <a:solidFill>
                <a:srgbClr val="0000FF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167" name="Google Shape;167;p25"/>
          <p:cNvSpPr txBox="1"/>
          <p:nvPr/>
        </p:nvSpPr>
        <p:spPr>
          <a:xfrm>
            <a:off x="66900" y="4466400"/>
            <a:ext cx="90102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3DAA82"/>
                </a:solidFill>
                <a:latin typeface="Lobster"/>
                <a:ea typeface="Lobster"/>
                <a:cs typeface="Lobster"/>
                <a:sym typeface="Lobster"/>
              </a:rPr>
              <a:t>See here: </a:t>
            </a:r>
            <a:r>
              <a:rPr lang="en" sz="1600" u="sng">
                <a:solidFill>
                  <a:schemeClr val="hlink"/>
                </a:solidFill>
                <a:latin typeface="Lobster"/>
                <a:ea typeface="Lobster"/>
                <a:cs typeface="Lobster"/>
                <a:sym typeface="Lobster"/>
                <a:hlinkClick r:id="rId5"/>
              </a:rPr>
              <a:t>https://confluence.cornell.edu/display/ltstr/Interfaces%3A+how+to+view+an+interface+and+login+credentials</a:t>
            </a:r>
            <a:endParaRPr sz="1600">
              <a:solidFill>
                <a:srgbClr val="3DAA82"/>
              </a:solidFill>
              <a:latin typeface="Lobster"/>
              <a:ea typeface="Lobster"/>
              <a:cs typeface="Lobster"/>
              <a:sym typeface="Lobster"/>
            </a:endParaRPr>
          </a:p>
        </p:txBody>
      </p:sp>
      <p:pic>
        <p:nvPicPr>
          <p:cNvPr id="168" name="Google Shape;168;p2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52400" y="1383900"/>
            <a:ext cx="3816235" cy="2930099"/>
          </a:xfrm>
          <a:prstGeom prst="rect">
            <a:avLst/>
          </a:prstGeom>
          <a:noFill/>
          <a:ln w="28575" cap="flat" cmpd="sng">
            <a:solidFill>
              <a:srgbClr val="3DAA8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69" name="Google Shape;169;p2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120985" y="1658325"/>
            <a:ext cx="4870565" cy="2255841"/>
          </a:xfrm>
          <a:prstGeom prst="rect">
            <a:avLst/>
          </a:prstGeom>
          <a:noFill/>
          <a:ln w="28575" cap="flat" cmpd="sng">
            <a:solidFill>
              <a:srgbClr val="3DAA8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A2E6"/>
        </a:solidFill>
        <a:effectLst/>
      </p:bgPr>
    </p:bg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6"/>
          <p:cNvSpPr txBox="1"/>
          <p:nvPr/>
        </p:nvSpPr>
        <p:spPr>
          <a:xfrm>
            <a:off x="687600" y="0"/>
            <a:ext cx="7768800" cy="118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rgbClr val="3DAA82"/>
                </a:solidFill>
                <a:latin typeface="Lobster"/>
                <a:ea typeface="Lobster"/>
                <a:cs typeface="Lobster"/>
                <a:sym typeface="Lobster"/>
              </a:rPr>
              <a:t>Interfaces &amp; organizations -</a:t>
            </a:r>
            <a:endParaRPr sz="4000">
              <a:solidFill>
                <a:srgbClr val="3DAA82"/>
              </a:solidFill>
              <a:latin typeface="Lobster"/>
              <a:ea typeface="Lobster"/>
              <a:cs typeface="Lobster"/>
              <a:sym typeface="Lobster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rgbClr val="3DAA82"/>
                </a:solidFill>
                <a:latin typeface="Lobster"/>
                <a:ea typeface="Lobster"/>
                <a:cs typeface="Lobster"/>
                <a:sym typeface="Lobster"/>
              </a:rPr>
              <a:t>adding an existing interface: </a:t>
            </a:r>
            <a:endParaRPr sz="2500">
              <a:solidFill>
                <a:srgbClr val="3DAA82"/>
              </a:solidFill>
              <a:latin typeface="Lobster"/>
              <a:ea typeface="Lobster"/>
              <a:cs typeface="Lobster"/>
              <a:sym typeface="Lobster"/>
            </a:endParaRPr>
          </a:p>
        </p:txBody>
      </p:sp>
      <p:pic>
        <p:nvPicPr>
          <p:cNvPr id="175" name="Google Shape;175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09150" y="-5650"/>
            <a:ext cx="1134850" cy="1111749"/>
          </a:xfrm>
          <a:prstGeom prst="rect">
            <a:avLst/>
          </a:prstGeom>
          <a:noFill/>
          <a:ln w="28575" cap="flat" cmpd="sng">
            <a:solidFill>
              <a:srgbClr val="3DAA8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76" name="Google Shape;176;p26"/>
          <p:cNvSpPr txBox="1"/>
          <p:nvPr/>
        </p:nvSpPr>
        <p:spPr>
          <a:xfrm>
            <a:off x="0" y="4466400"/>
            <a:ext cx="91440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3DAA82"/>
                </a:solidFill>
                <a:latin typeface="Lobster"/>
                <a:ea typeface="Lobster"/>
                <a:cs typeface="Lobster"/>
                <a:sym typeface="Lobster"/>
              </a:rPr>
              <a:t>See here: </a:t>
            </a:r>
            <a:r>
              <a:rPr lang="en" sz="1600" u="sng">
                <a:solidFill>
                  <a:schemeClr val="hlink"/>
                </a:solidFill>
                <a:latin typeface="Lobster"/>
                <a:ea typeface="Lobster"/>
                <a:cs typeface="Lobster"/>
                <a:sym typeface="Lobster"/>
                <a:hlinkClick r:id="rId4"/>
              </a:rPr>
              <a:t>https://confluence.cornell.edu/display/ltstr/Interfaces%3A+how+to+create%2C+edit%2C+and+delete+an+interface</a:t>
            </a:r>
            <a:endParaRPr sz="1600">
              <a:solidFill>
                <a:srgbClr val="3DAA82"/>
              </a:solidFill>
              <a:latin typeface="Lobster"/>
              <a:ea typeface="Lobster"/>
              <a:cs typeface="Lobster"/>
              <a:sym typeface="Lobster"/>
            </a:endParaRPr>
          </a:p>
        </p:txBody>
      </p:sp>
      <p:pic>
        <p:nvPicPr>
          <p:cNvPr id="177" name="Google Shape;177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2400" y="1337700"/>
            <a:ext cx="4768845" cy="2976300"/>
          </a:xfrm>
          <a:prstGeom prst="rect">
            <a:avLst/>
          </a:prstGeom>
          <a:noFill/>
          <a:ln w="28575" cap="flat" cmpd="sng">
            <a:solidFill>
              <a:srgbClr val="3DAA8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78" name="Google Shape;178;p2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073645" y="1681300"/>
            <a:ext cx="3917956" cy="1780889"/>
          </a:xfrm>
          <a:prstGeom prst="rect">
            <a:avLst/>
          </a:prstGeom>
          <a:noFill/>
          <a:ln w="28575" cap="flat" cmpd="sng">
            <a:solidFill>
              <a:srgbClr val="3DAA8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A2E6"/>
        </a:solidFill>
        <a:effectLst/>
      </p:bgPr>
    </p:bg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7"/>
          <p:cNvSpPr txBox="1"/>
          <p:nvPr/>
        </p:nvSpPr>
        <p:spPr>
          <a:xfrm>
            <a:off x="687600" y="0"/>
            <a:ext cx="7768800" cy="118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rgbClr val="3DAA82"/>
                </a:solidFill>
                <a:latin typeface="Lobster"/>
                <a:ea typeface="Lobster"/>
                <a:cs typeface="Lobster"/>
                <a:sym typeface="Lobster"/>
              </a:rPr>
              <a:t>Interfaces &amp; organizations -</a:t>
            </a:r>
            <a:endParaRPr sz="4000">
              <a:solidFill>
                <a:srgbClr val="3DAA82"/>
              </a:solidFill>
              <a:latin typeface="Lobster"/>
              <a:ea typeface="Lobster"/>
              <a:cs typeface="Lobster"/>
              <a:sym typeface="Lobster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rgbClr val="3DAA82"/>
                </a:solidFill>
                <a:latin typeface="Lobster"/>
                <a:ea typeface="Lobster"/>
                <a:cs typeface="Lobster"/>
                <a:sym typeface="Lobster"/>
              </a:rPr>
              <a:t>creating (new), editing, and deleting: </a:t>
            </a:r>
            <a:endParaRPr sz="2500">
              <a:solidFill>
                <a:srgbClr val="3DAA82"/>
              </a:solidFill>
              <a:latin typeface="Lobster"/>
              <a:ea typeface="Lobster"/>
              <a:cs typeface="Lobster"/>
              <a:sym typeface="Lobster"/>
            </a:endParaRPr>
          </a:p>
        </p:txBody>
      </p:sp>
      <p:pic>
        <p:nvPicPr>
          <p:cNvPr id="184" name="Google Shape;184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09150" y="-5650"/>
            <a:ext cx="1134850" cy="1111749"/>
          </a:xfrm>
          <a:prstGeom prst="rect">
            <a:avLst/>
          </a:prstGeom>
          <a:noFill/>
          <a:ln w="28575" cap="flat" cmpd="sng">
            <a:solidFill>
              <a:srgbClr val="3DAA8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85" name="Google Shape;185;p27"/>
          <p:cNvSpPr txBox="1"/>
          <p:nvPr/>
        </p:nvSpPr>
        <p:spPr>
          <a:xfrm>
            <a:off x="0" y="4466400"/>
            <a:ext cx="91440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3DAA82"/>
                </a:solidFill>
                <a:latin typeface="Lobster"/>
                <a:ea typeface="Lobster"/>
                <a:cs typeface="Lobster"/>
                <a:sym typeface="Lobster"/>
              </a:rPr>
              <a:t>See here: </a:t>
            </a:r>
            <a:r>
              <a:rPr lang="en" sz="1600" u="sng">
                <a:solidFill>
                  <a:schemeClr val="hlink"/>
                </a:solidFill>
                <a:latin typeface="Lobster"/>
                <a:ea typeface="Lobster"/>
                <a:cs typeface="Lobster"/>
                <a:sym typeface="Lobster"/>
                <a:hlinkClick r:id="rId4"/>
              </a:rPr>
              <a:t>https://confluence.cornell.edu/display/ltstr/Interfaces%3A+how+to+create%2C+edit%2C+and+delete+an+interface</a:t>
            </a:r>
            <a:endParaRPr sz="1600">
              <a:solidFill>
                <a:srgbClr val="3DAA82"/>
              </a:solidFill>
              <a:latin typeface="Lobster"/>
              <a:ea typeface="Lobster"/>
              <a:cs typeface="Lobster"/>
              <a:sym typeface="Lobster"/>
            </a:endParaRPr>
          </a:p>
        </p:txBody>
      </p:sp>
      <p:pic>
        <p:nvPicPr>
          <p:cNvPr id="186" name="Google Shape;186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16125" y="1337700"/>
            <a:ext cx="4895131" cy="2976301"/>
          </a:xfrm>
          <a:prstGeom prst="rect">
            <a:avLst/>
          </a:prstGeom>
          <a:noFill/>
          <a:ln w="28575" cap="flat" cmpd="sng">
            <a:solidFill>
              <a:srgbClr val="3DAA8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87" name="Google Shape;187;p2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736300" y="2840475"/>
            <a:ext cx="4191699" cy="1299500"/>
          </a:xfrm>
          <a:prstGeom prst="rect">
            <a:avLst/>
          </a:prstGeom>
          <a:noFill/>
          <a:ln w="28575" cap="flat" cmpd="sng">
            <a:solidFill>
              <a:srgbClr val="3DAA8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88" name="Google Shape;188;p27"/>
          <p:cNvSpPr txBox="1"/>
          <p:nvPr/>
        </p:nvSpPr>
        <p:spPr>
          <a:xfrm>
            <a:off x="5336375" y="1650200"/>
            <a:ext cx="18318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30200" algn="ctr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600"/>
              <a:buFont typeface="Pacifico"/>
              <a:buChar char="●"/>
            </a:pPr>
            <a:r>
              <a:rPr lang="en" sz="1600" u="sng">
                <a:solidFill>
                  <a:schemeClr val="hlink"/>
                </a:solidFill>
                <a:latin typeface="Pacifico"/>
                <a:ea typeface="Pacifico"/>
                <a:cs typeface="Pacifico"/>
                <a:sym typeface="Pacifico"/>
                <a:hlinkClick r:id="rId7"/>
              </a:rPr>
              <a:t>Quick demo.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A2E6"/>
        </a:solidFill>
        <a:effectLst/>
      </p:bgPr>
    </p:bg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8"/>
          <p:cNvSpPr txBox="1"/>
          <p:nvPr/>
        </p:nvSpPr>
        <p:spPr>
          <a:xfrm>
            <a:off x="687600" y="0"/>
            <a:ext cx="77688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rgbClr val="3DAA82"/>
                </a:solidFill>
                <a:latin typeface="Lobster"/>
                <a:ea typeface="Lobster"/>
                <a:cs typeface="Lobster"/>
                <a:sym typeface="Lobster"/>
              </a:rPr>
              <a:t>Tags &amp; organizations:</a:t>
            </a:r>
            <a:endParaRPr sz="4000">
              <a:solidFill>
                <a:srgbClr val="3DAA82"/>
              </a:solidFill>
              <a:latin typeface="Lobster"/>
              <a:ea typeface="Lobster"/>
              <a:cs typeface="Lobster"/>
              <a:sym typeface="Lobster"/>
            </a:endParaRPr>
          </a:p>
        </p:txBody>
      </p:sp>
      <p:pic>
        <p:nvPicPr>
          <p:cNvPr id="194" name="Google Shape;194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09150" y="-5650"/>
            <a:ext cx="1134850" cy="1111749"/>
          </a:xfrm>
          <a:prstGeom prst="rect">
            <a:avLst/>
          </a:prstGeom>
          <a:noFill/>
          <a:ln w="28575" cap="flat" cmpd="sng">
            <a:solidFill>
              <a:srgbClr val="3DAA8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95" name="Google Shape;195;p28"/>
          <p:cNvSpPr txBox="1"/>
          <p:nvPr/>
        </p:nvSpPr>
        <p:spPr>
          <a:xfrm>
            <a:off x="152400" y="800400"/>
            <a:ext cx="29040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u="sng">
                <a:solidFill>
                  <a:schemeClr val="hlink"/>
                </a:solidFill>
                <a:latin typeface="Pacifico"/>
                <a:ea typeface="Pacifico"/>
                <a:cs typeface="Pacifico"/>
                <a:sym typeface="Pacifico"/>
                <a:hlinkClick r:id="rId4"/>
              </a:rPr>
              <a:t>Tiny demo.</a:t>
            </a:r>
            <a:r>
              <a:rPr lang="en" sz="1600">
                <a:solidFill>
                  <a:srgbClr val="0000FF"/>
                </a:solidFill>
                <a:latin typeface="Pacifico"/>
                <a:ea typeface="Pacifico"/>
                <a:cs typeface="Pacifico"/>
                <a:sym typeface="Pacifico"/>
              </a:rPr>
              <a:t> </a:t>
            </a:r>
            <a:endParaRPr sz="1600">
              <a:solidFill>
                <a:srgbClr val="0000FF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pic>
        <p:nvPicPr>
          <p:cNvPr id="196" name="Google Shape;196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2400" y="1322700"/>
            <a:ext cx="8839200" cy="3129492"/>
          </a:xfrm>
          <a:prstGeom prst="rect">
            <a:avLst/>
          </a:prstGeom>
          <a:noFill/>
          <a:ln w="28575" cap="flat" cmpd="sng">
            <a:solidFill>
              <a:srgbClr val="3DAA8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97" name="Google Shape;197;p28"/>
          <p:cNvSpPr txBox="1"/>
          <p:nvPr/>
        </p:nvSpPr>
        <p:spPr>
          <a:xfrm>
            <a:off x="0" y="4452200"/>
            <a:ext cx="90294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3DAA82"/>
                </a:solidFill>
                <a:latin typeface="Lobster"/>
                <a:ea typeface="Lobster"/>
                <a:cs typeface="Lobster"/>
                <a:sym typeface="Lobster"/>
              </a:rPr>
              <a:t>See here: </a:t>
            </a:r>
            <a:r>
              <a:rPr lang="en" sz="1600" u="sng">
                <a:solidFill>
                  <a:schemeClr val="hlink"/>
                </a:solidFill>
                <a:latin typeface="Lobster"/>
                <a:ea typeface="Lobster"/>
                <a:cs typeface="Lobster"/>
                <a:sym typeface="Lobster"/>
                <a:hlinkClick r:id="rId6"/>
              </a:rPr>
              <a:t>https://confluence.cornell.edu/display/ltstr/Tags%3A+adding+tags+to+an+organization+and+filtering+by+tags</a:t>
            </a:r>
            <a:endParaRPr sz="1600">
              <a:solidFill>
                <a:srgbClr val="3DAA82"/>
              </a:solidFill>
              <a:latin typeface="Lobster"/>
              <a:ea typeface="Lobster"/>
              <a:cs typeface="Lobster"/>
              <a:sym typeface="Lobster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A2E6"/>
        </a:solidFill>
        <a:effectLst/>
      </p:bgPr>
    </p:bg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29"/>
          <p:cNvSpPr txBox="1"/>
          <p:nvPr/>
        </p:nvSpPr>
        <p:spPr>
          <a:xfrm>
            <a:off x="687600" y="0"/>
            <a:ext cx="77688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rgbClr val="3DAA82"/>
                </a:solidFill>
                <a:latin typeface="Lobster"/>
                <a:ea typeface="Lobster"/>
                <a:cs typeface="Lobster"/>
                <a:sym typeface="Lobster"/>
              </a:rPr>
              <a:t>Organizations &amp; Agreements</a:t>
            </a:r>
            <a:endParaRPr sz="4000">
              <a:solidFill>
                <a:srgbClr val="3DAA82"/>
              </a:solidFill>
              <a:latin typeface="Lobster"/>
              <a:ea typeface="Lobster"/>
              <a:cs typeface="Lobster"/>
              <a:sym typeface="Lobster"/>
            </a:endParaRPr>
          </a:p>
        </p:txBody>
      </p:sp>
      <p:pic>
        <p:nvPicPr>
          <p:cNvPr id="203" name="Google Shape;203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011100"/>
            <a:ext cx="2255975" cy="2132399"/>
          </a:xfrm>
          <a:prstGeom prst="rect">
            <a:avLst/>
          </a:prstGeom>
          <a:noFill/>
          <a:ln w="28575" cap="flat" cmpd="sng">
            <a:solidFill>
              <a:srgbClr val="3DAA8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04" name="Google Shape;204;p29"/>
          <p:cNvSpPr txBox="1"/>
          <p:nvPr/>
        </p:nvSpPr>
        <p:spPr>
          <a:xfrm>
            <a:off x="2796775" y="4329125"/>
            <a:ext cx="61722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400"/>
              <a:buFont typeface="Lobster"/>
              <a:buChar char="●"/>
            </a:pPr>
            <a:r>
              <a:rPr lang="en" u="sng">
                <a:solidFill>
                  <a:schemeClr val="hlink"/>
                </a:solidFill>
                <a:latin typeface="Lobster"/>
                <a:ea typeface="Lobster"/>
                <a:cs typeface="Lobster"/>
                <a:sym typeface="Lobster"/>
                <a:hlinkClick r:id="rId4"/>
              </a:rPr>
              <a:t>See linking and removing organizations from agreements. </a:t>
            </a:r>
            <a:endParaRPr>
              <a:solidFill>
                <a:srgbClr val="0000FF"/>
              </a:solidFill>
              <a:latin typeface="Lobster"/>
              <a:ea typeface="Lobster"/>
              <a:cs typeface="Lobster"/>
              <a:sym typeface="Lobster"/>
            </a:endParaRPr>
          </a:p>
        </p:txBody>
      </p:sp>
      <p:pic>
        <p:nvPicPr>
          <p:cNvPr id="205" name="Google Shape;205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72725" y="952800"/>
            <a:ext cx="5777336" cy="3223925"/>
          </a:xfrm>
          <a:prstGeom prst="rect">
            <a:avLst/>
          </a:prstGeom>
          <a:noFill/>
          <a:ln w="28575" cap="flat" cmpd="sng">
            <a:solidFill>
              <a:srgbClr val="3DAA8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06" name="Google Shape;206;p29"/>
          <p:cNvSpPr txBox="1"/>
          <p:nvPr/>
        </p:nvSpPr>
        <p:spPr>
          <a:xfrm>
            <a:off x="85750" y="952800"/>
            <a:ext cx="2754000" cy="173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800"/>
              <a:buFont typeface="Lobster"/>
              <a:buChar char="●"/>
            </a:pPr>
            <a:r>
              <a:rPr lang="en" sz="1800">
                <a:solidFill>
                  <a:srgbClr val="0000FF"/>
                </a:solidFill>
                <a:latin typeface="Lobster"/>
                <a:ea typeface="Lobster"/>
                <a:cs typeface="Lobster"/>
                <a:sym typeface="Lobster"/>
              </a:rPr>
              <a:t>In Agreements, a linked organization is usually a Content Provider and/or a Vendor. </a:t>
            </a:r>
            <a:endParaRPr sz="1800">
              <a:solidFill>
                <a:srgbClr val="0000FF"/>
              </a:solidFill>
              <a:latin typeface="Lobster"/>
              <a:ea typeface="Lobster"/>
              <a:cs typeface="Lobster"/>
              <a:sym typeface="Lobster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800"/>
              <a:buFont typeface="Lobster"/>
              <a:buChar char="●"/>
            </a:pPr>
            <a:r>
              <a:rPr lang="en" sz="1800" u="sng">
                <a:solidFill>
                  <a:schemeClr val="hlink"/>
                </a:solidFill>
                <a:latin typeface="Lobster"/>
                <a:ea typeface="Lobster"/>
                <a:cs typeface="Lobster"/>
                <a:sym typeface="Lobster"/>
                <a:hlinkClick r:id="rId6"/>
              </a:rPr>
              <a:t>Demo. </a:t>
            </a:r>
            <a:endParaRPr sz="1800">
              <a:solidFill>
                <a:srgbClr val="0000FF"/>
              </a:solidFill>
              <a:latin typeface="Lobster"/>
              <a:ea typeface="Lobster"/>
              <a:cs typeface="Lobster"/>
              <a:sym typeface="Lobster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A2E6"/>
        </a:solidFill>
        <a:effectLst/>
      </p:bgPr>
    </p:bg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0"/>
          <p:cNvSpPr txBox="1"/>
          <p:nvPr/>
        </p:nvSpPr>
        <p:spPr>
          <a:xfrm>
            <a:off x="687600" y="0"/>
            <a:ext cx="77688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rgbClr val="3DAA82"/>
                </a:solidFill>
                <a:latin typeface="Lobster"/>
                <a:ea typeface="Lobster"/>
                <a:cs typeface="Lobster"/>
                <a:sym typeface="Lobster"/>
              </a:rPr>
              <a:t>Organizations &amp; Licenses</a:t>
            </a:r>
            <a:endParaRPr sz="4000">
              <a:solidFill>
                <a:srgbClr val="3DAA82"/>
              </a:solidFill>
              <a:latin typeface="Lobster"/>
              <a:ea typeface="Lobster"/>
              <a:cs typeface="Lobster"/>
              <a:sym typeface="Lobster"/>
            </a:endParaRPr>
          </a:p>
        </p:txBody>
      </p:sp>
      <p:pic>
        <p:nvPicPr>
          <p:cNvPr id="212" name="Google Shape;212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011100"/>
            <a:ext cx="2255975" cy="2132399"/>
          </a:xfrm>
          <a:prstGeom prst="rect">
            <a:avLst/>
          </a:prstGeom>
          <a:noFill/>
          <a:ln w="28575" cap="flat" cmpd="sng">
            <a:solidFill>
              <a:srgbClr val="3DAA8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13" name="Google Shape;213;p30"/>
          <p:cNvSpPr txBox="1"/>
          <p:nvPr/>
        </p:nvSpPr>
        <p:spPr>
          <a:xfrm>
            <a:off x="2871775" y="4286250"/>
            <a:ext cx="54435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400"/>
              <a:buFont typeface="Lobster"/>
              <a:buChar char="●"/>
            </a:pPr>
            <a:r>
              <a:rPr lang="en" u="sng">
                <a:solidFill>
                  <a:schemeClr val="hlink"/>
                </a:solidFill>
                <a:latin typeface="Lobster"/>
                <a:ea typeface="Lobster"/>
                <a:cs typeface="Lobster"/>
                <a:sym typeface="Lobster"/>
                <a:hlinkClick r:id="rId4"/>
              </a:rPr>
              <a:t>See attaching and removing organizations from licenses. </a:t>
            </a:r>
            <a:endParaRPr>
              <a:solidFill>
                <a:srgbClr val="0000FF"/>
              </a:solidFill>
            </a:endParaRPr>
          </a:p>
        </p:txBody>
      </p:sp>
      <p:sp>
        <p:nvSpPr>
          <p:cNvPr id="214" name="Google Shape;214;p30"/>
          <p:cNvSpPr txBox="1"/>
          <p:nvPr/>
        </p:nvSpPr>
        <p:spPr>
          <a:xfrm>
            <a:off x="0" y="942975"/>
            <a:ext cx="3000000" cy="14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800"/>
              <a:buFont typeface="Lobster"/>
              <a:buChar char="●"/>
            </a:pPr>
            <a:r>
              <a:rPr lang="en" sz="1800">
                <a:solidFill>
                  <a:srgbClr val="0000FF"/>
                </a:solidFill>
                <a:latin typeface="Lobster"/>
                <a:ea typeface="Lobster"/>
                <a:cs typeface="Lobster"/>
                <a:sym typeface="Lobster"/>
              </a:rPr>
              <a:t>In Licenses, a linked organization is usually a Licensor. </a:t>
            </a:r>
            <a:endParaRPr sz="1800">
              <a:solidFill>
                <a:srgbClr val="0000FF"/>
              </a:solidFill>
              <a:latin typeface="Lobster"/>
              <a:ea typeface="Lobster"/>
              <a:cs typeface="Lobster"/>
              <a:sym typeface="Lobster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800"/>
              <a:buFont typeface="Lobster"/>
              <a:buChar char="●"/>
            </a:pPr>
            <a:r>
              <a:rPr lang="en" sz="1800" u="sng">
                <a:solidFill>
                  <a:schemeClr val="accent5"/>
                </a:solidFill>
                <a:latin typeface="Lobster"/>
                <a:ea typeface="Lobster"/>
                <a:cs typeface="Lobster"/>
                <a:sym typeface="Lobster"/>
                <a:hlinkClick r:id="rId5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Demo. </a:t>
            </a:r>
            <a:endParaRPr/>
          </a:p>
        </p:txBody>
      </p:sp>
      <p:pic>
        <p:nvPicPr>
          <p:cNvPr id="215" name="Google Shape;215;p3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000000" y="942975"/>
            <a:ext cx="5839199" cy="3123556"/>
          </a:xfrm>
          <a:prstGeom prst="rect">
            <a:avLst/>
          </a:prstGeom>
          <a:noFill/>
          <a:ln w="28575" cap="flat" cmpd="sng">
            <a:solidFill>
              <a:srgbClr val="3DAA8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A2E6"/>
        </a:solidFill>
        <a:effectLst/>
      </p:bgPr>
    </p:bg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31"/>
          <p:cNvSpPr txBox="1"/>
          <p:nvPr/>
        </p:nvSpPr>
        <p:spPr>
          <a:xfrm>
            <a:off x="771525" y="1135850"/>
            <a:ext cx="6237600" cy="34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0">
                <a:solidFill>
                  <a:srgbClr val="3DAA82"/>
                </a:solidFill>
                <a:latin typeface="Lobster"/>
                <a:ea typeface="Lobster"/>
                <a:cs typeface="Lobster"/>
                <a:sym typeface="Lobster"/>
              </a:rPr>
              <a:t>And now…</a:t>
            </a:r>
            <a:endParaRPr sz="7000">
              <a:solidFill>
                <a:srgbClr val="3DAA82"/>
              </a:solidFill>
              <a:latin typeface="Lobster"/>
              <a:ea typeface="Lobster"/>
              <a:cs typeface="Lobster"/>
              <a:sym typeface="Lobster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0">
                <a:solidFill>
                  <a:srgbClr val="3DAA82"/>
                </a:solidFill>
                <a:latin typeface="Lobster"/>
                <a:ea typeface="Lobster"/>
                <a:cs typeface="Lobster"/>
                <a:sym typeface="Lobster"/>
              </a:rPr>
              <a:t>Vendors with Jean!</a:t>
            </a:r>
            <a:endParaRPr sz="7000">
              <a:solidFill>
                <a:srgbClr val="3DAA82"/>
              </a:solidFill>
              <a:latin typeface="Lobster"/>
              <a:ea typeface="Lobster"/>
              <a:cs typeface="Lobster"/>
              <a:sym typeface="Lobster"/>
            </a:endParaRPr>
          </a:p>
        </p:txBody>
      </p:sp>
      <p:pic>
        <p:nvPicPr>
          <p:cNvPr id="221" name="Google Shape;221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735925" cy="1727775"/>
          </a:xfrm>
          <a:prstGeom prst="rect">
            <a:avLst/>
          </a:prstGeom>
          <a:noFill/>
          <a:ln w="28575" cap="flat" cmpd="sng">
            <a:solidFill>
              <a:srgbClr val="3DAA8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22" name="Google Shape;222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02654" y="2732475"/>
            <a:ext cx="2741350" cy="2411025"/>
          </a:xfrm>
          <a:prstGeom prst="rect">
            <a:avLst/>
          </a:prstGeom>
          <a:noFill/>
          <a:ln w="28575" cap="flat" cmpd="sng">
            <a:solidFill>
              <a:srgbClr val="3DAA8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A2E6"/>
        </a:solid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/>
          <p:nvPr/>
        </p:nvSpPr>
        <p:spPr>
          <a:xfrm>
            <a:off x="687600" y="0"/>
            <a:ext cx="77688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rgbClr val="3DAA82"/>
                </a:solidFill>
                <a:latin typeface="Lobster"/>
                <a:ea typeface="Lobster"/>
                <a:cs typeface="Lobster"/>
                <a:sym typeface="Lobster"/>
              </a:rPr>
              <a:t>Searching for an organization:</a:t>
            </a:r>
            <a:endParaRPr sz="4000">
              <a:solidFill>
                <a:srgbClr val="3DAA82"/>
              </a:solidFill>
              <a:latin typeface="Lobster"/>
              <a:ea typeface="Lobster"/>
              <a:cs typeface="Lobster"/>
              <a:sym typeface="Lobster"/>
            </a:endParaRPr>
          </a:p>
        </p:txBody>
      </p:sp>
      <p:sp>
        <p:nvSpPr>
          <p:cNvPr id="62" name="Google Shape;62;p14"/>
          <p:cNvSpPr txBox="1"/>
          <p:nvPr/>
        </p:nvSpPr>
        <p:spPr>
          <a:xfrm>
            <a:off x="-48491" y="4328300"/>
            <a:ext cx="9254836" cy="7078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dirty="0">
                <a:solidFill>
                  <a:srgbClr val="3DAA82"/>
                </a:solidFill>
                <a:latin typeface="Lobster"/>
                <a:ea typeface="Lobster"/>
                <a:cs typeface="Lobster"/>
                <a:sym typeface="Lobster"/>
              </a:rPr>
              <a:t>See here: </a:t>
            </a:r>
            <a:r>
              <a:rPr lang="en" sz="1700" u="sng" dirty="0">
                <a:solidFill>
                  <a:schemeClr val="hlink"/>
                </a:solidFill>
                <a:latin typeface="Lobster"/>
                <a:ea typeface="Lobster"/>
                <a:cs typeface="Lobster"/>
                <a:sym typeface="Lobster"/>
                <a:hlinkClick r:id="rId3"/>
              </a:rPr>
              <a:t>https://confluence.cornell.edu/display/ltstr/Searching+for+an+organization+record+and+filtering+by+status</a:t>
            </a:r>
            <a:endParaRPr sz="1700" dirty="0">
              <a:solidFill>
                <a:srgbClr val="3DAA82"/>
              </a:solidFill>
              <a:latin typeface="Lobster"/>
              <a:ea typeface="Lobster"/>
              <a:cs typeface="Lobster"/>
              <a:sym typeface="Lobster"/>
            </a:endParaRPr>
          </a:p>
        </p:txBody>
      </p:sp>
      <p:pic>
        <p:nvPicPr>
          <p:cNvPr id="63" name="Google Shape;63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009150" y="-5650"/>
            <a:ext cx="1134850" cy="1111749"/>
          </a:xfrm>
          <a:prstGeom prst="rect">
            <a:avLst/>
          </a:prstGeom>
          <a:noFill/>
          <a:ln w="28575" cap="flat" cmpd="sng">
            <a:solidFill>
              <a:srgbClr val="3DAA8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64" name="Google Shape;64;p14"/>
          <p:cNvSpPr txBox="1"/>
          <p:nvPr/>
        </p:nvSpPr>
        <p:spPr>
          <a:xfrm>
            <a:off x="76825" y="800400"/>
            <a:ext cx="77688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000FF"/>
                </a:solidFill>
                <a:latin typeface="Pacifico"/>
                <a:ea typeface="Pacifico"/>
                <a:cs typeface="Pacifico"/>
                <a:sym typeface="Pacifico"/>
              </a:rPr>
              <a:t>This is the Orgs app (training): </a:t>
            </a:r>
            <a:r>
              <a:rPr lang="en" sz="1600" u="sng">
                <a:solidFill>
                  <a:schemeClr val="hlink"/>
                </a:solidFill>
                <a:latin typeface="Pacifico"/>
                <a:ea typeface="Pacifico"/>
                <a:cs typeface="Pacifico"/>
                <a:sym typeface="Pacifico"/>
                <a:hlinkClick r:id="rId5"/>
              </a:rPr>
              <a:t>https://cornell-training.folio.ebsco.com/organizations</a:t>
            </a:r>
            <a:endParaRPr sz="1600">
              <a:solidFill>
                <a:srgbClr val="0000FF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pic>
        <p:nvPicPr>
          <p:cNvPr id="65" name="Google Shape;65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59413" y="1321200"/>
            <a:ext cx="8425179" cy="3007100"/>
          </a:xfrm>
          <a:prstGeom prst="rect">
            <a:avLst/>
          </a:prstGeom>
          <a:noFill/>
          <a:ln w="28575" cap="flat" cmpd="sng">
            <a:solidFill>
              <a:srgbClr val="3DAA8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A2E6"/>
        </a:solid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/>
          <p:nvPr/>
        </p:nvSpPr>
        <p:spPr>
          <a:xfrm>
            <a:off x="687600" y="0"/>
            <a:ext cx="77688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rgbClr val="3DAA82"/>
                </a:solidFill>
                <a:latin typeface="Lobster"/>
                <a:ea typeface="Lobster"/>
                <a:cs typeface="Lobster"/>
                <a:sym typeface="Lobster"/>
              </a:rPr>
              <a:t>Creating an organization:</a:t>
            </a:r>
            <a:endParaRPr sz="4000">
              <a:solidFill>
                <a:srgbClr val="3DAA82"/>
              </a:solidFill>
              <a:latin typeface="Lobster"/>
              <a:ea typeface="Lobster"/>
              <a:cs typeface="Lobster"/>
              <a:sym typeface="Lobster"/>
            </a:endParaRPr>
          </a:p>
        </p:txBody>
      </p:sp>
      <p:sp>
        <p:nvSpPr>
          <p:cNvPr id="71" name="Google Shape;71;p15"/>
          <p:cNvSpPr txBox="1"/>
          <p:nvPr/>
        </p:nvSpPr>
        <p:spPr>
          <a:xfrm>
            <a:off x="309000" y="4543400"/>
            <a:ext cx="8526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3DAA82"/>
                </a:solidFill>
                <a:latin typeface="Lobster"/>
                <a:ea typeface="Lobster"/>
                <a:cs typeface="Lobster"/>
                <a:sym typeface="Lobster"/>
              </a:rPr>
              <a:t>See here: </a:t>
            </a:r>
            <a:r>
              <a:rPr lang="en" sz="2000" u="sng">
                <a:solidFill>
                  <a:schemeClr val="hlink"/>
                </a:solidFill>
                <a:latin typeface="Lobster"/>
                <a:ea typeface="Lobster"/>
                <a:cs typeface="Lobster"/>
                <a:sym typeface="Lobster"/>
                <a:hlinkClick r:id="rId3"/>
              </a:rPr>
              <a:t>https://confluence.cornell.edu/pages/viewpage.action?pageId=393686072</a:t>
            </a:r>
            <a:endParaRPr sz="2000">
              <a:solidFill>
                <a:srgbClr val="3DAA82"/>
              </a:solidFill>
              <a:latin typeface="Lobster"/>
              <a:ea typeface="Lobster"/>
              <a:cs typeface="Lobster"/>
              <a:sym typeface="Lobster"/>
            </a:endParaRPr>
          </a:p>
        </p:txBody>
      </p:sp>
      <p:pic>
        <p:nvPicPr>
          <p:cNvPr id="72" name="Google Shape;72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9338" y="1447924"/>
            <a:ext cx="8265324" cy="2977601"/>
          </a:xfrm>
          <a:prstGeom prst="rect">
            <a:avLst/>
          </a:prstGeom>
          <a:noFill/>
          <a:ln w="28575" cap="flat" cmpd="sng">
            <a:solidFill>
              <a:srgbClr val="3DAA8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3" name="Google Shape;73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009150" y="-5650"/>
            <a:ext cx="1134850" cy="1111749"/>
          </a:xfrm>
          <a:prstGeom prst="rect">
            <a:avLst/>
          </a:prstGeom>
          <a:noFill/>
          <a:ln w="28575" cap="flat" cmpd="sng">
            <a:solidFill>
              <a:srgbClr val="3DAA8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74" name="Google Shape;74;p15"/>
          <p:cNvSpPr txBox="1"/>
          <p:nvPr/>
        </p:nvSpPr>
        <p:spPr>
          <a:xfrm>
            <a:off x="76825" y="800400"/>
            <a:ext cx="77688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000FF"/>
                </a:solidFill>
                <a:latin typeface="Pacifico"/>
                <a:ea typeface="Pacifico"/>
                <a:cs typeface="Pacifico"/>
                <a:sym typeface="Pacifico"/>
              </a:rPr>
              <a:t>This is the Orgs app (training): </a:t>
            </a:r>
            <a:r>
              <a:rPr lang="en" sz="1600" u="sng">
                <a:solidFill>
                  <a:schemeClr val="hlink"/>
                </a:solidFill>
                <a:latin typeface="Pacifico"/>
                <a:ea typeface="Pacifico"/>
                <a:cs typeface="Pacifico"/>
                <a:sym typeface="Pacifico"/>
                <a:hlinkClick r:id="rId6"/>
              </a:rPr>
              <a:t>https://cornell-training.folio.ebsco.com/organizations</a:t>
            </a:r>
            <a:endParaRPr sz="1600">
              <a:solidFill>
                <a:srgbClr val="0000FF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A2E6"/>
        </a:solid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6"/>
          <p:cNvSpPr txBox="1"/>
          <p:nvPr/>
        </p:nvSpPr>
        <p:spPr>
          <a:xfrm>
            <a:off x="687600" y="0"/>
            <a:ext cx="77688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rgbClr val="3DAA82"/>
                </a:solidFill>
                <a:latin typeface="Lobster"/>
                <a:ea typeface="Lobster"/>
                <a:cs typeface="Lobster"/>
                <a:sym typeface="Lobster"/>
              </a:rPr>
              <a:t>Creating an organization:</a:t>
            </a:r>
            <a:endParaRPr sz="4000">
              <a:solidFill>
                <a:srgbClr val="3DAA82"/>
              </a:solidFill>
              <a:latin typeface="Lobster"/>
              <a:ea typeface="Lobster"/>
              <a:cs typeface="Lobster"/>
              <a:sym typeface="Lobster"/>
            </a:endParaRPr>
          </a:p>
        </p:txBody>
      </p:sp>
      <p:sp>
        <p:nvSpPr>
          <p:cNvPr id="80" name="Google Shape;80;p16"/>
          <p:cNvSpPr txBox="1"/>
          <p:nvPr/>
        </p:nvSpPr>
        <p:spPr>
          <a:xfrm>
            <a:off x="309000" y="4543400"/>
            <a:ext cx="8526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3DAA82"/>
                </a:solidFill>
                <a:latin typeface="Lobster"/>
                <a:ea typeface="Lobster"/>
                <a:cs typeface="Lobster"/>
                <a:sym typeface="Lobster"/>
              </a:rPr>
              <a:t>See here: </a:t>
            </a:r>
            <a:r>
              <a:rPr lang="en" sz="2000" u="sng">
                <a:solidFill>
                  <a:schemeClr val="hlink"/>
                </a:solidFill>
                <a:latin typeface="Lobster"/>
                <a:ea typeface="Lobster"/>
                <a:cs typeface="Lobster"/>
                <a:sym typeface="Lobster"/>
                <a:hlinkClick r:id="rId3"/>
              </a:rPr>
              <a:t>https://confluence.cornell.edu/pages/viewpage.action?pageId=393686072</a:t>
            </a:r>
            <a:endParaRPr sz="2000">
              <a:solidFill>
                <a:srgbClr val="3DAA82"/>
              </a:solidFill>
              <a:latin typeface="Lobster"/>
              <a:ea typeface="Lobster"/>
              <a:cs typeface="Lobster"/>
              <a:sym typeface="Lobster"/>
            </a:endParaRPr>
          </a:p>
        </p:txBody>
      </p:sp>
      <p:pic>
        <p:nvPicPr>
          <p:cNvPr id="81" name="Google Shape;81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009150" y="-5650"/>
            <a:ext cx="1134850" cy="1111749"/>
          </a:xfrm>
          <a:prstGeom prst="rect">
            <a:avLst/>
          </a:prstGeom>
          <a:noFill/>
          <a:ln w="28575" cap="flat" cmpd="sng">
            <a:solidFill>
              <a:srgbClr val="3DAA8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82" name="Google Shape;82;p16"/>
          <p:cNvSpPr txBox="1"/>
          <p:nvPr/>
        </p:nvSpPr>
        <p:spPr>
          <a:xfrm>
            <a:off x="76825" y="800400"/>
            <a:ext cx="77688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000FF"/>
                </a:solidFill>
                <a:latin typeface="Pacifico"/>
                <a:ea typeface="Pacifico"/>
                <a:cs typeface="Pacifico"/>
                <a:sym typeface="Pacifico"/>
              </a:rPr>
              <a:t>This is the Orgs app (training): </a:t>
            </a:r>
            <a:r>
              <a:rPr lang="en" sz="1600" u="sng">
                <a:solidFill>
                  <a:schemeClr val="hlink"/>
                </a:solidFill>
                <a:latin typeface="Pacifico"/>
                <a:ea typeface="Pacifico"/>
                <a:cs typeface="Pacifico"/>
                <a:sym typeface="Pacifico"/>
                <a:hlinkClick r:id="rId5"/>
              </a:rPr>
              <a:t>https://cornell-training.folio.ebsco.com/organizations</a:t>
            </a:r>
            <a:endParaRPr sz="1600">
              <a:solidFill>
                <a:srgbClr val="0000FF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pic>
        <p:nvPicPr>
          <p:cNvPr id="83" name="Google Shape;83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707125" y="1448175"/>
            <a:ext cx="5729742" cy="3007099"/>
          </a:xfrm>
          <a:prstGeom prst="rect">
            <a:avLst/>
          </a:prstGeom>
          <a:noFill/>
          <a:ln w="28575" cap="flat" cmpd="sng">
            <a:solidFill>
              <a:srgbClr val="3DAA8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A2E6"/>
        </a:solid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7"/>
          <p:cNvSpPr txBox="1"/>
          <p:nvPr/>
        </p:nvSpPr>
        <p:spPr>
          <a:xfrm>
            <a:off x="687600" y="0"/>
            <a:ext cx="77688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rgbClr val="3DAA82"/>
                </a:solidFill>
                <a:latin typeface="Lobster"/>
                <a:ea typeface="Lobster"/>
                <a:cs typeface="Lobster"/>
                <a:sym typeface="Lobster"/>
              </a:rPr>
              <a:t>But what is a code?</a:t>
            </a:r>
            <a:endParaRPr sz="4000">
              <a:solidFill>
                <a:srgbClr val="3DAA82"/>
              </a:solidFill>
              <a:latin typeface="Lobster"/>
              <a:ea typeface="Lobster"/>
              <a:cs typeface="Lobster"/>
              <a:sym typeface="Lobster"/>
            </a:endParaRPr>
          </a:p>
        </p:txBody>
      </p:sp>
      <p:pic>
        <p:nvPicPr>
          <p:cNvPr id="89" name="Google Shape;89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82400" y="3418275"/>
            <a:ext cx="1961601" cy="1725225"/>
          </a:xfrm>
          <a:prstGeom prst="rect">
            <a:avLst/>
          </a:prstGeom>
          <a:noFill/>
          <a:ln w="28575" cap="flat" cmpd="sng">
            <a:solidFill>
              <a:srgbClr val="3DAA8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0" name="Google Shape;90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8825" y="800400"/>
            <a:ext cx="6877598" cy="2927916"/>
          </a:xfrm>
          <a:prstGeom prst="rect">
            <a:avLst/>
          </a:prstGeom>
          <a:noFill/>
          <a:ln w="28575" cap="flat" cmpd="sng">
            <a:solidFill>
              <a:srgbClr val="3DAA8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91" name="Google Shape;91;p17"/>
          <p:cNvSpPr txBox="1"/>
          <p:nvPr/>
        </p:nvSpPr>
        <p:spPr>
          <a:xfrm>
            <a:off x="7607475" y="901550"/>
            <a:ext cx="12534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0000FF"/>
                </a:solidFill>
                <a:latin typeface="Lobster"/>
                <a:ea typeface="Lobster"/>
                <a:cs typeface="Lobster"/>
                <a:sym typeface="Lobster"/>
              </a:rPr>
              <a:t>the real FOLIO</a:t>
            </a:r>
            <a:endParaRPr sz="2400">
              <a:solidFill>
                <a:srgbClr val="0000FF"/>
              </a:solidFill>
              <a:latin typeface="Lobster"/>
              <a:ea typeface="Lobster"/>
              <a:cs typeface="Lobster"/>
              <a:sym typeface="Lobster"/>
            </a:endParaRPr>
          </a:p>
        </p:txBody>
      </p:sp>
      <p:sp>
        <p:nvSpPr>
          <p:cNvPr id="92" name="Google Shape;92;p17"/>
          <p:cNvSpPr/>
          <p:nvPr/>
        </p:nvSpPr>
        <p:spPr>
          <a:xfrm>
            <a:off x="7040175" y="1157300"/>
            <a:ext cx="675000" cy="41190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0000FF"/>
          </a:solidFill>
          <a:ln w="19050" cap="flat" cmpd="sng">
            <a:solidFill>
              <a:srgbClr val="3DAA8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000FF"/>
              </a:solidFill>
            </a:endParaRPr>
          </a:p>
        </p:txBody>
      </p:sp>
      <p:sp>
        <p:nvSpPr>
          <p:cNvPr id="93" name="Google Shape;93;p17"/>
          <p:cNvSpPr txBox="1"/>
          <p:nvPr/>
        </p:nvSpPr>
        <p:spPr>
          <a:xfrm>
            <a:off x="385775" y="3889775"/>
            <a:ext cx="46185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600"/>
              <a:buFont typeface="Lobster"/>
              <a:buChar char="●"/>
            </a:pPr>
            <a:r>
              <a:rPr lang="en" sz="1600">
                <a:solidFill>
                  <a:srgbClr val="0000FF"/>
                </a:solidFill>
                <a:latin typeface="Lobster"/>
                <a:ea typeface="Lobster"/>
                <a:cs typeface="Lobster"/>
                <a:sym typeface="Lobster"/>
              </a:rPr>
              <a:t>EBSCO provider code (numbers)</a:t>
            </a:r>
            <a:endParaRPr sz="1600">
              <a:solidFill>
                <a:srgbClr val="0000FF"/>
              </a:solidFill>
              <a:latin typeface="Lobster"/>
              <a:ea typeface="Lobster"/>
              <a:cs typeface="Lobster"/>
              <a:sym typeface="Lobster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600"/>
              <a:buFont typeface="Lobster"/>
              <a:buChar char="●"/>
            </a:pPr>
            <a:r>
              <a:rPr lang="en" sz="1600">
                <a:solidFill>
                  <a:srgbClr val="0000FF"/>
                </a:solidFill>
                <a:latin typeface="Lobster"/>
                <a:ea typeface="Lobster"/>
                <a:cs typeface="Lobster"/>
                <a:sym typeface="Lobster"/>
              </a:rPr>
              <a:t>Old: ProQuest provider code (letters)</a:t>
            </a:r>
            <a:endParaRPr sz="1600">
              <a:solidFill>
                <a:srgbClr val="0000FF"/>
              </a:solidFill>
              <a:latin typeface="Lobster"/>
              <a:ea typeface="Lobster"/>
              <a:cs typeface="Lobster"/>
              <a:sym typeface="Lobster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A2E6"/>
        </a:solid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8"/>
          <p:cNvSpPr txBox="1"/>
          <p:nvPr/>
        </p:nvSpPr>
        <p:spPr>
          <a:xfrm>
            <a:off x="687600" y="0"/>
            <a:ext cx="77688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rgbClr val="3DAA82"/>
                </a:solidFill>
                <a:latin typeface="Lobster"/>
                <a:ea typeface="Lobster"/>
                <a:cs typeface="Lobster"/>
                <a:sym typeface="Lobster"/>
              </a:rPr>
              <a:t>Editing an organization:</a:t>
            </a:r>
            <a:endParaRPr sz="4000">
              <a:solidFill>
                <a:srgbClr val="3DAA82"/>
              </a:solidFill>
              <a:latin typeface="Lobster"/>
              <a:ea typeface="Lobster"/>
              <a:cs typeface="Lobster"/>
              <a:sym typeface="Lobster"/>
            </a:endParaRPr>
          </a:p>
        </p:txBody>
      </p:sp>
      <p:sp>
        <p:nvSpPr>
          <p:cNvPr id="99" name="Google Shape;99;p18"/>
          <p:cNvSpPr txBox="1"/>
          <p:nvPr/>
        </p:nvSpPr>
        <p:spPr>
          <a:xfrm>
            <a:off x="309000" y="4543400"/>
            <a:ext cx="85260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3DAA82"/>
                </a:solidFill>
                <a:latin typeface="Lobster"/>
                <a:ea typeface="Lobster"/>
                <a:cs typeface="Lobster"/>
                <a:sym typeface="Lobster"/>
              </a:rPr>
              <a:t>See here: </a:t>
            </a:r>
            <a:r>
              <a:rPr lang="en" sz="1700" u="sng">
                <a:solidFill>
                  <a:schemeClr val="hlink"/>
                </a:solidFill>
                <a:latin typeface="Lobster"/>
                <a:ea typeface="Lobster"/>
                <a:cs typeface="Lobster"/>
                <a:sym typeface="Lobster"/>
                <a:hlinkClick r:id="rId3"/>
              </a:rPr>
              <a:t>https://confluence.cornell.edu/display/ltstr/Editing+and+deleting+an+organization+record</a:t>
            </a:r>
            <a:endParaRPr sz="1700">
              <a:solidFill>
                <a:srgbClr val="3DAA82"/>
              </a:solidFill>
              <a:latin typeface="Lobster"/>
              <a:ea typeface="Lobster"/>
              <a:cs typeface="Lobster"/>
              <a:sym typeface="Lobster"/>
            </a:endParaRPr>
          </a:p>
        </p:txBody>
      </p:sp>
      <p:pic>
        <p:nvPicPr>
          <p:cNvPr id="100" name="Google Shape;100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009150" y="-5650"/>
            <a:ext cx="1134850" cy="1111749"/>
          </a:xfrm>
          <a:prstGeom prst="rect">
            <a:avLst/>
          </a:prstGeom>
          <a:noFill/>
          <a:ln w="28575" cap="flat" cmpd="sng">
            <a:solidFill>
              <a:srgbClr val="3DAA8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01" name="Google Shape;101;p18"/>
          <p:cNvSpPr txBox="1"/>
          <p:nvPr/>
        </p:nvSpPr>
        <p:spPr>
          <a:xfrm>
            <a:off x="76825" y="800400"/>
            <a:ext cx="77688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000FF"/>
                </a:solidFill>
                <a:latin typeface="Pacifico"/>
                <a:ea typeface="Pacifico"/>
                <a:cs typeface="Pacifico"/>
                <a:sym typeface="Pacifico"/>
              </a:rPr>
              <a:t>This is the Orgs app (training): </a:t>
            </a:r>
            <a:r>
              <a:rPr lang="en" sz="1600" u="sng">
                <a:solidFill>
                  <a:schemeClr val="hlink"/>
                </a:solidFill>
                <a:latin typeface="Pacifico"/>
                <a:ea typeface="Pacifico"/>
                <a:cs typeface="Pacifico"/>
                <a:sym typeface="Pacifico"/>
                <a:hlinkClick r:id="rId5"/>
              </a:rPr>
              <a:t>https://cornell-training.folio.ebsco.com/organizations</a:t>
            </a:r>
            <a:endParaRPr sz="1600">
              <a:solidFill>
                <a:srgbClr val="0000FF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pic>
        <p:nvPicPr>
          <p:cNvPr id="102" name="Google Shape;102;p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52400" y="1383900"/>
            <a:ext cx="8839200" cy="2958728"/>
          </a:xfrm>
          <a:prstGeom prst="rect">
            <a:avLst/>
          </a:prstGeom>
          <a:noFill/>
          <a:ln w="28575" cap="flat" cmpd="sng">
            <a:solidFill>
              <a:srgbClr val="3DAA8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A2E6"/>
        </a:solidFill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9"/>
          <p:cNvSpPr txBox="1"/>
          <p:nvPr/>
        </p:nvSpPr>
        <p:spPr>
          <a:xfrm>
            <a:off x="687600" y="0"/>
            <a:ext cx="77688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rgbClr val="3DAA82"/>
                </a:solidFill>
                <a:latin typeface="Lobster"/>
                <a:ea typeface="Lobster"/>
                <a:cs typeface="Lobster"/>
                <a:sym typeface="Lobster"/>
              </a:rPr>
              <a:t>Editing an organization:</a:t>
            </a:r>
            <a:endParaRPr sz="4000">
              <a:solidFill>
                <a:srgbClr val="3DAA82"/>
              </a:solidFill>
              <a:latin typeface="Lobster"/>
              <a:ea typeface="Lobster"/>
              <a:cs typeface="Lobster"/>
              <a:sym typeface="Lobster"/>
            </a:endParaRPr>
          </a:p>
        </p:txBody>
      </p:sp>
      <p:sp>
        <p:nvSpPr>
          <p:cNvPr id="108" name="Google Shape;108;p19"/>
          <p:cNvSpPr txBox="1"/>
          <p:nvPr/>
        </p:nvSpPr>
        <p:spPr>
          <a:xfrm>
            <a:off x="309000" y="4543400"/>
            <a:ext cx="85260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3DAA82"/>
                </a:solidFill>
                <a:latin typeface="Lobster"/>
                <a:ea typeface="Lobster"/>
                <a:cs typeface="Lobster"/>
                <a:sym typeface="Lobster"/>
              </a:rPr>
              <a:t>See here: </a:t>
            </a:r>
            <a:r>
              <a:rPr lang="en" sz="1700" u="sng">
                <a:solidFill>
                  <a:schemeClr val="hlink"/>
                </a:solidFill>
                <a:latin typeface="Lobster"/>
                <a:ea typeface="Lobster"/>
                <a:cs typeface="Lobster"/>
                <a:sym typeface="Lobster"/>
                <a:hlinkClick r:id="rId3"/>
              </a:rPr>
              <a:t>https://confluence.cornell.edu/display/ltstr/Editing+and+deleting+an+organization+record</a:t>
            </a:r>
            <a:endParaRPr sz="1700">
              <a:solidFill>
                <a:srgbClr val="3DAA82"/>
              </a:solidFill>
              <a:latin typeface="Lobster"/>
              <a:ea typeface="Lobster"/>
              <a:cs typeface="Lobster"/>
              <a:sym typeface="Lobster"/>
            </a:endParaRPr>
          </a:p>
        </p:txBody>
      </p:sp>
      <p:pic>
        <p:nvPicPr>
          <p:cNvPr id="109" name="Google Shape;109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009150" y="-5650"/>
            <a:ext cx="1134850" cy="1111749"/>
          </a:xfrm>
          <a:prstGeom prst="rect">
            <a:avLst/>
          </a:prstGeom>
          <a:noFill/>
          <a:ln w="28575" cap="flat" cmpd="sng">
            <a:solidFill>
              <a:srgbClr val="3DAA8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10" name="Google Shape;110;p19"/>
          <p:cNvSpPr txBox="1"/>
          <p:nvPr/>
        </p:nvSpPr>
        <p:spPr>
          <a:xfrm>
            <a:off x="76825" y="800400"/>
            <a:ext cx="77688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000FF"/>
                </a:solidFill>
                <a:latin typeface="Pacifico"/>
                <a:ea typeface="Pacifico"/>
                <a:cs typeface="Pacifico"/>
                <a:sym typeface="Pacifico"/>
              </a:rPr>
              <a:t>This is the Orgs app (training): </a:t>
            </a:r>
            <a:r>
              <a:rPr lang="en" sz="1600" u="sng">
                <a:solidFill>
                  <a:schemeClr val="hlink"/>
                </a:solidFill>
                <a:latin typeface="Pacifico"/>
                <a:ea typeface="Pacifico"/>
                <a:cs typeface="Pacifico"/>
                <a:sym typeface="Pacifico"/>
                <a:hlinkClick r:id="rId5"/>
              </a:rPr>
              <a:t>https://cornell-training.folio.ebsco.com/organizations</a:t>
            </a:r>
            <a:endParaRPr sz="1600">
              <a:solidFill>
                <a:srgbClr val="0000FF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pic>
        <p:nvPicPr>
          <p:cNvPr id="111" name="Google Shape;111;p1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590850" y="1383900"/>
            <a:ext cx="5962291" cy="3007101"/>
          </a:xfrm>
          <a:prstGeom prst="rect">
            <a:avLst/>
          </a:prstGeom>
          <a:noFill/>
          <a:ln w="28575" cap="flat" cmpd="sng">
            <a:solidFill>
              <a:srgbClr val="3DAA8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12" name="Google Shape;112;p19"/>
          <p:cNvSpPr/>
          <p:nvPr/>
        </p:nvSpPr>
        <p:spPr>
          <a:xfrm>
            <a:off x="4436250" y="2068125"/>
            <a:ext cx="1189500" cy="300000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A2E6"/>
        </a:solidFill>
        <a:effectLst/>
      </p:bgPr>
    </p:bg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0"/>
          <p:cNvSpPr txBox="1"/>
          <p:nvPr/>
        </p:nvSpPr>
        <p:spPr>
          <a:xfrm>
            <a:off x="687600" y="0"/>
            <a:ext cx="77688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rgbClr val="3DAA82"/>
                </a:solidFill>
                <a:latin typeface="Lobster"/>
                <a:ea typeface="Lobster"/>
                <a:cs typeface="Lobster"/>
                <a:sym typeface="Lobster"/>
              </a:rPr>
              <a:t>Deleting an organization:</a:t>
            </a:r>
            <a:endParaRPr sz="4000">
              <a:solidFill>
                <a:srgbClr val="3DAA82"/>
              </a:solidFill>
              <a:latin typeface="Lobster"/>
              <a:ea typeface="Lobster"/>
              <a:cs typeface="Lobster"/>
              <a:sym typeface="Lobster"/>
            </a:endParaRPr>
          </a:p>
        </p:txBody>
      </p:sp>
      <p:sp>
        <p:nvSpPr>
          <p:cNvPr id="118" name="Google Shape;118;p20"/>
          <p:cNvSpPr txBox="1"/>
          <p:nvPr/>
        </p:nvSpPr>
        <p:spPr>
          <a:xfrm>
            <a:off x="309000" y="4543400"/>
            <a:ext cx="85260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3DAA82"/>
                </a:solidFill>
                <a:latin typeface="Lobster"/>
                <a:ea typeface="Lobster"/>
                <a:cs typeface="Lobster"/>
                <a:sym typeface="Lobster"/>
              </a:rPr>
              <a:t>See here: </a:t>
            </a:r>
            <a:r>
              <a:rPr lang="en" sz="1700" u="sng">
                <a:solidFill>
                  <a:schemeClr val="hlink"/>
                </a:solidFill>
                <a:latin typeface="Lobster"/>
                <a:ea typeface="Lobster"/>
                <a:cs typeface="Lobster"/>
                <a:sym typeface="Lobster"/>
                <a:hlinkClick r:id="rId3"/>
              </a:rPr>
              <a:t>https://confluence.cornell.edu/display/ltstr/Editing+and+deleting+an+organization+record</a:t>
            </a:r>
            <a:endParaRPr sz="1700">
              <a:solidFill>
                <a:srgbClr val="3DAA82"/>
              </a:solidFill>
              <a:latin typeface="Lobster"/>
              <a:ea typeface="Lobster"/>
              <a:cs typeface="Lobster"/>
              <a:sym typeface="Lobster"/>
            </a:endParaRPr>
          </a:p>
        </p:txBody>
      </p:sp>
      <p:pic>
        <p:nvPicPr>
          <p:cNvPr id="119" name="Google Shape;119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009150" y="-5650"/>
            <a:ext cx="1134850" cy="1111749"/>
          </a:xfrm>
          <a:prstGeom prst="rect">
            <a:avLst/>
          </a:prstGeom>
          <a:noFill/>
          <a:ln w="28575" cap="flat" cmpd="sng">
            <a:solidFill>
              <a:srgbClr val="3DAA8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20" name="Google Shape;120;p20"/>
          <p:cNvSpPr txBox="1"/>
          <p:nvPr/>
        </p:nvSpPr>
        <p:spPr>
          <a:xfrm>
            <a:off x="76825" y="800400"/>
            <a:ext cx="77688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000FF"/>
                </a:solidFill>
                <a:latin typeface="Pacifico"/>
                <a:ea typeface="Pacifico"/>
                <a:cs typeface="Pacifico"/>
                <a:sym typeface="Pacifico"/>
              </a:rPr>
              <a:t>This is the Orgs app (training): </a:t>
            </a:r>
            <a:r>
              <a:rPr lang="en" sz="1600" u="sng">
                <a:solidFill>
                  <a:schemeClr val="hlink"/>
                </a:solidFill>
                <a:latin typeface="Pacifico"/>
                <a:ea typeface="Pacifico"/>
                <a:cs typeface="Pacifico"/>
                <a:sym typeface="Pacifico"/>
                <a:hlinkClick r:id="rId5"/>
              </a:rPr>
              <a:t>https://cornell-training.folio.ebsco.com/organizations</a:t>
            </a:r>
            <a:endParaRPr sz="1600">
              <a:solidFill>
                <a:srgbClr val="0000FF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pic>
        <p:nvPicPr>
          <p:cNvPr id="121" name="Google Shape;121;p2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508438" y="1984450"/>
            <a:ext cx="6127124" cy="2248700"/>
          </a:xfrm>
          <a:prstGeom prst="rect">
            <a:avLst/>
          </a:prstGeom>
          <a:noFill/>
          <a:ln w="28575" cap="flat" cmpd="sng">
            <a:solidFill>
              <a:srgbClr val="3DAA8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22" name="Google Shape;122;p20"/>
          <p:cNvSpPr txBox="1"/>
          <p:nvPr/>
        </p:nvSpPr>
        <p:spPr>
          <a:xfrm>
            <a:off x="309000" y="1392425"/>
            <a:ext cx="75885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600"/>
              <a:buFont typeface="Lobster"/>
              <a:buChar char="●"/>
            </a:pPr>
            <a:r>
              <a:rPr lang="en" sz="1600">
                <a:solidFill>
                  <a:srgbClr val="0000FF"/>
                </a:solidFill>
                <a:latin typeface="Lobster"/>
                <a:ea typeface="Lobster"/>
                <a:cs typeface="Lobster"/>
                <a:sym typeface="Lobster"/>
              </a:rPr>
              <a:t>Same initial steps as editing, but select Delete under the Actions drop-down menu. </a:t>
            </a:r>
            <a:endParaRPr sz="1600">
              <a:solidFill>
                <a:srgbClr val="0000FF"/>
              </a:solidFill>
              <a:latin typeface="Lobster"/>
              <a:ea typeface="Lobster"/>
              <a:cs typeface="Lobster"/>
              <a:sym typeface="Lobster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A2E6"/>
        </a:solidFill>
        <a:effectLst/>
      </p:bgPr>
    </p:bg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1"/>
          <p:cNvSpPr txBox="1"/>
          <p:nvPr/>
        </p:nvSpPr>
        <p:spPr>
          <a:xfrm>
            <a:off x="687600" y="0"/>
            <a:ext cx="77688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rgbClr val="3DAA82"/>
                </a:solidFill>
                <a:latin typeface="Lobster"/>
                <a:ea typeface="Lobster"/>
                <a:cs typeface="Lobster"/>
                <a:sym typeface="Lobster"/>
              </a:rPr>
              <a:t>And now...the fun stuff!</a:t>
            </a:r>
            <a:endParaRPr sz="4000">
              <a:solidFill>
                <a:srgbClr val="3DAA82"/>
              </a:solidFill>
              <a:latin typeface="Lobster"/>
              <a:ea typeface="Lobster"/>
              <a:cs typeface="Lobster"/>
              <a:sym typeface="Lobster"/>
            </a:endParaRPr>
          </a:p>
        </p:txBody>
      </p:sp>
      <p:pic>
        <p:nvPicPr>
          <p:cNvPr id="128" name="Google Shape;128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011100"/>
            <a:ext cx="2255975" cy="2132399"/>
          </a:xfrm>
          <a:prstGeom prst="rect">
            <a:avLst/>
          </a:prstGeom>
          <a:noFill/>
          <a:ln w="28575" cap="flat" cmpd="sng">
            <a:solidFill>
              <a:srgbClr val="3DAA8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29" name="Google Shape;129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49175" y="907575"/>
            <a:ext cx="4209656" cy="4038299"/>
          </a:xfrm>
          <a:prstGeom prst="rect">
            <a:avLst/>
          </a:prstGeom>
          <a:noFill/>
          <a:ln w="28575" cap="flat" cmpd="sng">
            <a:solidFill>
              <a:srgbClr val="3DAA8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30" name="Google Shape;130;p21"/>
          <p:cNvSpPr txBox="1"/>
          <p:nvPr/>
        </p:nvSpPr>
        <p:spPr>
          <a:xfrm>
            <a:off x="482175" y="985825"/>
            <a:ext cx="3364800" cy="14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600"/>
              <a:buFont typeface="Lobster"/>
              <a:buAutoNum type="arabicPeriod"/>
            </a:pPr>
            <a:r>
              <a:rPr lang="en" sz="1600">
                <a:solidFill>
                  <a:srgbClr val="0000FF"/>
                </a:solidFill>
                <a:latin typeface="Lobster"/>
                <a:ea typeface="Lobster"/>
                <a:cs typeface="Lobster"/>
                <a:sym typeface="Lobster"/>
              </a:rPr>
              <a:t>Notes</a:t>
            </a:r>
            <a:endParaRPr sz="1600">
              <a:solidFill>
                <a:srgbClr val="0000FF"/>
              </a:solidFill>
              <a:latin typeface="Lobster"/>
              <a:ea typeface="Lobster"/>
              <a:cs typeface="Lobster"/>
              <a:sym typeface="Lobster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600"/>
              <a:buFont typeface="Lobster"/>
              <a:buAutoNum type="arabicPeriod"/>
            </a:pPr>
            <a:r>
              <a:rPr lang="en" sz="1600">
                <a:solidFill>
                  <a:srgbClr val="0000FF"/>
                </a:solidFill>
                <a:latin typeface="Lobster"/>
                <a:ea typeface="Lobster"/>
                <a:cs typeface="Lobster"/>
                <a:sym typeface="Lobster"/>
              </a:rPr>
              <a:t>Contact information</a:t>
            </a:r>
            <a:endParaRPr sz="1600">
              <a:solidFill>
                <a:srgbClr val="0000FF"/>
              </a:solidFill>
              <a:latin typeface="Lobster"/>
              <a:ea typeface="Lobster"/>
              <a:cs typeface="Lobster"/>
              <a:sym typeface="Lobster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600"/>
              <a:buFont typeface="Lobster"/>
              <a:buAutoNum type="arabicPeriod"/>
            </a:pPr>
            <a:r>
              <a:rPr lang="en" sz="1600">
                <a:solidFill>
                  <a:srgbClr val="0000FF"/>
                </a:solidFill>
                <a:latin typeface="Lobster"/>
                <a:ea typeface="Lobster"/>
                <a:cs typeface="Lobster"/>
                <a:sym typeface="Lobster"/>
              </a:rPr>
              <a:t>Contact people</a:t>
            </a:r>
            <a:endParaRPr sz="1600">
              <a:solidFill>
                <a:srgbClr val="0000FF"/>
              </a:solidFill>
              <a:latin typeface="Lobster"/>
              <a:ea typeface="Lobster"/>
              <a:cs typeface="Lobster"/>
              <a:sym typeface="Lobster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600"/>
              <a:buFont typeface="Lobster"/>
              <a:buAutoNum type="arabicPeriod"/>
            </a:pPr>
            <a:r>
              <a:rPr lang="en" sz="1600">
                <a:solidFill>
                  <a:srgbClr val="0000FF"/>
                </a:solidFill>
                <a:latin typeface="Lobster"/>
                <a:ea typeface="Lobster"/>
                <a:cs typeface="Lobster"/>
                <a:sym typeface="Lobster"/>
              </a:rPr>
              <a:t>Interface</a:t>
            </a:r>
            <a:endParaRPr sz="1600">
              <a:solidFill>
                <a:srgbClr val="0000FF"/>
              </a:solidFill>
              <a:latin typeface="Lobster"/>
              <a:ea typeface="Lobster"/>
              <a:cs typeface="Lobster"/>
              <a:sym typeface="Lobster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600"/>
              <a:buFont typeface="Lobster"/>
              <a:buAutoNum type="arabicPeriod"/>
            </a:pPr>
            <a:r>
              <a:rPr lang="en" sz="1600">
                <a:solidFill>
                  <a:srgbClr val="0000FF"/>
                </a:solidFill>
                <a:latin typeface="Lobster"/>
                <a:ea typeface="Lobster"/>
                <a:cs typeface="Lobster"/>
                <a:sym typeface="Lobster"/>
              </a:rPr>
              <a:t>Tags</a:t>
            </a:r>
            <a:endParaRPr sz="1600">
              <a:solidFill>
                <a:srgbClr val="0000FF"/>
              </a:solidFill>
              <a:latin typeface="Lobster"/>
              <a:ea typeface="Lobster"/>
              <a:cs typeface="Lobster"/>
              <a:sym typeface="Lobster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409</Words>
  <Application>Microsoft Office PowerPoint</Application>
  <PresentationFormat>On-screen Show (16:9)</PresentationFormat>
  <Paragraphs>69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Pacifico</vt:lpstr>
      <vt:lpstr>Lobster</vt:lpstr>
      <vt:lpstr>Arial</vt:lpstr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Emma Raub</dc:creator>
  <cp:lastModifiedBy>Emma Raub</cp:lastModifiedBy>
  <cp:revision>1</cp:revision>
  <dcterms:modified xsi:type="dcterms:W3CDTF">2021-06-09T18:51:21Z</dcterms:modified>
</cp:coreProperties>
</file>