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7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4" r:id="rId21"/>
    <p:sldId id="276" r:id="rId22"/>
    <p:sldId id="277" r:id="rId23"/>
    <p:sldId id="278" r:id="rId24"/>
    <p:sldId id="298" r:id="rId25"/>
    <p:sldId id="279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88559A-8D08-434A-9ADE-34C5E8BCFB1F}">
          <p14:sldIdLst>
            <p14:sldId id="256"/>
            <p14:sldId id="297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80"/>
            <p14:sldId id="274"/>
            <p14:sldId id="276"/>
            <p14:sldId id="277"/>
            <p14:sldId id="278"/>
            <p14:sldId id="298"/>
            <p14:sldId id="279"/>
            <p14:sldId id="281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</p14:sldIdLst>
        </p14:section>
        <p14:section name="Untitled Section" id="{12B79F20-2D58-45E0-B0E3-19563F26E296}">
          <p14:sldIdLst>
            <p14:sldId id="291"/>
            <p14:sldId id="292"/>
            <p14:sldId id="293"/>
            <p14:sldId id="294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8.xml"/><Relationship Id="rId7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3.xml"/><Relationship Id="rId10" Type="http://schemas.openxmlformats.org/officeDocument/2006/relationships/slide" Target="slide35.xml"/><Relationship Id="rId4" Type="http://schemas.openxmlformats.org/officeDocument/2006/relationships/slide" Target="slide10.xml"/><Relationship Id="rId9" Type="http://schemas.openxmlformats.org/officeDocument/2006/relationships/slide" Target="slide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595154"/>
            <a:ext cx="8877904" cy="918755"/>
          </a:xfrm>
        </p:spPr>
        <p:txBody>
          <a:bodyPr/>
          <a:lstStyle/>
          <a:p>
            <a:r>
              <a:rPr lang="en-US" sz="4000" dirty="0" smtClean="0"/>
              <a:t>FOLIO: Serials Check-in and Claiming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3670663"/>
            <a:ext cx="7545493" cy="1455679"/>
          </a:xfrm>
        </p:spPr>
        <p:txBody>
          <a:bodyPr>
            <a:noAutofit/>
          </a:bodyPr>
          <a:lstStyle/>
          <a:p>
            <a:r>
              <a:rPr lang="en-US" sz="2400" dirty="0" smtClean="0"/>
              <a:t>Presented by: </a:t>
            </a:r>
            <a:br>
              <a:rPr lang="en-US" sz="2400" dirty="0" smtClean="0"/>
            </a:br>
            <a:r>
              <a:rPr lang="en-US" sz="2800" b="1" dirty="0" smtClean="0"/>
              <a:t>Joanna Cerro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>Library Technical Services</a:t>
            </a:r>
            <a:br>
              <a:rPr lang="en-US" sz="2400" dirty="0" smtClean="0"/>
            </a:br>
            <a:r>
              <a:rPr lang="en-US" sz="2400" dirty="0" smtClean="0"/>
              <a:t>Cornell University Library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36" y="365760"/>
            <a:ext cx="3488233" cy="2229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8" y="365760"/>
            <a:ext cx="3327664" cy="2229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636" y="3666500"/>
            <a:ext cx="2438025" cy="291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an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2229"/>
            <a:ext cx="8596668" cy="4539134"/>
          </a:xfrm>
        </p:spPr>
        <p:txBody>
          <a:bodyPr/>
          <a:lstStyle/>
          <a:p>
            <a:r>
              <a:rPr lang="en-US" dirty="0" smtClean="0"/>
              <a:t>In the </a:t>
            </a:r>
            <a:r>
              <a:rPr lang="en-US" i="1" dirty="0" smtClean="0"/>
              <a:t>Expected</a:t>
            </a:r>
            <a:r>
              <a:rPr lang="en-US" dirty="0" smtClean="0"/>
              <a:t> field, click on the issue you are checking in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Edit piece </a:t>
            </a:r>
            <a:r>
              <a:rPr lang="en-US" dirty="0" smtClean="0"/>
              <a:t>box will pop up</a:t>
            </a:r>
          </a:p>
          <a:p>
            <a:r>
              <a:rPr lang="en-US" dirty="0" smtClean="0"/>
              <a:t>Click </a:t>
            </a:r>
            <a:r>
              <a:rPr lang="en-US" i="1" dirty="0" smtClean="0"/>
              <a:t>Quick receive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648" y="2634549"/>
            <a:ext cx="7019535" cy="340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1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154" y="2534194"/>
            <a:ext cx="8202848" cy="3507168"/>
          </a:xfrm>
        </p:spPr>
        <p:txBody>
          <a:bodyPr/>
          <a:lstStyle/>
          <a:p>
            <a:r>
              <a:rPr lang="en-US" dirty="0" smtClean="0"/>
              <a:t>The issue will then appear in the </a:t>
            </a:r>
            <a:br>
              <a:rPr lang="en-US" dirty="0" smtClean="0"/>
            </a:br>
            <a:r>
              <a:rPr lang="en-US" i="1" dirty="0" smtClean="0"/>
              <a:t>Received</a:t>
            </a:r>
            <a:r>
              <a:rPr lang="en-US" dirty="0" smtClean="0"/>
              <a:t> field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678" y="659737"/>
            <a:ext cx="4772025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3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2857"/>
            <a:ext cx="8596668" cy="4408505"/>
          </a:xfrm>
        </p:spPr>
        <p:txBody>
          <a:bodyPr/>
          <a:lstStyle/>
          <a:p>
            <a:r>
              <a:rPr lang="en-US" dirty="0" smtClean="0"/>
              <a:t>Note that the check-in pop up note in Voyager will be </a:t>
            </a:r>
            <a:br>
              <a:rPr lang="en-US" dirty="0" smtClean="0"/>
            </a:br>
            <a:r>
              <a:rPr lang="en-US" dirty="0" smtClean="0"/>
              <a:t>migrating to the Receiving note field in FOLIO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515" y="1089146"/>
            <a:ext cx="4676775" cy="5495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3071812"/>
            <a:ext cx="4953000" cy="254317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630334" y="4095204"/>
            <a:ext cx="1051224" cy="496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 issue to the holdings </a:t>
            </a:r>
            <a:r>
              <a:rPr lang="en-US" dirty="0"/>
              <a:t>r</a:t>
            </a:r>
            <a:r>
              <a:rPr lang="en-US" dirty="0" smtClean="0"/>
              <a:t>eceipt history in the Inventory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078183"/>
            <a:ext cx="8774237" cy="396318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There is currently no connection between the Receiving and Inventory apps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 order for issues to be publically displayed in </a:t>
            </a:r>
            <a:r>
              <a:rPr lang="en-US" dirty="0" err="1" smtClean="0"/>
              <a:t>Blacklight</a:t>
            </a:r>
            <a:r>
              <a:rPr lang="en-US" dirty="0" smtClean="0"/>
              <a:t> and discoverable by patrons, they must also be added to the </a:t>
            </a:r>
            <a:r>
              <a:rPr lang="en-US" i="1" dirty="0" smtClean="0"/>
              <a:t>Receiving history </a:t>
            </a:r>
            <a:r>
              <a:rPr lang="en-US" dirty="0" smtClean="0"/>
              <a:t>in the holdings record through the Inventory app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049" y="4438909"/>
            <a:ext cx="1903503" cy="548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804" y="4438909"/>
            <a:ext cx="1551760" cy="54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04109"/>
            <a:ext cx="8596668" cy="4337253"/>
          </a:xfrm>
        </p:spPr>
        <p:txBody>
          <a:bodyPr/>
          <a:lstStyle/>
          <a:p>
            <a:r>
              <a:rPr lang="en-US" dirty="0" smtClean="0"/>
              <a:t>Navigate to the Instance record in Inventory by right-clicking </a:t>
            </a:r>
            <a:br>
              <a:rPr lang="en-US" dirty="0" smtClean="0"/>
            </a:br>
            <a:r>
              <a:rPr lang="en-US" dirty="0" smtClean="0"/>
              <a:t>the title at the top of the record in the Receiving app and </a:t>
            </a:r>
            <a:br>
              <a:rPr lang="en-US" dirty="0" smtClean="0"/>
            </a:br>
            <a:r>
              <a:rPr lang="en-US" dirty="0" smtClean="0"/>
              <a:t>opening the link in a new tab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will make copying the enumeration and chronology </a:t>
            </a:r>
            <a:br>
              <a:rPr lang="en-US" dirty="0" smtClean="0"/>
            </a:br>
            <a:r>
              <a:rPr lang="en-US" dirty="0" smtClean="0"/>
              <a:t>easier later 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881" y="1934397"/>
            <a:ext cx="283845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46415"/>
            <a:ext cx="8596668" cy="4594947"/>
          </a:xfrm>
        </p:spPr>
        <p:txBody>
          <a:bodyPr/>
          <a:lstStyle/>
          <a:p>
            <a:r>
              <a:rPr lang="en-US" dirty="0" smtClean="0"/>
              <a:t>Opening the link will bring you to the Instance record in the Inventory app</a:t>
            </a:r>
          </a:p>
          <a:p>
            <a:r>
              <a:rPr lang="en-US" dirty="0" smtClean="0"/>
              <a:t>Find the holdings related to the appropriate location</a:t>
            </a:r>
          </a:p>
          <a:p>
            <a:r>
              <a:rPr lang="en-US" dirty="0" smtClean="0"/>
              <a:t>Click on </a:t>
            </a:r>
            <a:r>
              <a:rPr lang="en-US" i="1" dirty="0" smtClean="0"/>
              <a:t>View holdings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991" y="2495550"/>
            <a:ext cx="5361743" cy="421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0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23455"/>
            <a:ext cx="8596668" cy="5417907"/>
          </a:xfrm>
        </p:spPr>
        <p:txBody>
          <a:bodyPr/>
          <a:lstStyle/>
          <a:p>
            <a:r>
              <a:rPr lang="en-US" dirty="0" smtClean="0"/>
              <a:t>Click </a:t>
            </a:r>
            <a:r>
              <a:rPr lang="en-US" i="1" dirty="0" smtClean="0"/>
              <a:t>Actions</a:t>
            </a:r>
            <a:r>
              <a:rPr lang="en-US" dirty="0" smtClean="0"/>
              <a:t> near the upper right-hand corner of the screen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Click </a:t>
            </a:r>
            <a:r>
              <a:rPr lang="en-US" i="1" dirty="0" smtClean="0"/>
              <a:t>Edit</a:t>
            </a:r>
            <a:r>
              <a:rPr lang="en-US" dirty="0" smtClean="0"/>
              <a:t> from the drop-down menu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073152"/>
            <a:ext cx="9413451" cy="24462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3" y="4116239"/>
            <a:ext cx="9413451" cy="225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2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14895"/>
            <a:ext cx="8596668" cy="5326467"/>
          </a:xfrm>
        </p:spPr>
        <p:txBody>
          <a:bodyPr/>
          <a:lstStyle/>
          <a:p>
            <a:r>
              <a:rPr lang="en-US" dirty="0" smtClean="0"/>
              <a:t>Scroll to the bottom of the page</a:t>
            </a:r>
          </a:p>
          <a:p>
            <a:r>
              <a:rPr lang="en-US" dirty="0" smtClean="0"/>
              <a:t>Click Add receiving history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610" y="5239319"/>
            <a:ext cx="2514600" cy="1076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609" y="1817020"/>
            <a:ext cx="6139391" cy="344501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936865" y="5170516"/>
            <a:ext cx="3998422" cy="440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1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4748140"/>
          </a:xfrm>
        </p:spPr>
        <p:txBody>
          <a:bodyPr/>
          <a:lstStyle/>
          <a:p>
            <a:r>
              <a:rPr lang="en-US" dirty="0" smtClean="0"/>
              <a:t>Copy/paste or type caption from the Receiving app into the enumeration/chronology fields in the holding’s </a:t>
            </a:r>
            <a:r>
              <a:rPr lang="en-US" i="1" dirty="0" smtClean="0"/>
              <a:t>Receiving history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Public display </a:t>
            </a:r>
            <a:r>
              <a:rPr lang="en-US" dirty="0" smtClean="0"/>
              <a:t>toggle should be </a:t>
            </a:r>
            <a:r>
              <a:rPr lang="en-US" dirty="0" smtClean="0"/>
              <a:t>checked, since we are only adding </a:t>
            </a:r>
            <a:r>
              <a:rPr lang="en-US" dirty="0" smtClean="0"/>
              <a:t>current issues of a </a:t>
            </a:r>
            <a:r>
              <a:rPr lang="en-US" dirty="0" smtClean="0"/>
              <a:t>serial to the </a:t>
            </a:r>
            <a:r>
              <a:rPr lang="en-US" i="1" dirty="0" smtClean="0"/>
              <a:t>Receiving history </a:t>
            </a:r>
            <a:r>
              <a:rPr lang="en-US" dirty="0" smtClean="0"/>
              <a:t>(this is a similar function to the </a:t>
            </a:r>
            <a:r>
              <a:rPr lang="en-US" i="1" dirty="0" smtClean="0"/>
              <a:t>Display in OPAC </a:t>
            </a:r>
            <a:r>
              <a:rPr lang="en-US" dirty="0" smtClean="0"/>
              <a:t>column in Voyager Acquisitions)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91" y="3610348"/>
            <a:ext cx="11362509" cy="23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89379" cy="1320800"/>
          </a:xfrm>
        </p:spPr>
        <p:txBody>
          <a:bodyPr/>
          <a:lstStyle/>
          <a:p>
            <a:r>
              <a:rPr lang="en-US" dirty="0" smtClean="0"/>
              <a:t>A note about public display in holdings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4356"/>
            <a:ext cx="8596668" cy="4437006"/>
          </a:xfrm>
        </p:spPr>
        <p:txBody>
          <a:bodyPr/>
          <a:lstStyle/>
          <a:p>
            <a:r>
              <a:rPr lang="en-US" dirty="0" smtClean="0"/>
              <a:t>The current functionality requires us to list publicly displayed issues in ascending order by chronology and NOT the order in which issues are received</a:t>
            </a:r>
          </a:p>
          <a:p>
            <a:r>
              <a:rPr lang="en-US" dirty="0"/>
              <a:t>The most recent issues should be listed at the </a:t>
            </a:r>
            <a:r>
              <a:rPr lang="en-US" dirty="0" smtClean="0"/>
              <a:t>bottom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75" y="2975957"/>
            <a:ext cx="10912453" cy="230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/>
          <a:lstStyle/>
          <a:p>
            <a:r>
              <a:rPr lang="en-US" dirty="0" smtClean="0">
                <a:hlinkClick r:id="rId2" action="ppaction://hlinksldjump"/>
              </a:rPr>
              <a:t>Searching for and selecting a serial to check 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Adding issues to the Expected field in Receiving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Receiving an issue</a:t>
            </a:r>
            <a:endParaRPr lang="en-US" dirty="0" smtClean="0"/>
          </a:p>
          <a:p>
            <a:r>
              <a:rPr lang="en-US" dirty="0">
                <a:hlinkClick r:id="rId5" action="ppaction://hlinksldjump"/>
              </a:rPr>
              <a:t>Adding an issue to the holdings receipt history in the Inventory </a:t>
            </a:r>
            <a:r>
              <a:rPr lang="en-US" dirty="0" smtClean="0">
                <a:hlinkClick r:id="rId5" action="ppaction://hlinksldjump"/>
              </a:rPr>
              <a:t>app</a:t>
            </a:r>
            <a:endParaRPr lang="en-US" dirty="0" smtClean="0"/>
          </a:p>
          <a:p>
            <a:r>
              <a:rPr lang="en-US" dirty="0">
                <a:hlinkClick r:id="rId6" action="ppaction://hlinksldjump"/>
              </a:rPr>
              <a:t>Consolidation of Receipt </a:t>
            </a:r>
            <a:r>
              <a:rPr lang="en-US" dirty="0" smtClean="0">
                <a:hlinkClick r:id="rId6" action="ppaction://hlinksldjump"/>
              </a:rPr>
              <a:t>history</a:t>
            </a:r>
            <a:endParaRPr lang="en-US" dirty="0" smtClean="0"/>
          </a:p>
          <a:p>
            <a:r>
              <a:rPr lang="en-US" dirty="0">
                <a:hlinkClick r:id="rId7" action="ppaction://hlinksldjump"/>
              </a:rPr>
              <a:t>Adding a completed volume to </a:t>
            </a:r>
            <a:r>
              <a:rPr lang="en-US" dirty="0" smtClean="0">
                <a:hlinkClick r:id="rId7" action="ppaction://hlinksldjump"/>
              </a:rPr>
              <a:t>holdings</a:t>
            </a:r>
            <a:endParaRPr lang="en-US" dirty="0" smtClean="0"/>
          </a:p>
          <a:p>
            <a:r>
              <a:rPr lang="en-US" dirty="0">
                <a:hlinkClick r:id="rId8" action="ppaction://hlinksldjump"/>
              </a:rPr>
              <a:t>How to process serials to be </a:t>
            </a:r>
            <a:r>
              <a:rPr lang="en-US" dirty="0" smtClean="0">
                <a:hlinkClick r:id="rId8" action="ppaction://hlinksldjump"/>
              </a:rPr>
              <a:t>barcoded</a:t>
            </a:r>
            <a:endParaRPr lang="en-US" dirty="0" smtClean="0"/>
          </a:p>
          <a:p>
            <a:r>
              <a:rPr lang="en-US" dirty="0">
                <a:hlinkClick r:id="rId9" action="ppaction://hlinksldjump"/>
              </a:rPr>
              <a:t>Creating an item </a:t>
            </a:r>
            <a:r>
              <a:rPr lang="en-US" dirty="0" smtClean="0">
                <a:hlinkClick r:id="rId9" action="ppaction://hlinksldjump"/>
              </a:rPr>
              <a:t>record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Claiming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0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1590766"/>
          </a:xfrm>
        </p:spPr>
        <p:txBody>
          <a:bodyPr/>
          <a:lstStyle/>
          <a:p>
            <a:r>
              <a:rPr lang="en-US" dirty="0" smtClean="0"/>
              <a:t>Consolidation of Receipt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05840"/>
            <a:ext cx="8596668" cy="5617029"/>
          </a:xfrm>
        </p:spPr>
        <p:txBody>
          <a:bodyPr/>
          <a:lstStyle/>
          <a:p>
            <a:r>
              <a:rPr lang="en-US" dirty="0" smtClean="0"/>
              <a:t>As we begin to build up a check-in history in the Receiving app, note that multiple consecutive issues can be consolidated onto one line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52198"/>
            <a:ext cx="8596668" cy="49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6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41417"/>
            <a:ext cx="8596668" cy="4499946"/>
          </a:xfrm>
        </p:spPr>
        <p:txBody>
          <a:bodyPr/>
          <a:lstStyle/>
          <a:p>
            <a:r>
              <a:rPr lang="en-US" dirty="0" smtClean="0"/>
              <a:t>Multiple issues can also be consolidated onto one line in the Receiving history in the Inventory app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45" y="2573383"/>
            <a:ext cx="11320170" cy="225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7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completed volume to holdings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36371"/>
            <a:ext cx="8596668" cy="3904991"/>
          </a:xfrm>
        </p:spPr>
        <p:txBody>
          <a:bodyPr/>
          <a:lstStyle/>
          <a:p>
            <a:r>
              <a:rPr lang="en-US" dirty="0" smtClean="0"/>
              <a:t>When all issues in a volume have been received, </a:t>
            </a:r>
            <a:r>
              <a:rPr lang="en-US" dirty="0" smtClean="0"/>
              <a:t>the </a:t>
            </a:r>
            <a:r>
              <a:rPr lang="en-US" i="1" dirty="0" smtClean="0"/>
              <a:t>holdings statement </a:t>
            </a:r>
            <a:r>
              <a:rPr lang="en-US" dirty="0" smtClean="0"/>
              <a:t>should be updated to include the completed volume (similar to how we add a volume to the holdings record in Voyager once it’s complete)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do so, make sure you’re in edit mode by clicking </a:t>
            </a:r>
            <a:r>
              <a:rPr lang="en-US" i="1" dirty="0" smtClean="0"/>
              <a:t>Actions</a:t>
            </a:r>
            <a:r>
              <a:rPr lang="en-US" dirty="0" smtClean="0"/>
              <a:t> at the top right corner of the screen and select </a:t>
            </a:r>
            <a:r>
              <a:rPr lang="en-US" i="1" dirty="0" smtClean="0"/>
              <a:t>Edit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56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14401"/>
            <a:ext cx="8596668" cy="5126962"/>
          </a:xfrm>
        </p:spPr>
        <p:txBody>
          <a:bodyPr/>
          <a:lstStyle/>
          <a:p>
            <a:r>
              <a:rPr lang="en-US" dirty="0" smtClean="0"/>
              <a:t>Scroll </a:t>
            </a:r>
            <a:r>
              <a:rPr lang="en-US" dirty="0" smtClean="0"/>
              <a:t>to </a:t>
            </a:r>
            <a:r>
              <a:rPr lang="en-US" dirty="0" smtClean="0"/>
              <a:t>the </a:t>
            </a:r>
            <a:r>
              <a:rPr lang="en-US" i="1" dirty="0" smtClean="0"/>
              <a:t>Holdings statement </a:t>
            </a:r>
            <a:r>
              <a:rPr lang="en-US" dirty="0" smtClean="0"/>
              <a:t>and add the completed volume</a:t>
            </a:r>
          </a:p>
          <a:p>
            <a:r>
              <a:rPr lang="en-US" dirty="0" smtClean="0"/>
              <a:t>Click </a:t>
            </a:r>
            <a:r>
              <a:rPr lang="en-US" i="1" dirty="0" smtClean="0"/>
              <a:t>Save &amp; close</a:t>
            </a:r>
            <a:br>
              <a:rPr lang="en-US" i="1" dirty="0" smtClean="0"/>
            </a:b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36" y="1815737"/>
            <a:ext cx="11731193" cy="467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4604"/>
            <a:ext cx="8596668" cy="4536758"/>
          </a:xfrm>
        </p:spPr>
        <p:txBody>
          <a:bodyPr/>
          <a:lstStyle/>
          <a:p>
            <a:r>
              <a:rPr lang="en-US" dirty="0" smtClean="0"/>
              <a:t>Once you’ve added the volume to the holdings statement, delete the publicly displayed issues by clicking the trashcan(s) to the right of the </a:t>
            </a:r>
            <a:r>
              <a:rPr lang="en-US" dirty="0" err="1" smtClean="0"/>
              <a:t>enum</a:t>
            </a:r>
            <a:r>
              <a:rPr lang="en-US" dirty="0" smtClean="0"/>
              <a:t>./chron. field(s)</a:t>
            </a:r>
          </a:p>
          <a:p>
            <a:r>
              <a:rPr lang="en-US" dirty="0" smtClean="0"/>
              <a:t>There’s no need to uncheck the </a:t>
            </a:r>
            <a:r>
              <a:rPr lang="en-US" i="1" dirty="0" smtClean="0"/>
              <a:t>Public display </a:t>
            </a:r>
            <a:r>
              <a:rPr lang="en-US" dirty="0" smtClean="0"/>
              <a:t>box, since you’re deleting the lines </a:t>
            </a:r>
          </a:p>
          <a:p>
            <a:r>
              <a:rPr lang="en-US" dirty="0" smtClean="0"/>
              <a:t>Note that publicly displayed issues will only be populating this field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42" y="4430685"/>
            <a:ext cx="10946327" cy="125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2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65018"/>
            <a:ext cx="8596668" cy="954776"/>
          </a:xfrm>
        </p:spPr>
        <p:txBody>
          <a:bodyPr/>
          <a:lstStyle/>
          <a:p>
            <a:r>
              <a:rPr lang="en-US" dirty="0" smtClean="0"/>
              <a:t>How to process serials to be barcoded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70116"/>
            <a:ext cx="8596668" cy="4071246"/>
          </a:xfrm>
        </p:spPr>
        <p:txBody>
          <a:bodyPr/>
          <a:lstStyle/>
          <a:p>
            <a:r>
              <a:rPr lang="en-US" dirty="0" smtClean="0"/>
              <a:t>For individual serial issues that are barcoded (annual volumes, titles sent to the Annex, etc.), </a:t>
            </a:r>
            <a:r>
              <a:rPr lang="en-US" dirty="0" smtClean="0"/>
              <a:t>a similar process of </a:t>
            </a:r>
            <a:r>
              <a:rPr lang="en-US" dirty="0" smtClean="0"/>
              <a:t>checking in a serial </a:t>
            </a:r>
            <a:r>
              <a:rPr lang="en-US" dirty="0" smtClean="0"/>
              <a:t>applies with a few exceptions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Vols. that will be getting an item record should be checked-in in the Receiving app and added to the holdings statement in Inventory. You can skip adding the volume to the </a:t>
            </a:r>
            <a:r>
              <a:rPr lang="en-US" i="1" dirty="0" smtClean="0"/>
              <a:t>Receiving history </a:t>
            </a:r>
            <a:r>
              <a:rPr lang="en-US" dirty="0" smtClean="0"/>
              <a:t>in Inventory/holdings, since you’ll be adding it directly to the holdings statement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4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98" y="824577"/>
            <a:ext cx="7025642" cy="57341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901" y="328843"/>
            <a:ext cx="2205555" cy="73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48641"/>
            <a:ext cx="8596668" cy="592697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Add the volume and year to the holdings statement in Inventory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69" y="2134309"/>
            <a:ext cx="11870642" cy="321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2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73085"/>
            <a:ext cx="8596668" cy="5268278"/>
          </a:xfrm>
        </p:spPr>
        <p:txBody>
          <a:bodyPr/>
          <a:lstStyle/>
          <a:p>
            <a:r>
              <a:rPr lang="en-US" dirty="0"/>
              <a:t>Click </a:t>
            </a:r>
            <a:r>
              <a:rPr lang="en-US" i="1" dirty="0"/>
              <a:t>Save and close </a:t>
            </a:r>
            <a:r>
              <a:rPr lang="en-US" dirty="0"/>
              <a:t>when done</a:t>
            </a:r>
          </a:p>
          <a:p>
            <a:r>
              <a:rPr lang="en-US" dirty="0"/>
              <a:t>Click the X in the upper left-hand corner to exit the holdings record, which will bring you back to the Instance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732" y="1883104"/>
            <a:ext cx="6961444" cy="430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 item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3165"/>
            <a:ext cx="8596668" cy="462819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From the Instance record, click on </a:t>
            </a:r>
            <a:r>
              <a:rPr lang="en-US" i="1" dirty="0" smtClean="0"/>
              <a:t>Add item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861" y="537963"/>
            <a:ext cx="5488324" cy="612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123406"/>
            <a:ext cx="8596668" cy="806994"/>
          </a:xfrm>
        </p:spPr>
        <p:txBody>
          <a:bodyPr>
            <a:normAutofit fontScale="90000"/>
          </a:bodyPr>
          <a:lstStyle/>
          <a:p>
            <a:r>
              <a:rPr lang="en-US" dirty="0"/>
              <a:t>Begin in the Receiving app: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8596312" cy="34171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697" y="804091"/>
            <a:ext cx="2491949" cy="88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06829"/>
            <a:ext cx="8596668" cy="5434534"/>
          </a:xfrm>
        </p:spPr>
        <p:txBody>
          <a:bodyPr/>
          <a:lstStyle/>
          <a:p>
            <a:r>
              <a:rPr lang="en-US" dirty="0" smtClean="0"/>
              <a:t>Fill in relevant information including </a:t>
            </a:r>
            <a:r>
              <a:rPr lang="en-US" i="1" dirty="0" smtClean="0"/>
              <a:t>Barcode</a:t>
            </a:r>
            <a:r>
              <a:rPr lang="en-US" dirty="0" smtClean="0"/>
              <a:t>, </a:t>
            </a:r>
            <a:r>
              <a:rPr lang="en-US" i="1" dirty="0" smtClean="0"/>
              <a:t>Material type </a:t>
            </a:r>
            <a:r>
              <a:rPr lang="en-US" dirty="0" smtClean="0"/>
              <a:t>(required) and </a:t>
            </a:r>
            <a:r>
              <a:rPr lang="en-US" i="1" dirty="0"/>
              <a:t>Copy number </a:t>
            </a:r>
            <a:r>
              <a:rPr lang="en-US" dirty="0"/>
              <a:t>(this will generally be 1 for serials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660" y="1467192"/>
            <a:ext cx="8939739" cy="489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8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280159"/>
            <a:ext cx="9048557" cy="4761203"/>
          </a:xfrm>
        </p:spPr>
        <p:txBody>
          <a:bodyPr/>
          <a:lstStyle/>
          <a:p>
            <a:r>
              <a:rPr lang="en-US" dirty="0" smtClean="0"/>
              <a:t>Scrolling down will bring you to Permanent loan type which is also a required field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55" y="2217722"/>
            <a:ext cx="959167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97281"/>
            <a:ext cx="8596668" cy="4944082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You will need to select the location for the item under </a:t>
            </a:r>
            <a:r>
              <a:rPr lang="en-US" i="1" dirty="0" smtClean="0"/>
              <a:t>Location</a:t>
            </a:r>
          </a:p>
          <a:p>
            <a:r>
              <a:rPr lang="en-US" dirty="0" smtClean="0"/>
              <a:t>Can also select a temporary location if there is one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dirty="0" smtClean="0"/>
              <a:t>When done filling in the appropriate fields, click </a:t>
            </a:r>
            <a:r>
              <a:rPr lang="en-US" i="1" dirty="0" smtClean="0"/>
              <a:t>Save and close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46" y="2957631"/>
            <a:ext cx="11098444" cy="122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4133"/>
            <a:ext cx="8596668" cy="5567229"/>
          </a:xfrm>
        </p:spPr>
        <p:txBody>
          <a:bodyPr/>
          <a:lstStyle/>
          <a:p>
            <a:r>
              <a:rPr lang="en-US" dirty="0" smtClean="0"/>
              <a:t>From the Instance record, clicking </a:t>
            </a:r>
            <a:r>
              <a:rPr lang="en-US" i="1" dirty="0" smtClean="0"/>
              <a:t>Chronology</a:t>
            </a:r>
            <a:r>
              <a:rPr lang="en-US" dirty="0" smtClean="0"/>
              <a:t> in the Item records display will allow you to sort chronologically</a:t>
            </a:r>
          </a:p>
          <a:p>
            <a:r>
              <a:rPr lang="en-US" dirty="0" smtClean="0"/>
              <a:t>This will allow you to see the item record you just created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811" y="1504605"/>
            <a:ext cx="9154499" cy="528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155371"/>
            <a:ext cx="6983790" cy="1998618"/>
          </a:xfrm>
        </p:spPr>
        <p:txBody>
          <a:bodyPr/>
          <a:lstStyle/>
          <a:p>
            <a:r>
              <a:rPr lang="en-US" dirty="0" smtClean="0"/>
              <a:t>Questions so far?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57447"/>
            <a:ext cx="8596668" cy="1572953"/>
          </a:xfrm>
        </p:spPr>
        <p:txBody>
          <a:bodyPr/>
          <a:lstStyle/>
          <a:p>
            <a:r>
              <a:rPr lang="en-US" dirty="0" smtClean="0"/>
              <a:t>Claiming a print serial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05840"/>
            <a:ext cx="8596668" cy="5035523"/>
          </a:xfrm>
        </p:spPr>
        <p:txBody>
          <a:bodyPr/>
          <a:lstStyle/>
          <a:p>
            <a:r>
              <a:rPr lang="en-US" dirty="0" smtClean="0"/>
              <a:t>FOLIO does not automatically flag skipped issues in Receiving. Special attention needs to be made in determining what needs claiming.</a:t>
            </a:r>
          </a:p>
          <a:p>
            <a:r>
              <a:rPr lang="en-US" dirty="0" smtClean="0"/>
              <a:t>If an issue has been skipped, the following actions should be taken:</a:t>
            </a:r>
          </a:p>
          <a:p>
            <a:pPr lvl="1"/>
            <a:r>
              <a:rPr lang="en-US" dirty="0" smtClean="0"/>
              <a:t>At the point of claiming the issue, click on the skipped issue from </a:t>
            </a:r>
            <a:r>
              <a:rPr lang="en-US" i="1" dirty="0" smtClean="0"/>
              <a:t>Expected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In the </a:t>
            </a:r>
            <a:r>
              <a:rPr lang="en-US" i="1" dirty="0" smtClean="0"/>
              <a:t>Comment</a:t>
            </a:r>
            <a:r>
              <a:rPr lang="en-US" dirty="0" smtClean="0"/>
              <a:t> field, type when and how the claim was submitted to the vendor</a:t>
            </a:r>
            <a:endParaRPr lang="en-US" dirty="0"/>
          </a:p>
          <a:p>
            <a:pPr lvl="1"/>
            <a:r>
              <a:rPr lang="en-US" dirty="0" smtClean="0"/>
              <a:t>Click </a:t>
            </a:r>
            <a:r>
              <a:rPr lang="en-US" i="1" dirty="0" smtClean="0"/>
              <a:t>Save &amp; close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102" y="3167149"/>
            <a:ext cx="5517740" cy="35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8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81891"/>
            <a:ext cx="8596668" cy="5459471"/>
          </a:xfrm>
        </p:spPr>
        <p:txBody>
          <a:bodyPr/>
          <a:lstStyle/>
          <a:p>
            <a:r>
              <a:rPr lang="en-US" dirty="0" smtClean="0"/>
              <a:t>A speech bubble will appear in the </a:t>
            </a:r>
            <a:r>
              <a:rPr lang="en-US" i="1" dirty="0" smtClean="0"/>
              <a:t>Piece format </a:t>
            </a:r>
            <a:r>
              <a:rPr lang="en-US" dirty="0" smtClean="0"/>
              <a:t>column if a comment has been made in the </a:t>
            </a:r>
            <a:r>
              <a:rPr lang="en-US" i="1" dirty="0" smtClean="0"/>
              <a:t>Edit piece </a:t>
            </a:r>
            <a:r>
              <a:rPr lang="en-US" dirty="0" smtClean="0"/>
              <a:t>box, which in turn flags if something has been claimed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629" y="1273338"/>
            <a:ext cx="4977506" cy="48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98765"/>
            <a:ext cx="8596668" cy="5542598"/>
          </a:xfrm>
        </p:spPr>
        <p:txBody>
          <a:bodyPr/>
          <a:lstStyle/>
          <a:p>
            <a:r>
              <a:rPr lang="en-US" dirty="0" smtClean="0"/>
              <a:t>If an issue requires multiple claims, you can add onto the text in the Comment field with claim follow-ups/responses from vendors</a:t>
            </a:r>
          </a:p>
          <a:p>
            <a:r>
              <a:rPr lang="en-US" dirty="0" smtClean="0"/>
              <a:t>Clicking and dragging the bottom right corner extends the text field for better view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223" y="1828799"/>
            <a:ext cx="6460746" cy="477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9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82139"/>
            <a:ext cx="8596668" cy="5559224"/>
          </a:xfrm>
        </p:spPr>
        <p:txBody>
          <a:bodyPr/>
          <a:lstStyle/>
          <a:p>
            <a:r>
              <a:rPr lang="en-US" dirty="0" smtClean="0"/>
              <a:t>After checking in the claimed issue, you’ll want to clear the </a:t>
            </a:r>
            <a:r>
              <a:rPr lang="en-US" i="1" dirty="0" smtClean="0"/>
              <a:t>Comment</a:t>
            </a:r>
            <a:r>
              <a:rPr lang="en-US" dirty="0" smtClean="0"/>
              <a:t> field in order to remove the speech bubble graphic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642" y="1113906"/>
            <a:ext cx="3972358" cy="505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0611"/>
            <a:ext cx="8596668" cy="4270751"/>
          </a:xfrm>
        </p:spPr>
        <p:txBody>
          <a:bodyPr/>
          <a:lstStyle/>
          <a:p>
            <a:r>
              <a:rPr lang="en-US" dirty="0" smtClean="0"/>
              <a:t>In Iris, it is not possible to do a filtered search by </a:t>
            </a:r>
            <a:r>
              <a:rPr lang="en-US" i="1" dirty="0" smtClean="0"/>
              <a:t>Expected receipt date</a:t>
            </a:r>
            <a:r>
              <a:rPr lang="en-US" dirty="0" smtClean="0"/>
              <a:t> in the Receiving app</a:t>
            </a:r>
          </a:p>
          <a:p>
            <a:r>
              <a:rPr lang="en-US" dirty="0" smtClean="0"/>
              <a:t>This is currently in development and will be a possibility in a future version of FOLIO</a:t>
            </a:r>
          </a:p>
          <a:p>
            <a:r>
              <a:rPr lang="en-US" dirty="0" smtClean="0"/>
              <a:t>This would potentially allow for systematic claiming down the 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3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757646"/>
            <a:ext cx="8596668" cy="1402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are many ways to find a title in the </a:t>
            </a:r>
            <a:r>
              <a:rPr lang="en-US" i="1" dirty="0" smtClean="0"/>
              <a:t>Search &amp; filter </a:t>
            </a:r>
            <a:r>
              <a:rPr lang="en-US" dirty="0" smtClean="0"/>
              <a:t>panel.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87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Keyword: Generally the easiest search method, as it includes all</a:t>
            </a:r>
            <a:br>
              <a:rPr lang="en-US" dirty="0" smtClean="0"/>
            </a:br>
            <a:r>
              <a:rPr lang="en-US" dirty="0" smtClean="0"/>
              <a:t>options following it in the drop-down menu</a:t>
            </a:r>
          </a:p>
          <a:p>
            <a:pPr lvl="1"/>
            <a:r>
              <a:rPr lang="en-US" dirty="0" smtClean="0"/>
              <a:t>Title, Package, Product ID (including ISSN and HRID), PO number and</a:t>
            </a:r>
            <a:br>
              <a:rPr lang="en-US" dirty="0" smtClean="0"/>
            </a:br>
            <a:r>
              <a:rPr lang="en-US" dirty="0" smtClean="0"/>
              <a:t>POL number are all searchable using the Keyword search</a:t>
            </a:r>
          </a:p>
          <a:p>
            <a:pPr lvl="1"/>
            <a:r>
              <a:rPr lang="en-US" dirty="0" smtClean="0"/>
              <a:t>ISSN searchable using the keyword option</a:t>
            </a:r>
          </a:p>
          <a:p>
            <a:r>
              <a:rPr lang="en-US" dirty="0" smtClean="0"/>
              <a:t>Title: Search by title name</a:t>
            </a:r>
          </a:p>
          <a:p>
            <a:r>
              <a:rPr lang="en-US" dirty="0" smtClean="0"/>
              <a:t>Package (POL Package name): Search by package name</a:t>
            </a:r>
          </a:p>
          <a:p>
            <a:r>
              <a:rPr lang="en-US" dirty="0" smtClean="0"/>
              <a:t>Product ID: Search by ISSN and HRID (formerly BIB ID)</a:t>
            </a:r>
          </a:p>
          <a:p>
            <a:r>
              <a:rPr lang="en-US" dirty="0" smtClean="0"/>
              <a:t>PO number: Search by PO number</a:t>
            </a:r>
          </a:p>
          <a:p>
            <a:r>
              <a:rPr lang="en-US" dirty="0" smtClean="0"/>
              <a:t>POL number: Search by POL number</a:t>
            </a:r>
          </a:p>
          <a:p>
            <a:r>
              <a:rPr lang="en-US" dirty="0" smtClean="0"/>
              <a:t>Note: ability to search by ISSN and HRID is not available in our training instance. This should be available by the time we go live.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747" y="1746500"/>
            <a:ext cx="3619168" cy="29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610196"/>
            <a:ext cx="8596668" cy="1354974"/>
          </a:xfrm>
        </p:spPr>
        <p:txBody>
          <a:bodyPr/>
          <a:lstStyle/>
          <a:p>
            <a:r>
              <a:rPr lang="en-US" dirty="0" smtClean="0"/>
              <a:t>Thanks for your time!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36914"/>
            <a:ext cx="8596668" cy="493486"/>
          </a:xfrm>
        </p:spPr>
        <p:txBody>
          <a:bodyPr>
            <a:normAutofit fontScale="90000"/>
          </a:bodyPr>
          <a:lstStyle/>
          <a:p>
            <a:r>
              <a:rPr lang="en-US" dirty="0"/>
              <a:t>There are several filters available to help narrow down a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396343"/>
            <a:ext cx="8596668" cy="2645019"/>
          </a:xfrm>
        </p:spPr>
        <p:txBody>
          <a:bodyPr/>
          <a:lstStyle/>
          <a:p>
            <a:r>
              <a:rPr lang="en-US" dirty="0" smtClean="0"/>
              <a:t>Filtering your search by </a:t>
            </a:r>
            <a:r>
              <a:rPr lang="en-US" b="1" i="1" dirty="0" smtClean="0"/>
              <a:t>Order type: Ongoing </a:t>
            </a:r>
            <a:r>
              <a:rPr lang="en-US" dirty="0" smtClean="0"/>
              <a:t>and </a:t>
            </a:r>
            <a:r>
              <a:rPr lang="en-US" b="1" i="1" dirty="0" smtClean="0"/>
              <a:t>Order format: Physical Resource</a:t>
            </a:r>
            <a:r>
              <a:rPr lang="en-US" dirty="0" smtClean="0"/>
              <a:t> will result in displaying print serials only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2694" y="361406"/>
            <a:ext cx="3158657" cy="632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18011"/>
            <a:ext cx="8596668" cy="4669764"/>
          </a:xfrm>
        </p:spPr>
        <p:txBody>
          <a:bodyPr/>
          <a:lstStyle/>
          <a:p>
            <a:r>
              <a:rPr lang="en-US" dirty="0"/>
              <a:t>After searching and locating the title you are checking in, click on the title from the </a:t>
            </a:r>
            <a:r>
              <a:rPr lang="en-US" dirty="0" smtClean="0"/>
              <a:t>larger </a:t>
            </a:r>
            <a:r>
              <a:rPr lang="en-US" dirty="0"/>
              <a:t>panel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several locations appear, choose the line with the appropriate location</a:t>
            </a:r>
          </a:p>
          <a:p>
            <a:r>
              <a:rPr lang="en-US" dirty="0"/>
              <a:t>A third panel to the right-hand side of the screen will </a:t>
            </a:r>
            <a:r>
              <a:rPr lang="en-US" dirty="0" smtClean="0"/>
              <a:t>appear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98158"/>
            <a:ext cx="10047272" cy="460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46" y="1737360"/>
            <a:ext cx="6369483" cy="4059176"/>
          </a:xfrm>
        </p:spPr>
        <p:txBody>
          <a:bodyPr>
            <a:normAutofit/>
          </a:bodyPr>
          <a:lstStyle/>
          <a:p>
            <a:r>
              <a:rPr lang="en-US" dirty="0" smtClean="0"/>
              <a:t>While our predictive patterns won’t be migrating, a limited number of issues from our predictive patterns in </a:t>
            </a:r>
            <a:br>
              <a:rPr lang="en-US" dirty="0" smtClean="0"/>
            </a:br>
            <a:r>
              <a:rPr lang="en-US" dirty="0" smtClean="0"/>
              <a:t>Voyager are expected to migrate to FOLIO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5814324" y="4450454"/>
            <a:ext cx="1051224" cy="496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014" y="405389"/>
            <a:ext cx="4702629" cy="5198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12" y="3245134"/>
            <a:ext cx="5206446" cy="235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280160"/>
            <a:ext cx="9315752" cy="650240"/>
          </a:xfrm>
        </p:spPr>
        <p:txBody>
          <a:bodyPr/>
          <a:lstStyle/>
          <a:p>
            <a:r>
              <a:rPr lang="en-US" dirty="0" smtClean="0"/>
              <a:t>Manually adding issues to the Expected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issues in the </a:t>
            </a:r>
            <a:r>
              <a:rPr lang="en-US" i="1" dirty="0" smtClean="0"/>
              <a:t>Expected</a:t>
            </a:r>
            <a:r>
              <a:rPr lang="en-US" dirty="0" smtClean="0"/>
              <a:t> field deplete, we will need to add more manually</a:t>
            </a:r>
          </a:p>
          <a:p>
            <a:r>
              <a:rPr lang="en-US" dirty="0" smtClean="0"/>
              <a:t>It’s good practice to have at least three issues built up in this field</a:t>
            </a:r>
            <a:endParaRPr lang="en-US" dirty="0"/>
          </a:p>
          <a:p>
            <a:r>
              <a:rPr lang="en-US" dirty="0" smtClean="0"/>
              <a:t>To do so, click </a:t>
            </a:r>
            <a:r>
              <a:rPr lang="en-US" i="1" dirty="0" smtClean="0"/>
              <a:t>Add piece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598" y="3881048"/>
            <a:ext cx="46672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05393"/>
            <a:ext cx="8596668" cy="5335969"/>
          </a:xfrm>
        </p:spPr>
        <p:txBody>
          <a:bodyPr/>
          <a:lstStyle/>
          <a:p>
            <a:r>
              <a:rPr lang="en-US" dirty="0" smtClean="0"/>
              <a:t>A pop-up will appear where you will fill in the enumeration and chronology modeled after the format used in </a:t>
            </a:r>
            <a:r>
              <a:rPr lang="en-US" i="1" dirty="0" smtClean="0"/>
              <a:t>Expected</a:t>
            </a:r>
            <a:r>
              <a:rPr lang="en-US" dirty="0" smtClean="0"/>
              <a:t> and </a:t>
            </a:r>
            <a:r>
              <a:rPr lang="en-US" i="1" dirty="0" smtClean="0"/>
              <a:t>Received</a:t>
            </a:r>
            <a:r>
              <a:rPr lang="en-US" dirty="0" smtClean="0"/>
              <a:t> issues</a:t>
            </a:r>
          </a:p>
          <a:p>
            <a:r>
              <a:rPr lang="en-US" dirty="0" smtClean="0"/>
              <a:t>You will also want to add an approximate date of when we can expect to receive this issue. This will come in handy for claiming later on</a:t>
            </a:r>
          </a:p>
          <a:p>
            <a:r>
              <a:rPr lang="en-US" dirty="0" smtClean="0"/>
              <a:t>Click Save &amp; close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318" y="2507587"/>
            <a:ext cx="712470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1921</TotalTime>
  <Words>1415</Words>
  <Application>Microsoft Office PowerPoint</Application>
  <PresentationFormat>Widescreen</PresentationFormat>
  <Paragraphs>135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Trebuchet MS</vt:lpstr>
      <vt:lpstr>Wingdings 3</vt:lpstr>
      <vt:lpstr>Facet</vt:lpstr>
      <vt:lpstr>FOLIO: Serials Check-in and Claiming</vt:lpstr>
      <vt:lpstr>Table of contents</vt:lpstr>
      <vt:lpstr>Begin in the Receiving app: </vt:lpstr>
      <vt:lpstr>There are many ways to find a title in the Search &amp; filter panel.   </vt:lpstr>
      <vt:lpstr>There are several filters available to help narrow down a search</vt:lpstr>
      <vt:lpstr>PowerPoint Presentation</vt:lpstr>
      <vt:lpstr>PowerPoint Presentation</vt:lpstr>
      <vt:lpstr>Manually adding issues to the Expected field</vt:lpstr>
      <vt:lpstr>PowerPoint Presentation</vt:lpstr>
      <vt:lpstr>Receiving an issue</vt:lpstr>
      <vt:lpstr>PowerPoint Presentation</vt:lpstr>
      <vt:lpstr>PowerPoint Presentation</vt:lpstr>
      <vt:lpstr>Adding an issue to the holdings receipt history in the Inventory app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note about public display in holdings</vt:lpstr>
      <vt:lpstr>Consolidation of Receipt history</vt:lpstr>
      <vt:lpstr>PowerPoint Presentation</vt:lpstr>
      <vt:lpstr>Adding a completed volume to holdings</vt:lpstr>
      <vt:lpstr>PowerPoint Presentation</vt:lpstr>
      <vt:lpstr>PowerPoint Presentation</vt:lpstr>
      <vt:lpstr>How to process serials to be barcoded</vt:lpstr>
      <vt:lpstr>PowerPoint Presentation</vt:lpstr>
      <vt:lpstr>PowerPoint Presentation</vt:lpstr>
      <vt:lpstr>PowerPoint Presentation</vt:lpstr>
      <vt:lpstr>Creating an item record</vt:lpstr>
      <vt:lpstr>PowerPoint Presentation</vt:lpstr>
      <vt:lpstr>PowerPoint Presentation</vt:lpstr>
      <vt:lpstr>PowerPoint Presentation</vt:lpstr>
      <vt:lpstr>PowerPoint Presentation</vt:lpstr>
      <vt:lpstr>Questions so far?</vt:lpstr>
      <vt:lpstr>Claiming a print serial</vt:lpstr>
      <vt:lpstr>PowerPoint Presentation</vt:lpstr>
      <vt:lpstr>PowerPoint Presentation</vt:lpstr>
      <vt:lpstr>PowerPoint Presentation</vt:lpstr>
      <vt:lpstr>PowerPoint Presentation</vt:lpstr>
      <vt:lpstr>Thanks for your time! 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FOLIO: Serials Check-in</dc:title>
  <dc:creator>Joanna Elizabeth Cerro</dc:creator>
  <cp:lastModifiedBy>Joanna Elizabeth Cerro</cp:lastModifiedBy>
  <cp:revision>120</cp:revision>
  <dcterms:created xsi:type="dcterms:W3CDTF">2021-04-13T15:26:18Z</dcterms:created>
  <dcterms:modified xsi:type="dcterms:W3CDTF">2021-06-03T15:49:00Z</dcterms:modified>
</cp:coreProperties>
</file>