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Lst>
  <p:notesMasterIdLst>
    <p:notesMasterId r:id="rId28"/>
  </p:notesMasterIdLst>
  <p:sldIdLst>
    <p:sldId id="257" r:id="rId2"/>
    <p:sldId id="275" r:id="rId3"/>
    <p:sldId id="276" r:id="rId4"/>
    <p:sldId id="277" r:id="rId5"/>
    <p:sldId id="278" r:id="rId6"/>
    <p:sldId id="279" r:id="rId7"/>
    <p:sldId id="280" r:id="rId8"/>
    <p:sldId id="281" r:id="rId9"/>
    <p:sldId id="282"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5" autoAdjust="0"/>
    <p:restoredTop sz="94660"/>
  </p:normalViewPr>
  <p:slideViewPr>
    <p:cSldViewPr snapToGrid="0">
      <p:cViewPr varScale="1">
        <p:scale>
          <a:sx n="78" d="100"/>
          <a:sy n="78" d="100"/>
        </p:scale>
        <p:origin x="126"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300E5-E46E-4548-A6E5-F8B14F3A79BF}" type="datetimeFigureOut">
              <a:rPr lang="en-US" smtClean="0"/>
              <a:t>4/28/2021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08292B-BB90-4419-8A8A-B53D267DE1B0}" type="slidenum">
              <a:rPr lang="en-US" smtClean="0"/>
              <a:t>‹#›</a:t>
            </a:fld>
            <a:endParaRPr lang="en-US"/>
          </a:p>
        </p:txBody>
      </p:sp>
    </p:spTree>
    <p:extLst>
      <p:ext uri="{BB962C8B-B14F-4D97-AF65-F5344CB8AC3E}">
        <p14:creationId xmlns:p14="http://schemas.microsoft.com/office/powerpoint/2010/main" val="2983801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exactly the situation fast-add is intended</a:t>
            </a:r>
            <a:r>
              <a:rPr lang="en-US" baseline="0" dirty="0" smtClean="0"/>
              <a:t> for</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08292B-BB90-4419-8A8A-B53D267DE1B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0402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might want to create a non-MARC record</a:t>
            </a:r>
            <a:r>
              <a:rPr lang="en-US" baseline="0" dirty="0" smtClean="0"/>
              <a:t> for something like a laptop or an umbrella, that needs to circulate but is </a:t>
            </a:r>
            <a:r>
              <a:rPr lang="en-US" baseline="0" dirty="0" smtClean="0"/>
              <a:t>more easily </a:t>
            </a:r>
            <a:r>
              <a:rPr lang="en-US" baseline="0" dirty="0" smtClean="0"/>
              <a:t>described in a non-MARC record.</a:t>
            </a:r>
            <a:endParaRPr lang="en-US" dirty="0"/>
          </a:p>
        </p:txBody>
      </p:sp>
      <p:sp>
        <p:nvSpPr>
          <p:cNvPr id="4" name="Slide Number Placeholder 3"/>
          <p:cNvSpPr>
            <a:spLocks noGrp="1"/>
          </p:cNvSpPr>
          <p:nvPr>
            <p:ph type="sldNum" sz="quarter" idx="10"/>
          </p:nvPr>
        </p:nvSpPr>
        <p:spPr/>
        <p:txBody>
          <a:bodyPr/>
          <a:lstStyle/>
          <a:p>
            <a:fld id="{A208292B-BB90-4419-8A8A-B53D267DE1B0}" type="slidenum">
              <a:rPr lang="en-US" smtClean="0"/>
              <a:t>17</a:t>
            </a:fld>
            <a:endParaRPr lang="en-US"/>
          </a:p>
        </p:txBody>
      </p:sp>
    </p:spTree>
    <p:extLst>
      <p:ext uri="{BB962C8B-B14F-4D97-AF65-F5344CB8AC3E}">
        <p14:creationId xmlns:p14="http://schemas.microsoft.com/office/powerpoint/2010/main" val="3362792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Does  anyone have a</a:t>
            </a:r>
            <a:r>
              <a:rPr lang="en-US" baseline="0" dirty="0" smtClean="0"/>
              <a:t> guess as to which workflow is more efficient?</a:t>
            </a:r>
            <a:endParaRPr lang="en-US" dirty="0"/>
          </a:p>
        </p:txBody>
      </p:sp>
      <p:sp>
        <p:nvSpPr>
          <p:cNvPr id="4" name="Slide Number Placeholder 3"/>
          <p:cNvSpPr>
            <a:spLocks noGrp="1"/>
          </p:cNvSpPr>
          <p:nvPr>
            <p:ph type="sldNum" sz="quarter" idx="10"/>
          </p:nvPr>
        </p:nvSpPr>
        <p:spPr/>
        <p:txBody>
          <a:bodyPr/>
          <a:lstStyle/>
          <a:p>
            <a:fld id="{A208292B-BB90-4419-8A8A-B53D267DE1B0}" type="slidenum">
              <a:rPr lang="en-US" smtClean="0"/>
              <a:t>18</a:t>
            </a:fld>
            <a:endParaRPr lang="en-US"/>
          </a:p>
        </p:txBody>
      </p:sp>
    </p:spTree>
    <p:extLst>
      <p:ext uri="{BB962C8B-B14F-4D97-AF65-F5344CB8AC3E}">
        <p14:creationId xmlns:p14="http://schemas.microsoft.com/office/powerpoint/2010/main" val="1411104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connect your POL</a:t>
            </a:r>
            <a:r>
              <a:rPr lang="en-US" baseline="0" dirty="0" smtClean="0"/>
              <a:t> to an instance record, the connection is broken if you change some of the info, and a new instance </a:t>
            </a:r>
            <a:r>
              <a:rPr lang="en-US" baseline="0" smtClean="0"/>
              <a:t>is created.</a:t>
            </a:r>
            <a:endParaRPr lang="en-US"/>
          </a:p>
        </p:txBody>
      </p:sp>
      <p:sp>
        <p:nvSpPr>
          <p:cNvPr id="4" name="Slide Number Placeholder 3"/>
          <p:cNvSpPr>
            <a:spLocks noGrp="1"/>
          </p:cNvSpPr>
          <p:nvPr>
            <p:ph type="sldNum" sz="quarter" idx="10"/>
          </p:nvPr>
        </p:nvSpPr>
        <p:spPr/>
        <p:txBody>
          <a:bodyPr/>
          <a:lstStyle/>
          <a:p>
            <a:fld id="{A208292B-BB90-4419-8A8A-B53D267DE1B0}" type="slidenum">
              <a:rPr lang="en-US" smtClean="0"/>
              <a:t>19</a:t>
            </a:fld>
            <a:endParaRPr lang="en-US"/>
          </a:p>
        </p:txBody>
      </p:sp>
    </p:spTree>
    <p:extLst>
      <p:ext uri="{BB962C8B-B14F-4D97-AF65-F5344CB8AC3E}">
        <p14:creationId xmlns:p14="http://schemas.microsoft.com/office/powerpoint/2010/main" val="3273374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tIns="45720" bIns="45720" anchor="ctr">
            <a:normAutofit/>
          </a:bodyPr>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20" name="Date Placeholder 19"/>
          <p:cNvSpPr>
            <a:spLocks noGrp="1"/>
          </p:cNvSpPr>
          <p:nvPr>
            <p:ph type="dt" sz="half" idx="10"/>
          </p:nvPr>
        </p:nvSpPr>
        <p:spPr>
          <a:xfrm>
            <a:off x="5318760" y="1341256"/>
            <a:ext cx="1554480" cy="485546"/>
          </a:xfrm>
        </p:spPr>
        <p:txBody>
          <a:bodyPr/>
          <a:lstStyle>
            <a:lvl1pPr algn="ctr">
              <a:defRPr sz="1300" spc="0" baseline="0">
                <a:solidFill>
                  <a:srgbClr val="FFFFFF"/>
                </a:solidFill>
                <a:latin typeface="+mn-lt"/>
              </a:defRPr>
            </a:lvl1pPr>
          </a:lstStyle>
          <a:p>
            <a:fld id="{EA0C0817-A112-4847-8014-A94B7D2A4EA3}" type="datetime1">
              <a:rPr lang="en-US" smtClean="0"/>
              <a:t>4/28/2021</a:t>
            </a:fld>
            <a:endParaRPr lang="en-US" dirty="0"/>
          </a:p>
        </p:txBody>
      </p:sp>
      <p:sp>
        <p:nvSpPr>
          <p:cNvPr id="21" name="Footer Placeholder 20"/>
          <p:cNvSpPr>
            <a:spLocks noGrp="1"/>
          </p:cNvSpPr>
          <p:nvPr>
            <p:ph type="ftr" sz="quarter" idx="11"/>
          </p:nvPr>
        </p:nvSpPr>
        <p:spPr>
          <a:xfrm>
            <a:off x="1629100" y="5177408"/>
            <a:ext cx="5730295" cy="228600"/>
          </a:xfrm>
        </p:spPr>
        <p:txBody>
          <a:bodyPr/>
          <a:lstStyle>
            <a:lvl1pPr algn="l">
              <a:defRPr>
                <a:solidFill>
                  <a:schemeClr val="tx1">
                    <a:lumMod val="85000"/>
                    <a:lumOff val="15000"/>
                  </a:schemeClr>
                </a:solidFill>
              </a:defRPr>
            </a:lvl1pPr>
          </a:lstStyle>
          <a:p>
            <a:endParaRPr lang="en-US" dirty="0"/>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4147770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34F40B7-36AB-4376-BE14-EF7004D79BB9}" type="datetime1">
              <a:rPr lang="en-US" smtClean="0"/>
              <a:t>4/28/2021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4023329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87CAB8-DCAE-46A5-AADA-B3FAD11A54E0}" type="datetime1">
              <a:rPr lang="en-US" smtClean="0"/>
              <a:t>4/28/2021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510073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332B432-ACDA-4023-A761-2BAB76577B62}" type="datetime1">
              <a:rPr lang="en-US" smtClean="0"/>
              <a:t>4/28/2021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153708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Rectangle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5"/>
            <a:ext cx="8933688" cy="2406895"/>
          </a:xfrm>
        </p:spPr>
        <p:txBody>
          <a:bodyPr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4" cy="457200"/>
          </a:xfrm>
        </p:spPr>
        <p:txBody>
          <a:bodyPr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5318760" y="1344502"/>
            <a:ext cx="1554480" cy="498781"/>
          </a:xfrm>
        </p:spPr>
        <p:txBody>
          <a:bodyPr/>
          <a:lstStyle>
            <a:lvl1pPr algn="ctr">
              <a:defRPr lang="en-US" sz="1300" kern="1200" spc="0" baseline="0">
                <a:solidFill>
                  <a:srgbClr val="FFFFFF"/>
                </a:solidFill>
                <a:latin typeface="+mn-lt"/>
                <a:ea typeface="+mn-ea"/>
                <a:cs typeface="+mn-cs"/>
              </a:defRPr>
            </a:lvl1pPr>
          </a:lstStyle>
          <a:p>
            <a:fld id="{D9C646AA-F36E-4540-911D-FFFC0A0EF24A}" type="datetime1">
              <a:rPr lang="en-US" smtClean="0"/>
              <a:t>4/28/2021</a:t>
            </a:fld>
            <a:endParaRPr lang="en-US" dirty="0"/>
          </a:p>
        </p:txBody>
      </p:sp>
      <p:sp>
        <p:nvSpPr>
          <p:cNvPr id="5" name="Footer Placeholder 4"/>
          <p:cNvSpPr>
            <a:spLocks noGrp="1"/>
          </p:cNvSpPr>
          <p:nvPr>
            <p:ph type="ftr" sz="quarter" idx="11"/>
          </p:nvPr>
        </p:nvSpPr>
        <p:spPr>
          <a:xfrm>
            <a:off x="1629157" y="5177408"/>
            <a:ext cx="5660134" cy="228600"/>
          </a:xfrm>
        </p:spPr>
        <p:txBody>
          <a:bodyPr/>
          <a:lstStyle>
            <a:lvl1pPr algn="l">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8604504" y="5177408"/>
            <a:ext cx="1958339"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606071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9186D26-FA5F-4637-B602-B7C2DC34CFD4}" type="datetime1">
              <a:rPr lang="en-US" smtClean="0"/>
              <a:t>4/28/2021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744672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A7F15D8-96D1-4781-BC50-CA8A088B2FE4}" type="datetime1">
              <a:rPr lang="en-US" smtClean="0"/>
              <a:t>4/28/2021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929960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9A96C99-B8F8-4528-BD05-0E16E943DC09}" type="datetime1">
              <a:rPr lang="en-US" smtClean="0"/>
              <a:t>4/28/2021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667413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4/28/2021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90724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smtClean="0"/>
              <a:t>Click to edit Master title style</a:t>
            </a:r>
            <a:endParaRPr lang="en-US" dirty="0"/>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7E8D12A6-918A-48BD-8CB9-CA713993B0EA}" type="datetime1">
              <a:rPr lang="en-US" smtClean="0"/>
              <a:t>4/28/2021</a:t>
            </a:fld>
            <a:endParaRPr lang="en-US"/>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2488602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a:xfrm>
            <a:off x="5662337"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E778CE86-875F-4587-BCF6-FA054AFC0D53}" type="datetime1">
              <a:rPr lang="en-US" smtClean="0"/>
              <a:pPr/>
              <a:t>4/28/2021</a:t>
            </a:fld>
            <a:endParaRPr lang="en-US" dirty="0"/>
          </a:p>
        </p:txBody>
      </p:sp>
      <p:sp>
        <p:nvSpPr>
          <p:cNvPr id="6" name="Footer Placeholder 5"/>
          <p:cNvSpPr>
            <a:spLocks noGrp="1"/>
          </p:cNvSpPr>
          <p:nvPr>
            <p:ph type="ftr" sz="quarter" idx="11"/>
          </p:nvPr>
        </p:nvSpPr>
        <p:spPr>
          <a:xfrm>
            <a:off x="612648" y="6035040"/>
            <a:ext cx="4588002" cy="365760"/>
          </a:xfrm>
        </p:spPr>
        <p:txBody>
          <a:bodyPr/>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endParaRPr lang="en-US" dirty="0"/>
          </a:p>
        </p:txBody>
      </p:sp>
      <p:sp>
        <p:nvSpPr>
          <p:cNvPr id="7" name="Slide Number Placeholder 6"/>
          <p:cNvSpPr>
            <a:spLocks noGrp="1"/>
          </p:cNvSpPr>
          <p:nvPr>
            <p:ph type="sldNum" sz="quarter" idx="12"/>
          </p:nvPr>
        </p:nvSpPr>
        <p:spPr>
          <a:xfrm>
            <a:off x="10396728" y="6035040"/>
            <a:ext cx="1225296" cy="365760"/>
          </a:xfrm>
        </p:spPr>
        <p:txBody>
          <a:bodyPr/>
          <a:lstStyle/>
          <a:p>
            <a:fld id="{34B7E4EF-A1BD-40F4-AB7B-04F084DD991D}" type="slidenum">
              <a:rPr lang="en-US" smtClean="0"/>
              <a:t>‹#›</a:t>
            </a:fld>
            <a:endParaRPr lang="en-US"/>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Tree>
    <p:extLst>
      <p:ext uri="{BB962C8B-B14F-4D97-AF65-F5344CB8AC3E}">
        <p14:creationId xmlns:p14="http://schemas.microsoft.com/office/powerpoint/2010/main" val="2678223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F6FA2B21-3FCD-4721-B95C-427943F61125}" type="datetime1">
              <a:rPr lang="en-US" smtClean="0"/>
              <a:t>4/28/2021</a:t>
            </a:fld>
            <a:endParaRPr lang="en-US"/>
          </a:p>
        </p:txBody>
      </p:sp>
      <p:sp>
        <p:nvSpPr>
          <p:cNvPr id="5" name="Footer Placeholder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381157763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65" r:id="rId5"/>
    <p:sldLayoutId id="2147483671" r:id="rId6"/>
    <p:sldLayoutId id="2147483672" r:id="rId7"/>
    <p:sldLayoutId id="2147483662" r:id="rId8"/>
    <p:sldLayoutId id="2147483663" r:id="rId9"/>
    <p:sldLayoutId id="2147483664" r:id="rId10"/>
    <p:sldLayoutId id="2147483666" r:id="rId11"/>
  </p:sldLayoutIdLst>
  <p:hf sldNum="0" hdr="0" ftr="0" dt="0"/>
  <p:txStyles>
    <p:titleStyle>
      <a:lvl1pPr algn="l" defTabSz="914400"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hyperlink" Target="https://confluence.cornell.edu/x/HpdJFw"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cornell-training.folio.ebsco.com/checkou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fabric, table, red, covered&#10;&#10;Description automatically generated">
            <a:extLst>
              <a:ext uri="{FF2B5EF4-FFF2-40B4-BE49-F238E27FC236}">
                <a16:creationId xmlns:a16="http://schemas.microsoft.com/office/drawing/2014/main" id="{6D3BA21E-E6C8-4E14-8E53-C5DF567E9D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1" y="761993"/>
            <a:ext cx="12191979" cy="6857990"/>
          </a:xfrm>
          <a:prstGeom prst="rect">
            <a:avLst/>
          </a:prstGeom>
        </p:spPr>
      </p:pic>
      <p:sp>
        <p:nvSpPr>
          <p:cNvPr id="64" name="Rectangle 59">
            <a:extLst>
              <a:ext uri="{FF2B5EF4-FFF2-40B4-BE49-F238E27FC236}">
                <a16:creationId xmlns:a16="http://schemas.microsoft.com/office/drawing/2014/main" id="{2644B391-9BFE-445C-A9EC-F544BB85FBC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7329"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65" name="Rectangle 61">
            <a:extLst>
              <a:ext uri="{FF2B5EF4-FFF2-40B4-BE49-F238E27FC236}">
                <a16:creationId xmlns:a16="http://schemas.microsoft.com/office/drawing/2014/main" id="{80F26E69-87D9-4655-AE7B-280A87AA3C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3272" y="1975104"/>
            <a:ext cx="5120640" cy="2907792"/>
          </a:xfrm>
          <a:prstGeom prst="rect">
            <a:avLst/>
          </a:prstGeom>
          <a:noFill/>
          <a:ln w="6350" cap="sq" cmpd="sng" algn="ctr">
            <a:solidFill>
              <a:schemeClr val="tx1"/>
            </a:solidFill>
            <a:prstDash val="solid"/>
            <a:miter lim="800000"/>
          </a:ln>
          <a:effectLst>
            <a:softEdge rad="0"/>
          </a:effectLst>
        </p:spPr>
      </p:sp>
      <p:sp>
        <p:nvSpPr>
          <p:cNvPr id="2" name="Title 1">
            <a:extLst>
              <a:ext uri="{FF2B5EF4-FFF2-40B4-BE49-F238E27FC236}">
                <a16:creationId xmlns:a16="http://schemas.microsoft.com/office/drawing/2014/main" id="{18C3B467-088C-4F3D-A9A7-105C4E1E20CD}"/>
              </a:ext>
            </a:extLst>
          </p:cNvPr>
          <p:cNvSpPr>
            <a:spLocks noGrp="1"/>
          </p:cNvSpPr>
          <p:nvPr>
            <p:ph type="ctrTitle"/>
          </p:nvPr>
        </p:nvSpPr>
        <p:spPr>
          <a:xfrm>
            <a:off x="1320935" y="1975104"/>
            <a:ext cx="4775075" cy="1740069"/>
          </a:xfrm>
        </p:spPr>
        <p:txBody>
          <a:bodyPr>
            <a:normAutofit/>
          </a:bodyPr>
          <a:lstStyle/>
          <a:p>
            <a:r>
              <a:rPr lang="en-US" sz="2800" dirty="0" smtClean="0">
                <a:solidFill>
                  <a:schemeClr val="tx1"/>
                </a:solidFill>
              </a:rPr>
              <a:t>Creating Records in FOLIO AND the technical services workflow</a:t>
            </a:r>
            <a:endParaRPr lang="en-US" sz="2800" dirty="0">
              <a:solidFill>
                <a:schemeClr val="tx1"/>
              </a:solidFill>
            </a:endParaRPr>
          </a:p>
        </p:txBody>
      </p:sp>
      <p:sp>
        <p:nvSpPr>
          <p:cNvPr id="3" name="Subtitle 2">
            <a:extLst>
              <a:ext uri="{FF2B5EF4-FFF2-40B4-BE49-F238E27FC236}">
                <a16:creationId xmlns:a16="http://schemas.microsoft.com/office/drawing/2014/main" id="{C8722DDC-8EEE-4A06-8DFE-B44871EAA2CF}"/>
              </a:ext>
            </a:extLst>
          </p:cNvPr>
          <p:cNvSpPr>
            <a:spLocks noGrp="1"/>
          </p:cNvSpPr>
          <p:nvPr>
            <p:ph type="subTitle" idx="1"/>
          </p:nvPr>
        </p:nvSpPr>
        <p:spPr>
          <a:xfrm>
            <a:off x="1320934" y="3479285"/>
            <a:ext cx="4775075" cy="1903627"/>
          </a:xfrm>
        </p:spPr>
        <p:txBody>
          <a:bodyPr>
            <a:normAutofit/>
          </a:bodyPr>
          <a:lstStyle/>
          <a:p>
            <a:r>
              <a:rPr lang="en-US" dirty="0" smtClean="0">
                <a:solidFill>
                  <a:schemeClr val="tx1"/>
                </a:solidFill>
              </a:rPr>
              <a:t>Presented by:</a:t>
            </a:r>
          </a:p>
          <a:p>
            <a:r>
              <a:rPr lang="en-US" dirty="0" smtClean="0">
                <a:solidFill>
                  <a:schemeClr val="tx1"/>
                </a:solidFill>
              </a:rPr>
              <a:t>Laura Daniels</a:t>
            </a:r>
          </a:p>
          <a:p>
            <a:r>
              <a:rPr lang="en-US" dirty="0" smtClean="0">
                <a:solidFill>
                  <a:schemeClr val="tx1"/>
                </a:solidFill>
              </a:rPr>
              <a:t>Jean M. Pajerek</a:t>
            </a:r>
          </a:p>
          <a:p>
            <a:r>
              <a:rPr lang="en-US" sz="1600" dirty="0" smtClean="0">
                <a:solidFill>
                  <a:schemeClr val="tx1"/>
                </a:solidFill>
              </a:rPr>
              <a:t>April 2021</a:t>
            </a:r>
            <a:endParaRPr lang="en-US" sz="1600" dirty="0">
              <a:solidFill>
                <a:schemeClr val="tx1"/>
              </a:solidFill>
            </a:endParaRPr>
          </a:p>
        </p:txBody>
      </p:sp>
    </p:spTree>
    <p:extLst>
      <p:ext uri="{BB962C8B-B14F-4D97-AF65-F5344CB8AC3E}">
        <p14:creationId xmlns:p14="http://schemas.microsoft.com/office/powerpoint/2010/main" val="173669318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Pop quiz!</a:t>
            </a:r>
            <a:endParaRPr lang="en-US" dirty="0">
              <a:solidFill>
                <a:srgbClr val="0070C0"/>
              </a:solidFill>
            </a:endParaRPr>
          </a:p>
        </p:txBody>
      </p:sp>
      <p:sp>
        <p:nvSpPr>
          <p:cNvPr id="3" name="Content Placeholder 2"/>
          <p:cNvSpPr>
            <a:spLocks noGrp="1"/>
          </p:cNvSpPr>
          <p:nvPr>
            <p:ph idx="1"/>
          </p:nvPr>
        </p:nvSpPr>
        <p:spPr/>
        <p:txBody>
          <a:bodyPr>
            <a:normAutofit fontScale="92500" lnSpcReduction="10000"/>
          </a:bodyPr>
          <a:lstStyle/>
          <a:p>
            <a:pPr marL="0" indent="0">
              <a:buNone/>
            </a:pPr>
            <a:r>
              <a:rPr lang="en-US" sz="4300" b="1" dirty="0" smtClean="0"/>
              <a:t>True or False</a:t>
            </a:r>
            <a:r>
              <a:rPr lang="en-US" sz="4300" dirty="0"/>
              <a:t>?</a:t>
            </a:r>
            <a:endParaRPr lang="en-US" sz="4300" dirty="0" smtClean="0"/>
          </a:p>
          <a:p>
            <a:endParaRPr lang="en-US" sz="3200" dirty="0"/>
          </a:p>
          <a:p>
            <a:pPr marL="0" indent="0">
              <a:buNone/>
            </a:pPr>
            <a:r>
              <a:rPr lang="en-US" sz="3200" dirty="0" smtClean="0"/>
              <a:t>Instance records in the FOLIO Inventory app must be based on MARC records.</a:t>
            </a:r>
          </a:p>
          <a:p>
            <a:endParaRPr lang="en-US" sz="3200" dirty="0"/>
          </a:p>
          <a:p>
            <a:pPr lvl="1"/>
            <a:r>
              <a:rPr lang="en-US" sz="3200" dirty="0" smtClean="0"/>
              <a:t>True</a:t>
            </a:r>
          </a:p>
          <a:p>
            <a:pPr lvl="1"/>
            <a:r>
              <a:rPr lang="en-US" sz="3200" dirty="0" smtClean="0"/>
              <a:t>False</a:t>
            </a:r>
          </a:p>
          <a:p>
            <a:endParaRPr lang="en-US" dirty="0"/>
          </a:p>
          <a:p>
            <a:endParaRPr lang="en-US" dirty="0"/>
          </a:p>
        </p:txBody>
      </p:sp>
    </p:spTree>
    <p:extLst>
      <p:ext uri="{BB962C8B-B14F-4D97-AF65-F5344CB8AC3E}">
        <p14:creationId xmlns:p14="http://schemas.microsoft.com/office/powerpoint/2010/main" val="12251288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5588" y="1062680"/>
            <a:ext cx="10058400" cy="5597612"/>
          </a:xfrm>
        </p:spPr>
        <p:txBody>
          <a:bodyPr>
            <a:normAutofit/>
          </a:bodyPr>
          <a:lstStyle/>
          <a:p>
            <a:r>
              <a:rPr lang="en-US" sz="3200" dirty="0" smtClean="0"/>
              <a:t>Instance records in the FOLIO Inventory app must be based on MARC records.</a:t>
            </a:r>
          </a:p>
          <a:p>
            <a:pPr lvl="1"/>
            <a:r>
              <a:rPr lang="en-US" sz="3200" dirty="0" smtClean="0"/>
              <a:t>True</a:t>
            </a:r>
          </a:p>
          <a:p>
            <a:pPr lvl="1"/>
            <a:r>
              <a:rPr lang="en-US" sz="3200" b="1" dirty="0" smtClean="0">
                <a:solidFill>
                  <a:srgbClr val="FF0000"/>
                </a:solidFill>
              </a:rPr>
              <a:t>False</a:t>
            </a:r>
          </a:p>
          <a:p>
            <a:pPr marL="274320" lvl="1" indent="0">
              <a:buNone/>
            </a:pPr>
            <a:endParaRPr lang="en-US" sz="3200" dirty="0" smtClean="0"/>
          </a:p>
          <a:p>
            <a:pPr marL="274320" lvl="1" indent="0">
              <a:buNone/>
            </a:pPr>
            <a:r>
              <a:rPr lang="en-US" sz="3200" dirty="0" smtClean="0"/>
              <a:t>The correct answer is </a:t>
            </a:r>
            <a:r>
              <a:rPr lang="en-US" sz="3200" b="1" dirty="0" smtClean="0"/>
              <a:t>FALSE</a:t>
            </a:r>
            <a:r>
              <a:rPr lang="en-US" sz="3200" dirty="0" smtClean="0"/>
              <a:t>. In the Inventory app, Instance records may be either MARC records or non-MARC records. </a:t>
            </a:r>
          </a:p>
          <a:p>
            <a:endParaRPr lang="en-US" dirty="0"/>
          </a:p>
          <a:p>
            <a:endParaRPr lang="en-US" dirty="0"/>
          </a:p>
        </p:txBody>
      </p:sp>
    </p:spTree>
    <p:extLst>
      <p:ext uri="{BB962C8B-B14F-4D97-AF65-F5344CB8AC3E}">
        <p14:creationId xmlns:p14="http://schemas.microsoft.com/office/powerpoint/2010/main" val="19432610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True or False?</a:t>
            </a:r>
            <a:endParaRPr lang="en-US" b="1" dirty="0"/>
          </a:p>
        </p:txBody>
      </p:sp>
      <p:sp>
        <p:nvSpPr>
          <p:cNvPr id="3" name="Content Placeholder 2"/>
          <p:cNvSpPr>
            <a:spLocks noGrp="1"/>
          </p:cNvSpPr>
          <p:nvPr>
            <p:ph idx="1"/>
          </p:nvPr>
        </p:nvSpPr>
        <p:spPr/>
        <p:txBody>
          <a:bodyPr>
            <a:normAutofit/>
          </a:bodyPr>
          <a:lstStyle/>
          <a:p>
            <a:pPr marL="0" indent="0">
              <a:buNone/>
            </a:pPr>
            <a:r>
              <a:rPr lang="en-US" sz="3200" dirty="0" smtClean="0"/>
              <a:t>In FOLIO, purchase order lines must be based on an instance record that already exists in Inventory, whether a MARC record or a non-MARC record.</a:t>
            </a:r>
          </a:p>
          <a:p>
            <a:endParaRPr lang="en-US" sz="3200" dirty="0"/>
          </a:p>
          <a:p>
            <a:pPr lvl="1"/>
            <a:r>
              <a:rPr lang="en-US" sz="3200" dirty="0" smtClean="0"/>
              <a:t>True</a:t>
            </a:r>
          </a:p>
          <a:p>
            <a:pPr lvl="1"/>
            <a:r>
              <a:rPr lang="en-US" sz="3200" dirty="0" smtClean="0"/>
              <a:t>False</a:t>
            </a:r>
            <a:endParaRPr lang="en-US" sz="3200" dirty="0"/>
          </a:p>
        </p:txBody>
      </p:sp>
    </p:spTree>
    <p:extLst>
      <p:ext uri="{BB962C8B-B14F-4D97-AF65-F5344CB8AC3E}">
        <p14:creationId xmlns:p14="http://schemas.microsoft.com/office/powerpoint/2010/main" val="7588601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607952"/>
            <a:ext cx="10058400" cy="5743422"/>
          </a:xfrm>
        </p:spPr>
        <p:txBody>
          <a:bodyPr>
            <a:normAutofit/>
          </a:bodyPr>
          <a:lstStyle/>
          <a:p>
            <a:pPr marL="0" indent="0">
              <a:buNone/>
            </a:pPr>
            <a:r>
              <a:rPr lang="en-US" sz="2800" dirty="0" smtClean="0"/>
              <a:t>In FOLIO, purchase order lines must be based on an instance record that already exists in Inventory, whether a MARC record or a non-MARC record.</a:t>
            </a:r>
          </a:p>
          <a:p>
            <a:endParaRPr lang="en-US" sz="2800" dirty="0"/>
          </a:p>
          <a:p>
            <a:pPr lvl="1"/>
            <a:r>
              <a:rPr lang="en-US" sz="2800" dirty="0" smtClean="0"/>
              <a:t>True</a:t>
            </a:r>
          </a:p>
          <a:p>
            <a:pPr lvl="1"/>
            <a:r>
              <a:rPr lang="en-US" sz="2800" b="1" dirty="0" smtClean="0">
                <a:solidFill>
                  <a:srgbClr val="FF0000"/>
                </a:solidFill>
              </a:rPr>
              <a:t>False</a:t>
            </a:r>
          </a:p>
          <a:p>
            <a:pPr lvl="1"/>
            <a:endParaRPr lang="en-US" sz="2800" b="1" dirty="0">
              <a:solidFill>
                <a:srgbClr val="FF0000"/>
              </a:solidFill>
            </a:endParaRPr>
          </a:p>
          <a:p>
            <a:pPr marL="274320" lvl="1" indent="0">
              <a:buNone/>
            </a:pPr>
            <a:r>
              <a:rPr lang="en-US" sz="2800" dirty="0" smtClean="0"/>
              <a:t>Purchase order lines in FOLIO do NOT have to be connected to a pre-existing Inventory instance record of any kind. You do not HAVE to create an instance record in Inventory at any point during the ordering process.</a:t>
            </a:r>
          </a:p>
          <a:p>
            <a:pPr lvl="1"/>
            <a:endParaRPr lang="en-US" sz="2800" b="1" dirty="0">
              <a:solidFill>
                <a:srgbClr val="FF0000"/>
              </a:solidFill>
            </a:endParaRPr>
          </a:p>
          <a:p>
            <a:pPr lvl="1"/>
            <a:endParaRPr lang="en-US" sz="2800" b="1" dirty="0">
              <a:solidFill>
                <a:srgbClr val="FF0000"/>
              </a:solidFill>
            </a:endParaRPr>
          </a:p>
        </p:txBody>
      </p:sp>
    </p:spTree>
    <p:extLst>
      <p:ext uri="{BB962C8B-B14F-4D97-AF65-F5344CB8AC3E}">
        <p14:creationId xmlns:p14="http://schemas.microsoft.com/office/powerpoint/2010/main" val="35947025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True or False?</a:t>
            </a:r>
            <a:endParaRPr lang="en-US" b="1" dirty="0"/>
          </a:p>
        </p:txBody>
      </p:sp>
      <p:sp>
        <p:nvSpPr>
          <p:cNvPr id="3" name="Content Placeholder 2"/>
          <p:cNvSpPr>
            <a:spLocks noGrp="1"/>
          </p:cNvSpPr>
          <p:nvPr>
            <p:ph idx="1"/>
          </p:nvPr>
        </p:nvSpPr>
        <p:spPr/>
        <p:txBody>
          <a:bodyPr>
            <a:normAutofit/>
          </a:bodyPr>
          <a:lstStyle/>
          <a:p>
            <a:pPr marL="0" indent="0">
              <a:buNone/>
            </a:pPr>
            <a:r>
              <a:rPr lang="en-US" sz="3200" dirty="0" smtClean="0"/>
              <a:t>In FOLIO, invoice lines must be derived from an existing purchase order line.</a:t>
            </a:r>
          </a:p>
          <a:p>
            <a:pPr marL="0" indent="0">
              <a:buNone/>
            </a:pPr>
            <a:r>
              <a:rPr lang="en-US" sz="3200" dirty="0" smtClean="0"/>
              <a:t>(Hint: there is a pattern here!)</a:t>
            </a:r>
          </a:p>
          <a:p>
            <a:pPr marL="0" indent="0">
              <a:buNone/>
            </a:pPr>
            <a:endParaRPr lang="en-US" sz="3200" dirty="0"/>
          </a:p>
          <a:p>
            <a:pPr lvl="1"/>
            <a:r>
              <a:rPr lang="en-US" sz="3200" dirty="0" smtClean="0"/>
              <a:t>True</a:t>
            </a:r>
          </a:p>
          <a:p>
            <a:pPr lvl="1"/>
            <a:r>
              <a:rPr lang="en-US" sz="3200" dirty="0" smtClean="0"/>
              <a:t>False</a:t>
            </a:r>
            <a:endParaRPr lang="en-US" sz="3200" dirty="0"/>
          </a:p>
        </p:txBody>
      </p:sp>
    </p:spTree>
    <p:extLst>
      <p:ext uri="{BB962C8B-B14F-4D97-AF65-F5344CB8AC3E}">
        <p14:creationId xmlns:p14="http://schemas.microsoft.com/office/powerpoint/2010/main" val="7458437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5680" y="711200"/>
            <a:ext cx="10058400" cy="5425440"/>
          </a:xfrm>
        </p:spPr>
        <p:txBody>
          <a:bodyPr>
            <a:normAutofit/>
          </a:bodyPr>
          <a:lstStyle/>
          <a:p>
            <a:pPr marL="0" indent="0">
              <a:buNone/>
            </a:pPr>
            <a:r>
              <a:rPr lang="en-US" sz="3200" dirty="0" smtClean="0"/>
              <a:t>In FOLIO, invoice lines must be derived from an existing purchase order line.</a:t>
            </a:r>
          </a:p>
          <a:p>
            <a:pPr marL="0" indent="0">
              <a:buNone/>
            </a:pPr>
            <a:r>
              <a:rPr lang="en-US" sz="3200" dirty="0" smtClean="0"/>
              <a:t>(Hint: there is a pattern here!)</a:t>
            </a:r>
          </a:p>
          <a:p>
            <a:pPr marL="0" indent="0">
              <a:buNone/>
            </a:pPr>
            <a:endParaRPr lang="en-US" sz="3200" dirty="0"/>
          </a:p>
          <a:p>
            <a:pPr lvl="1"/>
            <a:r>
              <a:rPr lang="en-US" sz="3200" dirty="0" smtClean="0"/>
              <a:t>True</a:t>
            </a:r>
          </a:p>
          <a:p>
            <a:pPr lvl="1"/>
            <a:r>
              <a:rPr lang="en-US" sz="3200" b="1" dirty="0" smtClean="0">
                <a:solidFill>
                  <a:srgbClr val="FF0000"/>
                </a:solidFill>
              </a:rPr>
              <a:t>False</a:t>
            </a:r>
          </a:p>
          <a:p>
            <a:pPr lvl="1"/>
            <a:endParaRPr lang="en-US" sz="3200" b="1" dirty="0">
              <a:solidFill>
                <a:srgbClr val="FF0000"/>
              </a:solidFill>
            </a:endParaRPr>
          </a:p>
          <a:p>
            <a:pPr marL="274320" lvl="1" indent="0">
              <a:buNone/>
            </a:pPr>
            <a:r>
              <a:rPr lang="en-US" sz="3200" dirty="0" smtClean="0"/>
              <a:t>Invoice lines in FOLIO do NOT have to be derived from a purchase order line, although they can be.</a:t>
            </a:r>
            <a:endParaRPr lang="en-US" sz="3200" dirty="0"/>
          </a:p>
        </p:txBody>
      </p:sp>
    </p:spTree>
    <p:extLst>
      <p:ext uri="{BB962C8B-B14F-4D97-AF65-F5344CB8AC3E}">
        <p14:creationId xmlns:p14="http://schemas.microsoft.com/office/powerpoint/2010/main" val="21333461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70C0"/>
                </a:solidFill>
              </a:rPr>
              <a:t>We know that instance records in Inventory can be based on either MARC data or non-MARC data:</a:t>
            </a:r>
            <a:endParaRPr lang="en-US"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780732" y="2462212"/>
            <a:ext cx="4981575" cy="2324100"/>
          </a:xfrm>
          <a:prstGeom prst="rect">
            <a:avLst/>
          </a:prstGeom>
        </p:spPr>
      </p:pic>
      <p:pic>
        <p:nvPicPr>
          <p:cNvPr id="5" name="Picture 4"/>
          <p:cNvPicPr>
            <a:picLocks noChangeAspect="1"/>
          </p:cNvPicPr>
          <p:nvPr/>
        </p:nvPicPr>
        <p:blipFill>
          <a:blip r:embed="rId3"/>
          <a:stretch>
            <a:fillRect/>
          </a:stretch>
        </p:blipFill>
        <p:spPr>
          <a:xfrm>
            <a:off x="6614795" y="3624262"/>
            <a:ext cx="4895850" cy="2657475"/>
          </a:xfrm>
          <a:prstGeom prst="rect">
            <a:avLst/>
          </a:prstGeom>
        </p:spPr>
      </p:pic>
    </p:spTree>
    <p:extLst>
      <p:ext uri="{BB962C8B-B14F-4D97-AF65-F5344CB8AC3E}">
        <p14:creationId xmlns:p14="http://schemas.microsoft.com/office/powerpoint/2010/main" val="5612299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0070C0"/>
                </a:solidFill>
              </a:rPr>
              <a:t>Under what circumstances would we create an instance record that is not a MARC record?</a:t>
            </a:r>
            <a:endParaRPr lang="en-US" dirty="0">
              <a:solidFill>
                <a:srgbClr val="0070C0"/>
              </a:solidFill>
            </a:endParaRPr>
          </a:p>
        </p:txBody>
      </p:sp>
      <p:sp>
        <p:nvSpPr>
          <p:cNvPr id="3" name="Content Placeholder 2"/>
          <p:cNvSpPr>
            <a:spLocks noGrp="1"/>
          </p:cNvSpPr>
          <p:nvPr>
            <p:ph idx="1"/>
          </p:nvPr>
        </p:nvSpPr>
        <p:spPr/>
        <p:txBody>
          <a:bodyPr/>
          <a:lstStyle/>
          <a:p>
            <a:pPr marL="0" indent="0">
              <a:buNone/>
            </a:pPr>
            <a:r>
              <a:rPr lang="en-US" dirty="0" smtClean="0"/>
              <a:t>A common scenario for creating a non-MARC instance record in Inventory is when there is no MARC record available to use when creating a order for something. This could be library material that has no record in OCLC yet, or some kind of equipment, like a laptop. When you create a non-MARC instance record within Inventory, the “Source” field is filled in automatically with the system-supplied value of “FOLIO,” and cannot be edited.</a:t>
            </a:r>
          </a:p>
          <a:p>
            <a:endParaRPr lang="en-US" dirty="0"/>
          </a:p>
          <a:p>
            <a:r>
              <a:rPr lang="en-US" dirty="0" smtClean="0"/>
              <a:t> </a:t>
            </a:r>
            <a:endParaRPr lang="en-US" dirty="0"/>
          </a:p>
        </p:txBody>
      </p:sp>
      <p:pic>
        <p:nvPicPr>
          <p:cNvPr id="4" name="Picture 3"/>
          <p:cNvPicPr>
            <a:picLocks noChangeAspect="1"/>
          </p:cNvPicPr>
          <p:nvPr/>
        </p:nvPicPr>
        <p:blipFill>
          <a:blip r:embed="rId3"/>
          <a:stretch>
            <a:fillRect/>
          </a:stretch>
        </p:blipFill>
        <p:spPr>
          <a:xfrm>
            <a:off x="1178560" y="3291840"/>
            <a:ext cx="10048239" cy="3132137"/>
          </a:xfrm>
          <a:prstGeom prst="rect">
            <a:avLst/>
          </a:prstGeom>
        </p:spPr>
      </p:pic>
    </p:spTree>
    <p:extLst>
      <p:ext uri="{BB962C8B-B14F-4D97-AF65-F5344CB8AC3E}">
        <p14:creationId xmlns:p14="http://schemas.microsoft.com/office/powerpoint/2010/main" val="28721472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0070C0"/>
                </a:solidFill>
              </a:rPr>
              <a:t>Ordering library material that does not have a MARC record in OCLC</a:t>
            </a:r>
            <a:endParaRPr lang="en-US" sz="3600" dirty="0">
              <a:solidFill>
                <a:srgbClr val="0070C0"/>
              </a:solidFill>
            </a:endParaRPr>
          </a:p>
        </p:txBody>
      </p:sp>
      <p:sp>
        <p:nvSpPr>
          <p:cNvPr id="3" name="Content Placeholder 2"/>
          <p:cNvSpPr>
            <a:spLocks noGrp="1"/>
          </p:cNvSpPr>
          <p:nvPr>
            <p:ph idx="1"/>
          </p:nvPr>
        </p:nvSpPr>
        <p:spPr>
          <a:xfrm>
            <a:off x="1066800" y="2014194"/>
            <a:ext cx="10058400" cy="4474326"/>
          </a:xfrm>
        </p:spPr>
        <p:txBody>
          <a:bodyPr>
            <a:noAutofit/>
          </a:bodyPr>
          <a:lstStyle/>
          <a:p>
            <a:pPr marL="0" indent="0">
              <a:buNone/>
            </a:pPr>
            <a:r>
              <a:rPr lang="en-US" sz="2000" dirty="0" smtClean="0"/>
              <a:t>If you are creating a purchase order for library material that does not have a MARC record in OCLC yet, there are a couple of possible workflows in FOLIO:</a:t>
            </a:r>
          </a:p>
          <a:p>
            <a:pPr marL="0" indent="0">
              <a:buNone/>
            </a:pPr>
            <a:endParaRPr lang="en-US" sz="2000" dirty="0"/>
          </a:p>
          <a:p>
            <a:r>
              <a:rPr lang="en-US" sz="2000" dirty="0" smtClean="0"/>
              <a:t>Create an instance record in Inventory</a:t>
            </a:r>
          </a:p>
          <a:p>
            <a:r>
              <a:rPr lang="en-US" sz="2000" dirty="0" smtClean="0"/>
              <a:t>Switch to the Orders app and create your purchase order, importing the bibliographic information into the purchase order line from the instance record you just created in Inventory.</a:t>
            </a:r>
          </a:p>
          <a:p>
            <a:pPr marL="0" indent="0">
              <a:buNone/>
            </a:pPr>
            <a:r>
              <a:rPr lang="en-US" sz="2000" dirty="0" smtClean="0"/>
              <a:t>OR, in this 2</a:t>
            </a:r>
            <a:r>
              <a:rPr lang="en-US" sz="2000" baseline="30000" dirty="0" smtClean="0"/>
              <a:t>nd</a:t>
            </a:r>
            <a:r>
              <a:rPr lang="en-US" sz="2000" dirty="0" smtClean="0"/>
              <a:t> scenario:</a:t>
            </a:r>
          </a:p>
          <a:p>
            <a:r>
              <a:rPr lang="en-US" sz="2000" dirty="0" smtClean="0"/>
              <a:t>Create the purchase order in the Orders app and enter the bibliographic information into the purchase order line, allowing FOLIO to create the instance, holdings and item records in Inventory automatically.</a:t>
            </a:r>
            <a:endParaRPr lang="en-US" sz="2000" dirty="0"/>
          </a:p>
        </p:txBody>
      </p:sp>
    </p:spTree>
    <p:extLst>
      <p:ext uri="{BB962C8B-B14F-4D97-AF65-F5344CB8AC3E}">
        <p14:creationId xmlns:p14="http://schemas.microsoft.com/office/powerpoint/2010/main" val="23110173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2065" y="642594"/>
            <a:ext cx="10058400" cy="1371600"/>
          </a:xfrm>
        </p:spPr>
        <p:txBody>
          <a:bodyPr/>
          <a:lstStyle/>
          <a:p>
            <a:r>
              <a:rPr lang="en-US" dirty="0" smtClean="0">
                <a:solidFill>
                  <a:srgbClr val="0070C0"/>
                </a:solidFill>
              </a:rPr>
              <a:t>Let’s see how this works in practice</a:t>
            </a:r>
            <a:endParaRPr lang="en-US" dirty="0">
              <a:solidFill>
                <a:srgbClr val="0070C0"/>
              </a:solidFill>
            </a:endParaRPr>
          </a:p>
        </p:txBody>
      </p:sp>
      <p:sp>
        <p:nvSpPr>
          <p:cNvPr id="3" name="Content Placeholder 2"/>
          <p:cNvSpPr>
            <a:spLocks noGrp="1"/>
          </p:cNvSpPr>
          <p:nvPr>
            <p:ph idx="1"/>
          </p:nvPr>
        </p:nvSpPr>
        <p:spPr>
          <a:xfrm>
            <a:off x="972065" y="1729058"/>
            <a:ext cx="10247870" cy="4745881"/>
          </a:xfrm>
        </p:spPr>
        <p:txBody>
          <a:bodyPr>
            <a:normAutofit/>
          </a:bodyPr>
          <a:lstStyle/>
          <a:p>
            <a:pPr marL="0" indent="0">
              <a:buNone/>
            </a:pPr>
            <a:r>
              <a:rPr lang="en-US" sz="2400" b="1" dirty="0" smtClean="0"/>
              <a:t>Scenario 2</a:t>
            </a:r>
          </a:p>
          <a:p>
            <a:pPr marL="0" indent="0">
              <a:buNone/>
            </a:pPr>
            <a:endParaRPr lang="en-US" sz="1800" dirty="0"/>
          </a:p>
          <a:p>
            <a:pPr marL="0" indent="0">
              <a:buNone/>
            </a:pPr>
            <a:r>
              <a:rPr lang="en-US" sz="1800" dirty="0" smtClean="0"/>
              <a:t>You need to create an order for physical library material (not electronic) that has no record in OCLC. Once you have ascertained that there is no record in OCLC that you can use as the basis for your purchase order, proceed as follows:</a:t>
            </a:r>
            <a:endParaRPr lang="en-US" sz="1800" dirty="0"/>
          </a:p>
          <a:p>
            <a:r>
              <a:rPr lang="en-US" sz="1800" dirty="0" smtClean="0"/>
              <a:t>Launch the Orders app, and select the “Orders” segment in the left-hand pane.</a:t>
            </a:r>
          </a:p>
          <a:p>
            <a:pPr marL="0" indent="0">
              <a:buNone/>
            </a:pPr>
            <a:endParaRPr lang="en-US" sz="1800" dirty="0" smtClean="0"/>
          </a:p>
          <a:p>
            <a:r>
              <a:rPr lang="en-US" sz="1800" dirty="0" smtClean="0"/>
              <a:t>In the upper-right corner of the screen, click on the blue “New” button. You will be taken to a screen that says “Create purchase order.”</a:t>
            </a:r>
          </a:p>
          <a:p>
            <a:endParaRPr lang="en-US" dirty="0" smtClean="0"/>
          </a:p>
          <a:p>
            <a:endParaRPr lang="en-US" dirty="0" smtClean="0"/>
          </a:p>
          <a:p>
            <a:endParaRPr lang="en-US" dirty="0"/>
          </a:p>
        </p:txBody>
      </p:sp>
      <p:pic>
        <p:nvPicPr>
          <p:cNvPr id="4" name="Picture 3"/>
          <p:cNvPicPr>
            <a:picLocks noChangeAspect="1"/>
          </p:cNvPicPr>
          <p:nvPr/>
        </p:nvPicPr>
        <p:blipFill>
          <a:blip r:embed="rId3"/>
          <a:stretch>
            <a:fillRect/>
          </a:stretch>
        </p:blipFill>
        <p:spPr>
          <a:xfrm>
            <a:off x="4510216" y="5090985"/>
            <a:ext cx="2669060" cy="950686"/>
          </a:xfrm>
          <a:prstGeom prst="rect">
            <a:avLst/>
          </a:prstGeom>
        </p:spPr>
      </p:pic>
      <p:pic>
        <p:nvPicPr>
          <p:cNvPr id="5" name="Picture 4"/>
          <p:cNvPicPr>
            <a:picLocks noChangeAspect="1"/>
          </p:cNvPicPr>
          <p:nvPr/>
        </p:nvPicPr>
        <p:blipFill>
          <a:blip r:embed="rId4"/>
          <a:stretch>
            <a:fillRect/>
          </a:stretch>
        </p:blipFill>
        <p:spPr>
          <a:xfrm>
            <a:off x="8268343" y="3422178"/>
            <a:ext cx="3267075" cy="1076325"/>
          </a:xfrm>
          <a:prstGeom prst="rect">
            <a:avLst/>
          </a:prstGeom>
        </p:spPr>
      </p:pic>
    </p:spTree>
    <p:extLst>
      <p:ext uri="{BB962C8B-B14F-4D97-AF65-F5344CB8AC3E}">
        <p14:creationId xmlns:p14="http://schemas.microsoft.com/office/powerpoint/2010/main" val="40677308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Many </a:t>
            </a:r>
            <a:r>
              <a:rPr lang="en-US" dirty="0" smtClean="0"/>
              <a:t>new Inventory records will be imported into FOLIO</a:t>
            </a:r>
            <a:endParaRPr lang="en-US" dirty="0"/>
          </a:p>
        </p:txBody>
      </p:sp>
      <p:sp>
        <p:nvSpPr>
          <p:cNvPr id="3" name="Content Placeholder 2"/>
          <p:cNvSpPr>
            <a:spLocks noGrp="1"/>
          </p:cNvSpPr>
          <p:nvPr>
            <p:ph idx="1"/>
          </p:nvPr>
        </p:nvSpPr>
        <p:spPr>
          <a:xfrm>
            <a:off x="1066800" y="2014194"/>
            <a:ext cx="10058400" cy="3938550"/>
          </a:xfrm>
        </p:spPr>
        <p:txBody>
          <a:bodyPr/>
          <a:lstStyle/>
          <a:p>
            <a:pPr marL="0" indent="0">
              <a:buNone/>
            </a:pPr>
            <a:r>
              <a:rPr lang="en-US" sz="1800" dirty="0" smtClean="0"/>
              <a:t>Inventory records = Instances (i.e. bibs), Holdings, Items</a:t>
            </a:r>
          </a:p>
          <a:p>
            <a:endParaRPr lang="en-US" dirty="0"/>
          </a:p>
          <a:p>
            <a:r>
              <a:rPr lang="en-US" dirty="0" smtClean="0"/>
              <a:t>Batch processes (files of records, e.g., from vendors) </a:t>
            </a:r>
          </a:p>
          <a:p>
            <a:endParaRPr lang="en-US" dirty="0"/>
          </a:p>
          <a:p>
            <a:endParaRPr lang="en-US" dirty="0" smtClean="0"/>
          </a:p>
          <a:p>
            <a:r>
              <a:rPr lang="en-US" dirty="0" smtClean="0"/>
              <a:t>Individual records (from OCLC)</a:t>
            </a:r>
            <a:endParaRPr lang="en-US" dirty="0"/>
          </a:p>
        </p:txBody>
      </p:sp>
      <p:pic>
        <p:nvPicPr>
          <p:cNvPr id="4" name="Picture 3"/>
          <p:cNvPicPr>
            <a:picLocks noChangeAspect="1"/>
          </p:cNvPicPr>
          <p:nvPr/>
        </p:nvPicPr>
        <p:blipFill>
          <a:blip r:embed="rId2"/>
          <a:stretch>
            <a:fillRect/>
          </a:stretch>
        </p:blipFill>
        <p:spPr>
          <a:xfrm>
            <a:off x="5895974" y="2780300"/>
            <a:ext cx="2133600" cy="733425"/>
          </a:xfrm>
          <a:prstGeom prst="rect">
            <a:avLst/>
          </a:prstGeom>
        </p:spPr>
      </p:pic>
      <p:pic>
        <p:nvPicPr>
          <p:cNvPr id="5" name="Picture 4"/>
          <p:cNvPicPr>
            <a:picLocks noChangeAspect="1"/>
          </p:cNvPicPr>
          <p:nvPr/>
        </p:nvPicPr>
        <p:blipFill>
          <a:blip r:embed="rId3"/>
          <a:stretch>
            <a:fillRect/>
          </a:stretch>
        </p:blipFill>
        <p:spPr>
          <a:xfrm>
            <a:off x="2671761" y="4442269"/>
            <a:ext cx="2276475" cy="609600"/>
          </a:xfrm>
          <a:prstGeom prst="rect">
            <a:avLst/>
          </a:prstGeom>
        </p:spPr>
      </p:pic>
      <p:pic>
        <p:nvPicPr>
          <p:cNvPr id="6" name="Picture 5"/>
          <p:cNvPicPr>
            <a:picLocks noChangeAspect="1"/>
          </p:cNvPicPr>
          <p:nvPr/>
        </p:nvPicPr>
        <p:blipFill>
          <a:blip r:embed="rId4"/>
          <a:stretch>
            <a:fillRect/>
          </a:stretch>
        </p:blipFill>
        <p:spPr>
          <a:xfrm>
            <a:off x="5800724" y="4161770"/>
            <a:ext cx="2543175" cy="2116728"/>
          </a:xfrm>
          <a:prstGeom prst="rect">
            <a:avLst/>
          </a:prstGeom>
        </p:spPr>
      </p:pic>
    </p:spTree>
    <p:extLst>
      <p:ext uri="{BB962C8B-B14F-4D97-AF65-F5344CB8AC3E}">
        <p14:creationId xmlns:p14="http://schemas.microsoft.com/office/powerpoint/2010/main" val="7011537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Scenario 2, continued</a:t>
            </a:r>
            <a:endParaRPr lang="en-US" dirty="0">
              <a:solidFill>
                <a:srgbClr val="0070C0"/>
              </a:solidFill>
            </a:endParaRPr>
          </a:p>
        </p:txBody>
      </p:sp>
      <p:sp>
        <p:nvSpPr>
          <p:cNvPr id="3" name="Content Placeholder 2"/>
          <p:cNvSpPr>
            <a:spLocks noGrp="1"/>
          </p:cNvSpPr>
          <p:nvPr>
            <p:ph idx="1"/>
          </p:nvPr>
        </p:nvSpPr>
        <p:spPr/>
        <p:txBody>
          <a:bodyPr>
            <a:normAutofit/>
          </a:bodyPr>
          <a:lstStyle/>
          <a:p>
            <a:r>
              <a:rPr lang="en-US" sz="1800" dirty="0" smtClean="0"/>
              <a:t>Fill out as many of the fields as you can; only vendor and order type are required. If you are using an order template, a lot of the information is supplied automatically from the template.</a:t>
            </a:r>
          </a:p>
          <a:p>
            <a:r>
              <a:rPr lang="en-US" sz="1800" dirty="0" smtClean="0"/>
              <a:t>When finished, click the button in the bottom right corner that says “Save &amp; close.”</a:t>
            </a:r>
          </a:p>
          <a:p>
            <a:r>
              <a:rPr lang="en-US" sz="1800" dirty="0" smtClean="0"/>
              <a:t>You should see a green confirmation message, called a “toast,” letting you know that your order was successfully created. Your order displays in the right-hand pane.</a:t>
            </a:r>
          </a:p>
          <a:p>
            <a:r>
              <a:rPr lang="en-US" sz="1800" dirty="0" smtClean="0"/>
              <a:t>Scroll down your purchase order until you come to the section, or “accordion,” called “PO lines.” Click on the button that says “Add PO line.” </a:t>
            </a:r>
          </a:p>
          <a:p>
            <a:endParaRPr lang="en-US" sz="1800" dirty="0"/>
          </a:p>
          <a:p>
            <a:endParaRPr lang="en-US" sz="1800" dirty="0"/>
          </a:p>
        </p:txBody>
      </p:sp>
      <p:pic>
        <p:nvPicPr>
          <p:cNvPr id="4" name="Picture 3"/>
          <p:cNvPicPr>
            <a:picLocks noChangeAspect="1"/>
          </p:cNvPicPr>
          <p:nvPr/>
        </p:nvPicPr>
        <p:blipFill>
          <a:blip r:embed="rId2"/>
          <a:stretch>
            <a:fillRect/>
          </a:stretch>
        </p:blipFill>
        <p:spPr>
          <a:xfrm>
            <a:off x="8936380" y="2790696"/>
            <a:ext cx="1609725" cy="485775"/>
          </a:xfrm>
          <a:prstGeom prst="rect">
            <a:avLst/>
          </a:prstGeom>
        </p:spPr>
      </p:pic>
      <p:pic>
        <p:nvPicPr>
          <p:cNvPr id="5" name="Picture 4"/>
          <p:cNvPicPr>
            <a:picLocks noChangeAspect="1"/>
          </p:cNvPicPr>
          <p:nvPr/>
        </p:nvPicPr>
        <p:blipFill>
          <a:blip r:embed="rId3"/>
          <a:stretch>
            <a:fillRect/>
          </a:stretch>
        </p:blipFill>
        <p:spPr>
          <a:xfrm>
            <a:off x="4720281" y="4559644"/>
            <a:ext cx="6775622" cy="1705232"/>
          </a:xfrm>
          <a:prstGeom prst="rect">
            <a:avLst/>
          </a:prstGeom>
        </p:spPr>
      </p:pic>
    </p:spTree>
    <p:extLst>
      <p:ext uri="{BB962C8B-B14F-4D97-AF65-F5344CB8AC3E}">
        <p14:creationId xmlns:p14="http://schemas.microsoft.com/office/powerpoint/2010/main" val="19087440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Scenario 2, continued</a:t>
            </a:r>
            <a:endParaRPr lang="en-US" dirty="0">
              <a:solidFill>
                <a:srgbClr val="0070C0"/>
              </a:solidFill>
            </a:endParaRPr>
          </a:p>
        </p:txBody>
      </p:sp>
      <p:sp>
        <p:nvSpPr>
          <p:cNvPr id="3" name="Content Placeholder 2"/>
          <p:cNvSpPr>
            <a:spLocks noGrp="1"/>
          </p:cNvSpPr>
          <p:nvPr>
            <p:ph idx="1"/>
          </p:nvPr>
        </p:nvSpPr>
        <p:spPr>
          <a:xfrm>
            <a:off x="877330" y="1668162"/>
            <a:ext cx="10247870" cy="4868563"/>
          </a:xfrm>
        </p:spPr>
        <p:txBody>
          <a:bodyPr>
            <a:normAutofit/>
          </a:bodyPr>
          <a:lstStyle/>
          <a:p>
            <a:r>
              <a:rPr lang="en-US" sz="1800" dirty="0" smtClean="0"/>
              <a:t>You should find yourself on a screen that says “Add PO line” at the top: </a:t>
            </a:r>
          </a:p>
          <a:p>
            <a:r>
              <a:rPr lang="en-US" sz="1800" dirty="0" smtClean="0"/>
              <a:t>If you used an order template to create your order, some of the fields will already be filled in with information supplied automatically by the template.</a:t>
            </a:r>
          </a:p>
          <a:p>
            <a:r>
              <a:rPr lang="en-US" sz="1800" dirty="0" smtClean="0"/>
              <a:t>Using the information you have about the material being ordered, fill out the required fields in the purchase order line form. Required fields are indicated by a red asterisk. Price information is required, but the system does not require you to specify a fund in Honeysuckle. However, if you do not, no encumbrance will be recorded.</a:t>
            </a:r>
          </a:p>
          <a:p>
            <a:r>
              <a:rPr lang="en-US" sz="1800" dirty="0" smtClean="0"/>
              <a:t>For this exercise, pay particular attention to the field in the “Physical resource details” accordion of the purchase order line that says “Create inventory.” Select the option for “Instance, holding, item.”</a:t>
            </a:r>
          </a:p>
          <a:p>
            <a:endParaRPr lang="en-US" sz="1800" dirty="0"/>
          </a:p>
        </p:txBody>
      </p:sp>
      <p:pic>
        <p:nvPicPr>
          <p:cNvPr id="6" name="Picture 5"/>
          <p:cNvPicPr>
            <a:picLocks noChangeAspect="1"/>
          </p:cNvPicPr>
          <p:nvPr/>
        </p:nvPicPr>
        <p:blipFill>
          <a:blip r:embed="rId2"/>
          <a:stretch>
            <a:fillRect/>
          </a:stretch>
        </p:blipFill>
        <p:spPr>
          <a:xfrm>
            <a:off x="7685902" y="1482853"/>
            <a:ext cx="2150077" cy="543698"/>
          </a:xfrm>
          <a:prstGeom prst="rect">
            <a:avLst/>
          </a:prstGeom>
        </p:spPr>
      </p:pic>
      <p:pic>
        <p:nvPicPr>
          <p:cNvPr id="7" name="Picture 6"/>
          <p:cNvPicPr>
            <a:picLocks noChangeAspect="1"/>
          </p:cNvPicPr>
          <p:nvPr/>
        </p:nvPicPr>
        <p:blipFill>
          <a:blip r:embed="rId3"/>
          <a:stretch>
            <a:fillRect/>
          </a:stretch>
        </p:blipFill>
        <p:spPr>
          <a:xfrm>
            <a:off x="1668162" y="4971663"/>
            <a:ext cx="9020433" cy="1367353"/>
          </a:xfrm>
          <a:prstGeom prst="rect">
            <a:avLst/>
          </a:prstGeom>
        </p:spPr>
      </p:pic>
    </p:spTree>
    <p:extLst>
      <p:ext uri="{BB962C8B-B14F-4D97-AF65-F5344CB8AC3E}">
        <p14:creationId xmlns:p14="http://schemas.microsoft.com/office/powerpoint/2010/main" val="34520232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Scenario 2, continued</a:t>
            </a:r>
            <a:endParaRPr lang="en-US" dirty="0">
              <a:solidFill>
                <a:srgbClr val="0070C0"/>
              </a:solidFill>
            </a:endParaRPr>
          </a:p>
        </p:txBody>
      </p:sp>
      <p:sp>
        <p:nvSpPr>
          <p:cNvPr id="3" name="Content Placeholder 2"/>
          <p:cNvSpPr>
            <a:spLocks noGrp="1"/>
          </p:cNvSpPr>
          <p:nvPr>
            <p:ph idx="1"/>
          </p:nvPr>
        </p:nvSpPr>
        <p:spPr>
          <a:xfrm>
            <a:off x="1066800" y="1940010"/>
            <a:ext cx="10058400" cy="4086874"/>
          </a:xfrm>
        </p:spPr>
        <p:txBody>
          <a:bodyPr>
            <a:normAutofit/>
          </a:bodyPr>
          <a:lstStyle/>
          <a:p>
            <a:r>
              <a:rPr lang="en-US" sz="1800" dirty="0" smtClean="0"/>
              <a:t>At the bottom of the POL screen, there are two buttons in the lower right corner. One says “Save &amp; close” and the other says “Save &amp; open order.”  </a:t>
            </a:r>
          </a:p>
          <a:p>
            <a:endParaRPr lang="en-US" sz="1800" dirty="0"/>
          </a:p>
          <a:p>
            <a:r>
              <a:rPr lang="en-US" sz="1800" dirty="0" smtClean="0"/>
              <a:t>If you are finished adding POLs to this purchase order, and you are satisfied that you have entered all the required information correctly, you can click on “Save &amp; open order.”</a:t>
            </a:r>
          </a:p>
          <a:p>
            <a:endParaRPr lang="en-US" sz="1800" dirty="0" smtClean="0"/>
          </a:p>
          <a:p>
            <a:r>
              <a:rPr lang="en-US" sz="1800" dirty="0" smtClean="0"/>
              <a:t>“Opening” the order is similar to changing the status of an order from “Pending” to “Approved/Sent” in Voyager. </a:t>
            </a:r>
          </a:p>
          <a:p>
            <a:endParaRPr lang="en-US" sz="1800" dirty="0"/>
          </a:p>
          <a:p>
            <a:endParaRPr lang="en-US" sz="1800" dirty="0"/>
          </a:p>
        </p:txBody>
      </p:sp>
      <p:pic>
        <p:nvPicPr>
          <p:cNvPr id="4" name="Picture 3"/>
          <p:cNvPicPr>
            <a:picLocks noChangeAspect="1"/>
          </p:cNvPicPr>
          <p:nvPr/>
        </p:nvPicPr>
        <p:blipFill>
          <a:blip r:embed="rId2"/>
          <a:stretch>
            <a:fillRect/>
          </a:stretch>
        </p:blipFill>
        <p:spPr>
          <a:xfrm>
            <a:off x="3262184" y="5165124"/>
            <a:ext cx="5461686" cy="968399"/>
          </a:xfrm>
          <a:prstGeom prst="rect">
            <a:avLst/>
          </a:prstGeom>
        </p:spPr>
      </p:pic>
    </p:spTree>
    <p:extLst>
      <p:ext uri="{BB962C8B-B14F-4D97-AF65-F5344CB8AC3E}">
        <p14:creationId xmlns:p14="http://schemas.microsoft.com/office/powerpoint/2010/main" val="33768279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Scenario 2, continued</a:t>
            </a:r>
            <a:endParaRPr lang="en-US" dirty="0">
              <a:solidFill>
                <a:srgbClr val="0070C0"/>
              </a:solidFill>
            </a:endParaRPr>
          </a:p>
        </p:txBody>
      </p:sp>
      <p:sp>
        <p:nvSpPr>
          <p:cNvPr id="3" name="Content Placeholder 2"/>
          <p:cNvSpPr>
            <a:spLocks noGrp="1"/>
          </p:cNvSpPr>
          <p:nvPr>
            <p:ph idx="1"/>
          </p:nvPr>
        </p:nvSpPr>
        <p:spPr>
          <a:xfrm>
            <a:off x="1066800" y="1940010"/>
            <a:ext cx="10058400" cy="4086874"/>
          </a:xfrm>
        </p:spPr>
        <p:txBody>
          <a:bodyPr>
            <a:normAutofit/>
          </a:bodyPr>
          <a:lstStyle/>
          <a:p>
            <a:pPr marL="0" indent="0">
              <a:buNone/>
            </a:pPr>
            <a:r>
              <a:rPr lang="en-US" sz="1800" dirty="0" smtClean="0"/>
              <a:t>“Opening” the order is necessary to set in motion the process of creating the instance, holdings, and item records in Inventory. When you successfully open an order, you will see a green confirmation “toast” message. You can see the workflow status of the PO in the “PO summary” accordion of the purchase order; it has changed from “Pending” to </a:t>
            </a:r>
            <a:r>
              <a:rPr lang="en-US" sz="1800" smtClean="0"/>
              <a:t>“Open”:</a:t>
            </a:r>
            <a:endParaRPr lang="en-US" sz="1800" dirty="0"/>
          </a:p>
          <a:p>
            <a:endParaRPr lang="en-US" sz="1800" dirty="0"/>
          </a:p>
        </p:txBody>
      </p:sp>
      <p:pic>
        <p:nvPicPr>
          <p:cNvPr id="5" name="Picture 4"/>
          <p:cNvPicPr>
            <a:picLocks noChangeAspect="1"/>
          </p:cNvPicPr>
          <p:nvPr/>
        </p:nvPicPr>
        <p:blipFill>
          <a:blip r:embed="rId2"/>
          <a:stretch>
            <a:fillRect/>
          </a:stretch>
        </p:blipFill>
        <p:spPr>
          <a:xfrm>
            <a:off x="2582562" y="3555533"/>
            <a:ext cx="6647935" cy="2471351"/>
          </a:xfrm>
          <a:prstGeom prst="rect">
            <a:avLst/>
          </a:prstGeom>
        </p:spPr>
      </p:pic>
    </p:spTree>
    <p:extLst>
      <p:ext uri="{BB962C8B-B14F-4D97-AF65-F5344CB8AC3E}">
        <p14:creationId xmlns:p14="http://schemas.microsoft.com/office/powerpoint/2010/main" val="22283035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Scenario 2, continued</a:t>
            </a:r>
            <a:endParaRPr lang="en-US" dirty="0">
              <a:solidFill>
                <a:srgbClr val="0070C0"/>
              </a:solidFill>
            </a:endParaRPr>
          </a:p>
        </p:txBody>
      </p:sp>
      <p:sp>
        <p:nvSpPr>
          <p:cNvPr id="3" name="Content Placeholder 2"/>
          <p:cNvSpPr>
            <a:spLocks noGrp="1"/>
          </p:cNvSpPr>
          <p:nvPr>
            <p:ph idx="1"/>
          </p:nvPr>
        </p:nvSpPr>
        <p:spPr>
          <a:xfrm>
            <a:off x="1066800" y="1729945"/>
            <a:ext cx="10058400" cy="4086874"/>
          </a:xfrm>
        </p:spPr>
        <p:txBody>
          <a:bodyPr>
            <a:normAutofit/>
          </a:bodyPr>
          <a:lstStyle/>
          <a:p>
            <a:pPr marL="0" indent="0">
              <a:buNone/>
            </a:pPr>
            <a:r>
              <a:rPr lang="en-US" sz="1800" dirty="0"/>
              <a:t>Once the order is open, you should be able to search in Inventory for the title(s) you ordered</a:t>
            </a:r>
            <a:r>
              <a:rPr lang="en-US" sz="1800" dirty="0" smtClean="0"/>
              <a:t>. FOLIO has created the instance, holdings, and item records for you. Notice that the item record status is “On order” and the record source is “FOLIO,” not MARC.</a:t>
            </a:r>
            <a:endParaRPr lang="en-US" sz="1800" dirty="0"/>
          </a:p>
        </p:txBody>
      </p:sp>
      <p:pic>
        <p:nvPicPr>
          <p:cNvPr id="6" name="Picture 5"/>
          <p:cNvPicPr>
            <a:picLocks noChangeAspect="1"/>
          </p:cNvPicPr>
          <p:nvPr/>
        </p:nvPicPr>
        <p:blipFill>
          <a:blip r:embed="rId2"/>
          <a:stretch>
            <a:fillRect/>
          </a:stretch>
        </p:blipFill>
        <p:spPr>
          <a:xfrm>
            <a:off x="2631990" y="2732515"/>
            <a:ext cx="6425512" cy="3692998"/>
          </a:xfrm>
          <a:prstGeom prst="rect">
            <a:avLst/>
          </a:prstGeom>
        </p:spPr>
      </p:pic>
    </p:spTree>
    <p:extLst>
      <p:ext uri="{BB962C8B-B14F-4D97-AF65-F5344CB8AC3E}">
        <p14:creationId xmlns:p14="http://schemas.microsoft.com/office/powerpoint/2010/main" val="1489308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Scenario 2, continued</a:t>
            </a:r>
            <a:endParaRPr lang="en-US" dirty="0">
              <a:solidFill>
                <a:srgbClr val="0070C0"/>
              </a:solidFill>
            </a:endParaRPr>
          </a:p>
        </p:txBody>
      </p:sp>
      <p:sp>
        <p:nvSpPr>
          <p:cNvPr id="3" name="Content Placeholder 2"/>
          <p:cNvSpPr>
            <a:spLocks noGrp="1"/>
          </p:cNvSpPr>
          <p:nvPr>
            <p:ph idx="1"/>
          </p:nvPr>
        </p:nvSpPr>
        <p:spPr>
          <a:xfrm>
            <a:off x="1066800" y="1729945"/>
            <a:ext cx="10058400" cy="4086874"/>
          </a:xfrm>
        </p:spPr>
        <p:txBody>
          <a:bodyPr>
            <a:normAutofit/>
          </a:bodyPr>
          <a:lstStyle/>
          <a:p>
            <a:pPr marL="0" indent="0">
              <a:buNone/>
            </a:pPr>
            <a:r>
              <a:rPr lang="en-US" sz="1800" dirty="0" smtClean="0"/>
              <a:t>Meanwhile, in the Receiving app, a record is created in anticipation of the receipt of the material you just ordered. Notice that there is a link to the corresponding POL:</a:t>
            </a:r>
            <a:endParaRPr lang="en-US" sz="1800" dirty="0"/>
          </a:p>
        </p:txBody>
      </p:sp>
      <p:pic>
        <p:nvPicPr>
          <p:cNvPr id="5" name="Picture 4"/>
          <p:cNvPicPr>
            <a:picLocks noChangeAspect="1"/>
          </p:cNvPicPr>
          <p:nvPr/>
        </p:nvPicPr>
        <p:blipFill>
          <a:blip r:embed="rId2"/>
          <a:stretch>
            <a:fillRect/>
          </a:stretch>
        </p:blipFill>
        <p:spPr>
          <a:xfrm>
            <a:off x="5029199" y="2496065"/>
            <a:ext cx="6190736" cy="3966519"/>
          </a:xfrm>
          <a:prstGeom prst="rect">
            <a:avLst/>
          </a:prstGeom>
        </p:spPr>
      </p:pic>
      <p:sp>
        <p:nvSpPr>
          <p:cNvPr id="8" name="TextBox 7"/>
          <p:cNvSpPr txBox="1"/>
          <p:nvPr/>
        </p:nvSpPr>
        <p:spPr>
          <a:xfrm>
            <a:off x="1556953" y="3101545"/>
            <a:ext cx="2928550" cy="369332"/>
          </a:xfrm>
          <a:prstGeom prst="rect">
            <a:avLst/>
          </a:prstGeom>
          <a:noFill/>
        </p:spPr>
        <p:txBody>
          <a:bodyPr wrap="square" rtlCol="0">
            <a:spAutoFit/>
          </a:bodyPr>
          <a:lstStyle/>
          <a:p>
            <a:r>
              <a:rPr lang="en-US" dirty="0" smtClean="0">
                <a:solidFill>
                  <a:srgbClr val="FF0000"/>
                </a:solidFill>
              </a:rPr>
              <a:t>Link to purchase order line</a:t>
            </a:r>
            <a:endParaRPr lang="en-US" dirty="0">
              <a:solidFill>
                <a:srgbClr val="FF0000"/>
              </a:solidFill>
            </a:endParaRPr>
          </a:p>
        </p:txBody>
      </p:sp>
      <p:cxnSp>
        <p:nvCxnSpPr>
          <p:cNvPr id="10" name="Straight Arrow Connector 9"/>
          <p:cNvCxnSpPr/>
          <p:nvPr/>
        </p:nvCxnSpPr>
        <p:spPr>
          <a:xfrm>
            <a:off x="4205417" y="3286897"/>
            <a:ext cx="934993" cy="22242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16191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Things to keep in mind</a:t>
            </a:r>
            <a:endParaRPr lang="en-US" dirty="0">
              <a:solidFill>
                <a:srgbClr val="0070C0"/>
              </a:solidFill>
            </a:endParaRPr>
          </a:p>
        </p:txBody>
      </p:sp>
      <p:sp>
        <p:nvSpPr>
          <p:cNvPr id="3" name="Content Placeholder 2"/>
          <p:cNvSpPr>
            <a:spLocks noGrp="1"/>
          </p:cNvSpPr>
          <p:nvPr>
            <p:ph idx="1"/>
          </p:nvPr>
        </p:nvSpPr>
        <p:spPr/>
        <p:txBody>
          <a:bodyPr>
            <a:normAutofit/>
          </a:bodyPr>
          <a:lstStyle/>
          <a:p>
            <a:pPr marL="0" indent="0">
              <a:buNone/>
            </a:pPr>
            <a:r>
              <a:rPr lang="en-US" sz="1800" dirty="0" smtClean="0"/>
              <a:t>The records you’ve created in this process have particular relationships, or “dependencies,” that may subject them to automatic processes, or prevent you from doing certain things to them.</a:t>
            </a:r>
          </a:p>
          <a:p>
            <a:pPr marL="0" indent="0">
              <a:buNone/>
            </a:pPr>
            <a:r>
              <a:rPr lang="en-US" sz="1800" dirty="0" smtClean="0"/>
              <a:t>For example, receiving the material you’ve ordered will automatically change the item status from “On order” to “In process.”</a:t>
            </a:r>
          </a:p>
          <a:p>
            <a:pPr marL="0" indent="0">
              <a:buNone/>
            </a:pPr>
            <a:r>
              <a:rPr lang="en-US" sz="1800" dirty="0" smtClean="0"/>
              <a:t>If we create an invoice for the title we ordered and received, once the invoice is paid, the Workflow status of the purchase order automatically changes to “Closed” (if there are no other POLs on the PO):</a:t>
            </a:r>
            <a:endParaRPr lang="en-US" sz="1800" dirty="0"/>
          </a:p>
        </p:txBody>
      </p:sp>
      <p:pic>
        <p:nvPicPr>
          <p:cNvPr id="4" name="Picture 3"/>
          <p:cNvPicPr>
            <a:picLocks noChangeAspect="1"/>
          </p:cNvPicPr>
          <p:nvPr/>
        </p:nvPicPr>
        <p:blipFill>
          <a:blip r:embed="rId2"/>
          <a:stretch>
            <a:fillRect/>
          </a:stretch>
        </p:blipFill>
        <p:spPr>
          <a:xfrm>
            <a:off x="3867665" y="4399004"/>
            <a:ext cx="4893276" cy="1445741"/>
          </a:xfrm>
          <a:prstGeom prst="rect">
            <a:avLst/>
          </a:prstGeom>
        </p:spPr>
      </p:pic>
    </p:spTree>
    <p:extLst>
      <p:ext uri="{BB962C8B-B14F-4D97-AF65-F5344CB8AC3E}">
        <p14:creationId xmlns:p14="http://schemas.microsoft.com/office/powerpoint/2010/main" val="15756980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5376297" y="3030228"/>
            <a:ext cx="6282024" cy="3335154"/>
          </a:xfrm>
          <a:prstGeom prst="rect">
            <a:avLst/>
          </a:prstGeom>
        </p:spPr>
      </p:pic>
      <p:sp>
        <p:nvSpPr>
          <p:cNvPr id="2" name="Title 1"/>
          <p:cNvSpPr>
            <a:spLocks noGrp="1"/>
          </p:cNvSpPr>
          <p:nvPr>
            <p:ph type="title"/>
          </p:nvPr>
        </p:nvSpPr>
        <p:spPr/>
        <p:txBody>
          <a:bodyPr/>
          <a:lstStyle/>
          <a:p>
            <a:r>
              <a:rPr lang="en-US" dirty="0" smtClean="0"/>
              <a:t>Most instances will have underlying MARC source data</a:t>
            </a:r>
            <a:endParaRPr lang="en-US" dirty="0"/>
          </a:p>
        </p:txBody>
      </p:sp>
      <p:pic>
        <p:nvPicPr>
          <p:cNvPr id="4" name="Content Placeholder 3"/>
          <p:cNvPicPr>
            <a:picLocks noGrp="1" noChangeAspect="1"/>
          </p:cNvPicPr>
          <p:nvPr>
            <p:ph idx="1"/>
          </p:nvPr>
        </p:nvPicPr>
        <p:blipFill>
          <a:blip r:embed="rId3"/>
          <a:stretch>
            <a:fillRect/>
          </a:stretch>
        </p:blipFill>
        <p:spPr>
          <a:xfrm>
            <a:off x="829052" y="2890095"/>
            <a:ext cx="3988691" cy="3415956"/>
          </a:xfrm>
          <a:prstGeom prst="rect">
            <a:avLst/>
          </a:prstGeom>
        </p:spPr>
      </p:pic>
      <p:sp>
        <p:nvSpPr>
          <p:cNvPr id="5" name="Oval 4"/>
          <p:cNvSpPr/>
          <p:nvPr/>
        </p:nvSpPr>
        <p:spPr>
          <a:xfrm>
            <a:off x="1707582" y="5365382"/>
            <a:ext cx="664143" cy="356135"/>
          </a:xfrm>
          <a:prstGeom prst="ellipse">
            <a:avLst/>
          </a:prstGeom>
          <a:noFill/>
          <a:ln>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panose="02020404030301010803"/>
              <a:ea typeface="+mn-ea"/>
              <a:cs typeface="+mn-cs"/>
            </a:endParaRPr>
          </a:p>
        </p:txBody>
      </p:sp>
      <p:pic>
        <p:nvPicPr>
          <p:cNvPr id="6" name="Picture 5"/>
          <p:cNvPicPr>
            <a:picLocks noChangeAspect="1"/>
          </p:cNvPicPr>
          <p:nvPr/>
        </p:nvPicPr>
        <p:blipFill>
          <a:blip r:embed="rId4"/>
          <a:stretch>
            <a:fillRect/>
          </a:stretch>
        </p:blipFill>
        <p:spPr>
          <a:xfrm>
            <a:off x="2897115" y="2014194"/>
            <a:ext cx="2278516" cy="1542089"/>
          </a:xfrm>
          <a:prstGeom prst="rect">
            <a:avLst/>
          </a:prstGeom>
        </p:spPr>
      </p:pic>
    </p:spTree>
    <p:extLst>
      <p:ext uri="{BB962C8B-B14F-4D97-AF65-F5344CB8AC3E}">
        <p14:creationId xmlns:p14="http://schemas.microsoft.com/office/powerpoint/2010/main" val="6902003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it’s possible to have an Instance with no underlying source, aka “native FOLIO”</a:t>
            </a:r>
            <a:endParaRPr lang="en-US" dirty="0"/>
          </a:p>
        </p:txBody>
      </p:sp>
      <p:pic>
        <p:nvPicPr>
          <p:cNvPr id="4" name="Content Placeholder 3"/>
          <p:cNvPicPr>
            <a:picLocks noGrp="1" noChangeAspect="1"/>
          </p:cNvPicPr>
          <p:nvPr>
            <p:ph idx="1"/>
          </p:nvPr>
        </p:nvPicPr>
        <p:blipFill>
          <a:blip r:embed="rId2"/>
          <a:stretch>
            <a:fillRect/>
          </a:stretch>
        </p:blipFill>
        <p:spPr>
          <a:xfrm>
            <a:off x="1174523" y="2064133"/>
            <a:ext cx="4604203" cy="3849687"/>
          </a:xfrm>
          <a:prstGeom prst="rect">
            <a:avLst/>
          </a:prstGeom>
        </p:spPr>
      </p:pic>
      <p:sp>
        <p:nvSpPr>
          <p:cNvPr id="5" name="Oval 4"/>
          <p:cNvSpPr/>
          <p:nvPr/>
        </p:nvSpPr>
        <p:spPr>
          <a:xfrm>
            <a:off x="2209800" y="4629150"/>
            <a:ext cx="590550" cy="3238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panose="02020404030301010803"/>
              <a:ea typeface="+mn-ea"/>
              <a:cs typeface="+mn-cs"/>
            </a:endParaRPr>
          </a:p>
        </p:txBody>
      </p:sp>
      <p:pic>
        <p:nvPicPr>
          <p:cNvPr id="6" name="Picture 5"/>
          <p:cNvPicPr>
            <a:picLocks noChangeAspect="1"/>
          </p:cNvPicPr>
          <p:nvPr/>
        </p:nvPicPr>
        <p:blipFill>
          <a:blip r:embed="rId3"/>
          <a:stretch>
            <a:fillRect/>
          </a:stretch>
        </p:blipFill>
        <p:spPr>
          <a:xfrm>
            <a:off x="6004339" y="2852737"/>
            <a:ext cx="5535198" cy="3552825"/>
          </a:xfrm>
          <a:prstGeom prst="rect">
            <a:avLst/>
          </a:prstGeom>
        </p:spPr>
      </p:pic>
      <p:sp>
        <p:nvSpPr>
          <p:cNvPr id="7" name="TextBox 6"/>
          <p:cNvSpPr txBox="1"/>
          <p:nvPr/>
        </p:nvSpPr>
        <p:spPr>
          <a:xfrm>
            <a:off x="6211507" y="2064133"/>
            <a:ext cx="512086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Avenir Next LT Pro" panose="02020404030301010803"/>
                <a:ea typeface="+mn-ea"/>
                <a:cs typeface="+mn-cs"/>
                <a:hlinkClick r:id="rId4"/>
              </a:rPr>
              <a:t>Inputting and Updating non-MARC records</a:t>
            </a:r>
            <a:endParaRPr kumimoji="0" lang="en-US" sz="1800" b="0" i="0" u="none" strike="noStrike" kern="1200" cap="none" spc="0" normalizeH="0" baseline="0" noProof="0" dirty="0">
              <a:ln>
                <a:noFill/>
              </a:ln>
              <a:solidFill>
                <a:prstClr val="black"/>
              </a:solidFill>
              <a:effectLst/>
              <a:uLnTx/>
              <a:uFillTx/>
              <a:latin typeface="Avenir Next LT Pro" panose="02020404030301010803"/>
              <a:ea typeface="+mn-ea"/>
              <a:cs typeface="+mn-cs"/>
            </a:endParaRPr>
          </a:p>
        </p:txBody>
      </p:sp>
    </p:spTree>
    <p:extLst>
      <p:ext uri="{BB962C8B-B14F-4D97-AF65-F5344CB8AC3E}">
        <p14:creationId xmlns:p14="http://schemas.microsoft.com/office/powerpoint/2010/main" val="23958979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70C0"/>
                </a:solidFill>
              </a:rPr>
              <a:t>Under what circumstances would we create an instance record in Inventory that is not a MARC record?</a:t>
            </a:r>
            <a:endParaRPr lang="en-US" dirty="0">
              <a:solidFill>
                <a:srgbClr val="0070C0"/>
              </a:solidFill>
            </a:endParaRPr>
          </a:p>
        </p:txBody>
      </p:sp>
      <p:sp>
        <p:nvSpPr>
          <p:cNvPr id="3" name="Content Placeholder 2"/>
          <p:cNvSpPr>
            <a:spLocks noGrp="1"/>
          </p:cNvSpPr>
          <p:nvPr>
            <p:ph idx="1"/>
          </p:nvPr>
        </p:nvSpPr>
        <p:spPr/>
        <p:txBody>
          <a:bodyPr/>
          <a:lstStyle/>
          <a:p>
            <a:pPr marL="0" indent="0">
              <a:buNone/>
            </a:pPr>
            <a:r>
              <a:rPr lang="en-US" dirty="0" smtClean="0"/>
              <a:t>Jean will talk about an acquisitions-related scenario.</a:t>
            </a:r>
          </a:p>
          <a:p>
            <a:pPr marL="0" indent="0">
              <a:buNone/>
            </a:pPr>
            <a:r>
              <a:rPr lang="en-US" dirty="0" smtClean="0"/>
              <a:t>Another scenario for creating a non-MARC instance record in Inventory is when there is no record found for an item that needs to circulate (i.e., on the fly): </a:t>
            </a:r>
          </a:p>
          <a:p>
            <a:pPr marL="0" indent="0">
              <a:buNone/>
            </a:pPr>
            <a:endParaRPr lang="en-US" dirty="0"/>
          </a:p>
          <a:p>
            <a:pPr marL="0" indent="0">
              <a:buNone/>
            </a:pPr>
            <a:r>
              <a:rPr lang="en-US" sz="3600" dirty="0" smtClean="0">
                <a:latin typeface="Stencil" panose="040409050D0802020404" pitchFamily="82" charset="0"/>
              </a:rPr>
              <a:t>Fast Add</a:t>
            </a:r>
          </a:p>
          <a:p>
            <a:pPr marL="0" indent="0">
              <a:buNone/>
            </a:pPr>
            <a:endParaRPr lang="en-US" dirty="0"/>
          </a:p>
          <a:p>
            <a:pPr marL="0" indent="0">
              <a:buNone/>
            </a:pPr>
            <a:endParaRPr lang="en-US" dirty="0"/>
          </a:p>
          <a:p>
            <a:pPr marL="0" indent="0">
              <a:buNone/>
            </a:pPr>
            <a:endParaRPr lang="en-US" dirty="0" smtClean="0"/>
          </a:p>
        </p:txBody>
      </p:sp>
      <p:pic>
        <p:nvPicPr>
          <p:cNvPr id="5"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9403" y="3012599"/>
            <a:ext cx="5111175" cy="3196727"/>
          </a:xfrm>
          <a:prstGeom prst="rect">
            <a:avLst/>
          </a:prstGeom>
        </p:spPr>
      </p:pic>
      <p:sp>
        <p:nvSpPr>
          <p:cNvPr id="6" name="Rectangle 5"/>
          <p:cNvSpPr/>
          <p:nvPr/>
        </p:nvSpPr>
        <p:spPr>
          <a:xfrm>
            <a:off x="6153150" y="6209326"/>
            <a:ext cx="7705725" cy="2616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venir Next LT Pro" panose="02020404030301010803"/>
                <a:ea typeface="+mn-ea"/>
                <a:cs typeface="+mn-cs"/>
              </a:rPr>
              <a:t>http://www.mepixels.com/photo/cheetah-fast-hunting-for-afternoon-food-3261</a:t>
            </a:r>
          </a:p>
        </p:txBody>
      </p:sp>
    </p:spTree>
    <p:extLst>
      <p:ext uri="{BB962C8B-B14F-4D97-AF65-F5344CB8AC3E}">
        <p14:creationId xmlns:p14="http://schemas.microsoft.com/office/powerpoint/2010/main" val="26970421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t>
            </a:r>
            <a:r>
              <a:rPr lang="en-US" dirty="0" smtClean="0"/>
              <a:t>ither Check out or Inventory</a:t>
            </a:r>
            <a:endParaRPr lang="en-US" dirty="0"/>
          </a:p>
        </p:txBody>
      </p:sp>
      <p:pic>
        <p:nvPicPr>
          <p:cNvPr id="4" name="Content Placeholder 3"/>
          <p:cNvPicPr>
            <a:picLocks noGrp="1" noChangeAspect="1"/>
          </p:cNvPicPr>
          <p:nvPr>
            <p:ph idx="1"/>
          </p:nvPr>
        </p:nvPicPr>
        <p:blipFill>
          <a:blip r:embed="rId2"/>
          <a:stretch>
            <a:fillRect/>
          </a:stretch>
        </p:blipFill>
        <p:spPr>
          <a:xfrm>
            <a:off x="1066800" y="2118519"/>
            <a:ext cx="9448800" cy="2505075"/>
          </a:xfrm>
          <a:prstGeom prst="rect">
            <a:avLst/>
          </a:prstGeom>
        </p:spPr>
      </p:pic>
      <p:sp>
        <p:nvSpPr>
          <p:cNvPr id="5" name="Left Arrow 4"/>
          <p:cNvSpPr/>
          <p:nvPr/>
        </p:nvSpPr>
        <p:spPr>
          <a:xfrm>
            <a:off x="10706100" y="2781300"/>
            <a:ext cx="600075" cy="33337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panose="02020404030301010803"/>
              <a:ea typeface="+mn-ea"/>
              <a:cs typeface="+mn-cs"/>
            </a:endParaRPr>
          </a:p>
        </p:txBody>
      </p:sp>
      <p:pic>
        <p:nvPicPr>
          <p:cNvPr id="6" name="Picture 5"/>
          <p:cNvPicPr>
            <a:picLocks noChangeAspect="1"/>
          </p:cNvPicPr>
          <p:nvPr/>
        </p:nvPicPr>
        <p:blipFill>
          <a:blip r:embed="rId3"/>
          <a:stretch>
            <a:fillRect/>
          </a:stretch>
        </p:blipFill>
        <p:spPr>
          <a:xfrm>
            <a:off x="1617044" y="4217913"/>
            <a:ext cx="9224712" cy="2043219"/>
          </a:xfrm>
          <a:prstGeom prst="rect">
            <a:avLst/>
          </a:prstGeom>
        </p:spPr>
      </p:pic>
      <p:sp>
        <p:nvSpPr>
          <p:cNvPr id="7" name="Left Arrow 6"/>
          <p:cNvSpPr/>
          <p:nvPr/>
        </p:nvSpPr>
        <p:spPr>
          <a:xfrm>
            <a:off x="11006137" y="5072834"/>
            <a:ext cx="600075" cy="33337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panose="02020404030301010803"/>
              <a:ea typeface="+mn-ea"/>
              <a:cs typeface="+mn-cs"/>
            </a:endParaRPr>
          </a:p>
        </p:txBody>
      </p:sp>
    </p:spTree>
    <p:extLst>
      <p:ext uri="{BB962C8B-B14F-4D97-AF65-F5344CB8AC3E}">
        <p14:creationId xmlns:p14="http://schemas.microsoft.com/office/powerpoint/2010/main" val="1573403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877898" y="714374"/>
            <a:ext cx="7742601" cy="5508625"/>
          </a:xfrm>
          <a:prstGeom prst="rect">
            <a:avLst/>
          </a:prstGeom>
        </p:spPr>
      </p:pic>
      <p:sp>
        <p:nvSpPr>
          <p:cNvPr id="8" name="TextBox 7"/>
          <p:cNvSpPr txBox="1"/>
          <p:nvPr/>
        </p:nvSpPr>
        <p:spPr>
          <a:xfrm>
            <a:off x="1200150" y="2381249"/>
            <a:ext cx="2381250" cy="23083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00B050"/>
                </a:solidFill>
                <a:effectLst/>
                <a:uLnTx/>
                <a:uFillTx/>
                <a:latin typeface="Avenir Next LT Pro" panose="02020404030301010803"/>
                <a:ea typeface="+mn-ea"/>
                <a:cs typeface="+mn-cs"/>
              </a:rPr>
              <a:t>Advantages?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srgbClr val="00B050"/>
              </a:solidFill>
              <a:effectLst/>
              <a:uLnTx/>
              <a:uFillTx/>
              <a:latin typeface="Avenir Next LT Pro" panose="02020404030301010803"/>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venir Next LT Pro" panose="02020404030301010803"/>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Avenir Next LT Pro" panose="02020404030301010803"/>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venir Next LT Pro" panose="02020404030301010803"/>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Avenir Next LT Pro" panose="02020404030301010803"/>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venir Next LT Pro" panose="02020404030301010803"/>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EE462D"/>
                </a:solidFill>
                <a:effectLst/>
                <a:uLnTx/>
                <a:uFillTx/>
                <a:latin typeface="Avenir Next LT Pro" panose="02020404030301010803"/>
                <a:ea typeface="+mn-ea"/>
                <a:cs typeface="+mn-cs"/>
              </a:rPr>
              <a:t>Disadvantages?</a:t>
            </a:r>
            <a:endParaRPr kumimoji="0" lang="en-US" sz="1800" b="0" i="0" u="none" strike="noStrike" kern="1200" cap="none" spc="0" normalizeH="0" baseline="0" noProof="0" dirty="0">
              <a:ln>
                <a:noFill/>
              </a:ln>
              <a:solidFill>
                <a:srgbClr val="EE462D"/>
              </a:solidFill>
              <a:effectLst/>
              <a:uLnTx/>
              <a:uFillTx/>
              <a:latin typeface="Avenir Next LT Pro" panose="02020404030301010803"/>
              <a:ea typeface="+mn-ea"/>
              <a:cs typeface="+mn-cs"/>
            </a:endParaRPr>
          </a:p>
        </p:txBody>
      </p:sp>
    </p:spTree>
    <p:extLst>
      <p:ext uri="{BB962C8B-B14F-4D97-AF65-F5344CB8AC3E}">
        <p14:creationId xmlns:p14="http://schemas.microsoft.com/office/powerpoint/2010/main" val="29203877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noGrp="1"/>
          </p:cNvSpPr>
          <p:nvPr>
            <p:ph idx="1"/>
          </p:nvPr>
        </p:nvSpPr>
        <p:spPr>
          <a:xfrm>
            <a:off x="1114425" y="721995"/>
            <a:ext cx="10058400" cy="3300904"/>
          </a:xfrm>
          <a:prstGeom prst="rect">
            <a:avLst/>
          </a:prstGeom>
          <a:noFill/>
        </p:spPr>
        <p:txBody>
          <a:bodyPr wrap="square" rtlCol="0">
            <a:spAutoFit/>
          </a:bodyPr>
          <a:lstStyle/>
          <a:p>
            <a:pPr marL="0" indent="0">
              <a:buNone/>
            </a:pPr>
            <a:r>
              <a:rPr lang="en-US" b="1" dirty="0" smtClean="0">
                <a:solidFill>
                  <a:srgbClr val="00B050"/>
                </a:solidFill>
              </a:rPr>
              <a:t>Advantages?</a:t>
            </a:r>
          </a:p>
          <a:p>
            <a:r>
              <a:rPr lang="en-US" dirty="0" smtClean="0">
                <a:solidFill>
                  <a:schemeClr val="accent2"/>
                </a:solidFill>
              </a:rPr>
              <a:t>Fast </a:t>
            </a:r>
          </a:p>
          <a:p>
            <a:r>
              <a:rPr lang="en-US" dirty="0" smtClean="0">
                <a:solidFill>
                  <a:schemeClr val="accent2"/>
                </a:solidFill>
              </a:rPr>
              <a:t>Some defaults supplied</a:t>
            </a:r>
          </a:p>
          <a:p>
            <a:r>
              <a:rPr lang="en-US" dirty="0" smtClean="0">
                <a:solidFill>
                  <a:schemeClr val="accent2"/>
                </a:solidFill>
              </a:rPr>
              <a:t>All three types of records (instance, holdings, item) at once and on the same screen</a:t>
            </a:r>
          </a:p>
          <a:p>
            <a:r>
              <a:rPr lang="en-US" dirty="0" smtClean="0">
                <a:solidFill>
                  <a:schemeClr val="accent2"/>
                </a:solidFill>
              </a:rPr>
              <a:t>Prompts for check-in note</a:t>
            </a:r>
          </a:p>
          <a:p>
            <a:endParaRPr lang="en-US" dirty="0" smtClean="0">
              <a:solidFill>
                <a:srgbClr val="00B050"/>
              </a:solidFill>
            </a:endParaRPr>
          </a:p>
          <a:p>
            <a:pPr marL="0" indent="0">
              <a:buNone/>
            </a:pPr>
            <a:r>
              <a:rPr lang="en-US" b="1" dirty="0" smtClean="0">
                <a:solidFill>
                  <a:schemeClr val="accent1"/>
                </a:solidFill>
              </a:rPr>
              <a:t>Disadvantages?</a:t>
            </a:r>
          </a:p>
          <a:p>
            <a:r>
              <a:rPr lang="en-US" dirty="0" smtClean="0">
                <a:solidFill>
                  <a:schemeClr val="accent2"/>
                </a:solidFill>
              </a:rPr>
              <a:t>Limited data (no instance or holdings notes, no variant titles)</a:t>
            </a:r>
          </a:p>
          <a:p>
            <a:endParaRPr lang="en-US" dirty="0">
              <a:solidFill>
                <a:schemeClr val="accent1"/>
              </a:solidFill>
            </a:endParaRPr>
          </a:p>
        </p:txBody>
      </p:sp>
    </p:spTree>
    <p:extLst>
      <p:ext uri="{BB962C8B-B14F-4D97-AF65-F5344CB8AC3E}">
        <p14:creationId xmlns:p14="http://schemas.microsoft.com/office/powerpoint/2010/main" val="4276469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Content Placeholder 2"/>
          <p:cNvSpPr>
            <a:spLocks noGrp="1"/>
          </p:cNvSpPr>
          <p:nvPr>
            <p:ph idx="1"/>
          </p:nvPr>
        </p:nvSpPr>
        <p:spPr/>
        <p:txBody>
          <a:bodyPr>
            <a:normAutofit/>
          </a:bodyPr>
          <a:lstStyle/>
          <a:p>
            <a:pPr marL="0" indent="0">
              <a:buNone/>
            </a:pPr>
            <a:r>
              <a:rPr lang="en-US" sz="4000" dirty="0">
                <a:solidFill>
                  <a:schemeClr val="accent2"/>
                </a:solidFill>
                <a:hlinkClick r:id="rId2"/>
              </a:rPr>
              <a:t>https://cornell-training.folio.ebsco.com/checkout</a:t>
            </a:r>
            <a:endParaRPr lang="en-US" sz="4000" dirty="0">
              <a:solidFill>
                <a:schemeClr val="accent2"/>
              </a:solidFill>
            </a:endParaRPr>
          </a:p>
        </p:txBody>
      </p:sp>
    </p:spTree>
    <p:extLst>
      <p:ext uri="{BB962C8B-B14F-4D97-AF65-F5344CB8AC3E}">
        <p14:creationId xmlns:p14="http://schemas.microsoft.com/office/powerpoint/2010/main" val="21207041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Custom 38">
      <a:dk1>
        <a:sysClr val="windowText" lastClr="000000"/>
      </a:dk1>
      <a:lt1>
        <a:sysClr val="window" lastClr="FFFFFF"/>
      </a:lt1>
      <a:dk2>
        <a:srgbClr val="505046"/>
      </a:dk2>
      <a:lt2>
        <a:srgbClr val="EEECE1"/>
      </a:lt2>
      <a:accent1>
        <a:srgbClr val="EE462D"/>
      </a:accent1>
      <a:accent2>
        <a:srgbClr val="595A85"/>
      </a:accent2>
      <a:accent3>
        <a:srgbClr val="8D6F5B"/>
      </a:accent3>
      <a:accent4>
        <a:srgbClr val="FABD2F"/>
      </a:accent4>
      <a:accent5>
        <a:srgbClr val="AF8073"/>
      </a:accent5>
      <a:accent6>
        <a:srgbClr val="787880"/>
      </a:accent6>
      <a:hlink>
        <a:srgbClr val="CC8D00"/>
      </a:hlink>
      <a:folHlink>
        <a:srgbClr val="82829E"/>
      </a:folHlink>
    </a:clrScheme>
    <a:fontScheme name="Savon">
      <a:majorFont>
        <a:latin typeface="Avenir Next LT Pro Light"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venir Next LT Pro"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ONE.pptx" id="{5330A5D3-B581-4B4A-9313-9275B6EF2E52}" vid="{516C64E9-C0AA-46DA-9991-9C0EC881A8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Floral flourish</Template>
  <TotalTime>0</TotalTime>
  <Words>1545</Words>
  <Application>Microsoft Office PowerPoint</Application>
  <PresentationFormat>Widescreen</PresentationFormat>
  <Paragraphs>132</Paragraphs>
  <Slides>26</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Avenir Next LT Pro</vt:lpstr>
      <vt:lpstr>Avenir Next LT Pro Light</vt:lpstr>
      <vt:lpstr>Calibri</vt:lpstr>
      <vt:lpstr>Garamond</vt:lpstr>
      <vt:lpstr>Stencil</vt:lpstr>
      <vt:lpstr>SavonVTI</vt:lpstr>
      <vt:lpstr>Creating Records in FOLIO AND the technical services workflow</vt:lpstr>
      <vt:lpstr>Many new Inventory records will be imported into FOLIO</vt:lpstr>
      <vt:lpstr>Most instances will have underlying MARC source data</vt:lpstr>
      <vt:lpstr>But it’s possible to have an Instance with no underlying source, aka “native FOLIO”</vt:lpstr>
      <vt:lpstr>Under what circumstances would we create an instance record in Inventory that is not a MARC record?</vt:lpstr>
      <vt:lpstr>Either Check out or Inventory</vt:lpstr>
      <vt:lpstr>PowerPoint Presentation</vt:lpstr>
      <vt:lpstr>PowerPoint Presentation</vt:lpstr>
      <vt:lpstr>Demo</vt:lpstr>
      <vt:lpstr>Pop quiz!</vt:lpstr>
      <vt:lpstr>PowerPoint Presentation</vt:lpstr>
      <vt:lpstr>True or False?</vt:lpstr>
      <vt:lpstr>PowerPoint Presentation</vt:lpstr>
      <vt:lpstr>True or False?</vt:lpstr>
      <vt:lpstr>PowerPoint Presentation</vt:lpstr>
      <vt:lpstr>We know that instance records in Inventory can be based on either MARC data or non-MARC data:</vt:lpstr>
      <vt:lpstr>Under what circumstances would we create an instance record that is not a MARC record?</vt:lpstr>
      <vt:lpstr>Ordering library material that does not have a MARC record in OCLC</vt:lpstr>
      <vt:lpstr>Let’s see how this works in practice</vt:lpstr>
      <vt:lpstr>Scenario 2, continued</vt:lpstr>
      <vt:lpstr>Scenario 2, continued</vt:lpstr>
      <vt:lpstr>Scenario 2, continued</vt:lpstr>
      <vt:lpstr>Scenario 2, continued</vt:lpstr>
      <vt:lpstr>Scenario 2, continued</vt:lpstr>
      <vt:lpstr>Scenario 2, continued</vt:lpstr>
      <vt:lpstr>Things to keep in mind</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2021-04-15T12:38:05Z</dcterms:created>
  <dcterms:modified xsi:type="dcterms:W3CDTF">2021-04-28T20:31:50Z</dcterms:modified>
</cp:coreProperties>
</file>