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171B5-E762-4B3A-87FF-CE3C029843F9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77513B-89DA-4182-89B2-344098DC8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34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7513B-89DA-4182-89B2-344098DC860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862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You need to have the proper</a:t>
            </a:r>
            <a:r>
              <a:rPr lang="en-US" baseline="0" dirty="0" smtClean="0"/>
              <a:t> permissions to create order templates. People with the Acq3 permissions are able to create order templates.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7513B-89DA-4182-89B2-344098DC860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962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Keep in mind that the values supplied</a:t>
            </a:r>
            <a:r>
              <a:rPr lang="en-US" baseline="0" dirty="0" smtClean="0"/>
              <a:t> by the template can be overridden by the person creating the purchase order.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7513B-89DA-4182-89B2-344098DC860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1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Expense classes are determined</a:t>
            </a:r>
            <a:r>
              <a:rPr lang="en-US" baseline="0" dirty="0" smtClean="0"/>
              <a:t> by the implementing library.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7513B-89DA-4182-89B2-344098DC860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987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Expected receipt date is one</a:t>
            </a:r>
            <a:r>
              <a:rPr lang="en-US" baseline="0" dirty="0" smtClean="0"/>
              <a:t> of the search filters used to identify monographs that are overdue and require claiming.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7513B-89DA-4182-89B2-344098DC860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329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tools.oratory.com/altcodes.html#:~:text=Press%20the%20Alt%20key%2C%20and,and%20the%20character%20will%20appear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cornell-training.folio.ebsco.com/orders/lines?createdDate=2021-01-01%3A2021-05-31&amp;poNumberPrefix=Law&amp;receiptStatus=Awaiting%20Receip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2"/>
            <a:ext cx="6815669" cy="785572"/>
          </a:xfrm>
        </p:spPr>
        <p:txBody>
          <a:bodyPr/>
          <a:lstStyle/>
          <a:p>
            <a:r>
              <a:rPr lang="en-US" sz="3600" b="1" dirty="0" smtClean="0"/>
              <a:t>Acquisitions Odds and Ends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Presented by</a:t>
            </a:r>
          </a:p>
          <a:p>
            <a:r>
              <a:rPr lang="en-US" dirty="0" smtClean="0"/>
              <a:t>Joanna Cerro and Jean Pajerek</a:t>
            </a:r>
          </a:p>
          <a:p>
            <a:r>
              <a:rPr lang="en-US" dirty="0" smtClean="0"/>
              <a:t>June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29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68603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 smtClean="0"/>
              <a:t>These are the expense classes Ann Crowley has set up so far:</a:t>
            </a:r>
            <a:endParaRPr lang="en-US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93524" y="1927654"/>
            <a:ext cx="4584357" cy="423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71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747355"/>
            <a:ext cx="9601196" cy="1081446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 smtClean="0"/>
              <a:t>Diacritics and special characters can be entered into FOLIO records in more than one way.</a:t>
            </a:r>
            <a:endParaRPr lang="en-US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3384" y="1964725"/>
            <a:ext cx="9329351" cy="430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68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3600" b="1" u="sng" dirty="0">
                <a:hlinkClick r:id="rId2"/>
              </a:rPr>
              <a:t>https://tools.oratory.com/altcodes.html#:~:text=Press%20the%20Alt%20key%2C%20and,and%20the%20character%20will%20appear</a:t>
            </a:r>
            <a:r>
              <a:rPr lang="en-US" dirty="0"/>
              <a:t/>
            </a:r>
            <a:br>
              <a:rPr lang="en-US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The document linked to above describes how to enter diacritics and special characters using particular sequences of keys.</a:t>
            </a:r>
          </a:p>
          <a:p>
            <a:pPr marL="0" indent="0">
              <a:buNone/>
            </a:pPr>
            <a:r>
              <a:rPr lang="en-US" sz="3200" dirty="0" smtClean="0"/>
              <a:t>For example, this e-umlaut combination can be produced by holding down the “alt” key and entering 137 using the numeric keypad on your keyboard.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189" y="5263979"/>
            <a:ext cx="2380220" cy="88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31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747354"/>
            <a:ext cx="9601196" cy="1303867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If you use Microsoft Windows, you can use the emoji keyboard to enter diacritics.</a:t>
            </a:r>
            <a:endParaRPr lang="en-US" sz="32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9319" y="2051221"/>
            <a:ext cx="4979773" cy="406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56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743565"/>
            <a:ext cx="9601196" cy="1303867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/>
              <a:t>Using the emoji keyboard to enter special characters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44576"/>
            <a:ext cx="9601196" cy="3318936"/>
          </a:xfrm>
        </p:spPr>
        <p:txBody>
          <a:bodyPr/>
          <a:lstStyle/>
          <a:p>
            <a:r>
              <a:rPr lang="en-US" dirty="0" smtClean="0"/>
              <a:t>Position your cursor within the text where you need the diacritic or special character.</a:t>
            </a:r>
          </a:p>
          <a:p>
            <a:r>
              <a:rPr lang="en-US" dirty="0" smtClean="0"/>
              <a:t>While holding down the “Windows” key, press the period key. The emoji keyboard should appear on your screen.</a:t>
            </a:r>
          </a:p>
          <a:p>
            <a:r>
              <a:rPr lang="en-US" dirty="0" smtClean="0"/>
              <a:t>Click on the “symbols” character to bring up the symbols keyboard.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368" y="4879799"/>
            <a:ext cx="3534031" cy="126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7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772068"/>
            <a:ext cx="9601196" cy="1303867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/>
              <a:t>Click on the desired character to enter it into FOLIO.</a:t>
            </a:r>
            <a:endParaRPr lang="en-US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1546" y="1890585"/>
            <a:ext cx="5807675" cy="425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22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b="1" dirty="0" smtClean="0"/>
              <a:t>Monographs in need of claiming in FOLIO can be identified using the “Expected receipt date” in the POL as a search filter, if that information is present in the record.</a:t>
            </a:r>
            <a:endParaRPr lang="en-US" sz="2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36805" y="2607276"/>
            <a:ext cx="8118389" cy="33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81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b="1" dirty="0" smtClean="0"/>
              <a:t>The “Date created” associated with a POL can also serve as a reference point for identifying material to claim and is a more reliable data point because it is system-supplied.</a:t>
            </a:r>
            <a:endParaRPr lang="en-US" sz="2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7383" y="2669059"/>
            <a:ext cx="6277233" cy="331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3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b="1" dirty="0" smtClean="0"/>
              <a:t>In the Orders app, with the “Order lines” segment selected in the search pane, search for </a:t>
            </a:r>
            <a:r>
              <a:rPr lang="en-US" sz="2400" b="1" dirty="0" err="1" smtClean="0"/>
              <a:t>unreceived</a:t>
            </a:r>
            <a:r>
              <a:rPr lang="en-US" sz="2400" b="1" dirty="0" smtClean="0"/>
              <a:t> monographs by applying additional search parameters (besides a date range).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Receipt status=“Awaiting receipt”</a:t>
            </a:r>
          </a:p>
          <a:p>
            <a:r>
              <a:rPr lang="en-US" sz="4000" dirty="0" smtClean="0"/>
              <a:t>Location, Fund code, Vendor, Rush status, and Order format are among the possibilities for narrowing your search.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32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840259"/>
            <a:ext cx="9601196" cy="5035609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cornell-training.folio.ebsco.com/orders/lines?createdDate=2021-01-01%3A2021-05-31&amp;poNumberPrefix=Law&amp;receiptStatus=Awaiting%20Receipt</a:t>
            </a:r>
            <a:endParaRPr lang="en-US" dirty="0" smtClean="0"/>
          </a:p>
          <a:p>
            <a:endParaRPr lang="en-US" dirty="0"/>
          </a:p>
          <a:p>
            <a:r>
              <a:rPr lang="en-US" sz="4000" dirty="0" smtClean="0"/>
              <a:t>This search combines Receipt status= “Awaiting receipt” with purchase order number prefix=“Law” and a date range for “Date created.”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441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This session covers: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Creating and using order templates</a:t>
            </a:r>
          </a:p>
          <a:p>
            <a:r>
              <a:rPr lang="en-US" dirty="0" smtClean="0"/>
              <a:t>Processing cancellations in FOLIO</a:t>
            </a:r>
          </a:p>
          <a:p>
            <a:r>
              <a:rPr lang="en-US" dirty="0" smtClean="0"/>
              <a:t>Expense classes in FOLIO</a:t>
            </a:r>
          </a:p>
          <a:p>
            <a:r>
              <a:rPr lang="en-US" dirty="0" smtClean="0"/>
              <a:t>Entering diacritics in FOLIO</a:t>
            </a:r>
          </a:p>
          <a:p>
            <a:r>
              <a:rPr lang="en-US" dirty="0"/>
              <a:t>Processing </a:t>
            </a:r>
            <a:r>
              <a:rPr lang="en-US" dirty="0" smtClean="0"/>
              <a:t>monograph claims </a:t>
            </a:r>
            <a:r>
              <a:rPr lang="en-US" dirty="0"/>
              <a:t>in FOLIO</a:t>
            </a:r>
          </a:p>
          <a:p>
            <a:r>
              <a:rPr lang="en-US" dirty="0" smtClean="0"/>
              <a:t>Creating a spreadsheet from a search result in the Orders app</a:t>
            </a:r>
          </a:p>
        </p:txBody>
      </p:sp>
    </p:spTree>
    <p:extLst>
      <p:ext uri="{BB962C8B-B14F-4D97-AF65-F5344CB8AC3E}">
        <p14:creationId xmlns:p14="http://schemas.microsoft.com/office/powerpoint/2010/main" val="205608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3200" b="1" dirty="0" smtClean="0"/>
              <a:t>With the search pane closed, the numeral “3” displays in the upper left corner to remind you that 3 filters have been applied to this search.</a:t>
            </a:r>
            <a:endParaRPr lang="en-US" sz="32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0454" y="2557849"/>
            <a:ext cx="9316995" cy="3669956"/>
          </a:xfrm>
          <a:prstGeom prst="rect">
            <a:avLst/>
          </a:prstGeom>
        </p:spPr>
      </p:pic>
      <p:sp>
        <p:nvSpPr>
          <p:cNvPr id="7" name="Left Arrow 6"/>
          <p:cNvSpPr/>
          <p:nvPr/>
        </p:nvSpPr>
        <p:spPr>
          <a:xfrm>
            <a:off x="2224215" y="2557849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20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3200" b="1" dirty="0" smtClean="0"/>
              <a:t>To create a spreadsheet of the search results, click on the blue “Actions” button and select “Export results (CSV).”</a:t>
            </a:r>
            <a:endParaRPr lang="en-US" sz="32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6249" y="2644346"/>
            <a:ext cx="9984259" cy="353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82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/>
              <a:t>The export tool will ask you which fields you want to include in your report.</a:t>
            </a:r>
            <a:endParaRPr lang="en-US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3135" y="2557463"/>
            <a:ext cx="6882713" cy="360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29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/>
              <a:t>Select your desired fields and click the blue “Export” button to generate your report.</a:t>
            </a:r>
            <a:endParaRPr lang="en-US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3353534"/>
            <a:ext cx="5078626" cy="25454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0585" y="3967843"/>
            <a:ext cx="43701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If you are using Chrome as your browser,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an alert icon like this should appear in the </a:t>
            </a:r>
          </a:p>
          <a:p>
            <a:r>
              <a:rPr lang="en-US" b="1" dirty="0">
                <a:solidFill>
                  <a:srgbClr val="FF0000"/>
                </a:solidFill>
              </a:rPr>
              <a:t>b</a:t>
            </a:r>
            <a:r>
              <a:rPr lang="en-US" b="1" dirty="0" smtClean="0">
                <a:solidFill>
                  <a:srgbClr val="FF0000"/>
                </a:solidFill>
              </a:rPr>
              <a:t>ottom left corner of your screen once the </a:t>
            </a:r>
          </a:p>
          <a:p>
            <a:r>
              <a:rPr lang="en-US" b="1" dirty="0">
                <a:solidFill>
                  <a:srgbClr val="FF0000"/>
                </a:solidFill>
              </a:rPr>
              <a:t>s</a:t>
            </a:r>
            <a:r>
              <a:rPr lang="en-US" b="1" dirty="0" smtClean="0">
                <a:solidFill>
                  <a:srgbClr val="FF0000"/>
                </a:solidFill>
              </a:rPr>
              <a:t>preadsheet has been generated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27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/>
              <a:t>A spreadsheet with the fields you selected should be downloaded to your computer.</a:t>
            </a:r>
            <a:endParaRPr lang="en-US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0343" y="2694215"/>
            <a:ext cx="10009413" cy="316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84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8353" y="524933"/>
            <a:ext cx="9601196" cy="1303867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 smtClean="0"/>
              <a:t>To create a new order template, start in the Settings app. Select “Orders,” then “Order templates,” then “New.”</a:t>
            </a:r>
            <a:endParaRPr lang="en-US" sz="3200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0897" y="1952368"/>
            <a:ext cx="10256108" cy="437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36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896095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 smtClean="0"/>
              <a:t>There are quite a few accordions you can fill out in an order template, but nearly all are optional.</a:t>
            </a:r>
            <a:endParaRPr lang="en-US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0584" y="2001795"/>
            <a:ext cx="8167816" cy="420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0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3600" b="1" dirty="0" smtClean="0"/>
              <a:t>Order templates that have been created are listed in a drop-down list under “Template name” when you create a new purchase order in the Orders app.</a:t>
            </a:r>
            <a:endParaRPr lang="en-US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5178" y="2384855"/>
            <a:ext cx="5189838" cy="390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52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833851"/>
            <a:ext cx="9601196" cy="1303867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 smtClean="0"/>
              <a:t>After selecting a template from the drop-down list, fields in the purchase order are populated with the values supplied in the selected template.</a:t>
            </a:r>
            <a:endParaRPr lang="en-US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58995" y="2434281"/>
            <a:ext cx="7117491" cy="373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22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New with FOLIO Iris – Expense classes</a:t>
            </a:r>
            <a:endParaRPr lang="en-US" sz="40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3" y="2829697"/>
            <a:ext cx="9726824" cy="331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0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/>
              <a:t>When there are expense classes associated with a fund, it becomes a required field in a POL.</a:t>
            </a:r>
            <a:endParaRPr lang="en-US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5168" y="2619633"/>
            <a:ext cx="9401430" cy="331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53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/>
              <a:t>Expense classes are useful for tracking certain kinds of expenditures within a fund.</a:t>
            </a:r>
            <a:endParaRPr lang="en-US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16443" y="2743200"/>
            <a:ext cx="8748583" cy="327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85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853</TotalTime>
  <Words>731</Words>
  <Application>Microsoft Office PowerPoint</Application>
  <PresentationFormat>Widescreen</PresentationFormat>
  <Paragraphs>55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Garamond</vt:lpstr>
      <vt:lpstr>Organic</vt:lpstr>
      <vt:lpstr>Acquisitions Odds and Ends</vt:lpstr>
      <vt:lpstr>This session covers:</vt:lpstr>
      <vt:lpstr>To create a new order template, start in the Settings app. Select “Orders,” then “Order templates,” then “New.”</vt:lpstr>
      <vt:lpstr>There are quite a few accordions you can fill out in an order template, but nearly all are optional.</vt:lpstr>
      <vt:lpstr>Order templates that have been created are listed in a drop-down list under “Template name” when you create a new purchase order in the Orders app.</vt:lpstr>
      <vt:lpstr>After selecting a template from the drop-down list, fields in the purchase order are populated with the values supplied in the selected template.</vt:lpstr>
      <vt:lpstr>New with FOLIO Iris – Expense classes</vt:lpstr>
      <vt:lpstr>When there are expense classes associated with a fund, it becomes a required field in a POL.</vt:lpstr>
      <vt:lpstr>Expense classes are useful for tracking certain kinds of expenditures within a fund.</vt:lpstr>
      <vt:lpstr>These are the expense classes Ann Crowley has set up so far:</vt:lpstr>
      <vt:lpstr>Diacritics and special characters can be entered into FOLIO records in more than one way.</vt:lpstr>
      <vt:lpstr>https://tools.oratory.com/altcodes.html#:~:text=Press%20the%20Alt%20key%2C%20and,and%20the%20character%20will%20appear </vt:lpstr>
      <vt:lpstr>If you use Microsoft Windows, you can use the emoji keyboard to enter diacritics.</vt:lpstr>
      <vt:lpstr>Using the emoji keyboard to enter special characters</vt:lpstr>
      <vt:lpstr>Click on the desired character to enter it into FOLIO.</vt:lpstr>
      <vt:lpstr>Monographs in need of claiming in FOLIO can be identified using the “Expected receipt date” in the POL as a search filter, if that information is present in the record.</vt:lpstr>
      <vt:lpstr>The “Date created” associated with a POL can also serve as a reference point for identifying material to claim and is a more reliable data point because it is system-supplied.</vt:lpstr>
      <vt:lpstr>In the Orders app, with the “Order lines” segment selected in the search pane, search for unreceived monographs by applying additional search parameters (besides a date range).</vt:lpstr>
      <vt:lpstr>PowerPoint Presentation</vt:lpstr>
      <vt:lpstr>With the search pane closed, the numeral “3” displays in the upper left corner to remind you that 3 filters have been applied to this search.</vt:lpstr>
      <vt:lpstr>To create a spreadsheet of the search results, click on the blue “Actions” button and select “Export results (CSV).”</vt:lpstr>
      <vt:lpstr>The export tool will ask you which fields you want to include in your report.</vt:lpstr>
      <vt:lpstr>Select your desired fields and click the blue “Export” button to generate your report.</vt:lpstr>
      <vt:lpstr>A spreadsheet with the fields you selected should be downloaded to your computer.</vt:lpstr>
    </vt:vector>
  </TitlesOfParts>
  <Company>Cornell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Acquisitions Odds and Ends</dc:title>
  <dc:creator>Jean M. Pajerek</dc:creator>
  <cp:lastModifiedBy>Joanna Elizabeth Cerro</cp:lastModifiedBy>
  <cp:revision>52</cp:revision>
  <dcterms:created xsi:type="dcterms:W3CDTF">2021-06-21T18:19:03Z</dcterms:created>
  <dcterms:modified xsi:type="dcterms:W3CDTF">2021-06-23T20:15:19Z</dcterms:modified>
</cp:coreProperties>
</file>