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Playfair Display"/>
      <p:regular r:id="rId25"/>
      <p:bold r:id="rId26"/>
      <p:italic r:id="rId27"/>
      <p:boldItalic r:id="rId28"/>
    </p:embeddedFont>
    <p:embeddedFont>
      <p:font typeface="Lato"/>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layfairDisplay-bold.fntdata"/><Relationship Id="rId25" Type="http://schemas.openxmlformats.org/officeDocument/2006/relationships/font" Target="fonts/PlayfairDisplay-regular.fntdata"/><Relationship Id="rId28" Type="http://schemas.openxmlformats.org/officeDocument/2006/relationships/font" Target="fonts/PlayfairDisplay-boldItalic.fntdata"/><Relationship Id="rId27" Type="http://schemas.openxmlformats.org/officeDocument/2006/relationships/font" Target="fonts/PlayfairDisplay-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ato-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ato-italic.fntdata"/><Relationship Id="rId30" Type="http://schemas.openxmlformats.org/officeDocument/2006/relationships/font" Target="fonts/Lato-bold.fntdata"/><Relationship Id="rId11" Type="http://schemas.openxmlformats.org/officeDocument/2006/relationships/slide" Target="slides/slide6.xml"/><Relationship Id="rId10" Type="http://schemas.openxmlformats.org/officeDocument/2006/relationships/slide" Target="slides/slide5.xml"/><Relationship Id="rId32" Type="http://schemas.openxmlformats.org/officeDocument/2006/relationships/font" Target="fonts/Lato-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c9fccd5cd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c9fccd5cd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c9fccd5cdc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c9fccd5cdc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c9fccd5cdc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c9fccd5cd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c9fccd5cdc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c9fccd5cdc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ca5d0a72c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ca5d0a72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ca5d0a72c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ca5d0a72c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ca5d0a72c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ca5d0a72c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ca5d0a72c9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ca5d0a72c9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ca5d0a72c9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ca5d0a72c9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ca5d0a72c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ca5d0a72c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c9f806b075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c9f806b075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c9f806b075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c9f806b075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c9f806b075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c9f806b075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c9f806b075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c9f806b075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c9f806b075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c9f806b075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c9f806b075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c9f806b075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c9f806b075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c9f806b075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c9f806b075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c9f806b075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9050" y="748800"/>
            <a:ext cx="3645900" cy="36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992950" y="992700"/>
            <a:ext cx="3158100" cy="3158100"/>
          </a:xfrm>
          <a:prstGeom prst="rect">
            <a:avLst/>
          </a:prstGeom>
          <a:noFill/>
          <a:ln cap="flat" cmpd="sng" w="28575">
            <a:solidFill>
              <a:schemeClr val="lt1"/>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096250" y="1627200"/>
            <a:ext cx="2951400" cy="15843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p:txBody>
      </p:sp>
      <p:sp>
        <p:nvSpPr>
          <p:cNvPr id="13" name="Google Shape;13;p2"/>
          <p:cNvSpPr txBox="1"/>
          <p:nvPr>
            <p:ph idx="1" type="subTitle"/>
          </p:nvPr>
        </p:nvSpPr>
        <p:spPr>
          <a:xfrm>
            <a:off x="3096363" y="3266930"/>
            <a:ext cx="2951400" cy="701400"/>
          </a:xfrm>
          <a:prstGeom prst="rect">
            <a:avLst/>
          </a:prstGeom>
        </p:spPr>
        <p:txBody>
          <a:bodyPr anchorCtr="0" anchor="b" bIns="91425" lIns="91425" spcFirstLastPara="1" rIns="91425" wrap="square" tIns="91425">
            <a:normAutofit/>
          </a:bodyPr>
          <a:lstStyle>
            <a:lvl1pPr lv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9pPr>
          </a:lstStyle>
          <a:p/>
        </p:txBody>
      </p:sp>
      <p:sp>
        <p:nvSpPr>
          <p:cNvPr id="14" name="Google Shape;14;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1"/>
          <p:cNvSpPr txBox="1"/>
          <p:nvPr>
            <p:ph hasCustomPrompt="1" type="title"/>
          </p:nvPr>
        </p:nvSpPr>
        <p:spPr>
          <a:xfrm>
            <a:off x="311700" y="1233100"/>
            <a:ext cx="8520600" cy="161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10000"/>
              <a:buFont typeface="Lato"/>
              <a:buNone/>
              <a:defRPr sz="10000">
                <a:latin typeface="Lato"/>
                <a:ea typeface="Lato"/>
                <a:cs typeface="Lato"/>
                <a:sym typeface="Lato"/>
              </a:defRPr>
            </a:lvl1pPr>
            <a:lvl2pPr lvl="1" algn="ctr">
              <a:spcBef>
                <a:spcPts val="0"/>
              </a:spcBef>
              <a:spcAft>
                <a:spcPts val="0"/>
              </a:spcAft>
              <a:buSzPts val="10000"/>
              <a:buFont typeface="Lato"/>
              <a:buNone/>
              <a:defRPr sz="10000">
                <a:latin typeface="Lato"/>
                <a:ea typeface="Lato"/>
                <a:cs typeface="Lato"/>
                <a:sym typeface="Lato"/>
              </a:defRPr>
            </a:lvl2pPr>
            <a:lvl3pPr lvl="2" algn="ctr">
              <a:spcBef>
                <a:spcPts val="0"/>
              </a:spcBef>
              <a:spcAft>
                <a:spcPts val="0"/>
              </a:spcAft>
              <a:buSzPts val="10000"/>
              <a:buFont typeface="Lato"/>
              <a:buNone/>
              <a:defRPr sz="10000">
                <a:latin typeface="Lato"/>
                <a:ea typeface="Lato"/>
                <a:cs typeface="Lato"/>
                <a:sym typeface="Lato"/>
              </a:defRPr>
            </a:lvl3pPr>
            <a:lvl4pPr lvl="3" algn="ctr">
              <a:spcBef>
                <a:spcPts val="0"/>
              </a:spcBef>
              <a:spcAft>
                <a:spcPts val="0"/>
              </a:spcAft>
              <a:buSzPts val="10000"/>
              <a:buFont typeface="Lato"/>
              <a:buNone/>
              <a:defRPr sz="10000">
                <a:latin typeface="Lato"/>
                <a:ea typeface="Lato"/>
                <a:cs typeface="Lato"/>
                <a:sym typeface="Lato"/>
              </a:defRPr>
            </a:lvl4pPr>
            <a:lvl5pPr lvl="4" algn="ctr">
              <a:spcBef>
                <a:spcPts val="0"/>
              </a:spcBef>
              <a:spcAft>
                <a:spcPts val="0"/>
              </a:spcAft>
              <a:buSzPts val="10000"/>
              <a:buFont typeface="Lato"/>
              <a:buNone/>
              <a:defRPr sz="10000">
                <a:latin typeface="Lato"/>
                <a:ea typeface="Lato"/>
                <a:cs typeface="Lato"/>
                <a:sym typeface="Lato"/>
              </a:defRPr>
            </a:lvl5pPr>
            <a:lvl6pPr lvl="5" algn="ctr">
              <a:spcBef>
                <a:spcPts val="0"/>
              </a:spcBef>
              <a:spcAft>
                <a:spcPts val="0"/>
              </a:spcAft>
              <a:buSzPts val="10000"/>
              <a:buFont typeface="Lato"/>
              <a:buNone/>
              <a:defRPr sz="10000">
                <a:latin typeface="Lato"/>
                <a:ea typeface="Lato"/>
                <a:cs typeface="Lato"/>
                <a:sym typeface="Lato"/>
              </a:defRPr>
            </a:lvl6pPr>
            <a:lvl7pPr lvl="6" algn="ctr">
              <a:spcBef>
                <a:spcPts val="0"/>
              </a:spcBef>
              <a:spcAft>
                <a:spcPts val="0"/>
              </a:spcAft>
              <a:buSzPts val="10000"/>
              <a:buFont typeface="Lato"/>
              <a:buNone/>
              <a:defRPr sz="10000">
                <a:latin typeface="Lato"/>
                <a:ea typeface="Lato"/>
                <a:cs typeface="Lato"/>
                <a:sym typeface="Lato"/>
              </a:defRPr>
            </a:lvl7pPr>
            <a:lvl8pPr lvl="7" algn="ctr">
              <a:spcBef>
                <a:spcPts val="0"/>
              </a:spcBef>
              <a:spcAft>
                <a:spcPts val="0"/>
              </a:spcAft>
              <a:buSzPts val="10000"/>
              <a:buFont typeface="Lato"/>
              <a:buNone/>
              <a:defRPr sz="10000">
                <a:latin typeface="Lato"/>
                <a:ea typeface="Lato"/>
                <a:cs typeface="Lato"/>
                <a:sym typeface="Lato"/>
              </a:defRPr>
            </a:lvl8pPr>
            <a:lvl9pPr lvl="8" algn="ctr">
              <a:spcBef>
                <a:spcPts val="0"/>
              </a:spcBef>
              <a:spcAft>
                <a:spcPts val="0"/>
              </a:spcAft>
              <a:buSzPts val="10000"/>
              <a:buFont typeface="Lato"/>
              <a:buNone/>
              <a:defRPr sz="10000">
                <a:latin typeface="Lato"/>
                <a:ea typeface="Lato"/>
                <a:cs typeface="Lato"/>
                <a:sym typeface="Lato"/>
              </a:defRPr>
            </a:lvl9pPr>
          </a:lstStyle>
          <a:p>
            <a:r>
              <a:t>xx%</a:t>
            </a:r>
          </a:p>
        </p:txBody>
      </p:sp>
      <p:sp>
        <p:nvSpPr>
          <p:cNvPr id="51" name="Google Shape;51;p11"/>
          <p:cNvSpPr txBox="1"/>
          <p:nvPr>
            <p:ph idx="1" type="body"/>
          </p:nvPr>
        </p:nvSpPr>
        <p:spPr>
          <a:xfrm>
            <a:off x="311700" y="29194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sp>
        <p:nvSpPr>
          <p:cNvPr id="16" name="Google Shape;16;p3"/>
          <p:cNvSpPr txBox="1"/>
          <p:nvPr>
            <p:ph type="title"/>
          </p:nvPr>
        </p:nvSpPr>
        <p:spPr>
          <a:xfrm>
            <a:off x="509550" y="1423875"/>
            <a:ext cx="8124900" cy="17982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17" name="Google Shape;17;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txBox="1"/>
          <p:nvPr>
            <p:ph type="title"/>
          </p:nvPr>
        </p:nvSpPr>
        <p:spPr>
          <a:xfrm>
            <a:off x="311700" y="391350"/>
            <a:ext cx="8520600" cy="6261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2" name="Google Shape;22;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391350"/>
            <a:ext cx="8520600" cy="6261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391350"/>
            <a:ext cx="8520600" cy="6261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0" name="Google Shape;30;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91378"/>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2"/>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37" name="Google Shape;37;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1" name="Google Shape;41;p9"/>
          <p:cNvSpPr txBox="1"/>
          <p:nvPr>
            <p:ph type="title"/>
          </p:nvPr>
        </p:nvSpPr>
        <p:spPr>
          <a:xfrm>
            <a:off x="265500" y="1107950"/>
            <a:ext cx="4045200" cy="1683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4" name="Google Shape;44;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7" name="Google Shape;47;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coral">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91350"/>
            <a:ext cx="8520600" cy="6261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3096250" y="1627200"/>
            <a:ext cx="2951400" cy="15843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a:t>Batch Processing</a:t>
            </a:r>
            <a:endParaRPr/>
          </a:p>
          <a:p>
            <a:pPr indent="0" lvl="0" marL="0" rtl="0" algn="ctr">
              <a:spcBef>
                <a:spcPts val="0"/>
              </a:spcBef>
              <a:spcAft>
                <a:spcPts val="0"/>
              </a:spcAft>
              <a:buNone/>
            </a:pPr>
            <a:r>
              <a:rPr lang="en"/>
              <a:t>in FOLIO</a:t>
            </a:r>
            <a:endParaRPr/>
          </a:p>
        </p:txBody>
      </p:sp>
      <p:sp>
        <p:nvSpPr>
          <p:cNvPr id="60" name="Google Shape;60;p13"/>
          <p:cNvSpPr txBox="1"/>
          <p:nvPr>
            <p:ph idx="1" type="subTitle"/>
          </p:nvPr>
        </p:nvSpPr>
        <p:spPr>
          <a:xfrm>
            <a:off x="3096363" y="3266930"/>
            <a:ext cx="2951400" cy="701400"/>
          </a:xfrm>
          <a:prstGeom prst="rect">
            <a:avLst/>
          </a:prstGeom>
        </p:spPr>
        <p:txBody>
          <a:bodyPr anchorCtr="0" anchor="b" bIns="91425" lIns="91425" spcFirstLastPara="1" rIns="91425" wrap="square" tIns="91425">
            <a:normAutofit lnSpcReduction="10000"/>
          </a:bodyPr>
          <a:lstStyle/>
          <a:p>
            <a:pPr indent="0" lvl="0" marL="0" rtl="0" algn="ctr">
              <a:spcBef>
                <a:spcPts val="0"/>
              </a:spcBef>
              <a:spcAft>
                <a:spcPts val="0"/>
              </a:spcAft>
              <a:buNone/>
            </a:pPr>
            <a:r>
              <a:rPr lang="en"/>
              <a:t>Jenn Colt, Library Technical Services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2"/>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22" name="Google Shape;122;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23" name="Google Shape;123;p22"/>
          <p:cNvPicPr preferRelativeResize="0"/>
          <p:nvPr/>
        </p:nvPicPr>
        <p:blipFill>
          <a:blip r:embed="rId3">
            <a:alphaModFix/>
          </a:blip>
          <a:stretch>
            <a:fillRect/>
          </a:stretch>
        </p:blipFill>
        <p:spPr>
          <a:xfrm>
            <a:off x="0" y="267881"/>
            <a:ext cx="9144001" cy="460773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3"/>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29" name="Google Shape;129;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30" name="Google Shape;130;p23"/>
          <p:cNvPicPr preferRelativeResize="0"/>
          <p:nvPr/>
        </p:nvPicPr>
        <p:blipFill>
          <a:blip r:embed="rId3">
            <a:alphaModFix/>
          </a:blip>
          <a:stretch>
            <a:fillRect/>
          </a:stretch>
        </p:blipFill>
        <p:spPr>
          <a:xfrm>
            <a:off x="0" y="263116"/>
            <a:ext cx="9144001" cy="461726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4"/>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36" name="Google Shape;136;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37" name="Google Shape;137;p24"/>
          <p:cNvPicPr preferRelativeResize="0"/>
          <p:nvPr/>
        </p:nvPicPr>
        <p:blipFill>
          <a:blip r:embed="rId3">
            <a:alphaModFix/>
          </a:blip>
          <a:stretch>
            <a:fillRect/>
          </a:stretch>
        </p:blipFill>
        <p:spPr>
          <a:xfrm>
            <a:off x="0" y="243882"/>
            <a:ext cx="9144001" cy="465573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5"/>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Data Export</a:t>
            </a:r>
            <a:endParaRPr/>
          </a:p>
        </p:txBody>
      </p:sp>
      <p:sp>
        <p:nvSpPr>
          <p:cNvPr id="143" name="Google Shape;143;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FOLIO exports data through in-app reports in a number of places</a:t>
            </a:r>
            <a:endParaRPr/>
          </a:p>
          <a:p>
            <a:pPr indent="-342900" lvl="0" marL="457200" rtl="0" algn="l">
              <a:spcBef>
                <a:spcPts val="0"/>
              </a:spcBef>
              <a:spcAft>
                <a:spcPts val="0"/>
              </a:spcAft>
              <a:buSzPts val="1800"/>
              <a:buChar char="★"/>
            </a:pPr>
            <a:r>
              <a:rPr lang="en"/>
              <a:t>FOLIO also exports data to the LDP reporting database</a:t>
            </a:r>
            <a:endParaRPr/>
          </a:p>
          <a:p>
            <a:pPr indent="-342900" lvl="0" marL="457200" rtl="0" algn="l">
              <a:spcBef>
                <a:spcPts val="0"/>
              </a:spcBef>
              <a:spcAft>
                <a:spcPts val="0"/>
              </a:spcAft>
              <a:buSzPts val="1800"/>
              <a:buChar char="★"/>
            </a:pPr>
            <a:r>
              <a:rPr lang="en"/>
              <a:t>For our purposes right now, we’re talking about the app currently </a:t>
            </a:r>
            <a:r>
              <a:rPr lang="en"/>
              <a:t>called</a:t>
            </a:r>
            <a:r>
              <a:rPr lang="en"/>
              <a:t> “Data Export”</a:t>
            </a:r>
            <a:endParaRPr/>
          </a:p>
          <a:p>
            <a:pPr indent="-342900" lvl="0" marL="457200" rtl="0" algn="l">
              <a:spcBef>
                <a:spcPts val="0"/>
              </a:spcBef>
              <a:spcAft>
                <a:spcPts val="0"/>
              </a:spcAft>
              <a:buSzPts val="1800"/>
              <a:buChar char="★"/>
            </a:pPr>
            <a:r>
              <a:rPr lang="en"/>
              <a:t>This app only exports MARC, but you can include data from holdings and items in the MARC you export (remember we aren’t using MFHDs in FOLIO, data export creates them on the fly when needed)</a:t>
            </a:r>
            <a:endParaRPr/>
          </a:p>
          <a:p>
            <a:pPr indent="-342900" lvl="0" marL="457200" rtl="0" algn="l">
              <a:spcBef>
                <a:spcPts val="0"/>
              </a:spcBef>
              <a:spcAft>
                <a:spcPts val="0"/>
              </a:spcAft>
              <a:buSzPts val="1800"/>
              <a:buChar char="★"/>
            </a:pPr>
            <a:r>
              <a:rPr lang="en"/>
              <a:t>Data export gets some important updates in Iris, so not everything here is on our training instance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6"/>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49" name="Google Shape;149;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50" name="Google Shape;150;p26"/>
          <p:cNvPicPr preferRelativeResize="0"/>
          <p:nvPr/>
        </p:nvPicPr>
        <p:blipFill>
          <a:blip r:embed="rId3">
            <a:alphaModFix/>
          </a:blip>
          <a:stretch>
            <a:fillRect/>
          </a:stretch>
        </p:blipFill>
        <p:spPr>
          <a:xfrm>
            <a:off x="-43800" y="152399"/>
            <a:ext cx="9143998" cy="469135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7"/>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56" name="Google Shape;156;p2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57" name="Google Shape;157;p27"/>
          <p:cNvPicPr preferRelativeResize="0"/>
          <p:nvPr/>
        </p:nvPicPr>
        <p:blipFill>
          <a:blip r:embed="rId3">
            <a:alphaModFix/>
          </a:blip>
          <a:stretch>
            <a:fillRect/>
          </a:stretch>
        </p:blipFill>
        <p:spPr>
          <a:xfrm>
            <a:off x="-12800" y="10440"/>
            <a:ext cx="9144000" cy="498067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8"/>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63" name="Google Shape;163;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64" name="Google Shape;164;p28"/>
          <p:cNvPicPr preferRelativeResize="0"/>
          <p:nvPr/>
        </p:nvPicPr>
        <p:blipFill>
          <a:blip r:embed="rId3">
            <a:alphaModFix/>
          </a:blip>
          <a:stretch>
            <a:fillRect/>
          </a:stretch>
        </p:blipFill>
        <p:spPr>
          <a:xfrm>
            <a:off x="50925" y="36354"/>
            <a:ext cx="9143998" cy="507079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9"/>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70" name="Google Shape;170;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71" name="Google Shape;171;p29"/>
          <p:cNvPicPr preferRelativeResize="0"/>
          <p:nvPr/>
        </p:nvPicPr>
        <p:blipFill>
          <a:blip r:embed="rId3">
            <a:alphaModFix/>
          </a:blip>
          <a:stretch>
            <a:fillRect/>
          </a:stretch>
        </p:blipFill>
        <p:spPr>
          <a:xfrm>
            <a:off x="34550" y="23165"/>
            <a:ext cx="9143999" cy="494476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0"/>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77" name="Google Shape;177;p3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78" name="Google Shape;178;p30"/>
          <p:cNvPicPr preferRelativeResize="0"/>
          <p:nvPr/>
        </p:nvPicPr>
        <p:blipFill>
          <a:blip r:embed="rId3">
            <a:alphaModFix/>
          </a:blip>
          <a:stretch>
            <a:fillRect/>
          </a:stretch>
        </p:blipFill>
        <p:spPr>
          <a:xfrm>
            <a:off x="0" y="-1"/>
            <a:ext cx="9143997" cy="479245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1"/>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84" name="Google Shape;184;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85" name="Google Shape;185;p31"/>
          <p:cNvPicPr preferRelativeResize="0"/>
          <p:nvPr/>
        </p:nvPicPr>
        <p:blipFill>
          <a:blip r:embed="rId3">
            <a:alphaModFix/>
          </a:blip>
          <a:stretch>
            <a:fillRect/>
          </a:stretch>
        </p:blipFill>
        <p:spPr>
          <a:xfrm>
            <a:off x="0" y="0"/>
            <a:ext cx="9144003" cy="488720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FOLIO Apps directly related to batch processing</a:t>
            </a:r>
            <a:endParaRPr/>
          </a:p>
        </p:txBody>
      </p:sp>
      <p:sp>
        <p:nvSpPr>
          <p:cNvPr id="66" name="Google Shape;66;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67" name="Google Shape;67;p14"/>
          <p:cNvPicPr preferRelativeResize="0"/>
          <p:nvPr/>
        </p:nvPicPr>
        <p:blipFill>
          <a:blip r:embed="rId3">
            <a:alphaModFix/>
          </a:blip>
          <a:stretch>
            <a:fillRect/>
          </a:stretch>
        </p:blipFill>
        <p:spPr>
          <a:xfrm>
            <a:off x="6211138" y="1393638"/>
            <a:ext cx="2390775" cy="838200"/>
          </a:xfrm>
          <a:prstGeom prst="rect">
            <a:avLst/>
          </a:prstGeom>
          <a:noFill/>
          <a:ln>
            <a:noFill/>
          </a:ln>
        </p:spPr>
      </p:pic>
      <p:pic>
        <p:nvPicPr>
          <p:cNvPr id="68" name="Google Shape;68;p14"/>
          <p:cNvPicPr preferRelativeResize="0"/>
          <p:nvPr/>
        </p:nvPicPr>
        <p:blipFill>
          <a:blip r:embed="rId4">
            <a:alphaModFix/>
          </a:blip>
          <a:stretch>
            <a:fillRect/>
          </a:stretch>
        </p:blipFill>
        <p:spPr>
          <a:xfrm>
            <a:off x="739238" y="1534638"/>
            <a:ext cx="2257425" cy="942975"/>
          </a:xfrm>
          <a:prstGeom prst="rect">
            <a:avLst/>
          </a:prstGeom>
          <a:noFill/>
          <a:ln>
            <a:noFill/>
          </a:ln>
        </p:spPr>
      </p:pic>
      <p:pic>
        <p:nvPicPr>
          <p:cNvPr id="69" name="Google Shape;69;p14"/>
          <p:cNvPicPr preferRelativeResize="0"/>
          <p:nvPr/>
        </p:nvPicPr>
        <p:blipFill>
          <a:blip r:embed="rId5">
            <a:alphaModFix/>
          </a:blip>
          <a:stretch>
            <a:fillRect/>
          </a:stretch>
        </p:blipFill>
        <p:spPr>
          <a:xfrm>
            <a:off x="3252613" y="2923638"/>
            <a:ext cx="2733675" cy="7905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Supporting players...</a:t>
            </a:r>
            <a:endParaRPr/>
          </a:p>
        </p:txBody>
      </p:sp>
      <p:sp>
        <p:nvSpPr>
          <p:cNvPr id="75" name="Google Shape;75;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“The Lehigh App” (batch loading for MARC order records)</a:t>
            </a:r>
            <a:endParaRPr/>
          </a:p>
          <a:p>
            <a:pPr indent="0" lvl="0" marL="0" rtl="0" algn="l">
              <a:spcBef>
                <a:spcPts val="1200"/>
              </a:spcBef>
              <a:spcAft>
                <a:spcPts val="0"/>
              </a:spcAft>
              <a:buNone/>
            </a:pPr>
            <a:r>
              <a:rPr lang="en"/>
              <a:t>LTS Workflows automation application (formerly known as LSTools)</a:t>
            </a:r>
            <a:endParaRPr/>
          </a:p>
          <a:p>
            <a:pPr indent="0" lvl="0" marL="0" rtl="0" algn="l">
              <a:spcBef>
                <a:spcPts val="1200"/>
              </a:spcBef>
              <a:spcAft>
                <a:spcPts val="0"/>
              </a:spcAft>
              <a:buNone/>
            </a:pPr>
            <a:r>
              <a:rPr lang="en"/>
              <a:t>LDP (reporting)</a:t>
            </a:r>
            <a:endParaRPr/>
          </a:p>
          <a:p>
            <a:pPr indent="0" lvl="0" marL="0" rtl="0" algn="l">
              <a:spcBef>
                <a:spcPts val="1200"/>
              </a:spcBef>
              <a:spcAft>
                <a:spcPts val="0"/>
              </a:spcAft>
              <a:buNone/>
            </a:pPr>
            <a:r>
              <a:rPr lang="en"/>
              <a:t>MARC query API (API for searching MARC records)</a:t>
            </a:r>
            <a:endParaRPr/>
          </a:p>
          <a:p>
            <a:pPr indent="0" lvl="0" marL="0" rtl="0" algn="l">
              <a:spcBef>
                <a:spcPts val="1200"/>
              </a:spcBef>
              <a:spcAft>
                <a:spcPts val="0"/>
              </a:spcAft>
              <a:buNone/>
            </a:pPr>
            <a:r>
              <a:rPr lang="en"/>
              <a:t>Support for Spine-o-Matic (spine labeling software)</a:t>
            </a:r>
            <a:endParaRPr/>
          </a:p>
          <a:p>
            <a:pPr indent="0" lvl="0" marL="0" rtl="0" algn="l">
              <a:spcBef>
                <a:spcPts val="1200"/>
              </a:spcBef>
              <a:spcAft>
                <a:spcPts val="0"/>
              </a:spcAft>
              <a:buNone/>
            </a:pPr>
            <a:r>
              <a:rPr lang="en"/>
              <a:t>...in other words, “batch processing” is complicated - and more than just batch loading records.</a:t>
            </a:r>
            <a:endParaRPr/>
          </a:p>
          <a:p>
            <a:pPr indent="0" lvl="0" marL="0" rtl="0" algn="l">
              <a:spcBef>
                <a:spcPts val="1200"/>
              </a:spcBef>
              <a:spcAft>
                <a:spcPts val="12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Data Import</a:t>
            </a:r>
            <a:endParaRPr/>
          </a:p>
        </p:txBody>
      </p:sp>
      <p:sp>
        <p:nvSpPr>
          <p:cNvPr id="81" name="Google Shape;81;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Currently, the data import app imports only MARC bibliographic records</a:t>
            </a:r>
            <a:endParaRPr/>
          </a:p>
          <a:p>
            <a:pPr indent="-342900" lvl="0" marL="457200" rtl="0" algn="l">
              <a:spcBef>
                <a:spcPts val="0"/>
              </a:spcBef>
              <a:spcAft>
                <a:spcPts val="0"/>
              </a:spcAft>
              <a:buSzPts val="1800"/>
              <a:buChar char="★"/>
            </a:pPr>
            <a:r>
              <a:rPr lang="en"/>
              <a:t>You can import holdings and item data by embedding it in a MARC record and then mapping it holdings and items.</a:t>
            </a:r>
            <a:endParaRPr/>
          </a:p>
          <a:p>
            <a:pPr indent="-342900" lvl="0" marL="457200" rtl="0" algn="l">
              <a:spcBef>
                <a:spcPts val="0"/>
              </a:spcBef>
              <a:spcAft>
                <a:spcPts val="0"/>
              </a:spcAft>
              <a:buSzPts val="1800"/>
              <a:buChar char="★"/>
            </a:pPr>
            <a:r>
              <a:rPr lang="en"/>
              <a:t>The import portion of using data import is pretty easy!</a:t>
            </a:r>
            <a:endParaRPr/>
          </a:p>
          <a:p>
            <a:pPr indent="-342900" lvl="0" marL="457200" rtl="0" algn="l">
              <a:spcBef>
                <a:spcPts val="0"/>
              </a:spcBef>
              <a:spcAft>
                <a:spcPts val="0"/>
              </a:spcAft>
              <a:buSzPts val="1800"/>
              <a:buChar char="★"/>
            </a:pPr>
            <a:r>
              <a:rPr lang="en"/>
              <a:t>Setting up data import jobs is pretty complicated (but most of LTS won’t need to worry about it).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87" name="Google Shape;87;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88" name="Google Shape;88;p17"/>
          <p:cNvPicPr preferRelativeResize="0"/>
          <p:nvPr/>
        </p:nvPicPr>
        <p:blipFill>
          <a:blip r:embed="rId3">
            <a:alphaModFix/>
          </a:blip>
          <a:stretch>
            <a:fillRect/>
          </a:stretch>
        </p:blipFill>
        <p:spPr>
          <a:xfrm>
            <a:off x="0" y="36194"/>
            <a:ext cx="9144000" cy="507111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94" name="Google Shape;94;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95" name="Google Shape;95;p18"/>
          <p:cNvPicPr preferRelativeResize="0"/>
          <p:nvPr/>
        </p:nvPicPr>
        <p:blipFill>
          <a:blip r:embed="rId3">
            <a:alphaModFix/>
          </a:blip>
          <a:stretch>
            <a:fillRect/>
          </a:stretch>
        </p:blipFill>
        <p:spPr>
          <a:xfrm>
            <a:off x="0" y="43816"/>
            <a:ext cx="9144000" cy="50558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9"/>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01" name="Google Shape;101;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02" name="Google Shape;102;p19"/>
          <p:cNvPicPr preferRelativeResize="0"/>
          <p:nvPr/>
        </p:nvPicPr>
        <p:blipFill>
          <a:blip r:embed="rId3">
            <a:alphaModFix/>
          </a:blip>
          <a:stretch>
            <a:fillRect/>
          </a:stretch>
        </p:blipFill>
        <p:spPr>
          <a:xfrm>
            <a:off x="-76200" y="228602"/>
            <a:ext cx="9143997" cy="492344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08" name="Google Shape;108;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09" name="Google Shape;109;p20"/>
          <p:cNvPicPr preferRelativeResize="0"/>
          <p:nvPr/>
        </p:nvPicPr>
        <p:blipFill>
          <a:blip r:embed="rId3">
            <a:alphaModFix/>
          </a:blip>
          <a:stretch>
            <a:fillRect/>
          </a:stretch>
        </p:blipFill>
        <p:spPr>
          <a:xfrm>
            <a:off x="0" y="45202"/>
            <a:ext cx="9143999" cy="505309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1"/>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15" name="Google Shape;115;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16" name="Google Shape;116;p21"/>
          <p:cNvPicPr preferRelativeResize="0"/>
          <p:nvPr/>
        </p:nvPicPr>
        <p:blipFill>
          <a:blip r:embed="rId3">
            <a:alphaModFix/>
          </a:blip>
          <a:stretch>
            <a:fillRect/>
          </a:stretch>
        </p:blipFill>
        <p:spPr>
          <a:xfrm>
            <a:off x="0" y="152406"/>
            <a:ext cx="9144001" cy="501558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