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57" r:id="rId4"/>
    <p:sldId id="262" r:id="rId5"/>
    <p:sldId id="263" r:id="rId6"/>
    <p:sldId id="277" r:id="rId7"/>
    <p:sldId id="280" r:id="rId8"/>
    <p:sldId id="264" r:id="rId9"/>
    <p:sldId id="265" r:id="rId10"/>
    <p:sldId id="266" r:id="rId11"/>
    <p:sldId id="259" r:id="rId12"/>
    <p:sldId id="279" r:id="rId13"/>
    <p:sldId id="269" r:id="rId14"/>
    <p:sldId id="260" r:id="rId15"/>
    <p:sldId id="273" r:id="rId16"/>
    <p:sldId id="275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hley Shea" initials="AS" lastIdx="1" clrIdx="0">
    <p:extLst>
      <p:ext uri="{19B8F6BF-5375-455C-9EA6-DF929625EA0E}">
        <p15:presenceInfo xmlns:p15="http://schemas.microsoft.com/office/powerpoint/2012/main" userId="Ashley She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6"/>
    <p:restoredTop sz="96405"/>
  </p:normalViewPr>
  <p:slideViewPr>
    <p:cSldViewPr snapToGrid="0" snapToObjects="1">
      <p:cViewPr varScale="1">
        <p:scale>
          <a:sx n="81" d="100"/>
          <a:sy n="81" d="100"/>
        </p:scale>
        <p:origin x="208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library.cornell.edu/manntoolkit" TargetMode="External"/><Relationship Id="rId2" Type="http://schemas.openxmlformats.org/officeDocument/2006/relationships/hyperlink" Target="https://vimeo.com/37195924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rnell.libwizard.com/f/EvaluatingEvidence" TargetMode="External"/><Relationship Id="rId2" Type="http://schemas.openxmlformats.org/officeDocument/2006/relationships/hyperlink" Target="https://vimeo.com/user9590436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rnell.libwizard.com/f/EvaluatingArticles" TargetMode="External"/><Relationship Id="rId4" Type="http://schemas.openxmlformats.org/officeDocument/2006/relationships/hyperlink" Target="https://cornell.libwizard.com/f/EvaluatingSourc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t="-59000" r="-2000" b="-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70C9F7-79F5-8B44-8EFB-1A76C800A43A}"/>
              </a:ext>
            </a:extLst>
          </p:cNvPr>
          <p:cNvSpPr/>
          <p:nvPr/>
        </p:nvSpPr>
        <p:spPr>
          <a:xfrm>
            <a:off x="4361935" y="2102271"/>
            <a:ext cx="7830065" cy="1556951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8DF63D0-6EDC-AA40-B0C1-880A25302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3366" y="623378"/>
            <a:ext cx="7495199" cy="2421464"/>
          </a:xfrm>
        </p:spPr>
        <p:txBody>
          <a:bodyPr>
            <a:scene3d>
              <a:camera prst="orthographicFront"/>
              <a:lightRig rig="balanced" dir="t"/>
            </a:scene3d>
          </a:bodyPr>
          <a:lstStyle/>
          <a:p>
            <a:r>
              <a:rPr lang="en-US" dirty="0">
                <a:latin typeface="FreightSans Pro Book" panose="02000606030000020004" pitchFamily="2" charset="0"/>
              </a:rPr>
              <a:t>Instruction program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C3ACD424-CCD5-EE4D-80EA-CFD40D737F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93367" y="2963854"/>
            <a:ext cx="7197726" cy="140546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FreightSans Pro Book" panose="02000606030000020004" pitchFamily="2" charset="0"/>
              </a:rPr>
              <a:t>overview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F96147-9950-FD40-AE4C-1D2841CD16B6}"/>
              </a:ext>
            </a:extLst>
          </p:cNvPr>
          <p:cNvSpPr txBox="1"/>
          <p:nvPr/>
        </p:nvSpPr>
        <p:spPr>
          <a:xfrm>
            <a:off x="0" y="161066"/>
            <a:ext cx="12192000" cy="1231106"/>
          </a:xfrm>
          <a:prstGeom prst="rect">
            <a:avLst/>
          </a:prstGeom>
          <a:solidFill>
            <a:schemeClr val="tx1">
              <a:alpha val="84000"/>
            </a:schemeClr>
          </a:solidFill>
        </p:spPr>
        <p:txBody>
          <a:bodyPr wrap="square" tIns="365760" rIns="91440" bIns="365760" rtlCol="0">
            <a:spAutoFit/>
          </a:bodyPr>
          <a:lstStyle/>
          <a:p>
            <a:pPr algn="r"/>
            <a:r>
              <a:rPr lang="en-US" sz="3200" dirty="0">
                <a:latin typeface="Adobe Garamond Pro" panose="02020502060506020403" pitchFamily="18" charset="77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Adobe Garamond Pro" panose="02020502060506020403" pitchFamily="18" charset="77"/>
              </a:rPr>
              <a:t>Albert R. Mann Library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FC95F1C-B2AE-8E48-8D03-0903360DE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09" y="338469"/>
            <a:ext cx="2794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15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7. How/where is the collection organized and maintained?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A0DB541-00CD-FC47-9FF0-9F20253A6151}"/>
              </a:ext>
            </a:extLst>
          </p:cNvPr>
          <p:cNvSpPr txBox="1">
            <a:spLocks/>
          </p:cNvSpPr>
          <p:nvPr/>
        </p:nvSpPr>
        <p:spPr>
          <a:xfrm>
            <a:off x="4393324" y="1569253"/>
            <a:ext cx="7616826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C7570F-E66D-5A45-913E-06B09444F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5552" y="1911755"/>
            <a:ext cx="7692370" cy="5242905"/>
          </a:xfrm>
        </p:spPr>
        <p:txBody>
          <a:bodyPr>
            <a:normAutofit lnSpcReduction="10000"/>
          </a:bodyPr>
          <a:lstStyle/>
          <a:p>
            <a:r>
              <a:rPr lang="en-US" sz="2200" i="1" dirty="0">
                <a:solidFill>
                  <a:schemeClr val="bg1"/>
                </a:solidFill>
              </a:rPr>
              <a:t>-Mann instruction Vimeo channel: </a:t>
            </a:r>
            <a:r>
              <a:rPr lang="en-US" sz="2200" i="1" dirty="0">
                <a:solidFill>
                  <a:schemeClr val="bg1"/>
                </a:solidFill>
                <a:hlinkClick r:id="rId2"/>
              </a:rPr>
              <a:t>https://vimeo.com/371959247</a:t>
            </a:r>
            <a:endParaRPr lang="en-US" sz="2200" i="1" dirty="0">
              <a:solidFill>
                <a:schemeClr val="bg1"/>
              </a:solidFill>
            </a:endParaRPr>
          </a:p>
          <a:p>
            <a:endParaRPr lang="en-US" sz="2200" i="1" dirty="0">
              <a:solidFill>
                <a:schemeClr val="bg1"/>
              </a:solidFill>
            </a:endParaRPr>
          </a:p>
          <a:p>
            <a:r>
              <a:rPr lang="en-US" sz="2200" i="1" dirty="0">
                <a:solidFill>
                  <a:schemeClr val="bg1"/>
                </a:solidFill>
              </a:rPr>
              <a:t>-Box folders</a:t>
            </a:r>
          </a:p>
          <a:p>
            <a:endParaRPr lang="en-US" sz="2200" i="1" dirty="0">
              <a:solidFill>
                <a:schemeClr val="bg1"/>
              </a:solidFill>
            </a:endParaRPr>
          </a:p>
          <a:p>
            <a:endParaRPr lang="en-US" sz="2200" i="1" dirty="0">
              <a:solidFill>
                <a:schemeClr val="bg1"/>
              </a:solidFill>
            </a:endParaRPr>
          </a:p>
          <a:p>
            <a:endParaRPr lang="en-US" sz="2200" i="1" dirty="0">
              <a:solidFill>
                <a:schemeClr val="bg1"/>
              </a:solidFill>
            </a:endParaRPr>
          </a:p>
          <a:p>
            <a:endParaRPr lang="en-US" sz="2200" i="1" dirty="0">
              <a:solidFill>
                <a:schemeClr val="bg1"/>
              </a:solidFill>
            </a:endParaRPr>
          </a:p>
          <a:p>
            <a:endParaRPr lang="en-US" sz="2200" i="1" dirty="0">
              <a:solidFill>
                <a:schemeClr val="bg1"/>
              </a:solidFill>
            </a:endParaRPr>
          </a:p>
          <a:p>
            <a:endParaRPr lang="en-US" sz="2200" i="1" dirty="0">
              <a:solidFill>
                <a:schemeClr val="bg1"/>
              </a:solidFill>
            </a:endParaRPr>
          </a:p>
          <a:p>
            <a:r>
              <a:rPr lang="en-US" sz="2200" i="1" dirty="0">
                <a:solidFill>
                  <a:schemeClr val="bg1"/>
                </a:solidFill>
              </a:rPr>
              <a:t>-Mann instruction toolkit: </a:t>
            </a:r>
            <a:r>
              <a:rPr lang="en-US" sz="2200" i="1" dirty="0">
                <a:solidFill>
                  <a:schemeClr val="bg1"/>
                </a:solidFill>
                <a:hlinkClick r:id="rId3"/>
              </a:rPr>
              <a:t>https://guides.library.cornell.edu/manntoolkit</a:t>
            </a:r>
            <a:endParaRPr lang="en-US" sz="2200" i="1" dirty="0">
              <a:solidFill>
                <a:schemeClr val="bg1"/>
              </a:solidFill>
            </a:endParaRPr>
          </a:p>
          <a:p>
            <a:endParaRPr lang="en-US" sz="2200" i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594185-ACF3-CB4F-B948-7ED32C108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438" y="2116707"/>
            <a:ext cx="5773562" cy="296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0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0" y="599090"/>
            <a:ext cx="3428999" cy="519211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8. Alignment of instruction with needs of department, colleges, university 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A0DB541-00CD-FC47-9FF0-9F20253A6151}"/>
              </a:ext>
            </a:extLst>
          </p:cNvPr>
          <p:cNvSpPr txBox="1">
            <a:spLocks/>
          </p:cNvSpPr>
          <p:nvPr/>
        </p:nvSpPr>
        <p:spPr>
          <a:xfrm>
            <a:off x="4393324" y="1569253"/>
            <a:ext cx="7616826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C7570F-E66D-5A45-913E-06B09444F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324" y="422019"/>
            <a:ext cx="7504387" cy="594359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1800" dirty="0">
                <a:solidFill>
                  <a:schemeClr val="bg1"/>
                </a:solidFill>
              </a:rPr>
              <a:t>-Membership and voting rights on CALS and CHE Curriculum Committees and membership on relevant subcommittees 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bg1"/>
                </a:solidFill>
              </a:rPr>
              <a:t>    (most recently: the CALS Learning Outcomes Subcommittee)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	-Partnering with departments (AEM) to assess course-based 	learning outcomes </a:t>
            </a:r>
          </a:p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352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0" y="599090"/>
            <a:ext cx="3428999" cy="519211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8. Alignment of instruction with needs of department, colleges, cont.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A0DB541-00CD-FC47-9FF0-9F20253A6151}"/>
              </a:ext>
            </a:extLst>
          </p:cNvPr>
          <p:cNvSpPr txBox="1">
            <a:spLocks/>
          </p:cNvSpPr>
          <p:nvPr/>
        </p:nvSpPr>
        <p:spPr>
          <a:xfrm>
            <a:off x="4393324" y="1569253"/>
            <a:ext cx="7616826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C7570F-E66D-5A45-913E-06B09444F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324" y="422019"/>
            <a:ext cx="7504387" cy="5943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Newly revised L.O.s with relevant overlap to librarian skills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CLO1:</a:t>
            </a:r>
            <a:r>
              <a:rPr lang="en-US" dirty="0">
                <a:solidFill>
                  <a:schemeClr val="bg1"/>
                </a:solidFill>
              </a:rPr>
              <a:t> Find, access, critically evaluate and interpret information, theories and assumptions in one or more major knowledge domains to understand issues, inform decision-making, and reach defensible conclusions.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CLO3:</a:t>
            </a:r>
            <a:r>
              <a:rPr lang="en-US" dirty="0">
                <a:solidFill>
                  <a:schemeClr val="bg1"/>
                </a:solidFill>
              </a:rPr>
              <a:t> Apply data literacy skills to the preparation, interpretation and development of conclusions with quantitative and qualitative data.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CLO4:</a:t>
            </a:r>
            <a:r>
              <a:rPr lang="en-US" dirty="0">
                <a:solidFill>
                  <a:schemeClr val="bg1"/>
                </a:solidFill>
              </a:rPr>
              <a:t> Use technologies that assist with data collection, organization, analysis, design, communication and presentation.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CLO5:</a:t>
            </a:r>
            <a:r>
              <a:rPr lang="en-US" dirty="0">
                <a:solidFill>
                  <a:schemeClr val="bg1"/>
                </a:solidFill>
              </a:rPr>
              <a:t> Communicate effectively through written, oral and visual expression for a variety of purposes and audiences.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CLO8:</a:t>
            </a:r>
            <a:r>
              <a:rPr lang="en-US" dirty="0">
                <a:solidFill>
                  <a:schemeClr val="bg1"/>
                </a:solidFill>
              </a:rPr>
              <a:t> Demonstrate knowledge of ethical principles that guide self, interpersonal, social, societal and global interactions, and ethics in research, practice, and communication of knowledge in the student’s major discipline. 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523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E469B-6292-464B-9E5E-C3D586A33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1394" y="635876"/>
            <a:ext cx="7900606" cy="5491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ALS 1200: Information Chaos: Navigating Today’s Information Landscape 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Aligned with CLO 1, CLO 5, CLO 8</a:t>
            </a: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ALS 1210: Data Literacy: Skills to Engage with Data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Aligned with CLO 3, CLO 4</a:t>
            </a: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Next: Business and economics data course? (Tom)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9. Credit-bearing courses at Mann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676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E469B-6292-464B-9E5E-C3D586A33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5159" y="1213945"/>
            <a:ext cx="7679888" cy="457725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-Haven’t really done this at the program level! Would love to, and might be starting to think about this in coming months…</a:t>
            </a:r>
          </a:p>
          <a:p>
            <a:r>
              <a:rPr lang="en-US" sz="2400" dirty="0">
                <a:solidFill>
                  <a:schemeClr val="bg1"/>
                </a:solidFill>
              </a:rPr>
              <a:t>-Some instructors doing in the class or course that they work with</a:t>
            </a: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10. Assessment of program’s impact? </a:t>
            </a:r>
          </a:p>
        </p:txBody>
      </p:sp>
    </p:spTree>
    <p:extLst>
      <p:ext uri="{BB962C8B-B14F-4D97-AF65-F5344CB8AC3E}">
        <p14:creationId xmlns:p14="http://schemas.microsoft.com/office/powerpoint/2010/main" val="3799508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E469B-6292-464B-9E5E-C3D586A33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5159" y="1213945"/>
            <a:ext cx="7679888" cy="457725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Pre-</a:t>
            </a:r>
            <a:r>
              <a:rPr lang="en-US" sz="2400" dirty="0" err="1">
                <a:solidFill>
                  <a:schemeClr val="bg1"/>
                </a:solidFill>
              </a:rPr>
              <a:t>covid</a:t>
            </a:r>
            <a:r>
              <a:rPr lang="en-US" sz="2400" dirty="0">
                <a:solidFill>
                  <a:schemeClr val="bg1"/>
                </a:solidFill>
              </a:rPr>
              <a:t>: all instruction was in-person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Post-</a:t>
            </a:r>
            <a:r>
              <a:rPr lang="en-US" sz="2400" dirty="0" err="1">
                <a:solidFill>
                  <a:schemeClr val="bg1"/>
                </a:solidFill>
              </a:rPr>
              <a:t>covid</a:t>
            </a:r>
            <a:r>
              <a:rPr lang="en-US" sz="2400" dirty="0">
                <a:solidFill>
                  <a:schemeClr val="bg1"/>
                </a:solidFill>
              </a:rPr>
              <a:t>: About 15% of our instruction was asynchronous; remainder was synchronous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Spring 2021: 4</a:t>
            </a:r>
            <a:r>
              <a:rPr lang="en-US" sz="2000" dirty="0">
                <a:solidFill>
                  <a:schemeClr val="bg1"/>
                </a:solidFill>
              </a:rPr>
              <a:t> sessions were asynchronous, </a:t>
            </a:r>
            <a:r>
              <a:rPr lang="en-US" sz="2000" b="1" dirty="0">
                <a:solidFill>
                  <a:schemeClr val="bg1"/>
                </a:solidFill>
              </a:rPr>
              <a:t>28</a:t>
            </a:r>
            <a:r>
              <a:rPr lang="en-US" sz="2000" dirty="0">
                <a:solidFill>
                  <a:schemeClr val="bg1"/>
                </a:solidFill>
              </a:rPr>
              <a:t> sessions were synchronous (Zoom)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11. Percentage of instruction is conducted online vs. in-person (pre-COVID)?</a:t>
            </a:r>
          </a:p>
        </p:txBody>
      </p:sp>
    </p:spTree>
    <p:extLst>
      <p:ext uri="{BB962C8B-B14F-4D97-AF65-F5344CB8AC3E}">
        <p14:creationId xmlns:p14="http://schemas.microsoft.com/office/powerpoint/2010/main" val="1454619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12. Any other instructional activities beyond teaching not captured? </a:t>
            </a:r>
            <a:r>
              <a:rPr lang="en-US" sz="2000" dirty="0">
                <a:solidFill>
                  <a:schemeClr val="bg1"/>
                </a:solidFill>
              </a:rPr>
              <a:t>(i.e., assignment design, curriculum mapping, creation of artifacts delivered by disciplinary faculty, etc.)?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78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E469B-6292-464B-9E5E-C3D586A33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5159" y="1213945"/>
            <a:ext cx="7679888" cy="4577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-Would love to do more skills-based assessment. This requires more long-term buy-in than we typically have for a one-shot.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- Not a challenge per se, but currently grappling with future of ALS 1200 and 1210 courses. How big should they become? As enrollment grows, asking questions about impact, reach and staff resources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 13. Greatest instructional challenges for unit</a:t>
            </a:r>
          </a:p>
        </p:txBody>
      </p:sp>
    </p:spTree>
    <p:extLst>
      <p:ext uri="{BB962C8B-B14F-4D97-AF65-F5344CB8AC3E}">
        <p14:creationId xmlns:p14="http://schemas.microsoft.com/office/powerpoint/2010/main" val="288482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E469B-6292-464B-9E5E-C3D586A33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5159" y="1213945"/>
            <a:ext cx="7679888" cy="457725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dirty="0">
                <a:solidFill>
                  <a:schemeClr val="bg1"/>
                </a:solidFill>
              </a:rPr>
              <a:t>-Start-of-semester newsletters/announcements to each major and academic unit from Head of Operations &amp; Outreach</a:t>
            </a:r>
          </a:p>
          <a:p>
            <a:pPr>
              <a:buFontTx/>
              <a:buChar char="-"/>
            </a:pPr>
            <a:endParaRPr lang="en-US" sz="2400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en-US" sz="2400" dirty="0">
                <a:solidFill>
                  <a:schemeClr val="bg1"/>
                </a:solidFill>
              </a:rPr>
              <a:t>-Presentations to departmental faculty meetings</a:t>
            </a:r>
          </a:p>
          <a:p>
            <a:pPr>
              <a:buFontTx/>
              <a:buChar char="-"/>
            </a:pPr>
            <a:endParaRPr lang="en-US" sz="2400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en-US" sz="2400" dirty="0">
                <a:solidFill>
                  <a:schemeClr val="bg1"/>
                </a:solidFill>
              </a:rPr>
              <a:t>-(pre-</a:t>
            </a:r>
            <a:r>
              <a:rPr lang="en-US" sz="2400" dirty="0" err="1">
                <a:solidFill>
                  <a:schemeClr val="bg1"/>
                </a:solidFill>
              </a:rPr>
              <a:t>Covid</a:t>
            </a:r>
            <a:r>
              <a:rPr lang="en-US" sz="2400" dirty="0">
                <a:solidFill>
                  <a:schemeClr val="bg1"/>
                </a:solidFill>
              </a:rPr>
              <a:t>) Announcement bulletin (w/ occasional games and prizes)</a:t>
            </a:r>
          </a:p>
          <a:p>
            <a:pPr>
              <a:buFontTx/>
              <a:buChar char="-"/>
            </a:pPr>
            <a:endParaRPr lang="en-US" sz="2400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en-US" sz="2400" dirty="0">
                <a:solidFill>
                  <a:schemeClr val="bg1"/>
                </a:solidFill>
              </a:rPr>
              <a:t>-Rotating announcement banner on Mann website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1. What kind of outreach does your unit do?</a:t>
            </a:r>
          </a:p>
        </p:txBody>
      </p:sp>
    </p:spTree>
    <p:extLst>
      <p:ext uri="{BB962C8B-B14F-4D97-AF65-F5344CB8AC3E}">
        <p14:creationId xmlns:p14="http://schemas.microsoft.com/office/powerpoint/2010/main" val="850170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D808CA-1B0D-3F47-AD6D-F20771EE5D5D}"/>
              </a:ext>
            </a:extLst>
          </p:cNvPr>
          <p:cNvSpPr txBox="1"/>
          <p:nvPr/>
        </p:nvSpPr>
        <p:spPr>
          <a:xfrm>
            <a:off x="999140" y="2536853"/>
            <a:ext cx="26919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2. Total class sessions taught by Mann each fall and spring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15AA8BC-7FDA-654F-B1D1-214F3D5DE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38103"/>
              </p:ext>
            </p:extLst>
          </p:nvPr>
        </p:nvGraphicFramePr>
        <p:xfrm>
          <a:off x="4317780" y="1888247"/>
          <a:ext cx="7523655" cy="311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8496">
                  <a:extLst>
                    <a:ext uri="{9D8B030D-6E8A-4147-A177-3AD203B41FA5}">
                      <a16:colId xmlns:a16="http://schemas.microsoft.com/office/drawing/2014/main" val="2625445138"/>
                    </a:ext>
                  </a:extLst>
                </a:gridCol>
                <a:gridCol w="4195159">
                  <a:extLst>
                    <a:ext uri="{9D8B030D-6E8A-4147-A177-3AD203B41FA5}">
                      <a16:colId xmlns:a16="http://schemas.microsoft.com/office/drawing/2014/main" val="4964473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Spring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Fall 2020*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9579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37</a:t>
                      </a: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 course-related Sessions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for 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33</a:t>
                      </a: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 courses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course-related sessions for </a:t>
                      </a:r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courses </a:t>
                      </a:r>
                    </a:p>
                    <a:p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*Fall 2019 (pre-COVID) –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course-related sessions for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courses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6114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7 </a:t>
                      </a: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non-course related sessions (orientations, campus organizations)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10 </a:t>
                      </a: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non-course related sessions (orientations, campus organizations)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793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625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601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732226"/>
            <a:ext cx="3334406" cy="5058974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3. Total workshops (beside the CUL orientation workshops) offered by Mann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A0DB541-00CD-FC47-9FF0-9F20253A6151}"/>
              </a:ext>
            </a:extLst>
          </p:cNvPr>
          <p:cNvSpPr txBox="1">
            <a:spLocks/>
          </p:cNvSpPr>
          <p:nvPr/>
        </p:nvSpPr>
        <p:spPr>
          <a:xfrm>
            <a:off x="4393324" y="1569253"/>
            <a:ext cx="7616826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8538D51-6241-E743-BCBA-0FD456006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663893"/>
              </p:ext>
            </p:extLst>
          </p:nvPr>
        </p:nvGraphicFramePr>
        <p:xfrm>
          <a:off x="4324295" y="2557342"/>
          <a:ext cx="7754883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4615">
                  <a:extLst>
                    <a:ext uri="{9D8B030D-6E8A-4147-A177-3AD203B41FA5}">
                      <a16:colId xmlns:a16="http://schemas.microsoft.com/office/drawing/2014/main" val="2734061509"/>
                    </a:ext>
                  </a:extLst>
                </a:gridCol>
                <a:gridCol w="4230268">
                  <a:extLst>
                    <a:ext uri="{9D8B030D-6E8A-4147-A177-3AD203B41FA5}">
                      <a16:colId xmlns:a16="http://schemas.microsoft.com/office/drawing/2014/main" val="2920954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Spring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Fall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645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31</a:t>
                      </a: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 public workshops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>
                          <a:solidFill>
                            <a:schemeClr val="bg1"/>
                          </a:solidFill>
                        </a:rPr>
                        <a:t>Workshops have grown in the past couple years with many from </a:t>
                      </a:r>
                      <a:r>
                        <a:rPr lang="en-US" i="1" dirty="0" err="1">
                          <a:solidFill>
                            <a:schemeClr val="bg1"/>
                          </a:solidFill>
                        </a:rPr>
                        <a:t>Maskerspace</a:t>
                      </a:r>
                      <a:r>
                        <a:rPr lang="en-US" i="1" dirty="0">
                          <a:solidFill>
                            <a:schemeClr val="bg1"/>
                          </a:solidFill>
                        </a:rPr>
                        <a:t>. We also offer Citation Management, GIS, data visualization and evidence synthesis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chemeClr val="bg1"/>
                          </a:solidFill>
                        </a:rPr>
                        <a:t>30</a:t>
                      </a:r>
                      <a:r>
                        <a:rPr lang="en-US">
                          <a:solidFill>
                            <a:schemeClr val="bg1"/>
                          </a:solidFill>
                        </a:rPr>
                        <a:t> public workshops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185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133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4. Division of instruction requests among people in unit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A0DB541-00CD-FC47-9FF0-9F20253A6151}"/>
              </a:ext>
            </a:extLst>
          </p:cNvPr>
          <p:cNvSpPr txBox="1">
            <a:spLocks/>
          </p:cNvSpPr>
          <p:nvPr/>
        </p:nvSpPr>
        <p:spPr>
          <a:xfrm>
            <a:off x="4393324" y="1569253"/>
            <a:ext cx="7616826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C7570F-E66D-5A45-913E-06B09444F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0166" y="227729"/>
            <a:ext cx="8131834" cy="6630271"/>
          </a:xfrm>
        </p:spPr>
        <p:txBody>
          <a:bodyPr>
            <a:normAutofit fontScale="92500"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bg1"/>
                </a:solidFill>
              </a:rPr>
              <a:t>Requests for instruction: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</a:rPr>
              <a:t>a) 1/3 come to me and Mel from CUL or Mann instruction form or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</a:rPr>
              <a:t>b) 2/3 go to librarians directly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2600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bg1"/>
                </a:solidFill>
              </a:rPr>
              <a:t>If the latter, librarian can decide to teach the session or pass over to instruction team. Instruction team = 5 core members 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2600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bg1"/>
                </a:solidFill>
              </a:rPr>
              <a:t>If request originally comes to Mel/me or is passed to instruction team, we operate on a ’claim then ask’ model: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2600" dirty="0">
              <a:solidFill>
                <a:schemeClr val="bg1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</a:rPr>
              <a:t>a) Google spreadsheet lists each request and rel. details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</a:rPr>
              <a:t>b) Previous prep materials linked to in box (if available)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/>
                </a:solidFill>
              </a:rPr>
              <a:t>c) If specialized skills requested, reach out to functional experts in unit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bg1"/>
                </a:solidFill>
              </a:rPr>
              <a:t> 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748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5. Process for creating &amp; sharing lesson plans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A0DB541-00CD-FC47-9FF0-9F20253A6151}"/>
              </a:ext>
            </a:extLst>
          </p:cNvPr>
          <p:cNvSpPr txBox="1">
            <a:spLocks/>
          </p:cNvSpPr>
          <p:nvPr/>
        </p:nvSpPr>
        <p:spPr>
          <a:xfrm>
            <a:off x="4393324" y="1569253"/>
            <a:ext cx="7616826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5117BD1-8490-0C44-95EE-D558E97C5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0166" y="227729"/>
            <a:ext cx="8131834" cy="663027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bg1"/>
                </a:solidFill>
              </a:rPr>
              <a:t>-Individual librarians work with requestor to create lesson plan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2600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bg1"/>
                </a:solidFill>
              </a:rPr>
              <a:t>-We have a ‘menu of instruction options’ sheet with time requirements for teaching. 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2600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bg1"/>
                </a:solidFill>
              </a:rPr>
              <a:t>-Past lesson plans shared in Box folders with all of Mann instructors</a:t>
            </a:r>
            <a:endParaRPr lang="en-US" sz="2400" dirty="0">
              <a:solidFill>
                <a:schemeClr val="bg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bg1"/>
                </a:solidFill>
              </a:rPr>
              <a:t> 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617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5. Process for creating &amp; sharing lesson plans, cont.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A0DB541-00CD-FC47-9FF0-9F20253A6151}"/>
              </a:ext>
            </a:extLst>
          </p:cNvPr>
          <p:cNvSpPr txBox="1">
            <a:spLocks/>
          </p:cNvSpPr>
          <p:nvPr/>
        </p:nvSpPr>
        <p:spPr>
          <a:xfrm>
            <a:off x="4393324" y="1569253"/>
            <a:ext cx="7616826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43F3CB-913A-AC4A-8FFF-316308505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845" y="0"/>
            <a:ext cx="56898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09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5. Process for creating &amp; sharing lesson plans, cont.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A0DB541-00CD-FC47-9FF0-9F20253A6151}"/>
              </a:ext>
            </a:extLst>
          </p:cNvPr>
          <p:cNvSpPr txBox="1">
            <a:spLocks/>
          </p:cNvSpPr>
          <p:nvPr/>
        </p:nvSpPr>
        <p:spPr>
          <a:xfrm>
            <a:off x="4393324" y="1569253"/>
            <a:ext cx="7616826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2CFFEBF7-3876-9E4F-8B01-4BE211E41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0344" y="1311551"/>
            <a:ext cx="7691438" cy="4164535"/>
          </a:xfrm>
        </p:spPr>
      </p:pic>
    </p:spTree>
    <p:extLst>
      <p:ext uri="{BB962C8B-B14F-4D97-AF65-F5344CB8AC3E}">
        <p14:creationId xmlns:p14="http://schemas.microsoft.com/office/powerpoint/2010/main" val="1074547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16157-FB6C-3844-9996-2EC954BB76DE}"/>
              </a:ext>
            </a:extLst>
          </p:cNvPr>
          <p:cNvSpPr/>
          <p:nvPr/>
        </p:nvSpPr>
        <p:spPr>
          <a:xfrm>
            <a:off x="685801" y="609600"/>
            <a:ext cx="3318640" cy="5181600"/>
          </a:xfrm>
          <a:prstGeom prst="roundRect">
            <a:avLst/>
          </a:prstGeom>
          <a:solidFill>
            <a:srgbClr val="FFE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6. Online learning objects created &amp; actively used by Mann 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A0DB541-00CD-FC47-9FF0-9F20253A6151}"/>
              </a:ext>
            </a:extLst>
          </p:cNvPr>
          <p:cNvSpPr txBox="1">
            <a:spLocks/>
          </p:cNvSpPr>
          <p:nvPr/>
        </p:nvSpPr>
        <p:spPr>
          <a:xfrm>
            <a:off x="4393324" y="1569253"/>
            <a:ext cx="7616826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C7570F-E66D-5A45-913E-06B09444F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781" y="732226"/>
            <a:ext cx="7692370" cy="524290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Growing collection of instruction videos on our </a:t>
            </a:r>
            <a:r>
              <a:rPr lang="en-US" dirty="0">
                <a:solidFill>
                  <a:schemeClr val="bg1"/>
                </a:solidFill>
                <a:hlinkClick r:id="rId2"/>
              </a:rPr>
              <a:t>Mann Instruction Vimeo channel </a:t>
            </a:r>
            <a:r>
              <a:rPr lang="en-US" dirty="0">
                <a:solidFill>
                  <a:schemeClr val="bg1"/>
                </a:solidFill>
              </a:rPr>
              <a:t>(Nuts &amp; bolts systematic review, basic 3D modeling, </a:t>
            </a:r>
            <a:r>
              <a:rPr lang="en-US" dirty="0" err="1">
                <a:solidFill>
                  <a:schemeClr val="bg1"/>
                </a:solidFill>
              </a:rPr>
              <a:t>MergentOnline</a:t>
            </a:r>
            <a:r>
              <a:rPr lang="en-US" dirty="0">
                <a:solidFill>
                  <a:schemeClr val="bg1"/>
                </a:solidFill>
              </a:rPr>
              <a:t>, etc.)</a:t>
            </a:r>
          </a:p>
          <a:p>
            <a:pPr marL="0" lv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3 </a:t>
            </a:r>
            <a:r>
              <a:rPr lang="en-US" dirty="0" err="1">
                <a:solidFill>
                  <a:schemeClr val="bg1"/>
                </a:solidFill>
              </a:rPr>
              <a:t>libwizard</a:t>
            </a:r>
            <a:r>
              <a:rPr lang="en-US" dirty="0">
                <a:solidFill>
                  <a:schemeClr val="bg1"/>
                </a:solidFill>
              </a:rPr>
              <a:t> tutorials on evaluating sources, articles and evidence (being used by faculty in </a:t>
            </a:r>
            <a:r>
              <a:rPr lang="en-US" dirty="0" err="1">
                <a:solidFill>
                  <a:schemeClr val="bg1"/>
                </a:solidFill>
              </a:rPr>
              <a:t>BioG</a:t>
            </a:r>
            <a:r>
              <a:rPr lang="en-US" dirty="0">
                <a:solidFill>
                  <a:schemeClr val="bg1"/>
                </a:solidFill>
              </a:rPr>
              <a:t> 1250, </a:t>
            </a:r>
            <a:r>
              <a:rPr lang="en-US" dirty="0" err="1">
                <a:solidFill>
                  <a:schemeClr val="bg1"/>
                </a:solidFill>
              </a:rPr>
              <a:t>BioG</a:t>
            </a:r>
            <a:r>
              <a:rPr lang="en-US" dirty="0">
                <a:solidFill>
                  <a:schemeClr val="bg1"/>
                </a:solidFill>
              </a:rPr>
              <a:t> 1500 and </a:t>
            </a:r>
            <a:r>
              <a:rPr lang="en-US" dirty="0" err="1">
                <a:solidFill>
                  <a:schemeClr val="bg1"/>
                </a:solidFill>
              </a:rPr>
              <a:t>Comm</a:t>
            </a:r>
            <a:r>
              <a:rPr lang="en-US" dirty="0">
                <a:solidFill>
                  <a:schemeClr val="bg1"/>
                </a:solidFill>
              </a:rPr>
              <a:t> 3800):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>
                <a:hlinkClick r:id="rId3"/>
              </a:rPr>
              <a:t>https://cornell.libwizard.com/f/EvaluatingEvidence</a:t>
            </a:r>
            <a:endParaRPr lang="en-US" dirty="0"/>
          </a:p>
          <a:p>
            <a:pPr lvl="0"/>
            <a:r>
              <a:rPr lang="en-US" dirty="0">
                <a:hlinkClick r:id="rId4"/>
              </a:rPr>
              <a:t>https://cornell.libwizard.com/f/EvaluatingSources</a:t>
            </a:r>
            <a:endParaRPr lang="en-US" dirty="0"/>
          </a:p>
          <a:p>
            <a:pPr lvl="0"/>
            <a:r>
              <a:rPr lang="en-US" u="sng" dirty="0">
                <a:hlinkClick r:id="rId5"/>
              </a:rPr>
              <a:t>https://cornell.libwizard.com/f/EvaluatingArticles</a:t>
            </a:r>
            <a:endParaRPr lang="en-US" u="sng" dirty="0"/>
          </a:p>
          <a:p>
            <a:pPr lvl="0"/>
            <a:endParaRPr lang="en-US" u="sng" dirty="0"/>
          </a:p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LARGE collection of course-based and subject-based </a:t>
            </a:r>
            <a:r>
              <a:rPr lang="en-US" dirty="0" err="1">
                <a:solidFill>
                  <a:schemeClr val="bg1"/>
                </a:solidFill>
              </a:rPr>
              <a:t>libguides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0" lv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…Probably more than captured here!</a:t>
            </a:r>
          </a:p>
          <a:p>
            <a:pPr lvl="0"/>
            <a:endParaRPr lang="en-US" sz="2400" u="sng" dirty="0">
              <a:solidFill>
                <a:schemeClr val="bg1"/>
              </a:solidFill>
            </a:endParaRPr>
          </a:p>
          <a:p>
            <a:pPr lvl="0"/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4452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E86E67A-709B-1E46-BE20-580533FC0E59}" vid="{59CE9EE7-E89E-674D-8630-5924077F85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15847</TotalTime>
  <Words>995</Words>
  <Application>Microsoft Macintosh PowerPoint</Application>
  <PresentationFormat>Widescreen</PresentationFormat>
  <Paragraphs>112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Adobe Garamond Pro</vt:lpstr>
      <vt:lpstr>Arial</vt:lpstr>
      <vt:lpstr>Calibri</vt:lpstr>
      <vt:lpstr>Calibri Light</vt:lpstr>
      <vt:lpstr>Courier New</vt:lpstr>
      <vt:lpstr>FreightSans Pro Book</vt:lpstr>
      <vt:lpstr>Celestial</vt:lpstr>
      <vt:lpstr>Instruction program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Carla DeMello</dc:creator>
  <cp:lastModifiedBy>Ashley Shea</cp:lastModifiedBy>
  <cp:revision>50</cp:revision>
  <dcterms:created xsi:type="dcterms:W3CDTF">2019-11-15T19:03:05Z</dcterms:created>
  <dcterms:modified xsi:type="dcterms:W3CDTF">2021-04-27T20:22:35Z</dcterms:modified>
</cp:coreProperties>
</file>