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10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67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3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D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212"/>
    <p:restoredTop sz="94674"/>
  </p:normalViewPr>
  <p:slideViewPr>
    <p:cSldViewPr snapToGrid="0" snapToObjects="1">
      <p:cViewPr varScale="1">
        <p:scale>
          <a:sx n="88" d="100"/>
          <a:sy n="88" d="100"/>
        </p:scale>
        <p:origin x="208" y="10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Participation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bg2">
                    <a:lumMod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161-8141-9417-0C5D677FD577}"/>
              </c:ext>
            </c:extLst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bg2">
                    <a:lumMod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161-8141-9417-0C5D677FD577}"/>
              </c:ext>
            </c:extLst>
          </c:dPt>
          <c:dPt>
            <c:idx val="2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bg2">
                    <a:lumMod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161-8141-9417-0C5D677FD577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bg2">
                    <a:lumMod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161-8141-9417-0C5D677FD577}"/>
              </c:ext>
            </c:extLst>
          </c:dPt>
          <c:dPt>
            <c:idx val="4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solidFill>
                  <a:schemeClr val="bg2">
                    <a:lumMod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161-8141-9417-0C5D677FD577}"/>
              </c:ext>
            </c:extLst>
          </c:dPt>
          <c:dLbls>
            <c:dLbl>
              <c:idx val="0"/>
              <c:layout>
                <c:manualLayout>
                  <c:x val="-0.17683984352170931"/>
                  <c:y val="0.17369882699069328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>
                        <a:solidFill>
                          <a:schemeClr val="bg1"/>
                        </a:solidFill>
                      </a:rPr>
                      <a:t>Arts &amp; Sciences</a:t>
                    </a:r>
                  </a:p>
                  <a:p>
                    <a:r>
                      <a:rPr lang="en-US" sz="2000" dirty="0">
                        <a:solidFill>
                          <a:schemeClr val="bg1"/>
                        </a:solidFill>
                      </a:rPr>
                      <a:t> </a:t>
                    </a:r>
                    <a:fld id="{EAF548DE-3480-984F-A041-2457F7E8000C}" type="VALUE">
                      <a:rPr lang="en-US" sz="2000" smtClean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sz="200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21097865869228"/>
                      <c:h val="0.1477865879842011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B161-8141-9417-0C5D677FD577}"/>
                </c:ext>
              </c:extLst>
            </c:dLbl>
            <c:dLbl>
              <c:idx val="1"/>
              <c:layout>
                <c:manualLayout>
                  <c:x val="0.1739447945360128"/>
                  <c:y val="-0.25048557228313789"/>
                </c:manualLayout>
              </c:layout>
              <c:tx>
                <c:rich>
                  <a:bodyPr/>
                  <a:lstStyle/>
                  <a:p>
                    <a:r>
                      <a:rPr lang="en-US" b="0" dirty="0">
                        <a:solidFill>
                          <a:schemeClr val="bg1"/>
                        </a:solidFill>
                      </a:rPr>
                      <a:t>College of Agriculture and Life Sciences </a:t>
                    </a:r>
                    <a:fld id="{3961CA95-F596-C04F-BD0C-6C8C064DBD30}" type="VALUE">
                      <a:rPr lang="en-US" b="0">
                        <a:solidFill>
                          <a:schemeClr val="bg1"/>
                        </a:solidFill>
                      </a:rPr>
                      <a:pPr/>
                      <a:t>[VALUE]</a:t>
                    </a:fld>
                    <a:endParaRPr lang="en-US" b="0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00555510009364"/>
                      <c:h val="0.1119514300169637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B161-8141-9417-0C5D677FD577}"/>
                </c:ext>
              </c:extLst>
            </c:dLbl>
            <c:dLbl>
              <c:idx val="2"/>
              <c:layout>
                <c:manualLayout>
                  <c:x val="0.14158323080708657"/>
                  <c:y val="8.5837070261006912E-2"/>
                </c:manualLayout>
              </c:layout>
              <c:tx>
                <c:rich>
                  <a:bodyPr/>
                  <a:lstStyle/>
                  <a:p>
                    <a:r>
                      <a:rPr lang="en-US" b="0" dirty="0">
                        <a:solidFill>
                          <a:schemeClr val="bg1"/>
                        </a:solidFill>
                      </a:rPr>
                      <a:t>ILR 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87499999999998"/>
                      <c:h val="4.96758704677737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161-8141-9417-0C5D677FD577}"/>
                </c:ext>
              </c:extLst>
            </c:dLbl>
            <c:dLbl>
              <c:idx val="3"/>
              <c:layout>
                <c:manualLayout>
                  <c:x val="-1.1462106299212599E-2"/>
                  <c:y val="1.8565636161070612E-2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Engineering</a:t>
                    </a:r>
                    <a:r>
                      <a:rPr lang="en-US" sz="1800" b="1" baseline="0" dirty="0"/>
                      <a:t> 10</a:t>
                    </a:r>
                    <a:endParaRPr lang="en-US" sz="18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161-8141-9417-0C5D677FD577}"/>
                </c:ext>
              </c:extLst>
            </c:dLbl>
            <c:dLbl>
              <c:idx val="4"/>
              <c:layout>
                <c:manualLayout>
                  <c:x val="2.0768946850393644E-2"/>
                  <c:y val="-3.6497906219370925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/>
                      <a:t>Other 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61-8141-9417-0C5D677FD5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A &amp; S</c:v>
                </c:pt>
                <c:pt idx="1">
                  <c:v>CALS</c:v>
                </c:pt>
                <c:pt idx="2">
                  <c:v>ILR</c:v>
                </c:pt>
                <c:pt idx="3">
                  <c:v>ENGR</c:v>
                </c:pt>
                <c:pt idx="4">
                  <c:v>OTHER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56</c:v>
                </c:pt>
                <c:pt idx="1">
                  <c:v>78</c:v>
                </c:pt>
                <c:pt idx="2">
                  <c:v>19</c:v>
                </c:pt>
                <c:pt idx="3">
                  <c:v>10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61-8141-9417-0C5D677FD5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noFill/>
    </a:ln>
    <a:effectLst/>
  </c:spPr>
  <c:txPr>
    <a:bodyPr/>
    <a:lstStyle/>
    <a:p>
      <a:pPr>
        <a:defRPr sz="1800"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Q. 3 What's one thing you'll do differently in your research based</a:t>
            </a:r>
            <a:br>
              <a:rPr lang="en-US" sz="2000" dirty="0"/>
            </a:br>
            <a:r>
              <a:rPr lang="en-US" sz="2000" dirty="0"/>
              <a:t> on what you learned today?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Q. 3 What's one thing you'll do differently in your research based on what you learned today?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BC-CC4C-8253-969508EBCC7C}"/>
              </c:ext>
            </c:extLst>
          </c:dPt>
          <c:dPt>
            <c:idx val="1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BC-CC4C-8253-969508EBCC7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0BC-CC4C-8253-969508EBCC7C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BC-CC4C-8253-969508EBCC7C}"/>
              </c:ext>
            </c:extLst>
          </c:dPt>
          <c:dPt>
            <c:idx val="7"/>
            <c:bubble3D val="0"/>
            <c:spPr>
              <a:solidFill>
                <a:srgbClr val="9CDB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80BC-CC4C-8253-969508EBCC7C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BC-CC4C-8253-969508EBCC7C}"/>
              </c:ext>
            </c:extLst>
          </c:dPt>
          <c:dPt>
            <c:idx val="10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80BC-CC4C-8253-969508EBCC7C}"/>
              </c:ext>
            </c:extLst>
          </c:dPt>
          <c:cat>
            <c:strRef>
              <c:f>Sheet1!$A$2:$A$12</c:f>
              <c:strCache>
                <c:ptCount val="11"/>
                <c:pt idx="0">
                  <c:v>Improve search strategy  21%</c:v>
                </c:pt>
                <c:pt idx="1">
                  <c:v>Use databases  16%</c:v>
                </c:pt>
                <c:pt idx="2">
                  <c:v>Expand use of resources  11.9%</c:v>
                </c:pt>
                <c:pt idx="3">
                  <c:v>Use resources other than Google   10%</c:v>
                </c:pt>
                <c:pt idx="4">
                  <c:v>Improve research process  10%</c:v>
                </c:pt>
                <c:pt idx="5">
                  <c:v>Use citation management/cite sources  9%</c:v>
                </c:pt>
                <c:pt idx="6">
                  <c:v>Use library resources and services  8.3%</c:v>
                </c:pt>
                <c:pt idx="7">
                  <c:v>Evaluate information  8%</c:v>
                </c:pt>
                <c:pt idx="8">
                  <c:v>Nothing or no answer  3%</c:v>
                </c:pt>
                <c:pt idx="9">
                  <c:v>Apply specific skills  1.9%</c:v>
                </c:pt>
                <c:pt idx="10">
                  <c:v>Ask for help  1.5%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1"/>
                <c:pt idx="0">
                  <c:v>0.21</c:v>
                </c:pt>
                <c:pt idx="1">
                  <c:v>0.16</c:v>
                </c:pt>
                <c:pt idx="2" formatCode="0.00%">
                  <c:v>0.11899999999999999</c:v>
                </c:pt>
                <c:pt idx="3">
                  <c:v>0.1</c:v>
                </c:pt>
                <c:pt idx="4">
                  <c:v>0.1</c:v>
                </c:pt>
                <c:pt idx="5">
                  <c:v>0.09</c:v>
                </c:pt>
                <c:pt idx="6" formatCode="0.00%">
                  <c:v>8.3000000000000004E-2</c:v>
                </c:pt>
                <c:pt idx="7">
                  <c:v>0.08</c:v>
                </c:pt>
                <c:pt idx="8">
                  <c:v>0.03</c:v>
                </c:pt>
                <c:pt idx="9" formatCode="0.00%">
                  <c:v>1.9E-2</c:v>
                </c:pt>
                <c:pt idx="10" formatCode="0.00%">
                  <c:v>1.4999999999999999E-2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BC-CC4C-8253-969508EBCC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Total Sessions by Course Level</a:t>
            </a:r>
          </a:p>
          <a:p>
            <a:pPr>
              <a:defRPr/>
            </a:pPr>
            <a:r>
              <a:rPr lang="en-US" sz="2800" dirty="0"/>
              <a:t>Fall</a:t>
            </a:r>
            <a:r>
              <a:rPr lang="en-US" sz="2800" baseline="0" dirty="0"/>
              <a:t> 2015 to Spring 2020</a:t>
            </a:r>
            <a:endParaRPr lang="en-US" sz="28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AA-CF47-974B-BBB2A8C8586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31AA-CF47-974B-BBB2A8C8586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1AA-CF47-974B-BBB2A8C8586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1AA-CF47-974B-BBB2A8C8586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1AA-CF47-974B-BBB2A8C8586D}"/>
              </c:ext>
            </c:extLst>
          </c:dPt>
          <c:cat>
            <c:strRef>
              <c:f>Sheet1!$A$2:$A$6</c:f>
              <c:strCache>
                <c:ptCount val="5"/>
                <c:pt idx="0">
                  <c:v>1000 Level</c:v>
                </c:pt>
                <c:pt idx="1">
                  <c:v>2000 Level</c:v>
                </c:pt>
                <c:pt idx="2">
                  <c:v>3000 Level</c:v>
                </c:pt>
                <c:pt idx="3">
                  <c:v>4000 Level</c:v>
                </c:pt>
                <c:pt idx="4">
                  <c:v>5000 and Above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82</c:v>
                </c:pt>
                <c:pt idx="1">
                  <c:v>35</c:v>
                </c:pt>
                <c:pt idx="2">
                  <c:v>19</c:v>
                </c:pt>
                <c:pt idx="3">
                  <c:v>17</c:v>
                </c:pt>
                <c:pt idx="4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AA-CF47-974B-BBB2A8C858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6449456"/>
        <c:axId val="25250592"/>
      </c:barChart>
      <c:catAx>
        <c:axId val="2644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250592"/>
        <c:crosses val="autoZero"/>
        <c:auto val="1"/>
        <c:lblAlgn val="ctr"/>
        <c:lblOffset val="100"/>
        <c:noMultiLvlLbl val="0"/>
      </c:catAx>
      <c:valAx>
        <c:axId val="25250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4494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7F6-8449-A836-BE32488C1CE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7F6-8449-A836-BE32488C1CE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7F6-8449-A836-BE32488C1CEB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7F6-8449-A836-BE32488C1CEB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7F6-8449-A836-BE32488C1CEB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07F6-8449-A836-BE32488C1CEB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7F6-8449-A836-BE32488C1CE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07F6-8449-A836-BE32488C1CEB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7F6-8449-A836-BE32488C1CEB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07F6-8449-A836-BE32488C1CEB}"/>
              </c:ext>
            </c:extLst>
          </c:dPt>
          <c:cat>
            <c:strRef>
              <c:f>Sheet1!$A$2:$A$11</c:f>
              <c:strCache>
                <c:ptCount val="10"/>
                <c:pt idx="0">
                  <c:v>Fall 2015</c:v>
                </c:pt>
                <c:pt idx="1">
                  <c:v>Spring 2016</c:v>
                </c:pt>
                <c:pt idx="2">
                  <c:v>Fall 2016</c:v>
                </c:pt>
                <c:pt idx="3">
                  <c:v>Spring 2017</c:v>
                </c:pt>
                <c:pt idx="4">
                  <c:v>Fall 2017</c:v>
                </c:pt>
                <c:pt idx="5">
                  <c:v>Spring 2018</c:v>
                </c:pt>
                <c:pt idx="6">
                  <c:v>Fall 2018</c:v>
                </c:pt>
                <c:pt idx="7">
                  <c:v>Spring 2019</c:v>
                </c:pt>
                <c:pt idx="8">
                  <c:v>Fall 2019</c:v>
                </c:pt>
                <c:pt idx="9">
                  <c:v>Spring 2020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16</c:v>
                </c:pt>
                <c:pt idx="1">
                  <c:v>25</c:v>
                </c:pt>
                <c:pt idx="2">
                  <c:v>27</c:v>
                </c:pt>
                <c:pt idx="3">
                  <c:v>10</c:v>
                </c:pt>
                <c:pt idx="4">
                  <c:v>28</c:v>
                </c:pt>
                <c:pt idx="5">
                  <c:v>19</c:v>
                </c:pt>
                <c:pt idx="6">
                  <c:v>21</c:v>
                </c:pt>
                <c:pt idx="7">
                  <c:v>13</c:v>
                </c:pt>
                <c:pt idx="8">
                  <c:v>16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F6-8449-A836-BE32488C1C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5078640"/>
        <c:axId val="148362224"/>
      </c:barChart>
      <c:catAx>
        <c:axId val="145078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362224"/>
        <c:crosses val="autoZero"/>
        <c:auto val="1"/>
        <c:lblAlgn val="ctr"/>
        <c:lblOffset val="100"/>
        <c:noMultiLvlLbl val="0"/>
      </c:catAx>
      <c:valAx>
        <c:axId val="148362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078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928032324616429E-2"/>
          <c:y val="0.11347031033499555"/>
          <c:w val="0.94805961808412265"/>
          <c:h val="0.751092630843824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Number of Respondents by Semester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BED-0345-B710-E51C05E3B93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BED-0345-B710-E51C05E3B93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4BED-0345-B710-E51C05E3B93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BED-0345-B710-E51C05E3B93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BED-0345-B710-E51C05E3B93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BED-0345-B710-E51C05E3B93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4BED-0345-B710-E51C05E3B93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BED-0345-B710-E51C05E3B93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BED-0345-B710-E51C05E3B93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4BED-0345-B710-E51C05E3B93A}"/>
              </c:ext>
            </c:extLst>
          </c:dPt>
          <c:cat>
            <c:strRef>
              <c:f>Sheet1!$A$2:$A$11</c:f>
              <c:strCache>
                <c:ptCount val="10"/>
                <c:pt idx="0">
                  <c:v>Fall 2015</c:v>
                </c:pt>
                <c:pt idx="1">
                  <c:v>Spring 2016</c:v>
                </c:pt>
                <c:pt idx="2">
                  <c:v>Fall 2016</c:v>
                </c:pt>
                <c:pt idx="3">
                  <c:v>Spring 2017</c:v>
                </c:pt>
                <c:pt idx="4">
                  <c:v>Fall 2017</c:v>
                </c:pt>
                <c:pt idx="5">
                  <c:v>Spring 2018</c:v>
                </c:pt>
                <c:pt idx="6">
                  <c:v>Fall 2018</c:v>
                </c:pt>
                <c:pt idx="7">
                  <c:v>Spring 2019</c:v>
                </c:pt>
                <c:pt idx="8">
                  <c:v>Fall 2019</c:v>
                </c:pt>
                <c:pt idx="9">
                  <c:v>Spring 2020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291</c:v>
                </c:pt>
                <c:pt idx="1">
                  <c:v>359</c:v>
                </c:pt>
                <c:pt idx="2">
                  <c:v>415</c:v>
                </c:pt>
                <c:pt idx="3">
                  <c:v>202</c:v>
                </c:pt>
                <c:pt idx="4">
                  <c:v>368</c:v>
                </c:pt>
                <c:pt idx="5">
                  <c:v>194</c:v>
                </c:pt>
                <c:pt idx="6">
                  <c:v>255</c:v>
                </c:pt>
                <c:pt idx="7">
                  <c:v>166</c:v>
                </c:pt>
                <c:pt idx="8">
                  <c:v>291</c:v>
                </c:pt>
                <c:pt idx="9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ED-0345-B710-E51C05E3B93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24064"/>
        <c:axId val="2101626911"/>
      </c:barChart>
      <c:catAx>
        <c:axId val="22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01626911"/>
        <c:crosses val="autoZero"/>
        <c:auto val="1"/>
        <c:lblAlgn val="ctr"/>
        <c:lblOffset val="100"/>
        <c:noMultiLvlLbl val="0"/>
      </c:catAx>
      <c:valAx>
        <c:axId val="21016269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4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3200" dirty="0"/>
              <a:t>Q. 5 Was this library instruction helpful?</a:t>
            </a:r>
          </a:p>
        </c:rich>
      </c:tx>
      <c:layout>
        <c:manualLayout>
          <c:xMode val="edge"/>
          <c:yMode val="edge"/>
          <c:x val="0.1993605151722357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solidFill>
                <a:schemeClr val="bg2">
                  <a:lumMod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bg2">
                    <a:lumMod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3F-FC49-81E8-C00F28D962F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bg2">
                    <a:lumMod val="2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CFD-A34B-A580-93DFE88975A0}"/>
              </c:ext>
            </c:extLst>
          </c:dPt>
          <c:cat>
            <c:strRef>
              <c:f>Sheet1!$A$2:$A$3</c:f>
              <c:strCache>
                <c:ptCount val="2"/>
                <c:pt idx="0">
                  <c:v>Instruction was helpful</c:v>
                </c:pt>
                <c:pt idx="1">
                  <c:v>Instruction not helpful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0.97299999999999998</c:v>
                </c:pt>
                <c:pt idx="1">
                  <c:v>2.7E-2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FD-A34B-A580-93DFE88975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Q. 6 Attended a</a:t>
            </a:r>
            <a:r>
              <a:rPr lang="en-US" sz="2400" baseline="0" dirty="0"/>
              <a:t> Library Instruction Session Previously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1044208092223084E-2"/>
          <c:y val="0.10435703571299898"/>
          <c:w val="0.9359572157961823"/>
          <c:h val="0.71611361537354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Fall 2015</c:v>
                </c:pt>
                <c:pt idx="1">
                  <c:v>Spring 2016</c:v>
                </c:pt>
                <c:pt idx="2">
                  <c:v>Fall 2016</c:v>
                </c:pt>
                <c:pt idx="3">
                  <c:v>Spring 2017</c:v>
                </c:pt>
                <c:pt idx="4">
                  <c:v>Fall 2017</c:v>
                </c:pt>
                <c:pt idx="5">
                  <c:v>Spring 2018</c:v>
                </c:pt>
                <c:pt idx="6">
                  <c:v>Fall 2018</c:v>
                </c:pt>
                <c:pt idx="7">
                  <c:v>Spring 2019</c:v>
                </c:pt>
                <c:pt idx="8">
                  <c:v>Fall 2019</c:v>
                </c:pt>
                <c:pt idx="9">
                  <c:v>Spring 2020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0.33</c:v>
                </c:pt>
                <c:pt idx="1">
                  <c:v>0.53</c:v>
                </c:pt>
                <c:pt idx="2">
                  <c:v>0.22</c:v>
                </c:pt>
                <c:pt idx="3">
                  <c:v>0.55000000000000004</c:v>
                </c:pt>
                <c:pt idx="4">
                  <c:v>0.38</c:v>
                </c:pt>
                <c:pt idx="5">
                  <c:v>0.46</c:v>
                </c:pt>
                <c:pt idx="6">
                  <c:v>0.38</c:v>
                </c:pt>
                <c:pt idx="7">
                  <c:v>0.56000000000000005</c:v>
                </c:pt>
                <c:pt idx="8">
                  <c:v>0.47</c:v>
                </c:pt>
                <c:pt idx="9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BB-7E45-AB8D-D479DB91C7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Fall 2015</c:v>
                </c:pt>
                <c:pt idx="1">
                  <c:v>Spring 2016</c:v>
                </c:pt>
                <c:pt idx="2">
                  <c:v>Fall 2016</c:v>
                </c:pt>
                <c:pt idx="3">
                  <c:v>Spring 2017</c:v>
                </c:pt>
                <c:pt idx="4">
                  <c:v>Fall 2017</c:v>
                </c:pt>
                <c:pt idx="5">
                  <c:v>Spring 2018</c:v>
                </c:pt>
                <c:pt idx="6">
                  <c:v>Fall 2018</c:v>
                </c:pt>
                <c:pt idx="7">
                  <c:v>Spring 2019</c:v>
                </c:pt>
                <c:pt idx="8">
                  <c:v>Fall 2019</c:v>
                </c:pt>
                <c:pt idx="9">
                  <c:v>Spring 2020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0.6</c:v>
                </c:pt>
                <c:pt idx="1">
                  <c:v>0.46</c:v>
                </c:pt>
                <c:pt idx="2">
                  <c:v>0.74</c:v>
                </c:pt>
                <c:pt idx="3">
                  <c:v>0.38</c:v>
                </c:pt>
                <c:pt idx="4">
                  <c:v>0.59</c:v>
                </c:pt>
                <c:pt idx="5">
                  <c:v>0.51</c:v>
                </c:pt>
                <c:pt idx="6">
                  <c:v>0.59</c:v>
                </c:pt>
                <c:pt idx="7">
                  <c:v>0.39</c:v>
                </c:pt>
                <c:pt idx="8">
                  <c:v>0.48</c:v>
                </c:pt>
                <c:pt idx="9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BB-7E45-AB8D-D479DB91C74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NOT SURE/NO ANSWER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Fall 2015</c:v>
                </c:pt>
                <c:pt idx="1">
                  <c:v>Spring 2016</c:v>
                </c:pt>
                <c:pt idx="2">
                  <c:v>Fall 2016</c:v>
                </c:pt>
                <c:pt idx="3">
                  <c:v>Spring 2017</c:v>
                </c:pt>
                <c:pt idx="4">
                  <c:v>Fall 2017</c:v>
                </c:pt>
                <c:pt idx="5">
                  <c:v>Spring 2018</c:v>
                </c:pt>
                <c:pt idx="6">
                  <c:v>Fall 2018</c:v>
                </c:pt>
                <c:pt idx="7">
                  <c:v>Spring 2019</c:v>
                </c:pt>
                <c:pt idx="8">
                  <c:v>Fall 2019</c:v>
                </c:pt>
                <c:pt idx="9">
                  <c:v>Spring 2020</c:v>
                </c:pt>
              </c:strCache>
            </c:strRef>
          </c:cat>
          <c:val>
            <c:numRef>
              <c:f>Sheet1!$D$2:$D$11</c:f>
              <c:numCache>
                <c:formatCode>0%</c:formatCode>
                <c:ptCount val="10"/>
                <c:pt idx="0">
                  <c:v>7.0000000000000007E-2</c:v>
                </c:pt>
                <c:pt idx="1">
                  <c:v>0.01</c:v>
                </c:pt>
                <c:pt idx="2">
                  <c:v>0.04</c:v>
                </c:pt>
                <c:pt idx="3">
                  <c:v>7.0000000000000007E-2</c:v>
                </c:pt>
                <c:pt idx="4">
                  <c:v>0.03</c:v>
                </c:pt>
                <c:pt idx="5">
                  <c:v>0.03</c:v>
                </c:pt>
                <c:pt idx="6">
                  <c:v>0.03</c:v>
                </c:pt>
                <c:pt idx="7">
                  <c:v>0.05</c:v>
                </c:pt>
                <c:pt idx="8">
                  <c:v>0.05</c:v>
                </c:pt>
                <c:pt idx="9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BB-7E45-AB8D-D479DB91C7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2672000"/>
        <c:axId val="2068479663"/>
      </c:barChart>
      <c:catAx>
        <c:axId val="4267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68479663"/>
        <c:crosses val="autoZero"/>
        <c:auto val="1"/>
        <c:lblAlgn val="ctr"/>
        <c:lblOffset val="100"/>
        <c:noMultiLvlLbl val="0"/>
      </c:catAx>
      <c:valAx>
        <c:axId val="2068479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672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i="0" u="none" strike="noStrike" baseline="0" dirty="0">
                <a:effectLst/>
              </a:rPr>
              <a:t>Q. 4 This library instruction session will allow me to better complete assignments for this course. 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Fall 2015</c:v>
                </c:pt>
                <c:pt idx="1">
                  <c:v>Spring 2016</c:v>
                </c:pt>
                <c:pt idx="2">
                  <c:v>Fall 2016</c:v>
                </c:pt>
                <c:pt idx="3">
                  <c:v>Spring 2017</c:v>
                </c:pt>
                <c:pt idx="4">
                  <c:v>Fall 2017</c:v>
                </c:pt>
                <c:pt idx="5">
                  <c:v>Spring 2018</c:v>
                </c:pt>
                <c:pt idx="6">
                  <c:v>Fall 2018</c:v>
                </c:pt>
                <c:pt idx="7">
                  <c:v>Spring 2019</c:v>
                </c:pt>
                <c:pt idx="8">
                  <c:v>Fall 2019</c:v>
                </c:pt>
                <c:pt idx="9">
                  <c:v>Spring 2020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0.54</c:v>
                </c:pt>
                <c:pt idx="1">
                  <c:v>0.45</c:v>
                </c:pt>
                <c:pt idx="2">
                  <c:v>0.49</c:v>
                </c:pt>
                <c:pt idx="3">
                  <c:v>0.38</c:v>
                </c:pt>
                <c:pt idx="4">
                  <c:v>0.42</c:v>
                </c:pt>
                <c:pt idx="5">
                  <c:v>0.52</c:v>
                </c:pt>
                <c:pt idx="6">
                  <c:v>0.35</c:v>
                </c:pt>
                <c:pt idx="7">
                  <c:v>0.53</c:v>
                </c:pt>
                <c:pt idx="8">
                  <c:v>0.45</c:v>
                </c:pt>
                <c:pt idx="9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08-3042-AAA0-AAF43168C06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Fall 2015</c:v>
                </c:pt>
                <c:pt idx="1">
                  <c:v>Spring 2016</c:v>
                </c:pt>
                <c:pt idx="2">
                  <c:v>Fall 2016</c:v>
                </c:pt>
                <c:pt idx="3">
                  <c:v>Spring 2017</c:v>
                </c:pt>
                <c:pt idx="4">
                  <c:v>Fall 2017</c:v>
                </c:pt>
                <c:pt idx="5">
                  <c:v>Spring 2018</c:v>
                </c:pt>
                <c:pt idx="6">
                  <c:v>Fall 2018</c:v>
                </c:pt>
                <c:pt idx="7">
                  <c:v>Spring 2019</c:v>
                </c:pt>
                <c:pt idx="8">
                  <c:v>Fall 2019</c:v>
                </c:pt>
                <c:pt idx="9">
                  <c:v>Spring 2020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0.44</c:v>
                </c:pt>
                <c:pt idx="1">
                  <c:v>0.5</c:v>
                </c:pt>
                <c:pt idx="2">
                  <c:v>0.48</c:v>
                </c:pt>
                <c:pt idx="3">
                  <c:v>0.56000000000000005</c:v>
                </c:pt>
                <c:pt idx="4">
                  <c:v>0.52</c:v>
                </c:pt>
                <c:pt idx="5">
                  <c:v>0.44</c:v>
                </c:pt>
                <c:pt idx="6">
                  <c:v>0.59</c:v>
                </c:pt>
                <c:pt idx="7">
                  <c:v>0.42</c:v>
                </c:pt>
                <c:pt idx="8">
                  <c:v>0.47</c:v>
                </c:pt>
                <c:pt idx="9">
                  <c:v>0.45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08-3042-AAA0-AAF43168C06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Fall 2015</c:v>
                </c:pt>
                <c:pt idx="1">
                  <c:v>Spring 2016</c:v>
                </c:pt>
                <c:pt idx="2">
                  <c:v>Fall 2016</c:v>
                </c:pt>
                <c:pt idx="3">
                  <c:v>Spring 2017</c:v>
                </c:pt>
                <c:pt idx="4">
                  <c:v>Fall 2017</c:v>
                </c:pt>
                <c:pt idx="5">
                  <c:v>Spring 2018</c:v>
                </c:pt>
                <c:pt idx="6">
                  <c:v>Fall 2018</c:v>
                </c:pt>
                <c:pt idx="7">
                  <c:v>Spring 2019</c:v>
                </c:pt>
                <c:pt idx="8">
                  <c:v>Fall 2019</c:v>
                </c:pt>
                <c:pt idx="9">
                  <c:v>Spring 2020</c:v>
                </c:pt>
              </c:strCache>
            </c:strRef>
          </c:cat>
          <c:val>
            <c:numRef>
              <c:f>Sheet1!$D$2:$D$11</c:f>
              <c:numCache>
                <c:formatCode>0%</c:formatCode>
                <c:ptCount val="10"/>
                <c:pt idx="0">
                  <c:v>0.02</c:v>
                </c:pt>
                <c:pt idx="1">
                  <c:v>0.04</c:v>
                </c:pt>
                <c:pt idx="2" formatCode="0.00%">
                  <c:v>2.5000000000000001E-2</c:v>
                </c:pt>
                <c:pt idx="3">
                  <c:v>0.03</c:v>
                </c:pt>
                <c:pt idx="4">
                  <c:v>0.04</c:v>
                </c:pt>
                <c:pt idx="5">
                  <c:v>0.03</c:v>
                </c:pt>
                <c:pt idx="6">
                  <c:v>0.06</c:v>
                </c:pt>
                <c:pt idx="7">
                  <c:v>0.03</c:v>
                </c:pt>
                <c:pt idx="8">
                  <c:v>7.0000000000000007E-2</c:v>
                </c:pt>
                <c:pt idx="9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08-3042-AAA0-AAF43168C06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Sheet1!$A$2:$A$11</c:f>
              <c:strCache>
                <c:ptCount val="10"/>
                <c:pt idx="0">
                  <c:v>Fall 2015</c:v>
                </c:pt>
                <c:pt idx="1">
                  <c:v>Spring 2016</c:v>
                </c:pt>
                <c:pt idx="2">
                  <c:v>Fall 2016</c:v>
                </c:pt>
                <c:pt idx="3">
                  <c:v>Spring 2017</c:v>
                </c:pt>
                <c:pt idx="4">
                  <c:v>Fall 2017</c:v>
                </c:pt>
                <c:pt idx="5">
                  <c:v>Spring 2018</c:v>
                </c:pt>
                <c:pt idx="6">
                  <c:v>Fall 2018</c:v>
                </c:pt>
                <c:pt idx="7">
                  <c:v>Spring 2019</c:v>
                </c:pt>
                <c:pt idx="8">
                  <c:v>Fall 2019</c:v>
                </c:pt>
                <c:pt idx="9">
                  <c:v>Spring 2020</c:v>
                </c:pt>
              </c:strCache>
            </c:strRef>
          </c:cat>
          <c:val>
            <c:numRef>
              <c:f>Sheet1!$E$2:$E$11</c:f>
              <c:numCache>
                <c:formatCode>0%</c:formatCode>
                <c:ptCount val="10"/>
                <c:pt idx="0" formatCode="0.00%">
                  <c:v>5.0000000000000001E-3</c:v>
                </c:pt>
                <c:pt idx="1">
                  <c:v>0.02</c:v>
                </c:pt>
                <c:pt idx="2" formatCode="0.00%">
                  <c:v>5.0000000000000001E-3</c:v>
                </c:pt>
                <c:pt idx="3">
                  <c:v>0</c:v>
                </c:pt>
                <c:pt idx="4">
                  <c:v>0.02</c:v>
                </c:pt>
                <c:pt idx="5">
                  <c:v>0.01</c:v>
                </c:pt>
                <c:pt idx="6">
                  <c:v>0</c:v>
                </c:pt>
                <c:pt idx="7">
                  <c:v>0.02</c:v>
                </c:pt>
                <c:pt idx="8">
                  <c:v>0.01</c:v>
                </c:pt>
                <c:pt idx="9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208-3042-AAA0-AAF43168C0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98163327"/>
        <c:axId val="42833136"/>
      </c:barChart>
      <c:catAx>
        <c:axId val="20981633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833136"/>
        <c:crosses val="autoZero"/>
        <c:auto val="1"/>
        <c:lblAlgn val="ctr"/>
        <c:lblOffset val="100"/>
        <c:noMultiLvlLbl val="0"/>
      </c:catAx>
      <c:valAx>
        <c:axId val="42833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981633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Q. 1</a:t>
            </a:r>
            <a:r>
              <a:rPr lang="en-US" sz="2400" baseline="0" dirty="0"/>
              <a:t> </a:t>
            </a:r>
            <a:r>
              <a:rPr lang="en-US" sz="2400" dirty="0"/>
              <a:t>One  New Thing You Learned Today</a:t>
            </a:r>
          </a:p>
        </c:rich>
      </c:tx>
      <c:layout>
        <c:manualLayout>
          <c:xMode val="edge"/>
          <c:yMode val="edge"/>
          <c:x val="1.7573946672981854E-2"/>
          <c:y val="1.3187872142021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F44-C748-A153-5648E135D9B1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F44-C748-A153-5648E135D9B1}"/>
              </c:ext>
            </c:extLst>
          </c:dPt>
          <c:dPt>
            <c:idx val="2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F44-C748-A153-5648E135D9B1}"/>
              </c:ext>
            </c:extLst>
          </c:dPt>
          <c:dPt>
            <c:idx val="3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2F44-C748-A153-5648E135D9B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F44-C748-A153-5648E135D9B1}"/>
              </c:ext>
            </c:extLst>
          </c:dPt>
          <c:cat>
            <c:strRef>
              <c:f>Sheet1!$A$2:$A$10</c:f>
              <c:strCache>
                <c:ptCount val="9"/>
                <c:pt idx="0">
                  <c:v>Databases  26%</c:v>
                </c:pt>
                <c:pt idx="1">
                  <c:v>Search Strategies  19%</c:v>
                </c:pt>
                <c:pt idx="2">
                  <c:v>Awareness/Use of Specific Library Resources  12.6%</c:v>
                </c:pt>
                <c:pt idx="3">
                  <c:v>Citation Management/Citing Sources  9%</c:v>
                </c:pt>
                <c:pt idx="4">
                  <c:v>Requesting Materials  8.2%</c:v>
                </c:pt>
                <c:pt idx="5">
                  <c:v>Awareness/Use of Library Resources Generally  6.8%</c:v>
                </c:pt>
                <c:pt idx="6">
                  <c:v>Research Process  6.4%</c:v>
                </c:pt>
                <c:pt idx="7">
                  <c:v>Evaluate Sources/Credibility 6.1%</c:v>
                </c:pt>
                <c:pt idx="8">
                  <c:v>Other  6.4%</c:v>
                </c:pt>
              </c:strCache>
            </c:strRef>
          </c:cat>
          <c:val>
            <c:numRef>
              <c:f>Sheet1!$B$2:$B$10</c:f>
              <c:numCache>
                <c:formatCode>0%</c:formatCode>
                <c:ptCount val="9"/>
                <c:pt idx="0">
                  <c:v>0.26</c:v>
                </c:pt>
                <c:pt idx="1">
                  <c:v>0.19</c:v>
                </c:pt>
                <c:pt idx="2" formatCode="0.00%">
                  <c:v>0.126</c:v>
                </c:pt>
                <c:pt idx="3">
                  <c:v>0.09</c:v>
                </c:pt>
                <c:pt idx="4" formatCode="0.00%">
                  <c:v>8.2000000000000003E-2</c:v>
                </c:pt>
                <c:pt idx="5" formatCode="0.00%">
                  <c:v>6.8000000000000005E-2</c:v>
                </c:pt>
                <c:pt idx="6" formatCode="0.00%">
                  <c:v>6.4000000000000001E-2</c:v>
                </c:pt>
                <c:pt idx="7" formatCode="0.00%">
                  <c:v>6.0999999999999999E-2</c:v>
                </c:pt>
                <c:pt idx="8" formatCode="0.00%">
                  <c:v>6.4000000000000001E-2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44-C748-A153-5648E135D9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egendEntry>
        <c:idx val="7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4.645991384667026E-2"/>
          <c:y val="0.75148871643286008"/>
          <c:w val="0.95354010826771651"/>
          <c:h val="0.248511283567139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Q. 2  What’s still confusing about doing research for this assignment?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4F9-1942-B122-8116EB89BDA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F9-1942-B122-8116EB89BDA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D4F9-1942-B122-8116EB89BDA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bubble3D val="0"/>
            <c:spPr>
              <a:solidFill>
                <a:schemeClr val="bg2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4F9-1942-B122-8116EB89BDAE}"/>
              </c:ext>
            </c:extLst>
          </c:dPt>
          <c:dPt>
            <c:idx val="1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D4F9-1942-B122-8116EB89BDAE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3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4F9-1942-B122-8116EB89BDAE}"/>
              </c:ext>
            </c:extLst>
          </c:dPt>
          <c:dPt>
            <c:idx val="1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F9-1942-B122-8116EB89BDAE}"/>
              </c:ext>
            </c:extLst>
          </c:dPt>
          <c:cat>
            <c:strRef>
              <c:f>Sheet1!$A$2:$A$16</c:f>
              <c:strCache>
                <c:ptCount val="15"/>
                <c:pt idx="0">
                  <c:v>Search Strategies  10.8%</c:v>
                </c:pt>
                <c:pt idx="1">
                  <c:v>Getting started/overwhelmed  9%</c:v>
                </c:pt>
                <c:pt idx="2">
                  <c:v>Finding correct/best source  8.2%</c:v>
                </c:pt>
                <c:pt idx="3">
                  <c:v>Citation related  7.4%</c:v>
                </c:pt>
                <c:pt idx="4">
                  <c:v>Evaluating quality source  5.6%</c:v>
                </c:pt>
                <c:pt idx="5">
                  <c:v>Assignment  4.8%</c:v>
                </c:pt>
                <c:pt idx="6">
                  <c:v>Choosing/narrowing topic</c:v>
                </c:pt>
                <c:pt idx="7">
                  <c:v>Research process  3.4%</c:v>
                </c:pt>
                <c:pt idx="8">
                  <c:v>Databases  3%</c:v>
                </c:pt>
                <c:pt idx="9">
                  <c:v>Finding enough information  3%</c:v>
                </c:pt>
                <c:pt idx="10">
                  <c:v>Retrieving/accessing materials  3%</c:v>
                </c:pt>
                <c:pt idx="11">
                  <c:v>Specific skills (Makerspace, Excel)  2.2%</c:v>
                </c:pt>
                <c:pt idx="12">
                  <c:v>Library catalog/website</c:v>
                </c:pt>
                <c:pt idx="13">
                  <c:v>Too early to tell   2%</c:v>
                </c:pt>
                <c:pt idx="14">
                  <c:v>No answer/nothing  31%</c:v>
                </c:pt>
              </c:strCache>
            </c:strRef>
          </c:cat>
          <c:val>
            <c:numRef>
              <c:f>Sheet1!$B$2:$B$16</c:f>
              <c:numCache>
                <c:formatCode>0%</c:formatCode>
                <c:ptCount val="15"/>
                <c:pt idx="0" formatCode="0.00%">
                  <c:v>0.108</c:v>
                </c:pt>
                <c:pt idx="1">
                  <c:v>0.09</c:v>
                </c:pt>
                <c:pt idx="2" formatCode="0.00%">
                  <c:v>8.2000000000000003E-2</c:v>
                </c:pt>
                <c:pt idx="3" formatCode="0.00%">
                  <c:v>7.3999999999999996E-2</c:v>
                </c:pt>
                <c:pt idx="4" formatCode="0.00%">
                  <c:v>5.6000000000000001E-2</c:v>
                </c:pt>
                <c:pt idx="5" formatCode="0.00%">
                  <c:v>4.8000000000000001E-2</c:v>
                </c:pt>
                <c:pt idx="6" formatCode="0.00%">
                  <c:v>4.8000000000000001E-2</c:v>
                </c:pt>
                <c:pt idx="7" formatCode="0.00%">
                  <c:v>3.4000000000000002E-2</c:v>
                </c:pt>
                <c:pt idx="8">
                  <c:v>0.03</c:v>
                </c:pt>
                <c:pt idx="9">
                  <c:v>0.03</c:v>
                </c:pt>
                <c:pt idx="10">
                  <c:v>0.03</c:v>
                </c:pt>
                <c:pt idx="11" formatCode="0.00%">
                  <c:v>2.1999999999999999E-2</c:v>
                </c:pt>
                <c:pt idx="12">
                  <c:v>0.02</c:v>
                </c:pt>
                <c:pt idx="13">
                  <c:v>0.02</c:v>
                </c:pt>
                <c:pt idx="14">
                  <c:v>0.31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F9-1942-B122-8116EB89BD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0.78205</cdr:x>
      <cdr:y>0.11383</cdr:y>
    </cdr:from>
    <cdr:to>
      <cdr:x>0.90385</cdr:x>
      <cdr:y>0.42484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A32A3474-3D61-234D-9A6A-375697CE9870}"/>
            </a:ext>
          </a:extLst>
        </cdr:cNvPr>
        <cdr:cNvSpPr txBox="1"/>
      </cdr:nvSpPr>
      <cdr:spPr>
        <a:xfrm xmlns:a="http://schemas.openxmlformats.org/drawingml/2006/main">
          <a:off x="7640878" y="669346"/>
          <a:ext cx="1189972" cy="1828801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60000"/>
            <a:lumOff val="40000"/>
          </a:schemeClr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1" dirty="0"/>
            <a:t>OTHER:</a:t>
          </a:r>
        </a:p>
        <a:p xmlns:a="http://schemas.openxmlformats.org/drawingml/2006/main">
          <a:endParaRPr lang="en-US" sz="800" b="1" dirty="0"/>
        </a:p>
        <a:p xmlns:a="http://schemas.openxmlformats.org/drawingml/2006/main">
          <a:r>
            <a:rPr lang="en-US" sz="1600" dirty="0"/>
            <a:t>MUSIC 4</a:t>
          </a:r>
        </a:p>
        <a:p xmlns:a="http://schemas.openxmlformats.org/drawingml/2006/main">
          <a:r>
            <a:rPr lang="en-US" sz="1600" dirty="0"/>
            <a:t>HA: 3</a:t>
          </a:r>
        </a:p>
        <a:p xmlns:a="http://schemas.openxmlformats.org/drawingml/2006/main">
          <a:r>
            <a:rPr lang="en-US" sz="1600" dirty="0"/>
            <a:t>VET: 1</a:t>
          </a:r>
        </a:p>
        <a:p xmlns:a="http://schemas.openxmlformats.org/drawingml/2006/main">
          <a:r>
            <a:rPr lang="en-US" sz="1600" dirty="0"/>
            <a:t>RMC: 1</a:t>
          </a:r>
        </a:p>
        <a:p xmlns:a="http://schemas.openxmlformats.org/drawingml/2006/main">
          <a:r>
            <a:rPr lang="en-US" sz="1600" dirty="0"/>
            <a:t>HE: 1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0.75117</cdr:x>
      <cdr:y>0.58128</cdr:y>
    </cdr:from>
    <cdr:to>
      <cdr:x>0.9144</cdr:x>
      <cdr:y>0.70693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8DFDAC68-636D-FC4C-BF18-4613DEDB00C3}"/>
            </a:ext>
          </a:extLst>
        </cdr:cNvPr>
        <cdr:cNvSpPr txBox="1"/>
      </cdr:nvSpPr>
      <cdr:spPr>
        <a:xfrm xmlns:a="http://schemas.openxmlformats.org/drawingml/2006/main">
          <a:off x="8905358" y="3844261"/>
          <a:ext cx="1935125" cy="83099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60000"/>
            <a:lumOff val="40000"/>
          </a:schemeClr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dirty="0"/>
            <a:t>Some students provided more than one answer.</a:t>
          </a:r>
        </a:p>
      </cdr:txBody>
    </cdr:sp>
  </cdr:relSizeAnchor>
  <cdr:relSizeAnchor xmlns:cdr="http://schemas.openxmlformats.org/drawingml/2006/chartDrawing">
    <cdr:from>
      <cdr:x>0.5157</cdr:x>
      <cdr:y>0.22026</cdr:y>
    </cdr:from>
    <cdr:to>
      <cdr:x>0.63767</cdr:x>
      <cdr:y>0.34727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A985D54-8608-3B4A-934E-B64409F9F3DB}"/>
            </a:ext>
          </a:extLst>
        </cdr:cNvPr>
        <cdr:cNvSpPr txBox="1"/>
      </cdr:nvSpPr>
      <cdr:spPr>
        <a:xfrm xmlns:a="http://schemas.openxmlformats.org/drawingml/2006/main">
          <a:off x="6113721" y="1456660"/>
          <a:ext cx="1446028" cy="83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Improve search strategy  21%</a:t>
          </a:r>
        </a:p>
      </cdr:txBody>
    </cdr:sp>
  </cdr:relSizeAnchor>
  <cdr:relSizeAnchor xmlns:cdr="http://schemas.openxmlformats.org/drawingml/2006/chartDrawing">
    <cdr:from>
      <cdr:x>0.55157</cdr:x>
      <cdr:y>0.45498</cdr:y>
    </cdr:from>
    <cdr:to>
      <cdr:x>0.67444</cdr:x>
      <cdr:y>0.55145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6B4130F0-3004-DD4F-83FE-0DBFF6672A53}"/>
            </a:ext>
          </a:extLst>
        </cdr:cNvPr>
        <cdr:cNvSpPr txBox="1"/>
      </cdr:nvSpPr>
      <cdr:spPr>
        <a:xfrm xmlns:a="http://schemas.openxmlformats.org/drawingml/2006/main">
          <a:off x="6539024" y="3009014"/>
          <a:ext cx="1456660" cy="63795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Use databases  16%</a:t>
          </a:r>
        </a:p>
      </cdr:txBody>
    </cdr:sp>
  </cdr:relSizeAnchor>
  <cdr:relSizeAnchor xmlns:cdr="http://schemas.openxmlformats.org/drawingml/2006/chartDrawing">
    <cdr:from>
      <cdr:x>0.51031</cdr:x>
      <cdr:y>0.63023</cdr:y>
    </cdr:from>
    <cdr:to>
      <cdr:x>0.61794</cdr:x>
      <cdr:y>0.78296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E477B098-0D07-F948-AB5E-891A54A6E6FD}"/>
            </a:ext>
          </a:extLst>
        </cdr:cNvPr>
        <cdr:cNvSpPr txBox="1"/>
      </cdr:nvSpPr>
      <cdr:spPr>
        <a:xfrm xmlns:a="http://schemas.openxmlformats.org/drawingml/2006/main">
          <a:off x="6049924" y="4167963"/>
          <a:ext cx="1275907" cy="10100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>
              <a:solidFill>
                <a:schemeClr val="bg1"/>
              </a:solidFill>
            </a:rPr>
            <a:t>Expand use of resources  11.9%</a:t>
          </a:r>
        </a:p>
      </cdr:txBody>
    </cdr:sp>
  </cdr:relSizeAnchor>
  <cdr:relSizeAnchor xmlns:cdr="http://schemas.openxmlformats.org/drawingml/2006/chartDrawing">
    <cdr:from>
      <cdr:x>0.44843</cdr:x>
      <cdr:y>0.59325</cdr:y>
    </cdr:from>
    <cdr:to>
      <cdr:x>0.51839</cdr:x>
      <cdr:y>0.77814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B441753B-950D-6341-BB6C-E1AB1CEEE5C0}"/>
            </a:ext>
          </a:extLst>
        </cdr:cNvPr>
        <cdr:cNvSpPr txBox="1"/>
      </cdr:nvSpPr>
      <cdr:spPr>
        <a:xfrm xmlns:a="http://schemas.openxmlformats.org/drawingml/2006/main">
          <a:off x="5316280" y="3923415"/>
          <a:ext cx="829340" cy="12227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/>
            <a:t>Use of resources other than Google  10%</a:t>
          </a:r>
        </a:p>
      </cdr:txBody>
    </cdr:sp>
  </cdr:relSizeAnchor>
  <cdr:relSizeAnchor xmlns:cdr="http://schemas.openxmlformats.org/drawingml/2006/chartDrawing">
    <cdr:from>
      <cdr:x>0.3417</cdr:x>
      <cdr:y>0.58199</cdr:y>
    </cdr:from>
    <cdr:to>
      <cdr:x>0.45112</cdr:x>
      <cdr:y>0.65273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DFBC1712-2A2B-AF49-9380-0EF4D5F8AB97}"/>
            </a:ext>
          </a:extLst>
        </cdr:cNvPr>
        <cdr:cNvSpPr txBox="1"/>
      </cdr:nvSpPr>
      <cdr:spPr>
        <a:xfrm xmlns:a="http://schemas.openxmlformats.org/drawingml/2006/main">
          <a:off x="4051006" y="3848985"/>
          <a:ext cx="1297171" cy="4678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>
              <a:solidFill>
                <a:schemeClr val="bg1"/>
              </a:solidFill>
            </a:rPr>
            <a:t>Improve research process  10%</a:t>
          </a:r>
        </a:p>
      </cdr:txBody>
    </cdr:sp>
  </cdr:relSizeAnchor>
  <cdr:relSizeAnchor xmlns:cdr="http://schemas.openxmlformats.org/drawingml/2006/chartDrawing">
    <cdr:from>
      <cdr:x>0.32735</cdr:x>
      <cdr:y>0.47106</cdr:y>
    </cdr:from>
    <cdr:to>
      <cdr:x>0.41256</cdr:x>
      <cdr:y>0.5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0E982EA8-094D-334C-A961-00DA0CD4C4E8}"/>
            </a:ext>
          </a:extLst>
        </cdr:cNvPr>
        <cdr:cNvSpPr txBox="1"/>
      </cdr:nvSpPr>
      <cdr:spPr>
        <a:xfrm xmlns:a="http://schemas.openxmlformats.org/drawingml/2006/main">
          <a:off x="3880884" y="3115340"/>
          <a:ext cx="1010093" cy="1913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/>
            <a:t>Citation  9%</a:t>
          </a:r>
        </a:p>
      </cdr:txBody>
    </cdr:sp>
  </cdr:relSizeAnchor>
  <cdr:relSizeAnchor xmlns:cdr="http://schemas.openxmlformats.org/drawingml/2006/chartDrawing">
    <cdr:from>
      <cdr:x>0.33094</cdr:x>
      <cdr:y>0.33601</cdr:y>
    </cdr:from>
    <cdr:to>
      <cdr:x>0.41256</cdr:x>
      <cdr:y>0.41318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20B41972-28E4-FA46-B17C-674C7C2E2055}"/>
            </a:ext>
          </a:extLst>
        </cdr:cNvPr>
        <cdr:cNvSpPr txBox="1"/>
      </cdr:nvSpPr>
      <cdr:spPr>
        <a:xfrm xmlns:a="http://schemas.openxmlformats.org/drawingml/2006/main">
          <a:off x="3923414" y="2222204"/>
          <a:ext cx="967563" cy="5103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>
              <a:solidFill>
                <a:schemeClr val="bg1"/>
              </a:solidFill>
            </a:rPr>
            <a:t>Use library 8.3%</a:t>
          </a:r>
        </a:p>
      </cdr:txBody>
    </cdr:sp>
  </cdr:relSizeAnchor>
  <cdr:relSizeAnchor xmlns:cdr="http://schemas.openxmlformats.org/drawingml/2006/chartDrawing">
    <cdr:from>
      <cdr:x>0.37668</cdr:x>
      <cdr:y>0.19775</cdr:y>
    </cdr:from>
    <cdr:to>
      <cdr:x>0.4565</cdr:x>
      <cdr:y>0.30707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0802CAF6-BFE1-A146-9F21-B6AE5CDC67AE}"/>
            </a:ext>
          </a:extLst>
        </cdr:cNvPr>
        <cdr:cNvSpPr txBox="1"/>
      </cdr:nvSpPr>
      <cdr:spPr>
        <a:xfrm xmlns:a="http://schemas.openxmlformats.org/drawingml/2006/main">
          <a:off x="4465675" y="1307802"/>
          <a:ext cx="946298" cy="7230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/>
            <a:t>Evaluate information</a:t>
          </a:r>
          <a:br>
            <a:rPr lang="en-US" sz="1200" dirty="0"/>
          </a:br>
          <a:r>
            <a:rPr lang="en-US" sz="1200" dirty="0"/>
            <a:t>8%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0.10636</cdr:x>
      <cdr:y>0.25941</cdr:y>
    </cdr:from>
    <cdr:to>
      <cdr:x>0.14335</cdr:x>
      <cdr:y>0.33411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4A66D8E-B320-4F41-8A6C-FD7DD1CFC66C}"/>
            </a:ext>
          </a:extLst>
        </cdr:cNvPr>
        <cdr:cNvSpPr txBox="1"/>
      </cdr:nvSpPr>
      <cdr:spPr>
        <a:xfrm xmlns:a="http://schemas.openxmlformats.org/drawingml/2006/main">
          <a:off x="1152395" y="1522493"/>
          <a:ext cx="400833" cy="4384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chemeClr val="bg1"/>
              </a:solidFill>
            </a:rPr>
            <a:t>82</a:t>
          </a:r>
        </a:p>
      </cdr:txBody>
    </cdr:sp>
  </cdr:relSizeAnchor>
  <cdr:relSizeAnchor xmlns:cdr="http://schemas.openxmlformats.org/drawingml/2006/chartDrawing">
    <cdr:from>
      <cdr:x>0.29595</cdr:x>
      <cdr:y>0.65212</cdr:y>
    </cdr:from>
    <cdr:to>
      <cdr:x>0.34335</cdr:x>
      <cdr:y>0.72041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CB71E1E-A983-7741-8A1F-7859726C2679}"/>
            </a:ext>
          </a:extLst>
        </cdr:cNvPr>
        <cdr:cNvSpPr txBox="1"/>
      </cdr:nvSpPr>
      <cdr:spPr>
        <a:xfrm xmlns:a="http://schemas.openxmlformats.org/drawingml/2006/main">
          <a:off x="3206663" y="3827282"/>
          <a:ext cx="513568" cy="4008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chemeClr val="bg1"/>
              </a:solidFill>
            </a:rPr>
            <a:t>35</a:t>
          </a:r>
        </a:p>
      </cdr:txBody>
    </cdr:sp>
  </cdr:relSizeAnchor>
  <cdr:relSizeAnchor xmlns:cdr="http://schemas.openxmlformats.org/drawingml/2006/chartDrawing">
    <cdr:from>
      <cdr:x>0.48671</cdr:x>
      <cdr:y>0.77377</cdr:y>
    </cdr:from>
    <cdr:to>
      <cdr:x>0.53526</cdr:x>
      <cdr:y>0.8506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730C4F9D-1C43-8A4D-B139-7FBE3E2FAEC6}"/>
            </a:ext>
          </a:extLst>
        </cdr:cNvPr>
        <cdr:cNvSpPr txBox="1"/>
      </cdr:nvSpPr>
      <cdr:spPr>
        <a:xfrm xmlns:a="http://schemas.openxmlformats.org/drawingml/2006/main">
          <a:off x="5273458" y="4541266"/>
          <a:ext cx="526093" cy="4509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chemeClr val="bg1"/>
              </a:solidFill>
            </a:rPr>
            <a:t>19</a:t>
          </a:r>
        </a:p>
      </cdr:txBody>
    </cdr:sp>
  </cdr:relSizeAnchor>
  <cdr:relSizeAnchor xmlns:cdr="http://schemas.openxmlformats.org/drawingml/2006/chartDrawing">
    <cdr:from>
      <cdr:x>0.6763</cdr:x>
      <cdr:y>0.78657</cdr:y>
    </cdr:from>
    <cdr:to>
      <cdr:x>0.72486</cdr:x>
      <cdr:y>0.857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6FDF1C4A-868A-7C4D-A953-79DCD9CC2B7C}"/>
            </a:ext>
          </a:extLst>
        </cdr:cNvPr>
        <cdr:cNvSpPr txBox="1"/>
      </cdr:nvSpPr>
      <cdr:spPr>
        <a:xfrm xmlns:a="http://schemas.openxmlformats.org/drawingml/2006/main">
          <a:off x="7327726" y="4616422"/>
          <a:ext cx="526094" cy="4133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chemeClr val="bg1"/>
              </a:solidFill>
            </a:rPr>
            <a:t>17</a:t>
          </a:r>
        </a:p>
      </cdr:txBody>
    </cdr:sp>
  </cdr:relSizeAnchor>
  <cdr:relSizeAnchor xmlns:cdr="http://schemas.openxmlformats.org/drawingml/2006/chartDrawing">
    <cdr:from>
      <cdr:x>0.86936</cdr:x>
      <cdr:y>0.78871</cdr:y>
    </cdr:from>
    <cdr:to>
      <cdr:x>0.91445</cdr:x>
      <cdr:y>0.84847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03E17D87-9B7B-4B47-A7EE-E53E8E068098}"/>
            </a:ext>
          </a:extLst>
        </cdr:cNvPr>
        <cdr:cNvSpPr txBox="1"/>
      </cdr:nvSpPr>
      <cdr:spPr>
        <a:xfrm xmlns:a="http://schemas.openxmlformats.org/drawingml/2006/main">
          <a:off x="9419573" y="4628948"/>
          <a:ext cx="488515" cy="3507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chemeClr val="bg1"/>
              </a:solidFill>
            </a:rPr>
            <a:t>17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0.15574</cdr:x>
      <cdr:y>0.09264</cdr:y>
    </cdr:from>
    <cdr:to>
      <cdr:x>0.20375</cdr:x>
      <cdr:y>0.16207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B50953E-0D09-754E-8213-444A41AE7DA5}"/>
            </a:ext>
          </a:extLst>
        </cdr:cNvPr>
        <cdr:cNvSpPr txBox="1"/>
      </cdr:nvSpPr>
      <cdr:spPr>
        <a:xfrm xmlns:a="http://schemas.openxmlformats.org/drawingml/2006/main">
          <a:off x="1762537" y="512785"/>
          <a:ext cx="543341" cy="3843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25</a:t>
          </a:r>
        </a:p>
      </cdr:txBody>
    </cdr:sp>
  </cdr:relSizeAnchor>
  <cdr:relSizeAnchor xmlns:cdr="http://schemas.openxmlformats.org/drawingml/2006/chartDrawing">
    <cdr:from>
      <cdr:x>0.25527</cdr:x>
      <cdr:y>0.03757</cdr:y>
    </cdr:from>
    <cdr:to>
      <cdr:x>0.30562</cdr:x>
      <cdr:y>0.09503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B696D04C-1B60-D64D-BCC5-3FE16E22FD9A}"/>
            </a:ext>
          </a:extLst>
        </cdr:cNvPr>
        <cdr:cNvSpPr txBox="1"/>
      </cdr:nvSpPr>
      <cdr:spPr>
        <a:xfrm xmlns:a="http://schemas.openxmlformats.org/drawingml/2006/main">
          <a:off x="2888973" y="207986"/>
          <a:ext cx="569844" cy="318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27</a:t>
          </a:r>
        </a:p>
      </cdr:txBody>
    </cdr:sp>
  </cdr:relSizeAnchor>
  <cdr:relSizeAnchor xmlns:cdr="http://schemas.openxmlformats.org/drawingml/2006/chartDrawing">
    <cdr:from>
      <cdr:x>0.34778</cdr:x>
      <cdr:y>0.5</cdr:y>
    </cdr:from>
    <cdr:to>
      <cdr:x>0.38759</cdr:x>
      <cdr:y>0.56427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3DB50C6C-0E73-D74A-B820-853BE7EB0994}"/>
            </a:ext>
          </a:extLst>
        </cdr:cNvPr>
        <cdr:cNvSpPr txBox="1"/>
      </cdr:nvSpPr>
      <cdr:spPr>
        <a:xfrm xmlns:a="http://schemas.openxmlformats.org/drawingml/2006/main">
          <a:off x="3935896" y="2767679"/>
          <a:ext cx="450573" cy="3557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10</a:t>
          </a:r>
        </a:p>
      </cdr:txBody>
    </cdr:sp>
  </cdr:relSizeAnchor>
  <cdr:relSizeAnchor xmlns:cdr="http://schemas.openxmlformats.org/drawingml/2006/chartDrawing">
    <cdr:from>
      <cdr:x>0.44379</cdr:x>
      <cdr:y>0.02155</cdr:y>
    </cdr:from>
    <cdr:to>
      <cdr:x>0.49063</cdr:x>
      <cdr:y>0.09264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43265577-BB3F-5A4B-AB38-05645C7AC9A0}"/>
            </a:ext>
          </a:extLst>
        </cdr:cNvPr>
        <cdr:cNvSpPr txBox="1"/>
      </cdr:nvSpPr>
      <cdr:spPr>
        <a:xfrm xmlns:a="http://schemas.openxmlformats.org/drawingml/2006/main">
          <a:off x="5022573" y="119269"/>
          <a:ext cx="530087" cy="3935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28</a:t>
          </a:r>
        </a:p>
      </cdr:txBody>
    </cdr:sp>
  </cdr:relSizeAnchor>
  <cdr:relSizeAnchor xmlns:cdr="http://schemas.openxmlformats.org/drawingml/2006/chartDrawing">
    <cdr:from>
      <cdr:x>0.53864</cdr:x>
      <cdr:y>0.25544</cdr:y>
    </cdr:from>
    <cdr:to>
      <cdr:x>0.59602</cdr:x>
      <cdr:y>0.31529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75576A76-0584-5848-AAAB-6FB6D8024C9D}"/>
            </a:ext>
          </a:extLst>
        </cdr:cNvPr>
        <cdr:cNvSpPr txBox="1"/>
      </cdr:nvSpPr>
      <cdr:spPr>
        <a:xfrm xmlns:a="http://schemas.openxmlformats.org/drawingml/2006/main">
          <a:off x="6095999" y="1413934"/>
          <a:ext cx="649356" cy="3313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19</a:t>
          </a:r>
        </a:p>
      </cdr:txBody>
    </cdr:sp>
  </cdr:relSizeAnchor>
  <cdr:relSizeAnchor xmlns:cdr="http://schemas.openxmlformats.org/drawingml/2006/chartDrawing">
    <cdr:from>
      <cdr:x>0.63349</cdr:x>
      <cdr:y>0.20037</cdr:y>
    </cdr:from>
    <cdr:to>
      <cdr:x>0.68033</cdr:x>
      <cdr:y>0.26262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2C1F315F-6EDD-4247-BABB-60517570FD2B}"/>
            </a:ext>
          </a:extLst>
        </cdr:cNvPr>
        <cdr:cNvSpPr txBox="1"/>
      </cdr:nvSpPr>
      <cdr:spPr>
        <a:xfrm xmlns:a="http://schemas.openxmlformats.org/drawingml/2006/main">
          <a:off x="7169426" y="1109134"/>
          <a:ext cx="530087" cy="3445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21</a:t>
          </a:r>
        </a:p>
      </cdr:txBody>
    </cdr:sp>
  </cdr:relSizeAnchor>
  <cdr:relSizeAnchor xmlns:cdr="http://schemas.openxmlformats.org/drawingml/2006/chartDrawing">
    <cdr:from>
      <cdr:x>0.72717</cdr:x>
      <cdr:y>0.42</cdr:y>
    </cdr:from>
    <cdr:to>
      <cdr:x>0.77986</cdr:x>
      <cdr:y>0.48735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B551F52D-324C-4C44-98FC-C2275397DAC1}"/>
            </a:ext>
          </a:extLst>
        </cdr:cNvPr>
        <cdr:cNvSpPr txBox="1"/>
      </cdr:nvSpPr>
      <cdr:spPr>
        <a:xfrm xmlns:a="http://schemas.openxmlformats.org/drawingml/2006/main">
          <a:off x="8229599" y="2324877"/>
          <a:ext cx="596348" cy="37278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13</a:t>
          </a:r>
        </a:p>
      </cdr:txBody>
    </cdr:sp>
  </cdr:relSizeAnchor>
  <cdr:relSizeAnchor xmlns:cdr="http://schemas.openxmlformats.org/drawingml/2006/chartDrawing">
    <cdr:from>
      <cdr:x>0.82319</cdr:x>
      <cdr:y>0.32965</cdr:y>
    </cdr:from>
    <cdr:to>
      <cdr:x>0.863</cdr:x>
      <cdr:y>0.38696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FE710CDF-05A3-4143-BE9E-BBB3EE9A3E3D}"/>
            </a:ext>
          </a:extLst>
        </cdr:cNvPr>
        <cdr:cNvSpPr txBox="1"/>
      </cdr:nvSpPr>
      <cdr:spPr>
        <a:xfrm xmlns:a="http://schemas.openxmlformats.org/drawingml/2006/main">
          <a:off x="9316279" y="1824752"/>
          <a:ext cx="450574" cy="31718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16</a:t>
          </a:r>
        </a:p>
      </cdr:txBody>
    </cdr:sp>
  </cdr:relSizeAnchor>
  <cdr:relSizeAnchor xmlns:cdr="http://schemas.openxmlformats.org/drawingml/2006/chartDrawing">
    <cdr:from>
      <cdr:x>0.89813</cdr:x>
      <cdr:y>0.51915</cdr:y>
    </cdr:from>
    <cdr:to>
      <cdr:x>0.97658</cdr:x>
      <cdr:y>0.7582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84D1331A-796D-FA46-9235-1A68B5AFADD9}"/>
            </a:ext>
          </a:extLst>
        </cdr:cNvPr>
        <cdr:cNvSpPr txBox="1"/>
      </cdr:nvSpPr>
      <cdr:spPr>
        <a:xfrm xmlns:a="http://schemas.openxmlformats.org/drawingml/2006/main">
          <a:off x="10164417" y="2873696"/>
          <a:ext cx="887895" cy="13231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400" dirty="0"/>
            <a:t>8 weeks only –COVID</a:t>
          </a:r>
        </a:p>
        <a:p xmlns:a="http://schemas.openxmlformats.org/drawingml/2006/main">
          <a:endParaRPr lang="en-US" sz="1100" dirty="0"/>
        </a:p>
        <a:p xmlns:a="http://schemas.openxmlformats.org/drawingml/2006/main">
          <a:pPr algn="ctr"/>
          <a:r>
            <a:rPr lang="en-US" sz="1800" dirty="0"/>
            <a:t>4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0.25624</cdr:x>
      <cdr:y>0.10695</cdr:y>
    </cdr:from>
    <cdr:to>
      <cdr:x>0.30945</cdr:x>
      <cdr:y>0.18083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C6AE8D3-7BF6-0B4B-9E6C-EAF706E1CA52}"/>
            </a:ext>
          </a:extLst>
        </cdr:cNvPr>
        <cdr:cNvSpPr txBox="1"/>
      </cdr:nvSpPr>
      <cdr:spPr>
        <a:xfrm xmlns:a="http://schemas.openxmlformats.org/drawingml/2006/main">
          <a:off x="2978610" y="614899"/>
          <a:ext cx="618441" cy="4247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415</a:t>
          </a:r>
        </a:p>
      </cdr:txBody>
    </cdr:sp>
  </cdr:relSizeAnchor>
  <cdr:relSizeAnchor xmlns:cdr="http://schemas.openxmlformats.org/drawingml/2006/chartDrawing">
    <cdr:from>
      <cdr:x>0.35345</cdr:x>
      <cdr:y>0.46405</cdr:y>
    </cdr:from>
    <cdr:to>
      <cdr:x>0.40086</cdr:x>
      <cdr:y>0.53595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133AE386-7AB1-8345-8CF1-A9349BCFF1CB}"/>
            </a:ext>
          </a:extLst>
        </cdr:cNvPr>
        <cdr:cNvSpPr txBox="1"/>
      </cdr:nvSpPr>
      <cdr:spPr>
        <a:xfrm xmlns:a="http://schemas.openxmlformats.org/drawingml/2006/main">
          <a:off x="4210365" y="2868584"/>
          <a:ext cx="564805" cy="444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202</a:t>
          </a:r>
        </a:p>
      </cdr:txBody>
    </cdr:sp>
  </cdr:relSizeAnchor>
  <cdr:relSizeAnchor xmlns:cdr="http://schemas.openxmlformats.org/drawingml/2006/chartDrawing">
    <cdr:from>
      <cdr:x>0.44397</cdr:x>
      <cdr:y>0.18898</cdr:y>
    </cdr:from>
    <cdr:to>
      <cdr:x>0.5</cdr:x>
      <cdr:y>0.23691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FE7DB502-E2CD-4143-AF3F-9F33D0C537E6}"/>
            </a:ext>
          </a:extLst>
        </cdr:cNvPr>
        <cdr:cNvSpPr txBox="1"/>
      </cdr:nvSpPr>
      <cdr:spPr>
        <a:xfrm xmlns:a="http://schemas.openxmlformats.org/drawingml/2006/main">
          <a:off x="5288629" y="1168206"/>
          <a:ext cx="667496" cy="2962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368</a:t>
          </a:r>
        </a:p>
      </cdr:txBody>
    </cdr:sp>
  </cdr:relSizeAnchor>
  <cdr:relSizeAnchor xmlns:cdr="http://schemas.openxmlformats.org/drawingml/2006/chartDrawing">
    <cdr:from>
      <cdr:x>0.53987</cdr:x>
      <cdr:y>0.46187</cdr:y>
    </cdr:from>
    <cdr:to>
      <cdr:x>0.58944</cdr:x>
      <cdr:y>0.52723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6985A777-A108-9B45-B743-3C9B69D13249}"/>
            </a:ext>
          </a:extLst>
        </cdr:cNvPr>
        <cdr:cNvSpPr txBox="1"/>
      </cdr:nvSpPr>
      <cdr:spPr>
        <a:xfrm xmlns:a="http://schemas.openxmlformats.org/drawingml/2006/main">
          <a:off x="6275540" y="2655518"/>
          <a:ext cx="576197" cy="3757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194</a:t>
          </a:r>
        </a:p>
      </cdr:txBody>
    </cdr:sp>
  </cdr:relSizeAnchor>
  <cdr:relSizeAnchor xmlns:cdr="http://schemas.openxmlformats.org/drawingml/2006/chartDrawing">
    <cdr:from>
      <cdr:x>0.63793</cdr:x>
      <cdr:y>0.37143</cdr:y>
    </cdr:from>
    <cdr:to>
      <cdr:x>0.69181</cdr:x>
      <cdr:y>0.42266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A150722A-E443-704C-9E0F-7B069382C262}"/>
            </a:ext>
          </a:extLst>
        </cdr:cNvPr>
        <cdr:cNvSpPr txBox="1"/>
      </cdr:nvSpPr>
      <cdr:spPr>
        <a:xfrm xmlns:a="http://schemas.openxmlformats.org/drawingml/2006/main">
          <a:off x="7415408" y="2135502"/>
          <a:ext cx="626301" cy="294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255</a:t>
          </a:r>
        </a:p>
      </cdr:txBody>
    </cdr:sp>
  </cdr:relSizeAnchor>
  <cdr:relSizeAnchor xmlns:cdr="http://schemas.openxmlformats.org/drawingml/2006/chartDrawing">
    <cdr:from>
      <cdr:x>0.72953</cdr:x>
      <cdr:y>0.5207</cdr:y>
    </cdr:from>
    <cdr:to>
      <cdr:x>0.77694</cdr:x>
      <cdr:y>0.56863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A133A8B0-DCF5-0F47-838D-328E43ED8E96}"/>
            </a:ext>
          </a:extLst>
        </cdr:cNvPr>
        <cdr:cNvSpPr txBox="1"/>
      </cdr:nvSpPr>
      <cdr:spPr>
        <a:xfrm xmlns:a="http://schemas.openxmlformats.org/drawingml/2006/main">
          <a:off x="8480120" y="2993719"/>
          <a:ext cx="551146" cy="2755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166</a:t>
          </a:r>
        </a:p>
      </cdr:txBody>
    </cdr:sp>
  </cdr:relSizeAnchor>
  <cdr:relSizeAnchor xmlns:cdr="http://schemas.openxmlformats.org/drawingml/2006/chartDrawing">
    <cdr:from>
      <cdr:x>0.82435</cdr:x>
      <cdr:y>0.30719</cdr:y>
    </cdr:from>
    <cdr:to>
      <cdr:x>0.88578</cdr:x>
      <cdr:y>0.37143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C5852B5B-E42C-6745-8A1B-E9FD0449097B}"/>
            </a:ext>
          </a:extLst>
        </cdr:cNvPr>
        <cdr:cNvSpPr txBox="1"/>
      </cdr:nvSpPr>
      <cdr:spPr>
        <a:xfrm xmlns:a="http://schemas.openxmlformats.org/drawingml/2006/main">
          <a:off x="9582411" y="1766170"/>
          <a:ext cx="713983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291</a:t>
          </a:r>
        </a:p>
      </cdr:txBody>
    </cdr:sp>
  </cdr:relSizeAnchor>
  <cdr:relSizeAnchor xmlns:cdr="http://schemas.openxmlformats.org/drawingml/2006/chartDrawing">
    <cdr:from>
      <cdr:x>0.9278</cdr:x>
      <cdr:y>0.7342</cdr:y>
    </cdr:from>
    <cdr:to>
      <cdr:x>0.96444</cdr:x>
      <cdr:y>0.78867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C257D125-283E-7747-B3C0-0C666A7BDD40}"/>
            </a:ext>
          </a:extLst>
        </cdr:cNvPr>
        <cdr:cNvSpPr txBox="1"/>
      </cdr:nvSpPr>
      <cdr:spPr>
        <a:xfrm xmlns:a="http://schemas.openxmlformats.org/drawingml/2006/main">
          <a:off x="10784909" y="4221270"/>
          <a:ext cx="425885" cy="3131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4</a:t>
          </a:r>
        </a:p>
      </cdr:txBody>
    </cdr:sp>
  </cdr:relSizeAnchor>
  <cdr:relSizeAnchor xmlns:cdr="http://schemas.openxmlformats.org/drawingml/2006/chartDrawing">
    <cdr:from>
      <cdr:x>0.91379</cdr:x>
      <cdr:y>0.56427</cdr:y>
    </cdr:from>
    <cdr:to>
      <cdr:x>0.97953</cdr:x>
      <cdr:y>0.73203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1C675FFE-89C4-244F-AB2B-84944353743C}"/>
            </a:ext>
          </a:extLst>
        </cdr:cNvPr>
        <cdr:cNvSpPr txBox="1"/>
      </cdr:nvSpPr>
      <cdr:spPr>
        <a:xfrm xmlns:a="http://schemas.openxmlformats.org/drawingml/2006/main">
          <a:off x="10622071" y="3244240"/>
          <a:ext cx="764088" cy="9645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8 weeks only -- COVID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0.3464</cdr:x>
      <cdr:y>0.62772</cdr:y>
    </cdr:from>
    <cdr:to>
      <cdr:x>0.67774</cdr:x>
      <cdr:y>0.79896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8038A38-55C1-0444-95A4-C6ADDDFBFB79}"/>
            </a:ext>
          </a:extLst>
        </cdr:cNvPr>
        <cdr:cNvSpPr txBox="1"/>
      </cdr:nvSpPr>
      <cdr:spPr>
        <a:xfrm xmlns:a="http://schemas.openxmlformats.org/drawingml/2006/main">
          <a:off x="3406168" y="3715546"/>
          <a:ext cx="3257999" cy="10136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>
              <a:solidFill>
                <a:schemeClr val="bg1"/>
              </a:solidFill>
            </a:rPr>
            <a:t>Instruction was helpful</a:t>
          </a:r>
        </a:p>
        <a:p xmlns:a="http://schemas.openxmlformats.org/drawingml/2006/main">
          <a:r>
            <a:rPr lang="en-US" sz="2400" dirty="0">
              <a:solidFill>
                <a:schemeClr val="bg1"/>
              </a:solidFill>
            </a:rPr>
            <a:t>97.3% average</a:t>
          </a:r>
        </a:p>
      </cdr:txBody>
    </cdr:sp>
  </cdr:relSizeAnchor>
  <cdr:relSizeAnchor xmlns:cdr="http://schemas.openxmlformats.org/drawingml/2006/chartDrawing">
    <cdr:from>
      <cdr:x>0.47127</cdr:x>
      <cdr:y>0.15066</cdr:y>
    </cdr:from>
    <cdr:to>
      <cdr:x>0.64324</cdr:x>
      <cdr:y>0.31149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66C4754E-9506-5646-8F97-A5216466CC20}"/>
            </a:ext>
          </a:extLst>
        </cdr:cNvPr>
        <cdr:cNvSpPr txBox="1"/>
      </cdr:nvSpPr>
      <cdr:spPr>
        <a:xfrm xmlns:a="http://schemas.openxmlformats.org/drawingml/2006/main">
          <a:off x="4628056" y="920931"/>
          <a:ext cx="1688860" cy="9831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>
              <a:solidFill>
                <a:schemeClr val="bg1"/>
              </a:solidFill>
            </a:rPr>
            <a:t>Not helpful</a:t>
          </a:r>
        </a:p>
        <a:p xmlns:a="http://schemas.openxmlformats.org/drawingml/2006/main">
          <a:r>
            <a:rPr lang="en-US" sz="1800" b="1" dirty="0">
              <a:solidFill>
                <a:schemeClr val="bg1"/>
              </a:solidFill>
            </a:rPr>
            <a:t>2.7% average</a:t>
          </a:r>
        </a:p>
      </cdr:txBody>
    </cdr:sp>
  </cdr:relSizeAnchor>
  <cdr:relSizeAnchor xmlns:cdr="http://schemas.openxmlformats.org/drawingml/2006/chartDrawing">
    <cdr:from>
      <cdr:x>0.79108</cdr:x>
      <cdr:y>0.71431</cdr:y>
    </cdr:from>
    <cdr:to>
      <cdr:x>0.96815</cdr:x>
      <cdr:y>0.91747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1F2C9D0E-1D2F-9D47-AE0C-04527726E16C}"/>
            </a:ext>
          </a:extLst>
        </cdr:cNvPr>
        <cdr:cNvSpPr txBox="1"/>
      </cdr:nvSpPr>
      <cdr:spPr>
        <a:xfrm xmlns:a="http://schemas.openxmlformats.org/drawingml/2006/main">
          <a:off x="7778662" y="4228117"/>
          <a:ext cx="1741117" cy="120249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400" dirty="0"/>
            <a:t>Average across 9 ½ semesters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0.07576</cdr:x>
      <cdr:y>0.67396</cdr:y>
    </cdr:from>
    <cdr:to>
      <cdr:x>0.12354</cdr:x>
      <cdr:y>0.72962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4744869-D9FD-7543-89F6-9275F23EECC3}"/>
            </a:ext>
          </a:extLst>
        </cdr:cNvPr>
        <cdr:cNvSpPr txBox="1"/>
      </cdr:nvSpPr>
      <cdr:spPr>
        <a:xfrm xmlns:a="http://schemas.openxmlformats.org/drawingml/2006/main">
          <a:off x="814192" y="4246322"/>
          <a:ext cx="513568" cy="35073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33%</a:t>
          </a:r>
        </a:p>
      </cdr:txBody>
    </cdr:sp>
  </cdr:relSizeAnchor>
  <cdr:relSizeAnchor xmlns:cdr="http://schemas.openxmlformats.org/drawingml/2006/chartDrawing">
    <cdr:from>
      <cdr:x>0.169</cdr:x>
      <cdr:y>0.66402</cdr:y>
    </cdr:from>
    <cdr:to>
      <cdr:x>0.21678</cdr:x>
      <cdr:y>0.71173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22A40269-5F49-374F-9BFB-DC9C8133FFF1}"/>
            </a:ext>
          </a:extLst>
        </cdr:cNvPr>
        <cdr:cNvSpPr txBox="1"/>
      </cdr:nvSpPr>
      <cdr:spPr>
        <a:xfrm xmlns:a="http://schemas.openxmlformats.org/drawingml/2006/main">
          <a:off x="1816275" y="4183693"/>
          <a:ext cx="513567" cy="300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53%</a:t>
          </a:r>
        </a:p>
      </cdr:txBody>
    </cdr:sp>
  </cdr:relSizeAnchor>
  <cdr:relSizeAnchor xmlns:cdr="http://schemas.openxmlformats.org/drawingml/2006/chartDrawing">
    <cdr:from>
      <cdr:x>0.26224</cdr:x>
      <cdr:y>0.70974</cdr:y>
    </cdr:from>
    <cdr:to>
      <cdr:x>0.31119</cdr:x>
      <cdr:y>0.76342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D7C6BC23-0299-AD43-AE2C-C3CAA7CA8AF8}"/>
            </a:ext>
          </a:extLst>
        </cdr:cNvPr>
        <cdr:cNvSpPr txBox="1"/>
      </cdr:nvSpPr>
      <cdr:spPr>
        <a:xfrm xmlns:a="http://schemas.openxmlformats.org/drawingml/2006/main">
          <a:off x="2818357" y="4471791"/>
          <a:ext cx="526093" cy="3382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22%</a:t>
          </a:r>
        </a:p>
      </cdr:txBody>
    </cdr:sp>
  </cdr:relSizeAnchor>
  <cdr:relSizeAnchor xmlns:cdr="http://schemas.openxmlformats.org/drawingml/2006/chartDrawing">
    <cdr:from>
      <cdr:x>0.35664</cdr:x>
      <cdr:y>0.65408</cdr:y>
    </cdr:from>
    <cdr:to>
      <cdr:x>0.40676</cdr:x>
      <cdr:y>0.71571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26BB334C-F635-8147-A1A6-F97435D66D8C}"/>
            </a:ext>
          </a:extLst>
        </cdr:cNvPr>
        <cdr:cNvSpPr txBox="1"/>
      </cdr:nvSpPr>
      <cdr:spPr>
        <a:xfrm xmlns:a="http://schemas.openxmlformats.org/drawingml/2006/main">
          <a:off x="3832965" y="4121063"/>
          <a:ext cx="538619" cy="3883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55%</a:t>
          </a:r>
        </a:p>
      </cdr:txBody>
    </cdr:sp>
  </cdr:relSizeAnchor>
  <cdr:relSizeAnchor xmlns:cdr="http://schemas.openxmlformats.org/drawingml/2006/chartDrawing">
    <cdr:from>
      <cdr:x>0.44522</cdr:x>
      <cdr:y>0.666</cdr:y>
    </cdr:from>
    <cdr:to>
      <cdr:x>0.48951</cdr:x>
      <cdr:y>0.72366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A1405C11-D425-7244-87D1-FA46A3586B01}"/>
            </a:ext>
          </a:extLst>
        </cdr:cNvPr>
        <cdr:cNvSpPr txBox="1"/>
      </cdr:nvSpPr>
      <cdr:spPr>
        <a:xfrm xmlns:a="http://schemas.openxmlformats.org/drawingml/2006/main">
          <a:off x="4784943" y="4196219"/>
          <a:ext cx="475989" cy="3632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400" dirty="0"/>
        </a:p>
      </cdr:txBody>
    </cdr:sp>
  </cdr:relSizeAnchor>
  <cdr:relSizeAnchor xmlns:cdr="http://schemas.openxmlformats.org/drawingml/2006/chartDrawing">
    <cdr:from>
      <cdr:x>0.45105</cdr:x>
      <cdr:y>0.66402</cdr:y>
    </cdr:from>
    <cdr:to>
      <cdr:x>0.51632</cdr:x>
      <cdr:y>0.7336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C09252F5-2EF8-8A49-98FB-002E50D1BC88}"/>
            </a:ext>
          </a:extLst>
        </cdr:cNvPr>
        <cdr:cNvSpPr txBox="1"/>
      </cdr:nvSpPr>
      <cdr:spPr>
        <a:xfrm xmlns:a="http://schemas.openxmlformats.org/drawingml/2006/main">
          <a:off x="4847573" y="4183692"/>
          <a:ext cx="701458" cy="4384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38%</a:t>
          </a:r>
        </a:p>
      </cdr:txBody>
    </cdr:sp>
  </cdr:relSizeAnchor>
  <cdr:relSizeAnchor xmlns:cdr="http://schemas.openxmlformats.org/drawingml/2006/chartDrawing">
    <cdr:from>
      <cdr:x>0.54312</cdr:x>
      <cdr:y>0.66203</cdr:y>
    </cdr:from>
    <cdr:to>
      <cdr:x>0.60023</cdr:x>
      <cdr:y>0.72366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E41B6FCE-DAF5-D44D-BEB3-A111031C6842}"/>
            </a:ext>
          </a:extLst>
        </cdr:cNvPr>
        <cdr:cNvSpPr txBox="1"/>
      </cdr:nvSpPr>
      <cdr:spPr>
        <a:xfrm xmlns:a="http://schemas.openxmlformats.org/drawingml/2006/main">
          <a:off x="5837129" y="4171166"/>
          <a:ext cx="613776" cy="3883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46%</a:t>
          </a:r>
        </a:p>
      </cdr:txBody>
    </cdr:sp>
  </cdr:relSizeAnchor>
  <cdr:relSizeAnchor xmlns:cdr="http://schemas.openxmlformats.org/drawingml/2006/chartDrawing">
    <cdr:from>
      <cdr:x>0.6352</cdr:x>
      <cdr:y>0.66203</cdr:y>
    </cdr:from>
    <cdr:to>
      <cdr:x>0.68881</cdr:x>
      <cdr:y>0.74553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9834938E-E074-D746-A460-4DADD7DEA0A4}"/>
            </a:ext>
          </a:extLst>
        </cdr:cNvPr>
        <cdr:cNvSpPr txBox="1"/>
      </cdr:nvSpPr>
      <cdr:spPr>
        <a:xfrm xmlns:a="http://schemas.openxmlformats.org/drawingml/2006/main">
          <a:off x="6826686" y="4171166"/>
          <a:ext cx="576197" cy="5260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38%</a:t>
          </a:r>
        </a:p>
      </cdr:txBody>
    </cdr:sp>
  </cdr:relSizeAnchor>
  <cdr:relSizeAnchor xmlns:cdr="http://schemas.openxmlformats.org/drawingml/2006/chartDrawing">
    <cdr:from>
      <cdr:x>0.73077</cdr:x>
      <cdr:y>0.63618</cdr:y>
    </cdr:from>
    <cdr:to>
      <cdr:x>0.78438</cdr:x>
      <cdr:y>0.70775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8323C4F0-3DD9-C249-909B-A02F3BDE5C33}"/>
            </a:ext>
          </a:extLst>
        </cdr:cNvPr>
        <cdr:cNvSpPr txBox="1"/>
      </cdr:nvSpPr>
      <cdr:spPr>
        <a:xfrm xmlns:a="http://schemas.openxmlformats.org/drawingml/2006/main">
          <a:off x="7853820" y="4008328"/>
          <a:ext cx="576197" cy="4509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56%</a:t>
          </a:r>
        </a:p>
      </cdr:txBody>
    </cdr:sp>
  </cdr:relSizeAnchor>
  <cdr:relSizeAnchor xmlns:cdr="http://schemas.openxmlformats.org/drawingml/2006/chartDrawing">
    <cdr:from>
      <cdr:x>0.82401</cdr:x>
      <cdr:y>0.65408</cdr:y>
    </cdr:from>
    <cdr:to>
      <cdr:x>0.87179</cdr:x>
      <cdr:y>0.71968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E6C24CE4-C0E2-F548-A7D5-4591BCFC4223}"/>
            </a:ext>
          </a:extLst>
        </cdr:cNvPr>
        <cdr:cNvSpPr txBox="1"/>
      </cdr:nvSpPr>
      <cdr:spPr>
        <a:xfrm xmlns:a="http://schemas.openxmlformats.org/drawingml/2006/main">
          <a:off x="8855902" y="4121062"/>
          <a:ext cx="513567" cy="413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47%</a:t>
          </a:r>
        </a:p>
      </cdr:txBody>
    </cdr:sp>
  </cdr:relSizeAnchor>
  <cdr:relSizeAnchor xmlns:cdr="http://schemas.openxmlformats.org/drawingml/2006/chartDrawing">
    <cdr:from>
      <cdr:x>0.91958</cdr:x>
      <cdr:y>0.66004</cdr:y>
    </cdr:from>
    <cdr:to>
      <cdr:x>0.97902</cdr:x>
      <cdr:y>0.73161</cdr:y>
    </cdr:to>
    <cdr:sp macro="" textlink="">
      <cdr:nvSpPr>
        <cdr:cNvPr id="12" name="TextBox 11">
          <a:extLst xmlns:a="http://schemas.openxmlformats.org/drawingml/2006/main">
            <a:ext uri="{FF2B5EF4-FFF2-40B4-BE49-F238E27FC236}">
              <a16:creationId xmlns:a16="http://schemas.microsoft.com/office/drawing/2014/main" id="{D990A50C-5713-4149-9A58-41ABCAE58C8F}"/>
            </a:ext>
          </a:extLst>
        </cdr:cNvPr>
        <cdr:cNvSpPr txBox="1"/>
      </cdr:nvSpPr>
      <cdr:spPr>
        <a:xfrm xmlns:a="http://schemas.openxmlformats.org/drawingml/2006/main">
          <a:off x="9883036" y="4158641"/>
          <a:ext cx="638828" cy="4509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45%</a:t>
          </a:r>
        </a:p>
      </cdr:txBody>
    </cdr:sp>
  </cdr:relSizeAnchor>
  <cdr:relSizeAnchor xmlns:cdr="http://schemas.openxmlformats.org/drawingml/2006/chartDrawing">
    <cdr:from>
      <cdr:x>0.26107</cdr:x>
      <cdr:y>0.43161</cdr:y>
    </cdr:from>
    <cdr:to>
      <cdr:x>0.31469</cdr:x>
      <cdr:y>0.5</cdr:y>
    </cdr:to>
    <cdr:sp macro="" textlink="">
      <cdr:nvSpPr>
        <cdr:cNvPr id="13" name="TextBox 12">
          <a:extLst xmlns:a="http://schemas.openxmlformats.org/drawingml/2006/main">
            <a:ext uri="{FF2B5EF4-FFF2-40B4-BE49-F238E27FC236}">
              <a16:creationId xmlns:a16="http://schemas.microsoft.com/office/drawing/2014/main" id="{8796BE52-1810-394F-A606-5548878313BE}"/>
            </a:ext>
          </a:extLst>
        </cdr:cNvPr>
        <cdr:cNvSpPr txBox="1"/>
      </cdr:nvSpPr>
      <cdr:spPr>
        <a:xfrm xmlns:a="http://schemas.openxmlformats.org/drawingml/2006/main">
          <a:off x="2805831" y="2719408"/>
          <a:ext cx="576197" cy="4308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74%</a:t>
          </a:r>
        </a:p>
      </cdr:txBody>
    </cdr:sp>
  </cdr:relSizeAnchor>
  <cdr:relSizeAnchor xmlns:cdr="http://schemas.openxmlformats.org/drawingml/2006/chartDrawing">
    <cdr:from>
      <cdr:x>0.35781</cdr:x>
      <cdr:y>0.34791</cdr:y>
    </cdr:from>
    <cdr:to>
      <cdr:x>0.41026</cdr:x>
      <cdr:y>0.43161</cdr:y>
    </cdr:to>
    <cdr:sp macro="" textlink="">
      <cdr:nvSpPr>
        <cdr:cNvPr id="14" name="TextBox 13">
          <a:extLst xmlns:a="http://schemas.openxmlformats.org/drawingml/2006/main">
            <a:ext uri="{FF2B5EF4-FFF2-40B4-BE49-F238E27FC236}">
              <a16:creationId xmlns:a16="http://schemas.microsoft.com/office/drawing/2014/main" id="{6DA91D82-CFF8-3E4F-AFCE-DA98DEB72D6C}"/>
            </a:ext>
          </a:extLst>
        </cdr:cNvPr>
        <cdr:cNvSpPr txBox="1"/>
      </cdr:nvSpPr>
      <cdr:spPr>
        <a:xfrm xmlns:a="http://schemas.openxmlformats.org/drawingml/2006/main">
          <a:off x="3845491" y="2192054"/>
          <a:ext cx="563671" cy="5273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38%</a:t>
          </a:r>
        </a:p>
      </cdr:txBody>
    </cdr:sp>
  </cdr:relSizeAnchor>
  <cdr:relSizeAnchor xmlns:cdr="http://schemas.openxmlformats.org/drawingml/2006/chartDrawing">
    <cdr:from>
      <cdr:x>0.44872</cdr:x>
      <cdr:y>0.40719</cdr:y>
    </cdr:from>
    <cdr:to>
      <cdr:x>0.5</cdr:x>
      <cdr:y>0.49069</cdr:y>
    </cdr:to>
    <cdr:sp macro="" textlink="">
      <cdr:nvSpPr>
        <cdr:cNvPr id="15" name="TextBox 14">
          <a:extLst xmlns:a="http://schemas.openxmlformats.org/drawingml/2006/main">
            <a:ext uri="{FF2B5EF4-FFF2-40B4-BE49-F238E27FC236}">
              <a16:creationId xmlns:a16="http://schemas.microsoft.com/office/drawing/2014/main" id="{167334BC-5D44-664F-84B7-92ABB271756D}"/>
            </a:ext>
          </a:extLst>
        </cdr:cNvPr>
        <cdr:cNvSpPr txBox="1"/>
      </cdr:nvSpPr>
      <cdr:spPr>
        <a:xfrm xmlns:a="http://schemas.openxmlformats.org/drawingml/2006/main">
          <a:off x="4822519" y="2565519"/>
          <a:ext cx="551146" cy="52609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59%</a:t>
          </a:r>
        </a:p>
      </cdr:txBody>
    </cdr:sp>
  </cdr:relSizeAnchor>
  <cdr:relSizeAnchor xmlns:cdr="http://schemas.openxmlformats.org/drawingml/2006/chartDrawing">
    <cdr:from>
      <cdr:x>0.54662</cdr:x>
      <cdr:y>0.33391</cdr:y>
    </cdr:from>
    <cdr:to>
      <cdr:x>0.60023</cdr:x>
      <cdr:y>0.40358</cdr:y>
    </cdr:to>
    <cdr:sp macro="" textlink="">
      <cdr:nvSpPr>
        <cdr:cNvPr id="16" name="TextBox 15">
          <a:extLst xmlns:a="http://schemas.openxmlformats.org/drawingml/2006/main">
            <a:ext uri="{FF2B5EF4-FFF2-40B4-BE49-F238E27FC236}">
              <a16:creationId xmlns:a16="http://schemas.microsoft.com/office/drawing/2014/main" id="{DB55F1B6-15D7-F542-92BE-7904815C5C48}"/>
            </a:ext>
          </a:extLst>
        </cdr:cNvPr>
        <cdr:cNvSpPr txBox="1"/>
      </cdr:nvSpPr>
      <cdr:spPr>
        <a:xfrm xmlns:a="http://schemas.openxmlformats.org/drawingml/2006/main">
          <a:off x="5874707" y="2103854"/>
          <a:ext cx="576198" cy="4389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51%</a:t>
          </a:r>
        </a:p>
      </cdr:txBody>
    </cdr:sp>
  </cdr:relSizeAnchor>
  <cdr:relSizeAnchor xmlns:cdr="http://schemas.openxmlformats.org/drawingml/2006/chartDrawing">
    <cdr:from>
      <cdr:x>0.63636</cdr:x>
      <cdr:y>0.40954</cdr:y>
    </cdr:from>
    <cdr:to>
      <cdr:x>0.68531</cdr:x>
      <cdr:y>0.47515</cdr:y>
    </cdr:to>
    <cdr:sp macro="" textlink="">
      <cdr:nvSpPr>
        <cdr:cNvPr id="17" name="TextBox 16">
          <a:extLst xmlns:a="http://schemas.openxmlformats.org/drawingml/2006/main">
            <a:ext uri="{FF2B5EF4-FFF2-40B4-BE49-F238E27FC236}">
              <a16:creationId xmlns:a16="http://schemas.microsoft.com/office/drawing/2014/main" id="{7FB0B91E-7E7C-9349-8527-BBE868D5CA05}"/>
            </a:ext>
          </a:extLst>
        </cdr:cNvPr>
        <cdr:cNvSpPr txBox="1"/>
      </cdr:nvSpPr>
      <cdr:spPr>
        <a:xfrm xmlns:a="http://schemas.openxmlformats.org/drawingml/2006/main">
          <a:off x="6839211" y="2580361"/>
          <a:ext cx="526093" cy="4133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59%</a:t>
          </a:r>
        </a:p>
      </cdr:txBody>
    </cdr:sp>
  </cdr:relSizeAnchor>
  <cdr:relSizeAnchor xmlns:cdr="http://schemas.openxmlformats.org/drawingml/2006/chartDrawing">
    <cdr:from>
      <cdr:x>0.73427</cdr:x>
      <cdr:y>0.33391</cdr:y>
    </cdr:from>
    <cdr:to>
      <cdr:x>0.78205</cdr:x>
      <cdr:y>0.38276</cdr:y>
    </cdr:to>
    <cdr:sp macro="" textlink="">
      <cdr:nvSpPr>
        <cdr:cNvPr id="18" name="TextBox 17">
          <a:extLst xmlns:a="http://schemas.openxmlformats.org/drawingml/2006/main">
            <a:ext uri="{FF2B5EF4-FFF2-40B4-BE49-F238E27FC236}">
              <a16:creationId xmlns:a16="http://schemas.microsoft.com/office/drawing/2014/main" id="{10AEAD3F-9B5E-0D44-8D20-7814A989643D}"/>
            </a:ext>
          </a:extLst>
        </cdr:cNvPr>
        <cdr:cNvSpPr txBox="1"/>
      </cdr:nvSpPr>
      <cdr:spPr>
        <a:xfrm xmlns:a="http://schemas.openxmlformats.org/drawingml/2006/main">
          <a:off x="7891398" y="2103854"/>
          <a:ext cx="513567" cy="307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39%</a:t>
          </a:r>
        </a:p>
      </cdr:txBody>
    </cdr:sp>
  </cdr:relSizeAnchor>
  <cdr:relSizeAnchor xmlns:cdr="http://schemas.openxmlformats.org/drawingml/2006/chartDrawing">
    <cdr:from>
      <cdr:x>0.82168</cdr:x>
      <cdr:y>0.3499</cdr:y>
    </cdr:from>
    <cdr:to>
      <cdr:x>0.87296</cdr:x>
      <cdr:y>0.43161</cdr:y>
    </cdr:to>
    <cdr:sp macro="" textlink="">
      <cdr:nvSpPr>
        <cdr:cNvPr id="19" name="TextBox 18">
          <a:extLst xmlns:a="http://schemas.openxmlformats.org/drawingml/2006/main">
            <a:ext uri="{FF2B5EF4-FFF2-40B4-BE49-F238E27FC236}">
              <a16:creationId xmlns:a16="http://schemas.microsoft.com/office/drawing/2014/main" id="{70C7D5D2-D0D7-BF48-A0A2-3C52EF6F2B31}"/>
            </a:ext>
          </a:extLst>
        </cdr:cNvPr>
        <cdr:cNvSpPr txBox="1"/>
      </cdr:nvSpPr>
      <cdr:spPr>
        <a:xfrm xmlns:a="http://schemas.openxmlformats.org/drawingml/2006/main">
          <a:off x="8830850" y="2204580"/>
          <a:ext cx="551145" cy="5148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48%</a:t>
          </a:r>
        </a:p>
      </cdr:txBody>
    </cdr:sp>
  </cdr:relSizeAnchor>
  <cdr:relSizeAnchor xmlns:cdr="http://schemas.openxmlformats.org/drawingml/2006/chartDrawing">
    <cdr:from>
      <cdr:x>0.91841</cdr:x>
      <cdr:y>0.35189</cdr:y>
    </cdr:from>
    <cdr:to>
      <cdr:x>0.96737</cdr:x>
      <cdr:y>0.41551</cdr:y>
    </cdr:to>
    <cdr:sp macro="" textlink="">
      <cdr:nvSpPr>
        <cdr:cNvPr id="20" name="TextBox 19">
          <a:extLst xmlns:a="http://schemas.openxmlformats.org/drawingml/2006/main">
            <a:ext uri="{FF2B5EF4-FFF2-40B4-BE49-F238E27FC236}">
              <a16:creationId xmlns:a16="http://schemas.microsoft.com/office/drawing/2014/main" id="{FEA1C857-73C1-8847-B2AD-9C7A0453B517}"/>
            </a:ext>
          </a:extLst>
        </cdr:cNvPr>
        <cdr:cNvSpPr txBox="1"/>
      </cdr:nvSpPr>
      <cdr:spPr>
        <a:xfrm xmlns:a="http://schemas.openxmlformats.org/drawingml/2006/main">
          <a:off x="9870510" y="2217106"/>
          <a:ext cx="526093" cy="4008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/>
            <a:t>48%</a:t>
          </a:r>
        </a:p>
      </cdr:txBody>
    </cdr:sp>
  </cdr:relSizeAnchor>
  <cdr:relSizeAnchor xmlns:cdr="http://schemas.openxmlformats.org/drawingml/2006/chartDrawing">
    <cdr:from>
      <cdr:x>0.17133</cdr:x>
      <cdr:y>0.18699</cdr:y>
    </cdr:from>
    <cdr:to>
      <cdr:x>0.21096</cdr:x>
      <cdr:y>0.23471</cdr:y>
    </cdr:to>
    <cdr:sp macro="" textlink="">
      <cdr:nvSpPr>
        <cdr:cNvPr id="21" name="TextBox 20">
          <a:extLst xmlns:a="http://schemas.openxmlformats.org/drawingml/2006/main">
            <a:ext uri="{FF2B5EF4-FFF2-40B4-BE49-F238E27FC236}">
              <a16:creationId xmlns:a16="http://schemas.microsoft.com/office/drawing/2014/main" id="{86F8BB67-0FFE-F440-9625-26467E49F1D5}"/>
            </a:ext>
          </a:extLst>
        </cdr:cNvPr>
        <cdr:cNvSpPr txBox="1"/>
      </cdr:nvSpPr>
      <cdr:spPr>
        <a:xfrm xmlns:a="http://schemas.openxmlformats.org/drawingml/2006/main">
          <a:off x="1841322" y="1178159"/>
          <a:ext cx="425887" cy="300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b="1" dirty="0"/>
            <a:t>1%</a:t>
          </a:r>
        </a:p>
      </cdr:txBody>
    </cdr:sp>
  </cdr:relSizeAnchor>
  <cdr:relSizeAnchor xmlns:cdr="http://schemas.openxmlformats.org/drawingml/2006/chartDrawing">
    <cdr:from>
      <cdr:x>0.26923</cdr:x>
      <cdr:y>0.21272</cdr:y>
    </cdr:from>
    <cdr:to>
      <cdr:x>0.31585</cdr:x>
      <cdr:y>0.24851</cdr:y>
    </cdr:to>
    <cdr:sp macro="" textlink="">
      <cdr:nvSpPr>
        <cdr:cNvPr id="22" name="TextBox 21">
          <a:extLst xmlns:a="http://schemas.openxmlformats.org/drawingml/2006/main">
            <a:ext uri="{FF2B5EF4-FFF2-40B4-BE49-F238E27FC236}">
              <a16:creationId xmlns:a16="http://schemas.microsoft.com/office/drawing/2014/main" id="{96663FC5-F740-5D4D-A426-3F5DBF438C3A}"/>
            </a:ext>
          </a:extLst>
        </cdr:cNvPr>
        <cdr:cNvSpPr txBox="1"/>
      </cdr:nvSpPr>
      <cdr:spPr>
        <a:xfrm xmlns:a="http://schemas.openxmlformats.org/drawingml/2006/main">
          <a:off x="2893513" y="1340285"/>
          <a:ext cx="501041" cy="2254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4%</a:t>
          </a:r>
        </a:p>
      </cdr:txBody>
    </cdr:sp>
  </cdr:relSizeAnchor>
  <cdr:relSizeAnchor xmlns:cdr="http://schemas.openxmlformats.org/drawingml/2006/chartDrawing">
    <cdr:from>
      <cdr:x>0.36247</cdr:x>
      <cdr:y>0.22664</cdr:y>
    </cdr:from>
    <cdr:to>
      <cdr:x>0.40326</cdr:x>
      <cdr:y>0.25669</cdr:y>
    </cdr:to>
    <cdr:sp macro="" textlink="">
      <cdr:nvSpPr>
        <cdr:cNvPr id="23" name="TextBox 22">
          <a:extLst xmlns:a="http://schemas.openxmlformats.org/drawingml/2006/main">
            <a:ext uri="{FF2B5EF4-FFF2-40B4-BE49-F238E27FC236}">
              <a16:creationId xmlns:a16="http://schemas.microsoft.com/office/drawing/2014/main" id="{9262D591-2175-4F47-B2CD-01F74926D07C}"/>
            </a:ext>
          </a:extLst>
        </cdr:cNvPr>
        <cdr:cNvSpPr txBox="1"/>
      </cdr:nvSpPr>
      <cdr:spPr>
        <a:xfrm xmlns:a="http://schemas.openxmlformats.org/drawingml/2006/main">
          <a:off x="3895595" y="1427967"/>
          <a:ext cx="438411" cy="1893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7%</a:t>
          </a:r>
        </a:p>
      </cdr:txBody>
    </cdr:sp>
  </cdr:relSizeAnchor>
  <cdr:relSizeAnchor xmlns:cdr="http://schemas.openxmlformats.org/drawingml/2006/chartDrawing">
    <cdr:from>
      <cdr:x>0.45338</cdr:x>
      <cdr:y>0.19682</cdr:y>
    </cdr:from>
    <cdr:to>
      <cdr:x>0.50117</cdr:x>
      <cdr:y>0.24056</cdr:y>
    </cdr:to>
    <cdr:sp macro="" textlink="">
      <cdr:nvSpPr>
        <cdr:cNvPr id="24" name="TextBox 23">
          <a:extLst xmlns:a="http://schemas.openxmlformats.org/drawingml/2006/main">
            <a:ext uri="{FF2B5EF4-FFF2-40B4-BE49-F238E27FC236}">
              <a16:creationId xmlns:a16="http://schemas.microsoft.com/office/drawing/2014/main" id="{B400DD79-2DB9-E34D-A4F8-3E01D8B0F497}"/>
            </a:ext>
          </a:extLst>
        </cdr:cNvPr>
        <cdr:cNvSpPr txBox="1"/>
      </cdr:nvSpPr>
      <cdr:spPr>
        <a:xfrm xmlns:a="http://schemas.openxmlformats.org/drawingml/2006/main">
          <a:off x="4872625" y="1240076"/>
          <a:ext cx="513567" cy="2755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3%</a:t>
          </a:r>
        </a:p>
      </cdr:txBody>
    </cdr:sp>
  </cdr:relSizeAnchor>
  <cdr:relSizeAnchor xmlns:cdr="http://schemas.openxmlformats.org/drawingml/2006/chartDrawing">
    <cdr:from>
      <cdr:x>0.54779</cdr:x>
      <cdr:y>0.19682</cdr:y>
    </cdr:from>
    <cdr:to>
      <cdr:x>0.58974</cdr:x>
      <cdr:y>0.23857</cdr:y>
    </cdr:to>
    <cdr:sp macro="" textlink="">
      <cdr:nvSpPr>
        <cdr:cNvPr id="25" name="TextBox 24">
          <a:extLst xmlns:a="http://schemas.openxmlformats.org/drawingml/2006/main">
            <a:ext uri="{FF2B5EF4-FFF2-40B4-BE49-F238E27FC236}">
              <a16:creationId xmlns:a16="http://schemas.microsoft.com/office/drawing/2014/main" id="{BAE3D52F-C2BC-074A-B36D-CE09E215113D}"/>
            </a:ext>
          </a:extLst>
        </cdr:cNvPr>
        <cdr:cNvSpPr txBox="1"/>
      </cdr:nvSpPr>
      <cdr:spPr>
        <a:xfrm xmlns:a="http://schemas.openxmlformats.org/drawingml/2006/main">
          <a:off x="5887233" y="1240076"/>
          <a:ext cx="450937" cy="2630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3%</a:t>
          </a:r>
        </a:p>
      </cdr:txBody>
    </cdr:sp>
  </cdr:relSizeAnchor>
  <cdr:relSizeAnchor xmlns:cdr="http://schemas.openxmlformats.org/drawingml/2006/chartDrawing">
    <cdr:from>
      <cdr:x>0.64685</cdr:x>
      <cdr:y>0.19881</cdr:y>
    </cdr:from>
    <cdr:to>
      <cdr:x>0.68298</cdr:x>
      <cdr:y>0.24277</cdr:y>
    </cdr:to>
    <cdr:sp macro="" textlink="">
      <cdr:nvSpPr>
        <cdr:cNvPr id="26" name="TextBox 25">
          <a:extLst xmlns:a="http://schemas.openxmlformats.org/drawingml/2006/main">
            <a:ext uri="{FF2B5EF4-FFF2-40B4-BE49-F238E27FC236}">
              <a16:creationId xmlns:a16="http://schemas.microsoft.com/office/drawing/2014/main" id="{A8701378-FDF1-AD41-BD37-5CF38E335691}"/>
            </a:ext>
          </a:extLst>
        </cdr:cNvPr>
        <cdr:cNvSpPr txBox="1"/>
      </cdr:nvSpPr>
      <cdr:spPr>
        <a:xfrm xmlns:a="http://schemas.openxmlformats.org/drawingml/2006/main">
          <a:off x="6951945" y="1252602"/>
          <a:ext cx="388307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3%</a:t>
          </a:r>
        </a:p>
      </cdr:txBody>
    </cdr:sp>
  </cdr:relSizeAnchor>
  <cdr:relSizeAnchor xmlns:cdr="http://schemas.openxmlformats.org/drawingml/2006/chartDrawing">
    <cdr:from>
      <cdr:x>0.7366</cdr:x>
      <cdr:y>0.21272</cdr:y>
    </cdr:from>
    <cdr:to>
      <cdr:x>0.77622</cdr:x>
      <cdr:y>0.25669</cdr:y>
    </cdr:to>
    <cdr:sp macro="" textlink="">
      <cdr:nvSpPr>
        <cdr:cNvPr id="27" name="TextBox 26">
          <a:extLst xmlns:a="http://schemas.openxmlformats.org/drawingml/2006/main">
            <a:ext uri="{FF2B5EF4-FFF2-40B4-BE49-F238E27FC236}">
              <a16:creationId xmlns:a16="http://schemas.microsoft.com/office/drawing/2014/main" id="{AFC8B711-D2F7-2247-AA09-D0900691A5B5}"/>
            </a:ext>
          </a:extLst>
        </cdr:cNvPr>
        <cdr:cNvSpPr txBox="1"/>
      </cdr:nvSpPr>
      <cdr:spPr>
        <a:xfrm xmlns:a="http://schemas.openxmlformats.org/drawingml/2006/main">
          <a:off x="7916450" y="1340285"/>
          <a:ext cx="425885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5%</a:t>
          </a:r>
        </a:p>
      </cdr:txBody>
    </cdr:sp>
  </cdr:relSizeAnchor>
  <cdr:relSizeAnchor xmlns:cdr="http://schemas.openxmlformats.org/drawingml/2006/chartDrawing">
    <cdr:from>
      <cdr:x>0.83217</cdr:x>
      <cdr:y>0.21272</cdr:y>
    </cdr:from>
    <cdr:to>
      <cdr:x>0.87063</cdr:x>
      <cdr:y>0.25669</cdr:y>
    </cdr:to>
    <cdr:sp macro="" textlink="">
      <cdr:nvSpPr>
        <cdr:cNvPr id="28" name="TextBox 27">
          <a:extLst xmlns:a="http://schemas.openxmlformats.org/drawingml/2006/main">
            <a:ext uri="{FF2B5EF4-FFF2-40B4-BE49-F238E27FC236}">
              <a16:creationId xmlns:a16="http://schemas.microsoft.com/office/drawing/2014/main" id="{E1EC9DFB-BCEB-1E4D-BB04-2BAF2204B74C}"/>
            </a:ext>
          </a:extLst>
        </cdr:cNvPr>
        <cdr:cNvSpPr txBox="1"/>
      </cdr:nvSpPr>
      <cdr:spPr>
        <a:xfrm xmlns:a="http://schemas.openxmlformats.org/drawingml/2006/main">
          <a:off x="8943584" y="1340285"/>
          <a:ext cx="413359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5%</a:t>
          </a:r>
        </a:p>
      </cdr:txBody>
    </cdr:sp>
  </cdr:relSizeAnchor>
  <cdr:relSizeAnchor xmlns:cdr="http://schemas.openxmlformats.org/drawingml/2006/chartDrawing">
    <cdr:from>
      <cdr:x>0.92424</cdr:x>
      <cdr:y>0.21891</cdr:y>
    </cdr:from>
    <cdr:to>
      <cdr:x>0.96154</cdr:x>
      <cdr:y>0.26288</cdr:y>
    </cdr:to>
    <cdr:sp macro="" textlink="">
      <cdr:nvSpPr>
        <cdr:cNvPr id="29" name="TextBox 28">
          <a:extLst xmlns:a="http://schemas.openxmlformats.org/drawingml/2006/main">
            <a:ext uri="{FF2B5EF4-FFF2-40B4-BE49-F238E27FC236}">
              <a16:creationId xmlns:a16="http://schemas.microsoft.com/office/drawing/2014/main" id="{682B30B4-ABD1-2E4F-8AC6-C13610BD18B8}"/>
            </a:ext>
          </a:extLst>
        </cdr:cNvPr>
        <cdr:cNvSpPr txBox="1"/>
      </cdr:nvSpPr>
      <cdr:spPr>
        <a:xfrm xmlns:a="http://schemas.openxmlformats.org/drawingml/2006/main">
          <a:off x="9933140" y="1379290"/>
          <a:ext cx="400833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/>
            <a:t>7%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0.81955</cdr:x>
      <cdr:y>0.66332</cdr:y>
    </cdr:from>
    <cdr:to>
      <cdr:x>0.87531</cdr:x>
      <cdr:y>0.72527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B671CF5-5707-BF4B-9F78-D04ABA2C7878}"/>
            </a:ext>
          </a:extLst>
        </cdr:cNvPr>
        <cdr:cNvSpPr txBox="1"/>
      </cdr:nvSpPr>
      <cdr:spPr>
        <a:xfrm xmlns:a="http://schemas.openxmlformats.org/drawingml/2006/main">
          <a:off x="8315243" y="3954999"/>
          <a:ext cx="565709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solidFill>
                <a:schemeClr val="bg1"/>
              </a:solidFill>
            </a:rPr>
            <a:t>45%</a:t>
          </a:r>
        </a:p>
      </cdr:txBody>
    </cdr:sp>
  </cdr:relSizeAnchor>
  <cdr:relSizeAnchor xmlns:cdr="http://schemas.openxmlformats.org/drawingml/2006/chartDrawing">
    <cdr:from>
      <cdr:x>0.91111</cdr:x>
      <cdr:y>0.66332</cdr:y>
    </cdr:from>
    <cdr:to>
      <cdr:x>0.98025</cdr:x>
      <cdr:y>0.72527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0C07334B-E383-4241-82E4-EE7BA902ABDE}"/>
            </a:ext>
          </a:extLst>
        </cdr:cNvPr>
        <cdr:cNvSpPr txBox="1"/>
      </cdr:nvSpPr>
      <cdr:spPr>
        <a:xfrm xmlns:a="http://schemas.openxmlformats.org/drawingml/2006/main">
          <a:off x="9244209" y="3954999"/>
          <a:ext cx="701456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solidFill>
                <a:schemeClr val="bg1"/>
              </a:solidFill>
            </a:rPr>
            <a:t>45%</a:t>
          </a:r>
        </a:p>
      </cdr:txBody>
    </cdr:sp>
  </cdr:relSizeAnchor>
  <cdr:relSizeAnchor xmlns:cdr="http://schemas.openxmlformats.org/drawingml/2006/chartDrawing">
    <cdr:from>
      <cdr:x>0.07284</cdr:x>
      <cdr:y>0.36555</cdr:y>
    </cdr:from>
    <cdr:to>
      <cdr:x>0.13457</cdr:x>
      <cdr:y>0.42017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9EE786CC-A5D1-404D-A39A-7DD6FF43A230}"/>
            </a:ext>
          </a:extLst>
        </cdr:cNvPr>
        <cdr:cNvSpPr txBox="1"/>
      </cdr:nvSpPr>
      <cdr:spPr>
        <a:xfrm xmlns:a="http://schemas.openxmlformats.org/drawingml/2006/main">
          <a:off x="739035" y="2179528"/>
          <a:ext cx="626301" cy="3256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solidFill>
                <a:schemeClr val="tx1"/>
              </a:solidFill>
            </a:rPr>
            <a:t>44%</a:t>
          </a:r>
        </a:p>
      </cdr:txBody>
    </cdr:sp>
  </cdr:relSizeAnchor>
  <cdr:relSizeAnchor xmlns:cdr="http://schemas.openxmlformats.org/drawingml/2006/chartDrawing">
    <cdr:from>
      <cdr:x>0.16543</cdr:x>
      <cdr:y>0.39076</cdr:y>
    </cdr:from>
    <cdr:to>
      <cdr:x>0.23086</cdr:x>
      <cdr:y>0.45588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08DE64DD-4B93-564D-B8F5-4A58258A4407}"/>
            </a:ext>
          </a:extLst>
        </cdr:cNvPr>
        <cdr:cNvSpPr txBox="1"/>
      </cdr:nvSpPr>
      <cdr:spPr>
        <a:xfrm xmlns:a="http://schemas.openxmlformats.org/drawingml/2006/main">
          <a:off x="1678487" y="2329840"/>
          <a:ext cx="663880" cy="3883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50%</a:t>
          </a:r>
        </a:p>
      </cdr:txBody>
    </cdr:sp>
  </cdr:relSizeAnchor>
  <cdr:relSizeAnchor xmlns:cdr="http://schemas.openxmlformats.org/drawingml/2006/chartDrawing">
    <cdr:from>
      <cdr:x>0.26173</cdr:x>
      <cdr:y>0.38445</cdr:y>
    </cdr:from>
    <cdr:to>
      <cdr:x>0.31852</cdr:x>
      <cdr:y>0.43487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F89C1464-2437-344E-BF4D-9465C60A63B8}"/>
            </a:ext>
          </a:extLst>
        </cdr:cNvPr>
        <cdr:cNvSpPr txBox="1"/>
      </cdr:nvSpPr>
      <cdr:spPr>
        <a:xfrm xmlns:a="http://schemas.openxmlformats.org/drawingml/2006/main">
          <a:off x="2655518" y="2292262"/>
          <a:ext cx="576197" cy="300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48%</a:t>
          </a:r>
        </a:p>
      </cdr:txBody>
    </cdr:sp>
  </cdr:relSizeAnchor>
  <cdr:relSizeAnchor xmlns:cdr="http://schemas.openxmlformats.org/drawingml/2006/chartDrawing">
    <cdr:from>
      <cdr:x>0.35556</cdr:x>
      <cdr:y>0.42017</cdr:y>
    </cdr:from>
    <cdr:to>
      <cdr:x>0.41235</cdr:x>
      <cdr:y>0.48109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A07BA8EA-3C05-A14A-9F94-731FB1EEDDBB}"/>
            </a:ext>
          </a:extLst>
        </cdr:cNvPr>
        <cdr:cNvSpPr txBox="1"/>
      </cdr:nvSpPr>
      <cdr:spPr>
        <a:xfrm xmlns:a="http://schemas.openxmlformats.org/drawingml/2006/main">
          <a:off x="3607497" y="2505205"/>
          <a:ext cx="576197" cy="3632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56%</a:t>
          </a:r>
        </a:p>
      </cdr:txBody>
    </cdr:sp>
  </cdr:relSizeAnchor>
  <cdr:relSizeAnchor xmlns:cdr="http://schemas.openxmlformats.org/drawingml/2006/chartDrawing">
    <cdr:from>
      <cdr:x>0.44938</cdr:x>
      <cdr:y>0.39076</cdr:y>
    </cdr:from>
    <cdr:to>
      <cdr:x>0.50864</cdr:x>
      <cdr:y>0.44748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107E4289-B805-0443-9128-C2D668226E70}"/>
            </a:ext>
          </a:extLst>
        </cdr:cNvPr>
        <cdr:cNvSpPr txBox="1"/>
      </cdr:nvSpPr>
      <cdr:spPr>
        <a:xfrm xmlns:a="http://schemas.openxmlformats.org/drawingml/2006/main">
          <a:off x="4559482" y="2329840"/>
          <a:ext cx="601242" cy="3382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52%</a:t>
          </a:r>
        </a:p>
      </cdr:txBody>
    </cdr:sp>
  </cdr:relSizeAnchor>
  <cdr:relSizeAnchor xmlns:cdr="http://schemas.openxmlformats.org/drawingml/2006/chartDrawing">
    <cdr:from>
      <cdr:x>0.54229</cdr:x>
      <cdr:y>0.35924</cdr:y>
    </cdr:from>
    <cdr:to>
      <cdr:x>0.59856</cdr:x>
      <cdr:y>0.42437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03DB4B40-A91F-F343-929C-55165211C142}"/>
            </a:ext>
          </a:extLst>
        </cdr:cNvPr>
        <cdr:cNvSpPr txBox="1"/>
      </cdr:nvSpPr>
      <cdr:spPr>
        <a:xfrm xmlns:a="http://schemas.openxmlformats.org/drawingml/2006/main">
          <a:off x="5502091" y="2141950"/>
          <a:ext cx="570990" cy="3883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44%</a:t>
          </a:r>
        </a:p>
      </cdr:txBody>
    </cdr:sp>
  </cdr:relSizeAnchor>
  <cdr:relSizeAnchor xmlns:cdr="http://schemas.openxmlformats.org/drawingml/2006/chartDrawing">
    <cdr:from>
      <cdr:x>0.63221</cdr:x>
      <cdr:y>0.41807</cdr:y>
    </cdr:from>
    <cdr:to>
      <cdr:x>0.69116</cdr:x>
      <cdr:y>0.47269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0FC6B1D6-523C-5B4B-8DEA-A67E7CD3417A}"/>
            </a:ext>
          </a:extLst>
        </cdr:cNvPr>
        <cdr:cNvSpPr txBox="1"/>
      </cdr:nvSpPr>
      <cdr:spPr>
        <a:xfrm xmlns:a="http://schemas.openxmlformats.org/drawingml/2006/main">
          <a:off x="6414448" y="2492679"/>
          <a:ext cx="598083" cy="3256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59%</a:t>
          </a:r>
        </a:p>
      </cdr:txBody>
    </cdr:sp>
  </cdr:relSizeAnchor>
  <cdr:relSizeAnchor xmlns:cdr="http://schemas.openxmlformats.org/drawingml/2006/chartDrawing">
    <cdr:from>
      <cdr:x>0.72851</cdr:x>
      <cdr:y>0.36134</cdr:y>
    </cdr:from>
    <cdr:to>
      <cdr:x>0.78642</cdr:x>
      <cdr:y>0.41176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C85E94DA-CDCF-2A46-AFA8-44CBB35E6CC6}"/>
            </a:ext>
          </a:extLst>
        </cdr:cNvPr>
        <cdr:cNvSpPr txBox="1"/>
      </cdr:nvSpPr>
      <cdr:spPr>
        <a:xfrm xmlns:a="http://schemas.openxmlformats.org/drawingml/2006/main">
          <a:off x="7391477" y="2154476"/>
          <a:ext cx="587602" cy="3006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42%</a:t>
          </a:r>
        </a:p>
      </cdr:txBody>
    </cdr:sp>
  </cdr:relSizeAnchor>
  <cdr:relSizeAnchor xmlns:cdr="http://schemas.openxmlformats.org/drawingml/2006/chartDrawing">
    <cdr:from>
      <cdr:x>0.81728</cdr:x>
      <cdr:y>0.39286</cdr:y>
    </cdr:from>
    <cdr:to>
      <cdr:x>0.87654</cdr:x>
      <cdr:y>0.46639</cdr:y>
    </cdr:to>
    <cdr:sp macro="" textlink="">
      <cdr:nvSpPr>
        <cdr:cNvPr id="12" name="TextBox 11">
          <a:extLst xmlns:a="http://schemas.openxmlformats.org/drawingml/2006/main">
            <a:ext uri="{FF2B5EF4-FFF2-40B4-BE49-F238E27FC236}">
              <a16:creationId xmlns:a16="http://schemas.microsoft.com/office/drawing/2014/main" id="{87D679C0-7552-2E47-917E-0C90D218CC92}"/>
            </a:ext>
          </a:extLst>
        </cdr:cNvPr>
        <cdr:cNvSpPr txBox="1"/>
      </cdr:nvSpPr>
      <cdr:spPr>
        <a:xfrm xmlns:a="http://schemas.openxmlformats.org/drawingml/2006/main">
          <a:off x="8292230" y="2342366"/>
          <a:ext cx="601249" cy="4384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47%</a:t>
          </a:r>
        </a:p>
      </cdr:txBody>
    </cdr:sp>
  </cdr:relSizeAnchor>
  <cdr:relSizeAnchor xmlns:cdr="http://schemas.openxmlformats.org/drawingml/2006/chartDrawing">
    <cdr:from>
      <cdr:x>0.90988</cdr:x>
      <cdr:y>0.38866</cdr:y>
    </cdr:from>
    <cdr:to>
      <cdr:x>0.97407</cdr:x>
      <cdr:y>0.46639</cdr:y>
    </cdr:to>
    <cdr:sp macro="" textlink="">
      <cdr:nvSpPr>
        <cdr:cNvPr id="13" name="TextBox 12">
          <a:extLst xmlns:a="http://schemas.openxmlformats.org/drawingml/2006/main">
            <a:ext uri="{FF2B5EF4-FFF2-40B4-BE49-F238E27FC236}">
              <a16:creationId xmlns:a16="http://schemas.microsoft.com/office/drawing/2014/main" id="{A8AF9BA6-8743-FE42-B38D-5978B574750D}"/>
            </a:ext>
          </a:extLst>
        </cdr:cNvPr>
        <cdr:cNvSpPr txBox="1"/>
      </cdr:nvSpPr>
      <cdr:spPr>
        <a:xfrm xmlns:a="http://schemas.openxmlformats.org/drawingml/2006/main">
          <a:off x="9231682" y="2317314"/>
          <a:ext cx="651353" cy="46346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/>
            <a:t>45%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0.52311</cdr:x>
      <cdr:y>0.26748</cdr:y>
    </cdr:from>
    <cdr:to>
      <cdr:x>0.61337</cdr:x>
      <cdr:y>0.32046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41540A9-88AE-E646-B014-9B6FB8858B3D}"/>
            </a:ext>
          </a:extLst>
        </cdr:cNvPr>
        <cdr:cNvSpPr txBox="1"/>
      </cdr:nvSpPr>
      <cdr:spPr>
        <a:xfrm xmlns:a="http://schemas.openxmlformats.org/drawingml/2006/main">
          <a:off x="4251841" y="1449376"/>
          <a:ext cx="733647" cy="2870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800" dirty="0"/>
            <a:t>Databases</a:t>
          </a:r>
        </a:p>
      </cdr:txBody>
    </cdr:sp>
  </cdr:relSizeAnchor>
  <cdr:relSizeAnchor xmlns:cdr="http://schemas.openxmlformats.org/drawingml/2006/chartDrawing">
    <cdr:from>
      <cdr:x>0.54273</cdr:x>
      <cdr:y>0.46174</cdr:y>
    </cdr:from>
    <cdr:to>
      <cdr:x>0.6827</cdr:x>
      <cdr:y>0.58143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D4D72EFA-FC16-3E47-9546-8DE47F7AE447}"/>
            </a:ext>
          </a:extLst>
        </cdr:cNvPr>
        <cdr:cNvSpPr txBox="1"/>
      </cdr:nvSpPr>
      <cdr:spPr>
        <a:xfrm xmlns:a="http://schemas.openxmlformats.org/drawingml/2006/main">
          <a:off x="4411330" y="2501999"/>
          <a:ext cx="1137684" cy="6485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dirty="0">
              <a:solidFill>
                <a:schemeClr val="bg1"/>
              </a:solidFill>
            </a:rPr>
            <a:t>Search Strategies</a:t>
          </a:r>
        </a:p>
      </cdr:txBody>
    </cdr:sp>
  </cdr:relSizeAnchor>
  <cdr:relSizeAnchor xmlns:cdr="http://schemas.openxmlformats.org/drawingml/2006/chartDrawing">
    <cdr:from>
      <cdr:x>0.45742</cdr:x>
      <cdr:y>0.55994</cdr:y>
    </cdr:from>
    <cdr:to>
      <cdr:x>0.57155</cdr:x>
      <cdr:y>0.7082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0CE71E79-4F57-D743-8DEA-5EF2A776870E}"/>
            </a:ext>
          </a:extLst>
        </cdr:cNvPr>
        <cdr:cNvSpPr txBox="1"/>
      </cdr:nvSpPr>
      <cdr:spPr>
        <a:xfrm xmlns:a="http://schemas.openxmlformats.org/drawingml/2006/main">
          <a:off x="5539563" y="3774558"/>
          <a:ext cx="1382231" cy="99946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Specific Library Resources</a:t>
          </a:r>
        </a:p>
      </cdr:txBody>
    </cdr:sp>
  </cdr:relSizeAnchor>
  <cdr:relSizeAnchor xmlns:cdr="http://schemas.openxmlformats.org/drawingml/2006/chartDrawing">
    <cdr:from>
      <cdr:x>0.3626</cdr:x>
      <cdr:y>0.57571</cdr:y>
    </cdr:from>
    <cdr:to>
      <cdr:x>0.43459</cdr:x>
      <cdr:y>0.61514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F209E9AD-90F2-BC4E-A3A7-8DA1229B57A0}"/>
            </a:ext>
          </a:extLst>
        </cdr:cNvPr>
        <cdr:cNvSpPr txBox="1"/>
      </cdr:nvSpPr>
      <cdr:spPr>
        <a:xfrm xmlns:a="http://schemas.openxmlformats.org/drawingml/2006/main">
          <a:off x="4391247" y="3880884"/>
          <a:ext cx="871869" cy="2658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Citation</a:t>
          </a:r>
        </a:p>
      </cdr:txBody>
    </cdr:sp>
  </cdr:relSizeAnchor>
  <cdr:relSizeAnchor xmlns:cdr="http://schemas.openxmlformats.org/drawingml/2006/chartDrawing">
    <cdr:from>
      <cdr:x>0.33187</cdr:x>
      <cdr:y>0.44479</cdr:y>
    </cdr:from>
    <cdr:to>
      <cdr:x>0.42142</cdr:x>
      <cdr:y>0.53312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C0A9DAF6-FECC-3F44-9D11-A6E1CDCADC80}"/>
            </a:ext>
          </a:extLst>
        </cdr:cNvPr>
        <cdr:cNvSpPr txBox="1"/>
      </cdr:nvSpPr>
      <cdr:spPr>
        <a:xfrm xmlns:a="http://schemas.openxmlformats.org/drawingml/2006/main">
          <a:off x="4019107" y="2998381"/>
          <a:ext cx="1084521" cy="59542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>
              <a:solidFill>
                <a:schemeClr val="bg1"/>
              </a:solidFill>
            </a:rPr>
            <a:t>Requesting Materials</a:t>
          </a:r>
        </a:p>
      </cdr:txBody>
    </cdr:sp>
  </cdr:relSizeAnchor>
  <cdr:relSizeAnchor xmlns:cdr="http://schemas.openxmlformats.org/drawingml/2006/chartDrawing">
    <cdr:from>
      <cdr:x>0.18437</cdr:x>
      <cdr:y>0.35331</cdr:y>
    </cdr:from>
    <cdr:to>
      <cdr:x>0.40299</cdr:x>
      <cdr:y>0.40221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B63D97AE-F45D-8849-A3E5-B36745ABA56C}"/>
            </a:ext>
          </a:extLst>
        </cdr:cNvPr>
        <cdr:cNvSpPr txBox="1"/>
      </cdr:nvSpPr>
      <cdr:spPr>
        <a:xfrm xmlns:a="http://schemas.openxmlformats.org/drawingml/2006/main">
          <a:off x="2232837" y="2381693"/>
          <a:ext cx="2647507" cy="329609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Library Resources Generally</a:t>
          </a:r>
        </a:p>
      </cdr:txBody>
    </cdr:sp>
  </cdr:relSizeAnchor>
  <cdr:relSizeAnchor xmlns:cdr="http://schemas.openxmlformats.org/drawingml/2006/chartDrawing">
    <cdr:from>
      <cdr:x>0.259</cdr:x>
      <cdr:y>0.24763</cdr:y>
    </cdr:from>
    <cdr:to>
      <cdr:x>0.39508</cdr:x>
      <cdr:y>0.28864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B788CDA6-811C-C644-815C-8EE15861148E}"/>
            </a:ext>
          </a:extLst>
        </cdr:cNvPr>
        <cdr:cNvSpPr txBox="1"/>
      </cdr:nvSpPr>
      <cdr:spPr>
        <a:xfrm xmlns:a="http://schemas.openxmlformats.org/drawingml/2006/main">
          <a:off x="3136605" y="1669312"/>
          <a:ext cx="1648048" cy="27644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Research Process</a:t>
          </a:r>
        </a:p>
      </cdr:txBody>
    </cdr:sp>
  </cdr:relSizeAnchor>
  <cdr:relSizeAnchor xmlns:cdr="http://schemas.openxmlformats.org/drawingml/2006/chartDrawing">
    <cdr:from>
      <cdr:x>0.27919</cdr:x>
      <cdr:y>0.13091</cdr:y>
    </cdr:from>
    <cdr:to>
      <cdr:x>0.42757</cdr:x>
      <cdr:y>0.18454</cdr:y>
    </cdr:to>
    <cdr:sp macro="" textlink="">
      <cdr:nvSpPr>
        <cdr:cNvPr id="9" name="TextBox 8">
          <a:extLst xmlns:a="http://schemas.openxmlformats.org/drawingml/2006/main">
            <a:ext uri="{FF2B5EF4-FFF2-40B4-BE49-F238E27FC236}">
              <a16:creationId xmlns:a16="http://schemas.microsoft.com/office/drawing/2014/main" id="{CE0F9720-A4C5-B44B-B3F9-D155CBAB112B}"/>
            </a:ext>
          </a:extLst>
        </cdr:cNvPr>
        <cdr:cNvSpPr txBox="1"/>
      </cdr:nvSpPr>
      <cdr:spPr>
        <a:xfrm xmlns:a="http://schemas.openxmlformats.org/drawingml/2006/main">
          <a:off x="3381154" y="882501"/>
          <a:ext cx="1796901" cy="361508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Evaluate/Credibility</a:t>
          </a:r>
        </a:p>
      </cdr:txBody>
    </cdr:sp>
  </cdr:relSizeAnchor>
  <cdr:relSizeAnchor xmlns:cdr="http://schemas.openxmlformats.org/drawingml/2006/chartDrawing">
    <cdr:from>
      <cdr:x>0.42318</cdr:x>
      <cdr:y>0.07098</cdr:y>
    </cdr:from>
    <cdr:to>
      <cdr:x>0.4899</cdr:x>
      <cdr:y>0.1183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27D66D71-0DCD-7E43-8602-FEA271E12DA8}"/>
            </a:ext>
          </a:extLst>
        </cdr:cNvPr>
        <cdr:cNvSpPr txBox="1"/>
      </cdr:nvSpPr>
      <cdr:spPr>
        <a:xfrm xmlns:a="http://schemas.openxmlformats.org/drawingml/2006/main">
          <a:off x="5124893" y="478466"/>
          <a:ext cx="808074" cy="31897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dirty="0"/>
            <a:t>Other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0.06749</cdr:x>
      <cdr:y>0.54419</cdr:y>
    </cdr:from>
    <cdr:to>
      <cdr:x>0.23175</cdr:x>
      <cdr:y>0.68749</cdr:y>
    </cdr:to>
    <cdr:sp macro="" textlink="">
      <cdr:nvSpPr>
        <cdr:cNvPr id="2" name="TextBox 3">
          <a:extLst xmlns:a="http://schemas.openxmlformats.org/drawingml/2006/main">
            <a:ext uri="{FF2B5EF4-FFF2-40B4-BE49-F238E27FC236}">
              <a16:creationId xmlns:a16="http://schemas.microsoft.com/office/drawing/2014/main" id="{AB9B64BA-6286-4A4E-8565-E6D4AE6B0ABB}"/>
            </a:ext>
          </a:extLst>
        </cdr:cNvPr>
        <cdr:cNvSpPr txBox="1"/>
      </cdr:nvSpPr>
      <cdr:spPr>
        <a:xfrm xmlns:a="http://schemas.openxmlformats.org/drawingml/2006/main">
          <a:off x="795079" y="3506382"/>
          <a:ext cx="1935125" cy="92333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60000"/>
            <a:lumOff val="40000"/>
          </a:schemeClr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Some students provided more than one answer.</a:t>
          </a:r>
        </a:p>
      </cdr:txBody>
    </cdr:sp>
  </cdr:relSizeAnchor>
  <cdr:relSizeAnchor xmlns:cdr="http://schemas.openxmlformats.org/drawingml/2006/chartDrawing">
    <cdr:from>
      <cdr:x>0.35199</cdr:x>
      <cdr:y>0.30363</cdr:y>
    </cdr:from>
    <cdr:to>
      <cdr:x>0.46751</cdr:x>
      <cdr:y>0.43234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1115566F-FE1A-064D-871D-0BA2C702C6F0}"/>
            </a:ext>
          </a:extLst>
        </cdr:cNvPr>
        <cdr:cNvSpPr txBox="1"/>
      </cdr:nvSpPr>
      <cdr:spPr>
        <a:xfrm xmlns:a="http://schemas.openxmlformats.org/drawingml/2006/main">
          <a:off x="4146698" y="1956389"/>
          <a:ext cx="1360967" cy="8293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No answer/Nothing  31%</a:t>
          </a:r>
        </a:p>
      </cdr:txBody>
    </cdr:sp>
  </cdr:relSizeAnchor>
  <cdr:relSizeAnchor xmlns:cdr="http://schemas.openxmlformats.org/drawingml/2006/chartDrawing">
    <cdr:from>
      <cdr:x>0.50993</cdr:x>
      <cdr:y>0.16172</cdr:y>
    </cdr:from>
    <cdr:to>
      <cdr:x>0.58755</cdr:x>
      <cdr:y>0.28218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6F3F9DF5-86CC-DF4C-B41D-72D575BACBFF}"/>
            </a:ext>
          </a:extLst>
        </cdr:cNvPr>
        <cdr:cNvSpPr txBox="1"/>
      </cdr:nvSpPr>
      <cdr:spPr>
        <a:xfrm xmlns:a="http://schemas.openxmlformats.org/drawingml/2006/main">
          <a:off x="6007395" y="1041990"/>
          <a:ext cx="914400" cy="7761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Search strategies</a:t>
          </a:r>
        </a:p>
        <a:p xmlns:a="http://schemas.openxmlformats.org/drawingml/2006/main">
          <a:r>
            <a:rPr lang="en-US" sz="1400" dirty="0"/>
            <a:t>10.8%</a:t>
          </a:r>
        </a:p>
      </cdr:txBody>
    </cdr:sp>
  </cdr:relSizeAnchor>
  <cdr:relSizeAnchor xmlns:cdr="http://schemas.openxmlformats.org/drawingml/2006/chartDrawing">
    <cdr:from>
      <cdr:x>0.61191</cdr:x>
      <cdr:y>0.20297</cdr:y>
    </cdr:from>
    <cdr:to>
      <cdr:x>0.74278</cdr:x>
      <cdr:y>0.29868</cdr:y>
    </cdr:to>
    <cdr:sp macro="" textlink="">
      <cdr:nvSpPr>
        <cdr:cNvPr id="5" name="TextBox 4">
          <a:extLst xmlns:a="http://schemas.openxmlformats.org/drawingml/2006/main">
            <a:ext uri="{FF2B5EF4-FFF2-40B4-BE49-F238E27FC236}">
              <a16:creationId xmlns:a16="http://schemas.microsoft.com/office/drawing/2014/main" id="{9128E82E-C9DC-4941-A2FD-C2CECE383DBC}"/>
            </a:ext>
          </a:extLst>
        </cdr:cNvPr>
        <cdr:cNvSpPr txBox="1"/>
      </cdr:nvSpPr>
      <cdr:spPr>
        <a:xfrm xmlns:a="http://schemas.openxmlformats.org/drawingml/2006/main">
          <a:off x="7208874" y="1307805"/>
          <a:ext cx="1541720" cy="616688"/>
        </a:xfrm>
        <a:prstGeom xmlns:a="http://schemas.openxmlformats.org/drawingml/2006/main" prst="rect">
          <a:avLst/>
        </a:prstGeom>
        <a:solidFill xmlns:a="http://schemas.openxmlformats.org/drawingml/2006/main">
          <a:schemeClr val="bg2">
            <a:lumMod val="75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Getting started, overwhelmed  9%</a:t>
          </a:r>
        </a:p>
      </cdr:txBody>
    </cdr:sp>
  </cdr:relSizeAnchor>
  <cdr:relSizeAnchor xmlns:cdr="http://schemas.openxmlformats.org/drawingml/2006/chartDrawing">
    <cdr:from>
      <cdr:x>0.62094</cdr:x>
      <cdr:y>0.37624</cdr:y>
    </cdr:from>
    <cdr:to>
      <cdr:x>0.75451</cdr:x>
      <cdr:y>0.4571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51EB76D6-E503-334B-9538-3536EDB84AAB}"/>
            </a:ext>
          </a:extLst>
        </cdr:cNvPr>
        <cdr:cNvSpPr txBox="1"/>
      </cdr:nvSpPr>
      <cdr:spPr>
        <a:xfrm xmlns:a="http://schemas.openxmlformats.org/drawingml/2006/main">
          <a:off x="7315200" y="2424222"/>
          <a:ext cx="1573619" cy="52099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2">
            <a:lumMod val="20000"/>
            <a:lumOff val="8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Finding correct or best source  8.2%</a:t>
          </a:r>
        </a:p>
      </cdr:txBody>
    </cdr:sp>
  </cdr:relSizeAnchor>
  <cdr:relSizeAnchor xmlns:cdr="http://schemas.openxmlformats.org/drawingml/2006/chartDrawing">
    <cdr:from>
      <cdr:x>0.63448</cdr:x>
      <cdr:y>0.5132</cdr:y>
    </cdr:from>
    <cdr:to>
      <cdr:x>0.80686</cdr:x>
      <cdr:y>0.59736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A5851658-EB63-1A4D-9CFB-0BD90AF3B28F}"/>
            </a:ext>
          </a:extLst>
        </cdr:cNvPr>
        <cdr:cNvSpPr txBox="1"/>
      </cdr:nvSpPr>
      <cdr:spPr>
        <a:xfrm xmlns:a="http://schemas.openxmlformats.org/drawingml/2006/main">
          <a:off x="7474688" y="3306725"/>
          <a:ext cx="2030819" cy="54226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6">
            <a:lumMod val="40000"/>
            <a:lumOff val="6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Citation management and citing sources  7.4%</a:t>
          </a:r>
        </a:p>
      </cdr:txBody>
    </cdr:sp>
  </cdr:relSizeAnchor>
  <cdr:relSizeAnchor xmlns:cdr="http://schemas.openxmlformats.org/drawingml/2006/chartDrawing">
    <cdr:from>
      <cdr:x>0.60018</cdr:x>
      <cdr:y>0.63366</cdr:y>
    </cdr:from>
    <cdr:to>
      <cdr:x>0.81588</cdr:x>
      <cdr:y>0.67657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456ADF32-DE73-B747-BBA2-961008CC9354}"/>
            </a:ext>
          </a:extLst>
        </cdr:cNvPr>
        <cdr:cNvSpPr txBox="1"/>
      </cdr:nvSpPr>
      <cdr:spPr>
        <a:xfrm xmlns:a="http://schemas.openxmlformats.org/drawingml/2006/main">
          <a:off x="7070651" y="4082901"/>
          <a:ext cx="2541181" cy="276447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40000"/>
            <a:lumOff val="60000"/>
          </a:schemeClr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dirty="0"/>
            <a:t>Evaluating quality source  5.6%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EB698F-5E6F-DD40-A238-B2F57D870533}" type="datetimeFigureOut">
              <a:rPr lang="en-US" smtClean="0"/>
              <a:t>9/22/20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0FF0F-D50E-D645-88C9-766E01E0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29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720FF0F-D50E-D645-88C9-766E01E022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86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9/22/20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77BEB-8BC6-9645-81A9-C9116BD6E5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1672" y="903898"/>
            <a:ext cx="8637073" cy="2541431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4800" dirty="0">
                <a:solidFill>
                  <a:schemeClr val="accent6">
                    <a:lumMod val="75000"/>
                  </a:schemeClr>
                </a:solidFill>
              </a:rPr>
              <a:t>CUL CLIQ</a:t>
            </a:r>
            <a:r>
              <a:rPr lang="en-US" sz="48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*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</a:rPr>
              <a:t> Survey –</a:t>
            </a:r>
            <a:br>
              <a:rPr lang="en-US" sz="48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Fall 2015 to Spring 2020</a:t>
            </a:r>
            <a:br>
              <a:rPr lang="en-US" sz="3600" dirty="0">
                <a:solidFill>
                  <a:schemeClr val="accent6">
                    <a:lumMod val="75000"/>
                  </a:schemeClr>
                </a:solidFill>
              </a:rPr>
            </a:br>
            <a:br>
              <a:rPr lang="en-US" sz="36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36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* Cornell Library Instruction Questionnaire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206C56-2124-A64F-8018-2514EC671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1672" y="4735890"/>
            <a:ext cx="8637072" cy="97762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Preliminary Summary -- September 23, 2020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Mel Jensen</a:t>
            </a:r>
          </a:p>
        </p:txBody>
      </p:sp>
    </p:spTree>
    <p:extLst>
      <p:ext uri="{BB962C8B-B14F-4D97-AF65-F5344CB8AC3E}">
        <p14:creationId xmlns:p14="http://schemas.microsoft.com/office/powerpoint/2010/main" val="2469795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9D1136D-4298-934F-A82E-72D8BF7B02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8218446"/>
              </p:ext>
            </p:extLst>
          </p:nvPr>
        </p:nvGraphicFramePr>
        <p:xfrm>
          <a:off x="1189973" y="513568"/>
          <a:ext cx="10146082" cy="5962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B01545F-A7D9-2045-9A5A-79F70823F55E}"/>
              </a:ext>
            </a:extLst>
          </p:cNvPr>
          <p:cNvSpPr txBox="1"/>
          <p:nvPr/>
        </p:nvSpPr>
        <p:spPr>
          <a:xfrm>
            <a:off x="1929008" y="4283901"/>
            <a:ext cx="626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54%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962341-AB1A-114E-9C89-8AE5D27F46ED}"/>
              </a:ext>
            </a:extLst>
          </p:cNvPr>
          <p:cNvSpPr txBox="1"/>
          <p:nvPr/>
        </p:nvSpPr>
        <p:spPr>
          <a:xfrm>
            <a:off x="2868460" y="4283901"/>
            <a:ext cx="66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45%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8CB1F6A-CB23-BF4A-A5A5-19E33124CE11}"/>
              </a:ext>
            </a:extLst>
          </p:cNvPr>
          <p:cNvSpPr txBox="1"/>
          <p:nvPr/>
        </p:nvSpPr>
        <p:spPr>
          <a:xfrm>
            <a:off x="3845491" y="4283901"/>
            <a:ext cx="663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49%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0381E5-84F3-454B-9B8D-87B27CEACD86}"/>
              </a:ext>
            </a:extLst>
          </p:cNvPr>
          <p:cNvSpPr txBox="1"/>
          <p:nvPr/>
        </p:nvSpPr>
        <p:spPr>
          <a:xfrm>
            <a:off x="4797471" y="4468567"/>
            <a:ext cx="576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38%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C7D40A-0CB3-8647-B0E8-CAFFDC56F5A4}"/>
              </a:ext>
            </a:extLst>
          </p:cNvPr>
          <p:cNvSpPr txBox="1"/>
          <p:nvPr/>
        </p:nvSpPr>
        <p:spPr>
          <a:xfrm>
            <a:off x="5749455" y="4468567"/>
            <a:ext cx="601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42%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7DD9A4-C61D-124D-A0F1-DDC2353EC613}"/>
              </a:ext>
            </a:extLst>
          </p:cNvPr>
          <p:cNvSpPr txBox="1"/>
          <p:nvPr/>
        </p:nvSpPr>
        <p:spPr>
          <a:xfrm>
            <a:off x="6692064" y="4283901"/>
            <a:ext cx="570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52%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905979-2254-224E-8F43-357FCA020F2B}"/>
              </a:ext>
            </a:extLst>
          </p:cNvPr>
          <p:cNvSpPr txBox="1"/>
          <p:nvPr/>
        </p:nvSpPr>
        <p:spPr>
          <a:xfrm>
            <a:off x="7604421" y="4468567"/>
            <a:ext cx="598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35%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18585D-F03B-CF4E-9C92-9FF27124D843}"/>
              </a:ext>
            </a:extLst>
          </p:cNvPr>
          <p:cNvSpPr txBox="1"/>
          <p:nvPr/>
        </p:nvSpPr>
        <p:spPr>
          <a:xfrm>
            <a:off x="8581450" y="4196220"/>
            <a:ext cx="587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53%</a:t>
            </a:r>
          </a:p>
        </p:txBody>
      </p:sp>
    </p:spTree>
    <p:extLst>
      <p:ext uri="{BB962C8B-B14F-4D97-AF65-F5344CB8AC3E}">
        <p14:creationId xmlns:p14="http://schemas.microsoft.com/office/powerpoint/2010/main" val="1869498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7A6C8C8-399F-7F45-8134-2DE486E991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6800000"/>
              </p:ext>
            </p:extLst>
          </p:nvPr>
        </p:nvGraphicFramePr>
        <p:xfrm>
          <a:off x="-85060" y="116958"/>
          <a:ext cx="12110484" cy="6741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B9B64BA-6286-4A4E-8565-E6D4AE6B0ABB}"/>
              </a:ext>
            </a:extLst>
          </p:cNvPr>
          <p:cNvSpPr txBox="1"/>
          <p:nvPr/>
        </p:nvSpPr>
        <p:spPr>
          <a:xfrm>
            <a:off x="8951433" y="2674679"/>
            <a:ext cx="1935125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Some students provided more than one answer.</a:t>
            </a:r>
          </a:p>
        </p:txBody>
      </p:sp>
    </p:spTree>
    <p:extLst>
      <p:ext uri="{BB962C8B-B14F-4D97-AF65-F5344CB8AC3E}">
        <p14:creationId xmlns:p14="http://schemas.microsoft.com/office/powerpoint/2010/main" val="4024410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048E0B5-6C5D-CC40-9968-B0830525C7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5597353"/>
              </p:ext>
            </p:extLst>
          </p:nvPr>
        </p:nvGraphicFramePr>
        <p:xfrm>
          <a:off x="191386" y="276447"/>
          <a:ext cx="11780874" cy="6443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770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7EEDF9F-D5FC-3D49-A55C-82E5EB44E7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6584480"/>
              </p:ext>
            </p:extLst>
          </p:nvPr>
        </p:nvGraphicFramePr>
        <p:xfrm>
          <a:off x="180753" y="0"/>
          <a:ext cx="11855303" cy="6613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5204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408F9-AAFB-5C45-BBB5-6641D8FAE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6473" y="200321"/>
            <a:ext cx="3072213" cy="452823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4AEC0-FE7E-4545-A98B-4FDEE7C42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9257" y="798286"/>
            <a:ext cx="10697028" cy="5856514"/>
          </a:xfrm>
        </p:spPr>
        <p:txBody>
          <a:bodyPr>
            <a:noAutofit/>
          </a:bodyPr>
          <a:lstStyle/>
          <a:p>
            <a:r>
              <a:rPr lang="en-US" sz="2400" dirty="0"/>
              <a:t>Having the CLIQ as part of our instruction routine was a consistent reminder that assessment has value.</a:t>
            </a:r>
            <a:endParaRPr lang="en-US" sz="1100" dirty="0"/>
          </a:p>
          <a:p>
            <a:r>
              <a:rPr lang="en-US" sz="2400" dirty="0"/>
              <a:t>Data was fairly consistent across semesters. No big surprises!</a:t>
            </a:r>
            <a:endParaRPr lang="en-US" sz="1100" dirty="0"/>
          </a:p>
          <a:p>
            <a:r>
              <a:rPr lang="en-US" sz="2400" dirty="0"/>
              <a:t>Students DO find information literacy instruction helpful (even if they had instruction previously)! </a:t>
            </a:r>
            <a:endParaRPr lang="en-US" sz="1100" dirty="0"/>
          </a:p>
          <a:p>
            <a:r>
              <a:rPr lang="en-US" sz="2400" dirty="0"/>
              <a:t>What students said they learned mirrored the focus of the instruction. Quick and easy response.</a:t>
            </a:r>
            <a:endParaRPr lang="en-US" sz="1100" dirty="0"/>
          </a:p>
          <a:p>
            <a:r>
              <a:rPr lang="en-US" sz="2400" dirty="0"/>
              <a:t>The CLIQ forced students to reflect on their own learning – especially when they had to articulate what they might do differently.</a:t>
            </a:r>
          </a:p>
          <a:p>
            <a:r>
              <a:rPr lang="en-US" sz="2400" dirty="0"/>
              <a:t>Getting feedback about what confuses students allows us to adjust our instruction accordingly and also to address confusing items through feedback via faculty.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95945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CC6B2-A7B5-0742-A7A6-666FABCF1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4372" y="194919"/>
            <a:ext cx="9206798" cy="559824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More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0779C-4C96-3E44-8FD8-262594E5E1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287" y="1088571"/>
            <a:ext cx="11553370" cy="5413829"/>
          </a:xfrm>
        </p:spPr>
        <p:txBody>
          <a:bodyPr>
            <a:normAutofit/>
          </a:bodyPr>
          <a:lstStyle/>
          <a:p>
            <a:r>
              <a:rPr lang="en-US" sz="2400" dirty="0"/>
              <a:t>Survey fatigue when they got to the question about why or why not the instruction was helpful. Redundant responses with other questions (learned today, confused, do differently).</a:t>
            </a:r>
            <a:endParaRPr lang="en-US" sz="1200" dirty="0"/>
          </a:p>
          <a:p>
            <a:r>
              <a:rPr lang="en-US" sz="2400" dirty="0"/>
              <a:t>There seemed to be increased emphasis in sessions on the research process and evaluating information -- as reflected by student feedback about what they learned and how they would apply skills.</a:t>
            </a:r>
            <a:endParaRPr lang="en-US" sz="1200" dirty="0"/>
          </a:p>
          <a:p>
            <a:r>
              <a:rPr lang="en-US" sz="2400" dirty="0"/>
              <a:t>The CLIQ constitutes classroom assessment. It does not measure student learning or whether students actually applied the skills that were taught.</a:t>
            </a:r>
            <a:endParaRPr lang="en-US" sz="1200" dirty="0"/>
          </a:p>
          <a:p>
            <a:r>
              <a:rPr lang="en-US" sz="2400" dirty="0"/>
              <a:t>Relationship with course faculty is critical to successful administration of an assessment instrument and follow up with students.</a:t>
            </a:r>
          </a:p>
          <a:p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437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57FB2-D2AD-D94C-89EC-98F2B5A57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751" y="252976"/>
            <a:ext cx="9603275" cy="1049235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Proposed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9362A6-EEC7-B447-BC86-25D52E959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587" y="1173903"/>
            <a:ext cx="11475983" cy="5212383"/>
          </a:xfrm>
        </p:spPr>
        <p:txBody>
          <a:bodyPr>
            <a:normAutofit lnSpcReduction="10000"/>
          </a:bodyPr>
          <a:lstStyle/>
          <a:p>
            <a:r>
              <a:rPr lang="en-US" sz="2200" dirty="0"/>
              <a:t>Although we do not have data as to the percentage of classes that were given the CLIQ compared to the number taught – a large number of instructors chose not to administer.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200" dirty="0"/>
              <a:t>Would be useful to survey librarians as to why they used or did not use the CLIQ.  Class time needed to administer consistently cited as a barrier.  Project for Assessment </a:t>
            </a:r>
            <a:r>
              <a:rPr lang="en-US" sz="2200" dirty="0" err="1"/>
              <a:t>subteam</a:t>
            </a:r>
            <a:r>
              <a:rPr lang="en-US" sz="2200" dirty="0"/>
              <a:t>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200" dirty="0"/>
              <a:t>Address the possibility that there may be different assessment needs in different units. 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200" dirty="0"/>
              <a:t>Investigate ways to involve faculty – administer survey a few weeks after instruction.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200" dirty="0"/>
              <a:t>Continue to use the CLIQ this Fall so that we stay in the habit of assessing our instruction. 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sz="2200" dirty="0"/>
              <a:t>Interesting to observe whether there are differences in responses in virtual environment.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556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8BD17-73BD-A548-AF6E-976177D8C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8171" y="383605"/>
            <a:ext cx="3294743" cy="487251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4DF5D-02BF-C141-B88E-76731E0C9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5657" y="1306286"/>
            <a:ext cx="9879197" cy="5167085"/>
          </a:xfrm>
        </p:spPr>
        <p:txBody>
          <a:bodyPr>
            <a:normAutofit/>
          </a:bodyPr>
          <a:lstStyle/>
          <a:p>
            <a:r>
              <a:rPr lang="en-US" sz="2400" dirty="0"/>
              <a:t>Piloted in Fall 2015 so as to have a uniform classroom assessment tool for library instruction in undergraduate courses for which there was an assignment.</a:t>
            </a:r>
          </a:p>
          <a:p>
            <a:r>
              <a:rPr lang="en-US" sz="2400" dirty="0"/>
              <a:t>Administration of survey was highly encouraged, but usage by librarians was voluntary.</a:t>
            </a:r>
          </a:p>
          <a:p>
            <a:r>
              <a:rPr lang="en-US" sz="2400" dirty="0"/>
              <a:t>Qualtrics interface</a:t>
            </a:r>
          </a:p>
          <a:p>
            <a:r>
              <a:rPr lang="en-US" sz="2400" dirty="0"/>
              <a:t>Seven questions (closed and open) -- responses were anonymous</a:t>
            </a:r>
          </a:p>
          <a:p>
            <a:r>
              <a:rPr lang="en-US" sz="2400" dirty="0"/>
              <a:t>Results from individual instruction sessions were uploaded into Box folder by unit Instruction Coordinators at the end of each semester for analysis.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266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3803265" y="141340"/>
            <a:ext cx="4434673" cy="519915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42126" y="966055"/>
            <a:ext cx="11156950" cy="53721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What's one new thing you learned today?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What's still confusing about doing research for this assignment?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What's one thing you'll do differently in your research based on what you learned today?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This library instruction session will allow me to better complete assignments for this course. (Likert scale on agreement)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Was this library instruction session helpful? Why/Why not?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Have you attended a library instruction session or workshop with a Cornell librarian previously?</a:t>
            </a:r>
          </a:p>
        </p:txBody>
      </p:sp>
    </p:spTree>
    <p:extLst>
      <p:ext uri="{BB962C8B-B14F-4D97-AF65-F5344CB8AC3E}">
        <p14:creationId xmlns:p14="http://schemas.microsoft.com/office/powerpoint/2010/main" val="4092487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ED47500-FEE4-5D44-A322-DAB721B322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5067376"/>
              </p:ext>
            </p:extLst>
          </p:nvPr>
        </p:nvGraphicFramePr>
        <p:xfrm>
          <a:off x="1265128" y="977825"/>
          <a:ext cx="9770301" cy="5880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318BBD8-0A43-1144-BFB7-FDD76BDBEAE8}"/>
              </a:ext>
            </a:extLst>
          </p:cNvPr>
          <p:cNvSpPr txBox="1"/>
          <p:nvPr/>
        </p:nvSpPr>
        <p:spPr>
          <a:xfrm>
            <a:off x="1596571" y="191869"/>
            <a:ext cx="85779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Number of Sessions in which CLIQ</a:t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BE608F-D08E-3243-8FB7-A4B9EDCD9045}"/>
              </a:ext>
            </a:extLst>
          </p:cNvPr>
          <p:cNvSpPr txBox="1"/>
          <p:nvPr/>
        </p:nvSpPr>
        <p:spPr>
          <a:xfrm>
            <a:off x="643095" y="4720856"/>
            <a:ext cx="2472245" cy="64633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Total sessions over 9 ½ semesters:  173</a:t>
            </a:r>
          </a:p>
        </p:txBody>
      </p:sp>
    </p:spTree>
    <p:extLst>
      <p:ext uri="{BB962C8B-B14F-4D97-AF65-F5344CB8AC3E}">
        <p14:creationId xmlns:p14="http://schemas.microsoft.com/office/powerpoint/2010/main" val="837001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B34DB0A-361A-4243-BABD-54511193AA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1836649"/>
              </p:ext>
            </p:extLst>
          </p:nvPr>
        </p:nvGraphicFramePr>
        <p:xfrm>
          <a:off x="626301" y="719666"/>
          <a:ext cx="10835014" cy="5869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32443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CC922518-8437-EA43-920E-82F7D44B8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5722119"/>
              </p:ext>
            </p:extLst>
          </p:nvPr>
        </p:nvGraphicFramePr>
        <p:xfrm>
          <a:off x="477079" y="931701"/>
          <a:ext cx="11317356" cy="55353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AEC0729-1030-684D-8184-54168FDD8097}"/>
              </a:ext>
            </a:extLst>
          </p:cNvPr>
          <p:cNvSpPr txBox="1"/>
          <p:nvPr/>
        </p:nvSpPr>
        <p:spPr>
          <a:xfrm>
            <a:off x="3273287" y="251791"/>
            <a:ext cx="72489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Number of Instruction Sessions by Semester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29E417-FA2C-C948-A7C2-B951150B045D}"/>
              </a:ext>
            </a:extLst>
          </p:cNvPr>
          <p:cNvSpPr txBox="1"/>
          <p:nvPr/>
        </p:nvSpPr>
        <p:spPr>
          <a:xfrm>
            <a:off x="1139687" y="2862470"/>
            <a:ext cx="5035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632142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71CA919-7EB5-F746-96E9-A96CDB2BA1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0695196"/>
              </p:ext>
            </p:extLst>
          </p:nvPr>
        </p:nvGraphicFramePr>
        <p:xfrm>
          <a:off x="363255" y="764088"/>
          <a:ext cx="11624153" cy="5749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31CC1B9-35EE-9542-898C-DE5666E5F9CE}"/>
              </a:ext>
            </a:extLst>
          </p:cNvPr>
          <p:cNvSpPr txBox="1"/>
          <p:nvPr/>
        </p:nvSpPr>
        <p:spPr>
          <a:xfrm>
            <a:off x="1202499" y="2530258"/>
            <a:ext cx="551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291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1ED1915-B55E-7449-9EDA-A394C14E7451}"/>
              </a:ext>
            </a:extLst>
          </p:cNvPr>
          <p:cNvSpPr txBox="1"/>
          <p:nvPr/>
        </p:nvSpPr>
        <p:spPr>
          <a:xfrm>
            <a:off x="2329841" y="1803747"/>
            <a:ext cx="613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359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F8B98E-42A7-6D4A-BFBB-DD209DDB5A0B}"/>
              </a:ext>
            </a:extLst>
          </p:cNvPr>
          <p:cNvSpPr txBox="1"/>
          <p:nvPr/>
        </p:nvSpPr>
        <p:spPr>
          <a:xfrm>
            <a:off x="2329841" y="231112"/>
            <a:ext cx="677258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Total Number of Respondents by Semester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396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BCD5D951-C7B5-EE42-8F89-5D01474F6F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1758269"/>
              </p:ext>
            </p:extLst>
          </p:nvPr>
        </p:nvGraphicFramePr>
        <p:xfrm>
          <a:off x="1202499" y="526093"/>
          <a:ext cx="9820405" cy="611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45595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799B3E4-23DE-454B-902B-55DD7A8384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7751873"/>
              </p:ext>
            </p:extLst>
          </p:nvPr>
        </p:nvGraphicFramePr>
        <p:xfrm>
          <a:off x="739035" y="288099"/>
          <a:ext cx="10747331" cy="6300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D3F4BCC-7F70-3848-8A3E-4D378F46A377}"/>
              </a:ext>
            </a:extLst>
          </p:cNvPr>
          <p:cNvSpPr txBox="1"/>
          <p:nvPr/>
        </p:nvSpPr>
        <p:spPr>
          <a:xfrm>
            <a:off x="1540700" y="2699730"/>
            <a:ext cx="538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60%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FB505-B13F-1343-B82B-81DAD335C3BE}"/>
              </a:ext>
            </a:extLst>
          </p:cNvPr>
          <p:cNvSpPr txBox="1"/>
          <p:nvPr/>
        </p:nvSpPr>
        <p:spPr>
          <a:xfrm>
            <a:off x="2530255" y="2391953"/>
            <a:ext cx="5260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46%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F8850A-3695-F34A-9150-D38CD0354EFE}"/>
              </a:ext>
            </a:extLst>
          </p:cNvPr>
          <p:cNvSpPr txBox="1"/>
          <p:nvPr/>
        </p:nvSpPr>
        <p:spPr>
          <a:xfrm>
            <a:off x="1603329" y="1628384"/>
            <a:ext cx="413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7%</a:t>
            </a:r>
          </a:p>
        </p:txBody>
      </p:sp>
    </p:spTree>
    <p:extLst>
      <p:ext uri="{BB962C8B-B14F-4D97-AF65-F5344CB8AC3E}">
        <p14:creationId xmlns:p14="http://schemas.microsoft.com/office/powerpoint/2010/main" val="309369725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940</TotalTime>
  <Words>955</Words>
  <Application>Microsoft Macintosh PowerPoint</Application>
  <PresentationFormat>Widescreen</PresentationFormat>
  <Paragraphs>177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Gill Sans MT</vt:lpstr>
      <vt:lpstr>Gallery</vt:lpstr>
      <vt:lpstr> CUL CLIQ* Survey – Fall 2015 to Spring 2020  * Cornell Library Instruction Questionnaire</vt:lpstr>
      <vt:lpstr>Background</vt:lpstr>
      <vt:lpstr>SURVEY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observations</vt:lpstr>
      <vt:lpstr>More Observations</vt:lpstr>
      <vt:lpstr>Proposed NEXT STEPS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CUL CLIQ Survey – 2015 to 2020</dc:title>
  <dc:creator>Mel Jensen</dc:creator>
  <cp:lastModifiedBy>Mel Jensen</cp:lastModifiedBy>
  <cp:revision>41</cp:revision>
  <cp:lastPrinted>2020-09-22T14:37:54Z</cp:lastPrinted>
  <dcterms:created xsi:type="dcterms:W3CDTF">2020-09-21T18:31:05Z</dcterms:created>
  <dcterms:modified xsi:type="dcterms:W3CDTF">2020-09-22T23:21:51Z</dcterms:modified>
</cp:coreProperties>
</file>