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4"/>
  </p:sldMasterIdLst>
  <p:notesMasterIdLst>
    <p:notesMasterId r:id="rId47"/>
  </p:notesMasterIdLst>
  <p:sldIdLst>
    <p:sldId id="256" r:id="rId5"/>
    <p:sldId id="257" r:id="rId6"/>
    <p:sldId id="258" r:id="rId7"/>
    <p:sldId id="260" r:id="rId8"/>
    <p:sldId id="259" r:id="rId9"/>
    <p:sldId id="261" r:id="rId10"/>
    <p:sldId id="262" r:id="rId11"/>
    <p:sldId id="263" r:id="rId12"/>
    <p:sldId id="264" r:id="rId13"/>
    <p:sldId id="265" r:id="rId14"/>
    <p:sldId id="299" r:id="rId15"/>
    <p:sldId id="266" r:id="rId16"/>
    <p:sldId id="300" r:id="rId17"/>
    <p:sldId id="268" r:id="rId18"/>
    <p:sldId id="295" r:id="rId19"/>
    <p:sldId id="269" r:id="rId20"/>
    <p:sldId id="270" r:id="rId21"/>
    <p:sldId id="271" r:id="rId22"/>
    <p:sldId id="272" r:id="rId23"/>
    <p:sldId id="275" r:id="rId24"/>
    <p:sldId id="274" r:id="rId25"/>
    <p:sldId id="276" r:id="rId26"/>
    <p:sldId id="277" r:id="rId27"/>
    <p:sldId id="278" r:id="rId28"/>
    <p:sldId id="283" r:id="rId29"/>
    <p:sldId id="280" r:id="rId30"/>
    <p:sldId id="279" r:id="rId31"/>
    <p:sldId id="281" r:id="rId32"/>
    <p:sldId id="296" r:id="rId33"/>
    <p:sldId id="282" r:id="rId34"/>
    <p:sldId id="284" r:id="rId35"/>
    <p:sldId id="285" r:id="rId36"/>
    <p:sldId id="286" r:id="rId37"/>
    <p:sldId id="287" r:id="rId38"/>
    <p:sldId id="288" r:id="rId39"/>
    <p:sldId id="290" r:id="rId40"/>
    <p:sldId id="289" r:id="rId41"/>
    <p:sldId id="292" r:id="rId42"/>
    <p:sldId id="293" r:id="rId43"/>
    <p:sldId id="291" r:id="rId44"/>
    <p:sldId id="294" r:id="rId45"/>
    <p:sldId id="301"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E6BA04-2F8D-4E06-BA82-1CD14F8AD8BA}" v="113" dt="2021-06-17T20:37:45.093"/>
    <p1510:client id="{79F1EF94-3CCA-4394-BDBE-51246381BADB}" v="51" vWet="55" dt="2021-06-17T20:30:29.1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04B45-0B04-4A21-B669-A2111BA53B63}" type="datetimeFigureOut">
              <a:rPr lang="en-US" smtClean="0"/>
              <a:t>6/22/2021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578CC0-38CB-4BDB-9AB2-EA1AF0412680}" type="slidenum">
              <a:rPr lang="en-US" smtClean="0"/>
              <a:t>‹#›</a:t>
            </a:fld>
            <a:endParaRPr lang="en-US"/>
          </a:p>
        </p:txBody>
      </p:sp>
    </p:spTree>
    <p:extLst>
      <p:ext uri="{BB962C8B-B14F-4D97-AF65-F5344CB8AC3E}">
        <p14:creationId xmlns:p14="http://schemas.microsoft.com/office/powerpoint/2010/main" val="38425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3- The balance between intake and excretion determines total body K, primarily lost in sweat, feces or V/D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4- K will alter excitability of  nerve and muscle tissue, depolarize </a:t>
            </a:r>
          </a:p>
          <a:p>
            <a:r>
              <a:rPr lang="en-US"/>
              <a:t>7- High amount of plasma K– insulin will be released with glucose often to power the pump</a:t>
            </a:r>
          </a:p>
          <a:p>
            <a:r>
              <a:rPr lang="en-US"/>
              <a:t>During exercise and secondary to trauma K moves out, epi pushes pack in</a:t>
            </a:r>
          </a:p>
        </p:txBody>
      </p:sp>
      <p:sp>
        <p:nvSpPr>
          <p:cNvPr id="4" name="Slide Number Placeholder 3"/>
          <p:cNvSpPr>
            <a:spLocks noGrp="1"/>
          </p:cNvSpPr>
          <p:nvPr>
            <p:ph type="sldNum" sz="quarter" idx="5"/>
          </p:nvPr>
        </p:nvSpPr>
        <p:spPr/>
        <p:txBody>
          <a:bodyPr/>
          <a:lstStyle/>
          <a:p>
            <a:fld id="{E2578CC0-38CB-4BDB-9AB2-EA1AF0412680}" type="slidenum">
              <a:rPr lang="en-US" smtClean="0"/>
              <a:t>3</a:t>
            </a:fld>
            <a:endParaRPr lang="en-US"/>
          </a:p>
        </p:txBody>
      </p:sp>
    </p:spTree>
    <p:extLst>
      <p:ext uri="{BB962C8B-B14F-4D97-AF65-F5344CB8AC3E}">
        <p14:creationId xmlns:p14="http://schemas.microsoft.com/office/powerpoint/2010/main" val="4210222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3- in proximal tubule H into lumen via NHE-3 antiporter, Type A IC cells have a H-K-ATPase which moves H to lumen and K into cell</a:t>
            </a:r>
          </a:p>
          <a:p>
            <a:r>
              <a:rPr lang="en-US"/>
              <a:t>HCO3 to move basolateral via Cl-HCO3 antiporter or Na-HCO3 symporter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ym typeface="Wingdings" panose="05000000000000000000" pitchFamily="2" charset="2"/>
              </a:rPr>
              <a:t>6- Proximal tubule reabsorbs 80-90%, thick </a:t>
            </a:r>
            <a:r>
              <a:rPr lang="en-US" err="1">
                <a:sym typeface="Wingdings" panose="05000000000000000000" pitchFamily="2" charset="2"/>
              </a:rPr>
              <a:t>asc</a:t>
            </a:r>
            <a:r>
              <a:rPr lang="en-US">
                <a:sym typeface="Wingdings" panose="05000000000000000000" pitchFamily="2" charset="2"/>
              </a:rPr>
              <a:t> LOH 10%, remaining in distal nephron, carbonic anhydrase throughout to facilitate the reaction</a:t>
            </a:r>
          </a:p>
          <a:p>
            <a:endParaRPr lang="en-US"/>
          </a:p>
          <a:p>
            <a:endParaRPr lang="en-US"/>
          </a:p>
        </p:txBody>
      </p:sp>
      <p:sp>
        <p:nvSpPr>
          <p:cNvPr id="4" name="Slide Number Placeholder 3"/>
          <p:cNvSpPr>
            <a:spLocks noGrp="1"/>
          </p:cNvSpPr>
          <p:nvPr>
            <p:ph type="sldNum" sz="quarter" idx="5"/>
          </p:nvPr>
        </p:nvSpPr>
        <p:spPr/>
        <p:txBody>
          <a:bodyPr/>
          <a:lstStyle/>
          <a:p>
            <a:fld id="{E2578CC0-38CB-4BDB-9AB2-EA1AF0412680}" type="slidenum">
              <a:rPr lang="en-US" smtClean="0"/>
              <a:t>20</a:t>
            </a:fld>
            <a:endParaRPr lang="en-US"/>
          </a:p>
        </p:txBody>
      </p:sp>
    </p:spTree>
    <p:extLst>
      <p:ext uri="{BB962C8B-B14F-4D97-AF65-F5344CB8AC3E}">
        <p14:creationId xmlns:p14="http://schemas.microsoft.com/office/powerpoint/2010/main" val="300203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2-when combined with phosphate to make new HCO3 H will be lost in the urine </a:t>
            </a:r>
          </a:p>
          <a:p>
            <a:r>
              <a:rPr lang="en-US"/>
              <a:t>3- monovalent dihydrogen phosphate , divalent </a:t>
            </a:r>
            <a:r>
              <a:rPr lang="en-US" err="1"/>
              <a:t>monohydrogen</a:t>
            </a:r>
            <a:r>
              <a:rPr lang="en-US"/>
              <a:t> </a:t>
            </a:r>
            <a:r>
              <a:rPr lang="en-US" err="1"/>
              <a:t>phos</a:t>
            </a:r>
            <a:endParaRPr lang="en-US"/>
          </a:p>
        </p:txBody>
      </p:sp>
      <p:sp>
        <p:nvSpPr>
          <p:cNvPr id="4" name="Slide Number Placeholder 3"/>
          <p:cNvSpPr>
            <a:spLocks noGrp="1"/>
          </p:cNvSpPr>
          <p:nvPr>
            <p:ph type="sldNum" sz="quarter" idx="5"/>
          </p:nvPr>
        </p:nvSpPr>
        <p:spPr/>
        <p:txBody>
          <a:bodyPr/>
          <a:lstStyle/>
          <a:p>
            <a:fld id="{E2578CC0-38CB-4BDB-9AB2-EA1AF0412680}" type="slidenum">
              <a:rPr lang="en-US" smtClean="0"/>
              <a:t>22</a:t>
            </a:fld>
            <a:endParaRPr lang="en-US"/>
          </a:p>
        </p:txBody>
      </p:sp>
    </p:spTree>
    <p:extLst>
      <p:ext uri="{BB962C8B-B14F-4D97-AF65-F5344CB8AC3E}">
        <p14:creationId xmlns:p14="http://schemas.microsoft.com/office/powerpoint/2010/main" val="3369668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Ammonium is the protonated form of ammonia – acid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Ammonium can masquerade as a K+ or H+ to enter cells</a:t>
            </a:r>
            <a:r>
              <a:rPr lang="en-US">
                <a:sym typeface="Wingdings" panose="05000000000000000000" pitchFamily="2" charset="2"/>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ym typeface="Wingdings" panose="05000000000000000000" pitchFamily="2" charset="2"/>
              </a:rPr>
              <a:t>Allows the body to get rid of extra nitrogen and H from protein catabolism </a:t>
            </a:r>
            <a:endParaRPr lang="en-US"/>
          </a:p>
          <a:p>
            <a:endParaRPr lang="en-US"/>
          </a:p>
        </p:txBody>
      </p:sp>
      <p:sp>
        <p:nvSpPr>
          <p:cNvPr id="4" name="Slide Number Placeholder 3"/>
          <p:cNvSpPr>
            <a:spLocks noGrp="1"/>
          </p:cNvSpPr>
          <p:nvPr>
            <p:ph type="sldNum" sz="quarter" idx="5"/>
          </p:nvPr>
        </p:nvSpPr>
        <p:spPr/>
        <p:txBody>
          <a:bodyPr/>
          <a:lstStyle/>
          <a:p>
            <a:fld id="{E2578CC0-38CB-4BDB-9AB2-EA1AF0412680}" type="slidenum">
              <a:rPr lang="en-US" smtClean="0"/>
              <a:t>23</a:t>
            </a:fld>
            <a:endParaRPr lang="en-US"/>
          </a:p>
        </p:txBody>
      </p:sp>
    </p:spTree>
    <p:extLst>
      <p:ext uri="{BB962C8B-B14F-4D97-AF65-F5344CB8AC3E}">
        <p14:creationId xmlns:p14="http://schemas.microsoft.com/office/powerpoint/2010/main" val="2691300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Low K weakly stimulates H secretion </a:t>
            </a:r>
          </a:p>
        </p:txBody>
      </p:sp>
      <p:sp>
        <p:nvSpPr>
          <p:cNvPr id="4" name="Slide Number Placeholder 3"/>
          <p:cNvSpPr>
            <a:spLocks noGrp="1"/>
          </p:cNvSpPr>
          <p:nvPr>
            <p:ph type="sldNum" sz="quarter" idx="5"/>
          </p:nvPr>
        </p:nvSpPr>
        <p:spPr/>
        <p:txBody>
          <a:bodyPr/>
          <a:lstStyle/>
          <a:p>
            <a:fld id="{E2578CC0-38CB-4BDB-9AB2-EA1AF0412680}" type="slidenum">
              <a:rPr lang="en-US" smtClean="0"/>
              <a:t>28</a:t>
            </a:fld>
            <a:endParaRPr lang="en-US"/>
          </a:p>
        </p:txBody>
      </p:sp>
    </p:spTree>
    <p:extLst>
      <p:ext uri="{BB962C8B-B14F-4D97-AF65-F5344CB8AC3E}">
        <p14:creationId xmlns:p14="http://schemas.microsoft.com/office/powerpoint/2010/main" val="808658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5- Easily complex with plasma proteins and small anions which effects free amount</a:t>
            </a:r>
          </a:p>
        </p:txBody>
      </p:sp>
      <p:sp>
        <p:nvSpPr>
          <p:cNvPr id="4" name="Slide Number Placeholder 3"/>
          <p:cNvSpPr>
            <a:spLocks noGrp="1"/>
          </p:cNvSpPr>
          <p:nvPr>
            <p:ph type="sldNum" sz="quarter" idx="5"/>
          </p:nvPr>
        </p:nvSpPr>
        <p:spPr/>
        <p:txBody>
          <a:bodyPr/>
          <a:lstStyle/>
          <a:p>
            <a:fld id="{E2578CC0-38CB-4BDB-9AB2-EA1AF0412680}" type="slidenum">
              <a:rPr lang="en-US" smtClean="0"/>
              <a:t>30</a:t>
            </a:fld>
            <a:endParaRPr lang="en-US"/>
          </a:p>
        </p:txBody>
      </p:sp>
    </p:spTree>
    <p:extLst>
      <p:ext uri="{BB962C8B-B14F-4D97-AF65-F5344CB8AC3E}">
        <p14:creationId xmlns:p14="http://schemas.microsoft.com/office/powerpoint/2010/main" val="8737433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Tetany- voltage gated Na channels, low levels cause more spontaneous firing</a:t>
            </a:r>
          </a:p>
        </p:txBody>
      </p:sp>
      <p:sp>
        <p:nvSpPr>
          <p:cNvPr id="4" name="Slide Number Placeholder 3"/>
          <p:cNvSpPr>
            <a:spLocks noGrp="1"/>
          </p:cNvSpPr>
          <p:nvPr>
            <p:ph type="sldNum" sz="quarter" idx="5"/>
          </p:nvPr>
        </p:nvSpPr>
        <p:spPr/>
        <p:txBody>
          <a:bodyPr/>
          <a:lstStyle/>
          <a:p>
            <a:fld id="{E2578CC0-38CB-4BDB-9AB2-EA1AF0412680}" type="slidenum">
              <a:rPr lang="en-US" smtClean="0"/>
              <a:t>31</a:t>
            </a:fld>
            <a:endParaRPr lang="en-US"/>
          </a:p>
        </p:txBody>
      </p:sp>
    </p:spTree>
    <p:extLst>
      <p:ext uri="{BB962C8B-B14F-4D97-AF65-F5344CB8AC3E}">
        <p14:creationId xmlns:p14="http://schemas.microsoft.com/office/powerpoint/2010/main" val="17834454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Bone fluid- passage ways that contain fluid</a:t>
            </a:r>
          </a:p>
        </p:txBody>
      </p:sp>
      <p:sp>
        <p:nvSpPr>
          <p:cNvPr id="4" name="Slide Number Placeholder 3"/>
          <p:cNvSpPr>
            <a:spLocks noGrp="1"/>
          </p:cNvSpPr>
          <p:nvPr>
            <p:ph type="sldNum" sz="quarter" idx="5"/>
          </p:nvPr>
        </p:nvSpPr>
        <p:spPr/>
        <p:txBody>
          <a:bodyPr/>
          <a:lstStyle/>
          <a:p>
            <a:fld id="{E2578CC0-38CB-4BDB-9AB2-EA1AF0412680}" type="slidenum">
              <a:rPr lang="en-US" smtClean="0"/>
              <a:t>34</a:t>
            </a:fld>
            <a:endParaRPr lang="en-US"/>
          </a:p>
        </p:txBody>
      </p:sp>
    </p:spTree>
    <p:extLst>
      <p:ext uri="{BB962C8B-B14F-4D97-AF65-F5344CB8AC3E}">
        <p14:creationId xmlns:p14="http://schemas.microsoft.com/office/powerpoint/2010/main" val="2599313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Low Ca stimulates secretion and high inhibits it, inhibition via G protein linked receptor </a:t>
            </a:r>
          </a:p>
        </p:txBody>
      </p:sp>
      <p:sp>
        <p:nvSpPr>
          <p:cNvPr id="4" name="Slide Number Placeholder 3"/>
          <p:cNvSpPr>
            <a:spLocks noGrp="1"/>
          </p:cNvSpPr>
          <p:nvPr>
            <p:ph type="sldNum" sz="quarter" idx="5"/>
          </p:nvPr>
        </p:nvSpPr>
        <p:spPr/>
        <p:txBody>
          <a:bodyPr/>
          <a:lstStyle/>
          <a:p>
            <a:fld id="{E2578CC0-38CB-4BDB-9AB2-EA1AF0412680}" type="slidenum">
              <a:rPr lang="en-US" smtClean="0"/>
              <a:t>36</a:t>
            </a:fld>
            <a:endParaRPr lang="en-US"/>
          </a:p>
        </p:txBody>
      </p:sp>
    </p:spTree>
    <p:extLst>
      <p:ext uri="{BB962C8B-B14F-4D97-AF65-F5344CB8AC3E}">
        <p14:creationId xmlns:p14="http://schemas.microsoft.com/office/powerpoint/2010/main" val="4279725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low B- high</a:t>
            </a:r>
          </a:p>
        </p:txBody>
      </p:sp>
      <p:sp>
        <p:nvSpPr>
          <p:cNvPr id="4" name="Slide Number Placeholder 3"/>
          <p:cNvSpPr>
            <a:spLocks noGrp="1"/>
          </p:cNvSpPr>
          <p:nvPr>
            <p:ph type="sldNum" sz="quarter" idx="5"/>
          </p:nvPr>
        </p:nvSpPr>
        <p:spPr/>
        <p:txBody>
          <a:bodyPr/>
          <a:lstStyle/>
          <a:p>
            <a:fld id="{E2578CC0-38CB-4BDB-9AB2-EA1AF0412680}" type="slidenum">
              <a:rPr lang="en-US" smtClean="0"/>
              <a:t>5</a:t>
            </a:fld>
            <a:endParaRPr lang="en-US"/>
          </a:p>
        </p:txBody>
      </p:sp>
    </p:spTree>
    <p:extLst>
      <p:ext uri="{BB962C8B-B14F-4D97-AF65-F5344CB8AC3E}">
        <p14:creationId xmlns:p14="http://schemas.microsoft.com/office/powerpoint/2010/main" val="2560903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ROMK- renal outer medulla, big </a:t>
            </a:r>
          </a:p>
        </p:txBody>
      </p:sp>
      <p:sp>
        <p:nvSpPr>
          <p:cNvPr id="4" name="Slide Number Placeholder 3"/>
          <p:cNvSpPr>
            <a:spLocks noGrp="1"/>
          </p:cNvSpPr>
          <p:nvPr>
            <p:ph type="sldNum" sz="quarter" idx="5"/>
          </p:nvPr>
        </p:nvSpPr>
        <p:spPr/>
        <p:txBody>
          <a:bodyPr/>
          <a:lstStyle/>
          <a:p>
            <a:fld id="{E2578CC0-38CB-4BDB-9AB2-EA1AF0412680}" type="slidenum">
              <a:rPr lang="en-US" smtClean="0"/>
              <a:t>7</a:t>
            </a:fld>
            <a:endParaRPr lang="en-US"/>
          </a:p>
        </p:txBody>
      </p:sp>
    </p:spTree>
    <p:extLst>
      <p:ext uri="{BB962C8B-B14F-4D97-AF65-F5344CB8AC3E}">
        <p14:creationId xmlns:p14="http://schemas.microsoft.com/office/powerpoint/2010/main" val="2752448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Increase K secretion in principal cells </a:t>
            </a:r>
          </a:p>
        </p:txBody>
      </p:sp>
      <p:sp>
        <p:nvSpPr>
          <p:cNvPr id="4" name="Slide Number Placeholder 3"/>
          <p:cNvSpPr>
            <a:spLocks noGrp="1"/>
          </p:cNvSpPr>
          <p:nvPr>
            <p:ph type="sldNum" sz="quarter" idx="5"/>
          </p:nvPr>
        </p:nvSpPr>
        <p:spPr/>
        <p:txBody>
          <a:bodyPr/>
          <a:lstStyle/>
          <a:p>
            <a:fld id="{E2578CC0-38CB-4BDB-9AB2-EA1AF0412680}" type="slidenum">
              <a:rPr lang="en-US" smtClean="0"/>
              <a:t>10</a:t>
            </a:fld>
            <a:endParaRPr lang="en-US"/>
          </a:p>
        </p:txBody>
      </p:sp>
    </p:spTree>
    <p:extLst>
      <p:ext uri="{BB962C8B-B14F-4D97-AF65-F5344CB8AC3E}">
        <p14:creationId xmlns:p14="http://schemas.microsoft.com/office/powerpoint/2010/main" val="2178373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5- cannot accompany Na b/c permeability is less than Cl, more negative </a:t>
            </a:r>
          </a:p>
        </p:txBody>
      </p:sp>
      <p:sp>
        <p:nvSpPr>
          <p:cNvPr id="4" name="Slide Number Placeholder 3"/>
          <p:cNvSpPr>
            <a:spLocks noGrp="1"/>
          </p:cNvSpPr>
          <p:nvPr>
            <p:ph type="sldNum" sz="quarter" idx="5"/>
          </p:nvPr>
        </p:nvSpPr>
        <p:spPr/>
        <p:txBody>
          <a:bodyPr/>
          <a:lstStyle/>
          <a:p>
            <a:fld id="{E2578CC0-38CB-4BDB-9AB2-EA1AF0412680}" type="slidenum">
              <a:rPr lang="en-US" smtClean="0"/>
              <a:t>11</a:t>
            </a:fld>
            <a:endParaRPr lang="en-US"/>
          </a:p>
        </p:txBody>
      </p:sp>
    </p:spTree>
    <p:extLst>
      <p:ext uri="{BB962C8B-B14F-4D97-AF65-F5344CB8AC3E}">
        <p14:creationId xmlns:p14="http://schemas.microsoft.com/office/powerpoint/2010/main" val="1260803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1-Aldosterone control</a:t>
            </a:r>
          </a:p>
          <a:p>
            <a:r>
              <a:rPr lang="en-US"/>
              <a:t>2-Na and K </a:t>
            </a:r>
            <a:r>
              <a:rPr lang="en-US" err="1"/>
              <a:t>reabs</a:t>
            </a:r>
            <a:r>
              <a:rPr lang="en-US"/>
              <a:t> are linked </a:t>
            </a:r>
          </a:p>
        </p:txBody>
      </p:sp>
      <p:sp>
        <p:nvSpPr>
          <p:cNvPr id="4" name="Slide Number Placeholder 3"/>
          <p:cNvSpPr>
            <a:spLocks noGrp="1"/>
          </p:cNvSpPr>
          <p:nvPr>
            <p:ph type="sldNum" sz="quarter" idx="5"/>
          </p:nvPr>
        </p:nvSpPr>
        <p:spPr/>
        <p:txBody>
          <a:bodyPr/>
          <a:lstStyle/>
          <a:p>
            <a:fld id="{E2578CC0-38CB-4BDB-9AB2-EA1AF0412680}" type="slidenum">
              <a:rPr lang="en-US" smtClean="0"/>
              <a:t>12</a:t>
            </a:fld>
            <a:endParaRPr lang="en-US"/>
          </a:p>
        </p:txBody>
      </p:sp>
    </p:spTree>
    <p:extLst>
      <p:ext uri="{BB962C8B-B14F-4D97-AF65-F5344CB8AC3E}">
        <p14:creationId xmlns:p14="http://schemas.microsoft.com/office/powerpoint/2010/main" val="3371572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1- input doesn’t immediately match output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2- acid dissociates to </a:t>
            </a:r>
            <a:r>
              <a:rPr lang="en-US" err="1"/>
              <a:t>conj</a:t>
            </a:r>
            <a:r>
              <a:rPr lang="en-US"/>
              <a:t> base and 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3- Acid + buffer </a:t>
            </a:r>
            <a:r>
              <a:rPr lang="en-US">
                <a:sym typeface="Wingdings" panose="05000000000000000000" pitchFamily="2" charset="2"/>
              </a:rPr>
              <a:t> H combines with </a:t>
            </a:r>
            <a:r>
              <a:rPr lang="en-US" err="1">
                <a:sym typeface="Wingdings" panose="05000000000000000000" pitchFamily="2" charset="2"/>
              </a:rPr>
              <a:t>conj</a:t>
            </a:r>
            <a:r>
              <a:rPr lang="en-US">
                <a:sym typeface="Wingdings" panose="05000000000000000000" pitchFamily="2" charset="2"/>
              </a:rPr>
              <a:t> base so less free protons to make major changes in pH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ym typeface="Wingdings" panose="05000000000000000000" pitchFamily="2" charset="2"/>
              </a:rPr>
              <a:t>4- concentrations are regulated in body </a:t>
            </a:r>
          </a:p>
        </p:txBody>
      </p:sp>
      <p:sp>
        <p:nvSpPr>
          <p:cNvPr id="4" name="Slide Number Placeholder 3"/>
          <p:cNvSpPr>
            <a:spLocks noGrp="1"/>
          </p:cNvSpPr>
          <p:nvPr>
            <p:ph type="sldNum" sz="quarter" idx="5"/>
          </p:nvPr>
        </p:nvSpPr>
        <p:spPr/>
        <p:txBody>
          <a:bodyPr/>
          <a:lstStyle/>
          <a:p>
            <a:fld id="{E2578CC0-38CB-4BDB-9AB2-EA1AF0412680}" type="slidenum">
              <a:rPr lang="en-US" smtClean="0"/>
              <a:t>17</a:t>
            </a:fld>
            <a:endParaRPr lang="en-US"/>
          </a:p>
        </p:txBody>
      </p:sp>
    </p:spTree>
    <p:extLst>
      <p:ext uri="{BB962C8B-B14F-4D97-AF65-F5344CB8AC3E}">
        <p14:creationId xmlns:p14="http://schemas.microsoft.com/office/powerpoint/2010/main" val="3859525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4- why does PCO2 not acidify the body? </a:t>
            </a:r>
          </a:p>
        </p:txBody>
      </p:sp>
      <p:sp>
        <p:nvSpPr>
          <p:cNvPr id="4" name="Slide Number Placeholder 3"/>
          <p:cNvSpPr>
            <a:spLocks noGrp="1"/>
          </p:cNvSpPr>
          <p:nvPr>
            <p:ph type="sldNum" sz="quarter" idx="5"/>
          </p:nvPr>
        </p:nvSpPr>
        <p:spPr/>
        <p:txBody>
          <a:bodyPr/>
          <a:lstStyle/>
          <a:p>
            <a:fld id="{E2578CC0-38CB-4BDB-9AB2-EA1AF0412680}" type="slidenum">
              <a:rPr lang="en-US" smtClean="0"/>
              <a:t>18</a:t>
            </a:fld>
            <a:endParaRPr lang="en-US"/>
          </a:p>
        </p:txBody>
      </p:sp>
    </p:spTree>
    <p:extLst>
      <p:ext uri="{BB962C8B-B14F-4D97-AF65-F5344CB8AC3E}">
        <p14:creationId xmlns:p14="http://schemas.microsoft.com/office/powerpoint/2010/main" val="103104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578CC0-38CB-4BDB-9AB2-EA1AF0412680}" type="slidenum">
              <a:rPr lang="en-US" smtClean="0"/>
              <a:t>19</a:t>
            </a:fld>
            <a:endParaRPr lang="en-US"/>
          </a:p>
        </p:txBody>
      </p:sp>
    </p:spTree>
    <p:extLst>
      <p:ext uri="{BB962C8B-B14F-4D97-AF65-F5344CB8AC3E}">
        <p14:creationId xmlns:p14="http://schemas.microsoft.com/office/powerpoint/2010/main" val="3752772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6/22/2021</a:t>
            </a:fld>
            <a:endParaRPr lang="en-US"/>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1A6AA8-A04B-4104-9AE2-BD48D340E27F}" type="datetimeFigureOut">
              <a:rPr lang="en-US" dirty="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E0BF79-FAC6-4A96-8DE1-F7B82E2E1652}" type="datetimeFigureOut">
              <a:rPr lang="en-US" dirty="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2FF5DD9-2C52-442D-92E2-8072C0C3D7CD}" type="datetimeFigureOut">
              <a:rPr lang="en-US" dirty="0"/>
              <a:t>6/22/2021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6/22/2021</a:t>
            </a:fld>
            <a:endParaRPr lang="en-US"/>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D3D6FB-79CC-4683-A046-BBE785BA1BED}" type="datetimeFigureOut">
              <a:rPr lang="en-US" dirty="0"/>
              <a:t>6/22/2021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12B3E8-48F1-4B23-8498-D8A04A81EC9C}" type="datetimeFigureOut">
              <a:rPr lang="en-US" dirty="0"/>
              <a:t>6/22/2021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B90D90-AA62-404D-A741-635B4370F9CB}" type="datetimeFigureOut">
              <a:rPr lang="en-US" dirty="0"/>
              <a:t>6/22/2021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6/22/2021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1CF131DD-A141-4471-BCF9-C6073EDD7E20}" type="datetimeFigureOut">
              <a:rPr lang="en-US" dirty="0"/>
              <a:t>6/22/2021</a:t>
            </a:fld>
            <a:endParaRPr lang="en-US"/>
          </a:p>
        </p:txBody>
      </p:sp>
      <p:sp>
        <p:nvSpPr>
          <p:cNvPr id="9" name="Footer Placeholder 8"/>
          <p:cNvSpPr>
            <a:spLocks noGrp="1"/>
          </p:cNvSpPr>
          <p:nvPr>
            <p:ph type="ftr" sz="quarter" idx="11"/>
          </p:nvPr>
        </p:nvSpPr>
        <p:spPr/>
        <p:txBody>
          <a:bodyPr/>
          <a:lstStyle>
            <a:lvl1pPr algn="r">
              <a:defRPr/>
            </a:lvl1pPr>
          </a:lstStyle>
          <a:p>
            <a:endParaRPr lang="en-U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6/22/2021</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6/22/2021</a:t>
            </a:fld>
            <a:endParaRPr lang="en-U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C9E22-B7EA-432D-AFF4-018F10A19D3A}"/>
              </a:ext>
            </a:extLst>
          </p:cNvPr>
          <p:cNvSpPr>
            <a:spLocks noGrp="1"/>
          </p:cNvSpPr>
          <p:nvPr>
            <p:ph type="ctrTitle"/>
          </p:nvPr>
        </p:nvSpPr>
        <p:spPr/>
        <p:txBody>
          <a:bodyPr/>
          <a:lstStyle/>
          <a:p>
            <a:r>
              <a:rPr lang="en-US" err="1"/>
              <a:t>Vanders</a:t>
            </a:r>
            <a:br>
              <a:rPr lang="en-US"/>
            </a:br>
            <a:r>
              <a:rPr lang="en-US"/>
              <a:t>chapter 8-10</a:t>
            </a:r>
          </a:p>
        </p:txBody>
      </p:sp>
      <p:sp>
        <p:nvSpPr>
          <p:cNvPr id="3" name="Subtitle 2">
            <a:extLst>
              <a:ext uri="{FF2B5EF4-FFF2-40B4-BE49-F238E27FC236}">
                <a16:creationId xmlns:a16="http://schemas.microsoft.com/office/drawing/2014/main" id="{53737ABB-F317-468D-A56B-A2D60D162EDD}"/>
              </a:ext>
            </a:extLst>
          </p:cNvPr>
          <p:cNvSpPr>
            <a:spLocks noGrp="1"/>
          </p:cNvSpPr>
          <p:nvPr>
            <p:ph type="subTitle" idx="1"/>
          </p:nvPr>
        </p:nvSpPr>
        <p:spPr/>
        <p:txBody>
          <a:bodyPr>
            <a:normAutofit fontScale="92500" lnSpcReduction="20000"/>
          </a:bodyPr>
          <a:lstStyle/>
          <a:p>
            <a:r>
              <a:rPr lang="en-US"/>
              <a:t>Samantha Davis, DVM</a:t>
            </a:r>
          </a:p>
          <a:p>
            <a:r>
              <a:rPr lang="en-US"/>
              <a:t>June 15, 2021</a:t>
            </a:r>
          </a:p>
        </p:txBody>
      </p:sp>
    </p:spTree>
    <p:extLst>
      <p:ext uri="{BB962C8B-B14F-4D97-AF65-F5344CB8AC3E}">
        <p14:creationId xmlns:p14="http://schemas.microsoft.com/office/powerpoint/2010/main" val="2631337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51DE2-4086-48B2-9D2B-BF218DC9D0BB}"/>
              </a:ext>
            </a:extLst>
          </p:cNvPr>
          <p:cNvSpPr>
            <a:spLocks noGrp="1"/>
          </p:cNvSpPr>
          <p:nvPr>
            <p:ph type="title"/>
          </p:nvPr>
        </p:nvSpPr>
        <p:spPr/>
        <p:txBody>
          <a:bodyPr/>
          <a:lstStyle/>
          <a:p>
            <a:r>
              <a:rPr lang="en-US"/>
              <a:t>Secretion </a:t>
            </a:r>
          </a:p>
        </p:txBody>
      </p:sp>
      <p:sp>
        <p:nvSpPr>
          <p:cNvPr id="3" name="Content Placeholder 2">
            <a:extLst>
              <a:ext uri="{FF2B5EF4-FFF2-40B4-BE49-F238E27FC236}">
                <a16:creationId xmlns:a16="http://schemas.microsoft.com/office/drawing/2014/main" id="{DB9559BC-38B5-43A9-BF8C-4A6B94FFBCA4}"/>
              </a:ext>
            </a:extLst>
          </p:cNvPr>
          <p:cNvSpPr>
            <a:spLocks noGrp="1"/>
          </p:cNvSpPr>
          <p:nvPr>
            <p:ph idx="1"/>
          </p:nvPr>
        </p:nvSpPr>
        <p:spPr>
          <a:xfrm>
            <a:off x="1066800" y="2014194"/>
            <a:ext cx="10058400" cy="3931920"/>
          </a:xfrm>
        </p:spPr>
        <p:txBody>
          <a:bodyPr>
            <a:normAutofit/>
          </a:bodyPr>
          <a:lstStyle/>
          <a:p>
            <a:pPr marL="342900" indent="-342900">
              <a:buAutoNum type="arabicParenR"/>
            </a:pPr>
            <a:r>
              <a:rPr lang="en-US"/>
              <a:t>High plasma K- Filtered load proportional to plasma concentration, interstitium of principal cells same K concentration as plasma, Na-K-ATPase is sensitive to this concentration and varies rate based on it  </a:t>
            </a:r>
          </a:p>
          <a:p>
            <a:pPr marL="342900" indent="-342900">
              <a:buAutoNum type="arabicParenR"/>
            </a:pPr>
            <a:r>
              <a:rPr lang="en-US"/>
              <a:t>Aldosterone secreted when plasma K level is high, increases Na-K-ATPase expression to pump into cell and ROMK to pump out</a:t>
            </a:r>
          </a:p>
          <a:p>
            <a:pPr marL="342900" indent="-342900">
              <a:buAutoNum type="arabicParenR"/>
            </a:pPr>
            <a:r>
              <a:rPr lang="en-US"/>
              <a:t>High delivery of Na- if changes in filtered load and reabsorption rates upstream, if more Na delivered to principal cells, more will be pumped out via the Na-K-ATPase, more K pumped in, which can be recycled but usually causes more secretion into the lumen</a:t>
            </a:r>
          </a:p>
          <a:p>
            <a:endParaRPr lang="en-US"/>
          </a:p>
        </p:txBody>
      </p:sp>
    </p:spTree>
    <p:extLst>
      <p:ext uri="{BB962C8B-B14F-4D97-AF65-F5344CB8AC3E}">
        <p14:creationId xmlns:p14="http://schemas.microsoft.com/office/powerpoint/2010/main" val="1550509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BF178-7FE3-4539-82D0-E061A95D6799}"/>
              </a:ext>
            </a:extLst>
          </p:cNvPr>
          <p:cNvSpPr>
            <a:spLocks noGrp="1"/>
          </p:cNvSpPr>
          <p:nvPr>
            <p:ph type="title"/>
          </p:nvPr>
        </p:nvSpPr>
        <p:spPr/>
        <p:txBody>
          <a:bodyPr/>
          <a:lstStyle/>
          <a:p>
            <a:r>
              <a:rPr lang="en-US"/>
              <a:t>Secretion </a:t>
            </a:r>
          </a:p>
        </p:txBody>
      </p:sp>
      <p:sp>
        <p:nvSpPr>
          <p:cNvPr id="3" name="Content Placeholder 2">
            <a:extLst>
              <a:ext uri="{FF2B5EF4-FFF2-40B4-BE49-F238E27FC236}">
                <a16:creationId xmlns:a16="http://schemas.microsoft.com/office/drawing/2014/main" id="{9EBFD41B-42EA-4568-82C9-5C696A7C8A72}"/>
              </a:ext>
            </a:extLst>
          </p:cNvPr>
          <p:cNvSpPr>
            <a:spLocks noGrp="1"/>
          </p:cNvSpPr>
          <p:nvPr>
            <p:ph idx="1"/>
          </p:nvPr>
        </p:nvSpPr>
        <p:spPr/>
        <p:txBody>
          <a:bodyPr/>
          <a:lstStyle/>
          <a:p>
            <a:pPr marL="0" indent="0">
              <a:buNone/>
            </a:pPr>
            <a:r>
              <a:rPr lang="en-US"/>
              <a:t>4) Distal nephron flow rate- detected by bending of cilium in principal cells- (increased flow/increased Na- (a)activation of BK, (b)sweeps away K in lumen to keep low gradient that favors secretion</a:t>
            </a:r>
          </a:p>
          <a:p>
            <a:pPr marL="0" indent="0">
              <a:buNone/>
            </a:pPr>
            <a:r>
              <a:rPr lang="en-US"/>
              <a:t>5) Concentration non-chloride anions- under conditions where reabsorption of Na is restricted due to Cl replacement, depolarization of luminal membrane to favor K secretion</a:t>
            </a:r>
          </a:p>
          <a:p>
            <a:pPr marL="0" indent="0">
              <a:buNone/>
            </a:pPr>
            <a:r>
              <a:rPr lang="en-US"/>
              <a:t>6) Dietary K- GIT senses this and increases ROMK expression </a:t>
            </a:r>
          </a:p>
          <a:p>
            <a:endParaRPr lang="en-US"/>
          </a:p>
        </p:txBody>
      </p:sp>
    </p:spTree>
    <p:extLst>
      <p:ext uri="{BB962C8B-B14F-4D97-AF65-F5344CB8AC3E}">
        <p14:creationId xmlns:p14="http://schemas.microsoft.com/office/powerpoint/2010/main" val="256250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E80CE-8D90-44F0-BFC8-3ADEF120772A}"/>
              </a:ext>
            </a:extLst>
          </p:cNvPr>
          <p:cNvSpPr>
            <a:spLocks noGrp="1"/>
          </p:cNvSpPr>
          <p:nvPr>
            <p:ph type="title"/>
          </p:nvPr>
        </p:nvSpPr>
        <p:spPr/>
        <p:txBody>
          <a:bodyPr/>
          <a:lstStyle/>
          <a:p>
            <a:r>
              <a:rPr lang="en-US"/>
              <a:t>Balance</a:t>
            </a:r>
          </a:p>
        </p:txBody>
      </p:sp>
      <p:sp>
        <p:nvSpPr>
          <p:cNvPr id="3" name="Content Placeholder 2">
            <a:extLst>
              <a:ext uri="{FF2B5EF4-FFF2-40B4-BE49-F238E27FC236}">
                <a16:creationId xmlns:a16="http://schemas.microsoft.com/office/drawing/2014/main" id="{80FCD47C-951F-4E1C-817E-BBBA64F6D184}"/>
              </a:ext>
            </a:extLst>
          </p:cNvPr>
          <p:cNvSpPr>
            <a:spLocks noGrp="1"/>
          </p:cNvSpPr>
          <p:nvPr>
            <p:ph idx="1"/>
          </p:nvPr>
        </p:nvSpPr>
        <p:spPr/>
        <p:txBody>
          <a:bodyPr/>
          <a:lstStyle/>
          <a:p>
            <a:r>
              <a:rPr lang="en-US"/>
              <a:t>In order to balance dietary intake of Na and K, there must be open K channels </a:t>
            </a:r>
          </a:p>
          <a:p>
            <a:pPr marL="0" indent="0">
              <a:buNone/>
            </a:pPr>
            <a:r>
              <a:rPr lang="en-US"/>
              <a:t>Diuretics: </a:t>
            </a:r>
          </a:p>
          <a:p>
            <a:r>
              <a:rPr lang="en-US"/>
              <a:t>Increase urine volume and reduce ECF volume </a:t>
            </a:r>
          </a:p>
          <a:p>
            <a:r>
              <a:rPr lang="en-US"/>
              <a:t>Excrete Na and water but also K</a:t>
            </a:r>
          </a:p>
          <a:p>
            <a:r>
              <a:rPr lang="en-US"/>
              <a:t>Proximal tubule and LOH – block Na reabsorption and therefore K, however most Is not lost due to this!</a:t>
            </a:r>
          </a:p>
          <a:p>
            <a:r>
              <a:rPr lang="en-US"/>
              <a:t>Due to increased excretion by distal nephron due to increased flow rates </a:t>
            </a:r>
          </a:p>
          <a:p>
            <a:r>
              <a:rPr lang="en-US"/>
              <a:t>Aldosterone may be increased in certain diseases (hyperaldosteronism, CHF) and when coupled with diuretic increases flow rate to nephron so can lose a large amount of K</a:t>
            </a:r>
          </a:p>
        </p:txBody>
      </p:sp>
    </p:spTree>
    <p:extLst>
      <p:ext uri="{BB962C8B-B14F-4D97-AF65-F5344CB8AC3E}">
        <p14:creationId xmlns:p14="http://schemas.microsoft.com/office/powerpoint/2010/main" val="3935033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E9B969E-CD96-4162-BA90-449BBDA95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23162"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6B6401A4-FEE5-4976-857C-1FD0CDB2E2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3162" y="0"/>
            <a:ext cx="816874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68DFE9B8-E1FE-4360-82E1-99CE10BD214B}"/>
              </a:ext>
            </a:extLst>
          </p:cNvPr>
          <p:cNvPicPr>
            <a:picLocks noChangeAspect="1"/>
          </p:cNvPicPr>
          <p:nvPr/>
        </p:nvPicPr>
        <p:blipFill>
          <a:blip r:embed="rId2"/>
          <a:stretch>
            <a:fillRect/>
          </a:stretch>
        </p:blipFill>
        <p:spPr>
          <a:xfrm>
            <a:off x="5093492" y="643468"/>
            <a:ext cx="6028081" cy="5410202"/>
          </a:xfrm>
          <a:prstGeom prst="rect">
            <a:avLst/>
          </a:prstGeom>
        </p:spPr>
      </p:pic>
      <p:sp>
        <p:nvSpPr>
          <p:cNvPr id="15" name="Rectangle 14">
            <a:extLst>
              <a:ext uri="{FF2B5EF4-FFF2-40B4-BE49-F238E27FC236}">
                <a16:creationId xmlns:a16="http://schemas.microsoft.com/office/drawing/2014/main" id="{047AF1DF-6993-45FB-92A5-C36B1A680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25029" cy="6858000"/>
          </a:xfrm>
          <a:prstGeom prst="rect">
            <a:avLst/>
          </a:prstGeom>
          <a:blipFill dpi="0" rotWithShape="1">
            <a:blip r:embed="rId3">
              <a:alphaModFix amt="6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EE8C29B-0D75-461C-A820-00BC49E13711}"/>
              </a:ext>
            </a:extLst>
          </p:cNvPr>
          <p:cNvSpPr>
            <a:spLocks noGrp="1"/>
          </p:cNvSpPr>
          <p:nvPr>
            <p:ph type="title"/>
          </p:nvPr>
        </p:nvSpPr>
        <p:spPr>
          <a:xfrm>
            <a:off x="643433" y="643464"/>
            <a:ext cx="2888344" cy="1428737"/>
          </a:xfrm>
        </p:spPr>
        <p:txBody>
          <a:bodyPr>
            <a:normAutofit/>
          </a:bodyPr>
          <a:lstStyle/>
          <a:p>
            <a:r>
              <a:rPr lang="en-US" sz="3200">
                <a:solidFill>
                  <a:srgbClr val="FFFFFF"/>
                </a:solidFill>
              </a:rPr>
              <a:t>Diuretics </a:t>
            </a:r>
          </a:p>
        </p:txBody>
      </p:sp>
      <p:sp>
        <p:nvSpPr>
          <p:cNvPr id="8" name="Content Placeholder 7">
            <a:extLst>
              <a:ext uri="{FF2B5EF4-FFF2-40B4-BE49-F238E27FC236}">
                <a16:creationId xmlns:a16="http://schemas.microsoft.com/office/drawing/2014/main" id="{30DF95F6-19C3-4B20-A7EE-86F96D712030}"/>
              </a:ext>
            </a:extLst>
          </p:cNvPr>
          <p:cNvSpPr>
            <a:spLocks noGrp="1"/>
          </p:cNvSpPr>
          <p:nvPr>
            <p:ph idx="1"/>
          </p:nvPr>
        </p:nvSpPr>
        <p:spPr>
          <a:xfrm>
            <a:off x="643337" y="2184036"/>
            <a:ext cx="2888439" cy="165269"/>
          </a:xfrm>
        </p:spPr>
        <p:txBody>
          <a:bodyPr>
            <a:normAutofit fontScale="40000" lnSpcReduction="20000"/>
          </a:bodyPr>
          <a:lstStyle/>
          <a:p>
            <a:endParaRPr lang="en-US" sz="1600">
              <a:solidFill>
                <a:srgbClr val="FFFFFF"/>
              </a:solidFill>
            </a:endParaRPr>
          </a:p>
        </p:txBody>
      </p:sp>
    </p:spTree>
    <p:extLst>
      <p:ext uri="{BB962C8B-B14F-4D97-AF65-F5344CB8AC3E}">
        <p14:creationId xmlns:p14="http://schemas.microsoft.com/office/powerpoint/2010/main" val="3871573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7DDE3-CA42-441F-B8E4-85543B4A4E49}"/>
              </a:ext>
            </a:extLst>
          </p:cNvPr>
          <p:cNvSpPr>
            <a:spLocks noGrp="1"/>
          </p:cNvSpPr>
          <p:nvPr>
            <p:ph type="title"/>
          </p:nvPr>
        </p:nvSpPr>
        <p:spPr/>
        <p:txBody>
          <a:bodyPr/>
          <a:lstStyle/>
          <a:p>
            <a:r>
              <a:rPr lang="en-US"/>
              <a:t>Acid base on K excretion</a:t>
            </a:r>
          </a:p>
        </p:txBody>
      </p:sp>
      <p:sp>
        <p:nvSpPr>
          <p:cNvPr id="3" name="Content Placeholder 2">
            <a:extLst>
              <a:ext uri="{FF2B5EF4-FFF2-40B4-BE49-F238E27FC236}">
                <a16:creationId xmlns:a16="http://schemas.microsoft.com/office/drawing/2014/main" id="{F8EFEF32-22E6-4205-A677-EEB5A510A1AA}"/>
              </a:ext>
            </a:extLst>
          </p:cNvPr>
          <p:cNvSpPr>
            <a:spLocks noGrp="1"/>
          </p:cNvSpPr>
          <p:nvPr>
            <p:ph idx="1"/>
          </p:nvPr>
        </p:nvSpPr>
        <p:spPr/>
        <p:txBody>
          <a:bodyPr/>
          <a:lstStyle/>
          <a:p>
            <a:r>
              <a:rPr lang="en-US"/>
              <a:t>Alkalosis causes efflux of H into ECF, so K goes into cell and increases urinary excretion (hypokalemic)</a:t>
            </a:r>
          </a:p>
          <a:p>
            <a:r>
              <a:rPr lang="en-US"/>
              <a:t>Acidosis causes influx of H into cell and efflux of K (hyperkalemic)</a:t>
            </a:r>
          </a:p>
          <a:p>
            <a:r>
              <a:rPr lang="en-US"/>
              <a:t>Intracellular pH effects Na-K-ATPase and channels – low pH cause inhibition so K can escape, high pH causes the inhibition to be lifted to stimulate the pumps, so more K into cell </a:t>
            </a:r>
          </a:p>
        </p:txBody>
      </p:sp>
    </p:spTree>
    <p:extLst>
      <p:ext uri="{BB962C8B-B14F-4D97-AF65-F5344CB8AC3E}">
        <p14:creationId xmlns:p14="http://schemas.microsoft.com/office/powerpoint/2010/main" val="1365291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8370766-CC13-4DF4-AF0A-0E820B8D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57B3C4F9-03D9-4B39-9F3C-0366542305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529" y="237744"/>
            <a:ext cx="8531352" cy="6382512"/>
          </a:xfrm>
          <a:prstGeom prst="rect">
            <a:avLst/>
          </a:prstGeom>
          <a:ln w="6350" cap="flat" cmpd="sng" algn="ctr">
            <a:noFill/>
            <a:prstDash val="solid"/>
          </a:ln>
          <a:effectLst>
            <a:outerShdw blurRad="50800" algn="ctr" rotWithShape="0">
              <a:prstClr val="black">
                <a:alpha val="66000"/>
              </a:prstClr>
            </a:outerShdw>
            <a:softEdge rad="0"/>
          </a:effectLst>
        </p:spPr>
      </p:sp>
      <p:sp>
        <p:nvSpPr>
          <p:cNvPr id="15" name="Rectangle 14">
            <a:extLst>
              <a:ext uri="{FF2B5EF4-FFF2-40B4-BE49-F238E27FC236}">
                <a16:creationId xmlns:a16="http://schemas.microsoft.com/office/drawing/2014/main" id="{3B61CA66-E7F4-49EC-89DC-F37EE69334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3B23BA4-DDC3-4D31-B353-CD72C138CBC4}"/>
              </a:ext>
            </a:extLst>
          </p:cNvPr>
          <p:cNvSpPr>
            <a:spLocks noGrp="1"/>
          </p:cNvSpPr>
          <p:nvPr>
            <p:ph type="title"/>
          </p:nvPr>
        </p:nvSpPr>
        <p:spPr>
          <a:xfrm>
            <a:off x="9387189" y="612843"/>
            <a:ext cx="2247091" cy="1499738"/>
          </a:xfrm>
        </p:spPr>
        <p:txBody>
          <a:bodyPr anchor="b">
            <a:normAutofit/>
          </a:bodyPr>
          <a:lstStyle/>
          <a:p>
            <a:r>
              <a:rPr lang="en-US" sz="2800">
                <a:solidFill>
                  <a:srgbClr val="FFFFFF"/>
                </a:solidFill>
              </a:rPr>
              <a:t>Take home points</a:t>
            </a:r>
          </a:p>
        </p:txBody>
      </p:sp>
      <p:sp>
        <p:nvSpPr>
          <p:cNvPr id="17" name="Rectangle 16">
            <a:extLst>
              <a:ext uri="{FF2B5EF4-FFF2-40B4-BE49-F238E27FC236}">
                <a16:creationId xmlns:a16="http://schemas.microsoft.com/office/drawing/2014/main" id="{886ACB74-3D88-4CD7-B619-829D70AD4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0122" y="413053"/>
            <a:ext cx="8212114" cy="6064596"/>
          </a:xfrm>
          <a:prstGeom prst="rect">
            <a:avLst/>
          </a:prstGeom>
          <a:noFill/>
          <a:ln w="6350" cap="sq" cmpd="sng" algn="ctr">
            <a:solidFill>
              <a:schemeClr val="tx1">
                <a:lumMod val="75000"/>
                <a:lumOff val="25000"/>
              </a:schemeClr>
            </a:solidFill>
            <a:prstDash val="solid"/>
            <a:miter lim="800000"/>
          </a:ln>
          <a:effectLst/>
        </p:spPr>
      </p:sp>
      <p:pic>
        <p:nvPicPr>
          <p:cNvPr id="4" name="Content Placeholder 3">
            <a:extLst>
              <a:ext uri="{FF2B5EF4-FFF2-40B4-BE49-F238E27FC236}">
                <a16:creationId xmlns:a16="http://schemas.microsoft.com/office/drawing/2014/main" id="{25155568-4F51-433F-B36E-93572E4E01CC}"/>
              </a:ext>
            </a:extLst>
          </p:cNvPr>
          <p:cNvPicPr>
            <a:picLocks noChangeAspect="1"/>
          </p:cNvPicPr>
          <p:nvPr/>
        </p:nvPicPr>
        <p:blipFill>
          <a:blip r:embed="rId2"/>
          <a:stretch>
            <a:fillRect/>
          </a:stretch>
        </p:blipFill>
        <p:spPr>
          <a:xfrm>
            <a:off x="730162" y="768150"/>
            <a:ext cx="7561991" cy="5350107"/>
          </a:xfrm>
          <a:prstGeom prst="rect">
            <a:avLst/>
          </a:prstGeom>
        </p:spPr>
      </p:pic>
      <p:sp>
        <p:nvSpPr>
          <p:cNvPr id="8" name="Content Placeholder 7">
            <a:extLst>
              <a:ext uri="{FF2B5EF4-FFF2-40B4-BE49-F238E27FC236}">
                <a16:creationId xmlns:a16="http://schemas.microsoft.com/office/drawing/2014/main" id="{0F13F81B-9127-4C36-9019-9D04671A100E}"/>
              </a:ext>
            </a:extLst>
          </p:cNvPr>
          <p:cNvSpPr>
            <a:spLocks noGrp="1"/>
          </p:cNvSpPr>
          <p:nvPr>
            <p:ph idx="1"/>
          </p:nvPr>
        </p:nvSpPr>
        <p:spPr>
          <a:xfrm>
            <a:off x="9387190" y="2149813"/>
            <a:ext cx="2247090" cy="72882"/>
          </a:xfrm>
        </p:spPr>
        <p:txBody>
          <a:bodyPr>
            <a:normAutofit fontScale="25000" lnSpcReduction="20000"/>
          </a:bodyPr>
          <a:lstStyle/>
          <a:p>
            <a:endParaRPr lang="en-US" sz="1400">
              <a:solidFill>
                <a:srgbClr val="FFFFFF"/>
              </a:solidFill>
            </a:endParaRPr>
          </a:p>
        </p:txBody>
      </p:sp>
    </p:spTree>
    <p:extLst>
      <p:ext uri="{BB962C8B-B14F-4D97-AF65-F5344CB8AC3E}">
        <p14:creationId xmlns:p14="http://schemas.microsoft.com/office/powerpoint/2010/main" val="3627351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9FE1E-CA41-4326-8572-1A922BDFED25}"/>
              </a:ext>
            </a:extLst>
          </p:cNvPr>
          <p:cNvSpPr>
            <a:spLocks noGrp="1"/>
          </p:cNvSpPr>
          <p:nvPr>
            <p:ph type="title"/>
          </p:nvPr>
        </p:nvSpPr>
        <p:spPr/>
        <p:txBody>
          <a:bodyPr>
            <a:normAutofit fontScale="90000"/>
          </a:bodyPr>
          <a:lstStyle/>
          <a:p>
            <a:r>
              <a:rPr lang="en-US"/>
              <a:t>Chapter 9: Regulation H+ balance</a:t>
            </a:r>
          </a:p>
        </p:txBody>
      </p:sp>
      <p:sp>
        <p:nvSpPr>
          <p:cNvPr id="6" name="Content Placeholder 5">
            <a:extLst>
              <a:ext uri="{FF2B5EF4-FFF2-40B4-BE49-F238E27FC236}">
                <a16:creationId xmlns:a16="http://schemas.microsoft.com/office/drawing/2014/main" id="{AEADADD2-E1F6-4F5A-80AB-2DD85E495A18}"/>
              </a:ext>
            </a:extLst>
          </p:cNvPr>
          <p:cNvSpPr>
            <a:spLocks noGrp="1"/>
          </p:cNvSpPr>
          <p:nvPr>
            <p:ph idx="1"/>
          </p:nvPr>
        </p:nvSpPr>
        <p:spPr/>
        <p:txBody>
          <a:bodyPr/>
          <a:lstStyle/>
          <a:p>
            <a:r>
              <a:rPr lang="en-US"/>
              <a:t>Acid base balance:</a:t>
            </a:r>
          </a:p>
          <a:p>
            <a:pPr marL="342900" indent="-342900">
              <a:buAutoNum type="arabicParenR"/>
            </a:pPr>
            <a:r>
              <a:rPr lang="en-US"/>
              <a:t>Matching excretion of acid base equivalents to input via kidneys</a:t>
            </a:r>
          </a:p>
          <a:p>
            <a:pPr marL="342900" indent="-342900">
              <a:buAutoNum type="arabicParenR"/>
            </a:pPr>
            <a:r>
              <a:rPr lang="en-US"/>
              <a:t>Regulating the ratio of weak acids to conjugate bases in buffer systems</a:t>
            </a:r>
          </a:p>
          <a:p>
            <a:r>
              <a:rPr lang="en-US"/>
              <a:t>Gain acids or bases by:</a:t>
            </a:r>
          </a:p>
          <a:p>
            <a:pPr marL="342900" indent="-342900">
              <a:buAutoNum type="arabicParenR"/>
            </a:pPr>
            <a:r>
              <a:rPr lang="en-US"/>
              <a:t>Diet</a:t>
            </a:r>
          </a:p>
          <a:p>
            <a:pPr marL="342900" indent="-342900">
              <a:buAutoNum type="arabicParenR"/>
            </a:pPr>
            <a:r>
              <a:rPr lang="en-US"/>
              <a:t>GI tract secretions</a:t>
            </a:r>
          </a:p>
          <a:p>
            <a:pPr marL="342900" indent="-342900">
              <a:buAutoNum type="arabicParenR"/>
            </a:pPr>
            <a:r>
              <a:rPr lang="en-US"/>
              <a:t>Metabolism of stored fat and glycogen </a:t>
            </a:r>
          </a:p>
          <a:p>
            <a:r>
              <a:rPr lang="en-US"/>
              <a:t>Acid base disturbance is usually transient and relies on other systems for regulation</a:t>
            </a:r>
          </a:p>
          <a:p>
            <a:pPr marL="342900" indent="-342900">
              <a:buAutoNum type="arabicParenR"/>
            </a:pPr>
            <a:endParaRPr lang="en-US"/>
          </a:p>
        </p:txBody>
      </p:sp>
    </p:spTree>
    <p:extLst>
      <p:ext uri="{BB962C8B-B14F-4D97-AF65-F5344CB8AC3E}">
        <p14:creationId xmlns:p14="http://schemas.microsoft.com/office/powerpoint/2010/main" val="367061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F5575-B6C7-475D-A34E-AC4FF70D52C7}"/>
              </a:ext>
            </a:extLst>
          </p:cNvPr>
          <p:cNvSpPr>
            <a:spLocks noGrp="1"/>
          </p:cNvSpPr>
          <p:nvPr>
            <p:ph type="title"/>
          </p:nvPr>
        </p:nvSpPr>
        <p:spPr/>
        <p:txBody>
          <a:bodyPr/>
          <a:lstStyle/>
          <a:p>
            <a:r>
              <a:rPr lang="en-US"/>
              <a:t>Buffers</a:t>
            </a:r>
          </a:p>
        </p:txBody>
      </p:sp>
      <p:sp>
        <p:nvSpPr>
          <p:cNvPr id="3" name="Content Placeholder 2">
            <a:extLst>
              <a:ext uri="{FF2B5EF4-FFF2-40B4-BE49-F238E27FC236}">
                <a16:creationId xmlns:a16="http://schemas.microsoft.com/office/drawing/2014/main" id="{2EA20344-29DC-4B51-B7C4-21A67F599F90}"/>
              </a:ext>
            </a:extLst>
          </p:cNvPr>
          <p:cNvSpPr>
            <a:spLocks noGrp="1"/>
          </p:cNvSpPr>
          <p:nvPr>
            <p:ph idx="1"/>
          </p:nvPr>
        </p:nvSpPr>
        <p:spPr/>
        <p:txBody>
          <a:bodyPr/>
          <a:lstStyle/>
          <a:p>
            <a:r>
              <a:rPr lang="en-US"/>
              <a:t>Buffers prevent large changes in pH due to transient accumulations</a:t>
            </a:r>
          </a:p>
          <a:p>
            <a:r>
              <a:rPr lang="en-US"/>
              <a:t>Buffer system: weak acid, conjugate base and free proton</a:t>
            </a:r>
          </a:p>
          <a:p>
            <a:r>
              <a:rPr lang="en-US"/>
              <a:t>At equilibrium, the concentration of free H ions is determined by the ratio of the concentrations of conjugate base to weak acid – pH= </a:t>
            </a:r>
            <a:r>
              <a:rPr lang="en-US" err="1"/>
              <a:t>pK</a:t>
            </a:r>
            <a:r>
              <a:rPr lang="en-US"/>
              <a:t> + log[base/acid]</a:t>
            </a:r>
          </a:p>
          <a:p>
            <a:r>
              <a:rPr lang="en-US">
                <a:sym typeface="Wingdings" panose="05000000000000000000" pitchFamily="2" charset="2"/>
              </a:rPr>
              <a:t>ECF buffers= phosphate, albumin and hemoglobin</a:t>
            </a:r>
          </a:p>
          <a:p>
            <a:r>
              <a:rPr lang="en-US">
                <a:sym typeface="Wingdings" panose="05000000000000000000" pitchFamily="2" charset="2"/>
              </a:rPr>
              <a:t>CO2 and HCO3 system: CO2 acts as a weak acid, combines with H2O to form carbonic acid which dissociates to HCO3 and H+</a:t>
            </a:r>
          </a:p>
          <a:p>
            <a:r>
              <a:rPr lang="en-US">
                <a:sym typeface="Wingdings" panose="05000000000000000000" pitchFamily="2" charset="2"/>
              </a:rPr>
              <a:t>Enzyme carbonic anhydrase </a:t>
            </a:r>
          </a:p>
          <a:p>
            <a:endParaRPr lang="en-US">
              <a:sym typeface="Wingdings" panose="05000000000000000000" pitchFamily="2" charset="2"/>
            </a:endParaRPr>
          </a:p>
          <a:p>
            <a:endParaRPr lang="en-US"/>
          </a:p>
        </p:txBody>
      </p:sp>
      <p:pic>
        <p:nvPicPr>
          <p:cNvPr id="4" name="Picture 3">
            <a:extLst>
              <a:ext uri="{FF2B5EF4-FFF2-40B4-BE49-F238E27FC236}">
                <a16:creationId xmlns:a16="http://schemas.microsoft.com/office/drawing/2014/main" id="{7EC16D61-D282-46AF-83D8-33F7E0301FF3}"/>
              </a:ext>
            </a:extLst>
          </p:cNvPr>
          <p:cNvPicPr>
            <a:picLocks noChangeAspect="1"/>
          </p:cNvPicPr>
          <p:nvPr/>
        </p:nvPicPr>
        <p:blipFill>
          <a:blip r:embed="rId3"/>
          <a:stretch>
            <a:fillRect/>
          </a:stretch>
        </p:blipFill>
        <p:spPr>
          <a:xfrm>
            <a:off x="3797251" y="1328394"/>
            <a:ext cx="4400550" cy="295275"/>
          </a:xfrm>
          <a:prstGeom prst="rect">
            <a:avLst/>
          </a:prstGeom>
        </p:spPr>
      </p:pic>
      <p:pic>
        <p:nvPicPr>
          <p:cNvPr id="5" name="Picture 4">
            <a:extLst>
              <a:ext uri="{FF2B5EF4-FFF2-40B4-BE49-F238E27FC236}">
                <a16:creationId xmlns:a16="http://schemas.microsoft.com/office/drawing/2014/main" id="{17CD8565-CF26-4A2E-87CD-A70DE61FDD2D}"/>
              </a:ext>
            </a:extLst>
          </p:cNvPr>
          <p:cNvPicPr>
            <a:picLocks noChangeAspect="1"/>
          </p:cNvPicPr>
          <p:nvPr/>
        </p:nvPicPr>
        <p:blipFill>
          <a:blip r:embed="rId4"/>
          <a:stretch>
            <a:fillRect/>
          </a:stretch>
        </p:blipFill>
        <p:spPr>
          <a:xfrm>
            <a:off x="3122953" y="5148606"/>
            <a:ext cx="5495925" cy="762000"/>
          </a:xfrm>
          <a:prstGeom prst="rect">
            <a:avLst/>
          </a:prstGeom>
        </p:spPr>
      </p:pic>
    </p:spTree>
    <p:extLst>
      <p:ext uri="{BB962C8B-B14F-4D97-AF65-F5344CB8AC3E}">
        <p14:creationId xmlns:p14="http://schemas.microsoft.com/office/powerpoint/2010/main" val="15084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0163E-E707-454C-A8AA-F61FB78208C4}"/>
              </a:ext>
            </a:extLst>
          </p:cNvPr>
          <p:cNvSpPr>
            <a:spLocks noGrp="1"/>
          </p:cNvSpPr>
          <p:nvPr>
            <p:ph type="title"/>
          </p:nvPr>
        </p:nvSpPr>
        <p:spPr/>
        <p:txBody>
          <a:bodyPr/>
          <a:lstStyle/>
          <a:p>
            <a:r>
              <a:rPr lang="en-US"/>
              <a:t>Acid base</a:t>
            </a:r>
          </a:p>
        </p:txBody>
      </p:sp>
      <p:sp>
        <p:nvSpPr>
          <p:cNvPr id="3" name="Content Placeholder 2">
            <a:extLst>
              <a:ext uri="{FF2B5EF4-FFF2-40B4-BE49-F238E27FC236}">
                <a16:creationId xmlns:a16="http://schemas.microsoft.com/office/drawing/2014/main" id="{9E4C2FCB-674E-49AE-8024-0051C1462072}"/>
              </a:ext>
            </a:extLst>
          </p:cNvPr>
          <p:cNvSpPr>
            <a:spLocks noGrp="1"/>
          </p:cNvSpPr>
          <p:nvPr>
            <p:ph idx="1"/>
          </p:nvPr>
        </p:nvSpPr>
        <p:spPr/>
        <p:txBody>
          <a:bodyPr>
            <a:normAutofit/>
          </a:bodyPr>
          <a:lstStyle/>
          <a:p>
            <a:r>
              <a:rPr lang="en-US"/>
              <a:t>Addition or loss of H does not impact PaCO2, since PaCO2 is regulated by ventilation, so it is kept constant , however major change on HCO3</a:t>
            </a:r>
          </a:p>
          <a:p>
            <a:r>
              <a:rPr lang="en-US"/>
              <a:t>H+ +HCO3</a:t>
            </a:r>
            <a:r>
              <a:rPr lang="en-US">
                <a:sym typeface="Wingdings" panose="05000000000000000000" pitchFamily="2" charset="2"/>
              </a:rPr>
              <a:t> carbonic anhydrase CO2 and H2O exhale CO2, restore CO2 and H2CO3, but lose HCO3</a:t>
            </a:r>
          </a:p>
          <a:p>
            <a:r>
              <a:rPr lang="en-US">
                <a:sym typeface="Wingdings" panose="05000000000000000000" pitchFamily="2" charset="2"/>
              </a:rPr>
              <a:t>Kidneys are responsible for generating HCO3</a:t>
            </a:r>
            <a:endParaRPr lang="en-US"/>
          </a:p>
          <a:p>
            <a:r>
              <a:rPr lang="en-US"/>
              <a:t>Large amount of metabolic CO2  generated: arterial blood</a:t>
            </a:r>
            <a:r>
              <a:rPr lang="en-US">
                <a:sym typeface="Wingdings" panose="05000000000000000000" pitchFamily="2" charset="2"/>
              </a:rPr>
              <a:t> tissue</a:t>
            </a:r>
            <a:r>
              <a:rPr lang="en-US"/>
              <a:t> capillaries, CO2 + water in RBCs form H and HCO3</a:t>
            </a:r>
            <a:r>
              <a:rPr lang="en-US">
                <a:sym typeface="Wingdings" panose="05000000000000000000" pitchFamily="2" charset="2"/>
              </a:rPr>
              <a:t> H buffered by hemoglobin (1+ HCO3)</a:t>
            </a:r>
          </a:p>
          <a:p>
            <a:r>
              <a:rPr lang="en-US">
                <a:sym typeface="Wingdings" panose="05000000000000000000" pitchFamily="2" charset="2"/>
              </a:rPr>
              <a:t>Venous return to lungs there is reversal HCO3 and H water and CO2 which is diffused into lungs (1-HCO3)</a:t>
            </a:r>
            <a:endParaRPr lang="en-US"/>
          </a:p>
          <a:p>
            <a:r>
              <a:rPr lang="en-US"/>
              <a:t>CO2 and HCO3 excreted separately, input of H from a fixed acid must be balanced by the kidneys </a:t>
            </a:r>
          </a:p>
          <a:p>
            <a:endParaRPr lang="en-US"/>
          </a:p>
        </p:txBody>
      </p:sp>
    </p:spTree>
    <p:extLst>
      <p:ext uri="{BB962C8B-B14F-4D97-AF65-F5344CB8AC3E}">
        <p14:creationId xmlns:p14="http://schemas.microsoft.com/office/powerpoint/2010/main" val="724357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7890D-CF62-4DD0-B908-C1B2434C343B}"/>
              </a:ext>
            </a:extLst>
          </p:cNvPr>
          <p:cNvSpPr>
            <a:spLocks noGrp="1"/>
          </p:cNvSpPr>
          <p:nvPr>
            <p:ph type="title"/>
          </p:nvPr>
        </p:nvSpPr>
        <p:spPr/>
        <p:txBody>
          <a:bodyPr/>
          <a:lstStyle/>
          <a:p>
            <a:r>
              <a:rPr lang="en-US"/>
              <a:t>GI </a:t>
            </a:r>
          </a:p>
        </p:txBody>
      </p:sp>
      <p:sp>
        <p:nvSpPr>
          <p:cNvPr id="3" name="Content Placeholder 2">
            <a:extLst>
              <a:ext uri="{FF2B5EF4-FFF2-40B4-BE49-F238E27FC236}">
                <a16:creationId xmlns:a16="http://schemas.microsoft.com/office/drawing/2014/main" id="{C53D854A-8D3D-493B-A9D2-4853A653E3DB}"/>
              </a:ext>
            </a:extLst>
          </p:cNvPr>
          <p:cNvSpPr>
            <a:spLocks noGrp="1"/>
          </p:cNvSpPr>
          <p:nvPr>
            <p:ph idx="1"/>
          </p:nvPr>
        </p:nvSpPr>
        <p:spPr/>
        <p:txBody>
          <a:bodyPr/>
          <a:lstStyle/>
          <a:p>
            <a:r>
              <a:rPr lang="en-US"/>
              <a:t>Cells lining the gut can secrete HCO3 and H, pancreas and liver also secrete HCO3</a:t>
            </a:r>
          </a:p>
          <a:p>
            <a:r>
              <a:rPr lang="en-US"/>
              <a:t>Cells in the GI tract separate H and HCO3, so different regions of GIT acidify or alkalinize (lumen vs </a:t>
            </a:r>
            <a:r>
              <a:rPr lang="en-US" err="1"/>
              <a:t>interstitium</a:t>
            </a:r>
            <a:r>
              <a:rPr lang="en-US"/>
              <a:t>) </a:t>
            </a:r>
          </a:p>
          <a:p>
            <a:r>
              <a:rPr lang="en-US"/>
              <a:t> Nearly acid base neutral, small net secretion of HCO3 into intestinal lumen and H into blood</a:t>
            </a:r>
          </a:p>
          <a:p>
            <a:r>
              <a:rPr lang="en-US"/>
              <a:t>Change in disease states- </a:t>
            </a:r>
            <a:r>
              <a:rPr lang="en-US" err="1"/>
              <a:t>ie</a:t>
            </a:r>
            <a:r>
              <a:rPr lang="en-US"/>
              <a:t> vomiting </a:t>
            </a:r>
          </a:p>
          <a:p>
            <a:r>
              <a:rPr lang="en-US"/>
              <a:t>Oxidative metabolism of fats and carbs are acid base neutral, however in disease states this can change </a:t>
            </a:r>
            <a:r>
              <a:rPr lang="en-US" err="1"/>
              <a:t>ie</a:t>
            </a:r>
            <a:r>
              <a:rPr lang="en-US"/>
              <a:t> lactic acidosis or ketosis</a:t>
            </a:r>
          </a:p>
          <a:p>
            <a:pPr marL="0" indent="0">
              <a:buNone/>
            </a:pPr>
            <a:endParaRPr lang="en-US"/>
          </a:p>
        </p:txBody>
      </p:sp>
    </p:spTree>
    <p:extLst>
      <p:ext uri="{BB962C8B-B14F-4D97-AF65-F5344CB8AC3E}">
        <p14:creationId xmlns:p14="http://schemas.microsoft.com/office/powerpoint/2010/main" val="478644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99F74-2CCD-48AB-A1AB-686B1058CFB5}"/>
              </a:ext>
            </a:extLst>
          </p:cNvPr>
          <p:cNvSpPr>
            <a:spLocks noGrp="1"/>
          </p:cNvSpPr>
          <p:nvPr>
            <p:ph type="title"/>
          </p:nvPr>
        </p:nvSpPr>
        <p:spPr/>
        <p:txBody>
          <a:bodyPr/>
          <a:lstStyle/>
          <a:p>
            <a:r>
              <a:rPr lang="en-US"/>
              <a:t>Topics</a:t>
            </a:r>
          </a:p>
        </p:txBody>
      </p:sp>
      <p:sp>
        <p:nvSpPr>
          <p:cNvPr id="3" name="Content Placeholder 2">
            <a:extLst>
              <a:ext uri="{FF2B5EF4-FFF2-40B4-BE49-F238E27FC236}">
                <a16:creationId xmlns:a16="http://schemas.microsoft.com/office/drawing/2014/main" id="{AE492380-B6E2-436F-B7A3-AA7A8CBDB6F4}"/>
              </a:ext>
            </a:extLst>
          </p:cNvPr>
          <p:cNvSpPr>
            <a:spLocks noGrp="1"/>
          </p:cNvSpPr>
          <p:nvPr>
            <p:ph idx="1"/>
          </p:nvPr>
        </p:nvSpPr>
        <p:spPr/>
        <p:txBody>
          <a:bodyPr/>
          <a:lstStyle/>
          <a:p>
            <a:r>
              <a:rPr lang="en-US"/>
              <a:t>Chapter 8: Renal regulation of potassium balance</a:t>
            </a:r>
          </a:p>
          <a:p>
            <a:r>
              <a:rPr lang="en-US"/>
              <a:t>Chapter 9: Regulation of hydrogen ion balance </a:t>
            </a:r>
          </a:p>
          <a:p>
            <a:r>
              <a:rPr lang="en-US"/>
              <a:t>Chapter 10: Regulation of calcium and phosphate balance</a:t>
            </a:r>
          </a:p>
        </p:txBody>
      </p:sp>
    </p:spTree>
    <p:extLst>
      <p:ext uri="{BB962C8B-B14F-4D97-AF65-F5344CB8AC3E}">
        <p14:creationId xmlns:p14="http://schemas.microsoft.com/office/powerpoint/2010/main" val="2173855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57F21-7D97-4127-8230-60D1FC5B58BF}"/>
              </a:ext>
            </a:extLst>
          </p:cNvPr>
          <p:cNvSpPr>
            <a:spLocks noGrp="1"/>
          </p:cNvSpPr>
          <p:nvPr>
            <p:ph type="title"/>
          </p:nvPr>
        </p:nvSpPr>
        <p:spPr/>
        <p:txBody>
          <a:bodyPr/>
          <a:lstStyle/>
          <a:p>
            <a:r>
              <a:rPr lang="en-US"/>
              <a:t>Renal HCO3 reabsorption </a:t>
            </a:r>
          </a:p>
        </p:txBody>
      </p:sp>
      <p:sp>
        <p:nvSpPr>
          <p:cNvPr id="3" name="Content Placeholder 2">
            <a:extLst>
              <a:ext uri="{FF2B5EF4-FFF2-40B4-BE49-F238E27FC236}">
                <a16:creationId xmlns:a16="http://schemas.microsoft.com/office/drawing/2014/main" id="{362D4AA8-75AA-472F-B5A9-4D8184302F0E}"/>
              </a:ext>
            </a:extLst>
          </p:cNvPr>
          <p:cNvSpPr>
            <a:spLocks noGrp="1"/>
          </p:cNvSpPr>
          <p:nvPr>
            <p:ph idx="1"/>
          </p:nvPr>
        </p:nvSpPr>
        <p:spPr/>
        <p:txBody>
          <a:bodyPr>
            <a:normAutofit/>
          </a:bodyPr>
          <a:lstStyle/>
          <a:p>
            <a:r>
              <a:rPr lang="en-US"/>
              <a:t>Freely filtered at renal corpuscle, 4320 mmol/day! </a:t>
            </a:r>
          </a:p>
          <a:p>
            <a:r>
              <a:rPr lang="en-US"/>
              <a:t>HCO3 reabsorption linked to H+ secretion</a:t>
            </a:r>
          </a:p>
          <a:p>
            <a:r>
              <a:rPr lang="en-US"/>
              <a:t>Large amount of H+ secretion into lumen of proximal tubule, in distal nephron via Type A IC cells </a:t>
            </a:r>
          </a:p>
          <a:p>
            <a:r>
              <a:rPr lang="en-US"/>
              <a:t>In the cells HCO3 and H+ are created, H actively secreted in tubular lumen</a:t>
            </a:r>
          </a:p>
          <a:p>
            <a:r>
              <a:rPr lang="en-US"/>
              <a:t>HCO3 stays in the cell transported across basolateral membrane to </a:t>
            </a:r>
            <a:r>
              <a:rPr lang="en-US" err="1"/>
              <a:t>interstitium</a:t>
            </a:r>
            <a:r>
              <a:rPr lang="en-US"/>
              <a:t>- blood</a:t>
            </a:r>
          </a:p>
          <a:p>
            <a:r>
              <a:rPr lang="en-US"/>
              <a:t>H in tubular lumen combines with filtered HCO3</a:t>
            </a:r>
            <a:r>
              <a:rPr lang="en-US">
                <a:sym typeface="Wingdings" panose="05000000000000000000" pitchFamily="2" charset="2"/>
              </a:rPr>
              <a:t> H2O and CO2 into cell HCO3 and H  H to secreted to lumen, HCO3 basolateral to enter plasma</a:t>
            </a:r>
          </a:p>
          <a:p>
            <a:r>
              <a:rPr lang="en-US">
                <a:sym typeface="Wingdings" panose="05000000000000000000" pitchFamily="2" charset="2"/>
              </a:rPr>
              <a:t>The filtered HCO3 is gone but replaced</a:t>
            </a:r>
          </a:p>
          <a:p>
            <a:r>
              <a:rPr lang="en-US">
                <a:sym typeface="Wingdings" panose="05000000000000000000" pitchFamily="2" charset="2"/>
              </a:rPr>
              <a:t>H helps with HCO3 conservation, H not excreted in urine but used to form H2O</a:t>
            </a:r>
          </a:p>
        </p:txBody>
      </p:sp>
    </p:spTree>
    <p:extLst>
      <p:ext uri="{BB962C8B-B14F-4D97-AF65-F5344CB8AC3E}">
        <p14:creationId xmlns:p14="http://schemas.microsoft.com/office/powerpoint/2010/main" val="2189404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F63F4-0776-464E-95D3-7CC0C770C008}"/>
              </a:ext>
            </a:extLst>
          </p:cNvPr>
          <p:cNvSpPr>
            <a:spLocks noGrp="1"/>
          </p:cNvSpPr>
          <p:nvPr>
            <p:ph type="title"/>
          </p:nvPr>
        </p:nvSpPr>
        <p:spPr/>
        <p:txBody>
          <a:bodyPr/>
          <a:lstStyle/>
          <a:p>
            <a:r>
              <a:rPr lang="en-US"/>
              <a:t>HCO3 excretion </a:t>
            </a:r>
          </a:p>
        </p:txBody>
      </p:sp>
      <p:sp>
        <p:nvSpPr>
          <p:cNvPr id="3" name="Content Placeholder 2">
            <a:extLst>
              <a:ext uri="{FF2B5EF4-FFF2-40B4-BE49-F238E27FC236}">
                <a16:creationId xmlns:a16="http://schemas.microsoft.com/office/drawing/2014/main" id="{14CE9EF3-7A59-401F-AB4E-DFDE0DA86BC0}"/>
              </a:ext>
            </a:extLst>
          </p:cNvPr>
          <p:cNvSpPr>
            <a:spLocks noGrp="1"/>
          </p:cNvSpPr>
          <p:nvPr>
            <p:ph idx="1"/>
          </p:nvPr>
        </p:nvSpPr>
        <p:spPr/>
        <p:txBody>
          <a:bodyPr/>
          <a:lstStyle/>
          <a:p>
            <a:r>
              <a:rPr lang="en-US"/>
              <a:t>Excrete enough HCO3 in urine to match input </a:t>
            </a:r>
          </a:p>
          <a:p>
            <a:pPr marL="342900" indent="-342900">
              <a:buAutoNum type="arabicParenR"/>
            </a:pPr>
            <a:r>
              <a:rPr lang="en-US"/>
              <a:t>Allow some filtered HCO3 to pass in urine </a:t>
            </a:r>
          </a:p>
          <a:p>
            <a:pPr marL="342900" indent="-342900">
              <a:buAutoNum type="arabicParenR"/>
            </a:pPr>
            <a:r>
              <a:rPr lang="en-US"/>
              <a:t>Secrete HCO3 via Type B IC cells -CCD</a:t>
            </a:r>
          </a:p>
          <a:p>
            <a:r>
              <a:rPr lang="en-US"/>
              <a:t>Produced via CA reaction in the cell</a:t>
            </a:r>
            <a:r>
              <a:rPr lang="en-US">
                <a:sym typeface="Wingdings" panose="05000000000000000000" pitchFamily="2" charset="2"/>
              </a:rPr>
              <a:t></a:t>
            </a:r>
            <a:r>
              <a:rPr lang="en-US"/>
              <a:t>HCO3 moves into the tubular lumen via Cl-HCO3 antiporter and H via H-ATPase pump on basolateral side</a:t>
            </a:r>
          </a:p>
          <a:p>
            <a:r>
              <a:rPr lang="en-US"/>
              <a:t>Excretion of acids- when H+ added to body reduces HCO3, so need to replace</a:t>
            </a:r>
          </a:p>
          <a:p>
            <a:pPr marL="342900" indent="-342900">
              <a:buAutoNum type="arabicParenR"/>
            </a:pPr>
            <a:r>
              <a:rPr lang="en-US"/>
              <a:t>H ion and HCO3* created from CO2 and water in the cell</a:t>
            </a:r>
            <a:r>
              <a:rPr lang="en-US">
                <a:sym typeface="Wingdings" panose="05000000000000000000" pitchFamily="2" charset="2"/>
              </a:rPr>
              <a:t> H ion secreted and combined with conjugate base of buffer that is </a:t>
            </a:r>
            <a:r>
              <a:rPr lang="en-US" b="1">
                <a:sym typeface="Wingdings" panose="05000000000000000000" pitchFamily="2" charset="2"/>
              </a:rPr>
              <a:t>NOT</a:t>
            </a:r>
            <a:r>
              <a:rPr lang="en-US">
                <a:sym typeface="Wingdings" panose="05000000000000000000" pitchFamily="2" charset="2"/>
              </a:rPr>
              <a:t> HCO3 in lumen  acid form of the buffer generated and excreted in the urine</a:t>
            </a:r>
          </a:p>
          <a:p>
            <a:pPr marL="342900" indent="-342900">
              <a:buAutoNum type="arabicParenR"/>
            </a:pPr>
            <a:r>
              <a:rPr lang="en-US">
                <a:sym typeface="Wingdings" panose="05000000000000000000" pitchFamily="2" charset="2"/>
              </a:rPr>
              <a:t>Secretion of H+ helped generate </a:t>
            </a:r>
            <a:r>
              <a:rPr lang="en-US" b="1">
                <a:sym typeface="Wingdings" panose="05000000000000000000" pitchFamily="2" charset="2"/>
              </a:rPr>
              <a:t>new</a:t>
            </a:r>
            <a:r>
              <a:rPr lang="en-US">
                <a:sym typeface="Wingdings" panose="05000000000000000000" pitchFamily="2" charset="2"/>
              </a:rPr>
              <a:t> HCO3 to replace the HCO3 used when acid load entered body initially </a:t>
            </a:r>
            <a:endParaRPr lang="en-US"/>
          </a:p>
          <a:p>
            <a:endParaRPr lang="en-US"/>
          </a:p>
        </p:txBody>
      </p:sp>
    </p:spTree>
    <p:extLst>
      <p:ext uri="{BB962C8B-B14F-4D97-AF65-F5344CB8AC3E}">
        <p14:creationId xmlns:p14="http://schemas.microsoft.com/office/powerpoint/2010/main" val="1633793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6CF2A-AD67-409B-A236-819F6AF4791E}"/>
              </a:ext>
            </a:extLst>
          </p:cNvPr>
          <p:cNvSpPr>
            <a:spLocks noGrp="1"/>
          </p:cNvSpPr>
          <p:nvPr>
            <p:ph type="title"/>
          </p:nvPr>
        </p:nvSpPr>
        <p:spPr/>
        <p:txBody>
          <a:bodyPr/>
          <a:lstStyle/>
          <a:p>
            <a:r>
              <a:rPr lang="en-US"/>
              <a:t>Source of buffers via filtration </a:t>
            </a:r>
          </a:p>
        </p:txBody>
      </p:sp>
      <p:sp>
        <p:nvSpPr>
          <p:cNvPr id="3" name="Content Placeholder 2">
            <a:extLst>
              <a:ext uri="{FF2B5EF4-FFF2-40B4-BE49-F238E27FC236}">
                <a16:creationId xmlns:a16="http://schemas.microsoft.com/office/drawing/2014/main" id="{7C17984C-5FAF-41C2-9ED6-A17D4C7336B2}"/>
              </a:ext>
            </a:extLst>
          </p:cNvPr>
          <p:cNvSpPr>
            <a:spLocks noGrp="1"/>
          </p:cNvSpPr>
          <p:nvPr>
            <p:ph idx="1"/>
          </p:nvPr>
        </p:nvSpPr>
        <p:spPr/>
        <p:txBody>
          <a:bodyPr>
            <a:normAutofit lnSpcReduction="10000"/>
          </a:bodyPr>
          <a:lstStyle/>
          <a:p>
            <a:r>
              <a:rPr lang="en-US"/>
              <a:t>H+ ion secretion can facilitate HCO3 reabsorption as well as generated new HCO3- same process but the result depends on 1 step – luminal H+ combines with HCO3 or none HCO3 buffer</a:t>
            </a:r>
          </a:p>
          <a:p>
            <a:r>
              <a:rPr lang="en-US"/>
              <a:t>Filtered- phosphate</a:t>
            </a:r>
          </a:p>
          <a:p>
            <a:r>
              <a:rPr lang="en-US"/>
              <a:t>2 forms: H2PO4- is a weak acid (20%), HPO4-2 is the conjugate base (80%)</a:t>
            </a:r>
          </a:p>
          <a:p>
            <a:r>
              <a:rPr lang="en-US"/>
              <a:t>Most of the base form combines with secreted H ions in collecting duct – when minimum tubular pH 4.4 is met almost all is converted to acid which is excreted, HCO3 goes to blood</a:t>
            </a:r>
          </a:p>
          <a:p>
            <a:r>
              <a:rPr lang="en-US"/>
              <a:t>About 40 mmol/day of un-resorbed divalent phosphate (base) available to buffer – cannot be upregulated </a:t>
            </a:r>
          </a:p>
          <a:p>
            <a:r>
              <a:rPr lang="en-US"/>
              <a:t>In DM ketones can act as buffers in the urine, but are poor due to low </a:t>
            </a:r>
            <a:r>
              <a:rPr lang="en-US" err="1"/>
              <a:t>pK</a:t>
            </a:r>
            <a:r>
              <a:rPr lang="en-US"/>
              <a:t>, so pH must be very low in order to combine with free H+</a:t>
            </a:r>
          </a:p>
        </p:txBody>
      </p:sp>
    </p:spTree>
    <p:extLst>
      <p:ext uri="{BB962C8B-B14F-4D97-AF65-F5344CB8AC3E}">
        <p14:creationId xmlns:p14="http://schemas.microsoft.com/office/powerpoint/2010/main" val="831060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AC13D-BD96-4728-8379-81E0C6B5EA25}"/>
              </a:ext>
            </a:extLst>
          </p:cNvPr>
          <p:cNvSpPr>
            <a:spLocks noGrp="1"/>
          </p:cNvSpPr>
          <p:nvPr>
            <p:ph type="title"/>
          </p:nvPr>
        </p:nvSpPr>
        <p:spPr/>
        <p:txBody>
          <a:bodyPr/>
          <a:lstStyle/>
          <a:p>
            <a:r>
              <a:rPr lang="en-US"/>
              <a:t>Source of buffers via synthesis</a:t>
            </a:r>
          </a:p>
        </p:txBody>
      </p:sp>
      <p:sp>
        <p:nvSpPr>
          <p:cNvPr id="3" name="Content Placeholder 2">
            <a:extLst>
              <a:ext uri="{FF2B5EF4-FFF2-40B4-BE49-F238E27FC236}">
                <a16:creationId xmlns:a16="http://schemas.microsoft.com/office/drawing/2014/main" id="{9776189A-0256-4F91-AB7C-8D527F780937}"/>
              </a:ext>
            </a:extLst>
          </p:cNvPr>
          <p:cNvSpPr>
            <a:spLocks noGrp="1"/>
          </p:cNvSpPr>
          <p:nvPr>
            <p:ph idx="1"/>
          </p:nvPr>
        </p:nvSpPr>
        <p:spPr/>
        <p:txBody>
          <a:bodyPr>
            <a:normAutofit lnSpcReduction="10000"/>
          </a:bodyPr>
          <a:lstStyle/>
          <a:p>
            <a:r>
              <a:rPr lang="en-US"/>
              <a:t>Synthesis – Ammonium </a:t>
            </a:r>
          </a:p>
          <a:p>
            <a:r>
              <a:rPr lang="en-US"/>
              <a:t>Due to processing of the core of amino acids: carboxyl to HCO3 and amino to ammonium, ammonium goes to liver to be processed to glutamine,  consume 1 HCO3 for 1 ammonium- acid base neutral</a:t>
            </a:r>
          </a:p>
          <a:p>
            <a:r>
              <a:rPr lang="en-US"/>
              <a:t>Glutamine (HCO3 and ammonium) taken up by proximal tubule cells via interstitium and lumen</a:t>
            </a:r>
            <a:r>
              <a:rPr lang="en-US">
                <a:sym typeface="Wingdings" panose="05000000000000000000" pitchFamily="2" charset="2"/>
              </a:rPr>
              <a:t> convert to HCO3 and ammonium ammonium to tubule </a:t>
            </a:r>
            <a:r>
              <a:rPr lang="en-US"/>
              <a:t>exchanged for Na via NHE-3 antiporter </a:t>
            </a:r>
            <a:r>
              <a:rPr lang="en-US">
                <a:sym typeface="Wingdings" panose="05000000000000000000" pitchFamily="2" charset="2"/>
              </a:rPr>
              <a:t>and </a:t>
            </a:r>
            <a:r>
              <a:rPr lang="en-US" b="1">
                <a:sym typeface="Wingdings" panose="05000000000000000000" pitchFamily="2" charset="2"/>
              </a:rPr>
              <a:t>new</a:t>
            </a:r>
            <a:r>
              <a:rPr lang="en-US">
                <a:sym typeface="Wingdings" panose="05000000000000000000" pitchFamily="2" charset="2"/>
              </a:rPr>
              <a:t> HCO3 to blood </a:t>
            </a:r>
            <a:endParaRPr lang="en-US"/>
          </a:p>
          <a:p>
            <a:r>
              <a:rPr lang="en-US"/>
              <a:t>From proximal tubule </a:t>
            </a:r>
            <a:r>
              <a:rPr lang="en-US">
                <a:sym typeface="Wingdings" panose="05000000000000000000" pitchFamily="2" charset="2"/>
              </a:rPr>
              <a:t> </a:t>
            </a:r>
            <a:r>
              <a:rPr lang="en-US"/>
              <a:t>Thick </a:t>
            </a:r>
            <a:r>
              <a:rPr lang="en-US" err="1"/>
              <a:t>asc</a:t>
            </a:r>
            <a:r>
              <a:rPr lang="en-US"/>
              <a:t> LOH 80% reabsorbed by NaK2Cl </a:t>
            </a:r>
            <a:r>
              <a:rPr lang="en-US" err="1"/>
              <a:t>multiporter</a:t>
            </a:r>
            <a:r>
              <a:rPr lang="en-US"/>
              <a:t> into cell from lumen (acts as K)</a:t>
            </a:r>
            <a:r>
              <a:rPr lang="en-US">
                <a:sym typeface="Wingdings" panose="05000000000000000000" pitchFamily="2" charset="2"/>
              </a:rPr>
              <a:t> ammonium is trapped in the medullary </a:t>
            </a:r>
            <a:r>
              <a:rPr lang="en-US" err="1">
                <a:sym typeface="Wingdings" panose="05000000000000000000" pitchFamily="2" charset="2"/>
              </a:rPr>
              <a:t>interstitium</a:t>
            </a:r>
            <a:r>
              <a:rPr lang="en-US">
                <a:sym typeface="Wingdings" panose="05000000000000000000" pitchFamily="2" charset="2"/>
              </a:rPr>
              <a:t> </a:t>
            </a:r>
          </a:p>
          <a:p>
            <a:r>
              <a:rPr lang="en-US">
                <a:sym typeface="Wingdings" panose="05000000000000000000" pitchFamily="2" charset="2"/>
              </a:rPr>
              <a:t>High concentration leads to secretion of some NH3 into the thin </a:t>
            </a:r>
            <a:r>
              <a:rPr lang="en-US" err="1">
                <a:sym typeface="Wingdings" panose="05000000000000000000" pitchFamily="2" charset="2"/>
              </a:rPr>
              <a:t>descLOH</a:t>
            </a:r>
            <a:endParaRPr lang="en-US">
              <a:sym typeface="Wingdings" panose="05000000000000000000" pitchFamily="2" charset="2"/>
            </a:endParaRPr>
          </a:p>
          <a:p>
            <a:r>
              <a:rPr lang="en-US">
                <a:sym typeface="Wingdings" panose="05000000000000000000" pitchFamily="2" charset="2"/>
              </a:rPr>
              <a:t>Lastly, in medullary collecting ducts- secretion as H+ and ammonia  ammonium from the medullary </a:t>
            </a:r>
            <a:r>
              <a:rPr lang="en-US" err="1">
                <a:sym typeface="Wingdings" panose="05000000000000000000" pitchFamily="2" charset="2"/>
              </a:rPr>
              <a:t>interstitium</a:t>
            </a:r>
            <a:r>
              <a:rPr lang="en-US">
                <a:sym typeface="Wingdings" panose="05000000000000000000" pitchFamily="2" charset="2"/>
              </a:rPr>
              <a:t> to be excreted</a:t>
            </a:r>
          </a:p>
          <a:p>
            <a:pPr marL="0" indent="0">
              <a:buNone/>
            </a:pPr>
            <a:endParaRPr lang="en-US"/>
          </a:p>
          <a:p>
            <a:endParaRPr lang="en-US"/>
          </a:p>
        </p:txBody>
      </p:sp>
    </p:spTree>
    <p:extLst>
      <p:ext uri="{BB962C8B-B14F-4D97-AF65-F5344CB8AC3E}">
        <p14:creationId xmlns:p14="http://schemas.microsoft.com/office/powerpoint/2010/main" val="147547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E7C38-EA6C-4B2B-94AD-5CEE18245B2C}"/>
              </a:ext>
            </a:extLst>
          </p:cNvPr>
          <p:cNvSpPr>
            <a:spLocks noGrp="1"/>
          </p:cNvSpPr>
          <p:nvPr>
            <p:ph type="title"/>
          </p:nvPr>
        </p:nvSpPr>
        <p:spPr/>
        <p:txBody>
          <a:bodyPr/>
          <a:lstStyle/>
          <a:p>
            <a:r>
              <a:rPr lang="en-US"/>
              <a:t>Quantitative </a:t>
            </a:r>
          </a:p>
        </p:txBody>
      </p:sp>
      <p:pic>
        <p:nvPicPr>
          <p:cNvPr id="4" name="Content Placeholder 3">
            <a:extLst>
              <a:ext uri="{FF2B5EF4-FFF2-40B4-BE49-F238E27FC236}">
                <a16:creationId xmlns:a16="http://schemas.microsoft.com/office/drawing/2014/main" id="{0083C9D1-7503-4F89-88C2-41B204A24A71}"/>
              </a:ext>
            </a:extLst>
          </p:cNvPr>
          <p:cNvPicPr>
            <a:picLocks noGrp="1" noChangeAspect="1"/>
          </p:cNvPicPr>
          <p:nvPr>
            <p:ph idx="1"/>
          </p:nvPr>
        </p:nvPicPr>
        <p:blipFill>
          <a:blip r:embed="rId2"/>
          <a:stretch>
            <a:fillRect/>
          </a:stretch>
        </p:blipFill>
        <p:spPr>
          <a:xfrm>
            <a:off x="3309937" y="2621756"/>
            <a:ext cx="5572125" cy="2895600"/>
          </a:xfrm>
          <a:prstGeom prst="rect">
            <a:avLst/>
          </a:prstGeom>
        </p:spPr>
      </p:pic>
    </p:spTree>
    <p:extLst>
      <p:ext uri="{BB962C8B-B14F-4D97-AF65-F5344CB8AC3E}">
        <p14:creationId xmlns:p14="http://schemas.microsoft.com/office/powerpoint/2010/main" val="1044336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CAEFF-55D7-4332-831A-1C9F4E5B6B7E}"/>
              </a:ext>
            </a:extLst>
          </p:cNvPr>
          <p:cNvSpPr>
            <a:spLocks noGrp="1"/>
          </p:cNvSpPr>
          <p:nvPr>
            <p:ph type="title"/>
          </p:nvPr>
        </p:nvSpPr>
        <p:spPr/>
        <p:txBody>
          <a:bodyPr/>
          <a:lstStyle/>
          <a:p>
            <a:r>
              <a:rPr lang="en-US"/>
              <a:t>Metabolic acidosis/alkalosis</a:t>
            </a:r>
          </a:p>
        </p:txBody>
      </p:sp>
      <p:sp>
        <p:nvSpPr>
          <p:cNvPr id="3" name="Content Placeholder 2">
            <a:extLst>
              <a:ext uri="{FF2B5EF4-FFF2-40B4-BE49-F238E27FC236}">
                <a16:creationId xmlns:a16="http://schemas.microsoft.com/office/drawing/2014/main" id="{F6BF2133-A706-4D40-AA7D-1FC4CA4D7E61}"/>
              </a:ext>
            </a:extLst>
          </p:cNvPr>
          <p:cNvSpPr>
            <a:spLocks noGrp="1"/>
          </p:cNvSpPr>
          <p:nvPr>
            <p:ph idx="1"/>
          </p:nvPr>
        </p:nvSpPr>
        <p:spPr/>
        <p:txBody>
          <a:bodyPr/>
          <a:lstStyle/>
          <a:p>
            <a:r>
              <a:rPr lang="en-US"/>
              <a:t>Causes of acid base disturbances </a:t>
            </a:r>
          </a:p>
          <a:p>
            <a:pPr marL="342900" indent="-342900">
              <a:buAutoNum type="arabicParenR"/>
            </a:pPr>
            <a:r>
              <a:rPr lang="en-US"/>
              <a:t>Increased acid via diet, infusion or production</a:t>
            </a:r>
          </a:p>
          <a:p>
            <a:pPr marL="342900" indent="-342900">
              <a:buAutoNum type="arabicParenR"/>
            </a:pPr>
            <a:r>
              <a:rPr lang="en-US"/>
              <a:t>Decreased renal production of HCO3 so acid is not excreted </a:t>
            </a:r>
          </a:p>
          <a:p>
            <a:pPr marL="342900" indent="-342900">
              <a:buAutoNum type="arabicParenR"/>
            </a:pPr>
            <a:r>
              <a:rPr lang="en-US"/>
              <a:t>Direct loss of HCO3</a:t>
            </a:r>
          </a:p>
          <a:p>
            <a:r>
              <a:rPr lang="en-US"/>
              <a:t>Decrease in arterial pH stimulates ventilation, vice versa </a:t>
            </a:r>
          </a:p>
          <a:p>
            <a:r>
              <a:rPr lang="en-US"/>
              <a:t>Renal compensation is usually complete and respiratory is partial</a:t>
            </a:r>
          </a:p>
          <a:p>
            <a:pPr marL="342900" indent="-342900">
              <a:buAutoNum type="arabicParenR"/>
            </a:pPr>
            <a:endParaRPr lang="en-US"/>
          </a:p>
          <a:p>
            <a:pPr marL="342900" indent="-342900">
              <a:buAutoNum type="arabicParenR"/>
            </a:pPr>
            <a:endParaRPr lang="en-US"/>
          </a:p>
        </p:txBody>
      </p:sp>
    </p:spTree>
    <p:extLst>
      <p:ext uri="{BB962C8B-B14F-4D97-AF65-F5344CB8AC3E}">
        <p14:creationId xmlns:p14="http://schemas.microsoft.com/office/powerpoint/2010/main" val="11576074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0F367-05E8-426B-BEB2-5E16D726C849}"/>
              </a:ext>
            </a:extLst>
          </p:cNvPr>
          <p:cNvSpPr>
            <a:spLocks noGrp="1"/>
          </p:cNvSpPr>
          <p:nvPr>
            <p:ph type="title"/>
          </p:nvPr>
        </p:nvSpPr>
        <p:spPr/>
        <p:txBody>
          <a:bodyPr/>
          <a:lstStyle/>
          <a:p>
            <a:r>
              <a:rPr lang="en-US"/>
              <a:t>Metabolic acidosis/alkalosis</a:t>
            </a:r>
          </a:p>
        </p:txBody>
      </p:sp>
      <p:sp>
        <p:nvSpPr>
          <p:cNvPr id="3" name="Content Placeholder 2">
            <a:extLst>
              <a:ext uri="{FF2B5EF4-FFF2-40B4-BE49-F238E27FC236}">
                <a16:creationId xmlns:a16="http://schemas.microsoft.com/office/drawing/2014/main" id="{21288A19-490F-4CD7-8641-94283BBBA4A3}"/>
              </a:ext>
            </a:extLst>
          </p:cNvPr>
          <p:cNvSpPr>
            <a:spLocks noGrp="1"/>
          </p:cNvSpPr>
          <p:nvPr>
            <p:ph idx="1"/>
          </p:nvPr>
        </p:nvSpPr>
        <p:spPr/>
        <p:txBody>
          <a:bodyPr/>
          <a:lstStyle/>
          <a:p>
            <a:r>
              <a:rPr lang="en-US"/>
              <a:t>Elevation of HCO3 in response to elevated CO2  in respiratory acidosis = compensation</a:t>
            </a:r>
          </a:p>
          <a:p>
            <a:r>
              <a:rPr lang="en-US"/>
              <a:t>Compensation occurs via increased ammonium production and  excretion, drop in extracellular pH stimulates renal tubule hydrogen secretion so HCO3 absorption is complete, urine is acidic</a:t>
            </a:r>
          </a:p>
          <a:p>
            <a:r>
              <a:rPr lang="en-US"/>
              <a:t>In respiratory alkalosis the increase in intracellular pH reduces tubular hydrogen ion secretion so HCO3 reabsorption is not complete, HCO3 secretion is stimulated, urine is alkalotic  </a:t>
            </a:r>
          </a:p>
          <a:p>
            <a:r>
              <a:rPr lang="en-US"/>
              <a:t>Effectiveness varies and pH does not return to normal</a:t>
            </a:r>
          </a:p>
          <a:p>
            <a:endParaRPr lang="en-US"/>
          </a:p>
          <a:p>
            <a:endParaRPr lang="en-US"/>
          </a:p>
        </p:txBody>
      </p:sp>
    </p:spTree>
    <p:extLst>
      <p:ext uri="{BB962C8B-B14F-4D97-AF65-F5344CB8AC3E}">
        <p14:creationId xmlns:p14="http://schemas.microsoft.com/office/powerpoint/2010/main" val="1882641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E09BB-9B74-4B9D-BCAD-2155B03CC0D0}"/>
              </a:ext>
            </a:extLst>
          </p:cNvPr>
          <p:cNvSpPr>
            <a:spLocks noGrp="1"/>
          </p:cNvSpPr>
          <p:nvPr>
            <p:ph type="title"/>
          </p:nvPr>
        </p:nvSpPr>
        <p:spPr/>
        <p:txBody>
          <a:bodyPr/>
          <a:lstStyle/>
          <a:p>
            <a:r>
              <a:rPr lang="en-US"/>
              <a:t>Acid base disturbances </a:t>
            </a:r>
          </a:p>
        </p:txBody>
      </p:sp>
      <p:pic>
        <p:nvPicPr>
          <p:cNvPr id="6" name="Content Placeholder 5">
            <a:extLst>
              <a:ext uri="{FF2B5EF4-FFF2-40B4-BE49-F238E27FC236}">
                <a16:creationId xmlns:a16="http://schemas.microsoft.com/office/drawing/2014/main" id="{F34097C9-E3FA-4ED6-8C1A-CCD522473CDE}"/>
              </a:ext>
            </a:extLst>
          </p:cNvPr>
          <p:cNvPicPr>
            <a:picLocks noGrp="1" noChangeAspect="1"/>
          </p:cNvPicPr>
          <p:nvPr>
            <p:ph idx="1"/>
          </p:nvPr>
        </p:nvPicPr>
        <p:blipFill>
          <a:blip r:embed="rId2"/>
          <a:stretch>
            <a:fillRect/>
          </a:stretch>
        </p:blipFill>
        <p:spPr>
          <a:xfrm>
            <a:off x="2743200" y="2546252"/>
            <a:ext cx="6513342" cy="3123028"/>
          </a:xfrm>
          <a:prstGeom prst="rect">
            <a:avLst/>
          </a:prstGeom>
        </p:spPr>
      </p:pic>
    </p:spTree>
    <p:extLst>
      <p:ext uri="{BB962C8B-B14F-4D97-AF65-F5344CB8AC3E}">
        <p14:creationId xmlns:p14="http://schemas.microsoft.com/office/powerpoint/2010/main" val="236762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FB590-0DA9-4098-A940-4AD96DCC5467}"/>
              </a:ext>
            </a:extLst>
          </p:cNvPr>
          <p:cNvSpPr>
            <a:spLocks noGrp="1"/>
          </p:cNvSpPr>
          <p:nvPr>
            <p:ph type="title"/>
          </p:nvPr>
        </p:nvSpPr>
        <p:spPr/>
        <p:txBody>
          <a:bodyPr/>
          <a:lstStyle/>
          <a:p>
            <a:r>
              <a:rPr lang="en-US"/>
              <a:t>Metabolic alkalosis </a:t>
            </a:r>
          </a:p>
        </p:txBody>
      </p:sp>
      <p:sp>
        <p:nvSpPr>
          <p:cNvPr id="3" name="Content Placeholder 2">
            <a:extLst>
              <a:ext uri="{FF2B5EF4-FFF2-40B4-BE49-F238E27FC236}">
                <a16:creationId xmlns:a16="http://schemas.microsoft.com/office/drawing/2014/main" id="{0891E79C-45FD-46DE-A49F-C4BF78067C2C}"/>
              </a:ext>
            </a:extLst>
          </p:cNvPr>
          <p:cNvSpPr>
            <a:spLocks noGrp="1"/>
          </p:cNvSpPr>
          <p:nvPr>
            <p:ph idx="1"/>
          </p:nvPr>
        </p:nvSpPr>
        <p:spPr/>
        <p:txBody>
          <a:bodyPr/>
          <a:lstStyle/>
          <a:p>
            <a:r>
              <a:rPr lang="en-US"/>
              <a:t>Factors causing the kidneys to maintain or generate a metabolic alkalosis </a:t>
            </a:r>
          </a:p>
          <a:p>
            <a:pPr marL="342900" indent="-342900">
              <a:buAutoNum type="arabicParenR"/>
            </a:pPr>
            <a:r>
              <a:rPr lang="en-US"/>
              <a:t>EC volume contraction </a:t>
            </a:r>
            <a:r>
              <a:rPr lang="en-US">
                <a:sym typeface="Wingdings" panose="05000000000000000000" pitchFamily="2" charset="2"/>
              </a:rPr>
              <a:t> metabolic alkalosis, so</a:t>
            </a:r>
            <a:r>
              <a:rPr lang="en-US"/>
              <a:t> should decrease H ion secretion to decrease HCO3 </a:t>
            </a:r>
            <a:r>
              <a:rPr lang="en-US" err="1"/>
              <a:t>reabsorbtion</a:t>
            </a:r>
            <a:r>
              <a:rPr lang="en-US"/>
              <a:t>, but stimulates Na reabsorption</a:t>
            </a:r>
            <a:r>
              <a:rPr lang="en-US">
                <a:sym typeface="Wingdings" panose="05000000000000000000" pitchFamily="2" charset="2"/>
              </a:rPr>
              <a:t> increases H secretion via Na-H antiporter in proximal tubule</a:t>
            </a:r>
          </a:p>
          <a:p>
            <a:pPr marL="342900" indent="-342900">
              <a:buAutoNum type="arabicParenR"/>
            </a:pPr>
            <a:r>
              <a:rPr lang="en-US">
                <a:sym typeface="Wingdings" panose="05000000000000000000" pitchFamily="2" charset="2"/>
              </a:rPr>
              <a:t>Also aldosterone increases H secretion problem: all HCO3 reabsorbed so pH doesn’t change </a:t>
            </a:r>
            <a:endParaRPr lang="en-US"/>
          </a:p>
          <a:p>
            <a:pPr marL="342900" indent="-342900">
              <a:buAutoNum type="arabicParenR"/>
            </a:pPr>
            <a:r>
              <a:rPr lang="en-US"/>
              <a:t>Loss of Cl (diuretics or vomiting) leads to ECF volume contraction</a:t>
            </a:r>
            <a:r>
              <a:rPr lang="en-US">
                <a:sym typeface="Wingdings" panose="05000000000000000000" pitchFamily="2" charset="2"/>
              </a:rPr>
              <a:t></a:t>
            </a:r>
            <a:r>
              <a:rPr lang="en-US"/>
              <a:t> stimulates H ion secretion, so HCO3 excretion is zero</a:t>
            </a:r>
          </a:p>
          <a:p>
            <a:pPr marL="342900" indent="-342900">
              <a:buAutoNum type="arabicParenR"/>
            </a:pPr>
            <a:r>
              <a:rPr lang="en-US"/>
              <a:t>Aldosterone excess and K depletion (diuretics) stimulate marked H ion secretion</a:t>
            </a:r>
            <a:r>
              <a:rPr lang="en-US">
                <a:sym typeface="Wingdings" panose="05000000000000000000" pitchFamily="2" charset="2"/>
              </a:rPr>
              <a:t> reabsorb all filtered HCO3 and make more </a:t>
            </a:r>
            <a:endParaRPr lang="en-US"/>
          </a:p>
        </p:txBody>
      </p:sp>
    </p:spTree>
    <p:extLst>
      <p:ext uri="{BB962C8B-B14F-4D97-AF65-F5344CB8AC3E}">
        <p14:creationId xmlns:p14="http://schemas.microsoft.com/office/powerpoint/2010/main" val="30628992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53243-2E2E-47E4-8DBA-90195F9D90C5}"/>
              </a:ext>
            </a:extLst>
          </p:cNvPr>
          <p:cNvSpPr>
            <a:spLocks noGrp="1"/>
          </p:cNvSpPr>
          <p:nvPr>
            <p:ph type="title"/>
          </p:nvPr>
        </p:nvSpPr>
        <p:spPr/>
        <p:txBody>
          <a:bodyPr/>
          <a:lstStyle/>
          <a:p>
            <a:r>
              <a:rPr lang="en-US"/>
              <a:t>Take home points</a:t>
            </a:r>
          </a:p>
        </p:txBody>
      </p:sp>
      <p:pic>
        <p:nvPicPr>
          <p:cNvPr id="4" name="Content Placeholder 3">
            <a:extLst>
              <a:ext uri="{FF2B5EF4-FFF2-40B4-BE49-F238E27FC236}">
                <a16:creationId xmlns:a16="http://schemas.microsoft.com/office/drawing/2014/main" id="{FCBBC266-4678-4445-AB3F-134A33097259}"/>
              </a:ext>
            </a:extLst>
          </p:cNvPr>
          <p:cNvPicPr>
            <a:picLocks noGrp="1" noChangeAspect="1"/>
          </p:cNvPicPr>
          <p:nvPr>
            <p:ph idx="1"/>
          </p:nvPr>
        </p:nvPicPr>
        <p:blipFill>
          <a:blip r:embed="rId2"/>
          <a:stretch>
            <a:fillRect/>
          </a:stretch>
        </p:blipFill>
        <p:spPr>
          <a:xfrm>
            <a:off x="577935" y="1885072"/>
            <a:ext cx="5762625" cy="4061360"/>
          </a:xfrm>
          <a:prstGeom prst="rect">
            <a:avLst/>
          </a:prstGeom>
        </p:spPr>
      </p:pic>
      <p:pic>
        <p:nvPicPr>
          <p:cNvPr id="5" name="Picture 4">
            <a:extLst>
              <a:ext uri="{FF2B5EF4-FFF2-40B4-BE49-F238E27FC236}">
                <a16:creationId xmlns:a16="http://schemas.microsoft.com/office/drawing/2014/main" id="{DA56E293-F317-4F4B-9C93-B02E17D9D745}"/>
              </a:ext>
            </a:extLst>
          </p:cNvPr>
          <p:cNvPicPr>
            <a:picLocks noChangeAspect="1"/>
          </p:cNvPicPr>
          <p:nvPr/>
        </p:nvPicPr>
        <p:blipFill>
          <a:blip r:embed="rId3"/>
          <a:stretch>
            <a:fillRect/>
          </a:stretch>
        </p:blipFill>
        <p:spPr>
          <a:xfrm>
            <a:off x="6096000" y="2319337"/>
            <a:ext cx="5762625" cy="2219325"/>
          </a:xfrm>
          <a:prstGeom prst="rect">
            <a:avLst/>
          </a:prstGeom>
        </p:spPr>
      </p:pic>
    </p:spTree>
    <p:extLst>
      <p:ext uri="{BB962C8B-B14F-4D97-AF65-F5344CB8AC3E}">
        <p14:creationId xmlns:p14="http://schemas.microsoft.com/office/powerpoint/2010/main" val="2777527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8771C-7518-4494-9EAC-09DCD8C3142D}"/>
              </a:ext>
            </a:extLst>
          </p:cNvPr>
          <p:cNvSpPr>
            <a:spLocks noGrp="1"/>
          </p:cNvSpPr>
          <p:nvPr>
            <p:ph type="title"/>
          </p:nvPr>
        </p:nvSpPr>
        <p:spPr/>
        <p:txBody>
          <a:bodyPr>
            <a:normAutofit fontScale="90000"/>
          </a:bodyPr>
          <a:lstStyle/>
          <a:p>
            <a:r>
              <a:rPr lang="en-US"/>
              <a:t>Chapter 8: Regulation of Potassium </a:t>
            </a:r>
          </a:p>
        </p:txBody>
      </p:sp>
      <p:sp>
        <p:nvSpPr>
          <p:cNvPr id="3" name="Content Placeholder 2">
            <a:extLst>
              <a:ext uri="{FF2B5EF4-FFF2-40B4-BE49-F238E27FC236}">
                <a16:creationId xmlns:a16="http://schemas.microsoft.com/office/drawing/2014/main" id="{EE045D4F-3C8E-4C14-A752-D114FCB67701}"/>
              </a:ext>
            </a:extLst>
          </p:cNvPr>
          <p:cNvSpPr>
            <a:spLocks noGrp="1"/>
          </p:cNvSpPr>
          <p:nvPr>
            <p:ph idx="1"/>
          </p:nvPr>
        </p:nvSpPr>
        <p:spPr/>
        <p:txBody>
          <a:bodyPr/>
          <a:lstStyle/>
          <a:p>
            <a:r>
              <a:rPr lang="en-US"/>
              <a:t>Potassium is distributed between ICF and ECF</a:t>
            </a:r>
          </a:p>
          <a:p>
            <a:r>
              <a:rPr lang="en-US"/>
              <a:t>98% intracellular, 2% extracellular, tightly regulated ~ 4 </a:t>
            </a:r>
            <a:r>
              <a:rPr lang="en-US" err="1"/>
              <a:t>mEQ</a:t>
            </a:r>
            <a:r>
              <a:rPr lang="en-US"/>
              <a:t>/L</a:t>
            </a:r>
          </a:p>
          <a:p>
            <a:r>
              <a:rPr lang="en-US"/>
              <a:t>EC concentration depends on 1) total amount of body K  2)distribution between ECF and ICF</a:t>
            </a:r>
          </a:p>
          <a:p>
            <a:r>
              <a:rPr lang="en-US"/>
              <a:t>Dietary K must be taken into cells quickly to avoid large swings in ECF</a:t>
            </a:r>
          </a:p>
          <a:p>
            <a:r>
              <a:rPr lang="en-US"/>
              <a:t>Skeletal muscle has the largest IC volume so acts as a buffer</a:t>
            </a:r>
          </a:p>
          <a:p>
            <a:r>
              <a:rPr lang="en-US"/>
              <a:t>Kidneys are primarily responsible for regulating K </a:t>
            </a:r>
          </a:p>
          <a:p>
            <a:r>
              <a:rPr lang="en-US"/>
              <a:t> Insulin and epinephrine increase uptake into cells via Na-K-ATPase</a:t>
            </a:r>
          </a:p>
          <a:p>
            <a:r>
              <a:rPr lang="en-US"/>
              <a:t>Acidosis- H+ moves into cells so K+ must move out</a:t>
            </a:r>
          </a:p>
          <a:p>
            <a:endParaRPr lang="en-US"/>
          </a:p>
        </p:txBody>
      </p:sp>
    </p:spTree>
    <p:extLst>
      <p:ext uri="{BB962C8B-B14F-4D97-AF65-F5344CB8AC3E}">
        <p14:creationId xmlns:p14="http://schemas.microsoft.com/office/powerpoint/2010/main" val="24684147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DBE08-9FCC-47A2-8FD2-B7DE942D1B1C}"/>
              </a:ext>
            </a:extLst>
          </p:cNvPr>
          <p:cNvSpPr>
            <a:spLocks noGrp="1"/>
          </p:cNvSpPr>
          <p:nvPr>
            <p:ph type="title"/>
          </p:nvPr>
        </p:nvSpPr>
        <p:spPr/>
        <p:txBody>
          <a:bodyPr>
            <a:normAutofit fontScale="90000"/>
          </a:bodyPr>
          <a:lstStyle/>
          <a:p>
            <a:r>
              <a:rPr lang="en-US"/>
              <a:t>Chapter 10: Regulation of Ca and phosphate balance</a:t>
            </a:r>
          </a:p>
        </p:txBody>
      </p:sp>
      <p:sp>
        <p:nvSpPr>
          <p:cNvPr id="3" name="Content Placeholder 2">
            <a:extLst>
              <a:ext uri="{FF2B5EF4-FFF2-40B4-BE49-F238E27FC236}">
                <a16:creationId xmlns:a16="http://schemas.microsoft.com/office/drawing/2014/main" id="{87B975B8-9111-4CB2-BCCB-6AAE3CD4E0FE}"/>
              </a:ext>
            </a:extLst>
          </p:cNvPr>
          <p:cNvSpPr>
            <a:spLocks noGrp="1"/>
          </p:cNvSpPr>
          <p:nvPr>
            <p:ph idx="1"/>
          </p:nvPr>
        </p:nvSpPr>
        <p:spPr/>
        <p:txBody>
          <a:bodyPr/>
          <a:lstStyle/>
          <a:p>
            <a:r>
              <a:rPr lang="en-US"/>
              <a:t>Calcium is the 5</a:t>
            </a:r>
            <a:r>
              <a:rPr lang="en-US" baseline="30000"/>
              <a:t>th</a:t>
            </a:r>
            <a:r>
              <a:rPr lang="en-US"/>
              <a:t> most abundant element in the body, majority found in bone, ECF (vital for structure and function)and within cells (vital for signaling)</a:t>
            </a:r>
          </a:p>
          <a:p>
            <a:r>
              <a:rPr lang="en-US"/>
              <a:t>Regulation of Ca via GI tract and kidneys</a:t>
            </a:r>
          </a:p>
          <a:p>
            <a:r>
              <a:rPr lang="en-US"/>
              <a:t>Ca plasma alterations: Rapid transfer via bone to ECF</a:t>
            </a:r>
          </a:p>
          <a:p>
            <a:r>
              <a:rPr lang="en-US"/>
              <a:t>Most dietary Ca is not absorbed but passes directly through the feces, but can be absorbed or secreted as needed</a:t>
            </a:r>
          </a:p>
          <a:p>
            <a:r>
              <a:rPr lang="en-US"/>
              <a:t>3 forms of Ca: 1) free, ionized (50%) 2) bound to albumin (40%) 3) complexed with anions (15%)</a:t>
            </a:r>
          </a:p>
          <a:p>
            <a:r>
              <a:rPr lang="en-US"/>
              <a:t>pH effects the ability of Ca to bind with nerve membranes, low pH increases binding, lower free Ca</a:t>
            </a:r>
          </a:p>
        </p:txBody>
      </p:sp>
    </p:spTree>
    <p:extLst>
      <p:ext uri="{BB962C8B-B14F-4D97-AF65-F5344CB8AC3E}">
        <p14:creationId xmlns:p14="http://schemas.microsoft.com/office/powerpoint/2010/main" val="2683083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CEF51-920A-4D32-B1AF-D5EBECD34389}"/>
              </a:ext>
            </a:extLst>
          </p:cNvPr>
          <p:cNvSpPr>
            <a:spLocks noGrp="1"/>
          </p:cNvSpPr>
          <p:nvPr>
            <p:ph type="title"/>
          </p:nvPr>
        </p:nvSpPr>
        <p:spPr/>
        <p:txBody>
          <a:bodyPr/>
          <a:lstStyle/>
          <a:p>
            <a:r>
              <a:rPr lang="en-US"/>
              <a:t>Ca roles in body functions</a:t>
            </a:r>
          </a:p>
        </p:txBody>
      </p:sp>
      <p:sp>
        <p:nvSpPr>
          <p:cNvPr id="3" name="Content Placeholder 2">
            <a:extLst>
              <a:ext uri="{FF2B5EF4-FFF2-40B4-BE49-F238E27FC236}">
                <a16:creationId xmlns:a16="http://schemas.microsoft.com/office/drawing/2014/main" id="{6058EC1D-C21B-4A23-A8CB-62618CE3C6A3}"/>
              </a:ext>
            </a:extLst>
          </p:cNvPr>
          <p:cNvSpPr>
            <a:spLocks noGrp="1"/>
          </p:cNvSpPr>
          <p:nvPr>
            <p:ph idx="1"/>
          </p:nvPr>
        </p:nvSpPr>
        <p:spPr/>
        <p:txBody>
          <a:bodyPr/>
          <a:lstStyle/>
          <a:p>
            <a:r>
              <a:rPr lang="en-US"/>
              <a:t>Calcium is bound to many transporters, enzymes and channels, affecting their shape and charge, so calcium can bind reversibly to components of signaling pathways to turn cellular processes on and off </a:t>
            </a:r>
          </a:p>
          <a:p>
            <a:r>
              <a:rPr lang="en-US"/>
              <a:t>Cells regulate intra-cytosolic Ca to be low, using active transport systems, so it does not complex with phosphate</a:t>
            </a:r>
          </a:p>
          <a:p>
            <a:r>
              <a:rPr lang="en-US"/>
              <a:t>This ability to complex is helpful in bone, hydroxyapatite is made from hard complexes of Ca, phosphate and  hydroxyl groups</a:t>
            </a:r>
          </a:p>
          <a:p>
            <a:r>
              <a:rPr lang="en-US"/>
              <a:t>Tight balance of Ca/</a:t>
            </a:r>
            <a:r>
              <a:rPr lang="en-US" err="1"/>
              <a:t>Phos</a:t>
            </a:r>
            <a:r>
              <a:rPr lang="en-US"/>
              <a:t> so complexes do not form- cause of kidney stones in high urinary Ca content </a:t>
            </a:r>
          </a:p>
          <a:p>
            <a:r>
              <a:rPr lang="en-US"/>
              <a:t>ECF Ca- triggers smooth and cardiac muscle, hormones and neurotransmitters, regulate nerve and muscle cell excitation</a:t>
            </a:r>
          </a:p>
        </p:txBody>
      </p:sp>
    </p:spTree>
    <p:extLst>
      <p:ext uri="{BB962C8B-B14F-4D97-AF65-F5344CB8AC3E}">
        <p14:creationId xmlns:p14="http://schemas.microsoft.com/office/powerpoint/2010/main" val="2855433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A7F60-E4D7-4F4D-998B-8A5CF182A0A0}"/>
              </a:ext>
            </a:extLst>
          </p:cNvPr>
          <p:cNvSpPr>
            <a:spLocks noGrp="1"/>
          </p:cNvSpPr>
          <p:nvPr>
            <p:ph type="title"/>
          </p:nvPr>
        </p:nvSpPr>
        <p:spPr/>
        <p:txBody>
          <a:bodyPr/>
          <a:lstStyle/>
          <a:p>
            <a:r>
              <a:rPr lang="en-US"/>
              <a:t>Ca balance: GI</a:t>
            </a:r>
          </a:p>
        </p:txBody>
      </p:sp>
      <p:sp>
        <p:nvSpPr>
          <p:cNvPr id="3" name="Content Placeholder 2">
            <a:extLst>
              <a:ext uri="{FF2B5EF4-FFF2-40B4-BE49-F238E27FC236}">
                <a16:creationId xmlns:a16="http://schemas.microsoft.com/office/drawing/2014/main" id="{3CCB6FE0-AA48-4A00-8FCD-F4BEA2278645}"/>
              </a:ext>
            </a:extLst>
          </p:cNvPr>
          <p:cNvSpPr>
            <a:spLocks noGrp="1"/>
          </p:cNvSpPr>
          <p:nvPr>
            <p:ph idx="1"/>
          </p:nvPr>
        </p:nvSpPr>
        <p:spPr/>
        <p:txBody>
          <a:bodyPr>
            <a:normAutofit/>
          </a:bodyPr>
          <a:lstStyle/>
          <a:p>
            <a:r>
              <a:rPr lang="en-US"/>
              <a:t>Ca can be absorbed from the intestinal lumen passively though channels </a:t>
            </a:r>
            <a:r>
              <a:rPr lang="en-US">
                <a:sym typeface="Wingdings" panose="05000000000000000000" pitchFamily="2" charset="2"/>
              </a:rPr>
              <a:t> binds to mobile cytosolic Ca binding proteins</a:t>
            </a:r>
            <a:r>
              <a:rPr lang="en-US"/>
              <a:t>(calbindins)</a:t>
            </a:r>
            <a:r>
              <a:rPr lang="en-US">
                <a:sym typeface="Wingdings" panose="05000000000000000000" pitchFamily="2" charset="2"/>
              </a:rPr>
              <a:t>transported via Ca-ATPase and Na-Ca antiporter to basolateral side </a:t>
            </a:r>
          </a:p>
        </p:txBody>
      </p:sp>
    </p:spTree>
    <p:extLst>
      <p:ext uri="{BB962C8B-B14F-4D97-AF65-F5344CB8AC3E}">
        <p14:creationId xmlns:p14="http://schemas.microsoft.com/office/powerpoint/2010/main" val="3797246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CB12F-41B4-46AF-82BC-06ACBCE0AA5C}"/>
              </a:ext>
            </a:extLst>
          </p:cNvPr>
          <p:cNvSpPr>
            <a:spLocks noGrp="1"/>
          </p:cNvSpPr>
          <p:nvPr>
            <p:ph type="title"/>
          </p:nvPr>
        </p:nvSpPr>
        <p:spPr/>
        <p:txBody>
          <a:bodyPr/>
          <a:lstStyle/>
          <a:p>
            <a:r>
              <a:rPr lang="en-US"/>
              <a:t>Ca balance: renal</a:t>
            </a:r>
          </a:p>
        </p:txBody>
      </p:sp>
      <p:sp>
        <p:nvSpPr>
          <p:cNvPr id="3" name="Content Placeholder 2">
            <a:extLst>
              <a:ext uri="{FF2B5EF4-FFF2-40B4-BE49-F238E27FC236}">
                <a16:creationId xmlns:a16="http://schemas.microsoft.com/office/drawing/2014/main" id="{87B93515-A39E-49A4-886B-F90747DB4164}"/>
              </a:ext>
            </a:extLst>
          </p:cNvPr>
          <p:cNvSpPr>
            <a:spLocks noGrp="1"/>
          </p:cNvSpPr>
          <p:nvPr>
            <p:ph idx="1"/>
          </p:nvPr>
        </p:nvSpPr>
        <p:spPr/>
        <p:txBody>
          <a:bodyPr/>
          <a:lstStyle/>
          <a:p>
            <a:r>
              <a:rPr lang="en-US">
                <a:sym typeface="Wingdings" panose="05000000000000000000" pitchFamily="2" charset="2"/>
              </a:rPr>
              <a:t>Kidneys: 60% filterable, majority absorption in proximal tubule, 97-99% reabsorbed</a:t>
            </a:r>
          </a:p>
          <a:p>
            <a:r>
              <a:rPr lang="en-US">
                <a:sym typeface="Wingdings" panose="05000000000000000000" pitchFamily="2" charset="2"/>
              </a:rPr>
              <a:t>Proximal tubule: passive and paracellular </a:t>
            </a:r>
          </a:p>
          <a:p>
            <a:r>
              <a:rPr lang="en-US">
                <a:sym typeface="Wingdings" panose="05000000000000000000" pitchFamily="2" charset="2"/>
              </a:rPr>
              <a:t>Distal segments: active and transcellular – same as GI</a:t>
            </a:r>
          </a:p>
          <a:p>
            <a:r>
              <a:rPr lang="en-US">
                <a:sym typeface="Wingdings" panose="05000000000000000000" pitchFamily="2" charset="2"/>
              </a:rPr>
              <a:t>Ca excretion= Ca filtered –Ca reabsorbed</a:t>
            </a:r>
          </a:p>
          <a:p>
            <a:r>
              <a:rPr lang="en-US">
                <a:sym typeface="Wingdings" panose="05000000000000000000" pitchFamily="2" charset="2"/>
              </a:rPr>
              <a:t> Ex: increased intake, increased Ca filtered, decrease reabsorption and increased excretion  </a:t>
            </a:r>
          </a:p>
          <a:p>
            <a:r>
              <a:rPr lang="en-US">
                <a:sym typeface="Wingdings" panose="05000000000000000000" pitchFamily="2" charset="2"/>
              </a:rPr>
              <a:t>Sodium and acidosis increase Ca excretion </a:t>
            </a:r>
          </a:p>
          <a:p>
            <a:endParaRPr lang="en-US"/>
          </a:p>
        </p:txBody>
      </p:sp>
    </p:spTree>
    <p:extLst>
      <p:ext uri="{BB962C8B-B14F-4D97-AF65-F5344CB8AC3E}">
        <p14:creationId xmlns:p14="http://schemas.microsoft.com/office/powerpoint/2010/main" val="34117567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68B84-3821-4F79-9965-3F52A0F37309}"/>
              </a:ext>
            </a:extLst>
          </p:cNvPr>
          <p:cNvSpPr>
            <a:spLocks noGrp="1"/>
          </p:cNvSpPr>
          <p:nvPr>
            <p:ph type="title"/>
          </p:nvPr>
        </p:nvSpPr>
        <p:spPr/>
        <p:txBody>
          <a:bodyPr/>
          <a:lstStyle/>
          <a:p>
            <a:r>
              <a:rPr lang="en-US"/>
              <a:t>Ca balance: bone</a:t>
            </a:r>
          </a:p>
        </p:txBody>
      </p:sp>
      <p:sp>
        <p:nvSpPr>
          <p:cNvPr id="3" name="Content Placeholder 2">
            <a:extLst>
              <a:ext uri="{FF2B5EF4-FFF2-40B4-BE49-F238E27FC236}">
                <a16:creationId xmlns:a16="http://schemas.microsoft.com/office/drawing/2014/main" id="{E16DABD5-A35D-4F33-99F2-F1A5990C8674}"/>
              </a:ext>
            </a:extLst>
          </p:cNvPr>
          <p:cNvSpPr>
            <a:spLocks noGrp="1"/>
          </p:cNvSpPr>
          <p:nvPr>
            <p:ph idx="1"/>
          </p:nvPr>
        </p:nvSpPr>
        <p:spPr/>
        <p:txBody>
          <a:bodyPr/>
          <a:lstStyle/>
          <a:p>
            <a:r>
              <a:rPr lang="en-US">
                <a:sym typeface="Wingdings" panose="05000000000000000000" pitchFamily="2" charset="2"/>
              </a:rPr>
              <a:t>Bone: primary buffering system and repository of Ca</a:t>
            </a:r>
          </a:p>
          <a:p>
            <a:r>
              <a:rPr lang="en-US">
                <a:sym typeface="Wingdings" panose="05000000000000000000" pitchFamily="2" charset="2"/>
              </a:rPr>
              <a:t>Ca moves between blood and bone fluid</a:t>
            </a:r>
          </a:p>
          <a:p>
            <a:r>
              <a:rPr lang="en-US">
                <a:sym typeface="Wingdings" panose="05000000000000000000" pitchFamily="2" charset="2"/>
              </a:rPr>
              <a:t>Bone fluid separated from ECF via bone membrane- layer of flattened osteoblasts </a:t>
            </a:r>
          </a:p>
          <a:p>
            <a:r>
              <a:rPr lang="en-US">
                <a:sym typeface="Wingdings" panose="05000000000000000000" pitchFamily="2" charset="2"/>
              </a:rPr>
              <a:t>Movement of Ca into bone fluid to be buffered</a:t>
            </a:r>
          </a:p>
          <a:p>
            <a:r>
              <a:rPr lang="en-US">
                <a:sym typeface="Wingdings" panose="05000000000000000000" pitchFamily="2" charset="2"/>
              </a:rPr>
              <a:t>Remodeling via osteoclasts/blast frees Ca from bone to move to ECF, much slower </a:t>
            </a:r>
            <a:endParaRPr lang="en-US"/>
          </a:p>
        </p:txBody>
      </p:sp>
    </p:spTree>
    <p:extLst>
      <p:ext uri="{BB962C8B-B14F-4D97-AF65-F5344CB8AC3E}">
        <p14:creationId xmlns:p14="http://schemas.microsoft.com/office/powerpoint/2010/main" val="19920100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3420F-CE39-4655-A49E-05A13178E2E3}"/>
              </a:ext>
            </a:extLst>
          </p:cNvPr>
          <p:cNvSpPr>
            <a:spLocks noGrp="1"/>
          </p:cNvSpPr>
          <p:nvPr>
            <p:ph type="title"/>
          </p:nvPr>
        </p:nvSpPr>
        <p:spPr/>
        <p:txBody>
          <a:bodyPr/>
          <a:lstStyle/>
          <a:p>
            <a:r>
              <a:rPr lang="en-US"/>
              <a:t>Vitamin D</a:t>
            </a:r>
          </a:p>
        </p:txBody>
      </p:sp>
      <p:sp>
        <p:nvSpPr>
          <p:cNvPr id="3" name="Content Placeholder 2">
            <a:extLst>
              <a:ext uri="{FF2B5EF4-FFF2-40B4-BE49-F238E27FC236}">
                <a16:creationId xmlns:a16="http://schemas.microsoft.com/office/drawing/2014/main" id="{F5F17AE3-FE4B-476E-9B31-B42A64702A8D}"/>
              </a:ext>
            </a:extLst>
          </p:cNvPr>
          <p:cNvSpPr>
            <a:spLocks noGrp="1"/>
          </p:cNvSpPr>
          <p:nvPr>
            <p:ph idx="1"/>
          </p:nvPr>
        </p:nvSpPr>
        <p:spPr/>
        <p:txBody>
          <a:bodyPr/>
          <a:lstStyle/>
          <a:p>
            <a:r>
              <a:rPr lang="en-US"/>
              <a:t>Cholecalciferol D3 is synthesized by UV light and 7 dehydrocholesterol on the skin</a:t>
            </a:r>
          </a:p>
          <a:p>
            <a:r>
              <a:rPr lang="en-US"/>
              <a:t> Vitamin D2 from diet (ergocalciferol)</a:t>
            </a:r>
          </a:p>
          <a:p>
            <a:r>
              <a:rPr lang="en-US"/>
              <a:t> Circulating Vitamin D is hydroxylated at the 25 position in the liver</a:t>
            </a:r>
            <a:r>
              <a:rPr lang="en-US">
                <a:sym typeface="Wingdings" panose="05000000000000000000" pitchFamily="2" charset="2"/>
              </a:rPr>
              <a:t> 1,25 hydroxyvitamin D</a:t>
            </a:r>
          </a:p>
          <a:p>
            <a:r>
              <a:rPr lang="en-US">
                <a:sym typeface="Wingdings" panose="05000000000000000000" pitchFamily="2" charset="2"/>
              </a:rPr>
              <a:t>Also hydroxylated </a:t>
            </a:r>
            <a:r>
              <a:rPr lang="en-US"/>
              <a:t>at position 1 in the proximal tubules </a:t>
            </a:r>
            <a:r>
              <a:rPr lang="en-US">
                <a:sym typeface="Wingdings" panose="05000000000000000000" pitchFamily="2" charset="2"/>
              </a:rPr>
              <a:t></a:t>
            </a:r>
            <a:r>
              <a:rPr lang="en-US"/>
              <a:t>calcitriol</a:t>
            </a:r>
          </a:p>
          <a:p>
            <a:r>
              <a:rPr lang="en-US"/>
              <a:t> 1,25 hydroxyvitamin D (active form, hormone) exerts actions on target cells, stimulates active absorption of calcium and phosphate in the gut and kidney</a:t>
            </a:r>
          </a:p>
          <a:p>
            <a:endParaRPr lang="en-US"/>
          </a:p>
          <a:p>
            <a:endParaRPr lang="en-US"/>
          </a:p>
        </p:txBody>
      </p:sp>
    </p:spTree>
    <p:extLst>
      <p:ext uri="{BB962C8B-B14F-4D97-AF65-F5344CB8AC3E}">
        <p14:creationId xmlns:p14="http://schemas.microsoft.com/office/powerpoint/2010/main" val="25678904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5A360-FE58-47F6-A8B6-293D7B2C3021}"/>
              </a:ext>
            </a:extLst>
          </p:cNvPr>
          <p:cNvSpPr>
            <a:spLocks noGrp="1"/>
          </p:cNvSpPr>
          <p:nvPr>
            <p:ph type="title"/>
          </p:nvPr>
        </p:nvSpPr>
        <p:spPr/>
        <p:txBody>
          <a:bodyPr/>
          <a:lstStyle/>
          <a:p>
            <a:r>
              <a:rPr lang="en-US"/>
              <a:t>PTH</a:t>
            </a:r>
          </a:p>
        </p:txBody>
      </p:sp>
      <p:sp>
        <p:nvSpPr>
          <p:cNvPr id="3" name="Content Placeholder 2">
            <a:extLst>
              <a:ext uri="{FF2B5EF4-FFF2-40B4-BE49-F238E27FC236}">
                <a16:creationId xmlns:a16="http://schemas.microsoft.com/office/drawing/2014/main" id="{B14B6DBC-F39D-4ECD-AA1C-C26D8F3A6EB8}"/>
              </a:ext>
            </a:extLst>
          </p:cNvPr>
          <p:cNvSpPr>
            <a:spLocks noGrp="1"/>
          </p:cNvSpPr>
          <p:nvPr>
            <p:ph idx="1"/>
          </p:nvPr>
        </p:nvSpPr>
        <p:spPr/>
        <p:txBody>
          <a:bodyPr>
            <a:normAutofit/>
          </a:bodyPr>
          <a:lstStyle/>
          <a:p>
            <a:r>
              <a:rPr lang="en-US"/>
              <a:t>Parathyroid hormone exerts control over GI tract, kidneys and bone</a:t>
            </a:r>
          </a:p>
          <a:p>
            <a:r>
              <a:rPr lang="en-US"/>
              <a:t>All the activity is within the first 34 peptides, half life in plasma is short &lt;10 mins</a:t>
            </a:r>
          </a:p>
          <a:p>
            <a:r>
              <a:rPr lang="en-US"/>
              <a:t>Secretion is controlled via concentration of Ca in the ECF bathing the PT glands</a:t>
            </a:r>
          </a:p>
          <a:p>
            <a:r>
              <a:rPr lang="en-US"/>
              <a:t>High phosphate stimulates PTH synthesis </a:t>
            </a:r>
          </a:p>
          <a:p>
            <a:r>
              <a:rPr lang="en-US"/>
              <a:t>PTH regulates Ca homeostasis:</a:t>
            </a:r>
          </a:p>
          <a:p>
            <a:pPr marL="342900" indent="-342900">
              <a:buAutoNum type="arabicParenR"/>
            </a:pPr>
            <a:r>
              <a:rPr lang="en-US"/>
              <a:t>Stimulates bone to move Ca to ECF via release of Ca across bone membrane, stimulates resorption via osteoclasts </a:t>
            </a:r>
          </a:p>
          <a:p>
            <a:pPr marL="342900" indent="-342900">
              <a:buAutoNum type="arabicParenR"/>
            </a:pPr>
            <a:r>
              <a:rPr lang="en-US"/>
              <a:t>Stimulates activation of Vitamin D and Ca transport from bone in response to hypocalcemia</a:t>
            </a:r>
          </a:p>
          <a:p>
            <a:pPr marL="342900" indent="-342900">
              <a:buAutoNum type="arabicParenR"/>
            </a:pPr>
            <a:r>
              <a:rPr lang="en-US"/>
              <a:t>Increases renal tubular Ca reabsorption in distal convoluted and collecting tubule</a:t>
            </a:r>
          </a:p>
          <a:p>
            <a:endParaRPr lang="en-US"/>
          </a:p>
        </p:txBody>
      </p:sp>
    </p:spTree>
    <p:extLst>
      <p:ext uri="{BB962C8B-B14F-4D97-AF65-F5344CB8AC3E}">
        <p14:creationId xmlns:p14="http://schemas.microsoft.com/office/powerpoint/2010/main" val="2318057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E9B969E-CD96-4162-BA90-449BBDA95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23162"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6B6401A4-FEE5-4976-857C-1FD0CDB2E2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3162" y="0"/>
            <a:ext cx="816874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372230E7-9133-4914-A9C2-127E75025FFE}"/>
              </a:ext>
            </a:extLst>
          </p:cNvPr>
          <p:cNvPicPr>
            <a:picLocks noChangeAspect="1"/>
          </p:cNvPicPr>
          <p:nvPr/>
        </p:nvPicPr>
        <p:blipFill>
          <a:blip r:embed="rId2"/>
          <a:stretch>
            <a:fillRect/>
          </a:stretch>
        </p:blipFill>
        <p:spPr>
          <a:xfrm>
            <a:off x="4757562" y="643468"/>
            <a:ext cx="6699941" cy="5410202"/>
          </a:xfrm>
          <a:prstGeom prst="rect">
            <a:avLst/>
          </a:prstGeom>
        </p:spPr>
      </p:pic>
      <p:sp>
        <p:nvSpPr>
          <p:cNvPr id="22" name="Rectangle 21">
            <a:extLst>
              <a:ext uri="{FF2B5EF4-FFF2-40B4-BE49-F238E27FC236}">
                <a16:creationId xmlns:a16="http://schemas.microsoft.com/office/drawing/2014/main" id="{047AF1DF-6993-45FB-92A5-C36B1A680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25029" cy="6858000"/>
          </a:xfrm>
          <a:prstGeom prst="rect">
            <a:avLst/>
          </a:prstGeom>
          <a:blipFill dpi="0" rotWithShape="1">
            <a:blip r:embed="rId3">
              <a:alphaModFix amt="6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62114AE-3E99-42F1-83D2-8FF90A703C5B}"/>
              </a:ext>
            </a:extLst>
          </p:cNvPr>
          <p:cNvSpPr>
            <a:spLocks noGrp="1"/>
          </p:cNvSpPr>
          <p:nvPr>
            <p:ph type="title"/>
          </p:nvPr>
        </p:nvSpPr>
        <p:spPr>
          <a:xfrm>
            <a:off x="643433" y="643464"/>
            <a:ext cx="2888344" cy="1428737"/>
          </a:xfrm>
        </p:spPr>
        <p:txBody>
          <a:bodyPr>
            <a:normAutofit/>
          </a:bodyPr>
          <a:lstStyle/>
          <a:p>
            <a:r>
              <a:rPr lang="en-US" sz="2700">
                <a:solidFill>
                  <a:srgbClr val="FFFFFF"/>
                </a:solidFill>
              </a:rPr>
              <a:t>Hypocalcemia </a:t>
            </a:r>
          </a:p>
        </p:txBody>
      </p:sp>
      <p:sp>
        <p:nvSpPr>
          <p:cNvPr id="8" name="Content Placeholder 7">
            <a:extLst>
              <a:ext uri="{FF2B5EF4-FFF2-40B4-BE49-F238E27FC236}">
                <a16:creationId xmlns:a16="http://schemas.microsoft.com/office/drawing/2014/main" id="{357DDE0E-80F4-4E45-8A1F-71602C2B8DAE}"/>
              </a:ext>
            </a:extLst>
          </p:cNvPr>
          <p:cNvSpPr>
            <a:spLocks noGrp="1"/>
          </p:cNvSpPr>
          <p:nvPr>
            <p:ph idx="1"/>
          </p:nvPr>
        </p:nvSpPr>
        <p:spPr>
          <a:xfrm>
            <a:off x="643337" y="2184036"/>
            <a:ext cx="2888439" cy="193404"/>
          </a:xfrm>
        </p:spPr>
        <p:txBody>
          <a:bodyPr>
            <a:normAutofit fontScale="47500" lnSpcReduction="20000"/>
          </a:bodyPr>
          <a:lstStyle/>
          <a:p>
            <a:endParaRPr lang="en-US" sz="1600">
              <a:solidFill>
                <a:srgbClr val="FFFFFF"/>
              </a:solidFill>
            </a:endParaRPr>
          </a:p>
        </p:txBody>
      </p:sp>
    </p:spTree>
    <p:extLst>
      <p:ext uri="{BB962C8B-B14F-4D97-AF65-F5344CB8AC3E}">
        <p14:creationId xmlns:p14="http://schemas.microsoft.com/office/powerpoint/2010/main" val="24737742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94271-AEAB-47CF-A4FE-2C0A7DBEF571}"/>
              </a:ext>
            </a:extLst>
          </p:cNvPr>
          <p:cNvSpPr>
            <a:spLocks noGrp="1"/>
          </p:cNvSpPr>
          <p:nvPr>
            <p:ph type="title"/>
          </p:nvPr>
        </p:nvSpPr>
        <p:spPr/>
        <p:txBody>
          <a:bodyPr/>
          <a:lstStyle/>
          <a:p>
            <a:r>
              <a:rPr lang="en-US"/>
              <a:t>Ca and phosphate </a:t>
            </a:r>
          </a:p>
        </p:txBody>
      </p:sp>
      <p:sp>
        <p:nvSpPr>
          <p:cNvPr id="3" name="Content Placeholder 2">
            <a:extLst>
              <a:ext uri="{FF2B5EF4-FFF2-40B4-BE49-F238E27FC236}">
                <a16:creationId xmlns:a16="http://schemas.microsoft.com/office/drawing/2014/main" id="{CE340C99-7455-4E48-949F-5DE82416F350}"/>
              </a:ext>
            </a:extLst>
          </p:cNvPr>
          <p:cNvSpPr>
            <a:spLocks noGrp="1"/>
          </p:cNvSpPr>
          <p:nvPr>
            <p:ph idx="1"/>
          </p:nvPr>
        </p:nvSpPr>
        <p:spPr/>
        <p:txBody>
          <a:bodyPr/>
          <a:lstStyle/>
          <a:p>
            <a:r>
              <a:rPr lang="en-US"/>
              <a:t>When Ca is released from bone so is phosphate, so when GI absorption of Ca increases so does phosphate </a:t>
            </a:r>
          </a:p>
          <a:p>
            <a:r>
              <a:rPr lang="en-US"/>
              <a:t>However, do not want to increase phosphate because it will decrease dissolved Ca</a:t>
            </a:r>
          </a:p>
          <a:p>
            <a:r>
              <a:rPr lang="en-US"/>
              <a:t>So, (4) PTH reduces proximal tubule reabsorption of phosphate to decrease ECF concentration</a:t>
            </a:r>
          </a:p>
          <a:p>
            <a:endParaRPr lang="en-US"/>
          </a:p>
        </p:txBody>
      </p:sp>
    </p:spTree>
    <p:extLst>
      <p:ext uri="{BB962C8B-B14F-4D97-AF65-F5344CB8AC3E}">
        <p14:creationId xmlns:p14="http://schemas.microsoft.com/office/powerpoint/2010/main" val="24922968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053F8-643F-45E3-B775-2F8F383B04FC}"/>
              </a:ext>
            </a:extLst>
          </p:cNvPr>
          <p:cNvSpPr>
            <a:spLocks noGrp="1"/>
          </p:cNvSpPr>
          <p:nvPr>
            <p:ph type="title"/>
          </p:nvPr>
        </p:nvSpPr>
        <p:spPr/>
        <p:txBody>
          <a:bodyPr/>
          <a:lstStyle/>
          <a:p>
            <a:r>
              <a:rPr lang="en-US"/>
              <a:t>Primary hyperparathyroidism</a:t>
            </a:r>
          </a:p>
        </p:txBody>
      </p:sp>
      <p:sp>
        <p:nvSpPr>
          <p:cNvPr id="3" name="Content Placeholder 2">
            <a:extLst>
              <a:ext uri="{FF2B5EF4-FFF2-40B4-BE49-F238E27FC236}">
                <a16:creationId xmlns:a16="http://schemas.microsoft.com/office/drawing/2014/main" id="{7CEA4F1B-EDC1-422C-83B9-378D0E9E4E64}"/>
              </a:ext>
            </a:extLst>
          </p:cNvPr>
          <p:cNvSpPr>
            <a:spLocks noGrp="1"/>
          </p:cNvSpPr>
          <p:nvPr>
            <p:ph idx="1"/>
          </p:nvPr>
        </p:nvSpPr>
        <p:spPr/>
        <p:txBody>
          <a:bodyPr/>
          <a:lstStyle/>
          <a:p>
            <a:r>
              <a:rPr lang="en-US"/>
              <a:t>Primary hyperparathyroidism- defect in the glands or tumor causes continuous excess PTH secretion </a:t>
            </a:r>
          </a:p>
          <a:p>
            <a:r>
              <a:rPr lang="en-US"/>
              <a:t>Enhances bone resorption which leads to high plasma Ca and low phosphate</a:t>
            </a:r>
          </a:p>
          <a:p>
            <a:r>
              <a:rPr lang="en-US"/>
              <a:t> Urinary Ca excretion is increased, despite tubular Ca reabsorption increase</a:t>
            </a:r>
          </a:p>
          <a:p>
            <a:r>
              <a:rPr lang="en-US"/>
              <a:t>This occurs because the filtered load &gt; than </a:t>
            </a:r>
            <a:r>
              <a:rPr lang="en-US" err="1"/>
              <a:t>reabsorptive</a:t>
            </a:r>
            <a:r>
              <a:rPr lang="en-US"/>
              <a:t> rate, so large amount not reabsorbed and therefore excreted</a:t>
            </a:r>
          </a:p>
          <a:p>
            <a:endParaRPr lang="en-US"/>
          </a:p>
        </p:txBody>
      </p:sp>
    </p:spTree>
    <p:extLst>
      <p:ext uri="{BB962C8B-B14F-4D97-AF65-F5344CB8AC3E}">
        <p14:creationId xmlns:p14="http://schemas.microsoft.com/office/powerpoint/2010/main" val="3012864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E9B969E-CD96-4162-BA90-449BBDA95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23162"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6B6401A4-FEE5-4976-857C-1FD0CDB2E2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3162" y="0"/>
            <a:ext cx="816874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7F0C6032-F876-4C28-9CD0-382DAB2CD887}"/>
              </a:ext>
            </a:extLst>
          </p:cNvPr>
          <p:cNvPicPr>
            <a:picLocks noChangeAspect="1"/>
          </p:cNvPicPr>
          <p:nvPr/>
        </p:nvPicPr>
        <p:blipFill>
          <a:blip r:embed="rId2"/>
          <a:stretch>
            <a:fillRect/>
          </a:stretch>
        </p:blipFill>
        <p:spPr>
          <a:xfrm>
            <a:off x="4667497" y="1000745"/>
            <a:ext cx="6880072" cy="4695648"/>
          </a:xfrm>
          <a:prstGeom prst="rect">
            <a:avLst/>
          </a:prstGeom>
        </p:spPr>
      </p:pic>
      <p:sp>
        <p:nvSpPr>
          <p:cNvPr id="15" name="Rectangle 14">
            <a:extLst>
              <a:ext uri="{FF2B5EF4-FFF2-40B4-BE49-F238E27FC236}">
                <a16:creationId xmlns:a16="http://schemas.microsoft.com/office/drawing/2014/main" id="{047AF1DF-6993-45FB-92A5-C36B1A680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25029" cy="6858000"/>
          </a:xfrm>
          <a:prstGeom prst="rect">
            <a:avLst/>
          </a:prstGeom>
          <a:blipFill dpi="0" rotWithShape="1">
            <a:blip r:embed="rId3">
              <a:alphaModFix amt="6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E9B3FB8-4D08-431F-A625-9C039434616E}"/>
              </a:ext>
            </a:extLst>
          </p:cNvPr>
          <p:cNvSpPr>
            <a:spLocks noGrp="1"/>
          </p:cNvSpPr>
          <p:nvPr>
            <p:ph type="title"/>
          </p:nvPr>
        </p:nvSpPr>
        <p:spPr>
          <a:xfrm>
            <a:off x="643433" y="643464"/>
            <a:ext cx="2888344" cy="1428737"/>
          </a:xfrm>
        </p:spPr>
        <p:txBody>
          <a:bodyPr>
            <a:normAutofit/>
          </a:bodyPr>
          <a:lstStyle/>
          <a:p>
            <a:r>
              <a:rPr lang="en-US" sz="3200">
                <a:solidFill>
                  <a:srgbClr val="FFFFFF"/>
                </a:solidFill>
              </a:rPr>
              <a:t>Renal transport</a:t>
            </a:r>
          </a:p>
        </p:txBody>
      </p:sp>
      <p:sp>
        <p:nvSpPr>
          <p:cNvPr id="8" name="Content Placeholder 7">
            <a:extLst>
              <a:ext uri="{FF2B5EF4-FFF2-40B4-BE49-F238E27FC236}">
                <a16:creationId xmlns:a16="http://schemas.microsoft.com/office/drawing/2014/main" id="{A3C8A620-0F90-4C55-90D8-C970240B23C8}"/>
              </a:ext>
            </a:extLst>
          </p:cNvPr>
          <p:cNvSpPr>
            <a:spLocks noGrp="1"/>
          </p:cNvSpPr>
          <p:nvPr>
            <p:ph idx="1"/>
          </p:nvPr>
        </p:nvSpPr>
        <p:spPr>
          <a:xfrm>
            <a:off x="643337" y="2184036"/>
            <a:ext cx="2888439" cy="3869634"/>
          </a:xfrm>
        </p:spPr>
        <p:txBody>
          <a:bodyPr>
            <a:normAutofit/>
          </a:bodyPr>
          <a:lstStyle/>
          <a:p>
            <a:r>
              <a:rPr lang="en-US" sz="1600">
                <a:solidFill>
                  <a:srgbClr val="FFFFFF"/>
                </a:solidFill>
              </a:rPr>
              <a:t>Freely filtered through Bowmans space</a:t>
            </a:r>
          </a:p>
          <a:p>
            <a:r>
              <a:rPr lang="en-US" sz="1600">
                <a:solidFill>
                  <a:srgbClr val="FFFFFF"/>
                </a:solidFill>
              </a:rPr>
              <a:t>90% reabsorbed </a:t>
            </a:r>
          </a:p>
          <a:p>
            <a:endParaRPr lang="en-US" sz="1600">
              <a:solidFill>
                <a:srgbClr val="FFFFFF"/>
              </a:solidFill>
            </a:endParaRPr>
          </a:p>
        </p:txBody>
      </p:sp>
    </p:spTree>
    <p:extLst>
      <p:ext uri="{BB962C8B-B14F-4D97-AF65-F5344CB8AC3E}">
        <p14:creationId xmlns:p14="http://schemas.microsoft.com/office/powerpoint/2010/main" val="34865096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15185-64A6-472E-B64A-021F719884ED}"/>
              </a:ext>
            </a:extLst>
          </p:cNvPr>
          <p:cNvSpPr>
            <a:spLocks noGrp="1"/>
          </p:cNvSpPr>
          <p:nvPr>
            <p:ph type="title"/>
          </p:nvPr>
        </p:nvSpPr>
        <p:spPr/>
        <p:txBody>
          <a:bodyPr/>
          <a:lstStyle/>
          <a:p>
            <a:r>
              <a:rPr lang="en-US"/>
              <a:t>Renal phosphate handling</a:t>
            </a:r>
          </a:p>
        </p:txBody>
      </p:sp>
      <p:sp>
        <p:nvSpPr>
          <p:cNvPr id="3" name="Content Placeholder 2">
            <a:extLst>
              <a:ext uri="{FF2B5EF4-FFF2-40B4-BE49-F238E27FC236}">
                <a16:creationId xmlns:a16="http://schemas.microsoft.com/office/drawing/2014/main" id="{8D895EB1-B0CE-422C-81E0-7A9D619DC089}"/>
              </a:ext>
            </a:extLst>
          </p:cNvPr>
          <p:cNvSpPr>
            <a:spLocks noGrp="1"/>
          </p:cNvSpPr>
          <p:nvPr>
            <p:ph idx="1"/>
          </p:nvPr>
        </p:nvSpPr>
        <p:spPr/>
        <p:txBody>
          <a:bodyPr>
            <a:normAutofit fontScale="92500" lnSpcReduction="10000"/>
          </a:bodyPr>
          <a:lstStyle/>
          <a:p>
            <a:r>
              <a:rPr lang="en-US"/>
              <a:t>5-10% plasma phosphate is protein bound, 90-95% filtered at renal corpuscle</a:t>
            </a:r>
          </a:p>
          <a:p>
            <a:r>
              <a:rPr lang="en-US"/>
              <a:t>About 75% reabsorbed in proximal tubule</a:t>
            </a:r>
          </a:p>
          <a:p>
            <a:r>
              <a:rPr lang="en-US"/>
              <a:t>Increases from dietary intake or from bone, increases filtered load meaning more excretion </a:t>
            </a:r>
          </a:p>
          <a:p>
            <a:r>
              <a:rPr lang="en-US"/>
              <a:t>Phosphate is reabsorbed via tubular maximum limited system, majority reabsorbed</a:t>
            </a:r>
          </a:p>
          <a:p>
            <a:r>
              <a:rPr lang="en-US"/>
              <a:t>Acidosis increases Ca and phosphate release from bone, more plasma phosphate means more filtered load which means more buffer for H</a:t>
            </a:r>
          </a:p>
          <a:p>
            <a:r>
              <a:rPr lang="en-US"/>
              <a:t>Ex: CKD low GFR decreases ability to excrete phosphate, which leads to high PTH and  osteoporosis </a:t>
            </a:r>
          </a:p>
          <a:p>
            <a:r>
              <a:rPr lang="en-US"/>
              <a:t>Tx: decreased absorption in gut by giving Ca to complex with phosphate, which decreased absorbed amount</a:t>
            </a:r>
          </a:p>
          <a:p>
            <a:r>
              <a:rPr lang="en-US"/>
              <a:t>High PTH should signal kidneys to form Vit D, but in CKD they have less ability to do so, so can give Vit D but will increase phosphate absorption in the gut!</a:t>
            </a:r>
          </a:p>
          <a:p>
            <a:endParaRPr lang="en-US"/>
          </a:p>
        </p:txBody>
      </p:sp>
    </p:spTree>
    <p:extLst>
      <p:ext uri="{BB962C8B-B14F-4D97-AF65-F5344CB8AC3E}">
        <p14:creationId xmlns:p14="http://schemas.microsoft.com/office/powerpoint/2010/main" val="39309821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87BF7-0208-4E59-BADF-2ADBCEDC58EF}"/>
              </a:ext>
            </a:extLst>
          </p:cNvPr>
          <p:cNvSpPr>
            <a:spLocks noGrp="1"/>
          </p:cNvSpPr>
          <p:nvPr>
            <p:ph type="title"/>
          </p:nvPr>
        </p:nvSpPr>
        <p:spPr/>
        <p:txBody>
          <a:bodyPr/>
          <a:lstStyle/>
          <a:p>
            <a:r>
              <a:rPr lang="en-US"/>
              <a:t>Take home points</a:t>
            </a:r>
          </a:p>
        </p:txBody>
      </p:sp>
      <p:pic>
        <p:nvPicPr>
          <p:cNvPr id="4" name="Content Placeholder 3">
            <a:extLst>
              <a:ext uri="{FF2B5EF4-FFF2-40B4-BE49-F238E27FC236}">
                <a16:creationId xmlns:a16="http://schemas.microsoft.com/office/drawing/2014/main" id="{21774240-7BE3-4C3E-9CBF-3256ADB29977}"/>
              </a:ext>
            </a:extLst>
          </p:cNvPr>
          <p:cNvPicPr>
            <a:picLocks noGrp="1" noChangeAspect="1"/>
          </p:cNvPicPr>
          <p:nvPr>
            <p:ph idx="1"/>
          </p:nvPr>
        </p:nvPicPr>
        <p:blipFill>
          <a:blip r:embed="rId2"/>
          <a:stretch>
            <a:fillRect/>
          </a:stretch>
        </p:blipFill>
        <p:spPr>
          <a:xfrm>
            <a:off x="2096087" y="2014194"/>
            <a:ext cx="7188590" cy="3665087"/>
          </a:xfrm>
          <a:prstGeom prst="rect">
            <a:avLst/>
          </a:prstGeom>
        </p:spPr>
      </p:pic>
    </p:spTree>
    <p:extLst>
      <p:ext uri="{BB962C8B-B14F-4D97-AF65-F5344CB8AC3E}">
        <p14:creationId xmlns:p14="http://schemas.microsoft.com/office/powerpoint/2010/main" val="8547762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D2649-CE23-4AA8-8D3F-4FC0685551BF}"/>
              </a:ext>
            </a:extLst>
          </p:cNvPr>
          <p:cNvSpPr>
            <a:spLocks noGrp="1"/>
          </p:cNvSpPr>
          <p:nvPr>
            <p:ph type="title"/>
          </p:nvPr>
        </p:nvSpPr>
        <p:spPr/>
        <p:txBody>
          <a:bodyPr/>
          <a:lstStyle/>
          <a:p>
            <a:r>
              <a:rPr lang="en-US"/>
              <a:t>Reference</a:t>
            </a:r>
          </a:p>
        </p:txBody>
      </p:sp>
      <p:sp>
        <p:nvSpPr>
          <p:cNvPr id="3" name="Content Placeholder 2">
            <a:extLst>
              <a:ext uri="{FF2B5EF4-FFF2-40B4-BE49-F238E27FC236}">
                <a16:creationId xmlns:a16="http://schemas.microsoft.com/office/drawing/2014/main" id="{2307C25A-9BBA-409B-9523-187F95641596}"/>
              </a:ext>
            </a:extLst>
          </p:cNvPr>
          <p:cNvSpPr>
            <a:spLocks noGrp="1"/>
          </p:cNvSpPr>
          <p:nvPr>
            <p:ph idx="1"/>
          </p:nvPr>
        </p:nvSpPr>
        <p:spPr/>
        <p:txBody>
          <a:bodyPr/>
          <a:lstStyle/>
          <a:p>
            <a:r>
              <a:rPr lang="en-US">
                <a:effectLst/>
              </a:rPr>
              <a:t>Eaton, D. C., &amp; Pooler, J. (2018). </a:t>
            </a:r>
            <a:r>
              <a:rPr lang="en-US" i="1">
                <a:effectLst/>
              </a:rPr>
              <a:t>Vander's renal physiology</a:t>
            </a:r>
            <a:r>
              <a:rPr lang="en-US">
                <a:effectLst/>
              </a:rPr>
              <a:t>. McGraw-Hill Medical. </a:t>
            </a:r>
          </a:p>
          <a:p>
            <a:pPr marL="0" indent="0">
              <a:buNone/>
            </a:pPr>
            <a:endParaRPr lang="en-US"/>
          </a:p>
        </p:txBody>
      </p:sp>
    </p:spTree>
    <p:extLst>
      <p:ext uri="{BB962C8B-B14F-4D97-AF65-F5344CB8AC3E}">
        <p14:creationId xmlns:p14="http://schemas.microsoft.com/office/powerpoint/2010/main" val="186286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85D9C-AB6D-4336-A679-C5C2024513E4}"/>
              </a:ext>
            </a:extLst>
          </p:cNvPr>
          <p:cNvSpPr>
            <a:spLocks noGrp="1"/>
          </p:cNvSpPr>
          <p:nvPr>
            <p:ph type="title"/>
          </p:nvPr>
        </p:nvSpPr>
        <p:spPr>
          <a:xfrm>
            <a:off x="7064082" y="642594"/>
            <a:ext cx="4472921" cy="1371600"/>
          </a:xfrm>
        </p:spPr>
        <p:txBody>
          <a:bodyPr>
            <a:normAutofit/>
          </a:bodyPr>
          <a:lstStyle/>
          <a:p>
            <a:r>
              <a:rPr lang="en-US" sz="4400"/>
              <a:t>Reabsorption</a:t>
            </a:r>
          </a:p>
        </p:txBody>
      </p:sp>
      <p:sp useBgFill="1">
        <p:nvSpPr>
          <p:cNvPr id="11" name="Rectangle 10">
            <a:extLst>
              <a:ext uri="{FF2B5EF4-FFF2-40B4-BE49-F238E27FC236}">
                <a16:creationId xmlns:a16="http://schemas.microsoft.com/office/drawing/2014/main" id="{6936D704-5904-42AD-9DA1-E236DCE15D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57945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6ECAD050-0C47-46FB-919E-B98EE5561F69}"/>
              </a:ext>
            </a:extLst>
          </p:cNvPr>
          <p:cNvPicPr>
            <a:picLocks noChangeAspect="1"/>
          </p:cNvPicPr>
          <p:nvPr/>
        </p:nvPicPr>
        <p:blipFill>
          <a:blip r:embed="rId3"/>
          <a:stretch>
            <a:fillRect/>
          </a:stretch>
        </p:blipFill>
        <p:spPr>
          <a:xfrm>
            <a:off x="727654" y="1758462"/>
            <a:ext cx="5367165" cy="3092532"/>
          </a:xfrm>
          <a:prstGeom prst="rect">
            <a:avLst/>
          </a:prstGeom>
        </p:spPr>
      </p:pic>
      <p:sp>
        <p:nvSpPr>
          <p:cNvPr id="8" name="Content Placeholder 7">
            <a:extLst>
              <a:ext uri="{FF2B5EF4-FFF2-40B4-BE49-F238E27FC236}">
                <a16:creationId xmlns:a16="http://schemas.microsoft.com/office/drawing/2014/main" id="{2B57C99F-58A0-45FE-BC6B-6DFFCA681E9A}"/>
              </a:ext>
            </a:extLst>
          </p:cNvPr>
          <p:cNvSpPr>
            <a:spLocks noGrp="1"/>
          </p:cNvSpPr>
          <p:nvPr>
            <p:ph idx="1"/>
          </p:nvPr>
        </p:nvSpPr>
        <p:spPr>
          <a:xfrm>
            <a:off x="7064082" y="2103120"/>
            <a:ext cx="4472922" cy="3931920"/>
          </a:xfrm>
        </p:spPr>
        <p:txBody>
          <a:bodyPr>
            <a:normAutofit/>
          </a:bodyPr>
          <a:lstStyle/>
          <a:p>
            <a:pPr marL="0" indent="0">
              <a:buNone/>
            </a:pPr>
            <a:r>
              <a:rPr lang="en-US"/>
              <a:t>A</a:t>
            </a:r>
          </a:p>
          <a:p>
            <a:r>
              <a:rPr lang="en-US"/>
              <a:t>1) Filtered K reabsorbed</a:t>
            </a:r>
          </a:p>
          <a:p>
            <a:r>
              <a:rPr lang="en-US"/>
              <a:t>2)Thick </a:t>
            </a:r>
            <a:r>
              <a:rPr lang="en-US" err="1"/>
              <a:t>ascLOH</a:t>
            </a:r>
            <a:r>
              <a:rPr lang="en-US"/>
              <a:t> reabsorbed</a:t>
            </a:r>
          </a:p>
          <a:p>
            <a:r>
              <a:rPr lang="en-US"/>
              <a:t>3) Cortical CD </a:t>
            </a:r>
            <a:r>
              <a:rPr lang="en-US" err="1"/>
              <a:t>reabs</a:t>
            </a:r>
            <a:r>
              <a:rPr lang="en-US"/>
              <a:t> via IC cells</a:t>
            </a:r>
          </a:p>
          <a:p>
            <a:r>
              <a:rPr lang="en-US"/>
              <a:t>4) Medullary CD </a:t>
            </a:r>
            <a:r>
              <a:rPr lang="en-US" err="1"/>
              <a:t>reabs</a:t>
            </a:r>
            <a:r>
              <a:rPr lang="en-US"/>
              <a:t> via IC cells</a:t>
            </a:r>
          </a:p>
          <a:p>
            <a:r>
              <a:rPr lang="en-US"/>
              <a:t>5)Some K+ reabsorbed into medullary interstitium recycles to thin LOH</a:t>
            </a:r>
          </a:p>
          <a:p>
            <a:pPr marL="0" indent="0">
              <a:buNone/>
            </a:pPr>
            <a:r>
              <a:rPr lang="en-US"/>
              <a:t>B</a:t>
            </a:r>
          </a:p>
          <a:p>
            <a:r>
              <a:rPr lang="en-US"/>
              <a:t>1) Major secretion into collecting tubule</a:t>
            </a:r>
          </a:p>
          <a:p>
            <a:endParaRPr lang="en-US"/>
          </a:p>
        </p:txBody>
      </p:sp>
    </p:spTree>
    <p:extLst>
      <p:ext uri="{BB962C8B-B14F-4D97-AF65-F5344CB8AC3E}">
        <p14:creationId xmlns:p14="http://schemas.microsoft.com/office/powerpoint/2010/main" val="275081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7B10A-7AA3-4F3C-942C-79CC9A3D52DD}"/>
              </a:ext>
            </a:extLst>
          </p:cNvPr>
          <p:cNvSpPr>
            <a:spLocks noGrp="1"/>
          </p:cNvSpPr>
          <p:nvPr>
            <p:ph type="title"/>
          </p:nvPr>
        </p:nvSpPr>
        <p:spPr/>
        <p:txBody>
          <a:bodyPr/>
          <a:lstStyle/>
          <a:p>
            <a:r>
              <a:rPr lang="en-US"/>
              <a:t>Movement of K</a:t>
            </a:r>
          </a:p>
        </p:txBody>
      </p:sp>
      <p:sp>
        <p:nvSpPr>
          <p:cNvPr id="3" name="Content Placeholder 2">
            <a:extLst>
              <a:ext uri="{FF2B5EF4-FFF2-40B4-BE49-F238E27FC236}">
                <a16:creationId xmlns:a16="http://schemas.microsoft.com/office/drawing/2014/main" id="{729F4EA3-C859-45AD-880A-9948EB4C2AD5}"/>
              </a:ext>
            </a:extLst>
          </p:cNvPr>
          <p:cNvSpPr>
            <a:spLocks noGrp="1"/>
          </p:cNvSpPr>
          <p:nvPr>
            <p:ph idx="1"/>
          </p:nvPr>
        </p:nvSpPr>
        <p:spPr/>
        <p:txBody>
          <a:bodyPr/>
          <a:lstStyle/>
          <a:p>
            <a:r>
              <a:rPr lang="en-US"/>
              <a:t>Active transport is always coupled with another solute</a:t>
            </a:r>
          </a:p>
          <a:p>
            <a:r>
              <a:rPr lang="en-US"/>
              <a:t>Proximal tubule: Na-K-ATPase on basolateral side allows K into cell and pushes Na out</a:t>
            </a:r>
          </a:p>
          <a:p>
            <a:r>
              <a:rPr lang="en-US"/>
              <a:t>H-K antiporter on the luminal side allows K into cell while pushes H out </a:t>
            </a:r>
          </a:p>
          <a:p>
            <a:r>
              <a:rPr lang="en-US"/>
              <a:t>Through passive channels K must be pushed back into the interstitium so it is available for this process </a:t>
            </a:r>
          </a:p>
          <a:p>
            <a:r>
              <a:rPr lang="en-US"/>
              <a:t>Thick </a:t>
            </a:r>
            <a:r>
              <a:rPr lang="en-US" err="1"/>
              <a:t>ascLOH</a:t>
            </a:r>
            <a:r>
              <a:rPr lang="en-US"/>
              <a:t>: pumped into cells from tubule via NaK2Cl antiporters and Na-K-ATPase from interstitium</a:t>
            </a:r>
          </a:p>
          <a:p>
            <a:r>
              <a:rPr lang="en-US"/>
              <a:t>Through passive channels K must be pushed back into the lumen so it is available for this process </a:t>
            </a:r>
          </a:p>
          <a:p>
            <a:endParaRPr lang="en-US"/>
          </a:p>
          <a:p>
            <a:endParaRPr lang="en-US"/>
          </a:p>
          <a:p>
            <a:endParaRPr lang="en-US"/>
          </a:p>
        </p:txBody>
      </p:sp>
    </p:spTree>
    <p:extLst>
      <p:ext uri="{BB962C8B-B14F-4D97-AF65-F5344CB8AC3E}">
        <p14:creationId xmlns:p14="http://schemas.microsoft.com/office/powerpoint/2010/main" val="2659150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57E24-5075-4F8E-8473-2C1C491EBB0D}"/>
              </a:ext>
            </a:extLst>
          </p:cNvPr>
          <p:cNvSpPr>
            <a:spLocks noGrp="1"/>
          </p:cNvSpPr>
          <p:nvPr>
            <p:ph type="title"/>
          </p:nvPr>
        </p:nvSpPr>
        <p:spPr/>
        <p:txBody>
          <a:bodyPr/>
          <a:lstStyle/>
          <a:p>
            <a:r>
              <a:rPr lang="en-US"/>
              <a:t>Secretion </a:t>
            </a:r>
          </a:p>
        </p:txBody>
      </p:sp>
      <p:sp>
        <p:nvSpPr>
          <p:cNvPr id="3" name="Content Placeholder 2">
            <a:extLst>
              <a:ext uri="{FF2B5EF4-FFF2-40B4-BE49-F238E27FC236}">
                <a16:creationId xmlns:a16="http://schemas.microsoft.com/office/drawing/2014/main" id="{7C7F61D8-0C48-4BE2-BCAE-A940CEB27CE7}"/>
              </a:ext>
            </a:extLst>
          </p:cNvPr>
          <p:cNvSpPr>
            <a:spLocks noGrp="1"/>
          </p:cNvSpPr>
          <p:nvPr>
            <p:ph idx="1"/>
          </p:nvPr>
        </p:nvSpPr>
        <p:spPr/>
        <p:txBody>
          <a:bodyPr/>
          <a:lstStyle/>
          <a:p>
            <a:r>
              <a:rPr lang="en-US"/>
              <a:t>Distal nephron</a:t>
            </a:r>
          </a:p>
          <a:p>
            <a:pPr marL="342900" indent="-342900">
              <a:buAutoNum type="arabicParenR"/>
            </a:pPr>
            <a:r>
              <a:rPr lang="en-US"/>
              <a:t>Principal cells- uptake K+ via Na-K-ATPase and secretion into tubular lumen</a:t>
            </a:r>
          </a:p>
          <a:p>
            <a:pPr marL="342900" indent="-342900">
              <a:buAutoNum type="arabicParenR"/>
            </a:pPr>
            <a:r>
              <a:rPr lang="en-US"/>
              <a:t>Intercalated cells A and B- A reabsorbs via luminal H-K-ATPase and enters interstitium via K channels</a:t>
            </a:r>
          </a:p>
          <a:p>
            <a:r>
              <a:rPr lang="en-US"/>
              <a:t>Excrete K when dietary intake increases and reduce when intake decreases</a:t>
            </a:r>
          </a:p>
          <a:p>
            <a:pPr marL="0" indent="0">
              <a:buNone/>
            </a:pPr>
            <a:endParaRPr lang="en-US"/>
          </a:p>
          <a:p>
            <a:r>
              <a:rPr lang="en-US"/>
              <a:t>Principal cells have two major K channels to secrete K</a:t>
            </a:r>
          </a:p>
          <a:p>
            <a:pPr marL="342900" indent="-342900">
              <a:buAutoNum type="arabicParenR"/>
            </a:pPr>
            <a:r>
              <a:rPr lang="en-US"/>
              <a:t>ROMK- at normal K levels, released from vesicles to luminal side </a:t>
            </a:r>
          </a:p>
          <a:p>
            <a:pPr marL="342900" indent="-342900">
              <a:buAutoNum type="arabicParenR"/>
            </a:pPr>
            <a:r>
              <a:rPr lang="en-US"/>
              <a:t>BK- at high levels, open at luminal side</a:t>
            </a:r>
          </a:p>
          <a:p>
            <a:endParaRPr lang="en-US"/>
          </a:p>
        </p:txBody>
      </p:sp>
    </p:spTree>
    <p:extLst>
      <p:ext uri="{BB962C8B-B14F-4D97-AF65-F5344CB8AC3E}">
        <p14:creationId xmlns:p14="http://schemas.microsoft.com/office/powerpoint/2010/main" val="2206461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4D7AD-4986-4483-B7D6-A6893E6598AF}"/>
              </a:ext>
            </a:extLst>
          </p:cNvPr>
          <p:cNvSpPr>
            <a:spLocks noGrp="1"/>
          </p:cNvSpPr>
          <p:nvPr>
            <p:ph type="title"/>
          </p:nvPr>
        </p:nvSpPr>
        <p:spPr/>
        <p:txBody>
          <a:bodyPr/>
          <a:lstStyle/>
          <a:p>
            <a:r>
              <a:rPr lang="en-US"/>
              <a:t>Secretion</a:t>
            </a:r>
          </a:p>
        </p:txBody>
      </p:sp>
      <p:pic>
        <p:nvPicPr>
          <p:cNvPr id="4" name="Content Placeholder 3">
            <a:extLst>
              <a:ext uri="{FF2B5EF4-FFF2-40B4-BE49-F238E27FC236}">
                <a16:creationId xmlns:a16="http://schemas.microsoft.com/office/drawing/2014/main" id="{4A38632C-A910-4DBE-9D32-527F7B627151}"/>
              </a:ext>
            </a:extLst>
          </p:cNvPr>
          <p:cNvPicPr>
            <a:picLocks noGrp="1" noChangeAspect="1"/>
          </p:cNvPicPr>
          <p:nvPr>
            <p:ph idx="1"/>
          </p:nvPr>
        </p:nvPicPr>
        <p:blipFill>
          <a:blip r:embed="rId2"/>
          <a:stretch>
            <a:fillRect/>
          </a:stretch>
        </p:blipFill>
        <p:spPr>
          <a:xfrm>
            <a:off x="3533775" y="2757269"/>
            <a:ext cx="5124450" cy="2355276"/>
          </a:xfrm>
          <a:prstGeom prst="rect">
            <a:avLst/>
          </a:prstGeom>
        </p:spPr>
      </p:pic>
    </p:spTree>
    <p:extLst>
      <p:ext uri="{BB962C8B-B14F-4D97-AF65-F5344CB8AC3E}">
        <p14:creationId xmlns:p14="http://schemas.microsoft.com/office/powerpoint/2010/main" val="279944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A2BDC-E4E8-41E4-8672-9311CB41B0CE}"/>
              </a:ext>
            </a:extLst>
          </p:cNvPr>
          <p:cNvSpPr>
            <a:spLocks noGrp="1"/>
          </p:cNvSpPr>
          <p:nvPr>
            <p:ph type="title"/>
          </p:nvPr>
        </p:nvSpPr>
        <p:spPr/>
        <p:txBody>
          <a:bodyPr/>
          <a:lstStyle/>
          <a:p>
            <a:r>
              <a:rPr lang="en-US"/>
              <a:t>Secretion </a:t>
            </a:r>
          </a:p>
        </p:txBody>
      </p:sp>
      <p:pic>
        <p:nvPicPr>
          <p:cNvPr id="4" name="Content Placeholder 3">
            <a:extLst>
              <a:ext uri="{FF2B5EF4-FFF2-40B4-BE49-F238E27FC236}">
                <a16:creationId xmlns:a16="http://schemas.microsoft.com/office/drawing/2014/main" id="{3DE5929D-4A00-448F-8AC8-93AB9F152CB3}"/>
              </a:ext>
            </a:extLst>
          </p:cNvPr>
          <p:cNvPicPr>
            <a:picLocks noGrp="1" noChangeAspect="1"/>
          </p:cNvPicPr>
          <p:nvPr>
            <p:ph idx="1"/>
          </p:nvPr>
        </p:nvPicPr>
        <p:blipFill>
          <a:blip r:embed="rId2"/>
          <a:stretch>
            <a:fillRect/>
          </a:stretch>
        </p:blipFill>
        <p:spPr>
          <a:xfrm>
            <a:off x="2082017" y="2014194"/>
            <a:ext cx="7202659" cy="3579362"/>
          </a:xfrm>
          <a:prstGeom prst="rect">
            <a:avLst/>
          </a:prstGeom>
        </p:spPr>
      </p:pic>
    </p:spTree>
    <p:extLst>
      <p:ext uri="{BB962C8B-B14F-4D97-AF65-F5344CB8AC3E}">
        <p14:creationId xmlns:p14="http://schemas.microsoft.com/office/powerpoint/2010/main" val="10269913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700C8F1EDDDCA43912C9CD33B6C7633" ma:contentTypeVersion="7" ma:contentTypeDescription="Create a new document." ma:contentTypeScope="" ma:versionID="b070b19b344de9603044624af3c05299">
  <xsd:schema xmlns:xsd="http://www.w3.org/2001/XMLSchema" xmlns:xs="http://www.w3.org/2001/XMLSchema" xmlns:p="http://schemas.microsoft.com/office/2006/metadata/properties" xmlns:ns3="eead8066-1649-4026-958d-e71beebcb467" xmlns:ns4="ad34b622-fec7-45b7-8ac0-b0014bf39edb" targetNamespace="http://schemas.microsoft.com/office/2006/metadata/properties" ma:root="true" ma:fieldsID="a15abe94151def81fc51d1cf537d34c6" ns3:_="" ns4:_="">
    <xsd:import namespace="eead8066-1649-4026-958d-e71beebcb467"/>
    <xsd:import namespace="ad34b622-fec7-45b7-8ac0-b0014bf39ed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d8066-1649-4026-958d-e71beebcb4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d34b622-fec7-45b7-8ac0-b0014bf39ed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0FE5A1-C4DC-483C-8470-98785DF176BB}">
  <ds:schemaRefs>
    <ds:schemaRef ds:uri="eead8066-1649-4026-958d-e71beebcb467"/>
    <ds:schemaRef ds:uri="http://purl.org/dc/terms/"/>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ad34b622-fec7-45b7-8ac0-b0014bf39edb"/>
    <ds:schemaRef ds:uri="http://www.w3.org/XML/1998/namespace"/>
    <ds:schemaRef ds:uri="http://purl.org/dc/dcmitype/"/>
  </ds:schemaRefs>
</ds:datastoreItem>
</file>

<file path=customXml/itemProps2.xml><?xml version="1.0" encoding="utf-8"?>
<ds:datastoreItem xmlns:ds="http://schemas.openxmlformats.org/officeDocument/2006/customXml" ds:itemID="{CA91D90B-8C6F-4D31-902D-71423D6B2845}">
  <ds:schemaRefs>
    <ds:schemaRef ds:uri="ad34b622-fec7-45b7-8ac0-b0014bf39edb"/>
    <ds:schemaRef ds:uri="eead8066-1649-4026-958d-e71beebcb4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A33A4D1-FA6D-4D2F-9A5F-3CF734F073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TM03457510[[fn=Savon]]</Template>
  <TotalTime>0</TotalTime>
  <Words>3085</Words>
  <Application>Microsoft Office PowerPoint</Application>
  <PresentationFormat>Widescreen</PresentationFormat>
  <Paragraphs>260</Paragraphs>
  <Slides>42</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Calibri</vt:lpstr>
      <vt:lpstr>Century Gothic</vt:lpstr>
      <vt:lpstr>Garamond</vt:lpstr>
      <vt:lpstr>Savon</vt:lpstr>
      <vt:lpstr>Vanders chapter 8-10</vt:lpstr>
      <vt:lpstr>Topics</vt:lpstr>
      <vt:lpstr>Chapter 8: Regulation of Potassium </vt:lpstr>
      <vt:lpstr>Renal transport</vt:lpstr>
      <vt:lpstr>Reabsorption</vt:lpstr>
      <vt:lpstr>Movement of K</vt:lpstr>
      <vt:lpstr>Secretion </vt:lpstr>
      <vt:lpstr>Secretion</vt:lpstr>
      <vt:lpstr>Secretion </vt:lpstr>
      <vt:lpstr>Secretion </vt:lpstr>
      <vt:lpstr>Secretion </vt:lpstr>
      <vt:lpstr>Balance</vt:lpstr>
      <vt:lpstr>Diuretics </vt:lpstr>
      <vt:lpstr>Acid base on K excretion</vt:lpstr>
      <vt:lpstr>Take home points</vt:lpstr>
      <vt:lpstr>Chapter 9: Regulation H+ balance</vt:lpstr>
      <vt:lpstr>Buffers</vt:lpstr>
      <vt:lpstr>Acid base</vt:lpstr>
      <vt:lpstr>GI </vt:lpstr>
      <vt:lpstr>Renal HCO3 reabsorption </vt:lpstr>
      <vt:lpstr>HCO3 excretion </vt:lpstr>
      <vt:lpstr>Source of buffers via filtration </vt:lpstr>
      <vt:lpstr>Source of buffers via synthesis</vt:lpstr>
      <vt:lpstr>Quantitative </vt:lpstr>
      <vt:lpstr>Metabolic acidosis/alkalosis</vt:lpstr>
      <vt:lpstr>Metabolic acidosis/alkalosis</vt:lpstr>
      <vt:lpstr>Acid base disturbances </vt:lpstr>
      <vt:lpstr>Metabolic alkalosis </vt:lpstr>
      <vt:lpstr>Take home points</vt:lpstr>
      <vt:lpstr>Chapter 10: Regulation of Ca and phosphate balance</vt:lpstr>
      <vt:lpstr>Ca roles in body functions</vt:lpstr>
      <vt:lpstr>Ca balance: GI</vt:lpstr>
      <vt:lpstr>Ca balance: renal</vt:lpstr>
      <vt:lpstr>Ca balance: bone</vt:lpstr>
      <vt:lpstr>Vitamin D</vt:lpstr>
      <vt:lpstr>PTH</vt:lpstr>
      <vt:lpstr>Hypocalcemia </vt:lpstr>
      <vt:lpstr>Ca and phosphate </vt:lpstr>
      <vt:lpstr>Primary hyperparathyroidism</vt:lpstr>
      <vt:lpstr>Renal phosphate handling</vt:lpstr>
      <vt:lpstr>Take home points</vt:lpstr>
      <vt:lpstr>Reference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Vanders chapter 8-10</dc:title>
  <dc:creator>Samantha Davis</dc:creator>
  <cp:lastModifiedBy>Samantha Davis</cp:lastModifiedBy>
  <cp:revision>1</cp:revision>
  <dcterms:created xsi:type="dcterms:W3CDTF">2021-06-14T20:21:52Z</dcterms:created>
  <dcterms:modified xsi:type="dcterms:W3CDTF">2021-06-22T10:42:54Z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0x0101000700C8F1EDDDCA43912C9CD33B6C7633</vt:lpwstr>
  </property>
</Properties>
</file>