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98" r:id="rId3"/>
    <p:sldId id="293" r:id="rId4"/>
    <p:sldId id="297" r:id="rId5"/>
    <p:sldId id="270" r:id="rId6"/>
    <p:sldId id="271" r:id="rId7"/>
    <p:sldId id="272" r:id="rId8"/>
    <p:sldId id="273" r:id="rId9"/>
    <p:sldId id="274" r:id="rId10"/>
    <p:sldId id="275" r:id="rId11"/>
    <p:sldId id="276" r:id="rId12"/>
    <p:sldId id="277" r:id="rId13"/>
    <p:sldId id="278" r:id="rId14"/>
    <p:sldId id="279" r:id="rId15"/>
    <p:sldId id="280" r:id="rId16"/>
    <p:sldId id="299" r:id="rId17"/>
    <p:sldId id="281" r:id="rId18"/>
    <p:sldId id="282" r:id="rId19"/>
    <p:sldId id="283" r:id="rId20"/>
    <p:sldId id="284" r:id="rId21"/>
    <p:sldId id="285" r:id="rId22"/>
    <p:sldId id="295" r:id="rId23"/>
    <p:sldId id="300" r:id="rId24"/>
    <p:sldId id="257" r:id="rId25"/>
    <p:sldId id="258" r:id="rId26"/>
    <p:sldId id="259" r:id="rId27"/>
    <p:sldId id="260" r:id="rId28"/>
    <p:sldId id="261" r:id="rId29"/>
    <p:sldId id="262" r:id="rId30"/>
    <p:sldId id="288" r:id="rId31"/>
    <p:sldId id="291" r:id="rId32"/>
    <p:sldId id="263" r:id="rId33"/>
    <p:sldId id="289" r:id="rId34"/>
    <p:sldId id="287" r:id="rId35"/>
    <p:sldId id="264" r:id="rId36"/>
    <p:sldId id="290" r:id="rId37"/>
    <p:sldId id="265" r:id="rId38"/>
    <p:sldId id="292" r:id="rId39"/>
    <p:sldId id="266" r:id="rId40"/>
    <p:sldId id="267" r:id="rId41"/>
    <p:sldId id="268" r:id="rId42"/>
    <p:sldId id="294" r:id="rId43"/>
    <p:sldId id="296" r:id="rId44"/>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165" autoAdjust="0"/>
  </p:normalViewPr>
  <p:slideViewPr>
    <p:cSldViewPr snapToGrid="0">
      <p:cViewPr>
        <p:scale>
          <a:sx n="50" d="100"/>
          <a:sy n="50" d="100"/>
        </p:scale>
        <p:origin x="484"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B489BB-00E7-4AEE-96EF-B048387D67B7}" type="datetimeFigureOut">
              <a:rPr lang="en-US" smtClean="0"/>
              <a:t>9/9/2020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833D12-3937-4BAD-9265-D935ADCBC9DD}" type="slidenum">
              <a:rPr lang="en-US" smtClean="0"/>
              <a:t>‹#›</a:t>
            </a:fld>
            <a:endParaRPr lang="en-US"/>
          </a:p>
        </p:txBody>
      </p:sp>
    </p:spTree>
    <p:extLst>
      <p:ext uri="{BB962C8B-B14F-4D97-AF65-F5344CB8AC3E}">
        <p14:creationId xmlns:p14="http://schemas.microsoft.com/office/powerpoint/2010/main" val="3671679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PalatinoLTStd-Roman"/>
              </a:rPr>
              <a:t>canine teeth are designed for tissue penetration, the incisors for grasping, and the molars/premolars for shearing tissue. The curved canine</a:t>
            </a:r>
          </a:p>
          <a:p>
            <a:pPr algn="l"/>
            <a:r>
              <a:rPr lang="en-US" sz="1800" b="0" i="0" u="none" strike="noStrike" baseline="0" dirty="0">
                <a:latin typeface="PalatinoLTStd-Roman"/>
              </a:rPr>
              <a:t>teeth of large dogs are capable of deep penetration, whereas the smaller, straighter canine teeth of domestic cats can penetrate directly into tissues, leaving a relatively small cutaneous hole. </a:t>
            </a:r>
          </a:p>
          <a:p>
            <a:pPr algn="l"/>
            <a:r>
              <a:rPr lang="en-US" sz="1800" b="0" i="0" u="none" strike="noStrike" baseline="0" dirty="0">
                <a:latin typeface="PalatinoLTStd-Roman"/>
              </a:rPr>
              <a:t>The jaws of larger dogs in particular can generate tremendous crushing (up to 450 psi) and shearing forces, and the canine teeth can</a:t>
            </a:r>
          </a:p>
          <a:p>
            <a:pPr algn="l"/>
            <a:r>
              <a:rPr lang="en-US" sz="1800" b="0" i="0" u="none" strike="noStrike" baseline="0" dirty="0">
                <a:latin typeface="PalatinoLTStd-Roman"/>
              </a:rPr>
              <a:t>tear and lacerate the skin, hypodermis, and underlying musculature.</a:t>
            </a:r>
          </a:p>
          <a:p>
            <a:pPr algn="l"/>
            <a:endParaRPr lang="en-US" sz="1800" b="0" i="0" u="none" strike="noStrike" baseline="0" dirty="0">
              <a:latin typeface="PalatinoLTStd-Roman"/>
            </a:endParaRPr>
          </a:p>
          <a:p>
            <a:pPr algn="l"/>
            <a:r>
              <a:rPr lang="en-US" sz="1800" b="0" i="0" u="none" strike="noStrike" baseline="0" dirty="0">
                <a:latin typeface="PalatinoLTStd-Roman"/>
              </a:rPr>
              <a:t>In one study, male dogs weighing less than 10 kg presented with more severe multiple bite wounds. (Miniature pinchers, Pekinese, and small terrier breeds</a:t>
            </a:r>
          </a:p>
          <a:p>
            <a:pPr algn="l"/>
            <a:r>
              <a:rPr lang="en-US" sz="1800" b="0" i="0" u="none" strike="noStrike" baseline="0" dirty="0">
                <a:latin typeface="PalatinoLTStd-Roman"/>
              </a:rPr>
              <a:t>were overrepresented.) Many of these victims are lifted and violently shaken by the attacker. Direct and indirect trauma to internal organs frequently occurs. </a:t>
            </a:r>
          </a:p>
          <a:p>
            <a:pPr algn="l"/>
            <a:r>
              <a:rPr lang="en-US" sz="1800" b="0" i="0" u="none" strike="noStrike" baseline="0" dirty="0">
                <a:latin typeface="PalatinoLTStd-Roman"/>
              </a:rPr>
              <a:t>The kidneys in small animals are particularly susceptible to bite wounds over the back. In addition, bone fractures, joint injuries, and spinal trauma also may occur.</a:t>
            </a:r>
          </a:p>
          <a:p>
            <a:pPr algn="l"/>
            <a:endParaRPr lang="en-US" sz="1800" b="0" i="0" u="none" strike="noStrike" baseline="0" dirty="0">
              <a:latin typeface="PalatinoLTStd-Roman"/>
            </a:endParaRPr>
          </a:p>
          <a:p>
            <a:pPr algn="l"/>
            <a:r>
              <a:rPr lang="en-US" sz="1800" b="0" i="0" u="none" strike="noStrike" baseline="0" dirty="0">
                <a:latin typeface="PalatinoLTStd-Roman"/>
              </a:rPr>
              <a:t>Circulatory compromise from the division of vessels and compromise to collateral vascular channels can result in massive tissue necrosis.</a:t>
            </a:r>
            <a:endParaRPr lang="en-US" dirty="0"/>
          </a:p>
        </p:txBody>
      </p:sp>
      <p:sp>
        <p:nvSpPr>
          <p:cNvPr id="4" name="Slide Number Placeholder 3"/>
          <p:cNvSpPr>
            <a:spLocks noGrp="1"/>
          </p:cNvSpPr>
          <p:nvPr>
            <p:ph type="sldNum" sz="quarter" idx="5"/>
          </p:nvPr>
        </p:nvSpPr>
        <p:spPr/>
        <p:txBody>
          <a:bodyPr/>
          <a:lstStyle/>
          <a:p>
            <a:fld id="{00833D12-3937-4BAD-9265-D935ADCBC9DD}" type="slidenum">
              <a:rPr lang="en-US" smtClean="0"/>
              <a:t>5</a:t>
            </a:fld>
            <a:endParaRPr lang="en-US"/>
          </a:p>
        </p:txBody>
      </p:sp>
    </p:spTree>
    <p:extLst>
      <p:ext uri="{BB962C8B-B14F-4D97-AF65-F5344CB8AC3E}">
        <p14:creationId xmlns:p14="http://schemas.microsoft.com/office/powerpoint/2010/main" val="934578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Goal of temporary care: </a:t>
            </a:r>
            <a:r>
              <a:rPr lang="en-US" sz="1800" b="0" i="0" u="none" strike="noStrike" baseline="0" dirty="0">
                <a:latin typeface="PalatinoLTStd-Roman"/>
              </a:rPr>
              <a:t>reduce the amount of contamination present and reduce the possibility of further contamination from organisms in the hospital environment (nosocomial infection).</a:t>
            </a:r>
            <a:endParaRPr lang="en-US" dirty="0"/>
          </a:p>
        </p:txBody>
      </p:sp>
      <p:sp>
        <p:nvSpPr>
          <p:cNvPr id="4" name="Slide Number Placeholder 3"/>
          <p:cNvSpPr>
            <a:spLocks noGrp="1"/>
          </p:cNvSpPr>
          <p:nvPr>
            <p:ph type="sldNum" sz="quarter" idx="5"/>
          </p:nvPr>
        </p:nvSpPr>
        <p:spPr/>
        <p:txBody>
          <a:bodyPr/>
          <a:lstStyle/>
          <a:p>
            <a:fld id="{00833D12-3937-4BAD-9265-D935ADCBC9DD}" type="slidenum">
              <a:rPr lang="en-US" smtClean="0"/>
              <a:t>6</a:t>
            </a:fld>
            <a:endParaRPr lang="en-US"/>
          </a:p>
        </p:txBody>
      </p:sp>
    </p:spTree>
    <p:extLst>
      <p:ext uri="{BB962C8B-B14F-4D97-AF65-F5344CB8AC3E}">
        <p14:creationId xmlns:p14="http://schemas.microsoft.com/office/powerpoint/2010/main" val="3681667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PalatinoLTStd-Roman"/>
              </a:rPr>
              <a:t>The polymicrobial flora of the oral cavity can inoculate wounds with aerobic and anaerobic bacteria. Bite wounds</a:t>
            </a:r>
          </a:p>
          <a:p>
            <a:pPr algn="l"/>
            <a:r>
              <a:rPr lang="en-US" sz="1800" b="0" i="0" u="none" strike="noStrike" baseline="0" dirty="0">
                <a:latin typeface="PalatinoLTStd-Roman"/>
              </a:rPr>
              <a:t>resulting in perforation of the gastrointestinal tract can result in the spillage of additional bacterial contaminants</a:t>
            </a:r>
          </a:p>
          <a:p>
            <a:pPr algn="l"/>
            <a:r>
              <a:rPr lang="en-US" sz="1800" b="0" i="0" u="none" strike="noStrike" baseline="0" dirty="0">
                <a:latin typeface="PalatinoLTStd-Roman"/>
              </a:rPr>
              <a:t>. In human studies, aerobic infections are more common than anaerobic infections alone. (Bite wounds have a 5–10% risk of infection in humans; by contrast, </a:t>
            </a:r>
            <a:r>
              <a:rPr lang="en-US" sz="1800" b="0" i="0" u="none" strike="noStrike" baseline="0" dirty="0" err="1">
                <a:latin typeface="PalatinoLTStd-Roman"/>
              </a:rPr>
              <a:t>nonbite</a:t>
            </a:r>
            <a:r>
              <a:rPr lang="en-US" sz="1800" b="0" i="0" u="none" strike="noStrike" baseline="0" dirty="0">
                <a:latin typeface="PalatinoLTStd-Roman"/>
              </a:rPr>
              <a:t> lacerations have an infection rate of 5%.) However, with the presence of anaerobic bacteria, the severity of the infection is often increased. </a:t>
            </a:r>
            <a:r>
              <a:rPr lang="en-US" sz="1800" b="0" i="1" u="none" strike="noStrike" baseline="0" dirty="0">
                <a:latin typeface="PalatinoLTStd-Italic"/>
              </a:rPr>
              <a:t>Pasteurella </a:t>
            </a:r>
            <a:r>
              <a:rPr lang="en-US" sz="1800" b="0" i="0" u="none" strike="noStrike" baseline="0" dirty="0">
                <a:latin typeface="PalatinoLTStd-Roman"/>
              </a:rPr>
              <a:t>spp. are Gram‐negative nonmotile pleomorphic coccobacilli that are commonly</a:t>
            </a:r>
          </a:p>
          <a:p>
            <a:pPr algn="l"/>
            <a:endParaRPr lang="en-US" sz="1800" b="0" i="0" u="none" strike="noStrike" baseline="0" dirty="0">
              <a:latin typeface="PalatinoLTStd-Roman"/>
            </a:endParaRPr>
          </a:p>
          <a:p>
            <a:pPr algn="l"/>
            <a:r>
              <a:rPr lang="en-US" sz="1800" b="0" i="0" u="none" strike="noStrike" baseline="0" dirty="0">
                <a:latin typeface="PalatinoLTStd-Roman"/>
              </a:rPr>
              <a:t>Antibiotics are normally administered after bite injuries, and several hours may pass before administration and</a:t>
            </a:r>
          </a:p>
          <a:p>
            <a:pPr algn="l"/>
            <a:r>
              <a:rPr lang="en-US" sz="1800" b="0" i="0" u="none" strike="noStrike" baseline="0" dirty="0">
                <a:latin typeface="PalatinoLTStd-Roman"/>
              </a:rPr>
              <a:t>effective blood levels are achieved. In general, 3 hours is considered the maximum acceptable delay in administration</a:t>
            </a:r>
          </a:p>
          <a:p>
            <a:pPr algn="l"/>
            <a:r>
              <a:rPr lang="en-US" sz="1800" b="0" i="0" u="none" strike="noStrike" baseline="0" dirty="0">
                <a:latin typeface="PalatinoLTStd-Roman"/>
              </a:rPr>
              <a:t>of antibiotics in bite wound management. To avoid the several‐hour delay to achieve an adequate serum</a:t>
            </a:r>
          </a:p>
          <a:p>
            <a:pPr algn="l"/>
            <a:r>
              <a:rPr lang="en-US" sz="1800" b="0" i="0" u="none" strike="noStrike" baseline="0" dirty="0">
                <a:latin typeface="PalatinoLTStd-Roman"/>
              </a:rPr>
              <a:t>level associated with oral antibiotics, intravenous administration</a:t>
            </a:r>
          </a:p>
          <a:p>
            <a:pPr algn="l"/>
            <a:endParaRPr lang="en-US" sz="1800" b="0" i="0" u="none" strike="noStrike" baseline="0" dirty="0">
              <a:latin typeface="PalatinoLTStd-Roman"/>
            </a:endParaRPr>
          </a:p>
          <a:p>
            <a:pPr algn="l"/>
            <a:r>
              <a:rPr lang="en-US" sz="1800" b="0" i="0" u="none" strike="noStrike" baseline="0" dirty="0">
                <a:latin typeface="PalatinoLTStd-Roman"/>
              </a:rPr>
              <a:t>Cephalosporins are generally effective against </a:t>
            </a:r>
            <a:r>
              <a:rPr lang="en-US" sz="1800" b="0" i="1" u="none" strike="noStrike" baseline="0" dirty="0">
                <a:latin typeface="PalatinoLTStd-Italic"/>
              </a:rPr>
              <a:t>Pasteurella </a:t>
            </a:r>
            <a:r>
              <a:rPr lang="en-US" sz="1800" b="0" i="0" u="none" strike="noStrike" baseline="0" dirty="0">
                <a:latin typeface="PalatinoLTStd-Roman"/>
              </a:rPr>
              <a:t>spp. and a variety of other microorganisms. Amoxicillin or clavulanate potassium</a:t>
            </a:r>
          </a:p>
          <a:p>
            <a:pPr algn="l"/>
            <a:r>
              <a:rPr lang="en-US" sz="1800" b="0" i="0" u="none" strike="noStrike" baseline="0" dirty="0">
                <a:latin typeface="PalatinoLTStd-Roman"/>
              </a:rPr>
              <a:t>can be useful against </a:t>
            </a:r>
            <a:r>
              <a:rPr lang="en-US" sz="1800" b="0" i="1" u="none" strike="noStrike" baseline="0" dirty="0">
                <a:latin typeface="PalatinoLTStd-Italic"/>
              </a:rPr>
              <a:t>Pasteurella </a:t>
            </a:r>
            <a:r>
              <a:rPr lang="en-US" sz="1800" b="0" i="1" u="none" strike="noStrike" baseline="0" dirty="0" err="1">
                <a:latin typeface="PalatinoLTStd-Italic"/>
              </a:rPr>
              <a:t>multocida</a:t>
            </a:r>
            <a:r>
              <a:rPr lang="en-US" sz="1800" b="0" i="1" u="none" strike="noStrike" baseline="0" dirty="0">
                <a:latin typeface="PalatinoLTStd-Italic"/>
              </a:rPr>
              <a:t> </a:t>
            </a:r>
            <a:r>
              <a:rPr lang="en-US" sz="1800" b="0" i="0" u="none" strike="noStrike" baseline="0" dirty="0">
                <a:latin typeface="PalatinoLTStd-Roman"/>
              </a:rPr>
              <a:t>resistant to </a:t>
            </a:r>
            <a:r>
              <a:rPr lang="en-US" sz="1800" b="0" i="0" u="none" strike="noStrike" baseline="0" dirty="0" err="1">
                <a:latin typeface="PalatinoLTStd-Roman"/>
              </a:rPr>
              <a:t>penicillins</a:t>
            </a:r>
            <a:r>
              <a:rPr lang="en-US" sz="1800" b="0" i="0" u="none" strike="noStrike" baseline="0" dirty="0">
                <a:latin typeface="PalatinoLTStd-Roman"/>
              </a:rPr>
              <a:t> and </a:t>
            </a:r>
            <a:r>
              <a:rPr lang="en-US" sz="1800" b="0" i="0" u="none" strike="noStrike" baseline="0" dirty="0">
                <a:latin typeface="STIXGeneral-Regular"/>
              </a:rPr>
              <a:t>β</a:t>
            </a:r>
            <a:r>
              <a:rPr lang="en-US" sz="1800" b="0" i="0" u="none" strike="noStrike" baseline="0" dirty="0">
                <a:latin typeface="PalatinoLTStd-Roman"/>
              </a:rPr>
              <a:t>‐lactamase </a:t>
            </a:r>
            <a:r>
              <a:rPr lang="en-US" sz="1800" b="0" i="1" u="none" strike="noStrike" baseline="0" dirty="0">
                <a:latin typeface="PalatinoLTStd-Italic"/>
              </a:rPr>
              <a:t>Staphylococcus </a:t>
            </a:r>
            <a:r>
              <a:rPr lang="en-US" sz="1800" b="0" i="0" u="none" strike="noStrike" baseline="0" dirty="0">
                <a:latin typeface="PalatinoLTStd-Roman"/>
              </a:rPr>
              <a:t>spp. Fluoroquinolones are useful for resistant Gram‐positive</a:t>
            </a:r>
          </a:p>
          <a:p>
            <a:pPr algn="l"/>
            <a:r>
              <a:rPr lang="en-US" sz="1800" b="0" i="0" u="none" strike="noStrike" baseline="0" dirty="0">
                <a:latin typeface="PalatinoLTStd-Roman"/>
              </a:rPr>
              <a:t>and Gram‐negative infection. In the presence of </a:t>
            </a:r>
            <a:r>
              <a:rPr lang="en-US" sz="1800" b="0" i="0" u="none" strike="noStrike" baseline="0" dirty="0" err="1">
                <a:latin typeface="PalatinoLTStd-Roman"/>
              </a:rPr>
              <a:t>Gramnegative</a:t>
            </a:r>
            <a:r>
              <a:rPr lang="en-US" sz="1800" b="0" i="0" u="none" strike="noStrike" baseline="0" dirty="0">
                <a:latin typeface="PalatinoLTStd-Roman"/>
              </a:rPr>
              <a:t> organisms, an aminoglycoside such as gentamicin</a:t>
            </a:r>
          </a:p>
          <a:p>
            <a:pPr algn="l"/>
            <a:r>
              <a:rPr lang="en-US" sz="1800" b="0" i="0" u="none" strike="noStrike" baseline="0" dirty="0">
                <a:latin typeface="PalatinoLTStd-Roman"/>
              </a:rPr>
              <a:t>should be considered. </a:t>
            </a:r>
          </a:p>
          <a:p>
            <a:pPr algn="l"/>
            <a:endParaRPr lang="en-US" sz="1800" b="0" i="0" u="none" strike="noStrike" baseline="0" dirty="0">
              <a:latin typeface="PalatinoLTStd-Roman"/>
            </a:endParaRPr>
          </a:p>
          <a:p>
            <a:pPr algn="l"/>
            <a:r>
              <a:rPr lang="en-US" sz="1800" b="0" i="0" u="none" strike="noStrike" baseline="0" dirty="0">
                <a:latin typeface="PalatinoLTStd-Roman"/>
              </a:rPr>
              <a:t>Antibiotics are </a:t>
            </a:r>
            <a:r>
              <a:rPr lang="en-US" sz="1800" b="0" i="1" u="none" strike="noStrike" baseline="0" dirty="0">
                <a:latin typeface="PalatinoLTStd-Italic"/>
              </a:rPr>
              <a:t>not </a:t>
            </a:r>
            <a:r>
              <a:rPr lang="en-US" sz="1800" b="0" i="0" u="none" strike="noStrike" baseline="0" dirty="0">
                <a:latin typeface="PalatinoLTStd-Roman"/>
              </a:rPr>
              <a:t>a substitute for the appropriate surgical management of bite wounds.</a:t>
            </a:r>
            <a:endParaRPr lang="en-US" dirty="0"/>
          </a:p>
        </p:txBody>
      </p:sp>
      <p:sp>
        <p:nvSpPr>
          <p:cNvPr id="4" name="Slide Number Placeholder 3"/>
          <p:cNvSpPr>
            <a:spLocks noGrp="1"/>
          </p:cNvSpPr>
          <p:nvPr>
            <p:ph type="sldNum" sz="quarter" idx="5"/>
          </p:nvPr>
        </p:nvSpPr>
        <p:spPr/>
        <p:txBody>
          <a:bodyPr/>
          <a:lstStyle/>
          <a:p>
            <a:fld id="{00833D12-3937-4BAD-9265-D935ADCBC9DD}" type="slidenum">
              <a:rPr lang="en-US" smtClean="0"/>
              <a:t>9</a:t>
            </a:fld>
            <a:endParaRPr lang="en-US"/>
          </a:p>
        </p:txBody>
      </p:sp>
    </p:spTree>
    <p:extLst>
      <p:ext uri="{BB962C8B-B14F-4D97-AF65-F5344CB8AC3E}">
        <p14:creationId xmlns:p14="http://schemas.microsoft.com/office/powerpoint/2010/main" val="2093736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PalatinoLTStd-Roman"/>
              </a:rPr>
              <a:t>Culturing the acute uninfected bite wound is useless in determining the potential infection organisms. Culture</a:t>
            </a:r>
          </a:p>
          <a:p>
            <a:pPr algn="l"/>
            <a:r>
              <a:rPr lang="en-US" sz="1800" b="0" i="0" u="none" strike="noStrike" baseline="0" dirty="0">
                <a:latin typeface="PalatinoLTStd-Roman"/>
              </a:rPr>
              <a:t>samples should be submitted from deep within the wound by aspiration or incision, drainage, and exploration</a:t>
            </a:r>
          </a:p>
          <a:p>
            <a:pPr algn="l"/>
            <a:r>
              <a:rPr lang="en-US" sz="1800" b="0" i="0" u="none" strike="noStrike" baseline="0" dirty="0">
                <a:latin typeface="PalatinoLTStd-Roman"/>
              </a:rPr>
              <a:t>of the area. </a:t>
            </a:r>
          </a:p>
          <a:p>
            <a:pPr algn="l"/>
            <a:endParaRPr lang="en-US" sz="1800" b="0" i="0" u="none" strike="noStrike" baseline="0" dirty="0">
              <a:latin typeface="PalatinoLTStd-Roman"/>
            </a:endParaRPr>
          </a:p>
          <a:p>
            <a:pPr algn="l"/>
            <a:r>
              <a:rPr lang="en-US" sz="1800" b="0" i="0" u="none" strike="noStrike" baseline="0" dirty="0">
                <a:latin typeface="PalatinoLTStd-Roman"/>
              </a:rPr>
              <a:t>Aspiration of lymph nodes or areas of cellulitis also can be employed to obtain accurate culture samples. More superficial wound cultures are more likely to include contaminants that will lead to misleading results. </a:t>
            </a:r>
          </a:p>
          <a:p>
            <a:pPr algn="l"/>
            <a:endParaRPr lang="en-US" sz="1800" b="0" i="0" u="none" strike="noStrike" baseline="0" dirty="0">
              <a:latin typeface="PalatinoLTStd-Roman"/>
            </a:endParaRPr>
          </a:p>
          <a:p>
            <a:pPr algn="l"/>
            <a:r>
              <a:rPr lang="en-US" sz="1800" b="0" i="0" u="none" strike="noStrike" baseline="0" dirty="0">
                <a:latin typeface="PalatinoLTStd-Roman"/>
              </a:rPr>
              <a:t>The most accurate source for culturing infected wounds is from tissue samples from the abscess wall.</a:t>
            </a:r>
          </a:p>
          <a:p>
            <a:pPr algn="l"/>
            <a:r>
              <a:rPr lang="en-US" sz="1800" b="0" i="0" u="none" strike="noStrike" baseline="0" dirty="0">
                <a:latin typeface="PalatinoLTStd-Roman"/>
              </a:rPr>
              <a:t>Although uncommonly performed in practice, Gram</a:t>
            </a:r>
            <a:endParaRPr lang="en-US" dirty="0"/>
          </a:p>
        </p:txBody>
      </p:sp>
      <p:sp>
        <p:nvSpPr>
          <p:cNvPr id="4" name="Slide Number Placeholder 3"/>
          <p:cNvSpPr>
            <a:spLocks noGrp="1"/>
          </p:cNvSpPr>
          <p:nvPr>
            <p:ph type="sldNum" sz="quarter" idx="5"/>
          </p:nvPr>
        </p:nvSpPr>
        <p:spPr/>
        <p:txBody>
          <a:bodyPr/>
          <a:lstStyle/>
          <a:p>
            <a:fld id="{00833D12-3937-4BAD-9265-D935ADCBC9DD}" type="slidenum">
              <a:rPr lang="en-US" smtClean="0"/>
              <a:t>10</a:t>
            </a:fld>
            <a:endParaRPr lang="en-US"/>
          </a:p>
        </p:txBody>
      </p:sp>
    </p:spTree>
    <p:extLst>
      <p:ext uri="{BB962C8B-B14F-4D97-AF65-F5344CB8AC3E}">
        <p14:creationId xmlns:p14="http://schemas.microsoft.com/office/powerpoint/2010/main" val="15312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Perforation of the trachea can lead to SQ emphysema. Severe emphysema can result in respiratory impairment</a:t>
            </a:r>
          </a:p>
          <a:p>
            <a:r>
              <a:rPr lang="en-US" dirty="0"/>
              <a:t>Air from caudal trachea can leak into cranial mediastinum and even retroperitoneal space</a:t>
            </a:r>
          </a:p>
          <a:p>
            <a:r>
              <a:rPr lang="en-US" dirty="0"/>
              <a:t>Pneumomediastinum rarely causes physiologic compromise unless the mediastinum ruptures resulting in pneumothorax</a:t>
            </a:r>
          </a:p>
          <a:p>
            <a:r>
              <a:rPr lang="en-US" dirty="0"/>
              <a:t>Intrathoracic tracheal rupture in cats has been </a:t>
            </a:r>
            <a:r>
              <a:rPr lang="en-US" dirty="0" err="1"/>
              <a:t>assoc</a:t>
            </a:r>
            <a:r>
              <a:rPr lang="en-US" dirty="0"/>
              <a:t> w blunt trauma (HBC). Hypothesis hyperextension of the neck occurs and because the carina is </a:t>
            </a:r>
            <a:r>
              <a:rPr lang="en-US" dirty="0" err="1"/>
              <a:t>fixedm</a:t>
            </a:r>
            <a:r>
              <a:rPr lang="en-US" dirty="0"/>
              <a:t> the trachea ruptures cranial to this point as it is violently stretched</a:t>
            </a:r>
          </a:p>
        </p:txBody>
      </p:sp>
      <p:sp>
        <p:nvSpPr>
          <p:cNvPr id="4" name="Slide Number Placeholder 3"/>
          <p:cNvSpPr>
            <a:spLocks noGrp="1"/>
          </p:cNvSpPr>
          <p:nvPr>
            <p:ph type="sldNum" sz="quarter" idx="5"/>
          </p:nvPr>
        </p:nvSpPr>
        <p:spPr/>
        <p:txBody>
          <a:bodyPr/>
          <a:lstStyle/>
          <a:p>
            <a:fld id="{00833D12-3937-4BAD-9265-D935ADCBC9DD}" type="slidenum">
              <a:rPr lang="en-US" smtClean="0"/>
              <a:t>26</a:t>
            </a:fld>
            <a:endParaRPr lang="en-US"/>
          </a:p>
        </p:txBody>
      </p:sp>
    </p:spTree>
    <p:extLst>
      <p:ext uri="{BB962C8B-B14F-4D97-AF65-F5344CB8AC3E}">
        <p14:creationId xmlns:p14="http://schemas.microsoft.com/office/powerpoint/2010/main" val="406450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Animals with tracheal collapse or stenosis secondary to trauma can develop </a:t>
            </a:r>
            <a:r>
              <a:rPr lang="en-US" dirty="0" err="1"/>
              <a:t>dyspniea</a:t>
            </a:r>
            <a:r>
              <a:rPr lang="en-US" dirty="0"/>
              <a:t> over days or weeks; stridor on inspiration is often heard, </a:t>
            </a:r>
            <a:r>
              <a:rPr lang="en-US" dirty="0" err="1"/>
              <a:t>excersice</a:t>
            </a:r>
            <a:r>
              <a:rPr lang="en-US" dirty="0"/>
              <a:t> intolerance</a:t>
            </a:r>
          </a:p>
          <a:p>
            <a:r>
              <a:rPr lang="en-US" dirty="0"/>
              <a:t>In cats with intrathoracic tracheal tear can be mild to severe and present immediately or even weeks after trauma</a:t>
            </a:r>
          </a:p>
          <a:p>
            <a:r>
              <a:rPr lang="en-US" dirty="0"/>
              <a:t>IN cats w tracheal trauma due to intubation, SC emphysema is moderate to marked and usually apparent DURING or immediately AFTER the anesthesia.</a:t>
            </a:r>
          </a:p>
        </p:txBody>
      </p:sp>
      <p:sp>
        <p:nvSpPr>
          <p:cNvPr id="4" name="Slide Number Placeholder 3"/>
          <p:cNvSpPr>
            <a:spLocks noGrp="1"/>
          </p:cNvSpPr>
          <p:nvPr>
            <p:ph type="sldNum" sz="quarter" idx="5"/>
          </p:nvPr>
        </p:nvSpPr>
        <p:spPr/>
        <p:txBody>
          <a:bodyPr/>
          <a:lstStyle/>
          <a:p>
            <a:fld id="{00833D12-3937-4BAD-9265-D935ADCBC9DD}" type="slidenum">
              <a:rPr lang="en-US" smtClean="0"/>
              <a:t>27</a:t>
            </a:fld>
            <a:endParaRPr lang="en-US"/>
          </a:p>
        </p:txBody>
      </p:sp>
    </p:spTree>
    <p:extLst>
      <p:ext uri="{BB962C8B-B14F-4D97-AF65-F5344CB8AC3E}">
        <p14:creationId xmlns:p14="http://schemas.microsoft.com/office/powerpoint/2010/main" val="3782410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Barotrauma can also lead to SQ emphysema: </a:t>
            </a:r>
            <a:r>
              <a:rPr lang="en-US" dirty="0" err="1"/>
              <a:t>overinflation</a:t>
            </a:r>
            <a:r>
              <a:rPr lang="en-US" dirty="0"/>
              <a:t> of the lungs can cause marginal alveoli to rupture, air escapes into the perivascular or </a:t>
            </a:r>
            <a:r>
              <a:rPr lang="en-US" dirty="0" err="1"/>
              <a:t>peribronchial</a:t>
            </a:r>
            <a:r>
              <a:rPr lang="en-US" dirty="0"/>
              <a:t> connective tissue sheaths and migrates into the mediastinum and cervical tissue planes.</a:t>
            </a:r>
          </a:p>
        </p:txBody>
      </p:sp>
      <p:sp>
        <p:nvSpPr>
          <p:cNvPr id="4" name="Slide Number Placeholder 3"/>
          <p:cNvSpPr>
            <a:spLocks noGrp="1"/>
          </p:cNvSpPr>
          <p:nvPr>
            <p:ph type="sldNum" sz="quarter" idx="5"/>
          </p:nvPr>
        </p:nvSpPr>
        <p:spPr/>
        <p:txBody>
          <a:bodyPr/>
          <a:lstStyle/>
          <a:p>
            <a:fld id="{00833D12-3937-4BAD-9265-D935ADCBC9DD}" type="slidenum">
              <a:rPr lang="en-US" smtClean="0"/>
              <a:t>28</a:t>
            </a:fld>
            <a:endParaRPr lang="en-US"/>
          </a:p>
        </p:txBody>
      </p:sp>
    </p:spTree>
    <p:extLst>
      <p:ext uri="{BB962C8B-B14F-4D97-AF65-F5344CB8AC3E}">
        <p14:creationId xmlns:p14="http://schemas.microsoft.com/office/powerpoint/2010/main" val="3560020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cats w complete intrathoracic tracheal disruption, positive pressure ventilation can blow out the membrane of mediastinum leading to a tension pneumothorax</a:t>
            </a:r>
          </a:p>
          <a:p>
            <a:r>
              <a:rPr lang="en-US" dirty="0"/>
              <a:t>Apply low pressure to the bag, instead of MV</a:t>
            </a:r>
          </a:p>
          <a:p>
            <a:r>
              <a:rPr lang="en-US" dirty="0"/>
              <a:t>High frequency Jet Ventilation has been used</a:t>
            </a:r>
          </a:p>
        </p:txBody>
      </p:sp>
      <p:sp>
        <p:nvSpPr>
          <p:cNvPr id="4" name="Slide Number Placeholder 3"/>
          <p:cNvSpPr>
            <a:spLocks noGrp="1"/>
          </p:cNvSpPr>
          <p:nvPr>
            <p:ph type="sldNum" sz="quarter" idx="5"/>
          </p:nvPr>
        </p:nvSpPr>
        <p:spPr/>
        <p:txBody>
          <a:bodyPr/>
          <a:lstStyle/>
          <a:p>
            <a:fld id="{00833D12-3937-4BAD-9265-D935ADCBC9DD}" type="slidenum">
              <a:rPr lang="en-US" smtClean="0"/>
              <a:t>32</a:t>
            </a:fld>
            <a:endParaRPr lang="en-US"/>
          </a:p>
        </p:txBody>
      </p:sp>
    </p:spTree>
    <p:extLst>
      <p:ext uri="{BB962C8B-B14F-4D97-AF65-F5344CB8AC3E}">
        <p14:creationId xmlns:p14="http://schemas.microsoft.com/office/powerpoint/2010/main" val="1278350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46EC6-7913-43F9-A31F-FBE908715C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E48A04-8623-448D-AE96-24DDE67594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9F386D-A88F-48DA-A632-8BC9D65FE60A}"/>
              </a:ext>
            </a:extLst>
          </p:cNvPr>
          <p:cNvSpPr>
            <a:spLocks noGrp="1"/>
          </p:cNvSpPr>
          <p:nvPr>
            <p:ph type="dt" sz="half" idx="10"/>
          </p:nvPr>
        </p:nvSpPr>
        <p:spPr/>
        <p:txBody>
          <a:bodyPr/>
          <a:lstStyle/>
          <a:p>
            <a:fld id="{B68CB10C-BDAE-47AE-95B3-68DCE341AA4D}" type="datetimeFigureOut">
              <a:rPr lang="en-US" smtClean="0"/>
              <a:t>9/9/2020</a:t>
            </a:fld>
            <a:endParaRPr lang="en-US"/>
          </a:p>
        </p:txBody>
      </p:sp>
      <p:sp>
        <p:nvSpPr>
          <p:cNvPr id="5" name="Footer Placeholder 4">
            <a:extLst>
              <a:ext uri="{FF2B5EF4-FFF2-40B4-BE49-F238E27FC236}">
                <a16:creationId xmlns:a16="http://schemas.microsoft.com/office/drawing/2014/main" id="{189BD62C-3A08-4B6E-8D21-16BA256536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F197F6-CC40-4A10-B028-2EA86AFF17F8}"/>
              </a:ext>
            </a:extLst>
          </p:cNvPr>
          <p:cNvSpPr>
            <a:spLocks noGrp="1"/>
          </p:cNvSpPr>
          <p:nvPr>
            <p:ph type="sldNum" sz="quarter" idx="12"/>
          </p:nvPr>
        </p:nvSpPr>
        <p:spPr/>
        <p:txBody>
          <a:bodyPr/>
          <a:lstStyle/>
          <a:p>
            <a:fld id="{6D328BBE-B895-4A2B-8295-41AB80F75068}" type="slidenum">
              <a:rPr lang="en-US" smtClean="0"/>
              <a:t>‹#›</a:t>
            </a:fld>
            <a:endParaRPr lang="en-US"/>
          </a:p>
        </p:txBody>
      </p:sp>
    </p:spTree>
    <p:extLst>
      <p:ext uri="{BB962C8B-B14F-4D97-AF65-F5344CB8AC3E}">
        <p14:creationId xmlns:p14="http://schemas.microsoft.com/office/powerpoint/2010/main" val="2727505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6CB87-F892-42A4-BB54-2BD2D6AD95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DDF2484-FB6D-43CC-9FC4-6D31ABC0FA1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B64972-EDBE-4A53-8CCF-CBD2E251E139}"/>
              </a:ext>
            </a:extLst>
          </p:cNvPr>
          <p:cNvSpPr>
            <a:spLocks noGrp="1"/>
          </p:cNvSpPr>
          <p:nvPr>
            <p:ph type="dt" sz="half" idx="10"/>
          </p:nvPr>
        </p:nvSpPr>
        <p:spPr/>
        <p:txBody>
          <a:bodyPr/>
          <a:lstStyle/>
          <a:p>
            <a:fld id="{B68CB10C-BDAE-47AE-95B3-68DCE341AA4D}" type="datetimeFigureOut">
              <a:rPr lang="en-US" smtClean="0"/>
              <a:t>9/9/2020</a:t>
            </a:fld>
            <a:endParaRPr lang="en-US"/>
          </a:p>
        </p:txBody>
      </p:sp>
      <p:sp>
        <p:nvSpPr>
          <p:cNvPr id="5" name="Footer Placeholder 4">
            <a:extLst>
              <a:ext uri="{FF2B5EF4-FFF2-40B4-BE49-F238E27FC236}">
                <a16:creationId xmlns:a16="http://schemas.microsoft.com/office/drawing/2014/main" id="{86A4A143-3482-4DF4-A1D3-C5F999F9F8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B6F803-D74E-4DBA-82B0-3DD9DA0B6DBB}"/>
              </a:ext>
            </a:extLst>
          </p:cNvPr>
          <p:cNvSpPr>
            <a:spLocks noGrp="1"/>
          </p:cNvSpPr>
          <p:nvPr>
            <p:ph type="sldNum" sz="quarter" idx="12"/>
          </p:nvPr>
        </p:nvSpPr>
        <p:spPr/>
        <p:txBody>
          <a:bodyPr/>
          <a:lstStyle/>
          <a:p>
            <a:fld id="{6D328BBE-B895-4A2B-8295-41AB80F75068}" type="slidenum">
              <a:rPr lang="en-US" smtClean="0"/>
              <a:t>‹#›</a:t>
            </a:fld>
            <a:endParaRPr lang="en-US"/>
          </a:p>
        </p:txBody>
      </p:sp>
    </p:spTree>
    <p:extLst>
      <p:ext uri="{BB962C8B-B14F-4D97-AF65-F5344CB8AC3E}">
        <p14:creationId xmlns:p14="http://schemas.microsoft.com/office/powerpoint/2010/main" val="952737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6EB9F9-38B8-4BEE-9810-E6C8571E62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DD6F768-5D93-4430-9BA0-BBE7A09AEA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C25784-204D-45DD-803D-139E7F1CC818}"/>
              </a:ext>
            </a:extLst>
          </p:cNvPr>
          <p:cNvSpPr>
            <a:spLocks noGrp="1"/>
          </p:cNvSpPr>
          <p:nvPr>
            <p:ph type="dt" sz="half" idx="10"/>
          </p:nvPr>
        </p:nvSpPr>
        <p:spPr/>
        <p:txBody>
          <a:bodyPr/>
          <a:lstStyle/>
          <a:p>
            <a:fld id="{B68CB10C-BDAE-47AE-95B3-68DCE341AA4D}" type="datetimeFigureOut">
              <a:rPr lang="en-US" smtClean="0"/>
              <a:t>9/9/2020</a:t>
            </a:fld>
            <a:endParaRPr lang="en-US"/>
          </a:p>
        </p:txBody>
      </p:sp>
      <p:sp>
        <p:nvSpPr>
          <p:cNvPr id="5" name="Footer Placeholder 4">
            <a:extLst>
              <a:ext uri="{FF2B5EF4-FFF2-40B4-BE49-F238E27FC236}">
                <a16:creationId xmlns:a16="http://schemas.microsoft.com/office/drawing/2014/main" id="{A1920ECD-80D0-4510-B5D9-8534B872A5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5BF4DB-CE68-424E-8048-A96D6FA31816}"/>
              </a:ext>
            </a:extLst>
          </p:cNvPr>
          <p:cNvSpPr>
            <a:spLocks noGrp="1"/>
          </p:cNvSpPr>
          <p:nvPr>
            <p:ph type="sldNum" sz="quarter" idx="12"/>
          </p:nvPr>
        </p:nvSpPr>
        <p:spPr/>
        <p:txBody>
          <a:bodyPr/>
          <a:lstStyle/>
          <a:p>
            <a:fld id="{6D328BBE-B895-4A2B-8295-41AB80F75068}" type="slidenum">
              <a:rPr lang="en-US" smtClean="0"/>
              <a:t>‹#›</a:t>
            </a:fld>
            <a:endParaRPr lang="en-US"/>
          </a:p>
        </p:txBody>
      </p:sp>
    </p:spTree>
    <p:extLst>
      <p:ext uri="{BB962C8B-B14F-4D97-AF65-F5344CB8AC3E}">
        <p14:creationId xmlns:p14="http://schemas.microsoft.com/office/powerpoint/2010/main" val="232876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23931-4E4F-4500-A235-FE3BF5523F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6885D1-A73C-469B-A1AB-4287E01FBE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02F770-4C19-48C2-9D98-9A4A72D6FEC2}"/>
              </a:ext>
            </a:extLst>
          </p:cNvPr>
          <p:cNvSpPr>
            <a:spLocks noGrp="1"/>
          </p:cNvSpPr>
          <p:nvPr>
            <p:ph type="dt" sz="half" idx="10"/>
          </p:nvPr>
        </p:nvSpPr>
        <p:spPr/>
        <p:txBody>
          <a:bodyPr/>
          <a:lstStyle/>
          <a:p>
            <a:fld id="{B68CB10C-BDAE-47AE-95B3-68DCE341AA4D}" type="datetimeFigureOut">
              <a:rPr lang="en-US" smtClean="0"/>
              <a:t>9/9/2020</a:t>
            </a:fld>
            <a:endParaRPr lang="en-US"/>
          </a:p>
        </p:txBody>
      </p:sp>
      <p:sp>
        <p:nvSpPr>
          <p:cNvPr id="5" name="Footer Placeholder 4">
            <a:extLst>
              <a:ext uri="{FF2B5EF4-FFF2-40B4-BE49-F238E27FC236}">
                <a16:creationId xmlns:a16="http://schemas.microsoft.com/office/drawing/2014/main" id="{30FD3B56-32DF-484B-B72D-B5AFA239E0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B3AB09-35F7-45FD-A910-548C0BF7EE35}"/>
              </a:ext>
            </a:extLst>
          </p:cNvPr>
          <p:cNvSpPr>
            <a:spLocks noGrp="1"/>
          </p:cNvSpPr>
          <p:nvPr>
            <p:ph type="sldNum" sz="quarter" idx="12"/>
          </p:nvPr>
        </p:nvSpPr>
        <p:spPr/>
        <p:txBody>
          <a:bodyPr/>
          <a:lstStyle/>
          <a:p>
            <a:fld id="{6D328BBE-B895-4A2B-8295-41AB80F75068}" type="slidenum">
              <a:rPr lang="en-US" smtClean="0"/>
              <a:t>‹#›</a:t>
            </a:fld>
            <a:endParaRPr lang="en-US"/>
          </a:p>
        </p:txBody>
      </p:sp>
    </p:spTree>
    <p:extLst>
      <p:ext uri="{BB962C8B-B14F-4D97-AF65-F5344CB8AC3E}">
        <p14:creationId xmlns:p14="http://schemas.microsoft.com/office/powerpoint/2010/main" val="1184797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1EB83-F0FB-4E33-A398-8244AD53B8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A5F0EF-CC46-49FA-A034-BAAD557DC4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7B60DC-26FD-4FA7-B3B9-75C86F8BE5C6}"/>
              </a:ext>
            </a:extLst>
          </p:cNvPr>
          <p:cNvSpPr>
            <a:spLocks noGrp="1"/>
          </p:cNvSpPr>
          <p:nvPr>
            <p:ph type="dt" sz="half" idx="10"/>
          </p:nvPr>
        </p:nvSpPr>
        <p:spPr/>
        <p:txBody>
          <a:bodyPr/>
          <a:lstStyle/>
          <a:p>
            <a:fld id="{B68CB10C-BDAE-47AE-95B3-68DCE341AA4D}" type="datetimeFigureOut">
              <a:rPr lang="en-US" smtClean="0"/>
              <a:t>9/9/2020</a:t>
            </a:fld>
            <a:endParaRPr lang="en-US"/>
          </a:p>
        </p:txBody>
      </p:sp>
      <p:sp>
        <p:nvSpPr>
          <p:cNvPr id="5" name="Footer Placeholder 4">
            <a:extLst>
              <a:ext uri="{FF2B5EF4-FFF2-40B4-BE49-F238E27FC236}">
                <a16:creationId xmlns:a16="http://schemas.microsoft.com/office/drawing/2014/main" id="{2D4606CA-50C1-40E2-A34B-D1F58C289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D2A277-DC34-45FB-A0F5-E2415D071B7C}"/>
              </a:ext>
            </a:extLst>
          </p:cNvPr>
          <p:cNvSpPr>
            <a:spLocks noGrp="1"/>
          </p:cNvSpPr>
          <p:nvPr>
            <p:ph type="sldNum" sz="quarter" idx="12"/>
          </p:nvPr>
        </p:nvSpPr>
        <p:spPr/>
        <p:txBody>
          <a:bodyPr/>
          <a:lstStyle/>
          <a:p>
            <a:fld id="{6D328BBE-B895-4A2B-8295-41AB80F75068}" type="slidenum">
              <a:rPr lang="en-US" smtClean="0"/>
              <a:t>‹#›</a:t>
            </a:fld>
            <a:endParaRPr lang="en-US"/>
          </a:p>
        </p:txBody>
      </p:sp>
    </p:spTree>
    <p:extLst>
      <p:ext uri="{BB962C8B-B14F-4D97-AF65-F5344CB8AC3E}">
        <p14:creationId xmlns:p14="http://schemas.microsoft.com/office/powerpoint/2010/main" val="701022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A304B-CCDB-4C3A-BDA1-B23B2E28C0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2E2DFD-BF7B-4C82-934B-1E6049598A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48ACBD-4F0B-4092-A183-9B1D4588B1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A0A7F9A-028A-4A79-88A5-D51E0AC0C17A}"/>
              </a:ext>
            </a:extLst>
          </p:cNvPr>
          <p:cNvSpPr>
            <a:spLocks noGrp="1"/>
          </p:cNvSpPr>
          <p:nvPr>
            <p:ph type="dt" sz="half" idx="10"/>
          </p:nvPr>
        </p:nvSpPr>
        <p:spPr/>
        <p:txBody>
          <a:bodyPr/>
          <a:lstStyle/>
          <a:p>
            <a:fld id="{B68CB10C-BDAE-47AE-95B3-68DCE341AA4D}" type="datetimeFigureOut">
              <a:rPr lang="en-US" smtClean="0"/>
              <a:t>9/9/2020</a:t>
            </a:fld>
            <a:endParaRPr lang="en-US"/>
          </a:p>
        </p:txBody>
      </p:sp>
      <p:sp>
        <p:nvSpPr>
          <p:cNvPr id="6" name="Footer Placeholder 5">
            <a:extLst>
              <a:ext uri="{FF2B5EF4-FFF2-40B4-BE49-F238E27FC236}">
                <a16:creationId xmlns:a16="http://schemas.microsoft.com/office/drawing/2014/main" id="{3EE447CE-AED5-41A8-827E-33296DD92B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2DFBA2-9783-4604-B45E-8B88E01F0CF6}"/>
              </a:ext>
            </a:extLst>
          </p:cNvPr>
          <p:cNvSpPr>
            <a:spLocks noGrp="1"/>
          </p:cNvSpPr>
          <p:nvPr>
            <p:ph type="sldNum" sz="quarter" idx="12"/>
          </p:nvPr>
        </p:nvSpPr>
        <p:spPr/>
        <p:txBody>
          <a:bodyPr/>
          <a:lstStyle/>
          <a:p>
            <a:fld id="{6D328BBE-B895-4A2B-8295-41AB80F75068}" type="slidenum">
              <a:rPr lang="en-US" smtClean="0"/>
              <a:t>‹#›</a:t>
            </a:fld>
            <a:endParaRPr lang="en-US"/>
          </a:p>
        </p:txBody>
      </p:sp>
    </p:spTree>
    <p:extLst>
      <p:ext uri="{BB962C8B-B14F-4D97-AF65-F5344CB8AC3E}">
        <p14:creationId xmlns:p14="http://schemas.microsoft.com/office/powerpoint/2010/main" val="3573009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61602-F8A6-418F-AE6A-A1B690539D8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3A4B283-E79C-4476-8EB5-83F526F56E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9CBDC16-EAF7-4276-A7BB-E69640AEFC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A759E1-F849-4F27-B0DC-9A611C9521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5B1320-B601-4FD0-99D7-B25C625A556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093601-B31E-40A9-88F1-6E3D7BFF94C8}"/>
              </a:ext>
            </a:extLst>
          </p:cNvPr>
          <p:cNvSpPr>
            <a:spLocks noGrp="1"/>
          </p:cNvSpPr>
          <p:nvPr>
            <p:ph type="dt" sz="half" idx="10"/>
          </p:nvPr>
        </p:nvSpPr>
        <p:spPr/>
        <p:txBody>
          <a:bodyPr/>
          <a:lstStyle/>
          <a:p>
            <a:fld id="{B68CB10C-BDAE-47AE-95B3-68DCE341AA4D}" type="datetimeFigureOut">
              <a:rPr lang="en-US" smtClean="0"/>
              <a:t>9/9/2020</a:t>
            </a:fld>
            <a:endParaRPr lang="en-US"/>
          </a:p>
        </p:txBody>
      </p:sp>
      <p:sp>
        <p:nvSpPr>
          <p:cNvPr id="8" name="Footer Placeholder 7">
            <a:extLst>
              <a:ext uri="{FF2B5EF4-FFF2-40B4-BE49-F238E27FC236}">
                <a16:creationId xmlns:a16="http://schemas.microsoft.com/office/drawing/2014/main" id="{1ED30684-9D86-47E3-B138-8B598B6D5F8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96E65CB-A317-4725-8C27-2EC638F787F0}"/>
              </a:ext>
            </a:extLst>
          </p:cNvPr>
          <p:cNvSpPr>
            <a:spLocks noGrp="1"/>
          </p:cNvSpPr>
          <p:nvPr>
            <p:ph type="sldNum" sz="quarter" idx="12"/>
          </p:nvPr>
        </p:nvSpPr>
        <p:spPr/>
        <p:txBody>
          <a:bodyPr/>
          <a:lstStyle/>
          <a:p>
            <a:fld id="{6D328BBE-B895-4A2B-8295-41AB80F75068}" type="slidenum">
              <a:rPr lang="en-US" smtClean="0"/>
              <a:t>‹#›</a:t>
            </a:fld>
            <a:endParaRPr lang="en-US"/>
          </a:p>
        </p:txBody>
      </p:sp>
    </p:spTree>
    <p:extLst>
      <p:ext uri="{BB962C8B-B14F-4D97-AF65-F5344CB8AC3E}">
        <p14:creationId xmlns:p14="http://schemas.microsoft.com/office/powerpoint/2010/main" val="2559801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CFA3-AF7F-483B-AEF8-3EB6B6FC54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896C6EE-03D4-4241-86D0-9A159257AD34}"/>
              </a:ext>
            </a:extLst>
          </p:cNvPr>
          <p:cNvSpPr>
            <a:spLocks noGrp="1"/>
          </p:cNvSpPr>
          <p:nvPr>
            <p:ph type="dt" sz="half" idx="10"/>
          </p:nvPr>
        </p:nvSpPr>
        <p:spPr/>
        <p:txBody>
          <a:bodyPr/>
          <a:lstStyle/>
          <a:p>
            <a:fld id="{B68CB10C-BDAE-47AE-95B3-68DCE341AA4D}" type="datetimeFigureOut">
              <a:rPr lang="en-US" smtClean="0"/>
              <a:t>9/9/2020</a:t>
            </a:fld>
            <a:endParaRPr lang="en-US"/>
          </a:p>
        </p:txBody>
      </p:sp>
      <p:sp>
        <p:nvSpPr>
          <p:cNvPr id="4" name="Footer Placeholder 3">
            <a:extLst>
              <a:ext uri="{FF2B5EF4-FFF2-40B4-BE49-F238E27FC236}">
                <a16:creationId xmlns:a16="http://schemas.microsoft.com/office/drawing/2014/main" id="{70F91A9F-DB42-4AD6-82AA-1696DB013F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0E7BDF3-B452-4856-944F-AF64DEF89F32}"/>
              </a:ext>
            </a:extLst>
          </p:cNvPr>
          <p:cNvSpPr>
            <a:spLocks noGrp="1"/>
          </p:cNvSpPr>
          <p:nvPr>
            <p:ph type="sldNum" sz="quarter" idx="12"/>
          </p:nvPr>
        </p:nvSpPr>
        <p:spPr/>
        <p:txBody>
          <a:bodyPr/>
          <a:lstStyle/>
          <a:p>
            <a:fld id="{6D328BBE-B895-4A2B-8295-41AB80F75068}" type="slidenum">
              <a:rPr lang="en-US" smtClean="0"/>
              <a:t>‹#›</a:t>
            </a:fld>
            <a:endParaRPr lang="en-US"/>
          </a:p>
        </p:txBody>
      </p:sp>
    </p:spTree>
    <p:extLst>
      <p:ext uri="{BB962C8B-B14F-4D97-AF65-F5344CB8AC3E}">
        <p14:creationId xmlns:p14="http://schemas.microsoft.com/office/powerpoint/2010/main" val="2718635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6B9D2-B464-482F-A074-DF267FA4BF25}"/>
              </a:ext>
            </a:extLst>
          </p:cNvPr>
          <p:cNvSpPr>
            <a:spLocks noGrp="1"/>
          </p:cNvSpPr>
          <p:nvPr>
            <p:ph type="dt" sz="half" idx="10"/>
          </p:nvPr>
        </p:nvSpPr>
        <p:spPr/>
        <p:txBody>
          <a:bodyPr/>
          <a:lstStyle/>
          <a:p>
            <a:fld id="{B68CB10C-BDAE-47AE-95B3-68DCE341AA4D}" type="datetimeFigureOut">
              <a:rPr lang="en-US" smtClean="0"/>
              <a:t>9/9/2020</a:t>
            </a:fld>
            <a:endParaRPr lang="en-US"/>
          </a:p>
        </p:txBody>
      </p:sp>
      <p:sp>
        <p:nvSpPr>
          <p:cNvPr id="3" name="Footer Placeholder 2">
            <a:extLst>
              <a:ext uri="{FF2B5EF4-FFF2-40B4-BE49-F238E27FC236}">
                <a16:creationId xmlns:a16="http://schemas.microsoft.com/office/drawing/2014/main" id="{A8023B31-A1D7-4289-83E3-F87F5CFF180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EB91307-8392-462F-B141-9CF2DF3B86A1}"/>
              </a:ext>
            </a:extLst>
          </p:cNvPr>
          <p:cNvSpPr>
            <a:spLocks noGrp="1"/>
          </p:cNvSpPr>
          <p:nvPr>
            <p:ph type="sldNum" sz="quarter" idx="12"/>
          </p:nvPr>
        </p:nvSpPr>
        <p:spPr/>
        <p:txBody>
          <a:bodyPr/>
          <a:lstStyle/>
          <a:p>
            <a:fld id="{6D328BBE-B895-4A2B-8295-41AB80F75068}" type="slidenum">
              <a:rPr lang="en-US" smtClean="0"/>
              <a:t>‹#›</a:t>
            </a:fld>
            <a:endParaRPr lang="en-US"/>
          </a:p>
        </p:txBody>
      </p:sp>
    </p:spTree>
    <p:extLst>
      <p:ext uri="{BB962C8B-B14F-4D97-AF65-F5344CB8AC3E}">
        <p14:creationId xmlns:p14="http://schemas.microsoft.com/office/powerpoint/2010/main" val="686110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4BBD2-09D7-49C1-A417-DE0AA610B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C3F3D44-EA49-40B9-94F9-C780FC26BE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B29384-F7F0-4F1F-B8C0-FFAF6D42E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EA5946-D15E-42AB-9804-C0437FEEF205}"/>
              </a:ext>
            </a:extLst>
          </p:cNvPr>
          <p:cNvSpPr>
            <a:spLocks noGrp="1"/>
          </p:cNvSpPr>
          <p:nvPr>
            <p:ph type="dt" sz="half" idx="10"/>
          </p:nvPr>
        </p:nvSpPr>
        <p:spPr/>
        <p:txBody>
          <a:bodyPr/>
          <a:lstStyle/>
          <a:p>
            <a:fld id="{B68CB10C-BDAE-47AE-95B3-68DCE341AA4D}" type="datetimeFigureOut">
              <a:rPr lang="en-US" smtClean="0"/>
              <a:t>9/9/2020</a:t>
            </a:fld>
            <a:endParaRPr lang="en-US"/>
          </a:p>
        </p:txBody>
      </p:sp>
      <p:sp>
        <p:nvSpPr>
          <p:cNvPr id="6" name="Footer Placeholder 5">
            <a:extLst>
              <a:ext uri="{FF2B5EF4-FFF2-40B4-BE49-F238E27FC236}">
                <a16:creationId xmlns:a16="http://schemas.microsoft.com/office/drawing/2014/main" id="{D1F29019-A7C5-4072-A8AA-CA4688BE20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0A6A78-A437-45DE-BF90-BFB970855E05}"/>
              </a:ext>
            </a:extLst>
          </p:cNvPr>
          <p:cNvSpPr>
            <a:spLocks noGrp="1"/>
          </p:cNvSpPr>
          <p:nvPr>
            <p:ph type="sldNum" sz="quarter" idx="12"/>
          </p:nvPr>
        </p:nvSpPr>
        <p:spPr/>
        <p:txBody>
          <a:bodyPr/>
          <a:lstStyle/>
          <a:p>
            <a:fld id="{6D328BBE-B895-4A2B-8295-41AB80F75068}" type="slidenum">
              <a:rPr lang="en-US" smtClean="0"/>
              <a:t>‹#›</a:t>
            </a:fld>
            <a:endParaRPr lang="en-US"/>
          </a:p>
        </p:txBody>
      </p:sp>
    </p:spTree>
    <p:extLst>
      <p:ext uri="{BB962C8B-B14F-4D97-AF65-F5344CB8AC3E}">
        <p14:creationId xmlns:p14="http://schemas.microsoft.com/office/powerpoint/2010/main" val="980072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38B03-C991-4540-8FEF-726D9E0EB6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71EA8E1-0A4E-46CA-B4DA-659B94486C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EE9493E-81FF-410C-84D6-90CDE48F6D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3EBEB7-15F0-4FC5-A2E8-A76542886F16}"/>
              </a:ext>
            </a:extLst>
          </p:cNvPr>
          <p:cNvSpPr>
            <a:spLocks noGrp="1"/>
          </p:cNvSpPr>
          <p:nvPr>
            <p:ph type="dt" sz="half" idx="10"/>
          </p:nvPr>
        </p:nvSpPr>
        <p:spPr/>
        <p:txBody>
          <a:bodyPr/>
          <a:lstStyle/>
          <a:p>
            <a:fld id="{B68CB10C-BDAE-47AE-95B3-68DCE341AA4D}" type="datetimeFigureOut">
              <a:rPr lang="en-US" smtClean="0"/>
              <a:t>9/9/2020</a:t>
            </a:fld>
            <a:endParaRPr lang="en-US"/>
          </a:p>
        </p:txBody>
      </p:sp>
      <p:sp>
        <p:nvSpPr>
          <p:cNvPr id="6" name="Footer Placeholder 5">
            <a:extLst>
              <a:ext uri="{FF2B5EF4-FFF2-40B4-BE49-F238E27FC236}">
                <a16:creationId xmlns:a16="http://schemas.microsoft.com/office/drawing/2014/main" id="{152B3D01-D514-4480-9CFE-9D611702E4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9D3347-2FA5-4F46-A697-1FC6272A60CF}"/>
              </a:ext>
            </a:extLst>
          </p:cNvPr>
          <p:cNvSpPr>
            <a:spLocks noGrp="1"/>
          </p:cNvSpPr>
          <p:nvPr>
            <p:ph type="sldNum" sz="quarter" idx="12"/>
          </p:nvPr>
        </p:nvSpPr>
        <p:spPr/>
        <p:txBody>
          <a:bodyPr/>
          <a:lstStyle/>
          <a:p>
            <a:fld id="{6D328BBE-B895-4A2B-8295-41AB80F75068}" type="slidenum">
              <a:rPr lang="en-US" smtClean="0"/>
              <a:t>‹#›</a:t>
            </a:fld>
            <a:endParaRPr lang="en-US"/>
          </a:p>
        </p:txBody>
      </p:sp>
    </p:spTree>
    <p:extLst>
      <p:ext uri="{BB962C8B-B14F-4D97-AF65-F5344CB8AC3E}">
        <p14:creationId xmlns:p14="http://schemas.microsoft.com/office/powerpoint/2010/main" val="3305180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BCA937-CBF0-4990-A118-28DBD54CB2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9301009-7B9A-45D9-A6E7-B7C0767758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A58F38-4360-4305-B52B-ED8BC96987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8CB10C-BDAE-47AE-95B3-68DCE341AA4D}" type="datetimeFigureOut">
              <a:rPr lang="en-US" smtClean="0"/>
              <a:t>9/9/2020</a:t>
            </a:fld>
            <a:endParaRPr lang="en-US"/>
          </a:p>
        </p:txBody>
      </p:sp>
      <p:sp>
        <p:nvSpPr>
          <p:cNvPr id="5" name="Footer Placeholder 4">
            <a:extLst>
              <a:ext uri="{FF2B5EF4-FFF2-40B4-BE49-F238E27FC236}">
                <a16:creationId xmlns:a16="http://schemas.microsoft.com/office/drawing/2014/main" id="{352EA960-AA1E-48A3-81AE-724CAF9D0E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41C47D-D1E7-463F-A462-0BC96F02E4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328BBE-B895-4A2B-8295-41AB80F75068}" type="slidenum">
              <a:rPr lang="en-US" smtClean="0"/>
              <a:t>‹#›</a:t>
            </a:fld>
            <a:endParaRPr lang="en-US"/>
          </a:p>
        </p:txBody>
      </p:sp>
    </p:spTree>
    <p:extLst>
      <p:ext uri="{BB962C8B-B14F-4D97-AF65-F5344CB8AC3E}">
        <p14:creationId xmlns:p14="http://schemas.microsoft.com/office/powerpoint/2010/main" val="2611441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48CDE-0218-4E76-9277-0492F022A8A0}"/>
              </a:ext>
            </a:extLst>
          </p:cNvPr>
          <p:cNvSpPr>
            <a:spLocks noGrp="1"/>
          </p:cNvSpPr>
          <p:nvPr>
            <p:ph type="ctrTitle"/>
          </p:nvPr>
        </p:nvSpPr>
        <p:spPr/>
        <p:txBody>
          <a:bodyPr>
            <a:normAutofit fontScale="90000"/>
          </a:bodyPr>
          <a:lstStyle/>
          <a:p>
            <a:br>
              <a:rPr lang="en-US" dirty="0">
                <a:solidFill>
                  <a:schemeClr val="bg1"/>
                </a:solidFill>
              </a:rPr>
            </a:br>
            <a:r>
              <a:rPr lang="en-US" dirty="0">
                <a:solidFill>
                  <a:schemeClr val="bg1"/>
                </a:solidFill>
              </a:rPr>
              <a:t>Shock/Trauma sessions</a:t>
            </a:r>
            <a:br>
              <a:rPr lang="en-US" dirty="0">
                <a:solidFill>
                  <a:schemeClr val="bg1"/>
                </a:solidFill>
              </a:rPr>
            </a:br>
            <a:br>
              <a:rPr lang="en-US" dirty="0">
                <a:solidFill>
                  <a:schemeClr val="bg1"/>
                </a:solidFill>
              </a:rPr>
            </a:br>
            <a:r>
              <a:rPr lang="en-US" dirty="0">
                <a:solidFill>
                  <a:schemeClr val="bg1"/>
                </a:solidFill>
              </a:rPr>
              <a:t>A tale of two cats</a:t>
            </a:r>
          </a:p>
        </p:txBody>
      </p:sp>
      <p:sp>
        <p:nvSpPr>
          <p:cNvPr id="3" name="Subtitle 2">
            <a:extLst>
              <a:ext uri="{FF2B5EF4-FFF2-40B4-BE49-F238E27FC236}">
                <a16:creationId xmlns:a16="http://schemas.microsoft.com/office/drawing/2014/main" id="{EBC06CD1-EEA5-4F90-930E-11CEEE72ED3E}"/>
              </a:ext>
            </a:extLst>
          </p:cNvPr>
          <p:cNvSpPr>
            <a:spLocks noGrp="1"/>
          </p:cNvSpPr>
          <p:nvPr>
            <p:ph type="subTitle" idx="1"/>
          </p:nvPr>
        </p:nvSpPr>
        <p:spPr>
          <a:xfrm>
            <a:off x="1524000" y="4340168"/>
            <a:ext cx="9144000" cy="1655762"/>
          </a:xfrm>
        </p:spPr>
        <p:txBody>
          <a:bodyPr/>
          <a:lstStyle/>
          <a:p>
            <a:r>
              <a:rPr lang="en-US" dirty="0">
                <a:solidFill>
                  <a:schemeClr val="bg1"/>
                </a:solidFill>
              </a:rPr>
              <a:t>Tomas Williams</a:t>
            </a:r>
          </a:p>
          <a:p>
            <a:r>
              <a:rPr lang="en-US" dirty="0">
                <a:solidFill>
                  <a:schemeClr val="bg1"/>
                </a:solidFill>
              </a:rPr>
              <a:t>Second year ECC resident</a:t>
            </a:r>
          </a:p>
          <a:p>
            <a:r>
              <a:rPr lang="en-US" dirty="0">
                <a:solidFill>
                  <a:schemeClr val="bg1"/>
                </a:solidFill>
              </a:rPr>
              <a:t>Cornell University</a:t>
            </a:r>
          </a:p>
        </p:txBody>
      </p:sp>
    </p:spTree>
    <p:extLst>
      <p:ext uri="{BB962C8B-B14F-4D97-AF65-F5344CB8AC3E}">
        <p14:creationId xmlns:p14="http://schemas.microsoft.com/office/powerpoint/2010/main" val="423466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1E8FC-BBBC-4260-AA84-A73547ADC73B}"/>
              </a:ext>
            </a:extLst>
          </p:cNvPr>
          <p:cNvSpPr>
            <a:spLocks noGrp="1"/>
          </p:cNvSpPr>
          <p:nvPr>
            <p:ph type="title"/>
          </p:nvPr>
        </p:nvSpPr>
        <p:spPr/>
        <p:txBody>
          <a:bodyPr/>
          <a:lstStyle/>
          <a:p>
            <a:r>
              <a:rPr lang="en-US" dirty="0">
                <a:solidFill>
                  <a:schemeClr val="bg1"/>
                </a:solidFill>
              </a:rPr>
              <a:t>Small details</a:t>
            </a:r>
          </a:p>
        </p:txBody>
      </p:sp>
      <p:sp>
        <p:nvSpPr>
          <p:cNvPr id="3" name="Content Placeholder 2">
            <a:extLst>
              <a:ext uri="{FF2B5EF4-FFF2-40B4-BE49-F238E27FC236}">
                <a16:creationId xmlns:a16="http://schemas.microsoft.com/office/drawing/2014/main" id="{4B12ABE5-5B20-4DDA-AB93-FA6156BF9057}"/>
              </a:ext>
            </a:extLst>
          </p:cNvPr>
          <p:cNvSpPr>
            <a:spLocks noGrp="1"/>
          </p:cNvSpPr>
          <p:nvPr>
            <p:ph idx="1"/>
          </p:nvPr>
        </p:nvSpPr>
        <p:spPr/>
        <p:txBody>
          <a:bodyPr/>
          <a:lstStyle/>
          <a:p>
            <a:r>
              <a:rPr lang="en-US" dirty="0">
                <a:solidFill>
                  <a:schemeClr val="bg1"/>
                </a:solidFill>
              </a:rPr>
              <a:t>Culture the wound?</a:t>
            </a:r>
          </a:p>
          <a:p>
            <a:pPr lvl="1"/>
            <a:r>
              <a:rPr lang="en-US" dirty="0">
                <a:solidFill>
                  <a:schemeClr val="bg1"/>
                </a:solidFill>
              </a:rPr>
              <a:t>Only if the wound is infected/Useless in uninfected bite wounds</a:t>
            </a:r>
          </a:p>
          <a:p>
            <a:endParaRPr lang="en-US" dirty="0">
              <a:solidFill>
                <a:schemeClr val="bg1"/>
              </a:solidFill>
            </a:endParaRPr>
          </a:p>
          <a:p>
            <a:pPr marL="0" indent="0">
              <a:buNone/>
            </a:pPr>
            <a:endParaRPr lang="en-US" dirty="0">
              <a:solidFill>
                <a:schemeClr val="bg1"/>
              </a:solidFill>
            </a:endParaRPr>
          </a:p>
          <a:p>
            <a:r>
              <a:rPr lang="en-US" dirty="0">
                <a:solidFill>
                  <a:schemeClr val="bg1"/>
                </a:solidFill>
              </a:rPr>
              <a:t>Rabies booster if vaccinated</a:t>
            </a:r>
          </a:p>
          <a:p>
            <a:r>
              <a:rPr lang="en-US" dirty="0" err="1">
                <a:solidFill>
                  <a:schemeClr val="bg1"/>
                </a:solidFill>
              </a:rPr>
              <a:t>Euth</a:t>
            </a:r>
            <a:r>
              <a:rPr lang="en-US" dirty="0">
                <a:solidFill>
                  <a:schemeClr val="bg1"/>
                </a:solidFill>
              </a:rPr>
              <a:t>/isolation if unvaccinated</a:t>
            </a:r>
          </a:p>
        </p:txBody>
      </p:sp>
    </p:spTree>
    <p:extLst>
      <p:ext uri="{BB962C8B-B14F-4D97-AF65-F5344CB8AC3E}">
        <p14:creationId xmlns:p14="http://schemas.microsoft.com/office/powerpoint/2010/main" val="385015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DC9233-DE88-4A62-836B-81A8176244AE}"/>
              </a:ext>
            </a:extLst>
          </p:cNvPr>
          <p:cNvSpPr>
            <a:spLocks noGrp="1"/>
          </p:cNvSpPr>
          <p:nvPr>
            <p:ph idx="1"/>
          </p:nvPr>
        </p:nvSpPr>
        <p:spPr>
          <a:xfrm>
            <a:off x="838200" y="2693095"/>
            <a:ext cx="10515600" cy="3977015"/>
          </a:xfrm>
        </p:spPr>
        <p:txBody>
          <a:bodyPr>
            <a:normAutofit/>
          </a:bodyPr>
          <a:lstStyle/>
          <a:p>
            <a:pPr algn="l"/>
            <a:r>
              <a:rPr lang="en-US" sz="2800" b="0" i="0" u="none" strike="noStrike" baseline="0" dirty="0">
                <a:solidFill>
                  <a:schemeClr val="bg1"/>
                </a:solidFill>
                <a:latin typeface="AdvTimes"/>
              </a:rPr>
              <a:t>Male dogs over-represented </a:t>
            </a:r>
          </a:p>
          <a:p>
            <a:pPr algn="l"/>
            <a:r>
              <a:rPr lang="en-US" dirty="0">
                <a:solidFill>
                  <a:schemeClr val="bg1"/>
                </a:solidFill>
                <a:latin typeface="AdvTimes"/>
              </a:rPr>
              <a:t>M</a:t>
            </a:r>
            <a:r>
              <a:rPr lang="en-US" sz="2800" b="0" i="0" u="none" strike="noStrike" baseline="0" dirty="0">
                <a:solidFill>
                  <a:schemeClr val="bg1"/>
                </a:solidFill>
                <a:latin typeface="AdvTimes"/>
              </a:rPr>
              <a:t>edian age of dogs 4 years. Cats 1 year</a:t>
            </a:r>
          </a:p>
          <a:p>
            <a:pPr algn="l"/>
            <a:r>
              <a:rPr lang="en-US" sz="2800" b="0" i="0" u="none" strike="noStrike" baseline="0" dirty="0">
                <a:solidFill>
                  <a:schemeClr val="bg1"/>
                </a:solidFill>
                <a:latin typeface="AdvTimes"/>
              </a:rPr>
              <a:t>Thorax, extremities and head being most frequent sites</a:t>
            </a:r>
          </a:p>
          <a:p>
            <a:r>
              <a:rPr lang="en-US" dirty="0">
                <a:solidFill>
                  <a:schemeClr val="bg1"/>
                </a:solidFill>
              </a:rPr>
              <a:t>Mortality 11%</a:t>
            </a:r>
          </a:p>
          <a:p>
            <a:pPr algn="l"/>
            <a:r>
              <a:rPr lang="en-US" sz="2800" b="0" i="0" u="none" strike="noStrike" baseline="0" dirty="0">
                <a:solidFill>
                  <a:schemeClr val="bg1"/>
                </a:solidFill>
                <a:latin typeface="AdvTimes"/>
              </a:rPr>
              <a:t>The median weight of the dogs that died was 6 kg</a:t>
            </a:r>
          </a:p>
          <a:p>
            <a:pPr algn="l"/>
            <a:r>
              <a:rPr lang="en-US" sz="2800" b="0" i="0" u="none" strike="noStrike" baseline="0" dirty="0">
                <a:solidFill>
                  <a:schemeClr val="bg1"/>
                </a:solidFill>
                <a:latin typeface="AdvTimes"/>
              </a:rPr>
              <a:t>The general mortality rate for cats was 27%</a:t>
            </a:r>
            <a:endParaRPr lang="en-US" dirty="0">
              <a:solidFill>
                <a:schemeClr val="bg1"/>
              </a:solidFill>
            </a:endParaRPr>
          </a:p>
          <a:p>
            <a:pPr algn="l"/>
            <a:endParaRPr lang="en-US" sz="2800" b="0" i="0" u="none" strike="noStrike" baseline="0" dirty="0">
              <a:solidFill>
                <a:schemeClr val="bg1"/>
              </a:solidFill>
              <a:latin typeface="AdvTimes"/>
            </a:endParaRPr>
          </a:p>
          <a:p>
            <a:pPr algn="l"/>
            <a:endParaRPr lang="en-US" dirty="0">
              <a:solidFill>
                <a:schemeClr val="bg1"/>
              </a:solidFill>
            </a:endParaRPr>
          </a:p>
        </p:txBody>
      </p:sp>
      <p:pic>
        <p:nvPicPr>
          <p:cNvPr id="5" name="Picture 4">
            <a:extLst>
              <a:ext uri="{FF2B5EF4-FFF2-40B4-BE49-F238E27FC236}">
                <a16:creationId xmlns:a16="http://schemas.microsoft.com/office/drawing/2014/main" id="{0C14907E-B59B-4E08-8F40-C6F256CF76BF}"/>
              </a:ext>
            </a:extLst>
          </p:cNvPr>
          <p:cNvPicPr>
            <a:picLocks noChangeAspect="1"/>
          </p:cNvPicPr>
          <p:nvPr/>
        </p:nvPicPr>
        <p:blipFill rotWithShape="1">
          <a:blip r:embed="rId2"/>
          <a:srcRect l="11198" t="30319" r="25617" b="38082"/>
          <a:stretch/>
        </p:blipFill>
        <p:spPr>
          <a:xfrm>
            <a:off x="701458" y="187890"/>
            <a:ext cx="7703508" cy="2167003"/>
          </a:xfrm>
          <a:prstGeom prst="rect">
            <a:avLst/>
          </a:prstGeom>
        </p:spPr>
      </p:pic>
    </p:spTree>
    <p:extLst>
      <p:ext uri="{BB962C8B-B14F-4D97-AF65-F5344CB8AC3E}">
        <p14:creationId xmlns:p14="http://schemas.microsoft.com/office/powerpoint/2010/main" val="1911321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BF104D-AD80-49CF-83A4-691CBA910D74}"/>
              </a:ext>
            </a:extLst>
          </p:cNvPr>
          <p:cNvSpPr>
            <a:spLocks noGrp="1"/>
          </p:cNvSpPr>
          <p:nvPr>
            <p:ph idx="1"/>
          </p:nvPr>
        </p:nvSpPr>
        <p:spPr>
          <a:xfrm>
            <a:off x="838200" y="754161"/>
            <a:ext cx="10515600" cy="5349677"/>
          </a:xfrm>
        </p:spPr>
        <p:txBody>
          <a:bodyPr>
            <a:normAutofit/>
          </a:bodyPr>
          <a:lstStyle/>
          <a:p>
            <a:pPr algn="l"/>
            <a:r>
              <a:rPr lang="en-US" sz="2400" b="0" i="0" u="none" strike="noStrike" baseline="0" dirty="0">
                <a:solidFill>
                  <a:schemeClr val="bg1"/>
                </a:solidFill>
                <a:latin typeface="AdvTimes"/>
              </a:rPr>
              <a:t>Twenty-seven (79%) out of 34 animals that had their abdominal wounds explored had penetrating injury</a:t>
            </a:r>
          </a:p>
          <a:p>
            <a:pPr algn="l"/>
            <a:r>
              <a:rPr lang="en-US" sz="2400" b="0" i="0" u="none" strike="noStrike" baseline="0" dirty="0">
                <a:solidFill>
                  <a:schemeClr val="bg1"/>
                </a:solidFill>
                <a:latin typeface="AdvTimes"/>
              </a:rPr>
              <a:t>Injury to internal organ was found in 22 animals (65%)</a:t>
            </a:r>
          </a:p>
          <a:p>
            <a:pPr algn="l"/>
            <a:r>
              <a:rPr lang="en-US" sz="2400" b="0" i="0" u="none" strike="noStrike" baseline="0" dirty="0">
                <a:solidFill>
                  <a:schemeClr val="bg1"/>
                </a:solidFill>
                <a:latin typeface="AdvTimes"/>
              </a:rPr>
              <a:t>Surgical debridement was performed on 153 dogs (83%). Penrose drains were used in 82 dogs (44%)</a:t>
            </a:r>
          </a:p>
          <a:p>
            <a:pPr algn="l"/>
            <a:r>
              <a:rPr lang="en-US" sz="2400" dirty="0">
                <a:solidFill>
                  <a:schemeClr val="bg1"/>
                </a:solidFill>
                <a:latin typeface="AdvTimes"/>
              </a:rPr>
              <a:t>W</a:t>
            </a:r>
            <a:r>
              <a:rPr lang="en-US" sz="2400" b="0" i="0" u="none" strike="noStrike" baseline="0" dirty="0">
                <a:solidFill>
                  <a:schemeClr val="bg1"/>
                </a:solidFill>
                <a:latin typeface="AdvTimes"/>
              </a:rPr>
              <a:t>ounds were sutured in 117 of the dogs (63%)</a:t>
            </a:r>
          </a:p>
          <a:p>
            <a:pPr marL="0" indent="0" algn="l">
              <a:buNone/>
            </a:pPr>
            <a:endParaRPr lang="en-US" sz="2400" b="0" i="0" u="none" strike="noStrike" baseline="0" dirty="0">
              <a:solidFill>
                <a:schemeClr val="bg1"/>
              </a:solidFill>
              <a:latin typeface="AdvTimes"/>
            </a:endParaRPr>
          </a:p>
          <a:p>
            <a:pPr algn="l"/>
            <a:r>
              <a:rPr lang="en-US" sz="2400" b="0" i="0" u="none" strike="noStrike" baseline="0" dirty="0">
                <a:solidFill>
                  <a:schemeClr val="bg1"/>
                </a:solidFill>
                <a:latin typeface="AdvTimes"/>
              </a:rPr>
              <a:t>Twenty-one (48%) out of 44 animals that had abdominal injury had exploratory laparotomy due to penetrating abdominal wounds</a:t>
            </a:r>
          </a:p>
          <a:p>
            <a:pPr algn="l"/>
            <a:r>
              <a:rPr lang="en-US" sz="2400" b="0" i="0" u="none" strike="noStrike" baseline="0" dirty="0">
                <a:solidFill>
                  <a:schemeClr val="bg1"/>
                </a:solidFill>
                <a:latin typeface="AdvTimes"/>
              </a:rPr>
              <a:t>Twenty-one (31%) out of 68 animals that had thoracic injury went through exploratory thoracotomy</a:t>
            </a:r>
          </a:p>
          <a:p>
            <a:pPr lvl="1"/>
            <a:r>
              <a:rPr lang="en-US" sz="2000" b="0" i="0" u="none" strike="noStrike" baseline="0" dirty="0">
                <a:solidFill>
                  <a:schemeClr val="bg1"/>
                </a:solidFill>
                <a:latin typeface="AdvTimes"/>
              </a:rPr>
              <a:t>Twenty-one (31%) had rib fractures, and eight (12%) had injury involving the lung parenchyma or airways</a:t>
            </a:r>
          </a:p>
          <a:p>
            <a:pPr algn="l"/>
            <a:endParaRPr lang="en-US" dirty="0">
              <a:solidFill>
                <a:schemeClr val="bg1"/>
              </a:solidFill>
            </a:endParaRPr>
          </a:p>
        </p:txBody>
      </p:sp>
    </p:spTree>
    <p:extLst>
      <p:ext uri="{BB962C8B-B14F-4D97-AF65-F5344CB8AC3E}">
        <p14:creationId xmlns:p14="http://schemas.microsoft.com/office/powerpoint/2010/main" val="59234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0C02B6-CA4E-4AB5-86F2-F8604A9C2580}"/>
              </a:ext>
            </a:extLst>
          </p:cNvPr>
          <p:cNvSpPr>
            <a:spLocks noGrp="1"/>
          </p:cNvSpPr>
          <p:nvPr>
            <p:ph idx="1"/>
          </p:nvPr>
        </p:nvSpPr>
        <p:spPr>
          <a:xfrm>
            <a:off x="838200" y="2604598"/>
            <a:ext cx="10515600" cy="3847121"/>
          </a:xfrm>
        </p:spPr>
        <p:txBody>
          <a:bodyPr>
            <a:normAutofit/>
          </a:bodyPr>
          <a:lstStyle/>
          <a:p>
            <a:pPr algn="l"/>
            <a:r>
              <a:rPr lang="en-US" sz="2400" b="0" i="0" u="none" strike="noStrike" baseline="0" dirty="0">
                <a:solidFill>
                  <a:schemeClr val="bg1"/>
                </a:solidFill>
                <a:latin typeface="AdvOT569473da"/>
              </a:rPr>
              <a:t>Twenty-five dogs underwent exploratory thoracotomy, including lung lobectomy in 12 of these dogs</a:t>
            </a:r>
          </a:p>
          <a:p>
            <a:pPr algn="l"/>
            <a:r>
              <a:rPr lang="en-US" sz="2400" b="0" i="0" u="none" strike="noStrike" baseline="0" dirty="0">
                <a:solidFill>
                  <a:schemeClr val="bg1"/>
                </a:solidFill>
                <a:latin typeface="AdvOT569473da"/>
              </a:rPr>
              <a:t>Presence of pneumothorax , pseudo-flail chest , or rib fracture was associated with increased odds of undergoing exploratory thoracotomy</a:t>
            </a:r>
          </a:p>
          <a:p>
            <a:pPr algn="l"/>
            <a:r>
              <a:rPr lang="en-US" sz="2400" b="0" i="0" u="none" strike="noStrike" baseline="0" dirty="0">
                <a:solidFill>
                  <a:schemeClr val="bg1"/>
                </a:solidFill>
                <a:latin typeface="AdvOT569473da"/>
              </a:rPr>
              <a:t>Presence of pleural effusion and obtaining a positive bacterial culture were associated with increased odds of mortality</a:t>
            </a:r>
          </a:p>
          <a:p>
            <a:pPr algn="l"/>
            <a:r>
              <a:rPr lang="en-US" sz="2400" b="0" i="0" u="none" strike="noStrike" baseline="0" dirty="0">
                <a:solidFill>
                  <a:schemeClr val="bg1"/>
                </a:solidFill>
                <a:latin typeface="AdvOT569473da"/>
              </a:rPr>
              <a:t>The level of wound management correlated with the length of hospitalization but was not associated with mortality</a:t>
            </a:r>
            <a:endParaRPr lang="en-US" sz="2400" dirty="0">
              <a:solidFill>
                <a:schemeClr val="bg1"/>
              </a:solidFill>
            </a:endParaRPr>
          </a:p>
        </p:txBody>
      </p:sp>
      <p:pic>
        <p:nvPicPr>
          <p:cNvPr id="7" name="Picture 6">
            <a:extLst>
              <a:ext uri="{FF2B5EF4-FFF2-40B4-BE49-F238E27FC236}">
                <a16:creationId xmlns:a16="http://schemas.microsoft.com/office/drawing/2014/main" id="{319A48F6-C42B-4EF1-94F0-D29B534D838F}"/>
              </a:ext>
            </a:extLst>
          </p:cNvPr>
          <p:cNvPicPr>
            <a:picLocks noChangeAspect="1"/>
          </p:cNvPicPr>
          <p:nvPr/>
        </p:nvPicPr>
        <p:blipFill rotWithShape="1">
          <a:blip r:embed="rId2"/>
          <a:srcRect l="9965" t="22100" r="25000" b="48311"/>
          <a:stretch/>
        </p:blipFill>
        <p:spPr>
          <a:xfrm>
            <a:off x="739036" y="300624"/>
            <a:ext cx="7928976" cy="2029218"/>
          </a:xfrm>
          <a:prstGeom prst="rect">
            <a:avLst/>
          </a:prstGeom>
        </p:spPr>
      </p:pic>
    </p:spTree>
    <p:extLst>
      <p:ext uri="{BB962C8B-B14F-4D97-AF65-F5344CB8AC3E}">
        <p14:creationId xmlns:p14="http://schemas.microsoft.com/office/powerpoint/2010/main" val="3505468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B4A4A0-3378-4B30-8A79-F8575281DF8A}"/>
              </a:ext>
            </a:extLst>
          </p:cNvPr>
          <p:cNvSpPr>
            <a:spLocks noGrp="1"/>
          </p:cNvSpPr>
          <p:nvPr>
            <p:ph idx="1"/>
          </p:nvPr>
        </p:nvSpPr>
        <p:spPr>
          <a:xfrm>
            <a:off x="838200" y="2555309"/>
            <a:ext cx="10515600" cy="4092925"/>
          </a:xfrm>
        </p:spPr>
        <p:txBody>
          <a:bodyPr>
            <a:normAutofit lnSpcReduction="10000"/>
          </a:bodyPr>
          <a:lstStyle/>
          <a:p>
            <a:r>
              <a:rPr lang="en-US" b="0" i="0" dirty="0">
                <a:solidFill>
                  <a:schemeClr val="bg1"/>
                </a:solidFill>
                <a:effectLst/>
                <a:latin typeface="BlinkMacSystemFont"/>
              </a:rPr>
              <a:t>22%of patients with normal respiratory patterns showed thoracic radiographic lesions</a:t>
            </a:r>
          </a:p>
          <a:p>
            <a:r>
              <a:rPr lang="en-US" b="0" i="0" dirty="0">
                <a:solidFill>
                  <a:schemeClr val="bg1"/>
                </a:solidFill>
                <a:effectLst/>
                <a:latin typeface="BlinkMacSystemFont"/>
              </a:rPr>
              <a:t>Respiratory distress was not correlated with mortality</a:t>
            </a:r>
          </a:p>
          <a:p>
            <a:r>
              <a:rPr lang="en-US" b="0" i="0" dirty="0">
                <a:solidFill>
                  <a:schemeClr val="bg1"/>
                </a:solidFill>
                <a:effectLst/>
                <a:latin typeface="BlinkMacSystemFont"/>
              </a:rPr>
              <a:t>Radiographic lesions were observed in 77% of dogs and 100% of cats</a:t>
            </a:r>
          </a:p>
          <a:p>
            <a:r>
              <a:rPr lang="en-US" dirty="0">
                <a:solidFill>
                  <a:schemeClr val="bg1"/>
                </a:solidFill>
                <a:latin typeface="BlinkMacSystemFont"/>
              </a:rPr>
              <a:t>M</a:t>
            </a:r>
            <a:r>
              <a:rPr lang="en-US" b="0" i="0" dirty="0">
                <a:solidFill>
                  <a:schemeClr val="bg1"/>
                </a:solidFill>
                <a:effectLst/>
                <a:latin typeface="BlinkMacSystemFont"/>
              </a:rPr>
              <a:t>ortality rate 15.4%</a:t>
            </a:r>
          </a:p>
          <a:p>
            <a:r>
              <a:rPr lang="en-US" b="0" i="0" dirty="0">
                <a:solidFill>
                  <a:schemeClr val="bg1"/>
                </a:solidFill>
                <a:effectLst/>
                <a:latin typeface="BlinkMacSystemFont"/>
              </a:rPr>
              <a:t>No studied factor correlated with mortality, and the long-term outcomes were excellent</a:t>
            </a:r>
          </a:p>
          <a:p>
            <a:r>
              <a:rPr lang="en-US" b="0" i="0" dirty="0">
                <a:solidFill>
                  <a:schemeClr val="bg1"/>
                </a:solidFill>
                <a:effectLst/>
                <a:latin typeface="BlinkMacSystemFont"/>
              </a:rPr>
              <a:t>A penetrating injury, more than three radiographic lesions, or both together seemed to be indicative of the need for a thoracotomy</a:t>
            </a:r>
            <a:endParaRPr lang="en-US" dirty="0">
              <a:solidFill>
                <a:schemeClr val="bg1"/>
              </a:solidFill>
            </a:endParaRPr>
          </a:p>
        </p:txBody>
      </p:sp>
      <p:pic>
        <p:nvPicPr>
          <p:cNvPr id="5" name="Picture 4">
            <a:extLst>
              <a:ext uri="{FF2B5EF4-FFF2-40B4-BE49-F238E27FC236}">
                <a16:creationId xmlns:a16="http://schemas.microsoft.com/office/drawing/2014/main" id="{094EB557-3A02-49CA-9645-19EB7C8F658E}"/>
              </a:ext>
            </a:extLst>
          </p:cNvPr>
          <p:cNvPicPr>
            <a:picLocks noChangeAspect="1"/>
          </p:cNvPicPr>
          <p:nvPr/>
        </p:nvPicPr>
        <p:blipFill rotWithShape="1">
          <a:blip r:embed="rId2"/>
          <a:srcRect l="10069" t="21553" r="31370" b="54886"/>
          <a:stretch/>
        </p:blipFill>
        <p:spPr>
          <a:xfrm>
            <a:off x="726509" y="209766"/>
            <a:ext cx="8316165" cy="1882081"/>
          </a:xfrm>
          <a:prstGeom prst="rect">
            <a:avLst/>
          </a:prstGeom>
        </p:spPr>
      </p:pic>
    </p:spTree>
    <p:extLst>
      <p:ext uri="{BB962C8B-B14F-4D97-AF65-F5344CB8AC3E}">
        <p14:creationId xmlns:p14="http://schemas.microsoft.com/office/powerpoint/2010/main" val="109529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CBB1B7-80BC-4864-A3E7-D2AA9AA79354}"/>
              </a:ext>
            </a:extLst>
          </p:cNvPr>
          <p:cNvSpPr>
            <a:spLocks noGrp="1"/>
          </p:cNvSpPr>
          <p:nvPr>
            <p:ph idx="1"/>
          </p:nvPr>
        </p:nvSpPr>
        <p:spPr/>
        <p:txBody>
          <a:bodyPr>
            <a:normAutofit fontScale="92500" lnSpcReduction="20000"/>
          </a:bodyPr>
          <a:lstStyle/>
          <a:p>
            <a:r>
              <a:rPr lang="en-US" b="0" i="0" dirty="0">
                <a:solidFill>
                  <a:schemeClr val="bg1"/>
                </a:solidFill>
                <a:effectLst/>
                <a:latin typeface="BlinkMacSystemFont"/>
              </a:rPr>
              <a:t>Neither an abdominal wound nor abdominal surgery were associated with mortality</a:t>
            </a:r>
          </a:p>
          <a:p>
            <a:r>
              <a:rPr lang="en-US" b="0" i="0" dirty="0">
                <a:solidFill>
                  <a:schemeClr val="bg1"/>
                </a:solidFill>
                <a:effectLst/>
                <a:latin typeface="BlinkMacSystemFont"/>
              </a:rPr>
              <a:t>Pneumothorax was the most common radiographic finding</a:t>
            </a:r>
          </a:p>
          <a:p>
            <a:r>
              <a:rPr lang="en-US" b="0" i="0" dirty="0">
                <a:solidFill>
                  <a:schemeClr val="bg1"/>
                </a:solidFill>
                <a:effectLst/>
                <a:latin typeface="BlinkMacSystemFont"/>
              </a:rPr>
              <a:t>Individual radiographic lesions were not significantly associated with respiratory pattern, presence of pseudo-flail, need for thoracotomy or lung lobectomy, or survival</a:t>
            </a:r>
          </a:p>
          <a:p>
            <a:r>
              <a:rPr lang="en-US" b="0" i="0" dirty="0">
                <a:solidFill>
                  <a:schemeClr val="bg1"/>
                </a:solidFill>
                <a:effectLst/>
                <a:latin typeface="BlinkMacSystemFont"/>
              </a:rPr>
              <a:t>The presence of ⩾3 radiographic lesions was associated with the presence of a penetrating wound and with having thoracic exploration </a:t>
            </a:r>
          </a:p>
          <a:p>
            <a:r>
              <a:rPr lang="en-US" b="0" i="0" dirty="0">
                <a:solidFill>
                  <a:schemeClr val="bg1"/>
                </a:solidFill>
                <a:effectLst/>
                <a:latin typeface="BlinkMacSystemFont"/>
              </a:rPr>
              <a:t>Local exploration was performed in 7/20 cats, while 8/20 underwent thoracic exploration</a:t>
            </a:r>
          </a:p>
          <a:p>
            <a:r>
              <a:rPr lang="en-US" b="0" i="0" dirty="0">
                <a:solidFill>
                  <a:schemeClr val="bg1"/>
                </a:solidFill>
                <a:effectLst/>
                <a:latin typeface="BlinkMacSystemFont"/>
              </a:rPr>
              <a:t>Wound management type was not significantly associated with mortality</a:t>
            </a:r>
          </a:p>
          <a:p>
            <a:r>
              <a:rPr lang="en-US" b="0" i="0" dirty="0">
                <a:solidFill>
                  <a:schemeClr val="bg1"/>
                </a:solidFill>
                <a:effectLst/>
                <a:latin typeface="BlinkMacSystemFont"/>
              </a:rPr>
              <a:t>Overall mortality rate was 27%</a:t>
            </a:r>
            <a:endParaRPr lang="en-US" dirty="0">
              <a:solidFill>
                <a:schemeClr val="bg1"/>
              </a:solidFill>
            </a:endParaRPr>
          </a:p>
        </p:txBody>
      </p:sp>
      <p:pic>
        <p:nvPicPr>
          <p:cNvPr id="5" name="Picture 4">
            <a:extLst>
              <a:ext uri="{FF2B5EF4-FFF2-40B4-BE49-F238E27FC236}">
                <a16:creationId xmlns:a16="http://schemas.microsoft.com/office/drawing/2014/main" id="{C9EBC783-0DF4-4F89-BBE0-EFE03DDA1BF6}"/>
              </a:ext>
            </a:extLst>
          </p:cNvPr>
          <p:cNvPicPr>
            <a:picLocks noChangeAspect="1"/>
          </p:cNvPicPr>
          <p:nvPr/>
        </p:nvPicPr>
        <p:blipFill rotWithShape="1">
          <a:blip r:embed="rId2"/>
          <a:srcRect l="10274" t="26621" r="34452" b="56529"/>
          <a:stretch/>
        </p:blipFill>
        <p:spPr>
          <a:xfrm>
            <a:off x="838200" y="485339"/>
            <a:ext cx="6739003" cy="1155571"/>
          </a:xfrm>
          <a:prstGeom prst="rect">
            <a:avLst/>
          </a:prstGeom>
        </p:spPr>
      </p:pic>
    </p:spTree>
    <p:extLst>
      <p:ext uri="{BB962C8B-B14F-4D97-AF65-F5344CB8AC3E}">
        <p14:creationId xmlns:p14="http://schemas.microsoft.com/office/powerpoint/2010/main" val="330196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AF455-608F-4F75-81B2-6DD9DE600531}"/>
              </a:ext>
            </a:extLst>
          </p:cNvPr>
          <p:cNvSpPr>
            <a:spLocks noGrp="1"/>
          </p:cNvSpPr>
          <p:nvPr>
            <p:ph type="title"/>
          </p:nvPr>
        </p:nvSpPr>
        <p:spPr>
          <a:xfrm>
            <a:off x="2851150" y="2766218"/>
            <a:ext cx="6489700" cy="1325563"/>
          </a:xfrm>
        </p:spPr>
        <p:txBody>
          <a:bodyPr/>
          <a:lstStyle/>
          <a:p>
            <a:r>
              <a:rPr lang="en-US" dirty="0" err="1">
                <a:solidFill>
                  <a:schemeClr val="bg1"/>
                </a:solidFill>
              </a:rPr>
              <a:t>Craniomaxillo</a:t>
            </a:r>
            <a:r>
              <a:rPr lang="en-US" dirty="0">
                <a:solidFill>
                  <a:schemeClr val="bg1"/>
                </a:solidFill>
              </a:rPr>
              <a:t>-facial trauma</a:t>
            </a:r>
          </a:p>
        </p:txBody>
      </p:sp>
    </p:spTree>
    <p:extLst>
      <p:ext uri="{BB962C8B-B14F-4D97-AF65-F5344CB8AC3E}">
        <p14:creationId xmlns:p14="http://schemas.microsoft.com/office/powerpoint/2010/main" val="2054926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CAE06-78DB-4B31-B598-6B0E0A722D4B}"/>
              </a:ext>
            </a:extLst>
          </p:cNvPr>
          <p:cNvSpPr>
            <a:spLocks noGrp="1"/>
          </p:cNvSpPr>
          <p:nvPr>
            <p:ph type="title"/>
          </p:nvPr>
        </p:nvSpPr>
        <p:spPr/>
        <p:txBody>
          <a:bodyPr/>
          <a:lstStyle/>
          <a:p>
            <a:r>
              <a:rPr lang="en-US" dirty="0">
                <a:solidFill>
                  <a:schemeClr val="bg1"/>
                </a:solidFill>
              </a:rPr>
              <a:t>Cranio-maxillo-facial trauma</a:t>
            </a:r>
          </a:p>
        </p:txBody>
      </p:sp>
      <p:sp>
        <p:nvSpPr>
          <p:cNvPr id="3" name="Content Placeholder 2">
            <a:extLst>
              <a:ext uri="{FF2B5EF4-FFF2-40B4-BE49-F238E27FC236}">
                <a16:creationId xmlns:a16="http://schemas.microsoft.com/office/drawing/2014/main" id="{FB213D2E-214F-413C-A5CA-653ABDD17F2F}"/>
              </a:ext>
            </a:extLst>
          </p:cNvPr>
          <p:cNvSpPr>
            <a:spLocks noGrp="1"/>
          </p:cNvSpPr>
          <p:nvPr>
            <p:ph idx="1"/>
          </p:nvPr>
        </p:nvSpPr>
        <p:spPr/>
        <p:txBody>
          <a:bodyPr/>
          <a:lstStyle/>
          <a:p>
            <a:r>
              <a:rPr lang="en-US" dirty="0">
                <a:solidFill>
                  <a:schemeClr val="bg1"/>
                </a:solidFill>
              </a:rPr>
              <a:t>Common reason for presentation to ER </a:t>
            </a:r>
          </a:p>
          <a:p>
            <a:r>
              <a:rPr lang="en-US" dirty="0">
                <a:solidFill>
                  <a:schemeClr val="bg1"/>
                </a:solidFill>
              </a:rPr>
              <a:t>CT as standard of care</a:t>
            </a:r>
          </a:p>
          <a:p>
            <a:r>
              <a:rPr lang="en-US" dirty="0">
                <a:solidFill>
                  <a:schemeClr val="bg1"/>
                </a:solidFill>
              </a:rPr>
              <a:t>Most common causes:</a:t>
            </a:r>
          </a:p>
          <a:p>
            <a:pPr lvl="1"/>
            <a:r>
              <a:rPr lang="en-US" dirty="0">
                <a:solidFill>
                  <a:schemeClr val="bg1"/>
                </a:solidFill>
              </a:rPr>
              <a:t>Animal altercations</a:t>
            </a:r>
          </a:p>
          <a:p>
            <a:pPr lvl="1"/>
            <a:r>
              <a:rPr lang="en-US" dirty="0">
                <a:solidFill>
                  <a:schemeClr val="bg1"/>
                </a:solidFill>
              </a:rPr>
              <a:t>Vehicular accidents</a:t>
            </a:r>
          </a:p>
          <a:p>
            <a:pPr lvl="1"/>
            <a:r>
              <a:rPr lang="en-US" dirty="0">
                <a:solidFill>
                  <a:schemeClr val="bg1"/>
                </a:solidFill>
              </a:rPr>
              <a:t>Falls from height</a:t>
            </a:r>
          </a:p>
          <a:p>
            <a:pPr lvl="1"/>
            <a:r>
              <a:rPr lang="en-US" dirty="0">
                <a:solidFill>
                  <a:schemeClr val="bg1"/>
                </a:solidFill>
              </a:rPr>
              <a:t>Unknown </a:t>
            </a:r>
          </a:p>
          <a:p>
            <a:pPr marL="228600" lvl="1"/>
            <a:r>
              <a:rPr lang="en-US" dirty="0">
                <a:solidFill>
                  <a:schemeClr val="bg1"/>
                </a:solidFill>
              </a:rPr>
              <a:t>Mandible and nasopharynx most common fractured sites</a:t>
            </a:r>
          </a:p>
          <a:p>
            <a:pPr marL="228600" lvl="1"/>
            <a:r>
              <a:rPr lang="en-US" dirty="0">
                <a:solidFill>
                  <a:schemeClr val="bg1"/>
                </a:solidFill>
              </a:rPr>
              <a:t>No evidence-based method to classify fractures</a:t>
            </a:r>
          </a:p>
          <a:p>
            <a:pPr marL="685800" lvl="2"/>
            <a:r>
              <a:rPr lang="en-US" dirty="0">
                <a:solidFill>
                  <a:schemeClr val="bg1"/>
                </a:solidFill>
              </a:rPr>
              <a:t>Le Fort method in humans</a:t>
            </a:r>
          </a:p>
        </p:txBody>
      </p:sp>
    </p:spTree>
    <p:extLst>
      <p:ext uri="{BB962C8B-B14F-4D97-AF65-F5344CB8AC3E}">
        <p14:creationId xmlns:p14="http://schemas.microsoft.com/office/powerpoint/2010/main" val="55018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8AC84-D87F-464A-BCBB-3C060741AAE8}"/>
              </a:ext>
            </a:extLst>
          </p:cNvPr>
          <p:cNvSpPr>
            <a:spLocks noGrp="1"/>
          </p:cNvSpPr>
          <p:nvPr>
            <p:ph type="title"/>
          </p:nvPr>
        </p:nvSpPr>
        <p:spPr/>
        <p:txBody>
          <a:bodyPr/>
          <a:lstStyle/>
          <a:p>
            <a:r>
              <a:rPr lang="en-US" dirty="0">
                <a:solidFill>
                  <a:schemeClr val="bg1"/>
                </a:solidFill>
              </a:rPr>
              <a:t>Cranio-maxillo-facial trauma</a:t>
            </a:r>
          </a:p>
        </p:txBody>
      </p:sp>
      <p:sp>
        <p:nvSpPr>
          <p:cNvPr id="3" name="Content Placeholder 2">
            <a:extLst>
              <a:ext uri="{FF2B5EF4-FFF2-40B4-BE49-F238E27FC236}">
                <a16:creationId xmlns:a16="http://schemas.microsoft.com/office/drawing/2014/main" id="{2C2196C0-C532-4C12-B2AD-82FC64FA5B3A}"/>
              </a:ext>
            </a:extLst>
          </p:cNvPr>
          <p:cNvSpPr>
            <a:spLocks noGrp="1"/>
          </p:cNvSpPr>
          <p:nvPr>
            <p:ph idx="1"/>
          </p:nvPr>
        </p:nvSpPr>
        <p:spPr/>
        <p:txBody>
          <a:bodyPr/>
          <a:lstStyle/>
          <a:p>
            <a:r>
              <a:rPr lang="en-US" dirty="0">
                <a:solidFill>
                  <a:schemeClr val="bg1"/>
                </a:solidFill>
              </a:rPr>
              <a:t>More than one site commonly affected</a:t>
            </a:r>
          </a:p>
          <a:p>
            <a:r>
              <a:rPr lang="en-US" dirty="0">
                <a:solidFill>
                  <a:schemeClr val="bg1"/>
                </a:solidFill>
              </a:rPr>
              <a:t>Physical exam not very sensitive for some skull fractures </a:t>
            </a:r>
          </a:p>
          <a:p>
            <a:r>
              <a:rPr lang="en-US" dirty="0">
                <a:solidFill>
                  <a:schemeClr val="bg1"/>
                </a:solidFill>
              </a:rPr>
              <a:t>Multidisciplinary approach</a:t>
            </a:r>
          </a:p>
          <a:p>
            <a:r>
              <a:rPr lang="en-US" dirty="0">
                <a:solidFill>
                  <a:schemeClr val="bg1"/>
                </a:solidFill>
              </a:rPr>
              <a:t>Not all fractures require surgical stabilization</a:t>
            </a:r>
          </a:p>
          <a:p>
            <a:r>
              <a:rPr lang="en-US" dirty="0">
                <a:solidFill>
                  <a:schemeClr val="bg1"/>
                </a:solidFill>
              </a:rPr>
              <a:t>Small animals more commonly affected </a:t>
            </a:r>
          </a:p>
        </p:txBody>
      </p:sp>
    </p:spTree>
    <p:extLst>
      <p:ext uri="{BB962C8B-B14F-4D97-AF65-F5344CB8AC3E}">
        <p14:creationId xmlns:p14="http://schemas.microsoft.com/office/powerpoint/2010/main" val="3999439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7D01CD-B5BC-4914-A91B-3DE5F9E5FA9B}"/>
              </a:ext>
            </a:extLst>
          </p:cNvPr>
          <p:cNvSpPr>
            <a:spLocks noGrp="1"/>
          </p:cNvSpPr>
          <p:nvPr>
            <p:ph idx="1"/>
          </p:nvPr>
        </p:nvSpPr>
        <p:spPr>
          <a:xfrm>
            <a:off x="838200" y="2902906"/>
            <a:ext cx="10515600" cy="3159691"/>
          </a:xfrm>
        </p:spPr>
        <p:txBody>
          <a:bodyPr>
            <a:normAutofit fontScale="92500" lnSpcReduction="20000"/>
          </a:bodyPr>
          <a:lstStyle/>
          <a:p>
            <a:r>
              <a:rPr lang="en-US" dirty="0">
                <a:solidFill>
                  <a:schemeClr val="bg1"/>
                </a:solidFill>
              </a:rPr>
              <a:t>156 dogs</a:t>
            </a:r>
          </a:p>
          <a:p>
            <a:r>
              <a:rPr lang="en-US" dirty="0">
                <a:solidFill>
                  <a:schemeClr val="bg1"/>
                </a:solidFill>
              </a:rPr>
              <a:t>Animal bites most common cause (50%), unknown trauma (15%), HBC (13%), blunt trauma (13%)</a:t>
            </a:r>
          </a:p>
          <a:p>
            <a:r>
              <a:rPr lang="en-US" dirty="0">
                <a:solidFill>
                  <a:schemeClr val="bg1"/>
                </a:solidFill>
              </a:rPr>
              <a:t>Small dogs (&lt;10 kg) and juveniles, intact males</a:t>
            </a:r>
          </a:p>
          <a:p>
            <a:r>
              <a:rPr lang="en-US" dirty="0">
                <a:solidFill>
                  <a:schemeClr val="bg1"/>
                </a:solidFill>
              </a:rPr>
              <a:t>Most common </a:t>
            </a:r>
            <a:r>
              <a:rPr lang="en-US" dirty="0" err="1">
                <a:solidFill>
                  <a:schemeClr val="bg1"/>
                </a:solidFill>
              </a:rPr>
              <a:t>fx</a:t>
            </a:r>
            <a:r>
              <a:rPr lang="en-US" dirty="0">
                <a:solidFill>
                  <a:schemeClr val="bg1"/>
                </a:solidFill>
              </a:rPr>
              <a:t> site: maxillary bone, followed by premolar and molar region of mandible </a:t>
            </a:r>
          </a:p>
          <a:p>
            <a:r>
              <a:rPr lang="en-US" dirty="0">
                <a:solidFill>
                  <a:schemeClr val="bg1"/>
                </a:solidFill>
              </a:rPr>
              <a:t>Least affected region: occipital and parietal bones</a:t>
            </a:r>
          </a:p>
          <a:p>
            <a:r>
              <a:rPr lang="en-US" dirty="0">
                <a:solidFill>
                  <a:schemeClr val="bg1"/>
                </a:solidFill>
              </a:rPr>
              <a:t>All regions can be affected </a:t>
            </a:r>
          </a:p>
        </p:txBody>
      </p:sp>
      <p:pic>
        <p:nvPicPr>
          <p:cNvPr id="5" name="Picture 4">
            <a:extLst>
              <a:ext uri="{FF2B5EF4-FFF2-40B4-BE49-F238E27FC236}">
                <a16:creationId xmlns:a16="http://schemas.microsoft.com/office/drawing/2014/main" id="{DC20E3A1-BD8C-447E-81BD-319824CC8377}"/>
              </a:ext>
            </a:extLst>
          </p:cNvPr>
          <p:cNvPicPr>
            <a:picLocks noChangeAspect="1"/>
          </p:cNvPicPr>
          <p:nvPr/>
        </p:nvPicPr>
        <p:blipFill rotWithShape="1">
          <a:blip r:embed="rId2"/>
          <a:srcRect l="35043" t="44261" r="23664" b="33447"/>
          <a:stretch/>
        </p:blipFill>
        <p:spPr>
          <a:xfrm>
            <a:off x="838200" y="538619"/>
            <a:ext cx="4867276" cy="1478071"/>
          </a:xfrm>
          <a:prstGeom prst="rect">
            <a:avLst/>
          </a:prstGeom>
        </p:spPr>
      </p:pic>
      <p:pic>
        <p:nvPicPr>
          <p:cNvPr id="9" name="Picture 8">
            <a:extLst>
              <a:ext uri="{FF2B5EF4-FFF2-40B4-BE49-F238E27FC236}">
                <a16:creationId xmlns:a16="http://schemas.microsoft.com/office/drawing/2014/main" id="{3185F0DF-2E8D-473F-AF3E-1547B3CAA40C}"/>
              </a:ext>
            </a:extLst>
          </p:cNvPr>
          <p:cNvPicPr>
            <a:picLocks noChangeAspect="1"/>
          </p:cNvPicPr>
          <p:nvPr/>
        </p:nvPicPr>
        <p:blipFill rotWithShape="1">
          <a:blip r:embed="rId3"/>
          <a:srcRect l="10274" t="54889" r="33630" b="27123"/>
          <a:stretch/>
        </p:blipFill>
        <p:spPr>
          <a:xfrm>
            <a:off x="5705476" y="724003"/>
            <a:ext cx="6139198" cy="1107301"/>
          </a:xfrm>
          <a:prstGeom prst="rect">
            <a:avLst/>
          </a:prstGeom>
        </p:spPr>
      </p:pic>
    </p:spTree>
    <p:extLst>
      <p:ext uri="{BB962C8B-B14F-4D97-AF65-F5344CB8AC3E}">
        <p14:creationId xmlns:p14="http://schemas.microsoft.com/office/powerpoint/2010/main" val="59447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A8246169-D8BA-4260-AB2E-62E29A4559D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417"/>
          <a:stretch/>
        </p:blipFill>
        <p:spPr bwMode="auto">
          <a:xfrm>
            <a:off x="2686050" y="0"/>
            <a:ext cx="68199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5187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27EC7D-1BEF-4EF9-BECC-39E13FE7B3EF}"/>
              </a:ext>
            </a:extLst>
          </p:cNvPr>
          <p:cNvSpPr>
            <a:spLocks noGrp="1"/>
          </p:cNvSpPr>
          <p:nvPr>
            <p:ph idx="1"/>
          </p:nvPr>
        </p:nvSpPr>
        <p:spPr>
          <a:xfrm>
            <a:off x="838200" y="961329"/>
            <a:ext cx="10515600" cy="4625279"/>
          </a:xfrm>
        </p:spPr>
        <p:txBody>
          <a:bodyPr/>
          <a:lstStyle/>
          <a:p>
            <a:r>
              <a:rPr lang="en-US" dirty="0">
                <a:solidFill>
                  <a:schemeClr val="bg1"/>
                </a:solidFill>
              </a:rPr>
              <a:t>TMJ fractured in 30% of all cases</a:t>
            </a:r>
          </a:p>
          <a:p>
            <a:r>
              <a:rPr lang="en-US" dirty="0">
                <a:solidFill>
                  <a:schemeClr val="bg1"/>
                </a:solidFill>
              </a:rPr>
              <a:t>Maxillary bone </a:t>
            </a:r>
            <a:r>
              <a:rPr lang="en-US" dirty="0" err="1">
                <a:solidFill>
                  <a:schemeClr val="bg1"/>
                </a:solidFill>
              </a:rPr>
              <a:t>fx</a:t>
            </a:r>
            <a:r>
              <a:rPr lang="en-US" dirty="0">
                <a:solidFill>
                  <a:schemeClr val="bg1"/>
                </a:solidFill>
              </a:rPr>
              <a:t> tend to be more severe and more displaced/fragmented </a:t>
            </a:r>
          </a:p>
          <a:p>
            <a:r>
              <a:rPr lang="en-US" dirty="0">
                <a:solidFill>
                  <a:schemeClr val="bg1"/>
                </a:solidFill>
              </a:rPr>
              <a:t>HBC: mandible most commonly affected (50%)</a:t>
            </a:r>
          </a:p>
          <a:p>
            <a:r>
              <a:rPr lang="en-US" dirty="0">
                <a:solidFill>
                  <a:schemeClr val="bg1"/>
                </a:solidFill>
              </a:rPr>
              <a:t>TMJ </a:t>
            </a:r>
            <a:r>
              <a:rPr lang="en-US" dirty="0" err="1">
                <a:solidFill>
                  <a:schemeClr val="bg1"/>
                </a:solidFill>
              </a:rPr>
              <a:t>fx</a:t>
            </a:r>
            <a:r>
              <a:rPr lang="en-US" dirty="0">
                <a:solidFill>
                  <a:schemeClr val="bg1"/>
                </a:solidFill>
              </a:rPr>
              <a:t> in 40% of HBC</a:t>
            </a:r>
          </a:p>
          <a:p>
            <a:r>
              <a:rPr lang="en-US" dirty="0">
                <a:solidFill>
                  <a:schemeClr val="bg1"/>
                </a:solidFill>
              </a:rPr>
              <a:t>Bite wound </a:t>
            </a:r>
            <a:r>
              <a:rPr lang="en-US" dirty="0" err="1">
                <a:solidFill>
                  <a:schemeClr val="bg1"/>
                </a:solidFill>
              </a:rPr>
              <a:t>fx</a:t>
            </a:r>
            <a:r>
              <a:rPr lang="en-US" dirty="0">
                <a:solidFill>
                  <a:schemeClr val="bg1"/>
                </a:solidFill>
              </a:rPr>
              <a:t>: maxillary most commonly affected (45%)</a:t>
            </a:r>
          </a:p>
          <a:p>
            <a:r>
              <a:rPr lang="en-US" dirty="0">
                <a:solidFill>
                  <a:schemeClr val="bg1"/>
                </a:solidFill>
              </a:rPr>
              <a:t>Younger and smaller animals, more likely to have displaced </a:t>
            </a:r>
            <a:r>
              <a:rPr lang="en-US" dirty="0" err="1">
                <a:solidFill>
                  <a:schemeClr val="bg1"/>
                </a:solidFill>
              </a:rPr>
              <a:t>fx</a:t>
            </a:r>
            <a:endParaRPr lang="en-US" dirty="0">
              <a:solidFill>
                <a:schemeClr val="bg1"/>
              </a:solidFill>
            </a:endParaRPr>
          </a:p>
          <a:p>
            <a:r>
              <a:rPr lang="en-US" dirty="0">
                <a:solidFill>
                  <a:schemeClr val="bg1"/>
                </a:solidFill>
              </a:rPr>
              <a:t>Molar part of mandible likely </a:t>
            </a:r>
            <a:r>
              <a:rPr lang="en-US" dirty="0" err="1">
                <a:solidFill>
                  <a:schemeClr val="bg1"/>
                </a:solidFill>
              </a:rPr>
              <a:t>fx</a:t>
            </a:r>
            <a:r>
              <a:rPr lang="en-US" dirty="0">
                <a:solidFill>
                  <a:schemeClr val="bg1"/>
                </a:solidFill>
              </a:rPr>
              <a:t> with mid-ramus</a:t>
            </a:r>
          </a:p>
          <a:p>
            <a:r>
              <a:rPr lang="en-US" dirty="0">
                <a:solidFill>
                  <a:schemeClr val="bg1"/>
                </a:solidFill>
              </a:rPr>
              <a:t>TMJ and zygomatic process of temporal bone </a:t>
            </a:r>
            <a:r>
              <a:rPr lang="en-US" dirty="0" err="1">
                <a:solidFill>
                  <a:schemeClr val="bg1"/>
                </a:solidFill>
              </a:rPr>
              <a:t>fx</a:t>
            </a:r>
            <a:r>
              <a:rPr lang="en-US" dirty="0">
                <a:solidFill>
                  <a:schemeClr val="bg1"/>
                </a:solidFill>
              </a:rPr>
              <a:t> likely to be combined</a:t>
            </a: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1720741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520D7E-763C-41C5-8607-E73FC27B77C1}"/>
              </a:ext>
            </a:extLst>
          </p:cNvPr>
          <p:cNvSpPr>
            <a:spLocks noGrp="1"/>
          </p:cNvSpPr>
          <p:nvPr>
            <p:ph idx="1"/>
          </p:nvPr>
        </p:nvSpPr>
        <p:spPr/>
        <p:txBody>
          <a:bodyPr>
            <a:normAutofit lnSpcReduction="10000"/>
          </a:bodyPr>
          <a:lstStyle/>
          <a:p>
            <a:r>
              <a:rPr lang="en-US" dirty="0">
                <a:solidFill>
                  <a:schemeClr val="bg1"/>
                </a:solidFill>
              </a:rPr>
              <a:t>45 cats</a:t>
            </a:r>
          </a:p>
          <a:p>
            <a:r>
              <a:rPr lang="en-US" dirty="0">
                <a:solidFill>
                  <a:schemeClr val="bg1"/>
                </a:solidFill>
              </a:rPr>
              <a:t>23 NM, 4 MI, 17 FS and 1 FI</a:t>
            </a:r>
          </a:p>
          <a:p>
            <a:r>
              <a:rPr lang="en-US" dirty="0">
                <a:solidFill>
                  <a:schemeClr val="bg1"/>
                </a:solidFill>
              </a:rPr>
              <a:t>Mean age: 53 months</a:t>
            </a:r>
          </a:p>
          <a:p>
            <a:r>
              <a:rPr lang="en-US" dirty="0">
                <a:solidFill>
                  <a:schemeClr val="bg1"/>
                </a:solidFill>
              </a:rPr>
              <a:t>Causes: HBC (75%), bite wound (2%),  fall from height (2%), others</a:t>
            </a:r>
          </a:p>
          <a:p>
            <a:r>
              <a:rPr lang="en-US" dirty="0">
                <a:solidFill>
                  <a:schemeClr val="bg1"/>
                </a:solidFill>
              </a:rPr>
              <a:t>Mandible most common site of </a:t>
            </a:r>
            <a:r>
              <a:rPr lang="en-US" dirty="0" err="1">
                <a:solidFill>
                  <a:schemeClr val="bg1"/>
                </a:solidFill>
              </a:rPr>
              <a:t>fx</a:t>
            </a:r>
            <a:r>
              <a:rPr lang="en-US" dirty="0">
                <a:solidFill>
                  <a:schemeClr val="bg1"/>
                </a:solidFill>
              </a:rPr>
              <a:t> (87%), skull (80%)</a:t>
            </a:r>
          </a:p>
          <a:p>
            <a:r>
              <a:rPr lang="en-US" dirty="0">
                <a:solidFill>
                  <a:schemeClr val="bg1"/>
                </a:solidFill>
              </a:rPr>
              <a:t>Skull </a:t>
            </a:r>
            <a:r>
              <a:rPr lang="en-US" dirty="0" err="1">
                <a:solidFill>
                  <a:schemeClr val="bg1"/>
                </a:solidFill>
              </a:rPr>
              <a:t>fx</a:t>
            </a:r>
            <a:r>
              <a:rPr lang="en-US" dirty="0">
                <a:solidFill>
                  <a:schemeClr val="bg1"/>
                </a:solidFill>
              </a:rPr>
              <a:t>: 86% had bilateral </a:t>
            </a:r>
            <a:r>
              <a:rPr lang="en-US" dirty="0" err="1">
                <a:solidFill>
                  <a:schemeClr val="bg1"/>
                </a:solidFill>
              </a:rPr>
              <a:t>fx</a:t>
            </a:r>
            <a:endParaRPr lang="en-US" dirty="0">
              <a:solidFill>
                <a:schemeClr val="bg1"/>
              </a:solidFill>
            </a:endParaRPr>
          </a:p>
          <a:p>
            <a:r>
              <a:rPr lang="en-US" dirty="0">
                <a:solidFill>
                  <a:schemeClr val="bg1"/>
                </a:solidFill>
              </a:rPr>
              <a:t>Mandible </a:t>
            </a:r>
            <a:r>
              <a:rPr lang="en-US" dirty="0" err="1">
                <a:solidFill>
                  <a:schemeClr val="bg1"/>
                </a:solidFill>
              </a:rPr>
              <a:t>fx</a:t>
            </a:r>
            <a:r>
              <a:rPr lang="en-US" dirty="0">
                <a:solidFill>
                  <a:schemeClr val="bg1"/>
                </a:solidFill>
              </a:rPr>
              <a:t>: 18% were bilateral</a:t>
            </a:r>
          </a:p>
          <a:p>
            <a:r>
              <a:rPr lang="en-US" dirty="0">
                <a:solidFill>
                  <a:schemeClr val="bg1"/>
                </a:solidFill>
              </a:rPr>
              <a:t>TMJ </a:t>
            </a:r>
            <a:r>
              <a:rPr lang="en-US" dirty="0" err="1">
                <a:solidFill>
                  <a:schemeClr val="bg1"/>
                </a:solidFill>
              </a:rPr>
              <a:t>fx</a:t>
            </a:r>
            <a:r>
              <a:rPr lang="en-US" dirty="0">
                <a:solidFill>
                  <a:schemeClr val="bg1"/>
                </a:solidFill>
              </a:rPr>
              <a:t> present in 9% </a:t>
            </a:r>
          </a:p>
          <a:p>
            <a:r>
              <a:rPr lang="en-US" dirty="0">
                <a:solidFill>
                  <a:schemeClr val="bg1"/>
                </a:solidFill>
              </a:rPr>
              <a:t>Median number of </a:t>
            </a:r>
            <a:r>
              <a:rPr lang="en-US" dirty="0" err="1">
                <a:solidFill>
                  <a:schemeClr val="bg1"/>
                </a:solidFill>
              </a:rPr>
              <a:t>fx</a:t>
            </a:r>
            <a:r>
              <a:rPr lang="en-US" dirty="0">
                <a:solidFill>
                  <a:schemeClr val="bg1"/>
                </a:solidFill>
              </a:rPr>
              <a:t> regions: 8!!! (1-13)</a:t>
            </a:r>
          </a:p>
        </p:txBody>
      </p:sp>
      <p:pic>
        <p:nvPicPr>
          <p:cNvPr id="5" name="Picture 4">
            <a:extLst>
              <a:ext uri="{FF2B5EF4-FFF2-40B4-BE49-F238E27FC236}">
                <a16:creationId xmlns:a16="http://schemas.microsoft.com/office/drawing/2014/main" id="{2FF91A59-7D63-41D0-8844-F55D581996FB}"/>
              </a:ext>
            </a:extLst>
          </p:cNvPr>
          <p:cNvPicPr>
            <a:picLocks noChangeAspect="1"/>
          </p:cNvPicPr>
          <p:nvPr/>
        </p:nvPicPr>
        <p:blipFill rotWithShape="1">
          <a:blip r:embed="rId2"/>
          <a:srcRect l="27226" t="37991" r="8973" b="46667"/>
          <a:stretch/>
        </p:blipFill>
        <p:spPr>
          <a:xfrm>
            <a:off x="1205479" y="305344"/>
            <a:ext cx="9781042" cy="1323039"/>
          </a:xfrm>
          <a:prstGeom prst="rect">
            <a:avLst/>
          </a:prstGeom>
        </p:spPr>
      </p:pic>
    </p:spTree>
    <p:extLst>
      <p:ext uri="{BB962C8B-B14F-4D97-AF65-F5344CB8AC3E}">
        <p14:creationId xmlns:p14="http://schemas.microsoft.com/office/powerpoint/2010/main" val="1345102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A3827-ABEC-4E70-9AB3-0610E51A609D}"/>
              </a:ext>
            </a:extLst>
          </p:cNvPr>
          <p:cNvSpPr>
            <a:spLocks noGrp="1"/>
          </p:cNvSpPr>
          <p:nvPr>
            <p:ph type="title"/>
          </p:nvPr>
        </p:nvSpPr>
        <p:spPr/>
        <p:txBody>
          <a:bodyPr/>
          <a:lstStyle/>
          <a:p>
            <a:r>
              <a:rPr lang="en-US" dirty="0">
                <a:solidFill>
                  <a:schemeClr val="bg1"/>
                </a:solidFill>
              </a:rPr>
              <a:t>Case #2</a:t>
            </a:r>
          </a:p>
        </p:txBody>
      </p:sp>
      <p:sp>
        <p:nvSpPr>
          <p:cNvPr id="3" name="Content Placeholder 2">
            <a:extLst>
              <a:ext uri="{FF2B5EF4-FFF2-40B4-BE49-F238E27FC236}">
                <a16:creationId xmlns:a16="http://schemas.microsoft.com/office/drawing/2014/main" id="{C383B6D2-0E22-4B5A-B938-0CBD9D74C026}"/>
              </a:ext>
            </a:extLst>
          </p:cNvPr>
          <p:cNvSpPr>
            <a:spLocks noGrp="1"/>
          </p:cNvSpPr>
          <p:nvPr>
            <p:ph idx="1"/>
          </p:nvPr>
        </p:nvSpPr>
        <p:spPr/>
        <p:txBody>
          <a:bodyPr/>
          <a:lstStyle/>
          <a:p>
            <a:r>
              <a:rPr lang="en-US" dirty="0">
                <a:solidFill>
                  <a:schemeClr val="bg1"/>
                </a:solidFill>
              </a:rPr>
              <a:t>3 </a:t>
            </a:r>
            <a:r>
              <a:rPr lang="en-US" dirty="0" err="1">
                <a:solidFill>
                  <a:schemeClr val="bg1"/>
                </a:solidFill>
              </a:rPr>
              <a:t>yo</a:t>
            </a:r>
            <a:r>
              <a:rPr lang="en-US" dirty="0">
                <a:solidFill>
                  <a:schemeClr val="bg1"/>
                </a:solidFill>
              </a:rPr>
              <a:t> MC cat</a:t>
            </a:r>
          </a:p>
          <a:p>
            <a:r>
              <a:rPr lang="en-US" dirty="0">
                <a:solidFill>
                  <a:schemeClr val="bg1"/>
                </a:solidFill>
              </a:rPr>
              <a:t>Presented to CUHA ER after HBC</a:t>
            </a:r>
          </a:p>
          <a:p>
            <a:r>
              <a:rPr lang="en-US" dirty="0">
                <a:solidFill>
                  <a:schemeClr val="bg1"/>
                </a:solidFill>
              </a:rPr>
              <a:t>CPA on admission</a:t>
            </a:r>
          </a:p>
          <a:p>
            <a:pPr marL="0" indent="0">
              <a:buNone/>
            </a:pPr>
            <a:endParaRPr lang="en-US" dirty="0">
              <a:solidFill>
                <a:schemeClr val="bg1"/>
              </a:solidFill>
            </a:endParaRPr>
          </a:p>
          <a:p>
            <a:r>
              <a:rPr lang="en-US" dirty="0">
                <a:solidFill>
                  <a:schemeClr val="bg1"/>
                </a:solidFill>
              </a:rPr>
              <a:t>CRP </a:t>
            </a:r>
            <a:r>
              <a:rPr lang="en-US" dirty="0">
                <a:solidFill>
                  <a:schemeClr val="bg1"/>
                </a:solidFill>
                <a:sym typeface="Wingdings" panose="05000000000000000000" pitchFamily="2" charset="2"/>
              </a:rPr>
              <a:t> ROSC</a:t>
            </a:r>
          </a:p>
          <a:p>
            <a:r>
              <a:rPr lang="en-US" dirty="0">
                <a:solidFill>
                  <a:schemeClr val="bg1"/>
                </a:solidFill>
                <a:sym typeface="Wingdings" panose="05000000000000000000" pitchFamily="2" charset="2"/>
              </a:rPr>
              <a:t>Developed subcutaneous emphysema after </a:t>
            </a:r>
            <a:r>
              <a:rPr lang="en-US" dirty="0" err="1">
                <a:solidFill>
                  <a:schemeClr val="bg1"/>
                </a:solidFill>
                <a:sym typeface="Wingdings" panose="05000000000000000000" pitchFamily="2" charset="2"/>
              </a:rPr>
              <a:t>extubation</a:t>
            </a:r>
            <a:endParaRPr lang="en-US" dirty="0">
              <a:solidFill>
                <a:schemeClr val="bg1"/>
              </a:solidFill>
            </a:endParaRPr>
          </a:p>
        </p:txBody>
      </p:sp>
    </p:spTree>
    <p:extLst>
      <p:ext uri="{BB962C8B-B14F-4D97-AF65-F5344CB8AC3E}">
        <p14:creationId xmlns:p14="http://schemas.microsoft.com/office/powerpoint/2010/main" val="415445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AF458-2D68-4E4D-9A2F-EA81299DE378}"/>
              </a:ext>
            </a:extLst>
          </p:cNvPr>
          <p:cNvSpPr>
            <a:spLocks noGrp="1"/>
          </p:cNvSpPr>
          <p:nvPr>
            <p:ph type="title"/>
          </p:nvPr>
        </p:nvSpPr>
        <p:spPr>
          <a:xfrm>
            <a:off x="4127500" y="2766218"/>
            <a:ext cx="3937000" cy="1325563"/>
          </a:xfrm>
        </p:spPr>
        <p:txBody>
          <a:bodyPr/>
          <a:lstStyle/>
          <a:p>
            <a:r>
              <a:rPr lang="en-US" dirty="0">
                <a:solidFill>
                  <a:schemeClr val="bg1"/>
                </a:solidFill>
              </a:rPr>
              <a:t>Tracheal trauma</a:t>
            </a:r>
          </a:p>
        </p:txBody>
      </p:sp>
    </p:spTree>
    <p:extLst>
      <p:ext uri="{BB962C8B-B14F-4D97-AF65-F5344CB8AC3E}">
        <p14:creationId xmlns:p14="http://schemas.microsoft.com/office/powerpoint/2010/main" val="40540505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E9C57-1EFD-4AD6-8702-24667BCF13BE}"/>
              </a:ext>
            </a:extLst>
          </p:cNvPr>
          <p:cNvSpPr>
            <a:spLocks noGrp="1"/>
          </p:cNvSpPr>
          <p:nvPr>
            <p:ph type="title"/>
          </p:nvPr>
        </p:nvSpPr>
        <p:spPr/>
        <p:txBody>
          <a:bodyPr/>
          <a:lstStyle/>
          <a:p>
            <a:r>
              <a:rPr lang="en-US" dirty="0">
                <a:solidFill>
                  <a:schemeClr val="bg1"/>
                </a:solidFill>
              </a:rPr>
              <a:t>Tracheal Trauma</a:t>
            </a:r>
          </a:p>
        </p:txBody>
      </p:sp>
      <p:sp>
        <p:nvSpPr>
          <p:cNvPr id="3" name="Content Placeholder 2">
            <a:extLst>
              <a:ext uri="{FF2B5EF4-FFF2-40B4-BE49-F238E27FC236}">
                <a16:creationId xmlns:a16="http://schemas.microsoft.com/office/drawing/2014/main" id="{D3446D25-061B-4E5D-A003-F960F72171FA}"/>
              </a:ext>
            </a:extLst>
          </p:cNvPr>
          <p:cNvSpPr>
            <a:spLocks noGrp="1"/>
          </p:cNvSpPr>
          <p:nvPr>
            <p:ph idx="1"/>
          </p:nvPr>
        </p:nvSpPr>
        <p:spPr/>
        <p:txBody>
          <a:bodyPr/>
          <a:lstStyle/>
          <a:p>
            <a:r>
              <a:rPr lang="en-US" dirty="0">
                <a:solidFill>
                  <a:schemeClr val="bg1"/>
                </a:solidFill>
              </a:rPr>
              <a:t>Air leakage into subcutaneous and mediastinum</a:t>
            </a:r>
          </a:p>
          <a:p>
            <a:r>
              <a:rPr lang="en-US" dirty="0">
                <a:solidFill>
                  <a:schemeClr val="bg1"/>
                </a:solidFill>
              </a:rPr>
              <a:t>Can lead to respiratory compromise</a:t>
            </a:r>
          </a:p>
          <a:p>
            <a:r>
              <a:rPr lang="en-US" dirty="0">
                <a:solidFill>
                  <a:schemeClr val="bg1"/>
                </a:solidFill>
              </a:rPr>
              <a:t>Crushing injuries can lead to stenosis</a:t>
            </a:r>
          </a:p>
        </p:txBody>
      </p:sp>
      <p:pic>
        <p:nvPicPr>
          <p:cNvPr id="1026" name="Picture 2" descr="Thyroid and parathyroid | Veterian Key">
            <a:extLst>
              <a:ext uri="{FF2B5EF4-FFF2-40B4-BE49-F238E27FC236}">
                <a16:creationId xmlns:a16="http://schemas.microsoft.com/office/drawing/2014/main" id="{7DA4D436-388B-4C4F-A2CB-9858F2DD9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4829" y="2845061"/>
            <a:ext cx="4606622" cy="3466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4979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2E606-B258-4EC5-9C12-27650A71BA43}"/>
              </a:ext>
            </a:extLst>
          </p:cNvPr>
          <p:cNvSpPr>
            <a:spLocks noGrp="1"/>
          </p:cNvSpPr>
          <p:nvPr>
            <p:ph type="title"/>
          </p:nvPr>
        </p:nvSpPr>
        <p:spPr/>
        <p:txBody>
          <a:bodyPr/>
          <a:lstStyle/>
          <a:p>
            <a:r>
              <a:rPr lang="en-US" dirty="0">
                <a:solidFill>
                  <a:schemeClr val="bg1"/>
                </a:solidFill>
              </a:rPr>
              <a:t>Causes</a:t>
            </a:r>
          </a:p>
        </p:txBody>
      </p:sp>
      <p:sp>
        <p:nvSpPr>
          <p:cNvPr id="3" name="Content Placeholder 2">
            <a:extLst>
              <a:ext uri="{FF2B5EF4-FFF2-40B4-BE49-F238E27FC236}">
                <a16:creationId xmlns:a16="http://schemas.microsoft.com/office/drawing/2014/main" id="{BA66FF2D-C56A-492E-982A-CCD0EE65F316}"/>
              </a:ext>
            </a:extLst>
          </p:cNvPr>
          <p:cNvSpPr>
            <a:spLocks noGrp="1"/>
          </p:cNvSpPr>
          <p:nvPr>
            <p:ph idx="1"/>
          </p:nvPr>
        </p:nvSpPr>
        <p:spPr/>
        <p:txBody>
          <a:bodyPr/>
          <a:lstStyle/>
          <a:p>
            <a:r>
              <a:rPr lang="en-US" dirty="0">
                <a:solidFill>
                  <a:schemeClr val="bg1"/>
                </a:solidFill>
              </a:rPr>
              <a:t>Projectile injuries</a:t>
            </a:r>
          </a:p>
          <a:p>
            <a:pPr lvl="1"/>
            <a:r>
              <a:rPr lang="en-US" dirty="0">
                <a:solidFill>
                  <a:schemeClr val="bg1"/>
                </a:solidFill>
              </a:rPr>
              <a:t>Tracheal penetration and damage of cartilages</a:t>
            </a:r>
          </a:p>
          <a:p>
            <a:pPr lvl="1"/>
            <a:r>
              <a:rPr lang="en-US" dirty="0">
                <a:solidFill>
                  <a:schemeClr val="bg1"/>
                </a:solidFill>
              </a:rPr>
              <a:t>Amount of damage depends on size of projectile and velocity</a:t>
            </a:r>
          </a:p>
          <a:p>
            <a:r>
              <a:rPr lang="en-US" dirty="0">
                <a:solidFill>
                  <a:schemeClr val="bg1"/>
                </a:solidFill>
              </a:rPr>
              <a:t>Bite wounds</a:t>
            </a:r>
          </a:p>
          <a:p>
            <a:pPr lvl="1"/>
            <a:r>
              <a:rPr lang="en-US" dirty="0">
                <a:solidFill>
                  <a:schemeClr val="bg1"/>
                </a:solidFill>
              </a:rPr>
              <a:t>Compressive and shearing forces</a:t>
            </a:r>
          </a:p>
          <a:p>
            <a:r>
              <a:rPr lang="en-US" dirty="0">
                <a:solidFill>
                  <a:schemeClr val="bg1"/>
                </a:solidFill>
              </a:rPr>
              <a:t>Endotracheal tube damage</a:t>
            </a:r>
          </a:p>
          <a:p>
            <a:pPr lvl="1"/>
            <a:r>
              <a:rPr lang="en-US" dirty="0">
                <a:solidFill>
                  <a:schemeClr val="bg1"/>
                </a:solidFill>
              </a:rPr>
              <a:t>Low volume, high pressure tubes – linked to tracheal trauma</a:t>
            </a:r>
          </a:p>
          <a:p>
            <a:r>
              <a:rPr lang="en-US" dirty="0">
                <a:solidFill>
                  <a:schemeClr val="bg1"/>
                </a:solidFill>
              </a:rPr>
              <a:t>Blunt trauma</a:t>
            </a:r>
          </a:p>
          <a:p>
            <a:pPr lvl="1"/>
            <a:r>
              <a:rPr lang="en-US" dirty="0">
                <a:solidFill>
                  <a:schemeClr val="bg1"/>
                </a:solidFill>
              </a:rPr>
              <a:t>Tracheal collapse</a:t>
            </a:r>
          </a:p>
        </p:txBody>
      </p:sp>
    </p:spTree>
    <p:extLst>
      <p:ext uri="{BB962C8B-B14F-4D97-AF65-F5344CB8AC3E}">
        <p14:creationId xmlns:p14="http://schemas.microsoft.com/office/powerpoint/2010/main" val="2930686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32E6F-9416-4ED1-8F73-26067E7A9807}"/>
              </a:ext>
            </a:extLst>
          </p:cNvPr>
          <p:cNvSpPr>
            <a:spLocks noGrp="1"/>
          </p:cNvSpPr>
          <p:nvPr>
            <p:ph type="title"/>
          </p:nvPr>
        </p:nvSpPr>
        <p:spPr/>
        <p:txBody>
          <a:bodyPr/>
          <a:lstStyle/>
          <a:p>
            <a:r>
              <a:rPr lang="en-US" dirty="0">
                <a:solidFill>
                  <a:schemeClr val="bg1"/>
                </a:solidFill>
              </a:rPr>
              <a:t>Pathophysiology</a:t>
            </a:r>
          </a:p>
        </p:txBody>
      </p:sp>
      <p:sp>
        <p:nvSpPr>
          <p:cNvPr id="3" name="Content Placeholder 2">
            <a:extLst>
              <a:ext uri="{FF2B5EF4-FFF2-40B4-BE49-F238E27FC236}">
                <a16:creationId xmlns:a16="http://schemas.microsoft.com/office/drawing/2014/main" id="{6DFC48BC-254B-4616-B29A-2BE123F33F91}"/>
              </a:ext>
            </a:extLst>
          </p:cNvPr>
          <p:cNvSpPr>
            <a:spLocks noGrp="1"/>
          </p:cNvSpPr>
          <p:nvPr>
            <p:ph idx="1"/>
          </p:nvPr>
        </p:nvSpPr>
        <p:spPr/>
        <p:txBody>
          <a:bodyPr>
            <a:normAutofit/>
          </a:bodyPr>
          <a:lstStyle/>
          <a:p>
            <a:r>
              <a:rPr lang="en-US" dirty="0">
                <a:solidFill>
                  <a:schemeClr val="bg1"/>
                </a:solidFill>
              </a:rPr>
              <a:t>Transection or avulsion can lead to respiratory compromise and death</a:t>
            </a:r>
          </a:p>
          <a:p>
            <a:r>
              <a:rPr lang="en-US" dirty="0">
                <a:solidFill>
                  <a:schemeClr val="bg1"/>
                </a:solidFill>
              </a:rPr>
              <a:t>Subcutaneous emphysema</a:t>
            </a:r>
          </a:p>
          <a:p>
            <a:r>
              <a:rPr lang="en-US" dirty="0">
                <a:solidFill>
                  <a:schemeClr val="bg1"/>
                </a:solidFill>
              </a:rPr>
              <a:t>Pneumomediastinum </a:t>
            </a:r>
            <a:r>
              <a:rPr lang="en-US" dirty="0">
                <a:solidFill>
                  <a:schemeClr val="bg1"/>
                </a:solidFill>
                <a:sym typeface="Wingdings" panose="05000000000000000000" pitchFamily="2" charset="2"/>
              </a:rPr>
              <a:t> pneumothorax</a:t>
            </a:r>
          </a:p>
          <a:p>
            <a:r>
              <a:rPr lang="en-US" dirty="0">
                <a:solidFill>
                  <a:schemeClr val="bg1"/>
                </a:solidFill>
                <a:sym typeface="Wingdings" panose="05000000000000000000" pitchFamily="2" charset="2"/>
              </a:rPr>
              <a:t>Intrathoracic tracheal rupture in cats  blunt trauma</a:t>
            </a:r>
          </a:p>
          <a:p>
            <a:r>
              <a:rPr lang="en-US" dirty="0">
                <a:solidFill>
                  <a:schemeClr val="bg1"/>
                </a:solidFill>
                <a:sym typeface="Wingdings" panose="05000000000000000000" pitchFamily="2" charset="2"/>
              </a:rPr>
              <a:t>Intubation 	</a:t>
            </a:r>
          </a:p>
          <a:p>
            <a:pPr lvl="1"/>
            <a:r>
              <a:rPr lang="en-US" dirty="0">
                <a:solidFill>
                  <a:schemeClr val="bg1"/>
                </a:solidFill>
                <a:sym typeface="Wingdings" panose="05000000000000000000" pitchFamily="2" charset="2"/>
              </a:rPr>
              <a:t>Most common cause of tracheal damage in cats</a:t>
            </a:r>
          </a:p>
          <a:p>
            <a:pPr lvl="2"/>
            <a:r>
              <a:rPr lang="en-US" dirty="0">
                <a:solidFill>
                  <a:schemeClr val="bg1"/>
                </a:solidFill>
                <a:sym typeface="Wingdings" panose="05000000000000000000" pitchFamily="2" charset="2"/>
              </a:rPr>
              <a:t>Over inflation of the cuff </a:t>
            </a:r>
          </a:p>
          <a:p>
            <a:pPr lvl="2"/>
            <a:r>
              <a:rPr lang="en-US" dirty="0">
                <a:solidFill>
                  <a:schemeClr val="bg1"/>
                </a:solidFill>
                <a:sym typeface="Wingdings" panose="05000000000000000000" pitchFamily="2" charset="2"/>
              </a:rPr>
              <a:t>Improper placement of ET tube</a:t>
            </a:r>
          </a:p>
          <a:p>
            <a:pPr lvl="2"/>
            <a:r>
              <a:rPr lang="en-US" dirty="0">
                <a:solidFill>
                  <a:schemeClr val="bg1"/>
                </a:solidFill>
                <a:sym typeface="Wingdings" panose="05000000000000000000" pitchFamily="2" charset="2"/>
              </a:rPr>
              <a:t>Use of stylet</a:t>
            </a:r>
          </a:p>
          <a:p>
            <a:pPr lvl="2"/>
            <a:r>
              <a:rPr lang="en-US" dirty="0">
                <a:solidFill>
                  <a:schemeClr val="bg1"/>
                </a:solidFill>
                <a:sym typeface="Wingdings" panose="05000000000000000000" pitchFamily="2" charset="2"/>
              </a:rPr>
              <a:t>Failure to deflate the cuff before </a:t>
            </a:r>
            <a:r>
              <a:rPr lang="en-US" dirty="0" err="1">
                <a:solidFill>
                  <a:schemeClr val="bg1"/>
                </a:solidFill>
                <a:sym typeface="Wingdings" panose="05000000000000000000" pitchFamily="2" charset="2"/>
              </a:rPr>
              <a:t>extubation</a:t>
            </a:r>
            <a:r>
              <a:rPr lang="en-US" dirty="0">
                <a:solidFill>
                  <a:schemeClr val="bg1"/>
                </a:solidFill>
                <a:sym typeface="Wingdings" panose="05000000000000000000" pitchFamily="2" charset="2"/>
              </a:rPr>
              <a:t> or repositioning the animal</a:t>
            </a:r>
            <a:endParaRPr lang="en-US" dirty="0">
              <a:solidFill>
                <a:schemeClr val="bg1"/>
              </a:solidFill>
            </a:endParaRPr>
          </a:p>
        </p:txBody>
      </p:sp>
    </p:spTree>
    <p:extLst>
      <p:ext uri="{BB962C8B-B14F-4D97-AF65-F5344CB8AC3E}">
        <p14:creationId xmlns:p14="http://schemas.microsoft.com/office/powerpoint/2010/main" val="328401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0FC91-0E0D-4BF7-A334-471DE7D948E5}"/>
              </a:ext>
            </a:extLst>
          </p:cNvPr>
          <p:cNvSpPr>
            <a:spLocks noGrp="1"/>
          </p:cNvSpPr>
          <p:nvPr>
            <p:ph type="title"/>
          </p:nvPr>
        </p:nvSpPr>
        <p:spPr/>
        <p:txBody>
          <a:bodyPr/>
          <a:lstStyle/>
          <a:p>
            <a:r>
              <a:rPr lang="en-US" dirty="0">
                <a:solidFill>
                  <a:schemeClr val="bg1"/>
                </a:solidFill>
              </a:rPr>
              <a:t>Clinical signs</a:t>
            </a:r>
          </a:p>
        </p:txBody>
      </p:sp>
      <p:sp>
        <p:nvSpPr>
          <p:cNvPr id="3" name="Content Placeholder 2">
            <a:extLst>
              <a:ext uri="{FF2B5EF4-FFF2-40B4-BE49-F238E27FC236}">
                <a16:creationId xmlns:a16="http://schemas.microsoft.com/office/drawing/2014/main" id="{FF9932B0-4721-49CA-9D04-5277A5AB99B2}"/>
              </a:ext>
            </a:extLst>
          </p:cNvPr>
          <p:cNvSpPr>
            <a:spLocks noGrp="1"/>
          </p:cNvSpPr>
          <p:nvPr>
            <p:ph idx="1"/>
          </p:nvPr>
        </p:nvSpPr>
        <p:spPr>
          <a:xfrm>
            <a:off x="838200" y="1825625"/>
            <a:ext cx="6664890" cy="4351338"/>
          </a:xfrm>
        </p:spPr>
        <p:txBody>
          <a:bodyPr/>
          <a:lstStyle/>
          <a:p>
            <a:r>
              <a:rPr lang="en-US" dirty="0">
                <a:solidFill>
                  <a:schemeClr val="bg1"/>
                </a:solidFill>
              </a:rPr>
              <a:t>Subcutaneous emphysema</a:t>
            </a:r>
          </a:p>
          <a:p>
            <a:r>
              <a:rPr lang="en-US" dirty="0">
                <a:solidFill>
                  <a:schemeClr val="bg1"/>
                </a:solidFill>
              </a:rPr>
              <a:t>Skin and subcutaneous perforation</a:t>
            </a:r>
          </a:p>
          <a:p>
            <a:r>
              <a:rPr lang="en-US" dirty="0">
                <a:solidFill>
                  <a:schemeClr val="bg1"/>
                </a:solidFill>
              </a:rPr>
              <a:t>Stenosis: delayed clinical signs</a:t>
            </a:r>
          </a:p>
          <a:p>
            <a:pPr lvl="1"/>
            <a:r>
              <a:rPr lang="en-US" dirty="0">
                <a:solidFill>
                  <a:schemeClr val="bg1"/>
                </a:solidFill>
              </a:rPr>
              <a:t>To produced clinical signs: 50-75% of luminal stenosis is required</a:t>
            </a:r>
          </a:p>
        </p:txBody>
      </p:sp>
      <p:pic>
        <p:nvPicPr>
          <p:cNvPr id="2050" name="Picture 2" descr="Traumatic Subcutaneous Emphysema — Veterinary ECC Small Talk">
            <a:extLst>
              <a:ext uri="{FF2B5EF4-FFF2-40B4-BE49-F238E27FC236}">
                <a16:creationId xmlns:a16="http://schemas.microsoft.com/office/drawing/2014/main" id="{69F46E8F-34AD-4588-B89E-F46BDFEDFE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1002" y="814191"/>
            <a:ext cx="3994158" cy="3445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4831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668B0-93D9-4ED6-8405-65FADFCA5452}"/>
              </a:ext>
            </a:extLst>
          </p:cNvPr>
          <p:cNvSpPr>
            <a:spLocks noGrp="1"/>
          </p:cNvSpPr>
          <p:nvPr>
            <p:ph type="title"/>
          </p:nvPr>
        </p:nvSpPr>
        <p:spPr/>
        <p:txBody>
          <a:bodyPr/>
          <a:lstStyle/>
          <a:p>
            <a:r>
              <a:rPr lang="en-US" dirty="0">
                <a:solidFill>
                  <a:schemeClr val="bg1"/>
                </a:solidFill>
              </a:rPr>
              <a:t>Differential diagnosis</a:t>
            </a:r>
          </a:p>
        </p:txBody>
      </p:sp>
      <p:sp>
        <p:nvSpPr>
          <p:cNvPr id="3" name="Content Placeholder 2">
            <a:extLst>
              <a:ext uri="{FF2B5EF4-FFF2-40B4-BE49-F238E27FC236}">
                <a16:creationId xmlns:a16="http://schemas.microsoft.com/office/drawing/2014/main" id="{182EC409-3783-4E3B-AC21-BE9E91D7AEB5}"/>
              </a:ext>
            </a:extLst>
          </p:cNvPr>
          <p:cNvSpPr>
            <a:spLocks noGrp="1"/>
          </p:cNvSpPr>
          <p:nvPr>
            <p:ph idx="1"/>
          </p:nvPr>
        </p:nvSpPr>
        <p:spPr/>
        <p:txBody>
          <a:bodyPr/>
          <a:lstStyle/>
          <a:p>
            <a:r>
              <a:rPr lang="en-US" dirty="0">
                <a:solidFill>
                  <a:schemeClr val="bg1"/>
                </a:solidFill>
              </a:rPr>
              <a:t>Barotrauma</a:t>
            </a:r>
          </a:p>
          <a:p>
            <a:r>
              <a:rPr lang="en-US" dirty="0">
                <a:solidFill>
                  <a:schemeClr val="bg1"/>
                </a:solidFill>
              </a:rPr>
              <a:t>Laryngeal perforation</a:t>
            </a:r>
          </a:p>
          <a:p>
            <a:r>
              <a:rPr lang="en-US" dirty="0">
                <a:solidFill>
                  <a:schemeClr val="bg1"/>
                </a:solidFill>
              </a:rPr>
              <a:t>Esophageal perforation</a:t>
            </a:r>
          </a:p>
          <a:p>
            <a:r>
              <a:rPr lang="en-US" dirty="0">
                <a:solidFill>
                  <a:schemeClr val="bg1"/>
                </a:solidFill>
              </a:rPr>
              <a:t>Cervical bite wounds</a:t>
            </a:r>
          </a:p>
          <a:p>
            <a:r>
              <a:rPr lang="en-US" dirty="0">
                <a:solidFill>
                  <a:schemeClr val="bg1"/>
                </a:solidFill>
              </a:rPr>
              <a:t>Migrating foreign bodies</a:t>
            </a: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748431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A35AD-A952-4291-AD0E-4057363137CE}"/>
              </a:ext>
            </a:extLst>
          </p:cNvPr>
          <p:cNvSpPr>
            <a:spLocks noGrp="1"/>
          </p:cNvSpPr>
          <p:nvPr>
            <p:ph type="title"/>
          </p:nvPr>
        </p:nvSpPr>
        <p:spPr/>
        <p:txBody>
          <a:bodyPr/>
          <a:lstStyle/>
          <a:p>
            <a:r>
              <a:rPr lang="en-US" dirty="0">
                <a:solidFill>
                  <a:schemeClr val="bg1"/>
                </a:solidFill>
              </a:rPr>
              <a:t>Diagnosis</a:t>
            </a:r>
          </a:p>
        </p:txBody>
      </p:sp>
      <p:sp>
        <p:nvSpPr>
          <p:cNvPr id="3" name="Content Placeholder 2">
            <a:extLst>
              <a:ext uri="{FF2B5EF4-FFF2-40B4-BE49-F238E27FC236}">
                <a16:creationId xmlns:a16="http://schemas.microsoft.com/office/drawing/2014/main" id="{836BE417-56C0-4362-A3C0-5CC78A2FBE49}"/>
              </a:ext>
            </a:extLst>
          </p:cNvPr>
          <p:cNvSpPr>
            <a:spLocks noGrp="1"/>
          </p:cNvSpPr>
          <p:nvPr>
            <p:ph idx="1"/>
          </p:nvPr>
        </p:nvSpPr>
        <p:spPr/>
        <p:txBody>
          <a:bodyPr/>
          <a:lstStyle/>
          <a:p>
            <a:r>
              <a:rPr lang="en-US" dirty="0">
                <a:solidFill>
                  <a:schemeClr val="bg1"/>
                </a:solidFill>
              </a:rPr>
              <a:t>Physical examination</a:t>
            </a:r>
          </a:p>
          <a:p>
            <a:r>
              <a:rPr lang="en-US" dirty="0">
                <a:solidFill>
                  <a:schemeClr val="bg1"/>
                </a:solidFill>
              </a:rPr>
              <a:t>Radiographs</a:t>
            </a:r>
          </a:p>
          <a:p>
            <a:r>
              <a:rPr lang="en-US" dirty="0">
                <a:solidFill>
                  <a:schemeClr val="bg1"/>
                </a:solidFill>
              </a:rPr>
              <a:t>CT</a:t>
            </a:r>
          </a:p>
          <a:p>
            <a:r>
              <a:rPr lang="en-US" dirty="0">
                <a:solidFill>
                  <a:schemeClr val="bg1"/>
                </a:solidFill>
              </a:rPr>
              <a:t>Tracheoscopy/bronchoscopy</a:t>
            </a:r>
          </a:p>
        </p:txBody>
      </p:sp>
    </p:spTree>
    <p:extLst>
      <p:ext uri="{BB962C8B-B14F-4D97-AF65-F5344CB8AC3E}">
        <p14:creationId xmlns:p14="http://schemas.microsoft.com/office/powerpoint/2010/main" val="418632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38DDC-0647-4DED-BFEA-86A48F404390}"/>
              </a:ext>
            </a:extLst>
          </p:cNvPr>
          <p:cNvSpPr>
            <a:spLocks noGrp="1"/>
          </p:cNvSpPr>
          <p:nvPr>
            <p:ph type="title"/>
          </p:nvPr>
        </p:nvSpPr>
        <p:spPr/>
        <p:txBody>
          <a:bodyPr/>
          <a:lstStyle/>
          <a:p>
            <a:r>
              <a:rPr lang="en-US" dirty="0">
                <a:solidFill>
                  <a:schemeClr val="bg1"/>
                </a:solidFill>
              </a:rPr>
              <a:t>Case #1</a:t>
            </a:r>
          </a:p>
        </p:txBody>
      </p:sp>
      <p:sp>
        <p:nvSpPr>
          <p:cNvPr id="3" name="Content Placeholder 2">
            <a:extLst>
              <a:ext uri="{FF2B5EF4-FFF2-40B4-BE49-F238E27FC236}">
                <a16:creationId xmlns:a16="http://schemas.microsoft.com/office/drawing/2014/main" id="{B6839CE9-C855-479F-836D-C80E3DD97A70}"/>
              </a:ext>
            </a:extLst>
          </p:cNvPr>
          <p:cNvSpPr>
            <a:spLocks noGrp="1"/>
          </p:cNvSpPr>
          <p:nvPr>
            <p:ph idx="1"/>
          </p:nvPr>
        </p:nvSpPr>
        <p:spPr/>
        <p:txBody>
          <a:bodyPr/>
          <a:lstStyle/>
          <a:p>
            <a:r>
              <a:rPr lang="en-US" dirty="0">
                <a:solidFill>
                  <a:schemeClr val="bg1"/>
                </a:solidFill>
              </a:rPr>
              <a:t>Signalment: 2 </a:t>
            </a:r>
            <a:r>
              <a:rPr lang="en-US" dirty="0" err="1">
                <a:solidFill>
                  <a:schemeClr val="bg1"/>
                </a:solidFill>
              </a:rPr>
              <a:t>yo</a:t>
            </a:r>
            <a:r>
              <a:rPr lang="en-US" dirty="0">
                <a:solidFill>
                  <a:schemeClr val="bg1"/>
                </a:solidFill>
              </a:rPr>
              <a:t> DSH, Bit by a dog 30 minutes prior to arrival at CUHA</a:t>
            </a:r>
          </a:p>
          <a:p>
            <a:r>
              <a:rPr lang="en-US" dirty="0">
                <a:solidFill>
                  <a:schemeClr val="bg1"/>
                </a:solidFill>
              </a:rPr>
              <a:t>After initial stabilization:</a:t>
            </a:r>
          </a:p>
          <a:p>
            <a:pPr marL="0" indent="0">
              <a:buNone/>
            </a:pPr>
            <a:endParaRPr lang="en-US" dirty="0">
              <a:solidFill>
                <a:schemeClr val="bg1"/>
              </a:solidFill>
            </a:endParaRPr>
          </a:p>
          <a:p>
            <a:pPr marL="0" indent="0">
              <a:buNone/>
            </a:pPr>
            <a:endParaRPr lang="en-US" dirty="0">
              <a:solidFill>
                <a:schemeClr val="bg1"/>
              </a:solidFill>
            </a:endParaRPr>
          </a:p>
          <a:p>
            <a:r>
              <a:rPr lang="en-US" dirty="0">
                <a:solidFill>
                  <a:schemeClr val="bg1"/>
                </a:solidFill>
              </a:rPr>
              <a:t>Problem list:</a:t>
            </a:r>
          </a:p>
          <a:p>
            <a:pPr marL="0" indent="0">
              <a:buNone/>
            </a:pPr>
            <a:r>
              <a:rPr lang="en-US" dirty="0">
                <a:solidFill>
                  <a:schemeClr val="bg1"/>
                </a:solidFill>
              </a:rPr>
              <a:t>1) Bite wounds</a:t>
            </a:r>
          </a:p>
          <a:p>
            <a:pPr marL="0" indent="0">
              <a:buNone/>
            </a:pPr>
            <a:r>
              <a:rPr lang="en-US" dirty="0">
                <a:solidFill>
                  <a:schemeClr val="bg1"/>
                </a:solidFill>
              </a:rPr>
              <a:t>2) Maxillofacial trauma</a:t>
            </a:r>
          </a:p>
        </p:txBody>
      </p:sp>
    </p:spTree>
    <p:extLst>
      <p:ext uri="{BB962C8B-B14F-4D97-AF65-F5344CB8AC3E}">
        <p14:creationId xmlns:p14="http://schemas.microsoft.com/office/powerpoint/2010/main" val="499015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0623B9-7845-47FC-9315-34B20852103D}"/>
              </a:ext>
            </a:extLst>
          </p:cNvPr>
          <p:cNvPicPr>
            <a:picLocks noChangeAspect="1"/>
          </p:cNvPicPr>
          <p:nvPr/>
        </p:nvPicPr>
        <p:blipFill rotWithShape="1">
          <a:blip r:embed="rId2"/>
          <a:srcRect l="9643" t="22338" r="52272" b="9437"/>
          <a:stretch/>
        </p:blipFill>
        <p:spPr>
          <a:xfrm>
            <a:off x="3002478" y="311742"/>
            <a:ext cx="6187044" cy="6234515"/>
          </a:xfrm>
          <a:prstGeom prst="rect">
            <a:avLst/>
          </a:prstGeom>
        </p:spPr>
      </p:pic>
    </p:spTree>
    <p:extLst>
      <p:ext uri="{BB962C8B-B14F-4D97-AF65-F5344CB8AC3E}">
        <p14:creationId xmlns:p14="http://schemas.microsoft.com/office/powerpoint/2010/main" val="7819751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C0BB32E-EE1C-4C03-A301-9FAE2CC71943}"/>
              </a:ext>
            </a:extLst>
          </p:cNvPr>
          <p:cNvPicPr>
            <a:picLocks noChangeAspect="1"/>
          </p:cNvPicPr>
          <p:nvPr/>
        </p:nvPicPr>
        <p:blipFill rotWithShape="1">
          <a:blip r:embed="rId2"/>
          <a:srcRect l="40227" t="24935" r="35057" b="20519"/>
          <a:stretch/>
        </p:blipFill>
        <p:spPr>
          <a:xfrm>
            <a:off x="3206338" y="3017"/>
            <a:ext cx="5522026" cy="6854983"/>
          </a:xfrm>
          <a:prstGeom prst="rect">
            <a:avLst/>
          </a:prstGeom>
        </p:spPr>
      </p:pic>
    </p:spTree>
    <p:extLst>
      <p:ext uri="{BB962C8B-B14F-4D97-AF65-F5344CB8AC3E}">
        <p14:creationId xmlns:p14="http://schemas.microsoft.com/office/powerpoint/2010/main" val="34554456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2AE6F-9C38-4C4F-8F92-9CD219110559}"/>
              </a:ext>
            </a:extLst>
          </p:cNvPr>
          <p:cNvSpPr>
            <a:spLocks noGrp="1"/>
          </p:cNvSpPr>
          <p:nvPr>
            <p:ph type="title"/>
          </p:nvPr>
        </p:nvSpPr>
        <p:spPr/>
        <p:txBody>
          <a:bodyPr/>
          <a:lstStyle/>
          <a:p>
            <a:r>
              <a:rPr lang="en-US" dirty="0">
                <a:solidFill>
                  <a:schemeClr val="bg1"/>
                </a:solidFill>
              </a:rPr>
              <a:t>Treatment</a:t>
            </a:r>
          </a:p>
        </p:txBody>
      </p:sp>
      <p:sp>
        <p:nvSpPr>
          <p:cNvPr id="3" name="Content Placeholder 2">
            <a:extLst>
              <a:ext uri="{FF2B5EF4-FFF2-40B4-BE49-F238E27FC236}">
                <a16:creationId xmlns:a16="http://schemas.microsoft.com/office/drawing/2014/main" id="{9991CE3E-BA2C-4599-B459-63BB045ABF01}"/>
              </a:ext>
            </a:extLst>
          </p:cNvPr>
          <p:cNvSpPr>
            <a:spLocks noGrp="1"/>
          </p:cNvSpPr>
          <p:nvPr>
            <p:ph idx="1"/>
          </p:nvPr>
        </p:nvSpPr>
        <p:spPr/>
        <p:txBody>
          <a:bodyPr>
            <a:normAutofit fontScale="92500" lnSpcReduction="10000"/>
          </a:bodyPr>
          <a:lstStyle/>
          <a:p>
            <a:r>
              <a:rPr lang="en-US" dirty="0">
                <a:solidFill>
                  <a:schemeClr val="bg1"/>
                </a:solidFill>
              </a:rPr>
              <a:t>General anesthesia</a:t>
            </a:r>
          </a:p>
          <a:p>
            <a:r>
              <a:rPr lang="en-US" dirty="0">
                <a:solidFill>
                  <a:schemeClr val="bg1"/>
                </a:solidFill>
              </a:rPr>
              <a:t>Endotracheal intubation: smaller diameter tube</a:t>
            </a:r>
          </a:p>
          <a:p>
            <a:r>
              <a:rPr lang="en-US" dirty="0">
                <a:solidFill>
                  <a:schemeClr val="bg1"/>
                </a:solidFill>
              </a:rPr>
              <a:t>Positive pressure ventilation should be avoided if possible</a:t>
            </a:r>
          </a:p>
          <a:p>
            <a:endParaRPr lang="en-US" dirty="0">
              <a:solidFill>
                <a:schemeClr val="bg1"/>
              </a:solidFill>
            </a:endParaRPr>
          </a:p>
          <a:p>
            <a:r>
              <a:rPr lang="en-US" dirty="0">
                <a:solidFill>
                  <a:schemeClr val="bg1"/>
                </a:solidFill>
              </a:rPr>
              <a:t>Surgical repair</a:t>
            </a:r>
          </a:p>
          <a:p>
            <a:pPr lvl="1"/>
            <a:r>
              <a:rPr lang="en-US" dirty="0">
                <a:solidFill>
                  <a:schemeClr val="bg1"/>
                </a:solidFill>
              </a:rPr>
              <a:t>Cervical trachea: ventral approach</a:t>
            </a:r>
          </a:p>
          <a:p>
            <a:pPr lvl="1"/>
            <a:r>
              <a:rPr lang="en-US" dirty="0">
                <a:solidFill>
                  <a:schemeClr val="bg1"/>
                </a:solidFill>
              </a:rPr>
              <a:t>Intrathoracic trachea: right lateral thoracotomy</a:t>
            </a:r>
          </a:p>
          <a:p>
            <a:pPr lvl="1"/>
            <a:endParaRPr lang="en-US" dirty="0">
              <a:solidFill>
                <a:schemeClr val="bg1"/>
              </a:solidFill>
            </a:endParaRPr>
          </a:p>
          <a:p>
            <a:pPr lvl="1"/>
            <a:r>
              <a:rPr lang="en-US" dirty="0">
                <a:solidFill>
                  <a:schemeClr val="bg1"/>
                </a:solidFill>
              </a:rPr>
              <a:t>20% of the trachea can be resected in a young dog</a:t>
            </a:r>
          </a:p>
          <a:p>
            <a:pPr lvl="1"/>
            <a:r>
              <a:rPr lang="en-US" dirty="0">
                <a:solidFill>
                  <a:schemeClr val="bg1"/>
                </a:solidFill>
              </a:rPr>
              <a:t>Up to 50% in an adult</a:t>
            </a:r>
          </a:p>
          <a:p>
            <a:pPr lvl="2"/>
            <a:r>
              <a:rPr lang="en-US" dirty="0">
                <a:solidFill>
                  <a:schemeClr val="bg1"/>
                </a:solidFill>
              </a:rPr>
              <a:t>Split cartilage technique used for anastomosis</a:t>
            </a:r>
          </a:p>
          <a:p>
            <a:pPr lvl="1"/>
            <a:endParaRPr lang="en-US" dirty="0">
              <a:solidFill>
                <a:schemeClr val="bg1"/>
              </a:solidFill>
            </a:endParaRPr>
          </a:p>
          <a:p>
            <a:pPr marL="457200" lvl="1" indent="0">
              <a:buNone/>
            </a:pPr>
            <a:endParaRPr lang="en-US" dirty="0">
              <a:solidFill>
                <a:schemeClr val="bg1"/>
              </a:solidFill>
            </a:endParaRPr>
          </a:p>
        </p:txBody>
      </p:sp>
    </p:spTree>
    <p:extLst>
      <p:ext uri="{BB962C8B-B14F-4D97-AF65-F5344CB8AC3E}">
        <p14:creationId xmlns:p14="http://schemas.microsoft.com/office/powerpoint/2010/main" val="3654837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rachea and Bronchi | Veterian Key">
            <a:extLst>
              <a:ext uri="{FF2B5EF4-FFF2-40B4-BE49-F238E27FC236}">
                <a16:creationId xmlns:a16="http://schemas.microsoft.com/office/drawing/2014/main" id="{44DDA527-0170-4C7D-9C98-DC4233846A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813" y="1045361"/>
            <a:ext cx="8352373" cy="4767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4922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420E3-95A4-4DC1-9681-459E0E20A5E5}"/>
              </a:ext>
            </a:extLst>
          </p:cNvPr>
          <p:cNvSpPr>
            <a:spLocks noGrp="1"/>
          </p:cNvSpPr>
          <p:nvPr>
            <p:ph type="title"/>
          </p:nvPr>
        </p:nvSpPr>
        <p:spPr/>
        <p:txBody>
          <a:bodyPr/>
          <a:lstStyle/>
          <a:p>
            <a:r>
              <a:rPr lang="en-US" dirty="0">
                <a:solidFill>
                  <a:schemeClr val="bg1"/>
                </a:solidFill>
              </a:rPr>
              <a:t>Post-op care</a:t>
            </a:r>
          </a:p>
        </p:txBody>
      </p:sp>
      <p:sp>
        <p:nvSpPr>
          <p:cNvPr id="3" name="Content Placeholder 2">
            <a:extLst>
              <a:ext uri="{FF2B5EF4-FFF2-40B4-BE49-F238E27FC236}">
                <a16:creationId xmlns:a16="http://schemas.microsoft.com/office/drawing/2014/main" id="{7DA2D0C6-2986-4C5C-8649-79C281B2DC54}"/>
              </a:ext>
            </a:extLst>
          </p:cNvPr>
          <p:cNvSpPr>
            <a:spLocks noGrp="1"/>
          </p:cNvSpPr>
          <p:nvPr>
            <p:ph idx="1"/>
          </p:nvPr>
        </p:nvSpPr>
        <p:spPr/>
        <p:txBody>
          <a:bodyPr>
            <a:normAutofit/>
          </a:bodyPr>
          <a:lstStyle/>
          <a:p>
            <a:r>
              <a:rPr lang="en-US" sz="2400" dirty="0">
                <a:solidFill>
                  <a:schemeClr val="bg1"/>
                </a:solidFill>
              </a:rPr>
              <a:t>Chest tube in place for 24 hours after procedure</a:t>
            </a:r>
          </a:p>
          <a:p>
            <a:r>
              <a:rPr lang="en-US" sz="2400" dirty="0">
                <a:solidFill>
                  <a:schemeClr val="bg1"/>
                </a:solidFill>
              </a:rPr>
              <a:t>Analgesia</a:t>
            </a:r>
          </a:p>
          <a:p>
            <a:r>
              <a:rPr lang="en-US" sz="2400" dirty="0">
                <a:solidFill>
                  <a:schemeClr val="bg1"/>
                </a:solidFill>
              </a:rPr>
              <a:t>Cage rest</a:t>
            </a:r>
          </a:p>
          <a:p>
            <a:endParaRPr lang="en-US" sz="2400" dirty="0">
              <a:solidFill>
                <a:schemeClr val="bg1"/>
              </a:solidFill>
            </a:endParaRPr>
          </a:p>
          <a:p>
            <a:r>
              <a:rPr lang="en-US" sz="2400" dirty="0">
                <a:solidFill>
                  <a:schemeClr val="bg1"/>
                </a:solidFill>
              </a:rPr>
              <a:t>Complications:</a:t>
            </a:r>
          </a:p>
          <a:p>
            <a:pPr lvl="1"/>
            <a:r>
              <a:rPr lang="en-US" dirty="0">
                <a:solidFill>
                  <a:schemeClr val="bg1"/>
                </a:solidFill>
              </a:rPr>
              <a:t>Leakage</a:t>
            </a:r>
          </a:p>
          <a:p>
            <a:pPr lvl="1"/>
            <a:r>
              <a:rPr lang="en-US" dirty="0">
                <a:solidFill>
                  <a:schemeClr val="bg1"/>
                </a:solidFill>
              </a:rPr>
              <a:t>Stricture formation: </a:t>
            </a:r>
          </a:p>
          <a:p>
            <a:pPr lvl="2"/>
            <a:r>
              <a:rPr lang="en-US" sz="2400" dirty="0">
                <a:solidFill>
                  <a:schemeClr val="bg1"/>
                </a:solidFill>
              </a:rPr>
              <a:t>bougienage can be attempted</a:t>
            </a:r>
          </a:p>
        </p:txBody>
      </p:sp>
    </p:spTree>
    <p:extLst>
      <p:ext uri="{BB962C8B-B14F-4D97-AF65-F5344CB8AC3E}">
        <p14:creationId xmlns:p14="http://schemas.microsoft.com/office/powerpoint/2010/main" val="577619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1DC08-6FD6-4D41-B1CD-D22B65F04C2E}"/>
              </a:ext>
            </a:extLst>
          </p:cNvPr>
          <p:cNvSpPr>
            <a:spLocks noGrp="1"/>
          </p:cNvSpPr>
          <p:nvPr>
            <p:ph type="title"/>
          </p:nvPr>
        </p:nvSpPr>
        <p:spPr/>
        <p:txBody>
          <a:bodyPr/>
          <a:lstStyle/>
          <a:p>
            <a:r>
              <a:rPr lang="en-US" dirty="0">
                <a:solidFill>
                  <a:schemeClr val="bg1"/>
                </a:solidFill>
              </a:rPr>
              <a:t>Treatment</a:t>
            </a:r>
          </a:p>
        </p:txBody>
      </p:sp>
      <p:sp>
        <p:nvSpPr>
          <p:cNvPr id="3" name="Content Placeholder 2">
            <a:extLst>
              <a:ext uri="{FF2B5EF4-FFF2-40B4-BE49-F238E27FC236}">
                <a16:creationId xmlns:a16="http://schemas.microsoft.com/office/drawing/2014/main" id="{08DC7FC9-DA1C-4995-AF0C-D7CE17F2CE68}"/>
              </a:ext>
            </a:extLst>
          </p:cNvPr>
          <p:cNvSpPr>
            <a:spLocks noGrp="1"/>
          </p:cNvSpPr>
          <p:nvPr>
            <p:ph idx="1"/>
          </p:nvPr>
        </p:nvSpPr>
        <p:spPr/>
        <p:txBody>
          <a:bodyPr/>
          <a:lstStyle/>
          <a:p>
            <a:r>
              <a:rPr lang="en-US" dirty="0">
                <a:solidFill>
                  <a:schemeClr val="bg1"/>
                </a:solidFill>
              </a:rPr>
              <a:t>Strictures:</a:t>
            </a:r>
          </a:p>
          <a:p>
            <a:pPr lvl="1"/>
            <a:r>
              <a:rPr lang="en-US" dirty="0">
                <a:solidFill>
                  <a:schemeClr val="bg1"/>
                </a:solidFill>
              </a:rPr>
              <a:t>Resection</a:t>
            </a:r>
          </a:p>
          <a:p>
            <a:pPr lvl="1"/>
            <a:r>
              <a:rPr lang="en-US" dirty="0">
                <a:solidFill>
                  <a:schemeClr val="bg1"/>
                </a:solidFill>
              </a:rPr>
              <a:t>Balloon dilation</a:t>
            </a:r>
          </a:p>
        </p:txBody>
      </p:sp>
      <p:pic>
        <p:nvPicPr>
          <p:cNvPr id="2050" name="Picture 2" descr="Airway Balloon Dilation | J&amp;J Medical Devices">
            <a:extLst>
              <a:ext uri="{FF2B5EF4-FFF2-40B4-BE49-F238E27FC236}">
                <a16:creationId xmlns:a16="http://schemas.microsoft.com/office/drawing/2014/main" id="{60123E73-D2AD-46E6-BFBD-6AACC4A91B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7441" y="3885870"/>
            <a:ext cx="3804372" cy="281152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iseases of the Trachea and Airway | Department of Cardiothoracic Surgery |  Stanford Medicine">
            <a:extLst>
              <a:ext uri="{FF2B5EF4-FFF2-40B4-BE49-F238E27FC236}">
                <a16:creationId xmlns:a16="http://schemas.microsoft.com/office/drawing/2014/main" id="{10874E32-21E3-4DBD-AB22-D41D831762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0785" y="577075"/>
            <a:ext cx="5378842" cy="3016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44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B367F3F-7447-43EB-BC70-FEDA48F9CEFD}"/>
              </a:ext>
            </a:extLst>
          </p:cNvPr>
          <p:cNvPicPr>
            <a:picLocks noChangeAspect="1"/>
          </p:cNvPicPr>
          <p:nvPr/>
        </p:nvPicPr>
        <p:blipFill rotWithShape="1">
          <a:blip r:embed="rId2"/>
          <a:srcRect l="22889" t="40519" r="26363" b="46840"/>
          <a:stretch/>
        </p:blipFill>
        <p:spPr>
          <a:xfrm>
            <a:off x="838200" y="498763"/>
            <a:ext cx="7707087" cy="1079880"/>
          </a:xfrm>
          <a:prstGeom prst="rect">
            <a:avLst/>
          </a:prstGeom>
        </p:spPr>
      </p:pic>
      <p:pic>
        <p:nvPicPr>
          <p:cNvPr id="7" name="Picture 6">
            <a:extLst>
              <a:ext uri="{FF2B5EF4-FFF2-40B4-BE49-F238E27FC236}">
                <a16:creationId xmlns:a16="http://schemas.microsoft.com/office/drawing/2014/main" id="{06E84697-08A0-40B9-93D8-419ED689BDEA}"/>
              </a:ext>
            </a:extLst>
          </p:cNvPr>
          <p:cNvPicPr>
            <a:picLocks noChangeAspect="1"/>
          </p:cNvPicPr>
          <p:nvPr/>
        </p:nvPicPr>
        <p:blipFill rotWithShape="1">
          <a:blip r:embed="rId3"/>
          <a:srcRect l="10325" t="37922" r="36786" b="44762"/>
          <a:stretch/>
        </p:blipFill>
        <p:spPr>
          <a:xfrm>
            <a:off x="838200" y="1876301"/>
            <a:ext cx="6448303" cy="1187533"/>
          </a:xfrm>
          <a:prstGeom prst="rect">
            <a:avLst/>
          </a:prstGeom>
        </p:spPr>
      </p:pic>
      <p:pic>
        <p:nvPicPr>
          <p:cNvPr id="9" name="Picture 8">
            <a:extLst>
              <a:ext uri="{FF2B5EF4-FFF2-40B4-BE49-F238E27FC236}">
                <a16:creationId xmlns:a16="http://schemas.microsoft.com/office/drawing/2014/main" id="{3D2F3FF2-44A0-488A-BACC-114725B99295}"/>
              </a:ext>
            </a:extLst>
          </p:cNvPr>
          <p:cNvPicPr>
            <a:picLocks noChangeAspect="1"/>
          </p:cNvPicPr>
          <p:nvPr/>
        </p:nvPicPr>
        <p:blipFill rotWithShape="1">
          <a:blip r:embed="rId4"/>
          <a:srcRect l="21624" t="41547" r="21591" b="35411"/>
          <a:stretch/>
        </p:blipFill>
        <p:spPr>
          <a:xfrm>
            <a:off x="838200" y="3361492"/>
            <a:ext cx="6923314" cy="1580193"/>
          </a:xfrm>
          <a:prstGeom prst="rect">
            <a:avLst/>
          </a:prstGeom>
        </p:spPr>
      </p:pic>
    </p:spTree>
    <p:extLst>
      <p:ext uri="{BB962C8B-B14F-4D97-AF65-F5344CB8AC3E}">
        <p14:creationId xmlns:p14="http://schemas.microsoft.com/office/powerpoint/2010/main" val="13960186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18AE2-81E1-4BFA-AFA2-692840B3E160}"/>
              </a:ext>
            </a:extLst>
          </p:cNvPr>
          <p:cNvSpPr>
            <a:spLocks noGrp="1"/>
          </p:cNvSpPr>
          <p:nvPr>
            <p:ph type="title"/>
          </p:nvPr>
        </p:nvSpPr>
        <p:spPr/>
        <p:txBody>
          <a:bodyPr/>
          <a:lstStyle/>
          <a:p>
            <a:r>
              <a:rPr lang="en-US" dirty="0">
                <a:solidFill>
                  <a:schemeClr val="bg1"/>
                </a:solidFill>
              </a:rPr>
              <a:t>Outcome and prognosis</a:t>
            </a:r>
          </a:p>
        </p:txBody>
      </p:sp>
      <p:sp>
        <p:nvSpPr>
          <p:cNvPr id="3" name="Content Placeholder 2">
            <a:extLst>
              <a:ext uri="{FF2B5EF4-FFF2-40B4-BE49-F238E27FC236}">
                <a16:creationId xmlns:a16="http://schemas.microsoft.com/office/drawing/2014/main" id="{2865AECF-66A7-49C6-93B5-4443FEB53D92}"/>
              </a:ext>
            </a:extLst>
          </p:cNvPr>
          <p:cNvSpPr>
            <a:spLocks noGrp="1"/>
          </p:cNvSpPr>
          <p:nvPr>
            <p:ph idx="1"/>
          </p:nvPr>
        </p:nvSpPr>
        <p:spPr>
          <a:xfrm>
            <a:off x="838200" y="1825625"/>
            <a:ext cx="10515600" cy="2352675"/>
          </a:xfrm>
        </p:spPr>
        <p:txBody>
          <a:bodyPr>
            <a:normAutofit/>
          </a:bodyPr>
          <a:lstStyle/>
          <a:p>
            <a:r>
              <a:rPr lang="en-US" sz="2400" dirty="0">
                <a:solidFill>
                  <a:schemeClr val="bg1"/>
                </a:solidFill>
              </a:rPr>
              <a:t>Stenosis after resection and anastomosis is an infrequent complication</a:t>
            </a:r>
          </a:p>
          <a:p>
            <a:r>
              <a:rPr lang="en-US" sz="2400" dirty="0">
                <a:solidFill>
                  <a:schemeClr val="bg1"/>
                </a:solidFill>
              </a:rPr>
              <a:t>Use of appropriate size (high-volume, low pressure cuffs) ET tube and minimum air in the cuff to create the seal</a:t>
            </a:r>
          </a:p>
          <a:p>
            <a:pPr lvl="1"/>
            <a:r>
              <a:rPr lang="en-US" dirty="0">
                <a:solidFill>
                  <a:schemeClr val="bg1"/>
                </a:solidFill>
              </a:rPr>
              <a:t>Cuff should be incrementally inflated until a pressure of 20 cm H20 is held</a:t>
            </a:r>
          </a:p>
          <a:p>
            <a:pPr lvl="1"/>
            <a:r>
              <a:rPr lang="en-US" dirty="0">
                <a:solidFill>
                  <a:schemeClr val="bg1"/>
                </a:solidFill>
              </a:rPr>
              <a:t>Average 1.5 </a:t>
            </a:r>
            <a:r>
              <a:rPr lang="en-US" dirty="0" err="1">
                <a:solidFill>
                  <a:schemeClr val="bg1"/>
                </a:solidFill>
              </a:rPr>
              <a:t>mls</a:t>
            </a:r>
            <a:endParaRPr lang="en-US" dirty="0">
              <a:solidFill>
                <a:schemeClr val="bg1"/>
              </a:solidFill>
            </a:endParaRPr>
          </a:p>
        </p:txBody>
      </p:sp>
    </p:spTree>
    <p:extLst>
      <p:ext uri="{BB962C8B-B14F-4D97-AF65-F5344CB8AC3E}">
        <p14:creationId xmlns:p14="http://schemas.microsoft.com/office/powerpoint/2010/main" val="2291130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D63A07-0266-410B-ADB0-BC374A805091}"/>
              </a:ext>
            </a:extLst>
          </p:cNvPr>
          <p:cNvSpPr>
            <a:spLocks noGrp="1"/>
          </p:cNvSpPr>
          <p:nvPr>
            <p:ph idx="1"/>
          </p:nvPr>
        </p:nvSpPr>
        <p:spPr>
          <a:xfrm>
            <a:off x="838200" y="3147930"/>
            <a:ext cx="10515600" cy="2944112"/>
          </a:xfrm>
        </p:spPr>
        <p:txBody>
          <a:bodyPr>
            <a:normAutofit/>
          </a:bodyPr>
          <a:lstStyle/>
          <a:p>
            <a:r>
              <a:rPr lang="en-US" sz="2200" b="0" i="0" dirty="0">
                <a:solidFill>
                  <a:schemeClr val="bg1"/>
                </a:solidFill>
                <a:effectLst/>
                <a:latin typeface="BlinkMacSystemFont"/>
              </a:rPr>
              <a:t>Two suture techniques for tracheal anastomosis</a:t>
            </a:r>
          </a:p>
          <a:p>
            <a:r>
              <a:rPr lang="en-US" sz="2200" dirty="0">
                <a:solidFill>
                  <a:schemeClr val="bg1"/>
                </a:solidFill>
                <a:latin typeface="BlinkMacSystemFont"/>
              </a:rPr>
              <a:t>8</a:t>
            </a:r>
            <a:r>
              <a:rPr lang="en-US" sz="2200" b="0" i="0" dirty="0">
                <a:solidFill>
                  <a:schemeClr val="bg1"/>
                </a:solidFill>
                <a:effectLst/>
                <a:latin typeface="BlinkMacSystemFont"/>
              </a:rPr>
              <a:t> cartilages were resected from the trachea of each of 12 dogs</a:t>
            </a:r>
          </a:p>
          <a:p>
            <a:r>
              <a:rPr lang="en-US" sz="2200" b="0" i="0" dirty="0">
                <a:solidFill>
                  <a:schemeClr val="bg1"/>
                </a:solidFill>
                <a:effectLst/>
                <a:latin typeface="BlinkMacSystemFont"/>
              </a:rPr>
              <a:t>6 dogs simple interrupted vs 6 simple continuous</a:t>
            </a:r>
          </a:p>
          <a:p>
            <a:r>
              <a:rPr lang="en-US" sz="2200" b="0" i="0" dirty="0">
                <a:solidFill>
                  <a:schemeClr val="bg1"/>
                </a:solidFill>
                <a:effectLst/>
                <a:latin typeface="BlinkMacSystemFont"/>
              </a:rPr>
              <a:t>The dogs were evaluated for 150 days after surgery</a:t>
            </a:r>
          </a:p>
          <a:p>
            <a:r>
              <a:rPr lang="en-US" sz="2200" b="0" i="0" dirty="0">
                <a:solidFill>
                  <a:schemeClr val="bg1"/>
                </a:solidFill>
                <a:effectLst/>
                <a:latin typeface="BlinkMacSystemFont"/>
              </a:rPr>
              <a:t>Anastomotic stenosis was mild in all dogs</a:t>
            </a:r>
          </a:p>
          <a:p>
            <a:r>
              <a:rPr lang="en-US" sz="2200" dirty="0">
                <a:solidFill>
                  <a:schemeClr val="bg1"/>
                </a:solidFill>
                <a:latin typeface="BlinkMacSystemFont"/>
              </a:rPr>
              <a:t>M</a:t>
            </a:r>
            <a:r>
              <a:rPr lang="en-US" sz="2200" b="0" i="0" dirty="0">
                <a:solidFill>
                  <a:schemeClr val="bg1"/>
                </a:solidFill>
                <a:effectLst/>
                <a:latin typeface="BlinkMacSystemFont"/>
              </a:rPr>
              <a:t>ean percent luminal stenosis determined planimetrically was significantly greater for dogs that had the simple continuous suture technique</a:t>
            </a:r>
          </a:p>
        </p:txBody>
      </p:sp>
      <p:pic>
        <p:nvPicPr>
          <p:cNvPr id="5" name="Picture 4">
            <a:extLst>
              <a:ext uri="{FF2B5EF4-FFF2-40B4-BE49-F238E27FC236}">
                <a16:creationId xmlns:a16="http://schemas.microsoft.com/office/drawing/2014/main" id="{E742A72E-B7F5-46C5-BC1E-707B3380DE5D}"/>
              </a:ext>
            </a:extLst>
          </p:cNvPr>
          <p:cNvPicPr>
            <a:picLocks noChangeAspect="1"/>
          </p:cNvPicPr>
          <p:nvPr/>
        </p:nvPicPr>
        <p:blipFill rotWithShape="1">
          <a:blip r:embed="rId2"/>
          <a:srcRect l="9838" t="21991" r="31818" b="44243"/>
          <a:stretch/>
        </p:blipFill>
        <p:spPr>
          <a:xfrm>
            <a:off x="1942005" y="100425"/>
            <a:ext cx="8307989" cy="2704605"/>
          </a:xfrm>
          <a:prstGeom prst="rect">
            <a:avLst/>
          </a:prstGeom>
        </p:spPr>
      </p:pic>
    </p:spTree>
    <p:extLst>
      <p:ext uri="{BB962C8B-B14F-4D97-AF65-F5344CB8AC3E}">
        <p14:creationId xmlns:p14="http://schemas.microsoft.com/office/powerpoint/2010/main" val="3278676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FD03DA-4FE3-4030-8ACB-2ED4933DB0BC}"/>
              </a:ext>
            </a:extLst>
          </p:cNvPr>
          <p:cNvSpPr>
            <a:spLocks noGrp="1"/>
          </p:cNvSpPr>
          <p:nvPr>
            <p:ph idx="1"/>
          </p:nvPr>
        </p:nvSpPr>
        <p:spPr>
          <a:xfrm>
            <a:off x="838200" y="3028207"/>
            <a:ext cx="10515600" cy="3148755"/>
          </a:xfrm>
        </p:spPr>
        <p:txBody>
          <a:bodyPr>
            <a:normAutofit/>
          </a:bodyPr>
          <a:lstStyle/>
          <a:p>
            <a:r>
              <a:rPr lang="en-US" sz="2400" dirty="0">
                <a:solidFill>
                  <a:schemeClr val="bg1"/>
                </a:solidFill>
              </a:rPr>
              <a:t>Most common clinical signs </a:t>
            </a:r>
          </a:p>
          <a:p>
            <a:pPr lvl="1"/>
            <a:r>
              <a:rPr lang="en-US" dirty="0">
                <a:solidFill>
                  <a:schemeClr val="bg1"/>
                </a:solidFill>
              </a:rPr>
              <a:t>subcutaneous emphysema (100%)</a:t>
            </a:r>
          </a:p>
          <a:p>
            <a:pPr lvl="1"/>
            <a:r>
              <a:rPr lang="en-US" dirty="0">
                <a:solidFill>
                  <a:schemeClr val="bg1"/>
                </a:solidFill>
              </a:rPr>
              <a:t>Dyspnea (30%)</a:t>
            </a:r>
          </a:p>
          <a:p>
            <a:pPr lvl="1"/>
            <a:r>
              <a:rPr lang="en-US" dirty="0">
                <a:solidFill>
                  <a:schemeClr val="bg1"/>
                </a:solidFill>
              </a:rPr>
              <a:t>Stridor (15%)</a:t>
            </a:r>
          </a:p>
          <a:p>
            <a:pPr lvl="1"/>
            <a:endParaRPr lang="en-US" dirty="0">
              <a:solidFill>
                <a:schemeClr val="bg1"/>
              </a:solidFill>
            </a:endParaRPr>
          </a:p>
          <a:p>
            <a:pPr marL="228600" lvl="1"/>
            <a:r>
              <a:rPr lang="en-US" dirty="0">
                <a:solidFill>
                  <a:schemeClr val="bg1"/>
                </a:solidFill>
              </a:rPr>
              <a:t>Thoracic </a:t>
            </a:r>
            <a:r>
              <a:rPr lang="en-US" dirty="0" err="1">
                <a:solidFill>
                  <a:schemeClr val="bg1"/>
                </a:solidFill>
              </a:rPr>
              <a:t>rads</a:t>
            </a:r>
            <a:r>
              <a:rPr lang="en-US" dirty="0">
                <a:solidFill>
                  <a:schemeClr val="bg1"/>
                </a:solidFill>
              </a:rPr>
              <a:t>:</a:t>
            </a:r>
          </a:p>
          <a:p>
            <a:pPr marL="685800" lvl="2"/>
            <a:r>
              <a:rPr lang="en-US" sz="2400" dirty="0">
                <a:solidFill>
                  <a:schemeClr val="bg1"/>
                </a:solidFill>
              </a:rPr>
              <a:t>Pneumomediastinum and SQ emphysema in 90%</a:t>
            </a:r>
          </a:p>
        </p:txBody>
      </p:sp>
      <p:pic>
        <p:nvPicPr>
          <p:cNvPr id="5" name="Picture 4">
            <a:extLst>
              <a:ext uri="{FF2B5EF4-FFF2-40B4-BE49-F238E27FC236}">
                <a16:creationId xmlns:a16="http://schemas.microsoft.com/office/drawing/2014/main" id="{97701C7A-9CDB-49A9-B267-8632DFE16E14}"/>
              </a:ext>
            </a:extLst>
          </p:cNvPr>
          <p:cNvPicPr>
            <a:picLocks noChangeAspect="1"/>
          </p:cNvPicPr>
          <p:nvPr/>
        </p:nvPicPr>
        <p:blipFill rotWithShape="1">
          <a:blip r:embed="rId2"/>
          <a:srcRect l="10227" t="36551" r="32987" b="26754"/>
          <a:stretch/>
        </p:blipFill>
        <p:spPr>
          <a:xfrm>
            <a:off x="838200" y="365125"/>
            <a:ext cx="6923315" cy="2516600"/>
          </a:xfrm>
          <a:prstGeom prst="rect">
            <a:avLst/>
          </a:prstGeom>
        </p:spPr>
      </p:pic>
      <p:pic>
        <p:nvPicPr>
          <p:cNvPr id="3074" name="Picture 2" descr="Pneumomediastinum | Clinician's Brief">
            <a:extLst>
              <a:ext uri="{FF2B5EF4-FFF2-40B4-BE49-F238E27FC236}">
                <a16:creationId xmlns:a16="http://schemas.microsoft.com/office/drawing/2014/main" id="{06B609E1-A97D-4CF3-A93D-E484B503A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1000" y="2243822"/>
            <a:ext cx="4964319" cy="2979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82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7F583-5B26-479E-A87B-C1C371092823}"/>
              </a:ext>
            </a:extLst>
          </p:cNvPr>
          <p:cNvSpPr>
            <a:spLocks noGrp="1"/>
          </p:cNvSpPr>
          <p:nvPr>
            <p:ph type="title"/>
          </p:nvPr>
        </p:nvSpPr>
        <p:spPr>
          <a:xfrm>
            <a:off x="4521200" y="2766218"/>
            <a:ext cx="3149600" cy="1325563"/>
          </a:xfrm>
        </p:spPr>
        <p:txBody>
          <a:bodyPr/>
          <a:lstStyle/>
          <a:p>
            <a:r>
              <a:rPr lang="en-US" b="1" dirty="0">
                <a:solidFill>
                  <a:schemeClr val="bg1"/>
                </a:solidFill>
              </a:rPr>
              <a:t>Bite Wounds</a:t>
            </a:r>
          </a:p>
        </p:txBody>
      </p:sp>
    </p:spTree>
    <p:extLst>
      <p:ext uri="{BB962C8B-B14F-4D97-AF65-F5344CB8AC3E}">
        <p14:creationId xmlns:p14="http://schemas.microsoft.com/office/powerpoint/2010/main" val="39743308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22BE0-1BC1-4EFC-B6D6-C4A64E47082D}"/>
              </a:ext>
            </a:extLst>
          </p:cNvPr>
          <p:cNvSpPr>
            <a:spLocks noGrp="1"/>
          </p:cNvSpPr>
          <p:nvPr>
            <p:ph idx="1"/>
          </p:nvPr>
        </p:nvSpPr>
        <p:spPr>
          <a:xfrm>
            <a:off x="838200" y="685756"/>
            <a:ext cx="10515600" cy="5092744"/>
          </a:xfrm>
        </p:spPr>
        <p:txBody>
          <a:bodyPr/>
          <a:lstStyle/>
          <a:p>
            <a:r>
              <a:rPr lang="en-US" sz="2400" dirty="0">
                <a:solidFill>
                  <a:schemeClr val="bg1"/>
                </a:solidFill>
              </a:rPr>
              <a:t>Treatment:</a:t>
            </a:r>
          </a:p>
          <a:p>
            <a:pPr lvl="1"/>
            <a:r>
              <a:rPr lang="en-US" dirty="0">
                <a:solidFill>
                  <a:schemeClr val="bg1"/>
                </a:solidFill>
              </a:rPr>
              <a:t>Medical management (75%)</a:t>
            </a:r>
          </a:p>
          <a:p>
            <a:pPr lvl="2"/>
            <a:r>
              <a:rPr lang="en-US" sz="2400" dirty="0">
                <a:solidFill>
                  <a:schemeClr val="bg1"/>
                </a:solidFill>
              </a:rPr>
              <a:t>O2 supplementation</a:t>
            </a:r>
          </a:p>
          <a:p>
            <a:pPr lvl="2"/>
            <a:r>
              <a:rPr lang="en-US" sz="2400" dirty="0">
                <a:solidFill>
                  <a:schemeClr val="bg1"/>
                </a:solidFill>
              </a:rPr>
              <a:t>Monitoring</a:t>
            </a:r>
          </a:p>
          <a:p>
            <a:pPr lvl="2"/>
            <a:r>
              <a:rPr lang="en-US" sz="2400" dirty="0">
                <a:solidFill>
                  <a:schemeClr val="bg1"/>
                </a:solidFill>
              </a:rPr>
              <a:t>Cage rest</a:t>
            </a:r>
          </a:p>
          <a:p>
            <a:pPr lvl="2"/>
            <a:r>
              <a:rPr lang="en-US" sz="2400" dirty="0">
                <a:solidFill>
                  <a:schemeClr val="bg1"/>
                </a:solidFill>
              </a:rPr>
              <a:t>Sedation</a:t>
            </a:r>
          </a:p>
          <a:p>
            <a:pPr marL="688975" lvl="2"/>
            <a:r>
              <a:rPr lang="en-US" sz="2400" dirty="0">
                <a:solidFill>
                  <a:schemeClr val="bg1"/>
                </a:solidFill>
              </a:rPr>
              <a:t>Duration of treatment: 12 – 72 hours</a:t>
            </a:r>
          </a:p>
          <a:p>
            <a:pPr marL="688975" lvl="2"/>
            <a:endParaRPr lang="en-US" sz="2400" dirty="0">
              <a:solidFill>
                <a:schemeClr val="bg1"/>
              </a:solidFill>
            </a:endParaRPr>
          </a:p>
          <a:p>
            <a:pPr marL="628650" lvl="2"/>
            <a:r>
              <a:rPr lang="en-US" sz="2400" dirty="0">
                <a:solidFill>
                  <a:schemeClr val="bg1"/>
                </a:solidFill>
              </a:rPr>
              <a:t>Surgical treatment (for severe cases or when medical management failed)</a:t>
            </a:r>
          </a:p>
          <a:p>
            <a:pPr marL="1085850" lvl="3"/>
            <a:r>
              <a:rPr lang="en-US" sz="2400" dirty="0">
                <a:solidFill>
                  <a:schemeClr val="bg1"/>
                </a:solidFill>
              </a:rPr>
              <a:t>Ventral approach (one cat)</a:t>
            </a:r>
          </a:p>
          <a:p>
            <a:pPr marL="1085850" lvl="3"/>
            <a:r>
              <a:rPr lang="en-US" sz="2400" dirty="0">
                <a:solidFill>
                  <a:schemeClr val="bg1"/>
                </a:solidFill>
              </a:rPr>
              <a:t>Ventral approach combined with thoracotomy (3 cats)</a:t>
            </a:r>
          </a:p>
          <a:p>
            <a:pPr marL="688975" lvl="2"/>
            <a:endParaRPr lang="en-US" dirty="0">
              <a:solidFill>
                <a:schemeClr val="bg1"/>
              </a:solidFill>
            </a:endParaRPr>
          </a:p>
          <a:p>
            <a:pPr marL="688975" lvl="2"/>
            <a:endParaRPr lang="en-US" dirty="0">
              <a:solidFill>
                <a:schemeClr val="bg1"/>
              </a:solidFill>
            </a:endParaRPr>
          </a:p>
          <a:p>
            <a:pPr lvl="2"/>
            <a:endParaRPr lang="en-US" dirty="0">
              <a:solidFill>
                <a:schemeClr val="bg1"/>
              </a:solidFill>
            </a:endParaRPr>
          </a:p>
        </p:txBody>
      </p:sp>
    </p:spTree>
    <p:extLst>
      <p:ext uri="{BB962C8B-B14F-4D97-AF65-F5344CB8AC3E}">
        <p14:creationId xmlns:p14="http://schemas.microsoft.com/office/powerpoint/2010/main" val="2584685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2F7582-4091-4CDD-86C9-D901F4122FB8}"/>
              </a:ext>
            </a:extLst>
          </p:cNvPr>
          <p:cNvSpPr>
            <a:spLocks noGrp="1"/>
          </p:cNvSpPr>
          <p:nvPr>
            <p:ph idx="1"/>
          </p:nvPr>
        </p:nvSpPr>
        <p:spPr/>
        <p:txBody>
          <a:bodyPr/>
          <a:lstStyle/>
          <a:p>
            <a:r>
              <a:rPr lang="en-US" dirty="0">
                <a:solidFill>
                  <a:schemeClr val="bg1"/>
                </a:solidFill>
              </a:rPr>
              <a:t>Outcome: 94% survived </a:t>
            </a:r>
          </a:p>
          <a:p>
            <a:r>
              <a:rPr lang="en-US" dirty="0">
                <a:solidFill>
                  <a:schemeClr val="bg1"/>
                </a:solidFill>
              </a:rPr>
              <a:t>MST: 15 months (3 to 30 months)</a:t>
            </a:r>
          </a:p>
          <a:p>
            <a:r>
              <a:rPr lang="en-US" dirty="0">
                <a:solidFill>
                  <a:schemeClr val="bg1"/>
                </a:solidFill>
              </a:rPr>
              <a:t>Subcutaneous emphysema took 1 to 6 weeks to resolve</a:t>
            </a:r>
          </a:p>
          <a:p>
            <a:r>
              <a:rPr lang="en-US" dirty="0">
                <a:solidFill>
                  <a:schemeClr val="bg1"/>
                </a:solidFill>
              </a:rPr>
              <a:t>Stylet had been used in 15/20 cats</a:t>
            </a:r>
          </a:p>
          <a:p>
            <a:r>
              <a:rPr lang="en-US" dirty="0">
                <a:solidFill>
                  <a:schemeClr val="bg1"/>
                </a:solidFill>
              </a:rPr>
              <a:t>Low-pressure, high volume ET tubes had been used in 11/20 cats</a:t>
            </a:r>
          </a:p>
        </p:txBody>
      </p:sp>
    </p:spTree>
    <p:extLst>
      <p:ext uri="{BB962C8B-B14F-4D97-AF65-F5344CB8AC3E}">
        <p14:creationId xmlns:p14="http://schemas.microsoft.com/office/powerpoint/2010/main" val="1157066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A88CFC-B92F-4FE0-8B51-13EF4F3FD877}"/>
              </a:ext>
            </a:extLst>
          </p:cNvPr>
          <p:cNvSpPr>
            <a:spLocks noGrp="1"/>
          </p:cNvSpPr>
          <p:nvPr>
            <p:ph idx="1"/>
          </p:nvPr>
        </p:nvSpPr>
        <p:spPr>
          <a:xfrm>
            <a:off x="838200" y="2168525"/>
            <a:ext cx="10515600" cy="3749675"/>
          </a:xfrm>
        </p:spPr>
        <p:txBody>
          <a:bodyPr>
            <a:normAutofit/>
          </a:bodyPr>
          <a:lstStyle/>
          <a:p>
            <a:pPr algn="l"/>
            <a:r>
              <a:rPr lang="en-US" sz="2400" b="0" i="0" dirty="0">
                <a:solidFill>
                  <a:schemeClr val="bg1"/>
                </a:solidFill>
                <a:effectLst/>
              </a:rPr>
              <a:t>55 animals </a:t>
            </a:r>
          </a:p>
          <a:p>
            <a:pPr algn="l"/>
            <a:r>
              <a:rPr lang="en-US" sz="2400" b="0" i="0" dirty="0">
                <a:solidFill>
                  <a:schemeClr val="bg1"/>
                </a:solidFill>
                <a:effectLst/>
              </a:rPr>
              <a:t>25% had injuries to vital structures (airway injury 17%) </a:t>
            </a:r>
          </a:p>
          <a:p>
            <a:pPr lvl="1"/>
            <a:r>
              <a:rPr lang="en-US" b="0" i="0" dirty="0">
                <a:solidFill>
                  <a:schemeClr val="bg1"/>
                </a:solidFill>
                <a:effectLst/>
              </a:rPr>
              <a:t>associated with either subcutaneous or mediastinal emphysema</a:t>
            </a:r>
          </a:p>
          <a:p>
            <a:pPr algn="l"/>
            <a:r>
              <a:rPr lang="en-US" sz="2400" b="0" i="0" dirty="0">
                <a:solidFill>
                  <a:schemeClr val="bg1"/>
                </a:solidFill>
                <a:effectLst/>
              </a:rPr>
              <a:t>Other structures: jugular vein, pharynx, esophagus and spine</a:t>
            </a:r>
          </a:p>
          <a:p>
            <a:pPr algn="l"/>
            <a:r>
              <a:rPr lang="en-US" sz="2400" b="0" i="0" dirty="0">
                <a:solidFill>
                  <a:schemeClr val="bg1"/>
                </a:solidFill>
                <a:effectLst/>
              </a:rPr>
              <a:t>Median duration of hospitalization was one day (0-19) with 96% surviving to discharge</a:t>
            </a:r>
          </a:p>
          <a:p>
            <a:pPr algn="l"/>
            <a:r>
              <a:rPr lang="en-US" sz="2400" b="0" i="0" dirty="0">
                <a:solidFill>
                  <a:schemeClr val="bg1"/>
                </a:solidFill>
                <a:effectLst/>
              </a:rPr>
              <a:t>Long-term follow-up (16-114 months) revealed that 87% were alive with 13% that died due to unrelated reasons</a:t>
            </a:r>
          </a:p>
          <a:p>
            <a:endParaRPr lang="en-US" dirty="0">
              <a:solidFill>
                <a:schemeClr val="bg1"/>
              </a:solidFill>
            </a:endParaRPr>
          </a:p>
        </p:txBody>
      </p:sp>
      <p:pic>
        <p:nvPicPr>
          <p:cNvPr id="5" name="Picture 4">
            <a:extLst>
              <a:ext uri="{FF2B5EF4-FFF2-40B4-BE49-F238E27FC236}">
                <a16:creationId xmlns:a16="http://schemas.microsoft.com/office/drawing/2014/main" id="{F0E32740-10AD-4F42-848E-70A1810602BF}"/>
              </a:ext>
            </a:extLst>
          </p:cNvPr>
          <p:cNvPicPr>
            <a:picLocks noChangeAspect="1"/>
          </p:cNvPicPr>
          <p:nvPr/>
        </p:nvPicPr>
        <p:blipFill rotWithShape="1">
          <a:blip r:embed="rId2"/>
          <a:srcRect l="21062" t="32694" r="27465" b="54338"/>
          <a:stretch/>
        </p:blipFill>
        <p:spPr>
          <a:xfrm>
            <a:off x="838200" y="365125"/>
            <a:ext cx="8472026" cy="1200628"/>
          </a:xfrm>
          <a:prstGeom prst="rect">
            <a:avLst/>
          </a:prstGeom>
        </p:spPr>
      </p:pic>
    </p:spTree>
    <p:extLst>
      <p:ext uri="{BB962C8B-B14F-4D97-AF65-F5344CB8AC3E}">
        <p14:creationId xmlns:p14="http://schemas.microsoft.com/office/powerpoint/2010/main" val="3001788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Image may contain: horse and outdoor">
            <a:extLst>
              <a:ext uri="{FF2B5EF4-FFF2-40B4-BE49-F238E27FC236}">
                <a16:creationId xmlns:a16="http://schemas.microsoft.com/office/drawing/2014/main" id="{75EDE598-C4FD-4357-9548-44770B26F4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16776" cy="84836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E1C5C15-390D-4A02-AA03-EAE1C7370F1B}"/>
              </a:ext>
            </a:extLst>
          </p:cNvPr>
          <p:cNvSpPr>
            <a:spLocks noGrp="1"/>
          </p:cNvSpPr>
          <p:nvPr>
            <p:ph type="title"/>
          </p:nvPr>
        </p:nvSpPr>
        <p:spPr>
          <a:xfrm>
            <a:off x="241300" y="187325"/>
            <a:ext cx="2933700" cy="1325563"/>
          </a:xfrm>
        </p:spPr>
        <p:txBody>
          <a:bodyPr/>
          <a:lstStyle/>
          <a:p>
            <a:r>
              <a:rPr lang="en-US" b="1" dirty="0">
                <a:solidFill>
                  <a:schemeClr val="bg1"/>
                </a:solidFill>
              </a:rPr>
              <a:t>Thank you!</a:t>
            </a:r>
          </a:p>
        </p:txBody>
      </p:sp>
    </p:spTree>
    <p:extLst>
      <p:ext uri="{BB962C8B-B14F-4D97-AF65-F5344CB8AC3E}">
        <p14:creationId xmlns:p14="http://schemas.microsoft.com/office/powerpoint/2010/main" val="2591991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F9A2D-760F-4FAC-9691-DF08C8B98FE0}"/>
              </a:ext>
            </a:extLst>
          </p:cNvPr>
          <p:cNvSpPr>
            <a:spLocks noGrp="1"/>
          </p:cNvSpPr>
          <p:nvPr>
            <p:ph type="title"/>
          </p:nvPr>
        </p:nvSpPr>
        <p:spPr/>
        <p:txBody>
          <a:bodyPr/>
          <a:lstStyle/>
          <a:p>
            <a:r>
              <a:rPr lang="en-US" dirty="0">
                <a:solidFill>
                  <a:schemeClr val="bg1"/>
                </a:solidFill>
              </a:rPr>
              <a:t>Bite Wounds</a:t>
            </a:r>
          </a:p>
        </p:txBody>
      </p:sp>
      <p:sp>
        <p:nvSpPr>
          <p:cNvPr id="3" name="Content Placeholder 2">
            <a:extLst>
              <a:ext uri="{FF2B5EF4-FFF2-40B4-BE49-F238E27FC236}">
                <a16:creationId xmlns:a16="http://schemas.microsoft.com/office/drawing/2014/main" id="{0F960A08-4D01-4163-A3EB-6BE926BF5DA3}"/>
              </a:ext>
            </a:extLst>
          </p:cNvPr>
          <p:cNvSpPr>
            <a:spLocks noGrp="1"/>
          </p:cNvSpPr>
          <p:nvPr>
            <p:ph idx="1"/>
          </p:nvPr>
        </p:nvSpPr>
        <p:spPr/>
        <p:txBody>
          <a:bodyPr>
            <a:normAutofit/>
          </a:bodyPr>
          <a:lstStyle/>
          <a:p>
            <a:r>
              <a:rPr lang="en-US" dirty="0">
                <a:solidFill>
                  <a:schemeClr val="bg1"/>
                </a:solidFill>
              </a:rPr>
              <a:t>10-15% of all veterinary trauma cases</a:t>
            </a:r>
          </a:p>
          <a:p>
            <a:r>
              <a:rPr lang="en-US" dirty="0">
                <a:solidFill>
                  <a:schemeClr val="bg1"/>
                </a:solidFill>
              </a:rPr>
              <a:t>High pressure and shearing forces (450 psi)</a:t>
            </a:r>
          </a:p>
          <a:p>
            <a:r>
              <a:rPr lang="en-US" dirty="0">
                <a:solidFill>
                  <a:schemeClr val="bg1"/>
                </a:solidFill>
              </a:rPr>
              <a:t>The smaller the dog, the greater the damage</a:t>
            </a:r>
          </a:p>
          <a:p>
            <a:r>
              <a:rPr lang="en-US" dirty="0">
                <a:solidFill>
                  <a:schemeClr val="bg1"/>
                </a:solidFill>
              </a:rPr>
              <a:t>Small dogs (&lt; 10 kg) overrepresented</a:t>
            </a:r>
          </a:p>
          <a:p>
            <a:r>
              <a:rPr lang="en-US" dirty="0">
                <a:solidFill>
                  <a:schemeClr val="bg1"/>
                </a:solidFill>
              </a:rPr>
              <a:t>Kidney damage can occur, bones, joints and spinal  trauma</a:t>
            </a:r>
          </a:p>
          <a:p>
            <a:r>
              <a:rPr lang="en-US" dirty="0">
                <a:solidFill>
                  <a:schemeClr val="bg1"/>
                </a:solidFill>
              </a:rPr>
              <a:t>Circulatory compromise and massive tissue necrosis</a:t>
            </a:r>
          </a:p>
          <a:p>
            <a:pPr algn="l"/>
            <a:r>
              <a:rPr lang="en-US" sz="2800" b="0" i="0" u="none" strike="noStrike" baseline="0" dirty="0">
                <a:solidFill>
                  <a:schemeClr val="bg1"/>
                </a:solidFill>
                <a:latin typeface="AdvOT569473da"/>
              </a:rPr>
              <a:t>Thorax most common site</a:t>
            </a:r>
          </a:p>
          <a:p>
            <a:pPr algn="l"/>
            <a:r>
              <a:rPr lang="en-US" sz="2800" b="0" i="0" u="none" strike="noStrike" baseline="0" dirty="0">
                <a:solidFill>
                  <a:schemeClr val="bg1"/>
                </a:solidFill>
                <a:latin typeface="AdvOT569473da"/>
              </a:rPr>
              <a:t>Bites to the thorax higher mortality rates than bites elsewhere</a:t>
            </a:r>
            <a:endParaRPr lang="en-US" dirty="0">
              <a:solidFill>
                <a:schemeClr val="bg1"/>
              </a:solidFill>
            </a:endParaRPr>
          </a:p>
        </p:txBody>
      </p:sp>
    </p:spTree>
    <p:extLst>
      <p:ext uri="{BB962C8B-B14F-4D97-AF65-F5344CB8AC3E}">
        <p14:creationId xmlns:p14="http://schemas.microsoft.com/office/powerpoint/2010/main" val="545443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A004D-C6EC-435E-B9F0-F54455DDE82A}"/>
              </a:ext>
            </a:extLst>
          </p:cNvPr>
          <p:cNvSpPr>
            <a:spLocks noGrp="1"/>
          </p:cNvSpPr>
          <p:nvPr>
            <p:ph type="title"/>
          </p:nvPr>
        </p:nvSpPr>
        <p:spPr/>
        <p:txBody>
          <a:bodyPr/>
          <a:lstStyle/>
          <a:p>
            <a:r>
              <a:rPr lang="en-US" dirty="0">
                <a:solidFill>
                  <a:schemeClr val="bg1"/>
                </a:solidFill>
              </a:rPr>
              <a:t>Management of Bite wounds</a:t>
            </a:r>
          </a:p>
        </p:txBody>
      </p:sp>
      <p:sp>
        <p:nvSpPr>
          <p:cNvPr id="3" name="Content Placeholder 2">
            <a:extLst>
              <a:ext uri="{FF2B5EF4-FFF2-40B4-BE49-F238E27FC236}">
                <a16:creationId xmlns:a16="http://schemas.microsoft.com/office/drawing/2014/main" id="{E5DF3AEA-64B0-44C7-A8F0-AF5D14970818}"/>
              </a:ext>
            </a:extLst>
          </p:cNvPr>
          <p:cNvSpPr>
            <a:spLocks noGrp="1"/>
          </p:cNvSpPr>
          <p:nvPr>
            <p:ph idx="1"/>
          </p:nvPr>
        </p:nvSpPr>
        <p:spPr/>
        <p:txBody>
          <a:bodyPr/>
          <a:lstStyle/>
          <a:p>
            <a:pPr marL="514350" indent="-514350">
              <a:buAutoNum type="arabicParenR"/>
            </a:pPr>
            <a:r>
              <a:rPr lang="en-US" dirty="0">
                <a:solidFill>
                  <a:schemeClr val="bg1"/>
                </a:solidFill>
              </a:rPr>
              <a:t>Temporary care: (if P is unstable)</a:t>
            </a:r>
          </a:p>
          <a:p>
            <a:pPr>
              <a:buFontTx/>
              <a:buChar char="-"/>
            </a:pPr>
            <a:r>
              <a:rPr lang="en-US" dirty="0">
                <a:solidFill>
                  <a:schemeClr val="bg1"/>
                </a:solidFill>
              </a:rPr>
              <a:t>Minimize further contamination of the wound (cover it)</a:t>
            </a:r>
          </a:p>
          <a:p>
            <a:pPr>
              <a:buFontTx/>
              <a:buChar char="-"/>
            </a:pPr>
            <a:r>
              <a:rPr lang="en-US" dirty="0">
                <a:solidFill>
                  <a:schemeClr val="bg1"/>
                </a:solidFill>
              </a:rPr>
              <a:t>Clip hair and clean skin around wound</a:t>
            </a:r>
          </a:p>
          <a:p>
            <a:pPr>
              <a:buFontTx/>
              <a:buChar char="-"/>
            </a:pPr>
            <a:r>
              <a:rPr lang="en-US" dirty="0">
                <a:solidFill>
                  <a:schemeClr val="bg1"/>
                </a:solidFill>
              </a:rPr>
              <a:t>Pressure lavage the wound (18 G needle)</a:t>
            </a:r>
          </a:p>
          <a:p>
            <a:pPr>
              <a:buFontTx/>
              <a:buChar char="-"/>
            </a:pPr>
            <a:r>
              <a:rPr lang="en-US" dirty="0">
                <a:solidFill>
                  <a:schemeClr val="bg1"/>
                </a:solidFill>
              </a:rPr>
              <a:t>Open the wound</a:t>
            </a:r>
          </a:p>
          <a:p>
            <a:pPr>
              <a:buFontTx/>
              <a:buChar char="-"/>
            </a:pPr>
            <a:r>
              <a:rPr lang="en-US" dirty="0">
                <a:solidFill>
                  <a:schemeClr val="bg1"/>
                </a:solidFill>
              </a:rPr>
              <a:t>Antimicrobial ointment and systemic antibiotics if indicated</a:t>
            </a:r>
          </a:p>
          <a:p>
            <a:pPr marL="0" indent="0">
              <a:buNone/>
            </a:pPr>
            <a:endParaRPr lang="en-US" dirty="0">
              <a:solidFill>
                <a:schemeClr val="bg1"/>
              </a:solidFill>
            </a:endParaRPr>
          </a:p>
        </p:txBody>
      </p:sp>
    </p:spTree>
    <p:extLst>
      <p:ext uri="{BB962C8B-B14F-4D97-AF65-F5344CB8AC3E}">
        <p14:creationId xmlns:p14="http://schemas.microsoft.com/office/powerpoint/2010/main" val="3044715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35563-BD7E-4C44-864F-9929200CB720}"/>
              </a:ext>
            </a:extLst>
          </p:cNvPr>
          <p:cNvSpPr>
            <a:spLocks noGrp="1"/>
          </p:cNvSpPr>
          <p:nvPr>
            <p:ph type="title"/>
          </p:nvPr>
        </p:nvSpPr>
        <p:spPr/>
        <p:txBody>
          <a:bodyPr/>
          <a:lstStyle/>
          <a:p>
            <a:r>
              <a:rPr lang="en-US" dirty="0">
                <a:solidFill>
                  <a:schemeClr val="bg1"/>
                </a:solidFill>
              </a:rPr>
              <a:t>Management of Bite wounds</a:t>
            </a:r>
          </a:p>
        </p:txBody>
      </p:sp>
      <p:sp>
        <p:nvSpPr>
          <p:cNvPr id="3" name="Content Placeholder 2">
            <a:extLst>
              <a:ext uri="{FF2B5EF4-FFF2-40B4-BE49-F238E27FC236}">
                <a16:creationId xmlns:a16="http://schemas.microsoft.com/office/drawing/2014/main" id="{2E17772C-B47E-4A58-9908-C975AF50B821}"/>
              </a:ext>
            </a:extLst>
          </p:cNvPr>
          <p:cNvSpPr>
            <a:spLocks noGrp="1"/>
          </p:cNvSpPr>
          <p:nvPr>
            <p:ph idx="1"/>
          </p:nvPr>
        </p:nvSpPr>
        <p:spPr/>
        <p:txBody>
          <a:bodyPr/>
          <a:lstStyle/>
          <a:p>
            <a:pPr marL="0" indent="0">
              <a:buNone/>
            </a:pPr>
            <a:r>
              <a:rPr lang="en-US" dirty="0">
                <a:solidFill>
                  <a:schemeClr val="bg1"/>
                </a:solidFill>
              </a:rPr>
              <a:t>2) Definitive management</a:t>
            </a:r>
          </a:p>
          <a:p>
            <a:pPr>
              <a:buFontTx/>
              <a:buChar char="-"/>
            </a:pPr>
            <a:r>
              <a:rPr lang="en-US" dirty="0">
                <a:solidFill>
                  <a:schemeClr val="bg1"/>
                </a:solidFill>
              </a:rPr>
              <a:t>Under GA</a:t>
            </a:r>
          </a:p>
          <a:p>
            <a:pPr>
              <a:buFontTx/>
              <a:buChar char="-"/>
            </a:pPr>
            <a:r>
              <a:rPr lang="en-US" dirty="0">
                <a:solidFill>
                  <a:schemeClr val="bg1"/>
                </a:solidFill>
              </a:rPr>
              <a:t>Deeper cleaning/debridement and uncapping</a:t>
            </a:r>
          </a:p>
          <a:p>
            <a:pPr>
              <a:buFontTx/>
              <a:buChar char="-"/>
            </a:pPr>
            <a:r>
              <a:rPr lang="en-US" dirty="0">
                <a:solidFill>
                  <a:schemeClr val="bg1"/>
                </a:solidFill>
              </a:rPr>
              <a:t>Drain placement if needed</a:t>
            </a:r>
          </a:p>
          <a:p>
            <a:pPr>
              <a:buFontTx/>
              <a:buChar char="-"/>
            </a:pPr>
            <a:endParaRPr lang="en-US" dirty="0">
              <a:solidFill>
                <a:schemeClr val="bg1"/>
              </a:solidFill>
            </a:endParaRPr>
          </a:p>
        </p:txBody>
      </p:sp>
    </p:spTree>
    <p:extLst>
      <p:ext uri="{BB962C8B-B14F-4D97-AF65-F5344CB8AC3E}">
        <p14:creationId xmlns:p14="http://schemas.microsoft.com/office/powerpoint/2010/main" val="1685247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29C8A0-1A4A-431C-B686-21203DA5C753}"/>
              </a:ext>
            </a:extLst>
          </p:cNvPr>
          <p:cNvPicPr>
            <a:picLocks noChangeAspect="1"/>
          </p:cNvPicPr>
          <p:nvPr/>
        </p:nvPicPr>
        <p:blipFill rotWithShape="1">
          <a:blip r:embed="rId2"/>
          <a:srcRect l="35626" t="45556" r="24874" b="29556"/>
          <a:stretch/>
        </p:blipFill>
        <p:spPr>
          <a:xfrm>
            <a:off x="828040" y="882122"/>
            <a:ext cx="4815840" cy="1706880"/>
          </a:xfrm>
          <a:prstGeom prst="rect">
            <a:avLst/>
          </a:prstGeom>
        </p:spPr>
      </p:pic>
      <p:pic>
        <p:nvPicPr>
          <p:cNvPr id="9" name="Picture 8">
            <a:extLst>
              <a:ext uri="{FF2B5EF4-FFF2-40B4-BE49-F238E27FC236}">
                <a16:creationId xmlns:a16="http://schemas.microsoft.com/office/drawing/2014/main" id="{C51EFD87-A754-4840-90EE-1CBC55B6F766}"/>
              </a:ext>
            </a:extLst>
          </p:cNvPr>
          <p:cNvPicPr>
            <a:picLocks noChangeAspect="1"/>
          </p:cNvPicPr>
          <p:nvPr/>
        </p:nvPicPr>
        <p:blipFill rotWithShape="1">
          <a:blip r:embed="rId3"/>
          <a:srcRect l="10001" t="25207" r="33374" b="40889"/>
          <a:stretch/>
        </p:blipFill>
        <p:spPr>
          <a:xfrm>
            <a:off x="828040" y="3650825"/>
            <a:ext cx="6903720" cy="2325053"/>
          </a:xfrm>
          <a:prstGeom prst="rect">
            <a:avLst/>
          </a:prstGeom>
        </p:spPr>
      </p:pic>
      <p:sp>
        <p:nvSpPr>
          <p:cNvPr id="10" name="TextBox 9">
            <a:extLst>
              <a:ext uri="{FF2B5EF4-FFF2-40B4-BE49-F238E27FC236}">
                <a16:creationId xmlns:a16="http://schemas.microsoft.com/office/drawing/2014/main" id="{D5E639BC-6546-45DA-80C5-3CF2049EEDD5}"/>
              </a:ext>
            </a:extLst>
          </p:cNvPr>
          <p:cNvSpPr txBox="1"/>
          <p:nvPr/>
        </p:nvSpPr>
        <p:spPr>
          <a:xfrm>
            <a:off x="6400800" y="882122"/>
            <a:ext cx="5537200" cy="1785104"/>
          </a:xfrm>
          <a:prstGeom prst="rect">
            <a:avLst/>
          </a:prstGeom>
          <a:noFill/>
        </p:spPr>
        <p:txBody>
          <a:bodyPr wrap="square" rtlCol="0">
            <a:spAutoFit/>
          </a:bodyPr>
          <a:lstStyle/>
          <a:p>
            <a:r>
              <a:rPr lang="en-US" sz="2200" b="0" i="0" dirty="0">
                <a:solidFill>
                  <a:schemeClr val="bg1"/>
                </a:solidFill>
                <a:effectLst/>
              </a:rPr>
              <a:t>Antimicrobial activity against a spectrum of organisms including those with multi-drug resistance, with more potent activity overall against gram-positive than gram-negative bacteria</a:t>
            </a:r>
            <a:endParaRPr lang="en-US" sz="2200" dirty="0">
              <a:solidFill>
                <a:schemeClr val="bg1"/>
              </a:solidFill>
            </a:endParaRPr>
          </a:p>
        </p:txBody>
      </p:sp>
      <p:sp>
        <p:nvSpPr>
          <p:cNvPr id="2" name="TextBox 1">
            <a:extLst>
              <a:ext uri="{FF2B5EF4-FFF2-40B4-BE49-F238E27FC236}">
                <a16:creationId xmlns:a16="http://schemas.microsoft.com/office/drawing/2014/main" id="{2B8D87E5-2F7C-4EE6-A9B5-44298E38383B}"/>
              </a:ext>
            </a:extLst>
          </p:cNvPr>
          <p:cNvSpPr txBox="1"/>
          <p:nvPr/>
        </p:nvSpPr>
        <p:spPr>
          <a:xfrm>
            <a:off x="8023860" y="3650825"/>
            <a:ext cx="3340100" cy="2123658"/>
          </a:xfrm>
          <a:prstGeom prst="rect">
            <a:avLst/>
          </a:prstGeom>
          <a:noFill/>
        </p:spPr>
        <p:txBody>
          <a:bodyPr wrap="square" rtlCol="0">
            <a:spAutoFit/>
          </a:bodyPr>
          <a:lstStyle/>
          <a:p>
            <a:r>
              <a:rPr lang="es-AR" sz="2200" b="0" i="0" dirty="0" err="1">
                <a:solidFill>
                  <a:schemeClr val="bg1"/>
                </a:solidFill>
                <a:effectLst/>
              </a:rPr>
              <a:t>effective</a:t>
            </a:r>
            <a:r>
              <a:rPr lang="es-AR" sz="2200" b="0" i="0" dirty="0">
                <a:solidFill>
                  <a:schemeClr val="bg1"/>
                </a:solidFill>
                <a:effectLst/>
              </a:rPr>
              <a:t> </a:t>
            </a:r>
            <a:r>
              <a:rPr lang="es-AR" sz="2200" b="0" i="0" dirty="0" err="1">
                <a:solidFill>
                  <a:schemeClr val="bg1"/>
                </a:solidFill>
                <a:effectLst/>
              </a:rPr>
              <a:t>against</a:t>
            </a:r>
            <a:r>
              <a:rPr lang="es-AR" sz="2200" b="0" i="0" dirty="0">
                <a:solidFill>
                  <a:schemeClr val="bg1"/>
                </a:solidFill>
                <a:effectLst/>
              </a:rPr>
              <a:t> </a:t>
            </a:r>
            <a:r>
              <a:rPr lang="es-AR" sz="2200" b="0" i="0" dirty="0" err="1">
                <a:solidFill>
                  <a:schemeClr val="bg1"/>
                </a:solidFill>
                <a:effectLst/>
              </a:rPr>
              <a:t>methicillin-resistant</a:t>
            </a:r>
            <a:r>
              <a:rPr lang="es-AR" sz="2200" b="0" i="0" dirty="0">
                <a:solidFill>
                  <a:schemeClr val="bg1"/>
                </a:solidFill>
                <a:effectLst/>
              </a:rPr>
              <a:t> </a:t>
            </a:r>
            <a:r>
              <a:rPr lang="es-AR" sz="2200" b="0" i="1" dirty="0">
                <a:solidFill>
                  <a:schemeClr val="bg1"/>
                </a:solidFill>
                <a:effectLst/>
              </a:rPr>
              <a:t>S. </a:t>
            </a:r>
            <a:r>
              <a:rPr lang="es-AR" sz="2200" b="0" i="1" dirty="0" err="1">
                <a:solidFill>
                  <a:schemeClr val="bg1"/>
                </a:solidFill>
                <a:effectLst/>
              </a:rPr>
              <a:t>aureus</a:t>
            </a:r>
            <a:r>
              <a:rPr lang="es-AR" sz="2200" b="0" i="0" dirty="0">
                <a:solidFill>
                  <a:schemeClr val="bg1"/>
                </a:solidFill>
                <a:effectLst/>
              </a:rPr>
              <a:t> (MRSA), </a:t>
            </a:r>
            <a:r>
              <a:rPr lang="el-GR" sz="2200" b="0" i="0" dirty="0">
                <a:solidFill>
                  <a:schemeClr val="bg1"/>
                </a:solidFill>
                <a:effectLst/>
              </a:rPr>
              <a:t>β-</a:t>
            </a:r>
            <a:r>
              <a:rPr lang="es-AR" sz="2200" b="0" i="1" dirty="0" err="1">
                <a:solidFill>
                  <a:schemeClr val="bg1"/>
                </a:solidFill>
                <a:effectLst/>
              </a:rPr>
              <a:t>haemolytic</a:t>
            </a:r>
            <a:r>
              <a:rPr lang="es-AR" sz="2200" b="0" i="1" dirty="0">
                <a:solidFill>
                  <a:schemeClr val="bg1"/>
                </a:solidFill>
                <a:effectLst/>
              </a:rPr>
              <a:t> </a:t>
            </a:r>
            <a:r>
              <a:rPr lang="es-AR" sz="2200" b="0" i="1" dirty="0" err="1">
                <a:solidFill>
                  <a:schemeClr val="bg1"/>
                </a:solidFill>
                <a:effectLst/>
              </a:rPr>
              <a:t>streptococci</a:t>
            </a:r>
            <a:r>
              <a:rPr lang="es-AR" sz="2200" b="0" i="0" dirty="0">
                <a:solidFill>
                  <a:schemeClr val="bg1"/>
                </a:solidFill>
                <a:effectLst/>
              </a:rPr>
              <a:t> and </a:t>
            </a:r>
            <a:r>
              <a:rPr lang="es-AR" sz="2200" b="0" i="0" dirty="0" err="1">
                <a:solidFill>
                  <a:schemeClr val="bg1"/>
                </a:solidFill>
                <a:effectLst/>
              </a:rPr>
              <a:t>vancomycin-resistant</a:t>
            </a:r>
            <a:r>
              <a:rPr lang="es-AR" sz="2200" b="0" i="0" dirty="0">
                <a:solidFill>
                  <a:schemeClr val="bg1"/>
                </a:solidFill>
                <a:effectLst/>
              </a:rPr>
              <a:t> </a:t>
            </a:r>
            <a:r>
              <a:rPr lang="es-AR" sz="2200" b="0" i="1" dirty="0" err="1">
                <a:solidFill>
                  <a:schemeClr val="bg1"/>
                </a:solidFill>
                <a:effectLst/>
              </a:rPr>
              <a:t>Enterococci</a:t>
            </a:r>
            <a:r>
              <a:rPr lang="es-AR" sz="2200" b="0" i="0" dirty="0">
                <a:solidFill>
                  <a:schemeClr val="bg1"/>
                </a:solidFill>
                <a:effectLst/>
              </a:rPr>
              <a:t> (VRE)</a:t>
            </a:r>
            <a:endParaRPr lang="en-US" sz="2200" dirty="0">
              <a:solidFill>
                <a:schemeClr val="bg1"/>
              </a:solidFill>
            </a:endParaRPr>
          </a:p>
        </p:txBody>
      </p:sp>
    </p:spTree>
    <p:extLst>
      <p:ext uri="{BB962C8B-B14F-4D97-AF65-F5344CB8AC3E}">
        <p14:creationId xmlns:p14="http://schemas.microsoft.com/office/powerpoint/2010/main" val="4081103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D5BE7-0482-4F11-A968-46AE921DDDE2}"/>
              </a:ext>
            </a:extLst>
          </p:cNvPr>
          <p:cNvSpPr>
            <a:spLocks noGrp="1"/>
          </p:cNvSpPr>
          <p:nvPr>
            <p:ph type="title"/>
          </p:nvPr>
        </p:nvSpPr>
        <p:spPr/>
        <p:txBody>
          <a:bodyPr/>
          <a:lstStyle/>
          <a:p>
            <a:r>
              <a:rPr lang="en-US" dirty="0">
                <a:solidFill>
                  <a:schemeClr val="bg1"/>
                </a:solidFill>
              </a:rPr>
              <a:t>Infection and bite wounds</a:t>
            </a:r>
          </a:p>
        </p:txBody>
      </p:sp>
      <p:sp>
        <p:nvSpPr>
          <p:cNvPr id="3" name="Content Placeholder 2">
            <a:extLst>
              <a:ext uri="{FF2B5EF4-FFF2-40B4-BE49-F238E27FC236}">
                <a16:creationId xmlns:a16="http://schemas.microsoft.com/office/drawing/2014/main" id="{8C0B719C-D63C-4B96-83D6-3CC2B983BF92}"/>
              </a:ext>
            </a:extLst>
          </p:cNvPr>
          <p:cNvSpPr>
            <a:spLocks noGrp="1"/>
          </p:cNvSpPr>
          <p:nvPr>
            <p:ph idx="1"/>
          </p:nvPr>
        </p:nvSpPr>
        <p:spPr/>
        <p:txBody>
          <a:bodyPr/>
          <a:lstStyle/>
          <a:p>
            <a:r>
              <a:rPr lang="en-US" dirty="0">
                <a:solidFill>
                  <a:schemeClr val="bg1"/>
                </a:solidFill>
              </a:rPr>
              <a:t>Polymicrobial flora of the oral cavity (aerobic and anaerobic)</a:t>
            </a:r>
          </a:p>
          <a:p>
            <a:r>
              <a:rPr lang="en-US" dirty="0">
                <a:solidFill>
                  <a:schemeClr val="bg1"/>
                </a:solidFill>
              </a:rPr>
              <a:t>Aerobic infections more common than anaerobic alone</a:t>
            </a:r>
          </a:p>
          <a:p>
            <a:r>
              <a:rPr lang="en-US" dirty="0">
                <a:solidFill>
                  <a:schemeClr val="bg1"/>
                </a:solidFill>
              </a:rPr>
              <a:t>Pasteurella </a:t>
            </a:r>
            <a:r>
              <a:rPr lang="en-US" dirty="0" err="1">
                <a:solidFill>
                  <a:schemeClr val="bg1"/>
                </a:solidFill>
              </a:rPr>
              <a:t>spp</a:t>
            </a:r>
            <a:r>
              <a:rPr lang="en-US" dirty="0">
                <a:solidFill>
                  <a:schemeClr val="bg1"/>
                </a:solidFill>
              </a:rPr>
              <a:t> </a:t>
            </a:r>
            <a:r>
              <a:rPr lang="en-US" dirty="0">
                <a:solidFill>
                  <a:schemeClr val="bg1"/>
                </a:solidFill>
                <a:sym typeface="Wingdings" panose="05000000000000000000" pitchFamily="2" charset="2"/>
              </a:rPr>
              <a:t> most common agent isolated from wounds in people</a:t>
            </a:r>
          </a:p>
          <a:p>
            <a:r>
              <a:rPr lang="en-US" dirty="0">
                <a:solidFill>
                  <a:schemeClr val="bg1"/>
                </a:solidFill>
              </a:rPr>
              <a:t>In general, 3 hours is considered the maximum acceptable delay in administration of antibiotics in bite wound management</a:t>
            </a:r>
          </a:p>
          <a:p>
            <a:endParaRPr lang="en-US" dirty="0">
              <a:solidFill>
                <a:schemeClr val="bg1"/>
              </a:solidFill>
            </a:endParaRPr>
          </a:p>
        </p:txBody>
      </p:sp>
      <p:pic>
        <p:nvPicPr>
          <p:cNvPr id="5" name="Picture 4">
            <a:extLst>
              <a:ext uri="{FF2B5EF4-FFF2-40B4-BE49-F238E27FC236}">
                <a16:creationId xmlns:a16="http://schemas.microsoft.com/office/drawing/2014/main" id="{17D1F928-89E8-41C5-9993-2A2C1894B103}"/>
              </a:ext>
            </a:extLst>
          </p:cNvPr>
          <p:cNvPicPr>
            <a:picLocks noChangeAspect="1"/>
          </p:cNvPicPr>
          <p:nvPr/>
        </p:nvPicPr>
        <p:blipFill rotWithShape="1">
          <a:blip r:embed="rId3"/>
          <a:srcRect l="10250" t="33111" r="39250" b="46444"/>
          <a:stretch/>
        </p:blipFill>
        <p:spPr>
          <a:xfrm>
            <a:off x="1112519" y="4829175"/>
            <a:ext cx="7305813" cy="1663700"/>
          </a:xfrm>
          <a:prstGeom prst="rect">
            <a:avLst/>
          </a:prstGeom>
        </p:spPr>
      </p:pic>
    </p:spTree>
    <p:extLst>
      <p:ext uri="{BB962C8B-B14F-4D97-AF65-F5344CB8AC3E}">
        <p14:creationId xmlns:p14="http://schemas.microsoft.com/office/powerpoint/2010/main" val="3151624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2773</TotalTime>
  <Words>2392</Words>
  <Application>Microsoft Office PowerPoint</Application>
  <PresentationFormat>Widescreen</PresentationFormat>
  <Paragraphs>292</Paragraphs>
  <Slides>43</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43</vt:i4>
      </vt:variant>
    </vt:vector>
  </HeadingPairs>
  <TitlesOfParts>
    <vt:vector size="53" baseType="lpstr">
      <vt:lpstr>AdvOT569473da</vt:lpstr>
      <vt:lpstr>AdvTimes</vt:lpstr>
      <vt:lpstr>Arial</vt:lpstr>
      <vt:lpstr>BlinkMacSystemFont</vt:lpstr>
      <vt:lpstr>Calibri</vt:lpstr>
      <vt:lpstr>Calibri Light</vt:lpstr>
      <vt:lpstr>PalatinoLTStd-Italic</vt:lpstr>
      <vt:lpstr>PalatinoLTStd-Roman</vt:lpstr>
      <vt:lpstr>STIXGeneral-Regular</vt:lpstr>
      <vt:lpstr>Office Theme</vt:lpstr>
      <vt:lpstr> Shock/Trauma sessions  A tale of two cats</vt:lpstr>
      <vt:lpstr>PowerPoint Presentation</vt:lpstr>
      <vt:lpstr>Case #1</vt:lpstr>
      <vt:lpstr>Bite Wounds</vt:lpstr>
      <vt:lpstr>Bite Wounds</vt:lpstr>
      <vt:lpstr>Management of Bite wounds</vt:lpstr>
      <vt:lpstr>Management of Bite wounds</vt:lpstr>
      <vt:lpstr>PowerPoint Presentation</vt:lpstr>
      <vt:lpstr>Infection and bite wounds</vt:lpstr>
      <vt:lpstr>Small details</vt:lpstr>
      <vt:lpstr>PowerPoint Presentation</vt:lpstr>
      <vt:lpstr>PowerPoint Presentation</vt:lpstr>
      <vt:lpstr>PowerPoint Presentation</vt:lpstr>
      <vt:lpstr>PowerPoint Presentation</vt:lpstr>
      <vt:lpstr>PowerPoint Presentation</vt:lpstr>
      <vt:lpstr>Craniomaxillo-facial trauma</vt:lpstr>
      <vt:lpstr>Cranio-maxillo-facial trauma</vt:lpstr>
      <vt:lpstr>Cranio-maxillo-facial trauma</vt:lpstr>
      <vt:lpstr>PowerPoint Presentation</vt:lpstr>
      <vt:lpstr>PowerPoint Presentation</vt:lpstr>
      <vt:lpstr>PowerPoint Presentation</vt:lpstr>
      <vt:lpstr>Case #2</vt:lpstr>
      <vt:lpstr>Tracheal trauma</vt:lpstr>
      <vt:lpstr>Tracheal Trauma</vt:lpstr>
      <vt:lpstr>Causes</vt:lpstr>
      <vt:lpstr>Pathophysiology</vt:lpstr>
      <vt:lpstr>Clinical signs</vt:lpstr>
      <vt:lpstr>Differential diagnosis</vt:lpstr>
      <vt:lpstr>Diagnosis</vt:lpstr>
      <vt:lpstr>PowerPoint Presentation</vt:lpstr>
      <vt:lpstr>PowerPoint Presentation</vt:lpstr>
      <vt:lpstr>Treatment</vt:lpstr>
      <vt:lpstr>PowerPoint Presentation</vt:lpstr>
      <vt:lpstr>Post-op care</vt:lpstr>
      <vt:lpstr>Treatment</vt:lpstr>
      <vt:lpstr>PowerPoint Presentation</vt:lpstr>
      <vt:lpstr>Outcome and prognosis</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tale of two cats</dc:title>
  <dc:creator>Tomas Boullhesen Williams</dc:creator>
  <cp:lastModifiedBy>Tomas Boullhesen Williams</cp:lastModifiedBy>
  <cp:revision>52</cp:revision>
  <dcterms:created xsi:type="dcterms:W3CDTF">2020-09-07T23:17:57Z</dcterms:created>
  <dcterms:modified xsi:type="dcterms:W3CDTF">2020-09-10T18:37:40Z</dcterms:modified>
</cp:coreProperties>
</file>