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8" r:id="rId6"/>
    <p:sldId id="257" r:id="rId7"/>
    <p:sldId id="259" r:id="rId8"/>
    <p:sldId id="262" r:id="rId9"/>
    <p:sldId id="261" r:id="rId10"/>
    <p:sldId id="26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E3E8B-FED7-42DE-9368-721ED5C766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C9954-95E3-4D5E-9261-ABCB8B7ACE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3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6D10E-768A-4402-8BD4-C6D7DE590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9284C-7B00-4496-A2FB-B360BEF66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of </a:t>
            </a:r>
            <a:r>
              <a:rPr lang="en-US" dirty="0" err="1"/>
              <a:t>abx</a:t>
            </a:r>
            <a:r>
              <a:rPr lang="en-US" dirty="0"/>
              <a:t> in sepsis</a:t>
            </a:r>
          </a:p>
          <a:p>
            <a:r>
              <a:rPr lang="en-US" dirty="0"/>
              <a:t>Definitions MDR, HAI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Papers, DIANA</a:t>
            </a:r>
          </a:p>
          <a:p>
            <a:r>
              <a:rPr lang="en-US" dirty="0"/>
              <a:t>Cases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13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E37A5-7667-46FE-BF31-CB46FEB0E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an infection?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F62F1-F212-471D-B08B-25CE1D4CD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Pancreatitis</a:t>
            </a:r>
          </a:p>
          <a:p>
            <a:r>
              <a:rPr lang="en-US" dirty="0"/>
              <a:t>Urethral obstruction</a:t>
            </a:r>
          </a:p>
          <a:p>
            <a:r>
              <a:rPr lang="en-US" dirty="0"/>
              <a:t>Upper respiratory infection</a:t>
            </a:r>
          </a:p>
          <a:p>
            <a:r>
              <a:rPr lang="en-US" dirty="0"/>
              <a:t>Diarrhea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626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2D749-1B31-4573-879D-13505D78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Urinary Tract infections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A260B-7EDB-43E9-B27F-0C02CC7A8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Rex is a 4 year old MN Mixed breed that presented for hematuria and pollakiuria</a:t>
            </a:r>
          </a:p>
          <a:p>
            <a:r>
              <a:rPr lang="en-US" dirty="0"/>
              <a:t>Important history questions? UTI previously, recent </a:t>
            </a:r>
            <a:r>
              <a:rPr lang="en-US" dirty="0" err="1"/>
              <a:t>abx</a:t>
            </a:r>
            <a:r>
              <a:rPr lang="en-US" dirty="0"/>
              <a:t>, other underlying conditions </a:t>
            </a:r>
          </a:p>
          <a:p>
            <a:r>
              <a:rPr lang="en-US" dirty="0"/>
              <a:t>Sporadic- E.coli, </a:t>
            </a:r>
            <a:r>
              <a:rPr lang="en-US" dirty="0" err="1"/>
              <a:t>Pyelo</a:t>
            </a:r>
            <a:r>
              <a:rPr lang="en-US" dirty="0"/>
              <a:t>- Enterobacteriaceae, Prostatitis- gram negative ( </a:t>
            </a:r>
            <a:r>
              <a:rPr lang="en-US" dirty="0" err="1"/>
              <a:t>e.coli</a:t>
            </a:r>
            <a:r>
              <a:rPr lang="en-US" dirty="0"/>
              <a:t>, pseudo, </a:t>
            </a:r>
            <a:r>
              <a:rPr lang="en-US" dirty="0" err="1"/>
              <a:t>kleb</a:t>
            </a:r>
            <a:r>
              <a:rPr lang="en-US" dirty="0"/>
              <a:t>, pseudo, past) gram positive (staph and strep), brucella </a:t>
            </a:r>
          </a:p>
        </p:txBody>
      </p:sp>
    </p:spTree>
    <p:extLst>
      <p:ext uri="{BB962C8B-B14F-4D97-AF65-F5344CB8AC3E}">
        <p14:creationId xmlns:p14="http://schemas.microsoft.com/office/powerpoint/2010/main" val="976286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FDF5E-3FE5-4C57-98EA-6E6519E6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CA587-6909-481D-83A2-491A0EECB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Sporadic- urinalysis +/- aerobic culture</a:t>
            </a:r>
          </a:p>
          <a:p>
            <a:r>
              <a:rPr lang="en-US" dirty="0"/>
              <a:t>Recurrent- u/a, culture, imaging  </a:t>
            </a:r>
          </a:p>
          <a:p>
            <a:r>
              <a:rPr lang="en-US" dirty="0" err="1"/>
              <a:t>Pyelo</a:t>
            </a:r>
            <a:r>
              <a:rPr lang="en-US" dirty="0"/>
              <a:t>- above plus chemistry,  blood cultures or </a:t>
            </a:r>
            <a:r>
              <a:rPr lang="en-US" dirty="0" err="1"/>
              <a:t>pyelocentesis</a:t>
            </a:r>
            <a:endParaRPr lang="en-US" dirty="0"/>
          </a:p>
          <a:p>
            <a:r>
              <a:rPr lang="en-US" dirty="0"/>
              <a:t>Prost- above and palpation, third fraction of ejaculate, aspirates or bx </a:t>
            </a:r>
          </a:p>
        </p:txBody>
      </p:sp>
    </p:spTree>
    <p:extLst>
      <p:ext uri="{BB962C8B-B14F-4D97-AF65-F5344CB8AC3E}">
        <p14:creationId xmlns:p14="http://schemas.microsoft.com/office/powerpoint/2010/main" val="27301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AF781-75AC-4A28-9F1D-5D1D8105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D8DA2-C725-4E48-A7B6-D953CD272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Sporadic cystitis – can start empiric without culture, or NSAIDs alone</a:t>
            </a:r>
          </a:p>
          <a:p>
            <a:r>
              <a:rPr lang="en-US" dirty="0"/>
              <a:t>Amoxicillin is first line, treat for 3-5 days</a:t>
            </a:r>
          </a:p>
          <a:p>
            <a:r>
              <a:rPr lang="en-US" dirty="0"/>
              <a:t>Recurrent cystitis – same as above, re-asses at culture, longer course in persistent/relapse 7-14 </a:t>
            </a:r>
          </a:p>
          <a:p>
            <a:r>
              <a:rPr lang="en-US" dirty="0" err="1"/>
              <a:t>Pyelo</a:t>
            </a:r>
            <a:r>
              <a:rPr lang="en-US" dirty="0"/>
              <a:t>- based on breakpoints for serum and not urine drug concentrations, empiric </a:t>
            </a:r>
            <a:r>
              <a:rPr lang="en-US" dirty="0" err="1"/>
              <a:t>tx</a:t>
            </a:r>
            <a:r>
              <a:rPr lang="en-US" dirty="0"/>
              <a:t>, </a:t>
            </a:r>
            <a:r>
              <a:rPr lang="en-US" dirty="0" err="1"/>
              <a:t>fluoro</a:t>
            </a:r>
            <a:r>
              <a:rPr lang="en-US" dirty="0"/>
              <a:t> or </a:t>
            </a:r>
            <a:r>
              <a:rPr lang="en-US" dirty="0" err="1"/>
              <a:t>cefpo</a:t>
            </a:r>
            <a:r>
              <a:rPr lang="en-US" dirty="0"/>
              <a:t>. 10-14 days </a:t>
            </a:r>
          </a:p>
          <a:p>
            <a:r>
              <a:rPr lang="en-US" dirty="0"/>
              <a:t>Prost- trimethoprim, no macrolides, </a:t>
            </a:r>
            <a:r>
              <a:rPr lang="en-US" dirty="0" err="1"/>
              <a:t>clinda</a:t>
            </a:r>
            <a:r>
              <a:rPr lang="en-US" dirty="0"/>
              <a:t> doxy, </a:t>
            </a:r>
            <a:r>
              <a:rPr lang="en-US" dirty="0" err="1"/>
              <a:t>fluoro</a:t>
            </a:r>
            <a:r>
              <a:rPr lang="en-US" dirty="0"/>
              <a:t>, </a:t>
            </a:r>
            <a:r>
              <a:rPr lang="en-US" dirty="0" err="1"/>
              <a:t>chlor</a:t>
            </a:r>
            <a:r>
              <a:rPr lang="en-US" dirty="0"/>
              <a:t> prostatic fluid conc only 60%</a:t>
            </a:r>
          </a:p>
        </p:txBody>
      </p:sp>
    </p:spTree>
    <p:extLst>
      <p:ext uri="{BB962C8B-B14F-4D97-AF65-F5344CB8AC3E}">
        <p14:creationId xmlns:p14="http://schemas.microsoft.com/office/powerpoint/2010/main" val="3728615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0565-987E-4B81-A2B1-F57A342F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FABA-6DF7-4722-8E3E-97ED0EC5F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Amoxicillin- first line,  Klebsiella </a:t>
            </a:r>
            <a:r>
              <a:rPr lang="en-US" dirty="0" err="1"/>
              <a:t>spp</a:t>
            </a:r>
            <a:r>
              <a:rPr lang="en-US" dirty="0"/>
              <a:t> resistant </a:t>
            </a:r>
          </a:p>
          <a:p>
            <a:r>
              <a:rPr lang="en-US" dirty="0"/>
              <a:t>No evidence that </a:t>
            </a:r>
            <a:r>
              <a:rPr lang="en-US" dirty="0" err="1"/>
              <a:t>Clavamox</a:t>
            </a:r>
            <a:r>
              <a:rPr lang="en-US" dirty="0"/>
              <a:t> confers any advantage</a:t>
            </a:r>
          </a:p>
          <a:p>
            <a:r>
              <a:rPr lang="en-US" dirty="0"/>
              <a:t>Cefpodoxime enterococcus </a:t>
            </a:r>
            <a:r>
              <a:rPr lang="en-US" dirty="0" err="1"/>
              <a:t>spp</a:t>
            </a:r>
            <a:r>
              <a:rPr lang="en-US" dirty="0"/>
              <a:t> R</a:t>
            </a:r>
          </a:p>
          <a:p>
            <a:r>
              <a:rPr lang="en-US" dirty="0"/>
              <a:t>Cephalexin not active against Enterobacteriaceae </a:t>
            </a:r>
          </a:p>
          <a:p>
            <a:r>
              <a:rPr lang="en-US" dirty="0"/>
              <a:t>Amikacin- MDR </a:t>
            </a:r>
          </a:p>
          <a:p>
            <a:r>
              <a:rPr lang="en-US" dirty="0" err="1"/>
              <a:t>Enro</a:t>
            </a:r>
            <a:r>
              <a:rPr lang="en-US" dirty="0"/>
              <a:t>- not active enterococcus </a:t>
            </a:r>
          </a:p>
          <a:p>
            <a:r>
              <a:rPr lang="en-US" dirty="0"/>
              <a:t>Imipenem – MDR pseudo and ESBL prod Enterobacter</a:t>
            </a:r>
          </a:p>
          <a:p>
            <a:r>
              <a:rPr lang="en-US" dirty="0" err="1"/>
              <a:t>Marbo</a:t>
            </a:r>
            <a:r>
              <a:rPr lang="en-US" dirty="0"/>
              <a:t>/pradofloxacin- first line pyelonephritis</a:t>
            </a:r>
          </a:p>
          <a:p>
            <a:r>
              <a:rPr lang="en-US" dirty="0"/>
              <a:t>TMS- prostate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181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FCD30-49B6-4FC6-90EC-07103611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EB970-F42E-4BE4-B59B-036CBED97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Keir I, Dickinson AE. The role of antimicrobials in the treatment of sepsis and critical illness-related bacterial infections: examination of the evidence. J Vet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Emerg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Crit Care (San Antonio). 2015 Jan-Feb;25(1):55-62.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10.1111/vec.12272.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2015 Jan 5. PMID: 25559992.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8502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0C8F1EDDDCA43912C9CD33B6C7633" ma:contentTypeVersion="4" ma:contentTypeDescription="Create a new document." ma:contentTypeScope="" ma:versionID="90b2718d60f802d9dd4e3cb9324c423b">
  <xsd:schema xmlns:xsd="http://www.w3.org/2001/XMLSchema" xmlns:xs="http://www.w3.org/2001/XMLSchema" xmlns:p="http://schemas.microsoft.com/office/2006/metadata/properties" xmlns:ns3="eead8066-1649-4026-958d-e71beebcb467" targetNamespace="http://schemas.microsoft.com/office/2006/metadata/properties" ma:root="true" ma:fieldsID="08ebdad197b02361a3ddbd25dd822dae" ns3:_="">
    <xsd:import namespace="eead8066-1649-4026-958d-e71beebcb46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d8066-1649-4026-958d-e71beebcb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57C0D0-125E-4EF7-94CF-D813C57BA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d8066-1649-4026-958d-e71beebcb4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65C26-EADF-46E9-ADA9-95F09826ED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6B58F7-8623-40F9-B0D6-07C4FB42D0A9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purl.org/dc/terms/"/>
    <ds:schemaRef ds:uri="http://purl.org/dc/dcmitype/"/>
    <ds:schemaRef ds:uri="eead8066-1649-4026-958d-e71beebcb467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1681</TotalTime>
  <Words>308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BlinkMacSystemFont</vt:lpstr>
      <vt:lpstr>Gill Sans MT</vt:lpstr>
      <vt:lpstr>Parcel</vt:lpstr>
      <vt:lpstr>PowerPoint Presentation</vt:lpstr>
      <vt:lpstr>PowerPoint Presentation</vt:lpstr>
      <vt:lpstr>Is there an infection?</vt:lpstr>
      <vt:lpstr>Urinary Tract infections</vt:lpstr>
      <vt:lpstr>diagnostics</vt:lpstr>
      <vt:lpstr>PowerPoint Presentation</vt:lpstr>
      <vt:lpstr>PowerPoint Presentation</vt:lpstr>
      <vt:lpstr>ref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Davis</dc:creator>
  <cp:lastModifiedBy>Samantha Davis</cp:lastModifiedBy>
  <cp:revision>14</cp:revision>
  <dcterms:created xsi:type="dcterms:W3CDTF">2021-01-18T08:45:34Z</dcterms:created>
  <dcterms:modified xsi:type="dcterms:W3CDTF">2021-01-20T16:30:22Z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0x0101000700C8F1EDDDCA43912C9CD33B6C7633</vt:lpwstr>
  </property>
</Properties>
</file>