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93" r:id="rId9"/>
    <p:sldId id="292" r:id="rId10"/>
    <p:sldId id="263" r:id="rId11"/>
    <p:sldId id="264" r:id="rId12"/>
    <p:sldId id="265" r:id="rId13"/>
    <p:sldId id="295" r:id="rId14"/>
    <p:sldId id="296" r:id="rId15"/>
    <p:sldId id="280" r:id="rId16"/>
    <p:sldId id="266" r:id="rId17"/>
    <p:sldId id="281" r:id="rId18"/>
    <p:sldId id="291" r:id="rId19"/>
    <p:sldId id="294" r:id="rId20"/>
    <p:sldId id="297" r:id="rId21"/>
    <p:sldId id="290" r:id="rId22"/>
    <p:sldId id="267" r:id="rId23"/>
    <p:sldId id="286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98" r:id="rId37"/>
    <p:sldId id="299" r:id="rId38"/>
    <p:sldId id="300" r:id="rId39"/>
    <p:sldId id="282" r:id="rId40"/>
    <p:sldId id="283" r:id="rId41"/>
    <p:sldId id="301" r:id="rId42"/>
    <p:sldId id="28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F1735-38C9-4887-B459-39084D1A8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B073E-791E-4097-9FA1-69FAC04C1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C62ED-3482-4EFF-B96B-869B9A313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A385D-45A3-413E-BB31-72FD15BEA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83DC9-25A2-4784-B487-16E3E0BAB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21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650E5-1B87-4C62-BF69-0226DA34B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88E847-1865-41EB-A236-D4DDFCD8A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CDE88-891E-4E45-B885-111A642F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9ED92-3708-4B99-930E-68C5E1AE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BE85B-62FF-46B8-BB58-238BE4B36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25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84D8A9-2532-4671-8F14-DAE884A18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88309-0258-4E4D-91BA-71BFCD16BC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8C71E-B8AE-4C4A-999A-798C8A386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C4359-B7E7-4080-B548-382ADB79F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023A9-C6C7-430F-BF7F-E01F1A2BA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7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2C4DF-B178-44EF-8820-775B2F312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79CE3-BB2E-408D-B362-553F671C3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36E01-0C39-4A2F-BF10-8DD87EF8F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B104A-74CE-4CB2-A62C-3580DB3A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148C6-DB12-4BB2-9BD3-F1AB4DC6F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878CB-3AF4-425E-8CFC-0DC37605E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CDABE-9620-4A11-8326-33419DFEE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3E44A-A53E-4A37-BF1C-61E904C9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1E37B-D92E-4CB2-B74A-7F79F584F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8B7FF-A4EF-4264-9CCB-573D770F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48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32C49-FFC8-4E91-A7DE-1CB4371CD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9F161-D9F7-4205-90B7-6CCDC1A24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8EE42-72BE-42B5-903E-660D408FA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0E989-18C3-4695-9D01-E74CD238F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2AB6A3-D5AD-4FCB-B4F6-E70434F4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85CA24-0980-41C8-8748-D3B2C76A7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95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150B2-3E8A-4CA1-A6BF-5C9BBAA20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8A562-CC5E-4CC1-8EA8-E9699E0EF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34F95-F3C5-4A2D-B7B2-47A52E4AC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4DBA27-5C6B-4435-8438-529FA3E71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ED7497-226A-4B4F-A35D-51CCC674B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9C31F5-C9EF-4410-A1D6-1CC094D32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55C4A6-E30F-4111-A1CC-7A952EF3E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E1D7B4-8B19-4B9F-B8C4-D6830CA78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6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3D328-92BC-4318-941F-01F5831D9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308CBB-60E4-4C85-8456-A973924ED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E08847-2DA7-4825-8760-FA233759F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533EC-E252-4A57-9BC9-29C026375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9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03ECD0-A3B3-4F24-8AB0-FF3EAF5C4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43AD4-B370-4D49-A36C-4E56D7DF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03EEE-759C-4E04-98D3-BDD9553B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0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4F408-EFE3-4EA4-8A15-ED362EF4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E1DA7-C890-4223-A057-67CD378A2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930B38-B048-40E4-BF7E-9019EA76E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6DC143-2A61-4103-AB71-0497FC79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B99CC-931C-4ED5-B4F8-8AF96058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F8266B-BB10-4DB3-8C21-4D35F556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59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5D5E-40B8-4459-A8B3-CCAAC12A9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612BEF-9819-4E26-82A0-2285ECAD8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05F5-5971-47E3-BFDE-A5E67FE8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F4B1F-DC0E-442F-A5A2-9B29CC63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0B2B82-81AB-4504-AC4B-C48D16564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BB6752-CA1D-4433-B838-FE8DACC8F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2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0DC49C-F871-4500-929A-D669F517E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7F30-149E-4B27-B274-A2355F959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D437C-A99A-4676-9086-DA0A0BDA0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79195-89B4-46D9-ADB1-62EC841D49F1}" type="datetimeFigureOut">
              <a:rPr lang="en-US" smtClean="0"/>
              <a:t>1/5/2021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E5C8A-0AE0-4DF8-B83F-72E17F52A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AD6D6-14F2-4568-AE6E-58E61D55A3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D6449-E61B-491B-8BAB-E13C029ED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45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54A10D-1274-4BEB-A710-E8E875387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76212"/>
            <a:ext cx="9753600" cy="6505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3C66F4-117B-4F7F-8DFC-5E1D2A2A1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36719"/>
            <a:ext cx="9144000" cy="104330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Vasoactive agents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4B161-319A-4B51-9350-9DCB1F893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16868"/>
            <a:ext cx="9144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Tomas Boullhesen-Williams, DVM</a:t>
            </a:r>
          </a:p>
          <a:p>
            <a:r>
              <a:rPr lang="en-US" dirty="0">
                <a:solidFill>
                  <a:schemeClr val="bg1"/>
                </a:solidFill>
              </a:rPr>
              <a:t>ECC resident</a:t>
            </a:r>
          </a:p>
          <a:p>
            <a:r>
              <a:rPr lang="en-US" dirty="0">
                <a:solidFill>
                  <a:schemeClr val="bg1"/>
                </a:solidFill>
              </a:rPr>
              <a:t>1/5/20</a:t>
            </a:r>
          </a:p>
        </p:txBody>
      </p:sp>
    </p:spTree>
    <p:extLst>
      <p:ext uri="{BB962C8B-B14F-4D97-AF65-F5344CB8AC3E}">
        <p14:creationId xmlns:p14="http://schemas.microsoft.com/office/powerpoint/2010/main" val="4029264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AB898-01EE-451C-84FF-065593D02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When to start pressors?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E8833-ED32-4395-8559-7FFA9A88A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Universally agreed that achieving an adequate MAP is important. Number remains controversial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MAP does not equate with perfusion: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Increasing the MAP with a pure vasoconstrictor (phenylephrine) may not improve organ perfusion. 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If MAP is increased without causing excessive vasoconstriction (with fluid resuscitation and/or norepinephrine), then perfusion will improve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Septic shock vs hypovolemic shock: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hypoperfusion in septic shock due to multiple factors (</a:t>
            </a:r>
            <a:r>
              <a:rPr lang="en-US" dirty="0" err="1">
                <a:solidFill>
                  <a:schemeClr val="bg1"/>
                </a:solidFill>
              </a:rPr>
              <a:t>venodilation</a:t>
            </a:r>
            <a:r>
              <a:rPr lang="en-US" dirty="0">
                <a:solidFill>
                  <a:schemeClr val="bg1"/>
                </a:solidFill>
              </a:rPr>
              <a:t>, arterial dilation, intravascular volume depletion, and sometimes septic cardiomyopathy)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Initiating therapy with fluid alone will only address one of these factors, and therefore often fails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8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91FC-AE8C-44AF-A6EE-E2996F66F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Early May Be Better: Early Low-Dose Norepinephrine in Septic Shock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F5CA8-4674-43B5-98D1-A642B155F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The early norepinephrine group was associated with lower incidences of cardiogenic pulmonary edema and new-onset arrhythmia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Early norepinephrine was significantly associated with increased shock control by 6 hours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Further studies are needed before this approach is introduced in clinical resuscitation practice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1DBEC-5D75-4466-88B9-AE4EDF7D6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362" y="1934528"/>
            <a:ext cx="6934556" cy="163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1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3CF0E-39BB-4EA5-B69F-7A6B590F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Early May Be Better: Early Low-Dose Norepinephrine in Septic Shock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1A021-D53A-49CC-A3E3-3572AF91E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Early use of vasopressors may help spare crystalloid-use-associated complications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70D62-E2A2-4E8C-BD75-BFFE72C2F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66899"/>
            <a:ext cx="7451905" cy="106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1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83DA6-1353-41F0-8A29-F0F841B26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Which pressor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013ED-51A7-4259-8E1E-019EAB8B7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Why is the patient hypotensive?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Have I optimized volume status and ruled out other diagnoses?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How can I pharmacologically redirect blood flow to improve the problem?</a:t>
            </a:r>
          </a:p>
          <a:p>
            <a:pPr marL="971550" lvl="1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Problem with VASCULAR TONE? </a:t>
            </a:r>
          </a:p>
          <a:p>
            <a:pPr marL="971550" lvl="1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Problem with PUMP FUNCTION? </a:t>
            </a:r>
          </a:p>
          <a:p>
            <a:pPr marL="971550" lvl="1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MULTIFACTORIAL problem?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When choosing between similar agents, does evidence support use of a specific agent over another?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9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BC1A9-6281-459F-B207-A89E74C56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Which pressor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C795A-6F6A-4BD7-A79A-5049C0AED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Vascular tone issue? (neurogenic shock)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Phenylephrine and vasopressin: pure pressor agents, no direct impact of pump function</a:t>
            </a:r>
          </a:p>
          <a:p>
            <a:r>
              <a:rPr lang="en-US" dirty="0">
                <a:solidFill>
                  <a:schemeClr val="bg1"/>
                </a:solidFill>
              </a:rPr>
              <a:t>Pump issue?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agents that increase inotropy and contractility (Dobutamine and isoproterenol). Generally, pure inotropes and have no vasoconstrictive properties</a:t>
            </a:r>
          </a:p>
          <a:p>
            <a:r>
              <a:rPr lang="en-US" dirty="0">
                <a:solidFill>
                  <a:schemeClr val="bg1"/>
                </a:solidFill>
              </a:rPr>
              <a:t>Multifactorial problem? (anaphylaxis and septic shock)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Medications that operate at multiple receptors. (epinephrine, norepinephrine and dopamine)</a:t>
            </a:r>
          </a:p>
        </p:txBody>
      </p:sp>
    </p:spTree>
    <p:extLst>
      <p:ext uri="{BB962C8B-B14F-4D97-AF65-F5344CB8AC3E}">
        <p14:creationId xmlns:p14="http://schemas.microsoft.com/office/powerpoint/2010/main" val="407387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F89DC-85BE-4585-BAF0-BEA1D551B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Which pressor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54B7A-24D9-480D-9E75-8C37C8FCA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General cardiovascular support: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Dopamine and Dobutamine. They increase HR and contractility with modest effect on vasomotor tone		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Dobutamine tends to moderately decrease SVR (improving forward flow)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Dopamine tends to increase SVR and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If hypotension is a problem, then dopamine is the drug of choice - has positive effect on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If high levels of dopamine fail to increase BP, stronger vasoconstrictors are indicated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64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A5264-1377-4935-95F1-1108CB6F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How/When to start them?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F84F8-F0A4-477B-9AB8-BC1884DF3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Treat the underlying cause if possible: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Treat bradycardia, AV block if present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Reverse any drugs given that can induce hypotension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Treat tachyarrhythmias if present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Treat hypovolemia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Treat poor contractility if present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01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FF73-808F-493F-AA38-84F4099C0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Which pressor to use?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C1958-94FE-44B9-AC45-F704FD4C3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Focusing therapy on BP without reference to tissue perfusion can be problematic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Excessive vasoconstriction impairs tissue perfusion</a:t>
            </a:r>
          </a:p>
          <a:p>
            <a:r>
              <a:rPr lang="en-US" dirty="0">
                <a:solidFill>
                  <a:schemeClr val="bg1"/>
                </a:solidFill>
              </a:rPr>
              <a:t>The net effect of the vasopressors is determined largely by the pretreatment status of the CV system and drug dosages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C34DEBAC-F311-4D49-8672-189A52128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953" y="4145280"/>
            <a:ext cx="4302047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86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9C675-1261-498C-AD42-BAB809AB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Surviving sepsis campaign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6A88C-8E1A-4BED-B50C-79B10F1F9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Recommend NE as first choice vasopressor </a:t>
            </a:r>
          </a:p>
          <a:p>
            <a:r>
              <a:rPr lang="en-US" dirty="0">
                <a:solidFill>
                  <a:schemeClr val="bg1"/>
                </a:solidFill>
              </a:rPr>
              <a:t>Dopamine as an alternative to NE only in selected patients (low risk of arrhythmia)</a:t>
            </a:r>
          </a:p>
          <a:p>
            <a:r>
              <a:rPr lang="en-US" dirty="0">
                <a:solidFill>
                  <a:schemeClr val="bg1"/>
                </a:solidFill>
              </a:rPr>
              <a:t>Recommend against low-dose Dopamine for renal protection</a:t>
            </a:r>
          </a:p>
          <a:p>
            <a:r>
              <a:rPr lang="en-US" dirty="0">
                <a:solidFill>
                  <a:schemeClr val="bg1"/>
                </a:solidFill>
              </a:rPr>
              <a:t>Recommend Dobutamine in patients who show persistent hypoperfusion despite adequate fluid loading and the use of vasopressor agents</a:t>
            </a:r>
          </a:p>
        </p:txBody>
      </p:sp>
    </p:spTree>
    <p:extLst>
      <p:ext uri="{BB962C8B-B14F-4D97-AF65-F5344CB8AC3E}">
        <p14:creationId xmlns:p14="http://schemas.microsoft.com/office/powerpoint/2010/main" val="412262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F488A-1459-42F6-9DAA-36968B736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Vasopressors and </a:t>
            </a:r>
            <a:r>
              <a:rPr lang="en-US" dirty="0" err="1">
                <a:solidFill>
                  <a:schemeClr val="bg1"/>
                </a:solidFill>
              </a:rPr>
              <a:t>inodilators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vasopressors | FOAMcast">
            <a:extLst>
              <a:ext uri="{FF2B5EF4-FFF2-40B4-BE49-F238E27FC236}">
                <a16:creationId xmlns:a16="http://schemas.microsoft.com/office/drawing/2014/main" id="{8F06D292-7EA9-4A45-B9BB-27862B12C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866" y="1496150"/>
            <a:ext cx="8744268" cy="499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60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FF4C-8329-413B-B160-7A287C207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Arterial Blood 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C52D3-F12C-4718-8DA6-571705C2D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Provides the hydraulic force that drives blood flow and allows adequate tissue perfusion</a:t>
            </a:r>
          </a:p>
          <a:p>
            <a:r>
              <a:rPr lang="en-US" dirty="0">
                <a:solidFill>
                  <a:schemeClr val="bg1"/>
                </a:solidFill>
              </a:rPr>
              <a:t>Determined by: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Cardiac output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Systemic Vascular Resistance</a:t>
            </a:r>
          </a:p>
          <a:p>
            <a:r>
              <a:rPr lang="en-US" dirty="0">
                <a:solidFill>
                  <a:schemeClr val="bg1"/>
                </a:solidFill>
              </a:rPr>
              <a:t>CO is a function of SV x HR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E8ACD81E-F487-4927-BB2F-BF44548FD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2" y="4166252"/>
            <a:ext cx="4268788" cy="26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9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6CC100-3A3A-41A3-AC61-289418007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76" y="2336800"/>
            <a:ext cx="10537372" cy="426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7D41D7-112B-440E-8E9D-CDF65CC6D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12" y="509185"/>
            <a:ext cx="6737696" cy="164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290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C0ED38-D804-45B3-BC8C-C542573FB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7484" y="2112645"/>
            <a:ext cx="3876675" cy="2809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B179AB-147E-4393-8ADA-878B0C9B9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41" y="1780878"/>
            <a:ext cx="6748462" cy="329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76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FB9D2-9F93-48AD-9853-581D1FF77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Inodilators</a:t>
            </a:r>
            <a:r>
              <a:rPr lang="en-US" dirty="0">
                <a:solidFill>
                  <a:schemeClr val="bg1"/>
                </a:solidFill>
              </a:rPr>
              <a:t>: Dobutamine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47A0F-A721-4F26-B852-4EFBD9C50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Synthetic analog of dopamine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action:</a:t>
            </a:r>
          </a:p>
          <a:p>
            <a:r>
              <a:rPr lang="en-US" dirty="0">
                <a:solidFill>
                  <a:schemeClr val="bg1"/>
                </a:solidFill>
              </a:rPr>
              <a:t>Strong Beta one agonist activity</a:t>
            </a:r>
          </a:p>
          <a:p>
            <a:r>
              <a:rPr lang="en-US" dirty="0">
                <a:solidFill>
                  <a:schemeClr val="bg1"/>
                </a:solidFill>
              </a:rPr>
              <a:t>No dopaminergic effects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effects:</a:t>
            </a:r>
          </a:p>
          <a:p>
            <a:r>
              <a:rPr lang="en-US" dirty="0">
                <a:solidFill>
                  <a:schemeClr val="bg1"/>
                </a:solidFill>
              </a:rPr>
              <a:t>Causes modest vasodilation, marked increase in CO and little change in BP in animals with no systolic failure (critically ill patients and GA)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titrate</a:t>
            </a:r>
          </a:p>
          <a:p>
            <a:r>
              <a:rPr lang="en-US" dirty="0">
                <a:solidFill>
                  <a:schemeClr val="bg1"/>
                </a:solidFill>
              </a:rPr>
              <a:t>Ideally, the </a:t>
            </a:r>
            <a:r>
              <a:rPr lang="en-US" dirty="0" err="1">
                <a:solidFill>
                  <a:schemeClr val="bg1"/>
                </a:solidFill>
              </a:rPr>
              <a:t>inodilators</a:t>
            </a:r>
            <a:r>
              <a:rPr lang="en-US" dirty="0">
                <a:solidFill>
                  <a:schemeClr val="bg1"/>
                </a:solidFill>
              </a:rPr>
              <a:t> should be titrated against cardiac output or a surrogate of cardiac output (urine output)</a:t>
            </a:r>
          </a:p>
          <a:p>
            <a:r>
              <a:rPr lang="en-US" dirty="0">
                <a:solidFill>
                  <a:schemeClr val="bg1"/>
                </a:solidFill>
              </a:rPr>
              <a:t>They shouldn't be titrated against blood pressure, because they have no predictable effect on blood pressure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</a:t>
            </a:r>
          </a:p>
          <a:p>
            <a:r>
              <a:rPr lang="en-US" dirty="0">
                <a:solidFill>
                  <a:schemeClr val="bg1"/>
                </a:solidFill>
              </a:rPr>
              <a:t>Prolonged infusion of dobutamine may cause desensitization of beta-receptors and reduced efficacy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1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C135F-9854-4ADB-B76E-F693BB395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Dobut</a:t>
            </a:r>
            <a:r>
              <a:rPr lang="en-US" dirty="0">
                <a:solidFill>
                  <a:schemeClr val="bg1"/>
                </a:solidFill>
              </a:rPr>
              <a:t> 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13C5B-D27C-479A-B180-287501918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52817"/>
            <a:ext cx="5704840" cy="218408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maximal positive </a:t>
            </a:r>
            <a:r>
              <a:rPr lang="en-US" dirty="0" err="1">
                <a:solidFill>
                  <a:schemeClr val="bg1"/>
                </a:solidFill>
              </a:rPr>
              <a:t>lusitropic</a:t>
            </a:r>
            <a:r>
              <a:rPr lang="en-US" dirty="0">
                <a:solidFill>
                  <a:schemeClr val="bg1"/>
                </a:solidFill>
              </a:rPr>
              <a:t> effects of dobutamine at a dose of 8 </a:t>
            </a:r>
            <a:r>
              <a:rPr lang="en-US" dirty="0" err="1">
                <a:solidFill>
                  <a:schemeClr val="bg1"/>
                </a:solidFill>
              </a:rPr>
              <a:t>μg</a:t>
            </a:r>
            <a:r>
              <a:rPr lang="en-US" dirty="0">
                <a:solidFill>
                  <a:schemeClr val="bg1"/>
                </a:solidFill>
              </a:rPr>
              <a:t> kg/min in ventricular pacing-induced cardiac dysfunction without further impairment of ventricular filling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299D11-FDF4-467C-A535-F054BC95F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7645793" cy="20321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7A9066-86B8-4DA9-B93D-CADDD7A74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888" y="2627990"/>
            <a:ext cx="5148303" cy="394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0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33253-12BC-4C6E-A2B8-E0EA3DB1A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Epinephrine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B7D46-D3CC-42C3-A296-01A23F650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</a:t>
            </a:r>
          </a:p>
          <a:p>
            <a:r>
              <a:rPr lang="en-US" dirty="0">
                <a:solidFill>
                  <a:schemeClr val="bg1"/>
                </a:solidFill>
              </a:rPr>
              <a:t>At lower doses the beta-agonist effects may predominate; with ongoing up-titration there are increasing alpha-agonist effects as well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effects:</a:t>
            </a:r>
          </a:p>
          <a:p>
            <a:r>
              <a:rPr lang="en-US" dirty="0">
                <a:solidFill>
                  <a:schemeClr val="bg1"/>
                </a:solidFill>
              </a:rPr>
              <a:t>Potent inotrope, </a:t>
            </a:r>
            <a:r>
              <a:rPr lang="en-US" dirty="0" err="1">
                <a:solidFill>
                  <a:schemeClr val="bg1"/>
                </a:solidFill>
              </a:rPr>
              <a:t>chronotrope</a:t>
            </a:r>
            <a:r>
              <a:rPr lang="en-US" dirty="0">
                <a:solidFill>
                  <a:schemeClr val="bg1"/>
                </a:solidFill>
              </a:rPr>
              <a:t>, arteriolar and venular vasoconstrictor</a:t>
            </a:r>
          </a:p>
          <a:p>
            <a:r>
              <a:rPr lang="en-US" dirty="0">
                <a:solidFill>
                  <a:schemeClr val="bg1"/>
                </a:solidFill>
              </a:rPr>
              <a:t>Increases BP and can cause ventricular ectopic pacemaker activity</a:t>
            </a:r>
          </a:p>
          <a:p>
            <a:r>
              <a:rPr lang="en-US" dirty="0">
                <a:solidFill>
                  <a:schemeClr val="bg1"/>
                </a:solidFill>
              </a:rPr>
              <a:t>Increases HR, SVR, CO and arterial BP in anesthetized cats and people with sepsis or heart failure</a:t>
            </a:r>
          </a:p>
          <a:p>
            <a:r>
              <a:rPr lang="en-US" dirty="0">
                <a:solidFill>
                  <a:schemeClr val="bg1"/>
                </a:solidFill>
              </a:rPr>
              <a:t>Stabilizes mast cells</a:t>
            </a:r>
          </a:p>
          <a:p>
            <a:r>
              <a:rPr lang="en-US" dirty="0">
                <a:solidFill>
                  <a:schemeClr val="bg1"/>
                </a:solidFill>
              </a:rPr>
              <a:t>Beta-2 agonist stimulation causes bronchodilation</a:t>
            </a:r>
          </a:p>
        </p:txBody>
      </p:sp>
    </p:spTree>
    <p:extLst>
      <p:ext uri="{BB962C8B-B14F-4D97-AF65-F5344CB8AC3E}">
        <p14:creationId xmlns:p14="http://schemas.microsoft.com/office/powerpoint/2010/main" val="273810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66165-E123-4ABD-87CC-680F3C54D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Epinephrine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C966F-D4A5-41A0-AB31-C8B33396C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3680"/>
            <a:ext cx="10515600" cy="467328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Clinical uses</a:t>
            </a:r>
          </a:p>
          <a:p>
            <a:r>
              <a:rPr lang="en-US" sz="4000" dirty="0">
                <a:solidFill>
                  <a:schemeClr val="bg1"/>
                </a:solidFill>
              </a:rPr>
              <a:t>Bradycardia and bradycardic shock (given inotropic effects)</a:t>
            </a:r>
          </a:p>
          <a:p>
            <a:r>
              <a:rPr lang="en-US" sz="4000" dirty="0">
                <a:solidFill>
                  <a:schemeClr val="bg1"/>
                </a:solidFill>
              </a:rPr>
              <a:t>Anaphylaxis and CPR in which the sum of its effects are desired </a:t>
            </a:r>
          </a:p>
          <a:p>
            <a:r>
              <a:rPr lang="en-US" sz="4000" dirty="0">
                <a:solidFill>
                  <a:schemeClr val="bg1"/>
                </a:solidFill>
              </a:rPr>
              <a:t>Can be used as CV support in critically ill patients but has higher incidence of sinus tach and ventricular arrhythmia</a:t>
            </a:r>
          </a:p>
          <a:p>
            <a:r>
              <a:rPr lang="en-US" sz="4000" dirty="0">
                <a:solidFill>
                  <a:schemeClr val="bg1"/>
                </a:solidFill>
              </a:rPr>
              <a:t>Not a first choice pressor but can be used with dopamine and other pressors have failed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How to titrate:  </a:t>
            </a:r>
          </a:p>
          <a:p>
            <a:r>
              <a:rPr lang="en-US" sz="4000" dirty="0">
                <a:solidFill>
                  <a:schemeClr val="bg1"/>
                </a:solidFill>
              </a:rPr>
              <a:t>Depends on clinical application</a:t>
            </a:r>
          </a:p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To know:</a:t>
            </a:r>
          </a:p>
          <a:p>
            <a:r>
              <a:rPr lang="en-US" sz="4000" dirty="0">
                <a:solidFill>
                  <a:schemeClr val="bg1"/>
                </a:solidFill>
              </a:rPr>
              <a:t>Epinephrine is a powerful drug with established efficacy in sepsis, also useful in bradycardia and cardiogenic shock</a:t>
            </a:r>
          </a:p>
          <a:p>
            <a:r>
              <a:rPr lang="en-US" sz="4000" dirty="0">
                <a:solidFill>
                  <a:schemeClr val="bg1"/>
                </a:solidFill>
              </a:rPr>
              <a:t>Main concern is that at high doses for long periods of time promotes stress cardiomyopathy</a:t>
            </a:r>
          </a:p>
          <a:p>
            <a:r>
              <a:rPr lang="en-US" sz="4000" dirty="0">
                <a:solidFill>
                  <a:schemeClr val="bg1"/>
                </a:solidFill>
              </a:rPr>
              <a:t>It causes lactate production which isn't dangerous (may be physiologically beneficial)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3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70A0-31AC-43BE-93F0-2569D944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Norepinephrine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D18BE-3E9A-419E-8347-E354D0E89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</a:t>
            </a:r>
          </a:p>
          <a:p>
            <a:r>
              <a:rPr lang="en-US" dirty="0">
                <a:solidFill>
                  <a:schemeClr val="bg1"/>
                </a:solidFill>
              </a:rPr>
              <a:t>Alpha receptor agonist</a:t>
            </a:r>
          </a:p>
          <a:p>
            <a:r>
              <a:rPr lang="en-US" dirty="0">
                <a:solidFill>
                  <a:schemeClr val="bg1"/>
                </a:solidFill>
              </a:rPr>
              <a:t>Arteriolar and venous constriction </a:t>
            </a:r>
          </a:p>
          <a:p>
            <a:r>
              <a:rPr lang="en-US" dirty="0">
                <a:solidFill>
                  <a:schemeClr val="bg1"/>
                </a:solidFill>
              </a:rPr>
              <a:t>Minimal Beta one activity (may increase HR)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</a:t>
            </a:r>
          </a:p>
          <a:p>
            <a:r>
              <a:rPr lang="en-US" dirty="0">
                <a:solidFill>
                  <a:schemeClr val="bg1"/>
                </a:solidFill>
              </a:rPr>
              <a:t>Causes vasoconstriction and increases BP with variable effects on HR, CO may increase, decrease or remain unchanged</a:t>
            </a:r>
          </a:p>
          <a:p>
            <a:r>
              <a:rPr lang="en-US" dirty="0">
                <a:solidFill>
                  <a:schemeClr val="bg1"/>
                </a:solidFill>
              </a:rPr>
              <a:t>Animals with an effective circulating blood volume but with vasodilation would be expected to experience an increase in CO due to venoconstriction of capacitance vessels</a:t>
            </a:r>
          </a:p>
          <a:p>
            <a:r>
              <a:rPr lang="en-US" dirty="0">
                <a:solidFill>
                  <a:schemeClr val="bg1"/>
                </a:solidFill>
              </a:rPr>
              <a:t>Hypovolemic animals are already vasoconstricted, and further venoconstriction of resistance vessels associated with NE would lead to further decrease in venous return and CO</a:t>
            </a:r>
          </a:p>
          <a:p>
            <a:r>
              <a:rPr lang="en-US" dirty="0">
                <a:solidFill>
                  <a:schemeClr val="bg1"/>
                </a:solidFill>
              </a:rPr>
              <a:t>Animals with poor myocardial contractility might have an increase in contractility and CO since NE has some Beta one activity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1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0DF38-8676-4636-AA19-C081DBF86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Norepinephrine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B421C-64F5-41C5-BD77-3D17CD96A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Clinical use</a:t>
            </a:r>
          </a:p>
          <a:p>
            <a:r>
              <a:rPr lang="en-US" dirty="0">
                <a:solidFill>
                  <a:schemeClr val="bg1"/>
                </a:solidFill>
              </a:rPr>
              <a:t>Widely popular first-line agent for a variety of shock states (septic shock, cardiogenic shock with severe hypotension)</a:t>
            </a:r>
          </a:p>
          <a:p>
            <a:r>
              <a:rPr lang="en-US" dirty="0">
                <a:solidFill>
                  <a:schemeClr val="bg1"/>
                </a:solidFill>
              </a:rPr>
              <a:t>Good “broad spectrum” vasoactive agent when it's unclear precisely what is going 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titrate:</a:t>
            </a:r>
          </a:p>
          <a:p>
            <a:r>
              <a:rPr lang="en-US" dirty="0">
                <a:solidFill>
                  <a:schemeClr val="bg1"/>
                </a:solidFill>
              </a:rPr>
              <a:t>Typically, against blood pressure</a:t>
            </a:r>
          </a:p>
          <a:p>
            <a:r>
              <a:rPr lang="en-US" dirty="0">
                <a:solidFill>
                  <a:schemeClr val="bg1"/>
                </a:solidFill>
              </a:rPr>
              <a:t>There is no “maximal dose” of norepinephrine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</a:t>
            </a:r>
          </a:p>
          <a:p>
            <a:r>
              <a:rPr lang="en-US" dirty="0">
                <a:solidFill>
                  <a:schemeClr val="bg1"/>
                </a:solidFill>
              </a:rPr>
              <a:t>Strong track record in septic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9E38B-8773-44D8-AB92-ED7A115E0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Dopamine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F52DF-F857-49E5-856B-4C7FAA53E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action: </a:t>
            </a:r>
          </a:p>
          <a:p>
            <a:r>
              <a:rPr lang="en-US" dirty="0">
                <a:solidFill>
                  <a:schemeClr val="bg1"/>
                </a:solidFill>
              </a:rPr>
              <a:t>Hits a variety of receptors at different dose ranges (“dirty” drug)</a:t>
            </a:r>
          </a:p>
          <a:p>
            <a:r>
              <a:rPr lang="en-US" dirty="0">
                <a:solidFill>
                  <a:schemeClr val="bg1"/>
                </a:solidFill>
              </a:rPr>
              <a:t>Beta and alpha agonist</a:t>
            </a:r>
          </a:p>
          <a:p>
            <a:r>
              <a:rPr lang="en-US" dirty="0">
                <a:solidFill>
                  <a:schemeClr val="bg1"/>
                </a:solidFill>
              </a:rPr>
              <a:t>Also stimulates the release from sympathetic nerve endings</a:t>
            </a:r>
          </a:p>
          <a:p>
            <a:r>
              <a:rPr lang="en-US" dirty="0">
                <a:solidFill>
                  <a:schemeClr val="bg1"/>
                </a:solidFill>
              </a:rPr>
              <a:t>Dopamine receptor agonist - induces arterial vasodilation in many vascular beds</a:t>
            </a:r>
          </a:p>
          <a:p>
            <a:r>
              <a:rPr lang="en-US" dirty="0">
                <a:solidFill>
                  <a:schemeClr val="bg1"/>
                </a:solidFill>
              </a:rPr>
              <a:t>Dopamine receptors: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D1: (post synaptic) responsible for vasodilation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D2: (pre synaptic): inhibit NE release from nerve endings - promotes less vasoconstriction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Exogenously administered dopamine:</a:t>
            </a:r>
          </a:p>
          <a:p>
            <a:r>
              <a:rPr lang="en-US" dirty="0">
                <a:solidFill>
                  <a:schemeClr val="bg1"/>
                </a:solidFill>
              </a:rPr>
              <a:t>Does not cross BBB</a:t>
            </a:r>
          </a:p>
          <a:p>
            <a:r>
              <a:rPr lang="en-US" dirty="0">
                <a:solidFill>
                  <a:schemeClr val="bg1"/>
                </a:solidFill>
              </a:rPr>
              <a:t>Dose related effects: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Low dose (1-3 mcg/kg/min): vasodilation and increases renal blood flow and may increase urine output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Medium dose (5-10 mcg/kg/min): Beta effects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High dose (&gt;15 mcg/kg/min): alpha effects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6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20EBF-206A-4A40-97B7-9E08603E4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Dopamine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D5E652-1CA4-46A7-8E5C-40C1C3E53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 </a:t>
            </a:r>
          </a:p>
          <a:p>
            <a:r>
              <a:rPr lang="en-US" dirty="0">
                <a:solidFill>
                  <a:schemeClr val="bg1"/>
                </a:solidFill>
              </a:rPr>
              <a:t>Increased mortality compared to norepinephrine in the subgroup of patients with cardiogenic shock (De Backer 2010)</a:t>
            </a:r>
          </a:p>
          <a:p>
            <a:r>
              <a:rPr lang="en-US" dirty="0">
                <a:solidFill>
                  <a:schemeClr val="bg1"/>
                </a:solidFill>
              </a:rPr>
              <a:t>It also increased mortality compared to epinephrine among septic children (Ventura 2015)</a:t>
            </a:r>
          </a:p>
          <a:p>
            <a:r>
              <a:rPr lang="en-US" dirty="0">
                <a:solidFill>
                  <a:schemeClr val="bg1"/>
                </a:solidFill>
              </a:rPr>
              <a:t>It's often impossible to figure out what dopamine is doing (given the variety of different effects at different doses in different patients)</a:t>
            </a:r>
          </a:p>
          <a:p>
            <a:r>
              <a:rPr lang="en-US" dirty="0">
                <a:solidFill>
                  <a:schemeClr val="bg1"/>
                </a:solidFill>
              </a:rPr>
              <a:t>May directly stimulate diuresis via action on dopamine-receptors, thereby falsely suggesting that renal perfusion is adequate</a:t>
            </a:r>
          </a:p>
          <a:p>
            <a:r>
              <a:rPr lang="en-US" dirty="0">
                <a:solidFill>
                  <a:schemeClr val="bg1"/>
                </a:solidFill>
              </a:rPr>
              <a:t>There is a relatively high risk of tissue necrosis if it extravasates</a:t>
            </a:r>
          </a:p>
          <a:p>
            <a:r>
              <a:rPr lang="en-US" dirty="0">
                <a:solidFill>
                  <a:schemeClr val="bg1"/>
                </a:solidFill>
              </a:rPr>
              <a:t>Better agents exist: there is nothing dopamine does that can't be achieved with the use of norepinephrine and/or epinephrine</a:t>
            </a:r>
          </a:p>
          <a:p>
            <a:r>
              <a:rPr lang="en-US" dirty="0">
                <a:solidFill>
                  <a:schemeClr val="bg1"/>
                </a:solidFill>
              </a:rPr>
              <a:t>Dopamine may cause greater </a:t>
            </a:r>
            <a:r>
              <a:rPr lang="en-US" dirty="0" err="1">
                <a:solidFill>
                  <a:schemeClr val="bg1"/>
                </a:solidFill>
              </a:rPr>
              <a:t>malperfusion</a:t>
            </a:r>
            <a:r>
              <a:rPr lang="en-US" dirty="0">
                <a:solidFill>
                  <a:schemeClr val="bg1"/>
                </a:solidFill>
              </a:rPr>
              <a:t> of the gut compared to norepinephrine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0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5352B-6DD3-41C2-8123-2CB145BE8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CO, Stroke Volume and HR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F8F30-DB7A-4D1B-8A6E-46DEAA0D0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782300" cy="267394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SV is determined by: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preload (stretching of the ventricles before each contraction - largely a function of venous return)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Contractility (force of ventricular contraction)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Afterload (force needed to overcome aortic pressure and achieve left ventricular outflow - SVR</a:t>
            </a:r>
          </a:p>
          <a:p>
            <a:r>
              <a:rPr lang="en-US" dirty="0">
                <a:solidFill>
                  <a:schemeClr val="bg1"/>
                </a:solidFill>
              </a:rPr>
              <a:t>HR is determined by the balance between Sympathetic and Parasympathetic NS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CCA3084D-281E-43FF-8E71-8803F1BA1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212" y="4166252"/>
            <a:ext cx="4268788" cy="26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95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94A5D-4120-4C20-9465-724DF9DDB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Ephedrine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D1CF3-86C8-40A2-BA62-6196C75D7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Sympathomimetic amine - not a catecholamine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</a:t>
            </a:r>
          </a:p>
          <a:p>
            <a:r>
              <a:rPr lang="en-US" dirty="0">
                <a:solidFill>
                  <a:schemeClr val="bg1"/>
                </a:solidFill>
              </a:rPr>
              <a:t>Acts by increasing the release of NE from nerve endings</a:t>
            </a:r>
          </a:p>
          <a:p>
            <a:r>
              <a:rPr lang="en-US" dirty="0">
                <a:solidFill>
                  <a:schemeClr val="bg1"/>
                </a:solidFill>
              </a:rPr>
              <a:t>Some Beta agonist effects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effects:</a:t>
            </a:r>
          </a:p>
          <a:p>
            <a:r>
              <a:rPr lang="en-US" dirty="0">
                <a:solidFill>
                  <a:schemeClr val="bg1"/>
                </a:solidFill>
              </a:rPr>
              <a:t>Cardiovascular stimulant and bronchodilator</a:t>
            </a:r>
          </a:p>
          <a:p>
            <a:r>
              <a:rPr lang="en-US" dirty="0">
                <a:solidFill>
                  <a:schemeClr val="bg1"/>
                </a:solidFill>
              </a:rPr>
              <a:t>Not very reliable as CV support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</a:t>
            </a:r>
          </a:p>
          <a:p>
            <a:r>
              <a:rPr lang="en-US" dirty="0">
                <a:solidFill>
                  <a:schemeClr val="bg1"/>
                </a:solidFill>
              </a:rPr>
              <a:t>Effects on a singular dose may last 5-15 minutes</a:t>
            </a:r>
          </a:p>
          <a:p>
            <a:r>
              <a:rPr lang="en-US" dirty="0">
                <a:solidFill>
                  <a:schemeClr val="bg1"/>
                </a:solidFill>
              </a:rPr>
              <a:t>CRI can be used (0.02-0.2 mg/kg/min)</a:t>
            </a:r>
          </a:p>
          <a:p>
            <a:r>
              <a:rPr lang="en-US" dirty="0">
                <a:solidFill>
                  <a:schemeClr val="bg1"/>
                </a:solidFill>
              </a:rPr>
              <a:t>Prolonged use can deplete NE stores, which can cause tachyphylaxis</a:t>
            </a:r>
          </a:p>
          <a:p>
            <a:r>
              <a:rPr lang="en-US" dirty="0">
                <a:solidFill>
                  <a:schemeClr val="bg1"/>
                </a:solidFill>
              </a:rPr>
              <a:t>Crosses BBB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25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A9BC-F864-4184-8107-03CED08D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Phenylephrine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65C31-AE46-4CAF-AA45-8FF7D0CA8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</a:t>
            </a:r>
          </a:p>
          <a:p>
            <a:r>
              <a:rPr lang="en-US" dirty="0">
                <a:solidFill>
                  <a:schemeClr val="bg1"/>
                </a:solidFill>
              </a:rPr>
              <a:t>Pure alpha agonist</a:t>
            </a:r>
          </a:p>
          <a:p>
            <a:r>
              <a:rPr lang="en-US" dirty="0">
                <a:solidFill>
                  <a:schemeClr val="bg1"/>
                </a:solidFill>
              </a:rPr>
              <a:t>No Beta activity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effects:</a:t>
            </a:r>
          </a:p>
          <a:p>
            <a:r>
              <a:rPr lang="en-US" dirty="0">
                <a:solidFill>
                  <a:schemeClr val="bg1"/>
                </a:solidFill>
              </a:rPr>
              <a:t>Causes vasoconstriction and increases SVR and BP</a:t>
            </a:r>
          </a:p>
          <a:p>
            <a:r>
              <a:rPr lang="en-US" dirty="0">
                <a:solidFill>
                  <a:schemeClr val="bg1"/>
                </a:solidFill>
              </a:rPr>
              <a:t>Venoconstriction increases the preload</a:t>
            </a:r>
          </a:p>
          <a:p>
            <a:r>
              <a:rPr lang="en-US" dirty="0">
                <a:solidFill>
                  <a:schemeClr val="bg1"/>
                </a:solidFill>
              </a:rPr>
              <a:t>Decreases HR</a:t>
            </a:r>
          </a:p>
          <a:p>
            <a:r>
              <a:rPr lang="en-US" dirty="0">
                <a:solidFill>
                  <a:schemeClr val="bg1"/>
                </a:solidFill>
              </a:rPr>
              <a:t>CO may decrease or increase</a:t>
            </a:r>
          </a:p>
          <a:p>
            <a:r>
              <a:rPr lang="en-US" dirty="0">
                <a:solidFill>
                  <a:schemeClr val="bg1"/>
                </a:solidFill>
              </a:rPr>
              <a:t>For a patient who is preload-responsive with a stronger ejection fraction, phenylephrine could cause a net increase in cardiac output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50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19DDB-139F-43CA-8E40-FD3069B3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Phenylephrine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DEFD3-13A8-4DC3-8120-E4AF8F59C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Clinical use</a:t>
            </a:r>
          </a:p>
          <a:p>
            <a:r>
              <a:rPr lang="en-US" dirty="0">
                <a:solidFill>
                  <a:schemeClr val="bg1"/>
                </a:solidFill>
              </a:rPr>
              <a:t>Vasodilatory shock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titrate: </a:t>
            </a:r>
          </a:p>
          <a:p>
            <a:r>
              <a:rPr lang="en-US" dirty="0">
                <a:solidFill>
                  <a:schemeClr val="bg1"/>
                </a:solidFill>
              </a:rPr>
              <a:t>typically, against blood pressure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</a:t>
            </a:r>
          </a:p>
          <a:p>
            <a:r>
              <a:rPr lang="en-US" dirty="0">
                <a:solidFill>
                  <a:schemeClr val="bg1"/>
                </a:solidFill>
              </a:rPr>
              <a:t>Drop in CO seems to occur with phenylephrine boluses, but not with infusions (evidence shows that infusion functions similarly compared to a NE CRI)</a:t>
            </a:r>
          </a:p>
          <a:p>
            <a:r>
              <a:rPr lang="en-US" dirty="0">
                <a:solidFill>
                  <a:schemeClr val="bg1"/>
                </a:solidFill>
              </a:rPr>
              <a:t>It is safe to give peripherally</a:t>
            </a:r>
          </a:p>
          <a:p>
            <a:r>
              <a:rPr lang="en-US" dirty="0">
                <a:solidFill>
                  <a:schemeClr val="bg1"/>
                </a:solidFill>
              </a:rPr>
              <a:t>Ten times less potent than norepinephrine and generally supplied as a fairly dilute solution (large volume needed)</a:t>
            </a:r>
          </a:p>
        </p:txBody>
      </p:sp>
    </p:spTree>
    <p:extLst>
      <p:ext uri="{BB962C8B-B14F-4D97-AF65-F5344CB8AC3E}">
        <p14:creationId xmlns:p14="http://schemas.microsoft.com/office/powerpoint/2010/main" val="345717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099D-FE26-433E-BA43-EC274DFA4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Isoproterenol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69185-9088-409C-A5D7-3F43CE116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action:</a:t>
            </a:r>
          </a:p>
          <a:p>
            <a:r>
              <a:rPr lang="en-US" dirty="0">
                <a:solidFill>
                  <a:schemeClr val="bg1"/>
                </a:solidFill>
              </a:rPr>
              <a:t>Potent B receptor agonist with no alpha receptor activity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</a:t>
            </a:r>
          </a:p>
          <a:p>
            <a:r>
              <a:rPr lang="en-US" dirty="0">
                <a:solidFill>
                  <a:schemeClr val="bg1"/>
                </a:solidFill>
              </a:rPr>
              <a:t>Potent vasodilator and hypotensive agent</a:t>
            </a:r>
          </a:p>
          <a:p>
            <a:r>
              <a:rPr lang="en-US" dirty="0">
                <a:solidFill>
                  <a:schemeClr val="bg1"/>
                </a:solidFill>
              </a:rPr>
              <a:t>In animals under GA, it increases HR, CO and decreases BP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9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E861B-7732-4CDA-9DBF-BA66C4505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Vasopressin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CD36C-53D9-43FD-8C8A-D0CEE9CA3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Mechanism of action:</a:t>
            </a:r>
          </a:p>
          <a:p>
            <a:r>
              <a:rPr lang="en-US" dirty="0">
                <a:solidFill>
                  <a:schemeClr val="bg1"/>
                </a:solidFill>
              </a:rPr>
              <a:t>Stimulates V1 and V2 receptors, causing vasoconstriction and renal water retention</a:t>
            </a:r>
          </a:p>
          <a:p>
            <a:r>
              <a:rPr lang="en-US" dirty="0">
                <a:solidFill>
                  <a:schemeClr val="bg1"/>
                </a:solidFill>
              </a:rPr>
              <a:t>No effect on the heart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Physiologic effects:</a:t>
            </a:r>
          </a:p>
          <a:p>
            <a:r>
              <a:rPr lang="en-US" dirty="0">
                <a:solidFill>
                  <a:schemeClr val="bg1"/>
                </a:solidFill>
              </a:rPr>
              <a:t>Increases SVR with a baroreceptor reflex decrease in HR, no change on contractility and CO</a:t>
            </a:r>
          </a:p>
          <a:p>
            <a:r>
              <a:rPr lang="en-US" dirty="0">
                <a:solidFill>
                  <a:schemeClr val="bg1"/>
                </a:solidFill>
              </a:rPr>
              <a:t>BP is usually increased</a:t>
            </a:r>
          </a:p>
          <a:p>
            <a:r>
              <a:rPr lang="en-US" dirty="0">
                <a:solidFill>
                  <a:schemeClr val="bg1"/>
                </a:solidFill>
              </a:rPr>
              <a:t>Venoconstriction, which may increase preload</a:t>
            </a:r>
          </a:p>
          <a:p>
            <a:r>
              <a:rPr lang="en-US" dirty="0">
                <a:solidFill>
                  <a:schemeClr val="bg1"/>
                </a:solidFill>
              </a:rPr>
              <a:t>Its dominant effect on cardiac output is often to cause a reduction (but this may depend on the heart's ability to tolerate increased afterload)</a:t>
            </a:r>
          </a:p>
          <a:p>
            <a:r>
              <a:rPr lang="en-US" dirty="0">
                <a:solidFill>
                  <a:schemeClr val="bg1"/>
                </a:solidFill>
              </a:rPr>
              <a:t>Does not control vascular tone in normal animals but it is essential during hypotension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29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F9BD3-B687-404A-9D8F-03C34FFE9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Vasopressors: Vasopressin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F1649-77CE-4C11-8DAE-116F35054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Clinical use:</a:t>
            </a:r>
          </a:p>
          <a:p>
            <a:r>
              <a:rPr lang="en-US" dirty="0">
                <a:solidFill>
                  <a:schemeClr val="bg1"/>
                </a:solidFill>
              </a:rPr>
              <a:t>Vasodilatory shock (particularly sepsis).  Typically given in low doses (0-0.06 U/min), either as primary or secondary agent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How to titrate:  </a:t>
            </a:r>
          </a:p>
          <a:p>
            <a:r>
              <a:rPr lang="en-US" dirty="0">
                <a:solidFill>
                  <a:schemeClr val="bg1"/>
                </a:solidFill>
              </a:rPr>
              <a:t>Typically, against blood pressure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 know:</a:t>
            </a:r>
          </a:p>
          <a:p>
            <a:r>
              <a:rPr lang="en-US" dirty="0">
                <a:solidFill>
                  <a:schemeClr val="bg1"/>
                </a:solidFill>
              </a:rPr>
              <a:t>May preferentially cause vasoconstriction of post-glomerular arterioles in the kidney, causing improvement in renal function</a:t>
            </a:r>
          </a:p>
          <a:p>
            <a:r>
              <a:rPr lang="en-US" dirty="0">
                <a:solidFill>
                  <a:schemeClr val="bg1"/>
                </a:solidFill>
              </a:rPr>
              <a:t>It may cause some pulmonary vasodilation, which can be helpful in the context of pulmonary hypertension</a:t>
            </a:r>
          </a:p>
          <a:p>
            <a:r>
              <a:rPr lang="en-US" dirty="0">
                <a:solidFill>
                  <a:schemeClr val="bg1"/>
                </a:solidFill>
              </a:rPr>
              <a:t>Vasopressin shouldn't generally be given peripherally (if it extravasates, there is no antidote)</a:t>
            </a:r>
          </a:p>
          <a:p>
            <a:r>
              <a:rPr lang="en-US" dirty="0">
                <a:solidFill>
                  <a:schemeClr val="bg1"/>
                </a:solidFill>
              </a:rPr>
              <a:t>Vasopressin can cause digital ischemia, especially when combined with NE</a:t>
            </a:r>
          </a:p>
        </p:txBody>
      </p:sp>
    </p:spTree>
    <p:extLst>
      <p:ext uri="{BB962C8B-B14F-4D97-AF65-F5344CB8AC3E}">
        <p14:creationId xmlns:p14="http://schemas.microsoft.com/office/powerpoint/2010/main" val="49182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4A0EC-FB6A-4516-90FB-284954514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0159"/>
            <a:ext cx="10515600" cy="362680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Mean arterial blood pressure increased following vasopressin therapy in all the dogs</a:t>
            </a:r>
          </a:p>
          <a:p>
            <a:r>
              <a:rPr lang="en-US" dirty="0">
                <a:solidFill>
                  <a:schemeClr val="bg1"/>
                </a:solidFill>
              </a:rPr>
              <a:t>Vasopressin may prove useful in the treatment of vasodilatory shock, </a:t>
            </a:r>
          </a:p>
          <a:p>
            <a:r>
              <a:rPr lang="en-US" dirty="0">
                <a:solidFill>
                  <a:schemeClr val="bg1"/>
                </a:solidFill>
              </a:rPr>
              <a:t>All 5 patients euthanized in this report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CCF49-02FA-4B3A-9AF3-C90DD680D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4"/>
            <a:ext cx="9281662" cy="196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C794F-F204-4257-AB94-06EC21B1E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0985"/>
            <a:ext cx="10515600" cy="261429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ROSC was similar in dogs receiving epinephrine or vasopressin</a:t>
            </a:r>
          </a:p>
          <a:p>
            <a:r>
              <a:rPr lang="en-US" dirty="0">
                <a:solidFill>
                  <a:schemeClr val="bg1"/>
                </a:solidFill>
              </a:rPr>
              <a:t>Survival advantage at 1 hour was seen in those animals receiving epinephrine</a:t>
            </a:r>
          </a:p>
          <a:p>
            <a:r>
              <a:rPr lang="en-US" dirty="0">
                <a:solidFill>
                  <a:schemeClr val="bg1"/>
                </a:solidFill>
              </a:rPr>
              <a:t>No advantage of routine use of vasopressin over epinephrine was detected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FEC1B8-4C3A-499A-9283-0654D5D75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95" y="492442"/>
            <a:ext cx="9887409" cy="190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3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C6935-F0F6-49ED-8D2F-1E5E2FB86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9839"/>
            <a:ext cx="10515600" cy="364712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Similar hemodynamic characteristics: peripheral vasoconstriction and decreased aortic blood flow being more pronounced than the increase in coronary resistance and decrease in coronary blood flow</a:t>
            </a:r>
          </a:p>
          <a:p>
            <a:r>
              <a:rPr lang="en-US" dirty="0">
                <a:solidFill>
                  <a:schemeClr val="bg1"/>
                </a:solidFill>
              </a:rPr>
              <a:t>Selepressin bore no relevant coronary ischemic liability, suggesting that V1a receptor agonists are a potential pharmacological target for treatment of vasodilatory hypotension in shock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17810D-28D8-40D0-995D-A335B38BB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9586565" cy="177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493A3-13CF-45FF-B57C-76853CBE6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Catecholamines and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3C238-6D85-44C3-BFCA-A1DF01A9B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Cortisol plays key role in CV system and it is essential for normal catecholamine activity</a:t>
            </a:r>
          </a:p>
          <a:p>
            <a:r>
              <a:rPr lang="en-US" dirty="0">
                <a:solidFill>
                  <a:schemeClr val="bg1"/>
                </a:solidFill>
              </a:rPr>
              <a:t>Absence of cortisol leads to profound hypotension, poor myocardial contractility and poor cardiac output </a:t>
            </a:r>
          </a:p>
          <a:p>
            <a:r>
              <a:rPr lang="en-US" dirty="0">
                <a:solidFill>
                  <a:schemeClr val="bg1"/>
                </a:solidFill>
              </a:rPr>
              <a:t>Vasodilation and </a:t>
            </a:r>
            <a:r>
              <a:rPr lang="en-US" dirty="0" err="1">
                <a:solidFill>
                  <a:schemeClr val="bg1"/>
                </a:solidFill>
              </a:rPr>
              <a:t>vasoparesis</a:t>
            </a:r>
            <a:r>
              <a:rPr lang="en-US" dirty="0">
                <a:solidFill>
                  <a:schemeClr val="bg1"/>
                </a:solidFill>
              </a:rPr>
              <a:t> are common</a:t>
            </a:r>
          </a:p>
          <a:p>
            <a:r>
              <a:rPr lang="en-US" dirty="0">
                <a:solidFill>
                  <a:schemeClr val="bg1"/>
                </a:solidFill>
              </a:rPr>
              <a:t>Consider CIRCI as a cause of persistent hypotension after IVF and pressors failed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5737B-74BD-4991-9B56-8FAB31124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Systemic Vascular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DF49B-800D-4B4A-BF58-344F7EF93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Vascular tone (SVR) is affected by systemic and local factors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Catecholamines - responsible for basal systemic vascular tone and minute-to-minute regulation of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Angiotensin II and vasopressin - long term regulation of BP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Vasodilatory substances: NO, Histamine, prostacyclin and CO2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Local vasoconstrictive substances: endothelin, TXA and Thrombin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595C7C18-A183-4572-8938-1452EA341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953" y="4145280"/>
            <a:ext cx="4302047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22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E66E2-B238-46D0-8830-6AAFAB78B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Other effects of catecholamines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2720C-02C2-4E34-AB1B-2782B4BCB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Hyperglycemia (epinephrine): decreases insulin secretion and glycogenolysis (alpha agonism), and increases glucagon levels and ACTH secretion (beta agonism)</a:t>
            </a:r>
          </a:p>
          <a:p>
            <a:r>
              <a:rPr lang="en-US" dirty="0">
                <a:solidFill>
                  <a:schemeClr val="bg1"/>
                </a:solidFill>
              </a:rPr>
              <a:t>Hyperlactatemia (epinephrine)</a:t>
            </a:r>
          </a:p>
          <a:p>
            <a:r>
              <a:rPr lang="en-US" dirty="0">
                <a:solidFill>
                  <a:schemeClr val="bg1"/>
                </a:solidFill>
              </a:rPr>
              <a:t>Beta 2 agonism increases cellular K uptake → hypokalemia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A738-3F8C-48D9-AFE9-F07004D6E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5B17F-E192-4F28-9538-D2ECA93B3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Small animal Critical care medicine. Silverstein, chapters 157 and 158</a:t>
            </a:r>
          </a:p>
          <a:p>
            <a:r>
              <a:rPr lang="en-US" sz="2000" dirty="0">
                <a:solidFill>
                  <a:schemeClr val="bg1"/>
                </a:solidFill>
              </a:rPr>
              <a:t>https://emcrit.org/ibcc/pressors/#overview</a:t>
            </a:r>
          </a:p>
          <a:p>
            <a:r>
              <a:rPr lang="en-US" sz="2000" dirty="0">
                <a:solidFill>
                  <a:schemeClr val="bg1"/>
                </a:solidFill>
              </a:rPr>
              <a:t>https://litfl.com/inotropes-vasopressors-and-other-vasoactive-agents/</a:t>
            </a:r>
          </a:p>
          <a:p>
            <a:r>
              <a:rPr lang="en-US" sz="2000" dirty="0">
                <a:solidFill>
                  <a:schemeClr val="bg1"/>
                </a:solidFill>
              </a:rPr>
              <a:t>Controversies regarding choice of vasopressor therapy for management of septic shock in animals. Silverstein. JVECC 2015</a:t>
            </a:r>
          </a:p>
          <a:p>
            <a:r>
              <a:rPr lang="en-US" sz="2000" dirty="0">
                <a:solidFill>
                  <a:schemeClr val="bg1"/>
                </a:solidFill>
              </a:rPr>
              <a:t>Randomized, Blinded Comparison of Epinephrine and Vasopressin for Treatment of Naturally Occurring Cardiopulmonary Arrest in Dogs. Buckley et al. JVIM 2011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074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09D87E-93CA-4C04-866A-004D24B84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60974B-D888-47DB-BCAB-AF0CE5EC4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166"/>
            <a:ext cx="2480441" cy="1271751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Thank you</a:t>
            </a:r>
          </a:p>
        </p:txBody>
      </p:sp>
      <p:pic>
        <p:nvPicPr>
          <p:cNvPr id="7170" name="Picture 2" descr="Purple trees: Buenos Aires, Argentina - 9GAG">
            <a:extLst>
              <a:ext uri="{FF2B5EF4-FFF2-40B4-BE49-F238E27FC236}">
                <a16:creationId xmlns:a16="http://schemas.microsoft.com/office/drawing/2014/main" id="{ABB692B0-EA93-42DF-AEF2-543D48E0E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784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3A1B-2F2C-440C-8C82-7A6CD03F4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Hypotension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FB215-6D81-42EE-8AC8-AA3FFE2C7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5175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1) Reduction in preload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Hypovolemia: hemorrhage, severe GI/urinary losses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Relative hypovolemia - </a:t>
            </a:r>
            <a:r>
              <a:rPr lang="en-US" dirty="0" err="1">
                <a:solidFill>
                  <a:schemeClr val="bg1"/>
                </a:solidFill>
              </a:rPr>
              <a:t>venodilation</a:t>
            </a:r>
            <a:r>
              <a:rPr lang="en-US" dirty="0">
                <a:solidFill>
                  <a:schemeClr val="bg1"/>
                </a:solidFill>
              </a:rPr>
              <a:t> and pooling - decreased preload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Obstruction of venous return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2) Reduction of cardiac function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Primary cardiac disease: DCM, HCM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Secondary cardiac disease: severe acidosis or alkalosis, toxins, drugs, SIRS/sepsis, ischemia</a:t>
            </a: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3) Reduction in SRV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SIRS/sepsis: inappropriate vasodilation - maldistribution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9EA7ACD1-53CB-4A4F-9319-E51E863A2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953" y="4145280"/>
            <a:ext cx="4302047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76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C3F55-851D-4C00-8CAA-5027873F0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Treatment of hypotension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D5042-5D09-42DC-8E70-0D98BF9D7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6225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Fluid resuscitation – cornerstone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Positive inotropes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Vasopressor agents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2" descr="CV Physiology | Factors Regulating Arterial Blood Pressure">
            <a:extLst>
              <a:ext uri="{FF2B5EF4-FFF2-40B4-BE49-F238E27FC236}">
                <a16:creationId xmlns:a16="http://schemas.microsoft.com/office/drawing/2014/main" id="{2528276F-032D-4370-96EE-5A525E6F5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953" y="4145280"/>
            <a:ext cx="4302047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12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2DCD2-CEAF-4489-B059-CDB1B52EF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When to start pressors?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29D51-9884-46B1-B990-15C7E3BE6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318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After a ‘reasonable’ amount of IVF have been given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‘Reasonable’?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Guided by CVP and bedside echocardiography</a:t>
            </a:r>
          </a:p>
          <a:p>
            <a:r>
              <a:rPr lang="en-US" dirty="0">
                <a:solidFill>
                  <a:schemeClr val="bg1"/>
                </a:solidFill>
              </a:rPr>
              <a:t>Four D’s of fluid therapy: drug, duration, dosing and de-escalation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Standardized Protocols to treat sepsis and hypotension?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6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7AC46-3BA4-4124-BC0D-511A797A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897119"/>
            <a:ext cx="10515600" cy="18894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 improvement in outcomes with End Goal Directed Therapy, questioning the need and pointing towards the potential dangers of protocolized care for patients with severe and septic shock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B2C489-804D-4946-A984-61844EEF5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268" y="561310"/>
            <a:ext cx="9017463" cy="1143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9DBD9-5462-49ED-92FA-028D67BA3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952" y="1819247"/>
            <a:ext cx="8630094" cy="10859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9F4356-4BF0-4ED7-B724-A5A1051AD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538" y="3020031"/>
            <a:ext cx="9027193" cy="157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6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6373F-9726-46D1-8A68-02B9B0AE6A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7601"/>
            <a:ext cx="10515600" cy="37893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839 physicians from 82 countries responded  (65% main specialty/activity intensive care) </a:t>
            </a:r>
          </a:p>
          <a:p>
            <a:r>
              <a:rPr lang="en-US" dirty="0">
                <a:solidFill>
                  <a:schemeClr val="bg1"/>
                </a:solidFill>
              </a:rPr>
              <a:t>Main trigger for vasopressor use was an insufficient mean arterial pressure (MAP) response to initial fluid resuscitation (83%)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8C6AAD-FBB4-457E-BA21-6F55DBDFE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8737159" cy="150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6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</TotalTime>
  <Words>2360</Words>
  <Application>Microsoft Office PowerPoint</Application>
  <PresentationFormat>Widescreen</PresentationFormat>
  <Paragraphs>271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Office Theme</vt:lpstr>
      <vt:lpstr>Vasoactive agents</vt:lpstr>
      <vt:lpstr>Arterial Blood Pressure</vt:lpstr>
      <vt:lpstr>CO, Stroke Volume and HR</vt:lpstr>
      <vt:lpstr>Systemic Vascular Resistance</vt:lpstr>
      <vt:lpstr>Hypotension</vt:lpstr>
      <vt:lpstr>Treatment of hypotension</vt:lpstr>
      <vt:lpstr> When to start pressors? </vt:lpstr>
      <vt:lpstr>PowerPoint Presentation</vt:lpstr>
      <vt:lpstr>PowerPoint Presentation</vt:lpstr>
      <vt:lpstr>When to start pressors?</vt:lpstr>
      <vt:lpstr> Early May Be Better: Early Low-Dose Norepinephrine in Septic Shock </vt:lpstr>
      <vt:lpstr>Early May Be Better: Early Low-Dose Norepinephrine in Septic Shock</vt:lpstr>
      <vt:lpstr>Which pressor to use?</vt:lpstr>
      <vt:lpstr>Which pressor to use?</vt:lpstr>
      <vt:lpstr>Which pressor to use?</vt:lpstr>
      <vt:lpstr> How/When to start them? </vt:lpstr>
      <vt:lpstr>Which pressor to use?</vt:lpstr>
      <vt:lpstr>Surviving sepsis campaign guidelines</vt:lpstr>
      <vt:lpstr>Vasopressors and inodilators</vt:lpstr>
      <vt:lpstr>PowerPoint Presentation</vt:lpstr>
      <vt:lpstr>PowerPoint Presentation</vt:lpstr>
      <vt:lpstr> Inodilators: Dobutamine </vt:lpstr>
      <vt:lpstr>Dobut papers</vt:lpstr>
      <vt:lpstr>Vasopressors: Epinephrine</vt:lpstr>
      <vt:lpstr>Vasopressors: Epinephrine</vt:lpstr>
      <vt:lpstr>Vasopressors: Norepinephrine</vt:lpstr>
      <vt:lpstr>Vasopressors: Norepinephrine</vt:lpstr>
      <vt:lpstr>Vasopressors: Dopamine</vt:lpstr>
      <vt:lpstr>Vasopressors: Dopamine</vt:lpstr>
      <vt:lpstr>Vasopressors: Ephedrine</vt:lpstr>
      <vt:lpstr>Vasopressors: Phenylephrine</vt:lpstr>
      <vt:lpstr>Vasopressors: Phenylephrine</vt:lpstr>
      <vt:lpstr>Vasopressors: Isoproterenol</vt:lpstr>
      <vt:lpstr>Vasopressors: Vasopressin</vt:lpstr>
      <vt:lpstr>Vasopressors: Vasopressin</vt:lpstr>
      <vt:lpstr>PowerPoint Presentation</vt:lpstr>
      <vt:lpstr>PowerPoint Presentation</vt:lpstr>
      <vt:lpstr>PowerPoint Presentation</vt:lpstr>
      <vt:lpstr>Catecholamines and cortisol</vt:lpstr>
      <vt:lpstr>Other effects of catecholamines</vt:lpstr>
      <vt:lpstr>References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Vasoactive agents</dc:title>
  <dc:creator>Tomas Boullhesen Williams</dc:creator>
  <cp:lastModifiedBy>Tomas Boullhesen Williams</cp:lastModifiedBy>
  <cp:revision>38</cp:revision>
  <dcterms:created xsi:type="dcterms:W3CDTF">2021-01-04T17:02:46Z</dcterms:created>
  <dcterms:modified xsi:type="dcterms:W3CDTF">2021-01-06T15:38:25Z</dcterms:modified>
</cp:coreProperties>
</file>