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notesMasterIdLst>
    <p:notesMasterId r:id="rId36"/>
  </p:notesMasterIdLst>
  <p:sldIdLst>
    <p:sldId id="256" r:id="rId2"/>
    <p:sldId id="267" r:id="rId3"/>
    <p:sldId id="268" r:id="rId4"/>
    <p:sldId id="275" r:id="rId5"/>
    <p:sldId id="257" r:id="rId6"/>
    <p:sldId id="258" r:id="rId7"/>
    <p:sldId id="270" r:id="rId8"/>
    <p:sldId id="271" r:id="rId9"/>
    <p:sldId id="276" r:id="rId10"/>
    <p:sldId id="259" r:id="rId11"/>
    <p:sldId id="279" r:id="rId12"/>
    <p:sldId id="282" r:id="rId13"/>
    <p:sldId id="281" r:id="rId14"/>
    <p:sldId id="278" r:id="rId15"/>
    <p:sldId id="274" r:id="rId16"/>
    <p:sldId id="261" r:id="rId17"/>
    <p:sldId id="262" r:id="rId18"/>
    <p:sldId id="263" r:id="rId19"/>
    <p:sldId id="266" r:id="rId20"/>
    <p:sldId id="284" r:id="rId21"/>
    <p:sldId id="289" r:id="rId22"/>
    <p:sldId id="291" r:id="rId23"/>
    <p:sldId id="285" r:id="rId24"/>
    <p:sldId id="286" r:id="rId25"/>
    <p:sldId id="288" r:id="rId26"/>
    <p:sldId id="277" r:id="rId27"/>
    <p:sldId id="269" r:id="rId28"/>
    <p:sldId id="264" r:id="rId29"/>
    <p:sldId id="283" r:id="rId30"/>
    <p:sldId id="265" r:id="rId31"/>
    <p:sldId id="292" r:id="rId32"/>
    <p:sldId id="280" r:id="rId33"/>
    <p:sldId id="290" r:id="rId34"/>
    <p:sldId id="287" r:id="rId3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2" d="100"/>
          <a:sy n="72" d="100"/>
        </p:scale>
        <p:origin x="-280" y="-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C77ACD-49DA-9146-A0C1-DC2EE8C362EB}" type="datetimeFigureOut">
              <a:rPr lang="en-US" smtClean="0"/>
              <a:t>9/19/20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1639C1-8541-5E47-BA5F-C8656FC8F0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663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Relationship Id="rId3" Type="http://schemas.openxmlformats.org/officeDocument/2006/relationships/hyperlink" Target="https://doi.org/10.1016/j.fri.2020.200382" TargetMode="Externa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639C1-8541-5E47-BA5F-C8656FC8F04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1333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639C1-8541-5E47-BA5F-C8656FC8F04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4296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639C1-8541-5E47-BA5F-C8656FC8F04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7459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 smtClean="0"/>
              <a:t>Pneumothorax, Karl C </a:t>
            </a:r>
            <a:r>
              <a:rPr lang="en-US" baseline="0" dirty="0" err="1" smtClean="0"/>
              <a:t>Maritato</a:t>
            </a:r>
            <a:r>
              <a:rPr lang="en-US" baseline="0" dirty="0" smtClean="0"/>
              <a:t>, Jose A Colon, David H </a:t>
            </a:r>
            <a:r>
              <a:rPr lang="en-US" baseline="0" dirty="0" err="1" smtClean="0"/>
              <a:t>Kergosien</a:t>
            </a:r>
            <a:endParaRPr lang="en-US" baseline="0" dirty="0" smtClean="0"/>
          </a:p>
          <a:p>
            <a:r>
              <a:rPr lang="en-US" baseline="0" dirty="0" err="1" smtClean="0"/>
              <a:t>Compend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Contin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Educ</a:t>
            </a:r>
            <a:r>
              <a:rPr lang="en-US" baseline="0" dirty="0" smtClean="0"/>
              <a:t> Vet. 2009 May; 31(5):232-42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639C1-8541-5E47-BA5F-C8656FC8F04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7734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639C1-8541-5E47-BA5F-C8656FC8F04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7734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639C1-8541-5E47-BA5F-C8656FC8F04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9143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639C1-8541-5E47-BA5F-C8656FC8F04E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22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639C1-8541-5E47-BA5F-C8656FC8F04E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822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639C1-8541-5E47-BA5F-C8656FC8F04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178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639C1-8541-5E47-BA5F-C8656FC8F04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722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Kolata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RJ, Johnston DE: Motor vehicle accidents in urban dogs: a study of 600 cases, J AM Vet Med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Assoc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167:938, 1975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639C1-8541-5E47-BA5F-C8656FC8F04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421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Vnuk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Pirkic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 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Matcic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D, et al: Feline high-rise syndrome: 119 cases (1998-2001), J Feline Med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Surg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14:131, 2012.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639C1-8541-5E47-BA5F-C8656FC8F04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475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  <a:hlinkClick r:id="rId3"/>
              </a:rPr>
              <a:t>https://doi.org/10.1016/j.fri.2020.200382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Received 28 March 2020; Received in revised form 20 April 2020; Accepted 12 May 2020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Forensic Imaging 21 (2020) 200382</a:t>
            </a:r>
          </a:p>
          <a:p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Available online 15 May 2020</a:t>
            </a:r>
          </a:p>
          <a:p>
            <a:r>
              <a:rPr lang="sk-SK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2666-2256/ © 2020 Elsevier Ltd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639C1-8541-5E47-BA5F-C8656FC8F04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5244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Shamir MH,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Leisner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S,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Klement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E, et al: Dog bite wounds in dogs and cats: a retrospective study of 196 cases, J Vet Med A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Physiol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Pathol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Clin</a:t>
            </a:r>
            <a:r>
              <a:rPr lang="en-US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Med 49:107, 2002.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639C1-8541-5E47-BA5F-C8656FC8F04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4296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639C1-8541-5E47-BA5F-C8656FC8F04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4296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1639C1-8541-5E47-BA5F-C8656FC8F04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4296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8D91A-A2EE-4B54-B3C6-F6C67903BA9C}" type="datetime1">
              <a:rPr lang="en-US" smtClean="0"/>
              <a:pPr/>
              <a:t>9/19/20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785C6-EBAF-49D5-AD4D-BABF4DFAAD59}" type="datetime1">
              <a:rPr lang="en-US" smtClean="0"/>
              <a:pPr/>
              <a:t>9/19/20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04122-9A3A-4FD8-98B8-22631F32846C}" type="datetime1">
              <a:rPr lang="en-US" smtClean="0"/>
              <a:pPr/>
              <a:t>9/19/20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59A7B8-0EC4-44C9-AFEF-25E144F11C06}" type="datetime1">
              <a:rPr lang="en-US" smtClean="0"/>
              <a:pPr/>
              <a:t>9/19/20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B47B5-C739-4DAE-AACD-CC58CA843AC4}" type="datetime1">
              <a:rPr lang="en-US" smtClean="0"/>
              <a:pPr/>
              <a:t>9/19/20</a:t>
            </a:fld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2AE48-94E6-46E0-BE32-5F0716DE9115}" type="datetime1">
              <a:rPr lang="en-US" smtClean="0"/>
              <a:pPr/>
              <a:t>9/19/20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84C285-8BCE-48FC-97D9-E2837AF38351}" type="datetime1">
              <a:rPr lang="en-US" smtClean="0"/>
              <a:pPr/>
              <a:t>9/19/20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70D3E6-EF16-4488-94A4-211508FE4682}" type="datetime1">
              <a:rPr lang="en-US" smtClean="0"/>
              <a:pPr/>
              <a:t>9/19/20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77FB3B-20DA-4D0E-BF16-8262B7156612}" type="datetime1">
              <a:rPr lang="en-US" smtClean="0"/>
              <a:pPr/>
              <a:t>9/19/20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73C2C-6BD0-40EC-8D8D-4D51F089C5EB}" type="datetime1">
              <a:rPr lang="en-US" smtClean="0"/>
              <a:pPr/>
              <a:t>9/19/20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377F5C-EDA7-4864-9756-35769B0E62CF}" type="datetime1">
              <a:rPr lang="en-US" smtClean="0"/>
              <a:pPr/>
              <a:t>9/19/20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A37A-AFC2-4A01-80A1-FC20F2C0D5B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8B99C93-F56F-46AB-9EB8-53614A95B15F}" type="datetime1">
              <a:rPr lang="en-US" smtClean="0"/>
              <a:pPr/>
              <a:t>9/19/20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A84A37A-AFC2-4A01-80A1-FC20F2C0D5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Katie Sotos, DVM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Thoracic Trauma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7583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226136"/>
            <a:ext cx="8260672" cy="1369909"/>
          </a:xfrm>
        </p:spPr>
        <p:txBody>
          <a:bodyPr>
            <a:normAutofit/>
          </a:bodyPr>
          <a:lstStyle/>
          <a:p>
            <a:r>
              <a:rPr lang="en-US" dirty="0" smtClean="0"/>
              <a:t>Penetrating Trauma:</a:t>
            </a:r>
            <a:br>
              <a:rPr lang="en-US" dirty="0" smtClean="0"/>
            </a:br>
            <a:r>
              <a:rPr lang="en-US" dirty="0" smtClean="0"/>
              <a:t>Bite Wounds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96045"/>
            <a:ext cx="8229600" cy="526195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Thorax a common site of bite wounds</a:t>
            </a:r>
          </a:p>
          <a:p>
            <a:r>
              <a:rPr lang="en-US" dirty="0" smtClean="0"/>
              <a:t>May not be obvious whether a bite has penetrated the cavity</a:t>
            </a:r>
          </a:p>
          <a:p>
            <a:pPr lvl="1"/>
            <a:r>
              <a:rPr lang="en-US" dirty="0" smtClean="0"/>
              <a:t>Surgery is often required for exploration</a:t>
            </a:r>
          </a:p>
          <a:p>
            <a:pPr marL="411480" lvl="1" indent="0">
              <a:buNone/>
            </a:pPr>
            <a:endParaRPr lang="en-US" dirty="0" smtClean="0"/>
          </a:p>
          <a:p>
            <a:pPr marL="411480" lvl="1" indent="0">
              <a:buNone/>
            </a:pPr>
            <a:endParaRPr lang="en-US" dirty="0"/>
          </a:p>
          <a:p>
            <a:pPr marL="411480" lvl="1" indent="0">
              <a:buNone/>
            </a:pPr>
            <a:endParaRPr lang="en-US" dirty="0" smtClean="0"/>
          </a:p>
          <a:p>
            <a:pPr marL="411480" lvl="1" indent="0">
              <a:buNone/>
            </a:pPr>
            <a:endParaRPr lang="en-US" dirty="0"/>
          </a:p>
          <a:p>
            <a:pPr marL="411480" lvl="1" indent="0">
              <a:buNone/>
            </a:pPr>
            <a:endParaRPr lang="en-US" dirty="0" smtClean="0"/>
          </a:p>
          <a:p>
            <a:pPr marL="411480" lvl="1" indent="0">
              <a:buNone/>
            </a:pPr>
            <a:endParaRPr lang="en-US" dirty="0"/>
          </a:p>
          <a:p>
            <a:pPr marL="411480" lvl="1" indent="0">
              <a:buNone/>
            </a:pPr>
            <a:endParaRPr lang="en-US" dirty="0" smtClean="0"/>
          </a:p>
          <a:p>
            <a:r>
              <a:rPr lang="en-US" dirty="0"/>
              <a:t>M</a:t>
            </a:r>
            <a:r>
              <a:rPr lang="en-US" dirty="0" smtClean="0"/>
              <a:t>ortality only occurred with bite wounds if cavitary penetration was present</a:t>
            </a:r>
          </a:p>
          <a:p>
            <a:pPr lvl="1"/>
            <a:r>
              <a:rPr lang="en-US" dirty="0" smtClean="0"/>
              <a:t>Exploratory thoracotomy did not alter prognosis</a:t>
            </a:r>
          </a:p>
        </p:txBody>
      </p:sp>
      <p:pic>
        <p:nvPicPr>
          <p:cNvPr id="5" name="Picture 4" descr="Screen Shot 2020-09-25 at 6.38.44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9"/>
          <a:stretch/>
        </p:blipFill>
        <p:spPr>
          <a:xfrm>
            <a:off x="408488" y="3245972"/>
            <a:ext cx="8509000" cy="2153453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0" y="3166349"/>
            <a:ext cx="9144000" cy="0"/>
          </a:xfrm>
          <a:prstGeom prst="line">
            <a:avLst/>
          </a:prstGeom>
          <a:ln w="38100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7558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278321"/>
            <a:ext cx="8260672" cy="1317723"/>
          </a:xfrm>
        </p:spPr>
        <p:txBody>
          <a:bodyPr>
            <a:normAutofit/>
          </a:bodyPr>
          <a:lstStyle/>
          <a:p>
            <a:r>
              <a:rPr lang="en-US" dirty="0" smtClean="0"/>
              <a:t>Penetrating Trauma:</a:t>
            </a:r>
            <a:br>
              <a:rPr lang="en-US" dirty="0" smtClean="0"/>
            </a:br>
            <a:r>
              <a:rPr lang="en-US" dirty="0" smtClean="0"/>
              <a:t>Bite Wounds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139" y="3479058"/>
            <a:ext cx="4222438" cy="3248502"/>
          </a:xfrm>
        </p:spPr>
        <p:txBody>
          <a:bodyPr>
            <a:normAutofit/>
          </a:bodyPr>
          <a:lstStyle/>
          <a:p>
            <a:r>
              <a:rPr lang="en-US" sz="2300" dirty="0" smtClean="0"/>
              <a:t>Pseudo-flail chest, rib fracture, or pneumothorax injuries were more likely to undergo thoracotomy</a:t>
            </a:r>
          </a:p>
          <a:p>
            <a:r>
              <a:rPr lang="en-US" sz="2300" dirty="0" err="1" smtClean="0"/>
              <a:t>Nonsurvival</a:t>
            </a:r>
            <a:r>
              <a:rPr lang="en-US" sz="2300" dirty="0" smtClean="0"/>
              <a:t> higher in dogs with pleural effusion or + bacterial culture</a:t>
            </a:r>
          </a:p>
        </p:txBody>
      </p:sp>
      <p:pic>
        <p:nvPicPr>
          <p:cNvPr id="4" name="Picture 3" descr="Screen Shot 2020-09-25 at 6.43.06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4535" y="1596044"/>
            <a:ext cx="4205042" cy="1926478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248446" y="1596044"/>
            <a:ext cx="4288809" cy="5174980"/>
            <a:chOff x="4632347" y="1683020"/>
            <a:chExt cx="4288809" cy="5174980"/>
          </a:xfrm>
        </p:grpSpPr>
        <p:pic>
          <p:nvPicPr>
            <p:cNvPr id="6" name="Picture 5" descr="Screen Shot 2020-09-28 at 8.43.25 PM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2347" y="1683020"/>
              <a:ext cx="4288809" cy="1926478"/>
            </a:xfrm>
            <a:prstGeom prst="rect">
              <a:avLst/>
            </a:prstGeom>
          </p:spPr>
        </p:pic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4698718" y="3609498"/>
              <a:ext cx="4222438" cy="324850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22860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2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1pPr>
              <a:lvl2pPr marL="640080" indent="-228600" algn="l" defTabSz="914400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itchFamily="34" charset="0"/>
                <a:buChar char="•"/>
                <a:defRPr sz="20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2pPr>
              <a:lvl3pPr marL="914400" indent="-228600" algn="l" defTabSz="914400" rtl="0" eaLnBrk="1" latinLnBrk="0" hangingPunct="1">
                <a:spcBef>
                  <a:spcPct val="20000"/>
                </a:spcBef>
                <a:buClr>
                  <a:schemeClr val="accent3"/>
                </a:buClr>
                <a:buFont typeface="Arial" pitchFamily="34" charset="0"/>
                <a:buChar char="•"/>
                <a:defRPr sz="18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3pPr>
              <a:lvl4pPr marL="1280160" indent="-228600" algn="l" defTabSz="914400" rtl="0" eaLnBrk="1" latinLnBrk="0" hangingPunct="1">
                <a:spcBef>
                  <a:spcPct val="20000"/>
                </a:spcBef>
                <a:buClr>
                  <a:schemeClr val="accent4"/>
                </a:buClr>
                <a:buFont typeface="Arial" pitchFamily="34" charset="0"/>
                <a:buChar char="•"/>
                <a:defRPr sz="16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4pPr>
              <a:lvl5pPr marL="1554480" indent="-228600" algn="l" defTabSz="914400" rtl="0" eaLnBrk="1" latinLnBrk="0" hangingPunct="1">
                <a:spcBef>
                  <a:spcPct val="20000"/>
                </a:spcBef>
                <a:buClr>
                  <a:schemeClr val="accent5"/>
                </a:buClr>
                <a:buFont typeface="Arial" pitchFamily="34" charset="0"/>
                <a:buChar char="•"/>
                <a:defRPr sz="1600" kern="1200" baseline="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5pPr>
              <a:lvl6pPr marL="1737360" indent="-182880" algn="l" defTabSz="914400" rtl="0" eaLnBrk="1" latinLnBrk="0" hangingPunct="1"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6pPr>
              <a:lvl7pPr marL="2011680" indent="-182880" algn="l" defTabSz="914400" rtl="0" eaLnBrk="1" latinLnBrk="0" hangingPunct="1">
                <a:spcBef>
                  <a:spcPct val="20000"/>
                </a:spcBef>
                <a:buClr>
                  <a:schemeClr val="accent2"/>
                </a:buClr>
                <a:buFont typeface="Arial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7pPr>
              <a:lvl8pPr marL="2194560" indent="-182880" algn="l" defTabSz="914400" rtl="0" eaLnBrk="1" latinLnBrk="0" hangingPunct="1">
                <a:spcBef>
                  <a:spcPct val="20000"/>
                </a:spcBef>
                <a:buClr>
                  <a:schemeClr val="accent3"/>
                </a:buClr>
                <a:buFont typeface="Arial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8pPr>
              <a:lvl9pPr marL="2377440" indent="-182880" algn="l" defTabSz="914400" rtl="0" eaLnBrk="1" latinLnBrk="0" hangingPunct="1">
                <a:spcBef>
                  <a:spcPct val="20000"/>
                </a:spcBef>
                <a:buClr>
                  <a:schemeClr val="accent4"/>
                </a:buClr>
                <a:buFont typeface="Arial" pitchFamily="34" charset="0"/>
                <a:buChar char="•"/>
                <a:defRPr sz="14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300" dirty="0" smtClean="0"/>
                <a:t>Pneumothorax, pulmonary contusions/lacerations, </a:t>
              </a:r>
              <a:r>
                <a:rPr lang="en-US" sz="2300" dirty="0" err="1" smtClean="0"/>
                <a:t>hemothorax</a:t>
              </a:r>
              <a:r>
                <a:rPr lang="en-US" sz="2300" dirty="0" smtClean="0"/>
                <a:t>, thoracic tracheal trauma</a:t>
              </a:r>
            </a:p>
            <a:p>
              <a:r>
                <a:rPr lang="en-US" sz="2300" dirty="0" smtClean="0"/>
                <a:t>Negative CXR findings cannot rule out injury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2469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278321"/>
            <a:ext cx="8260672" cy="1317723"/>
          </a:xfrm>
        </p:spPr>
        <p:txBody>
          <a:bodyPr>
            <a:normAutofit/>
          </a:bodyPr>
          <a:lstStyle/>
          <a:p>
            <a:r>
              <a:rPr lang="en-US" dirty="0" smtClean="0"/>
              <a:t>Penetrating Trauma:</a:t>
            </a:r>
            <a:br>
              <a:rPr lang="en-US" dirty="0" smtClean="0"/>
            </a:br>
            <a:r>
              <a:rPr lang="en-US" dirty="0" smtClean="0"/>
              <a:t>Bite Wounds (Cont’d)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3648954"/>
            <a:ext cx="8229600" cy="303074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22% of patients w/ normal respiratory pattern had radiographic lesions</a:t>
            </a:r>
          </a:p>
          <a:p>
            <a:r>
              <a:rPr lang="en-US" dirty="0" smtClean="0"/>
              <a:t>Respiratory distress not correlated with mortality</a:t>
            </a:r>
          </a:p>
          <a:p>
            <a:r>
              <a:rPr lang="en-US" dirty="0" smtClean="0"/>
              <a:t>Thoracotomy assoc. w/ increased duration of hospitalization, but not mortality</a:t>
            </a:r>
          </a:p>
          <a:p>
            <a:pPr lvl="1"/>
            <a:r>
              <a:rPr lang="en-US" dirty="0" smtClean="0"/>
              <a:t>Recommended if penetrating injury, &gt; 3 radiographic lesions, or both</a:t>
            </a:r>
          </a:p>
          <a:p>
            <a:r>
              <a:rPr lang="en-US" dirty="0" smtClean="0"/>
              <a:t>Long-term outcomes excellent</a:t>
            </a:r>
            <a:endParaRPr lang="en-US" dirty="0"/>
          </a:p>
        </p:txBody>
      </p:sp>
      <p:pic>
        <p:nvPicPr>
          <p:cNvPr id="9" name="Picture 8" descr="Screen Shot 2020-09-28 at 11.46.13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87"/>
          <a:stretch/>
        </p:blipFill>
        <p:spPr>
          <a:xfrm>
            <a:off x="588683" y="1683019"/>
            <a:ext cx="7941553" cy="1896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2908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568" y="3723719"/>
            <a:ext cx="8987432" cy="3134281"/>
          </a:xfrm>
        </p:spPr>
        <p:txBody>
          <a:bodyPr>
            <a:normAutofit lnSpcReduction="10000"/>
          </a:bodyPr>
          <a:lstStyle/>
          <a:p>
            <a:r>
              <a:rPr lang="en-US" sz="2200" dirty="0" smtClean="0"/>
              <a:t>Radiographs</a:t>
            </a:r>
          </a:p>
          <a:p>
            <a:r>
              <a:rPr lang="en-US" sz="2200" dirty="0" smtClean="0"/>
              <a:t>Pneumothorax and </a:t>
            </a:r>
            <a:r>
              <a:rPr lang="en-US" sz="2200" dirty="0" err="1" smtClean="0"/>
              <a:t>hemothorax</a:t>
            </a:r>
            <a:r>
              <a:rPr lang="en-US" sz="2200" dirty="0" smtClean="0"/>
              <a:t> are common</a:t>
            </a:r>
          </a:p>
          <a:p>
            <a:pPr lvl="1"/>
            <a:r>
              <a:rPr lang="en-US" sz="1800" dirty="0"/>
              <a:t>Thoracocentesis for diagnosis and therapy</a:t>
            </a:r>
          </a:p>
          <a:p>
            <a:pPr lvl="1"/>
            <a:r>
              <a:rPr lang="en-US" sz="1800" dirty="0" err="1"/>
              <a:t>Thoracostomy</a:t>
            </a:r>
            <a:r>
              <a:rPr lang="en-US" sz="1800" dirty="0"/>
              <a:t> tube if significant/</a:t>
            </a:r>
            <a:r>
              <a:rPr lang="en-US" sz="1800" dirty="0" smtClean="0"/>
              <a:t>persistent air or blood accumulation</a:t>
            </a:r>
            <a:endParaRPr lang="en-US" sz="1800" dirty="0"/>
          </a:p>
          <a:p>
            <a:pPr lvl="1"/>
            <a:r>
              <a:rPr lang="en-US" sz="1800" dirty="0"/>
              <a:t>If unstable, may require exploratory </a:t>
            </a:r>
            <a:r>
              <a:rPr lang="en-US" sz="1800" dirty="0" smtClean="0"/>
              <a:t>thoracotomy</a:t>
            </a:r>
            <a:endParaRPr lang="en-US" sz="2200" dirty="0" smtClean="0"/>
          </a:p>
          <a:p>
            <a:r>
              <a:rPr lang="en-US" sz="2200" dirty="0" err="1" smtClean="0"/>
              <a:t>Pericardiocentesis</a:t>
            </a:r>
            <a:r>
              <a:rPr lang="en-US" sz="2200" dirty="0" smtClean="0"/>
              <a:t> vs. pericardial window for </a:t>
            </a:r>
            <a:r>
              <a:rPr lang="en-US" sz="2200" dirty="0" err="1" smtClean="0"/>
              <a:t>tamponade</a:t>
            </a:r>
            <a:endParaRPr lang="en-US" sz="2200" dirty="0" smtClean="0"/>
          </a:p>
          <a:p>
            <a:r>
              <a:rPr lang="en-US" sz="2200" dirty="0" smtClean="0"/>
              <a:t>Esophageal endoscopy</a:t>
            </a:r>
          </a:p>
          <a:p>
            <a:pPr lvl="1"/>
            <a:r>
              <a:rPr lang="en-US" sz="1800" dirty="0" smtClean="0"/>
              <a:t>Minimal insufflation if perforated due to risk of tension pneumothorax/ </a:t>
            </a:r>
            <a:r>
              <a:rPr lang="en-US" sz="1800" dirty="0" err="1" smtClean="0"/>
              <a:t>pneumomediastinum</a:t>
            </a:r>
            <a:endParaRPr lang="en-US" sz="1800" dirty="0" smtClean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26128" y="260926"/>
            <a:ext cx="8260672" cy="1356814"/>
          </a:xfrm>
        </p:spPr>
        <p:txBody>
          <a:bodyPr>
            <a:normAutofit/>
          </a:bodyPr>
          <a:lstStyle/>
          <a:p>
            <a:r>
              <a:rPr lang="en-US" dirty="0" smtClean="0"/>
              <a:t>Penetrating Trauma:</a:t>
            </a:r>
            <a:br>
              <a:rPr lang="en-US" dirty="0" smtClean="0"/>
            </a:br>
            <a:r>
              <a:rPr lang="en-US" dirty="0" smtClean="0"/>
              <a:t>Gunshots</a:t>
            </a:r>
            <a:endParaRPr lang="en-US" dirty="0"/>
          </a:p>
        </p:txBody>
      </p:sp>
      <p:pic>
        <p:nvPicPr>
          <p:cNvPr id="5" name="Picture 4" descr="Screen Shot 2020-09-28 at 8.43.2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57" y="1617740"/>
            <a:ext cx="4688423" cy="2105979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5097155" y="1617740"/>
            <a:ext cx="3863820" cy="238312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2860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80160" indent="-22860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554480" indent="-228600" algn="l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Char char="•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182880" algn="l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377440" indent="-182880" algn="l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100" dirty="0" smtClean="0"/>
              <a:t>Severity of injury depends on physics of the gunshot</a:t>
            </a:r>
          </a:p>
          <a:p>
            <a:r>
              <a:rPr lang="en-US" sz="2100" dirty="0" smtClean="0"/>
              <a:t>Shock waves can draw contaminants into the wound</a:t>
            </a:r>
          </a:p>
          <a:p>
            <a:r>
              <a:rPr lang="en-US" sz="2100" dirty="0"/>
              <a:t>Assess </a:t>
            </a:r>
            <a:r>
              <a:rPr lang="en-US" sz="2100" dirty="0" err="1"/>
              <a:t>pt</a:t>
            </a:r>
            <a:r>
              <a:rPr lang="en-US" sz="2100" dirty="0"/>
              <a:t> stability and treat life-threatening injuries</a:t>
            </a:r>
          </a:p>
          <a:p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2309576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260926"/>
            <a:ext cx="8260672" cy="1356814"/>
          </a:xfrm>
        </p:spPr>
        <p:txBody>
          <a:bodyPr>
            <a:normAutofit/>
          </a:bodyPr>
          <a:lstStyle/>
          <a:p>
            <a:r>
              <a:rPr lang="en-US" dirty="0" smtClean="0"/>
              <a:t>Penetrating Trauma:</a:t>
            </a:r>
            <a:br>
              <a:rPr lang="en-US" dirty="0" smtClean="0"/>
            </a:br>
            <a:r>
              <a:rPr lang="en-US" dirty="0" smtClean="0"/>
              <a:t>Gunshots (cont’d)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568" y="3426826"/>
            <a:ext cx="8785198" cy="3339850"/>
          </a:xfrm>
        </p:spPr>
        <p:txBody>
          <a:bodyPr>
            <a:normAutofit/>
          </a:bodyPr>
          <a:lstStyle/>
          <a:p>
            <a:r>
              <a:rPr lang="en-US" dirty="0" smtClean="0"/>
              <a:t>Usu. managed with conservative treatment or </a:t>
            </a:r>
            <a:r>
              <a:rPr lang="en-US" dirty="0" err="1" smtClean="0"/>
              <a:t>thoracocentesis</a:t>
            </a:r>
            <a:endParaRPr lang="en-US" dirty="0"/>
          </a:p>
          <a:p>
            <a:pPr lvl="1"/>
            <a:r>
              <a:rPr lang="en-US" dirty="0" smtClean="0"/>
              <a:t>Only 1 underwent thoracotomy (n=32)</a:t>
            </a:r>
          </a:p>
          <a:p>
            <a:r>
              <a:rPr lang="en-US" dirty="0" smtClean="0"/>
              <a:t>Infection concern: rec. broad spectrum anti-</a:t>
            </a:r>
            <a:r>
              <a:rPr lang="en-US" dirty="0" err="1" smtClean="0"/>
              <a:t>microbials</a:t>
            </a:r>
            <a:endParaRPr lang="en-US" dirty="0"/>
          </a:p>
          <a:p>
            <a:r>
              <a:rPr lang="en-US" dirty="0" smtClean="0"/>
              <a:t>Vertebral column and abdominal involvement carry worse prognosis than dogs with thoracic or limb injuries</a:t>
            </a:r>
          </a:p>
          <a:p>
            <a:r>
              <a:rPr lang="en-US" dirty="0" smtClean="0"/>
              <a:t>Overall outcome good (most survived) with adequate treatment</a:t>
            </a:r>
          </a:p>
        </p:txBody>
      </p:sp>
      <p:pic>
        <p:nvPicPr>
          <p:cNvPr id="4" name="Picture 3" descr="Screen Shot 2020-09-25 at 5.41.3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350" y="1617740"/>
            <a:ext cx="8504222" cy="1898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59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 Conditions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0246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wipe/>
      </p:transition>
    </mc:Choice>
    <mc:Fallback>
      <p:transition xmlns:p14="http://schemas.microsoft.com/office/powerpoint/2010/main" spd="slow">
        <p:wip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Rib Fractures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Common</a:t>
            </a:r>
          </a:p>
          <a:p>
            <a:r>
              <a:rPr lang="en-US" dirty="0" smtClean="0"/>
              <a:t>Often associated with:</a:t>
            </a:r>
          </a:p>
          <a:p>
            <a:pPr lvl="1"/>
            <a:r>
              <a:rPr lang="en-US" dirty="0" smtClean="0"/>
              <a:t>Pulmonary contusions</a:t>
            </a:r>
          </a:p>
          <a:p>
            <a:pPr lvl="1"/>
            <a:r>
              <a:rPr lang="en-US" dirty="0" smtClean="0"/>
              <a:t>SQ emphysema</a:t>
            </a:r>
          </a:p>
          <a:p>
            <a:pPr lvl="1"/>
            <a:r>
              <a:rPr lang="en-US" dirty="0" smtClean="0"/>
              <a:t>Pneumothorax</a:t>
            </a:r>
          </a:p>
          <a:p>
            <a:pPr lvl="1"/>
            <a:r>
              <a:rPr lang="en-US" dirty="0" smtClean="0"/>
              <a:t>Pleural effusion</a:t>
            </a:r>
          </a:p>
          <a:p>
            <a:r>
              <a:rPr lang="en-US" dirty="0"/>
              <a:t>Rarely require surgical </a:t>
            </a:r>
            <a:r>
              <a:rPr lang="en-US" dirty="0" smtClean="0"/>
              <a:t>fixation</a:t>
            </a:r>
          </a:p>
          <a:p>
            <a:r>
              <a:rPr lang="en-US" dirty="0" smtClean="0"/>
              <a:t>Multiple may cause </a:t>
            </a:r>
            <a:r>
              <a:rPr lang="en-US" b="1" dirty="0" smtClean="0">
                <a:solidFill>
                  <a:srgbClr val="660066"/>
                </a:solidFill>
              </a:rPr>
              <a:t>FLAIL CHEST</a:t>
            </a:r>
            <a:endParaRPr lang="en-US" b="1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558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Flail Chest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5105399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Multiple fractures of both dorsal and ventral aspects of 3 or &gt; adjacent ribs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creates a segment that moves independently from the thoracic wall and paradoxically with breathing</a:t>
            </a:r>
          </a:p>
          <a:p>
            <a:r>
              <a:rPr lang="en-US" b="1" u="sng" dirty="0" smtClean="0">
                <a:solidFill>
                  <a:srgbClr val="660066"/>
                </a:solidFill>
              </a:rPr>
              <a:t>Pseudo-flail chest</a:t>
            </a:r>
            <a:r>
              <a:rPr lang="en-US" dirty="0" smtClean="0"/>
              <a:t>: significant disruption of the intercostal musculature that creates similar paradoxical chest wall movement</a:t>
            </a:r>
          </a:p>
          <a:p>
            <a:pPr lvl="1"/>
            <a:r>
              <a:rPr lang="en-US" dirty="0" err="1">
                <a:solidFill>
                  <a:schemeClr val="tx1"/>
                </a:solidFill>
              </a:rPr>
              <a:t>Frykfors</a:t>
            </a:r>
            <a:r>
              <a:rPr lang="en-US" dirty="0">
                <a:solidFill>
                  <a:schemeClr val="tx1"/>
                </a:solidFill>
              </a:rPr>
              <a:t> von </a:t>
            </a:r>
            <a:r>
              <a:rPr lang="en-US" dirty="0" err="1" smtClean="0">
                <a:solidFill>
                  <a:schemeClr val="tx1"/>
                </a:solidFill>
              </a:rPr>
              <a:t>Hekkel</a:t>
            </a:r>
            <a:r>
              <a:rPr lang="en-US" dirty="0" smtClean="0">
                <a:solidFill>
                  <a:schemeClr val="tx1"/>
                </a:solidFill>
              </a:rPr>
              <a:t> study showed statistically significant positive correlation between presence of pseudo-flail chest and wound depth</a:t>
            </a:r>
            <a:endParaRPr lang="en-US" dirty="0" smtClean="0"/>
          </a:p>
          <a:p>
            <a:r>
              <a:rPr lang="en-US" dirty="0" smtClean="0"/>
              <a:t>Highly assoc. w/ pleural space disease and pulmonary contusions</a:t>
            </a:r>
            <a:r>
              <a:rPr lang="en-US" dirty="0" smtClean="0">
                <a:sym typeface="Wingdings"/>
              </a:rPr>
              <a:t> must be addressed first:</a:t>
            </a:r>
          </a:p>
          <a:p>
            <a:pPr lvl="1"/>
            <a:r>
              <a:rPr lang="en-US" dirty="0">
                <a:sym typeface="Wingdings"/>
              </a:rPr>
              <a:t>I</a:t>
            </a:r>
            <a:r>
              <a:rPr lang="en-US" dirty="0" smtClean="0">
                <a:sym typeface="Wingdings"/>
              </a:rPr>
              <a:t>mmobilization of the flail segment</a:t>
            </a:r>
          </a:p>
          <a:p>
            <a:pPr lvl="2"/>
            <a:r>
              <a:rPr lang="en-US" dirty="0" smtClean="0">
                <a:sym typeface="Wingdings"/>
              </a:rPr>
              <a:t>Place it dependently</a:t>
            </a:r>
          </a:p>
          <a:p>
            <a:pPr lvl="2"/>
            <a:r>
              <a:rPr lang="en-US" dirty="0" smtClean="0"/>
              <a:t>Bandage the chest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558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Pulmonary contusions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82950"/>
            <a:ext cx="8229600" cy="527505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Common due to direct injury to pulmonary parenchyma</a:t>
            </a:r>
          </a:p>
          <a:p>
            <a:r>
              <a:rPr lang="en-US" dirty="0" smtClean="0"/>
              <a:t>Tissue disruption and hemorrhage impair gas exchange and decrease pulmonary compliance</a:t>
            </a:r>
          </a:p>
          <a:p>
            <a:r>
              <a:rPr lang="en-US" dirty="0" smtClean="0"/>
              <a:t>Can worsen over 24-48 </a:t>
            </a:r>
            <a:r>
              <a:rPr lang="en-US" dirty="0" err="1" smtClean="0"/>
              <a:t>hr</a:t>
            </a:r>
            <a:r>
              <a:rPr lang="en-US" dirty="0" smtClean="0"/>
              <a:t> post injury prior to improvement</a:t>
            </a:r>
          </a:p>
          <a:p>
            <a:r>
              <a:rPr lang="en-US" dirty="0" smtClean="0"/>
              <a:t>Can cause ARDS</a:t>
            </a:r>
          </a:p>
          <a:p>
            <a:r>
              <a:rPr lang="en-US" dirty="0" smtClean="0"/>
              <a:t>Management</a:t>
            </a:r>
          </a:p>
          <a:p>
            <a:pPr lvl="1"/>
            <a:r>
              <a:rPr lang="en-US" dirty="0" smtClean="0"/>
              <a:t>Monitoring oxygenation</a:t>
            </a:r>
          </a:p>
          <a:p>
            <a:pPr lvl="1"/>
            <a:r>
              <a:rPr lang="en-US" dirty="0" smtClean="0"/>
              <a:t>Supplemental O2</a:t>
            </a:r>
            <a:r>
              <a:rPr lang="en-US" dirty="0" smtClean="0">
                <a:sym typeface="Wingdings"/>
              </a:rPr>
              <a:t> may require mechanical ventilation</a:t>
            </a:r>
          </a:p>
          <a:p>
            <a:pPr lvl="2"/>
            <a:r>
              <a:rPr lang="en-US" dirty="0" smtClean="0">
                <a:sym typeface="Wingdings"/>
              </a:rPr>
              <a:t>Prevent hypoxemia</a:t>
            </a:r>
          </a:p>
          <a:p>
            <a:pPr lvl="2"/>
            <a:r>
              <a:rPr lang="en-US" dirty="0" smtClean="0">
                <a:sym typeface="Wingdings"/>
              </a:rPr>
              <a:t>Reduce respiratory effort</a:t>
            </a:r>
            <a:endParaRPr lang="en-US" dirty="0" smtClean="0"/>
          </a:p>
          <a:p>
            <a:r>
              <a:rPr lang="en-US" dirty="0" smtClean="0"/>
              <a:t>#</a:t>
            </a:r>
            <a:r>
              <a:rPr lang="en-US" dirty="0"/>
              <a:t>1 cause of death in adult humans with blunt thoracic </a:t>
            </a:r>
            <a:r>
              <a:rPr lang="en-US" dirty="0" smtClean="0"/>
              <a:t>trauma</a:t>
            </a:r>
          </a:p>
        </p:txBody>
      </p:sp>
    </p:spTree>
    <p:extLst>
      <p:ext uri="{BB962C8B-B14F-4D97-AF65-F5344CB8AC3E}">
        <p14:creationId xmlns:p14="http://schemas.microsoft.com/office/powerpoint/2010/main" val="3047558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293" y="257416"/>
            <a:ext cx="8616214" cy="1355726"/>
          </a:xfrm>
        </p:spPr>
        <p:txBody>
          <a:bodyPr>
            <a:normAutofit/>
          </a:bodyPr>
          <a:lstStyle/>
          <a:p>
            <a:r>
              <a:rPr lang="en-US" dirty="0" smtClean="0"/>
              <a:t>Pneumothorax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3142"/>
            <a:ext cx="8229600" cy="4473057"/>
          </a:xfrm>
        </p:spPr>
        <p:txBody>
          <a:bodyPr>
            <a:normAutofit/>
          </a:bodyPr>
          <a:lstStyle/>
          <a:p>
            <a:r>
              <a:rPr lang="en-US" dirty="0" smtClean="0"/>
              <a:t>Open vs. closed</a:t>
            </a:r>
          </a:p>
          <a:p>
            <a:pPr lvl="1"/>
            <a:r>
              <a:rPr lang="en-US" dirty="0" smtClean="0"/>
              <a:t>Open: </a:t>
            </a:r>
            <a:r>
              <a:rPr lang="en-US" dirty="0"/>
              <a:t>penetrating thoracic injury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smtClean="0"/>
              <a:t>air enters chest</a:t>
            </a:r>
            <a:endParaRPr lang="en-US" dirty="0"/>
          </a:p>
          <a:p>
            <a:pPr lvl="1"/>
            <a:r>
              <a:rPr lang="en-US" dirty="0" smtClean="0"/>
              <a:t>Closed: air </a:t>
            </a:r>
            <a:r>
              <a:rPr lang="en-US" dirty="0"/>
              <a:t>originating from the respiratory system </a:t>
            </a:r>
            <a:r>
              <a:rPr lang="en-US" dirty="0" smtClean="0"/>
              <a:t>accumulates within </a:t>
            </a:r>
            <a:r>
              <a:rPr lang="en-US" dirty="0"/>
              <a:t>the pleural </a:t>
            </a:r>
            <a:r>
              <a:rPr lang="en-US" dirty="0" smtClean="0"/>
              <a:t>space</a:t>
            </a:r>
          </a:p>
          <a:p>
            <a:pPr lvl="1"/>
            <a:r>
              <a:rPr lang="en-US" dirty="0" smtClean="0"/>
              <a:t>Both can occur (i.e. severe bite wound w/lung punctures)</a:t>
            </a:r>
          </a:p>
          <a:p>
            <a:r>
              <a:rPr lang="en-US" dirty="0" smtClean="0"/>
              <a:t>Traumatic vs. spontaneous vs. iatrogenic</a:t>
            </a:r>
          </a:p>
          <a:p>
            <a:pPr lvl="1"/>
            <a:r>
              <a:rPr lang="en-US" dirty="0" smtClean="0"/>
              <a:t>Spontaneous: bullous emphysema, i.e. migrating FBs</a:t>
            </a:r>
          </a:p>
          <a:p>
            <a:pPr lvl="1"/>
            <a:r>
              <a:rPr lang="en-US" dirty="0" smtClean="0"/>
              <a:t>Iatrogenic: complication of thoracic procedures</a:t>
            </a:r>
          </a:p>
          <a:p>
            <a:r>
              <a:rPr lang="en-US" dirty="0" err="1" smtClean="0"/>
              <a:t>Clin</a:t>
            </a:r>
            <a:r>
              <a:rPr lang="en-US" dirty="0" smtClean="0"/>
              <a:t> signs: Tachypnea, tachycardia, respiratory distress, anxiety</a:t>
            </a:r>
          </a:p>
          <a:p>
            <a:r>
              <a:rPr lang="en-US" dirty="0" smtClean="0"/>
              <a:t>Diagnosis: CXR/CT + </a:t>
            </a:r>
            <a:r>
              <a:rPr lang="en-US" dirty="0" err="1" smtClean="0"/>
              <a:t>thoracocentesis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47558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Info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Often diagnosed sooner than abdominal trauma due to respiratory compromise</a:t>
            </a:r>
          </a:p>
          <a:p>
            <a:r>
              <a:rPr lang="en-US" dirty="0" smtClean="0"/>
              <a:t>Extent of trauma usu. not known at 1</a:t>
            </a:r>
            <a:r>
              <a:rPr lang="en-US" baseline="30000" dirty="0" smtClean="0"/>
              <a:t>st</a:t>
            </a:r>
            <a:r>
              <a:rPr lang="en-US" dirty="0" smtClean="0"/>
              <a:t> evaluation</a:t>
            </a:r>
          </a:p>
          <a:p>
            <a:r>
              <a:rPr lang="en-US" dirty="0" smtClean="0"/>
              <a:t>Extensive diagnostics often required for full assessment</a:t>
            </a:r>
          </a:p>
          <a:p>
            <a:r>
              <a:rPr lang="en-US" dirty="0" smtClean="0"/>
              <a:t>Sometimes conservative management is adequate; surgery is often required</a:t>
            </a:r>
          </a:p>
        </p:txBody>
      </p:sp>
    </p:spTree>
    <p:extLst>
      <p:ext uri="{BB962C8B-B14F-4D97-AF65-F5344CB8AC3E}">
        <p14:creationId xmlns:p14="http://schemas.microsoft.com/office/powerpoint/2010/main" val="911887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293" y="257416"/>
            <a:ext cx="8616214" cy="1355726"/>
          </a:xfrm>
        </p:spPr>
        <p:txBody>
          <a:bodyPr>
            <a:normAutofit/>
          </a:bodyPr>
          <a:lstStyle/>
          <a:p>
            <a:r>
              <a:rPr lang="en-US" dirty="0" smtClean="0"/>
              <a:t>Pneumothorax (</a:t>
            </a:r>
            <a:r>
              <a:rPr lang="en-US" dirty="0" err="1" smtClean="0"/>
              <a:t>CONt’d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13142"/>
            <a:ext cx="8229600" cy="4331928"/>
          </a:xfrm>
        </p:spPr>
        <p:txBody>
          <a:bodyPr>
            <a:normAutofit/>
          </a:bodyPr>
          <a:lstStyle/>
          <a:p>
            <a:r>
              <a:rPr lang="en-US" dirty="0"/>
              <a:t>Goal of ER stabilization: re-establish </a:t>
            </a:r>
            <a:r>
              <a:rPr lang="en-US" dirty="0" err="1"/>
              <a:t>subatmospheric</a:t>
            </a:r>
            <a:r>
              <a:rPr lang="en-US" dirty="0"/>
              <a:t> pleural pressure</a:t>
            </a:r>
          </a:p>
          <a:p>
            <a:pPr lvl="1"/>
            <a:r>
              <a:rPr lang="en-US" dirty="0"/>
              <a:t>Stable patient: place a chest tube, seal open wound, then surgery (i.e. lung lobectomy, chest wall reconstruction)</a:t>
            </a:r>
          </a:p>
          <a:p>
            <a:pPr lvl="1"/>
            <a:r>
              <a:rPr lang="en-US" dirty="0"/>
              <a:t>Near-CPA patient: immediate anesthesia, intubation, mechanical ventilation</a:t>
            </a:r>
          </a:p>
          <a:p>
            <a:pPr lvl="2"/>
            <a:r>
              <a:rPr lang="en-US" dirty="0"/>
              <a:t>Leave open chest wounds open to allow air to escape during PPV</a:t>
            </a:r>
          </a:p>
          <a:p>
            <a:pPr lvl="2"/>
            <a:r>
              <a:rPr lang="en-US" dirty="0"/>
              <a:t>Surgical exploration, debridement, chest wall reconstruction may be indicated ASAP</a:t>
            </a:r>
          </a:p>
          <a:p>
            <a:r>
              <a:rPr lang="en-US" dirty="0" smtClean="0"/>
              <a:t>Prognosis of traumatic pneumothorax is good if no other life-threatening injuries are present</a:t>
            </a:r>
          </a:p>
        </p:txBody>
      </p:sp>
    </p:spTree>
    <p:extLst>
      <p:ext uri="{BB962C8B-B14F-4D97-AF65-F5344CB8AC3E}">
        <p14:creationId xmlns:p14="http://schemas.microsoft.com/office/powerpoint/2010/main" val="403959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Tension Pneumothorax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2604" y="1542130"/>
            <a:ext cx="8229600" cy="3804365"/>
          </a:xfrm>
        </p:spPr>
        <p:txBody>
          <a:bodyPr>
            <a:normAutofit/>
          </a:bodyPr>
          <a:lstStyle/>
          <a:p>
            <a:r>
              <a:rPr lang="en-US" dirty="0"/>
              <a:t>C</a:t>
            </a:r>
            <a:r>
              <a:rPr lang="en-US" dirty="0" smtClean="0"/>
              <a:t>ontinuous </a:t>
            </a:r>
            <a:r>
              <a:rPr lang="en-US" dirty="0"/>
              <a:t>source of air entering the pleural </a:t>
            </a:r>
            <a:r>
              <a:rPr lang="en-US" dirty="0" smtClean="0"/>
              <a:t>cavity</a:t>
            </a:r>
          </a:p>
          <a:p>
            <a:pPr lvl="1"/>
            <a:r>
              <a:rPr lang="en-US" dirty="0" smtClean="0"/>
              <a:t>i.e. alveolar rupture, bullae rupture, open pneumothorax/sucking chest wound</a:t>
            </a:r>
          </a:p>
          <a:p>
            <a:pPr lvl="1"/>
            <a:r>
              <a:rPr lang="en-US" dirty="0" smtClean="0"/>
              <a:t>Can be induced by PPV (barotrauma)</a:t>
            </a:r>
          </a:p>
          <a:p>
            <a:pPr lvl="2"/>
            <a:r>
              <a:rPr lang="en-US" dirty="0" smtClean="0"/>
              <a:t>Low tidal volumes are recommended if mechanical ventilation occurs to minimize lung injury</a:t>
            </a:r>
            <a:endParaRPr lang="en-US" dirty="0"/>
          </a:p>
          <a:p>
            <a:r>
              <a:rPr lang="en-US" dirty="0" smtClean="0"/>
              <a:t>Patients often experience more severe respiratory distress and dyspnea or sudden death</a:t>
            </a:r>
          </a:p>
          <a:p>
            <a:r>
              <a:rPr lang="en-US" dirty="0" smtClean="0"/>
              <a:t>May require continuous suction</a:t>
            </a:r>
          </a:p>
          <a:p>
            <a:pPr lvl="1"/>
            <a:r>
              <a:rPr lang="en-US" dirty="0" smtClean="0"/>
              <a:t>May require lung lobectomy</a:t>
            </a:r>
          </a:p>
        </p:txBody>
      </p:sp>
    </p:spTree>
    <p:extLst>
      <p:ext uri="{BB962C8B-B14F-4D97-AF65-F5344CB8AC3E}">
        <p14:creationId xmlns:p14="http://schemas.microsoft.com/office/powerpoint/2010/main" val="29720804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595" y="264618"/>
            <a:ext cx="8590553" cy="1323086"/>
          </a:xfrm>
        </p:spPr>
        <p:txBody>
          <a:bodyPr>
            <a:normAutofit/>
          </a:bodyPr>
          <a:lstStyle/>
          <a:p>
            <a:r>
              <a:rPr lang="en-US" dirty="0"/>
              <a:t>Tension </a:t>
            </a:r>
            <a:r>
              <a:rPr lang="en-US" dirty="0" smtClean="0"/>
              <a:t>Pneumothorax (</a:t>
            </a:r>
            <a:r>
              <a:rPr lang="en-US" dirty="0" err="1" smtClean="0"/>
              <a:t>CONt’d</a:t>
            </a:r>
            <a:r>
              <a:rPr lang="en-US" dirty="0"/>
              <a:t>)</a:t>
            </a:r>
          </a:p>
        </p:txBody>
      </p:sp>
      <p:pic>
        <p:nvPicPr>
          <p:cNvPr id="4" name="Picture 3" descr="Screen Shot 2020-09-29 at 3.29.1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1591" y="1993451"/>
            <a:ext cx="5322346" cy="4123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1414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Pulmonary Laceration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4004" y="3129435"/>
            <a:ext cx="8660366" cy="372856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Pulmonary parenchymal tear due to high-energy blunt trauma</a:t>
            </a:r>
          </a:p>
          <a:p>
            <a:pPr lvl="1"/>
            <a:r>
              <a:rPr lang="en-US" dirty="0" smtClean="0"/>
              <a:t>A.K.A. traumatic bullae, traumatic </a:t>
            </a:r>
            <a:r>
              <a:rPr lang="en-US" dirty="0" err="1" smtClean="0"/>
              <a:t>pneumatocele</a:t>
            </a:r>
            <a:r>
              <a:rPr lang="en-US" dirty="0" smtClean="0"/>
              <a:t>, </a:t>
            </a:r>
            <a:r>
              <a:rPr lang="en-US" dirty="0" err="1" smtClean="0"/>
              <a:t>hematocele</a:t>
            </a:r>
            <a:r>
              <a:rPr lang="en-US" dirty="0" smtClean="0"/>
              <a:t>, traumatic lung cyst, </a:t>
            </a:r>
            <a:r>
              <a:rPr lang="en-US" dirty="0" err="1" smtClean="0"/>
              <a:t>pseudocyst</a:t>
            </a:r>
            <a:endParaRPr lang="en-US" dirty="0" smtClean="0"/>
          </a:p>
          <a:p>
            <a:r>
              <a:rPr lang="en-US" dirty="0" smtClean="0"/>
              <a:t>Oval space lesion on imaging</a:t>
            </a:r>
          </a:p>
          <a:p>
            <a:r>
              <a:rPr lang="en-US" dirty="0"/>
              <a:t>S</a:t>
            </a:r>
            <a:r>
              <a:rPr lang="en-US" dirty="0" smtClean="0"/>
              <a:t>een on CXR in ~60% (n=22); remainder </a:t>
            </a:r>
            <a:r>
              <a:rPr lang="en-US" dirty="0" err="1" smtClean="0"/>
              <a:t>ID’d</a:t>
            </a:r>
            <a:r>
              <a:rPr lang="en-US" dirty="0" smtClean="0"/>
              <a:t> on CT</a:t>
            </a:r>
          </a:p>
          <a:p>
            <a:pPr lvl="1"/>
            <a:r>
              <a:rPr lang="en-US" dirty="0" smtClean="0"/>
              <a:t>Almost always associated w/ contusions and alveolar hemorrhage</a:t>
            </a:r>
          </a:p>
          <a:p>
            <a:r>
              <a:rPr lang="en-US" dirty="0" smtClean="0"/>
              <a:t>Dogs w/ pulmonary lacerations were significantly younger (p = 0.02) and heavier than those without (p &lt; 0.0001)</a:t>
            </a:r>
          </a:p>
          <a:p>
            <a:pPr lvl="1"/>
            <a:r>
              <a:rPr lang="en-US" dirty="0" smtClean="0"/>
              <a:t>Median age 42 months with vs. 62 months without</a:t>
            </a:r>
          </a:p>
          <a:p>
            <a:pPr lvl="1"/>
            <a:r>
              <a:rPr lang="en-US" dirty="0" smtClean="0"/>
              <a:t>Median weight 20.8 kg with vs. 8.7 kg without</a:t>
            </a:r>
          </a:p>
        </p:txBody>
      </p:sp>
      <p:pic>
        <p:nvPicPr>
          <p:cNvPr id="5" name="Picture 4" descr="Screen Shot 2020-09-29 at 1.36.0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004" y="1630835"/>
            <a:ext cx="6743700" cy="149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831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20-09-29 at 2.46.1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131" y="0"/>
            <a:ext cx="4044565" cy="678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590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302526"/>
            <a:ext cx="8260672" cy="1039427"/>
          </a:xfrm>
        </p:spPr>
        <p:txBody>
          <a:bodyPr/>
          <a:lstStyle/>
          <a:p>
            <a:r>
              <a:rPr lang="en-US" dirty="0" smtClean="0"/>
              <a:t>Evidence Supporting CT Usage</a:t>
            </a:r>
            <a:endParaRPr lang="en-US" dirty="0"/>
          </a:p>
        </p:txBody>
      </p:sp>
      <p:pic>
        <p:nvPicPr>
          <p:cNvPr id="4" name="Picture 3" descr="Screen Shot 2020-09-29 at 3.08.4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96" y="1192764"/>
            <a:ext cx="5803900" cy="1320800"/>
          </a:xfrm>
          <a:prstGeom prst="rect">
            <a:avLst/>
          </a:prstGeom>
        </p:spPr>
      </p:pic>
      <p:pic>
        <p:nvPicPr>
          <p:cNvPr id="5" name="Picture 4" descr="Screen Shot 2020-09-29 at 3.50.35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6364" y="2601771"/>
            <a:ext cx="4815649" cy="1993889"/>
          </a:xfrm>
          <a:prstGeom prst="rect">
            <a:avLst/>
          </a:prstGeom>
        </p:spPr>
      </p:pic>
      <p:pic>
        <p:nvPicPr>
          <p:cNvPr id="6" name="Picture 5" descr="Screen Shot 2020-09-29 at 5.47.59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96" y="4701506"/>
            <a:ext cx="7432945" cy="1967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510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Pneumomediastinum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Tracheal/bronchial rupture</a:t>
            </a:r>
          </a:p>
          <a:p>
            <a:r>
              <a:rPr lang="en-US" dirty="0"/>
              <a:t>Tracheal avulsion</a:t>
            </a:r>
          </a:p>
          <a:p>
            <a:pPr lvl="1"/>
            <a:r>
              <a:rPr lang="en-US" dirty="0"/>
              <a:t>Can have delayed presentation from days to weeks</a:t>
            </a:r>
          </a:p>
          <a:p>
            <a:pPr lvl="1"/>
            <a:r>
              <a:rPr lang="en-US" dirty="0"/>
              <a:t>Surrounding soft tissue structures form a “pseudo-trachea” and maintain the airway short </a:t>
            </a:r>
            <a:r>
              <a:rPr lang="en-US" dirty="0" smtClean="0"/>
              <a:t>term</a:t>
            </a:r>
          </a:p>
          <a:p>
            <a:r>
              <a:rPr lang="en-US" dirty="0" smtClean="0"/>
              <a:t>Esophageal rupture</a:t>
            </a:r>
          </a:p>
          <a:p>
            <a:pPr lvl="1"/>
            <a:r>
              <a:rPr lang="en-US" dirty="0" smtClean="0"/>
              <a:t>Consider endoscopy</a:t>
            </a:r>
          </a:p>
        </p:txBody>
      </p:sp>
    </p:spTree>
    <p:extLst>
      <p:ext uri="{BB962C8B-B14F-4D97-AF65-F5344CB8AC3E}">
        <p14:creationId xmlns:p14="http://schemas.microsoft.com/office/powerpoint/2010/main" val="15897906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22730"/>
          </a:xfrm>
        </p:spPr>
        <p:txBody>
          <a:bodyPr>
            <a:normAutofit/>
          </a:bodyPr>
          <a:lstStyle/>
          <a:p>
            <a:r>
              <a:rPr lang="en-US" dirty="0" err="1" smtClean="0"/>
              <a:t>Hemothorax</a:t>
            </a:r>
            <a:endParaRPr lang="en-US" dirty="0" smtClean="0"/>
          </a:p>
          <a:p>
            <a:pPr lvl="1"/>
            <a:r>
              <a:rPr lang="en-US" dirty="0" smtClean="0"/>
              <a:t>Rupture of intercostal vessels, pulmonary vessels, vena </a:t>
            </a:r>
            <a:r>
              <a:rPr lang="en-US" dirty="0" err="1" smtClean="0"/>
              <a:t>cavae</a:t>
            </a:r>
            <a:r>
              <a:rPr lang="en-US" dirty="0" smtClean="0"/>
              <a:t>, aorta, or heart</a:t>
            </a:r>
          </a:p>
          <a:p>
            <a:pPr lvl="1"/>
            <a:r>
              <a:rPr lang="en-US" dirty="0" smtClean="0"/>
              <a:t>Often associated with obvious signs of blood loss, cardiovascular compromise, hypotension, shock, and respiratory compromise</a:t>
            </a:r>
          </a:p>
          <a:p>
            <a:pPr lvl="1"/>
            <a:r>
              <a:rPr lang="en-US" dirty="0" smtClean="0"/>
              <a:t>Treatment:</a:t>
            </a:r>
          </a:p>
          <a:p>
            <a:pPr lvl="2"/>
            <a:r>
              <a:rPr lang="en-US" dirty="0" smtClean="0"/>
              <a:t>Conservative: external pressure, internal </a:t>
            </a:r>
            <a:r>
              <a:rPr lang="en-US" dirty="0" err="1" smtClean="0"/>
              <a:t>counterpressure</a:t>
            </a:r>
            <a:r>
              <a:rPr lang="en-US" dirty="0" smtClean="0"/>
              <a:t>, </a:t>
            </a:r>
            <a:r>
              <a:rPr lang="en-US" dirty="0" err="1" smtClean="0"/>
              <a:t>autotransfusion</a:t>
            </a:r>
            <a:endParaRPr lang="en-US" dirty="0" smtClean="0"/>
          </a:p>
          <a:p>
            <a:pPr lvl="2"/>
            <a:r>
              <a:rPr lang="en-US" dirty="0" smtClean="0"/>
              <a:t>Surgery: if </a:t>
            </a:r>
            <a:r>
              <a:rPr lang="en-US" dirty="0" err="1" smtClean="0"/>
              <a:t>pt</a:t>
            </a:r>
            <a:r>
              <a:rPr lang="en-US" dirty="0" smtClean="0"/>
              <a:t> not responding to fluid resuscitation efforts, has rising intra-cavitary PCV, or has continued/progressive effusion based off of ultrasound or PE</a:t>
            </a:r>
          </a:p>
        </p:txBody>
      </p:sp>
    </p:spTree>
    <p:extLst>
      <p:ext uri="{BB962C8B-B14F-4D97-AF65-F5344CB8AC3E}">
        <p14:creationId xmlns:p14="http://schemas.microsoft.com/office/powerpoint/2010/main" val="438054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Effusions (</a:t>
            </a:r>
            <a:r>
              <a:rPr lang="en-US" dirty="0" err="1" smtClean="0"/>
              <a:t>CONT’d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457" y="1633663"/>
            <a:ext cx="8616214" cy="5105258"/>
          </a:xfrm>
        </p:spPr>
        <p:txBody>
          <a:bodyPr>
            <a:normAutofit/>
          </a:bodyPr>
          <a:lstStyle/>
          <a:p>
            <a:r>
              <a:rPr lang="en-US" dirty="0" smtClean="0"/>
              <a:t>Chylothorax</a:t>
            </a:r>
          </a:p>
          <a:p>
            <a:pPr lvl="1"/>
            <a:r>
              <a:rPr lang="en-US" dirty="0" smtClean="0"/>
              <a:t>Triglycerides </a:t>
            </a:r>
            <a:r>
              <a:rPr lang="en-US" dirty="0"/>
              <a:t>and mononuclear </a:t>
            </a:r>
            <a:r>
              <a:rPr lang="en-US" dirty="0" smtClean="0"/>
              <a:t>cells</a:t>
            </a:r>
          </a:p>
          <a:p>
            <a:pPr lvl="1"/>
            <a:r>
              <a:rPr lang="en-US" dirty="0" smtClean="0"/>
              <a:t>Treatment</a:t>
            </a:r>
            <a:r>
              <a:rPr lang="en-US" dirty="0"/>
              <a:t>:</a:t>
            </a:r>
          </a:p>
          <a:p>
            <a:pPr lvl="2"/>
            <a:r>
              <a:rPr lang="en-US" dirty="0" err="1"/>
              <a:t>Thoracoscopy</a:t>
            </a:r>
            <a:r>
              <a:rPr lang="en-US" dirty="0"/>
              <a:t>, interventional radiology—still developing methods</a:t>
            </a:r>
          </a:p>
          <a:p>
            <a:pPr lvl="2"/>
            <a:r>
              <a:rPr lang="en-US" dirty="0"/>
              <a:t>Surgery: thoracic duct ligation, </a:t>
            </a:r>
            <a:r>
              <a:rPr lang="en-US" dirty="0" err="1"/>
              <a:t>pericardiectomy</a:t>
            </a:r>
            <a:r>
              <a:rPr lang="en-US" dirty="0"/>
              <a:t>, </a:t>
            </a:r>
            <a:r>
              <a:rPr lang="en-US" dirty="0" err="1"/>
              <a:t>omentalization</a:t>
            </a:r>
            <a:r>
              <a:rPr lang="en-US" dirty="0"/>
              <a:t> of thoracic cavity, cisterna chyli ablation, </a:t>
            </a:r>
            <a:r>
              <a:rPr lang="en-US" dirty="0" smtClean="0"/>
              <a:t>combination</a:t>
            </a:r>
          </a:p>
          <a:p>
            <a:r>
              <a:rPr lang="en-US" dirty="0" err="1" smtClean="0"/>
              <a:t>Pyothorax</a:t>
            </a:r>
            <a:endParaRPr lang="en-US" dirty="0" smtClean="0"/>
          </a:p>
          <a:p>
            <a:pPr lvl="1"/>
            <a:r>
              <a:rPr lang="en-US" dirty="0" smtClean="0"/>
              <a:t>Inflammatory exudate, often septic</a:t>
            </a:r>
          </a:p>
          <a:p>
            <a:pPr lvl="1"/>
            <a:r>
              <a:rPr lang="en-US" dirty="0" smtClean="0"/>
              <a:t>Pyrexia present in ~ 50% of cases</a:t>
            </a:r>
          </a:p>
          <a:p>
            <a:pPr lvl="1"/>
            <a:r>
              <a:rPr lang="en-US" dirty="0" smtClean="0"/>
              <a:t>Also associated with hypotension</a:t>
            </a:r>
          </a:p>
          <a:p>
            <a:pPr lvl="1"/>
            <a:r>
              <a:rPr lang="en-US" dirty="0" smtClean="0"/>
              <a:t>Treatment</a:t>
            </a:r>
          </a:p>
          <a:p>
            <a:pPr lvl="2"/>
            <a:r>
              <a:rPr lang="en-US" dirty="0" smtClean="0"/>
              <a:t>Medical: bilateral </a:t>
            </a:r>
            <a:r>
              <a:rPr lang="en-US" dirty="0" err="1" smtClean="0"/>
              <a:t>thoracostomy</a:t>
            </a:r>
            <a:r>
              <a:rPr lang="en-US" dirty="0" smtClean="0"/>
              <a:t> tubes, IV </a:t>
            </a:r>
            <a:r>
              <a:rPr lang="en-US" dirty="0" err="1" smtClean="0"/>
              <a:t>Abx</a:t>
            </a:r>
            <a:r>
              <a:rPr lang="en-US" dirty="0" smtClean="0"/>
              <a:t>, +/- </a:t>
            </a:r>
            <a:r>
              <a:rPr lang="en-US" dirty="0" err="1" smtClean="0"/>
              <a:t>intrapleural</a:t>
            </a:r>
            <a:r>
              <a:rPr lang="en-US" dirty="0" smtClean="0"/>
              <a:t> lavage</a:t>
            </a:r>
          </a:p>
          <a:p>
            <a:pPr lvl="2"/>
            <a:r>
              <a:rPr lang="en-US" dirty="0" smtClean="0"/>
              <a:t>Surgical: CT often required for planning</a:t>
            </a:r>
          </a:p>
        </p:txBody>
      </p:sp>
    </p:spTree>
    <p:extLst>
      <p:ext uri="{BB962C8B-B14F-4D97-AF65-F5344CB8AC3E}">
        <p14:creationId xmlns:p14="http://schemas.microsoft.com/office/powerpoint/2010/main" val="3047558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29" y="257416"/>
            <a:ext cx="8702033" cy="1372887"/>
          </a:xfrm>
        </p:spPr>
        <p:txBody>
          <a:bodyPr>
            <a:normAutofit/>
          </a:bodyPr>
          <a:lstStyle/>
          <a:p>
            <a:r>
              <a:rPr lang="en-US" dirty="0" smtClean="0"/>
              <a:t>Body Wall/Thoracic Wall Rupture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3645594"/>
          </a:xfrm>
        </p:spPr>
        <p:txBody>
          <a:bodyPr>
            <a:normAutofit/>
          </a:bodyPr>
          <a:lstStyle/>
          <a:p>
            <a:r>
              <a:rPr lang="en-US" dirty="0" smtClean="0"/>
              <a:t>Less common than abdominal due to:</a:t>
            </a:r>
          </a:p>
          <a:p>
            <a:pPr lvl="1"/>
            <a:r>
              <a:rPr lang="en-US" dirty="0" smtClean="0"/>
              <a:t>Ribs provide protection</a:t>
            </a:r>
            <a:endParaRPr lang="en-US" dirty="0"/>
          </a:p>
          <a:p>
            <a:pPr lvl="1"/>
            <a:r>
              <a:rPr lang="en-US" dirty="0"/>
              <a:t>Anchored thoracic organs</a:t>
            </a:r>
          </a:p>
          <a:p>
            <a:r>
              <a:rPr lang="en-US" dirty="0" smtClean="0"/>
              <a:t>Surgical emergencies</a:t>
            </a:r>
          </a:p>
          <a:p>
            <a:pPr lvl="1"/>
            <a:r>
              <a:rPr lang="en-US" dirty="0" smtClean="0"/>
              <a:t>Prevent organ entrapment</a:t>
            </a:r>
          </a:p>
          <a:p>
            <a:pPr lvl="1"/>
            <a:r>
              <a:rPr lang="en-US" dirty="0" smtClean="0"/>
              <a:t>Prevent gross contamination</a:t>
            </a:r>
          </a:p>
        </p:txBody>
      </p:sp>
    </p:spTree>
    <p:extLst>
      <p:ext uri="{BB962C8B-B14F-4D97-AF65-F5344CB8AC3E}">
        <p14:creationId xmlns:p14="http://schemas.microsoft.com/office/powerpoint/2010/main" val="41073738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5105400"/>
          </a:xfrm>
        </p:spPr>
        <p:txBody>
          <a:bodyPr numCol="2"/>
          <a:lstStyle/>
          <a:p>
            <a:r>
              <a:rPr lang="en-US" dirty="0" smtClean="0"/>
              <a:t>Blunt Trauma</a:t>
            </a:r>
          </a:p>
          <a:p>
            <a:pPr lvl="1"/>
            <a:r>
              <a:rPr lang="en-US" dirty="0" smtClean="0"/>
              <a:t>Vehicular</a:t>
            </a:r>
          </a:p>
          <a:p>
            <a:pPr lvl="1"/>
            <a:r>
              <a:rPr lang="en-US" dirty="0" smtClean="0"/>
              <a:t>High-rise falls</a:t>
            </a:r>
          </a:p>
          <a:p>
            <a:pPr lvl="1"/>
            <a:r>
              <a:rPr lang="en-US" dirty="0" smtClean="0"/>
              <a:t>Intentional abuse</a:t>
            </a:r>
          </a:p>
          <a:p>
            <a:pPr lvl="1"/>
            <a:r>
              <a:rPr lang="en-US" dirty="0" smtClean="0"/>
              <a:t>Others (bite wounds, thoracic compression during CPR, rubber bullets)</a:t>
            </a:r>
          </a:p>
          <a:p>
            <a:r>
              <a:rPr lang="en-US" dirty="0" smtClean="0"/>
              <a:t>Penetrating Trauma</a:t>
            </a:r>
          </a:p>
          <a:p>
            <a:pPr lvl="1"/>
            <a:r>
              <a:rPr lang="en-US" dirty="0" smtClean="0"/>
              <a:t>Bite wounds</a:t>
            </a:r>
          </a:p>
          <a:p>
            <a:pPr lvl="1"/>
            <a:r>
              <a:rPr lang="en-US" dirty="0" smtClean="0"/>
              <a:t>Gunshot</a:t>
            </a:r>
          </a:p>
          <a:p>
            <a:pPr lvl="1"/>
            <a:r>
              <a:rPr lang="en-US" dirty="0" smtClean="0"/>
              <a:t>Others (impalement/stab wounds, evisceration)</a:t>
            </a:r>
          </a:p>
          <a:p>
            <a:pPr marL="411480" lvl="1" indent="0">
              <a:buNone/>
            </a:pPr>
            <a:endParaRPr lang="en-US" dirty="0" smtClean="0"/>
          </a:p>
          <a:p>
            <a:pPr marL="411480" lvl="1" indent="0">
              <a:buNone/>
            </a:pPr>
            <a:endParaRPr lang="en-US" dirty="0" smtClean="0"/>
          </a:p>
          <a:p>
            <a:r>
              <a:rPr lang="en-US" dirty="0" smtClean="0"/>
              <a:t>Specific Conditions</a:t>
            </a:r>
          </a:p>
          <a:p>
            <a:pPr lvl="1"/>
            <a:r>
              <a:rPr lang="en-US" dirty="0"/>
              <a:t>Rib Fractures</a:t>
            </a:r>
          </a:p>
          <a:p>
            <a:pPr lvl="1"/>
            <a:r>
              <a:rPr lang="en-US" dirty="0"/>
              <a:t>Flail Chest</a:t>
            </a:r>
          </a:p>
          <a:p>
            <a:pPr lvl="1"/>
            <a:r>
              <a:rPr lang="en-US" dirty="0"/>
              <a:t>Pulmonary Contusions</a:t>
            </a:r>
          </a:p>
          <a:p>
            <a:pPr lvl="1"/>
            <a:r>
              <a:rPr lang="en-US" dirty="0"/>
              <a:t>Pneumothorax, Tension Pneumothorax</a:t>
            </a:r>
          </a:p>
          <a:p>
            <a:pPr lvl="1"/>
            <a:r>
              <a:rPr lang="en-US" dirty="0"/>
              <a:t>Effusions</a:t>
            </a:r>
          </a:p>
          <a:p>
            <a:pPr lvl="1"/>
            <a:r>
              <a:rPr lang="en-US" dirty="0"/>
              <a:t>Body Wall Rupture</a:t>
            </a:r>
          </a:p>
          <a:p>
            <a:pPr lvl="1"/>
            <a:r>
              <a:rPr lang="en-US" dirty="0"/>
              <a:t>Diaphragmatic Rupture/Hernia</a:t>
            </a:r>
          </a:p>
          <a:p>
            <a:r>
              <a:rPr lang="en-US" dirty="0" smtClean="0"/>
              <a:t>Other Considerations</a:t>
            </a:r>
          </a:p>
          <a:p>
            <a:pPr marL="411480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8855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474" y="274577"/>
            <a:ext cx="8753524" cy="1355725"/>
          </a:xfrm>
        </p:spPr>
        <p:txBody>
          <a:bodyPr>
            <a:normAutofit/>
          </a:bodyPr>
          <a:lstStyle/>
          <a:p>
            <a:r>
              <a:rPr lang="en-US" dirty="0" smtClean="0"/>
              <a:t>Diaphragmatic hernia/rupture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3892570"/>
          </a:xfrm>
        </p:spPr>
        <p:txBody>
          <a:bodyPr/>
          <a:lstStyle/>
          <a:p>
            <a:r>
              <a:rPr lang="en-US" dirty="0" smtClean="0"/>
              <a:t>Suspect if respiratory distress following traumatic event</a:t>
            </a:r>
          </a:p>
          <a:p>
            <a:r>
              <a:rPr lang="en-US" dirty="0" smtClean="0"/>
              <a:t>Obvious clinical lesions not present in ~ 50% of cases</a:t>
            </a:r>
          </a:p>
          <a:p>
            <a:r>
              <a:rPr lang="en-US" dirty="0" smtClean="0"/>
              <a:t>Consider AXR or AUS if suspected</a:t>
            </a:r>
          </a:p>
          <a:p>
            <a:r>
              <a:rPr lang="en-US" dirty="0" smtClean="0"/>
              <a:t>Surgery is indicated following stabilization</a:t>
            </a:r>
          </a:p>
          <a:p>
            <a:pPr lvl="1"/>
            <a:r>
              <a:rPr lang="en-US" dirty="0" smtClean="0"/>
              <a:t>Emergency surgery if any GI organs are displaced or if respiratory stability is unachievable</a:t>
            </a:r>
          </a:p>
          <a:p>
            <a:r>
              <a:rPr lang="en-US" dirty="0" smtClean="0"/>
              <a:t>Outcome is good: 90% perioperative survival rate if acute or chronic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558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Considerations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3447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wipe/>
      </p:transition>
    </mc:Choice>
    <mc:Fallback>
      <p:transition xmlns:p14="http://schemas.microsoft.com/office/powerpoint/2010/main" spd="slow">
        <p:wip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Patient Stability and Comfort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317" y="1605346"/>
            <a:ext cx="8766950" cy="5115936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Cardiac</a:t>
            </a:r>
          </a:p>
          <a:p>
            <a:pPr lvl="1"/>
            <a:r>
              <a:rPr lang="en-US" dirty="0" smtClean="0"/>
              <a:t>Arrhythmias and traumatic myocarditis</a:t>
            </a:r>
            <a:r>
              <a:rPr lang="en-US" dirty="0" smtClean="0">
                <a:sym typeface="Wingdings"/>
              </a:rPr>
              <a:t></a:t>
            </a:r>
            <a:r>
              <a:rPr lang="en-US" dirty="0" smtClean="0"/>
              <a:t> VPCs, CPA</a:t>
            </a:r>
          </a:p>
          <a:p>
            <a:pPr lvl="1"/>
            <a:r>
              <a:rPr lang="en-US" dirty="0" err="1" smtClean="0"/>
              <a:t>Pneumopericardium</a:t>
            </a:r>
            <a:endParaRPr lang="en-US" dirty="0" smtClean="0"/>
          </a:p>
          <a:p>
            <a:pPr lvl="1"/>
            <a:r>
              <a:rPr lang="en-US" dirty="0" smtClean="0"/>
              <a:t>Traumatic LV-RA communication</a:t>
            </a:r>
          </a:p>
          <a:p>
            <a:pPr lvl="1"/>
            <a:r>
              <a:rPr lang="en-US" dirty="0" smtClean="0"/>
              <a:t>Traumatic ASD</a:t>
            </a:r>
          </a:p>
          <a:p>
            <a:pPr lvl="1"/>
            <a:r>
              <a:rPr lang="en-US" dirty="0" smtClean="0"/>
              <a:t>Traumatic RA tear</a:t>
            </a:r>
          </a:p>
          <a:p>
            <a:r>
              <a:rPr lang="en-US" dirty="0" smtClean="0"/>
              <a:t>Systemic:</a:t>
            </a:r>
          </a:p>
          <a:p>
            <a:pPr lvl="1"/>
            <a:r>
              <a:rPr lang="en-US" dirty="0" smtClean="0"/>
              <a:t>Oxygen support</a:t>
            </a:r>
          </a:p>
          <a:p>
            <a:pPr lvl="1"/>
            <a:r>
              <a:rPr lang="en-US" dirty="0" smtClean="0"/>
              <a:t>Treating shock, fluid resuscitation</a:t>
            </a:r>
          </a:p>
          <a:p>
            <a:pPr lvl="1"/>
            <a:r>
              <a:rPr lang="en-US" dirty="0" smtClean="0"/>
              <a:t>Anemia from hemorrhage</a:t>
            </a:r>
          </a:p>
          <a:p>
            <a:pPr lvl="1"/>
            <a:r>
              <a:rPr lang="en-US" dirty="0" smtClean="0"/>
              <a:t>Thrombocytopenia from consumption</a:t>
            </a:r>
          </a:p>
          <a:p>
            <a:pPr lvl="1"/>
            <a:r>
              <a:rPr lang="en-US" dirty="0" smtClean="0"/>
              <a:t>Traumatic coagulopathy</a:t>
            </a:r>
          </a:p>
          <a:p>
            <a:pPr lvl="1"/>
            <a:r>
              <a:rPr lang="en-US" dirty="0" smtClean="0"/>
              <a:t>Pain: full mu opioid agonists recommended, consider local/regional blocks</a:t>
            </a:r>
          </a:p>
          <a:p>
            <a:r>
              <a:rPr lang="en-US" dirty="0" smtClean="0"/>
              <a:t>External wound care, antimicrobial therapy</a:t>
            </a:r>
          </a:p>
        </p:txBody>
      </p:sp>
    </p:spTree>
    <p:extLst>
      <p:ext uri="{BB962C8B-B14F-4D97-AF65-F5344CB8AC3E}">
        <p14:creationId xmlns:p14="http://schemas.microsoft.com/office/powerpoint/2010/main" val="35335732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Pertinent Literature</a:t>
            </a:r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>
            <a:off x="2989883" y="3802766"/>
            <a:ext cx="5933770" cy="2909732"/>
            <a:chOff x="229317" y="1745270"/>
            <a:chExt cx="5933770" cy="2909732"/>
          </a:xfrm>
        </p:grpSpPr>
        <p:pic>
          <p:nvPicPr>
            <p:cNvPr id="4" name="Picture 3" descr="Screen Shot 2020-09-29 at 6.14.41 AM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9317" y="1745270"/>
              <a:ext cx="5933770" cy="2506250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229317" y="4285670"/>
              <a:ext cx="276056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JVECC 2019;29:373-384</a:t>
              </a:r>
              <a:endParaRPr lang="en-US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84386" y="1702334"/>
            <a:ext cx="6553200" cy="1906379"/>
            <a:chOff x="2590800" y="4884335"/>
            <a:chExt cx="6553200" cy="1906379"/>
          </a:xfrm>
        </p:grpSpPr>
        <p:pic>
          <p:nvPicPr>
            <p:cNvPr id="6" name="Picture 5" descr="Screen Shot 2020-09-29 at 6.19.37 AM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90800" y="4884335"/>
              <a:ext cx="6553200" cy="153670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2716520" y="6421382"/>
              <a:ext cx="30589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JVECC 2011;21(2):104-122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1983959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22986"/>
            <a:ext cx="9144000" cy="5235014"/>
          </a:xfrm>
        </p:spPr>
        <p:txBody>
          <a:bodyPr>
            <a:normAutofit fontScale="70000" lnSpcReduction="20000"/>
          </a:bodyPr>
          <a:lstStyle/>
          <a:p>
            <a:r>
              <a:rPr lang="en-US" sz="1400" dirty="0" smtClean="0">
                <a:solidFill>
                  <a:schemeClr val="tx1"/>
                </a:solidFill>
              </a:rPr>
              <a:t>Ackerman and </a:t>
            </a:r>
            <a:r>
              <a:rPr lang="en-US" sz="1400" dirty="0" err="1" smtClean="0">
                <a:solidFill>
                  <a:schemeClr val="tx1"/>
                </a:solidFill>
              </a:rPr>
              <a:t>Millman</a:t>
            </a:r>
            <a:r>
              <a:rPr lang="en-US" sz="1400" dirty="0" smtClean="0">
                <a:solidFill>
                  <a:schemeClr val="tx1"/>
                </a:solidFill>
              </a:rPr>
              <a:t>: Unilateral Tension Pneumothorax in Dog. Presented at 1978 annual meeting of the American College of Veterinary Radiology.</a:t>
            </a:r>
          </a:p>
          <a:p>
            <a:r>
              <a:rPr lang="en-US" sz="1400" dirty="0" err="1" smtClean="0">
                <a:solidFill>
                  <a:schemeClr val="tx1"/>
                </a:solidFill>
              </a:rPr>
              <a:t>Bertolini</a:t>
            </a:r>
            <a:r>
              <a:rPr lang="en-US" sz="1400" dirty="0" smtClean="0">
                <a:solidFill>
                  <a:schemeClr val="tx1"/>
                </a:solidFill>
              </a:rPr>
              <a:t> et al: </a:t>
            </a:r>
            <a:r>
              <a:rPr lang="en-US" sz="1400" dirty="0"/>
              <a:t>Trauma-Associated pulmonary laceration in dogs - a cross sectional study of 364 dogs. Vet </a:t>
            </a:r>
            <a:r>
              <a:rPr lang="en-US" sz="1400" dirty="0" err="1"/>
              <a:t>Sci</a:t>
            </a:r>
            <a:r>
              <a:rPr lang="en-US" sz="1400" dirty="0"/>
              <a:t> March 2020, 7, 41 doi:10.3390/</a:t>
            </a:r>
            <a:r>
              <a:rPr lang="en-US" sz="1400" dirty="0" smtClean="0"/>
              <a:t>vetsci7020041</a:t>
            </a:r>
            <a:endParaRPr lang="en-US" sz="1400" dirty="0" smtClean="0">
              <a:solidFill>
                <a:schemeClr val="tx1"/>
              </a:solidFill>
            </a:endParaRPr>
          </a:p>
          <a:p>
            <a:r>
              <a:rPr lang="en-US" sz="1400" dirty="0" err="1" smtClean="0">
                <a:solidFill>
                  <a:schemeClr val="tx1"/>
                </a:solidFill>
              </a:rPr>
              <a:t>Cabon</a:t>
            </a:r>
            <a:r>
              <a:rPr lang="en-US" sz="1400" dirty="0" smtClean="0">
                <a:solidFill>
                  <a:schemeClr val="tx1"/>
                </a:solidFill>
              </a:rPr>
              <a:t> et al: </a:t>
            </a:r>
            <a:r>
              <a:rPr lang="en-US" sz="1400" dirty="0"/>
              <a:t>Thoracic bite trauma in dogs and cats: a retrospective study of 65 </a:t>
            </a:r>
            <a:r>
              <a:rPr lang="en-US" sz="1400" dirty="0" smtClean="0"/>
              <a:t>cases. </a:t>
            </a:r>
            <a:r>
              <a:rPr lang="de-DE" sz="1400" dirty="0" err="1"/>
              <a:t>Vet</a:t>
            </a:r>
            <a:r>
              <a:rPr lang="de-DE" sz="1400" dirty="0"/>
              <a:t> </a:t>
            </a:r>
            <a:r>
              <a:rPr lang="de-DE" sz="1400" dirty="0" err="1"/>
              <a:t>Comp</a:t>
            </a:r>
            <a:r>
              <a:rPr lang="de-DE" sz="1400" dirty="0"/>
              <a:t> </a:t>
            </a:r>
            <a:r>
              <a:rPr lang="de-DE" sz="1400" dirty="0" err="1"/>
              <a:t>Orthop</a:t>
            </a:r>
            <a:r>
              <a:rPr lang="de-DE" sz="1400" dirty="0"/>
              <a:t> </a:t>
            </a:r>
            <a:r>
              <a:rPr lang="de-DE" sz="1400" dirty="0" err="1"/>
              <a:t>Traumatol</a:t>
            </a:r>
            <a:r>
              <a:rPr lang="de-DE" sz="1400" dirty="0"/>
              <a:t>. 2015;28(6):448-54</a:t>
            </a:r>
            <a:r>
              <a:rPr lang="de-DE" sz="1400" dirty="0" smtClean="0"/>
              <a:t>.</a:t>
            </a:r>
          </a:p>
          <a:p>
            <a:r>
              <a:rPr lang="de-DE" sz="1400" dirty="0" err="1" smtClean="0"/>
              <a:t>Dancer</a:t>
            </a:r>
            <a:r>
              <a:rPr lang="de-DE" sz="1400" dirty="0" smtClean="0"/>
              <a:t> SC, Le Roux C, </a:t>
            </a:r>
            <a:r>
              <a:rPr lang="de-DE" sz="1400" dirty="0" err="1" smtClean="0"/>
              <a:t>Fosgate</a:t>
            </a:r>
            <a:r>
              <a:rPr lang="de-DE" sz="1400" dirty="0" smtClean="0"/>
              <a:t> GT, </a:t>
            </a:r>
            <a:r>
              <a:rPr lang="de-DE" sz="1400" dirty="0" err="1" smtClean="0"/>
              <a:t>Kirberger</a:t>
            </a:r>
            <a:r>
              <a:rPr lang="de-DE" sz="1400" dirty="0" smtClean="0"/>
              <a:t> RM: </a:t>
            </a:r>
            <a:r>
              <a:rPr lang="de-DE" sz="1400" dirty="0" err="1" smtClean="0"/>
              <a:t>Radiography</a:t>
            </a:r>
            <a:r>
              <a:rPr lang="de-DE" sz="1400" dirty="0" smtClean="0"/>
              <a:t> </a:t>
            </a:r>
            <a:r>
              <a:rPr lang="de-DE" sz="1400" dirty="0" err="1" smtClean="0"/>
              <a:t>is</a:t>
            </a:r>
            <a:r>
              <a:rPr lang="de-DE" sz="1400" dirty="0" smtClean="0"/>
              <a:t> </a:t>
            </a:r>
            <a:r>
              <a:rPr lang="de-DE" sz="1400" dirty="0" err="1" smtClean="0"/>
              <a:t>less</a:t>
            </a:r>
            <a:r>
              <a:rPr lang="de-DE" sz="1400" dirty="0" smtClean="0"/>
              <a:t> sensitive relative </a:t>
            </a:r>
            <a:r>
              <a:rPr lang="de-DE" sz="1400" dirty="0" err="1" smtClean="0"/>
              <a:t>to</a:t>
            </a:r>
            <a:r>
              <a:rPr lang="de-DE" sz="1400" dirty="0" smtClean="0"/>
              <a:t> CT </a:t>
            </a:r>
            <a:r>
              <a:rPr lang="de-DE" sz="1400" dirty="0" err="1" smtClean="0"/>
              <a:t>for</a:t>
            </a:r>
            <a:r>
              <a:rPr lang="de-DE" sz="1400" dirty="0" smtClean="0"/>
              <a:t> </a:t>
            </a:r>
            <a:r>
              <a:rPr lang="de-DE" sz="1400" dirty="0" err="1" smtClean="0"/>
              <a:t>detecting</a:t>
            </a:r>
            <a:r>
              <a:rPr lang="de-DE" sz="1400" dirty="0" smtClean="0"/>
              <a:t> </a:t>
            </a:r>
            <a:r>
              <a:rPr lang="de-DE" sz="1400" dirty="0" err="1" smtClean="0"/>
              <a:t>thoracic</a:t>
            </a:r>
            <a:r>
              <a:rPr lang="de-DE" sz="1400" dirty="0" smtClean="0"/>
              <a:t> </a:t>
            </a:r>
            <a:r>
              <a:rPr lang="de-DE" sz="1400" dirty="0" err="1" smtClean="0"/>
              <a:t>radiographic</a:t>
            </a:r>
            <a:r>
              <a:rPr lang="de-DE" sz="1400" dirty="0" smtClean="0"/>
              <a:t> </a:t>
            </a:r>
            <a:r>
              <a:rPr lang="de-DE" sz="1400" dirty="0" err="1" smtClean="0"/>
              <a:t>changes</a:t>
            </a:r>
            <a:r>
              <a:rPr lang="de-DE" sz="1400" dirty="0" smtClean="0"/>
              <a:t> in </a:t>
            </a:r>
            <a:r>
              <a:rPr lang="de-DE" sz="1400" dirty="0" err="1" smtClean="0"/>
              <a:t>dogs</a:t>
            </a:r>
            <a:r>
              <a:rPr lang="de-DE" sz="1400" dirty="0" smtClean="0"/>
              <a:t> </a:t>
            </a:r>
            <a:r>
              <a:rPr lang="de-DE" sz="1400" dirty="0" err="1" smtClean="0"/>
              <a:t>affected</a:t>
            </a:r>
            <a:r>
              <a:rPr lang="de-DE" sz="1400" dirty="0" smtClean="0"/>
              <a:t> </a:t>
            </a:r>
            <a:r>
              <a:rPr lang="de-DE" sz="1400" dirty="0" err="1" smtClean="0"/>
              <a:t>by</a:t>
            </a:r>
            <a:r>
              <a:rPr lang="de-DE" sz="1400" dirty="0" smtClean="0"/>
              <a:t> </a:t>
            </a:r>
            <a:r>
              <a:rPr lang="de-DE" sz="1400" dirty="0" err="1" smtClean="0"/>
              <a:t>blunt</a:t>
            </a:r>
            <a:r>
              <a:rPr lang="de-DE" sz="1400" dirty="0" smtClean="0"/>
              <a:t> </a:t>
            </a:r>
            <a:r>
              <a:rPr lang="de-DE" sz="1400" dirty="0" err="1" smtClean="0"/>
              <a:t>trauma</a:t>
            </a:r>
            <a:r>
              <a:rPr lang="de-DE" sz="1400" dirty="0" smtClean="0"/>
              <a:t> </a:t>
            </a:r>
            <a:r>
              <a:rPr lang="de-DE" sz="1400" dirty="0" err="1" smtClean="0"/>
              <a:t>secondary</a:t>
            </a:r>
            <a:r>
              <a:rPr lang="de-DE" sz="1400" dirty="0" smtClean="0"/>
              <a:t> </a:t>
            </a:r>
            <a:r>
              <a:rPr lang="de-DE" sz="1400" dirty="0" err="1" smtClean="0"/>
              <a:t>to</a:t>
            </a:r>
            <a:r>
              <a:rPr lang="de-DE" sz="1400" dirty="0" smtClean="0"/>
              <a:t> </a:t>
            </a:r>
            <a:r>
              <a:rPr lang="de-DE" sz="1400" dirty="0" err="1" smtClean="0"/>
              <a:t>motor</a:t>
            </a:r>
            <a:r>
              <a:rPr lang="de-DE" sz="1400" dirty="0" smtClean="0"/>
              <a:t> </a:t>
            </a:r>
            <a:r>
              <a:rPr lang="de-DE" sz="1400" dirty="0" err="1" smtClean="0"/>
              <a:t>vehicle</a:t>
            </a:r>
            <a:r>
              <a:rPr lang="de-DE" sz="1400" dirty="0" smtClean="0"/>
              <a:t> </a:t>
            </a:r>
            <a:r>
              <a:rPr lang="de-DE" sz="1400" dirty="0" err="1" smtClean="0"/>
              <a:t>accidnet</a:t>
            </a:r>
            <a:r>
              <a:rPr lang="de-DE" sz="1400" dirty="0" smtClean="0"/>
              <a:t>. </a:t>
            </a:r>
            <a:r>
              <a:rPr lang="de-DE" sz="1400" dirty="0" err="1" smtClean="0"/>
              <a:t>Vet</a:t>
            </a:r>
            <a:r>
              <a:rPr lang="de-DE" sz="1400" dirty="0" smtClean="0"/>
              <a:t> </a:t>
            </a:r>
            <a:r>
              <a:rPr lang="de-DE" sz="1400" dirty="0" err="1" smtClean="0"/>
              <a:t>Radiol</a:t>
            </a:r>
            <a:r>
              <a:rPr lang="de-DE" sz="1400" dirty="0" smtClean="0"/>
              <a:t> Ultrasound. 2019;60:648-658.</a:t>
            </a:r>
          </a:p>
          <a:p>
            <a:r>
              <a:rPr lang="de-DE" sz="1400" dirty="0" err="1" smtClean="0">
                <a:solidFill>
                  <a:schemeClr val="tx1"/>
                </a:solidFill>
              </a:rPr>
              <a:t>Dancer</a:t>
            </a:r>
            <a:r>
              <a:rPr lang="de-DE" sz="1400" dirty="0" smtClean="0">
                <a:solidFill>
                  <a:schemeClr val="tx1"/>
                </a:solidFill>
              </a:rPr>
              <a:t> SC, van der </a:t>
            </a:r>
            <a:r>
              <a:rPr lang="de-DE" sz="1400" dirty="0" err="1" smtClean="0">
                <a:solidFill>
                  <a:schemeClr val="tx1"/>
                </a:solidFill>
              </a:rPr>
              <a:t>Zee</a:t>
            </a:r>
            <a:r>
              <a:rPr lang="de-DE" sz="1400" dirty="0" smtClean="0">
                <a:solidFill>
                  <a:schemeClr val="tx1"/>
                </a:solidFill>
              </a:rPr>
              <a:t> J, </a:t>
            </a:r>
            <a:r>
              <a:rPr lang="de-DE" sz="1400" dirty="0" err="1" smtClean="0">
                <a:solidFill>
                  <a:schemeClr val="tx1"/>
                </a:solidFill>
              </a:rPr>
              <a:t>Kirberger</a:t>
            </a:r>
            <a:r>
              <a:rPr lang="de-DE" sz="1400" dirty="0" smtClean="0">
                <a:solidFill>
                  <a:schemeClr val="tx1"/>
                </a:solidFill>
              </a:rPr>
              <a:t> RM: </a:t>
            </a:r>
            <a:r>
              <a:rPr lang="de-DE" sz="1400" dirty="0" err="1" smtClean="0">
                <a:solidFill>
                  <a:schemeClr val="tx1"/>
                </a:solidFill>
              </a:rPr>
              <a:t>Computed</a:t>
            </a:r>
            <a:r>
              <a:rPr lang="de-DE" sz="1400" dirty="0" smtClean="0">
                <a:solidFill>
                  <a:schemeClr val="tx1"/>
                </a:solidFill>
              </a:rPr>
              <a:t> </a:t>
            </a:r>
            <a:r>
              <a:rPr lang="de-DE" sz="1400" dirty="0" err="1" smtClean="0">
                <a:solidFill>
                  <a:schemeClr val="tx1"/>
                </a:solidFill>
              </a:rPr>
              <a:t>tomographic</a:t>
            </a:r>
            <a:r>
              <a:rPr lang="de-DE" sz="1400" dirty="0" smtClean="0">
                <a:solidFill>
                  <a:schemeClr val="tx1"/>
                </a:solidFill>
              </a:rPr>
              <a:t> </a:t>
            </a:r>
            <a:r>
              <a:rPr lang="de-DE" sz="1400" dirty="0" err="1" smtClean="0">
                <a:solidFill>
                  <a:schemeClr val="tx1"/>
                </a:solidFill>
              </a:rPr>
              <a:t>findings</a:t>
            </a:r>
            <a:r>
              <a:rPr lang="de-DE" sz="1400" dirty="0" smtClean="0">
                <a:solidFill>
                  <a:schemeClr val="tx1"/>
                </a:solidFill>
              </a:rPr>
              <a:t> in a Bluetick </a:t>
            </a:r>
            <a:r>
              <a:rPr lang="de-DE" sz="1400" dirty="0" err="1" smtClean="0">
                <a:solidFill>
                  <a:schemeClr val="tx1"/>
                </a:solidFill>
              </a:rPr>
              <a:t>Coonhound</a:t>
            </a:r>
            <a:r>
              <a:rPr lang="de-DE" sz="1400" dirty="0" smtClean="0">
                <a:solidFill>
                  <a:schemeClr val="tx1"/>
                </a:solidFill>
              </a:rPr>
              <a:t> </a:t>
            </a:r>
            <a:r>
              <a:rPr lang="de-DE" sz="1400" dirty="0" err="1" smtClean="0">
                <a:solidFill>
                  <a:schemeClr val="tx1"/>
                </a:solidFill>
              </a:rPr>
              <a:t>with</a:t>
            </a:r>
            <a:r>
              <a:rPr lang="de-DE" sz="1400" dirty="0" smtClean="0">
                <a:solidFill>
                  <a:schemeClr val="tx1"/>
                </a:solidFill>
              </a:rPr>
              <a:t> a longitudinal </a:t>
            </a:r>
            <a:r>
              <a:rPr lang="de-DE" sz="1400" dirty="0" err="1" smtClean="0">
                <a:solidFill>
                  <a:schemeClr val="tx1"/>
                </a:solidFill>
              </a:rPr>
              <a:t>thoracic</a:t>
            </a:r>
            <a:r>
              <a:rPr lang="de-DE" sz="1400" dirty="0" smtClean="0">
                <a:solidFill>
                  <a:schemeClr val="tx1"/>
                </a:solidFill>
              </a:rPr>
              <a:t> tracheal </a:t>
            </a:r>
            <a:r>
              <a:rPr lang="de-DE" sz="1400" dirty="0" err="1" smtClean="0">
                <a:solidFill>
                  <a:schemeClr val="tx1"/>
                </a:solidFill>
              </a:rPr>
              <a:t>tear</a:t>
            </a:r>
            <a:r>
              <a:rPr lang="de-DE" sz="1400" dirty="0" smtClean="0">
                <a:solidFill>
                  <a:schemeClr val="tx1"/>
                </a:solidFill>
              </a:rPr>
              <a:t>. </a:t>
            </a:r>
            <a:r>
              <a:rPr lang="de-DE" sz="1400" dirty="0" err="1" smtClean="0">
                <a:solidFill>
                  <a:schemeClr val="tx1"/>
                </a:solidFill>
              </a:rPr>
              <a:t>Vet</a:t>
            </a:r>
            <a:r>
              <a:rPr lang="de-DE" sz="1400" dirty="0" smtClean="0">
                <a:solidFill>
                  <a:schemeClr val="tx1"/>
                </a:solidFill>
              </a:rPr>
              <a:t> </a:t>
            </a:r>
            <a:r>
              <a:rPr lang="de-DE" sz="1400" dirty="0" err="1" smtClean="0">
                <a:solidFill>
                  <a:schemeClr val="tx1"/>
                </a:solidFill>
              </a:rPr>
              <a:t>Radiol</a:t>
            </a:r>
            <a:r>
              <a:rPr lang="de-DE" sz="1400" dirty="0" smtClean="0">
                <a:solidFill>
                  <a:schemeClr val="tx1"/>
                </a:solidFill>
              </a:rPr>
              <a:t> Ultrasound, 2020;61:E12-E16.</a:t>
            </a:r>
            <a:endParaRPr lang="en-US" sz="1400" dirty="0" smtClean="0">
              <a:solidFill>
                <a:schemeClr val="tx1"/>
              </a:solidFill>
            </a:endParaRPr>
          </a:p>
          <a:p>
            <a:r>
              <a:rPr lang="en-US" sz="1400" dirty="0" err="1" smtClean="0">
                <a:solidFill>
                  <a:srgbClr val="000000"/>
                </a:solidFill>
              </a:rPr>
              <a:t>Drobatz</a:t>
            </a:r>
            <a:r>
              <a:rPr lang="en-US" sz="1400" dirty="0" smtClean="0">
                <a:solidFill>
                  <a:srgbClr val="000000"/>
                </a:solidFill>
              </a:rPr>
              <a:t> KJ, Hopper K, Rozanski EA, Silverstein DC. Textbook of Small Animal Emergency Medicine, Blunt and Penetrating Thoracic Trauma chapters.</a:t>
            </a:r>
          </a:p>
          <a:p>
            <a:r>
              <a:rPr lang="en-US" sz="1400" dirty="0" err="1" smtClean="0">
                <a:solidFill>
                  <a:srgbClr val="000000"/>
                </a:solidFill>
              </a:rPr>
              <a:t>Frykfors</a:t>
            </a:r>
            <a:r>
              <a:rPr lang="en-US" sz="1400" dirty="0" smtClean="0">
                <a:solidFill>
                  <a:srgbClr val="000000"/>
                </a:solidFill>
              </a:rPr>
              <a:t> von </a:t>
            </a:r>
            <a:r>
              <a:rPr lang="en-US" sz="1400" dirty="0" err="1" smtClean="0">
                <a:solidFill>
                  <a:srgbClr val="000000"/>
                </a:solidFill>
              </a:rPr>
              <a:t>Hekkel</a:t>
            </a:r>
            <a:r>
              <a:rPr lang="en-US" sz="1400" dirty="0" smtClean="0">
                <a:solidFill>
                  <a:srgbClr val="000000"/>
                </a:solidFill>
              </a:rPr>
              <a:t> AK, </a:t>
            </a:r>
            <a:r>
              <a:rPr lang="en-US" sz="1400" dirty="0" err="1" smtClean="0">
                <a:solidFill>
                  <a:srgbClr val="000000"/>
                </a:solidFill>
              </a:rPr>
              <a:t>Pegram</a:t>
            </a:r>
            <a:r>
              <a:rPr lang="en-US" sz="1400" dirty="0" smtClean="0">
                <a:solidFill>
                  <a:srgbClr val="000000"/>
                </a:solidFill>
              </a:rPr>
              <a:t> C, </a:t>
            </a:r>
            <a:r>
              <a:rPr lang="en-US" sz="1400" dirty="0" err="1" smtClean="0">
                <a:solidFill>
                  <a:srgbClr val="000000"/>
                </a:solidFill>
              </a:rPr>
              <a:t>Halfacree</a:t>
            </a:r>
            <a:r>
              <a:rPr lang="en-US" sz="1400" dirty="0" smtClean="0">
                <a:solidFill>
                  <a:srgbClr val="000000"/>
                </a:solidFill>
              </a:rPr>
              <a:t> ZJ: </a:t>
            </a:r>
            <a:r>
              <a:rPr lang="en-US" sz="1400" dirty="0">
                <a:solidFill>
                  <a:srgbClr val="000000"/>
                </a:solidFill>
              </a:rPr>
              <a:t>Thoracic bite wounds in dogs: a retrospective study of 123 cases (2003-</a:t>
            </a:r>
            <a:r>
              <a:rPr lang="en-US" sz="1400" dirty="0" smtClean="0">
                <a:solidFill>
                  <a:srgbClr val="000000"/>
                </a:solidFill>
              </a:rPr>
              <a:t>2016). Veterinary Surgery. 2020; 49:694-703.</a:t>
            </a:r>
          </a:p>
          <a:p>
            <a:r>
              <a:rPr lang="en-US" sz="1400" dirty="0" err="1" smtClean="0">
                <a:solidFill>
                  <a:schemeClr val="tx1"/>
                </a:solidFill>
              </a:rPr>
              <a:t>Fullington</a:t>
            </a:r>
            <a:r>
              <a:rPr lang="en-US" sz="1400" dirty="0" smtClean="0">
                <a:solidFill>
                  <a:schemeClr val="tx1"/>
                </a:solidFill>
              </a:rPr>
              <a:t> RJ, Otto CM: </a:t>
            </a:r>
            <a:r>
              <a:rPr lang="en-US" sz="1400" dirty="0"/>
              <a:t>Characteristics and management of gunshot wounds in dogs and cats 84 cases (1986-1995). J Am Vet Med Assoc. 1997 Mar 1;210(5):658-62</a:t>
            </a:r>
            <a:r>
              <a:rPr lang="en-US" sz="1400" dirty="0" smtClean="0"/>
              <a:t>.</a:t>
            </a:r>
          </a:p>
          <a:p>
            <a:r>
              <a:rPr lang="en-US" sz="1400" dirty="0" err="1" smtClean="0"/>
              <a:t>Gopakumar</a:t>
            </a:r>
            <a:r>
              <a:rPr lang="en-US" sz="1400" dirty="0" smtClean="0"/>
              <a:t> and Stevenson: Congenital lobar emphysema and tension pneumothorax in a dog. J Vet </a:t>
            </a:r>
            <a:r>
              <a:rPr lang="en-US" sz="1400" dirty="0" err="1" smtClean="0"/>
              <a:t>Diagn</a:t>
            </a:r>
            <a:r>
              <a:rPr lang="en-US" sz="1400" dirty="0" smtClean="0"/>
              <a:t> Invest. 2007 May;19(3):322-5.</a:t>
            </a:r>
          </a:p>
          <a:p>
            <a:r>
              <a:rPr lang="en-US" sz="1400" dirty="0" smtClean="0">
                <a:solidFill>
                  <a:schemeClr val="tx1"/>
                </a:solidFill>
              </a:rPr>
              <a:t>Gordon LE, </a:t>
            </a:r>
            <a:r>
              <a:rPr lang="en-US" sz="1400" dirty="0" err="1" smtClean="0">
                <a:solidFill>
                  <a:schemeClr val="tx1"/>
                </a:solidFill>
              </a:rPr>
              <a:t>Tacher</a:t>
            </a:r>
            <a:r>
              <a:rPr lang="en-US" sz="1400" dirty="0" smtClean="0">
                <a:solidFill>
                  <a:schemeClr val="tx1"/>
                </a:solidFill>
              </a:rPr>
              <a:t> C, </a:t>
            </a:r>
            <a:r>
              <a:rPr lang="en-US" sz="1400" dirty="0" err="1" smtClean="0">
                <a:solidFill>
                  <a:schemeClr val="tx1"/>
                </a:solidFill>
              </a:rPr>
              <a:t>Kapatkin</a:t>
            </a:r>
            <a:r>
              <a:rPr lang="en-US" sz="1400" dirty="0" smtClean="0">
                <a:solidFill>
                  <a:schemeClr val="tx1"/>
                </a:solidFill>
              </a:rPr>
              <a:t> A: </a:t>
            </a:r>
            <a:r>
              <a:rPr lang="en-US" sz="1400" dirty="0"/>
              <a:t>High-rise syndrome in dogs: 81 cases (1985-1991). J Am Vet Med Assoc. 1993 Jan 1;202(1):118-22</a:t>
            </a:r>
            <a:r>
              <a:rPr lang="en-US" sz="1400" dirty="0" smtClean="0"/>
              <a:t>.</a:t>
            </a:r>
          </a:p>
          <a:p>
            <a:r>
              <a:rPr lang="en-US" sz="1400" dirty="0" smtClean="0">
                <a:solidFill>
                  <a:schemeClr val="tx1"/>
                </a:solidFill>
              </a:rPr>
              <a:t>Han H-J, Kim J-H: Concurrent pulmonary hypoplasia and congenital lobar emphysema in a young dog with tension pneumothorax: a rare congenital pulmonary anomaly. </a:t>
            </a:r>
            <a:r>
              <a:rPr lang="en-US" sz="1400" dirty="0" err="1" smtClean="0">
                <a:solidFill>
                  <a:schemeClr val="tx1"/>
                </a:solidFill>
              </a:rPr>
              <a:t>Acata</a:t>
            </a:r>
            <a:r>
              <a:rPr lang="en-US" sz="1400" dirty="0" smtClean="0">
                <a:solidFill>
                  <a:schemeClr val="tx1"/>
                </a:solidFill>
              </a:rPr>
              <a:t> Vet Scand. 2019 Jul26;61(1):37.</a:t>
            </a:r>
          </a:p>
          <a:p>
            <a:r>
              <a:rPr lang="en-US" sz="1400" dirty="0" err="1" smtClean="0">
                <a:solidFill>
                  <a:schemeClr val="tx1"/>
                </a:solidFill>
              </a:rPr>
              <a:t>Kolata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RJ, Johnston DE: Motor vehicle accidents in urban dogs: a study of 600 cases, J AM Vet Med </a:t>
            </a:r>
            <a:r>
              <a:rPr lang="en-US" sz="1400" dirty="0" err="1">
                <a:solidFill>
                  <a:schemeClr val="tx1"/>
                </a:solidFill>
              </a:rPr>
              <a:t>Assoc</a:t>
            </a:r>
            <a:r>
              <a:rPr lang="en-US" sz="1400" dirty="0">
                <a:solidFill>
                  <a:schemeClr val="tx1"/>
                </a:solidFill>
              </a:rPr>
              <a:t> 167:938, </a:t>
            </a:r>
            <a:r>
              <a:rPr lang="en-US" sz="1400" dirty="0" smtClean="0">
                <a:solidFill>
                  <a:schemeClr val="tx1"/>
                </a:solidFill>
              </a:rPr>
              <a:t>1975.</a:t>
            </a:r>
          </a:p>
          <a:p>
            <a:r>
              <a:rPr lang="en-US" sz="1400" dirty="0" smtClean="0">
                <a:solidFill>
                  <a:schemeClr val="tx1"/>
                </a:solidFill>
              </a:rPr>
              <a:t>Marino, Paul: The ICU Book 4</a:t>
            </a:r>
            <a:r>
              <a:rPr lang="en-US" sz="1400" baseline="30000" dirty="0" smtClean="0">
                <a:solidFill>
                  <a:schemeClr val="tx1"/>
                </a:solidFill>
              </a:rPr>
              <a:t>th</a:t>
            </a:r>
            <a:r>
              <a:rPr lang="en-US" sz="1400" dirty="0" smtClean="0">
                <a:solidFill>
                  <a:schemeClr val="tx1"/>
                </a:solidFill>
              </a:rPr>
              <a:t> ed.</a:t>
            </a:r>
          </a:p>
          <a:p>
            <a:r>
              <a:rPr lang="en-US" sz="1400" dirty="0" err="1" smtClean="0">
                <a:solidFill>
                  <a:schemeClr val="tx1"/>
                </a:solidFill>
              </a:rPr>
              <a:t>Maritato</a:t>
            </a:r>
            <a:r>
              <a:rPr lang="en-US" sz="1400" dirty="0" smtClean="0">
                <a:solidFill>
                  <a:schemeClr val="tx1"/>
                </a:solidFill>
              </a:rPr>
              <a:t> KC, Colon JA, </a:t>
            </a:r>
            <a:r>
              <a:rPr lang="en-US" sz="1400" dirty="0" err="1" smtClean="0">
                <a:solidFill>
                  <a:schemeClr val="tx1"/>
                </a:solidFill>
              </a:rPr>
              <a:t>Kergosien</a:t>
            </a:r>
            <a:r>
              <a:rPr lang="en-US" sz="1400" dirty="0" smtClean="0">
                <a:solidFill>
                  <a:schemeClr val="tx1"/>
                </a:solidFill>
              </a:rPr>
              <a:t> DH: </a:t>
            </a:r>
            <a:r>
              <a:rPr lang="en-US" sz="1400" dirty="0"/>
              <a:t>Pneumothorax. </a:t>
            </a:r>
            <a:r>
              <a:rPr lang="en-US" sz="1400" dirty="0" err="1"/>
              <a:t>Compend</a:t>
            </a:r>
            <a:r>
              <a:rPr lang="en-US" sz="1400" dirty="0"/>
              <a:t> </a:t>
            </a:r>
            <a:r>
              <a:rPr lang="en-US" sz="1400" dirty="0" err="1"/>
              <a:t>Contin</a:t>
            </a:r>
            <a:r>
              <a:rPr lang="en-US" sz="1400" dirty="0"/>
              <a:t> </a:t>
            </a:r>
            <a:r>
              <a:rPr lang="en-US" sz="1400" dirty="0" err="1"/>
              <a:t>Educ</a:t>
            </a:r>
            <a:r>
              <a:rPr lang="en-US" sz="1400" dirty="0"/>
              <a:t> Vet. 2009 May; 31(5):232-</a:t>
            </a:r>
            <a:r>
              <a:rPr lang="en-US" sz="1400" dirty="0" smtClean="0"/>
              <a:t>42</a:t>
            </a:r>
            <a:endParaRPr lang="en-US" sz="1400" dirty="0" smtClean="0">
              <a:solidFill>
                <a:schemeClr val="tx1"/>
              </a:solidFill>
            </a:endParaRPr>
          </a:p>
          <a:p>
            <a:r>
              <a:rPr lang="en-US" sz="1400" dirty="0" err="1" smtClean="0">
                <a:solidFill>
                  <a:schemeClr val="tx1"/>
                </a:solidFill>
              </a:rPr>
              <a:t>Pavletic</a:t>
            </a:r>
            <a:r>
              <a:rPr lang="en-US" sz="1400" dirty="0" smtClean="0">
                <a:solidFill>
                  <a:schemeClr val="tx1"/>
                </a:solidFill>
              </a:rPr>
              <a:t> MM, Trout NJ: </a:t>
            </a:r>
            <a:r>
              <a:rPr lang="en-US" sz="1400" dirty="0"/>
              <a:t>Bullet, Bite, and Burn Wounds in Dogs and Cats</a:t>
            </a:r>
            <a:r>
              <a:rPr lang="en-US" sz="1400" dirty="0" smtClean="0"/>
              <a:t>.</a:t>
            </a:r>
            <a:r>
              <a:rPr lang="is-IS" sz="1400" dirty="0"/>
              <a:t> Vet Clin Small Anim 36 (2006) 873-</a:t>
            </a:r>
            <a:r>
              <a:rPr lang="is-IS" sz="1400" dirty="0" smtClean="0"/>
              <a:t>893.</a:t>
            </a:r>
            <a:endParaRPr lang="en-US" sz="1400" dirty="0" smtClean="0">
              <a:solidFill>
                <a:schemeClr val="tx1"/>
              </a:solidFill>
            </a:endParaRPr>
          </a:p>
          <a:p>
            <a:r>
              <a:rPr lang="en-US" sz="1400" dirty="0"/>
              <a:t>Shamir MH, </a:t>
            </a:r>
            <a:r>
              <a:rPr lang="en-US" sz="1400" dirty="0" err="1"/>
              <a:t>Leisner</a:t>
            </a:r>
            <a:r>
              <a:rPr lang="en-US" sz="1400" dirty="0"/>
              <a:t> S, </a:t>
            </a:r>
            <a:r>
              <a:rPr lang="en-US" sz="1400" dirty="0" err="1"/>
              <a:t>Klement</a:t>
            </a:r>
            <a:r>
              <a:rPr lang="en-US" sz="1400" dirty="0"/>
              <a:t> E, et al: Dog bite wounds in dogs and cats: a retrospective study of 196 cases, J Vet Med A </a:t>
            </a:r>
            <a:r>
              <a:rPr lang="en-US" sz="1400" dirty="0" err="1"/>
              <a:t>Physiol</a:t>
            </a:r>
            <a:r>
              <a:rPr lang="en-US" sz="1400" dirty="0"/>
              <a:t> </a:t>
            </a:r>
            <a:r>
              <a:rPr lang="en-US" sz="1400" dirty="0" err="1"/>
              <a:t>Pathol</a:t>
            </a:r>
            <a:r>
              <a:rPr lang="en-US" sz="1400" dirty="0"/>
              <a:t> </a:t>
            </a:r>
            <a:r>
              <a:rPr lang="en-US" sz="1400" dirty="0" err="1"/>
              <a:t>Clin</a:t>
            </a:r>
            <a:r>
              <a:rPr lang="en-US" sz="1400" dirty="0"/>
              <a:t> Med 49:107, 2002</a:t>
            </a:r>
            <a:r>
              <a:rPr lang="en-US" sz="1400" dirty="0" smtClean="0"/>
              <a:t>.</a:t>
            </a:r>
          </a:p>
          <a:p>
            <a:r>
              <a:rPr lang="en-US" sz="1400" dirty="0" smtClean="0"/>
              <a:t>Silverstein DC and Hopper K. Small Animal Critical Care </a:t>
            </a:r>
            <a:r>
              <a:rPr lang="en-US" sz="1400" dirty="0" err="1" smtClean="0"/>
              <a:t>Mediicine</a:t>
            </a:r>
            <a:r>
              <a:rPr lang="en-US" sz="1400" dirty="0" smtClean="0"/>
              <a:t>, 3</a:t>
            </a:r>
            <a:r>
              <a:rPr lang="en-US" sz="1400" baseline="30000" dirty="0" smtClean="0"/>
              <a:t>rd</a:t>
            </a:r>
            <a:r>
              <a:rPr lang="en-US" sz="1400" dirty="0" smtClean="0"/>
              <a:t> ed.</a:t>
            </a:r>
          </a:p>
          <a:p>
            <a:r>
              <a:rPr lang="en-US" sz="1400" dirty="0" err="1" smtClean="0"/>
              <a:t>Tr</a:t>
            </a:r>
            <a:r>
              <a:rPr lang="en-US" sz="1400" dirty="0" err="1" smtClean="0"/>
              <a:t>éhiou</a:t>
            </a:r>
            <a:r>
              <a:rPr lang="en-US" sz="1400" dirty="0" smtClean="0"/>
              <a:t> CB et al: CT is helpful for the detection and </a:t>
            </a:r>
            <a:r>
              <a:rPr lang="en-US" sz="1400" dirty="0" err="1" smtClean="0"/>
              <a:t>presurgical</a:t>
            </a:r>
            <a:r>
              <a:rPr lang="en-US" sz="1400" dirty="0" smtClean="0"/>
              <a:t> planning of lung perforation in dogs with spontaneous pneumothorax induced by grass awn migration: 22 cases. Vet </a:t>
            </a:r>
            <a:r>
              <a:rPr lang="en-US" sz="1400" dirty="0" err="1" smtClean="0"/>
              <a:t>Radiol</a:t>
            </a:r>
            <a:r>
              <a:rPr lang="en-US" sz="1400" dirty="0" smtClean="0"/>
              <a:t> Ultrasound 2020 Mar;61(2):157-166.</a:t>
            </a:r>
            <a:endParaRPr lang="en-US" sz="1400" dirty="0"/>
          </a:p>
          <a:p>
            <a:r>
              <a:rPr lang="en-US" sz="1400" dirty="0" err="1" smtClean="0">
                <a:solidFill>
                  <a:schemeClr val="tx1"/>
                </a:solidFill>
              </a:rPr>
              <a:t>Vnuk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D, </a:t>
            </a:r>
            <a:r>
              <a:rPr lang="en-US" sz="1400" dirty="0" err="1">
                <a:solidFill>
                  <a:schemeClr val="tx1"/>
                </a:solidFill>
              </a:rPr>
              <a:t>Pirkic</a:t>
            </a:r>
            <a:r>
              <a:rPr lang="en-US" sz="1400" dirty="0">
                <a:solidFill>
                  <a:schemeClr val="tx1"/>
                </a:solidFill>
              </a:rPr>
              <a:t> B , </a:t>
            </a:r>
            <a:r>
              <a:rPr lang="en-US" sz="1400" dirty="0" err="1">
                <a:solidFill>
                  <a:schemeClr val="tx1"/>
                </a:solidFill>
              </a:rPr>
              <a:t>Matcic</a:t>
            </a:r>
            <a:r>
              <a:rPr lang="en-US" sz="1400" dirty="0">
                <a:solidFill>
                  <a:schemeClr val="tx1"/>
                </a:solidFill>
              </a:rPr>
              <a:t> D, et al: Feline high-rise syndrome: 119 cases (1998-2001), J Feline Med </a:t>
            </a:r>
            <a:r>
              <a:rPr lang="en-US" sz="1400" dirty="0" err="1">
                <a:solidFill>
                  <a:schemeClr val="tx1"/>
                </a:solidFill>
              </a:rPr>
              <a:t>Surg</a:t>
            </a:r>
            <a:r>
              <a:rPr lang="en-US" sz="1400" dirty="0">
                <a:solidFill>
                  <a:schemeClr val="tx1"/>
                </a:solidFill>
              </a:rPr>
              <a:t> 14:131, 2012</a:t>
            </a:r>
            <a:r>
              <a:rPr lang="en-US" sz="1400" dirty="0" smtClean="0">
                <a:solidFill>
                  <a:schemeClr val="tx1"/>
                </a:solidFill>
              </a:rPr>
              <a:t>.</a:t>
            </a:r>
          </a:p>
          <a:p>
            <a:r>
              <a:rPr lang="en-US" sz="1400" dirty="0" smtClean="0">
                <a:solidFill>
                  <a:schemeClr val="tx1"/>
                </a:solidFill>
              </a:rPr>
              <a:t>Walters AM, et al: Evaluation of the agreement between focused assessment with </a:t>
            </a:r>
            <a:r>
              <a:rPr lang="en-US" sz="1400" dirty="0" err="1" smtClean="0">
                <a:solidFill>
                  <a:schemeClr val="tx1"/>
                </a:solidFill>
              </a:rPr>
              <a:t>sonography</a:t>
            </a:r>
            <a:r>
              <a:rPr lang="en-US" sz="1400" dirty="0" smtClean="0">
                <a:solidFill>
                  <a:schemeClr val="tx1"/>
                </a:solidFill>
              </a:rPr>
              <a:t> for trauma (AFAST/TFAST) and computed </a:t>
            </a:r>
            <a:r>
              <a:rPr lang="en-US" sz="1400" dirty="0" err="1" smtClean="0">
                <a:solidFill>
                  <a:schemeClr val="tx1"/>
                </a:solidFill>
              </a:rPr>
              <a:t>tomograpy</a:t>
            </a:r>
            <a:r>
              <a:rPr lang="en-US" sz="1400" dirty="0" smtClean="0">
                <a:solidFill>
                  <a:schemeClr val="tx1"/>
                </a:solidFill>
              </a:rPr>
              <a:t> in dogs and cats with recent trauma. Journal of Veterinary Emergency and Critical Care 28(5) 2018:429-435.</a:t>
            </a:r>
          </a:p>
          <a:p>
            <a:r>
              <a:rPr lang="en-US" sz="1400" dirty="0" smtClean="0">
                <a:solidFill>
                  <a:schemeClr val="tx1"/>
                </a:solidFill>
              </a:rPr>
              <a:t>Watson E, </a:t>
            </a:r>
            <a:r>
              <a:rPr lang="en-US" sz="1400" dirty="0" err="1" smtClean="0">
                <a:solidFill>
                  <a:schemeClr val="tx1"/>
                </a:solidFill>
              </a:rPr>
              <a:t>Baucon</a:t>
            </a:r>
            <a:r>
              <a:rPr lang="en-US" sz="1400" dirty="0" smtClean="0">
                <a:solidFill>
                  <a:schemeClr val="tx1"/>
                </a:solidFill>
              </a:rPr>
              <a:t> KJ: </a:t>
            </a:r>
            <a:r>
              <a:rPr lang="en-US" sz="1400" dirty="0"/>
              <a:t>Two case studies in veterinary forensic imaging and a brief literature </a:t>
            </a:r>
            <a:r>
              <a:rPr lang="en-US" sz="1400" dirty="0" smtClean="0"/>
              <a:t>review. Forensic </a:t>
            </a:r>
            <a:r>
              <a:rPr lang="en-US" sz="1400" dirty="0"/>
              <a:t>Imaging 21 (2020</a:t>
            </a:r>
            <a:r>
              <a:rPr lang="en-US" sz="1400" dirty="0" smtClean="0"/>
              <a:t>). </a:t>
            </a:r>
            <a:r>
              <a:rPr lang="hr-HR" sz="1400" u="sng" dirty="0"/>
              <a:t>https://doi.org/10.1016/j.fri.</a:t>
            </a:r>
            <a:r>
              <a:rPr lang="hr-HR" sz="1400" u="sng" dirty="0" smtClean="0"/>
              <a:t>2020.200382</a:t>
            </a:r>
            <a:endParaRPr lang="hr-HR" sz="1400" u="sng" dirty="0"/>
          </a:p>
        </p:txBody>
      </p:sp>
    </p:spTree>
    <p:extLst>
      <p:ext uri="{BB962C8B-B14F-4D97-AF65-F5344CB8AC3E}">
        <p14:creationId xmlns:p14="http://schemas.microsoft.com/office/powerpoint/2010/main" val="2435692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Blunt Trauma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30929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wipe/>
      </p:transition>
    </mc:Choice>
    <mc:Fallback>
      <p:transition xmlns:p14="http://schemas.microsoft.com/office/powerpoint/2010/main" spd="slow">
        <p:wip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278321"/>
            <a:ext cx="8260672" cy="1257581"/>
          </a:xfrm>
        </p:spPr>
        <p:txBody>
          <a:bodyPr>
            <a:normAutofit/>
          </a:bodyPr>
          <a:lstStyle/>
          <a:p>
            <a:r>
              <a:rPr lang="en-US" dirty="0" smtClean="0"/>
              <a:t>Blunt Trauma:</a:t>
            </a:r>
            <a:br>
              <a:rPr lang="en-US" dirty="0" smtClean="0"/>
            </a:br>
            <a:r>
              <a:rPr lang="en-US" dirty="0" smtClean="0"/>
              <a:t>Motor Vehicle Accidents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7668"/>
            <a:ext cx="8467962" cy="4813292"/>
          </a:xfrm>
        </p:spPr>
        <p:txBody>
          <a:bodyPr>
            <a:normAutofit/>
          </a:bodyPr>
          <a:lstStyle/>
          <a:p>
            <a:r>
              <a:rPr lang="en-US" dirty="0" smtClean="0"/>
              <a:t>Cause of the majority of blunt trauma cases</a:t>
            </a:r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114300" indent="0">
              <a:buNone/>
            </a:pP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pPr marL="411480" lvl="1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lvl="1"/>
            <a:r>
              <a:rPr lang="en-US" dirty="0" smtClean="0"/>
              <a:t>12% of dogs HBC had thoracic trauma</a:t>
            </a:r>
          </a:p>
          <a:p>
            <a:pPr lvl="1"/>
            <a:r>
              <a:rPr lang="en-US" dirty="0" smtClean="0"/>
              <a:t>63% of HBC skeletal injuries are cranial to T13</a:t>
            </a:r>
          </a:p>
          <a:p>
            <a:pPr lvl="1"/>
            <a:r>
              <a:rPr lang="en-US" dirty="0" smtClean="0"/>
              <a:t>Injuries include: pulmonary contusions, pneumothora</a:t>
            </a:r>
            <a:r>
              <a:rPr lang="en-US" dirty="0"/>
              <a:t>x</a:t>
            </a:r>
            <a:r>
              <a:rPr lang="en-US" dirty="0" smtClean="0"/>
              <a:t>, </a:t>
            </a:r>
            <a:r>
              <a:rPr lang="en-US" dirty="0" err="1" smtClean="0"/>
              <a:t>hemothorax</a:t>
            </a:r>
            <a:r>
              <a:rPr lang="en-US" dirty="0" smtClean="0"/>
              <a:t>, rib fractures</a:t>
            </a:r>
          </a:p>
        </p:txBody>
      </p:sp>
      <p:pic>
        <p:nvPicPr>
          <p:cNvPr id="4" name="Picture 3" descr="Screen Shot 2020-09-24 at 2.02.5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70" y="2324441"/>
            <a:ext cx="8596392" cy="2354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128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260926"/>
            <a:ext cx="8260672" cy="1303519"/>
          </a:xfrm>
        </p:spPr>
        <p:txBody>
          <a:bodyPr>
            <a:normAutofit/>
          </a:bodyPr>
          <a:lstStyle/>
          <a:p>
            <a:r>
              <a:rPr lang="en-US" dirty="0" smtClean="0"/>
              <a:t>Blunt Trauma:</a:t>
            </a:r>
            <a:br>
              <a:rPr lang="en-US" dirty="0" smtClean="0"/>
            </a:br>
            <a:r>
              <a:rPr lang="en-US" dirty="0" smtClean="0"/>
              <a:t>High-Rise falls/syndrome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64445"/>
            <a:ext cx="8686800" cy="5293555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More common </a:t>
            </a:r>
            <a:r>
              <a:rPr lang="en-US" dirty="0"/>
              <a:t>in </a:t>
            </a:r>
            <a:r>
              <a:rPr lang="en-US" dirty="0" smtClean="0"/>
              <a:t>cats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pPr marL="114300" indent="0">
              <a:buNone/>
            </a:pPr>
            <a:endParaRPr lang="en-US" dirty="0"/>
          </a:p>
          <a:p>
            <a:pPr marL="411480" lvl="1" indent="0">
              <a:buNone/>
            </a:pPr>
            <a:endParaRPr lang="en-US" dirty="0" smtClean="0"/>
          </a:p>
          <a:p>
            <a:pPr lvl="1"/>
            <a:r>
              <a:rPr lang="en-US" dirty="0" smtClean="0"/>
              <a:t>34</a:t>
            </a:r>
            <a:r>
              <a:rPr lang="en-US" dirty="0"/>
              <a:t>% </a:t>
            </a:r>
            <a:r>
              <a:rPr lang="en-US" dirty="0" smtClean="0"/>
              <a:t>had thoracic </a:t>
            </a:r>
            <a:r>
              <a:rPr lang="en-US" dirty="0"/>
              <a:t>trauma</a:t>
            </a:r>
          </a:p>
          <a:p>
            <a:pPr lvl="1"/>
            <a:r>
              <a:rPr lang="en-US" dirty="0"/>
              <a:t>Falls from &gt;/= 7</a:t>
            </a:r>
            <a:r>
              <a:rPr lang="en-US" baseline="30000" dirty="0"/>
              <a:t>th</a:t>
            </a:r>
            <a:r>
              <a:rPr lang="en-US" dirty="0"/>
              <a:t> floor are more likely to result in thoracic trauma</a:t>
            </a:r>
          </a:p>
          <a:p>
            <a:pPr lvl="1"/>
            <a:r>
              <a:rPr lang="en-US" dirty="0"/>
              <a:t>Injuries include: </a:t>
            </a:r>
            <a:r>
              <a:rPr lang="en-US" dirty="0" smtClean="0"/>
              <a:t>pneumothorax (20%), </a:t>
            </a:r>
            <a:r>
              <a:rPr lang="en-US" dirty="0"/>
              <a:t>pulmonary </a:t>
            </a:r>
            <a:r>
              <a:rPr lang="en-US" dirty="0" smtClean="0"/>
              <a:t>contusions (13%), </a:t>
            </a:r>
            <a:r>
              <a:rPr lang="en-US" dirty="0" err="1"/>
              <a:t>hemothorax</a:t>
            </a:r>
            <a:endParaRPr lang="en-US" dirty="0"/>
          </a:p>
          <a:p>
            <a:pPr lvl="1"/>
            <a:r>
              <a:rPr lang="en-US" dirty="0"/>
              <a:t>Good prognosis: 97% </a:t>
            </a:r>
            <a:r>
              <a:rPr lang="en-US" dirty="0" smtClean="0"/>
              <a:t>survival</a:t>
            </a:r>
            <a:endParaRPr lang="en-US" dirty="0"/>
          </a:p>
        </p:txBody>
      </p:sp>
      <p:pic>
        <p:nvPicPr>
          <p:cNvPr id="4" name="Picture 3" descr="Screen Shot 2020-09-21 at 4.22.25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336" y="2103871"/>
            <a:ext cx="6223030" cy="2956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5586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841794"/>
          </a:xfrm>
        </p:spPr>
        <p:txBody>
          <a:bodyPr>
            <a:normAutofit/>
          </a:bodyPr>
          <a:lstStyle/>
          <a:p>
            <a:r>
              <a:rPr lang="en-US" dirty="0" smtClean="0"/>
              <a:t>Dogs: injuries similar to cats but with differences in degree and distribution</a:t>
            </a:r>
          </a:p>
        </p:txBody>
      </p:sp>
      <p:pic>
        <p:nvPicPr>
          <p:cNvPr id="6" name="Picture 5" descr="Screen Shot 2020-09-24 at 2.21.4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266" y="2594395"/>
            <a:ext cx="6897354" cy="1962507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194037" y="243531"/>
            <a:ext cx="8714031" cy="15090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500" kern="1200" cap="all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Blunt Trauma:</a:t>
            </a:r>
            <a:br>
              <a:rPr lang="en-US" dirty="0" smtClean="0"/>
            </a:br>
            <a:r>
              <a:rPr lang="en-US" dirty="0" smtClean="0"/>
              <a:t>High-Rise falls/syndrome (</a:t>
            </a:r>
            <a:r>
              <a:rPr lang="en-US" dirty="0" err="1" smtClean="0"/>
              <a:t>CONT’d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3145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260926"/>
            <a:ext cx="8260672" cy="1322024"/>
          </a:xfrm>
        </p:spPr>
        <p:txBody>
          <a:bodyPr>
            <a:normAutofit/>
          </a:bodyPr>
          <a:lstStyle/>
          <a:p>
            <a:r>
              <a:rPr lang="en-US" dirty="0" smtClean="0"/>
              <a:t>Blunt Trauma:</a:t>
            </a:r>
            <a:br>
              <a:rPr lang="en-US" dirty="0" smtClean="0"/>
            </a:br>
            <a:r>
              <a:rPr lang="en-US" dirty="0" smtClean="0"/>
              <a:t>Intentional/Abuse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1"/>
            <a:ext cx="8229600" cy="928856"/>
          </a:xfrm>
        </p:spPr>
        <p:txBody>
          <a:bodyPr/>
          <a:lstStyle/>
          <a:p>
            <a:r>
              <a:rPr lang="en-US" dirty="0" smtClean="0"/>
              <a:t>Predominant features: trauma to the skull, teeth, vertebrae, </a:t>
            </a:r>
            <a:r>
              <a:rPr lang="en-US" i="1" u="sng" dirty="0" smtClean="0"/>
              <a:t>bilateral</a:t>
            </a:r>
            <a:r>
              <a:rPr lang="en-US" dirty="0" smtClean="0"/>
              <a:t> rib fractures</a:t>
            </a:r>
          </a:p>
        </p:txBody>
      </p:sp>
      <p:pic>
        <p:nvPicPr>
          <p:cNvPr id="4" name="Picture 3" descr="Screen Shot 2020-09-24 at 2.33.5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27461"/>
            <a:ext cx="7874000" cy="165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238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Penetrating Trauma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3746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wipe/>
      </p:transition>
    </mc:Choice>
    <mc:Fallback>
      <p:transition xmlns:p14="http://schemas.microsoft.com/office/powerpoint/2010/main" spd="slow">
        <p:wip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Apothecary">
      <a:majorFont>
        <a:latin typeface="Book Antiqua"/>
        <a:ea typeface=""/>
        <a:cs typeface=""/>
        <a:font script="Jpan" typeface="ＭＳ Ｐ明朝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Apothecary.thmx</Template>
  <TotalTime>14428</TotalTime>
  <Words>2313</Words>
  <Application>Microsoft Macintosh PowerPoint</Application>
  <PresentationFormat>On-screen Show (4:3)</PresentationFormat>
  <Paragraphs>276</Paragraphs>
  <Slides>34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Apothecary</vt:lpstr>
      <vt:lpstr>Thoracic Trauma</vt:lpstr>
      <vt:lpstr>General Info</vt:lpstr>
      <vt:lpstr>Overview</vt:lpstr>
      <vt:lpstr>Blunt Trauma</vt:lpstr>
      <vt:lpstr>Blunt Trauma: Motor Vehicle Accidents</vt:lpstr>
      <vt:lpstr>Blunt Trauma: High-Rise falls/syndrome</vt:lpstr>
      <vt:lpstr>PowerPoint Presentation</vt:lpstr>
      <vt:lpstr>Blunt Trauma: Intentional/Abuse</vt:lpstr>
      <vt:lpstr>Penetrating Trauma</vt:lpstr>
      <vt:lpstr>Penetrating Trauma: Bite Wounds</vt:lpstr>
      <vt:lpstr>Penetrating Trauma: Bite Wounds (Cont’d)</vt:lpstr>
      <vt:lpstr>Penetrating Trauma: Bite Wounds (Cont’d)</vt:lpstr>
      <vt:lpstr>Penetrating Trauma: Gunshots</vt:lpstr>
      <vt:lpstr>Penetrating Trauma: Gunshots (cont’d)</vt:lpstr>
      <vt:lpstr>Specific Conditions</vt:lpstr>
      <vt:lpstr>Rib Fractures</vt:lpstr>
      <vt:lpstr>Flail Chest</vt:lpstr>
      <vt:lpstr>Pulmonary contusions</vt:lpstr>
      <vt:lpstr>Pneumothorax</vt:lpstr>
      <vt:lpstr>Pneumothorax (CONt’d)</vt:lpstr>
      <vt:lpstr>Tension Pneumothorax</vt:lpstr>
      <vt:lpstr>Tension Pneumothorax (CONt’d)</vt:lpstr>
      <vt:lpstr>Pulmonary Laceration</vt:lpstr>
      <vt:lpstr>PowerPoint Presentation</vt:lpstr>
      <vt:lpstr>Evidence Supporting CT Usage</vt:lpstr>
      <vt:lpstr>Pneumomediastinum</vt:lpstr>
      <vt:lpstr>Effusions</vt:lpstr>
      <vt:lpstr>Effusions (CONT’d)</vt:lpstr>
      <vt:lpstr>Body Wall/Thoracic Wall Rupture</vt:lpstr>
      <vt:lpstr>Diaphragmatic hernia/rupture</vt:lpstr>
      <vt:lpstr>Other Considerations</vt:lpstr>
      <vt:lpstr>Patient Stability and Comfort</vt:lpstr>
      <vt:lpstr>Other Pertinent Literature</vt:lpstr>
      <vt:lpstr>Sources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Thoracic Trauma</dc:title>
  <dc:creator>Katie Sotos</dc:creator>
  <cp:lastModifiedBy>Katie Sotos</cp:lastModifiedBy>
  <cp:revision>212</cp:revision>
  <dcterms:created xsi:type="dcterms:W3CDTF">2020-09-19T17:49:11Z</dcterms:created>
  <dcterms:modified xsi:type="dcterms:W3CDTF">2020-09-29T18:17:27Z</dcterms:modified>
</cp:coreProperties>
</file>