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6" r:id="rId2"/>
    <p:sldId id="257" r:id="rId3"/>
    <p:sldId id="258" r:id="rId4"/>
    <p:sldId id="263" r:id="rId5"/>
    <p:sldId id="259" r:id="rId6"/>
    <p:sldId id="260" r:id="rId7"/>
    <p:sldId id="264" r:id="rId8"/>
    <p:sldId id="265" r:id="rId9"/>
    <p:sldId id="280" r:id="rId10"/>
    <p:sldId id="266" r:id="rId11"/>
    <p:sldId id="267" r:id="rId12"/>
    <p:sldId id="268" r:id="rId13"/>
    <p:sldId id="269" r:id="rId14"/>
    <p:sldId id="270" r:id="rId15"/>
    <p:sldId id="271" r:id="rId16"/>
    <p:sldId id="261" r:id="rId17"/>
    <p:sldId id="272" r:id="rId18"/>
    <p:sldId id="273" r:id="rId19"/>
    <p:sldId id="274" r:id="rId20"/>
    <p:sldId id="275" r:id="rId21"/>
    <p:sldId id="276" r:id="rId22"/>
    <p:sldId id="277" r:id="rId23"/>
    <p:sldId id="278" r:id="rId24"/>
    <p:sldId id="279" r:id="rId25"/>
    <p:sldId id="281" r:id="rId26"/>
    <p:sldId id="282" r:id="rId27"/>
    <p:sldId id="286" r:id="rId28"/>
    <p:sldId id="283" r:id="rId29"/>
    <p:sldId id="287" r:id="rId30"/>
    <p:sldId id="288" r:id="rId31"/>
    <p:sldId id="289" r:id="rId32"/>
    <p:sldId id="290" r:id="rId33"/>
    <p:sldId id="284" r:id="rId34"/>
    <p:sldId id="291" r:id="rId35"/>
    <p:sldId id="292" r:id="rId36"/>
    <p:sldId id="296" r:id="rId37"/>
    <p:sldId id="293" r:id="rId38"/>
    <p:sldId id="294" r:id="rId39"/>
    <p:sldId id="295" r:id="rId40"/>
    <p:sldId id="285" r:id="rId41"/>
    <p:sldId id="297" r:id="rId42"/>
    <p:sldId id="298" r:id="rId43"/>
    <p:sldId id="262" r:id="rId44"/>
    <p:sldId id="299"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058" autoAdjust="0"/>
  </p:normalViewPr>
  <p:slideViewPr>
    <p:cSldViewPr snapToGrid="0" snapToObjects="1">
      <p:cViewPr varScale="1">
        <p:scale>
          <a:sx n="90" d="100"/>
          <a:sy n="90" d="100"/>
        </p:scale>
        <p:origin x="-2056"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printerSettings" Target="printerSettings/printerSettings1.bin"/><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CF3965-6F7A-6548-BB64-FBAFFD0BC0D0}" type="doc">
      <dgm:prSet loTypeId="urn:microsoft.com/office/officeart/2005/8/layout/target3" loCatId="" qsTypeId="urn:microsoft.com/office/officeart/2005/8/quickstyle/simple4" qsCatId="simple" csTypeId="urn:microsoft.com/office/officeart/2005/8/colors/accent1_2" csCatId="accent1" phldr="1"/>
      <dgm:spPr/>
      <dgm:t>
        <a:bodyPr/>
        <a:lstStyle/>
        <a:p>
          <a:endParaRPr lang="en-US"/>
        </a:p>
      </dgm:t>
    </dgm:pt>
    <dgm:pt modelId="{61204615-7CCA-A746-A3F2-C2F2DD462DE0}">
      <dgm:prSet phldrT="[Text]"/>
      <dgm:spPr/>
      <dgm:t>
        <a:bodyPr/>
        <a:lstStyle/>
        <a:p>
          <a:r>
            <a:rPr lang="en-US" dirty="0" smtClean="0"/>
            <a:t>Initial, started in the absence of definitive pathogen identification</a:t>
          </a:r>
          <a:endParaRPr lang="en-US" dirty="0"/>
        </a:p>
      </dgm:t>
    </dgm:pt>
    <dgm:pt modelId="{4D352CF5-66A0-C047-9BD6-A660530354B8}" type="parTrans" cxnId="{7E6647E3-8997-374A-9329-D37D2F0BB4EB}">
      <dgm:prSet/>
      <dgm:spPr/>
      <dgm:t>
        <a:bodyPr/>
        <a:lstStyle/>
        <a:p>
          <a:endParaRPr lang="en-US"/>
        </a:p>
      </dgm:t>
    </dgm:pt>
    <dgm:pt modelId="{88E3B43D-6FB1-8046-B639-169F160FB826}" type="sibTrans" cxnId="{7E6647E3-8997-374A-9329-D37D2F0BB4EB}">
      <dgm:prSet/>
      <dgm:spPr/>
      <dgm:t>
        <a:bodyPr/>
        <a:lstStyle/>
        <a:p>
          <a:endParaRPr lang="en-US"/>
        </a:p>
      </dgm:t>
    </dgm:pt>
    <dgm:pt modelId="{B31AE61B-2CBF-9547-B5E4-0D1F80A8FF0B}">
      <dgm:prSet phldrT="[Text]"/>
      <dgm:spPr/>
      <dgm:t>
        <a:bodyPr/>
        <a:lstStyle/>
        <a:p>
          <a:r>
            <a:rPr lang="en-US" dirty="0" smtClean="0"/>
            <a:t>Multidrug Therapy</a:t>
          </a:r>
          <a:endParaRPr lang="en-US" dirty="0"/>
        </a:p>
      </dgm:t>
    </dgm:pt>
    <dgm:pt modelId="{FEBACF52-4445-0D48-AA62-FF29F312BA89}" type="parTrans" cxnId="{36817103-EF14-B04D-AEB8-7F3AF86CEC50}">
      <dgm:prSet/>
      <dgm:spPr/>
      <dgm:t>
        <a:bodyPr/>
        <a:lstStyle/>
        <a:p>
          <a:endParaRPr lang="en-US"/>
        </a:p>
      </dgm:t>
    </dgm:pt>
    <dgm:pt modelId="{CC30CCA4-4CBB-EE49-8F77-304F83131767}" type="sibTrans" cxnId="{36817103-EF14-B04D-AEB8-7F3AF86CEC50}">
      <dgm:prSet/>
      <dgm:spPr/>
      <dgm:t>
        <a:bodyPr/>
        <a:lstStyle/>
        <a:p>
          <a:endParaRPr lang="en-US"/>
        </a:p>
      </dgm:t>
    </dgm:pt>
    <dgm:pt modelId="{C3108A0C-09B1-1249-9371-47C7351B0889}">
      <dgm:prSet phldrT="[Text]"/>
      <dgm:spPr/>
      <dgm:t>
        <a:bodyPr/>
        <a:lstStyle/>
        <a:p>
          <a:r>
            <a:rPr lang="en-US" dirty="0" smtClean="0"/>
            <a:t>Broad-spectrum therapy for empiric therapy or to accelerate pathogen clearance</a:t>
          </a:r>
          <a:endParaRPr lang="en-US" dirty="0"/>
        </a:p>
      </dgm:t>
    </dgm:pt>
    <dgm:pt modelId="{F0FAF2CF-1781-D542-B892-34A16A004642}" type="parTrans" cxnId="{25F5C07B-1293-B740-9C27-CB893870C952}">
      <dgm:prSet/>
      <dgm:spPr/>
      <dgm:t>
        <a:bodyPr/>
        <a:lstStyle/>
        <a:p>
          <a:endParaRPr lang="en-US"/>
        </a:p>
      </dgm:t>
    </dgm:pt>
    <dgm:pt modelId="{E7ACBE8F-CC9D-AC4A-894A-C0035EB78F28}" type="sibTrans" cxnId="{25F5C07B-1293-B740-9C27-CB893870C952}">
      <dgm:prSet/>
      <dgm:spPr/>
      <dgm:t>
        <a:bodyPr/>
        <a:lstStyle/>
        <a:p>
          <a:endParaRPr lang="en-US"/>
        </a:p>
      </dgm:t>
    </dgm:pt>
    <dgm:pt modelId="{22B3DC24-E147-D744-8912-8CF6F886D0D6}">
      <dgm:prSet phldrT="[Text]"/>
      <dgm:spPr/>
      <dgm:t>
        <a:bodyPr/>
        <a:lstStyle/>
        <a:p>
          <a:r>
            <a:rPr lang="en-US" dirty="0" smtClean="0"/>
            <a:t>Combination Therapy</a:t>
          </a:r>
          <a:endParaRPr lang="en-US" dirty="0"/>
        </a:p>
      </dgm:t>
    </dgm:pt>
    <dgm:pt modelId="{54D84D0A-81E7-0840-A194-AB86E64337B3}" type="parTrans" cxnId="{09E6C704-43B8-3248-A27A-1042BC20141D}">
      <dgm:prSet/>
      <dgm:spPr/>
      <dgm:t>
        <a:bodyPr/>
        <a:lstStyle/>
        <a:p>
          <a:endParaRPr lang="en-US"/>
        </a:p>
      </dgm:t>
    </dgm:pt>
    <dgm:pt modelId="{28D25EA3-2C18-9C45-81C2-F42E4209211E}" type="sibTrans" cxnId="{09E6C704-43B8-3248-A27A-1042BC20141D}">
      <dgm:prSet/>
      <dgm:spPr/>
      <dgm:t>
        <a:bodyPr/>
        <a:lstStyle/>
        <a:p>
          <a:endParaRPr lang="en-US"/>
        </a:p>
      </dgm:t>
    </dgm:pt>
    <dgm:pt modelId="{E306C7B9-C273-394C-8FFB-5E57C26BDCEA}">
      <dgm:prSet phldrT="[Text]"/>
      <dgm:spPr/>
      <dgm:t>
        <a:bodyPr/>
        <a:lstStyle/>
        <a:p>
          <a:r>
            <a:rPr lang="en-US" dirty="0" smtClean="0"/>
            <a:t>Accelerate </a:t>
          </a:r>
          <a:r>
            <a:rPr lang="en-US" smtClean="0"/>
            <a:t>pathogen clearance</a:t>
          </a:r>
          <a:r>
            <a:rPr lang="en-US" dirty="0" smtClean="0"/>
            <a:t>, inhibit bacterial toxin production, or immunomodulation</a:t>
          </a:r>
          <a:endParaRPr lang="en-US" dirty="0"/>
        </a:p>
      </dgm:t>
    </dgm:pt>
    <dgm:pt modelId="{1D7816EC-EC47-854A-B9A0-8224C9175BB0}" type="parTrans" cxnId="{6549D4CD-71F0-4844-9ED8-AD6BEBDCFC65}">
      <dgm:prSet/>
      <dgm:spPr/>
      <dgm:t>
        <a:bodyPr/>
        <a:lstStyle/>
        <a:p>
          <a:endParaRPr lang="en-US"/>
        </a:p>
      </dgm:t>
    </dgm:pt>
    <dgm:pt modelId="{9AF40582-0A1D-B94F-AEEF-6E4352DBD242}" type="sibTrans" cxnId="{6549D4CD-71F0-4844-9ED8-AD6BEBDCFC65}">
      <dgm:prSet/>
      <dgm:spPr/>
      <dgm:t>
        <a:bodyPr/>
        <a:lstStyle/>
        <a:p>
          <a:endParaRPr lang="en-US"/>
        </a:p>
      </dgm:t>
    </dgm:pt>
    <dgm:pt modelId="{D0380CE7-29E5-A24E-BA34-6B6D65F7CCFC}">
      <dgm:prSet/>
      <dgm:spPr/>
      <dgm:t>
        <a:bodyPr/>
        <a:lstStyle/>
        <a:p>
          <a:r>
            <a:rPr lang="en-US" dirty="0" smtClean="0"/>
            <a:t>Targeted/ Definitive Therapy</a:t>
          </a:r>
          <a:endParaRPr lang="en-US" dirty="0"/>
        </a:p>
      </dgm:t>
    </dgm:pt>
    <dgm:pt modelId="{3DD9DC2B-297A-DB43-93EC-72C6396B8405}" type="parTrans" cxnId="{0E2FFDEA-7D27-5A4E-86B6-059761013CC5}">
      <dgm:prSet/>
      <dgm:spPr/>
      <dgm:t>
        <a:bodyPr/>
        <a:lstStyle/>
        <a:p>
          <a:endParaRPr lang="en-US"/>
        </a:p>
      </dgm:t>
    </dgm:pt>
    <dgm:pt modelId="{2389B7A8-DFE1-D34E-AEE5-164022208912}" type="sibTrans" cxnId="{0E2FFDEA-7D27-5A4E-86B6-059761013CC5}">
      <dgm:prSet/>
      <dgm:spPr/>
      <dgm:t>
        <a:bodyPr/>
        <a:lstStyle/>
        <a:p>
          <a:endParaRPr lang="en-US"/>
        </a:p>
      </dgm:t>
    </dgm:pt>
    <dgm:pt modelId="{5A1CF5A0-BB81-0544-A02C-57F09528D155}">
      <dgm:prSet/>
      <dgm:spPr/>
      <dgm:t>
        <a:bodyPr/>
        <a:lstStyle/>
        <a:p>
          <a:r>
            <a:rPr lang="en-US" dirty="0" smtClean="0"/>
            <a:t>Broad-Spectrum Therapy</a:t>
          </a:r>
          <a:endParaRPr lang="en-US" dirty="0"/>
        </a:p>
      </dgm:t>
    </dgm:pt>
    <dgm:pt modelId="{27DA5E70-9CD3-E046-A620-497C4CC0BD60}" type="parTrans" cxnId="{2CC47AB0-C529-5A43-AC54-1BB8227C0546}">
      <dgm:prSet/>
      <dgm:spPr/>
      <dgm:t>
        <a:bodyPr/>
        <a:lstStyle/>
        <a:p>
          <a:endParaRPr lang="en-US"/>
        </a:p>
      </dgm:t>
    </dgm:pt>
    <dgm:pt modelId="{7573E26B-C11F-C44B-B354-11A5A7B73949}" type="sibTrans" cxnId="{2CC47AB0-C529-5A43-AC54-1BB8227C0546}">
      <dgm:prSet/>
      <dgm:spPr/>
      <dgm:t>
        <a:bodyPr/>
        <a:lstStyle/>
        <a:p>
          <a:endParaRPr lang="en-US"/>
        </a:p>
      </dgm:t>
    </dgm:pt>
    <dgm:pt modelId="{DD0CDF36-AC15-EE4F-806C-E5A237F7ABED}">
      <dgm:prSet/>
      <dgm:spPr/>
      <dgm:t>
        <a:bodyPr/>
        <a:lstStyle/>
        <a:p>
          <a:r>
            <a:rPr lang="en-US" dirty="0" smtClean="0"/>
            <a:t>Specific pathogen has been identified</a:t>
          </a:r>
          <a:endParaRPr lang="en-US" dirty="0"/>
        </a:p>
      </dgm:t>
    </dgm:pt>
    <dgm:pt modelId="{B724AF9B-7703-A645-A012-79E9614C937C}" type="parTrans" cxnId="{8A920321-EE86-054D-AA92-06B2A873789D}">
      <dgm:prSet/>
      <dgm:spPr/>
      <dgm:t>
        <a:bodyPr/>
        <a:lstStyle/>
        <a:p>
          <a:endParaRPr lang="en-US"/>
        </a:p>
      </dgm:t>
    </dgm:pt>
    <dgm:pt modelId="{5684540D-6F2B-0040-B796-7E1B0AD82A22}" type="sibTrans" cxnId="{8A920321-EE86-054D-AA92-06B2A873789D}">
      <dgm:prSet/>
      <dgm:spPr/>
      <dgm:t>
        <a:bodyPr/>
        <a:lstStyle/>
        <a:p>
          <a:endParaRPr lang="en-US"/>
        </a:p>
      </dgm:t>
    </dgm:pt>
    <dgm:pt modelId="{3D18E96D-CE47-A442-A0EC-7256CE97C0EF}">
      <dgm:prSet/>
      <dgm:spPr/>
      <dgm:t>
        <a:bodyPr/>
        <a:lstStyle/>
        <a:p>
          <a:r>
            <a:rPr lang="en-US" dirty="0" smtClean="0"/>
            <a:t>One or more antimicrobial agents, usu. empirically used</a:t>
          </a:r>
          <a:endParaRPr lang="en-US" dirty="0"/>
        </a:p>
      </dgm:t>
    </dgm:pt>
    <dgm:pt modelId="{7F6C5A8B-C87E-1044-A0ED-B04FF100E066}" type="parTrans" cxnId="{FDD81EFE-1C27-6444-9D9F-A0E34E16B161}">
      <dgm:prSet/>
      <dgm:spPr/>
      <dgm:t>
        <a:bodyPr/>
        <a:lstStyle/>
        <a:p>
          <a:endParaRPr lang="en-US"/>
        </a:p>
      </dgm:t>
    </dgm:pt>
    <dgm:pt modelId="{80DF82F2-2313-414B-B579-CB6C9BFF2350}" type="sibTrans" cxnId="{FDD81EFE-1C27-6444-9D9F-A0E34E16B161}">
      <dgm:prSet/>
      <dgm:spPr/>
      <dgm:t>
        <a:bodyPr/>
        <a:lstStyle/>
        <a:p>
          <a:endParaRPr lang="en-US"/>
        </a:p>
      </dgm:t>
    </dgm:pt>
    <dgm:pt modelId="{BC65BE49-A420-DD4F-AA18-3AB8B287DF45}">
      <dgm:prSet phldrT="[Text]"/>
      <dgm:spPr/>
      <dgm:t>
        <a:bodyPr/>
        <a:lstStyle/>
        <a:p>
          <a:r>
            <a:rPr lang="en-US" dirty="0" smtClean="0"/>
            <a:t>Empiric Therapy</a:t>
          </a:r>
          <a:endParaRPr lang="en-US" dirty="0"/>
        </a:p>
      </dgm:t>
    </dgm:pt>
    <dgm:pt modelId="{27B6B5AF-0B97-8244-9424-7E0505E5FAD3}" type="sibTrans" cxnId="{373F9DD7-078F-2E4A-8C70-C0A3442D941C}">
      <dgm:prSet/>
      <dgm:spPr/>
      <dgm:t>
        <a:bodyPr/>
        <a:lstStyle/>
        <a:p>
          <a:endParaRPr lang="en-US"/>
        </a:p>
      </dgm:t>
    </dgm:pt>
    <dgm:pt modelId="{6ABF044A-E8BE-4E4B-ADBF-C3F65F85AFA7}" type="parTrans" cxnId="{373F9DD7-078F-2E4A-8C70-C0A3442D941C}">
      <dgm:prSet/>
      <dgm:spPr/>
      <dgm:t>
        <a:bodyPr/>
        <a:lstStyle/>
        <a:p>
          <a:endParaRPr lang="en-US"/>
        </a:p>
      </dgm:t>
    </dgm:pt>
    <dgm:pt modelId="{E7318754-0BA5-234E-B2EE-8A537B004C1C}" type="pres">
      <dgm:prSet presAssocID="{CACF3965-6F7A-6548-BB64-FBAFFD0BC0D0}" presName="Name0" presStyleCnt="0">
        <dgm:presLayoutVars>
          <dgm:chMax val="7"/>
          <dgm:dir/>
          <dgm:animLvl val="lvl"/>
          <dgm:resizeHandles val="exact"/>
        </dgm:presLayoutVars>
      </dgm:prSet>
      <dgm:spPr/>
    </dgm:pt>
    <dgm:pt modelId="{407CF2A0-61D6-E24E-B289-656CA89CCF07}" type="pres">
      <dgm:prSet presAssocID="{BC65BE49-A420-DD4F-AA18-3AB8B287DF45}" presName="circle1" presStyleLbl="node1" presStyleIdx="0" presStyleCnt="5"/>
      <dgm:spPr/>
    </dgm:pt>
    <dgm:pt modelId="{981DDFAE-5C01-C94A-90B5-3EF9EBA62795}" type="pres">
      <dgm:prSet presAssocID="{BC65BE49-A420-DD4F-AA18-3AB8B287DF45}" presName="space" presStyleCnt="0"/>
      <dgm:spPr/>
    </dgm:pt>
    <dgm:pt modelId="{FD337BAC-5AFB-F440-A59E-DC55CDDA6F78}" type="pres">
      <dgm:prSet presAssocID="{BC65BE49-A420-DD4F-AA18-3AB8B287DF45}" presName="rect1" presStyleLbl="alignAcc1" presStyleIdx="0" presStyleCnt="5"/>
      <dgm:spPr/>
      <dgm:t>
        <a:bodyPr/>
        <a:lstStyle/>
        <a:p>
          <a:endParaRPr lang="en-US"/>
        </a:p>
      </dgm:t>
    </dgm:pt>
    <dgm:pt modelId="{157E478A-D585-3048-A10D-4BC405B10C10}" type="pres">
      <dgm:prSet presAssocID="{D0380CE7-29E5-A24E-BA34-6B6D65F7CCFC}" presName="vertSpace2" presStyleLbl="node1" presStyleIdx="0" presStyleCnt="5"/>
      <dgm:spPr/>
    </dgm:pt>
    <dgm:pt modelId="{241330B2-FEF8-D443-BDB1-3C5D6729DC4A}" type="pres">
      <dgm:prSet presAssocID="{D0380CE7-29E5-A24E-BA34-6B6D65F7CCFC}" presName="circle2" presStyleLbl="node1" presStyleIdx="1" presStyleCnt="5"/>
      <dgm:spPr/>
    </dgm:pt>
    <dgm:pt modelId="{AA315BD0-876B-CE4F-BC48-7C7301E283B5}" type="pres">
      <dgm:prSet presAssocID="{D0380CE7-29E5-A24E-BA34-6B6D65F7CCFC}" presName="rect2" presStyleLbl="alignAcc1" presStyleIdx="1" presStyleCnt="5"/>
      <dgm:spPr/>
      <dgm:t>
        <a:bodyPr/>
        <a:lstStyle/>
        <a:p>
          <a:endParaRPr lang="en-US"/>
        </a:p>
      </dgm:t>
    </dgm:pt>
    <dgm:pt modelId="{5AA6AE38-87BC-C74B-9265-D4127C9AFF1A}" type="pres">
      <dgm:prSet presAssocID="{5A1CF5A0-BB81-0544-A02C-57F09528D155}" presName="vertSpace3" presStyleLbl="node1" presStyleIdx="1" presStyleCnt="5"/>
      <dgm:spPr/>
    </dgm:pt>
    <dgm:pt modelId="{E505DDF0-FE74-A741-8922-323540D37FAD}" type="pres">
      <dgm:prSet presAssocID="{5A1CF5A0-BB81-0544-A02C-57F09528D155}" presName="circle3" presStyleLbl="node1" presStyleIdx="2" presStyleCnt="5"/>
      <dgm:spPr/>
    </dgm:pt>
    <dgm:pt modelId="{6B0872FC-76C4-4D4D-B009-83AC0D010A2E}" type="pres">
      <dgm:prSet presAssocID="{5A1CF5A0-BB81-0544-A02C-57F09528D155}" presName="rect3" presStyleLbl="alignAcc1" presStyleIdx="2" presStyleCnt="5"/>
      <dgm:spPr/>
      <dgm:t>
        <a:bodyPr/>
        <a:lstStyle/>
        <a:p>
          <a:endParaRPr lang="en-US"/>
        </a:p>
      </dgm:t>
    </dgm:pt>
    <dgm:pt modelId="{D0367DFA-0371-7B41-BC0F-250FE49C8629}" type="pres">
      <dgm:prSet presAssocID="{B31AE61B-2CBF-9547-B5E4-0D1F80A8FF0B}" presName="vertSpace4" presStyleLbl="node1" presStyleIdx="2" presStyleCnt="5"/>
      <dgm:spPr/>
    </dgm:pt>
    <dgm:pt modelId="{2BA35DFE-E9E5-8745-81A3-781825C31B4F}" type="pres">
      <dgm:prSet presAssocID="{B31AE61B-2CBF-9547-B5E4-0D1F80A8FF0B}" presName="circle4" presStyleLbl="node1" presStyleIdx="3" presStyleCnt="5"/>
      <dgm:spPr/>
    </dgm:pt>
    <dgm:pt modelId="{AC4A9725-767F-324D-BB71-68970719C467}" type="pres">
      <dgm:prSet presAssocID="{B31AE61B-2CBF-9547-B5E4-0D1F80A8FF0B}" presName="rect4" presStyleLbl="alignAcc1" presStyleIdx="3" presStyleCnt="5"/>
      <dgm:spPr/>
    </dgm:pt>
    <dgm:pt modelId="{9F31050B-EB3F-3649-BA03-346EA2805396}" type="pres">
      <dgm:prSet presAssocID="{22B3DC24-E147-D744-8912-8CF6F886D0D6}" presName="vertSpace5" presStyleLbl="node1" presStyleIdx="3" presStyleCnt="5"/>
      <dgm:spPr/>
    </dgm:pt>
    <dgm:pt modelId="{FB0D19C8-92EF-5141-87EE-ACDA250335ED}" type="pres">
      <dgm:prSet presAssocID="{22B3DC24-E147-D744-8912-8CF6F886D0D6}" presName="circle5" presStyleLbl="node1" presStyleIdx="4" presStyleCnt="5"/>
      <dgm:spPr/>
    </dgm:pt>
    <dgm:pt modelId="{5E587B79-A73E-6149-8F7A-17CE57178426}" type="pres">
      <dgm:prSet presAssocID="{22B3DC24-E147-D744-8912-8CF6F886D0D6}" presName="rect5" presStyleLbl="alignAcc1" presStyleIdx="4" presStyleCnt="5"/>
      <dgm:spPr/>
    </dgm:pt>
    <dgm:pt modelId="{A4414DBB-8BF9-734C-906B-475D35519F89}" type="pres">
      <dgm:prSet presAssocID="{BC65BE49-A420-DD4F-AA18-3AB8B287DF45}" presName="rect1ParTx" presStyleLbl="alignAcc1" presStyleIdx="4" presStyleCnt="5">
        <dgm:presLayoutVars>
          <dgm:chMax val="1"/>
          <dgm:bulletEnabled val="1"/>
        </dgm:presLayoutVars>
      </dgm:prSet>
      <dgm:spPr/>
      <dgm:t>
        <a:bodyPr/>
        <a:lstStyle/>
        <a:p>
          <a:endParaRPr lang="en-US"/>
        </a:p>
      </dgm:t>
    </dgm:pt>
    <dgm:pt modelId="{BDBDE462-A4C9-374D-BFC6-98481726B419}" type="pres">
      <dgm:prSet presAssocID="{BC65BE49-A420-DD4F-AA18-3AB8B287DF45}" presName="rect1ChTx" presStyleLbl="alignAcc1" presStyleIdx="4" presStyleCnt="5">
        <dgm:presLayoutVars>
          <dgm:bulletEnabled val="1"/>
        </dgm:presLayoutVars>
      </dgm:prSet>
      <dgm:spPr/>
      <dgm:t>
        <a:bodyPr/>
        <a:lstStyle/>
        <a:p>
          <a:endParaRPr lang="en-US"/>
        </a:p>
      </dgm:t>
    </dgm:pt>
    <dgm:pt modelId="{A6BF1CC8-8624-C44E-AF05-61E5FA30BF90}" type="pres">
      <dgm:prSet presAssocID="{D0380CE7-29E5-A24E-BA34-6B6D65F7CCFC}" presName="rect2ParTx" presStyleLbl="alignAcc1" presStyleIdx="4" presStyleCnt="5">
        <dgm:presLayoutVars>
          <dgm:chMax val="1"/>
          <dgm:bulletEnabled val="1"/>
        </dgm:presLayoutVars>
      </dgm:prSet>
      <dgm:spPr/>
      <dgm:t>
        <a:bodyPr/>
        <a:lstStyle/>
        <a:p>
          <a:endParaRPr lang="en-US"/>
        </a:p>
      </dgm:t>
    </dgm:pt>
    <dgm:pt modelId="{26D92BBD-A58A-5048-9BDC-B046B5DC1E28}" type="pres">
      <dgm:prSet presAssocID="{D0380CE7-29E5-A24E-BA34-6B6D65F7CCFC}" presName="rect2ChTx" presStyleLbl="alignAcc1" presStyleIdx="4" presStyleCnt="5">
        <dgm:presLayoutVars>
          <dgm:bulletEnabled val="1"/>
        </dgm:presLayoutVars>
      </dgm:prSet>
      <dgm:spPr/>
    </dgm:pt>
    <dgm:pt modelId="{8D28B2DD-4C18-D446-BFFE-C5DA50EF5A57}" type="pres">
      <dgm:prSet presAssocID="{5A1CF5A0-BB81-0544-A02C-57F09528D155}" presName="rect3ParTx" presStyleLbl="alignAcc1" presStyleIdx="4" presStyleCnt="5">
        <dgm:presLayoutVars>
          <dgm:chMax val="1"/>
          <dgm:bulletEnabled val="1"/>
        </dgm:presLayoutVars>
      </dgm:prSet>
      <dgm:spPr/>
      <dgm:t>
        <a:bodyPr/>
        <a:lstStyle/>
        <a:p>
          <a:endParaRPr lang="en-US"/>
        </a:p>
      </dgm:t>
    </dgm:pt>
    <dgm:pt modelId="{7ACBC10F-0967-3B40-AFF6-55EC985A8287}" type="pres">
      <dgm:prSet presAssocID="{5A1CF5A0-BB81-0544-A02C-57F09528D155}" presName="rect3ChTx" presStyleLbl="alignAcc1" presStyleIdx="4" presStyleCnt="5">
        <dgm:presLayoutVars>
          <dgm:bulletEnabled val="1"/>
        </dgm:presLayoutVars>
      </dgm:prSet>
      <dgm:spPr/>
      <dgm:t>
        <a:bodyPr/>
        <a:lstStyle/>
        <a:p>
          <a:endParaRPr lang="en-US"/>
        </a:p>
      </dgm:t>
    </dgm:pt>
    <dgm:pt modelId="{B4F4F7D8-3EDE-BA4C-9E57-70A3C582E650}" type="pres">
      <dgm:prSet presAssocID="{B31AE61B-2CBF-9547-B5E4-0D1F80A8FF0B}" presName="rect4ParTx" presStyleLbl="alignAcc1" presStyleIdx="4" presStyleCnt="5">
        <dgm:presLayoutVars>
          <dgm:chMax val="1"/>
          <dgm:bulletEnabled val="1"/>
        </dgm:presLayoutVars>
      </dgm:prSet>
      <dgm:spPr/>
    </dgm:pt>
    <dgm:pt modelId="{CD482B16-FDE9-8348-ACF1-A309564CE323}" type="pres">
      <dgm:prSet presAssocID="{B31AE61B-2CBF-9547-B5E4-0D1F80A8FF0B}" presName="rect4ChTx" presStyleLbl="alignAcc1" presStyleIdx="4" presStyleCnt="5">
        <dgm:presLayoutVars>
          <dgm:bulletEnabled val="1"/>
        </dgm:presLayoutVars>
      </dgm:prSet>
      <dgm:spPr/>
      <dgm:t>
        <a:bodyPr/>
        <a:lstStyle/>
        <a:p>
          <a:endParaRPr lang="en-US"/>
        </a:p>
      </dgm:t>
    </dgm:pt>
    <dgm:pt modelId="{29812B0D-36D2-B146-9B24-4189A3FD4FC5}" type="pres">
      <dgm:prSet presAssocID="{22B3DC24-E147-D744-8912-8CF6F886D0D6}" presName="rect5ParTx" presStyleLbl="alignAcc1" presStyleIdx="4" presStyleCnt="5">
        <dgm:presLayoutVars>
          <dgm:chMax val="1"/>
          <dgm:bulletEnabled val="1"/>
        </dgm:presLayoutVars>
      </dgm:prSet>
      <dgm:spPr/>
    </dgm:pt>
    <dgm:pt modelId="{730810D4-7DDD-F947-BA06-36639D8DE08F}" type="pres">
      <dgm:prSet presAssocID="{22B3DC24-E147-D744-8912-8CF6F886D0D6}" presName="rect5ChTx" presStyleLbl="alignAcc1" presStyleIdx="4" presStyleCnt="5">
        <dgm:presLayoutVars>
          <dgm:bulletEnabled val="1"/>
        </dgm:presLayoutVars>
      </dgm:prSet>
      <dgm:spPr/>
      <dgm:t>
        <a:bodyPr/>
        <a:lstStyle/>
        <a:p>
          <a:endParaRPr lang="en-US"/>
        </a:p>
      </dgm:t>
    </dgm:pt>
  </dgm:ptLst>
  <dgm:cxnLst>
    <dgm:cxn modelId="{8D052748-F6C4-3C40-A013-596D91F3A016}" type="presOf" srcId="{22B3DC24-E147-D744-8912-8CF6F886D0D6}" destId="{5E587B79-A73E-6149-8F7A-17CE57178426}" srcOrd="0" destOrd="0" presId="urn:microsoft.com/office/officeart/2005/8/layout/target3"/>
    <dgm:cxn modelId="{36817103-EF14-B04D-AEB8-7F3AF86CEC50}" srcId="{CACF3965-6F7A-6548-BB64-FBAFFD0BC0D0}" destId="{B31AE61B-2CBF-9547-B5E4-0D1F80A8FF0B}" srcOrd="3" destOrd="0" parTransId="{FEBACF52-4445-0D48-AA62-FF29F312BA89}" sibTransId="{CC30CCA4-4CBB-EE49-8F77-304F83131767}"/>
    <dgm:cxn modelId="{7082EA60-EEF6-704E-B745-B62A8357C206}" type="presOf" srcId="{B31AE61B-2CBF-9547-B5E4-0D1F80A8FF0B}" destId="{B4F4F7D8-3EDE-BA4C-9E57-70A3C582E650}" srcOrd="1" destOrd="0" presId="urn:microsoft.com/office/officeart/2005/8/layout/target3"/>
    <dgm:cxn modelId="{8368A4A7-23DB-0F40-A176-D986D3BD7C18}" type="presOf" srcId="{B31AE61B-2CBF-9547-B5E4-0D1F80A8FF0B}" destId="{AC4A9725-767F-324D-BB71-68970719C467}" srcOrd="0" destOrd="0" presId="urn:microsoft.com/office/officeart/2005/8/layout/target3"/>
    <dgm:cxn modelId="{D468C78D-A9C3-344B-87C7-53E43D23C560}" type="presOf" srcId="{C3108A0C-09B1-1249-9371-47C7351B0889}" destId="{CD482B16-FDE9-8348-ACF1-A309564CE323}" srcOrd="0" destOrd="0" presId="urn:microsoft.com/office/officeart/2005/8/layout/target3"/>
    <dgm:cxn modelId="{8A920321-EE86-054D-AA92-06B2A873789D}" srcId="{D0380CE7-29E5-A24E-BA34-6B6D65F7CCFC}" destId="{DD0CDF36-AC15-EE4F-806C-E5A237F7ABED}" srcOrd="0" destOrd="0" parTransId="{B724AF9B-7703-A645-A012-79E9614C937C}" sibTransId="{5684540D-6F2B-0040-B796-7E1B0AD82A22}"/>
    <dgm:cxn modelId="{47463B74-2EE3-EA4D-86B6-88DADAB1A5D1}" type="presOf" srcId="{BC65BE49-A420-DD4F-AA18-3AB8B287DF45}" destId="{A4414DBB-8BF9-734C-906B-475D35519F89}" srcOrd="1" destOrd="0" presId="urn:microsoft.com/office/officeart/2005/8/layout/target3"/>
    <dgm:cxn modelId="{7E6647E3-8997-374A-9329-D37D2F0BB4EB}" srcId="{BC65BE49-A420-DD4F-AA18-3AB8B287DF45}" destId="{61204615-7CCA-A746-A3F2-C2F2DD462DE0}" srcOrd="0" destOrd="0" parTransId="{4D352CF5-66A0-C047-9BD6-A660530354B8}" sibTransId="{88E3B43D-6FB1-8046-B639-169F160FB826}"/>
    <dgm:cxn modelId="{9830A17B-D02D-B344-A5A5-14A996890469}" type="presOf" srcId="{61204615-7CCA-A746-A3F2-C2F2DD462DE0}" destId="{BDBDE462-A4C9-374D-BFC6-98481726B419}" srcOrd="0" destOrd="0" presId="urn:microsoft.com/office/officeart/2005/8/layout/target3"/>
    <dgm:cxn modelId="{DC117DEF-E37F-AF4A-A175-1CD001067EC5}" type="presOf" srcId="{22B3DC24-E147-D744-8912-8CF6F886D0D6}" destId="{29812B0D-36D2-B146-9B24-4189A3FD4FC5}" srcOrd="1" destOrd="0" presId="urn:microsoft.com/office/officeart/2005/8/layout/target3"/>
    <dgm:cxn modelId="{FDD81EFE-1C27-6444-9D9F-A0E34E16B161}" srcId="{5A1CF5A0-BB81-0544-A02C-57F09528D155}" destId="{3D18E96D-CE47-A442-A0EC-7256CE97C0EF}" srcOrd="0" destOrd="0" parTransId="{7F6C5A8B-C87E-1044-A0ED-B04FF100E066}" sibTransId="{80DF82F2-2313-414B-B579-CB6C9BFF2350}"/>
    <dgm:cxn modelId="{8498860B-638F-9F4E-AC47-ADF07CEFD1FE}" type="presOf" srcId="{3D18E96D-CE47-A442-A0EC-7256CE97C0EF}" destId="{7ACBC10F-0967-3B40-AFF6-55EC985A8287}" srcOrd="0" destOrd="0" presId="urn:microsoft.com/office/officeart/2005/8/layout/target3"/>
    <dgm:cxn modelId="{FF8C2236-DB33-7A41-8B81-CD702C1952D6}" type="presOf" srcId="{BC65BE49-A420-DD4F-AA18-3AB8B287DF45}" destId="{FD337BAC-5AFB-F440-A59E-DC55CDDA6F78}" srcOrd="0" destOrd="0" presId="urn:microsoft.com/office/officeart/2005/8/layout/target3"/>
    <dgm:cxn modelId="{2CC47AB0-C529-5A43-AC54-1BB8227C0546}" srcId="{CACF3965-6F7A-6548-BB64-FBAFFD0BC0D0}" destId="{5A1CF5A0-BB81-0544-A02C-57F09528D155}" srcOrd="2" destOrd="0" parTransId="{27DA5E70-9CD3-E046-A620-497C4CC0BD60}" sibTransId="{7573E26B-C11F-C44B-B354-11A5A7B73949}"/>
    <dgm:cxn modelId="{25F5C07B-1293-B740-9C27-CB893870C952}" srcId="{B31AE61B-2CBF-9547-B5E4-0D1F80A8FF0B}" destId="{C3108A0C-09B1-1249-9371-47C7351B0889}" srcOrd="0" destOrd="0" parTransId="{F0FAF2CF-1781-D542-B892-34A16A004642}" sibTransId="{E7ACBE8F-CC9D-AC4A-894A-C0035EB78F28}"/>
    <dgm:cxn modelId="{09E6C704-43B8-3248-A27A-1042BC20141D}" srcId="{CACF3965-6F7A-6548-BB64-FBAFFD0BC0D0}" destId="{22B3DC24-E147-D744-8912-8CF6F886D0D6}" srcOrd="4" destOrd="0" parTransId="{54D84D0A-81E7-0840-A194-AB86E64337B3}" sibTransId="{28D25EA3-2C18-9C45-81C2-F42E4209211E}"/>
    <dgm:cxn modelId="{7BF05E08-715B-FB4F-BD34-BA002F1A5904}" type="presOf" srcId="{D0380CE7-29E5-A24E-BA34-6B6D65F7CCFC}" destId="{A6BF1CC8-8624-C44E-AF05-61E5FA30BF90}" srcOrd="1" destOrd="0" presId="urn:microsoft.com/office/officeart/2005/8/layout/target3"/>
    <dgm:cxn modelId="{F65552F6-7A3C-7446-A8C1-99BBDD1E59D6}" type="presOf" srcId="{5A1CF5A0-BB81-0544-A02C-57F09528D155}" destId="{8D28B2DD-4C18-D446-BFFE-C5DA50EF5A57}" srcOrd="1" destOrd="0" presId="urn:microsoft.com/office/officeart/2005/8/layout/target3"/>
    <dgm:cxn modelId="{0AD15B70-6BBE-6041-A830-5C306FC3B1D4}" type="presOf" srcId="{D0380CE7-29E5-A24E-BA34-6B6D65F7CCFC}" destId="{AA315BD0-876B-CE4F-BC48-7C7301E283B5}" srcOrd="0" destOrd="0" presId="urn:microsoft.com/office/officeart/2005/8/layout/target3"/>
    <dgm:cxn modelId="{373F9DD7-078F-2E4A-8C70-C0A3442D941C}" srcId="{CACF3965-6F7A-6548-BB64-FBAFFD0BC0D0}" destId="{BC65BE49-A420-DD4F-AA18-3AB8B287DF45}" srcOrd="0" destOrd="0" parTransId="{6ABF044A-E8BE-4E4B-ADBF-C3F65F85AFA7}" sibTransId="{27B6B5AF-0B97-8244-9424-7E0505E5FAD3}"/>
    <dgm:cxn modelId="{2D5D7F52-AC22-E748-8E4C-D28CC143D6F3}" type="presOf" srcId="{CACF3965-6F7A-6548-BB64-FBAFFD0BC0D0}" destId="{E7318754-0BA5-234E-B2EE-8A537B004C1C}" srcOrd="0" destOrd="0" presId="urn:microsoft.com/office/officeart/2005/8/layout/target3"/>
    <dgm:cxn modelId="{6549D4CD-71F0-4844-9ED8-AD6BEBDCFC65}" srcId="{22B3DC24-E147-D744-8912-8CF6F886D0D6}" destId="{E306C7B9-C273-394C-8FFB-5E57C26BDCEA}" srcOrd="0" destOrd="0" parTransId="{1D7816EC-EC47-854A-B9A0-8224C9175BB0}" sibTransId="{9AF40582-0A1D-B94F-AEEF-6E4352DBD242}"/>
    <dgm:cxn modelId="{3CB58915-2FA5-4545-83EE-1369F56BA0D0}" type="presOf" srcId="{E306C7B9-C273-394C-8FFB-5E57C26BDCEA}" destId="{730810D4-7DDD-F947-BA06-36639D8DE08F}" srcOrd="0" destOrd="0" presId="urn:microsoft.com/office/officeart/2005/8/layout/target3"/>
    <dgm:cxn modelId="{B962FE82-6660-1043-B7B7-757D3CE7EB6E}" type="presOf" srcId="{DD0CDF36-AC15-EE4F-806C-E5A237F7ABED}" destId="{26D92BBD-A58A-5048-9BDC-B046B5DC1E28}" srcOrd="0" destOrd="0" presId="urn:microsoft.com/office/officeart/2005/8/layout/target3"/>
    <dgm:cxn modelId="{0E2FFDEA-7D27-5A4E-86B6-059761013CC5}" srcId="{CACF3965-6F7A-6548-BB64-FBAFFD0BC0D0}" destId="{D0380CE7-29E5-A24E-BA34-6B6D65F7CCFC}" srcOrd="1" destOrd="0" parTransId="{3DD9DC2B-297A-DB43-93EC-72C6396B8405}" sibTransId="{2389B7A8-DFE1-D34E-AEE5-164022208912}"/>
    <dgm:cxn modelId="{8467AF38-113F-FF4D-9E6C-BD99AB4A2900}" type="presOf" srcId="{5A1CF5A0-BB81-0544-A02C-57F09528D155}" destId="{6B0872FC-76C4-4D4D-B009-83AC0D010A2E}" srcOrd="0" destOrd="0" presId="urn:microsoft.com/office/officeart/2005/8/layout/target3"/>
    <dgm:cxn modelId="{686356BD-3398-7244-B7AE-61EC2CA4F5DB}" type="presParOf" srcId="{E7318754-0BA5-234E-B2EE-8A537B004C1C}" destId="{407CF2A0-61D6-E24E-B289-656CA89CCF07}" srcOrd="0" destOrd="0" presId="urn:microsoft.com/office/officeart/2005/8/layout/target3"/>
    <dgm:cxn modelId="{3A73DA0A-8E5B-1C40-8ED5-58A45F5FBEED}" type="presParOf" srcId="{E7318754-0BA5-234E-B2EE-8A537B004C1C}" destId="{981DDFAE-5C01-C94A-90B5-3EF9EBA62795}" srcOrd="1" destOrd="0" presId="urn:microsoft.com/office/officeart/2005/8/layout/target3"/>
    <dgm:cxn modelId="{7A98FC57-0C2E-7D4B-BD47-F2454034C37B}" type="presParOf" srcId="{E7318754-0BA5-234E-B2EE-8A537B004C1C}" destId="{FD337BAC-5AFB-F440-A59E-DC55CDDA6F78}" srcOrd="2" destOrd="0" presId="urn:microsoft.com/office/officeart/2005/8/layout/target3"/>
    <dgm:cxn modelId="{9B9DE53E-1F91-584E-9728-99A044F36FF6}" type="presParOf" srcId="{E7318754-0BA5-234E-B2EE-8A537B004C1C}" destId="{157E478A-D585-3048-A10D-4BC405B10C10}" srcOrd="3" destOrd="0" presId="urn:microsoft.com/office/officeart/2005/8/layout/target3"/>
    <dgm:cxn modelId="{4CA0C1B9-9696-684B-972C-8FE810A06EA6}" type="presParOf" srcId="{E7318754-0BA5-234E-B2EE-8A537B004C1C}" destId="{241330B2-FEF8-D443-BDB1-3C5D6729DC4A}" srcOrd="4" destOrd="0" presId="urn:microsoft.com/office/officeart/2005/8/layout/target3"/>
    <dgm:cxn modelId="{D483F750-0F6A-DD49-8BC5-EE597821F11F}" type="presParOf" srcId="{E7318754-0BA5-234E-B2EE-8A537B004C1C}" destId="{AA315BD0-876B-CE4F-BC48-7C7301E283B5}" srcOrd="5" destOrd="0" presId="urn:microsoft.com/office/officeart/2005/8/layout/target3"/>
    <dgm:cxn modelId="{02AB92BB-DBA7-0E43-9E0D-9D75B2680BA9}" type="presParOf" srcId="{E7318754-0BA5-234E-B2EE-8A537B004C1C}" destId="{5AA6AE38-87BC-C74B-9265-D4127C9AFF1A}" srcOrd="6" destOrd="0" presId="urn:microsoft.com/office/officeart/2005/8/layout/target3"/>
    <dgm:cxn modelId="{D415C247-F250-4E4C-9CD9-813455F42836}" type="presParOf" srcId="{E7318754-0BA5-234E-B2EE-8A537B004C1C}" destId="{E505DDF0-FE74-A741-8922-323540D37FAD}" srcOrd="7" destOrd="0" presId="urn:microsoft.com/office/officeart/2005/8/layout/target3"/>
    <dgm:cxn modelId="{DB0381ED-50DD-A844-9812-CC2E99E4C17A}" type="presParOf" srcId="{E7318754-0BA5-234E-B2EE-8A537B004C1C}" destId="{6B0872FC-76C4-4D4D-B009-83AC0D010A2E}" srcOrd="8" destOrd="0" presId="urn:microsoft.com/office/officeart/2005/8/layout/target3"/>
    <dgm:cxn modelId="{76E04460-0578-5F42-9F09-0342C0EA0AD6}" type="presParOf" srcId="{E7318754-0BA5-234E-B2EE-8A537B004C1C}" destId="{D0367DFA-0371-7B41-BC0F-250FE49C8629}" srcOrd="9" destOrd="0" presId="urn:microsoft.com/office/officeart/2005/8/layout/target3"/>
    <dgm:cxn modelId="{A3E822D1-954E-ED4C-99FE-021311E927E0}" type="presParOf" srcId="{E7318754-0BA5-234E-B2EE-8A537B004C1C}" destId="{2BA35DFE-E9E5-8745-81A3-781825C31B4F}" srcOrd="10" destOrd="0" presId="urn:microsoft.com/office/officeart/2005/8/layout/target3"/>
    <dgm:cxn modelId="{59269454-C2AA-3E40-8B70-5C5639A8DC6A}" type="presParOf" srcId="{E7318754-0BA5-234E-B2EE-8A537B004C1C}" destId="{AC4A9725-767F-324D-BB71-68970719C467}" srcOrd="11" destOrd="0" presId="urn:microsoft.com/office/officeart/2005/8/layout/target3"/>
    <dgm:cxn modelId="{FE2891A7-928E-4A47-BE12-CD5ADF8B33B9}" type="presParOf" srcId="{E7318754-0BA5-234E-B2EE-8A537B004C1C}" destId="{9F31050B-EB3F-3649-BA03-346EA2805396}" srcOrd="12" destOrd="0" presId="urn:microsoft.com/office/officeart/2005/8/layout/target3"/>
    <dgm:cxn modelId="{02DEC2C7-5DB9-3A40-AE7C-3ABCDE881F8B}" type="presParOf" srcId="{E7318754-0BA5-234E-B2EE-8A537B004C1C}" destId="{FB0D19C8-92EF-5141-87EE-ACDA250335ED}" srcOrd="13" destOrd="0" presId="urn:microsoft.com/office/officeart/2005/8/layout/target3"/>
    <dgm:cxn modelId="{3369486D-265A-3E40-9E41-1C7C088CBD8B}" type="presParOf" srcId="{E7318754-0BA5-234E-B2EE-8A537B004C1C}" destId="{5E587B79-A73E-6149-8F7A-17CE57178426}" srcOrd="14" destOrd="0" presId="urn:microsoft.com/office/officeart/2005/8/layout/target3"/>
    <dgm:cxn modelId="{652DAACE-15C5-F248-A740-84EF8357D953}" type="presParOf" srcId="{E7318754-0BA5-234E-B2EE-8A537B004C1C}" destId="{A4414DBB-8BF9-734C-906B-475D35519F89}" srcOrd="15" destOrd="0" presId="urn:microsoft.com/office/officeart/2005/8/layout/target3"/>
    <dgm:cxn modelId="{F5E8FD93-4988-A546-BBAA-33432D775756}" type="presParOf" srcId="{E7318754-0BA5-234E-B2EE-8A537B004C1C}" destId="{BDBDE462-A4C9-374D-BFC6-98481726B419}" srcOrd="16" destOrd="0" presId="urn:microsoft.com/office/officeart/2005/8/layout/target3"/>
    <dgm:cxn modelId="{5FFBBCD0-F405-B546-B20B-47E0C83F5CBD}" type="presParOf" srcId="{E7318754-0BA5-234E-B2EE-8A537B004C1C}" destId="{A6BF1CC8-8624-C44E-AF05-61E5FA30BF90}" srcOrd="17" destOrd="0" presId="urn:microsoft.com/office/officeart/2005/8/layout/target3"/>
    <dgm:cxn modelId="{025BE83C-E287-8945-9AF7-588CEA21706C}" type="presParOf" srcId="{E7318754-0BA5-234E-B2EE-8A537B004C1C}" destId="{26D92BBD-A58A-5048-9BDC-B046B5DC1E28}" srcOrd="18" destOrd="0" presId="urn:microsoft.com/office/officeart/2005/8/layout/target3"/>
    <dgm:cxn modelId="{457F45B0-7C60-E543-8F5D-62D257C94135}" type="presParOf" srcId="{E7318754-0BA5-234E-B2EE-8A537B004C1C}" destId="{8D28B2DD-4C18-D446-BFFE-C5DA50EF5A57}" srcOrd="19" destOrd="0" presId="urn:microsoft.com/office/officeart/2005/8/layout/target3"/>
    <dgm:cxn modelId="{0C0813DB-E057-E24A-B68C-98BBE5A5A5E6}" type="presParOf" srcId="{E7318754-0BA5-234E-B2EE-8A537B004C1C}" destId="{7ACBC10F-0967-3B40-AFF6-55EC985A8287}" srcOrd="20" destOrd="0" presId="urn:microsoft.com/office/officeart/2005/8/layout/target3"/>
    <dgm:cxn modelId="{970B47A7-81A6-DB4A-94FE-1C4BC8769786}" type="presParOf" srcId="{E7318754-0BA5-234E-B2EE-8A537B004C1C}" destId="{B4F4F7D8-3EDE-BA4C-9E57-70A3C582E650}" srcOrd="21" destOrd="0" presId="urn:microsoft.com/office/officeart/2005/8/layout/target3"/>
    <dgm:cxn modelId="{102D2525-F275-C444-B1D3-41768165B975}" type="presParOf" srcId="{E7318754-0BA5-234E-B2EE-8A537B004C1C}" destId="{CD482B16-FDE9-8348-ACF1-A309564CE323}" srcOrd="22" destOrd="0" presId="urn:microsoft.com/office/officeart/2005/8/layout/target3"/>
    <dgm:cxn modelId="{57504EF9-3658-BC4B-8AEC-A3BC5856554E}" type="presParOf" srcId="{E7318754-0BA5-234E-B2EE-8A537B004C1C}" destId="{29812B0D-36D2-B146-9B24-4189A3FD4FC5}" srcOrd="23" destOrd="0" presId="urn:microsoft.com/office/officeart/2005/8/layout/target3"/>
    <dgm:cxn modelId="{B156E306-7C24-5247-9F01-47897A69C4F7}" type="presParOf" srcId="{E7318754-0BA5-234E-B2EE-8A537B004C1C}" destId="{730810D4-7DDD-F947-BA06-36639D8DE08F}" srcOrd="2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39FEA6-758F-CF48-92B1-9C41176B82F4}" type="doc">
      <dgm:prSet loTypeId="urn:microsoft.com/office/officeart/2005/8/layout/process3" loCatId="" qsTypeId="urn:microsoft.com/office/officeart/2005/8/quickstyle/simple4" qsCatId="simple" csTypeId="urn:microsoft.com/office/officeart/2005/8/colors/accent1_2" csCatId="accent1" phldr="1"/>
      <dgm:spPr/>
      <dgm:t>
        <a:bodyPr/>
        <a:lstStyle/>
        <a:p>
          <a:endParaRPr lang="en-US"/>
        </a:p>
      </dgm:t>
    </dgm:pt>
    <dgm:pt modelId="{60A4088A-EA35-F049-B25F-67A5D1E89710}">
      <dgm:prSet phldrT="[Text]"/>
      <dgm:spPr/>
      <dgm:t>
        <a:bodyPr/>
        <a:lstStyle/>
        <a:p>
          <a:r>
            <a:rPr lang="en-US" dirty="0" smtClean="0"/>
            <a:t>Mild	</a:t>
          </a:r>
          <a:endParaRPr lang="en-US" dirty="0"/>
        </a:p>
      </dgm:t>
    </dgm:pt>
    <dgm:pt modelId="{C26DCEEB-17A6-A345-AB47-D0789A1DB630}" type="parTrans" cxnId="{F4969A65-10BA-7A4F-8CBA-841B81B293BA}">
      <dgm:prSet/>
      <dgm:spPr/>
      <dgm:t>
        <a:bodyPr/>
        <a:lstStyle/>
        <a:p>
          <a:endParaRPr lang="en-US"/>
        </a:p>
      </dgm:t>
    </dgm:pt>
    <dgm:pt modelId="{F6088570-E901-5641-9BBF-8D5F07D2A104}" type="sibTrans" cxnId="{F4969A65-10BA-7A4F-8CBA-841B81B293BA}">
      <dgm:prSet/>
      <dgm:spPr/>
      <dgm:t>
        <a:bodyPr/>
        <a:lstStyle/>
        <a:p>
          <a:endParaRPr lang="en-US"/>
        </a:p>
      </dgm:t>
    </dgm:pt>
    <dgm:pt modelId="{A9CAA647-6916-7947-BE38-A4457341E7CB}">
      <dgm:prSet phldrT="[Text]" custT="1"/>
      <dgm:spPr/>
      <dgm:t>
        <a:bodyPr/>
        <a:lstStyle/>
        <a:p>
          <a:r>
            <a:rPr lang="en-US" sz="1800" dirty="0" smtClean="0"/>
            <a:t>PaO2/FiO2 &lt;/= 300 mmHg</a:t>
          </a:r>
          <a:endParaRPr lang="en-US" sz="1800" dirty="0"/>
        </a:p>
      </dgm:t>
    </dgm:pt>
    <dgm:pt modelId="{BBF5DC12-3ED8-9D46-9C8E-2F05DCBC3B65}" type="parTrans" cxnId="{C2042AF2-730B-EA4C-8A77-1A52F8D3E90F}">
      <dgm:prSet/>
      <dgm:spPr/>
      <dgm:t>
        <a:bodyPr/>
        <a:lstStyle/>
        <a:p>
          <a:endParaRPr lang="en-US"/>
        </a:p>
      </dgm:t>
    </dgm:pt>
    <dgm:pt modelId="{39B144D6-8B91-A547-ACD5-D12202A7F4FB}" type="sibTrans" cxnId="{C2042AF2-730B-EA4C-8A77-1A52F8D3E90F}">
      <dgm:prSet/>
      <dgm:spPr/>
      <dgm:t>
        <a:bodyPr/>
        <a:lstStyle/>
        <a:p>
          <a:endParaRPr lang="en-US"/>
        </a:p>
      </dgm:t>
    </dgm:pt>
    <dgm:pt modelId="{29EC08E9-A783-7840-88C0-A27305FAF1E5}">
      <dgm:prSet phldrT="[Text]"/>
      <dgm:spPr/>
      <dgm:t>
        <a:bodyPr/>
        <a:lstStyle/>
        <a:p>
          <a:r>
            <a:rPr lang="en-US" dirty="0" smtClean="0"/>
            <a:t>Moderate</a:t>
          </a:r>
          <a:endParaRPr lang="en-US" dirty="0"/>
        </a:p>
      </dgm:t>
    </dgm:pt>
    <dgm:pt modelId="{744140F4-CCC5-8C4F-9248-03F149E18086}" type="parTrans" cxnId="{9488F50D-9447-5A4D-A050-F00C29118B51}">
      <dgm:prSet/>
      <dgm:spPr/>
      <dgm:t>
        <a:bodyPr/>
        <a:lstStyle/>
        <a:p>
          <a:endParaRPr lang="en-US"/>
        </a:p>
      </dgm:t>
    </dgm:pt>
    <dgm:pt modelId="{EFF9AC56-08F6-DD47-9FF7-0E44A02D8B43}" type="sibTrans" cxnId="{9488F50D-9447-5A4D-A050-F00C29118B51}">
      <dgm:prSet/>
      <dgm:spPr/>
      <dgm:t>
        <a:bodyPr/>
        <a:lstStyle/>
        <a:p>
          <a:endParaRPr lang="en-US"/>
        </a:p>
      </dgm:t>
    </dgm:pt>
    <dgm:pt modelId="{9BC21D4E-0842-8046-B83F-83189B43E152}">
      <dgm:prSet phldrT="[Text]" custT="1"/>
      <dgm:spPr/>
      <dgm:t>
        <a:bodyPr/>
        <a:lstStyle/>
        <a:p>
          <a:r>
            <a:rPr lang="en-US" sz="1800" dirty="0" smtClean="0"/>
            <a:t>PaO2/FiO2 &lt;/= 200 mmHg</a:t>
          </a:r>
          <a:endParaRPr lang="en-US" sz="1800" dirty="0"/>
        </a:p>
      </dgm:t>
    </dgm:pt>
    <dgm:pt modelId="{D4716B18-5340-3740-B1E5-6F86C5F53800}" type="parTrans" cxnId="{D8E4CD11-2769-494A-90D4-91C84B8DD429}">
      <dgm:prSet/>
      <dgm:spPr/>
      <dgm:t>
        <a:bodyPr/>
        <a:lstStyle/>
        <a:p>
          <a:endParaRPr lang="en-US"/>
        </a:p>
      </dgm:t>
    </dgm:pt>
    <dgm:pt modelId="{6AC31C90-516D-0943-8DAB-B9B28769B957}" type="sibTrans" cxnId="{D8E4CD11-2769-494A-90D4-91C84B8DD429}">
      <dgm:prSet/>
      <dgm:spPr/>
      <dgm:t>
        <a:bodyPr/>
        <a:lstStyle/>
        <a:p>
          <a:endParaRPr lang="en-US"/>
        </a:p>
      </dgm:t>
    </dgm:pt>
    <dgm:pt modelId="{2C712D0F-4978-714D-B630-1B23EBA713A7}">
      <dgm:prSet phldrT="[Text]"/>
      <dgm:spPr/>
      <dgm:t>
        <a:bodyPr/>
        <a:lstStyle/>
        <a:p>
          <a:r>
            <a:rPr lang="en-US" dirty="0" smtClean="0"/>
            <a:t>Severe</a:t>
          </a:r>
          <a:endParaRPr lang="en-US" dirty="0"/>
        </a:p>
      </dgm:t>
    </dgm:pt>
    <dgm:pt modelId="{EE073A5F-6244-C64F-89AD-1734D5C374EA}" type="parTrans" cxnId="{B168A8BB-C855-BB41-8868-53F3F826A8A4}">
      <dgm:prSet/>
      <dgm:spPr/>
      <dgm:t>
        <a:bodyPr/>
        <a:lstStyle/>
        <a:p>
          <a:endParaRPr lang="en-US"/>
        </a:p>
      </dgm:t>
    </dgm:pt>
    <dgm:pt modelId="{03085D71-906E-1A4D-A3EE-D0E0F09CFBB8}" type="sibTrans" cxnId="{B168A8BB-C855-BB41-8868-53F3F826A8A4}">
      <dgm:prSet/>
      <dgm:spPr/>
      <dgm:t>
        <a:bodyPr/>
        <a:lstStyle/>
        <a:p>
          <a:endParaRPr lang="en-US"/>
        </a:p>
      </dgm:t>
    </dgm:pt>
    <dgm:pt modelId="{D347CD56-B37E-9E4D-A60F-6045E5D9D602}">
      <dgm:prSet phldrT="[Text]" custT="1"/>
      <dgm:spPr/>
      <dgm:t>
        <a:bodyPr/>
        <a:lstStyle/>
        <a:p>
          <a:r>
            <a:rPr lang="en-US" sz="1800" dirty="0" smtClean="0"/>
            <a:t>PaO2/FiO2 &lt;/= 100 mmHg</a:t>
          </a:r>
          <a:endParaRPr lang="en-US" sz="1800" dirty="0"/>
        </a:p>
      </dgm:t>
    </dgm:pt>
    <dgm:pt modelId="{01D16F1E-8F3E-B147-ADD5-91F634922499}" type="sibTrans" cxnId="{5CF41742-46A7-E54C-992F-FA4E5194E189}">
      <dgm:prSet/>
      <dgm:spPr/>
      <dgm:t>
        <a:bodyPr/>
        <a:lstStyle/>
        <a:p>
          <a:endParaRPr lang="en-US"/>
        </a:p>
      </dgm:t>
    </dgm:pt>
    <dgm:pt modelId="{F89473DB-27E8-1643-B3E1-216F2A3CB56B}" type="parTrans" cxnId="{5CF41742-46A7-E54C-992F-FA4E5194E189}">
      <dgm:prSet/>
      <dgm:spPr/>
      <dgm:t>
        <a:bodyPr/>
        <a:lstStyle/>
        <a:p>
          <a:endParaRPr lang="en-US"/>
        </a:p>
      </dgm:t>
    </dgm:pt>
    <dgm:pt modelId="{D763AD3F-BF68-7641-9C7A-0929B892AC3C}" type="pres">
      <dgm:prSet presAssocID="{6539FEA6-758F-CF48-92B1-9C41176B82F4}" presName="linearFlow" presStyleCnt="0">
        <dgm:presLayoutVars>
          <dgm:dir/>
          <dgm:animLvl val="lvl"/>
          <dgm:resizeHandles val="exact"/>
        </dgm:presLayoutVars>
      </dgm:prSet>
      <dgm:spPr/>
    </dgm:pt>
    <dgm:pt modelId="{1239219B-923B-4245-970E-99593350E195}" type="pres">
      <dgm:prSet presAssocID="{60A4088A-EA35-F049-B25F-67A5D1E89710}" presName="composite" presStyleCnt="0"/>
      <dgm:spPr/>
    </dgm:pt>
    <dgm:pt modelId="{785F7F8E-4A03-0645-B47D-2149E6240109}" type="pres">
      <dgm:prSet presAssocID="{60A4088A-EA35-F049-B25F-67A5D1E89710}" presName="parTx" presStyleLbl="node1" presStyleIdx="0" presStyleCnt="3">
        <dgm:presLayoutVars>
          <dgm:chMax val="0"/>
          <dgm:chPref val="0"/>
          <dgm:bulletEnabled val="1"/>
        </dgm:presLayoutVars>
      </dgm:prSet>
      <dgm:spPr/>
    </dgm:pt>
    <dgm:pt modelId="{1B341C77-5B6B-484B-BD30-F85EEFE412F4}" type="pres">
      <dgm:prSet presAssocID="{60A4088A-EA35-F049-B25F-67A5D1E89710}" presName="parSh" presStyleLbl="node1" presStyleIdx="0" presStyleCnt="3" custLinFactNeighborX="-220" custLinFactNeighborY="-10769"/>
      <dgm:spPr/>
    </dgm:pt>
    <dgm:pt modelId="{CDDC6B80-6011-7C42-B8D3-3A100A84DF69}" type="pres">
      <dgm:prSet presAssocID="{60A4088A-EA35-F049-B25F-67A5D1E89710}" presName="desTx" presStyleLbl="fgAcc1" presStyleIdx="0" presStyleCnt="3" custScaleY="57338" custLinFactNeighborX="0" custLinFactNeighborY="-28269">
        <dgm:presLayoutVars>
          <dgm:bulletEnabled val="1"/>
        </dgm:presLayoutVars>
      </dgm:prSet>
      <dgm:spPr/>
      <dgm:t>
        <a:bodyPr/>
        <a:lstStyle/>
        <a:p>
          <a:endParaRPr lang="en-US"/>
        </a:p>
      </dgm:t>
    </dgm:pt>
    <dgm:pt modelId="{ED13D6DD-1A64-D147-86CC-FAEAAAAF014A}" type="pres">
      <dgm:prSet presAssocID="{F6088570-E901-5641-9BBF-8D5F07D2A104}" presName="sibTrans" presStyleLbl="sibTrans2D1" presStyleIdx="0" presStyleCnt="2"/>
      <dgm:spPr/>
    </dgm:pt>
    <dgm:pt modelId="{C23597F0-000F-3447-A912-DC3446BD92DA}" type="pres">
      <dgm:prSet presAssocID="{F6088570-E901-5641-9BBF-8D5F07D2A104}" presName="connTx" presStyleLbl="sibTrans2D1" presStyleIdx="0" presStyleCnt="2"/>
      <dgm:spPr/>
    </dgm:pt>
    <dgm:pt modelId="{292DD9E4-487B-224D-9072-8410B7731D9F}" type="pres">
      <dgm:prSet presAssocID="{29EC08E9-A783-7840-88C0-A27305FAF1E5}" presName="composite" presStyleCnt="0"/>
      <dgm:spPr/>
    </dgm:pt>
    <dgm:pt modelId="{8379CB10-C242-6347-8322-454327BB4C87}" type="pres">
      <dgm:prSet presAssocID="{29EC08E9-A783-7840-88C0-A27305FAF1E5}" presName="parTx" presStyleLbl="node1" presStyleIdx="0" presStyleCnt="3">
        <dgm:presLayoutVars>
          <dgm:chMax val="0"/>
          <dgm:chPref val="0"/>
          <dgm:bulletEnabled val="1"/>
        </dgm:presLayoutVars>
      </dgm:prSet>
      <dgm:spPr/>
    </dgm:pt>
    <dgm:pt modelId="{777970E7-9AFF-004B-A038-83D6DC2F2853}" type="pres">
      <dgm:prSet presAssocID="{29EC08E9-A783-7840-88C0-A27305FAF1E5}" presName="parSh" presStyleLbl="node1" presStyleIdx="1" presStyleCnt="3" custLinFactNeighborY="-16156"/>
      <dgm:spPr/>
    </dgm:pt>
    <dgm:pt modelId="{52C47DD4-B3B4-A74C-A021-181C96B7F648}" type="pres">
      <dgm:prSet presAssocID="{29EC08E9-A783-7840-88C0-A27305FAF1E5}" presName="desTx" presStyleLbl="fgAcc1" presStyleIdx="1" presStyleCnt="3" custScaleX="102623" custScaleY="54264" custLinFactNeighborX="11030" custLinFactNeighborY="-29422">
        <dgm:presLayoutVars>
          <dgm:bulletEnabled val="1"/>
        </dgm:presLayoutVars>
      </dgm:prSet>
      <dgm:spPr/>
      <dgm:t>
        <a:bodyPr/>
        <a:lstStyle/>
        <a:p>
          <a:endParaRPr lang="en-US"/>
        </a:p>
      </dgm:t>
    </dgm:pt>
    <dgm:pt modelId="{23D06E04-5228-714A-90F8-AFF730C53272}" type="pres">
      <dgm:prSet presAssocID="{EFF9AC56-08F6-DD47-9FF7-0E44A02D8B43}" presName="sibTrans" presStyleLbl="sibTrans2D1" presStyleIdx="1" presStyleCnt="2"/>
      <dgm:spPr/>
    </dgm:pt>
    <dgm:pt modelId="{FBA16B4B-0ED6-9141-AB65-B40F5918CF58}" type="pres">
      <dgm:prSet presAssocID="{EFF9AC56-08F6-DD47-9FF7-0E44A02D8B43}" presName="connTx" presStyleLbl="sibTrans2D1" presStyleIdx="1" presStyleCnt="2"/>
      <dgm:spPr/>
    </dgm:pt>
    <dgm:pt modelId="{1B1C62D7-D175-BC40-97E0-6105FB7DDA6D}" type="pres">
      <dgm:prSet presAssocID="{2C712D0F-4978-714D-B630-1B23EBA713A7}" presName="composite" presStyleCnt="0"/>
      <dgm:spPr/>
    </dgm:pt>
    <dgm:pt modelId="{74336310-7F29-6D42-BA47-DF92B9B144BF}" type="pres">
      <dgm:prSet presAssocID="{2C712D0F-4978-714D-B630-1B23EBA713A7}" presName="parTx" presStyleLbl="node1" presStyleIdx="1" presStyleCnt="3">
        <dgm:presLayoutVars>
          <dgm:chMax val="0"/>
          <dgm:chPref val="0"/>
          <dgm:bulletEnabled val="1"/>
        </dgm:presLayoutVars>
      </dgm:prSet>
      <dgm:spPr/>
      <dgm:t>
        <a:bodyPr/>
        <a:lstStyle/>
        <a:p>
          <a:endParaRPr lang="en-US"/>
        </a:p>
      </dgm:t>
    </dgm:pt>
    <dgm:pt modelId="{BBCCC4E7-3AEA-454B-B9BA-6DD2B449A133}" type="pres">
      <dgm:prSet presAssocID="{2C712D0F-4978-714D-B630-1B23EBA713A7}" presName="parSh" presStyleLbl="node1" presStyleIdx="2" presStyleCnt="3" custLinFactNeighborY="-13848"/>
      <dgm:spPr/>
      <dgm:t>
        <a:bodyPr/>
        <a:lstStyle/>
        <a:p>
          <a:endParaRPr lang="en-US"/>
        </a:p>
      </dgm:t>
    </dgm:pt>
    <dgm:pt modelId="{D73F6C07-8829-6A49-8B38-32CE0DEDA199}" type="pres">
      <dgm:prSet presAssocID="{2C712D0F-4978-714D-B630-1B23EBA713A7}" presName="desTx" presStyleLbl="fgAcc1" presStyleIdx="2" presStyleCnt="3" custScaleX="102623" custScaleY="54264" custLinFactNeighborX="11030" custLinFactNeighborY="-29422">
        <dgm:presLayoutVars>
          <dgm:bulletEnabled val="1"/>
        </dgm:presLayoutVars>
      </dgm:prSet>
      <dgm:spPr/>
      <dgm:t>
        <a:bodyPr/>
        <a:lstStyle/>
        <a:p>
          <a:endParaRPr lang="en-US"/>
        </a:p>
      </dgm:t>
    </dgm:pt>
  </dgm:ptLst>
  <dgm:cxnLst>
    <dgm:cxn modelId="{9488F50D-9447-5A4D-A050-F00C29118B51}" srcId="{6539FEA6-758F-CF48-92B1-9C41176B82F4}" destId="{29EC08E9-A783-7840-88C0-A27305FAF1E5}" srcOrd="1" destOrd="0" parTransId="{744140F4-CCC5-8C4F-9248-03F149E18086}" sibTransId="{EFF9AC56-08F6-DD47-9FF7-0E44A02D8B43}"/>
    <dgm:cxn modelId="{6AAF6839-31EF-CC44-9E4D-CD3BD600D5AE}" type="presOf" srcId="{29EC08E9-A783-7840-88C0-A27305FAF1E5}" destId="{8379CB10-C242-6347-8322-454327BB4C87}" srcOrd="0" destOrd="0" presId="urn:microsoft.com/office/officeart/2005/8/layout/process3"/>
    <dgm:cxn modelId="{5CF41742-46A7-E54C-992F-FA4E5194E189}" srcId="{2C712D0F-4978-714D-B630-1B23EBA713A7}" destId="{D347CD56-B37E-9E4D-A60F-6045E5D9D602}" srcOrd="0" destOrd="0" parTransId="{F89473DB-27E8-1643-B3E1-216F2A3CB56B}" sibTransId="{01D16F1E-8F3E-B147-ADD5-91F634922499}"/>
    <dgm:cxn modelId="{E46B1E82-4C6C-314C-AE88-272E4755DB64}" type="presOf" srcId="{D347CD56-B37E-9E4D-A60F-6045E5D9D602}" destId="{D73F6C07-8829-6A49-8B38-32CE0DEDA199}" srcOrd="0" destOrd="0" presId="urn:microsoft.com/office/officeart/2005/8/layout/process3"/>
    <dgm:cxn modelId="{4A6A6755-120E-AE44-8AE5-3DE772470DD6}" type="presOf" srcId="{60A4088A-EA35-F049-B25F-67A5D1E89710}" destId="{1B341C77-5B6B-484B-BD30-F85EEFE412F4}" srcOrd="1" destOrd="0" presId="urn:microsoft.com/office/officeart/2005/8/layout/process3"/>
    <dgm:cxn modelId="{B168A8BB-C855-BB41-8868-53F3F826A8A4}" srcId="{6539FEA6-758F-CF48-92B1-9C41176B82F4}" destId="{2C712D0F-4978-714D-B630-1B23EBA713A7}" srcOrd="2" destOrd="0" parTransId="{EE073A5F-6244-C64F-89AD-1734D5C374EA}" sibTransId="{03085D71-906E-1A4D-A3EE-D0E0F09CFBB8}"/>
    <dgm:cxn modelId="{05A77330-43AE-6741-A4A3-BAE8E3D63086}" type="presOf" srcId="{6539FEA6-758F-CF48-92B1-9C41176B82F4}" destId="{D763AD3F-BF68-7641-9C7A-0929B892AC3C}" srcOrd="0" destOrd="0" presId="urn:microsoft.com/office/officeart/2005/8/layout/process3"/>
    <dgm:cxn modelId="{37E708C3-2256-9744-93FF-10EBE9D8374F}" type="presOf" srcId="{2C712D0F-4978-714D-B630-1B23EBA713A7}" destId="{BBCCC4E7-3AEA-454B-B9BA-6DD2B449A133}" srcOrd="1" destOrd="0" presId="urn:microsoft.com/office/officeart/2005/8/layout/process3"/>
    <dgm:cxn modelId="{4F562173-E512-FC46-BD59-3992CB0438DB}" type="presOf" srcId="{EFF9AC56-08F6-DD47-9FF7-0E44A02D8B43}" destId="{23D06E04-5228-714A-90F8-AFF730C53272}" srcOrd="0" destOrd="0" presId="urn:microsoft.com/office/officeart/2005/8/layout/process3"/>
    <dgm:cxn modelId="{6895CE45-7307-E246-93CB-D6809D61156C}" type="presOf" srcId="{2C712D0F-4978-714D-B630-1B23EBA713A7}" destId="{74336310-7F29-6D42-BA47-DF92B9B144BF}" srcOrd="0" destOrd="0" presId="urn:microsoft.com/office/officeart/2005/8/layout/process3"/>
    <dgm:cxn modelId="{F4969A65-10BA-7A4F-8CBA-841B81B293BA}" srcId="{6539FEA6-758F-CF48-92B1-9C41176B82F4}" destId="{60A4088A-EA35-F049-B25F-67A5D1E89710}" srcOrd="0" destOrd="0" parTransId="{C26DCEEB-17A6-A345-AB47-D0789A1DB630}" sibTransId="{F6088570-E901-5641-9BBF-8D5F07D2A104}"/>
    <dgm:cxn modelId="{51F9A715-C2C6-724E-9495-90FF24D16D0C}" type="presOf" srcId="{29EC08E9-A783-7840-88C0-A27305FAF1E5}" destId="{777970E7-9AFF-004B-A038-83D6DC2F2853}" srcOrd="1" destOrd="0" presId="urn:microsoft.com/office/officeart/2005/8/layout/process3"/>
    <dgm:cxn modelId="{089220E0-BE87-DD42-A073-26B594D4B31D}" type="presOf" srcId="{EFF9AC56-08F6-DD47-9FF7-0E44A02D8B43}" destId="{FBA16B4B-0ED6-9141-AB65-B40F5918CF58}" srcOrd="1" destOrd="0" presId="urn:microsoft.com/office/officeart/2005/8/layout/process3"/>
    <dgm:cxn modelId="{28F1EE7E-ADF7-6543-AA8E-4864AFF3E5BD}" type="presOf" srcId="{9BC21D4E-0842-8046-B83F-83189B43E152}" destId="{52C47DD4-B3B4-A74C-A021-181C96B7F648}" srcOrd="0" destOrd="0" presId="urn:microsoft.com/office/officeart/2005/8/layout/process3"/>
    <dgm:cxn modelId="{4B21FA90-285C-EA41-9E6C-A384005EC661}" type="presOf" srcId="{F6088570-E901-5641-9BBF-8D5F07D2A104}" destId="{C23597F0-000F-3447-A912-DC3446BD92DA}" srcOrd="1" destOrd="0" presId="urn:microsoft.com/office/officeart/2005/8/layout/process3"/>
    <dgm:cxn modelId="{6492AD52-C792-6C4E-9297-88BBD4D195F0}" type="presOf" srcId="{F6088570-E901-5641-9BBF-8D5F07D2A104}" destId="{ED13D6DD-1A64-D147-86CC-FAEAAAAF014A}" srcOrd="0" destOrd="0" presId="urn:microsoft.com/office/officeart/2005/8/layout/process3"/>
    <dgm:cxn modelId="{D8E4CD11-2769-494A-90D4-91C84B8DD429}" srcId="{29EC08E9-A783-7840-88C0-A27305FAF1E5}" destId="{9BC21D4E-0842-8046-B83F-83189B43E152}" srcOrd="0" destOrd="0" parTransId="{D4716B18-5340-3740-B1E5-6F86C5F53800}" sibTransId="{6AC31C90-516D-0943-8DAB-B9B28769B957}"/>
    <dgm:cxn modelId="{73399CE3-697C-6F45-ABE9-0CF5D46228A3}" type="presOf" srcId="{A9CAA647-6916-7947-BE38-A4457341E7CB}" destId="{CDDC6B80-6011-7C42-B8D3-3A100A84DF69}" srcOrd="0" destOrd="0" presId="urn:microsoft.com/office/officeart/2005/8/layout/process3"/>
    <dgm:cxn modelId="{C2042AF2-730B-EA4C-8A77-1A52F8D3E90F}" srcId="{60A4088A-EA35-F049-B25F-67A5D1E89710}" destId="{A9CAA647-6916-7947-BE38-A4457341E7CB}" srcOrd="0" destOrd="0" parTransId="{BBF5DC12-3ED8-9D46-9C8E-2F05DCBC3B65}" sibTransId="{39B144D6-8B91-A547-ACD5-D12202A7F4FB}"/>
    <dgm:cxn modelId="{33D3BA14-FF15-1641-AA46-AB57EB0DD77F}" type="presOf" srcId="{60A4088A-EA35-F049-B25F-67A5D1E89710}" destId="{785F7F8E-4A03-0645-B47D-2149E6240109}" srcOrd="0" destOrd="0" presId="urn:microsoft.com/office/officeart/2005/8/layout/process3"/>
    <dgm:cxn modelId="{D0CC23C7-5619-594F-B1B5-8F4AF67E1CC5}" type="presParOf" srcId="{D763AD3F-BF68-7641-9C7A-0929B892AC3C}" destId="{1239219B-923B-4245-970E-99593350E195}" srcOrd="0" destOrd="0" presId="urn:microsoft.com/office/officeart/2005/8/layout/process3"/>
    <dgm:cxn modelId="{2615C5F8-04B9-0145-B8CD-C9D6C20ED0CF}" type="presParOf" srcId="{1239219B-923B-4245-970E-99593350E195}" destId="{785F7F8E-4A03-0645-B47D-2149E6240109}" srcOrd="0" destOrd="0" presId="urn:microsoft.com/office/officeart/2005/8/layout/process3"/>
    <dgm:cxn modelId="{E81DF0B2-8B34-4E4F-A9C5-DE12F7430FF8}" type="presParOf" srcId="{1239219B-923B-4245-970E-99593350E195}" destId="{1B341C77-5B6B-484B-BD30-F85EEFE412F4}" srcOrd="1" destOrd="0" presId="urn:microsoft.com/office/officeart/2005/8/layout/process3"/>
    <dgm:cxn modelId="{A410BFF7-670A-9641-A13B-268432C07EC1}" type="presParOf" srcId="{1239219B-923B-4245-970E-99593350E195}" destId="{CDDC6B80-6011-7C42-B8D3-3A100A84DF69}" srcOrd="2" destOrd="0" presId="urn:microsoft.com/office/officeart/2005/8/layout/process3"/>
    <dgm:cxn modelId="{62B7608B-097B-D749-A815-0D96E3CB9D55}" type="presParOf" srcId="{D763AD3F-BF68-7641-9C7A-0929B892AC3C}" destId="{ED13D6DD-1A64-D147-86CC-FAEAAAAF014A}" srcOrd="1" destOrd="0" presId="urn:microsoft.com/office/officeart/2005/8/layout/process3"/>
    <dgm:cxn modelId="{F801857F-89F6-874C-BD2F-3095BB51DD80}" type="presParOf" srcId="{ED13D6DD-1A64-D147-86CC-FAEAAAAF014A}" destId="{C23597F0-000F-3447-A912-DC3446BD92DA}" srcOrd="0" destOrd="0" presId="urn:microsoft.com/office/officeart/2005/8/layout/process3"/>
    <dgm:cxn modelId="{0FBFB5D6-BDB3-E04D-A6F4-D2110BAF62BD}" type="presParOf" srcId="{D763AD3F-BF68-7641-9C7A-0929B892AC3C}" destId="{292DD9E4-487B-224D-9072-8410B7731D9F}" srcOrd="2" destOrd="0" presId="urn:microsoft.com/office/officeart/2005/8/layout/process3"/>
    <dgm:cxn modelId="{D5134771-CFA0-ED44-97FE-51418EBC484A}" type="presParOf" srcId="{292DD9E4-487B-224D-9072-8410B7731D9F}" destId="{8379CB10-C242-6347-8322-454327BB4C87}" srcOrd="0" destOrd="0" presId="urn:microsoft.com/office/officeart/2005/8/layout/process3"/>
    <dgm:cxn modelId="{91C9AB69-A941-524F-BCE9-7FF5649C0668}" type="presParOf" srcId="{292DD9E4-487B-224D-9072-8410B7731D9F}" destId="{777970E7-9AFF-004B-A038-83D6DC2F2853}" srcOrd="1" destOrd="0" presId="urn:microsoft.com/office/officeart/2005/8/layout/process3"/>
    <dgm:cxn modelId="{DF0BD555-A39F-E649-8299-D07D3C587AB4}" type="presParOf" srcId="{292DD9E4-487B-224D-9072-8410B7731D9F}" destId="{52C47DD4-B3B4-A74C-A021-181C96B7F648}" srcOrd="2" destOrd="0" presId="urn:microsoft.com/office/officeart/2005/8/layout/process3"/>
    <dgm:cxn modelId="{DD3408D7-1572-9D4A-92E2-9FE68C977F2C}" type="presParOf" srcId="{D763AD3F-BF68-7641-9C7A-0929B892AC3C}" destId="{23D06E04-5228-714A-90F8-AFF730C53272}" srcOrd="3" destOrd="0" presId="urn:microsoft.com/office/officeart/2005/8/layout/process3"/>
    <dgm:cxn modelId="{79615C15-EAAC-8640-989B-14132CCB4EBB}" type="presParOf" srcId="{23D06E04-5228-714A-90F8-AFF730C53272}" destId="{FBA16B4B-0ED6-9141-AB65-B40F5918CF58}" srcOrd="0" destOrd="0" presId="urn:microsoft.com/office/officeart/2005/8/layout/process3"/>
    <dgm:cxn modelId="{2901DA4C-4CC0-2644-A968-3A433D1B541F}" type="presParOf" srcId="{D763AD3F-BF68-7641-9C7A-0929B892AC3C}" destId="{1B1C62D7-D175-BC40-97E0-6105FB7DDA6D}" srcOrd="4" destOrd="0" presId="urn:microsoft.com/office/officeart/2005/8/layout/process3"/>
    <dgm:cxn modelId="{94FCFA9F-2D76-5E4F-8ACA-B055FD2571F4}" type="presParOf" srcId="{1B1C62D7-D175-BC40-97E0-6105FB7DDA6D}" destId="{74336310-7F29-6D42-BA47-DF92B9B144BF}" srcOrd="0" destOrd="0" presId="urn:microsoft.com/office/officeart/2005/8/layout/process3"/>
    <dgm:cxn modelId="{0FA3EDE7-EFF1-9942-851D-CF69221FB642}" type="presParOf" srcId="{1B1C62D7-D175-BC40-97E0-6105FB7DDA6D}" destId="{BBCCC4E7-3AEA-454B-B9BA-6DD2B449A133}" srcOrd="1" destOrd="0" presId="urn:microsoft.com/office/officeart/2005/8/layout/process3"/>
    <dgm:cxn modelId="{AC394E0F-7040-B644-AB23-38208DF5F485}" type="presParOf" srcId="{1B1C62D7-D175-BC40-97E0-6105FB7DDA6D}" destId="{D73F6C07-8829-6A49-8B38-32CE0DEDA199}"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712ECC-19D8-114F-A41A-2CC52CF35AC3}" type="doc">
      <dgm:prSet loTypeId="urn:microsoft.com/office/officeart/2005/8/layout/pyramid3" loCatId="" qsTypeId="urn:microsoft.com/office/officeart/2005/8/quickstyle/simple4" qsCatId="simple" csTypeId="urn:microsoft.com/office/officeart/2005/8/colors/accent1_2" csCatId="accent1" phldr="1"/>
      <dgm:spPr/>
    </dgm:pt>
    <dgm:pt modelId="{060183B3-B679-1246-8CD7-B59BCA37E457}">
      <dgm:prSet phldrT="[Text]"/>
      <dgm:spPr/>
      <dgm:t>
        <a:bodyPr/>
        <a:lstStyle/>
        <a:p>
          <a:r>
            <a:rPr lang="en-US" dirty="0" smtClean="0"/>
            <a:t>Enteral</a:t>
          </a:r>
        </a:p>
        <a:p>
          <a:r>
            <a:rPr lang="en-US" dirty="0" smtClean="0"/>
            <a:t>(trophic/hypocaloric or full)</a:t>
          </a:r>
          <a:endParaRPr lang="en-US" dirty="0"/>
        </a:p>
      </dgm:t>
    </dgm:pt>
    <dgm:pt modelId="{5978B138-8632-734F-BF9C-C7ABA568B71E}" type="parTrans" cxnId="{DD536F80-F2B9-AD49-AA45-34BB88D1B531}">
      <dgm:prSet/>
      <dgm:spPr/>
      <dgm:t>
        <a:bodyPr/>
        <a:lstStyle/>
        <a:p>
          <a:endParaRPr lang="en-US"/>
        </a:p>
      </dgm:t>
    </dgm:pt>
    <dgm:pt modelId="{870DE477-63B3-B446-AA79-40F2F5BE23E3}" type="sibTrans" cxnId="{DD536F80-F2B9-AD49-AA45-34BB88D1B531}">
      <dgm:prSet/>
      <dgm:spPr/>
      <dgm:t>
        <a:bodyPr/>
        <a:lstStyle/>
        <a:p>
          <a:endParaRPr lang="en-US"/>
        </a:p>
      </dgm:t>
    </dgm:pt>
    <dgm:pt modelId="{962DFD31-E456-254A-BF9B-0A834ED4D55C}">
      <dgm:prSet phldrT="[Text]"/>
      <dgm:spPr/>
      <dgm:t>
        <a:bodyPr/>
        <a:lstStyle/>
        <a:p>
          <a:r>
            <a:rPr lang="en-US" dirty="0" smtClean="0"/>
            <a:t>IV glucose</a:t>
          </a:r>
          <a:endParaRPr lang="en-US" dirty="0"/>
        </a:p>
      </dgm:t>
    </dgm:pt>
    <dgm:pt modelId="{F961AC1B-AF27-314F-8EE8-0B765C194745}" type="parTrans" cxnId="{34D16B5F-F64A-1641-8B82-BE278F3C87A4}">
      <dgm:prSet/>
      <dgm:spPr/>
      <dgm:t>
        <a:bodyPr/>
        <a:lstStyle/>
        <a:p>
          <a:endParaRPr lang="en-US"/>
        </a:p>
      </dgm:t>
    </dgm:pt>
    <dgm:pt modelId="{9243F44F-7CF3-D044-9D47-2CAD79F7A907}" type="sibTrans" cxnId="{34D16B5F-F64A-1641-8B82-BE278F3C87A4}">
      <dgm:prSet/>
      <dgm:spPr/>
      <dgm:t>
        <a:bodyPr/>
        <a:lstStyle/>
        <a:p>
          <a:endParaRPr lang="en-US"/>
        </a:p>
      </dgm:t>
    </dgm:pt>
    <dgm:pt modelId="{1BAD67A5-EB71-E142-91AF-2CF2F7D356B3}">
      <dgm:prSet phldrT="[Text]"/>
      <dgm:spPr/>
      <dgm:t>
        <a:bodyPr/>
        <a:lstStyle/>
        <a:p>
          <a:r>
            <a:rPr lang="en-US" dirty="0" smtClean="0"/>
            <a:t>Parenteral</a:t>
          </a:r>
          <a:endParaRPr lang="en-US" dirty="0"/>
        </a:p>
      </dgm:t>
    </dgm:pt>
    <dgm:pt modelId="{AA874773-1ADE-2F40-8035-9EF564B2647F}" type="parTrans" cxnId="{1A48F4F0-375F-A941-8205-57C3247B3EA4}">
      <dgm:prSet/>
      <dgm:spPr/>
      <dgm:t>
        <a:bodyPr/>
        <a:lstStyle/>
        <a:p>
          <a:endParaRPr lang="en-US"/>
        </a:p>
      </dgm:t>
    </dgm:pt>
    <dgm:pt modelId="{A25B8B91-0C3B-C949-A408-9846CD1BA9CF}" type="sibTrans" cxnId="{1A48F4F0-375F-A941-8205-57C3247B3EA4}">
      <dgm:prSet/>
      <dgm:spPr/>
      <dgm:t>
        <a:bodyPr/>
        <a:lstStyle/>
        <a:p>
          <a:endParaRPr lang="en-US"/>
        </a:p>
      </dgm:t>
    </dgm:pt>
    <dgm:pt modelId="{7F75EEF3-5939-CA42-AD79-95D93E537EEA}" type="pres">
      <dgm:prSet presAssocID="{BB712ECC-19D8-114F-A41A-2CC52CF35AC3}" presName="Name0" presStyleCnt="0">
        <dgm:presLayoutVars>
          <dgm:dir/>
          <dgm:animLvl val="lvl"/>
          <dgm:resizeHandles val="exact"/>
        </dgm:presLayoutVars>
      </dgm:prSet>
      <dgm:spPr/>
    </dgm:pt>
    <dgm:pt modelId="{229B9502-5E67-4A40-A859-145C020EEA3A}" type="pres">
      <dgm:prSet presAssocID="{060183B3-B679-1246-8CD7-B59BCA37E457}" presName="Name8" presStyleCnt="0"/>
      <dgm:spPr/>
    </dgm:pt>
    <dgm:pt modelId="{9986A51E-F659-214B-9A7D-46D49781501D}" type="pres">
      <dgm:prSet presAssocID="{060183B3-B679-1246-8CD7-B59BCA37E457}" presName="level" presStyleLbl="node1" presStyleIdx="0" presStyleCnt="3">
        <dgm:presLayoutVars>
          <dgm:chMax val="1"/>
          <dgm:bulletEnabled val="1"/>
        </dgm:presLayoutVars>
      </dgm:prSet>
      <dgm:spPr/>
      <dgm:t>
        <a:bodyPr/>
        <a:lstStyle/>
        <a:p>
          <a:endParaRPr lang="en-US"/>
        </a:p>
      </dgm:t>
    </dgm:pt>
    <dgm:pt modelId="{B1D811F2-6AA6-6946-A22F-4CF9D48F7075}" type="pres">
      <dgm:prSet presAssocID="{060183B3-B679-1246-8CD7-B59BCA37E457}" presName="levelTx" presStyleLbl="revTx" presStyleIdx="0" presStyleCnt="0">
        <dgm:presLayoutVars>
          <dgm:chMax val="1"/>
          <dgm:bulletEnabled val="1"/>
        </dgm:presLayoutVars>
      </dgm:prSet>
      <dgm:spPr/>
      <dgm:t>
        <a:bodyPr/>
        <a:lstStyle/>
        <a:p>
          <a:endParaRPr lang="en-US"/>
        </a:p>
      </dgm:t>
    </dgm:pt>
    <dgm:pt modelId="{0DE4C889-88C7-E249-AC8F-FF71286ACA70}" type="pres">
      <dgm:prSet presAssocID="{962DFD31-E456-254A-BF9B-0A834ED4D55C}" presName="Name8" presStyleCnt="0"/>
      <dgm:spPr/>
    </dgm:pt>
    <dgm:pt modelId="{FE98A0FB-0B57-1343-9541-DABC3B666D13}" type="pres">
      <dgm:prSet presAssocID="{962DFD31-E456-254A-BF9B-0A834ED4D55C}" presName="level" presStyleLbl="node1" presStyleIdx="1" presStyleCnt="3">
        <dgm:presLayoutVars>
          <dgm:chMax val="1"/>
          <dgm:bulletEnabled val="1"/>
        </dgm:presLayoutVars>
      </dgm:prSet>
      <dgm:spPr/>
    </dgm:pt>
    <dgm:pt modelId="{1E212451-8F93-EB4C-B008-72CEFCADC76A}" type="pres">
      <dgm:prSet presAssocID="{962DFD31-E456-254A-BF9B-0A834ED4D55C}" presName="levelTx" presStyleLbl="revTx" presStyleIdx="0" presStyleCnt="0">
        <dgm:presLayoutVars>
          <dgm:chMax val="1"/>
          <dgm:bulletEnabled val="1"/>
        </dgm:presLayoutVars>
      </dgm:prSet>
      <dgm:spPr/>
    </dgm:pt>
    <dgm:pt modelId="{9A282192-C2E7-F641-9C24-A775F5DA7908}" type="pres">
      <dgm:prSet presAssocID="{1BAD67A5-EB71-E142-91AF-2CF2F7D356B3}" presName="Name8" presStyleCnt="0"/>
      <dgm:spPr/>
    </dgm:pt>
    <dgm:pt modelId="{534DC408-6CCA-9E40-BE37-F9622E0719A1}" type="pres">
      <dgm:prSet presAssocID="{1BAD67A5-EB71-E142-91AF-2CF2F7D356B3}" presName="level" presStyleLbl="node1" presStyleIdx="2" presStyleCnt="3">
        <dgm:presLayoutVars>
          <dgm:chMax val="1"/>
          <dgm:bulletEnabled val="1"/>
        </dgm:presLayoutVars>
      </dgm:prSet>
      <dgm:spPr/>
    </dgm:pt>
    <dgm:pt modelId="{0DE65172-B628-524C-B931-CAB9DAAB4E13}" type="pres">
      <dgm:prSet presAssocID="{1BAD67A5-EB71-E142-91AF-2CF2F7D356B3}" presName="levelTx" presStyleLbl="revTx" presStyleIdx="0" presStyleCnt="0">
        <dgm:presLayoutVars>
          <dgm:chMax val="1"/>
          <dgm:bulletEnabled val="1"/>
        </dgm:presLayoutVars>
      </dgm:prSet>
      <dgm:spPr/>
    </dgm:pt>
  </dgm:ptLst>
  <dgm:cxnLst>
    <dgm:cxn modelId="{34D16B5F-F64A-1641-8B82-BE278F3C87A4}" srcId="{BB712ECC-19D8-114F-A41A-2CC52CF35AC3}" destId="{962DFD31-E456-254A-BF9B-0A834ED4D55C}" srcOrd="1" destOrd="0" parTransId="{F961AC1B-AF27-314F-8EE8-0B765C194745}" sibTransId="{9243F44F-7CF3-D044-9D47-2CAD79F7A907}"/>
    <dgm:cxn modelId="{C1B4A11F-9FD0-B849-A7A3-DEC6A14B5A23}" type="presOf" srcId="{060183B3-B679-1246-8CD7-B59BCA37E457}" destId="{9986A51E-F659-214B-9A7D-46D49781501D}" srcOrd="0" destOrd="0" presId="urn:microsoft.com/office/officeart/2005/8/layout/pyramid3"/>
    <dgm:cxn modelId="{1A48F4F0-375F-A941-8205-57C3247B3EA4}" srcId="{BB712ECC-19D8-114F-A41A-2CC52CF35AC3}" destId="{1BAD67A5-EB71-E142-91AF-2CF2F7D356B3}" srcOrd="2" destOrd="0" parTransId="{AA874773-1ADE-2F40-8035-9EF564B2647F}" sibTransId="{A25B8B91-0C3B-C949-A408-9846CD1BA9CF}"/>
    <dgm:cxn modelId="{C78F1D37-DF99-AD4C-915A-69A7BB7ED83C}" type="presOf" srcId="{1BAD67A5-EB71-E142-91AF-2CF2F7D356B3}" destId="{0DE65172-B628-524C-B931-CAB9DAAB4E13}" srcOrd="1" destOrd="0" presId="urn:microsoft.com/office/officeart/2005/8/layout/pyramid3"/>
    <dgm:cxn modelId="{DD536F80-F2B9-AD49-AA45-34BB88D1B531}" srcId="{BB712ECC-19D8-114F-A41A-2CC52CF35AC3}" destId="{060183B3-B679-1246-8CD7-B59BCA37E457}" srcOrd="0" destOrd="0" parTransId="{5978B138-8632-734F-BF9C-C7ABA568B71E}" sibTransId="{870DE477-63B3-B446-AA79-40F2F5BE23E3}"/>
    <dgm:cxn modelId="{71C92BFE-1FB7-D448-B26B-7E7EF5D6CA6E}" type="presOf" srcId="{962DFD31-E456-254A-BF9B-0A834ED4D55C}" destId="{FE98A0FB-0B57-1343-9541-DABC3B666D13}" srcOrd="0" destOrd="0" presId="urn:microsoft.com/office/officeart/2005/8/layout/pyramid3"/>
    <dgm:cxn modelId="{75585C6A-E2E8-8746-A287-4625ECA6077C}" type="presOf" srcId="{BB712ECC-19D8-114F-A41A-2CC52CF35AC3}" destId="{7F75EEF3-5939-CA42-AD79-95D93E537EEA}" srcOrd="0" destOrd="0" presId="urn:microsoft.com/office/officeart/2005/8/layout/pyramid3"/>
    <dgm:cxn modelId="{6C505EF4-C3DA-7247-ABD4-DF56109DBE33}" type="presOf" srcId="{060183B3-B679-1246-8CD7-B59BCA37E457}" destId="{B1D811F2-6AA6-6946-A22F-4CF9D48F7075}" srcOrd="1" destOrd="0" presId="urn:microsoft.com/office/officeart/2005/8/layout/pyramid3"/>
    <dgm:cxn modelId="{B17A2A38-3666-F147-971C-4439B9AA0B4D}" type="presOf" srcId="{1BAD67A5-EB71-E142-91AF-2CF2F7D356B3}" destId="{534DC408-6CCA-9E40-BE37-F9622E0719A1}" srcOrd="0" destOrd="0" presId="urn:microsoft.com/office/officeart/2005/8/layout/pyramid3"/>
    <dgm:cxn modelId="{163583DB-414C-384C-A753-076C6B4C482D}" type="presOf" srcId="{962DFD31-E456-254A-BF9B-0A834ED4D55C}" destId="{1E212451-8F93-EB4C-B008-72CEFCADC76A}" srcOrd="1" destOrd="0" presId="urn:microsoft.com/office/officeart/2005/8/layout/pyramid3"/>
    <dgm:cxn modelId="{B78F209C-7AA2-FB49-A879-9A4337E9A033}" type="presParOf" srcId="{7F75EEF3-5939-CA42-AD79-95D93E537EEA}" destId="{229B9502-5E67-4A40-A859-145C020EEA3A}" srcOrd="0" destOrd="0" presId="urn:microsoft.com/office/officeart/2005/8/layout/pyramid3"/>
    <dgm:cxn modelId="{ABD43490-ECDB-F846-9CC4-BE59B2041CEB}" type="presParOf" srcId="{229B9502-5E67-4A40-A859-145C020EEA3A}" destId="{9986A51E-F659-214B-9A7D-46D49781501D}" srcOrd="0" destOrd="0" presId="urn:microsoft.com/office/officeart/2005/8/layout/pyramid3"/>
    <dgm:cxn modelId="{A9AFAD27-F5DF-8445-A7F2-27752E94C28A}" type="presParOf" srcId="{229B9502-5E67-4A40-A859-145C020EEA3A}" destId="{B1D811F2-6AA6-6946-A22F-4CF9D48F7075}" srcOrd="1" destOrd="0" presId="urn:microsoft.com/office/officeart/2005/8/layout/pyramid3"/>
    <dgm:cxn modelId="{04548BA1-6A8A-1F4C-959A-A08DEE5FA013}" type="presParOf" srcId="{7F75EEF3-5939-CA42-AD79-95D93E537EEA}" destId="{0DE4C889-88C7-E249-AC8F-FF71286ACA70}" srcOrd="1" destOrd="0" presId="urn:microsoft.com/office/officeart/2005/8/layout/pyramid3"/>
    <dgm:cxn modelId="{A17B2A2C-1002-FD48-AB51-FB341A5F8509}" type="presParOf" srcId="{0DE4C889-88C7-E249-AC8F-FF71286ACA70}" destId="{FE98A0FB-0B57-1343-9541-DABC3B666D13}" srcOrd="0" destOrd="0" presId="urn:microsoft.com/office/officeart/2005/8/layout/pyramid3"/>
    <dgm:cxn modelId="{5D023614-138C-2343-9156-3DDE4C104813}" type="presParOf" srcId="{0DE4C889-88C7-E249-AC8F-FF71286ACA70}" destId="{1E212451-8F93-EB4C-B008-72CEFCADC76A}" srcOrd="1" destOrd="0" presId="urn:microsoft.com/office/officeart/2005/8/layout/pyramid3"/>
    <dgm:cxn modelId="{9D5360FA-ED0C-DE47-9256-A8A8365F837F}" type="presParOf" srcId="{7F75EEF3-5939-CA42-AD79-95D93E537EEA}" destId="{9A282192-C2E7-F641-9C24-A775F5DA7908}" srcOrd="2" destOrd="0" presId="urn:microsoft.com/office/officeart/2005/8/layout/pyramid3"/>
    <dgm:cxn modelId="{AD55F390-C153-D642-B2C5-FD183E625ADE}" type="presParOf" srcId="{9A282192-C2E7-F641-9C24-A775F5DA7908}" destId="{534DC408-6CCA-9E40-BE37-F9622E0719A1}" srcOrd="0" destOrd="0" presId="urn:microsoft.com/office/officeart/2005/8/layout/pyramid3"/>
    <dgm:cxn modelId="{D1431CCE-C624-5347-82FF-5BDD5BB69DA0}" type="presParOf" srcId="{9A282192-C2E7-F641-9C24-A775F5DA7908}" destId="{0DE65172-B628-524C-B931-CAB9DAAB4E13}"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CF2A0-61D6-E24E-B289-656CA89CCF07}">
      <dsp:nvSpPr>
        <dsp:cNvPr id="0" name=""/>
        <dsp:cNvSpPr/>
      </dsp:nvSpPr>
      <dsp:spPr>
        <a:xfrm>
          <a:off x="0" y="0"/>
          <a:ext cx="3492500" cy="3492500"/>
        </a:xfrm>
        <a:prstGeom prst="pie">
          <a:avLst>
            <a:gd name="adj1" fmla="val 5400000"/>
            <a:gd name="adj2" fmla="val 16200000"/>
          </a:avLst>
        </a:prstGeom>
        <a:gradFill rotWithShape="0">
          <a:gsLst>
            <a:gs pos="0">
              <a:schemeClr val="accent1">
                <a:hueOff val="0"/>
                <a:satOff val="0"/>
                <a:lumOff val="0"/>
                <a:alphaOff val="0"/>
                <a:shade val="93000"/>
                <a:satMod val="130000"/>
              </a:schemeClr>
            </a:gs>
            <a:gs pos="60000">
              <a:schemeClr val="accent1">
                <a:hueOff val="0"/>
                <a:satOff val="0"/>
                <a:lumOff val="0"/>
                <a:alphaOff val="0"/>
                <a:tint val="80000"/>
                <a:shade val="93000"/>
                <a:satMod val="130000"/>
              </a:schemeClr>
            </a:gs>
            <a:gs pos="100000">
              <a:schemeClr val="accent1">
                <a:hueOff val="0"/>
                <a:satOff val="0"/>
                <a:lumOff val="0"/>
                <a:alphaOff val="0"/>
                <a:tint val="50000"/>
                <a:shade val="94000"/>
                <a:alpha val="100000"/>
                <a:satMod val="135000"/>
              </a:schemeClr>
            </a:gs>
          </a:gsLst>
          <a:lin ang="16200000" scaled="0"/>
        </a:gradFill>
        <a:ln>
          <a:noFill/>
        </a:ln>
        <a:effectLst>
          <a:innerShdw blurRad="50800" dist="25400" dir="13500000">
            <a:srgbClr val="C0C0C0">
              <a:alpha val="75000"/>
            </a:srgbClr>
          </a:innerShdw>
          <a:outerShdw blurRad="63500" dist="38100" dir="5400000" sx="105000" sy="105000" algn="br" rotWithShape="0">
            <a:srgbClr val="000000">
              <a:alpha val="30000"/>
            </a:srgbClr>
          </a:outerShdw>
        </a:effectLst>
      </dsp:spPr>
      <dsp:style>
        <a:lnRef idx="0">
          <a:scrgbClr r="0" g="0" b="0"/>
        </a:lnRef>
        <a:fillRef idx="3">
          <a:scrgbClr r="0" g="0" b="0"/>
        </a:fillRef>
        <a:effectRef idx="2">
          <a:scrgbClr r="0" g="0" b="0"/>
        </a:effectRef>
        <a:fontRef idx="minor">
          <a:schemeClr val="lt1"/>
        </a:fontRef>
      </dsp:style>
    </dsp:sp>
    <dsp:sp modelId="{FD337BAC-5AFB-F440-A59E-DC55CDDA6F78}">
      <dsp:nvSpPr>
        <dsp:cNvPr id="0" name=""/>
        <dsp:cNvSpPr/>
      </dsp:nvSpPr>
      <dsp:spPr>
        <a:xfrm>
          <a:off x="1746250" y="0"/>
          <a:ext cx="6562724" cy="3492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Empiric Therapy</a:t>
          </a:r>
          <a:endParaRPr lang="en-US" sz="2100" kern="1200" dirty="0"/>
        </a:p>
      </dsp:txBody>
      <dsp:txXfrm>
        <a:off x="1746250" y="0"/>
        <a:ext cx="3281362" cy="558799"/>
      </dsp:txXfrm>
    </dsp:sp>
    <dsp:sp modelId="{241330B2-FEF8-D443-BDB1-3C5D6729DC4A}">
      <dsp:nvSpPr>
        <dsp:cNvPr id="0" name=""/>
        <dsp:cNvSpPr/>
      </dsp:nvSpPr>
      <dsp:spPr>
        <a:xfrm>
          <a:off x="366712" y="558799"/>
          <a:ext cx="2759075" cy="2759075"/>
        </a:xfrm>
        <a:prstGeom prst="pie">
          <a:avLst>
            <a:gd name="adj1" fmla="val 5400000"/>
            <a:gd name="adj2" fmla="val 16200000"/>
          </a:avLst>
        </a:prstGeom>
        <a:gradFill rotWithShape="0">
          <a:gsLst>
            <a:gs pos="0">
              <a:schemeClr val="accent1">
                <a:hueOff val="0"/>
                <a:satOff val="0"/>
                <a:lumOff val="0"/>
                <a:alphaOff val="0"/>
                <a:shade val="93000"/>
                <a:satMod val="130000"/>
              </a:schemeClr>
            </a:gs>
            <a:gs pos="60000">
              <a:schemeClr val="accent1">
                <a:hueOff val="0"/>
                <a:satOff val="0"/>
                <a:lumOff val="0"/>
                <a:alphaOff val="0"/>
                <a:tint val="80000"/>
                <a:shade val="93000"/>
                <a:satMod val="130000"/>
              </a:schemeClr>
            </a:gs>
            <a:gs pos="100000">
              <a:schemeClr val="accent1">
                <a:hueOff val="0"/>
                <a:satOff val="0"/>
                <a:lumOff val="0"/>
                <a:alphaOff val="0"/>
                <a:tint val="50000"/>
                <a:shade val="94000"/>
                <a:alpha val="100000"/>
                <a:satMod val="135000"/>
              </a:schemeClr>
            </a:gs>
          </a:gsLst>
          <a:lin ang="16200000" scaled="0"/>
        </a:gradFill>
        <a:ln>
          <a:noFill/>
        </a:ln>
        <a:effectLst>
          <a:innerShdw blurRad="50800" dist="25400" dir="13500000">
            <a:srgbClr val="C0C0C0">
              <a:alpha val="75000"/>
            </a:srgbClr>
          </a:innerShdw>
          <a:outerShdw blurRad="63500" dist="38100" dir="5400000" sx="105000" sy="105000" algn="br" rotWithShape="0">
            <a:srgbClr val="000000">
              <a:alpha val="30000"/>
            </a:srgbClr>
          </a:outerShdw>
        </a:effectLst>
      </dsp:spPr>
      <dsp:style>
        <a:lnRef idx="0">
          <a:scrgbClr r="0" g="0" b="0"/>
        </a:lnRef>
        <a:fillRef idx="3">
          <a:scrgbClr r="0" g="0" b="0"/>
        </a:fillRef>
        <a:effectRef idx="2">
          <a:scrgbClr r="0" g="0" b="0"/>
        </a:effectRef>
        <a:fontRef idx="minor">
          <a:schemeClr val="lt1"/>
        </a:fontRef>
      </dsp:style>
    </dsp:sp>
    <dsp:sp modelId="{AA315BD0-876B-CE4F-BC48-7C7301E283B5}">
      <dsp:nvSpPr>
        <dsp:cNvPr id="0" name=""/>
        <dsp:cNvSpPr/>
      </dsp:nvSpPr>
      <dsp:spPr>
        <a:xfrm>
          <a:off x="1746250" y="558799"/>
          <a:ext cx="6562724" cy="27590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Targeted/ Definitive Therapy</a:t>
          </a:r>
          <a:endParaRPr lang="en-US" sz="2100" kern="1200" dirty="0"/>
        </a:p>
      </dsp:txBody>
      <dsp:txXfrm>
        <a:off x="1746250" y="558799"/>
        <a:ext cx="3281362" cy="558800"/>
      </dsp:txXfrm>
    </dsp:sp>
    <dsp:sp modelId="{E505DDF0-FE74-A741-8922-323540D37FAD}">
      <dsp:nvSpPr>
        <dsp:cNvPr id="0" name=""/>
        <dsp:cNvSpPr/>
      </dsp:nvSpPr>
      <dsp:spPr>
        <a:xfrm>
          <a:off x="733424" y="1117600"/>
          <a:ext cx="2025650" cy="2025650"/>
        </a:xfrm>
        <a:prstGeom prst="pie">
          <a:avLst>
            <a:gd name="adj1" fmla="val 5400000"/>
            <a:gd name="adj2" fmla="val 16200000"/>
          </a:avLst>
        </a:prstGeom>
        <a:gradFill rotWithShape="0">
          <a:gsLst>
            <a:gs pos="0">
              <a:schemeClr val="accent1">
                <a:hueOff val="0"/>
                <a:satOff val="0"/>
                <a:lumOff val="0"/>
                <a:alphaOff val="0"/>
                <a:shade val="93000"/>
                <a:satMod val="130000"/>
              </a:schemeClr>
            </a:gs>
            <a:gs pos="60000">
              <a:schemeClr val="accent1">
                <a:hueOff val="0"/>
                <a:satOff val="0"/>
                <a:lumOff val="0"/>
                <a:alphaOff val="0"/>
                <a:tint val="80000"/>
                <a:shade val="93000"/>
                <a:satMod val="130000"/>
              </a:schemeClr>
            </a:gs>
            <a:gs pos="100000">
              <a:schemeClr val="accent1">
                <a:hueOff val="0"/>
                <a:satOff val="0"/>
                <a:lumOff val="0"/>
                <a:alphaOff val="0"/>
                <a:tint val="50000"/>
                <a:shade val="94000"/>
                <a:alpha val="100000"/>
                <a:satMod val="135000"/>
              </a:schemeClr>
            </a:gs>
          </a:gsLst>
          <a:lin ang="16200000" scaled="0"/>
        </a:gradFill>
        <a:ln>
          <a:noFill/>
        </a:ln>
        <a:effectLst>
          <a:innerShdw blurRad="50800" dist="25400" dir="13500000">
            <a:srgbClr val="C0C0C0">
              <a:alpha val="75000"/>
            </a:srgbClr>
          </a:innerShdw>
          <a:outerShdw blurRad="63500" dist="38100" dir="5400000" sx="105000" sy="105000" algn="br" rotWithShape="0">
            <a:srgbClr val="000000">
              <a:alpha val="30000"/>
            </a:srgbClr>
          </a:outerShdw>
        </a:effectLst>
      </dsp:spPr>
      <dsp:style>
        <a:lnRef idx="0">
          <a:scrgbClr r="0" g="0" b="0"/>
        </a:lnRef>
        <a:fillRef idx="3">
          <a:scrgbClr r="0" g="0" b="0"/>
        </a:fillRef>
        <a:effectRef idx="2">
          <a:scrgbClr r="0" g="0" b="0"/>
        </a:effectRef>
        <a:fontRef idx="minor">
          <a:schemeClr val="lt1"/>
        </a:fontRef>
      </dsp:style>
    </dsp:sp>
    <dsp:sp modelId="{6B0872FC-76C4-4D4D-B009-83AC0D010A2E}">
      <dsp:nvSpPr>
        <dsp:cNvPr id="0" name=""/>
        <dsp:cNvSpPr/>
      </dsp:nvSpPr>
      <dsp:spPr>
        <a:xfrm>
          <a:off x="1746250" y="1117600"/>
          <a:ext cx="6562724" cy="20256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Broad-Spectrum Therapy</a:t>
          </a:r>
          <a:endParaRPr lang="en-US" sz="2100" kern="1200" dirty="0"/>
        </a:p>
      </dsp:txBody>
      <dsp:txXfrm>
        <a:off x="1746250" y="1117600"/>
        <a:ext cx="3281362" cy="558800"/>
      </dsp:txXfrm>
    </dsp:sp>
    <dsp:sp modelId="{2BA35DFE-E9E5-8745-81A3-781825C31B4F}">
      <dsp:nvSpPr>
        <dsp:cNvPr id="0" name=""/>
        <dsp:cNvSpPr/>
      </dsp:nvSpPr>
      <dsp:spPr>
        <a:xfrm>
          <a:off x="1100137" y="1676400"/>
          <a:ext cx="1292225" cy="1292225"/>
        </a:xfrm>
        <a:prstGeom prst="pie">
          <a:avLst>
            <a:gd name="adj1" fmla="val 5400000"/>
            <a:gd name="adj2" fmla="val 16200000"/>
          </a:avLst>
        </a:prstGeom>
        <a:gradFill rotWithShape="0">
          <a:gsLst>
            <a:gs pos="0">
              <a:schemeClr val="accent1">
                <a:hueOff val="0"/>
                <a:satOff val="0"/>
                <a:lumOff val="0"/>
                <a:alphaOff val="0"/>
                <a:shade val="93000"/>
                <a:satMod val="130000"/>
              </a:schemeClr>
            </a:gs>
            <a:gs pos="60000">
              <a:schemeClr val="accent1">
                <a:hueOff val="0"/>
                <a:satOff val="0"/>
                <a:lumOff val="0"/>
                <a:alphaOff val="0"/>
                <a:tint val="80000"/>
                <a:shade val="93000"/>
                <a:satMod val="130000"/>
              </a:schemeClr>
            </a:gs>
            <a:gs pos="100000">
              <a:schemeClr val="accent1">
                <a:hueOff val="0"/>
                <a:satOff val="0"/>
                <a:lumOff val="0"/>
                <a:alphaOff val="0"/>
                <a:tint val="50000"/>
                <a:shade val="94000"/>
                <a:alpha val="100000"/>
                <a:satMod val="135000"/>
              </a:schemeClr>
            </a:gs>
          </a:gsLst>
          <a:lin ang="16200000" scaled="0"/>
        </a:gradFill>
        <a:ln>
          <a:noFill/>
        </a:ln>
        <a:effectLst>
          <a:innerShdw blurRad="50800" dist="25400" dir="13500000">
            <a:srgbClr val="C0C0C0">
              <a:alpha val="75000"/>
            </a:srgbClr>
          </a:innerShdw>
          <a:outerShdw blurRad="63500" dist="38100" dir="5400000" sx="105000" sy="105000" algn="br" rotWithShape="0">
            <a:srgbClr val="000000">
              <a:alpha val="30000"/>
            </a:srgbClr>
          </a:outerShdw>
        </a:effectLst>
      </dsp:spPr>
      <dsp:style>
        <a:lnRef idx="0">
          <a:scrgbClr r="0" g="0" b="0"/>
        </a:lnRef>
        <a:fillRef idx="3">
          <a:scrgbClr r="0" g="0" b="0"/>
        </a:fillRef>
        <a:effectRef idx="2">
          <a:scrgbClr r="0" g="0" b="0"/>
        </a:effectRef>
        <a:fontRef idx="minor">
          <a:schemeClr val="lt1"/>
        </a:fontRef>
      </dsp:style>
    </dsp:sp>
    <dsp:sp modelId="{AC4A9725-767F-324D-BB71-68970719C467}">
      <dsp:nvSpPr>
        <dsp:cNvPr id="0" name=""/>
        <dsp:cNvSpPr/>
      </dsp:nvSpPr>
      <dsp:spPr>
        <a:xfrm>
          <a:off x="1746250" y="1676400"/>
          <a:ext cx="6562724" cy="12922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Multidrug Therapy</a:t>
          </a:r>
          <a:endParaRPr lang="en-US" sz="2100" kern="1200" dirty="0"/>
        </a:p>
      </dsp:txBody>
      <dsp:txXfrm>
        <a:off x="1746250" y="1676400"/>
        <a:ext cx="3281362" cy="558799"/>
      </dsp:txXfrm>
    </dsp:sp>
    <dsp:sp modelId="{FB0D19C8-92EF-5141-87EE-ACDA250335ED}">
      <dsp:nvSpPr>
        <dsp:cNvPr id="0" name=""/>
        <dsp:cNvSpPr/>
      </dsp:nvSpPr>
      <dsp:spPr>
        <a:xfrm>
          <a:off x="1466849" y="2235200"/>
          <a:ext cx="558800" cy="558800"/>
        </a:xfrm>
        <a:prstGeom prst="pie">
          <a:avLst>
            <a:gd name="adj1" fmla="val 5400000"/>
            <a:gd name="adj2" fmla="val 16200000"/>
          </a:avLst>
        </a:prstGeom>
        <a:gradFill rotWithShape="0">
          <a:gsLst>
            <a:gs pos="0">
              <a:schemeClr val="accent1">
                <a:hueOff val="0"/>
                <a:satOff val="0"/>
                <a:lumOff val="0"/>
                <a:alphaOff val="0"/>
                <a:shade val="93000"/>
                <a:satMod val="130000"/>
              </a:schemeClr>
            </a:gs>
            <a:gs pos="60000">
              <a:schemeClr val="accent1">
                <a:hueOff val="0"/>
                <a:satOff val="0"/>
                <a:lumOff val="0"/>
                <a:alphaOff val="0"/>
                <a:tint val="80000"/>
                <a:shade val="93000"/>
                <a:satMod val="130000"/>
              </a:schemeClr>
            </a:gs>
            <a:gs pos="100000">
              <a:schemeClr val="accent1">
                <a:hueOff val="0"/>
                <a:satOff val="0"/>
                <a:lumOff val="0"/>
                <a:alphaOff val="0"/>
                <a:tint val="50000"/>
                <a:shade val="94000"/>
                <a:alpha val="100000"/>
                <a:satMod val="135000"/>
              </a:schemeClr>
            </a:gs>
          </a:gsLst>
          <a:lin ang="16200000" scaled="0"/>
        </a:gradFill>
        <a:ln>
          <a:noFill/>
        </a:ln>
        <a:effectLst>
          <a:innerShdw blurRad="50800" dist="25400" dir="13500000">
            <a:srgbClr val="C0C0C0">
              <a:alpha val="75000"/>
            </a:srgbClr>
          </a:innerShdw>
          <a:outerShdw blurRad="63500" dist="38100" dir="5400000" sx="105000" sy="105000" algn="br" rotWithShape="0">
            <a:srgbClr val="000000">
              <a:alpha val="30000"/>
            </a:srgbClr>
          </a:outerShdw>
        </a:effectLst>
      </dsp:spPr>
      <dsp:style>
        <a:lnRef idx="0">
          <a:scrgbClr r="0" g="0" b="0"/>
        </a:lnRef>
        <a:fillRef idx="3">
          <a:scrgbClr r="0" g="0" b="0"/>
        </a:fillRef>
        <a:effectRef idx="2">
          <a:scrgbClr r="0" g="0" b="0"/>
        </a:effectRef>
        <a:fontRef idx="minor">
          <a:schemeClr val="lt1"/>
        </a:fontRef>
      </dsp:style>
    </dsp:sp>
    <dsp:sp modelId="{5E587B79-A73E-6149-8F7A-17CE57178426}">
      <dsp:nvSpPr>
        <dsp:cNvPr id="0" name=""/>
        <dsp:cNvSpPr/>
      </dsp:nvSpPr>
      <dsp:spPr>
        <a:xfrm>
          <a:off x="1746250" y="2235200"/>
          <a:ext cx="6562724" cy="558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Combination Therapy</a:t>
          </a:r>
          <a:endParaRPr lang="en-US" sz="2100" kern="1200" dirty="0"/>
        </a:p>
      </dsp:txBody>
      <dsp:txXfrm>
        <a:off x="1746250" y="2235200"/>
        <a:ext cx="3281362" cy="558800"/>
      </dsp:txXfrm>
    </dsp:sp>
    <dsp:sp modelId="{BDBDE462-A4C9-374D-BFC6-98481726B419}">
      <dsp:nvSpPr>
        <dsp:cNvPr id="0" name=""/>
        <dsp:cNvSpPr/>
      </dsp:nvSpPr>
      <dsp:spPr>
        <a:xfrm>
          <a:off x="5027612" y="0"/>
          <a:ext cx="3281362" cy="558799"/>
        </a:xfrm>
        <a:prstGeom prst="rect">
          <a:avLst/>
        </a:prstGeom>
        <a:noFill/>
        <a:ln w="12700"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Initial, started in the absence of definitive pathogen identification</a:t>
          </a:r>
          <a:endParaRPr lang="en-US" sz="1200" kern="1200" dirty="0"/>
        </a:p>
      </dsp:txBody>
      <dsp:txXfrm>
        <a:off x="5027612" y="0"/>
        <a:ext cx="3281362" cy="558799"/>
      </dsp:txXfrm>
    </dsp:sp>
    <dsp:sp modelId="{26D92BBD-A58A-5048-9BDC-B046B5DC1E28}">
      <dsp:nvSpPr>
        <dsp:cNvPr id="0" name=""/>
        <dsp:cNvSpPr/>
      </dsp:nvSpPr>
      <dsp:spPr>
        <a:xfrm>
          <a:off x="5027612" y="558799"/>
          <a:ext cx="3281362" cy="558800"/>
        </a:xfrm>
        <a:prstGeom prst="rect">
          <a:avLst/>
        </a:prstGeom>
        <a:noFill/>
        <a:ln w="12700"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Specific pathogen has been identified</a:t>
          </a:r>
          <a:endParaRPr lang="en-US" sz="1200" kern="1200" dirty="0"/>
        </a:p>
      </dsp:txBody>
      <dsp:txXfrm>
        <a:off x="5027612" y="558799"/>
        <a:ext cx="3281362" cy="558800"/>
      </dsp:txXfrm>
    </dsp:sp>
    <dsp:sp modelId="{7ACBC10F-0967-3B40-AFF6-55EC985A8287}">
      <dsp:nvSpPr>
        <dsp:cNvPr id="0" name=""/>
        <dsp:cNvSpPr/>
      </dsp:nvSpPr>
      <dsp:spPr>
        <a:xfrm>
          <a:off x="5027612" y="1117600"/>
          <a:ext cx="3281362" cy="558800"/>
        </a:xfrm>
        <a:prstGeom prst="rect">
          <a:avLst/>
        </a:prstGeom>
        <a:noFill/>
        <a:ln w="12700"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One or more antimicrobial agents, usu. empirically used</a:t>
          </a:r>
          <a:endParaRPr lang="en-US" sz="1200" kern="1200" dirty="0"/>
        </a:p>
      </dsp:txBody>
      <dsp:txXfrm>
        <a:off x="5027612" y="1117600"/>
        <a:ext cx="3281362" cy="558800"/>
      </dsp:txXfrm>
    </dsp:sp>
    <dsp:sp modelId="{CD482B16-FDE9-8348-ACF1-A309564CE323}">
      <dsp:nvSpPr>
        <dsp:cNvPr id="0" name=""/>
        <dsp:cNvSpPr/>
      </dsp:nvSpPr>
      <dsp:spPr>
        <a:xfrm>
          <a:off x="5027612" y="1676400"/>
          <a:ext cx="3281362" cy="558799"/>
        </a:xfrm>
        <a:prstGeom prst="rect">
          <a:avLst/>
        </a:prstGeom>
        <a:noFill/>
        <a:ln w="12700"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Broad-spectrum therapy for empiric therapy or to accelerate pathogen clearance</a:t>
          </a:r>
          <a:endParaRPr lang="en-US" sz="1200" kern="1200" dirty="0"/>
        </a:p>
      </dsp:txBody>
      <dsp:txXfrm>
        <a:off x="5027612" y="1676400"/>
        <a:ext cx="3281362" cy="558799"/>
      </dsp:txXfrm>
    </dsp:sp>
    <dsp:sp modelId="{730810D4-7DDD-F947-BA06-36639D8DE08F}">
      <dsp:nvSpPr>
        <dsp:cNvPr id="0" name=""/>
        <dsp:cNvSpPr/>
      </dsp:nvSpPr>
      <dsp:spPr>
        <a:xfrm>
          <a:off x="5027612" y="2235200"/>
          <a:ext cx="3281362" cy="558800"/>
        </a:xfrm>
        <a:prstGeom prst="rect">
          <a:avLst/>
        </a:prstGeom>
        <a:noFill/>
        <a:ln w="12700"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Accelerate </a:t>
          </a:r>
          <a:r>
            <a:rPr lang="en-US" sz="1200" kern="1200" smtClean="0"/>
            <a:t>pathogen clearance</a:t>
          </a:r>
          <a:r>
            <a:rPr lang="en-US" sz="1200" kern="1200" dirty="0" smtClean="0"/>
            <a:t>, inhibit bacterial toxin production, or immunomodulation</a:t>
          </a:r>
          <a:endParaRPr lang="en-US" sz="1200" kern="1200" dirty="0"/>
        </a:p>
      </dsp:txBody>
      <dsp:txXfrm>
        <a:off x="5027612" y="2235200"/>
        <a:ext cx="3281362" cy="558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41C77-5B6B-484B-BD30-F85EEFE412F4}">
      <dsp:nvSpPr>
        <dsp:cNvPr id="0" name=""/>
        <dsp:cNvSpPr/>
      </dsp:nvSpPr>
      <dsp:spPr>
        <a:xfrm>
          <a:off x="0" y="262110"/>
          <a:ext cx="1868910" cy="1209600"/>
        </a:xfrm>
        <a:prstGeom prst="roundRect">
          <a:avLst>
            <a:gd name="adj" fmla="val 10000"/>
          </a:avLst>
        </a:prstGeom>
        <a:gradFill rotWithShape="0">
          <a:gsLst>
            <a:gs pos="0">
              <a:schemeClr val="accent1">
                <a:hueOff val="0"/>
                <a:satOff val="0"/>
                <a:lumOff val="0"/>
                <a:alphaOff val="0"/>
                <a:shade val="93000"/>
                <a:satMod val="130000"/>
              </a:schemeClr>
            </a:gs>
            <a:gs pos="60000">
              <a:schemeClr val="accent1">
                <a:hueOff val="0"/>
                <a:satOff val="0"/>
                <a:lumOff val="0"/>
                <a:alphaOff val="0"/>
                <a:tint val="80000"/>
                <a:shade val="93000"/>
                <a:satMod val="130000"/>
              </a:schemeClr>
            </a:gs>
            <a:gs pos="100000">
              <a:schemeClr val="accent1">
                <a:hueOff val="0"/>
                <a:satOff val="0"/>
                <a:lumOff val="0"/>
                <a:alphaOff val="0"/>
                <a:tint val="50000"/>
                <a:shade val="94000"/>
                <a:alpha val="100000"/>
                <a:satMod val="135000"/>
              </a:schemeClr>
            </a:gs>
          </a:gsLst>
          <a:lin ang="16200000" scaled="0"/>
        </a:gradFill>
        <a:ln>
          <a:noFill/>
        </a:ln>
        <a:effectLst>
          <a:innerShdw blurRad="50800" dist="25400" dir="13500000">
            <a:srgbClr val="C0C0C0">
              <a:alpha val="75000"/>
            </a:srgbClr>
          </a:innerShdw>
          <a:outerShdw blurRad="63500" dist="38100" dir="5400000" sx="105000" sy="105000" algn="br" rotWithShape="0">
            <a:srgbClr val="000000">
              <a:alpha val="3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06680" numCol="1" spcCol="1270" anchor="t" anchorCtr="0">
          <a:noAutofit/>
        </a:bodyPr>
        <a:lstStyle/>
        <a:p>
          <a:pPr lvl="0" algn="l" defTabSz="1244600">
            <a:lnSpc>
              <a:spcPct val="90000"/>
            </a:lnSpc>
            <a:spcBef>
              <a:spcPct val="0"/>
            </a:spcBef>
            <a:spcAft>
              <a:spcPct val="35000"/>
            </a:spcAft>
          </a:pPr>
          <a:r>
            <a:rPr lang="en-US" sz="2800" kern="1200" dirty="0" smtClean="0"/>
            <a:t>Mild	</a:t>
          </a:r>
          <a:endParaRPr lang="en-US" sz="2800" kern="1200" dirty="0"/>
        </a:p>
      </dsp:txBody>
      <dsp:txXfrm>
        <a:off x="0" y="262110"/>
        <a:ext cx="1868910" cy="747564"/>
      </dsp:txXfrm>
    </dsp:sp>
    <dsp:sp modelId="{CDDC6B80-6011-7C42-B8D3-3A100A84DF69}">
      <dsp:nvSpPr>
        <dsp:cNvPr id="0" name=""/>
        <dsp:cNvSpPr/>
      </dsp:nvSpPr>
      <dsp:spPr>
        <a:xfrm>
          <a:off x="384724" y="1028040"/>
          <a:ext cx="1868910" cy="9247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PaO2/FiO2 &lt;/= 300 mmHg</a:t>
          </a:r>
          <a:endParaRPr lang="en-US" sz="1800" kern="1200" dirty="0"/>
        </a:p>
      </dsp:txBody>
      <dsp:txXfrm>
        <a:off x="411809" y="1055125"/>
        <a:ext cx="1814740" cy="870577"/>
      </dsp:txXfrm>
    </dsp:sp>
    <dsp:sp modelId="{ED13D6DD-1A64-D147-86CC-FAEAAAAF014A}">
      <dsp:nvSpPr>
        <dsp:cNvPr id="0" name=""/>
        <dsp:cNvSpPr/>
      </dsp:nvSpPr>
      <dsp:spPr>
        <a:xfrm rot="21539623">
          <a:off x="2152668" y="376557"/>
          <a:ext cx="601757" cy="465304"/>
        </a:xfrm>
        <a:prstGeom prst="rightArrow">
          <a:avLst>
            <a:gd name="adj1" fmla="val 60000"/>
            <a:gd name="adj2" fmla="val 50000"/>
          </a:avLst>
        </a:prstGeom>
        <a:gradFill rotWithShape="0">
          <a:gsLst>
            <a:gs pos="0">
              <a:schemeClr val="accent1">
                <a:tint val="60000"/>
                <a:hueOff val="0"/>
                <a:satOff val="0"/>
                <a:lumOff val="0"/>
                <a:alphaOff val="0"/>
                <a:shade val="93000"/>
                <a:satMod val="130000"/>
              </a:schemeClr>
            </a:gs>
            <a:gs pos="60000">
              <a:schemeClr val="accent1">
                <a:tint val="60000"/>
                <a:hueOff val="0"/>
                <a:satOff val="0"/>
                <a:lumOff val="0"/>
                <a:alphaOff val="0"/>
                <a:tint val="80000"/>
                <a:shade val="93000"/>
                <a:satMod val="130000"/>
              </a:schemeClr>
            </a:gs>
            <a:gs pos="100000">
              <a:schemeClr val="accent1">
                <a:tint val="60000"/>
                <a:hueOff val="0"/>
                <a:satOff val="0"/>
                <a:lumOff val="0"/>
                <a:alphaOff val="0"/>
                <a:tint val="50000"/>
                <a:shade val="94000"/>
                <a:alpha val="100000"/>
                <a:satMod val="135000"/>
              </a:schemeClr>
            </a:gs>
          </a:gsLst>
          <a:lin ang="16200000" scaled="0"/>
        </a:gradFill>
        <a:ln>
          <a:noFill/>
        </a:ln>
        <a:effectLst>
          <a:innerShdw blurRad="50800" dist="25400" dir="13500000">
            <a:srgbClr val="C0C0C0">
              <a:alpha val="75000"/>
            </a:srgbClr>
          </a:innerShdw>
          <a:outerShdw blurRad="63500" dist="38100" dir="5400000" sx="105000" sy="105000" algn="br" rotWithShape="0">
            <a:srgbClr val="000000">
              <a:alpha val="3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2152679" y="470844"/>
        <a:ext cx="462166" cy="279182"/>
      </dsp:txXfrm>
    </dsp:sp>
    <dsp:sp modelId="{777970E7-9AFF-004B-A038-83D6DC2F2853}">
      <dsp:nvSpPr>
        <dsp:cNvPr id="0" name=""/>
        <dsp:cNvSpPr/>
      </dsp:nvSpPr>
      <dsp:spPr>
        <a:xfrm>
          <a:off x="3004126" y="209343"/>
          <a:ext cx="1868910" cy="1209600"/>
        </a:xfrm>
        <a:prstGeom prst="roundRect">
          <a:avLst>
            <a:gd name="adj" fmla="val 10000"/>
          </a:avLst>
        </a:prstGeom>
        <a:gradFill rotWithShape="0">
          <a:gsLst>
            <a:gs pos="0">
              <a:schemeClr val="accent1">
                <a:hueOff val="0"/>
                <a:satOff val="0"/>
                <a:lumOff val="0"/>
                <a:alphaOff val="0"/>
                <a:shade val="93000"/>
                <a:satMod val="130000"/>
              </a:schemeClr>
            </a:gs>
            <a:gs pos="60000">
              <a:schemeClr val="accent1">
                <a:hueOff val="0"/>
                <a:satOff val="0"/>
                <a:lumOff val="0"/>
                <a:alphaOff val="0"/>
                <a:tint val="80000"/>
                <a:shade val="93000"/>
                <a:satMod val="130000"/>
              </a:schemeClr>
            </a:gs>
            <a:gs pos="100000">
              <a:schemeClr val="accent1">
                <a:hueOff val="0"/>
                <a:satOff val="0"/>
                <a:lumOff val="0"/>
                <a:alphaOff val="0"/>
                <a:tint val="50000"/>
                <a:shade val="94000"/>
                <a:alpha val="100000"/>
                <a:satMod val="135000"/>
              </a:schemeClr>
            </a:gs>
          </a:gsLst>
          <a:lin ang="16200000" scaled="0"/>
        </a:gradFill>
        <a:ln>
          <a:noFill/>
        </a:ln>
        <a:effectLst>
          <a:innerShdw blurRad="50800" dist="25400" dir="13500000">
            <a:srgbClr val="C0C0C0">
              <a:alpha val="75000"/>
            </a:srgbClr>
          </a:innerShdw>
          <a:outerShdw blurRad="63500" dist="38100" dir="5400000" sx="105000" sy="105000" algn="br" rotWithShape="0">
            <a:srgbClr val="000000">
              <a:alpha val="3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06680" numCol="1" spcCol="1270" anchor="t" anchorCtr="0">
          <a:noAutofit/>
        </a:bodyPr>
        <a:lstStyle/>
        <a:p>
          <a:pPr lvl="0" algn="l" defTabSz="1244600">
            <a:lnSpc>
              <a:spcPct val="90000"/>
            </a:lnSpc>
            <a:spcBef>
              <a:spcPct val="0"/>
            </a:spcBef>
            <a:spcAft>
              <a:spcPct val="35000"/>
            </a:spcAft>
          </a:pPr>
          <a:r>
            <a:rPr lang="en-US" sz="2800" kern="1200" dirty="0" smtClean="0"/>
            <a:t>Moderate</a:t>
          </a:r>
          <a:endParaRPr lang="en-US" sz="2800" kern="1200" dirty="0"/>
        </a:p>
      </dsp:txBody>
      <dsp:txXfrm>
        <a:off x="3004126" y="209343"/>
        <a:ext cx="1868910" cy="747564"/>
      </dsp:txXfrm>
    </dsp:sp>
    <dsp:sp modelId="{52C47DD4-B3B4-A74C-A021-181C96B7F648}">
      <dsp:nvSpPr>
        <dsp:cNvPr id="0" name=""/>
        <dsp:cNvSpPr/>
      </dsp:nvSpPr>
      <dsp:spPr>
        <a:xfrm>
          <a:off x="3568545" y="1046627"/>
          <a:ext cx="1917932" cy="87516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PaO2/FiO2 &lt;/= 200 mmHg</a:t>
          </a:r>
          <a:endParaRPr lang="en-US" sz="1800" kern="1200" dirty="0"/>
        </a:p>
      </dsp:txBody>
      <dsp:txXfrm>
        <a:off x="3594178" y="1072260"/>
        <a:ext cx="1866666" cy="823903"/>
      </dsp:txXfrm>
    </dsp:sp>
    <dsp:sp modelId="{23D06E04-5228-714A-90F8-AFF730C53272}">
      <dsp:nvSpPr>
        <dsp:cNvPr id="0" name=""/>
        <dsp:cNvSpPr/>
      </dsp:nvSpPr>
      <dsp:spPr>
        <a:xfrm rot="31708">
          <a:off x="5162472" y="364592"/>
          <a:ext cx="613655" cy="465304"/>
        </a:xfrm>
        <a:prstGeom prst="rightArrow">
          <a:avLst>
            <a:gd name="adj1" fmla="val 60000"/>
            <a:gd name="adj2" fmla="val 50000"/>
          </a:avLst>
        </a:prstGeom>
        <a:gradFill rotWithShape="0">
          <a:gsLst>
            <a:gs pos="0">
              <a:schemeClr val="accent1">
                <a:tint val="60000"/>
                <a:hueOff val="0"/>
                <a:satOff val="0"/>
                <a:lumOff val="0"/>
                <a:alphaOff val="0"/>
                <a:shade val="93000"/>
                <a:satMod val="130000"/>
              </a:schemeClr>
            </a:gs>
            <a:gs pos="60000">
              <a:schemeClr val="accent1">
                <a:tint val="60000"/>
                <a:hueOff val="0"/>
                <a:satOff val="0"/>
                <a:lumOff val="0"/>
                <a:alphaOff val="0"/>
                <a:tint val="80000"/>
                <a:shade val="93000"/>
                <a:satMod val="130000"/>
              </a:schemeClr>
            </a:gs>
            <a:gs pos="100000">
              <a:schemeClr val="accent1">
                <a:tint val="60000"/>
                <a:hueOff val="0"/>
                <a:satOff val="0"/>
                <a:lumOff val="0"/>
                <a:alphaOff val="0"/>
                <a:tint val="50000"/>
                <a:shade val="94000"/>
                <a:alpha val="100000"/>
                <a:satMod val="135000"/>
              </a:schemeClr>
            </a:gs>
          </a:gsLst>
          <a:lin ang="16200000" scaled="0"/>
        </a:gradFill>
        <a:ln>
          <a:noFill/>
        </a:ln>
        <a:effectLst>
          <a:innerShdw blurRad="50800" dist="25400" dir="13500000">
            <a:srgbClr val="C0C0C0">
              <a:alpha val="75000"/>
            </a:srgbClr>
          </a:innerShdw>
          <a:outerShdw blurRad="63500" dist="38100" dir="5400000" sx="105000" sy="105000" algn="br" rotWithShape="0">
            <a:srgbClr val="000000">
              <a:alpha val="3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5162475" y="457009"/>
        <a:ext cx="474064" cy="279182"/>
      </dsp:txXfrm>
    </dsp:sp>
    <dsp:sp modelId="{BBCCC4E7-3AEA-454B-B9BA-6DD2B449A133}">
      <dsp:nvSpPr>
        <dsp:cNvPr id="0" name=""/>
        <dsp:cNvSpPr/>
      </dsp:nvSpPr>
      <dsp:spPr>
        <a:xfrm>
          <a:off x="6030828" y="237260"/>
          <a:ext cx="1868910" cy="1209600"/>
        </a:xfrm>
        <a:prstGeom prst="roundRect">
          <a:avLst>
            <a:gd name="adj" fmla="val 10000"/>
          </a:avLst>
        </a:prstGeom>
        <a:gradFill rotWithShape="0">
          <a:gsLst>
            <a:gs pos="0">
              <a:schemeClr val="accent1">
                <a:hueOff val="0"/>
                <a:satOff val="0"/>
                <a:lumOff val="0"/>
                <a:alphaOff val="0"/>
                <a:shade val="93000"/>
                <a:satMod val="130000"/>
              </a:schemeClr>
            </a:gs>
            <a:gs pos="60000">
              <a:schemeClr val="accent1">
                <a:hueOff val="0"/>
                <a:satOff val="0"/>
                <a:lumOff val="0"/>
                <a:alphaOff val="0"/>
                <a:tint val="80000"/>
                <a:shade val="93000"/>
                <a:satMod val="130000"/>
              </a:schemeClr>
            </a:gs>
            <a:gs pos="100000">
              <a:schemeClr val="accent1">
                <a:hueOff val="0"/>
                <a:satOff val="0"/>
                <a:lumOff val="0"/>
                <a:alphaOff val="0"/>
                <a:tint val="50000"/>
                <a:shade val="94000"/>
                <a:alpha val="100000"/>
                <a:satMod val="135000"/>
              </a:schemeClr>
            </a:gs>
          </a:gsLst>
          <a:lin ang="16200000" scaled="0"/>
        </a:gradFill>
        <a:ln>
          <a:noFill/>
        </a:ln>
        <a:effectLst>
          <a:innerShdw blurRad="50800" dist="25400" dir="13500000">
            <a:srgbClr val="C0C0C0">
              <a:alpha val="75000"/>
            </a:srgbClr>
          </a:innerShdw>
          <a:outerShdw blurRad="63500" dist="38100" dir="5400000" sx="105000" sy="105000" algn="br" rotWithShape="0">
            <a:srgbClr val="000000">
              <a:alpha val="3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06680" numCol="1" spcCol="1270" anchor="t" anchorCtr="0">
          <a:noAutofit/>
        </a:bodyPr>
        <a:lstStyle/>
        <a:p>
          <a:pPr lvl="0" algn="l" defTabSz="1244600">
            <a:lnSpc>
              <a:spcPct val="90000"/>
            </a:lnSpc>
            <a:spcBef>
              <a:spcPct val="0"/>
            </a:spcBef>
            <a:spcAft>
              <a:spcPct val="35000"/>
            </a:spcAft>
          </a:pPr>
          <a:r>
            <a:rPr lang="en-US" sz="2800" kern="1200" dirty="0" smtClean="0"/>
            <a:t>Severe</a:t>
          </a:r>
          <a:endParaRPr lang="en-US" sz="2800" kern="1200" dirty="0"/>
        </a:p>
      </dsp:txBody>
      <dsp:txXfrm>
        <a:off x="6030828" y="237260"/>
        <a:ext cx="1868910" cy="747564"/>
      </dsp:txXfrm>
    </dsp:sp>
    <dsp:sp modelId="{D73F6C07-8829-6A49-8B38-32CE0DEDA199}">
      <dsp:nvSpPr>
        <dsp:cNvPr id="0" name=""/>
        <dsp:cNvSpPr/>
      </dsp:nvSpPr>
      <dsp:spPr>
        <a:xfrm>
          <a:off x="6391042" y="1046627"/>
          <a:ext cx="1917932" cy="87516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PaO2/FiO2 &lt;/= 100 mmHg</a:t>
          </a:r>
          <a:endParaRPr lang="en-US" sz="1800" kern="1200" dirty="0"/>
        </a:p>
      </dsp:txBody>
      <dsp:txXfrm>
        <a:off x="6416675" y="1072260"/>
        <a:ext cx="1866666" cy="8239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86A51E-F659-214B-9A7D-46D49781501D}">
      <dsp:nvSpPr>
        <dsp:cNvPr id="0" name=""/>
        <dsp:cNvSpPr/>
      </dsp:nvSpPr>
      <dsp:spPr>
        <a:xfrm rot="10800000">
          <a:off x="0" y="0"/>
          <a:ext cx="8308974" cy="1164166"/>
        </a:xfrm>
        <a:prstGeom prst="trapezoid">
          <a:avLst>
            <a:gd name="adj" fmla="val 118955"/>
          </a:avLst>
        </a:prstGeom>
        <a:gradFill rotWithShape="0">
          <a:gsLst>
            <a:gs pos="0">
              <a:schemeClr val="accent1">
                <a:hueOff val="0"/>
                <a:satOff val="0"/>
                <a:lumOff val="0"/>
                <a:alphaOff val="0"/>
                <a:shade val="93000"/>
                <a:satMod val="130000"/>
              </a:schemeClr>
            </a:gs>
            <a:gs pos="60000">
              <a:schemeClr val="accent1">
                <a:hueOff val="0"/>
                <a:satOff val="0"/>
                <a:lumOff val="0"/>
                <a:alphaOff val="0"/>
                <a:tint val="80000"/>
                <a:shade val="93000"/>
                <a:satMod val="130000"/>
              </a:schemeClr>
            </a:gs>
            <a:gs pos="100000">
              <a:schemeClr val="accent1">
                <a:hueOff val="0"/>
                <a:satOff val="0"/>
                <a:lumOff val="0"/>
                <a:alphaOff val="0"/>
                <a:tint val="50000"/>
                <a:shade val="94000"/>
                <a:alpha val="100000"/>
                <a:satMod val="135000"/>
              </a:schemeClr>
            </a:gs>
          </a:gsLst>
          <a:lin ang="16200000" scaled="0"/>
        </a:gradFill>
        <a:ln>
          <a:noFill/>
        </a:ln>
        <a:effectLst>
          <a:innerShdw blurRad="50800" dist="25400" dir="13500000">
            <a:srgbClr val="C0C0C0">
              <a:alpha val="75000"/>
            </a:srgbClr>
          </a:innerShdw>
          <a:outerShdw blurRad="63500" dist="38100" dir="5400000" sx="105000" sy="105000" algn="br" rotWithShape="0">
            <a:srgbClr val="000000">
              <a:alpha val="3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kern="1200" dirty="0" smtClean="0"/>
            <a:t>Enteral</a:t>
          </a:r>
        </a:p>
        <a:p>
          <a:pPr lvl="0" algn="ctr" defTabSz="1422400">
            <a:lnSpc>
              <a:spcPct val="90000"/>
            </a:lnSpc>
            <a:spcBef>
              <a:spcPct val="0"/>
            </a:spcBef>
            <a:spcAft>
              <a:spcPct val="35000"/>
            </a:spcAft>
          </a:pPr>
          <a:r>
            <a:rPr lang="en-US" sz="3200" kern="1200" dirty="0" smtClean="0"/>
            <a:t>(trophic/hypocaloric or full)</a:t>
          </a:r>
          <a:endParaRPr lang="en-US" sz="3200" kern="1200" dirty="0"/>
        </a:p>
      </dsp:txBody>
      <dsp:txXfrm rot="-10800000">
        <a:off x="1454070" y="0"/>
        <a:ext cx="5400833" cy="1164166"/>
      </dsp:txXfrm>
    </dsp:sp>
    <dsp:sp modelId="{FE98A0FB-0B57-1343-9541-DABC3B666D13}">
      <dsp:nvSpPr>
        <dsp:cNvPr id="0" name=""/>
        <dsp:cNvSpPr/>
      </dsp:nvSpPr>
      <dsp:spPr>
        <a:xfrm rot="10800000">
          <a:off x="1384829" y="1164166"/>
          <a:ext cx="5539316" cy="1164166"/>
        </a:xfrm>
        <a:prstGeom prst="trapezoid">
          <a:avLst>
            <a:gd name="adj" fmla="val 118955"/>
          </a:avLst>
        </a:prstGeom>
        <a:gradFill rotWithShape="0">
          <a:gsLst>
            <a:gs pos="0">
              <a:schemeClr val="accent1">
                <a:hueOff val="0"/>
                <a:satOff val="0"/>
                <a:lumOff val="0"/>
                <a:alphaOff val="0"/>
                <a:shade val="93000"/>
                <a:satMod val="130000"/>
              </a:schemeClr>
            </a:gs>
            <a:gs pos="60000">
              <a:schemeClr val="accent1">
                <a:hueOff val="0"/>
                <a:satOff val="0"/>
                <a:lumOff val="0"/>
                <a:alphaOff val="0"/>
                <a:tint val="80000"/>
                <a:shade val="93000"/>
                <a:satMod val="130000"/>
              </a:schemeClr>
            </a:gs>
            <a:gs pos="100000">
              <a:schemeClr val="accent1">
                <a:hueOff val="0"/>
                <a:satOff val="0"/>
                <a:lumOff val="0"/>
                <a:alphaOff val="0"/>
                <a:tint val="50000"/>
                <a:shade val="94000"/>
                <a:alpha val="100000"/>
                <a:satMod val="135000"/>
              </a:schemeClr>
            </a:gs>
          </a:gsLst>
          <a:lin ang="16200000" scaled="0"/>
        </a:gradFill>
        <a:ln>
          <a:noFill/>
        </a:ln>
        <a:effectLst>
          <a:innerShdw blurRad="50800" dist="25400" dir="13500000">
            <a:srgbClr val="C0C0C0">
              <a:alpha val="75000"/>
            </a:srgbClr>
          </a:innerShdw>
          <a:outerShdw blurRad="63500" dist="38100" dir="5400000" sx="105000" sy="105000" algn="br" rotWithShape="0">
            <a:srgbClr val="000000">
              <a:alpha val="3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kern="1200" dirty="0" smtClean="0"/>
            <a:t>IV glucose</a:t>
          </a:r>
          <a:endParaRPr lang="en-US" sz="3200" kern="1200" dirty="0"/>
        </a:p>
      </dsp:txBody>
      <dsp:txXfrm rot="-10800000">
        <a:off x="2354209" y="1164166"/>
        <a:ext cx="3600555" cy="1164166"/>
      </dsp:txXfrm>
    </dsp:sp>
    <dsp:sp modelId="{534DC408-6CCA-9E40-BE37-F9622E0719A1}">
      <dsp:nvSpPr>
        <dsp:cNvPr id="0" name=""/>
        <dsp:cNvSpPr/>
      </dsp:nvSpPr>
      <dsp:spPr>
        <a:xfrm rot="10800000">
          <a:off x="2769658" y="2328333"/>
          <a:ext cx="2769658" cy="1164166"/>
        </a:xfrm>
        <a:prstGeom prst="trapezoid">
          <a:avLst>
            <a:gd name="adj" fmla="val 118955"/>
          </a:avLst>
        </a:prstGeom>
        <a:gradFill rotWithShape="0">
          <a:gsLst>
            <a:gs pos="0">
              <a:schemeClr val="accent1">
                <a:hueOff val="0"/>
                <a:satOff val="0"/>
                <a:lumOff val="0"/>
                <a:alphaOff val="0"/>
                <a:shade val="93000"/>
                <a:satMod val="130000"/>
              </a:schemeClr>
            </a:gs>
            <a:gs pos="60000">
              <a:schemeClr val="accent1">
                <a:hueOff val="0"/>
                <a:satOff val="0"/>
                <a:lumOff val="0"/>
                <a:alphaOff val="0"/>
                <a:tint val="80000"/>
                <a:shade val="93000"/>
                <a:satMod val="130000"/>
              </a:schemeClr>
            </a:gs>
            <a:gs pos="100000">
              <a:schemeClr val="accent1">
                <a:hueOff val="0"/>
                <a:satOff val="0"/>
                <a:lumOff val="0"/>
                <a:alphaOff val="0"/>
                <a:tint val="50000"/>
                <a:shade val="94000"/>
                <a:alpha val="100000"/>
                <a:satMod val="135000"/>
              </a:schemeClr>
            </a:gs>
          </a:gsLst>
          <a:lin ang="16200000" scaled="0"/>
        </a:gradFill>
        <a:ln>
          <a:noFill/>
        </a:ln>
        <a:effectLst>
          <a:innerShdw blurRad="50800" dist="25400" dir="13500000">
            <a:srgbClr val="C0C0C0">
              <a:alpha val="75000"/>
            </a:srgbClr>
          </a:innerShdw>
          <a:outerShdw blurRad="63500" dist="38100" dir="5400000" sx="105000" sy="105000" algn="br" rotWithShape="0">
            <a:srgbClr val="000000">
              <a:alpha val="3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kern="1200" dirty="0" smtClean="0"/>
            <a:t>Parenteral</a:t>
          </a:r>
          <a:endParaRPr lang="en-US" sz="3200" kern="1200" dirty="0"/>
        </a:p>
      </dsp:txBody>
      <dsp:txXfrm rot="-10800000">
        <a:off x="2769658" y="2328333"/>
        <a:ext cx="2769658" cy="1164166"/>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55F117-710B-564A-83A1-6756DEC8BA36}" type="datetimeFigureOut">
              <a:rPr lang="en-US" smtClean="0"/>
              <a:t>1/7/21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ADB8F3-57DA-8F47-8DFA-0EB9B4028C78}" type="slidenum">
              <a:rPr lang="en-US" smtClean="0"/>
              <a:t>‹#›</a:t>
            </a:fld>
            <a:endParaRPr lang="en-US"/>
          </a:p>
        </p:txBody>
      </p:sp>
    </p:spTree>
    <p:extLst>
      <p:ext uri="{BB962C8B-B14F-4D97-AF65-F5344CB8AC3E}">
        <p14:creationId xmlns:p14="http://schemas.microsoft.com/office/powerpoint/2010/main" val="133184460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GRADE established based upon:</a:t>
            </a:r>
          </a:p>
          <a:p>
            <a:pPr marL="228600" indent="-228600">
              <a:buAutoNum type="arabicParenR"/>
            </a:pPr>
            <a:r>
              <a:rPr lang="en-US" dirty="0" smtClean="0"/>
              <a:t>Risk of</a:t>
            </a:r>
            <a:r>
              <a:rPr lang="en-US" baseline="0" dirty="0" smtClean="0"/>
              <a:t> bias</a:t>
            </a:r>
          </a:p>
          <a:p>
            <a:pPr marL="228600" indent="-228600">
              <a:buAutoNum type="arabicParenR"/>
            </a:pPr>
            <a:r>
              <a:rPr lang="en-US" baseline="0" dirty="0" smtClean="0"/>
              <a:t>Inconsistency</a:t>
            </a:r>
          </a:p>
          <a:p>
            <a:pPr marL="228600" indent="-228600">
              <a:buAutoNum type="arabicParenR"/>
            </a:pPr>
            <a:r>
              <a:rPr lang="en-US" baseline="0" dirty="0" smtClean="0"/>
              <a:t>Indirectness</a:t>
            </a:r>
          </a:p>
          <a:p>
            <a:pPr marL="228600" indent="-228600">
              <a:buAutoNum type="arabicParenR"/>
            </a:pPr>
            <a:r>
              <a:rPr lang="en-US" baseline="0" dirty="0" smtClean="0"/>
              <a:t>Imprecision</a:t>
            </a:r>
          </a:p>
          <a:p>
            <a:pPr marL="228600" indent="-228600">
              <a:buAutoNum type="arabicParenR"/>
            </a:pPr>
            <a:r>
              <a:rPr lang="en-US" baseline="0" dirty="0" smtClean="0"/>
              <a:t>Publication bias</a:t>
            </a:r>
          </a:p>
          <a:p>
            <a:pPr marL="228600" indent="-228600">
              <a:buAutoNum type="arabicParenR"/>
            </a:pPr>
            <a:r>
              <a:rPr lang="en-US" baseline="0" dirty="0" smtClean="0"/>
              <a:t>Other </a:t>
            </a:r>
            <a:r>
              <a:rPr lang="en-US" baseline="0" dirty="0" err="1" smtClean="0"/>
              <a:t>critera</a:t>
            </a:r>
            <a:endParaRPr lang="en-US" baseline="0" dirty="0" smtClean="0"/>
          </a:p>
          <a:p>
            <a:pPr marL="0" indent="0">
              <a:buNone/>
            </a:pPr>
            <a:endParaRPr lang="en-US" baseline="0" dirty="0" smtClean="0"/>
          </a:p>
          <a:p>
            <a:pPr marL="0" indent="0">
              <a:buNone/>
            </a:pPr>
            <a:r>
              <a:rPr lang="en-US" baseline="0" dirty="0" smtClean="0"/>
              <a:t>Assessment of balance vs. harm, patient’s values and preferences, cost and resources, feasibility and acceptability of the intervention</a:t>
            </a:r>
          </a:p>
        </p:txBody>
      </p:sp>
      <p:sp>
        <p:nvSpPr>
          <p:cNvPr id="4" name="Slide Number Placeholder 3"/>
          <p:cNvSpPr>
            <a:spLocks noGrp="1"/>
          </p:cNvSpPr>
          <p:nvPr>
            <p:ph type="sldNum" sz="quarter" idx="10"/>
          </p:nvPr>
        </p:nvSpPr>
        <p:spPr/>
        <p:txBody>
          <a:bodyPr/>
          <a:lstStyle/>
          <a:p>
            <a:fld id="{47ADB8F3-57DA-8F47-8DFA-0EB9B4028C78}" type="slidenum">
              <a:rPr lang="en-US" smtClean="0"/>
              <a:t>3</a:t>
            </a:fld>
            <a:endParaRPr lang="en-US"/>
          </a:p>
        </p:txBody>
      </p:sp>
    </p:spTree>
    <p:extLst>
      <p:ext uri="{BB962C8B-B14F-4D97-AF65-F5344CB8AC3E}">
        <p14:creationId xmlns:p14="http://schemas.microsoft.com/office/powerpoint/2010/main" val="2907797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 in</a:t>
            </a:r>
            <a:r>
              <a:rPr lang="en-US" baseline="0" dirty="0" smtClean="0"/>
              <a:t> severe necrotizing pancreatitis, which has been promoted in the past. Rationale is to minimize the likelihood of developing an MDR infection or adverse drug reaction</a:t>
            </a:r>
          </a:p>
          <a:p>
            <a:endParaRPr lang="en-US" baseline="0" dirty="0" smtClean="0"/>
          </a:p>
          <a:p>
            <a:r>
              <a:rPr lang="en-US" baseline="0" dirty="0" smtClean="0"/>
              <a:t>Septic/septic shock patients have a high frequency of:</a:t>
            </a:r>
          </a:p>
          <a:p>
            <a:pPr marL="171450" marR="0" lvl="1"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Suboptimal </a:t>
            </a:r>
            <a:r>
              <a:rPr lang="en-US" dirty="0" smtClean="0"/>
              <a:t>dosing due to rapid extracellular volume expansion from initial aggressive</a:t>
            </a:r>
            <a:r>
              <a:rPr lang="en-US" baseline="0" dirty="0" smtClean="0"/>
              <a:t> </a:t>
            </a:r>
            <a:r>
              <a:rPr lang="en-US" dirty="0" smtClean="0"/>
              <a:t>resuscitation fluid therapy</a:t>
            </a:r>
          </a:p>
          <a:p>
            <a:pPr marL="171450" marR="0" lvl="1" indent="-171450" algn="l" defTabSz="457200" rtl="0" eaLnBrk="1" fontAlgn="auto" latinLnBrk="0" hangingPunct="1">
              <a:lnSpc>
                <a:spcPct val="100000"/>
              </a:lnSpc>
              <a:spcBef>
                <a:spcPts val="0"/>
              </a:spcBef>
              <a:spcAft>
                <a:spcPts val="0"/>
              </a:spcAft>
              <a:buClrTx/>
              <a:buSzTx/>
              <a:buFontTx/>
              <a:buChar char="-"/>
              <a:tabLst/>
              <a:defRPr/>
            </a:pPr>
            <a:endParaRPr lang="en-US" dirty="0" smtClean="0"/>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Goal:</a:t>
            </a:r>
            <a:r>
              <a:rPr lang="en-US" baseline="0" dirty="0" smtClean="0"/>
              <a:t> optimize peak drug plasma concentration (esp. for </a:t>
            </a:r>
            <a:r>
              <a:rPr lang="en-US" baseline="0" dirty="0" err="1" smtClean="0"/>
              <a:t>fluoroqinolones</a:t>
            </a:r>
            <a:r>
              <a:rPr lang="en-US" baseline="0" dirty="0" smtClean="0"/>
              <a:t> and aminoglycosides)</a:t>
            </a:r>
          </a:p>
          <a:p>
            <a:pPr marL="171450" marR="0" lvl="1"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Aminoglycosides: once daily dosing in </a:t>
            </a:r>
            <a:r>
              <a:rPr lang="en-US" baseline="0" dirty="0" err="1" smtClean="0"/>
              <a:t>pt</a:t>
            </a:r>
            <a:r>
              <a:rPr lang="en-US" baseline="0" dirty="0" smtClean="0"/>
              <a:t> w/ preserved renal function and every 3 days in </a:t>
            </a:r>
            <a:r>
              <a:rPr lang="en-US" baseline="0" dirty="0" err="1" smtClean="0"/>
              <a:t>renally</a:t>
            </a:r>
            <a:r>
              <a:rPr lang="en-US" baseline="0" dirty="0" smtClean="0"/>
              <a:t> impaired </a:t>
            </a:r>
            <a:r>
              <a:rPr lang="en-US" baseline="0" dirty="0" err="1" smtClean="0"/>
              <a:t>pts</a:t>
            </a:r>
            <a:endParaRPr lang="en-US" baseline="0" dirty="0" smtClean="0"/>
          </a:p>
          <a:p>
            <a:pPr marL="171450" marR="0" lvl="1" indent="-171450" algn="l" defTabSz="457200" rtl="0" eaLnBrk="1" fontAlgn="auto" latinLnBrk="0" hangingPunct="1">
              <a:lnSpc>
                <a:spcPct val="100000"/>
              </a:lnSpc>
              <a:spcBef>
                <a:spcPts val="0"/>
              </a:spcBef>
              <a:spcAft>
                <a:spcPts val="0"/>
              </a:spcAft>
              <a:buClrTx/>
              <a:buSzTx/>
              <a:buFontTx/>
              <a:buChar char="-"/>
              <a:tabLst/>
              <a:defRPr/>
            </a:pPr>
            <a:r>
              <a:rPr lang="en-US" baseline="0" dirty="0" err="1" smtClean="0"/>
              <a:t>Fluoroquinolones</a:t>
            </a:r>
            <a:r>
              <a:rPr lang="en-US" baseline="0" dirty="0" smtClean="0"/>
              <a:t>: dosing within a non-toxic range</a:t>
            </a:r>
          </a:p>
          <a:p>
            <a:pPr marL="171450" marR="0" lvl="1" indent="-171450" algn="l" defTabSz="457200" rtl="0" eaLnBrk="1" fontAlgn="auto" latinLnBrk="0" hangingPunct="1">
              <a:lnSpc>
                <a:spcPct val="100000"/>
              </a:lnSpc>
              <a:spcBef>
                <a:spcPts val="0"/>
              </a:spcBef>
              <a:spcAft>
                <a:spcPts val="0"/>
              </a:spcAft>
              <a:buClrTx/>
              <a:buSzTx/>
              <a:buFontTx/>
              <a:buChar char="-"/>
              <a:tabLst/>
              <a:defRPr/>
            </a:pPr>
            <a:r>
              <a:rPr lang="en-US" baseline="0" dirty="0" err="1" smtClean="0"/>
              <a:t>Vancomycin</a:t>
            </a:r>
            <a:r>
              <a:rPr lang="en-US" baseline="0" dirty="0" smtClean="0"/>
              <a:t> is also partially concentration-dependent</a:t>
            </a:r>
          </a:p>
        </p:txBody>
      </p:sp>
      <p:sp>
        <p:nvSpPr>
          <p:cNvPr id="4" name="Slide Number Placeholder 3"/>
          <p:cNvSpPr>
            <a:spLocks noGrp="1"/>
          </p:cNvSpPr>
          <p:nvPr>
            <p:ph type="sldNum" sz="quarter" idx="10"/>
          </p:nvPr>
        </p:nvSpPr>
        <p:spPr/>
        <p:txBody>
          <a:bodyPr/>
          <a:lstStyle/>
          <a:p>
            <a:fld id="{47ADB8F3-57DA-8F47-8DFA-0EB9B4028C78}" type="slidenum">
              <a:rPr lang="en-US" smtClean="0"/>
              <a:t>13</a:t>
            </a:fld>
            <a:endParaRPr lang="en-US"/>
          </a:p>
        </p:txBody>
      </p:sp>
    </p:spTree>
    <p:extLst>
      <p:ext uri="{BB962C8B-B14F-4D97-AF65-F5344CB8AC3E}">
        <p14:creationId xmlns:p14="http://schemas.microsoft.com/office/powerpoint/2010/main" val="556309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Are LOADING DOSES of antimicrobials a concept we apply in veterinary medicine?</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Goal of time-dependent antimicrobials is that have the T &gt; MIC of 100% in critically ill patients, where moderate/mild illness is usually OK with 60% T &gt; MIC</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	Achieve this w giving increased frequency of dosing for the same total daily dose</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smtClean="0"/>
              <a:t>ECV= extracellular volume</a:t>
            </a:r>
          </a:p>
        </p:txBody>
      </p:sp>
      <p:sp>
        <p:nvSpPr>
          <p:cNvPr id="4" name="Slide Number Placeholder 3"/>
          <p:cNvSpPr>
            <a:spLocks noGrp="1"/>
          </p:cNvSpPr>
          <p:nvPr>
            <p:ph type="sldNum" sz="quarter" idx="10"/>
          </p:nvPr>
        </p:nvSpPr>
        <p:spPr/>
        <p:txBody>
          <a:bodyPr/>
          <a:lstStyle/>
          <a:p>
            <a:fld id="{47ADB8F3-57DA-8F47-8DFA-0EB9B4028C78}" type="slidenum">
              <a:rPr lang="en-US" smtClean="0"/>
              <a:t>14</a:t>
            </a:fld>
            <a:endParaRPr lang="en-US"/>
          </a:p>
        </p:txBody>
      </p:sp>
    </p:spTree>
    <p:extLst>
      <p:ext uri="{BB962C8B-B14F-4D97-AF65-F5344CB8AC3E}">
        <p14:creationId xmlns:p14="http://schemas.microsoft.com/office/powerpoint/2010/main" val="1432146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De-escalation recommended</a:t>
            </a:r>
            <a:r>
              <a:rPr lang="en-US" baseline="0" dirty="0" smtClean="0"/>
              <a:t> for both targeted and empiric combination therapy</a:t>
            </a:r>
          </a:p>
          <a:p>
            <a:r>
              <a:rPr lang="en-US" baseline="0" dirty="0" smtClean="0"/>
              <a:t>Definition of </a:t>
            </a:r>
            <a:r>
              <a:rPr lang="en-US" u="sng" baseline="0" dirty="0" smtClean="0"/>
              <a:t>combination therapy</a:t>
            </a:r>
            <a:r>
              <a:rPr lang="en-US" u="none" baseline="0" dirty="0" smtClean="0"/>
              <a:t> </a:t>
            </a:r>
            <a:r>
              <a:rPr lang="en-US" baseline="0" dirty="0" smtClean="0"/>
              <a:t>here: using 2 different classes of </a:t>
            </a:r>
            <a:r>
              <a:rPr lang="en-US" baseline="0" dirty="0" err="1" smtClean="0"/>
              <a:t>Abx</a:t>
            </a:r>
            <a:r>
              <a:rPr lang="en-US" baseline="0" dirty="0" smtClean="0"/>
              <a:t> (</a:t>
            </a:r>
            <a:r>
              <a:rPr lang="en-US" baseline="0" dirty="0" err="1" smtClean="0"/>
              <a:t>usu</a:t>
            </a:r>
            <a:r>
              <a:rPr lang="en-US" baseline="0" dirty="0" smtClean="0"/>
              <a:t> B lactam + </a:t>
            </a:r>
            <a:r>
              <a:rPr lang="en-US" baseline="0" dirty="0" err="1" smtClean="0"/>
              <a:t>fluoroquinolone</a:t>
            </a:r>
            <a:r>
              <a:rPr lang="en-US" baseline="0" dirty="0" smtClean="0"/>
              <a:t> [in vet </a:t>
            </a:r>
            <a:r>
              <a:rPr lang="en-US" baseline="0" dirty="0" err="1" smtClean="0"/>
              <a:t>pts</a:t>
            </a:r>
            <a:r>
              <a:rPr lang="en-US" baseline="0" dirty="0" smtClean="0"/>
              <a:t>]) for 1 pathogen expected to be sensitive to both to accelerate pathogen clearance</a:t>
            </a:r>
          </a:p>
          <a:p>
            <a:endParaRPr lang="en-US" baseline="0" dirty="0" smtClean="0"/>
          </a:p>
          <a:p>
            <a:r>
              <a:rPr lang="en-US" baseline="0" dirty="0" smtClean="0"/>
              <a:t>Overall, de-escalation of multi-drug therapy has been associated with equivalent or better clinical outcomes in sepsis and septic shock, despite one study which showed in increased frequency of super-infection and ICU stay</a:t>
            </a:r>
          </a:p>
          <a:p>
            <a:r>
              <a:rPr lang="en-US" baseline="0" dirty="0" smtClean="0"/>
              <a:t>-De-escalation should be based upon: (there is a lack of consensus on what these precise criteria are, though)</a:t>
            </a:r>
          </a:p>
          <a:p>
            <a:pPr marL="171450" indent="-171450">
              <a:buFontTx/>
              <a:buChar char="-"/>
            </a:pPr>
            <a:r>
              <a:rPr lang="en-US" baseline="0" dirty="0" smtClean="0"/>
              <a:t>Clinical progress</a:t>
            </a:r>
          </a:p>
          <a:p>
            <a:pPr marL="171450" indent="-171450">
              <a:buFontTx/>
              <a:buChar char="-"/>
            </a:pPr>
            <a:r>
              <a:rPr lang="en-US" baseline="0" dirty="0" smtClean="0"/>
              <a:t>Infection resolution as indicated by biomarkers (especially procalcitonin)</a:t>
            </a:r>
          </a:p>
          <a:p>
            <a:pPr marL="171450" indent="-171450">
              <a:buFontTx/>
              <a:buChar char="-"/>
            </a:pPr>
            <a:r>
              <a:rPr lang="en-US" baseline="0" dirty="0" smtClean="0"/>
              <a:t>Relatively fixed duration of combination therapy</a:t>
            </a:r>
          </a:p>
        </p:txBody>
      </p:sp>
      <p:sp>
        <p:nvSpPr>
          <p:cNvPr id="4" name="Slide Number Placeholder 3"/>
          <p:cNvSpPr>
            <a:spLocks noGrp="1"/>
          </p:cNvSpPr>
          <p:nvPr>
            <p:ph type="sldNum" sz="quarter" idx="10"/>
          </p:nvPr>
        </p:nvSpPr>
        <p:spPr/>
        <p:txBody>
          <a:bodyPr/>
          <a:lstStyle/>
          <a:p>
            <a:fld id="{47ADB8F3-57DA-8F47-8DFA-0EB9B4028C78}" type="slidenum">
              <a:rPr lang="en-US" smtClean="0"/>
              <a:t>15</a:t>
            </a:fld>
            <a:endParaRPr lang="en-US"/>
          </a:p>
        </p:txBody>
      </p:sp>
    </p:spTree>
    <p:extLst>
      <p:ext uri="{BB962C8B-B14F-4D97-AF65-F5344CB8AC3E}">
        <p14:creationId xmlns:p14="http://schemas.microsoft.com/office/powerpoint/2010/main" val="1136582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Discussed </a:t>
            </a:r>
            <a:r>
              <a:rPr lang="en-US" i="1" dirty="0" err="1" smtClean="0"/>
              <a:t>C.dif</a:t>
            </a:r>
            <a:r>
              <a:rPr lang="en-US" dirty="0" smtClean="0"/>
              <a:t> infections with individual’s prolonged ABx usage and society’s concern for development</a:t>
            </a:r>
            <a:r>
              <a:rPr lang="en-US" baseline="0" dirty="0" smtClean="0"/>
              <a:t> and dissemination of resistance</a:t>
            </a:r>
          </a:p>
          <a:p>
            <a:endParaRPr lang="en-US" baseline="0" dirty="0" smtClean="0"/>
          </a:p>
          <a:p>
            <a:r>
              <a:rPr lang="en-US" baseline="0" dirty="0" smtClean="0"/>
              <a:t>Uncomplicated </a:t>
            </a:r>
            <a:r>
              <a:rPr lang="en-US" i="1" baseline="0" dirty="0" err="1" smtClean="0"/>
              <a:t>S.aureus</a:t>
            </a:r>
            <a:r>
              <a:rPr lang="en-US" i="1" baseline="0" dirty="0" smtClean="0"/>
              <a:t> </a:t>
            </a:r>
            <a:r>
              <a:rPr lang="en-US" baseline="0" dirty="0" smtClean="0"/>
              <a:t>bacteremia requires at least 14 days, while complicated may require up to 6 wk. Uncomplicated classifications:</a:t>
            </a:r>
          </a:p>
          <a:p>
            <a:pPr marL="228600" indent="-228600">
              <a:buAutoNum type="arabicParenR"/>
            </a:pPr>
            <a:r>
              <a:rPr lang="en-US" baseline="0" dirty="0" smtClean="0"/>
              <a:t>No endocarditis</a:t>
            </a:r>
          </a:p>
          <a:p>
            <a:pPr marL="228600" indent="-228600">
              <a:buAutoNum type="arabicParenR"/>
            </a:pPr>
            <a:r>
              <a:rPr lang="en-US" baseline="0" dirty="0" smtClean="0"/>
              <a:t>No implanted prosthetics</a:t>
            </a:r>
          </a:p>
          <a:p>
            <a:pPr marL="228600" indent="-228600">
              <a:buAutoNum type="arabicParenR"/>
            </a:pPr>
            <a:r>
              <a:rPr lang="en-US" baseline="0" dirty="0" smtClean="0"/>
              <a:t>Negative results of follow-up blood cultures drawn 2-4 days after the initial set</a:t>
            </a:r>
          </a:p>
          <a:p>
            <a:pPr marL="228600" indent="-228600">
              <a:buAutoNum type="arabicParenR"/>
            </a:pPr>
            <a:r>
              <a:rPr lang="en-US" baseline="0" dirty="0" smtClean="0"/>
              <a:t>Lack of fever within 72 h after starting appropriate ABx</a:t>
            </a:r>
          </a:p>
          <a:p>
            <a:pPr marL="228600" indent="-228600">
              <a:buAutoNum type="arabicParenR"/>
            </a:pPr>
            <a:r>
              <a:rPr lang="en-US" baseline="0" dirty="0" smtClean="0"/>
              <a:t>No evidence of metastatic infection</a:t>
            </a:r>
          </a:p>
          <a:p>
            <a:endParaRPr lang="en-US" baseline="0" dirty="0" smtClean="0"/>
          </a:p>
          <a:p>
            <a:r>
              <a:rPr lang="en-US" baseline="0" dirty="0" smtClean="0"/>
              <a:t>Neutropenic patients usu. require treatment for the entire duration of their neutropenia</a:t>
            </a:r>
          </a:p>
          <a:p>
            <a:endParaRPr lang="en-US" baseline="0" dirty="0" smtClean="0"/>
          </a:p>
          <a:p>
            <a:r>
              <a:rPr lang="en-US" baseline="0" dirty="0" smtClean="0"/>
              <a:t>Short course trials:</a:t>
            </a:r>
          </a:p>
          <a:p>
            <a:pPr marL="171450" indent="-171450">
              <a:buFontTx/>
              <a:buChar char="-"/>
            </a:pPr>
            <a:r>
              <a:rPr lang="en-US" baseline="0" dirty="0" smtClean="0"/>
              <a:t>Intra-abdominal sepsis study (Sawyer et al. 2015) showed no difference in outcome when 3-5 days or &lt; w/ ABx vs. 10d</a:t>
            </a:r>
          </a:p>
          <a:p>
            <a:pPr marL="171450" indent="-171450">
              <a:buFontTx/>
              <a:buChar char="-"/>
            </a:pPr>
            <a:r>
              <a:rPr lang="en-US" baseline="0" dirty="0" smtClean="0"/>
              <a:t>Similar studies showed the same (treatment of &lt; 7 d vs. longer) for acute pyelonephritis +/- bacteremia, uncomplicated cellulitis, and spontaneous bacterial peritonitis</a:t>
            </a:r>
          </a:p>
          <a:p>
            <a:pPr marL="0" indent="0">
              <a:buFontTx/>
              <a:buNone/>
            </a:pPr>
            <a:endParaRPr lang="en-US" baseline="0" dirty="0" smtClean="0"/>
          </a:p>
          <a:p>
            <a:pPr marL="0" indent="0">
              <a:buFontTx/>
              <a:buNone/>
            </a:pPr>
            <a:r>
              <a:rPr lang="en-US" baseline="0" dirty="0" smtClean="0"/>
              <a:t>“If the clinician is uncertain, infectious diseases consultation should be sought”</a:t>
            </a:r>
          </a:p>
          <a:p>
            <a:pPr marL="0" indent="0">
              <a:buFontTx/>
              <a:buNone/>
            </a:pPr>
            <a:endParaRPr lang="en-US" baseline="0" dirty="0" smtClean="0"/>
          </a:p>
          <a:p>
            <a:pPr marL="0" indent="0">
              <a:buFontTx/>
              <a:buNone/>
            </a:pPr>
            <a:r>
              <a:rPr lang="en-US" baseline="0" dirty="0" smtClean="0"/>
              <a:t>Can be difficult to determine when to stop if other disease components are causing signs similar to active infection (i.e. pulmonary infiltrates and shortness of breath could be pulmonary edema in addition to pneumonia)</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16</a:t>
            </a:fld>
            <a:endParaRPr lang="en-US"/>
          </a:p>
        </p:txBody>
      </p:sp>
    </p:spTree>
    <p:extLst>
      <p:ext uri="{BB962C8B-B14F-4D97-AF65-F5344CB8AC3E}">
        <p14:creationId xmlns:p14="http://schemas.microsoft.com/office/powerpoint/2010/main" val="35997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study was not necessarily designed with procalcitonin levels as the only variable dictating whether it was time to de-escalate, so may not be the best proxy for procalcitonin alone</a:t>
            </a:r>
          </a:p>
          <a:p>
            <a:endParaRPr lang="en-US" baseline="0" dirty="0" smtClean="0"/>
          </a:p>
          <a:p>
            <a:r>
              <a:rPr lang="en-US" baseline="0" dirty="0" smtClean="0"/>
              <a:t>The benefit is not clear, however, because another recent meta-analysis did NOT demonstrate this survival benefit (Paul et al 2016)</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17</a:t>
            </a:fld>
            <a:endParaRPr lang="en-US"/>
          </a:p>
        </p:txBody>
      </p:sp>
    </p:spTree>
    <p:extLst>
      <p:ext uri="{BB962C8B-B14F-4D97-AF65-F5344CB8AC3E}">
        <p14:creationId xmlns:p14="http://schemas.microsoft.com/office/powerpoint/2010/main" val="2628128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Foci</a:t>
            </a:r>
            <a:r>
              <a:rPr lang="en-US" baseline="0" dirty="0" smtClean="0"/>
              <a:t> of infection that are “readily amenable” to source control: intra-abdominal abscesses, GI </a:t>
            </a:r>
            <a:r>
              <a:rPr lang="en-US" baseline="0" dirty="0" err="1" smtClean="0"/>
              <a:t>perf</a:t>
            </a:r>
            <a:r>
              <a:rPr lang="en-US" baseline="0" dirty="0" smtClean="0"/>
              <a:t>, ischemic bowel or volvulus, cholangitis, </a:t>
            </a:r>
            <a:r>
              <a:rPr lang="en-US" baseline="0" dirty="0" err="1" smtClean="0"/>
              <a:t>cholecystitis</a:t>
            </a:r>
            <a:r>
              <a:rPr lang="en-US" baseline="0" dirty="0" smtClean="0"/>
              <a:t>, pyelonephritis associated with obstruction or abscess, necrotizing soft tissue infection, other deep space infection (i.e. septic arthritis, empyema = </a:t>
            </a:r>
            <a:r>
              <a:rPr lang="en-US" baseline="0" dirty="0" err="1" smtClean="0"/>
              <a:t>pyothorax</a:t>
            </a:r>
            <a:r>
              <a:rPr lang="en-US" baseline="0" dirty="0" smtClean="0"/>
              <a:t>), implanted device infection</a:t>
            </a:r>
          </a:p>
          <a:p>
            <a:endParaRPr lang="en-US" baseline="0" dirty="0" smtClean="0"/>
          </a:p>
          <a:p>
            <a:r>
              <a:rPr lang="en-US" baseline="0" dirty="0" smtClean="0"/>
              <a:t>Decreased survival beyond 6-12h time point</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18</a:t>
            </a:fld>
            <a:endParaRPr lang="en-US"/>
          </a:p>
        </p:txBody>
      </p:sp>
    </p:spTree>
    <p:extLst>
      <p:ext uri="{BB962C8B-B14F-4D97-AF65-F5344CB8AC3E}">
        <p14:creationId xmlns:p14="http://schemas.microsoft.com/office/powerpoint/2010/main" val="585463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Recommend crystalloid usage over gelatins</a:t>
            </a:r>
            <a:r>
              <a:rPr lang="en-US" baseline="0" dirty="0" smtClean="0"/>
              <a:t> (weak rec, low evidence)</a:t>
            </a:r>
          </a:p>
          <a:p>
            <a:r>
              <a:rPr lang="en-US" baseline="0" dirty="0" smtClean="0"/>
              <a:t>IV fluids in patient resuscitation is a cornerstone of modern therapy, but there is still much needed research in this area with randomized clinical trials</a:t>
            </a:r>
          </a:p>
          <a:p>
            <a:endParaRPr lang="en-US" baseline="0" dirty="0" smtClean="0"/>
          </a:p>
          <a:p>
            <a:r>
              <a:rPr lang="en-US" baseline="0" dirty="0" smtClean="0"/>
              <a:t>Fluid balance studies:</a:t>
            </a:r>
          </a:p>
          <a:p>
            <a:pPr marL="171450" indent="-171450">
              <a:buFontTx/>
              <a:buChar char="-"/>
            </a:pPr>
            <a:r>
              <a:rPr lang="en-US" baseline="0" dirty="0" smtClean="0"/>
              <a:t>Mortality: Mitchell et al 2015---associated with impaired mobility </a:t>
            </a:r>
          </a:p>
          <a:p>
            <a:pPr marL="171450" indent="-171450">
              <a:buFontTx/>
              <a:buChar char="-"/>
            </a:pPr>
            <a:r>
              <a:rPr lang="en-US" baseline="0" dirty="0" err="1" smtClean="0"/>
              <a:t>Acheampong</a:t>
            </a:r>
            <a:r>
              <a:rPr lang="en-US" baseline="0" dirty="0" smtClean="0"/>
              <a:t> and Vincent (2015) A positive fluid balance is an independent prognostic factor in patients with sepsis. </a:t>
            </a:r>
            <a:r>
              <a:rPr lang="en-US" baseline="0" dirty="0" err="1" smtClean="0"/>
              <a:t>Crit</a:t>
            </a:r>
            <a:r>
              <a:rPr lang="en-US" baseline="0" dirty="0" smtClean="0"/>
              <a:t> Care 19:251.—associated with higher mortality</a:t>
            </a:r>
          </a:p>
          <a:p>
            <a:pPr marL="0" indent="0">
              <a:buFontTx/>
              <a:buNone/>
            </a:pPr>
            <a:endParaRPr lang="en-US" baseline="0" dirty="0" smtClean="0"/>
          </a:p>
          <a:p>
            <a:pPr marL="0" indent="0">
              <a:buFontTx/>
              <a:buNone/>
            </a:pPr>
            <a:r>
              <a:rPr lang="en-US" baseline="0" dirty="0" smtClean="0"/>
              <a:t>Unable to recommend one crystalloid over another, as no direct comparisons have been made between isotonic saline and balanced salt solutions in septic patients</a:t>
            </a:r>
          </a:p>
          <a:p>
            <a:pPr marL="171450" indent="-171450">
              <a:buFontTx/>
              <a:buChar char="-"/>
            </a:pPr>
            <a:r>
              <a:rPr lang="en-US" baseline="0" dirty="0" smtClean="0"/>
              <a:t>DO recommend avoiding </a:t>
            </a:r>
            <a:r>
              <a:rPr lang="en-US" baseline="0" dirty="0" err="1" smtClean="0"/>
              <a:t>hyperchloremia</a:t>
            </a:r>
            <a:r>
              <a:rPr lang="en-US" baseline="0" dirty="0" smtClean="0"/>
              <a:t> and close monitoring of serum chloride levels due to one study that suggested increased rates of AKI and RRT in patients with chloride-liberal strategy vs. chloride-restricted strategy</a:t>
            </a:r>
          </a:p>
          <a:p>
            <a:pPr marL="0" indent="0">
              <a:buFontTx/>
              <a:buNone/>
            </a:pPr>
            <a:endParaRPr lang="en-US" baseline="0" dirty="0" smtClean="0"/>
          </a:p>
          <a:p>
            <a:pPr marL="0" indent="0">
              <a:buFontTx/>
              <a:buNone/>
            </a:pPr>
            <a:r>
              <a:rPr lang="en-US" baseline="0" dirty="0" smtClean="0"/>
              <a:t>SAFE study: No differences in</a:t>
            </a:r>
          </a:p>
          <a:p>
            <a:pPr marL="171450" indent="-171450">
              <a:buFontTx/>
              <a:buChar char="-"/>
            </a:pPr>
            <a:r>
              <a:rPr lang="en-US" baseline="0" dirty="0" smtClean="0"/>
              <a:t>Days spent in ICU or hospital overall</a:t>
            </a:r>
          </a:p>
          <a:p>
            <a:pPr marL="171450" indent="-171450">
              <a:buFontTx/>
              <a:buChar char="-"/>
            </a:pPr>
            <a:r>
              <a:rPr lang="en-US" baseline="0" dirty="0" smtClean="0"/>
              <a:t>Days of mechanical ventilation</a:t>
            </a:r>
          </a:p>
          <a:p>
            <a:pPr marL="171450" indent="-171450">
              <a:buFontTx/>
              <a:buChar char="-"/>
            </a:pPr>
            <a:r>
              <a:rPr lang="en-US" baseline="0" dirty="0" smtClean="0"/>
              <a:t>Days of RRT</a:t>
            </a:r>
          </a:p>
          <a:p>
            <a:pPr marL="0" indent="0">
              <a:buFontTx/>
              <a:buNone/>
            </a:pPr>
            <a:r>
              <a:rPr lang="en-US" baseline="0" dirty="0" smtClean="0"/>
              <a:t>This study was redacted in September 2004, so only 4 months after it was published in the NEJM; uncertain as to why</a:t>
            </a:r>
          </a:p>
          <a:p>
            <a:pPr marL="0" indent="0">
              <a:buFontTx/>
              <a:buNone/>
            </a:pPr>
            <a:r>
              <a:rPr lang="en-US" baseline="0" dirty="0" smtClean="0"/>
              <a:t>Since then, several meta-analyses have investigated this question and across the board, a trend towards decreased mortality in patients for whom albumin has been used was detected, both when albumin was used as for resuscitation and maintenance</a:t>
            </a:r>
          </a:p>
          <a:p>
            <a:pPr marL="0" indent="0">
              <a:buFontTx/>
              <a:buNone/>
            </a:pPr>
            <a:endParaRPr lang="en-US" baseline="0" dirty="0" smtClean="0"/>
          </a:p>
          <a:p>
            <a:pPr marL="0" indent="0">
              <a:buFontTx/>
              <a:buNone/>
            </a:pPr>
            <a:r>
              <a:rPr lang="en-US" baseline="0" dirty="0" smtClean="0"/>
              <a:t>Also do not recommend using gelatin for acute resuscitation (mostly due to cost); studies have not demonstrated RRT and mortality w/ gelatin vs. crystalloid vs. albumin</a:t>
            </a:r>
          </a:p>
        </p:txBody>
      </p:sp>
      <p:sp>
        <p:nvSpPr>
          <p:cNvPr id="4" name="Slide Number Placeholder 3"/>
          <p:cNvSpPr>
            <a:spLocks noGrp="1"/>
          </p:cNvSpPr>
          <p:nvPr>
            <p:ph type="sldNum" sz="quarter" idx="10"/>
          </p:nvPr>
        </p:nvSpPr>
        <p:spPr/>
        <p:txBody>
          <a:bodyPr/>
          <a:lstStyle/>
          <a:p>
            <a:fld id="{47ADB8F3-57DA-8F47-8DFA-0EB9B4028C78}" type="slidenum">
              <a:rPr lang="en-US" smtClean="0"/>
              <a:t>19</a:t>
            </a:fld>
            <a:endParaRPr lang="en-US"/>
          </a:p>
        </p:txBody>
      </p:sp>
    </p:spTree>
    <p:extLst>
      <p:ext uri="{BB962C8B-B14F-4D97-AF65-F5344CB8AC3E}">
        <p14:creationId xmlns:p14="http://schemas.microsoft.com/office/powerpoint/2010/main" val="1633744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Highly selected patients: low risks of tachyarrhythmias or absolute/relative bradycardia</a:t>
            </a:r>
          </a:p>
          <a:p>
            <a:r>
              <a:rPr lang="en-US" dirty="0" smtClean="0"/>
              <a:t>Renal protection: low-dose</a:t>
            </a:r>
            <a:r>
              <a:rPr lang="en-US" baseline="0" dirty="0" smtClean="0"/>
              <a:t> dopamine vs. placebo produced no difference in the need for RRT, urine output, time to renal recovery, survival, ICU/hospital stay, or arrhythmias, so not recommended to use this for renal protection alone</a:t>
            </a:r>
            <a:endParaRPr lang="en-US" dirty="0" smtClean="0"/>
          </a:p>
          <a:p>
            <a:endParaRPr lang="en-US" dirty="0" smtClean="0"/>
          </a:p>
          <a:p>
            <a:r>
              <a:rPr lang="en-US" dirty="0" smtClean="0"/>
              <a:t>Epinephrine produced hyperlactatemia</a:t>
            </a:r>
            <a:r>
              <a:rPr lang="en-US" baseline="0" dirty="0" smtClean="0"/>
              <a:t> and may reduce splanchnic circulation, but outcomes have not been documented to be clinically worse</a:t>
            </a:r>
          </a:p>
          <a:p>
            <a:pPr marL="171450" indent="-171450">
              <a:buFontTx/>
              <a:buChar char="-"/>
            </a:pPr>
            <a:r>
              <a:rPr lang="en-US" baseline="0" dirty="0" smtClean="0"/>
              <a:t>May cause increase in drug adverse effects</a:t>
            </a:r>
          </a:p>
          <a:p>
            <a:pPr marL="171450" indent="-171450">
              <a:buFontTx/>
              <a:buChar char="-"/>
            </a:pPr>
            <a:r>
              <a:rPr lang="en-US" baseline="0" dirty="0" smtClean="0"/>
              <a:t>May also preclude lactate clearance and thereby preclude using that to guide resuscitation</a:t>
            </a:r>
          </a:p>
          <a:p>
            <a:pPr marL="0" indent="0">
              <a:buFontTx/>
              <a:buNone/>
            </a:pPr>
            <a:endParaRPr lang="en-US" baseline="0" dirty="0" smtClean="0"/>
          </a:p>
          <a:p>
            <a:pPr marL="0" indent="0">
              <a:buFontTx/>
              <a:buNone/>
            </a:pPr>
            <a:r>
              <a:rPr lang="en-US" baseline="0" dirty="0" smtClean="0"/>
              <a:t>Vasopressin may work when </a:t>
            </a:r>
            <a:r>
              <a:rPr lang="en-US" baseline="0" dirty="0" err="1" smtClean="0"/>
              <a:t>pt</a:t>
            </a:r>
            <a:r>
              <a:rPr lang="en-US" baseline="0" dirty="0" smtClean="0"/>
              <a:t> is refractory to other vasopressors.</a:t>
            </a:r>
          </a:p>
          <a:p>
            <a:pPr marL="0" indent="0">
              <a:buFontTx/>
              <a:buNone/>
            </a:pPr>
            <a:r>
              <a:rPr lang="en-US" baseline="0" dirty="0" smtClean="0"/>
              <a:t>- Higher doses have been associated with cardiac, digital, and splanchnic ischemia.</a:t>
            </a:r>
          </a:p>
          <a:p>
            <a:pPr marL="0" indent="0">
              <a:buFontTx/>
              <a:buNone/>
            </a:pPr>
            <a:r>
              <a:rPr lang="en-US" baseline="0" dirty="0" smtClean="0"/>
              <a:t>- Not first line and caution should be used in patients who are not </a:t>
            </a:r>
            <a:r>
              <a:rPr lang="en-US" baseline="0" dirty="0" err="1" smtClean="0"/>
              <a:t>euvolemic</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20</a:t>
            </a:fld>
            <a:endParaRPr lang="en-US"/>
          </a:p>
        </p:txBody>
      </p:sp>
    </p:spTree>
    <p:extLst>
      <p:ext uri="{BB962C8B-B14F-4D97-AF65-F5344CB8AC3E}">
        <p14:creationId xmlns:p14="http://schemas.microsoft.com/office/powerpoint/2010/main" val="3927472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be difficult to determine cardiac output/function because decreased EF</a:t>
            </a:r>
            <a:r>
              <a:rPr lang="en-US" baseline="0" dirty="0" smtClean="0"/>
              <a:t> does not necessarily equate to inadequate cardiac output</a:t>
            </a:r>
          </a:p>
          <a:p>
            <a:r>
              <a:rPr lang="en-US" baseline="0" dirty="0" smtClean="0"/>
              <a:t>Some patients may have improved tissue perfusion with inotropic therapy with the goal of increasing O2 delivery, in which case DOBUTAMINE is the first choice inotrope</a:t>
            </a:r>
          </a:p>
          <a:p>
            <a:endParaRPr lang="en-US" baseline="0" dirty="0" smtClean="0"/>
          </a:p>
          <a:p>
            <a:r>
              <a:rPr lang="en-US" baseline="0" dirty="0" smtClean="0"/>
              <a:t>No clear benefit of </a:t>
            </a:r>
            <a:r>
              <a:rPr lang="en-US" baseline="0" dirty="0" err="1" smtClean="0"/>
              <a:t>Levosimendan</a:t>
            </a:r>
            <a:r>
              <a:rPr lang="en-US" baseline="0" dirty="0" smtClean="0"/>
              <a:t> over </a:t>
            </a:r>
            <a:r>
              <a:rPr lang="en-US" baseline="0" dirty="0" err="1" smtClean="0"/>
              <a:t>dobutamine</a:t>
            </a:r>
            <a:r>
              <a:rPr lang="en-US" baseline="0" dirty="0" smtClean="0"/>
              <a:t> and it is more expensive and unavailable in many parts of the world</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21</a:t>
            </a:fld>
            <a:endParaRPr lang="en-US"/>
          </a:p>
        </p:txBody>
      </p:sp>
    </p:spTree>
    <p:extLst>
      <p:ext uri="{BB962C8B-B14F-4D97-AF65-F5344CB8AC3E}">
        <p14:creationId xmlns:p14="http://schemas.microsoft.com/office/powerpoint/2010/main" val="18919181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Conflicting</a:t>
            </a:r>
            <a:r>
              <a:rPr lang="en-US" baseline="0" dirty="0" smtClean="0"/>
              <a:t> data between larger multicenter trials (CORTICUS) and smaller RCTs</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23</a:t>
            </a:fld>
            <a:endParaRPr lang="en-US"/>
          </a:p>
        </p:txBody>
      </p:sp>
    </p:spTree>
    <p:extLst>
      <p:ext uri="{BB962C8B-B14F-4D97-AF65-F5344CB8AC3E}">
        <p14:creationId xmlns:p14="http://schemas.microsoft.com/office/powerpoint/2010/main" val="832163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smtClean="0"/>
              <a:t>These new guidelines can be applied to less severely ill patients who are still in need of resuscitation</a:t>
            </a:r>
          </a:p>
          <a:p>
            <a:pPr marL="628650" lvl="1" indent="-171450">
              <a:buFont typeface="Arial"/>
              <a:buChar char="•"/>
            </a:pPr>
            <a:r>
              <a:rPr lang="en-US" dirty="0" smtClean="0"/>
              <a:t>The ability to predict response</a:t>
            </a:r>
            <a:r>
              <a:rPr lang="en-US" baseline="0" dirty="0" smtClean="0"/>
              <a:t> to a fluid challenge when CVP is normal is limited</a:t>
            </a:r>
          </a:p>
          <a:p>
            <a:pPr marL="1085850" lvl="2" indent="-171450">
              <a:buFont typeface="Arial"/>
              <a:buChar char="•"/>
            </a:pPr>
            <a:r>
              <a:rPr lang="en-US" baseline="0" dirty="0" smtClean="0"/>
              <a:t>The same is true for other static measurements of R or L heart pressures/volumes</a:t>
            </a:r>
            <a:r>
              <a:rPr lang="en-US" baseline="0" dirty="0" smtClean="0">
                <a:sym typeface="Wingdings"/>
              </a:rPr>
              <a:t> dynamic measurements are better proxies for determining which patients will respond to fluid therapy</a:t>
            </a:r>
            <a:endParaRPr lang="en-US" dirty="0" smtClean="0"/>
          </a:p>
          <a:p>
            <a:pPr marL="171450" indent="-171450">
              <a:buFont typeface="Arial"/>
              <a:buChar char="•"/>
            </a:pPr>
            <a:endParaRPr lang="en-US" dirty="0" smtClean="0"/>
          </a:p>
          <a:p>
            <a:pPr marL="171450" indent="-171450">
              <a:buFont typeface="Arial"/>
              <a:buChar char="•"/>
            </a:pPr>
            <a:r>
              <a:rPr lang="en-US" dirty="0" smtClean="0"/>
              <a:t>If</a:t>
            </a:r>
            <a:r>
              <a:rPr lang="en-US" baseline="0" dirty="0" smtClean="0"/>
              <a:t> clinical examination does not lead to a clear diagnosis, further hemodynamic/cardiac assessment is recommended (BPS)</a:t>
            </a:r>
          </a:p>
          <a:p>
            <a:pPr marL="171450" indent="-171450">
              <a:buFont typeface="Arial"/>
              <a:buChar char="•"/>
            </a:pPr>
            <a:r>
              <a:rPr lang="en-US" baseline="0" dirty="0" smtClean="0"/>
              <a:t>Assess dynamic v. static variables to predict fluid responsiveness (weak, low)</a:t>
            </a:r>
          </a:p>
          <a:p>
            <a:pPr marL="171450" indent="-171450">
              <a:buFont typeface="Arial"/>
              <a:buChar char="•"/>
            </a:pPr>
            <a:r>
              <a:rPr lang="en-US" baseline="0" dirty="0" smtClean="0"/>
              <a:t>MAP Studies</a:t>
            </a:r>
          </a:p>
          <a:p>
            <a:pPr marL="628650" lvl="1" indent="-171450">
              <a:buFont typeface="Arial"/>
              <a:buChar char="•"/>
            </a:pPr>
            <a:r>
              <a:rPr lang="en-US" baseline="0" dirty="0" smtClean="0"/>
              <a:t>Two separate studies demonstrated that MAP of 65 mmHg vs. 85 mmHg did not produce a difference in renal function, arterial lactate levels, O2 delivery/consumption, gastric mucosal PCO2, RBC velocity, or skin capillary flow</a:t>
            </a:r>
          </a:p>
          <a:p>
            <a:pPr marL="628650" lvl="1" indent="-171450">
              <a:buFont typeface="Arial"/>
              <a:buChar char="•"/>
            </a:pPr>
            <a:r>
              <a:rPr lang="en-US" baseline="0" dirty="0" smtClean="0"/>
              <a:t>No difference in 28 day or 90 day mortality in patients w/ MAP of 65 mmHg vs. 85 mmHg</a:t>
            </a:r>
          </a:p>
          <a:p>
            <a:pPr marL="628650" lvl="1" indent="-171450">
              <a:buFont typeface="Arial"/>
              <a:buChar char="•"/>
            </a:pPr>
            <a:r>
              <a:rPr lang="en-US" baseline="0" dirty="0" smtClean="0"/>
              <a:t>Target MAP of 85 mmHg WAS associated with: significantly higher risk of arrhythmias</a:t>
            </a:r>
          </a:p>
          <a:p>
            <a:pPr marL="1085850" lvl="2" indent="-171450">
              <a:buFont typeface="Arial"/>
              <a:buChar char="•"/>
            </a:pPr>
            <a:r>
              <a:rPr lang="en-US" baseline="0" dirty="0" smtClean="0"/>
              <a:t>Fewer complications seen in patients with chronic hypertension (required less renal replacement therapy)</a:t>
            </a:r>
          </a:p>
          <a:p>
            <a:pPr marL="628650" lvl="1" indent="-171450">
              <a:buFont typeface="Arial"/>
              <a:buChar char="•"/>
            </a:pPr>
            <a:r>
              <a:rPr lang="en-US" baseline="0" dirty="0" smtClean="0"/>
              <a:t>Lactate: not a direct measure of tissue perfusion, but studies have shown that regardless of the source, increased lactate is associated with worse outcomes.</a:t>
            </a:r>
          </a:p>
          <a:p>
            <a:pPr marL="1085850" lvl="2" indent="-171450">
              <a:buFont typeface="Arial"/>
              <a:buChar char="•"/>
            </a:pPr>
            <a:r>
              <a:rPr lang="en-US" baseline="0" dirty="0" smtClean="0"/>
              <a:t>May be a more objective surrogate for tissue perfusion vs. PE or urine output</a:t>
            </a:r>
          </a:p>
          <a:p>
            <a:pPr marL="1085850" lvl="2" indent="-171450">
              <a:buFont typeface="Arial"/>
              <a:buChar char="•"/>
            </a:pPr>
            <a:r>
              <a:rPr lang="en-US" baseline="0" dirty="0" smtClean="0"/>
              <a:t>Significant reduction in mortality seen in lactate-guided resuscitation vs. resuscitation without lactate monitoring</a:t>
            </a:r>
          </a:p>
          <a:p>
            <a:pPr marL="1543050" lvl="3" indent="-171450">
              <a:buFont typeface="Arial"/>
              <a:buChar char="•"/>
            </a:pPr>
            <a:r>
              <a:rPr lang="en-US" baseline="0" dirty="0" smtClean="0"/>
              <a:t>Also decreased mortality when compared to SCVO2 normalization strategy</a:t>
            </a:r>
          </a:p>
        </p:txBody>
      </p:sp>
      <p:sp>
        <p:nvSpPr>
          <p:cNvPr id="4" name="Slide Number Placeholder 3"/>
          <p:cNvSpPr>
            <a:spLocks noGrp="1"/>
          </p:cNvSpPr>
          <p:nvPr>
            <p:ph type="sldNum" sz="quarter" idx="10"/>
          </p:nvPr>
        </p:nvSpPr>
        <p:spPr/>
        <p:txBody>
          <a:bodyPr/>
          <a:lstStyle/>
          <a:p>
            <a:fld id="{47ADB8F3-57DA-8F47-8DFA-0EB9B4028C78}" type="slidenum">
              <a:rPr lang="en-US" smtClean="0"/>
              <a:t>5</a:t>
            </a:fld>
            <a:endParaRPr lang="en-US"/>
          </a:p>
        </p:txBody>
      </p:sp>
    </p:spTree>
    <p:extLst>
      <p:ext uri="{BB962C8B-B14F-4D97-AF65-F5344CB8AC3E}">
        <p14:creationId xmlns:p14="http://schemas.microsoft.com/office/powerpoint/2010/main" val="25691773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FFP:</a:t>
            </a:r>
          </a:p>
          <a:p>
            <a:pPr marL="171450" indent="-171450">
              <a:buFontTx/>
              <a:buChar char="-"/>
            </a:pPr>
            <a:r>
              <a:rPr lang="en-US" baseline="0" dirty="0" smtClean="0"/>
              <a:t>Fails to correct PTT in non-bleeding patients with mild abnormalities</a:t>
            </a:r>
          </a:p>
          <a:p>
            <a:pPr marL="171450" indent="-171450">
              <a:buFontTx/>
              <a:buChar char="-"/>
            </a:pPr>
            <a:r>
              <a:rPr lang="en-US" baseline="0" dirty="0" smtClean="0"/>
              <a:t>No studies suggest that corrects of more severe coagulation abnormalities benefits patients who are not bleeding</a:t>
            </a:r>
          </a:p>
          <a:p>
            <a:pPr marL="171450" indent="-171450">
              <a:buFontTx/>
              <a:buChar char="-"/>
            </a:pPr>
            <a:r>
              <a:rPr lang="en-US" baseline="0" dirty="0" smtClean="0"/>
              <a:t>No mention in this SCC regarding oncotic pressure or direct repair/restoration to the endothelial glycocalyx</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24</a:t>
            </a:fld>
            <a:endParaRPr lang="en-US"/>
          </a:p>
        </p:txBody>
      </p:sp>
    </p:spTree>
    <p:extLst>
      <p:ext uri="{BB962C8B-B14F-4D97-AF65-F5344CB8AC3E}">
        <p14:creationId xmlns:p14="http://schemas.microsoft.com/office/powerpoint/2010/main" val="32735356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Largest</a:t>
            </a:r>
            <a:r>
              <a:rPr lang="en-US" baseline="0" dirty="0" smtClean="0"/>
              <a:t> Trial: Brower et all 2000 Ventilation with lower tidal volumes as compared with traditional tidal volumes for acute lung injury and the acute respiratory distress syndrome. NEJM 342(18):1301-1308.</a:t>
            </a:r>
          </a:p>
          <a:p>
            <a:endParaRPr lang="en-US" baseline="0" dirty="0" smtClean="0"/>
          </a:p>
          <a:p>
            <a:r>
              <a:rPr lang="en-US" baseline="0" dirty="0" smtClean="0"/>
              <a:t>Hypercapnia contraindications: high ICP, sick cell crisis</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28</a:t>
            </a:fld>
            <a:endParaRPr lang="en-US"/>
          </a:p>
        </p:txBody>
      </p:sp>
    </p:spTree>
    <p:extLst>
      <p:ext uri="{BB962C8B-B14F-4D97-AF65-F5344CB8AC3E}">
        <p14:creationId xmlns:p14="http://schemas.microsoft.com/office/powerpoint/2010/main" val="67664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Higher PEEP</a:t>
            </a:r>
            <a:r>
              <a:rPr lang="en-US" baseline="0" dirty="0" smtClean="0"/>
              <a:t> did not change mortality in </a:t>
            </a:r>
            <a:r>
              <a:rPr lang="en-US" baseline="0" dirty="0" err="1" smtClean="0"/>
              <a:t>pt</a:t>
            </a:r>
            <a:r>
              <a:rPr lang="en-US" baseline="0" dirty="0" smtClean="0"/>
              <a:t> with mild ARDS, but did improve it in patients with moderate to severe ARDS</a:t>
            </a:r>
            <a:endParaRPr lang="en-US" dirty="0" smtClean="0"/>
          </a:p>
          <a:p>
            <a:r>
              <a:rPr lang="en-US" dirty="0" smtClean="0"/>
              <a:t>Ventilator-induced lung injury---based upon animal</a:t>
            </a:r>
            <a:r>
              <a:rPr lang="en-US" baseline="0" dirty="0" smtClean="0"/>
              <a:t> models</a:t>
            </a:r>
          </a:p>
          <a:p>
            <a:endParaRPr lang="en-US" baseline="0" dirty="0" smtClean="0"/>
          </a:p>
          <a:p>
            <a:r>
              <a:rPr lang="en-US" baseline="0" dirty="0" smtClean="0"/>
              <a:t>Survival w/ higher PEEP and PaO2/FiO2 paper: </a:t>
            </a:r>
            <a:r>
              <a:rPr lang="en-US" baseline="0" dirty="0" err="1" smtClean="0"/>
              <a:t>Goligher</a:t>
            </a:r>
            <a:r>
              <a:rPr lang="en-US" baseline="0" dirty="0" smtClean="0"/>
              <a:t> et al (2014) oxygenation response to positive end-expiratory pressure predicts mortality in acute respiratory distress syndrome. A secondary analysis of the LOVS and </a:t>
            </a:r>
            <a:r>
              <a:rPr lang="en-US" baseline="0" dirty="0" err="1" smtClean="0"/>
              <a:t>ExPress</a:t>
            </a:r>
            <a:r>
              <a:rPr lang="en-US" baseline="0" dirty="0" smtClean="0"/>
              <a:t> trials. Am J </a:t>
            </a:r>
            <a:r>
              <a:rPr lang="en-US" baseline="0" dirty="0" err="1" smtClean="0"/>
              <a:t>Respir</a:t>
            </a:r>
            <a:r>
              <a:rPr lang="en-US" baseline="0" dirty="0" smtClean="0"/>
              <a:t> </a:t>
            </a:r>
            <a:r>
              <a:rPr lang="en-US" baseline="0" dirty="0" err="1" smtClean="0"/>
              <a:t>Crit</a:t>
            </a:r>
            <a:r>
              <a:rPr lang="en-US" baseline="0" dirty="0" smtClean="0"/>
              <a:t> Care Med 190(1):70-76.</a:t>
            </a:r>
          </a:p>
          <a:p>
            <a:endParaRPr lang="en-US" baseline="0" dirty="0" smtClean="0"/>
          </a:p>
          <a:p>
            <a:r>
              <a:rPr lang="en-US" baseline="0" dirty="0" smtClean="0"/>
              <a:t>Effects of recruitment maneuvers, such as CPAP (continuous positive airway pressure) may be transient</a:t>
            </a:r>
          </a:p>
          <a:p>
            <a:r>
              <a:rPr lang="en-US" baseline="0" dirty="0" smtClean="0"/>
              <a:t>Effects include:</a:t>
            </a:r>
          </a:p>
          <a:p>
            <a:pPr marL="171450" indent="-171450">
              <a:buFontTx/>
              <a:buChar char="-"/>
            </a:pPr>
            <a:r>
              <a:rPr lang="en-US" baseline="0" dirty="0" smtClean="0"/>
              <a:t>Temporarily increasing </a:t>
            </a:r>
            <a:r>
              <a:rPr lang="en-US" baseline="0" dirty="0" err="1" smtClean="0"/>
              <a:t>transpulmonary</a:t>
            </a:r>
            <a:r>
              <a:rPr lang="en-US" baseline="0" dirty="0" smtClean="0"/>
              <a:t> pressure </a:t>
            </a:r>
            <a:r>
              <a:rPr lang="en-US" baseline="0" dirty="0" smtClean="0">
                <a:sym typeface="Wingdings"/>
              </a:rPr>
              <a:t> open </a:t>
            </a:r>
            <a:r>
              <a:rPr lang="en-US" baseline="0" dirty="0" err="1" smtClean="0">
                <a:sym typeface="Wingdings"/>
              </a:rPr>
              <a:t>atelectatic</a:t>
            </a:r>
            <a:r>
              <a:rPr lang="en-US" baseline="0" dirty="0" smtClean="0">
                <a:sym typeface="Wingdings"/>
              </a:rPr>
              <a:t> alveoli</a:t>
            </a:r>
          </a:p>
          <a:p>
            <a:pPr marL="171450" indent="-171450">
              <a:buFontTx/>
              <a:buChar char="-"/>
            </a:pPr>
            <a:r>
              <a:rPr lang="en-US" baseline="0" dirty="0" smtClean="0">
                <a:sym typeface="Wingdings"/>
              </a:rPr>
              <a:t>Negative: may </a:t>
            </a:r>
            <a:r>
              <a:rPr lang="en-US" baseline="0" dirty="0" err="1" smtClean="0">
                <a:sym typeface="Wingdings"/>
              </a:rPr>
              <a:t>overdistend</a:t>
            </a:r>
            <a:r>
              <a:rPr lang="en-US" baseline="0" dirty="0" smtClean="0">
                <a:sym typeface="Wingdings"/>
              </a:rPr>
              <a:t> aerated lung units and cause VILI (ventilator-induced lung injury) or transient hypotension</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29</a:t>
            </a:fld>
            <a:endParaRPr lang="en-US"/>
          </a:p>
        </p:txBody>
      </p:sp>
    </p:spTree>
    <p:extLst>
      <p:ext uri="{BB962C8B-B14F-4D97-AF65-F5344CB8AC3E}">
        <p14:creationId xmlns:p14="http://schemas.microsoft.com/office/powerpoint/2010/main" val="2434977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Unclear whether HFOV</a:t>
            </a:r>
            <a:r>
              <a:rPr lang="en-US" baseline="0" dirty="0" smtClean="0"/>
              <a:t> could be used as rescue technique for refractory ARDS</a:t>
            </a:r>
          </a:p>
          <a:p>
            <a:endParaRPr lang="en-US" baseline="0" dirty="0" smtClean="0"/>
          </a:p>
          <a:p>
            <a:r>
              <a:rPr lang="en-US" baseline="0" dirty="0" smtClean="0"/>
              <a:t>Benefits of NIV:</a:t>
            </a:r>
          </a:p>
          <a:p>
            <a:pPr marL="171450" indent="-171450">
              <a:buFontTx/>
              <a:buChar char="-"/>
            </a:pPr>
            <a:r>
              <a:rPr lang="en-US" baseline="0" dirty="0" smtClean="0"/>
              <a:t>Increased communication (not for our patients)</a:t>
            </a:r>
          </a:p>
          <a:p>
            <a:pPr marL="171450" indent="-171450">
              <a:buFontTx/>
              <a:buChar char="-"/>
            </a:pPr>
            <a:r>
              <a:rPr lang="en-US" baseline="0" dirty="0" smtClean="0"/>
              <a:t>Less sedation</a:t>
            </a:r>
          </a:p>
          <a:p>
            <a:pPr marL="171450" indent="-171450">
              <a:buFontTx/>
              <a:buChar char="-"/>
            </a:pPr>
            <a:r>
              <a:rPr lang="en-US" baseline="0" dirty="0" smtClean="0"/>
              <a:t>Avoid intubation</a:t>
            </a:r>
          </a:p>
          <a:p>
            <a:r>
              <a:rPr lang="en-US" baseline="0" dirty="0" smtClean="0"/>
              <a:t>Problems with NIV:</a:t>
            </a:r>
          </a:p>
          <a:p>
            <a:pPr marL="171450" indent="-171450">
              <a:buFontTx/>
              <a:buChar char="-"/>
            </a:pPr>
            <a:r>
              <a:rPr lang="en-US" baseline="0" dirty="0" smtClean="0"/>
              <a:t>Preclude use of low TV ventilation or achieving adequate levels of PEEP—the previously established lung-protective mechanisms of MV</a:t>
            </a:r>
          </a:p>
          <a:p>
            <a:pPr marL="171450" indent="-171450">
              <a:buFontTx/>
              <a:buChar char="-"/>
            </a:pPr>
            <a:r>
              <a:rPr lang="en-US" baseline="0" dirty="0" smtClean="0"/>
              <a:t>Impedes ability to eat</a:t>
            </a:r>
          </a:p>
          <a:p>
            <a:pPr marL="171450" indent="-171450">
              <a:buFontTx/>
              <a:buChar char="-"/>
            </a:pPr>
            <a:r>
              <a:rPr lang="en-US" baseline="0" dirty="0" smtClean="0"/>
              <a:t>Facial skin breakdown due to prolonged necessity</a:t>
            </a:r>
          </a:p>
          <a:p>
            <a:pPr marL="171450" indent="-171450">
              <a:buFontTx/>
              <a:buChar char="-"/>
            </a:pPr>
            <a:r>
              <a:rPr lang="en-US" baseline="0" dirty="0" smtClean="0"/>
              <a:t>Failure to rest respiratory muscles</a:t>
            </a:r>
          </a:p>
          <a:p>
            <a:pPr marL="0" indent="0">
              <a:buFontTx/>
              <a:buNone/>
            </a:pPr>
            <a:endParaRPr lang="en-US" baseline="0" dirty="0" smtClean="0"/>
          </a:p>
          <a:p>
            <a:pPr marL="0" indent="0">
              <a:buFontTx/>
              <a:buNone/>
            </a:pPr>
            <a:r>
              <a:rPr lang="en-US" baseline="0" dirty="0" smtClean="0"/>
              <a:t>NMBAs:</a:t>
            </a:r>
          </a:p>
          <a:p>
            <a:pPr marL="171450" indent="-171450">
              <a:buFontTx/>
              <a:buChar char="-"/>
            </a:pPr>
            <a:r>
              <a:rPr lang="en-US" baseline="0" dirty="0" smtClean="0"/>
              <a:t>Improve chest wall compliance</a:t>
            </a:r>
          </a:p>
          <a:p>
            <a:pPr marL="171450" indent="-171450">
              <a:buFontTx/>
              <a:buChar char="-"/>
            </a:pPr>
            <a:r>
              <a:rPr lang="en-US" baseline="0" dirty="0" smtClean="0"/>
              <a:t>Prevent respiratory dyssynchrony</a:t>
            </a:r>
          </a:p>
          <a:p>
            <a:pPr marL="171450" indent="-171450">
              <a:buFontTx/>
              <a:buChar char="-"/>
            </a:pPr>
            <a:r>
              <a:rPr lang="en-US" baseline="0" dirty="0" smtClean="0"/>
              <a:t>Reduce peak airway pressure</a:t>
            </a:r>
          </a:p>
          <a:p>
            <a:pPr marL="0" indent="0">
              <a:buFontTx/>
              <a:buNone/>
            </a:pPr>
            <a:r>
              <a:rPr lang="en-US" baseline="0" dirty="0" smtClean="0"/>
              <a:t>Not improved (but not worsened) with neuromuscular blockade:</a:t>
            </a:r>
          </a:p>
          <a:p>
            <a:pPr marL="171450" indent="-171450">
              <a:buFontTx/>
              <a:buChar char="-"/>
            </a:pPr>
            <a:r>
              <a:rPr lang="en-US" baseline="0" dirty="0" smtClean="0"/>
              <a:t>Oxygen delivery</a:t>
            </a:r>
          </a:p>
          <a:p>
            <a:pPr marL="171450" indent="-171450">
              <a:buFontTx/>
              <a:buChar char="-"/>
            </a:pPr>
            <a:r>
              <a:rPr lang="en-US" baseline="0" dirty="0" smtClean="0"/>
              <a:t>Oxygen consumption</a:t>
            </a:r>
          </a:p>
          <a:p>
            <a:pPr marL="171450" indent="-171450">
              <a:buFontTx/>
              <a:buChar char="-"/>
            </a:pPr>
            <a:r>
              <a:rPr lang="en-US" baseline="0" dirty="0" smtClean="0"/>
              <a:t>Gastric </a:t>
            </a:r>
            <a:r>
              <a:rPr lang="en-US" baseline="0" dirty="0" err="1" smtClean="0"/>
              <a:t>intramucosal</a:t>
            </a:r>
            <a:r>
              <a:rPr lang="en-US" baseline="0" dirty="0" smtClean="0"/>
              <a:t> pH</a:t>
            </a:r>
            <a:endParaRPr lang="en-US" dirty="0" smtClean="0"/>
          </a:p>
          <a:p>
            <a:endParaRPr lang="en-US" dirty="0" smtClean="0"/>
          </a:p>
          <a:p>
            <a:r>
              <a:rPr lang="en-US" dirty="0" smtClean="0"/>
              <a:t>Photo</a:t>
            </a:r>
            <a:r>
              <a:rPr lang="en-US" baseline="0" dirty="0" smtClean="0"/>
              <a:t> Source: http://</a:t>
            </a:r>
            <a:r>
              <a:rPr lang="en-US" baseline="0" dirty="0" err="1" smtClean="0"/>
              <a:t>www.medtrng.com</a:t>
            </a:r>
            <a:r>
              <a:rPr lang="en-US" baseline="0" dirty="0" smtClean="0"/>
              <a:t>/</a:t>
            </a:r>
            <a:r>
              <a:rPr lang="en-US" baseline="0" dirty="0" err="1" smtClean="0"/>
              <a:t>posturesdirection.htm</a:t>
            </a:r>
            <a:endParaRPr lang="en-US" baseline="0" dirty="0" smtClean="0"/>
          </a:p>
        </p:txBody>
      </p:sp>
      <p:sp>
        <p:nvSpPr>
          <p:cNvPr id="4" name="Slide Number Placeholder 3"/>
          <p:cNvSpPr>
            <a:spLocks noGrp="1"/>
          </p:cNvSpPr>
          <p:nvPr>
            <p:ph type="sldNum" sz="quarter" idx="10"/>
          </p:nvPr>
        </p:nvSpPr>
        <p:spPr/>
        <p:txBody>
          <a:bodyPr/>
          <a:lstStyle/>
          <a:p>
            <a:fld id="{47ADB8F3-57DA-8F47-8DFA-0EB9B4028C78}" type="slidenum">
              <a:rPr lang="en-US" smtClean="0"/>
              <a:t>30</a:t>
            </a:fld>
            <a:endParaRPr lang="en-US"/>
          </a:p>
        </p:txBody>
      </p:sp>
    </p:spTree>
    <p:extLst>
      <p:ext uri="{BB962C8B-B14F-4D97-AF65-F5344CB8AC3E}">
        <p14:creationId xmlns:p14="http://schemas.microsoft.com/office/powerpoint/2010/main" val="25128330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Pulmonary</a:t>
            </a:r>
            <a:r>
              <a:rPr lang="en-US" baseline="0" dirty="0" smtClean="0"/>
              <a:t> edema develops through:</a:t>
            </a:r>
          </a:p>
          <a:p>
            <a:pPr marL="171450" indent="-171450">
              <a:buFontTx/>
              <a:buChar char="-"/>
            </a:pPr>
            <a:r>
              <a:rPr lang="en-US" baseline="0" dirty="0" smtClean="0"/>
              <a:t>Increased capillary permeability</a:t>
            </a:r>
          </a:p>
          <a:p>
            <a:pPr marL="171450" indent="-171450">
              <a:buFontTx/>
              <a:buChar char="-"/>
            </a:pPr>
            <a:r>
              <a:rPr lang="en-US" baseline="0" dirty="0" smtClean="0"/>
              <a:t>Increased hydrostatic pressure</a:t>
            </a:r>
          </a:p>
          <a:p>
            <a:pPr marL="171450" indent="-171450">
              <a:buFontTx/>
              <a:buChar char="-"/>
            </a:pPr>
            <a:r>
              <a:rPr lang="en-US" baseline="0" dirty="0" smtClean="0"/>
              <a:t>Decreased oncotic pressure</a:t>
            </a:r>
          </a:p>
          <a:p>
            <a:pPr marL="0" indent="0">
              <a:buFontTx/>
              <a:buNone/>
            </a:pPr>
            <a:r>
              <a:rPr lang="en-US" baseline="0" dirty="0" smtClean="0"/>
              <a:t>Less weight gain is associated with improved oxygenation and fewer days of MV</a:t>
            </a:r>
          </a:p>
          <a:p>
            <a:pPr marL="0" indent="0">
              <a:buFontTx/>
              <a:buNone/>
            </a:pPr>
            <a:endParaRPr lang="en-US" baseline="0" dirty="0" smtClean="0"/>
          </a:p>
          <a:p>
            <a:pPr marL="0" indent="0">
              <a:buFontTx/>
              <a:buNone/>
            </a:pPr>
            <a:r>
              <a:rPr lang="en-US" baseline="0" dirty="0" smtClean="0"/>
              <a:t>Beta-2 agonist trials: initially suggested to hasten alveolar reabsorption, but three RCTs had to be stopped due to futility or harm associated with Beta-2 agonist administration</a:t>
            </a:r>
            <a:r>
              <a:rPr lang="en-US" baseline="0" dirty="0" smtClean="0">
                <a:sym typeface="Wingdings"/>
              </a:rPr>
              <a:t> reduced survival to discharge, decreased number of ventilator-free days, and produced more tachycardia</a:t>
            </a:r>
          </a:p>
          <a:p>
            <a:pPr marL="0" indent="0">
              <a:buFontTx/>
              <a:buNone/>
            </a:pPr>
            <a:endParaRPr lang="en-US" baseline="0" dirty="0" smtClean="0">
              <a:sym typeface="Wingdings"/>
            </a:endParaRPr>
          </a:p>
          <a:p>
            <a:pPr marL="0" indent="0">
              <a:buFontTx/>
              <a:buNone/>
            </a:pPr>
            <a:r>
              <a:rPr lang="en-US" baseline="0" dirty="0" smtClean="0">
                <a:sym typeface="Wingdings"/>
              </a:rPr>
              <a:t>PA catheter—no obvious benefit, but is an extra resource required, so not recommended</a:t>
            </a:r>
          </a:p>
          <a:p>
            <a:pPr marL="0" indent="0">
              <a:buFontTx/>
              <a:buNone/>
            </a:pPr>
            <a:r>
              <a:rPr lang="en-US" baseline="0" dirty="0" smtClean="0">
                <a:sym typeface="Wingdings"/>
              </a:rPr>
              <a:t>(also—my point: this provides another possible source of infection/site for infection, so limiting invasive devices, I would think, would be recommended)</a:t>
            </a:r>
          </a:p>
          <a:p>
            <a:pPr marL="0" indent="0">
              <a:buFontTx/>
              <a:buNone/>
            </a:pPr>
            <a:endParaRPr lang="en-US" baseline="0" dirty="0" smtClean="0">
              <a:sym typeface="Wingdings"/>
            </a:endParaRPr>
          </a:p>
          <a:p>
            <a:pPr marL="0" indent="0">
              <a:buFontTx/>
              <a:buNone/>
            </a:pPr>
            <a:r>
              <a:rPr lang="en-US" baseline="0" dirty="0" smtClean="0">
                <a:sym typeface="Wingdings"/>
              </a:rPr>
              <a:t>Elevated head:</a:t>
            </a:r>
          </a:p>
          <a:p>
            <a:pPr marL="171450" indent="-171450">
              <a:buFontTx/>
              <a:buChar char="-"/>
            </a:pPr>
            <a:r>
              <a:rPr lang="en-US" baseline="0" dirty="0" smtClean="0">
                <a:sym typeface="Wingdings"/>
              </a:rPr>
              <a:t>Enteral feeding carries an increased risk of developing VAP (50% vs. 9% when semi-recumbent)</a:t>
            </a:r>
          </a:p>
          <a:p>
            <a:pPr marL="0" indent="0">
              <a:buFontTx/>
              <a:buNone/>
            </a:pPr>
            <a:endParaRPr lang="en-US" baseline="0" dirty="0" smtClean="0">
              <a:sym typeface="Wingdings"/>
            </a:endParaRPr>
          </a:p>
          <a:p>
            <a:pPr marL="0" indent="0">
              <a:buFontTx/>
              <a:buNone/>
            </a:pPr>
            <a:r>
              <a:rPr lang="en-US" baseline="0" dirty="0" smtClean="0">
                <a:sym typeface="Wingdings"/>
              </a:rPr>
              <a:t>Spontaneous breathing trials include: low level of pressure support, CPAP (~ 5 cmH2O), using a T-piece; Trial daily with daily awakening trials, as well.</a:t>
            </a:r>
          </a:p>
          <a:p>
            <a:pPr marL="0" indent="0">
              <a:buFontTx/>
              <a:buNone/>
            </a:pPr>
            <a:r>
              <a:rPr lang="en-US" baseline="0" dirty="0" smtClean="0">
                <a:sym typeface="Wingdings"/>
              </a:rPr>
              <a:t>Weaning also recommended for sepsis-induced respiratory failure patients who can tolerate weaning (strong rec, moderate evidence)</a:t>
            </a:r>
          </a:p>
        </p:txBody>
      </p:sp>
      <p:sp>
        <p:nvSpPr>
          <p:cNvPr id="4" name="Slide Number Placeholder 3"/>
          <p:cNvSpPr>
            <a:spLocks noGrp="1"/>
          </p:cNvSpPr>
          <p:nvPr>
            <p:ph type="sldNum" sz="quarter" idx="10"/>
          </p:nvPr>
        </p:nvSpPr>
        <p:spPr/>
        <p:txBody>
          <a:bodyPr/>
          <a:lstStyle/>
          <a:p>
            <a:fld id="{47ADB8F3-57DA-8F47-8DFA-0EB9B4028C78}" type="slidenum">
              <a:rPr lang="en-US" smtClean="0"/>
              <a:t>31</a:t>
            </a:fld>
            <a:endParaRPr lang="en-US"/>
          </a:p>
        </p:txBody>
      </p:sp>
    </p:spTree>
    <p:extLst>
      <p:ext uri="{BB962C8B-B14F-4D97-AF65-F5344CB8AC3E}">
        <p14:creationId xmlns:p14="http://schemas.microsoft.com/office/powerpoint/2010/main" val="12700224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Short-acting vs. </a:t>
            </a:r>
            <a:r>
              <a:rPr lang="en-US" dirty="0" err="1" smtClean="0"/>
              <a:t>benzos</a:t>
            </a:r>
            <a:r>
              <a:rPr lang="en-US" dirty="0" smtClean="0"/>
              <a:t>---improved</a:t>
            </a:r>
            <a:r>
              <a:rPr lang="en-US" baseline="0" dirty="0" smtClean="0"/>
              <a:t> outcomes</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32</a:t>
            </a:fld>
            <a:endParaRPr lang="en-US"/>
          </a:p>
        </p:txBody>
      </p:sp>
    </p:spTree>
    <p:extLst>
      <p:ext uri="{BB962C8B-B14F-4D97-AF65-F5344CB8AC3E}">
        <p14:creationId xmlns:p14="http://schemas.microsoft.com/office/powerpoint/2010/main" val="6774209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180</a:t>
            </a:r>
            <a:r>
              <a:rPr lang="en-US" baseline="0" dirty="0" smtClean="0"/>
              <a:t> mg/</a:t>
            </a:r>
            <a:r>
              <a:rPr lang="en-US" baseline="0" dirty="0" err="1" smtClean="0"/>
              <a:t>dL</a:t>
            </a:r>
            <a:endParaRPr lang="en-US" baseline="0" dirty="0" smtClean="0"/>
          </a:p>
          <a:p>
            <a:pPr marL="171450" indent="-171450">
              <a:buFontTx/>
              <a:buChar char="-"/>
            </a:pPr>
            <a:r>
              <a:rPr lang="en-US" baseline="0" dirty="0" smtClean="0"/>
              <a:t>Song et al. (2014) meta-analysis found no difference in mortality, but increased incidence of hypoglycemia</a:t>
            </a:r>
          </a:p>
          <a:p>
            <a:pPr marL="171450" indent="-171450">
              <a:buFontTx/>
              <a:buChar char="-"/>
            </a:pPr>
            <a:r>
              <a:rPr lang="en-US" baseline="0" dirty="0" smtClean="0"/>
              <a:t>NICE-SUGAR is the largest most compelling study to </a:t>
            </a:r>
            <a:r>
              <a:rPr lang="en-US" baseline="0" dirty="0" err="1" smtClean="0"/>
              <a:t>dae</a:t>
            </a:r>
            <a:r>
              <a:rPr lang="en-US" baseline="0" dirty="0" smtClean="0"/>
              <a:t> on glucose control in ICU patients and they recommend starting insulin protocol for BG &gt;/- 180 mg/</a:t>
            </a:r>
            <a:r>
              <a:rPr lang="en-US" baseline="0" dirty="0" err="1" smtClean="0"/>
              <a:t>dL</a:t>
            </a:r>
            <a:r>
              <a:rPr lang="en-US" baseline="0" dirty="0" smtClean="0"/>
              <a:t> with upper target BG &lt; 180 mg/</a:t>
            </a:r>
            <a:r>
              <a:rPr lang="en-US" baseline="0" dirty="0" err="1" smtClean="0"/>
              <a:t>dL</a:t>
            </a:r>
            <a:endParaRPr lang="en-US" baseline="0" dirty="0" smtClean="0"/>
          </a:p>
          <a:p>
            <a:pPr marL="171450" indent="-171450">
              <a:buFontTx/>
              <a:buChar char="-"/>
            </a:pPr>
            <a:r>
              <a:rPr lang="en-US" baseline="0" dirty="0" smtClean="0"/>
              <a:t>Also recommended to avoid large swings in BG levels; hypo-, hyper-, and swinging BG have been associated with higher mortality</a:t>
            </a:r>
            <a:endParaRPr lang="en-US" dirty="0" smtClean="0"/>
          </a:p>
          <a:p>
            <a:endParaRPr lang="en-US" dirty="0" smtClean="0"/>
          </a:p>
          <a:p>
            <a:r>
              <a:rPr lang="en-US" dirty="0" smtClean="0"/>
              <a:t>Capillary blood may not accurate reflect</a:t>
            </a:r>
            <a:r>
              <a:rPr lang="en-US" baseline="0" dirty="0" smtClean="0"/>
              <a:t> arterial or plasma BG, so interpret capillary BG with caution</a:t>
            </a:r>
          </a:p>
          <a:p>
            <a:pPr marL="171450" indent="-171450">
              <a:buFontTx/>
              <a:buChar char="-"/>
            </a:pPr>
            <a:r>
              <a:rPr lang="en-US" baseline="0" dirty="0" smtClean="0"/>
              <a:t>Esp. true for patients on vasopressors</a:t>
            </a:r>
          </a:p>
          <a:p>
            <a:pPr marL="171450" indent="-171450">
              <a:buFontTx/>
              <a:buChar char="-"/>
            </a:pPr>
            <a:r>
              <a:rPr lang="en-US" baseline="0" dirty="0" smtClean="0"/>
              <a:t>Variability factors include: device type and model, user experience, patient factors (HCT [BG elevated w/ anemia], PaO2, drugs)</a:t>
            </a:r>
          </a:p>
          <a:p>
            <a:pPr marL="0" indent="0">
              <a:buFontTx/>
              <a:buNone/>
            </a:pPr>
            <a:endParaRPr lang="en-US" baseline="0" dirty="0" smtClean="0"/>
          </a:p>
          <a:p>
            <a:pPr marL="0" indent="0">
              <a:buFontTx/>
              <a:buNone/>
            </a:pPr>
            <a:r>
              <a:rPr lang="en-US" baseline="0" dirty="0" smtClean="0"/>
              <a:t>No consensus on insulin dosing recommendations, although their development is recommended to avoid hypoglycemia, adverse events, etc.</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33</a:t>
            </a:fld>
            <a:endParaRPr lang="en-US"/>
          </a:p>
        </p:txBody>
      </p:sp>
    </p:spTree>
    <p:extLst>
      <p:ext uri="{BB962C8B-B14F-4D97-AF65-F5344CB8AC3E}">
        <p14:creationId xmlns:p14="http://schemas.microsoft.com/office/powerpoint/2010/main" val="11264315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CRRT has a non-significant trend toward improved survival</a:t>
            </a:r>
          </a:p>
          <a:p>
            <a:pPr marL="171450" indent="-171450">
              <a:buFontTx/>
              <a:buChar char="-"/>
            </a:pPr>
            <a:r>
              <a:rPr lang="en-US" baseline="0" dirty="0" smtClean="0"/>
              <a:t>The one study that showed DECREASED survival w/ CRRT had a non-random group assignment, so more severely ill patients were in this group vs. intermittent. When multivariable model was used to adjust for this, there was no difference in mortality between the groups</a:t>
            </a:r>
          </a:p>
          <a:p>
            <a:pPr marL="0" indent="0">
              <a:buFontTx/>
              <a:buNone/>
            </a:pPr>
            <a:endParaRPr lang="en-US" baseline="0" dirty="0" smtClean="0"/>
          </a:p>
          <a:p>
            <a:pPr marL="0" indent="0">
              <a:buFontTx/>
              <a:buNone/>
            </a:pPr>
            <a:r>
              <a:rPr lang="en-US" baseline="0" dirty="0" smtClean="0"/>
              <a:t>Early RRT associated more with central line infections, but one study showed survival benefit and the other showed harm, so no obvious answer there</a:t>
            </a:r>
          </a:p>
        </p:txBody>
      </p:sp>
      <p:sp>
        <p:nvSpPr>
          <p:cNvPr id="4" name="Slide Number Placeholder 3"/>
          <p:cNvSpPr>
            <a:spLocks noGrp="1"/>
          </p:cNvSpPr>
          <p:nvPr>
            <p:ph type="sldNum" sz="quarter" idx="10"/>
          </p:nvPr>
        </p:nvSpPr>
        <p:spPr/>
        <p:txBody>
          <a:bodyPr/>
          <a:lstStyle/>
          <a:p>
            <a:fld id="{47ADB8F3-57DA-8F47-8DFA-0EB9B4028C78}" type="slidenum">
              <a:rPr lang="en-US" smtClean="0"/>
              <a:t>34</a:t>
            </a:fld>
            <a:endParaRPr lang="en-US"/>
          </a:p>
        </p:txBody>
      </p:sp>
    </p:spTree>
    <p:extLst>
      <p:ext uri="{BB962C8B-B14F-4D97-AF65-F5344CB8AC3E}">
        <p14:creationId xmlns:p14="http://schemas.microsoft.com/office/powerpoint/2010/main" val="8574603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Bicarbonate has an unknown effect on these</a:t>
            </a:r>
            <a:r>
              <a:rPr lang="en-US" baseline="0" dirty="0" smtClean="0"/>
              <a:t> variables overall.</a:t>
            </a:r>
          </a:p>
          <a:p>
            <a:endParaRPr lang="en-US" baseline="0" dirty="0" smtClean="0"/>
          </a:p>
          <a:p>
            <a:r>
              <a:rPr lang="en-US" baseline="0" dirty="0" smtClean="0"/>
              <a:t>Vasopressor use has been independently associated with ICU-acquired DVT</a:t>
            </a:r>
          </a:p>
          <a:p>
            <a:pPr marL="171450" indent="-171450">
              <a:buFontTx/>
              <a:buChar char="-"/>
            </a:pPr>
            <a:r>
              <a:rPr lang="en-US" baseline="0" dirty="0" smtClean="0"/>
              <a:t>Overall incidence: up to 10% for DVT and 2-4% incidence of acquired PE (pulmonary embolism)</a:t>
            </a:r>
          </a:p>
          <a:p>
            <a:pPr marL="0" indent="0">
              <a:buFontTx/>
              <a:buNone/>
            </a:pPr>
            <a:endParaRPr lang="en-US" baseline="0" dirty="0" smtClean="0"/>
          </a:p>
          <a:p>
            <a:pPr marL="0" indent="0">
              <a:buFontTx/>
              <a:buNone/>
            </a:pPr>
            <a:r>
              <a:rPr lang="en-US" baseline="0" dirty="0" smtClean="0"/>
              <a:t>LMWH have been shown to be more effective than BID UFH, but TID UFH has not been compared</a:t>
            </a:r>
          </a:p>
          <a:p>
            <a:pPr marL="171450" indent="-171450">
              <a:buFontTx/>
              <a:buChar char="-"/>
            </a:pPr>
            <a:r>
              <a:rPr lang="en-US" baseline="0" dirty="0" smtClean="0"/>
              <a:t>One study suggested greater efficacy but higher bleeding rates with TID UFH</a:t>
            </a:r>
          </a:p>
          <a:p>
            <a:pPr marL="171450" indent="-171450">
              <a:buFontTx/>
              <a:buChar char="-"/>
            </a:pPr>
            <a:r>
              <a:rPr lang="en-US" baseline="0" dirty="0" smtClean="0"/>
              <a:t>Even though the LMWH is more expensive that UFH, overall, its usage has been associated with decreased cost of care overall. Also very easy to administer</a:t>
            </a:r>
          </a:p>
          <a:p>
            <a:pPr marL="171450" indent="-171450">
              <a:buFontTx/>
              <a:buChar char="-"/>
            </a:pPr>
            <a:r>
              <a:rPr lang="en-US" baseline="0" dirty="0" smtClean="0"/>
              <a:t>Precautions have previously been reported in using LMWH in </a:t>
            </a:r>
            <a:r>
              <a:rPr lang="en-US" baseline="0" dirty="0" err="1" smtClean="0"/>
              <a:t>pt</a:t>
            </a:r>
            <a:r>
              <a:rPr lang="en-US" baseline="0" dirty="0" smtClean="0"/>
              <a:t> with renal dysfunction, but negative effects were not observed in the most recent investigations, so it’s presumed that these are OK to use in </a:t>
            </a:r>
            <a:r>
              <a:rPr lang="en-US" baseline="0" dirty="0" err="1" smtClean="0"/>
              <a:t>pts</a:t>
            </a:r>
            <a:r>
              <a:rPr lang="en-US" baseline="0" dirty="0" smtClean="0"/>
              <a:t> with renal dysfunction or sepsis-induced AKI</a:t>
            </a:r>
          </a:p>
          <a:p>
            <a:pPr marL="0" indent="0">
              <a:buFontTx/>
              <a:buNone/>
            </a:pPr>
            <a:endParaRPr lang="en-US" baseline="0" dirty="0" smtClean="0"/>
          </a:p>
          <a:p>
            <a:pPr marL="0" indent="0">
              <a:buFontTx/>
              <a:buNone/>
            </a:pPr>
            <a:r>
              <a:rPr lang="en-US" baseline="0" dirty="0" smtClean="0"/>
              <a:t>Prophylaxis showed significant reduction in DVT and PE incidence with no increased risk of bleeding. Mortality was lower, but not statistically</a:t>
            </a:r>
          </a:p>
          <a:p>
            <a:pPr marL="171450" indent="-171450">
              <a:buFontTx/>
              <a:buChar char="-"/>
            </a:pPr>
            <a:r>
              <a:rPr lang="en-US" baseline="0" dirty="0" smtClean="0"/>
              <a:t>Personal note: IDK how you select for these patients, as previously in the antithrombin topic, we discussed risk of bleeding. I suspect you do not use these in patients who already have evidence of bleeding or who have severe thrombocytopenia, so to some degree, patient selection will be a factor</a:t>
            </a:r>
          </a:p>
          <a:p>
            <a:pPr marL="628650" marR="0" lvl="1"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They mentioned that some patients may not qualify for pharmacologic prophylaxis, but did not specify these criteria of exclusion</a:t>
            </a:r>
            <a:endParaRPr lang="en-US" baseline="0" dirty="0" smtClean="0"/>
          </a:p>
          <a:p>
            <a:pPr marL="171450" indent="-171450">
              <a:buFontTx/>
              <a:buChar char="-"/>
            </a:pPr>
            <a:r>
              <a:rPr lang="en-US" baseline="0" dirty="0" smtClean="0"/>
              <a:t>Personal note: I also do not know the statistics regarding thromboembolism risk in our patients, so IDK if these numbers or this recommendation applies</a:t>
            </a:r>
          </a:p>
          <a:p>
            <a:pPr marL="0" indent="0">
              <a:buFontTx/>
              <a:buNone/>
            </a:pPr>
            <a:endParaRPr lang="en-US" baseline="0" dirty="0" smtClean="0"/>
          </a:p>
          <a:p>
            <a:pPr marL="0" indent="0">
              <a:buFontTx/>
              <a:buNone/>
            </a:pPr>
            <a:r>
              <a:rPr lang="en-US" baseline="0" dirty="0" smtClean="0"/>
              <a:t>Mechanical Prophylaxis:</a:t>
            </a:r>
          </a:p>
          <a:p>
            <a:pPr marL="171450" indent="-171450">
              <a:buFontTx/>
              <a:buChar char="-"/>
            </a:pPr>
            <a:r>
              <a:rPr lang="en-US" baseline="0" dirty="0" smtClean="0"/>
              <a:t>Intermittent pneumatic compression (IPC)</a:t>
            </a:r>
          </a:p>
          <a:p>
            <a:pPr marL="171450" indent="-171450">
              <a:buFontTx/>
              <a:buChar char="-"/>
            </a:pPr>
            <a:r>
              <a:rPr lang="en-US" baseline="0" dirty="0" smtClean="0"/>
              <a:t>Graduated compression stockings (GCS)</a:t>
            </a:r>
          </a:p>
        </p:txBody>
      </p:sp>
      <p:sp>
        <p:nvSpPr>
          <p:cNvPr id="4" name="Slide Number Placeholder 3"/>
          <p:cNvSpPr>
            <a:spLocks noGrp="1"/>
          </p:cNvSpPr>
          <p:nvPr>
            <p:ph type="sldNum" sz="quarter" idx="10"/>
          </p:nvPr>
        </p:nvSpPr>
        <p:spPr/>
        <p:txBody>
          <a:bodyPr/>
          <a:lstStyle/>
          <a:p>
            <a:fld id="{47ADB8F3-57DA-8F47-8DFA-0EB9B4028C78}" type="slidenum">
              <a:rPr lang="en-US" smtClean="0"/>
              <a:t>35</a:t>
            </a:fld>
            <a:endParaRPr lang="en-US"/>
          </a:p>
        </p:txBody>
      </p:sp>
    </p:spTree>
    <p:extLst>
      <p:ext uri="{BB962C8B-B14F-4D97-AF65-F5344CB8AC3E}">
        <p14:creationId xmlns:p14="http://schemas.microsoft.com/office/powerpoint/2010/main" val="11890410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For our patients, the Game Ready device provides </a:t>
            </a:r>
            <a:r>
              <a:rPr lang="en-US" sz="1200" kern="1200" dirty="0" smtClean="0">
                <a:solidFill>
                  <a:schemeClr val="tx1"/>
                </a:solidFill>
                <a:latin typeface="+mn-lt"/>
                <a:ea typeface="+mn-ea"/>
                <a:cs typeface="+mn-cs"/>
              </a:rPr>
              <a:t>dry cold therapy and active compression</a:t>
            </a:r>
            <a:r>
              <a:rPr lang="en-US" sz="1200" kern="1200" baseline="0" dirty="0" smtClean="0">
                <a:solidFill>
                  <a:schemeClr val="tx1"/>
                </a:solidFill>
                <a:latin typeface="+mn-lt"/>
                <a:ea typeface="+mn-ea"/>
                <a:cs typeface="+mn-cs"/>
              </a:rPr>
              <a:t>, similar to ICP, but more for edema vs. clot prophylaxis; source: https://</a:t>
            </a:r>
            <a:r>
              <a:rPr lang="en-US" sz="1200" kern="1200" baseline="0" dirty="0" err="1" smtClean="0">
                <a:solidFill>
                  <a:schemeClr val="tx1"/>
                </a:solidFill>
                <a:latin typeface="+mn-lt"/>
                <a:ea typeface="+mn-ea"/>
                <a:cs typeface="+mn-cs"/>
              </a:rPr>
              <a:t>www.elitevetproducts.com</a:t>
            </a:r>
            <a:r>
              <a:rPr lang="en-US" sz="1200" kern="1200" baseline="0" dirty="0" smtClean="0">
                <a:solidFill>
                  <a:schemeClr val="tx1"/>
                </a:solidFill>
                <a:latin typeface="+mn-lt"/>
                <a:ea typeface="+mn-ea"/>
                <a:cs typeface="+mn-cs"/>
              </a:rPr>
              <a:t>/pages/game-ready</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-IPC photo source: </a:t>
            </a:r>
            <a:r>
              <a:rPr lang="en-US" dirty="0" smtClean="0"/>
              <a:t>https://</a:t>
            </a:r>
            <a:r>
              <a:rPr lang="en-US" dirty="0" err="1" smtClean="0"/>
              <a:t>tjkonbest.en.made</a:t>
            </a:r>
            <a:r>
              <a:rPr lang="en-US" dirty="0" smtClean="0"/>
              <a:t>-in-</a:t>
            </a:r>
            <a:r>
              <a:rPr lang="en-US" dirty="0" err="1" smtClean="0"/>
              <a:t>china.com</a:t>
            </a:r>
            <a:r>
              <a:rPr lang="en-US" dirty="0" smtClean="0"/>
              <a:t>/product/</a:t>
            </a:r>
            <a:r>
              <a:rPr lang="en-US" dirty="0" err="1" smtClean="0"/>
              <a:t>wXkQVlMCLWrH</a:t>
            </a:r>
            <a:r>
              <a:rPr lang="en-US" dirty="0" smtClean="0"/>
              <a:t>/China-Customized-4-Chamber-Intermittent-Pneumatic-Compression-Air-Pressure-Leg-Massager-Therapy-Machine.html</a:t>
            </a:r>
            <a:endParaRPr lang="en-US" baseline="0" dirty="0" smtClean="0"/>
          </a:p>
          <a:p>
            <a:pPr marL="0" indent="0">
              <a:buFontTx/>
              <a:buNone/>
            </a:pPr>
            <a:r>
              <a:rPr lang="en-US" baseline="0" dirty="0" smtClean="0"/>
              <a:t>-GCS photo source: https://</a:t>
            </a:r>
            <a:r>
              <a:rPr lang="en-US" baseline="0" dirty="0" err="1" smtClean="0"/>
              <a:t>comprogear.com</a:t>
            </a:r>
            <a:r>
              <a:rPr lang="en-US" baseline="0" dirty="0" smtClean="0"/>
              <a:t>/zippered-compression-stockings-15-20-mmhg/</a:t>
            </a:r>
          </a:p>
          <a:p>
            <a:pPr marL="0" indent="0">
              <a:buFontTx/>
              <a:buNone/>
            </a:pPr>
            <a:r>
              <a:rPr lang="en-US" baseline="0" dirty="0" smtClean="0"/>
              <a:t>-Animal photo source: https://</a:t>
            </a:r>
            <a:r>
              <a:rPr lang="en-US" baseline="0" dirty="0" err="1" smtClean="0"/>
              <a:t>vethospital.tamu.edu</a:t>
            </a:r>
            <a:r>
              <a:rPr lang="en-US" baseline="0" dirty="0" smtClean="0"/>
              <a:t>/small-animal/sports-medicine-and-rehabilitation/rehabilitation-services/</a:t>
            </a:r>
          </a:p>
        </p:txBody>
      </p:sp>
      <p:sp>
        <p:nvSpPr>
          <p:cNvPr id="4" name="Slide Number Placeholder 3"/>
          <p:cNvSpPr>
            <a:spLocks noGrp="1"/>
          </p:cNvSpPr>
          <p:nvPr>
            <p:ph type="sldNum" sz="quarter" idx="10"/>
          </p:nvPr>
        </p:nvSpPr>
        <p:spPr/>
        <p:txBody>
          <a:bodyPr/>
          <a:lstStyle/>
          <a:p>
            <a:fld id="{47ADB8F3-57DA-8F47-8DFA-0EB9B4028C78}" type="slidenum">
              <a:rPr lang="en-US" smtClean="0"/>
              <a:t>36</a:t>
            </a:fld>
            <a:endParaRPr lang="en-US"/>
          </a:p>
        </p:txBody>
      </p:sp>
    </p:spTree>
    <p:extLst>
      <p:ext uri="{BB962C8B-B14F-4D97-AF65-F5344CB8AC3E}">
        <p14:creationId xmlns:p14="http://schemas.microsoft.com/office/powerpoint/2010/main" val="4197345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err="1" smtClean="0"/>
              <a:t>Multiprofessional</a:t>
            </a:r>
            <a:r>
              <a:rPr lang="en-US" dirty="0" smtClean="0"/>
              <a:t> representation:</a:t>
            </a:r>
          </a:p>
          <a:p>
            <a:pPr marL="628650" lvl="1" indent="-171450">
              <a:buFont typeface="Arial"/>
              <a:buChar char="•"/>
            </a:pPr>
            <a:r>
              <a:rPr lang="en-US" dirty="0" smtClean="0"/>
              <a:t>Physicians</a:t>
            </a:r>
          </a:p>
          <a:p>
            <a:pPr marL="628650" lvl="1" indent="-171450">
              <a:buFont typeface="Arial"/>
              <a:buChar char="•"/>
            </a:pPr>
            <a:r>
              <a:rPr lang="en-US" dirty="0" smtClean="0"/>
              <a:t>Nurses</a:t>
            </a:r>
          </a:p>
          <a:p>
            <a:pPr marL="628650" lvl="1" indent="-171450">
              <a:buFont typeface="Arial"/>
              <a:buChar char="•"/>
            </a:pPr>
            <a:r>
              <a:rPr lang="en-US" dirty="0" smtClean="0"/>
              <a:t>Affiliate providers</a:t>
            </a:r>
          </a:p>
          <a:p>
            <a:pPr marL="628650" lvl="1" indent="-171450">
              <a:buFont typeface="Arial"/>
              <a:buChar char="•"/>
            </a:pPr>
            <a:r>
              <a:rPr lang="en-US" dirty="0" smtClean="0"/>
              <a:t>Pharmacists</a:t>
            </a:r>
          </a:p>
          <a:p>
            <a:pPr marL="628650" lvl="1" indent="-171450">
              <a:buFont typeface="Arial"/>
              <a:buChar char="•"/>
            </a:pPr>
            <a:r>
              <a:rPr lang="en-US" dirty="0" smtClean="0"/>
              <a:t>Respiratory therapists</a:t>
            </a:r>
          </a:p>
          <a:p>
            <a:pPr marL="628650" lvl="1" indent="-171450">
              <a:buFont typeface="Arial"/>
              <a:buChar char="•"/>
            </a:pPr>
            <a:r>
              <a:rPr lang="en-US" dirty="0" smtClean="0"/>
              <a:t>Dieticians</a:t>
            </a:r>
          </a:p>
          <a:p>
            <a:pPr marL="628650" lvl="1" indent="-171450">
              <a:buFont typeface="Arial"/>
              <a:buChar char="•"/>
            </a:pPr>
            <a:r>
              <a:rPr lang="en-US" dirty="0" smtClean="0"/>
              <a:t>Administrators</a:t>
            </a:r>
          </a:p>
          <a:p>
            <a:pPr marL="171450" indent="-171450">
              <a:buFont typeface="Arial"/>
              <a:buChar char="•"/>
            </a:pPr>
            <a:r>
              <a:rPr lang="en-US" dirty="0" smtClean="0"/>
              <a:t>Programs:</a:t>
            </a:r>
            <a:r>
              <a:rPr lang="en-US" baseline="0" dirty="0" smtClean="0"/>
              <a:t> protocol development/implementation, targeted metrics, data collection, ongoing feedback</a:t>
            </a:r>
            <a:endParaRPr lang="en-US" dirty="0" smtClean="0"/>
          </a:p>
        </p:txBody>
      </p:sp>
      <p:sp>
        <p:nvSpPr>
          <p:cNvPr id="4" name="Slide Number Placeholder 3"/>
          <p:cNvSpPr>
            <a:spLocks noGrp="1"/>
          </p:cNvSpPr>
          <p:nvPr>
            <p:ph type="sldNum" sz="quarter" idx="10"/>
          </p:nvPr>
        </p:nvSpPr>
        <p:spPr/>
        <p:txBody>
          <a:bodyPr/>
          <a:lstStyle/>
          <a:p>
            <a:fld id="{47ADB8F3-57DA-8F47-8DFA-0EB9B4028C78}" type="slidenum">
              <a:rPr lang="en-US" smtClean="0"/>
              <a:t>6</a:t>
            </a:fld>
            <a:endParaRPr lang="en-US"/>
          </a:p>
        </p:txBody>
      </p:sp>
    </p:spTree>
    <p:extLst>
      <p:ext uri="{BB962C8B-B14F-4D97-AF65-F5344CB8AC3E}">
        <p14:creationId xmlns:p14="http://schemas.microsoft.com/office/powerpoint/2010/main" val="31474746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PPI: proton-pump inhibitors</a:t>
            </a:r>
          </a:p>
          <a:p>
            <a:r>
              <a:rPr lang="en-US" dirty="0" smtClean="0"/>
              <a:t>H2RAs: histamine-2 receptor</a:t>
            </a:r>
            <a:r>
              <a:rPr lang="en-US" baseline="0" dirty="0" smtClean="0"/>
              <a:t> antagonists</a:t>
            </a:r>
          </a:p>
          <a:p>
            <a:endParaRPr lang="en-US" baseline="0" dirty="0" smtClean="0"/>
          </a:p>
          <a:p>
            <a:r>
              <a:rPr lang="en-US" baseline="0" dirty="0" smtClean="0"/>
              <a:t>Exact mechanisms of gastric ulceration are not understood. Thought to be a combo of: disrupted protective mechanisms vs. gastric acid, mucosal hypoperfusion, increased acid production, oxidative GIT injury</a:t>
            </a:r>
          </a:p>
          <a:p>
            <a:endParaRPr lang="en-US" baseline="0" dirty="0" smtClean="0"/>
          </a:p>
          <a:p>
            <a:r>
              <a:rPr lang="en-US" baseline="0" dirty="0" smtClean="0"/>
              <a:t>Non-clinically significant of higher risk of developing pneumonia in patients with </a:t>
            </a:r>
            <a:r>
              <a:rPr lang="en-US" baseline="0" dirty="0" err="1" smtClean="0"/>
              <a:t>gastroprotection</a:t>
            </a:r>
            <a:r>
              <a:rPr lang="en-US" baseline="0" dirty="0" smtClean="0"/>
              <a:t>. Therefore, base decision on local incidence of pneumonia.</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Gastric </a:t>
            </a:r>
            <a:r>
              <a:rPr lang="en-US" baseline="0" dirty="0" err="1" smtClean="0"/>
              <a:t>alkalinization</a:t>
            </a:r>
            <a:r>
              <a:rPr lang="en-US" baseline="0" dirty="0" smtClean="0"/>
              <a:t> has been associated with increased risk of nosocomial pneumonias in long-term MV patients. Also associated with increased risk of systemic infection. (</a:t>
            </a:r>
            <a:r>
              <a:rPr lang="en-US" sz="900" kern="1200" baseline="0" dirty="0" err="1" smtClean="0">
                <a:solidFill>
                  <a:schemeClr val="tx1"/>
                </a:solidFill>
                <a:latin typeface="+mn-lt"/>
                <a:ea typeface="+mn-ea"/>
                <a:cs typeface="+mn-cs"/>
              </a:rPr>
              <a:t>Tryba</a:t>
            </a:r>
            <a:r>
              <a:rPr lang="en-US" sz="900" kern="1200" baseline="0" dirty="0" smtClean="0">
                <a:solidFill>
                  <a:schemeClr val="tx1"/>
                </a:solidFill>
                <a:latin typeface="+mn-lt"/>
                <a:ea typeface="+mn-ea"/>
                <a:cs typeface="+mn-cs"/>
              </a:rPr>
              <a:t> and Cook, 1995</a:t>
            </a:r>
            <a:r>
              <a:rPr lang="en-US" sz="900" kern="1200" dirty="0" smtClean="0">
                <a:solidFill>
                  <a:schemeClr val="tx1"/>
                </a:solidFill>
                <a:latin typeface="+mn-lt"/>
                <a:ea typeface="+mn-ea"/>
                <a:cs typeface="+mn-cs"/>
              </a:rPr>
              <a:t>)</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sz="1200" kern="1200" dirty="0" smtClean="0">
                <a:solidFill>
                  <a:schemeClr val="tx1"/>
                </a:solidFill>
                <a:latin typeface="+mn-lt"/>
                <a:ea typeface="+mn-ea"/>
                <a:cs typeface="+mn-cs"/>
              </a:rPr>
              <a:t>Uncertain</a:t>
            </a:r>
            <a:r>
              <a:rPr lang="en-US" sz="1200" kern="1200" baseline="0" dirty="0" smtClean="0">
                <a:solidFill>
                  <a:schemeClr val="tx1"/>
                </a:solidFill>
                <a:latin typeface="+mn-lt"/>
                <a:ea typeface="+mn-ea"/>
                <a:cs typeface="+mn-cs"/>
              </a:rPr>
              <a:t> whether this is cause-and-effect or a coincidence, but a correlation is seen. (</a:t>
            </a:r>
            <a:r>
              <a:rPr lang="en-US" sz="1200" kern="1200" dirty="0" err="1" smtClean="0">
                <a:solidFill>
                  <a:schemeClr val="tx1"/>
                </a:solidFill>
                <a:latin typeface="+mn-lt"/>
                <a:ea typeface="+mn-ea"/>
                <a:cs typeface="+mn-cs"/>
              </a:rPr>
              <a:t>Comert</a:t>
            </a:r>
            <a:r>
              <a:rPr lang="en-US" sz="1200" kern="1200" dirty="0" smtClean="0">
                <a:solidFill>
                  <a:schemeClr val="tx1"/>
                </a:solidFill>
                <a:latin typeface="+mn-lt"/>
                <a:ea typeface="+mn-ea"/>
                <a:cs typeface="+mn-cs"/>
              </a:rPr>
              <a:t> M, et al. 2009</a:t>
            </a:r>
            <a:r>
              <a:rPr lang="en-US" sz="1200" i="0" kern="1200" dirty="0" smtClean="0">
                <a:solidFill>
                  <a:schemeClr val="tx1"/>
                </a:solidFill>
                <a:latin typeface="+mn-lt"/>
                <a:ea typeface="+mn-ea"/>
                <a:cs typeface="+mn-cs"/>
              </a:rPr>
              <a:t>)</a:t>
            </a:r>
            <a:endParaRPr lang="en-US" sz="900" baseline="0" dirty="0" smtClean="0"/>
          </a:p>
          <a:p>
            <a:endParaRPr lang="en-US" baseline="0" dirty="0" smtClean="0"/>
          </a:p>
          <a:p>
            <a:r>
              <a:rPr lang="en-US" baseline="0" dirty="0" smtClean="0"/>
              <a:t>No change in </a:t>
            </a:r>
            <a:r>
              <a:rPr lang="en-US" i="1" baseline="0" dirty="0" err="1" smtClean="0"/>
              <a:t>C.dif</a:t>
            </a:r>
            <a:r>
              <a:rPr lang="en-US" baseline="0" dirty="0" smtClean="0"/>
              <a:t> infections with </a:t>
            </a:r>
            <a:r>
              <a:rPr lang="en-US" baseline="0" dirty="0" err="1" smtClean="0"/>
              <a:t>gastroprotection</a:t>
            </a:r>
            <a:r>
              <a:rPr lang="en-US" baseline="0" dirty="0" smtClean="0"/>
              <a:t> vs. not, so again, base decision on local incidence. Small increase in risk of </a:t>
            </a:r>
            <a:r>
              <a:rPr lang="en-US" i="1" baseline="0" dirty="0" err="1" smtClean="0"/>
              <a:t>C.dif</a:t>
            </a:r>
            <a:r>
              <a:rPr lang="en-US" baseline="0" dirty="0" smtClean="0"/>
              <a:t> infections with PPIs vs. H2RAs</a:t>
            </a:r>
          </a:p>
          <a:p>
            <a:endParaRPr lang="en-US" baseline="0" dirty="0" smtClean="0"/>
          </a:p>
          <a:p>
            <a:r>
              <a:rPr lang="en-US" baseline="0" dirty="0" smtClean="0"/>
              <a:t>Desirable outcomes of GI ulcer prevention outweigh the possible negatives if risk factors are present</a:t>
            </a:r>
          </a:p>
          <a:p>
            <a:endParaRPr lang="en-US" dirty="0" smtClean="0"/>
          </a:p>
          <a:p>
            <a:r>
              <a:rPr lang="en-US" dirty="0" smtClean="0"/>
              <a:t>Photo Source: https://</a:t>
            </a:r>
            <a:r>
              <a:rPr lang="en-US" dirty="0" err="1" smtClean="0"/>
              <a:t>www.dreamstime.com</a:t>
            </a:r>
            <a:r>
              <a:rPr lang="en-US" dirty="0" smtClean="0"/>
              <a:t>/photos-images/stress-</a:t>
            </a:r>
            <a:r>
              <a:rPr lang="en-US" dirty="0" err="1" smtClean="0"/>
              <a:t>ulcer.html</a:t>
            </a:r>
            <a:endParaRPr lang="en-US" dirty="0" smtClean="0"/>
          </a:p>
        </p:txBody>
      </p:sp>
      <p:sp>
        <p:nvSpPr>
          <p:cNvPr id="4" name="Slide Number Placeholder 3"/>
          <p:cNvSpPr>
            <a:spLocks noGrp="1"/>
          </p:cNvSpPr>
          <p:nvPr>
            <p:ph type="sldNum" sz="quarter" idx="10"/>
          </p:nvPr>
        </p:nvSpPr>
        <p:spPr/>
        <p:txBody>
          <a:bodyPr/>
          <a:lstStyle/>
          <a:p>
            <a:fld id="{47ADB8F3-57DA-8F47-8DFA-0EB9B4028C78}" type="slidenum">
              <a:rPr lang="en-US" smtClean="0"/>
              <a:t>37</a:t>
            </a:fld>
            <a:endParaRPr lang="en-US"/>
          </a:p>
        </p:txBody>
      </p:sp>
    </p:spTree>
    <p:extLst>
      <p:ext uri="{BB962C8B-B14F-4D97-AF65-F5344CB8AC3E}">
        <p14:creationId xmlns:p14="http://schemas.microsoft.com/office/powerpoint/2010/main" val="35977152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Physiologic benefits</a:t>
            </a:r>
            <a:r>
              <a:rPr lang="en-US" baseline="0" dirty="0" smtClean="0"/>
              <a:t> sources: </a:t>
            </a:r>
            <a:r>
              <a:rPr lang="en-US" baseline="0" dirty="0" err="1" smtClean="0"/>
              <a:t>Kudsk</a:t>
            </a:r>
            <a:r>
              <a:rPr lang="en-US" baseline="0" dirty="0" smtClean="0"/>
              <a:t> 2002, </a:t>
            </a:r>
            <a:r>
              <a:rPr lang="en-US" baseline="0" dirty="0" err="1" smtClean="0"/>
              <a:t>McClave</a:t>
            </a:r>
            <a:r>
              <a:rPr lang="en-US" baseline="0" dirty="0" smtClean="0"/>
              <a:t> 2009</a:t>
            </a:r>
          </a:p>
          <a:p>
            <a:endParaRPr lang="en-US" baseline="0" dirty="0" smtClean="0"/>
          </a:p>
          <a:p>
            <a:r>
              <a:rPr lang="en-US" baseline="0" dirty="0" smtClean="0"/>
              <a:t>Omega-3s: No therapeutic benefit, may cause harm (more days of MV, longer stays, mortality)</a:t>
            </a:r>
          </a:p>
        </p:txBody>
      </p:sp>
      <p:sp>
        <p:nvSpPr>
          <p:cNvPr id="4" name="Slide Number Placeholder 3"/>
          <p:cNvSpPr>
            <a:spLocks noGrp="1"/>
          </p:cNvSpPr>
          <p:nvPr>
            <p:ph type="sldNum" sz="quarter" idx="10"/>
          </p:nvPr>
        </p:nvSpPr>
        <p:spPr/>
        <p:txBody>
          <a:bodyPr/>
          <a:lstStyle/>
          <a:p>
            <a:fld id="{47ADB8F3-57DA-8F47-8DFA-0EB9B4028C78}" type="slidenum">
              <a:rPr lang="en-US" smtClean="0"/>
              <a:t>38</a:t>
            </a:fld>
            <a:endParaRPr lang="en-US"/>
          </a:p>
        </p:txBody>
      </p:sp>
    </p:spTree>
    <p:extLst>
      <p:ext uri="{BB962C8B-B14F-4D97-AF65-F5344CB8AC3E}">
        <p14:creationId xmlns:p14="http://schemas.microsoft.com/office/powerpoint/2010/main" val="6841950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feeding trophic/hypocaloric</a:t>
            </a:r>
            <a:r>
              <a:rPr lang="en-US" baseline="0" dirty="0" smtClean="0"/>
              <a:t> enteral nutrition, advance feedings according to patient tolerance (weak rec, moderate evidence)</a:t>
            </a:r>
          </a:p>
          <a:p>
            <a:pPr marL="171450" indent="-171450">
              <a:buFontTx/>
              <a:buChar char="-"/>
            </a:pPr>
            <a:r>
              <a:rPr lang="en-US" baseline="0" dirty="0" smtClean="0"/>
              <a:t>Trophic/hypocaloric diet: 70% or &lt; of standard calorie intake targets for at least 48-h</a:t>
            </a:r>
          </a:p>
          <a:p>
            <a:pPr marL="171450" indent="-171450">
              <a:buFontTx/>
              <a:buChar char="-"/>
            </a:pPr>
            <a:r>
              <a:rPr lang="en-US" baseline="0" dirty="0" smtClean="0"/>
              <a:t>Trophic/hypocaloric feedings have been shown to stimulate autophagy (body’s way of cleaning our damaged cells to regenerate newer, healthier cells)</a:t>
            </a:r>
            <a:r>
              <a:rPr lang="en-US" baseline="0" dirty="0" smtClean="0">
                <a:sym typeface="Wingdings"/>
              </a:rPr>
              <a:t> a defense mechanisms against intracellular organisms, which may reduce infection risk</a:t>
            </a:r>
          </a:p>
          <a:p>
            <a:pPr marL="171450" indent="-171450">
              <a:buFontTx/>
              <a:buChar char="-"/>
            </a:pPr>
            <a:r>
              <a:rPr lang="en-US" baseline="0" dirty="0" smtClean="0">
                <a:sym typeface="Wingdings"/>
              </a:rPr>
              <a:t>No difference in mortality, LOS, ventilator-free days, infection. Only slightly more rehab within the first 12 months if trophic, but also no differences in muscle strength or mass at 6 </a:t>
            </a:r>
            <a:r>
              <a:rPr lang="en-US" baseline="0" dirty="0" err="1" smtClean="0">
                <a:sym typeface="Wingdings"/>
              </a:rPr>
              <a:t>mo</a:t>
            </a:r>
            <a:r>
              <a:rPr lang="en-US" baseline="0" dirty="0" smtClean="0">
                <a:sym typeface="Wingdings"/>
              </a:rPr>
              <a:t> or 1 year</a:t>
            </a:r>
          </a:p>
          <a:p>
            <a:pPr marL="0" indent="0">
              <a:buFontTx/>
              <a:buNone/>
            </a:pPr>
            <a:endParaRPr lang="en-US" baseline="0" dirty="0" smtClean="0">
              <a:sym typeface="Wingding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If early enteral nutrition not possible, use IV glucose &gt; parenteral nutrition in the first 7 days </a:t>
            </a:r>
            <a:r>
              <a:rPr lang="en-US" sz="1100" dirty="0" smtClean="0"/>
              <a:t>(strong rec, moderate evidence)</a:t>
            </a:r>
          </a:p>
          <a:p>
            <a:pPr marL="171450" indent="-171450">
              <a:buFontTx/>
              <a:buChar char="-"/>
            </a:pPr>
            <a:r>
              <a:rPr lang="en-US" baseline="0" dirty="0" smtClean="0"/>
              <a:t>Second tier: Again, the parenteral nutrition was not associated with reduced mortality, but WAS associated with increased risk of infection. Also parenteral nutrition is &gt; expensive without there being a clear benefit and possible harm</a:t>
            </a:r>
          </a:p>
          <a:p>
            <a:pPr marL="628650" lvl="1" indent="-171450">
              <a:buFontTx/>
              <a:buChar char="-"/>
            </a:pPr>
            <a:r>
              <a:rPr lang="en-US" baseline="0" dirty="0" smtClean="0"/>
              <a:t>Malnourished patients were excluded from these studies, but represent a population that should be further investigated</a:t>
            </a:r>
          </a:p>
        </p:txBody>
      </p:sp>
      <p:sp>
        <p:nvSpPr>
          <p:cNvPr id="4" name="Slide Number Placeholder 3"/>
          <p:cNvSpPr>
            <a:spLocks noGrp="1"/>
          </p:cNvSpPr>
          <p:nvPr>
            <p:ph type="sldNum" sz="quarter" idx="10"/>
          </p:nvPr>
        </p:nvSpPr>
        <p:spPr/>
        <p:txBody>
          <a:bodyPr/>
          <a:lstStyle/>
          <a:p>
            <a:fld id="{47ADB8F3-57DA-8F47-8DFA-0EB9B4028C78}" type="slidenum">
              <a:rPr lang="en-US" smtClean="0"/>
              <a:t>39</a:t>
            </a:fld>
            <a:endParaRPr lang="en-US"/>
          </a:p>
        </p:txBody>
      </p:sp>
    </p:spTree>
    <p:extLst>
      <p:ext uri="{BB962C8B-B14F-4D97-AF65-F5344CB8AC3E}">
        <p14:creationId xmlns:p14="http://schemas.microsoft.com/office/powerpoint/2010/main" val="20309103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Intolerance:</a:t>
            </a:r>
            <a:r>
              <a:rPr lang="en-US" baseline="0" dirty="0" smtClean="0"/>
              <a:t> vomiting, reflux, abdominal distension (**NOTE: intolerance was re-defined for every question that was addressed with vomiting the only consistent/persistent factor across all definitions)</a:t>
            </a:r>
          </a:p>
          <a:p>
            <a:r>
              <a:rPr lang="en-US" baseline="0" dirty="0" smtClean="0"/>
              <a:t>High risk: surgery, hemodynamic instability</a:t>
            </a:r>
          </a:p>
          <a:p>
            <a:r>
              <a:rPr lang="en-US" baseline="0" dirty="0" smtClean="0"/>
              <a:t>One study showed that patients whose GRVs were NOT monitored had more vomiting/regurgitation vs. GRVs who were measured, but did not find within the GRVs group a volume cut-off for more vomiting to be seen</a:t>
            </a:r>
          </a:p>
          <a:p>
            <a:endParaRPr lang="en-US" baseline="0" dirty="0" smtClean="0"/>
          </a:p>
          <a:p>
            <a:r>
              <a:rPr lang="en-US" dirty="0" smtClean="0"/>
              <a:t>Feeding tube: decreased pneumonia risk by </a:t>
            </a:r>
            <a:r>
              <a:rPr lang="en-US" dirty="0" smtClean="0"/>
              <a:t>2.5%</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40</a:t>
            </a:fld>
            <a:endParaRPr lang="en-US"/>
          </a:p>
        </p:txBody>
      </p:sp>
    </p:spTree>
    <p:extLst>
      <p:ext uri="{BB962C8B-B14F-4D97-AF65-F5344CB8AC3E}">
        <p14:creationId xmlns:p14="http://schemas.microsoft.com/office/powerpoint/2010/main" val="23778987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Selenium is known to decrease in septic patients and is an anti-oxidant. WEAK potential benefit</a:t>
            </a:r>
          </a:p>
          <a:p>
            <a:endParaRPr lang="en-US" dirty="0" smtClean="0"/>
          </a:p>
          <a:p>
            <a:r>
              <a:rPr lang="en-US" dirty="0" smtClean="0"/>
              <a:t>Arginine:</a:t>
            </a:r>
            <a:r>
              <a:rPr lang="en-US" baseline="0" dirty="0" smtClean="0"/>
              <a:t> Decreased arginine can lead to the production of superoxide and </a:t>
            </a:r>
            <a:r>
              <a:rPr lang="en-US" baseline="0" dirty="0" err="1" smtClean="0"/>
              <a:t>peroxynitrite</a:t>
            </a:r>
            <a:r>
              <a:rPr lang="en-US" baseline="0" dirty="0" smtClean="0"/>
              <a:t> (a strong oxidant). Supplementation can lead to increased vasodilation and hypotension</a:t>
            </a:r>
          </a:p>
          <a:p>
            <a:endParaRPr lang="en-US" baseline="0" dirty="0" smtClean="0"/>
          </a:p>
          <a:p>
            <a:r>
              <a:rPr lang="en-US" baseline="0" dirty="0" smtClean="0"/>
              <a:t>Glutamine: This one was very confusing because all of the “supporting” evidence regarding glutamine usage was positive</a:t>
            </a:r>
            <a:r>
              <a:rPr lang="mr-IN" baseline="0" dirty="0" smtClean="0"/>
              <a:t>…</a:t>
            </a:r>
            <a:r>
              <a:rPr lang="en-US" baseline="0" dirty="0" smtClean="0"/>
              <a:t> glutamine can: decrease bacterial translocation (improve gut mucosal atrophy and permeability), enhance immune cell function, decrease </a:t>
            </a:r>
            <a:r>
              <a:rPr lang="en-US" baseline="0" dirty="0" err="1" smtClean="0"/>
              <a:t>proinflammatory</a:t>
            </a:r>
            <a:r>
              <a:rPr lang="en-US" baseline="0" dirty="0" smtClean="0"/>
              <a:t> cytokine production, antioxidant, reduced infectious complications, faster recovery of organ dysfunction)</a:t>
            </a:r>
          </a:p>
          <a:p>
            <a:endParaRPr lang="en-US" baseline="0" dirty="0" smtClean="0"/>
          </a:p>
          <a:p>
            <a:r>
              <a:rPr lang="en-US" baseline="0" dirty="0" smtClean="0"/>
              <a:t>Carnitine: useful in energy substrate transport, possibly</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41</a:t>
            </a:fld>
            <a:endParaRPr lang="en-US"/>
          </a:p>
        </p:txBody>
      </p:sp>
    </p:spTree>
    <p:extLst>
      <p:ext uri="{BB962C8B-B14F-4D97-AF65-F5344CB8AC3E}">
        <p14:creationId xmlns:p14="http://schemas.microsoft.com/office/powerpoint/2010/main" val="42023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smtClean="0"/>
              <a:t>Lactate: weak rec, low evidence</a:t>
            </a:r>
          </a:p>
          <a:p>
            <a:pPr marL="171450" indent="-171450">
              <a:buFont typeface="Arial"/>
              <a:buChar char="•"/>
            </a:pPr>
            <a:r>
              <a:rPr lang="en-US" dirty="0" smtClean="0"/>
              <a:t>Blood cultures:</a:t>
            </a:r>
            <a:r>
              <a:rPr lang="en-US" baseline="0" dirty="0" smtClean="0"/>
              <a:t> BPS</a:t>
            </a:r>
          </a:p>
          <a:p>
            <a:pPr marL="628650" lvl="1" indent="-171450">
              <a:buFont typeface="Arial"/>
              <a:buChar char="•"/>
            </a:pPr>
            <a:r>
              <a:rPr lang="en-US" sz="1200" kern="1200" dirty="0" smtClean="0">
                <a:solidFill>
                  <a:schemeClr val="tx1"/>
                </a:solidFill>
                <a:effectLst/>
                <a:latin typeface="+mn-lt"/>
                <a:ea typeface="+mn-ea"/>
                <a:cs typeface="+mn-cs"/>
              </a:rPr>
              <a:t>Sterilization can occur within minutes of the first dose of an appropriate antimicrobial</a:t>
            </a:r>
            <a:endParaRPr lang="en-US" sz="1000" kern="1200" dirty="0" smtClean="0">
              <a:solidFill>
                <a:schemeClr val="tx1"/>
              </a:solidFill>
              <a:effectLst/>
              <a:latin typeface="+mn-lt"/>
              <a:ea typeface="+mn-ea"/>
              <a:cs typeface="+mn-cs"/>
            </a:endParaRPr>
          </a:p>
          <a:p>
            <a:pPr marL="171450" indent="-171450">
              <a:buFont typeface="Arial"/>
              <a:buChar char="•"/>
            </a:pPr>
            <a:r>
              <a:rPr lang="en-US" baseline="0" dirty="0" smtClean="0"/>
              <a:t>Broad-spectrum: strong rec, moderate evidence</a:t>
            </a:r>
          </a:p>
          <a:p>
            <a:pPr marL="171450" indent="-171450">
              <a:buFont typeface="Arial"/>
              <a:buChar char="•"/>
            </a:pPr>
            <a:r>
              <a:rPr lang="en-US" baseline="0" dirty="0" smtClean="0"/>
              <a:t>Crystalloids: strong rec, low evidence</a:t>
            </a:r>
          </a:p>
          <a:p>
            <a:pPr marL="628650" lvl="1" indent="-171450">
              <a:buFont typeface="Arial"/>
              <a:buChar char="•"/>
            </a:pPr>
            <a:r>
              <a:rPr lang="en-US" baseline="0" dirty="0" smtClean="0"/>
              <a:t>Fluid resuscitation should be completed within 3h or recognizing these abnormalities</a:t>
            </a:r>
          </a:p>
          <a:p>
            <a:pPr marL="171450" indent="-171450">
              <a:buFont typeface="Arial"/>
              <a:buChar char="•"/>
            </a:pPr>
            <a:r>
              <a:rPr lang="en-US" baseline="0" dirty="0" smtClean="0"/>
              <a:t>Vasopressors: strong rec, moderate evidence</a:t>
            </a:r>
          </a:p>
          <a:p>
            <a:pPr marL="628650" lvl="1" indent="-171450">
              <a:buFont typeface="Arial"/>
              <a:buChar char="•"/>
            </a:pPr>
            <a:r>
              <a:rPr lang="en-US" baseline="0" dirty="0" smtClean="0"/>
              <a:t>Start within 1 hour of resuscitation if BP is not restored</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7</a:t>
            </a:fld>
            <a:endParaRPr lang="en-US"/>
          </a:p>
        </p:txBody>
      </p:sp>
    </p:spTree>
    <p:extLst>
      <p:ext uri="{BB962C8B-B14F-4D97-AF65-F5344CB8AC3E}">
        <p14:creationId xmlns:p14="http://schemas.microsoft.com/office/powerpoint/2010/main" val="2862024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Stewardship:</a:t>
            </a:r>
          </a:p>
          <a:p>
            <a:pPr marL="171450" indent="-171450">
              <a:buFontTx/>
              <a:buChar char="-"/>
            </a:pPr>
            <a:r>
              <a:rPr lang="en-US" baseline="0" dirty="0" smtClean="0"/>
              <a:t>Can de-escalate once organism is identified</a:t>
            </a:r>
          </a:p>
          <a:p>
            <a:pPr marL="171450" indent="-171450">
              <a:buFontTx/>
              <a:buChar char="-"/>
            </a:pPr>
            <a:r>
              <a:rPr lang="en-US" baseline="0" dirty="0" smtClean="0"/>
              <a:t>Can de-escalate again once susceptibilities are obtained</a:t>
            </a:r>
          </a:p>
          <a:p>
            <a:pPr marL="171450" indent="-171450">
              <a:buFontTx/>
              <a:buChar char="-"/>
            </a:pPr>
            <a:endParaRPr lang="en-US" baseline="0" dirty="0" smtClean="0"/>
          </a:p>
          <a:p>
            <a:pPr marL="0" indent="0">
              <a:buFontTx/>
              <a:buNone/>
            </a:pPr>
            <a:r>
              <a:rPr lang="en-US" baseline="0" dirty="0" smtClean="0"/>
              <a:t>Sites can include: blood, CSF, urine, wounds, respiratory secretions, other bodily fluids</a:t>
            </a:r>
          </a:p>
          <a:p>
            <a:pPr marL="0" indent="0">
              <a:buFontTx/>
              <a:buNone/>
            </a:pPr>
            <a:endParaRPr lang="en-US" baseline="0" dirty="0" smtClean="0"/>
          </a:p>
          <a:p>
            <a:pPr marL="0" indent="0">
              <a:buFontTx/>
              <a:buNone/>
            </a:pPr>
            <a:r>
              <a:rPr lang="en-US" baseline="0" dirty="0" smtClean="0"/>
              <a:t>After you obtain a blood culture off of the IVC, it should be removed</a:t>
            </a:r>
          </a:p>
          <a:p>
            <a:pPr marL="0" indent="0">
              <a:buFontTx/>
              <a:buNone/>
            </a:pPr>
            <a:r>
              <a:rPr lang="en-US" baseline="0" dirty="0" smtClean="0"/>
              <a:t>Pan culture can lead to inappropriate antimicrobial usage</a:t>
            </a:r>
          </a:p>
          <a:p>
            <a:pPr marL="0" indent="0">
              <a:buFontTx/>
              <a:buNone/>
            </a:pPr>
            <a:endParaRPr lang="en-US" baseline="0" dirty="0" smtClean="0"/>
          </a:p>
          <a:p>
            <a:pPr marL="0" indent="0">
              <a:buFontTx/>
              <a:buNone/>
            </a:pPr>
            <a:r>
              <a:rPr lang="en-US" baseline="0" dirty="0" smtClean="0"/>
              <a:t>No recommendations on where additional blood cultures should be drawn, aside from peripheral IVC if IVC-induced infection is suspected</a:t>
            </a:r>
          </a:p>
          <a:p>
            <a:pPr marL="0" indent="0">
              <a:buFontTx/>
              <a:buNone/>
            </a:pPr>
            <a:endParaRPr lang="en-US" baseline="0" dirty="0" smtClean="0"/>
          </a:p>
          <a:p>
            <a:pPr marL="0" indent="0">
              <a:buFontTx/>
              <a:buNone/>
            </a:pPr>
            <a:r>
              <a:rPr lang="en-US" baseline="0" dirty="0" smtClean="0"/>
              <a:t>Future, molecular diagnostic methods may exist to ID bacterial sooner and more accurately than culture—current clinical application low</a:t>
            </a:r>
          </a:p>
          <a:p>
            <a:pPr marL="0" indent="0">
              <a:buFontTx/>
              <a:buNone/>
            </a:pPr>
            <a:r>
              <a:rPr lang="en-US" baseline="0" dirty="0" smtClean="0"/>
              <a:t>No foreseeable changes to the methods of susceptibility testing</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8</a:t>
            </a:fld>
            <a:endParaRPr lang="en-US"/>
          </a:p>
        </p:txBody>
      </p:sp>
    </p:spTree>
    <p:extLst>
      <p:ext uri="{BB962C8B-B14F-4D97-AF65-F5344CB8AC3E}">
        <p14:creationId xmlns:p14="http://schemas.microsoft.com/office/powerpoint/2010/main" val="1088359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smtClean="0"/>
              <a:t>Empiric therapy </a:t>
            </a:r>
            <a:r>
              <a:rPr lang="en-US" dirty="0" smtClean="0"/>
              <a:t>can be mono-combination,</a:t>
            </a:r>
            <a:r>
              <a:rPr lang="en-US" baseline="0" dirty="0" smtClean="0"/>
              <a:t> broad-spectrum and/or multidrug</a:t>
            </a:r>
          </a:p>
          <a:p>
            <a:r>
              <a:rPr lang="en-US" u="sng" baseline="0" dirty="0" smtClean="0"/>
              <a:t>Targeted/Definitive therapy</a:t>
            </a:r>
            <a:r>
              <a:rPr lang="en-US" u="none" baseline="0" dirty="0" smtClean="0"/>
              <a:t> can be mono- or combination, but NOT broad-spectrum</a:t>
            </a:r>
          </a:p>
          <a:p>
            <a:r>
              <a:rPr lang="en-US" u="sng" baseline="0" dirty="0" smtClean="0"/>
              <a:t>Broad-spectrum</a:t>
            </a:r>
            <a:r>
              <a:rPr lang="en-US" u="none" baseline="0" dirty="0" smtClean="0"/>
              <a:t> can be used once targeted/definitive if multiple pathogens are isolated</a:t>
            </a:r>
          </a:p>
          <a:p>
            <a:r>
              <a:rPr lang="en-US" u="sng" baseline="0" dirty="0" smtClean="0"/>
              <a:t>Multi-drug: </a:t>
            </a:r>
            <a:r>
              <a:rPr lang="en-US" u="none" baseline="0" dirty="0" smtClean="0"/>
              <a:t>includes combination therapy</a:t>
            </a:r>
          </a:p>
          <a:p>
            <a:r>
              <a:rPr lang="en-US" u="sng" baseline="0" dirty="0" smtClean="0"/>
              <a:t>Combination</a:t>
            </a:r>
            <a:r>
              <a:rPr lang="en-US" u="none" baseline="0" dirty="0" smtClean="0"/>
              <a:t>: more specific application of multi-drug therapy. Drugs usually have different mechanisms. May be used for known or suspected pathogens</a:t>
            </a:r>
          </a:p>
          <a:p>
            <a:pPr marL="171450" indent="-171450">
              <a:buFontTx/>
              <a:buChar char="-"/>
            </a:pPr>
            <a:r>
              <a:rPr lang="en-US" u="none" baseline="0" dirty="0" smtClean="0"/>
              <a:t>i.e. </a:t>
            </a:r>
            <a:r>
              <a:rPr lang="en-US" u="none" baseline="0" dirty="0" err="1" smtClean="0"/>
              <a:t>piperacillin</a:t>
            </a:r>
            <a:r>
              <a:rPr lang="en-US" u="none" baseline="0" dirty="0" smtClean="0"/>
              <a:t>/</a:t>
            </a:r>
            <a:r>
              <a:rPr lang="en-US" u="none" baseline="0" dirty="0" err="1" smtClean="0"/>
              <a:t>tazobactam</a:t>
            </a:r>
            <a:r>
              <a:rPr lang="en-US" u="none" baseline="0" dirty="0" smtClean="0"/>
              <a:t> + </a:t>
            </a:r>
            <a:r>
              <a:rPr lang="en-US" u="none" baseline="0" dirty="0" err="1" smtClean="0"/>
              <a:t>fluoroquinolone</a:t>
            </a:r>
            <a:r>
              <a:rPr lang="en-US" u="none" baseline="0" dirty="0" smtClean="0"/>
              <a:t>/aminoglycoside for Gram negative accelerates clearance, but does not broaden coverage</a:t>
            </a:r>
          </a:p>
          <a:p>
            <a:pPr marL="171450" indent="-171450">
              <a:buFontTx/>
              <a:buChar char="-"/>
            </a:pPr>
            <a:r>
              <a:rPr lang="en-US" u="none" baseline="0" dirty="0" smtClean="0"/>
              <a:t>i.e. clindamycin + Beta-lactams for streptococcal toxic shock</a:t>
            </a:r>
          </a:p>
          <a:p>
            <a:pPr marL="171450" indent="-171450">
              <a:buFontTx/>
              <a:buChar char="-"/>
            </a:pPr>
            <a:r>
              <a:rPr lang="en-US" u="none" baseline="0" dirty="0" smtClean="0"/>
              <a:t>i.e. macrolides + Beta-lactams for pneumococcal pneumonia for immunomodulatory effects</a:t>
            </a:r>
          </a:p>
        </p:txBody>
      </p:sp>
      <p:sp>
        <p:nvSpPr>
          <p:cNvPr id="4" name="Slide Number Placeholder 3"/>
          <p:cNvSpPr>
            <a:spLocks noGrp="1"/>
          </p:cNvSpPr>
          <p:nvPr>
            <p:ph type="sldNum" sz="quarter" idx="10"/>
          </p:nvPr>
        </p:nvSpPr>
        <p:spPr/>
        <p:txBody>
          <a:bodyPr/>
          <a:lstStyle/>
          <a:p>
            <a:fld id="{47ADB8F3-57DA-8F47-8DFA-0EB9B4028C78}" type="slidenum">
              <a:rPr lang="en-US" smtClean="0"/>
              <a:t>9</a:t>
            </a:fld>
            <a:endParaRPr lang="en-US"/>
          </a:p>
        </p:txBody>
      </p:sp>
    </p:spTree>
    <p:extLst>
      <p:ext uri="{BB962C8B-B14F-4D97-AF65-F5344CB8AC3E}">
        <p14:creationId xmlns:p14="http://schemas.microsoft.com/office/powerpoint/2010/main" val="913148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also recommended to cover not only bacterial pathogens, but fungal and viral coverage</a:t>
            </a:r>
            <a:endParaRPr lang="en-US" dirty="0" smtClean="0"/>
          </a:p>
          <a:p>
            <a:endParaRPr lang="en-US" dirty="0" smtClean="0"/>
          </a:p>
          <a:p>
            <a:r>
              <a:rPr lang="en-US" dirty="0" smtClean="0"/>
              <a:t>Feasibility:</a:t>
            </a:r>
            <a:endParaRPr lang="en-US" baseline="0" dirty="0" smtClean="0"/>
          </a:p>
          <a:p>
            <a:pPr marL="171450" indent="-171450">
              <a:buFontTx/>
              <a:buChar char="-"/>
            </a:pPr>
            <a:r>
              <a:rPr lang="en-US" baseline="0" dirty="0" smtClean="0"/>
              <a:t>Clinicians’ ability to recognize/identify patients early</a:t>
            </a:r>
          </a:p>
          <a:p>
            <a:pPr marL="171450" indent="-171450">
              <a:buFontTx/>
              <a:buChar char="-"/>
            </a:pPr>
            <a:r>
              <a:rPr lang="en-US" baseline="0" dirty="0" smtClean="0"/>
              <a:t>Drug delivery delays (clinician, pharmacy, nursing team, etc.)</a:t>
            </a:r>
          </a:p>
          <a:p>
            <a:pPr marL="171450" indent="-171450">
              <a:buFontTx/>
              <a:buChar char="-"/>
            </a:pPr>
            <a:r>
              <a:rPr lang="en-US" baseline="0" dirty="0" smtClean="0"/>
              <a:t>Inappropriate empirical choices due to lack of consideration of microbial resistance</a:t>
            </a:r>
          </a:p>
          <a:p>
            <a:pPr marL="171450" indent="-171450">
              <a:buFontTx/>
              <a:buChar char="-"/>
            </a:pPr>
            <a:r>
              <a:rPr lang="en-US" baseline="0" dirty="0" smtClean="0"/>
              <a:t>Etc.</a:t>
            </a:r>
          </a:p>
          <a:p>
            <a:pPr marL="171450" indent="-171450">
              <a:buFontTx/>
              <a:buChar char="-"/>
            </a:pPr>
            <a:r>
              <a:rPr lang="en-US" baseline="0" dirty="0" smtClean="0"/>
              <a:t>Some drugs (notably beta-lactams) can be administered as a bolus, so if vascular access is a concern, consider bolus </a:t>
            </a:r>
            <a:r>
              <a:rPr lang="en-US" baseline="0" dirty="0" err="1" smtClean="0"/>
              <a:t>Abx</a:t>
            </a:r>
            <a:r>
              <a:rPr lang="en-US" baseline="0" dirty="0" smtClean="0"/>
              <a:t> over infusion </a:t>
            </a:r>
            <a:r>
              <a:rPr lang="en-US" baseline="0" dirty="0" err="1" smtClean="0"/>
              <a:t>Abx</a:t>
            </a:r>
            <a:r>
              <a:rPr lang="en-US" baseline="0" dirty="0" smtClean="0"/>
              <a:t> if possible</a:t>
            </a:r>
          </a:p>
          <a:p>
            <a:pPr marL="171450" indent="-171450">
              <a:buFontTx/>
              <a:buChar char="-"/>
            </a:pPr>
            <a:r>
              <a:rPr lang="en-US" baseline="0" dirty="0" smtClean="0"/>
              <a:t>Consider IO catheters</a:t>
            </a:r>
          </a:p>
          <a:p>
            <a:pPr marL="171450" indent="-171450">
              <a:buFontTx/>
              <a:buChar char="-"/>
            </a:pPr>
            <a:r>
              <a:rPr lang="en-US" baseline="0" dirty="0" smtClean="0"/>
              <a:t>Some drugs can be given IM (</a:t>
            </a:r>
            <a:r>
              <a:rPr lang="en-US" baseline="0" dirty="0" err="1" smtClean="0"/>
              <a:t>imipenem</a:t>
            </a:r>
            <a:r>
              <a:rPr lang="en-US" baseline="0" dirty="0" smtClean="0"/>
              <a:t>/</a:t>
            </a:r>
            <a:r>
              <a:rPr lang="en-US" baseline="0" dirty="0" err="1" smtClean="0"/>
              <a:t>cilastatin</a:t>
            </a:r>
            <a:r>
              <a:rPr lang="en-US" baseline="0" dirty="0" smtClean="0"/>
              <a:t>, </a:t>
            </a:r>
            <a:r>
              <a:rPr lang="en-US" baseline="0" dirty="0" err="1" smtClean="0"/>
              <a:t>cefepime</a:t>
            </a:r>
            <a:r>
              <a:rPr lang="en-US" baseline="0" dirty="0" smtClean="0"/>
              <a:t>, </a:t>
            </a:r>
            <a:r>
              <a:rPr lang="en-US" baseline="0" dirty="0" err="1" smtClean="0"/>
              <a:t>cefriazone</a:t>
            </a:r>
            <a:r>
              <a:rPr lang="en-US" baseline="0" dirty="0" smtClean="0"/>
              <a:t>, </a:t>
            </a:r>
            <a:r>
              <a:rPr lang="en-US" baseline="0" dirty="0" err="1" smtClean="0"/>
              <a:t>ertapenem</a:t>
            </a:r>
            <a:r>
              <a:rPr lang="en-US" baseline="0" dirty="0" smtClean="0"/>
              <a:t>, some beta-lactams (although not regulated); also not certain how IM absorption works in severely ill patients</a:t>
            </a:r>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10</a:t>
            </a:fld>
            <a:endParaRPr lang="en-US"/>
          </a:p>
        </p:txBody>
      </p:sp>
    </p:spTree>
    <p:extLst>
      <p:ext uri="{BB962C8B-B14F-4D97-AF65-F5344CB8AC3E}">
        <p14:creationId xmlns:p14="http://schemas.microsoft.com/office/powerpoint/2010/main" val="1011348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ADB8F3-57DA-8F47-8DFA-0EB9B4028C78}" type="slidenum">
              <a:rPr lang="en-US" smtClean="0"/>
              <a:t>11</a:t>
            </a:fld>
            <a:endParaRPr lang="en-US"/>
          </a:p>
        </p:txBody>
      </p:sp>
    </p:spTree>
    <p:extLst>
      <p:ext uri="{BB962C8B-B14F-4D97-AF65-F5344CB8AC3E}">
        <p14:creationId xmlns:p14="http://schemas.microsoft.com/office/powerpoint/2010/main" val="2986721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Local pathogen presence and susceptibility</a:t>
            </a:r>
            <a:r>
              <a:rPr lang="en-US" dirty="0" smtClean="0">
                <a:sym typeface="Wingdings"/>
              </a:rPr>
              <a:t>:</a:t>
            </a:r>
            <a:r>
              <a:rPr lang="en-US" baseline="0" dirty="0" smtClean="0">
                <a:sym typeface="Wingdings"/>
              </a:rPr>
              <a:t> Septic shock or severely ill patients may be intrinsically associated with a higher probability of resistant bugs due to failure to respond to earlier antimicrobials.</a:t>
            </a:r>
          </a:p>
          <a:p>
            <a:r>
              <a:rPr lang="en-US" baseline="0" dirty="0" smtClean="0">
                <a:sym typeface="Wingdings"/>
              </a:rPr>
              <a:t>No one specific sepsis/septic shock empiric antimicrobial regimen</a:t>
            </a:r>
          </a:p>
          <a:p>
            <a:endParaRPr lang="en-US" baseline="0" dirty="0" smtClean="0">
              <a:sym typeface="Wingdings"/>
            </a:endParaRPr>
          </a:p>
          <a:p>
            <a:r>
              <a:rPr lang="en-US" baseline="0" dirty="0" smtClean="0">
                <a:sym typeface="Wingdings"/>
              </a:rPr>
              <a:t>MDR pathogens: i.e. Pseudomonas, </a:t>
            </a:r>
            <a:r>
              <a:rPr lang="en-US" baseline="0" dirty="0" err="1" smtClean="0">
                <a:sym typeface="Wingdings"/>
              </a:rPr>
              <a:t>Acinetobacter</a:t>
            </a:r>
            <a:r>
              <a:rPr lang="en-US" baseline="0" dirty="0" smtClean="0">
                <a:sym typeface="Wingdings"/>
              </a:rPr>
              <a:t>, etc.</a:t>
            </a:r>
          </a:p>
          <a:p>
            <a:r>
              <a:rPr lang="en-US" baseline="0" dirty="0" smtClean="0">
                <a:sym typeface="Wingdings"/>
              </a:rPr>
              <a:t>Recommended </a:t>
            </a:r>
            <a:r>
              <a:rPr lang="en-US" baseline="0" dirty="0" err="1" smtClean="0">
                <a:sym typeface="Wingdings"/>
              </a:rPr>
              <a:t>Vancomycin</a:t>
            </a:r>
            <a:r>
              <a:rPr lang="en-US" baseline="0" dirty="0" smtClean="0">
                <a:sym typeface="Wingdings"/>
              </a:rPr>
              <a:t>, </a:t>
            </a:r>
            <a:r>
              <a:rPr lang="en-US" baseline="0" dirty="0" err="1" smtClean="0">
                <a:sym typeface="Wingdings"/>
              </a:rPr>
              <a:t>teicoplanin</a:t>
            </a:r>
            <a:r>
              <a:rPr lang="en-US" baseline="0" dirty="0" smtClean="0">
                <a:sym typeface="Wingdings"/>
              </a:rPr>
              <a:t> or another anti-MRSA agent when MRSA concerns exist--**I do not think this would be recommended for our patients until culture obtained because MRSAs are generally not he most concerning</a:t>
            </a:r>
          </a:p>
          <a:p>
            <a:r>
              <a:rPr lang="en-US" baseline="0" dirty="0" smtClean="0">
                <a:sym typeface="Wingdings"/>
              </a:rPr>
              <a:t>Legionella concerns</a:t>
            </a:r>
          </a:p>
          <a:p>
            <a:r>
              <a:rPr lang="en-US" baseline="0" dirty="0" smtClean="0">
                <a:sym typeface="Wingdings"/>
              </a:rPr>
              <a:t>Candida concerns: knowing local fungal populations, certain diseases make one more prone to (i.e. necrotizing pancreatitis, diabetes, TPN, etc.); rapid diagnostic testing (i.e. rapid PCR assays) can be used to minimize inappropriate anti-candida therapy</a:t>
            </a:r>
          </a:p>
          <a:p>
            <a:endParaRPr lang="en-US" baseline="0" dirty="0" smtClean="0">
              <a:sym typeface="Wingdings"/>
            </a:endParaRPr>
          </a:p>
          <a:p>
            <a:r>
              <a:rPr lang="en-US" baseline="0" dirty="0" smtClean="0">
                <a:sym typeface="Wingdings"/>
              </a:rPr>
              <a:t>Non-septic cases:</a:t>
            </a:r>
          </a:p>
          <a:p>
            <a:r>
              <a:rPr lang="en-US" baseline="0" dirty="0" smtClean="0">
                <a:sym typeface="Wingdings"/>
              </a:rPr>
              <a:t>Culture negative b/c:</a:t>
            </a:r>
          </a:p>
          <a:p>
            <a:pPr marL="171450" indent="-171450">
              <a:buFontTx/>
              <a:buChar char="-"/>
            </a:pPr>
            <a:r>
              <a:rPr lang="en-US" baseline="0" dirty="0" smtClean="0">
                <a:sym typeface="Wingdings"/>
              </a:rPr>
              <a:t>Not obtained (i.e. bowel perforation)</a:t>
            </a:r>
          </a:p>
          <a:p>
            <a:pPr marL="171450" indent="-171450">
              <a:buFontTx/>
              <a:buChar char="-"/>
            </a:pPr>
            <a:r>
              <a:rPr lang="en-US" baseline="0" dirty="0" smtClean="0">
                <a:sym typeface="Wingdings"/>
              </a:rPr>
              <a:t>Obtained following antimicrobial therapy</a:t>
            </a:r>
          </a:p>
          <a:p>
            <a:pPr marL="171450" indent="-171450">
              <a:buFontTx/>
              <a:buChar char="-"/>
            </a:pPr>
            <a:r>
              <a:rPr lang="en-US" baseline="0" dirty="0" smtClean="0">
                <a:sym typeface="Wingdings"/>
              </a:rPr>
              <a:t>Possible sepsis but NOT (50% of cases in one study)</a:t>
            </a:r>
          </a:p>
          <a:p>
            <a:pPr marL="0" indent="0">
              <a:buFontTx/>
              <a:buNone/>
            </a:pPr>
            <a:r>
              <a:rPr lang="en-US" baseline="0" dirty="0" smtClean="0">
                <a:sym typeface="Wingdings"/>
              </a:rPr>
              <a:t>De-escalation therefore recommended based off of clinical judgment to ensure </a:t>
            </a:r>
            <a:r>
              <a:rPr lang="en-US" baseline="0" dirty="0" err="1" smtClean="0">
                <a:sym typeface="Wingdings"/>
              </a:rPr>
              <a:t>pt</a:t>
            </a:r>
            <a:r>
              <a:rPr lang="en-US" baseline="0" dirty="0" smtClean="0">
                <a:sym typeface="Wingdings"/>
              </a:rPr>
              <a:t> does not become infected with a multidrug resistant agent or develop drug-related adverse effects</a:t>
            </a:r>
          </a:p>
        </p:txBody>
      </p:sp>
      <p:sp>
        <p:nvSpPr>
          <p:cNvPr id="4" name="Slide Number Placeholder 3"/>
          <p:cNvSpPr>
            <a:spLocks noGrp="1"/>
          </p:cNvSpPr>
          <p:nvPr>
            <p:ph type="sldNum" sz="quarter" idx="10"/>
          </p:nvPr>
        </p:nvSpPr>
        <p:spPr/>
        <p:txBody>
          <a:bodyPr/>
          <a:lstStyle/>
          <a:p>
            <a:fld id="{47ADB8F3-57DA-8F47-8DFA-0EB9B4028C78}" type="slidenum">
              <a:rPr lang="en-US" smtClean="0"/>
              <a:t>12</a:t>
            </a:fld>
            <a:endParaRPr lang="en-US"/>
          </a:p>
        </p:txBody>
      </p:sp>
    </p:spTree>
    <p:extLst>
      <p:ext uri="{BB962C8B-B14F-4D97-AF65-F5344CB8AC3E}">
        <p14:creationId xmlns:p14="http://schemas.microsoft.com/office/powerpoint/2010/main" val="31266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wireframeOverlay-Home.png"/>
          <p:cNvPicPr>
            <a:picLocks noChangeAspect="1"/>
          </p:cNvPicPr>
          <p:nvPr/>
        </p:nvPicPr>
        <p:blipFill>
          <a:blip r:embed="rId2"/>
          <a:srcRect t="-93973"/>
          <a:stretch>
            <a:fillRect/>
          </a:stretch>
        </p:blipFill>
        <p:spPr>
          <a:xfrm>
            <a:off x="179294" y="1183341"/>
            <a:ext cx="8787384" cy="5276725"/>
          </a:xfrm>
          <a:prstGeom prst="rect">
            <a:avLst/>
          </a:prstGeom>
          <a:gradFill>
            <a:gsLst>
              <a:gs pos="0">
                <a:schemeClr val="tx2"/>
              </a:gs>
              <a:gs pos="100000">
                <a:schemeClr val="bg2"/>
              </a:gs>
            </a:gsLst>
            <a:lin ang="5400000" scaled="0"/>
          </a:gradFill>
        </p:spPr>
      </p:pic>
      <p:sp>
        <p:nvSpPr>
          <p:cNvPr id="2" name="Title 1"/>
          <p:cNvSpPr>
            <a:spLocks noGrp="1"/>
          </p:cNvSpPr>
          <p:nvPr>
            <p:ph type="ctrTitle"/>
          </p:nvPr>
        </p:nvSpPr>
        <p:spPr>
          <a:xfrm>
            <a:off x="417513" y="2168338"/>
            <a:ext cx="8307387" cy="1619250"/>
          </a:xfrm>
        </p:spPr>
        <p:txBody>
          <a:bodyPr/>
          <a:lstStyle>
            <a:lvl1pPr algn="ctr">
              <a:defRPr sz="4800"/>
            </a:lvl1pPr>
          </a:lstStyle>
          <a:p>
            <a:r>
              <a:rPr lang="en-US" smtClean="0"/>
              <a:t>Click to edit Master title style</a:t>
            </a:r>
            <a:endParaRPr/>
          </a:p>
        </p:txBody>
      </p:sp>
      <p:sp>
        <p:nvSpPr>
          <p:cNvPr id="3" name="Subtitle 2"/>
          <p:cNvSpPr>
            <a:spLocks noGrp="1"/>
          </p:cNvSpPr>
          <p:nvPr>
            <p:ph type="subTitle" idx="1"/>
          </p:nvPr>
        </p:nvSpPr>
        <p:spPr>
          <a:xfrm>
            <a:off x="417513" y="3810000"/>
            <a:ext cx="8307387" cy="753036"/>
          </a:xfrm>
        </p:spPr>
        <p:txBody>
          <a:bodyPr>
            <a:normAutofit/>
          </a:bodyPr>
          <a:lstStyle>
            <a:lvl1pPr marL="0" indent="0" algn="ctr">
              <a:spcBef>
                <a:spcPts val="3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1/7/21</a:t>
            </a:fld>
            <a:endParaRPr lang="en-US"/>
          </a:p>
        </p:txBody>
      </p:sp>
      <p:sp>
        <p:nvSpPr>
          <p:cNvPr id="5" name="Footer Placeholder 4"/>
          <p:cNvSpPr>
            <a:spLocks noGrp="1"/>
          </p:cNvSpPr>
          <p:nvPr>
            <p:ph type="ftr" sz="quarter" idx="11"/>
          </p:nvPr>
        </p:nvSpPr>
        <p:spPr/>
        <p:txBody>
          <a:bodyPr/>
          <a:lstStyle/>
          <a:p>
            <a:endParaRPr lang="en-US"/>
          </a:p>
        </p:txBody>
      </p:sp>
      <p:pic>
        <p:nvPicPr>
          <p:cNvPr id="8" name="Picture 7" descr="DirectionalButtons-RightOnly.png"/>
          <p:cNvPicPr>
            <a:picLocks noChangeAspect="1"/>
          </p:cNvPicPr>
          <p:nvPr/>
        </p:nvPicPr>
        <p:blipFill>
          <a:blip r:embed="rId3"/>
          <a:stretch>
            <a:fillRect/>
          </a:stretch>
        </p:blipFill>
        <p:spPr>
          <a:xfrm>
            <a:off x="7822266" y="533400"/>
            <a:ext cx="752475" cy="352425"/>
          </a:xfrm>
          <a:prstGeom prst="rect">
            <a:avLst/>
          </a:prstGeom>
        </p:spPr>
      </p:pic>
      <p:sp>
        <p:nvSpPr>
          <p:cNvPr id="9" name="Slide Number Placeholder 5"/>
          <p:cNvSpPr>
            <a:spLocks noGrp="1"/>
          </p:cNvSpPr>
          <p:nvPr>
            <p:ph type="sldNum" sz="quarter" idx="12"/>
          </p:nvPr>
        </p:nvSpPr>
        <p:spPr>
          <a:xfrm>
            <a:off x="8382000" y="1219200"/>
            <a:ext cx="533400" cy="365125"/>
          </a:xfrm>
        </p:spPr>
        <p:txBody>
          <a:bodyPr/>
          <a:lstStyle/>
          <a:p>
            <a:fld id="{886BB73A-582F-4420-9A14-CB10A2B2E5E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a:xfrm>
            <a:off x="416859" y="1466850"/>
            <a:ext cx="8308039" cy="1128432"/>
          </a:xfrm>
        </p:spPr>
        <p:txBody>
          <a:bodyPr vert="horz" lIns="91440" tIns="45720" rIns="91440" bIns="45720" rtlCol="0" anchor="b" anchorCtr="0">
            <a:noAutofit/>
          </a:bodyPr>
          <a:lstStyle>
            <a:lvl1pPr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4007224" y="2623296"/>
            <a:ext cx="4717676" cy="38312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30213" y="2770187"/>
            <a:ext cx="3429093" cy="3576825"/>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1/7/21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Alt.">
    <p:spTree>
      <p:nvGrpSpPr>
        <p:cNvPr id="1" name=""/>
        <p:cNvGrpSpPr/>
        <p:nvPr/>
      </p:nvGrpSpPr>
      <p:grpSpPr>
        <a:xfrm>
          <a:off x="0" y="0"/>
          <a:ext cx="0" cy="0"/>
          <a:chOff x="0" y="0"/>
          <a:chExt cx="0" cy="0"/>
        </a:xfrm>
      </p:grpSpPr>
      <p:pic>
        <p:nvPicPr>
          <p:cNvPr id="9" name="Picture 8" descr="wireframeOverlay-PCVertical.png"/>
          <p:cNvPicPr>
            <a:picLocks noChangeAspect="1"/>
          </p:cNvPicPr>
          <p:nvPr/>
        </p:nvPicPr>
        <p:blipFill>
          <a:blip r:embed="rId2"/>
          <a:srcRect b="-123309"/>
          <a:stretch>
            <a:fillRect/>
          </a:stretch>
        </p:blipFill>
        <p:spPr>
          <a:xfrm>
            <a:off x="182880" y="1179575"/>
            <a:ext cx="5133975" cy="5275013"/>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6859" y="1680882"/>
            <a:ext cx="4313891" cy="1162050"/>
          </a:xfrm>
        </p:spPr>
        <p:txBody>
          <a:bodyPr anchor="b"/>
          <a:lstStyle>
            <a:lvl1pPr algn="l">
              <a:defRPr sz="2800" b="0">
                <a:solidFill>
                  <a:schemeClr val="bg1"/>
                </a:solidFill>
              </a:defRPr>
            </a:lvl1pPr>
          </a:lstStyle>
          <a:p>
            <a:r>
              <a:rPr lang="en-US" smtClean="0"/>
              <a:t>Click to edit Master title style</a:t>
            </a:r>
            <a:endParaRPr dirty="0"/>
          </a:p>
        </p:txBody>
      </p:sp>
      <p:sp>
        <p:nvSpPr>
          <p:cNvPr id="4" name="Text Placeholder 3"/>
          <p:cNvSpPr>
            <a:spLocks noGrp="1"/>
          </p:cNvSpPr>
          <p:nvPr>
            <p:ph type="body" sz="half" idx="2"/>
          </p:nvPr>
        </p:nvSpPr>
        <p:spPr>
          <a:xfrm>
            <a:off x="416859" y="2837329"/>
            <a:ext cx="4313891" cy="3415834"/>
          </a:xfrm>
        </p:spPr>
        <p:txBody>
          <a:bodyPr>
            <a:normAutofit/>
          </a:bodyPr>
          <a:lstStyle>
            <a:lvl1pPr marL="0" indent="0">
              <a:lnSpc>
                <a:spcPct val="110000"/>
              </a:lnSpc>
              <a:spcBef>
                <a:spcPts val="6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1/7/21</a:t>
            </a:fld>
            <a:endParaRPr lang="en-US"/>
          </a:p>
        </p:txBody>
      </p:sp>
      <p:sp>
        <p:nvSpPr>
          <p:cNvPr id="6" name="Footer Placeholder 5"/>
          <p:cNvSpPr>
            <a:spLocks noGrp="1"/>
          </p:cNvSpPr>
          <p:nvPr>
            <p:ph type="ftr" sz="quarter" idx="11"/>
          </p:nvPr>
        </p:nvSpPr>
        <p:spPr/>
        <p:txBody>
          <a:bodyPr/>
          <a:lstStyle/>
          <a:p>
            <a:endParaRPr lang="en-US"/>
          </a:p>
        </p:txBody>
      </p:sp>
      <p:sp>
        <p:nvSpPr>
          <p:cNvPr id="11" name="Picture Placeholder 10"/>
          <p:cNvSpPr>
            <a:spLocks noGrp="1"/>
          </p:cNvSpPr>
          <p:nvPr>
            <p:ph type="pic" sz="quarter" idx="13"/>
          </p:nvPr>
        </p:nvSpPr>
        <p:spPr>
          <a:xfrm>
            <a:off x="5298140" y="1169894"/>
            <a:ext cx="3671047" cy="5276088"/>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182880" y="1169894"/>
            <a:ext cx="8787384" cy="2106706"/>
          </a:xfrm>
        </p:spPr>
        <p:txBody>
          <a:bodyPr/>
          <a:lstStyle>
            <a:lvl1pPr>
              <a:buNone/>
              <a:defRPr/>
            </a:lvl1pPr>
          </a:lstStyle>
          <a:p>
            <a:r>
              <a:rPr lang="en-US" smtClean="0"/>
              <a:t>Drag picture to placeholder or click icon to add</a:t>
            </a:r>
            <a:endParaRPr/>
          </a:p>
        </p:txBody>
      </p:sp>
      <p:sp>
        <p:nvSpPr>
          <p:cNvPr id="10" name="Rectangle 9"/>
          <p:cNvSpPr/>
          <p:nvPr/>
        </p:nvSpPr>
        <p:spPr>
          <a:xfrm>
            <a:off x="182880" y="3281082"/>
            <a:ext cx="8787384" cy="3174582"/>
          </a:xfrm>
          <a:prstGeom prst="rect">
            <a:avLst/>
          </a:prstGeom>
          <a:gradFill>
            <a:gsLst>
              <a:gs pos="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859" y="3329268"/>
            <a:ext cx="8346141" cy="1014132"/>
          </a:xfrm>
        </p:spPr>
        <p:txBody>
          <a:bodyPr anchor="b"/>
          <a:lstStyle>
            <a:lvl1pPr algn="l">
              <a:defRPr sz="3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416859" y="4343399"/>
            <a:ext cx="8346141" cy="1909763"/>
          </a:xfrm>
        </p:spPr>
        <p:txBody>
          <a:bodyPr>
            <a:normAutofit/>
          </a:bodyPr>
          <a:lstStyle>
            <a:lvl1pPr marL="0" indent="0">
              <a:lnSpc>
                <a:spcPct val="110000"/>
              </a:lnSpc>
              <a:spcBef>
                <a:spcPts val="600"/>
              </a:spcBef>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1/7/21</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pic>
        <p:nvPicPr>
          <p:cNvPr id="9" name="Picture 8" descr="wireframeOverlay-PCVertical.png"/>
          <p:cNvPicPr>
            <a:picLocks noChangeAspect="1"/>
          </p:cNvPicPr>
          <p:nvPr/>
        </p:nvPicPr>
        <p:blipFill>
          <a:blip r:embed="rId2"/>
          <a:srcRect b="-123309"/>
          <a:stretch>
            <a:fillRect/>
          </a:stretch>
        </p:blipFill>
        <p:spPr>
          <a:xfrm>
            <a:off x="3835212" y="1179575"/>
            <a:ext cx="5133975" cy="5275013"/>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91000" y="1680882"/>
            <a:ext cx="4313891" cy="1162050"/>
          </a:xfrm>
        </p:spPr>
        <p:txBody>
          <a:bodyPr anchor="b"/>
          <a:lstStyle>
            <a:lvl1pPr algn="l">
              <a:defRPr sz="28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4191000" y="2837329"/>
            <a:ext cx="4313891" cy="3415834"/>
          </a:xfrm>
        </p:spPr>
        <p:txBody>
          <a:bodyPr>
            <a:normAutofit/>
          </a:bodyPr>
          <a:lstStyle>
            <a:lvl1pPr marL="0" indent="0">
              <a:lnSpc>
                <a:spcPct val="110000"/>
              </a:lnSpc>
              <a:spcBef>
                <a:spcPts val="6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1/7/21</a:t>
            </a:fld>
            <a:endParaRPr lang="en-US"/>
          </a:p>
        </p:txBody>
      </p:sp>
      <p:sp>
        <p:nvSpPr>
          <p:cNvPr id="6" name="Footer Placeholder 5"/>
          <p:cNvSpPr>
            <a:spLocks noGrp="1"/>
          </p:cNvSpPr>
          <p:nvPr>
            <p:ph type="ftr" sz="quarter" idx="11"/>
          </p:nvPr>
        </p:nvSpPr>
        <p:spPr/>
        <p:txBody>
          <a:bodyPr/>
          <a:lstStyle/>
          <a:p>
            <a:endParaRPr lang="en-US"/>
          </a:p>
        </p:txBody>
      </p:sp>
      <p:sp>
        <p:nvSpPr>
          <p:cNvPr id="8" name="Picture Placeholder 10"/>
          <p:cNvSpPr>
            <a:spLocks noGrp="1"/>
          </p:cNvSpPr>
          <p:nvPr>
            <p:ph type="pic" sz="quarter" idx="14"/>
          </p:nvPr>
        </p:nvSpPr>
        <p:spPr>
          <a:xfrm>
            <a:off x="182880" y="1179576"/>
            <a:ext cx="3671047" cy="2205318"/>
          </a:xfrm>
        </p:spPr>
        <p:txBody>
          <a:bodyPr/>
          <a:lstStyle>
            <a:lvl1pPr>
              <a:buNone/>
              <a:defRPr/>
            </a:lvl1pPr>
          </a:lstStyle>
          <a:p>
            <a:r>
              <a:rPr lang="en-US" smtClean="0"/>
              <a:t>Drag picture to placeholder or click icon to add</a:t>
            </a:r>
            <a:endParaRPr/>
          </a:p>
        </p:txBody>
      </p:sp>
      <p:sp>
        <p:nvSpPr>
          <p:cNvPr id="10" name="Picture Placeholder 10"/>
          <p:cNvSpPr>
            <a:spLocks noGrp="1"/>
          </p:cNvSpPr>
          <p:nvPr>
            <p:ph type="pic" sz="quarter" idx="15"/>
          </p:nvPr>
        </p:nvSpPr>
        <p:spPr>
          <a:xfrm>
            <a:off x="2015983" y="3383280"/>
            <a:ext cx="1837944" cy="3072384"/>
          </a:xfrm>
        </p:spPr>
        <p:txBody>
          <a:bodyPr/>
          <a:lstStyle>
            <a:lvl1pPr>
              <a:buNone/>
              <a:defRPr/>
            </a:lvl1pPr>
          </a:lstStyle>
          <a:p>
            <a:r>
              <a:rPr lang="en-US" smtClean="0"/>
              <a:t>Drag picture to placeholder or click icon to add</a:t>
            </a:r>
            <a:endParaRPr/>
          </a:p>
        </p:txBody>
      </p:sp>
      <p:sp>
        <p:nvSpPr>
          <p:cNvPr id="12" name="Picture Placeholder 10"/>
          <p:cNvSpPr>
            <a:spLocks noGrp="1"/>
          </p:cNvSpPr>
          <p:nvPr>
            <p:ph type="pic" sz="quarter" idx="16"/>
          </p:nvPr>
        </p:nvSpPr>
        <p:spPr>
          <a:xfrm>
            <a:off x="182880" y="3383280"/>
            <a:ext cx="1837944" cy="3072384"/>
          </a:xfrm>
        </p:spPr>
        <p:txBody>
          <a:bodyPr/>
          <a:lstStyle>
            <a:lvl1pPr>
              <a:buNone/>
              <a:defRPr/>
            </a:lvl1pPr>
          </a:lstStyle>
          <a:p>
            <a:r>
              <a:rPr lang="en-US" smtClean="0"/>
              <a:t>Drag picture to placeholder or click icon to add</a:t>
            </a:r>
            <a:endParaRPr/>
          </a:p>
        </p:txBody>
      </p:sp>
      <p:sp>
        <p:nvSpPr>
          <p:cNvPr id="13" name="Slide Number Placeholder 5"/>
          <p:cNvSpPr>
            <a:spLocks noGrp="1"/>
          </p:cNvSpPr>
          <p:nvPr>
            <p:ph type="sldNum" sz="quarter" idx="12"/>
          </p:nvPr>
        </p:nvSpPr>
        <p:spPr>
          <a:xfrm>
            <a:off x="8382000" y="1219200"/>
            <a:ext cx="533400" cy="365125"/>
          </a:xfrm>
        </p:spPr>
        <p:txBody>
          <a:bodyPr/>
          <a:lstStyle/>
          <a:p>
            <a:fld id="{886BB73A-582F-4420-9A14-CB10A2B2E5E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1/7/21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wireframeOverlay-VerticalTC.png"/>
          <p:cNvPicPr>
            <a:picLocks noChangeAspect="1"/>
          </p:cNvPicPr>
          <p:nvPr/>
        </p:nvPicPr>
        <p:blipFill>
          <a:blip r:embed="rId2"/>
          <a:srcRect t="-93650"/>
          <a:stretch>
            <a:fillRect/>
          </a:stretch>
        </p:blipFill>
        <p:spPr>
          <a:xfrm>
            <a:off x="7445188" y="1178128"/>
            <a:ext cx="1524000" cy="5275339"/>
          </a:xfrm>
          <a:prstGeom prst="rect">
            <a:avLst/>
          </a:prstGeom>
          <a:gradFill>
            <a:gsLst>
              <a:gs pos="0">
                <a:schemeClr val="tx2"/>
              </a:gs>
              <a:gs pos="100000">
                <a:schemeClr val="bg2"/>
              </a:gs>
            </a:gsLst>
            <a:lin ang="5400000" scaled="0"/>
          </a:gradFill>
        </p:spPr>
      </p:pic>
      <p:sp>
        <p:nvSpPr>
          <p:cNvPr id="2" name="Vertical Title 1"/>
          <p:cNvSpPr>
            <a:spLocks noGrp="1"/>
          </p:cNvSpPr>
          <p:nvPr>
            <p:ph type="title" orient="vert"/>
          </p:nvPr>
        </p:nvSpPr>
        <p:spPr>
          <a:xfrm>
            <a:off x="7440705" y="1398494"/>
            <a:ext cx="1447800" cy="4849906"/>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17513" y="1398494"/>
            <a:ext cx="6669087" cy="4849906"/>
          </a:xfrm>
        </p:spPr>
        <p:txBody>
          <a:bodyPr vert="eaVert"/>
          <a:lstStyle>
            <a:lvl5pPr>
              <a:defRPr/>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1/7/21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Closi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38E4D-051A-41E1-86A4-E56916468FD0}" type="datetimeFigureOut">
              <a:rPr lang="en-US" smtClean="0"/>
              <a:t>1/7/21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6BB73A-582F-4420-9A14-CB10A2B2E5E8}" type="slidenum">
              <a:rPr lang="en-US" smtClean="0"/>
              <a:t>‹#›</a:t>
            </a:fld>
            <a:endParaRPr lang="en-US"/>
          </a:p>
        </p:txBody>
      </p:sp>
      <p:sp>
        <p:nvSpPr>
          <p:cNvPr id="5" name="Rectangle 4"/>
          <p:cNvSpPr/>
          <p:nvPr/>
        </p:nvSpPr>
        <p:spPr>
          <a:xfrm>
            <a:off x="182880" y="1179576"/>
            <a:ext cx="8787384" cy="5276088"/>
          </a:xfrm>
          <a:prstGeom prst="rect">
            <a:avLst/>
          </a:prstGeom>
          <a:gradFill>
            <a:gsLst>
              <a:gs pos="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6" name="Picture 5" descr="DirectionalButtons-LeftOnlyOnly.png"/>
          <p:cNvPicPr>
            <a:picLocks noChangeAspect="1"/>
          </p:cNvPicPr>
          <p:nvPr/>
        </p:nvPicPr>
        <p:blipFill>
          <a:blip r:embed="rId2"/>
          <a:stretch>
            <a:fillRect/>
          </a:stretch>
        </p:blipFill>
        <p:spPr>
          <a:xfrm>
            <a:off x="7837488" y="538163"/>
            <a:ext cx="752475" cy="35242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a:xfrm>
            <a:off x="415925" y="2756646"/>
            <a:ext cx="8308975" cy="3491753"/>
          </a:xfrm>
        </p:spPr>
        <p:txBody>
          <a:bodyPr>
            <a:normAutofit/>
          </a:bodyPr>
          <a:lstStyle>
            <a:lvl1pPr>
              <a:defRPr sz="2000"/>
            </a:lvl1pPr>
            <a:lvl2pPr>
              <a:defRPr sz="18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1/7/21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Alt.">
    <p:spTree>
      <p:nvGrpSpPr>
        <p:cNvPr id="1" name=""/>
        <p:cNvGrpSpPr/>
        <p:nvPr/>
      </p:nvGrpSpPr>
      <p:grpSpPr>
        <a:xfrm>
          <a:off x="0" y="0"/>
          <a:ext cx="0" cy="0"/>
          <a:chOff x="0" y="0"/>
          <a:chExt cx="0" cy="0"/>
        </a:xfrm>
      </p:grpSpPr>
      <p:pic>
        <p:nvPicPr>
          <p:cNvPr id="8" name="Picture 7" descr="wireframeOverlay-TCFull.png"/>
          <p:cNvPicPr>
            <a:picLocks noChangeAspect="1"/>
          </p:cNvPicPr>
          <p:nvPr/>
        </p:nvPicPr>
        <p:blipFill>
          <a:blip r:embed="rId2"/>
          <a:srcRect l="-198711"/>
          <a:stretch>
            <a:fillRect/>
          </a:stretch>
        </p:blipFill>
        <p:spPr>
          <a:xfrm>
            <a:off x="177999" y="1179576"/>
            <a:ext cx="8788373" cy="5276088"/>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1pPr>
              <a:buClrTx/>
              <a:defRPr>
                <a:solidFill>
                  <a:schemeClr val="bg1"/>
                </a:solidFill>
              </a:defRPr>
            </a:lvl1pPr>
            <a:lvl2pPr>
              <a:buClr>
                <a:schemeClr val="bg1">
                  <a:lumMod val="75000"/>
                </a:schemeClr>
              </a:buClr>
              <a:defRPr>
                <a:solidFill>
                  <a:schemeClr val="bg1"/>
                </a:solidFill>
              </a:defRPr>
            </a:lvl2pPr>
            <a:lvl3pPr>
              <a:buClrTx/>
              <a:defRPr>
                <a:solidFill>
                  <a:schemeClr val="bg1"/>
                </a:solidFill>
              </a:defRPr>
            </a:lvl3pPr>
            <a:lvl4pPr>
              <a:buClr>
                <a:schemeClr val="bg1">
                  <a:lumMod val="75000"/>
                </a:schemeClr>
              </a:buClr>
              <a:defRPr>
                <a:solidFill>
                  <a:schemeClr val="bg1"/>
                </a:solidFill>
              </a:defRPr>
            </a:lvl4pPr>
            <a:lvl5pPr>
              <a:buClrTx/>
              <a:defRPr>
                <a:solidFill>
                  <a:schemeClr val="bg1"/>
                </a:solidFill>
              </a:defRPr>
            </a:lvl5pPr>
            <a:lvl6pPr>
              <a:buClr>
                <a:schemeClr val="bg1">
                  <a:lumMod val="75000"/>
                </a:schemeClr>
              </a:buClr>
              <a:defRPr lang="en-US" sz="1800" kern="1200" dirty="0" smtClean="0">
                <a:solidFill>
                  <a:schemeClr val="bg1"/>
                </a:solidFill>
                <a:latin typeface="+mn-lt"/>
                <a:ea typeface="+mn-ea"/>
                <a:cs typeface="+mn-cs"/>
              </a:defRPr>
            </a:lvl6pPr>
            <a:lvl7pPr>
              <a:buClr>
                <a:schemeClr val="bg1"/>
              </a:buClr>
              <a:defRPr lang="en-US" sz="1800" kern="1200" dirty="0" smtClean="0">
                <a:solidFill>
                  <a:schemeClr val="bg1"/>
                </a:solidFill>
                <a:latin typeface="+mn-lt"/>
                <a:ea typeface="+mn-ea"/>
                <a:cs typeface="+mn-cs"/>
              </a:defRPr>
            </a:lvl7pPr>
            <a:lvl8pPr>
              <a:buClr>
                <a:schemeClr val="bg1">
                  <a:lumMod val="75000"/>
                </a:schemeClr>
              </a:buClr>
              <a:defRPr lang="en-US" sz="1800" kern="1200" dirty="0" smtClean="0">
                <a:solidFill>
                  <a:schemeClr val="bg1"/>
                </a:solidFill>
                <a:latin typeface="+mn-lt"/>
                <a:ea typeface="+mn-ea"/>
                <a:cs typeface="+mn-cs"/>
              </a:defRPr>
            </a:lvl8pPr>
            <a:lvl9pPr>
              <a:buClr>
                <a:schemeClr val="bg1"/>
              </a:buClr>
              <a:defRPr sz="1800" kern="1200" dirty="0">
                <a:solidFill>
                  <a:schemeClr val="bg1"/>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1/7/21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wireframeOverlay-SectionH.png"/>
          <p:cNvPicPr>
            <a:picLocks noChangeAspect="1"/>
          </p:cNvPicPr>
          <p:nvPr/>
        </p:nvPicPr>
        <p:blipFill>
          <a:blip r:embed="rId2"/>
          <a:srcRect r="-91875"/>
          <a:stretch>
            <a:fillRect/>
          </a:stretch>
        </p:blipFill>
        <p:spPr>
          <a:xfrm>
            <a:off x="182880" y="1179576"/>
            <a:ext cx="8785105" cy="5276088"/>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a:xfrm>
            <a:off x="2133600" y="3429000"/>
            <a:ext cx="6591300" cy="1371600"/>
          </a:xfrm>
        </p:spPr>
        <p:txBody>
          <a:bodyPr anchor="b" anchorCtr="0"/>
          <a:lstStyle>
            <a:lvl1pPr algn="r">
              <a:defRPr sz="4800" b="0" cap="none" baseline="0"/>
            </a:lvl1pPr>
          </a:lstStyle>
          <a:p>
            <a:r>
              <a:rPr lang="en-US" smtClean="0"/>
              <a:t>Click to edit Master title style</a:t>
            </a:r>
            <a:endParaRPr dirty="0"/>
          </a:p>
        </p:txBody>
      </p:sp>
      <p:sp>
        <p:nvSpPr>
          <p:cNvPr id="3" name="Text Placeholder 2"/>
          <p:cNvSpPr>
            <a:spLocks noGrp="1"/>
          </p:cNvSpPr>
          <p:nvPr>
            <p:ph type="body" idx="1"/>
          </p:nvPr>
        </p:nvSpPr>
        <p:spPr>
          <a:xfrm>
            <a:off x="2133600" y="4800599"/>
            <a:ext cx="6591300" cy="1066801"/>
          </a:xfrm>
        </p:spPr>
        <p:txBody>
          <a:bodyPr anchor="t" anchorCtr="0">
            <a:normAutofit/>
          </a:bodyPr>
          <a:lstStyle>
            <a:lvl1pPr marL="0" indent="0" algn="r">
              <a:spcBef>
                <a:spcPts val="30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E38E4D-051A-41E1-86A4-E56916468FD0}" type="datetimeFigureOut">
              <a:rPr lang="en-US" smtClean="0"/>
              <a:t>1/7/21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16859" y="2770188"/>
            <a:ext cx="3840480" cy="3464765"/>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873214" y="2770188"/>
            <a:ext cx="3840480" cy="3464765"/>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7CE38E4D-051A-41E1-86A4-E56916468FD0}" type="datetimeFigureOut">
              <a:rPr lang="en-US" smtClean="0"/>
              <a:t>1/7/21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16859" y="2675964"/>
            <a:ext cx="3840480" cy="645459"/>
          </a:xfrm>
        </p:spPr>
        <p:txBody>
          <a:bodyPr anchor="ctr" anchorCtr="0">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16859" y="3307976"/>
            <a:ext cx="3840480" cy="2925762"/>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873752" y="2675964"/>
            <a:ext cx="3840480" cy="645459"/>
          </a:xfrm>
        </p:spPr>
        <p:txBody>
          <a:bodyPr anchor="ctr" anchorCtr="0">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3752" y="3307976"/>
            <a:ext cx="3840480" cy="2925762"/>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7CE38E4D-051A-41E1-86A4-E56916468FD0}" type="datetimeFigureOut">
              <a:rPr lang="en-US" smtClean="0"/>
              <a:t>1/7/21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CE38E4D-051A-41E1-86A4-E56916468FD0}" type="datetimeFigureOut">
              <a:rPr lang="en-US" smtClean="0"/>
              <a:t>1/7/21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38E4D-051A-41E1-86A4-E56916468FD0}" type="datetimeFigureOut">
              <a:rPr lang="en-US" smtClean="0"/>
              <a:t>1/7/21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wireframeOverlay-ContentCap.png"/>
          <p:cNvPicPr>
            <a:picLocks noChangeAspect="1"/>
          </p:cNvPicPr>
          <p:nvPr/>
        </p:nvPicPr>
        <p:blipFill>
          <a:blip r:embed="rId2"/>
          <a:srcRect b="-135871"/>
          <a:stretch>
            <a:fillRect/>
          </a:stretch>
        </p:blipFill>
        <p:spPr>
          <a:xfrm>
            <a:off x="182880" y="1179575"/>
            <a:ext cx="4228522" cy="5274037"/>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6859" y="1680882"/>
            <a:ext cx="3697941" cy="1162050"/>
          </a:xfrm>
        </p:spPr>
        <p:txBody>
          <a:bodyPr anchor="b"/>
          <a:lstStyle>
            <a:lvl1pPr algn="l">
              <a:defRPr sz="2800" b="0">
                <a:solidFill>
                  <a:schemeClr val="bg1"/>
                </a:solidFill>
              </a:defRPr>
            </a:lvl1pPr>
          </a:lstStyle>
          <a:p>
            <a:r>
              <a:rPr lang="en-US" smtClean="0"/>
              <a:t>Click to edit Master title style</a:t>
            </a:r>
            <a:endParaRPr/>
          </a:p>
        </p:txBody>
      </p:sp>
      <p:sp>
        <p:nvSpPr>
          <p:cNvPr id="3" name="Content Placeholder 2"/>
          <p:cNvSpPr>
            <a:spLocks noGrp="1"/>
          </p:cNvSpPr>
          <p:nvPr>
            <p:ph idx="1"/>
          </p:nvPr>
        </p:nvSpPr>
        <p:spPr>
          <a:xfrm>
            <a:off x="4612341" y="1600200"/>
            <a:ext cx="4101353" cy="46529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16859" y="2837329"/>
            <a:ext cx="3697941" cy="3415834"/>
          </a:xfrm>
        </p:spPr>
        <p:txBody>
          <a:bodyPr vert="horz" lIns="91440" tIns="45720" rIns="91440" bIns="45720" rtlCol="0">
            <a:normAutofit/>
          </a:bodyPr>
          <a:lstStyle>
            <a:lvl1pPr marL="0" indent="0">
              <a:spcBef>
                <a:spcPts val="600"/>
              </a:spcBef>
              <a:buNone/>
              <a:defRPr sz="1600" kern="1200">
                <a:solidFill>
                  <a:schemeClr val="bg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tx1">
                  <a:lumMod val="50000"/>
                  <a:lumOff val="50000"/>
                </a:schemeClr>
              </a:buClr>
              <a:buSzPct val="7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1/7/21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8" Type="http://schemas.openxmlformats.org/officeDocument/2006/relationships/image" Target="../media/image2.png"/><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5925" y="1456765"/>
            <a:ext cx="8308975"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15925" y="2770188"/>
            <a:ext cx="8308975" cy="34782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450105" y="6454588"/>
            <a:ext cx="2398059" cy="228600"/>
          </a:xfrm>
          <a:prstGeom prst="rect">
            <a:avLst/>
          </a:prstGeom>
        </p:spPr>
        <p:txBody>
          <a:bodyPr vert="horz" lIns="91440" tIns="45720" rIns="91440" bIns="45720" rtlCol="0" anchor="ctr"/>
          <a:lstStyle>
            <a:lvl1pPr algn="r">
              <a:defRPr sz="1000">
                <a:solidFill>
                  <a:schemeClr val="tx1">
                    <a:lumMod val="75000"/>
                    <a:lumOff val="25000"/>
                  </a:schemeClr>
                </a:solidFill>
              </a:defRPr>
            </a:lvl1pPr>
          </a:lstStyle>
          <a:p>
            <a:fld id="{7CE38E4D-051A-41E1-86A4-E56916468FD0}" type="datetimeFigureOut">
              <a:rPr lang="en-US" smtClean="0"/>
              <a:t>1/7/21</a:t>
            </a:fld>
            <a:endParaRPr lang="en-US"/>
          </a:p>
        </p:txBody>
      </p:sp>
      <p:sp>
        <p:nvSpPr>
          <p:cNvPr id="5" name="Footer Placeholder 4"/>
          <p:cNvSpPr>
            <a:spLocks noGrp="1"/>
          </p:cNvSpPr>
          <p:nvPr>
            <p:ph type="ftr" sz="quarter" idx="3"/>
          </p:nvPr>
        </p:nvSpPr>
        <p:spPr>
          <a:xfrm>
            <a:off x="259976" y="6454588"/>
            <a:ext cx="3657600" cy="228600"/>
          </a:xfrm>
          <a:prstGeom prst="rect">
            <a:avLst/>
          </a:prstGeom>
        </p:spPr>
        <p:txBody>
          <a:bodyPr vert="horz" lIns="91440" tIns="45720" rIns="91440" bIns="45720" rtlCol="0" anchor="ctr"/>
          <a:lstStyle>
            <a:lvl1pPr algn="l">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8382000" y="1219200"/>
            <a:ext cx="533400" cy="365125"/>
          </a:xfrm>
          <a:prstGeom prst="rect">
            <a:avLst/>
          </a:prstGeom>
        </p:spPr>
        <p:txBody>
          <a:bodyPr vert="horz" lIns="91440" tIns="45720" rIns="91440" bIns="45720" rtlCol="0" anchor="ctr"/>
          <a:lstStyle>
            <a:lvl1pPr algn="r">
              <a:defRPr sz="1200">
                <a:solidFill>
                  <a:schemeClr val="bg1"/>
                </a:solidFill>
              </a:defRPr>
            </a:lvl1pPr>
          </a:lstStyle>
          <a:p>
            <a:fld id="{886BB73A-582F-4420-9A14-CB10A2B2E5E8}" type="slidenum">
              <a:rPr lang="en-US" smtClean="0"/>
              <a:t>‹#›</a:t>
            </a:fld>
            <a:endParaRPr lang="en-US"/>
          </a:p>
        </p:txBody>
      </p:sp>
      <p:pic>
        <p:nvPicPr>
          <p:cNvPr id="7" name="Picture 6" descr="HomeButton.png">
            <a:hlinkClick r:id="" action="ppaction://hlinkshowjump?jump=firstslide"/>
          </p:cNvPr>
          <p:cNvPicPr>
            <a:picLocks noChangeAspect="1"/>
          </p:cNvPicPr>
          <p:nvPr/>
        </p:nvPicPr>
        <p:blipFill>
          <a:blip r:embed="rId18"/>
          <a:stretch>
            <a:fillRect/>
          </a:stretch>
        </p:blipFill>
        <p:spPr>
          <a:xfrm>
            <a:off x="552450" y="526116"/>
            <a:ext cx="457200" cy="352425"/>
          </a:xfrm>
          <a:prstGeom prst="rect">
            <a:avLst/>
          </a:prstGeom>
        </p:spPr>
      </p:pic>
      <p:pic>
        <p:nvPicPr>
          <p:cNvPr id="10" name="Picture 9" descr="DirectionalButtons-Full.png"/>
          <p:cNvPicPr>
            <a:picLocks noChangeAspect="1"/>
          </p:cNvPicPr>
          <p:nvPr/>
        </p:nvPicPr>
        <p:blipFill>
          <a:blip r:embed="rId19"/>
          <a:stretch>
            <a:fillRect/>
          </a:stretch>
        </p:blipFill>
        <p:spPr>
          <a:xfrm>
            <a:off x="7826188" y="526116"/>
            <a:ext cx="752475" cy="352425"/>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228600" indent="-228600" algn="l" defTabSz="914400" rtl="0" eaLnBrk="1" latinLnBrk="0" hangingPunct="1">
        <a:spcBef>
          <a:spcPts val="2000"/>
        </a:spcBef>
        <a:buClr>
          <a:schemeClr val="tx1">
            <a:lumMod val="50000"/>
            <a:lumOff val="50000"/>
          </a:schemeClr>
        </a:buClr>
        <a:buSzPct val="70000"/>
        <a:buFont typeface="Wingdings" pitchFamily="2" charset="2"/>
        <a:buChar char="l"/>
        <a:defRPr sz="2000" kern="1200">
          <a:solidFill>
            <a:schemeClr val="tx1">
              <a:lumMod val="75000"/>
              <a:lumOff val="25000"/>
            </a:schemeClr>
          </a:solidFill>
          <a:latin typeface="+mn-lt"/>
          <a:ea typeface="+mn-ea"/>
          <a:cs typeface="+mn-cs"/>
        </a:defRPr>
      </a:lvl1pPr>
      <a:lvl2pPr marL="4572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2pPr>
      <a:lvl3pPr marL="6858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3pPr>
      <a:lvl4pPr marL="9144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4pPr>
      <a:lvl5pPr marL="11430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5pPr>
      <a:lvl6pPr marL="1377950"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6pPr>
      <a:lvl7pPr marL="1603375"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7pPr>
      <a:lvl8pPr marL="1830388"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8pPr>
      <a:lvl9pPr marL="2057400"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1" Type="http://schemas.openxmlformats.org/officeDocument/2006/relationships/slideLayout" Target="../slideLayouts/slideLayout5.xml"/><Relationship Id="rId2" Type="http://schemas.openxmlformats.org/officeDocument/2006/relationships/notesSlide" Target="../notesSlides/notesSlide2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7513" y="1483895"/>
            <a:ext cx="8307387" cy="3212746"/>
          </a:xfrm>
        </p:spPr>
        <p:txBody>
          <a:bodyPr/>
          <a:lstStyle/>
          <a:p>
            <a:r>
              <a:rPr lang="en-US" dirty="0" smtClean="0"/>
              <a:t>Surviving Sepsis Campaign: International Guidelines for Management of Sepsis and Septic Shock: 2016</a:t>
            </a:r>
            <a:endParaRPr lang="en-US" dirty="0"/>
          </a:p>
        </p:txBody>
      </p:sp>
      <p:sp>
        <p:nvSpPr>
          <p:cNvPr id="3" name="Subtitle 2"/>
          <p:cNvSpPr>
            <a:spLocks noGrp="1"/>
          </p:cNvSpPr>
          <p:nvPr>
            <p:ph type="subTitle" idx="1"/>
          </p:nvPr>
        </p:nvSpPr>
        <p:spPr>
          <a:xfrm>
            <a:off x="417513" y="4719052"/>
            <a:ext cx="8307387" cy="1189789"/>
          </a:xfrm>
        </p:spPr>
        <p:txBody>
          <a:bodyPr>
            <a:normAutofit/>
          </a:bodyPr>
          <a:lstStyle/>
          <a:p>
            <a:r>
              <a:rPr lang="en-US" dirty="0" smtClean="0"/>
              <a:t>Katie Sotos, DVM</a:t>
            </a:r>
          </a:p>
          <a:p>
            <a:r>
              <a:rPr lang="en-US" dirty="0" smtClean="0"/>
              <a:t>ECC Resident</a:t>
            </a:r>
          </a:p>
          <a:p>
            <a:r>
              <a:rPr lang="en-US" dirty="0" smtClean="0"/>
              <a:t>January 6</a:t>
            </a:r>
            <a:r>
              <a:rPr lang="en-US" baseline="30000" dirty="0" smtClean="0"/>
              <a:t>th</a:t>
            </a:r>
            <a:r>
              <a:rPr lang="en-US" dirty="0" smtClean="0"/>
              <a:t>, 2021</a:t>
            </a:r>
            <a:endParaRPr lang="en-US" dirty="0"/>
          </a:p>
        </p:txBody>
      </p:sp>
    </p:spTree>
    <p:extLst>
      <p:ext uri="{BB962C8B-B14F-4D97-AF65-F5344CB8AC3E}">
        <p14:creationId xmlns:p14="http://schemas.microsoft.com/office/powerpoint/2010/main" val="49579341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 Antimicrobial Therapy (cont’d)</a:t>
            </a:r>
            <a:endParaRPr lang="en-US" dirty="0"/>
          </a:p>
        </p:txBody>
      </p:sp>
      <p:sp>
        <p:nvSpPr>
          <p:cNvPr id="3" name="Content Placeholder 2"/>
          <p:cNvSpPr>
            <a:spLocks noGrp="1"/>
          </p:cNvSpPr>
          <p:nvPr>
            <p:ph idx="1"/>
          </p:nvPr>
        </p:nvSpPr>
        <p:spPr>
          <a:xfrm>
            <a:off x="334853" y="2566895"/>
            <a:ext cx="8474732" cy="3944911"/>
          </a:xfrm>
        </p:spPr>
        <p:txBody>
          <a:bodyPr>
            <a:normAutofit/>
          </a:bodyPr>
          <a:lstStyle/>
          <a:p>
            <a:r>
              <a:rPr lang="en-US" dirty="0" smtClean="0"/>
              <a:t>Begin </a:t>
            </a:r>
            <a:r>
              <a:rPr lang="en-US" u="sng" dirty="0" smtClean="0"/>
              <a:t>broad-spectrum IV empirical</a:t>
            </a:r>
            <a:r>
              <a:rPr lang="en-US" dirty="0" smtClean="0"/>
              <a:t> antimicrobials within 1 hour of recognition of sepsis/septic shock or as soon as possible (strong rec, moderate evidence)</a:t>
            </a:r>
          </a:p>
          <a:p>
            <a:pPr lvl="1"/>
            <a:r>
              <a:rPr lang="en-US" dirty="0" smtClean="0"/>
              <a:t>Each hour delay is assoc. w/ measurable increase in mortality</a:t>
            </a:r>
          </a:p>
          <a:p>
            <a:pPr lvl="1"/>
            <a:r>
              <a:rPr lang="en-US" dirty="0" smtClean="0"/>
              <a:t>Linear increase in mortality risk with each hour delay </a:t>
            </a:r>
            <a:r>
              <a:rPr lang="en-US" sz="900" dirty="0" smtClean="0"/>
              <a:t>(</a:t>
            </a:r>
            <a:r>
              <a:rPr lang="en-US" sz="900" dirty="0" err="1" smtClean="0"/>
              <a:t>Ferrer</a:t>
            </a:r>
            <a:r>
              <a:rPr lang="en-US" sz="900" dirty="0" smtClean="0"/>
              <a:t> et al. 2014)</a:t>
            </a:r>
          </a:p>
          <a:p>
            <a:pPr lvl="1"/>
            <a:r>
              <a:rPr lang="en-US" dirty="0" smtClean="0"/>
              <a:t>Increased risk of adverse secondary end point effects with delay (renal, pulmonary, etc.)</a:t>
            </a:r>
          </a:p>
          <a:p>
            <a:pPr lvl="1"/>
            <a:r>
              <a:rPr lang="en-US" dirty="0" smtClean="0"/>
              <a:t>Feasibility of 1h time frame questionable</a:t>
            </a:r>
          </a:p>
          <a:p>
            <a:pPr lvl="1"/>
            <a:r>
              <a:rPr lang="en-US" dirty="0" smtClean="0"/>
              <a:t>At least 2 antimicrobials with different coverage (weak rec, low evidence)</a:t>
            </a:r>
          </a:p>
          <a:p>
            <a:r>
              <a:rPr lang="en-US" dirty="0" smtClean="0"/>
              <a:t>Most common pathogens to cause septic shock: Gram-negative bacteria, Gram-positive bacteria, mixed bacterial populations</a:t>
            </a:r>
          </a:p>
          <a:p>
            <a:pPr lvl="1"/>
            <a:r>
              <a:rPr lang="en-US" dirty="0" smtClean="0"/>
              <a:t>Survival may decrease 5x with improper empirical antimicrobial selection</a:t>
            </a:r>
            <a:endParaRPr lang="en-US" dirty="0"/>
          </a:p>
        </p:txBody>
      </p:sp>
    </p:spTree>
    <p:extLst>
      <p:ext uri="{BB962C8B-B14F-4D97-AF65-F5344CB8AC3E}">
        <p14:creationId xmlns:p14="http://schemas.microsoft.com/office/powerpoint/2010/main" val="22797351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 Antimicrobial Therapy (cont’d)</a:t>
            </a:r>
            <a:endParaRPr lang="en-US" dirty="0"/>
          </a:p>
        </p:txBody>
      </p:sp>
      <p:sp>
        <p:nvSpPr>
          <p:cNvPr id="3" name="Content Placeholder 2"/>
          <p:cNvSpPr>
            <a:spLocks noGrp="1"/>
          </p:cNvSpPr>
          <p:nvPr>
            <p:ph idx="1"/>
          </p:nvPr>
        </p:nvSpPr>
        <p:spPr>
          <a:xfrm>
            <a:off x="348365" y="2701994"/>
            <a:ext cx="8515267" cy="3701733"/>
          </a:xfrm>
        </p:spPr>
        <p:txBody>
          <a:bodyPr>
            <a:normAutofit/>
          </a:bodyPr>
          <a:lstStyle/>
          <a:p>
            <a:r>
              <a:rPr lang="en-US" dirty="0" smtClean="0"/>
              <a:t>Factors dictating antimicrobial choices:</a:t>
            </a:r>
          </a:p>
          <a:p>
            <a:pPr lvl="1"/>
            <a:r>
              <a:rPr lang="en-US" dirty="0" smtClean="0"/>
              <a:t>Site of infection</a:t>
            </a:r>
          </a:p>
          <a:p>
            <a:pPr lvl="1"/>
            <a:r>
              <a:rPr lang="en-US" dirty="0" smtClean="0"/>
              <a:t>Prolonged invasive vascular devices</a:t>
            </a:r>
          </a:p>
          <a:p>
            <a:pPr lvl="1"/>
            <a:r>
              <a:rPr lang="en-US" dirty="0" smtClean="0"/>
              <a:t>Comorbidities (chronic illness/organ dysfunction, immunocompromised status, neutropenia, etc.)</a:t>
            </a:r>
          </a:p>
          <a:p>
            <a:pPr lvl="1"/>
            <a:r>
              <a:rPr lang="en-US" dirty="0" smtClean="0"/>
              <a:t>Recent known infection/antimicrobial usage</a:t>
            </a:r>
          </a:p>
          <a:p>
            <a:pPr lvl="1"/>
            <a:r>
              <a:rPr lang="en-US" dirty="0" smtClean="0"/>
              <a:t>Location at time of infection (community vs. at home vs. other)</a:t>
            </a:r>
          </a:p>
          <a:p>
            <a:pPr lvl="1"/>
            <a:r>
              <a:rPr lang="en-US" dirty="0" smtClean="0"/>
              <a:t>Local pathogen presence and susceptibility</a:t>
            </a:r>
          </a:p>
          <a:p>
            <a:pPr lvl="1"/>
            <a:r>
              <a:rPr lang="en-US" dirty="0" smtClean="0"/>
              <a:t>Potential drug intolerances/toxicity</a:t>
            </a:r>
          </a:p>
        </p:txBody>
      </p:sp>
    </p:spTree>
    <p:extLst>
      <p:ext uri="{BB962C8B-B14F-4D97-AF65-F5344CB8AC3E}">
        <p14:creationId xmlns:p14="http://schemas.microsoft.com/office/powerpoint/2010/main" val="32822117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blinds(horizontal)">
                                      <p:cBhvr>
                                        <p:cTn id="2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 Antimicrobial Therapy (cont’d)</a:t>
            </a:r>
            <a:endParaRPr lang="en-US" dirty="0"/>
          </a:p>
        </p:txBody>
      </p:sp>
      <p:sp>
        <p:nvSpPr>
          <p:cNvPr id="3" name="Content Placeholder 2"/>
          <p:cNvSpPr>
            <a:spLocks noGrp="1"/>
          </p:cNvSpPr>
          <p:nvPr>
            <p:ph idx="1"/>
          </p:nvPr>
        </p:nvSpPr>
        <p:spPr>
          <a:xfrm>
            <a:off x="415925" y="2756646"/>
            <a:ext cx="8308975" cy="3674101"/>
          </a:xfrm>
        </p:spPr>
        <p:txBody>
          <a:bodyPr>
            <a:normAutofit/>
          </a:bodyPr>
          <a:lstStyle/>
          <a:p>
            <a:r>
              <a:rPr lang="en-US" dirty="0" smtClean="0"/>
              <a:t>Broad </a:t>
            </a:r>
            <a:r>
              <a:rPr lang="en-US" dirty="0"/>
              <a:t>enough to cover hospital-acquired pathogens</a:t>
            </a:r>
          </a:p>
          <a:p>
            <a:pPr lvl="1"/>
            <a:r>
              <a:rPr lang="en-US" dirty="0"/>
              <a:t>usu. </a:t>
            </a:r>
            <a:r>
              <a:rPr lang="en-US" dirty="0" err="1" smtClean="0"/>
              <a:t>carbapenem</a:t>
            </a:r>
            <a:r>
              <a:rPr lang="en-US" dirty="0" smtClean="0"/>
              <a:t> </a:t>
            </a:r>
            <a:r>
              <a:rPr lang="en-US" dirty="0"/>
              <a:t>or extended-range penicillin/Beta-lactamase inhibitor combination or 3</a:t>
            </a:r>
            <a:r>
              <a:rPr lang="en-US" baseline="30000" dirty="0"/>
              <a:t>rd</a:t>
            </a:r>
            <a:r>
              <a:rPr lang="en-US" dirty="0"/>
              <a:t> + generation cephalosporin)</a:t>
            </a:r>
          </a:p>
          <a:p>
            <a:pPr lvl="1"/>
            <a:r>
              <a:rPr lang="en-US" dirty="0"/>
              <a:t>Concern MDR pathogens=&gt; Gram-negative agent recommended for critically ill patients</a:t>
            </a:r>
          </a:p>
          <a:p>
            <a:r>
              <a:rPr lang="en-US" dirty="0" smtClean="0"/>
              <a:t>Narrow </a:t>
            </a:r>
            <a:r>
              <a:rPr lang="en-US" dirty="0"/>
              <a:t>the spectrum once C&amp;S data is obtained +/- adequate clinical improvement achieved (BPS</a:t>
            </a:r>
            <a:r>
              <a:rPr lang="en-US" dirty="0" smtClean="0"/>
              <a:t>)</a:t>
            </a:r>
          </a:p>
          <a:p>
            <a:pPr lvl="1"/>
            <a:r>
              <a:rPr lang="en-US" dirty="0" smtClean="0"/>
              <a:t>De-escalate to the narrowest effective agent (broad </a:t>
            </a:r>
            <a:r>
              <a:rPr lang="en-US" dirty="0" smtClean="0">
                <a:sym typeface="Wingdings"/>
              </a:rPr>
              <a:t> specific agents)</a:t>
            </a:r>
            <a:endParaRPr lang="en-US" dirty="0" smtClean="0"/>
          </a:p>
          <a:p>
            <a:pPr lvl="1"/>
            <a:r>
              <a:rPr lang="en-US" dirty="0" smtClean="0"/>
              <a:t>Narrow coverage based upon clinical response if relevant cultures are negative</a:t>
            </a:r>
          </a:p>
          <a:p>
            <a:pPr lvl="1"/>
            <a:r>
              <a:rPr lang="en-US" dirty="0" smtClean="0"/>
              <a:t>1/3 septic cases do not have pathogen identified </a:t>
            </a:r>
            <a:r>
              <a:rPr lang="en-US" dirty="0" smtClean="0">
                <a:sym typeface="Wingdings"/>
              </a:rPr>
              <a:t> de-escalation recommended</a:t>
            </a:r>
            <a:endParaRPr lang="en-US" dirty="0"/>
          </a:p>
        </p:txBody>
      </p:sp>
    </p:spTree>
    <p:extLst>
      <p:ext uri="{BB962C8B-B14F-4D97-AF65-F5344CB8AC3E}">
        <p14:creationId xmlns:p14="http://schemas.microsoft.com/office/powerpoint/2010/main" val="14848380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linds(horizontal)">
                                      <p:cBhvr>
                                        <p:cTn id="15" dur="500"/>
                                        <p:tgtEl>
                                          <p:spTgt spid="3">
                                            <p:txEl>
                                              <p:pRg st="4" end="4"/>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linds(horizontal)">
                                      <p:cBhvr>
                                        <p:cTn id="18" dur="500"/>
                                        <p:tgtEl>
                                          <p:spTgt spid="3">
                                            <p:txEl>
                                              <p:pRg st="5" end="5"/>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blinds(horizontal)">
                                      <p:cBhvr>
                                        <p:cTn id="2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 Antimicrobial Therapy (cont’d)</a:t>
            </a:r>
          </a:p>
        </p:txBody>
      </p:sp>
      <p:sp>
        <p:nvSpPr>
          <p:cNvPr id="3" name="Content Placeholder 2"/>
          <p:cNvSpPr>
            <a:spLocks noGrp="1"/>
          </p:cNvSpPr>
          <p:nvPr>
            <p:ph idx="1"/>
          </p:nvPr>
        </p:nvSpPr>
        <p:spPr>
          <a:xfrm>
            <a:off x="415925" y="2756646"/>
            <a:ext cx="8308975" cy="3701121"/>
          </a:xfrm>
        </p:spPr>
        <p:txBody>
          <a:bodyPr>
            <a:normAutofit/>
          </a:bodyPr>
          <a:lstStyle/>
          <a:p>
            <a:r>
              <a:rPr lang="en-US" dirty="0" smtClean="0"/>
              <a:t>Do NOT recommend sustained systemic antimicrobial prophylaxis in non-infectious inflammatory disease states (i.e. pancreatitis, burns, etc.) (BPS)</a:t>
            </a:r>
          </a:p>
          <a:p>
            <a:r>
              <a:rPr lang="en-US" dirty="0" smtClean="0"/>
              <a:t>Dosing Recommendations: full high-end loading dose of each agent (BPS)</a:t>
            </a:r>
          </a:p>
          <a:p>
            <a:pPr lvl="1"/>
            <a:r>
              <a:rPr lang="en-US" dirty="0"/>
              <a:t>High frequency of suboptimal drug dosing</a:t>
            </a:r>
          </a:p>
          <a:p>
            <a:pPr lvl="1"/>
            <a:r>
              <a:rPr lang="en-US" dirty="0"/>
              <a:t>Increased frequency of renal/hepatic dysfunction</a:t>
            </a:r>
          </a:p>
          <a:p>
            <a:pPr lvl="1"/>
            <a:r>
              <a:rPr lang="en-US" dirty="0"/>
              <a:t>High prevalence of immune dysfunction</a:t>
            </a:r>
          </a:p>
          <a:p>
            <a:pPr lvl="1"/>
            <a:r>
              <a:rPr lang="en-US" dirty="0"/>
              <a:t>High risk for MDR </a:t>
            </a:r>
            <a:r>
              <a:rPr lang="en-US" dirty="0" smtClean="0"/>
              <a:t>infections</a:t>
            </a:r>
          </a:p>
          <a:p>
            <a:r>
              <a:rPr lang="en-US" dirty="0" smtClean="0"/>
              <a:t>Renal </a:t>
            </a:r>
            <a:r>
              <a:rPr lang="en-US" dirty="0"/>
              <a:t>function does not affect </a:t>
            </a:r>
            <a:r>
              <a:rPr lang="en-US" i="1" dirty="0"/>
              <a:t>loading</a:t>
            </a:r>
            <a:r>
              <a:rPr lang="en-US" dirty="0"/>
              <a:t> doses, but may affect </a:t>
            </a:r>
            <a:r>
              <a:rPr lang="en-US" i="1" dirty="0"/>
              <a:t>total daily dose </a:t>
            </a:r>
            <a:r>
              <a:rPr lang="en-US" dirty="0"/>
              <a:t>or dosing frequency due to changes in drug clearance </a:t>
            </a:r>
            <a:r>
              <a:rPr lang="en-US" dirty="0" smtClean="0"/>
              <a:t>capabilities</a:t>
            </a:r>
          </a:p>
        </p:txBody>
      </p:sp>
    </p:spTree>
    <p:extLst>
      <p:ext uri="{BB962C8B-B14F-4D97-AF65-F5344CB8AC3E}">
        <p14:creationId xmlns:p14="http://schemas.microsoft.com/office/powerpoint/2010/main" val="16905629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 Antimicrobial Therapy (cont’d)</a:t>
            </a:r>
            <a:endParaRPr lang="en-US" dirty="0"/>
          </a:p>
        </p:txBody>
      </p:sp>
      <p:sp>
        <p:nvSpPr>
          <p:cNvPr id="3" name="Content Placeholder 2"/>
          <p:cNvSpPr>
            <a:spLocks noGrp="1"/>
          </p:cNvSpPr>
          <p:nvPr>
            <p:ph idx="1"/>
          </p:nvPr>
        </p:nvSpPr>
        <p:spPr>
          <a:xfrm>
            <a:off x="415925" y="2701995"/>
            <a:ext cx="8308975" cy="3769281"/>
          </a:xfrm>
        </p:spPr>
        <p:txBody>
          <a:bodyPr numCol="2">
            <a:normAutofit/>
          </a:bodyPr>
          <a:lstStyle/>
          <a:p>
            <a:r>
              <a:rPr lang="en-US" dirty="0" smtClean="0"/>
              <a:t>Consider extended infusions (over several hours) or continuous infusions of beta-lactams to achieve greater T &gt; MIC</a:t>
            </a:r>
          </a:p>
          <a:p>
            <a:pPr lvl="1"/>
            <a:r>
              <a:rPr lang="en-US" dirty="0" smtClean="0"/>
              <a:t>Goal</a:t>
            </a:r>
            <a:r>
              <a:rPr lang="en-US" dirty="0"/>
              <a:t>: T &gt; MIC = 100% for septic/severely ill patients</a:t>
            </a:r>
          </a:p>
          <a:p>
            <a:pPr lvl="1"/>
            <a:r>
              <a:rPr lang="en-US" dirty="0"/>
              <a:t>Mild/moderate illness: T&gt; MIC ~ 60% usually </a:t>
            </a:r>
            <a:r>
              <a:rPr lang="en-US" dirty="0" smtClean="0"/>
              <a:t>sufficient</a:t>
            </a:r>
          </a:p>
          <a:p>
            <a:pPr marL="228600" lvl="1" indent="0">
              <a:buNone/>
            </a:pPr>
            <a:endParaRPr lang="en-US" dirty="0"/>
          </a:p>
          <a:p>
            <a:pPr marL="228600" lvl="1" indent="0">
              <a:buNone/>
            </a:pPr>
            <a:endParaRPr lang="en-US" dirty="0" smtClean="0"/>
          </a:p>
          <a:p>
            <a:pPr marL="228600" lvl="1" indent="0">
              <a:buNone/>
            </a:pPr>
            <a:endParaRPr lang="en-US" dirty="0" smtClean="0"/>
          </a:p>
          <a:p>
            <a:r>
              <a:rPr lang="en-US" dirty="0" smtClean="0"/>
              <a:t>Overall, very difficult to optimize pharmacokinetic properties of antimicrobials in the septic patient population due to individual illness and metabolic variables</a:t>
            </a:r>
          </a:p>
          <a:p>
            <a:pPr lvl="1"/>
            <a:r>
              <a:rPr lang="en-US" dirty="0" smtClean="0"/>
              <a:t>Unstable hemodynamics</a:t>
            </a:r>
          </a:p>
          <a:p>
            <a:pPr lvl="1"/>
            <a:r>
              <a:rPr lang="en-US" dirty="0" smtClean="0"/>
              <a:t>Increased CO</a:t>
            </a:r>
          </a:p>
          <a:p>
            <a:pPr lvl="1"/>
            <a:r>
              <a:rPr lang="en-US" dirty="0" smtClean="0"/>
              <a:t>Increased ECV</a:t>
            </a:r>
          </a:p>
          <a:p>
            <a:pPr lvl="1"/>
            <a:r>
              <a:rPr lang="en-US" dirty="0" smtClean="0"/>
              <a:t>Variable renal/hepatic perfusion</a:t>
            </a:r>
          </a:p>
          <a:p>
            <a:pPr lvl="1"/>
            <a:r>
              <a:rPr lang="en-US" dirty="0" smtClean="0"/>
              <a:t>Hypoalbuminemia, altered drug binding</a:t>
            </a:r>
            <a:endParaRPr lang="en-US" dirty="0"/>
          </a:p>
        </p:txBody>
      </p:sp>
    </p:spTree>
    <p:extLst>
      <p:ext uri="{BB962C8B-B14F-4D97-AF65-F5344CB8AC3E}">
        <p14:creationId xmlns:p14="http://schemas.microsoft.com/office/powerpoint/2010/main" val="9754847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blinds(horizontal)">
                                      <p:cBhvr>
                                        <p:cTn id="7" dur="500"/>
                                        <p:tgtEl>
                                          <p:spTgt spid="3">
                                            <p:txEl>
                                              <p:pRg st="6" end="6"/>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blinds(horizontal)">
                                      <p:cBhvr>
                                        <p:cTn id="10" dur="500"/>
                                        <p:tgtEl>
                                          <p:spTgt spid="3">
                                            <p:txEl>
                                              <p:pRg st="7" end="7"/>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blinds(horizontal)">
                                      <p:cBhvr>
                                        <p:cTn id="13" dur="500"/>
                                        <p:tgtEl>
                                          <p:spTgt spid="3">
                                            <p:txEl>
                                              <p:pRg st="8" end="8"/>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9" end="9"/>
                                            </p:txEl>
                                          </p:spTgt>
                                        </p:tgtEl>
                                        <p:attrNameLst>
                                          <p:attrName>style.visibility</p:attrName>
                                        </p:attrNameLst>
                                      </p:cBhvr>
                                      <p:to>
                                        <p:strVal val="visible"/>
                                      </p:to>
                                    </p:set>
                                    <p:animEffect transition="in" filter="blinds(horizontal)">
                                      <p:cBhvr>
                                        <p:cTn id="16" dur="500"/>
                                        <p:tgtEl>
                                          <p:spTgt spid="3">
                                            <p:txEl>
                                              <p:pRg st="9" end="9"/>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animEffect transition="in" filter="blinds(horizontal)">
                                      <p:cBhvr>
                                        <p:cTn id="19" dur="500"/>
                                        <p:tgtEl>
                                          <p:spTgt spid="3">
                                            <p:txEl>
                                              <p:pRg st="10" end="10"/>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11" end="11"/>
                                            </p:txEl>
                                          </p:spTgt>
                                        </p:tgtEl>
                                        <p:attrNameLst>
                                          <p:attrName>style.visibility</p:attrName>
                                        </p:attrNameLst>
                                      </p:cBhvr>
                                      <p:to>
                                        <p:strVal val="visible"/>
                                      </p:to>
                                    </p:set>
                                    <p:animEffect transition="in" filter="blinds(horizontal)">
                                      <p:cBhvr>
                                        <p:cTn id="2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 Antimicrobial Therapy (cont’d)</a:t>
            </a:r>
            <a:endParaRPr lang="en-US" dirty="0"/>
          </a:p>
        </p:txBody>
      </p:sp>
      <p:sp>
        <p:nvSpPr>
          <p:cNvPr id="3" name="Content Placeholder 2"/>
          <p:cNvSpPr>
            <a:spLocks noGrp="1"/>
          </p:cNvSpPr>
          <p:nvPr>
            <p:ph idx="1"/>
          </p:nvPr>
        </p:nvSpPr>
        <p:spPr>
          <a:xfrm>
            <a:off x="415925" y="2559235"/>
            <a:ext cx="8308975" cy="3952571"/>
          </a:xfrm>
        </p:spPr>
        <p:txBody>
          <a:bodyPr>
            <a:normAutofit/>
          </a:bodyPr>
          <a:lstStyle/>
          <a:p>
            <a:r>
              <a:rPr lang="en-US" dirty="0" smtClean="0"/>
              <a:t>Combination Therapy</a:t>
            </a:r>
          </a:p>
          <a:p>
            <a:pPr lvl="1"/>
            <a:r>
              <a:rPr lang="en-US" dirty="0" smtClean="0"/>
              <a:t>NOT recommended as ongoing therapy for serious infections, including bacteremia/sepsis </a:t>
            </a:r>
            <a:r>
              <a:rPr lang="en-US" i="1" u="sng" dirty="0" smtClean="0"/>
              <a:t>without</a:t>
            </a:r>
            <a:r>
              <a:rPr lang="en-US" dirty="0" smtClean="0"/>
              <a:t> shock (weak rec, low evidence)</a:t>
            </a:r>
          </a:p>
          <a:p>
            <a:pPr lvl="2">
              <a:buFont typeface="Wingdings" charset="2"/>
              <a:buChar char="§"/>
            </a:pPr>
            <a:r>
              <a:rPr lang="en-US" dirty="0"/>
              <a:t>“Ongoing therapy”: extended empiric therapy for culture negative infections and extended definitive/targeted therapy for identified </a:t>
            </a:r>
            <a:r>
              <a:rPr lang="en-US" dirty="0" smtClean="0"/>
              <a:t>pathogens</a:t>
            </a:r>
          </a:p>
          <a:p>
            <a:pPr lvl="2">
              <a:buFont typeface="Wingdings" charset="2"/>
              <a:buChar char="§"/>
            </a:pPr>
            <a:r>
              <a:rPr lang="en-US" dirty="0" smtClean="0"/>
              <a:t>Higher survival rate when used in patients with high risk of death, i.e. septic shock</a:t>
            </a:r>
          </a:p>
          <a:p>
            <a:pPr lvl="2">
              <a:buFont typeface="Wingdings" charset="2"/>
              <a:buChar char="§"/>
            </a:pPr>
            <a:r>
              <a:rPr lang="en-US" dirty="0" smtClean="0"/>
              <a:t>Absence of benefit in less severely ill patients</a:t>
            </a:r>
          </a:p>
          <a:p>
            <a:pPr lvl="1"/>
            <a:r>
              <a:rPr lang="en-US" dirty="0" smtClean="0"/>
              <a:t>NOT recommended for routine treatment of neutropenic sepsis/bacteremia treatment (strong rec, moderate evidence)</a:t>
            </a:r>
          </a:p>
          <a:p>
            <a:pPr lvl="1"/>
            <a:r>
              <a:rPr lang="en-US" dirty="0" smtClean="0"/>
              <a:t>If used initially for septic shock, de-escalate within the first few days in response to clinical improvement +/- evidence of infection resolution (BPS)</a:t>
            </a:r>
            <a:endParaRPr lang="en-US" dirty="0"/>
          </a:p>
        </p:txBody>
      </p:sp>
    </p:spTree>
    <p:extLst>
      <p:ext uri="{BB962C8B-B14F-4D97-AF65-F5344CB8AC3E}">
        <p14:creationId xmlns:p14="http://schemas.microsoft.com/office/powerpoint/2010/main" val="21094058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 Antimicrobial Therapy (cont’d)</a:t>
            </a:r>
            <a:endParaRPr lang="en-US" dirty="0"/>
          </a:p>
        </p:txBody>
      </p:sp>
      <p:sp>
        <p:nvSpPr>
          <p:cNvPr id="3" name="Content Placeholder 2"/>
          <p:cNvSpPr>
            <a:spLocks noGrp="1"/>
          </p:cNvSpPr>
          <p:nvPr>
            <p:ph idx="1"/>
          </p:nvPr>
        </p:nvSpPr>
        <p:spPr>
          <a:xfrm>
            <a:off x="415925" y="2756646"/>
            <a:ext cx="8308975" cy="3755161"/>
          </a:xfrm>
        </p:spPr>
        <p:txBody>
          <a:bodyPr>
            <a:normAutofit/>
          </a:bodyPr>
          <a:lstStyle/>
          <a:p>
            <a:r>
              <a:rPr lang="en-US" dirty="0" smtClean="0"/>
              <a:t>7-10 days duration for most serious infections + septic shock (weak rec, low evidence)</a:t>
            </a:r>
          </a:p>
          <a:p>
            <a:r>
              <a:rPr lang="en-US" dirty="0" smtClean="0"/>
              <a:t>Longer courses if: slower clinical resolution, source control impossible (i.e. large abscesses, osteomyelitis), bacteremia with </a:t>
            </a:r>
            <a:r>
              <a:rPr lang="en-US" i="1" dirty="0" smtClean="0"/>
              <a:t>Staph aureus</a:t>
            </a:r>
            <a:r>
              <a:rPr lang="en-US" dirty="0" smtClean="0"/>
              <a:t>, fungal/viral infections, immunocompromise (including neutropenia) (weak rec, low evidence)</a:t>
            </a:r>
          </a:p>
          <a:p>
            <a:r>
              <a:rPr lang="en-US" dirty="0" smtClean="0"/>
              <a:t>Shorter courses if rapid clinical resolution (weak rec, low evidence)</a:t>
            </a:r>
          </a:p>
          <a:p>
            <a:pPr lvl="1"/>
            <a:r>
              <a:rPr lang="en-US" dirty="0" smtClean="0"/>
              <a:t>Especially if source control is successful</a:t>
            </a:r>
          </a:p>
          <a:p>
            <a:r>
              <a:rPr lang="en-US" dirty="0" smtClean="0"/>
              <a:t>Daily assessment of de-escalation (BPS)</a:t>
            </a:r>
            <a:endParaRPr lang="en-US" dirty="0"/>
          </a:p>
        </p:txBody>
      </p:sp>
    </p:spTree>
    <p:extLst>
      <p:ext uri="{BB962C8B-B14F-4D97-AF65-F5344CB8AC3E}">
        <p14:creationId xmlns:p14="http://schemas.microsoft.com/office/powerpoint/2010/main" val="7256029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 Antimicrobial Therapy (cont’d)</a:t>
            </a:r>
            <a:endParaRPr lang="en-US" dirty="0"/>
          </a:p>
        </p:txBody>
      </p:sp>
      <p:sp>
        <p:nvSpPr>
          <p:cNvPr id="3" name="Content Placeholder 2"/>
          <p:cNvSpPr>
            <a:spLocks noGrp="1"/>
          </p:cNvSpPr>
          <p:nvPr>
            <p:ph idx="1"/>
          </p:nvPr>
        </p:nvSpPr>
        <p:spPr>
          <a:xfrm>
            <a:off x="310768" y="2532215"/>
            <a:ext cx="8512331" cy="3993101"/>
          </a:xfrm>
        </p:spPr>
        <p:txBody>
          <a:bodyPr>
            <a:normAutofit/>
          </a:bodyPr>
          <a:lstStyle/>
          <a:p>
            <a:r>
              <a:rPr lang="en-US" dirty="0" smtClean="0"/>
              <a:t>Procalcitonin Levels</a:t>
            </a:r>
          </a:p>
          <a:p>
            <a:pPr lvl="1"/>
            <a:r>
              <a:rPr lang="en-US" dirty="0" smtClean="0"/>
              <a:t>Can support shorter duration of antimicrobials in sepsis patients (weak, low)</a:t>
            </a:r>
          </a:p>
          <a:p>
            <a:pPr lvl="1"/>
            <a:r>
              <a:rPr lang="en-US" dirty="0" smtClean="0"/>
              <a:t>Can support discontinuation of empiric antimicrobials in patients who originally appeared to have sepsis but lacked clinical evidence of infection (weak, low)</a:t>
            </a:r>
          </a:p>
          <a:p>
            <a:pPr lvl="1"/>
            <a:r>
              <a:rPr lang="en-US" dirty="0" smtClean="0"/>
              <a:t>Should not replace clinical assessment</a:t>
            </a:r>
          </a:p>
          <a:p>
            <a:r>
              <a:rPr lang="en-US" dirty="0" smtClean="0"/>
              <a:t>Rationale</a:t>
            </a:r>
          </a:p>
          <a:p>
            <a:pPr lvl="1"/>
            <a:r>
              <a:rPr lang="en-US" dirty="0" smtClean="0"/>
              <a:t>Serum procalcitonin is used to assist in diagnosing acute infections</a:t>
            </a:r>
          </a:p>
          <a:p>
            <a:pPr lvl="2">
              <a:buFont typeface="Wingdings" charset="2"/>
              <a:buChar char="§"/>
            </a:pPr>
            <a:r>
              <a:rPr lang="en-US" dirty="0" smtClean="0"/>
              <a:t>May be able to differentiate non-infection vs. infectious pathology</a:t>
            </a:r>
          </a:p>
          <a:p>
            <a:pPr lvl="1"/>
            <a:r>
              <a:rPr lang="en-US" dirty="0" smtClean="0"/>
              <a:t>Several procalcitonin-based algorithms, not clear whether one is superior</a:t>
            </a:r>
          </a:p>
          <a:p>
            <a:pPr lvl="1"/>
            <a:r>
              <a:rPr lang="en-US" dirty="0" smtClean="0"/>
              <a:t>Recent trial showed significant decrease in mortality with procalcitonin-guided antimicrobial therapy (De Jong et al 2016)</a:t>
            </a:r>
          </a:p>
        </p:txBody>
      </p:sp>
    </p:spTree>
    <p:extLst>
      <p:ext uri="{BB962C8B-B14F-4D97-AF65-F5344CB8AC3E}">
        <p14:creationId xmlns:p14="http://schemas.microsoft.com/office/powerpoint/2010/main" val="42634393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linds(horizontal)">
                                      <p:cBhvr>
                                        <p:cTn id="18" dur="500"/>
                                        <p:tgtEl>
                                          <p:spTgt spid="3">
                                            <p:txEl>
                                              <p:pRg st="5" end="5"/>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blinds(horizontal)">
                                      <p:cBhvr>
                                        <p:cTn id="21" dur="500"/>
                                        <p:tgtEl>
                                          <p:spTgt spid="3">
                                            <p:txEl>
                                              <p:pRg st="6" end="6"/>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blinds(horizontal)">
                                      <p:cBhvr>
                                        <p:cTn id="24" dur="500"/>
                                        <p:tgtEl>
                                          <p:spTgt spid="3">
                                            <p:txEl>
                                              <p:pRg st="7" end="7"/>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 Source Control</a:t>
            </a:r>
            <a:endParaRPr lang="en-US" dirty="0"/>
          </a:p>
        </p:txBody>
      </p:sp>
      <p:sp>
        <p:nvSpPr>
          <p:cNvPr id="3" name="Content Placeholder 2"/>
          <p:cNvSpPr>
            <a:spLocks noGrp="1"/>
          </p:cNvSpPr>
          <p:nvPr>
            <p:ph idx="1"/>
          </p:nvPr>
        </p:nvSpPr>
        <p:spPr>
          <a:xfrm>
            <a:off x="415925" y="2689096"/>
            <a:ext cx="8308975" cy="3836221"/>
          </a:xfrm>
        </p:spPr>
        <p:txBody>
          <a:bodyPr>
            <a:normAutofit/>
          </a:bodyPr>
          <a:lstStyle/>
          <a:p>
            <a:r>
              <a:rPr lang="en-US" dirty="0" smtClean="0"/>
              <a:t>Identify any anatomic source ASAP following initial resuscitation and intervene ASAP (BPS)</a:t>
            </a:r>
          </a:p>
          <a:p>
            <a:pPr lvl="1"/>
            <a:r>
              <a:rPr lang="en-US" dirty="0" smtClean="0"/>
              <a:t>Examples:</a:t>
            </a:r>
          </a:p>
          <a:p>
            <a:pPr lvl="2">
              <a:buFont typeface="Wingdings" charset="2"/>
              <a:buChar char="§"/>
            </a:pPr>
            <a:r>
              <a:rPr lang="en-US" dirty="0" smtClean="0"/>
              <a:t>Abscess drainage</a:t>
            </a:r>
          </a:p>
          <a:p>
            <a:pPr lvl="2">
              <a:buFont typeface="Wingdings" charset="2"/>
              <a:buChar char="§"/>
            </a:pPr>
            <a:r>
              <a:rPr lang="en-US" dirty="0" smtClean="0"/>
              <a:t>Necrotic tissue debridement</a:t>
            </a:r>
          </a:p>
          <a:p>
            <a:pPr lvl="2">
              <a:buFont typeface="Wingdings" charset="2"/>
              <a:buChar char="§"/>
            </a:pPr>
            <a:r>
              <a:rPr lang="en-US" dirty="0" smtClean="0"/>
              <a:t>Infected device removal</a:t>
            </a:r>
          </a:p>
          <a:p>
            <a:pPr lvl="2">
              <a:buFont typeface="Wingdings" charset="2"/>
              <a:buChar char="§"/>
            </a:pPr>
            <a:r>
              <a:rPr lang="en-US" dirty="0" smtClean="0"/>
              <a:t>Definitive </a:t>
            </a:r>
            <a:r>
              <a:rPr lang="en-US" dirty="0"/>
              <a:t>control of ongoing source of microbial </a:t>
            </a:r>
            <a:r>
              <a:rPr lang="en-US" dirty="0" smtClean="0"/>
              <a:t>contamination</a:t>
            </a:r>
          </a:p>
          <a:p>
            <a:pPr lvl="1"/>
            <a:r>
              <a:rPr lang="en-US" dirty="0" smtClean="0"/>
              <a:t>6-12 h post-diagnosis</a:t>
            </a:r>
          </a:p>
          <a:p>
            <a:pPr lvl="2">
              <a:buFont typeface="Wingdings" charset="2"/>
              <a:buChar char="§"/>
            </a:pPr>
            <a:r>
              <a:rPr lang="en-US" dirty="0" smtClean="0"/>
              <a:t>If severely ill, stabilization may not be achievable until adequate source control</a:t>
            </a:r>
          </a:p>
          <a:p>
            <a:r>
              <a:rPr lang="en-US" dirty="0" smtClean="0"/>
              <a:t>Remove any IV access devices that are a possible source of sepsis (BPS)</a:t>
            </a:r>
            <a:endParaRPr lang="en-US" dirty="0"/>
          </a:p>
        </p:txBody>
      </p:sp>
    </p:spTree>
    <p:extLst>
      <p:ext uri="{BB962C8B-B14F-4D97-AF65-F5344CB8AC3E}">
        <p14:creationId xmlns:p14="http://schemas.microsoft.com/office/powerpoint/2010/main" val="13437073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linds(horizontal)">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 Fluid Therapy</a:t>
            </a:r>
            <a:endParaRPr lang="en-US" dirty="0"/>
          </a:p>
        </p:txBody>
      </p:sp>
      <p:sp>
        <p:nvSpPr>
          <p:cNvPr id="3" name="Content Placeholder 2"/>
          <p:cNvSpPr>
            <a:spLocks noGrp="1"/>
          </p:cNvSpPr>
          <p:nvPr>
            <p:ph idx="1"/>
          </p:nvPr>
        </p:nvSpPr>
        <p:spPr>
          <a:xfrm>
            <a:off x="415925" y="2599766"/>
            <a:ext cx="8308975" cy="3897288"/>
          </a:xfrm>
        </p:spPr>
        <p:txBody>
          <a:bodyPr>
            <a:normAutofit fontScale="92500" lnSpcReduction="10000"/>
          </a:bodyPr>
          <a:lstStyle/>
          <a:p>
            <a:r>
              <a:rPr lang="en-US" dirty="0" smtClean="0"/>
              <a:t>Continue fluids as long as hemodynamic factors are improving (BPS)</a:t>
            </a:r>
          </a:p>
          <a:p>
            <a:pPr lvl="1"/>
            <a:r>
              <a:rPr lang="en-US" dirty="0" smtClean="0"/>
              <a:t>Reassess patients frequently, as positive fluid balance in the ICU is associated with higher morbidity </a:t>
            </a:r>
            <a:r>
              <a:rPr lang="en-US" sz="1100" dirty="0" smtClean="0"/>
              <a:t>(Mitchell et al 2015) </a:t>
            </a:r>
            <a:r>
              <a:rPr lang="en-US" dirty="0" smtClean="0"/>
              <a:t>and  mortality </a:t>
            </a:r>
            <a:r>
              <a:rPr lang="en-US" sz="1100" dirty="0" smtClean="0"/>
              <a:t>(</a:t>
            </a:r>
            <a:r>
              <a:rPr lang="en-US" sz="1100" dirty="0" err="1" smtClean="0"/>
              <a:t>Acheampong</a:t>
            </a:r>
            <a:r>
              <a:rPr lang="en-US" sz="1100" dirty="0" smtClean="0"/>
              <a:t> and Vincent 2015)</a:t>
            </a:r>
          </a:p>
          <a:p>
            <a:r>
              <a:rPr lang="en-US" dirty="0" smtClean="0"/>
              <a:t>Use crystalloids for initial resuscitation and subsequent intravascular volume replacement (strong rec, moderate evidence)</a:t>
            </a:r>
          </a:p>
          <a:p>
            <a:pPr lvl="1"/>
            <a:r>
              <a:rPr lang="en-US" dirty="0" smtClean="0"/>
              <a:t>If substantial crystalloid volumes required, use </a:t>
            </a:r>
            <a:r>
              <a:rPr lang="en-US" b="1" u="sng" dirty="0" smtClean="0"/>
              <a:t>albumin</a:t>
            </a:r>
            <a:r>
              <a:rPr lang="en-US" dirty="0" smtClean="0"/>
              <a:t> (weak rec, low evidence)</a:t>
            </a:r>
          </a:p>
          <a:p>
            <a:pPr lvl="2">
              <a:buFont typeface="Wingdings" charset="2"/>
              <a:buChar char="§"/>
            </a:pPr>
            <a:r>
              <a:rPr lang="en-US" dirty="0" smtClean="0"/>
              <a:t>SAFE study (May 2004) showed no difference in outcome in patients administered 4% albumin vs. normal saline</a:t>
            </a:r>
          </a:p>
          <a:p>
            <a:r>
              <a:rPr lang="en-US" dirty="0" smtClean="0"/>
              <a:t>Do NOT recommend </a:t>
            </a:r>
            <a:r>
              <a:rPr lang="en-US" dirty="0" err="1" smtClean="0"/>
              <a:t>hydroxyethyl</a:t>
            </a:r>
            <a:r>
              <a:rPr lang="en-US" dirty="0" smtClean="0"/>
              <a:t> starches (HES) for IV replacement in sepsis/septic shock (strong rec, high evidence)</a:t>
            </a:r>
          </a:p>
          <a:p>
            <a:pPr lvl="1"/>
            <a:r>
              <a:rPr lang="en-US" dirty="0" smtClean="0"/>
              <a:t>Higher risk of RRT, higher risk of death when used in acute resuscitation, higher risk of death in low risk of bias trials</a:t>
            </a:r>
          </a:p>
        </p:txBody>
      </p:sp>
    </p:spTree>
    <p:extLst>
      <p:ext uri="{BB962C8B-B14F-4D97-AF65-F5344CB8AC3E}">
        <p14:creationId xmlns:p14="http://schemas.microsoft.com/office/powerpoint/2010/main" val="11103647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linds(horizontal)">
                                      <p:cBhvr>
                                        <p:cTn id="18" dur="500"/>
                                        <p:tgtEl>
                                          <p:spTgt spid="3">
                                            <p:txEl>
                                              <p:pRg st="5" end="5"/>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blinds(horizontal)">
                                      <p:cBhvr>
                                        <p:cTn id="2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Sepsis-3</a:t>
            </a:r>
            <a:endParaRPr lang="en-US" dirty="0"/>
          </a:p>
        </p:txBody>
      </p:sp>
      <p:sp>
        <p:nvSpPr>
          <p:cNvPr id="3" name="Content Placeholder 2"/>
          <p:cNvSpPr>
            <a:spLocks noGrp="1"/>
          </p:cNvSpPr>
          <p:nvPr>
            <p:ph idx="1"/>
          </p:nvPr>
        </p:nvSpPr>
        <p:spPr/>
        <p:txBody>
          <a:bodyPr/>
          <a:lstStyle/>
          <a:p>
            <a:r>
              <a:rPr lang="en-US" u="sng" dirty="0" smtClean="0"/>
              <a:t>Sepsis</a:t>
            </a:r>
            <a:r>
              <a:rPr lang="en-US" dirty="0" smtClean="0"/>
              <a:t>: life-threatening organ dysfunction caused by dysregulated host response to infection</a:t>
            </a:r>
          </a:p>
          <a:p>
            <a:r>
              <a:rPr lang="en-US" u="sng" dirty="0" smtClean="0"/>
              <a:t>Septic Shock</a:t>
            </a:r>
            <a:r>
              <a:rPr lang="en-US" dirty="0" smtClean="0"/>
              <a:t>: subset of sepsis with circulatory or cellular/metabolic dysfunction, associated with higher mortality risk</a:t>
            </a:r>
            <a:endParaRPr lang="en-US" dirty="0"/>
          </a:p>
        </p:txBody>
      </p:sp>
    </p:spTree>
    <p:extLst>
      <p:ext uri="{BB962C8B-B14F-4D97-AF65-F5344CB8AC3E}">
        <p14:creationId xmlns:p14="http://schemas.microsoft.com/office/powerpoint/2010/main" val="299481891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 Vasoactive Medications</a:t>
            </a:r>
            <a:endParaRPr lang="en-US" dirty="0"/>
          </a:p>
        </p:txBody>
      </p:sp>
      <p:sp>
        <p:nvSpPr>
          <p:cNvPr id="3" name="Content Placeholder 2"/>
          <p:cNvSpPr>
            <a:spLocks noGrp="1"/>
          </p:cNvSpPr>
          <p:nvPr>
            <p:ph idx="1"/>
          </p:nvPr>
        </p:nvSpPr>
        <p:spPr>
          <a:xfrm>
            <a:off x="526953" y="2639585"/>
            <a:ext cx="7904307" cy="3870551"/>
          </a:xfrm>
        </p:spPr>
        <p:txBody>
          <a:bodyPr>
            <a:normAutofit/>
          </a:bodyPr>
          <a:lstStyle/>
          <a:p>
            <a:r>
              <a:rPr lang="en-US" b="1" u="sng" dirty="0" smtClean="0">
                <a:solidFill>
                  <a:schemeClr val="accent6"/>
                </a:solidFill>
              </a:rPr>
              <a:t>Norepinephrine</a:t>
            </a:r>
            <a:r>
              <a:rPr lang="en-US" dirty="0" smtClean="0">
                <a:solidFill>
                  <a:schemeClr val="accent6"/>
                </a:solidFill>
              </a:rPr>
              <a:t> </a:t>
            </a:r>
            <a:r>
              <a:rPr lang="en-US" dirty="0" smtClean="0"/>
              <a:t>as 1</a:t>
            </a:r>
            <a:r>
              <a:rPr lang="en-US" baseline="30000" dirty="0" smtClean="0"/>
              <a:t>st</a:t>
            </a:r>
            <a:r>
              <a:rPr lang="en-US" dirty="0" smtClean="0"/>
              <a:t> choice vasopressor (strong rec, moderate evidence)</a:t>
            </a:r>
          </a:p>
          <a:p>
            <a:pPr lvl="1"/>
            <a:r>
              <a:rPr lang="en-US" dirty="0" smtClean="0"/>
              <a:t>Potency: </a:t>
            </a:r>
            <a:r>
              <a:rPr lang="en-US" dirty="0" err="1" smtClean="0"/>
              <a:t>NorEpi</a:t>
            </a:r>
            <a:r>
              <a:rPr lang="en-US" dirty="0" smtClean="0"/>
              <a:t> &gt; Dopamine</a:t>
            </a:r>
          </a:p>
          <a:p>
            <a:pPr lvl="1"/>
            <a:r>
              <a:rPr lang="en-US" dirty="0" smtClean="0"/>
              <a:t>Mortality and risk of arrhythmias: </a:t>
            </a:r>
            <a:r>
              <a:rPr lang="en-US" dirty="0" err="1" smtClean="0"/>
              <a:t>NorEpi</a:t>
            </a:r>
            <a:r>
              <a:rPr lang="en-US" dirty="0" smtClean="0"/>
              <a:t> &lt; Dopamine</a:t>
            </a:r>
          </a:p>
          <a:p>
            <a:pPr lvl="1"/>
            <a:r>
              <a:rPr lang="en-US" dirty="0" smtClean="0"/>
              <a:t>Use </a:t>
            </a:r>
            <a:r>
              <a:rPr lang="en-US" u="sng" dirty="0" smtClean="0">
                <a:solidFill>
                  <a:srgbClr val="7E13E3"/>
                </a:solidFill>
              </a:rPr>
              <a:t>Dopamine</a:t>
            </a:r>
            <a:r>
              <a:rPr lang="en-US" dirty="0" smtClean="0">
                <a:solidFill>
                  <a:srgbClr val="7E13E3"/>
                </a:solidFill>
              </a:rPr>
              <a:t> </a:t>
            </a:r>
            <a:r>
              <a:rPr lang="en-US" dirty="0" smtClean="0"/>
              <a:t>as alternative in highly selected patients (weak rec, low evidence)</a:t>
            </a:r>
          </a:p>
          <a:p>
            <a:pPr lvl="2">
              <a:buFont typeface="Wingdings" charset="2"/>
              <a:buChar char="§"/>
            </a:pPr>
            <a:r>
              <a:rPr lang="en-US" dirty="0" smtClean="0"/>
              <a:t>Do NOT use low dose dopamine solely for renal protection (strong rec, high evidence)</a:t>
            </a:r>
          </a:p>
          <a:p>
            <a:r>
              <a:rPr lang="en-US" dirty="0" smtClean="0"/>
              <a:t>Add either </a:t>
            </a:r>
            <a:r>
              <a:rPr lang="en-US" b="1" u="sng" dirty="0" smtClean="0">
                <a:solidFill>
                  <a:srgbClr val="7E13E3"/>
                </a:solidFill>
              </a:rPr>
              <a:t>vasopressin</a:t>
            </a:r>
            <a:r>
              <a:rPr lang="en-US" dirty="0" smtClean="0">
                <a:solidFill>
                  <a:srgbClr val="7E13E3"/>
                </a:solidFill>
              </a:rPr>
              <a:t> </a:t>
            </a:r>
            <a:r>
              <a:rPr lang="en-US" dirty="0" smtClean="0"/>
              <a:t>or </a:t>
            </a:r>
            <a:r>
              <a:rPr lang="en-US" b="1" u="sng" dirty="0" smtClean="0">
                <a:solidFill>
                  <a:srgbClr val="7E13E3"/>
                </a:solidFill>
              </a:rPr>
              <a:t>epinephrine</a:t>
            </a:r>
            <a:r>
              <a:rPr lang="en-US" dirty="0" smtClean="0">
                <a:solidFill>
                  <a:srgbClr val="7E13E3"/>
                </a:solidFill>
              </a:rPr>
              <a:t> </a:t>
            </a:r>
            <a:r>
              <a:rPr lang="en-US" dirty="0" smtClean="0"/>
              <a:t>to </a:t>
            </a:r>
            <a:r>
              <a:rPr lang="en-US" dirty="0" err="1" smtClean="0"/>
              <a:t>NorEpi</a:t>
            </a:r>
            <a:r>
              <a:rPr lang="en-US" dirty="0" smtClean="0"/>
              <a:t> to raise MAP to target </a:t>
            </a:r>
            <a:r>
              <a:rPr lang="en-US" b="1" i="1" u="sng" dirty="0" smtClean="0"/>
              <a:t>OR</a:t>
            </a:r>
            <a:r>
              <a:rPr lang="en-US" dirty="0" smtClean="0"/>
              <a:t> add vasopressin to decrease </a:t>
            </a:r>
            <a:r>
              <a:rPr lang="en-US" dirty="0" err="1" smtClean="0"/>
              <a:t>NorEpi</a:t>
            </a:r>
            <a:r>
              <a:rPr lang="en-US" dirty="0" smtClean="0"/>
              <a:t> dosage (weak rec, moderate evidence)</a:t>
            </a:r>
            <a:endParaRPr lang="en-US" dirty="0"/>
          </a:p>
        </p:txBody>
      </p:sp>
    </p:spTree>
    <p:extLst>
      <p:ext uri="{BB962C8B-B14F-4D97-AF65-F5344CB8AC3E}">
        <p14:creationId xmlns:p14="http://schemas.microsoft.com/office/powerpoint/2010/main" val="29648832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blinds(horizontal)">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 Vasoactive </a:t>
            </a:r>
            <a:r>
              <a:rPr lang="en-US" dirty="0" smtClean="0"/>
              <a:t>Medications (cont’d)</a:t>
            </a:r>
            <a:endParaRPr lang="en-US" dirty="0"/>
          </a:p>
        </p:txBody>
      </p:sp>
      <p:sp>
        <p:nvSpPr>
          <p:cNvPr id="3" name="Content Placeholder 2"/>
          <p:cNvSpPr>
            <a:spLocks noGrp="1"/>
          </p:cNvSpPr>
          <p:nvPr>
            <p:ph idx="1"/>
          </p:nvPr>
        </p:nvSpPr>
        <p:spPr>
          <a:xfrm>
            <a:off x="415925" y="2599766"/>
            <a:ext cx="8308975" cy="3871512"/>
          </a:xfrm>
        </p:spPr>
        <p:txBody>
          <a:bodyPr>
            <a:normAutofit fontScale="92500" lnSpcReduction="10000"/>
          </a:bodyPr>
          <a:lstStyle/>
          <a:p>
            <a:r>
              <a:rPr lang="en-US" dirty="0" smtClean="0"/>
              <a:t>Use </a:t>
            </a:r>
            <a:r>
              <a:rPr lang="en-US" b="1" u="sng" dirty="0" smtClean="0">
                <a:solidFill>
                  <a:srgbClr val="7E13E3"/>
                </a:solidFill>
              </a:rPr>
              <a:t>Dobutamine</a:t>
            </a:r>
            <a:r>
              <a:rPr lang="en-US" dirty="0" smtClean="0">
                <a:solidFill>
                  <a:srgbClr val="7E13E3"/>
                </a:solidFill>
              </a:rPr>
              <a:t> </a:t>
            </a:r>
            <a:r>
              <a:rPr lang="en-US" dirty="0"/>
              <a:t>if persistent hypoperfusion with adequate fluid loading and vasopressors (weak rec, low evidence</a:t>
            </a:r>
            <a:r>
              <a:rPr lang="en-US" dirty="0" smtClean="0"/>
              <a:t>)</a:t>
            </a:r>
          </a:p>
          <a:p>
            <a:pPr lvl="1"/>
            <a:r>
              <a:rPr lang="en-US" dirty="0" smtClean="0"/>
              <a:t>Should </a:t>
            </a:r>
            <a:r>
              <a:rPr lang="en-US" dirty="0"/>
              <a:t>be titrated to end point reflecting perfusion and reduced/discontinued if worsening hypotension or </a:t>
            </a:r>
            <a:r>
              <a:rPr lang="en-US" dirty="0" smtClean="0"/>
              <a:t>arrhythmias</a:t>
            </a:r>
          </a:p>
          <a:p>
            <a:pPr lvl="1"/>
            <a:r>
              <a:rPr lang="en-US" dirty="0" smtClean="0"/>
              <a:t>Adequate LV filling pressure and adequate MAP</a:t>
            </a:r>
          </a:p>
          <a:p>
            <a:pPr lvl="1"/>
            <a:r>
              <a:rPr lang="en-US" dirty="0" smtClean="0"/>
              <a:t>No RCT studying </a:t>
            </a:r>
            <a:r>
              <a:rPr lang="en-US" dirty="0" err="1" smtClean="0"/>
              <a:t>dobutamine</a:t>
            </a:r>
            <a:r>
              <a:rPr lang="en-US" dirty="0" smtClean="0"/>
              <a:t> vs. placebo have been performed, so recommendations are based off of hemodynamic vs. clinical studies</a:t>
            </a:r>
          </a:p>
          <a:p>
            <a:r>
              <a:rPr lang="en-US" dirty="0"/>
              <a:t>Not enough data on the use of </a:t>
            </a:r>
            <a:r>
              <a:rPr lang="en-US" u="sng" dirty="0">
                <a:solidFill>
                  <a:srgbClr val="7E13E3"/>
                </a:solidFill>
              </a:rPr>
              <a:t>phenylephrine </a:t>
            </a:r>
            <a:r>
              <a:rPr lang="en-US" dirty="0"/>
              <a:t>to recommend its </a:t>
            </a:r>
            <a:r>
              <a:rPr lang="en-US" dirty="0" smtClean="0"/>
              <a:t>usage</a:t>
            </a:r>
          </a:p>
          <a:p>
            <a:r>
              <a:rPr lang="en-US" dirty="0" smtClean="0"/>
              <a:t>Underpowered study of </a:t>
            </a:r>
            <a:r>
              <a:rPr lang="en-US" u="sng" dirty="0" err="1" smtClean="0">
                <a:solidFill>
                  <a:srgbClr val="7E13E3"/>
                </a:solidFill>
              </a:rPr>
              <a:t>milrinone</a:t>
            </a:r>
            <a:r>
              <a:rPr lang="en-US" dirty="0" smtClean="0">
                <a:solidFill>
                  <a:srgbClr val="7E13E3"/>
                </a:solidFill>
              </a:rPr>
              <a:t> </a:t>
            </a:r>
            <a:r>
              <a:rPr lang="en-US" dirty="0" smtClean="0"/>
              <a:t>showed improved CO</a:t>
            </a:r>
          </a:p>
          <a:p>
            <a:r>
              <a:rPr lang="en-US" u="sng" dirty="0" err="1" smtClean="0">
                <a:solidFill>
                  <a:srgbClr val="7E13E3"/>
                </a:solidFill>
              </a:rPr>
              <a:t>Levosimendan</a:t>
            </a:r>
            <a:r>
              <a:rPr lang="en-US" dirty="0" smtClean="0">
                <a:solidFill>
                  <a:srgbClr val="7E13E3"/>
                </a:solidFill>
              </a:rPr>
              <a:t> </a:t>
            </a:r>
            <a:r>
              <a:rPr lang="en-US" dirty="0" smtClean="0"/>
              <a:t>increases cardiac myocyte calcium responsiveness and opens ATP-</a:t>
            </a:r>
            <a:r>
              <a:rPr lang="en-US" dirty="0" err="1" smtClean="0"/>
              <a:t>dep</a:t>
            </a:r>
            <a:r>
              <a:rPr lang="en-US" dirty="0" smtClean="0"/>
              <a:t> K channels =&gt; </a:t>
            </a:r>
            <a:r>
              <a:rPr lang="en-US" dirty="0" err="1" smtClean="0"/>
              <a:t>inotropy</a:t>
            </a:r>
            <a:r>
              <a:rPr lang="en-US" dirty="0" smtClean="0"/>
              <a:t> and </a:t>
            </a:r>
            <a:r>
              <a:rPr lang="en-US" dirty="0"/>
              <a:t>v</a:t>
            </a:r>
            <a:r>
              <a:rPr lang="en-US" dirty="0" smtClean="0"/>
              <a:t>asodilation</a:t>
            </a:r>
          </a:p>
          <a:p>
            <a:endParaRPr lang="en-US" dirty="0"/>
          </a:p>
        </p:txBody>
      </p:sp>
    </p:spTree>
    <p:extLst>
      <p:ext uri="{BB962C8B-B14F-4D97-AF65-F5344CB8AC3E}">
        <p14:creationId xmlns:p14="http://schemas.microsoft.com/office/powerpoint/2010/main" val="17888589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linds(horizontal)">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blinds(horizontal)">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blinds(horizontal)">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 Vasoactive Medications (cont’d)</a:t>
            </a:r>
          </a:p>
        </p:txBody>
      </p:sp>
      <p:sp>
        <p:nvSpPr>
          <p:cNvPr id="3" name="Content Placeholder 2"/>
          <p:cNvSpPr>
            <a:spLocks noGrp="1"/>
          </p:cNvSpPr>
          <p:nvPr>
            <p:ph idx="1"/>
          </p:nvPr>
        </p:nvSpPr>
        <p:spPr/>
        <p:txBody>
          <a:bodyPr/>
          <a:lstStyle/>
          <a:p>
            <a:r>
              <a:rPr lang="en-US" dirty="0" smtClean="0"/>
              <a:t>Arterial catheter recommended (weak rec, very low evidence)</a:t>
            </a:r>
          </a:p>
          <a:p>
            <a:pPr lvl="1"/>
            <a:r>
              <a:rPr lang="en-US" dirty="0" smtClean="0"/>
              <a:t>Direct/invasive BP measurements</a:t>
            </a:r>
          </a:p>
          <a:p>
            <a:pPr lvl="1"/>
            <a:r>
              <a:rPr lang="en-US" dirty="0" smtClean="0"/>
              <a:t>Remove as soon as invasive BP monitoring no longer required to minimize complications</a:t>
            </a:r>
            <a:endParaRPr lang="en-US" dirty="0"/>
          </a:p>
        </p:txBody>
      </p:sp>
    </p:spTree>
    <p:extLst>
      <p:ext uri="{BB962C8B-B14F-4D97-AF65-F5344CB8AC3E}">
        <p14:creationId xmlns:p14="http://schemas.microsoft.com/office/powerpoint/2010/main" val="367846562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 Corticosteroids</a:t>
            </a:r>
            <a:endParaRPr lang="en-US" dirty="0"/>
          </a:p>
        </p:txBody>
      </p:sp>
      <p:sp>
        <p:nvSpPr>
          <p:cNvPr id="3" name="Content Placeholder 2"/>
          <p:cNvSpPr>
            <a:spLocks noGrp="1"/>
          </p:cNvSpPr>
          <p:nvPr>
            <p:ph idx="1"/>
          </p:nvPr>
        </p:nvSpPr>
        <p:spPr>
          <a:xfrm>
            <a:off x="415925" y="2753292"/>
            <a:ext cx="8308975" cy="3834299"/>
          </a:xfrm>
        </p:spPr>
        <p:txBody>
          <a:bodyPr>
            <a:normAutofit lnSpcReduction="10000"/>
          </a:bodyPr>
          <a:lstStyle/>
          <a:p>
            <a:r>
              <a:rPr lang="en-US" dirty="0" smtClean="0"/>
              <a:t>NOT recommended if fluids and vasopressors can establish hemodynamic stability</a:t>
            </a:r>
          </a:p>
          <a:p>
            <a:r>
              <a:rPr lang="en-US" dirty="0" smtClean="0"/>
              <a:t>If not, hydrocortisone IV is suggested</a:t>
            </a:r>
          </a:p>
          <a:p>
            <a:r>
              <a:rPr lang="en-US" dirty="0" smtClean="0"/>
              <a:t>Random cortisol levels may be useful for absolute hypoadrenocorticism, but have not been shown to be useful for septic shock patients with relative adrenal insufficiency</a:t>
            </a:r>
          </a:p>
          <a:p>
            <a:r>
              <a:rPr lang="en-US" dirty="0"/>
              <a:t>No comparative study between abrupt stop vs. tapering of steroid</a:t>
            </a:r>
          </a:p>
          <a:p>
            <a:pPr lvl="1"/>
            <a:r>
              <a:rPr lang="en-US" dirty="0"/>
              <a:t>Recommend tapering once vasopressors no longer </a:t>
            </a:r>
            <a:r>
              <a:rPr lang="en-US" dirty="0" smtClean="0"/>
              <a:t>necessary</a:t>
            </a:r>
          </a:p>
          <a:p>
            <a:r>
              <a:rPr lang="en-US" dirty="0" smtClean="0"/>
              <a:t>To avoid side effect of hyperglycemia, consider continuous infusion vs. bolus</a:t>
            </a:r>
          </a:p>
        </p:txBody>
      </p:sp>
    </p:spTree>
    <p:extLst>
      <p:ext uri="{BB962C8B-B14F-4D97-AF65-F5344CB8AC3E}">
        <p14:creationId xmlns:p14="http://schemas.microsoft.com/office/powerpoint/2010/main" val="25764592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linds(horizontal)">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Blood Products</a:t>
            </a:r>
            <a:endParaRPr lang="en-US" dirty="0"/>
          </a:p>
        </p:txBody>
      </p:sp>
      <p:sp>
        <p:nvSpPr>
          <p:cNvPr id="3" name="Content Placeholder 2"/>
          <p:cNvSpPr>
            <a:spLocks noGrp="1"/>
          </p:cNvSpPr>
          <p:nvPr>
            <p:ph idx="1"/>
          </p:nvPr>
        </p:nvSpPr>
        <p:spPr>
          <a:xfrm>
            <a:off x="415925" y="2641636"/>
            <a:ext cx="8308975" cy="3987822"/>
          </a:xfrm>
        </p:spPr>
        <p:txBody>
          <a:bodyPr>
            <a:normAutofit fontScale="92500" lnSpcReduction="10000"/>
          </a:bodyPr>
          <a:lstStyle/>
          <a:p>
            <a:r>
              <a:rPr lang="en-US" dirty="0" smtClean="0"/>
              <a:t>Administer RBC transfusion only when [</a:t>
            </a:r>
            <a:r>
              <a:rPr lang="en-US" dirty="0" err="1" smtClean="0"/>
              <a:t>Hgb</a:t>
            </a:r>
            <a:r>
              <a:rPr lang="en-US" dirty="0" smtClean="0"/>
              <a:t>] &lt; 7.0 g/</a:t>
            </a:r>
            <a:r>
              <a:rPr lang="en-US" dirty="0" err="1" smtClean="0"/>
              <a:t>dL</a:t>
            </a:r>
            <a:r>
              <a:rPr lang="en-US" dirty="0" smtClean="0"/>
              <a:t> (strong rec, high evidence)</a:t>
            </a:r>
          </a:p>
          <a:p>
            <a:pPr lvl="1"/>
            <a:r>
              <a:rPr lang="en-US" u="sng" dirty="0" smtClean="0"/>
              <a:t>Transfusion Requirements in Septic Shock (TRISS) trial: </a:t>
            </a:r>
            <a:r>
              <a:rPr lang="en-US" dirty="0" smtClean="0"/>
              <a:t>similar 90-d mortality, ischemic events, and life support when transfused with 7.0 g/</a:t>
            </a:r>
            <a:r>
              <a:rPr lang="en-US" dirty="0" err="1" smtClean="0"/>
              <a:t>dL</a:t>
            </a:r>
            <a:r>
              <a:rPr lang="en-US" dirty="0" smtClean="0"/>
              <a:t> vs. 9.0 g/</a:t>
            </a:r>
            <a:r>
              <a:rPr lang="en-US" dirty="0" err="1" smtClean="0"/>
              <a:t>dL</a:t>
            </a:r>
            <a:r>
              <a:rPr lang="en-US" dirty="0" smtClean="0"/>
              <a:t> cut-offs with fewer transfusions in the lower threshold group</a:t>
            </a:r>
          </a:p>
          <a:p>
            <a:r>
              <a:rPr lang="en-US" dirty="0" smtClean="0"/>
              <a:t>Do NOT use EPO for sepsis-associated anemia (strong red, mod evidence)</a:t>
            </a:r>
          </a:p>
          <a:p>
            <a:pPr lvl="1"/>
            <a:r>
              <a:rPr lang="en-US" dirty="0" smtClean="0"/>
              <a:t>May induce thrombotic events, no documented benefit</a:t>
            </a:r>
          </a:p>
          <a:p>
            <a:r>
              <a:rPr lang="en-US" dirty="0" smtClean="0"/>
              <a:t>Do NOT use FFP to correct coagulopathies without evidence of bleeding or planned invasive procedures (weak rec, very low evidence)</a:t>
            </a:r>
          </a:p>
          <a:p>
            <a:r>
              <a:rPr lang="en-US" dirty="0" smtClean="0"/>
              <a:t>Platelet transfusion recommended when &lt; 10k without bleeding or &lt; 20k with high bleeding risk (weak rec, very low evidence)</a:t>
            </a:r>
            <a:endParaRPr lang="en-US" dirty="0"/>
          </a:p>
        </p:txBody>
      </p:sp>
    </p:spTree>
    <p:extLst>
      <p:ext uri="{BB962C8B-B14F-4D97-AF65-F5344CB8AC3E}">
        <p14:creationId xmlns:p14="http://schemas.microsoft.com/office/powerpoint/2010/main" val="8144866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linds(horizontal)">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 </a:t>
            </a:r>
            <a:r>
              <a:rPr lang="en-US" dirty="0" err="1" smtClean="0"/>
              <a:t>Immunoglobulins</a:t>
            </a:r>
            <a:r>
              <a:rPr lang="en-US" dirty="0" smtClean="0"/>
              <a:t> (</a:t>
            </a:r>
            <a:r>
              <a:rPr lang="en-US" dirty="0" err="1" smtClean="0"/>
              <a:t>IVIg</a:t>
            </a:r>
            <a:r>
              <a:rPr lang="en-US" dirty="0" smtClean="0"/>
              <a:t>)</a:t>
            </a:r>
            <a:endParaRPr lang="en-US" dirty="0"/>
          </a:p>
        </p:txBody>
      </p:sp>
      <p:sp>
        <p:nvSpPr>
          <p:cNvPr id="3" name="Content Placeholder 2"/>
          <p:cNvSpPr>
            <a:spLocks noGrp="1"/>
          </p:cNvSpPr>
          <p:nvPr>
            <p:ph idx="1"/>
          </p:nvPr>
        </p:nvSpPr>
        <p:spPr/>
        <p:txBody>
          <a:bodyPr/>
          <a:lstStyle/>
          <a:p>
            <a:r>
              <a:rPr lang="en-US" dirty="0" smtClean="0"/>
              <a:t>NOT recommended (weak rec, low evidence): no statistically significant survival benefit</a:t>
            </a:r>
          </a:p>
          <a:p>
            <a:endParaRPr lang="en-US" dirty="0"/>
          </a:p>
          <a:p>
            <a:endParaRPr lang="en-US" dirty="0" smtClean="0"/>
          </a:p>
          <a:p>
            <a:endParaRPr lang="en-US" dirty="0"/>
          </a:p>
          <a:p>
            <a:r>
              <a:rPr lang="en-US" dirty="0" smtClean="0"/>
              <a:t>No recommendation</a:t>
            </a:r>
          </a:p>
          <a:p>
            <a:endParaRPr lang="en-US" dirty="0"/>
          </a:p>
        </p:txBody>
      </p:sp>
      <p:pic>
        <p:nvPicPr>
          <p:cNvPr id="4" name="Picture 3" descr="Screen Shot 2021-01-09 at 5.57.4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388" y="3653047"/>
            <a:ext cx="8752799" cy="1521668"/>
          </a:xfrm>
          <a:prstGeom prst="rect">
            <a:avLst/>
          </a:prstGeom>
        </p:spPr>
      </p:pic>
    </p:spTree>
    <p:extLst>
      <p:ext uri="{BB962C8B-B14F-4D97-AF65-F5344CB8AC3E}">
        <p14:creationId xmlns:p14="http://schemas.microsoft.com/office/powerpoint/2010/main" val="11181279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linds(horizontal)">
                                      <p:cBhvr>
                                        <p:cTn id="7" dur="500"/>
                                        <p:tgtEl>
                                          <p:spTgt spid="3">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 Anticoagulants</a:t>
            </a:r>
            <a:endParaRPr lang="en-US" dirty="0"/>
          </a:p>
        </p:txBody>
      </p:sp>
      <p:sp>
        <p:nvSpPr>
          <p:cNvPr id="3" name="Content Placeholder 2"/>
          <p:cNvSpPr>
            <a:spLocks noGrp="1"/>
          </p:cNvSpPr>
          <p:nvPr>
            <p:ph idx="1"/>
          </p:nvPr>
        </p:nvSpPr>
        <p:spPr/>
        <p:txBody>
          <a:bodyPr/>
          <a:lstStyle/>
          <a:p>
            <a:r>
              <a:rPr lang="en-US" dirty="0" smtClean="0"/>
              <a:t>Do NOT use antithrombin (strong rec, moderate evidence)</a:t>
            </a:r>
          </a:p>
          <a:p>
            <a:pPr lvl="1"/>
            <a:r>
              <a:rPr lang="en-US" dirty="0" smtClean="0"/>
              <a:t>Decrease in plasma activity in sepsis correlates with DIC and death</a:t>
            </a:r>
          </a:p>
          <a:p>
            <a:pPr lvl="1"/>
            <a:r>
              <a:rPr lang="en-US" dirty="0" smtClean="0"/>
              <a:t>Administration has been associated with increased risk of bleeding</a:t>
            </a:r>
          </a:p>
          <a:p>
            <a:pPr lvl="1"/>
            <a:r>
              <a:rPr lang="en-US" dirty="0" smtClean="0"/>
              <a:t>Some studies have shown better survival in sepsis-induced DIC patients receiving antithrombin, but more clinical trials are needed</a:t>
            </a:r>
          </a:p>
          <a:p>
            <a:r>
              <a:rPr lang="en-US" dirty="0" smtClean="0"/>
              <a:t>No recommendation regarding </a:t>
            </a:r>
            <a:r>
              <a:rPr lang="en-US" dirty="0" err="1" smtClean="0"/>
              <a:t>thrombomodulin</a:t>
            </a:r>
            <a:r>
              <a:rPr lang="en-US" dirty="0" smtClean="0"/>
              <a:t> or heparin</a:t>
            </a:r>
            <a:endParaRPr lang="en-US" dirty="0"/>
          </a:p>
        </p:txBody>
      </p:sp>
    </p:spTree>
    <p:extLst>
      <p:ext uri="{BB962C8B-B14F-4D97-AF65-F5344CB8AC3E}">
        <p14:creationId xmlns:p14="http://schemas.microsoft.com/office/powerpoint/2010/main" val="2474557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linds(horizontal)">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 Mechanical </a:t>
            </a:r>
            <a:r>
              <a:rPr lang="en-US" dirty="0" smtClean="0"/>
              <a:t>Ventilation</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12309819"/>
              </p:ext>
            </p:extLst>
          </p:nvPr>
        </p:nvGraphicFramePr>
        <p:xfrm>
          <a:off x="415925" y="3447318"/>
          <a:ext cx="8308975" cy="2801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2609581" y="2924098"/>
            <a:ext cx="3480665" cy="523220"/>
          </a:xfrm>
          <a:prstGeom prst="rect">
            <a:avLst/>
          </a:prstGeom>
          <a:noFill/>
        </p:spPr>
        <p:txBody>
          <a:bodyPr wrap="none" rtlCol="0">
            <a:spAutoFit/>
          </a:bodyPr>
          <a:lstStyle/>
          <a:p>
            <a:r>
              <a:rPr lang="en-US" sz="2800" dirty="0" smtClean="0"/>
              <a:t>Classifications of ARDS</a:t>
            </a:r>
            <a:endParaRPr lang="en-US" sz="2800" dirty="0"/>
          </a:p>
        </p:txBody>
      </p:sp>
      <p:sp>
        <p:nvSpPr>
          <p:cNvPr id="8" name="TextBox 7"/>
          <p:cNvSpPr txBox="1"/>
          <p:nvPr/>
        </p:nvSpPr>
        <p:spPr>
          <a:xfrm>
            <a:off x="164884" y="5978614"/>
            <a:ext cx="8794213" cy="492443"/>
          </a:xfrm>
          <a:prstGeom prst="rect">
            <a:avLst/>
          </a:prstGeom>
          <a:noFill/>
        </p:spPr>
        <p:txBody>
          <a:bodyPr wrap="square" rtlCol="0">
            <a:spAutoFit/>
          </a:bodyPr>
          <a:lstStyle/>
          <a:p>
            <a:r>
              <a:rPr lang="en-US" sz="1300" dirty="0" smtClean="0"/>
              <a:t>Definitions from ARDS Definition Task Force (Berlin 2012)</a:t>
            </a:r>
          </a:p>
          <a:p>
            <a:r>
              <a:rPr lang="en-US" sz="1300" dirty="0" smtClean="0"/>
              <a:t>Recommendations based off of American-European Consensus Criteria Definition for Acute Lung Injury &amp; ARDS (1994) </a:t>
            </a:r>
            <a:endParaRPr lang="en-US" sz="1300" dirty="0"/>
          </a:p>
        </p:txBody>
      </p:sp>
    </p:spTree>
    <p:extLst>
      <p:ext uri="{BB962C8B-B14F-4D97-AF65-F5344CB8AC3E}">
        <p14:creationId xmlns:p14="http://schemas.microsoft.com/office/powerpoint/2010/main" val="118638222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 Mechanical Ventilation (cont’d)</a:t>
            </a:r>
            <a:endParaRPr lang="en-US" dirty="0"/>
          </a:p>
        </p:txBody>
      </p:sp>
      <p:sp>
        <p:nvSpPr>
          <p:cNvPr id="3" name="Content Placeholder 2"/>
          <p:cNvSpPr>
            <a:spLocks noGrp="1"/>
          </p:cNvSpPr>
          <p:nvPr>
            <p:ph idx="1"/>
          </p:nvPr>
        </p:nvSpPr>
        <p:spPr>
          <a:xfrm>
            <a:off x="415925" y="2599765"/>
            <a:ext cx="8308975" cy="3848255"/>
          </a:xfrm>
        </p:spPr>
        <p:txBody>
          <a:bodyPr>
            <a:normAutofit/>
          </a:bodyPr>
          <a:lstStyle/>
          <a:p>
            <a:r>
              <a:rPr lang="en-US" dirty="0" smtClean="0"/>
              <a:t>Target tidal volume: 6 mL/kg if </a:t>
            </a:r>
            <a:r>
              <a:rPr lang="en-US" dirty="0"/>
              <a:t>sepsis-induced </a:t>
            </a:r>
            <a:r>
              <a:rPr lang="en-US" dirty="0" smtClean="0"/>
              <a:t>ARDS (strong </a:t>
            </a:r>
            <a:r>
              <a:rPr lang="en-US" dirty="0"/>
              <a:t>rec, high evidence</a:t>
            </a:r>
            <a:r>
              <a:rPr lang="en-US" dirty="0" smtClean="0"/>
              <a:t>)</a:t>
            </a:r>
          </a:p>
          <a:p>
            <a:pPr lvl="1"/>
            <a:r>
              <a:rPr lang="en-US" dirty="0" smtClean="0"/>
              <a:t>Precise TV depends upon individual patient requirements (i.e. acid-base status, minute ventilation, thoracoabdominal compliance, respiratory effort)</a:t>
            </a:r>
          </a:p>
          <a:p>
            <a:pPr lvl="1"/>
            <a:r>
              <a:rPr lang="en-US" dirty="0" smtClean="0"/>
              <a:t>Lower TV recommended for sepsis-induced respiratory failure without ARDS (weak rec, low evidence)</a:t>
            </a:r>
            <a:endParaRPr lang="en-US" dirty="0"/>
          </a:p>
          <a:p>
            <a:r>
              <a:rPr lang="en-US" dirty="0" smtClean="0"/>
              <a:t>Upper limit P</a:t>
            </a:r>
            <a:r>
              <a:rPr lang="en-US" baseline="-25000" dirty="0" smtClean="0"/>
              <a:t>PLAT:</a:t>
            </a:r>
            <a:r>
              <a:rPr lang="en-US" dirty="0" smtClean="0"/>
              <a:t> 30 cmH2O if sepsis-induced severe ARDS (strong rec, moderate evidence)</a:t>
            </a:r>
          </a:p>
          <a:p>
            <a:r>
              <a:rPr lang="en-US" dirty="0" smtClean="0"/>
              <a:t>Largest trial of volume and pressure limits used for ARDS patients showed 9% reduction in mortality with these lung-protective strategies in place</a:t>
            </a:r>
          </a:p>
        </p:txBody>
      </p:sp>
    </p:spTree>
    <p:extLst>
      <p:ext uri="{BB962C8B-B14F-4D97-AF65-F5344CB8AC3E}">
        <p14:creationId xmlns:p14="http://schemas.microsoft.com/office/powerpoint/2010/main" val="11649793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 Mechanical Ventilation (cont’d)</a:t>
            </a:r>
          </a:p>
        </p:txBody>
      </p:sp>
      <p:sp>
        <p:nvSpPr>
          <p:cNvPr id="3" name="Content Placeholder 2"/>
          <p:cNvSpPr>
            <a:spLocks noGrp="1"/>
          </p:cNvSpPr>
          <p:nvPr>
            <p:ph idx="1"/>
          </p:nvPr>
        </p:nvSpPr>
        <p:spPr>
          <a:xfrm>
            <a:off x="415925" y="2627679"/>
            <a:ext cx="8308975" cy="3876169"/>
          </a:xfrm>
        </p:spPr>
        <p:txBody>
          <a:bodyPr>
            <a:normAutofit/>
          </a:bodyPr>
          <a:lstStyle/>
          <a:p>
            <a:r>
              <a:rPr lang="en-US" dirty="0"/>
              <a:t>If P</a:t>
            </a:r>
            <a:r>
              <a:rPr lang="en-US" baseline="-25000" dirty="0"/>
              <a:t>PLAT </a:t>
            </a:r>
            <a:r>
              <a:rPr lang="en-US" dirty="0"/>
              <a:t>is still &gt; 30 cmH2O after TV reduction to 6 mL/kg:</a:t>
            </a:r>
          </a:p>
          <a:p>
            <a:pPr lvl="1"/>
            <a:r>
              <a:rPr lang="en-US" dirty="0"/>
              <a:t>Can decrease TV to 4 mL/kg</a:t>
            </a:r>
          </a:p>
          <a:p>
            <a:pPr lvl="1"/>
            <a:r>
              <a:rPr lang="en-US" dirty="0"/>
              <a:t>Can increase RR to max 35 </a:t>
            </a:r>
            <a:r>
              <a:rPr lang="en-US" dirty="0" err="1"/>
              <a:t>brpm</a:t>
            </a:r>
            <a:endParaRPr lang="en-US" dirty="0"/>
          </a:p>
          <a:p>
            <a:pPr lvl="1"/>
            <a:r>
              <a:rPr lang="en-US" dirty="0"/>
              <a:t>Hypercapnia is tolerated and safe in the absence of contraindications</a:t>
            </a:r>
          </a:p>
          <a:p>
            <a:r>
              <a:rPr lang="en-US" dirty="0" smtClean="0"/>
              <a:t>Use higher PEEP in moderate to severe ARDS (weak rec, mod evidence)</a:t>
            </a:r>
          </a:p>
          <a:p>
            <a:pPr lvl="1"/>
            <a:r>
              <a:rPr lang="en-US" dirty="0" smtClean="0"/>
              <a:t>May open lung units for gas exchange and thereby increase lung compliance</a:t>
            </a:r>
          </a:p>
          <a:p>
            <a:pPr lvl="1"/>
            <a:r>
              <a:rPr lang="en-US" dirty="0" smtClean="0"/>
              <a:t>Decreases ventilator-induced lung injury when high </a:t>
            </a:r>
            <a:r>
              <a:rPr lang="en-US" dirty="0"/>
              <a:t>P</a:t>
            </a:r>
            <a:r>
              <a:rPr lang="en-US" baseline="-25000" dirty="0"/>
              <a:t>PLAT </a:t>
            </a:r>
            <a:r>
              <a:rPr lang="en-US" dirty="0"/>
              <a:t> </a:t>
            </a:r>
            <a:r>
              <a:rPr lang="en-US" dirty="0" smtClean="0"/>
              <a:t>is used</a:t>
            </a:r>
          </a:p>
          <a:p>
            <a:pPr lvl="1"/>
            <a:r>
              <a:rPr lang="en-US" dirty="0" smtClean="0"/>
              <a:t>Survival benefit if PaO2/FiO2 increases with higher PEEP; harm if it decreases</a:t>
            </a:r>
          </a:p>
          <a:p>
            <a:r>
              <a:rPr lang="en-US" dirty="0" smtClean="0"/>
              <a:t>Use recruitment maneuvers in severe ARDS (weak rec, mod evidence)</a:t>
            </a:r>
            <a:endParaRPr lang="en-US" dirty="0"/>
          </a:p>
        </p:txBody>
      </p:sp>
    </p:spTree>
    <p:extLst>
      <p:ext uri="{BB962C8B-B14F-4D97-AF65-F5344CB8AC3E}">
        <p14:creationId xmlns:p14="http://schemas.microsoft.com/office/powerpoint/2010/main" val="30842377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blinds(horizontal)">
                                      <p:cBhvr>
                                        <p:cTn id="23" dur="500"/>
                                        <p:tgtEl>
                                          <p:spTgt spid="3">
                                            <p:txEl>
                                              <p:pRg st="5" end="5"/>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linds(horizontal)">
                                      <p:cBhvr>
                                        <p:cTn id="26" dur="500"/>
                                        <p:tgtEl>
                                          <p:spTgt spid="3">
                                            <p:txEl>
                                              <p:pRg st="6" end="6"/>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blinds(horizontal)">
                                      <p:cBhvr>
                                        <p:cTn id="29" dur="500"/>
                                        <p:tgtEl>
                                          <p:spTgt spid="3">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blinds(horizontal)">
                                      <p:cBhvr>
                                        <p:cTn id="3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a:t>
            </a:r>
            <a:endParaRPr lang="en-US" dirty="0"/>
          </a:p>
        </p:txBody>
      </p:sp>
      <p:sp>
        <p:nvSpPr>
          <p:cNvPr id="3" name="Content Placeholder 2"/>
          <p:cNvSpPr>
            <a:spLocks noGrp="1"/>
          </p:cNvSpPr>
          <p:nvPr>
            <p:ph idx="1"/>
          </p:nvPr>
        </p:nvSpPr>
        <p:spPr>
          <a:xfrm>
            <a:off x="307470" y="2753894"/>
            <a:ext cx="8783053" cy="3689685"/>
          </a:xfrm>
        </p:spPr>
        <p:txBody>
          <a:bodyPr>
            <a:normAutofit fontScale="92500" lnSpcReduction="20000"/>
          </a:bodyPr>
          <a:lstStyle/>
          <a:p>
            <a:r>
              <a:rPr lang="en-US" dirty="0" smtClean="0"/>
              <a:t>Goal: Establish guidelines for </a:t>
            </a:r>
            <a:r>
              <a:rPr lang="en-US" i="1" u="sng" dirty="0" smtClean="0"/>
              <a:t>early management </a:t>
            </a:r>
            <a:r>
              <a:rPr lang="en-US" dirty="0" smtClean="0"/>
              <a:t>of sepsis and septic shock</a:t>
            </a:r>
          </a:p>
          <a:p>
            <a:r>
              <a:rPr lang="en-US" dirty="0" smtClean="0"/>
              <a:t>5 sections</a:t>
            </a:r>
          </a:p>
          <a:p>
            <a:pPr lvl="1"/>
            <a:r>
              <a:rPr lang="en-US" dirty="0" smtClean="0"/>
              <a:t>Hemodynamics</a:t>
            </a:r>
          </a:p>
          <a:p>
            <a:pPr lvl="1"/>
            <a:r>
              <a:rPr lang="en-US" dirty="0" smtClean="0"/>
              <a:t>Infection</a:t>
            </a:r>
          </a:p>
          <a:p>
            <a:pPr lvl="1"/>
            <a:r>
              <a:rPr lang="en-US" dirty="0" smtClean="0"/>
              <a:t>Adjunctive therapy</a:t>
            </a:r>
          </a:p>
          <a:p>
            <a:pPr lvl="1"/>
            <a:r>
              <a:rPr lang="en-US" dirty="0" smtClean="0"/>
              <a:t>Metabolic</a:t>
            </a:r>
          </a:p>
          <a:p>
            <a:pPr lvl="1"/>
            <a:r>
              <a:rPr lang="en-US" dirty="0" smtClean="0"/>
              <a:t>Ventilation</a:t>
            </a:r>
          </a:p>
          <a:p>
            <a:r>
              <a:rPr lang="en-US" dirty="0" smtClean="0"/>
              <a:t>All questions structure in PICO format (describes </a:t>
            </a:r>
            <a:r>
              <a:rPr lang="en-US" b="1" u="sng" dirty="0" smtClean="0"/>
              <a:t>P</a:t>
            </a:r>
            <a:r>
              <a:rPr lang="en-US" dirty="0" smtClean="0"/>
              <a:t>opulation, </a:t>
            </a:r>
            <a:r>
              <a:rPr lang="en-US" b="1" u="sng" dirty="0" smtClean="0"/>
              <a:t>I</a:t>
            </a:r>
            <a:r>
              <a:rPr lang="en-US" dirty="0" smtClean="0"/>
              <a:t>ntervention, </a:t>
            </a:r>
            <a:r>
              <a:rPr lang="en-US" b="1" u="sng" dirty="0" smtClean="0"/>
              <a:t>C</a:t>
            </a:r>
            <a:r>
              <a:rPr lang="en-US" dirty="0" smtClean="0"/>
              <a:t>ontrol, </a:t>
            </a:r>
            <a:r>
              <a:rPr lang="en-US" b="1" u="sng" dirty="0" smtClean="0"/>
              <a:t>O</a:t>
            </a:r>
            <a:r>
              <a:rPr lang="en-US" dirty="0" smtClean="0"/>
              <a:t>utcomes)</a:t>
            </a:r>
          </a:p>
          <a:p>
            <a:r>
              <a:rPr lang="en-US" dirty="0" smtClean="0"/>
              <a:t>GRADE (</a:t>
            </a:r>
            <a:r>
              <a:rPr lang="en-US" b="1" u="sng" dirty="0" smtClean="0"/>
              <a:t>G</a:t>
            </a:r>
            <a:r>
              <a:rPr lang="en-US" dirty="0" smtClean="0"/>
              <a:t>rading of </a:t>
            </a:r>
            <a:r>
              <a:rPr lang="en-US" b="1" u="sng" dirty="0" smtClean="0"/>
              <a:t>R</a:t>
            </a:r>
            <a:r>
              <a:rPr lang="en-US" dirty="0" smtClean="0"/>
              <a:t>ecommendations </a:t>
            </a:r>
            <a:r>
              <a:rPr lang="en-US" b="1" u="sng" dirty="0" smtClean="0"/>
              <a:t>A</a:t>
            </a:r>
            <a:r>
              <a:rPr lang="en-US" dirty="0" smtClean="0"/>
              <a:t>ssessment, </a:t>
            </a:r>
            <a:r>
              <a:rPr lang="en-US" b="1" u="sng" dirty="0" smtClean="0"/>
              <a:t>D</a:t>
            </a:r>
            <a:r>
              <a:rPr lang="en-US" dirty="0" smtClean="0"/>
              <a:t>evelopment,</a:t>
            </a:r>
            <a:r>
              <a:rPr lang="en-US" dirty="0"/>
              <a:t> </a:t>
            </a:r>
            <a:r>
              <a:rPr lang="en-US" dirty="0" smtClean="0"/>
              <a:t>and </a:t>
            </a:r>
            <a:r>
              <a:rPr lang="en-US" b="1" u="sng" dirty="0" smtClean="0"/>
              <a:t>E</a:t>
            </a:r>
            <a:r>
              <a:rPr lang="en-US" dirty="0" smtClean="0"/>
              <a:t>valuation) assessed high to very low quality of evidence</a:t>
            </a:r>
            <a:endParaRPr lang="en-US" dirty="0"/>
          </a:p>
        </p:txBody>
      </p:sp>
    </p:spTree>
    <p:extLst>
      <p:ext uri="{BB962C8B-B14F-4D97-AF65-F5344CB8AC3E}">
        <p14:creationId xmlns:p14="http://schemas.microsoft.com/office/powerpoint/2010/main" val="183365857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 Mechanical Ventilation (cont’d)</a:t>
            </a:r>
          </a:p>
        </p:txBody>
      </p:sp>
      <p:sp>
        <p:nvSpPr>
          <p:cNvPr id="3" name="Content Placeholder 2"/>
          <p:cNvSpPr>
            <a:spLocks noGrp="1"/>
          </p:cNvSpPr>
          <p:nvPr>
            <p:ph idx="1"/>
          </p:nvPr>
        </p:nvSpPr>
        <p:spPr>
          <a:xfrm>
            <a:off x="3903893" y="2599765"/>
            <a:ext cx="4957519" cy="3862212"/>
          </a:xfrm>
        </p:spPr>
        <p:txBody>
          <a:bodyPr>
            <a:normAutofit lnSpcReduction="10000"/>
          </a:bodyPr>
          <a:lstStyle/>
          <a:p>
            <a:r>
              <a:rPr lang="en-US" dirty="0" smtClean="0"/>
              <a:t>Do NOT recommend high-frequency oscillatory ventilation (HFOV) </a:t>
            </a:r>
            <a:r>
              <a:rPr lang="en-US" sz="1800" dirty="0" smtClean="0"/>
              <a:t>(strong rec, mod evidence)</a:t>
            </a:r>
          </a:p>
          <a:p>
            <a:pPr lvl="1"/>
            <a:r>
              <a:rPr lang="en-US" sz="1600" dirty="0" smtClean="0"/>
              <a:t>No effect on mortality, although one study stopped early because randomly assigned HFOV patients were dying more</a:t>
            </a:r>
          </a:p>
          <a:p>
            <a:pPr lvl="1"/>
            <a:r>
              <a:rPr lang="en-US" sz="1600" dirty="0" smtClean="0"/>
              <a:t>Increased duration of MV, increased barotrauma</a:t>
            </a:r>
          </a:p>
          <a:p>
            <a:r>
              <a:rPr lang="en-US" dirty="0" smtClean="0"/>
              <a:t>No recommendation on noninvasive ventilation (NIV)</a:t>
            </a:r>
          </a:p>
          <a:p>
            <a:r>
              <a:rPr lang="en-US" dirty="0" smtClean="0"/>
              <a:t>Use neuromuscular blocking agents (NMBAs) for &lt;/= 48h with severe ARDS </a:t>
            </a:r>
            <a:r>
              <a:rPr lang="en-US" sz="1800" dirty="0" smtClean="0"/>
              <a:t>(weak rec, mod evidence)</a:t>
            </a:r>
          </a:p>
        </p:txBody>
      </p:sp>
      <p:pic>
        <p:nvPicPr>
          <p:cNvPr id="5" name="Picture 4"/>
          <p:cNvPicPr>
            <a:picLocks noChangeAspect="1"/>
          </p:cNvPicPr>
          <p:nvPr/>
        </p:nvPicPr>
        <p:blipFill rotWithShape="1">
          <a:blip r:embed="rId3"/>
          <a:srcRect t="13550" b="4800"/>
          <a:stretch/>
        </p:blipFill>
        <p:spPr>
          <a:xfrm>
            <a:off x="316359" y="2693653"/>
            <a:ext cx="3395893" cy="2079556"/>
          </a:xfrm>
          <a:prstGeom prst="rect">
            <a:avLst/>
          </a:prstGeom>
        </p:spPr>
      </p:pic>
      <p:sp>
        <p:nvSpPr>
          <p:cNvPr id="7" name="Content Placeholder 2"/>
          <p:cNvSpPr txBox="1">
            <a:spLocks/>
          </p:cNvSpPr>
          <p:nvPr/>
        </p:nvSpPr>
        <p:spPr>
          <a:xfrm>
            <a:off x="260539" y="4850235"/>
            <a:ext cx="3643354" cy="158047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spcBef>
                <a:spcPts val="2000"/>
              </a:spcBef>
              <a:buClr>
                <a:schemeClr val="tx1">
                  <a:lumMod val="50000"/>
                  <a:lumOff val="50000"/>
                </a:schemeClr>
              </a:buClr>
              <a:buSzPct val="70000"/>
              <a:buFont typeface="Wingdings" pitchFamily="2" charset="2"/>
              <a:buChar char="l"/>
              <a:defRPr sz="2000" kern="1200">
                <a:solidFill>
                  <a:schemeClr val="tx1">
                    <a:lumMod val="75000"/>
                    <a:lumOff val="25000"/>
                  </a:schemeClr>
                </a:solidFill>
                <a:latin typeface="+mn-lt"/>
                <a:ea typeface="+mn-ea"/>
                <a:cs typeface="+mn-cs"/>
              </a:defRPr>
            </a:lvl1pPr>
            <a:lvl2pPr marL="4572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2pPr>
            <a:lvl3pPr marL="6858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3pPr>
            <a:lvl4pPr marL="9144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4pPr>
            <a:lvl5pPr marL="11430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5pPr>
            <a:lvl6pPr marL="1377950"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6pPr>
            <a:lvl7pPr marL="1603375"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7pPr>
            <a:lvl8pPr marL="1830388"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8pPr>
            <a:lvl9pPr marL="2057400"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a:solidFill>
                  <a:schemeClr val="tx1">
                    <a:lumMod val="75000"/>
                    <a:lumOff val="25000"/>
                  </a:schemeClr>
                </a:solidFill>
                <a:latin typeface="+mn-lt"/>
                <a:ea typeface="+mn-ea"/>
                <a:cs typeface="+mn-cs"/>
              </a:defRPr>
            </a:lvl9pPr>
          </a:lstStyle>
          <a:p>
            <a:r>
              <a:rPr lang="en-US" dirty="0" smtClean="0"/>
              <a:t>Prone &gt; supine </a:t>
            </a:r>
            <a:r>
              <a:rPr lang="en-US" sz="1800" dirty="0" smtClean="0"/>
              <a:t>(strong rec, mod evidence)</a:t>
            </a:r>
          </a:p>
          <a:p>
            <a:pPr lvl="1"/>
            <a:r>
              <a:rPr lang="en-US" dirty="0" smtClean="0"/>
              <a:t>&gt; 16 </a:t>
            </a:r>
            <a:r>
              <a:rPr lang="en-US" dirty="0" err="1" smtClean="0"/>
              <a:t>hr</a:t>
            </a:r>
            <a:r>
              <a:rPr lang="en-US" dirty="0" smtClean="0"/>
              <a:t>/day =&gt; improved survival</a:t>
            </a:r>
          </a:p>
          <a:p>
            <a:pPr lvl="1"/>
            <a:r>
              <a:rPr lang="en-US" dirty="0" smtClean="0"/>
              <a:t>Improved lung compliance</a:t>
            </a:r>
          </a:p>
          <a:p>
            <a:pPr lvl="1"/>
            <a:r>
              <a:rPr lang="en-US" dirty="0" smtClean="0"/>
              <a:t>May increase pressure sores</a:t>
            </a:r>
            <a:endParaRPr lang="en-US" dirty="0" smtClean="0"/>
          </a:p>
        </p:txBody>
      </p:sp>
    </p:spTree>
    <p:extLst>
      <p:ext uri="{BB962C8B-B14F-4D97-AF65-F5344CB8AC3E}">
        <p14:creationId xmlns:p14="http://schemas.microsoft.com/office/powerpoint/2010/main" val="22153524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 Mechanical Ventilation (cont’d)</a:t>
            </a:r>
          </a:p>
        </p:txBody>
      </p:sp>
      <p:sp>
        <p:nvSpPr>
          <p:cNvPr id="3" name="Content Placeholder 2"/>
          <p:cNvSpPr>
            <a:spLocks noGrp="1"/>
          </p:cNvSpPr>
          <p:nvPr>
            <p:ph idx="1"/>
          </p:nvPr>
        </p:nvSpPr>
        <p:spPr>
          <a:xfrm>
            <a:off x="415925" y="2599765"/>
            <a:ext cx="8308975" cy="3834299"/>
          </a:xfrm>
        </p:spPr>
        <p:txBody>
          <a:bodyPr>
            <a:normAutofit fontScale="92500" lnSpcReduction="10000"/>
          </a:bodyPr>
          <a:lstStyle/>
          <a:p>
            <a:r>
              <a:rPr lang="en-US" dirty="0" smtClean="0"/>
              <a:t>Conservative fluid strategy for ARDS if no evidence of tissue hypoperfusion (strong rec, moderate evidence)</a:t>
            </a:r>
          </a:p>
          <a:p>
            <a:pPr lvl="1"/>
            <a:r>
              <a:rPr lang="en-US" dirty="0" smtClean="0"/>
              <a:t>Concerns for pulmonary edema development</a:t>
            </a:r>
          </a:p>
          <a:p>
            <a:r>
              <a:rPr lang="en-US" dirty="0" smtClean="0"/>
              <a:t>Do NOT use beta-2 agonists for ARDS without bronchospasm (or hyperkalemia) (strong rec, moderate evidence)</a:t>
            </a:r>
          </a:p>
          <a:p>
            <a:r>
              <a:rPr lang="en-US" dirty="0" smtClean="0"/>
              <a:t>Do NOT use PA catheter (strong rec, high evidence)</a:t>
            </a:r>
          </a:p>
          <a:p>
            <a:r>
              <a:rPr lang="en-US" dirty="0" smtClean="0"/>
              <a:t>Semi-recumbent position with head elevated 30°-45° to decrease aspiration pneumonia and VAP risk (strong rec, low evidence)</a:t>
            </a:r>
          </a:p>
          <a:p>
            <a:r>
              <a:rPr lang="en-US" dirty="0" smtClean="0"/>
              <a:t>Spontaneous breathing trials recommended once weaning (strong rec, high evidence)</a:t>
            </a:r>
            <a:endParaRPr lang="en-US" dirty="0"/>
          </a:p>
        </p:txBody>
      </p:sp>
    </p:spTree>
    <p:extLst>
      <p:ext uri="{BB962C8B-B14F-4D97-AF65-F5344CB8AC3E}">
        <p14:creationId xmlns:p14="http://schemas.microsoft.com/office/powerpoint/2010/main" val="18368874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 Sedation and Analgesia</a:t>
            </a:r>
            <a:endParaRPr lang="en-US" dirty="0"/>
          </a:p>
        </p:txBody>
      </p:sp>
      <p:sp>
        <p:nvSpPr>
          <p:cNvPr id="3" name="Content Placeholder 2"/>
          <p:cNvSpPr>
            <a:spLocks noGrp="1"/>
          </p:cNvSpPr>
          <p:nvPr>
            <p:ph idx="1"/>
          </p:nvPr>
        </p:nvSpPr>
        <p:spPr/>
        <p:txBody>
          <a:bodyPr/>
          <a:lstStyle/>
          <a:p>
            <a:r>
              <a:rPr lang="en-US" dirty="0" smtClean="0"/>
              <a:t>LIMIT continuous or intermittent sedation for mechanically ventilated patients (BPS)</a:t>
            </a:r>
          </a:p>
          <a:p>
            <a:pPr lvl="1"/>
            <a:r>
              <a:rPr lang="en-US" dirty="0" smtClean="0"/>
              <a:t>Reduces duration of MV, decreased ICU/hospital stay length, and permits earlier mobilization</a:t>
            </a:r>
          </a:p>
          <a:p>
            <a:pPr lvl="1"/>
            <a:r>
              <a:rPr lang="en-US" dirty="0" smtClean="0"/>
              <a:t>Intermittent may demand higher workload for nursing staff</a:t>
            </a:r>
          </a:p>
          <a:p>
            <a:pPr lvl="1"/>
            <a:r>
              <a:rPr lang="en-US" dirty="0" smtClean="0"/>
              <a:t>Drug choice:</a:t>
            </a:r>
          </a:p>
          <a:p>
            <a:pPr lvl="2">
              <a:buFont typeface="Wingdings" charset="2"/>
              <a:buChar char="§"/>
            </a:pPr>
            <a:r>
              <a:rPr lang="en-US" dirty="0" smtClean="0"/>
              <a:t>Consider opioids &gt; sedatives</a:t>
            </a:r>
          </a:p>
          <a:p>
            <a:pPr lvl="2">
              <a:buFont typeface="Wingdings" charset="2"/>
              <a:buChar char="§"/>
            </a:pPr>
            <a:r>
              <a:rPr lang="en-US" dirty="0" smtClean="0"/>
              <a:t>Short acting (</a:t>
            </a:r>
            <a:r>
              <a:rPr lang="en-US" dirty="0" err="1" smtClean="0"/>
              <a:t>propofol</a:t>
            </a:r>
            <a:r>
              <a:rPr lang="en-US" dirty="0" smtClean="0"/>
              <a:t>, </a:t>
            </a:r>
            <a:r>
              <a:rPr lang="en-US" dirty="0" err="1" smtClean="0"/>
              <a:t>dexmedetomidine</a:t>
            </a:r>
            <a:r>
              <a:rPr lang="en-US" dirty="0" smtClean="0"/>
              <a:t>) &gt; benzodiazepines</a:t>
            </a:r>
          </a:p>
        </p:txBody>
      </p:sp>
    </p:spTree>
    <p:extLst>
      <p:ext uri="{BB962C8B-B14F-4D97-AF65-F5344CB8AC3E}">
        <p14:creationId xmlns:p14="http://schemas.microsoft.com/office/powerpoint/2010/main" val="353011710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 Glucose Control</a:t>
            </a:r>
            <a:endParaRPr lang="en-US" dirty="0"/>
          </a:p>
        </p:txBody>
      </p:sp>
      <p:sp>
        <p:nvSpPr>
          <p:cNvPr id="3" name="Content Placeholder 2"/>
          <p:cNvSpPr>
            <a:spLocks noGrp="1"/>
          </p:cNvSpPr>
          <p:nvPr>
            <p:ph idx="1"/>
          </p:nvPr>
        </p:nvSpPr>
        <p:spPr>
          <a:xfrm>
            <a:off x="415925" y="2599766"/>
            <a:ext cx="8308975" cy="3834298"/>
          </a:xfrm>
        </p:spPr>
        <p:txBody>
          <a:bodyPr/>
          <a:lstStyle/>
          <a:p>
            <a:r>
              <a:rPr lang="en-US" dirty="0" smtClean="0"/>
              <a:t>Start insulin therapy when 2 consecutive BGs of &gt;/= 180 mg/</a:t>
            </a:r>
            <a:r>
              <a:rPr lang="en-US" dirty="0" err="1" smtClean="0"/>
              <a:t>dL</a:t>
            </a:r>
            <a:r>
              <a:rPr lang="en-US" dirty="0" smtClean="0"/>
              <a:t> (strong rec, high evidence)</a:t>
            </a:r>
          </a:p>
          <a:p>
            <a:pPr lvl="1"/>
            <a:r>
              <a:rPr lang="en-US" dirty="0" smtClean="0"/>
              <a:t>Intensive insulin therapy associated w/ higher mortality and severe hypoglycemia (NICE-SUGAR trial, 2009)</a:t>
            </a:r>
          </a:p>
          <a:p>
            <a:pPr lvl="1"/>
            <a:r>
              <a:rPr lang="en-US" dirty="0" smtClean="0"/>
              <a:t>Balanced nutrition</a:t>
            </a:r>
          </a:p>
          <a:p>
            <a:pPr lvl="1"/>
            <a:r>
              <a:rPr lang="en-US" dirty="0" smtClean="0"/>
              <a:t>Hyperglycemia and BG variability associated w/ less mortality in diabetics vs. non</a:t>
            </a:r>
            <a:endParaRPr lang="en-US" dirty="0"/>
          </a:p>
          <a:p>
            <a:r>
              <a:rPr lang="en-US" dirty="0" smtClean="0"/>
              <a:t>Monitor BG q 1-2h until stable, then q 4h (BPS)</a:t>
            </a:r>
          </a:p>
          <a:p>
            <a:r>
              <a:rPr lang="en-US" dirty="0" smtClean="0"/>
              <a:t>Capillary blood may not accurately reflect arterial or plasma BG (BPS), so consider arterial sampling if patient has an art line (weak rec, low evidence)</a:t>
            </a:r>
            <a:endParaRPr lang="en-US" dirty="0"/>
          </a:p>
        </p:txBody>
      </p:sp>
    </p:spTree>
    <p:extLst>
      <p:ext uri="{BB962C8B-B14F-4D97-AF65-F5344CB8AC3E}">
        <p14:creationId xmlns:p14="http://schemas.microsoft.com/office/powerpoint/2010/main" val="33011303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blinds(horizontal)">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 Renal Replacement Therapy (RRT)</a:t>
            </a:r>
            <a:endParaRPr lang="en-US" dirty="0"/>
          </a:p>
        </p:txBody>
      </p:sp>
      <p:sp>
        <p:nvSpPr>
          <p:cNvPr id="3" name="Content Placeholder 2"/>
          <p:cNvSpPr>
            <a:spLocks noGrp="1"/>
          </p:cNvSpPr>
          <p:nvPr>
            <p:ph idx="1"/>
          </p:nvPr>
        </p:nvSpPr>
        <p:spPr/>
        <p:txBody>
          <a:bodyPr/>
          <a:lstStyle/>
          <a:p>
            <a:r>
              <a:rPr lang="en-US" dirty="0" smtClean="0"/>
              <a:t>Suggest continuous RRT (CRRT) or intermittent RRT for septic patients with AKI (weak rec, moderate evidence)</a:t>
            </a:r>
          </a:p>
          <a:p>
            <a:pPr lvl="1"/>
            <a:r>
              <a:rPr lang="en-US" dirty="0" smtClean="0"/>
              <a:t>No evidence w/ statistical significance that one method is superior</a:t>
            </a:r>
          </a:p>
          <a:p>
            <a:r>
              <a:rPr lang="en-US" dirty="0" smtClean="0"/>
              <a:t>Suggest CRRT to manage fluid balance in hemodynamically unstable patients (weak rec, very low evidence)</a:t>
            </a:r>
          </a:p>
          <a:p>
            <a:pPr lvl="1"/>
            <a:r>
              <a:rPr lang="en-US" dirty="0" smtClean="0"/>
              <a:t>2 studies showed better hemodynamic tolerance w/ CRRT but no improvement in regional perfusion and no survival benefit</a:t>
            </a:r>
          </a:p>
          <a:p>
            <a:r>
              <a:rPr lang="en-US" dirty="0" smtClean="0"/>
              <a:t>Do NOT use RRT for increases in </a:t>
            </a:r>
            <a:r>
              <a:rPr lang="en-US" dirty="0" err="1" smtClean="0"/>
              <a:t>creat</a:t>
            </a:r>
            <a:r>
              <a:rPr lang="en-US" dirty="0" smtClean="0"/>
              <a:t> or oliguria without other indications for dialysis (weak rec, low evidence)</a:t>
            </a:r>
            <a:endParaRPr lang="en-US" dirty="0"/>
          </a:p>
        </p:txBody>
      </p:sp>
    </p:spTree>
    <p:extLst>
      <p:ext uri="{BB962C8B-B14F-4D97-AF65-F5344CB8AC3E}">
        <p14:creationId xmlns:p14="http://schemas.microsoft.com/office/powerpoint/2010/main" val="14355571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linds(horizontal)">
                                      <p:cBhvr>
                                        <p:cTn id="1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 Bicarbonate Therapy</a:t>
            </a:r>
            <a:endParaRPr lang="en-US" dirty="0"/>
          </a:p>
        </p:txBody>
      </p:sp>
      <p:sp>
        <p:nvSpPr>
          <p:cNvPr id="3" name="Content Placeholder 2"/>
          <p:cNvSpPr>
            <a:spLocks noGrp="1"/>
          </p:cNvSpPr>
          <p:nvPr>
            <p:ph idx="1"/>
          </p:nvPr>
        </p:nvSpPr>
        <p:spPr>
          <a:xfrm>
            <a:off x="308981" y="2622966"/>
            <a:ext cx="8567655" cy="3847351"/>
          </a:xfrm>
        </p:spPr>
        <p:txBody>
          <a:bodyPr>
            <a:normAutofit/>
          </a:bodyPr>
          <a:lstStyle/>
          <a:p>
            <a:r>
              <a:rPr lang="en-US" dirty="0" smtClean="0"/>
              <a:t>NOT recommended to improve hemodynamics or to reduce vasopressors in hypoperfusion-induced lactic </a:t>
            </a:r>
            <a:r>
              <a:rPr lang="en-US" dirty="0" err="1" smtClean="0"/>
              <a:t>acidemia</a:t>
            </a:r>
            <a:r>
              <a:rPr lang="en-US" dirty="0" smtClean="0"/>
              <a:t> w/ pH &lt; 7.15</a:t>
            </a:r>
          </a:p>
          <a:p>
            <a:pPr lvl="1"/>
            <a:r>
              <a:rPr lang="en-US" dirty="0" smtClean="0"/>
              <a:t>Associated with: fluid overload (and </a:t>
            </a:r>
            <a:r>
              <a:rPr lang="en-US" dirty="0" err="1" smtClean="0"/>
              <a:t>hyperNa</a:t>
            </a:r>
            <a:r>
              <a:rPr lang="en-US" dirty="0" smtClean="0"/>
              <a:t>), increase in lactate and PaCO2, decrease in iCal</a:t>
            </a:r>
          </a:p>
          <a:p>
            <a:pPr lvl="1"/>
            <a:endParaRPr lang="en-US" dirty="0"/>
          </a:p>
          <a:p>
            <a:pPr marL="228600" lvl="1" indent="0">
              <a:buNone/>
            </a:pPr>
            <a:endParaRPr lang="en-US" dirty="0" smtClean="0"/>
          </a:p>
          <a:p>
            <a:pPr marL="228600" lvl="1" indent="0">
              <a:buNone/>
            </a:pPr>
            <a:endParaRPr lang="en-US" dirty="0" smtClean="0"/>
          </a:p>
          <a:p>
            <a:r>
              <a:rPr lang="en-US" dirty="0" smtClean="0"/>
              <a:t>LMWH &gt; UFH as pharmacologic prophylaxis vs. VTE (strong rec, mod evidence)</a:t>
            </a:r>
          </a:p>
          <a:p>
            <a:r>
              <a:rPr lang="en-US" dirty="0" smtClean="0"/>
              <a:t>Combination pharmacologic &amp; mechanical if possible (weak rec, low evidence)</a:t>
            </a:r>
          </a:p>
          <a:p>
            <a:pPr lvl="1"/>
            <a:r>
              <a:rPr lang="en-US" dirty="0" smtClean="0"/>
              <a:t>Mechanical only when pharmacologic is contraindicated</a:t>
            </a:r>
            <a:endParaRPr lang="en-US" dirty="0"/>
          </a:p>
        </p:txBody>
      </p:sp>
      <p:pic>
        <p:nvPicPr>
          <p:cNvPr id="4" name="Picture 3" descr="Screen Shot 2021-01-10 at 3.22.58 PM.png"/>
          <p:cNvPicPr>
            <a:picLocks noChangeAspect="1"/>
          </p:cNvPicPr>
          <p:nvPr/>
        </p:nvPicPr>
        <p:blipFill rotWithShape="1">
          <a:blip r:embed="rId3">
            <a:extLst>
              <a:ext uri="{28A0092B-C50C-407E-A947-70E740481C1C}">
                <a14:useLocalDpi xmlns:a14="http://schemas.microsoft.com/office/drawing/2010/main" val="0"/>
              </a:ext>
            </a:extLst>
          </a:blip>
          <a:srcRect l="1209" t="9558" r="1209"/>
          <a:stretch/>
        </p:blipFill>
        <p:spPr>
          <a:xfrm>
            <a:off x="160421" y="3957055"/>
            <a:ext cx="8823159" cy="1217525"/>
          </a:xfrm>
          <a:prstGeom prst="rect">
            <a:avLst/>
          </a:prstGeom>
        </p:spPr>
      </p:pic>
    </p:spTree>
    <p:extLst>
      <p:ext uri="{BB962C8B-B14F-4D97-AF65-F5344CB8AC3E}">
        <p14:creationId xmlns:p14="http://schemas.microsoft.com/office/powerpoint/2010/main" val="15794848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blinds(horizontal)">
                                      <p:cBhvr>
                                        <p:cTn id="7" dur="500"/>
                                        <p:tgtEl>
                                          <p:spTgt spid="3">
                                            <p:txEl>
                                              <p:pRg st="5" end="5"/>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blinds(horizontal)">
                                      <p:cBhvr>
                                        <p:cTn id="10" dur="500"/>
                                        <p:tgtEl>
                                          <p:spTgt spid="3">
                                            <p:txEl>
                                              <p:pRg st="6" end="6"/>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blinds(horizontal)">
                                      <p:cBhvr>
                                        <p:cTn id="13" dur="500"/>
                                        <p:tgtEl>
                                          <p:spTgt spid="3">
                                            <p:txEl>
                                              <p:pRg st="7" end="7"/>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rotWithShape="1">
          <a:blip r:embed="rId3"/>
          <a:srcRect t="4878" r="10937" b="4878"/>
          <a:stretch/>
        </p:blipFill>
        <p:spPr>
          <a:xfrm>
            <a:off x="187161" y="2770188"/>
            <a:ext cx="3420446" cy="3464765"/>
          </a:xfrm>
          <a:prstGeom prst="rect">
            <a:avLst/>
          </a:prstGeom>
        </p:spPr>
      </p:pic>
      <p:pic>
        <p:nvPicPr>
          <p:cNvPr id="7" name="Picture 6"/>
          <p:cNvPicPr>
            <a:picLocks noChangeAspect="1"/>
          </p:cNvPicPr>
          <p:nvPr/>
        </p:nvPicPr>
        <p:blipFill>
          <a:blip r:embed="rId4"/>
          <a:stretch>
            <a:fillRect/>
          </a:stretch>
        </p:blipFill>
        <p:spPr>
          <a:xfrm>
            <a:off x="6545420" y="2424371"/>
            <a:ext cx="2329876" cy="4034416"/>
          </a:xfrm>
          <a:prstGeom prst="rect">
            <a:avLst/>
          </a:prstGeom>
        </p:spPr>
      </p:pic>
      <p:pic>
        <p:nvPicPr>
          <p:cNvPr id="8" name="Picture 7"/>
          <p:cNvPicPr>
            <a:picLocks noChangeAspect="1"/>
          </p:cNvPicPr>
          <p:nvPr/>
        </p:nvPicPr>
        <p:blipFill rotWithShape="1">
          <a:blip r:embed="rId5"/>
          <a:srcRect l="7939" r="7853"/>
          <a:stretch/>
        </p:blipFill>
        <p:spPr>
          <a:xfrm>
            <a:off x="3729211" y="2424371"/>
            <a:ext cx="2513164" cy="3987800"/>
          </a:xfrm>
          <a:prstGeom prst="rect">
            <a:avLst/>
          </a:prstGeom>
        </p:spPr>
      </p:pic>
    </p:spTree>
    <p:extLst>
      <p:ext uri="{BB962C8B-B14F-4D97-AF65-F5344CB8AC3E}">
        <p14:creationId xmlns:p14="http://schemas.microsoft.com/office/powerpoint/2010/main" val="2463034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 Stress Ulcer Prophylaxis</a:t>
            </a:r>
            <a:endParaRPr lang="en-US" dirty="0"/>
          </a:p>
        </p:txBody>
      </p:sp>
      <p:sp>
        <p:nvSpPr>
          <p:cNvPr id="3" name="Content Placeholder 2"/>
          <p:cNvSpPr>
            <a:spLocks noGrp="1"/>
          </p:cNvSpPr>
          <p:nvPr>
            <p:ph idx="1"/>
          </p:nvPr>
        </p:nvSpPr>
        <p:spPr>
          <a:xfrm>
            <a:off x="415926" y="2756646"/>
            <a:ext cx="5607176" cy="3491753"/>
          </a:xfrm>
        </p:spPr>
        <p:txBody>
          <a:bodyPr/>
          <a:lstStyle/>
          <a:p>
            <a:r>
              <a:rPr lang="en-US" dirty="0" smtClean="0"/>
              <a:t>Recommended for patients with risk factors (strong rec, low evidence)</a:t>
            </a:r>
          </a:p>
          <a:p>
            <a:pPr lvl="1"/>
            <a:r>
              <a:rPr lang="en-US" dirty="0" smtClean="0"/>
              <a:t>NOT recommended </a:t>
            </a:r>
            <a:r>
              <a:rPr lang="en-US" dirty="0"/>
              <a:t> </a:t>
            </a:r>
            <a:r>
              <a:rPr lang="en-US" dirty="0" smtClean="0"/>
              <a:t>if no risk factors (BPS)</a:t>
            </a:r>
          </a:p>
          <a:p>
            <a:pPr lvl="1"/>
            <a:r>
              <a:rPr lang="en-US" dirty="0" smtClean="0"/>
              <a:t>Risk factors: mechanical ventilation &gt; 48h, coagulopathy, preexisting liver disease, need for RRT, higher organ failure scores</a:t>
            </a:r>
          </a:p>
          <a:p>
            <a:pPr lvl="1"/>
            <a:r>
              <a:rPr lang="en-US" dirty="0" smtClean="0"/>
              <a:t>Clinically important incidence &lt; 2.6%</a:t>
            </a:r>
          </a:p>
          <a:p>
            <a:r>
              <a:rPr lang="en-US" dirty="0" smtClean="0"/>
              <a:t>PPIs or H2RAs (weak rec, low evidence)</a:t>
            </a:r>
          </a:p>
          <a:p>
            <a:pPr lvl="1"/>
            <a:r>
              <a:rPr lang="en-US" dirty="0" smtClean="0"/>
              <a:t>PPIs slightly more effective, slight non-significant increase in pneumonia risk</a:t>
            </a:r>
            <a:endParaRPr lang="en-US" dirty="0"/>
          </a:p>
        </p:txBody>
      </p:sp>
      <p:pic>
        <p:nvPicPr>
          <p:cNvPr id="4" name="Picture 3"/>
          <p:cNvPicPr>
            <a:picLocks noChangeAspect="1"/>
          </p:cNvPicPr>
          <p:nvPr/>
        </p:nvPicPr>
        <p:blipFill rotWithShape="1">
          <a:blip r:embed="rId3"/>
          <a:srcRect l="23238" t="4728" r="23331"/>
          <a:stretch/>
        </p:blipFill>
        <p:spPr>
          <a:xfrm>
            <a:off x="6023101" y="2599766"/>
            <a:ext cx="2927248" cy="3921096"/>
          </a:xfrm>
          <a:prstGeom prst="rect">
            <a:avLst/>
          </a:prstGeom>
        </p:spPr>
      </p:pic>
    </p:spTree>
    <p:extLst>
      <p:ext uri="{BB962C8B-B14F-4D97-AF65-F5344CB8AC3E}">
        <p14:creationId xmlns:p14="http://schemas.microsoft.com/office/powerpoint/2010/main" val="34956280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linds(horizontal)">
                                      <p:cBhvr>
                                        <p:cTn id="7" dur="500"/>
                                        <p:tgtEl>
                                          <p:spTgt spid="3">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blinds(horizontal)">
                                      <p:cBhvr>
                                        <p:cTn id="1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 Nutrition</a:t>
            </a:r>
            <a:endParaRPr lang="en-US" dirty="0"/>
          </a:p>
        </p:txBody>
      </p:sp>
      <p:sp>
        <p:nvSpPr>
          <p:cNvPr id="3" name="Content Placeholder 2"/>
          <p:cNvSpPr>
            <a:spLocks noGrp="1"/>
          </p:cNvSpPr>
          <p:nvPr>
            <p:ph idx="1"/>
          </p:nvPr>
        </p:nvSpPr>
        <p:spPr>
          <a:xfrm>
            <a:off x="526954" y="2761886"/>
            <a:ext cx="7917819" cy="3668861"/>
          </a:xfrm>
        </p:spPr>
        <p:txBody>
          <a:bodyPr>
            <a:normAutofit/>
          </a:bodyPr>
          <a:lstStyle/>
          <a:p>
            <a:r>
              <a:rPr lang="en-US" dirty="0" smtClean="0"/>
              <a:t>Early enteral nutrition is preferred to parenteral nutrition of any kind (alone vs. combination), if </a:t>
            </a:r>
            <a:r>
              <a:rPr lang="en-US" dirty="0" err="1" smtClean="0"/>
              <a:t>pt</a:t>
            </a:r>
            <a:r>
              <a:rPr lang="en-US" dirty="0" smtClean="0"/>
              <a:t> can tolerate enteral (strong rec, moderate evidence)</a:t>
            </a:r>
          </a:p>
          <a:p>
            <a:pPr lvl="1"/>
            <a:r>
              <a:rPr lang="en-US" dirty="0" smtClean="0"/>
              <a:t>Parenteral: more invasive, higher risk of infections</a:t>
            </a:r>
          </a:p>
          <a:p>
            <a:pPr lvl="1"/>
            <a:r>
              <a:rPr lang="en-US" dirty="0" smtClean="0"/>
              <a:t>Enteral: potential physiologic benefits (i.e. increased enteric nervous system stimulation, increased mucosal immunity/integrity/decreased GI permeability, decreased oxidative stress, decreased inflammatory response, possible decrease in insulin resistance)</a:t>
            </a:r>
          </a:p>
          <a:p>
            <a:r>
              <a:rPr lang="en-US" dirty="0" smtClean="0"/>
              <a:t>Do NOT use omega-3 fatty acids as immune supplement (strong rec, low evidence)</a:t>
            </a:r>
            <a:endParaRPr lang="en-US" dirty="0"/>
          </a:p>
        </p:txBody>
      </p:sp>
    </p:spTree>
    <p:extLst>
      <p:ext uri="{BB962C8B-B14F-4D97-AF65-F5344CB8AC3E}">
        <p14:creationId xmlns:p14="http://schemas.microsoft.com/office/powerpoint/2010/main" val="22444861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 Nutrition (cont’d)</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95976401"/>
              </p:ext>
            </p:extLst>
          </p:nvPr>
        </p:nvGraphicFramePr>
        <p:xfrm>
          <a:off x="415925" y="2755900"/>
          <a:ext cx="8308975" cy="3492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841621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749481"/>
            <a:ext cx="6591300" cy="2051119"/>
          </a:xfrm>
        </p:spPr>
        <p:txBody>
          <a:bodyPr/>
          <a:lstStyle/>
          <a:p>
            <a:r>
              <a:rPr lang="en-US" dirty="0" smtClean="0"/>
              <a:t>Recommendations/Guidelines</a:t>
            </a:r>
            <a:endParaRPr lang="en-US" dirty="0"/>
          </a:p>
        </p:txBody>
      </p:sp>
    </p:spTree>
    <p:extLst>
      <p:ext uri="{BB962C8B-B14F-4D97-AF65-F5344CB8AC3E}">
        <p14:creationId xmlns:p14="http://schemas.microsoft.com/office/powerpoint/2010/main" val="240179441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 Nutrition (cont’d)</a:t>
            </a:r>
            <a:endParaRPr lang="en-US" dirty="0"/>
          </a:p>
        </p:txBody>
      </p:sp>
      <p:sp>
        <p:nvSpPr>
          <p:cNvPr id="3" name="Content Placeholder 2"/>
          <p:cNvSpPr>
            <a:spLocks noGrp="1"/>
          </p:cNvSpPr>
          <p:nvPr>
            <p:ph idx="1"/>
          </p:nvPr>
        </p:nvSpPr>
        <p:spPr>
          <a:xfrm>
            <a:off x="415925" y="2655594"/>
            <a:ext cx="8308975" cy="3890126"/>
          </a:xfrm>
        </p:spPr>
        <p:txBody>
          <a:bodyPr>
            <a:normAutofit lnSpcReduction="10000"/>
          </a:bodyPr>
          <a:lstStyle/>
          <a:p>
            <a:r>
              <a:rPr lang="en-US" dirty="0" smtClean="0"/>
              <a:t>Do NOT monitor gastric residual volumes (GRVs) unless patient has feeding intolerance or high risk of aspiration (weak rec, low to very low evidence)</a:t>
            </a:r>
          </a:p>
          <a:p>
            <a:pPr lvl="1"/>
            <a:r>
              <a:rPr lang="en-US" dirty="0" smtClean="0"/>
              <a:t>Critically ill patients are, by nature, at risk of GI dysmotility and thereby risk of aspiration</a:t>
            </a:r>
          </a:p>
          <a:p>
            <a:pPr lvl="2"/>
            <a:r>
              <a:rPr lang="en-US" dirty="0" smtClean="0"/>
              <a:t>Delayed gastric emptying seen in up to 50% of critically ill patients</a:t>
            </a:r>
          </a:p>
          <a:p>
            <a:pPr lvl="1"/>
            <a:r>
              <a:rPr lang="en-US" dirty="0" smtClean="0"/>
              <a:t>Studies have not documented association b/w GRVs and vomiting/aspiration/pneumonia, etc.</a:t>
            </a:r>
          </a:p>
          <a:p>
            <a:r>
              <a:rPr lang="en-US" dirty="0" smtClean="0"/>
              <a:t>Use </a:t>
            </a:r>
            <a:r>
              <a:rPr lang="en-US" dirty="0" err="1" smtClean="0"/>
              <a:t>prokinetics</a:t>
            </a:r>
            <a:r>
              <a:rPr lang="en-US" dirty="0" smtClean="0"/>
              <a:t> for feeding intolerance (weak rec, low evidence) [or high GRVs]</a:t>
            </a:r>
          </a:p>
          <a:p>
            <a:r>
              <a:rPr lang="en-US" dirty="0" smtClean="0"/>
              <a:t>Place post-pyloric feeding tubes for feeding intolerance or high aspiration risk patients (weak rec, low evidence)</a:t>
            </a:r>
            <a:endParaRPr lang="en-US" dirty="0"/>
          </a:p>
        </p:txBody>
      </p:sp>
    </p:spTree>
    <p:extLst>
      <p:ext uri="{BB962C8B-B14F-4D97-AF65-F5344CB8AC3E}">
        <p14:creationId xmlns:p14="http://schemas.microsoft.com/office/powerpoint/2010/main" val="39032244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linds(horizontal)">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blinds(horizontal)">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 Nutrition (cont’d)</a:t>
            </a:r>
          </a:p>
        </p:txBody>
      </p:sp>
      <p:sp>
        <p:nvSpPr>
          <p:cNvPr id="3" name="Content Placeholder 2"/>
          <p:cNvSpPr>
            <a:spLocks noGrp="1"/>
          </p:cNvSpPr>
          <p:nvPr>
            <p:ph idx="1"/>
          </p:nvPr>
        </p:nvSpPr>
        <p:spPr/>
        <p:txBody>
          <a:bodyPr/>
          <a:lstStyle/>
          <a:p>
            <a:r>
              <a:rPr lang="en-US" dirty="0" smtClean="0"/>
              <a:t>Do NOT use IV Selenium (strong rec, moderate evidence)</a:t>
            </a:r>
          </a:p>
          <a:p>
            <a:r>
              <a:rPr lang="en-US" dirty="0" smtClean="0"/>
              <a:t>Do NOT give Arginine (weak rec, low evidence)</a:t>
            </a:r>
          </a:p>
          <a:p>
            <a:r>
              <a:rPr lang="en-US" dirty="0" smtClean="0"/>
              <a:t>Do NOT use Glutamine (strong rec, moderate evidence)</a:t>
            </a:r>
          </a:p>
          <a:p>
            <a:r>
              <a:rPr lang="en-US" dirty="0" smtClean="0"/>
              <a:t>No recommendation on </a:t>
            </a:r>
            <a:r>
              <a:rPr lang="en-US" dirty="0" err="1" smtClean="0"/>
              <a:t>carnitine</a:t>
            </a:r>
            <a:endParaRPr lang="en-US" dirty="0" smtClean="0"/>
          </a:p>
          <a:p>
            <a:endParaRPr lang="en-US" dirty="0"/>
          </a:p>
        </p:txBody>
      </p:sp>
    </p:spTree>
    <p:extLst>
      <p:ext uri="{BB962C8B-B14F-4D97-AF65-F5344CB8AC3E}">
        <p14:creationId xmlns:p14="http://schemas.microsoft.com/office/powerpoint/2010/main" val="252380954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 Setting Goals of Care</a:t>
            </a:r>
            <a:endParaRPr lang="en-US" dirty="0"/>
          </a:p>
        </p:txBody>
      </p:sp>
      <p:sp>
        <p:nvSpPr>
          <p:cNvPr id="3" name="Content Placeholder 2"/>
          <p:cNvSpPr>
            <a:spLocks noGrp="1"/>
          </p:cNvSpPr>
          <p:nvPr>
            <p:ph idx="1"/>
          </p:nvPr>
        </p:nvSpPr>
        <p:spPr>
          <a:xfrm>
            <a:off x="415925" y="2756646"/>
            <a:ext cx="8308975" cy="2630661"/>
          </a:xfrm>
        </p:spPr>
        <p:txBody>
          <a:bodyPr/>
          <a:lstStyle/>
          <a:p>
            <a:r>
              <a:rPr lang="en-US" dirty="0" smtClean="0"/>
              <a:t>Discuss with patients and families (BPS)</a:t>
            </a:r>
          </a:p>
          <a:p>
            <a:pPr lvl="1"/>
            <a:r>
              <a:rPr lang="en-US" dirty="0" smtClean="0"/>
              <a:t>Promote shared decision-making</a:t>
            </a:r>
          </a:p>
          <a:p>
            <a:r>
              <a:rPr lang="en-US" dirty="0" smtClean="0"/>
              <a:t>Incorporate goals into treatment and end-of-life planning, using palliation as appropriate (strong rec, moderate evidence)</a:t>
            </a:r>
          </a:p>
          <a:p>
            <a:r>
              <a:rPr lang="en-US" dirty="0" smtClean="0"/>
              <a:t>Address goals as early as possible within 72h of ICU admission (weak rec, low evidence)</a:t>
            </a:r>
            <a:endParaRPr lang="en-US" dirty="0"/>
          </a:p>
        </p:txBody>
      </p:sp>
    </p:spTree>
    <p:extLst>
      <p:ext uri="{BB962C8B-B14F-4D97-AF65-F5344CB8AC3E}">
        <p14:creationId xmlns:p14="http://schemas.microsoft.com/office/powerpoint/2010/main" val="85166001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Consulted</a:t>
            </a:r>
            <a:endParaRPr lang="en-US" dirty="0"/>
          </a:p>
        </p:txBody>
      </p:sp>
      <p:sp>
        <p:nvSpPr>
          <p:cNvPr id="3" name="Content Placeholder 2"/>
          <p:cNvSpPr>
            <a:spLocks noGrp="1"/>
          </p:cNvSpPr>
          <p:nvPr>
            <p:ph idx="1"/>
          </p:nvPr>
        </p:nvSpPr>
        <p:spPr>
          <a:xfrm>
            <a:off x="415925" y="2599766"/>
            <a:ext cx="8308975" cy="3891345"/>
          </a:xfrm>
        </p:spPr>
        <p:txBody>
          <a:bodyPr>
            <a:normAutofit fontScale="47500" lnSpcReduction="20000"/>
          </a:bodyPr>
          <a:lstStyle/>
          <a:p>
            <a:pPr>
              <a:spcBef>
                <a:spcPts val="1000"/>
              </a:spcBef>
            </a:pPr>
            <a:r>
              <a:rPr lang="en-US" dirty="0" err="1">
                <a:solidFill>
                  <a:srgbClr val="000000"/>
                </a:solidFill>
              </a:rPr>
              <a:t>Acheampong</a:t>
            </a:r>
            <a:r>
              <a:rPr lang="en-US" dirty="0">
                <a:solidFill>
                  <a:srgbClr val="000000"/>
                </a:solidFill>
              </a:rPr>
              <a:t> A, Vincent JL. A positive fluid balance is an independent prognostic factor in patients with sepsis. </a:t>
            </a:r>
            <a:r>
              <a:rPr lang="en-US" i="1" dirty="0" err="1">
                <a:solidFill>
                  <a:srgbClr val="000000"/>
                </a:solidFill>
              </a:rPr>
              <a:t>Crit</a:t>
            </a:r>
            <a:r>
              <a:rPr lang="en-US" i="1" dirty="0">
                <a:solidFill>
                  <a:srgbClr val="000000"/>
                </a:solidFill>
              </a:rPr>
              <a:t> Care</a:t>
            </a:r>
            <a:r>
              <a:rPr lang="en-US" dirty="0">
                <a:solidFill>
                  <a:srgbClr val="000000"/>
                </a:solidFill>
              </a:rPr>
              <a:t>. 2015;19(1):251. Published 2015 Jun 15. doi:10.1186/s13054-015-0970-</a:t>
            </a:r>
            <a:r>
              <a:rPr lang="en-US" dirty="0" smtClean="0">
                <a:solidFill>
                  <a:srgbClr val="000000"/>
                </a:solidFill>
              </a:rPr>
              <a:t>1</a:t>
            </a:r>
          </a:p>
          <a:p>
            <a:pPr>
              <a:spcBef>
                <a:spcPts val="1000"/>
              </a:spcBef>
            </a:pPr>
            <a:r>
              <a:rPr lang="en-US" dirty="0" err="1">
                <a:solidFill>
                  <a:srgbClr val="000000"/>
                </a:solidFill>
              </a:rPr>
              <a:t>Comert</a:t>
            </a:r>
            <a:r>
              <a:rPr lang="en-US" dirty="0">
                <a:solidFill>
                  <a:srgbClr val="000000"/>
                </a:solidFill>
              </a:rPr>
              <a:t> M, et al.  The Relationship Between Pneumonia and Gastric Colonization in Surgical Intensive-Care Unit Patients. </a:t>
            </a:r>
            <a:r>
              <a:rPr lang="en-US" i="1" dirty="0">
                <a:solidFill>
                  <a:srgbClr val="000000"/>
                </a:solidFill>
              </a:rPr>
              <a:t>The Journal of Applied Research in Clinical and Experimental Therapeutics</a:t>
            </a:r>
            <a:r>
              <a:rPr lang="en-US" dirty="0">
                <a:solidFill>
                  <a:srgbClr val="000000"/>
                </a:solidFill>
              </a:rPr>
              <a:t>. 2009; 9(3). http://</a:t>
            </a:r>
            <a:r>
              <a:rPr lang="en-US" dirty="0" err="1">
                <a:solidFill>
                  <a:srgbClr val="000000"/>
                </a:solidFill>
              </a:rPr>
              <a:t>www.jrnlappliedresearch.com</a:t>
            </a:r>
            <a:r>
              <a:rPr lang="en-US" dirty="0">
                <a:solidFill>
                  <a:srgbClr val="000000"/>
                </a:solidFill>
              </a:rPr>
              <a:t>/articles/Vol3Iss2/</a:t>
            </a:r>
            <a:r>
              <a:rPr lang="en-US" dirty="0" err="1">
                <a:solidFill>
                  <a:srgbClr val="000000"/>
                </a:solidFill>
              </a:rPr>
              <a:t>Comert.htm</a:t>
            </a:r>
            <a:endParaRPr lang="en-US" dirty="0" smtClean="0">
              <a:solidFill>
                <a:srgbClr val="000000"/>
              </a:solidFill>
            </a:endParaRPr>
          </a:p>
          <a:p>
            <a:pPr>
              <a:spcBef>
                <a:spcPts val="1000"/>
              </a:spcBef>
            </a:pPr>
            <a:r>
              <a:rPr lang="en-US" dirty="0" err="1" smtClean="0">
                <a:solidFill>
                  <a:srgbClr val="000000"/>
                </a:solidFill>
              </a:rPr>
              <a:t>Ferrer</a:t>
            </a:r>
            <a:r>
              <a:rPr lang="en-US" dirty="0" smtClean="0">
                <a:solidFill>
                  <a:srgbClr val="000000"/>
                </a:solidFill>
              </a:rPr>
              <a:t> </a:t>
            </a:r>
            <a:r>
              <a:rPr lang="en-US" dirty="0">
                <a:solidFill>
                  <a:srgbClr val="000000"/>
                </a:solidFill>
              </a:rPr>
              <a:t>R, Martin-</a:t>
            </a:r>
            <a:r>
              <a:rPr lang="en-US" dirty="0" err="1">
                <a:solidFill>
                  <a:srgbClr val="000000"/>
                </a:solidFill>
              </a:rPr>
              <a:t>Loeches</a:t>
            </a:r>
            <a:r>
              <a:rPr lang="en-US" dirty="0">
                <a:solidFill>
                  <a:srgbClr val="000000"/>
                </a:solidFill>
              </a:rPr>
              <a:t> I, Phillips G, Osborn TM, Townsend S, Dellinger RP, Artigas A, </a:t>
            </a:r>
            <a:r>
              <a:rPr lang="en-US" dirty="0" err="1">
                <a:solidFill>
                  <a:srgbClr val="000000"/>
                </a:solidFill>
              </a:rPr>
              <a:t>Schorr</a:t>
            </a:r>
            <a:r>
              <a:rPr lang="en-US" dirty="0">
                <a:solidFill>
                  <a:srgbClr val="000000"/>
                </a:solidFill>
              </a:rPr>
              <a:t> C, Levy MM. Empiric antibiotic treatment reduces mortality in severe sepsis and septic shock from the first hour: results from a guideline-based performance improvement program. </a:t>
            </a:r>
            <a:r>
              <a:rPr lang="en-US" dirty="0" err="1">
                <a:solidFill>
                  <a:srgbClr val="000000"/>
                </a:solidFill>
              </a:rPr>
              <a:t>Crit</a:t>
            </a:r>
            <a:r>
              <a:rPr lang="en-US" dirty="0">
                <a:solidFill>
                  <a:srgbClr val="000000"/>
                </a:solidFill>
              </a:rPr>
              <a:t> Care Med. 2014 Aug;42(8):1749-55. </a:t>
            </a:r>
            <a:r>
              <a:rPr lang="en-US" dirty="0" err="1">
                <a:solidFill>
                  <a:srgbClr val="000000"/>
                </a:solidFill>
              </a:rPr>
              <a:t>doi</a:t>
            </a:r>
            <a:r>
              <a:rPr lang="en-US" dirty="0">
                <a:solidFill>
                  <a:srgbClr val="000000"/>
                </a:solidFill>
              </a:rPr>
              <a:t>: 10.1097/CCM.0000000000000330. PMID: 24717459</a:t>
            </a:r>
            <a:r>
              <a:rPr lang="en-US" dirty="0" smtClean="0">
                <a:solidFill>
                  <a:srgbClr val="000000"/>
                </a:solidFill>
              </a:rPr>
              <a:t>.</a:t>
            </a:r>
          </a:p>
          <a:p>
            <a:pPr>
              <a:spcBef>
                <a:spcPts val="1000"/>
              </a:spcBef>
            </a:pPr>
            <a:r>
              <a:rPr lang="en-US" dirty="0" err="1">
                <a:solidFill>
                  <a:srgbClr val="000000"/>
                </a:solidFill>
              </a:rPr>
              <a:t>Finfer</a:t>
            </a:r>
            <a:r>
              <a:rPr lang="en-US" dirty="0">
                <a:solidFill>
                  <a:srgbClr val="000000"/>
                </a:solidFill>
              </a:rPr>
              <a:t> S, </a:t>
            </a:r>
            <a:r>
              <a:rPr lang="en-US" dirty="0" err="1">
                <a:solidFill>
                  <a:srgbClr val="000000"/>
                </a:solidFill>
              </a:rPr>
              <a:t>Bellomo</a:t>
            </a:r>
            <a:r>
              <a:rPr lang="en-US" dirty="0">
                <a:solidFill>
                  <a:srgbClr val="000000"/>
                </a:solidFill>
              </a:rPr>
              <a:t> R, Boyce N, French J, </a:t>
            </a:r>
            <a:r>
              <a:rPr lang="en-US" dirty="0" err="1">
                <a:solidFill>
                  <a:srgbClr val="000000"/>
                </a:solidFill>
              </a:rPr>
              <a:t>Myburgh</a:t>
            </a:r>
            <a:r>
              <a:rPr lang="en-US" dirty="0">
                <a:solidFill>
                  <a:srgbClr val="000000"/>
                </a:solidFill>
              </a:rPr>
              <a:t> J, Norton R; SAFE Study Investigators. A comparison of albumin and saline for fluid resuscitation in the intensive care unit. N </a:t>
            </a:r>
            <a:r>
              <a:rPr lang="en-US" dirty="0" err="1">
                <a:solidFill>
                  <a:srgbClr val="000000"/>
                </a:solidFill>
              </a:rPr>
              <a:t>Engl</a:t>
            </a:r>
            <a:r>
              <a:rPr lang="en-US" dirty="0">
                <a:solidFill>
                  <a:srgbClr val="000000"/>
                </a:solidFill>
              </a:rPr>
              <a:t> J Med. 2004 May 27;350(22):2247-56. </a:t>
            </a:r>
            <a:r>
              <a:rPr lang="en-US" dirty="0" err="1">
                <a:solidFill>
                  <a:srgbClr val="000000"/>
                </a:solidFill>
              </a:rPr>
              <a:t>doi</a:t>
            </a:r>
            <a:r>
              <a:rPr lang="en-US" dirty="0">
                <a:solidFill>
                  <a:srgbClr val="000000"/>
                </a:solidFill>
              </a:rPr>
              <a:t>: 10.1056/NEJMoa040232. PMID: 15163774</a:t>
            </a:r>
            <a:r>
              <a:rPr lang="en-US" dirty="0" smtClean="0">
                <a:solidFill>
                  <a:srgbClr val="000000"/>
                </a:solidFill>
              </a:rPr>
              <a:t>.</a:t>
            </a:r>
          </a:p>
          <a:p>
            <a:pPr>
              <a:spcBef>
                <a:spcPts val="1000"/>
              </a:spcBef>
            </a:pPr>
            <a:r>
              <a:rPr lang="en-US" dirty="0" err="1">
                <a:solidFill>
                  <a:srgbClr val="000000"/>
                </a:solidFill>
              </a:rPr>
              <a:t>Kudsk</a:t>
            </a:r>
            <a:r>
              <a:rPr lang="en-US" dirty="0">
                <a:solidFill>
                  <a:srgbClr val="000000"/>
                </a:solidFill>
              </a:rPr>
              <a:t> KA. Current aspects of mucosal immunology and its influence by nutrition. Am J Surg. 2002 Apr;183(4):390-8. </a:t>
            </a:r>
            <a:r>
              <a:rPr lang="en-US" dirty="0" err="1">
                <a:solidFill>
                  <a:srgbClr val="000000"/>
                </a:solidFill>
              </a:rPr>
              <a:t>doi</a:t>
            </a:r>
            <a:r>
              <a:rPr lang="en-US" dirty="0">
                <a:solidFill>
                  <a:srgbClr val="000000"/>
                </a:solidFill>
              </a:rPr>
              <a:t>: 10.1016/s0002-9610(02)00821-8. PMID: 11975926</a:t>
            </a:r>
            <a:r>
              <a:rPr lang="en-US" dirty="0" smtClean="0">
                <a:solidFill>
                  <a:srgbClr val="000000"/>
                </a:solidFill>
              </a:rPr>
              <a:t>.</a:t>
            </a:r>
          </a:p>
          <a:p>
            <a:pPr>
              <a:spcBef>
                <a:spcPts val="1000"/>
              </a:spcBef>
            </a:pPr>
            <a:r>
              <a:rPr lang="en-US" dirty="0"/>
              <a:t>Levy MM, Evans LE, Rhodes A. The surviving sepsis campaign bundle: 2018 update. Intensive Care Med 2018; 44:925-928</a:t>
            </a:r>
            <a:r>
              <a:rPr lang="en-US" dirty="0" smtClean="0"/>
              <a:t>. </a:t>
            </a:r>
            <a:endParaRPr lang="en-US" dirty="0" smtClean="0">
              <a:solidFill>
                <a:srgbClr val="000000"/>
              </a:solidFill>
            </a:endParaRPr>
          </a:p>
          <a:p>
            <a:pPr>
              <a:spcBef>
                <a:spcPts val="1000"/>
              </a:spcBef>
            </a:pPr>
            <a:r>
              <a:rPr lang="en-US" dirty="0" err="1">
                <a:solidFill>
                  <a:srgbClr val="000000"/>
                </a:solidFill>
              </a:rPr>
              <a:t>McClave</a:t>
            </a:r>
            <a:r>
              <a:rPr lang="en-US" dirty="0">
                <a:solidFill>
                  <a:srgbClr val="000000"/>
                </a:solidFill>
              </a:rPr>
              <a:t> SA, </a:t>
            </a:r>
            <a:r>
              <a:rPr lang="en-US" dirty="0" err="1">
                <a:solidFill>
                  <a:srgbClr val="000000"/>
                </a:solidFill>
              </a:rPr>
              <a:t>Heyland</a:t>
            </a:r>
            <a:r>
              <a:rPr lang="en-US" dirty="0">
                <a:solidFill>
                  <a:srgbClr val="000000"/>
                </a:solidFill>
              </a:rPr>
              <a:t> DK. The physiologic response and associated clinical benefits from provision of early enteral nutrition. </a:t>
            </a:r>
            <a:r>
              <a:rPr lang="en-US" dirty="0" err="1">
                <a:solidFill>
                  <a:srgbClr val="000000"/>
                </a:solidFill>
              </a:rPr>
              <a:t>Nutr</a:t>
            </a:r>
            <a:r>
              <a:rPr lang="en-US" dirty="0">
                <a:solidFill>
                  <a:srgbClr val="000000"/>
                </a:solidFill>
              </a:rPr>
              <a:t> </a:t>
            </a:r>
            <a:r>
              <a:rPr lang="en-US" dirty="0" err="1">
                <a:solidFill>
                  <a:srgbClr val="000000"/>
                </a:solidFill>
              </a:rPr>
              <a:t>Clin</a:t>
            </a:r>
            <a:r>
              <a:rPr lang="en-US" dirty="0">
                <a:solidFill>
                  <a:srgbClr val="000000"/>
                </a:solidFill>
              </a:rPr>
              <a:t> </a:t>
            </a:r>
            <a:r>
              <a:rPr lang="en-US" dirty="0" err="1">
                <a:solidFill>
                  <a:srgbClr val="000000"/>
                </a:solidFill>
              </a:rPr>
              <a:t>Pract</a:t>
            </a:r>
            <a:r>
              <a:rPr lang="en-US" dirty="0">
                <a:solidFill>
                  <a:srgbClr val="000000"/>
                </a:solidFill>
              </a:rPr>
              <a:t>. 2009 Jun-Jul;24(3):305-15. </a:t>
            </a:r>
            <a:r>
              <a:rPr lang="en-US" dirty="0" err="1">
                <a:solidFill>
                  <a:srgbClr val="000000"/>
                </a:solidFill>
              </a:rPr>
              <a:t>doi</a:t>
            </a:r>
            <a:r>
              <a:rPr lang="en-US" dirty="0">
                <a:solidFill>
                  <a:srgbClr val="000000"/>
                </a:solidFill>
              </a:rPr>
              <a:t>: 10.1177/0884533609335176. PMID: 19483060</a:t>
            </a:r>
            <a:r>
              <a:rPr lang="en-US" dirty="0" smtClean="0">
                <a:solidFill>
                  <a:srgbClr val="000000"/>
                </a:solidFill>
              </a:rPr>
              <a:t>.</a:t>
            </a:r>
          </a:p>
          <a:p>
            <a:pPr>
              <a:spcBef>
                <a:spcPts val="1000"/>
              </a:spcBef>
            </a:pPr>
            <a:r>
              <a:rPr lang="en-US" dirty="0">
                <a:solidFill>
                  <a:srgbClr val="000000"/>
                </a:solidFill>
              </a:rPr>
              <a:t>Mitchell KH, </a:t>
            </a:r>
            <a:r>
              <a:rPr lang="en-US" dirty="0" err="1">
                <a:solidFill>
                  <a:srgbClr val="000000"/>
                </a:solidFill>
              </a:rPr>
              <a:t>Carlbom</a:t>
            </a:r>
            <a:r>
              <a:rPr lang="en-US" dirty="0">
                <a:solidFill>
                  <a:srgbClr val="000000"/>
                </a:solidFill>
              </a:rPr>
              <a:t> D, Caldwell E, Leary PJ, </a:t>
            </a:r>
            <a:r>
              <a:rPr lang="en-US" dirty="0" err="1">
                <a:solidFill>
                  <a:srgbClr val="000000"/>
                </a:solidFill>
              </a:rPr>
              <a:t>Himmelfarb</a:t>
            </a:r>
            <a:r>
              <a:rPr lang="en-US" dirty="0">
                <a:solidFill>
                  <a:srgbClr val="000000"/>
                </a:solidFill>
              </a:rPr>
              <a:t> J, Hough CL. Volume Overload: Prevalence, Risk Factors, and Functional Outcome in Survivors of Septic Shock. Ann Am </a:t>
            </a:r>
            <a:r>
              <a:rPr lang="en-US" dirty="0" err="1">
                <a:solidFill>
                  <a:srgbClr val="000000"/>
                </a:solidFill>
              </a:rPr>
              <a:t>Thorac</a:t>
            </a:r>
            <a:r>
              <a:rPr lang="en-US" dirty="0">
                <a:solidFill>
                  <a:srgbClr val="000000"/>
                </a:solidFill>
              </a:rPr>
              <a:t> Soc. 2015 Dec;12(12):1837-44. </a:t>
            </a:r>
            <a:r>
              <a:rPr lang="en-US" dirty="0" err="1">
                <a:solidFill>
                  <a:srgbClr val="000000"/>
                </a:solidFill>
              </a:rPr>
              <a:t>doi</a:t>
            </a:r>
            <a:r>
              <a:rPr lang="en-US" dirty="0">
                <a:solidFill>
                  <a:srgbClr val="000000"/>
                </a:solidFill>
              </a:rPr>
              <a:t>: 10.1513/AnnalsATS.201504-187OC. PMID: 26394090; PMCID: PMC4722831</a:t>
            </a:r>
            <a:r>
              <a:rPr lang="en-US" dirty="0" smtClean="0">
                <a:solidFill>
                  <a:srgbClr val="000000"/>
                </a:solidFill>
              </a:rPr>
              <a:t>.</a:t>
            </a:r>
          </a:p>
          <a:p>
            <a:pPr>
              <a:spcBef>
                <a:spcPts val="1000"/>
              </a:spcBef>
            </a:pPr>
            <a:r>
              <a:rPr lang="en-US" dirty="0"/>
              <a:t>Rhodes A, Evans LE, </a:t>
            </a:r>
            <a:r>
              <a:rPr lang="en-US" dirty="0" err="1"/>
              <a:t>Alhazzani</a:t>
            </a:r>
            <a:r>
              <a:rPr lang="en-US" dirty="0"/>
              <a:t> W, et al. Surviving sepsis campaign: International guidelines for management of sepsis and septic shock: 2016. </a:t>
            </a:r>
            <a:r>
              <a:rPr lang="en-US" i="1" dirty="0" err="1" smtClean="0"/>
              <a:t>Instensive</a:t>
            </a:r>
            <a:r>
              <a:rPr lang="en-US" i="1" dirty="0" smtClean="0"/>
              <a:t> Care Med </a:t>
            </a:r>
            <a:r>
              <a:rPr lang="en-US" dirty="0" smtClean="0"/>
              <a:t>2017; 43:304-377.</a:t>
            </a:r>
            <a:endParaRPr lang="en-US" dirty="0" smtClean="0">
              <a:solidFill>
                <a:srgbClr val="000000"/>
              </a:solidFill>
            </a:endParaRPr>
          </a:p>
          <a:p>
            <a:pPr>
              <a:spcBef>
                <a:spcPts val="1000"/>
              </a:spcBef>
            </a:pPr>
            <a:r>
              <a:rPr lang="en-US" dirty="0" err="1">
                <a:solidFill>
                  <a:srgbClr val="000000"/>
                </a:solidFill>
              </a:rPr>
              <a:t>Tryba</a:t>
            </a:r>
            <a:r>
              <a:rPr lang="en-US" dirty="0">
                <a:solidFill>
                  <a:srgbClr val="000000"/>
                </a:solidFill>
              </a:rPr>
              <a:t> M, Cook DJ. Gastric </a:t>
            </a:r>
            <a:r>
              <a:rPr lang="en-US" dirty="0" err="1">
                <a:solidFill>
                  <a:srgbClr val="000000"/>
                </a:solidFill>
              </a:rPr>
              <a:t>alkalinization</a:t>
            </a:r>
            <a:r>
              <a:rPr lang="en-US" dirty="0">
                <a:solidFill>
                  <a:srgbClr val="000000"/>
                </a:solidFill>
              </a:rPr>
              <a:t>, pneumonia, and systemic infections: the controversy. </a:t>
            </a:r>
            <a:r>
              <a:rPr lang="en-US" dirty="0" err="1">
                <a:solidFill>
                  <a:srgbClr val="000000"/>
                </a:solidFill>
              </a:rPr>
              <a:t>Scand</a:t>
            </a:r>
            <a:r>
              <a:rPr lang="en-US" dirty="0">
                <a:solidFill>
                  <a:srgbClr val="000000"/>
                </a:solidFill>
              </a:rPr>
              <a:t> J </a:t>
            </a:r>
            <a:r>
              <a:rPr lang="en-US" dirty="0" err="1">
                <a:solidFill>
                  <a:srgbClr val="000000"/>
                </a:solidFill>
              </a:rPr>
              <a:t>Gastroenterol</a:t>
            </a:r>
            <a:r>
              <a:rPr lang="en-US" dirty="0">
                <a:solidFill>
                  <a:srgbClr val="000000"/>
                </a:solidFill>
              </a:rPr>
              <a:t> Suppl. 1995;210:53-9. </a:t>
            </a:r>
            <a:r>
              <a:rPr lang="en-US" dirty="0" err="1">
                <a:solidFill>
                  <a:srgbClr val="000000"/>
                </a:solidFill>
              </a:rPr>
              <a:t>doi</a:t>
            </a:r>
            <a:r>
              <a:rPr lang="en-US" dirty="0">
                <a:solidFill>
                  <a:srgbClr val="000000"/>
                </a:solidFill>
              </a:rPr>
              <a:t>: 10.3109/00365529509090272. PMID: </a:t>
            </a:r>
            <a:r>
              <a:rPr lang="en-US" dirty="0" smtClean="0">
                <a:solidFill>
                  <a:srgbClr val="000000"/>
                </a:solidFill>
              </a:rPr>
              <a:t>8578208</a:t>
            </a:r>
            <a:endParaRPr lang="en-US" dirty="0">
              <a:solidFill>
                <a:srgbClr val="000000"/>
              </a:solidFill>
            </a:endParaRPr>
          </a:p>
        </p:txBody>
      </p:sp>
    </p:spTree>
    <p:extLst>
      <p:ext uri="{BB962C8B-B14F-4D97-AF65-F5344CB8AC3E}">
        <p14:creationId xmlns:p14="http://schemas.microsoft.com/office/powerpoint/2010/main" val="841514268"/>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118620647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Initial Resuscitation</a:t>
            </a:r>
            <a:endParaRPr lang="en-US" dirty="0"/>
          </a:p>
        </p:txBody>
      </p:sp>
      <p:sp>
        <p:nvSpPr>
          <p:cNvPr id="3" name="Content Placeholder 2"/>
          <p:cNvSpPr>
            <a:spLocks noGrp="1"/>
          </p:cNvSpPr>
          <p:nvPr>
            <p:ph idx="1"/>
          </p:nvPr>
        </p:nvSpPr>
        <p:spPr>
          <a:xfrm>
            <a:off x="415925" y="2599766"/>
            <a:ext cx="8308975" cy="4030972"/>
          </a:xfrm>
        </p:spPr>
        <p:txBody>
          <a:bodyPr>
            <a:normAutofit/>
          </a:bodyPr>
          <a:lstStyle/>
          <a:p>
            <a:r>
              <a:rPr lang="en-US" dirty="0" smtClean="0"/>
              <a:t>Early effective fluid resuscitation is required for sepsis-induced tissue hypoperfusion/septic shock, manifested by acute organ dysfunction +/- hypotension, hyperlactatemia</a:t>
            </a:r>
          </a:p>
          <a:p>
            <a:pPr lvl="1"/>
            <a:r>
              <a:rPr lang="en-US" dirty="0" smtClean="0"/>
              <a:t>Previous goal-directed (Rivers) data only included more severely affected patients</a:t>
            </a:r>
          </a:p>
          <a:p>
            <a:r>
              <a:rPr lang="en-US" dirty="0" smtClean="0"/>
              <a:t>Recommendations:</a:t>
            </a:r>
          </a:p>
          <a:p>
            <a:pPr lvl="1"/>
            <a:r>
              <a:rPr lang="en-US" dirty="0" smtClean="0"/>
              <a:t>Medical emergency: treat immediately (best practice [BPS])</a:t>
            </a:r>
          </a:p>
          <a:p>
            <a:pPr lvl="1"/>
            <a:r>
              <a:rPr lang="en-US" dirty="0" smtClean="0"/>
              <a:t>30 mL/kg IV crystalloid bolus given within the 1</a:t>
            </a:r>
            <a:r>
              <a:rPr lang="en-US" baseline="30000" dirty="0" smtClean="0"/>
              <a:t>st</a:t>
            </a:r>
            <a:r>
              <a:rPr lang="en-US" dirty="0" smtClean="0"/>
              <a:t> 3h (strong rec, low evidence)</a:t>
            </a:r>
          </a:p>
          <a:p>
            <a:pPr lvl="1"/>
            <a:r>
              <a:rPr lang="en-US" dirty="0" smtClean="0"/>
              <a:t>Frequent reassessment of hemodynamic status (BPS)</a:t>
            </a:r>
          </a:p>
          <a:p>
            <a:pPr lvl="1"/>
            <a:r>
              <a:rPr lang="en-US" dirty="0" smtClean="0"/>
              <a:t>Initial target MAP: 65 mmHg (strong rec, moderate evidence)</a:t>
            </a:r>
          </a:p>
          <a:p>
            <a:pPr lvl="1"/>
            <a:r>
              <a:rPr lang="en-US" dirty="0" smtClean="0"/>
              <a:t>Normalize lactate (weak rec, low evidence)</a:t>
            </a:r>
            <a:endParaRPr lang="en-US" dirty="0"/>
          </a:p>
        </p:txBody>
      </p:sp>
    </p:spTree>
    <p:extLst>
      <p:ext uri="{BB962C8B-B14F-4D97-AF65-F5344CB8AC3E}">
        <p14:creationId xmlns:p14="http://schemas.microsoft.com/office/powerpoint/2010/main" val="3832787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linds(horizontal)">
                                      <p:cBhvr>
                                        <p:cTn id="13" dur="500"/>
                                        <p:tgtEl>
                                          <p:spTgt spid="3">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blinds(horizontal)">
                                      <p:cBhvr>
                                        <p:cTn id="16" dur="500"/>
                                        <p:tgtEl>
                                          <p:spTgt spid="3">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linds(horizontal)">
                                      <p:cBhvr>
                                        <p:cTn id="19" dur="500"/>
                                        <p:tgtEl>
                                          <p:spTgt spid="3">
                                            <p:txEl>
                                              <p:pRg st="6" end="6"/>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linds(horizontal)">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1202388"/>
            <a:ext cx="8542290" cy="1397377"/>
          </a:xfrm>
        </p:spPr>
        <p:txBody>
          <a:bodyPr/>
          <a:lstStyle/>
          <a:p>
            <a:r>
              <a:rPr lang="en-US" dirty="0" smtClean="0"/>
              <a:t>B) Screening for Sepsis in Critically Ill Patients and Performance Improvement</a:t>
            </a:r>
            <a:endParaRPr lang="en-US" dirty="0"/>
          </a:p>
        </p:txBody>
      </p:sp>
      <p:sp>
        <p:nvSpPr>
          <p:cNvPr id="3" name="Content Placeholder 2"/>
          <p:cNvSpPr>
            <a:spLocks noGrp="1"/>
          </p:cNvSpPr>
          <p:nvPr>
            <p:ph idx="1"/>
          </p:nvPr>
        </p:nvSpPr>
        <p:spPr/>
        <p:txBody>
          <a:bodyPr/>
          <a:lstStyle/>
          <a:p>
            <a:r>
              <a:rPr lang="en-US" dirty="0" smtClean="0"/>
              <a:t>Sepsis screening (BPS)</a:t>
            </a:r>
          </a:p>
          <a:p>
            <a:pPr lvl="1"/>
            <a:r>
              <a:rPr lang="en-US" dirty="0" smtClean="0"/>
              <a:t>Associated with lower mortality</a:t>
            </a:r>
          </a:p>
          <a:p>
            <a:r>
              <a:rPr lang="en-US" dirty="0" smtClean="0"/>
              <a:t>Performance Improvement</a:t>
            </a:r>
          </a:p>
          <a:p>
            <a:pPr lvl="1"/>
            <a:r>
              <a:rPr lang="en-US" dirty="0" smtClean="0"/>
              <a:t>Based on patient outcome</a:t>
            </a:r>
          </a:p>
          <a:p>
            <a:pPr lvl="1"/>
            <a:r>
              <a:rPr lang="en-US" dirty="0" err="1" smtClean="0"/>
              <a:t>Multiprofessional</a:t>
            </a:r>
            <a:r>
              <a:rPr lang="en-US" dirty="0" smtClean="0"/>
              <a:t> representation</a:t>
            </a:r>
          </a:p>
          <a:p>
            <a:pPr lvl="1"/>
            <a:r>
              <a:rPr lang="en-US" dirty="0" smtClean="0"/>
              <a:t>Aimed at earlier recognition of sepsis and improved management following diagnosis</a:t>
            </a:r>
          </a:p>
          <a:p>
            <a:pPr lvl="1"/>
            <a:r>
              <a:rPr lang="en-US" dirty="0" smtClean="0"/>
              <a:t>SSC Bundles</a:t>
            </a:r>
          </a:p>
          <a:p>
            <a:pPr lvl="2">
              <a:buFont typeface="Wingdings" charset="2"/>
              <a:buChar char="§"/>
            </a:pPr>
            <a:r>
              <a:rPr lang="en-US" dirty="0" smtClean="0"/>
              <a:t>Lower mortality associated with higher compliance, globally</a:t>
            </a:r>
            <a:endParaRPr lang="en-US" dirty="0"/>
          </a:p>
        </p:txBody>
      </p:sp>
    </p:spTree>
    <p:extLst>
      <p:ext uri="{BB962C8B-B14F-4D97-AF65-F5344CB8AC3E}">
        <p14:creationId xmlns:p14="http://schemas.microsoft.com/office/powerpoint/2010/main" val="412104102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SSC Bundle 2018 Update</a:t>
            </a:r>
            <a:endParaRPr lang="en-US" dirty="0"/>
          </a:p>
        </p:txBody>
      </p:sp>
      <p:sp>
        <p:nvSpPr>
          <p:cNvPr id="3" name="Content Placeholder 2"/>
          <p:cNvSpPr>
            <a:spLocks noGrp="1"/>
          </p:cNvSpPr>
          <p:nvPr>
            <p:ph idx="1"/>
          </p:nvPr>
        </p:nvSpPr>
        <p:spPr>
          <a:xfrm>
            <a:off x="415925" y="2654194"/>
            <a:ext cx="8308975" cy="3895377"/>
          </a:xfrm>
        </p:spPr>
        <p:txBody>
          <a:bodyPr>
            <a:normAutofit fontScale="92500" lnSpcReduction="20000"/>
          </a:bodyPr>
          <a:lstStyle/>
          <a:p>
            <a:r>
              <a:rPr lang="en-US" dirty="0" smtClean="0"/>
              <a:t>“Cornerstone of sepsis quality improvement since 2005”</a:t>
            </a:r>
          </a:p>
          <a:p>
            <a:r>
              <a:rPr lang="en-US" dirty="0" smtClean="0"/>
              <a:t>2018 updates previous 3-h and 6-h bundles into one 1-h bundle</a:t>
            </a:r>
          </a:p>
          <a:p>
            <a:pPr lvl="1"/>
            <a:r>
              <a:rPr lang="en-US" dirty="0" smtClean="0"/>
              <a:t>Adequate resuscitation may take &gt; 1 </a:t>
            </a:r>
            <a:r>
              <a:rPr lang="en-US" dirty="0" err="1" smtClean="0"/>
              <a:t>hr</a:t>
            </a:r>
            <a:r>
              <a:rPr lang="en-US" dirty="0" smtClean="0"/>
              <a:t>, but should be started immediately</a:t>
            </a:r>
          </a:p>
          <a:p>
            <a:pPr marL="457200" indent="-457200">
              <a:buFont typeface="+mj-lt"/>
              <a:buAutoNum type="arabicPeriod"/>
            </a:pPr>
            <a:r>
              <a:rPr lang="en-US" dirty="0" smtClean="0"/>
              <a:t>Measure lactate; if &gt; 2 </a:t>
            </a:r>
            <a:r>
              <a:rPr lang="en-US" dirty="0" err="1" smtClean="0"/>
              <a:t>mmol</a:t>
            </a:r>
            <a:r>
              <a:rPr lang="en-US" dirty="0" smtClean="0"/>
              <a:t>/L, recheck in 2-4h</a:t>
            </a:r>
          </a:p>
          <a:p>
            <a:pPr marL="457200" indent="-457200">
              <a:buFont typeface="+mj-lt"/>
              <a:buAutoNum type="arabicPeriod"/>
            </a:pPr>
            <a:r>
              <a:rPr lang="en-US" dirty="0" smtClean="0"/>
              <a:t>Obtain blood cultures before starting ABx</a:t>
            </a:r>
          </a:p>
          <a:p>
            <a:pPr marL="457200" indent="-457200">
              <a:buFont typeface="+mj-lt"/>
              <a:buAutoNum type="arabicPeriod"/>
            </a:pPr>
            <a:r>
              <a:rPr lang="en-US" dirty="0" smtClean="0"/>
              <a:t>Administer broad spectrum ABx</a:t>
            </a:r>
          </a:p>
          <a:p>
            <a:pPr marL="457200" indent="-457200">
              <a:buFont typeface="+mj-lt"/>
              <a:buAutoNum type="arabicPeriod"/>
            </a:pPr>
            <a:r>
              <a:rPr lang="en-US" dirty="0" smtClean="0"/>
              <a:t>Begin rapid 30 mL/kg crystalloid for hypotension or lactate &gt;/= 4 </a:t>
            </a:r>
            <a:r>
              <a:rPr lang="en-US" dirty="0" err="1" smtClean="0"/>
              <a:t>mmol</a:t>
            </a:r>
            <a:r>
              <a:rPr lang="en-US" dirty="0" smtClean="0"/>
              <a:t>/L</a:t>
            </a:r>
          </a:p>
          <a:p>
            <a:pPr marL="457200" indent="-457200">
              <a:buFont typeface="+mj-lt"/>
              <a:buAutoNum type="arabicPeriod"/>
            </a:pPr>
            <a:r>
              <a:rPr lang="en-US" dirty="0" smtClean="0"/>
              <a:t>Vasopressors if </a:t>
            </a:r>
            <a:r>
              <a:rPr lang="en-US" dirty="0" err="1" smtClean="0"/>
              <a:t>pt</a:t>
            </a:r>
            <a:r>
              <a:rPr lang="en-US" dirty="0" smtClean="0"/>
              <a:t> is hypotensive during or after fluid resuscitation so MAP &gt;/= 65 mmHg</a:t>
            </a:r>
            <a:endParaRPr lang="en-US" dirty="0"/>
          </a:p>
        </p:txBody>
      </p:sp>
    </p:spTree>
    <p:extLst>
      <p:ext uri="{BB962C8B-B14F-4D97-AF65-F5344CB8AC3E}">
        <p14:creationId xmlns:p14="http://schemas.microsoft.com/office/powerpoint/2010/main" val="9740272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blinds(horizontal)">
                                      <p:cBhvr>
                                        <p:cTn id="1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 Diagnosis</a:t>
            </a:r>
            <a:endParaRPr lang="en-US" dirty="0"/>
          </a:p>
        </p:txBody>
      </p:sp>
      <p:sp>
        <p:nvSpPr>
          <p:cNvPr id="3" name="Content Placeholder 2"/>
          <p:cNvSpPr>
            <a:spLocks noGrp="1"/>
          </p:cNvSpPr>
          <p:nvPr>
            <p:ph idx="1"/>
          </p:nvPr>
        </p:nvSpPr>
        <p:spPr>
          <a:xfrm>
            <a:off x="415925" y="2599766"/>
            <a:ext cx="8308975" cy="3966082"/>
          </a:xfrm>
        </p:spPr>
        <p:txBody>
          <a:bodyPr>
            <a:normAutofit fontScale="92500" lnSpcReduction="10000"/>
          </a:bodyPr>
          <a:lstStyle/>
          <a:p>
            <a:r>
              <a:rPr lang="en-US" dirty="0" smtClean="0"/>
              <a:t>Obtain microbiologic cultures prior to starting antimicrobial therapy, without delaying the onset of antimicrobial therapy (BPS)</a:t>
            </a:r>
          </a:p>
          <a:p>
            <a:pPr lvl="1"/>
            <a:r>
              <a:rPr lang="en-US" dirty="0" smtClean="0"/>
              <a:t>Appropriate blood cultures should be 2 sets, aerobic and anaerobic</a:t>
            </a:r>
          </a:p>
          <a:p>
            <a:pPr lvl="2">
              <a:buFont typeface="Wingdings" charset="2"/>
              <a:buChar char="§"/>
            </a:pPr>
            <a:r>
              <a:rPr lang="en-US" dirty="0" smtClean="0"/>
              <a:t>OK to draw at the same time; yield has not been shown to improve with sequential draws or timing to temperature spikes</a:t>
            </a:r>
          </a:p>
          <a:p>
            <a:pPr lvl="3">
              <a:buFont typeface="Wingdings" charset="2"/>
              <a:buChar char="§"/>
            </a:pPr>
            <a:r>
              <a:rPr lang="en-US" dirty="0" smtClean="0"/>
              <a:t>If suspect IVC-induced (IVC in place &gt; 48h), obtain blood culture off the IVC</a:t>
            </a:r>
          </a:p>
          <a:p>
            <a:pPr lvl="1"/>
            <a:r>
              <a:rPr lang="en-US" dirty="0" smtClean="0"/>
              <a:t>Associated with improved outcome</a:t>
            </a:r>
          </a:p>
          <a:p>
            <a:pPr lvl="1"/>
            <a:r>
              <a:rPr lang="en-US" dirty="0" smtClean="0"/>
              <a:t>Obtain samples from anywhere considered a possible source, but avoid “pan culture” if the source is obvious</a:t>
            </a:r>
          </a:p>
          <a:p>
            <a:pPr lvl="1"/>
            <a:r>
              <a:rPr lang="en-US" dirty="0" smtClean="0"/>
              <a:t>Delay considered 45 min</a:t>
            </a:r>
          </a:p>
          <a:p>
            <a:r>
              <a:rPr lang="en-US" dirty="0" smtClean="0"/>
              <a:t>Allows for anti-microbial stewardship</a:t>
            </a:r>
          </a:p>
          <a:p>
            <a:pPr lvl="1"/>
            <a:r>
              <a:rPr lang="en-US" dirty="0" smtClean="0"/>
              <a:t>De-escalation has been associated with improved survival</a:t>
            </a:r>
          </a:p>
        </p:txBody>
      </p:sp>
    </p:spTree>
    <p:extLst>
      <p:ext uri="{BB962C8B-B14F-4D97-AF65-F5344CB8AC3E}">
        <p14:creationId xmlns:p14="http://schemas.microsoft.com/office/powerpoint/2010/main" val="38219389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blinds(horizontal)">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 Antimicrobial Therapy</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067643453"/>
              </p:ext>
            </p:extLst>
          </p:nvPr>
        </p:nvGraphicFramePr>
        <p:xfrm>
          <a:off x="415925" y="2755900"/>
          <a:ext cx="8308975" cy="3492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7585386"/>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po">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Expo">
      <a:majorFont>
        <a:latin typeface="Calibri"/>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Expo">
      <a:fillStyleLst>
        <a:solidFill>
          <a:schemeClr val="phClr"/>
        </a:solidFill>
        <a:gradFill rotWithShape="1">
          <a:gsLst>
            <a:gs pos="0">
              <a:schemeClr val="phClr">
                <a:tint val="100000"/>
                <a:satMod val="130000"/>
              </a:schemeClr>
            </a:gs>
            <a:gs pos="100000">
              <a:schemeClr val="phClr">
                <a:tint val="50000"/>
                <a:satMod val="150000"/>
              </a:schemeClr>
            </a:gs>
          </a:gsLst>
          <a:lin ang="16200000" scaled="1"/>
        </a:gradFill>
        <a:gradFill rotWithShape="1">
          <a:gsLst>
            <a:gs pos="0">
              <a:schemeClr val="phClr">
                <a:shade val="93000"/>
                <a:satMod val="130000"/>
              </a:schemeClr>
            </a:gs>
            <a:gs pos="60000">
              <a:schemeClr val="phClr">
                <a:tint val="80000"/>
                <a:shade val="93000"/>
                <a:satMod val="130000"/>
              </a:schemeClr>
            </a:gs>
            <a:gs pos="100000">
              <a:schemeClr val="phClr">
                <a:tint val="50000"/>
                <a:shade val="94000"/>
                <a:alpha val="100000"/>
                <a:satMod val="135000"/>
              </a:schemeClr>
            </a:gs>
          </a:gsLst>
          <a:lin ang="16200000" scaled="0"/>
        </a:gra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34925" cap="flat" cmpd="sng" algn="ctr">
          <a:gradFill>
            <a:gsLst>
              <a:gs pos="0">
                <a:schemeClr val="accent1">
                  <a:lumMod val="40000"/>
                  <a:lumOff val="60000"/>
                </a:schemeClr>
              </a:gs>
              <a:gs pos="50000">
                <a:schemeClr val="accent1"/>
              </a:gs>
              <a:gs pos="100000">
                <a:schemeClr val="accent1">
                  <a:lumMod val="50000"/>
                </a:schemeClr>
              </a:gs>
            </a:gsLst>
            <a:lin ang="18600000" scaled="0"/>
          </a:gradFill>
          <a:prstDash val="solid"/>
        </a:ln>
      </a:lnStyleLst>
      <a:effectStyleLst>
        <a:effectStyle>
          <a:effectLst/>
        </a:effectStyle>
        <a:effectStyle>
          <a:effectLst>
            <a:innerShdw blurRad="50800" dist="25400" dir="13500000">
              <a:srgbClr val="C0C0C0">
                <a:alpha val="75000"/>
              </a:srgbClr>
            </a:innerShdw>
            <a:outerShdw blurRad="63500" dist="38100" dir="5400000" sx="105000" sy="105000" algn="br" rotWithShape="0">
              <a:srgbClr val="000000">
                <a:alpha val="30000"/>
              </a:srgbClr>
            </a:outerShdw>
          </a:effectLst>
        </a:effectStyle>
        <a:effectStyle>
          <a:effectLst>
            <a:innerShdw blurRad="50800" dist="25400" dir="16200000">
              <a:srgbClr val="C0C0C0">
                <a:alpha val="75000"/>
              </a:srgbClr>
            </a:innerShdw>
            <a:reflection blurRad="63500" stA="40000" endPos="50000" dist="12700" dir="5400000" sy="-100000" rotWithShape="0"/>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a:blip xmlns:r="http://schemas.openxmlformats.org/officeDocument/2006/relationships" r:embed="rId1"/>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Expo.thmx</Template>
  <TotalTime>6349</TotalTime>
  <Words>7392</Words>
  <Application>Microsoft Macintosh PowerPoint</Application>
  <PresentationFormat>On-screen Show (4:3)</PresentationFormat>
  <Paragraphs>646</Paragraphs>
  <Slides>44</Slides>
  <Notes>34</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Expo</vt:lpstr>
      <vt:lpstr>Surviving Sepsis Campaign: International Guidelines for Management of Sepsis and Septic Shock: 2016</vt:lpstr>
      <vt:lpstr>Definitions: Sepsis-3</vt:lpstr>
      <vt:lpstr>Structure</vt:lpstr>
      <vt:lpstr>Recommendations/Guidelines</vt:lpstr>
      <vt:lpstr>A) Initial Resuscitation</vt:lpstr>
      <vt:lpstr>B) Screening for Sepsis in Critically Ill Patients and Performance Improvement</vt:lpstr>
      <vt:lpstr>SSC Bundle 2018 Update</vt:lpstr>
      <vt:lpstr>C) Diagnosis</vt:lpstr>
      <vt:lpstr>D) Antimicrobial Therapy</vt:lpstr>
      <vt:lpstr>D) Antimicrobial Therapy (cont’d)</vt:lpstr>
      <vt:lpstr>D) Antimicrobial Therapy (cont’d)</vt:lpstr>
      <vt:lpstr>D) Antimicrobial Therapy (cont’d)</vt:lpstr>
      <vt:lpstr>D) Antimicrobial Therapy (cont’d)</vt:lpstr>
      <vt:lpstr>D) Antimicrobial Therapy (cont’d)</vt:lpstr>
      <vt:lpstr>D) Antimicrobial Therapy (cont’d)</vt:lpstr>
      <vt:lpstr>D) Antimicrobial Therapy (cont’d)</vt:lpstr>
      <vt:lpstr>D) Antimicrobial Therapy (cont’d)</vt:lpstr>
      <vt:lpstr>E) Source Control</vt:lpstr>
      <vt:lpstr>F) Fluid Therapy</vt:lpstr>
      <vt:lpstr>G) Vasoactive Medications</vt:lpstr>
      <vt:lpstr>G) Vasoactive Medications (cont’d)</vt:lpstr>
      <vt:lpstr>G) Vasoactive Medications (cont’d)</vt:lpstr>
      <vt:lpstr>H) Corticosteroids</vt:lpstr>
      <vt:lpstr>I) Blood Products</vt:lpstr>
      <vt:lpstr>J) Immunoglobulins (IVIg)</vt:lpstr>
      <vt:lpstr>L) Anticoagulants</vt:lpstr>
      <vt:lpstr>M) Mechanical Ventilation</vt:lpstr>
      <vt:lpstr>M) Mechanical Ventilation (cont’d)</vt:lpstr>
      <vt:lpstr>M) Mechanical Ventilation (cont’d)</vt:lpstr>
      <vt:lpstr>M) Mechanical Ventilation (cont’d)</vt:lpstr>
      <vt:lpstr>M) Mechanical Ventilation (cont’d)</vt:lpstr>
      <vt:lpstr>N) Sedation and Analgesia</vt:lpstr>
      <vt:lpstr>O) Glucose Control</vt:lpstr>
      <vt:lpstr>P) Renal Replacement Therapy (RRT)</vt:lpstr>
      <vt:lpstr>Q) Bicarbonate Therapy</vt:lpstr>
      <vt:lpstr>PowerPoint Presentation</vt:lpstr>
      <vt:lpstr>S) Stress Ulcer Prophylaxis</vt:lpstr>
      <vt:lpstr>T) Nutrition</vt:lpstr>
      <vt:lpstr>T) Nutrition (cont’d)</vt:lpstr>
      <vt:lpstr>T) Nutrition (cont’d)</vt:lpstr>
      <vt:lpstr>T) Nutrition (cont’d)</vt:lpstr>
      <vt:lpstr>U) Setting Goals of Care</vt:lpstr>
      <vt:lpstr>Resources Consulted</vt:lpstr>
      <vt:lpstr>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Surviving Sepsis Campaign: International Guidelines for Management of Sepsis and Septic Shock: 2016</dc:title>
  <dc:creator>Katie Sotos</dc:creator>
  <cp:lastModifiedBy>Katie Sotos</cp:lastModifiedBy>
  <cp:revision>623</cp:revision>
  <dcterms:created xsi:type="dcterms:W3CDTF">2021-01-07T18:30:35Z</dcterms:created>
  <dcterms:modified xsi:type="dcterms:W3CDTF">2021-01-12T04:19:36Z</dcterms:modified>
</cp:coreProperties>
</file>