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y="5143500" cx="9144000"/>
  <p:notesSz cx="6858000" cy="9144000"/>
  <p:embeddedFontLst>
    <p:embeddedFont>
      <p:font typeface="Roboto"/>
      <p:regular r:id="rId43"/>
      <p:bold r:id="rId44"/>
      <p:italic r:id="rId45"/>
      <p:boldItalic r:id="rId46"/>
    </p:embeddedFont>
    <p:embeddedFont>
      <p:font typeface="Merriweather"/>
      <p:regular r:id="rId47"/>
      <p:bold r:id="rId48"/>
      <p:italic r:id="rId49"/>
      <p:boldItalic r:id="rId5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font" Target="fonts/Roboto-bold.fntdata"/><Relationship Id="rId43" Type="http://schemas.openxmlformats.org/officeDocument/2006/relationships/font" Target="fonts/Roboto-regular.fntdata"/><Relationship Id="rId46" Type="http://schemas.openxmlformats.org/officeDocument/2006/relationships/font" Target="fonts/Roboto-boldItalic.fntdata"/><Relationship Id="rId45" Type="http://schemas.openxmlformats.org/officeDocument/2006/relationships/font" Target="fonts/Robo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erriweather-bold.fntdata"/><Relationship Id="rId47" Type="http://schemas.openxmlformats.org/officeDocument/2006/relationships/font" Target="fonts/Merriweather-regular.fntdata"/><Relationship Id="rId49" Type="http://schemas.openxmlformats.org/officeDocument/2006/relationships/font" Target="fonts/Merriweather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0" Type="http://schemas.openxmlformats.org/officeDocument/2006/relationships/font" Target="fonts/Merriweather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92228fcf7c_0_5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92228fcf7c_0_5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92228fcf7c_0_5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92228fcf7c_0_5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92228fcf7c_0_6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92228fcf7c_0_6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92228fcf7c_0_6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92228fcf7c_0_6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92228fcf7c_0_6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92228fcf7c_0_6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92228fcf7c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92228fcf7c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92228fcf7c_0_6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92228fcf7c_0_6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92228fcf7c_0_6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92228fcf7c_0_6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92228fcf7c_0_6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92228fcf7c_0_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92228fcf7c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92228fcf7c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92228fcf7c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92228fcf7c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92228fcf7c_0_4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92228fcf7c_0_4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92228fcf7c_0_7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92228fcf7c_0_7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92228fcf7c_0_7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92228fcf7c_0_7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92228fcf7c_0_8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92228fcf7c_0_8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92228fcf7c_0_8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92228fcf7c_0_8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92228fcf7c_0_9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92228fcf7c_0_9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92228fcf7c_0_9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92228fcf7c_0_9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92228fcf7c_0_9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92228fcf7c_0_9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91bf028193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91bf028193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92228fcf7c_0_4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92228fcf7c_0_4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92228fcf7c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92228fcf7c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91bf028193_1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91bf028193_1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92228fcf7c_0_4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92228fcf7c_0_4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92228fcf7c_0_5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92228fcf7c_0_5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91bf028193_1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91bf028193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91bf028193_1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91bf028193_1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91bf028193_1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91bf028193_1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91bf028193_1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91bf028193_1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91bf028193_1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91bf028193_1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92228fcf7c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92228fcf7c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92228fcf7c_0_4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92228fcf7c_0_4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92228fcf7c_0_4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92228fcf7c_0_4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92228fcf7c_0_4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92228fcf7c_0_4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92228fcf7c_0_4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92228fcf7c_0_4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92228fcf7c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92228fcf7c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8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Pathophysiology of Shock and Trauma</a:t>
            </a:r>
            <a:endParaRPr/>
          </a:p>
        </p:txBody>
      </p:sp>
      <p:sp>
        <p:nvSpPr>
          <p:cNvPr id="65" name="Google Shape;65;p13"/>
          <p:cNvSpPr txBox="1"/>
          <p:nvPr>
            <p:ph idx="1" type="subTitle"/>
          </p:nvPr>
        </p:nvSpPr>
        <p:spPr>
          <a:xfrm>
            <a:off x="311700" y="1878550"/>
            <a:ext cx="2435700" cy="9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Jeff Beverly, DVM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Cornell University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August 2020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Deeper into equations</a:t>
            </a:r>
            <a:endParaRPr/>
          </a:p>
        </p:txBody>
      </p:sp>
      <p:sp>
        <p:nvSpPr>
          <p:cNvPr id="119" name="Google Shape;119;p22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DO2 	= CO x CaO2</a:t>
            </a:r>
            <a:br>
              <a:rPr lang="en"/>
            </a:br>
            <a:r>
              <a:rPr lang="en"/>
              <a:t>	= CO x</a:t>
            </a:r>
            <a:r>
              <a:rPr lang="en"/>
              <a:t> ( </a:t>
            </a:r>
            <a:r>
              <a:rPr lang="en"/>
              <a:t>Hb x 1.34 x SaO2 + PaO2 x 0.003 )</a:t>
            </a:r>
            <a:br>
              <a:rPr lang="en"/>
            </a:br>
            <a:r>
              <a:rPr lang="en"/>
              <a:t>	</a:t>
            </a:r>
            <a:r>
              <a:rPr i="1" lang="en"/>
              <a:t>neglecting dissolved O2</a:t>
            </a:r>
            <a:br>
              <a:rPr i="1" lang="en"/>
            </a:br>
            <a:r>
              <a:rPr i="1" lang="en"/>
              <a:t>	</a:t>
            </a:r>
            <a:r>
              <a:rPr lang="en"/>
              <a:t>= CO x Hb x 1.34 x SaO2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VO2	= CO x [ CaO2 - CvO2 ]</a:t>
            </a:r>
            <a:br>
              <a:rPr lang="en"/>
            </a:br>
            <a:r>
              <a:rPr lang="en"/>
              <a:t>	= CO x [ (Hb x 1.34 x SaO2 + PaO2 x 0.003)</a:t>
            </a:r>
            <a:br>
              <a:rPr lang="en"/>
            </a:br>
            <a:r>
              <a:rPr lang="en"/>
              <a:t>		- (Hb x 1.34 x SvO2 + PvO2 x 0.003)]</a:t>
            </a:r>
            <a:br>
              <a:rPr lang="en"/>
            </a:br>
            <a:r>
              <a:rPr lang="en"/>
              <a:t>	</a:t>
            </a:r>
            <a:r>
              <a:rPr i="1" lang="en"/>
              <a:t>neglecting dissolved O2</a:t>
            </a:r>
            <a:br>
              <a:rPr i="1" lang="en"/>
            </a:br>
            <a:r>
              <a:rPr i="1" lang="en"/>
              <a:t>	</a:t>
            </a:r>
            <a:r>
              <a:rPr lang="en"/>
              <a:t>= CO x Hb x 1.34 x (SaO2 - SvO2)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O2ER 	= Oxygen extraction ratio</a:t>
            </a:r>
            <a:br>
              <a:rPr b="1" lang="en"/>
            </a:br>
            <a:r>
              <a:rPr b="1" lang="en"/>
              <a:t>	= VO2 / DO2</a:t>
            </a:r>
            <a:br>
              <a:rPr b="1" lang="en"/>
            </a:br>
            <a:r>
              <a:rPr b="1" lang="en"/>
              <a:t>	= ( SaO2 - SvO2 ) / SaO2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"/>
              <a:t>Normal O2ER is roughly 25-35%,</a:t>
            </a:r>
            <a:br>
              <a:rPr b="1" lang="en"/>
            </a:br>
            <a:r>
              <a:rPr b="1" lang="en"/>
              <a:t> meaning SvO2 is 65%- 75%</a:t>
            </a:r>
            <a:endParaRPr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Deeper into equations</a:t>
            </a:r>
            <a:endParaRPr/>
          </a:p>
        </p:txBody>
      </p:sp>
      <p:sp>
        <p:nvSpPr>
          <p:cNvPr id="125" name="Google Shape;125;p23"/>
          <p:cNvSpPr txBox="1"/>
          <p:nvPr>
            <p:ph idx="1" type="body"/>
          </p:nvPr>
        </p:nvSpPr>
        <p:spPr>
          <a:xfrm>
            <a:off x="4644675" y="500925"/>
            <a:ext cx="4166400" cy="42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Oxygen Extraction Ratio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45720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O2ER 	= VO2 / DO2 = ( SaO2 - SvO2 ) / SaO2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/>
          </a:p>
        </p:txBody>
      </p:sp>
      <p:pic>
        <p:nvPicPr>
          <p:cNvPr id="126" name="Google Shape;12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45750" y="855925"/>
            <a:ext cx="3475350" cy="2624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Deeper into equations</a:t>
            </a:r>
            <a:endParaRPr/>
          </a:p>
        </p:txBody>
      </p:sp>
      <p:sp>
        <p:nvSpPr>
          <p:cNvPr id="132" name="Google Shape;132;p24"/>
          <p:cNvSpPr txBox="1"/>
          <p:nvPr>
            <p:ph idx="1" type="body"/>
          </p:nvPr>
        </p:nvSpPr>
        <p:spPr>
          <a:xfrm>
            <a:off x="4644675" y="500925"/>
            <a:ext cx="4166400" cy="34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Oxygen Extraction Ratio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/>
          </a:p>
        </p:txBody>
      </p:sp>
      <p:pic>
        <p:nvPicPr>
          <p:cNvPr id="133" name="Google Shape;13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45750" y="824925"/>
            <a:ext cx="3475350" cy="2624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" name="Google Shape;134;p24"/>
          <p:cNvCxnSpPr/>
          <p:nvPr/>
        </p:nvCxnSpPr>
        <p:spPr>
          <a:xfrm flipH="1">
            <a:off x="7963250" y="1997275"/>
            <a:ext cx="18000" cy="1101300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5" name="Google Shape;135;p24"/>
          <p:cNvSpPr txBox="1"/>
          <p:nvPr/>
        </p:nvSpPr>
        <p:spPr>
          <a:xfrm>
            <a:off x="4393425" y="3924825"/>
            <a:ext cx="4668900" cy="9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-"/>
            </a:pP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Region where body maintains VO2 independent of DO2 (CO x CaO2) by effectively reducing SvO2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-"/>
            </a:pP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Less ‘leftover’ O2 returning to the heart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-"/>
            </a:pP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O2ER increases as DO2 decreases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6" name="Google Shape;136;p24"/>
          <p:cNvCxnSpPr/>
          <p:nvPr/>
        </p:nvCxnSpPr>
        <p:spPr>
          <a:xfrm flipH="1">
            <a:off x="6514750" y="1997275"/>
            <a:ext cx="18000" cy="1101300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Deeper into equations</a:t>
            </a:r>
            <a:endParaRPr/>
          </a:p>
        </p:txBody>
      </p:sp>
      <p:sp>
        <p:nvSpPr>
          <p:cNvPr id="142" name="Google Shape;142;p25"/>
          <p:cNvSpPr txBox="1"/>
          <p:nvPr>
            <p:ph idx="1" type="body"/>
          </p:nvPr>
        </p:nvSpPr>
        <p:spPr>
          <a:xfrm>
            <a:off x="4644675" y="500925"/>
            <a:ext cx="4166400" cy="34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Oxygen Extraction Ratio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/>
          </a:p>
        </p:txBody>
      </p:sp>
      <p:pic>
        <p:nvPicPr>
          <p:cNvPr id="143" name="Google Shape;14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45750" y="779725"/>
            <a:ext cx="3475350" cy="2624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" name="Google Shape;144;p25"/>
          <p:cNvCxnSpPr/>
          <p:nvPr/>
        </p:nvCxnSpPr>
        <p:spPr>
          <a:xfrm flipH="1" rot="10800000">
            <a:off x="6093700" y="3139825"/>
            <a:ext cx="371700" cy="702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5" name="Google Shape;145;p25"/>
          <p:cNvSpPr txBox="1"/>
          <p:nvPr/>
        </p:nvSpPr>
        <p:spPr>
          <a:xfrm>
            <a:off x="4802675" y="3966075"/>
            <a:ext cx="4079700" cy="6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DO2crit: DO2 threshold after which VO2 starts to fall as well, triggering anaerobic metabolism and shock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Deeper into equations</a:t>
            </a:r>
            <a:endParaRPr/>
          </a:p>
        </p:txBody>
      </p:sp>
      <p:sp>
        <p:nvSpPr>
          <p:cNvPr id="151" name="Google Shape;151;p26"/>
          <p:cNvSpPr txBox="1"/>
          <p:nvPr>
            <p:ph idx="1" type="body"/>
          </p:nvPr>
        </p:nvSpPr>
        <p:spPr>
          <a:xfrm>
            <a:off x="4644675" y="500925"/>
            <a:ext cx="4166400" cy="34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Oxygen Extraction Ratio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/>
          </a:p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O2ER = VO2 / DO2 = ( SaO2 - SvO2 ) / SaO2</a:t>
            </a:r>
            <a:br>
              <a:rPr lang="en"/>
            </a:br>
            <a:r>
              <a:rPr lang="en"/>
              <a:t>DO2 = CO x Hb x 1.34 x SaO2</a:t>
            </a:r>
            <a:br>
              <a:rPr lang="en"/>
            </a:br>
            <a:r>
              <a:rPr lang="en"/>
              <a:t>VO2</a:t>
            </a:r>
            <a:r>
              <a:rPr i="1" lang="en"/>
              <a:t> </a:t>
            </a:r>
            <a:r>
              <a:rPr lang="en"/>
              <a:t>= CO x Hb x 1.34 x (SaO2 - SvO2)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In states of shock, DO2 decreases, which causes </a:t>
            </a:r>
            <a:br>
              <a:rPr lang="en"/>
            </a:br>
            <a:r>
              <a:rPr lang="en"/>
              <a:t>O2ER to increase, and the body responds by:</a:t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Decreasing SvO2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Increasing CO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Anaerobic </a:t>
            </a:r>
            <a:r>
              <a:rPr lang="en"/>
              <a:t>metabolism</a:t>
            </a:r>
            <a:endParaRPr/>
          </a:p>
        </p:txBody>
      </p:sp>
      <p:cxnSp>
        <p:nvCxnSpPr>
          <p:cNvPr id="153" name="Google Shape;153;p26"/>
          <p:cNvCxnSpPr/>
          <p:nvPr/>
        </p:nvCxnSpPr>
        <p:spPr>
          <a:xfrm rot="10800000">
            <a:off x="6351925" y="2891925"/>
            <a:ext cx="1208400" cy="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Determinants</a:t>
            </a:r>
            <a:r>
              <a:rPr lang="en"/>
              <a:t> of O2 Delivery</a:t>
            </a:r>
            <a:endParaRPr/>
          </a:p>
        </p:txBody>
      </p:sp>
      <p:grpSp>
        <p:nvGrpSpPr>
          <p:cNvPr id="159" name="Google Shape;159;p27"/>
          <p:cNvGrpSpPr/>
          <p:nvPr/>
        </p:nvGrpSpPr>
        <p:grpSpPr>
          <a:xfrm>
            <a:off x="4396375" y="500925"/>
            <a:ext cx="4747625" cy="4435875"/>
            <a:chOff x="4396375" y="500925"/>
            <a:chExt cx="4747625" cy="4435875"/>
          </a:xfrm>
        </p:grpSpPr>
        <p:sp>
          <p:nvSpPr>
            <p:cNvPr id="160" name="Google Shape;160;p27"/>
            <p:cNvSpPr txBox="1"/>
            <p:nvPr/>
          </p:nvSpPr>
          <p:spPr>
            <a:xfrm>
              <a:off x="5443025" y="557725"/>
              <a:ext cx="599100" cy="35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MAP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1" name="Google Shape;161;p27"/>
            <p:cNvSpPr txBox="1"/>
            <p:nvPr/>
          </p:nvSpPr>
          <p:spPr>
            <a:xfrm>
              <a:off x="6618088" y="1678450"/>
              <a:ext cx="441300" cy="35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CO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2" name="Google Shape;162;p27"/>
            <p:cNvSpPr txBox="1"/>
            <p:nvPr/>
          </p:nvSpPr>
          <p:spPr>
            <a:xfrm>
              <a:off x="4996325" y="1678450"/>
              <a:ext cx="599100" cy="35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SVR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3" name="Google Shape;163;p27"/>
            <p:cNvSpPr txBox="1"/>
            <p:nvPr/>
          </p:nvSpPr>
          <p:spPr>
            <a:xfrm>
              <a:off x="5443025" y="3708000"/>
              <a:ext cx="877800" cy="12288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u="sng">
                  <a:latin typeface="Roboto"/>
                  <a:ea typeface="Roboto"/>
                  <a:cs typeface="Roboto"/>
                  <a:sym typeface="Roboto"/>
                </a:rPr>
                <a:t>Local</a:t>
              </a:r>
              <a:endParaRPr u="sng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Co2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NO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PG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Hist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4" name="Google Shape;164;p27"/>
            <p:cNvSpPr txBox="1"/>
            <p:nvPr/>
          </p:nvSpPr>
          <p:spPr>
            <a:xfrm>
              <a:off x="7942700" y="1678450"/>
              <a:ext cx="877800" cy="35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CaO2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5" name="Google Shape;165;p27"/>
            <p:cNvSpPr txBox="1"/>
            <p:nvPr/>
          </p:nvSpPr>
          <p:spPr>
            <a:xfrm>
              <a:off x="7423775" y="500925"/>
              <a:ext cx="599100" cy="35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DO2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6" name="Google Shape;166;p27"/>
            <p:cNvSpPr txBox="1"/>
            <p:nvPr/>
          </p:nvSpPr>
          <p:spPr>
            <a:xfrm>
              <a:off x="4396375" y="2437625"/>
              <a:ext cx="1314000" cy="12288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u="sng">
                  <a:latin typeface="Roboto"/>
                  <a:ea typeface="Roboto"/>
                  <a:cs typeface="Roboto"/>
                  <a:sym typeface="Roboto"/>
                </a:rPr>
                <a:t>Systemic</a:t>
              </a:r>
              <a:endParaRPr u="sng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Vasopressin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Angiotensin II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Nervous system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7" name="Google Shape;167;p27"/>
            <p:cNvSpPr txBox="1"/>
            <p:nvPr/>
          </p:nvSpPr>
          <p:spPr>
            <a:xfrm>
              <a:off x="8266200" y="2342100"/>
              <a:ext cx="877800" cy="7254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Hb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SaO2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PaO2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8" name="Google Shape;168;p27"/>
            <p:cNvSpPr txBox="1"/>
            <p:nvPr/>
          </p:nvSpPr>
          <p:spPr>
            <a:xfrm>
              <a:off x="7008625" y="2641150"/>
              <a:ext cx="1215300" cy="9564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u="sng">
                  <a:latin typeface="Roboto"/>
                  <a:ea typeface="Roboto"/>
                  <a:cs typeface="Roboto"/>
                  <a:sym typeface="Roboto"/>
                </a:rPr>
                <a:t>SV</a:t>
              </a:r>
              <a:endParaRPr u="sng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Contractility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Preload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Afterload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9" name="Google Shape;169;p27"/>
            <p:cNvSpPr txBox="1"/>
            <p:nvPr/>
          </p:nvSpPr>
          <p:spPr>
            <a:xfrm>
              <a:off x="6088550" y="2641050"/>
              <a:ext cx="877800" cy="8220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u="sng">
                  <a:latin typeface="Roboto"/>
                  <a:ea typeface="Roboto"/>
                  <a:cs typeface="Roboto"/>
                  <a:sym typeface="Roboto"/>
                </a:rPr>
                <a:t>HR</a:t>
              </a:r>
              <a:br>
                <a:rPr lang="en"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Nervous system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70" name="Google Shape;170;p27"/>
            <p:cNvCxnSpPr>
              <a:stCxn id="160" idx="2"/>
              <a:endCxn id="162" idx="0"/>
            </p:cNvCxnSpPr>
            <p:nvPr/>
          </p:nvCxnSpPr>
          <p:spPr>
            <a:xfrm flipH="1">
              <a:off x="5295875" y="909025"/>
              <a:ext cx="446700" cy="769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1" name="Google Shape;171;p27"/>
            <p:cNvCxnSpPr>
              <a:stCxn id="160" idx="2"/>
              <a:endCxn id="161" idx="0"/>
            </p:cNvCxnSpPr>
            <p:nvPr/>
          </p:nvCxnSpPr>
          <p:spPr>
            <a:xfrm>
              <a:off x="5742575" y="909025"/>
              <a:ext cx="1096200" cy="769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2" name="Google Shape;172;p27"/>
            <p:cNvCxnSpPr>
              <a:stCxn id="162" idx="2"/>
              <a:endCxn id="166" idx="0"/>
            </p:cNvCxnSpPr>
            <p:nvPr/>
          </p:nvCxnSpPr>
          <p:spPr>
            <a:xfrm flipH="1">
              <a:off x="5053475" y="2029750"/>
              <a:ext cx="242400" cy="408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3" name="Google Shape;173;p27"/>
            <p:cNvCxnSpPr>
              <a:stCxn id="161" idx="2"/>
              <a:endCxn id="169" idx="0"/>
            </p:cNvCxnSpPr>
            <p:nvPr/>
          </p:nvCxnSpPr>
          <p:spPr>
            <a:xfrm flipH="1">
              <a:off x="6527338" y="2029750"/>
              <a:ext cx="311400" cy="611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4" name="Google Shape;174;p27"/>
            <p:cNvCxnSpPr>
              <a:stCxn id="161" idx="2"/>
            </p:cNvCxnSpPr>
            <p:nvPr/>
          </p:nvCxnSpPr>
          <p:spPr>
            <a:xfrm>
              <a:off x="6838738" y="2029750"/>
              <a:ext cx="441300" cy="6039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5" name="Google Shape;175;p27"/>
            <p:cNvCxnSpPr>
              <a:stCxn id="165" idx="2"/>
              <a:endCxn id="161" idx="0"/>
            </p:cNvCxnSpPr>
            <p:nvPr/>
          </p:nvCxnSpPr>
          <p:spPr>
            <a:xfrm flipH="1">
              <a:off x="6838625" y="852225"/>
              <a:ext cx="884700" cy="8262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6" name="Google Shape;176;p27"/>
            <p:cNvCxnSpPr>
              <a:stCxn id="165" idx="2"/>
              <a:endCxn id="164" idx="0"/>
            </p:cNvCxnSpPr>
            <p:nvPr/>
          </p:nvCxnSpPr>
          <p:spPr>
            <a:xfrm>
              <a:off x="7723325" y="852225"/>
              <a:ext cx="658200" cy="8262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7" name="Google Shape;177;p27"/>
            <p:cNvCxnSpPr>
              <a:stCxn id="164" idx="2"/>
            </p:cNvCxnSpPr>
            <p:nvPr/>
          </p:nvCxnSpPr>
          <p:spPr>
            <a:xfrm>
              <a:off x="8381600" y="2029750"/>
              <a:ext cx="46200" cy="294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8" name="Google Shape;178;p27"/>
            <p:cNvCxnSpPr>
              <a:endCxn id="163" idx="0"/>
            </p:cNvCxnSpPr>
            <p:nvPr/>
          </p:nvCxnSpPr>
          <p:spPr>
            <a:xfrm>
              <a:off x="5876825" y="3170700"/>
              <a:ext cx="5100" cy="5373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79" name="Google Shape;179;p27"/>
            <p:cNvCxnSpPr>
              <a:endCxn id="162" idx="2"/>
            </p:cNvCxnSpPr>
            <p:nvPr/>
          </p:nvCxnSpPr>
          <p:spPr>
            <a:xfrm flipH="1" rot="5400000">
              <a:off x="5000225" y="2325400"/>
              <a:ext cx="1172100" cy="580800"/>
            </a:xfrm>
            <a:prstGeom prst="curvedConnector3">
              <a:avLst>
                <a:gd fmla="val 87243" name="adj1"/>
              </a:avLst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8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Determinants of O2 Delivery &amp; Tissue Perfusion</a:t>
            </a:r>
            <a:endParaRPr/>
          </a:p>
        </p:txBody>
      </p:sp>
      <p:grpSp>
        <p:nvGrpSpPr>
          <p:cNvPr id="185" name="Google Shape;185;p28"/>
          <p:cNvGrpSpPr/>
          <p:nvPr/>
        </p:nvGrpSpPr>
        <p:grpSpPr>
          <a:xfrm>
            <a:off x="4960199" y="500920"/>
            <a:ext cx="4046370" cy="2591517"/>
            <a:chOff x="4655412" y="425115"/>
            <a:chExt cx="3795489" cy="2377757"/>
          </a:xfrm>
        </p:grpSpPr>
        <p:sp>
          <p:nvSpPr>
            <p:cNvPr id="186" name="Google Shape;186;p28"/>
            <p:cNvSpPr txBox="1"/>
            <p:nvPr/>
          </p:nvSpPr>
          <p:spPr>
            <a:xfrm>
              <a:off x="5870714" y="1270958"/>
              <a:ext cx="441300" cy="35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CO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7" name="Google Shape;187;p28"/>
            <p:cNvSpPr txBox="1"/>
            <p:nvPr/>
          </p:nvSpPr>
          <p:spPr>
            <a:xfrm>
              <a:off x="7627484" y="1449090"/>
              <a:ext cx="599100" cy="35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CaO2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8" name="Google Shape;188;p28"/>
            <p:cNvSpPr txBox="1"/>
            <p:nvPr/>
          </p:nvSpPr>
          <p:spPr>
            <a:xfrm>
              <a:off x="6374487" y="425115"/>
              <a:ext cx="599100" cy="35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DO2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9" name="Google Shape;189;p28"/>
            <p:cNvSpPr txBox="1"/>
            <p:nvPr/>
          </p:nvSpPr>
          <p:spPr>
            <a:xfrm>
              <a:off x="7573100" y="2077472"/>
              <a:ext cx="877800" cy="7254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[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Hb]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SaO2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PaO2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0" name="Google Shape;190;p28"/>
            <p:cNvSpPr txBox="1"/>
            <p:nvPr/>
          </p:nvSpPr>
          <p:spPr>
            <a:xfrm>
              <a:off x="4655412" y="1800385"/>
              <a:ext cx="1215300" cy="9564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u="sng">
                  <a:latin typeface="Roboto"/>
                  <a:ea typeface="Roboto"/>
                  <a:cs typeface="Roboto"/>
                  <a:sym typeface="Roboto"/>
                </a:rPr>
                <a:t>SV</a:t>
              </a:r>
              <a:endParaRPr u="sng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Contractility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Preload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Afterload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91" name="Google Shape;191;p28"/>
            <p:cNvSpPr txBox="1"/>
            <p:nvPr/>
          </p:nvSpPr>
          <p:spPr>
            <a:xfrm>
              <a:off x="6170261" y="1800388"/>
              <a:ext cx="877800" cy="8220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u="sng">
                  <a:latin typeface="Roboto"/>
                  <a:ea typeface="Roboto"/>
                  <a:cs typeface="Roboto"/>
                  <a:sym typeface="Roboto"/>
                </a:rPr>
                <a:t>HR</a:t>
              </a:r>
              <a:br>
                <a:rPr lang="en"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Nervous system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92" name="Google Shape;192;p28"/>
            <p:cNvCxnSpPr>
              <a:stCxn id="188" idx="2"/>
              <a:endCxn id="186" idx="0"/>
            </p:cNvCxnSpPr>
            <p:nvPr/>
          </p:nvCxnSpPr>
          <p:spPr>
            <a:xfrm flipH="1">
              <a:off x="6091437" y="776415"/>
              <a:ext cx="582600" cy="494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193" name="Google Shape;193;p28"/>
            <p:cNvCxnSpPr>
              <a:stCxn id="188" idx="2"/>
              <a:endCxn id="187" idx="1"/>
            </p:cNvCxnSpPr>
            <p:nvPr/>
          </p:nvCxnSpPr>
          <p:spPr>
            <a:xfrm>
              <a:off x="6674037" y="776415"/>
              <a:ext cx="953400" cy="848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cxnSp>
        <p:nvCxnSpPr>
          <p:cNvPr id="194" name="Google Shape;194;p28"/>
          <p:cNvCxnSpPr>
            <a:stCxn id="187" idx="2"/>
            <a:endCxn id="189" idx="0"/>
          </p:cNvCxnSpPr>
          <p:nvPr/>
        </p:nvCxnSpPr>
        <p:spPr>
          <a:xfrm>
            <a:off x="8448076" y="1999832"/>
            <a:ext cx="90600" cy="302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5" name="Google Shape;195;p28"/>
          <p:cNvCxnSpPr>
            <a:stCxn id="186" idx="1"/>
            <a:endCxn id="190" idx="0"/>
          </p:cNvCxnSpPr>
          <p:nvPr/>
        </p:nvCxnSpPr>
        <p:spPr>
          <a:xfrm flipH="1">
            <a:off x="5608133" y="1614246"/>
            <a:ext cx="647700" cy="385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6" name="Google Shape;196;p28"/>
          <p:cNvCxnSpPr>
            <a:stCxn id="186" idx="3"/>
            <a:endCxn id="191" idx="0"/>
          </p:cNvCxnSpPr>
          <p:nvPr/>
        </p:nvCxnSpPr>
        <p:spPr>
          <a:xfrm>
            <a:off x="6726303" y="1614246"/>
            <a:ext cx="316800" cy="385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9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Determinants of O2 Delivery &amp; Tissue Perfusion</a:t>
            </a:r>
            <a:endParaRPr/>
          </a:p>
        </p:txBody>
      </p:sp>
      <p:grpSp>
        <p:nvGrpSpPr>
          <p:cNvPr id="202" name="Google Shape;202;p29"/>
          <p:cNvGrpSpPr/>
          <p:nvPr/>
        </p:nvGrpSpPr>
        <p:grpSpPr>
          <a:xfrm>
            <a:off x="4380850" y="500920"/>
            <a:ext cx="4636045" cy="4642583"/>
            <a:chOff x="4380850" y="500920"/>
            <a:chExt cx="4636045" cy="4642583"/>
          </a:xfrm>
        </p:grpSpPr>
        <p:grpSp>
          <p:nvGrpSpPr>
            <p:cNvPr id="203" name="Google Shape;203;p29"/>
            <p:cNvGrpSpPr/>
            <p:nvPr/>
          </p:nvGrpSpPr>
          <p:grpSpPr>
            <a:xfrm>
              <a:off x="4380854" y="500920"/>
              <a:ext cx="4636041" cy="4642583"/>
              <a:chOff x="4102302" y="425115"/>
              <a:chExt cx="4348598" cy="4259641"/>
            </a:xfrm>
          </p:grpSpPr>
          <p:sp>
            <p:nvSpPr>
              <p:cNvPr id="204" name="Google Shape;204;p29"/>
              <p:cNvSpPr txBox="1"/>
              <p:nvPr/>
            </p:nvSpPr>
            <p:spPr>
              <a:xfrm>
                <a:off x="4102302" y="1097779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MAP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05" name="Google Shape;205;p29"/>
              <p:cNvSpPr txBox="1"/>
              <p:nvPr/>
            </p:nvSpPr>
            <p:spPr>
              <a:xfrm>
                <a:off x="5870714" y="1270958"/>
                <a:ext cx="4413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CO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06" name="Google Shape;206;p29"/>
              <p:cNvSpPr txBox="1"/>
              <p:nvPr/>
            </p:nvSpPr>
            <p:spPr>
              <a:xfrm>
                <a:off x="5595726" y="3455951"/>
                <a:ext cx="877800" cy="12288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u="sng">
                    <a:latin typeface="Roboto"/>
                    <a:ea typeface="Roboto"/>
                    <a:cs typeface="Roboto"/>
                    <a:sym typeface="Roboto"/>
                  </a:rPr>
                  <a:t>Local</a:t>
                </a:r>
                <a:endParaRPr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Co2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NO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PG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Hist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07" name="Google Shape;207;p29"/>
              <p:cNvSpPr txBox="1"/>
              <p:nvPr/>
            </p:nvSpPr>
            <p:spPr>
              <a:xfrm>
                <a:off x="7627484" y="1449090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CaO2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08" name="Google Shape;208;p29"/>
              <p:cNvSpPr txBox="1"/>
              <p:nvPr/>
            </p:nvSpPr>
            <p:spPr>
              <a:xfrm>
                <a:off x="6374487" y="425115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DO2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09" name="Google Shape;209;p29"/>
              <p:cNvSpPr txBox="1"/>
              <p:nvPr/>
            </p:nvSpPr>
            <p:spPr>
              <a:xfrm>
                <a:off x="4204019" y="3455956"/>
                <a:ext cx="1314000" cy="12288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u="sng">
                    <a:latin typeface="Roboto"/>
                    <a:ea typeface="Roboto"/>
                    <a:cs typeface="Roboto"/>
                    <a:sym typeface="Roboto"/>
                  </a:rPr>
                  <a:t>Systemic</a:t>
                </a:r>
                <a:endParaRPr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Vasopressin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Angiotensin II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Nervous system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10" name="Google Shape;210;p29"/>
              <p:cNvSpPr txBox="1"/>
              <p:nvPr/>
            </p:nvSpPr>
            <p:spPr>
              <a:xfrm>
                <a:off x="7573100" y="2077472"/>
                <a:ext cx="877800" cy="7254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Hb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SaO2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PaO2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11" name="Google Shape;211;p29"/>
              <p:cNvSpPr txBox="1"/>
              <p:nvPr/>
            </p:nvSpPr>
            <p:spPr>
              <a:xfrm>
                <a:off x="4655412" y="1800385"/>
                <a:ext cx="1215300" cy="9564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u="sng">
                    <a:latin typeface="Roboto"/>
                    <a:ea typeface="Roboto"/>
                    <a:cs typeface="Roboto"/>
                    <a:sym typeface="Roboto"/>
                  </a:rPr>
                  <a:t>SV</a:t>
                </a:r>
                <a:endParaRPr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Contractility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Preload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Afterload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12" name="Google Shape;212;p29"/>
              <p:cNvSpPr txBox="1"/>
              <p:nvPr/>
            </p:nvSpPr>
            <p:spPr>
              <a:xfrm>
                <a:off x="6170261" y="1800388"/>
                <a:ext cx="877800" cy="8220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u="sng">
                    <a:latin typeface="Roboto"/>
                    <a:ea typeface="Roboto"/>
                    <a:cs typeface="Roboto"/>
                    <a:sym typeface="Roboto"/>
                  </a:rPr>
                  <a:t>HR</a:t>
                </a:r>
                <a:br>
                  <a:rPr lang="en">
                    <a:latin typeface="Roboto"/>
                    <a:ea typeface="Roboto"/>
                    <a:cs typeface="Roboto"/>
                    <a:sym typeface="Roboto"/>
                  </a:rPr>
                </a:b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Nervous system</a:t>
                </a:r>
                <a:endParaRPr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cxnSp>
            <p:nvCxnSpPr>
              <p:cNvPr id="213" name="Google Shape;213;p29"/>
              <p:cNvCxnSpPr>
                <a:stCxn id="208" idx="2"/>
                <a:endCxn id="205" idx="0"/>
              </p:cNvCxnSpPr>
              <p:nvPr/>
            </p:nvCxnSpPr>
            <p:spPr>
              <a:xfrm flipH="1">
                <a:off x="6091437" y="776415"/>
                <a:ext cx="582600" cy="494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  <p:cxnSp>
            <p:nvCxnSpPr>
              <p:cNvPr id="214" name="Google Shape;214;p29"/>
              <p:cNvCxnSpPr>
                <a:stCxn id="208" idx="2"/>
                <a:endCxn id="207" idx="1"/>
              </p:cNvCxnSpPr>
              <p:nvPr/>
            </p:nvCxnSpPr>
            <p:spPr>
              <a:xfrm>
                <a:off x="6674037" y="776415"/>
                <a:ext cx="953400" cy="848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</p:grpSp>
        <p:cxnSp>
          <p:nvCxnSpPr>
            <p:cNvPr id="215" name="Google Shape;215;p29"/>
            <p:cNvCxnSpPr>
              <a:stCxn id="207" idx="2"/>
              <a:endCxn id="210" idx="0"/>
            </p:cNvCxnSpPr>
            <p:nvPr/>
          </p:nvCxnSpPr>
          <p:spPr>
            <a:xfrm>
              <a:off x="8458401" y="1999832"/>
              <a:ext cx="90600" cy="302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6" name="Google Shape;216;p29"/>
            <p:cNvCxnSpPr>
              <a:stCxn id="205" idx="1"/>
              <a:endCxn id="211" idx="0"/>
            </p:cNvCxnSpPr>
            <p:nvPr/>
          </p:nvCxnSpPr>
          <p:spPr>
            <a:xfrm flipH="1">
              <a:off x="5618458" y="1614246"/>
              <a:ext cx="647700" cy="385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17" name="Google Shape;217;p29"/>
            <p:cNvCxnSpPr>
              <a:stCxn id="205" idx="3"/>
              <a:endCxn id="212" idx="0"/>
            </p:cNvCxnSpPr>
            <p:nvPr/>
          </p:nvCxnSpPr>
          <p:spPr>
            <a:xfrm>
              <a:off x="6736628" y="1614246"/>
              <a:ext cx="316800" cy="385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18" name="Google Shape;218;p29"/>
            <p:cNvSpPr/>
            <p:nvPr/>
          </p:nvSpPr>
          <p:spPr>
            <a:xfrm>
              <a:off x="4380850" y="3164625"/>
              <a:ext cx="919200" cy="3855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SVR</a:t>
              </a:r>
              <a:endParaRPr/>
            </a:p>
          </p:txBody>
        </p:sp>
        <p:cxnSp>
          <p:nvCxnSpPr>
            <p:cNvPr id="219" name="Google Shape;219;p29"/>
            <p:cNvCxnSpPr>
              <a:stCxn id="218" idx="4"/>
              <a:endCxn id="209" idx="0"/>
            </p:cNvCxnSpPr>
            <p:nvPr/>
          </p:nvCxnSpPr>
          <p:spPr>
            <a:xfrm>
              <a:off x="4840450" y="3550125"/>
              <a:ext cx="349200" cy="254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220" name="Google Shape;220;p29"/>
            <p:cNvCxnSpPr>
              <a:stCxn id="218" idx="4"/>
              <a:endCxn id="206" idx="0"/>
            </p:cNvCxnSpPr>
            <p:nvPr/>
          </p:nvCxnSpPr>
          <p:spPr>
            <a:xfrm>
              <a:off x="4840450" y="3550125"/>
              <a:ext cx="1600500" cy="254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221" name="Google Shape;221;p29"/>
            <p:cNvCxnSpPr>
              <a:stCxn id="204" idx="2"/>
              <a:endCxn id="218" idx="0"/>
            </p:cNvCxnSpPr>
            <p:nvPr/>
          </p:nvCxnSpPr>
          <p:spPr>
            <a:xfrm>
              <a:off x="4700204" y="1616938"/>
              <a:ext cx="140100" cy="1547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222" name="Google Shape;222;p29"/>
            <p:cNvCxnSpPr>
              <a:stCxn id="204" idx="3"/>
              <a:endCxn id="205" idx="1"/>
            </p:cNvCxnSpPr>
            <p:nvPr/>
          </p:nvCxnSpPr>
          <p:spPr>
            <a:xfrm>
              <a:off x="5019554" y="1425497"/>
              <a:ext cx="1246500" cy="188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223" name="Google Shape;223;p29"/>
            <p:cNvCxnSpPr>
              <a:endCxn id="218" idx="6"/>
            </p:cNvCxnSpPr>
            <p:nvPr/>
          </p:nvCxnSpPr>
          <p:spPr>
            <a:xfrm flipH="1">
              <a:off x="5300050" y="2860875"/>
              <a:ext cx="514800" cy="496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</p:grpSp>
      <p:cxnSp>
        <p:nvCxnSpPr>
          <p:cNvPr id="224" name="Google Shape;224;p29"/>
          <p:cNvCxnSpPr/>
          <p:nvPr/>
        </p:nvCxnSpPr>
        <p:spPr>
          <a:xfrm flipH="1" rot="10800000">
            <a:off x="3413625" y="4208850"/>
            <a:ext cx="1043100" cy="20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5" name="Google Shape;225;p29"/>
          <p:cNvCxnSpPr/>
          <p:nvPr/>
        </p:nvCxnSpPr>
        <p:spPr>
          <a:xfrm flipH="1" rot="10800000">
            <a:off x="3413625" y="4412900"/>
            <a:ext cx="1043100" cy="20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6" name="Google Shape;226;p29"/>
          <p:cNvCxnSpPr/>
          <p:nvPr/>
        </p:nvCxnSpPr>
        <p:spPr>
          <a:xfrm flipH="1" rot="10800000">
            <a:off x="3413625" y="4616950"/>
            <a:ext cx="1043100" cy="20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27" name="Google Shape;227;p29"/>
          <p:cNvSpPr txBox="1"/>
          <p:nvPr/>
        </p:nvSpPr>
        <p:spPr>
          <a:xfrm>
            <a:off x="424875" y="2424600"/>
            <a:ext cx="3015900" cy="12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Tissue Perfusion =  </a:t>
            </a:r>
            <a:r>
              <a:rPr i="1"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</a:t>
            </a:r>
            <a:r>
              <a:rPr i="1"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( DO2, MAP)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DO2 = CO x CaO2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MAP= CO x SVR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TP = </a:t>
            </a:r>
            <a:r>
              <a:rPr i="1"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 </a:t>
            </a:r>
            <a:r>
              <a:rPr lang="en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(SV x HR(CaO2, SVR))</a:t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0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Determinants of O2 Delivery</a:t>
            </a:r>
            <a:endParaRPr/>
          </a:p>
        </p:txBody>
      </p:sp>
      <p:grpSp>
        <p:nvGrpSpPr>
          <p:cNvPr id="233" name="Google Shape;233;p30"/>
          <p:cNvGrpSpPr/>
          <p:nvPr/>
        </p:nvGrpSpPr>
        <p:grpSpPr>
          <a:xfrm>
            <a:off x="4370529" y="500920"/>
            <a:ext cx="4636041" cy="4642583"/>
            <a:chOff x="4102302" y="425115"/>
            <a:chExt cx="4348598" cy="4259641"/>
          </a:xfrm>
        </p:grpSpPr>
        <p:sp>
          <p:nvSpPr>
            <p:cNvPr id="234" name="Google Shape;234;p30"/>
            <p:cNvSpPr txBox="1"/>
            <p:nvPr/>
          </p:nvSpPr>
          <p:spPr>
            <a:xfrm>
              <a:off x="4102302" y="1097779"/>
              <a:ext cx="599100" cy="35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MAP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5" name="Google Shape;235;p30"/>
            <p:cNvSpPr txBox="1"/>
            <p:nvPr/>
          </p:nvSpPr>
          <p:spPr>
            <a:xfrm>
              <a:off x="5870714" y="1270958"/>
              <a:ext cx="441300" cy="35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CO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6" name="Google Shape;236;p30"/>
            <p:cNvSpPr txBox="1"/>
            <p:nvPr/>
          </p:nvSpPr>
          <p:spPr>
            <a:xfrm>
              <a:off x="5595726" y="3455951"/>
              <a:ext cx="877800" cy="1228800"/>
            </a:xfrm>
            <a:prstGeom prst="rect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u="sng">
                  <a:latin typeface="Roboto"/>
                  <a:ea typeface="Roboto"/>
                  <a:cs typeface="Roboto"/>
                  <a:sym typeface="Roboto"/>
                </a:rPr>
                <a:t>Local</a:t>
              </a:r>
              <a:endParaRPr u="sng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Co2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NO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PG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Hist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7" name="Google Shape;237;p30"/>
            <p:cNvSpPr txBox="1"/>
            <p:nvPr/>
          </p:nvSpPr>
          <p:spPr>
            <a:xfrm>
              <a:off x="7627484" y="1449090"/>
              <a:ext cx="599100" cy="35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CaO2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8" name="Google Shape;238;p30"/>
            <p:cNvSpPr txBox="1"/>
            <p:nvPr/>
          </p:nvSpPr>
          <p:spPr>
            <a:xfrm>
              <a:off x="6374487" y="425115"/>
              <a:ext cx="599100" cy="35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DO2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9" name="Google Shape;239;p30"/>
            <p:cNvSpPr txBox="1"/>
            <p:nvPr/>
          </p:nvSpPr>
          <p:spPr>
            <a:xfrm>
              <a:off x="4204019" y="3455956"/>
              <a:ext cx="1314000" cy="1228800"/>
            </a:xfrm>
            <a:prstGeom prst="rect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u="sng">
                  <a:latin typeface="Roboto"/>
                  <a:ea typeface="Roboto"/>
                  <a:cs typeface="Roboto"/>
                  <a:sym typeface="Roboto"/>
                </a:rPr>
                <a:t>Systemic</a:t>
              </a:r>
              <a:endParaRPr u="sng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Vasopressin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Angiotensin II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Nervous system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0" name="Google Shape;240;p30"/>
            <p:cNvSpPr txBox="1"/>
            <p:nvPr/>
          </p:nvSpPr>
          <p:spPr>
            <a:xfrm>
              <a:off x="7573100" y="2077472"/>
              <a:ext cx="877800" cy="7254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Hb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SaO2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PaO2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1" name="Google Shape;241;p30"/>
            <p:cNvSpPr txBox="1"/>
            <p:nvPr/>
          </p:nvSpPr>
          <p:spPr>
            <a:xfrm>
              <a:off x="4655412" y="1800385"/>
              <a:ext cx="1215300" cy="9564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u="sng">
                  <a:latin typeface="Roboto"/>
                  <a:ea typeface="Roboto"/>
                  <a:cs typeface="Roboto"/>
                  <a:sym typeface="Roboto"/>
                </a:rPr>
                <a:t>SV</a:t>
              </a:r>
              <a:endParaRPr u="sng"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Contractility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Preload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Afterload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2" name="Google Shape;242;p30"/>
            <p:cNvSpPr txBox="1"/>
            <p:nvPr/>
          </p:nvSpPr>
          <p:spPr>
            <a:xfrm>
              <a:off x="6170261" y="1800388"/>
              <a:ext cx="877800" cy="822000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u="sng">
                  <a:latin typeface="Roboto"/>
                  <a:ea typeface="Roboto"/>
                  <a:cs typeface="Roboto"/>
                  <a:sym typeface="Roboto"/>
                </a:rPr>
                <a:t>HR</a:t>
              </a:r>
              <a:br>
                <a:rPr lang="en"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Nervous system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243" name="Google Shape;243;p30"/>
            <p:cNvCxnSpPr>
              <a:stCxn id="238" idx="2"/>
              <a:endCxn id="235" idx="0"/>
            </p:cNvCxnSpPr>
            <p:nvPr/>
          </p:nvCxnSpPr>
          <p:spPr>
            <a:xfrm flipH="1">
              <a:off x="6091437" y="776415"/>
              <a:ext cx="582600" cy="494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44" name="Google Shape;244;p30"/>
            <p:cNvCxnSpPr>
              <a:stCxn id="238" idx="2"/>
              <a:endCxn id="237" idx="1"/>
            </p:cNvCxnSpPr>
            <p:nvPr/>
          </p:nvCxnSpPr>
          <p:spPr>
            <a:xfrm>
              <a:off x="6674037" y="776415"/>
              <a:ext cx="953400" cy="8484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cxnSp>
        <p:nvCxnSpPr>
          <p:cNvPr id="245" name="Google Shape;245;p30"/>
          <p:cNvCxnSpPr>
            <a:stCxn id="237" idx="2"/>
            <a:endCxn id="240" idx="0"/>
          </p:cNvCxnSpPr>
          <p:nvPr/>
        </p:nvCxnSpPr>
        <p:spPr>
          <a:xfrm>
            <a:off x="8448076" y="1999832"/>
            <a:ext cx="90600" cy="302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6" name="Google Shape;246;p30"/>
          <p:cNvCxnSpPr>
            <a:stCxn id="235" idx="1"/>
            <a:endCxn id="241" idx="0"/>
          </p:cNvCxnSpPr>
          <p:nvPr/>
        </p:nvCxnSpPr>
        <p:spPr>
          <a:xfrm flipH="1">
            <a:off x="5608133" y="1614246"/>
            <a:ext cx="647700" cy="385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7" name="Google Shape;247;p30"/>
          <p:cNvCxnSpPr>
            <a:stCxn id="235" idx="3"/>
            <a:endCxn id="242" idx="0"/>
          </p:cNvCxnSpPr>
          <p:nvPr/>
        </p:nvCxnSpPr>
        <p:spPr>
          <a:xfrm>
            <a:off x="6726303" y="1614246"/>
            <a:ext cx="316800" cy="385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48" name="Google Shape;248;p30"/>
          <p:cNvSpPr/>
          <p:nvPr/>
        </p:nvSpPr>
        <p:spPr>
          <a:xfrm>
            <a:off x="5009225" y="2658525"/>
            <a:ext cx="919200" cy="3855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49" name="Google Shape;249;p30"/>
          <p:cNvCxnSpPr>
            <a:stCxn id="248" idx="4"/>
            <a:endCxn id="239" idx="0"/>
          </p:cNvCxnSpPr>
          <p:nvPr/>
        </p:nvCxnSpPr>
        <p:spPr>
          <a:xfrm flipH="1">
            <a:off x="5179325" y="3044025"/>
            <a:ext cx="289500" cy="760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250" name="Google Shape;250;p30"/>
          <p:cNvCxnSpPr>
            <a:stCxn id="248" idx="4"/>
            <a:endCxn id="236" idx="0"/>
          </p:cNvCxnSpPr>
          <p:nvPr/>
        </p:nvCxnSpPr>
        <p:spPr>
          <a:xfrm>
            <a:off x="5468825" y="3044025"/>
            <a:ext cx="961800" cy="760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251" name="Google Shape;251;p30"/>
          <p:cNvCxnSpPr>
            <a:stCxn id="234" idx="2"/>
            <a:endCxn id="239" idx="0"/>
          </p:cNvCxnSpPr>
          <p:nvPr/>
        </p:nvCxnSpPr>
        <p:spPr>
          <a:xfrm>
            <a:off x="4689879" y="1616938"/>
            <a:ext cx="489600" cy="2187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252" name="Google Shape;252;p30"/>
          <p:cNvCxnSpPr>
            <a:stCxn id="234" idx="3"/>
            <a:endCxn id="235" idx="1"/>
          </p:cNvCxnSpPr>
          <p:nvPr/>
        </p:nvCxnSpPr>
        <p:spPr>
          <a:xfrm>
            <a:off x="5009229" y="1425497"/>
            <a:ext cx="1246500" cy="18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1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Types of Shock</a:t>
            </a:r>
            <a:endParaRPr/>
          </a:p>
        </p:txBody>
      </p:sp>
      <p:sp>
        <p:nvSpPr>
          <p:cNvPr id="258" name="Google Shape;258;p31"/>
          <p:cNvSpPr txBox="1"/>
          <p:nvPr>
            <p:ph idx="1" type="body"/>
          </p:nvPr>
        </p:nvSpPr>
        <p:spPr>
          <a:xfrm>
            <a:off x="4644675" y="857250"/>
            <a:ext cx="4166400" cy="357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AutoNum type="arabicPeriod"/>
            </a:pPr>
            <a:r>
              <a:rPr b="1" lang="en"/>
              <a:t>Hypovolemic</a:t>
            </a:r>
            <a:endParaRPr b="1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b="1" lang="en"/>
              <a:t>Obstructive</a:t>
            </a:r>
            <a:endParaRPr b="1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b="1" lang="en"/>
              <a:t>Distributive</a:t>
            </a:r>
            <a:endParaRPr b="1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b="1" lang="en"/>
              <a:t>Cardiogenic</a:t>
            </a:r>
            <a:endParaRPr b="1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b="1" lang="en"/>
              <a:t>Hypoxemic</a:t>
            </a:r>
            <a:endParaRPr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Outline</a:t>
            </a:r>
            <a:endParaRPr/>
          </a:p>
        </p:txBody>
      </p:sp>
      <p:sp>
        <p:nvSpPr>
          <p:cNvPr id="71" name="Google Shape;71;p1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Definitions &amp; Equations that guide understanding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Determinants of Oxygen Delivery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Categorization of Shock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Compensatory responses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Next week: Lactate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Following: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2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Hypovolemic Shock</a:t>
            </a:r>
            <a:endParaRPr/>
          </a:p>
        </p:txBody>
      </p:sp>
      <p:sp>
        <p:nvSpPr>
          <p:cNvPr id="264" name="Google Shape;264;p32"/>
          <p:cNvSpPr txBox="1"/>
          <p:nvPr>
            <p:ph idx="1" type="body"/>
          </p:nvPr>
        </p:nvSpPr>
        <p:spPr>
          <a:xfrm>
            <a:off x="4644675" y="500925"/>
            <a:ext cx="4166400" cy="174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Decreased preload </a:t>
            </a:r>
            <a:br>
              <a:rPr lang="en"/>
            </a:br>
            <a:r>
              <a:rPr lang="en"/>
              <a:t>	Decreased stroke volume</a:t>
            </a:r>
            <a:br>
              <a:rPr lang="en"/>
            </a:br>
            <a:r>
              <a:rPr lang="en"/>
              <a:t>		Decreased CO</a:t>
            </a:r>
            <a:br>
              <a:rPr lang="en"/>
            </a:br>
            <a:r>
              <a:rPr lang="en"/>
              <a:t>			Decreased MAP</a:t>
            </a:r>
            <a:br>
              <a:rPr lang="en"/>
            </a:br>
            <a:r>
              <a:rPr lang="en"/>
              <a:t>			Decreased DO2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Example: hemorrhage (internal, external), GI loss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grpSp>
        <p:nvGrpSpPr>
          <p:cNvPr id="265" name="Google Shape;265;p32"/>
          <p:cNvGrpSpPr/>
          <p:nvPr/>
        </p:nvGrpSpPr>
        <p:grpSpPr>
          <a:xfrm>
            <a:off x="4380750" y="2261892"/>
            <a:ext cx="4542862" cy="2881651"/>
            <a:chOff x="4380850" y="500920"/>
            <a:chExt cx="4636047" cy="4642583"/>
          </a:xfrm>
        </p:grpSpPr>
        <p:grpSp>
          <p:nvGrpSpPr>
            <p:cNvPr id="266" name="Google Shape;266;p32"/>
            <p:cNvGrpSpPr/>
            <p:nvPr/>
          </p:nvGrpSpPr>
          <p:grpSpPr>
            <a:xfrm>
              <a:off x="4380854" y="500920"/>
              <a:ext cx="4636043" cy="4642583"/>
              <a:chOff x="4102302" y="425115"/>
              <a:chExt cx="4348601" cy="4259641"/>
            </a:xfrm>
          </p:grpSpPr>
          <p:sp>
            <p:nvSpPr>
              <p:cNvPr id="267" name="Google Shape;267;p32"/>
              <p:cNvSpPr txBox="1"/>
              <p:nvPr/>
            </p:nvSpPr>
            <p:spPr>
              <a:xfrm>
                <a:off x="4102302" y="1097779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MAP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68" name="Google Shape;268;p32"/>
              <p:cNvSpPr txBox="1"/>
              <p:nvPr/>
            </p:nvSpPr>
            <p:spPr>
              <a:xfrm>
                <a:off x="5870714" y="1270958"/>
                <a:ext cx="4413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CO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69" name="Google Shape;269;p32"/>
              <p:cNvSpPr txBox="1"/>
              <p:nvPr/>
            </p:nvSpPr>
            <p:spPr>
              <a:xfrm>
                <a:off x="5595726" y="3455951"/>
                <a:ext cx="877800" cy="12288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Local</a:t>
                </a:r>
                <a:endParaRPr sz="1000"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Co2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NO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PG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Hist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70" name="Google Shape;270;p32"/>
              <p:cNvSpPr txBox="1"/>
              <p:nvPr/>
            </p:nvSpPr>
            <p:spPr>
              <a:xfrm>
                <a:off x="7627484" y="1449090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CaO2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71" name="Google Shape;271;p32"/>
              <p:cNvSpPr txBox="1"/>
              <p:nvPr/>
            </p:nvSpPr>
            <p:spPr>
              <a:xfrm>
                <a:off x="6374487" y="425115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DO2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72" name="Google Shape;272;p32"/>
              <p:cNvSpPr txBox="1"/>
              <p:nvPr/>
            </p:nvSpPr>
            <p:spPr>
              <a:xfrm>
                <a:off x="4204019" y="3455956"/>
                <a:ext cx="1314000" cy="12288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Systemic</a:t>
                </a:r>
                <a:endParaRPr sz="1000"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Vasopressin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Angiotensin II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Nervous system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73" name="Google Shape;273;p32"/>
              <p:cNvSpPr txBox="1"/>
              <p:nvPr/>
            </p:nvSpPr>
            <p:spPr>
              <a:xfrm>
                <a:off x="7573102" y="2077494"/>
                <a:ext cx="877800" cy="8484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Hb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SaO2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PaO2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74" name="Google Shape;274;p32"/>
              <p:cNvSpPr txBox="1"/>
              <p:nvPr/>
            </p:nvSpPr>
            <p:spPr>
              <a:xfrm>
                <a:off x="4992889" y="1800403"/>
                <a:ext cx="877800" cy="10686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SV</a:t>
                </a:r>
                <a:endParaRPr sz="1000"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Contractility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Preload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Afterload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75" name="Google Shape;275;p32"/>
              <p:cNvSpPr txBox="1"/>
              <p:nvPr/>
            </p:nvSpPr>
            <p:spPr>
              <a:xfrm>
                <a:off x="6170261" y="1800388"/>
                <a:ext cx="877800" cy="8220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HR</a:t>
                </a:r>
                <a:b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</a:b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Nervous system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cxnSp>
            <p:nvCxnSpPr>
              <p:cNvPr id="276" name="Google Shape;276;p32"/>
              <p:cNvCxnSpPr>
                <a:stCxn id="271" idx="2"/>
                <a:endCxn id="268" idx="0"/>
              </p:cNvCxnSpPr>
              <p:nvPr/>
            </p:nvCxnSpPr>
            <p:spPr>
              <a:xfrm flipH="1">
                <a:off x="6091437" y="776415"/>
                <a:ext cx="582600" cy="494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  <p:cxnSp>
            <p:nvCxnSpPr>
              <p:cNvPr id="277" name="Google Shape;277;p32"/>
              <p:cNvCxnSpPr>
                <a:stCxn id="271" idx="2"/>
                <a:endCxn id="270" idx="1"/>
              </p:cNvCxnSpPr>
              <p:nvPr/>
            </p:nvCxnSpPr>
            <p:spPr>
              <a:xfrm>
                <a:off x="6674037" y="776415"/>
                <a:ext cx="953400" cy="848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</p:grpSp>
        <p:cxnSp>
          <p:nvCxnSpPr>
            <p:cNvPr id="278" name="Google Shape;278;p32"/>
            <p:cNvCxnSpPr>
              <a:stCxn id="270" idx="2"/>
              <a:endCxn id="273" idx="0"/>
            </p:cNvCxnSpPr>
            <p:nvPr/>
          </p:nvCxnSpPr>
          <p:spPr>
            <a:xfrm>
              <a:off x="8458401" y="1999832"/>
              <a:ext cx="90600" cy="302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79" name="Google Shape;279;p32"/>
            <p:cNvCxnSpPr>
              <a:stCxn id="268" idx="1"/>
              <a:endCxn id="274" idx="0"/>
            </p:cNvCxnSpPr>
            <p:nvPr/>
          </p:nvCxnSpPr>
          <p:spPr>
            <a:xfrm flipH="1">
              <a:off x="5798158" y="1614246"/>
              <a:ext cx="468000" cy="385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80" name="Google Shape;280;p32"/>
            <p:cNvCxnSpPr>
              <a:stCxn id="268" idx="3"/>
              <a:endCxn id="275" idx="0"/>
            </p:cNvCxnSpPr>
            <p:nvPr/>
          </p:nvCxnSpPr>
          <p:spPr>
            <a:xfrm>
              <a:off x="6736628" y="1614246"/>
              <a:ext cx="316800" cy="385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281" name="Google Shape;281;p32"/>
            <p:cNvSpPr/>
            <p:nvPr/>
          </p:nvSpPr>
          <p:spPr>
            <a:xfrm>
              <a:off x="4380850" y="3164625"/>
              <a:ext cx="919200" cy="3855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/>
                <a:t>SVR</a:t>
              </a:r>
              <a:endParaRPr sz="1000"/>
            </a:p>
          </p:txBody>
        </p:sp>
        <p:cxnSp>
          <p:nvCxnSpPr>
            <p:cNvPr id="282" name="Google Shape;282;p32"/>
            <p:cNvCxnSpPr>
              <a:stCxn id="281" idx="4"/>
              <a:endCxn id="272" idx="0"/>
            </p:cNvCxnSpPr>
            <p:nvPr/>
          </p:nvCxnSpPr>
          <p:spPr>
            <a:xfrm>
              <a:off x="4840450" y="3550125"/>
              <a:ext cx="349200" cy="254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283" name="Google Shape;283;p32"/>
            <p:cNvCxnSpPr>
              <a:stCxn id="281" idx="4"/>
              <a:endCxn id="269" idx="0"/>
            </p:cNvCxnSpPr>
            <p:nvPr/>
          </p:nvCxnSpPr>
          <p:spPr>
            <a:xfrm>
              <a:off x="4840450" y="3550125"/>
              <a:ext cx="1600500" cy="254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284" name="Google Shape;284;p32"/>
            <p:cNvCxnSpPr>
              <a:stCxn id="267" idx="2"/>
              <a:endCxn id="281" idx="0"/>
            </p:cNvCxnSpPr>
            <p:nvPr/>
          </p:nvCxnSpPr>
          <p:spPr>
            <a:xfrm>
              <a:off x="4700204" y="1616938"/>
              <a:ext cx="140100" cy="1547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285" name="Google Shape;285;p32"/>
            <p:cNvCxnSpPr>
              <a:stCxn id="267" idx="3"/>
              <a:endCxn id="268" idx="1"/>
            </p:cNvCxnSpPr>
            <p:nvPr/>
          </p:nvCxnSpPr>
          <p:spPr>
            <a:xfrm>
              <a:off x="5019554" y="1425497"/>
              <a:ext cx="1246500" cy="188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286" name="Google Shape;286;p32"/>
            <p:cNvCxnSpPr>
              <a:endCxn id="281" idx="6"/>
            </p:cNvCxnSpPr>
            <p:nvPr/>
          </p:nvCxnSpPr>
          <p:spPr>
            <a:xfrm flipH="1">
              <a:off x="5300050" y="2996775"/>
              <a:ext cx="744900" cy="3606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</p:grpSp>
      <p:pic>
        <p:nvPicPr>
          <p:cNvPr id="287" name="Google Shape;28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3725" y="1630800"/>
            <a:ext cx="2137460" cy="174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3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Hypovolemic Shock</a:t>
            </a:r>
            <a:endParaRPr/>
          </a:p>
        </p:txBody>
      </p:sp>
      <p:sp>
        <p:nvSpPr>
          <p:cNvPr id="293" name="Google Shape;293;p33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Hemorrhage in humans</a:t>
            </a:r>
            <a:endParaRPr/>
          </a:p>
        </p:txBody>
      </p:sp>
      <p:pic>
        <p:nvPicPr>
          <p:cNvPr id="294" name="Google Shape;29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6825" y="986619"/>
            <a:ext cx="4362100" cy="3127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Hypovolemic Shock</a:t>
            </a:r>
            <a:endParaRPr/>
          </a:p>
        </p:txBody>
      </p:sp>
      <p:sp>
        <p:nvSpPr>
          <p:cNvPr id="300" name="Google Shape;300;p34"/>
          <p:cNvSpPr txBox="1"/>
          <p:nvPr>
            <p:ph idx="1" type="body"/>
          </p:nvPr>
        </p:nvSpPr>
        <p:spPr>
          <a:xfrm>
            <a:off x="4572000" y="211725"/>
            <a:ext cx="4572000" cy="483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Human Patients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Canine: BV = 90ml/kg</a:t>
            </a:r>
            <a:br>
              <a:rPr lang="en"/>
            </a:br>
            <a:r>
              <a:rPr lang="en"/>
              <a:t>	     &lt;13 ml/kg    13-27ml/kg   27-36 ml/kg   &gt;36ml/kg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Feline: BV= 60ml/kg</a:t>
            </a:r>
            <a:br>
              <a:rPr lang="en"/>
            </a:br>
            <a:r>
              <a:rPr lang="en"/>
              <a:t>	     &lt;9ml/kg       9-18 ml/kg     18-24ml/kg    &gt;24ml/kg</a:t>
            </a:r>
            <a:endParaRPr/>
          </a:p>
        </p:txBody>
      </p:sp>
      <p:pic>
        <p:nvPicPr>
          <p:cNvPr id="301" name="Google Shape;30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6825" y="595069"/>
            <a:ext cx="4362100" cy="3127206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34"/>
          <p:cNvSpPr/>
          <p:nvPr/>
        </p:nvSpPr>
        <p:spPr>
          <a:xfrm>
            <a:off x="4546825" y="1156775"/>
            <a:ext cx="4015200" cy="6198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5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Obstructive</a:t>
            </a:r>
            <a:r>
              <a:rPr lang="en"/>
              <a:t> Shock</a:t>
            </a:r>
            <a:endParaRPr/>
          </a:p>
        </p:txBody>
      </p:sp>
      <p:sp>
        <p:nvSpPr>
          <p:cNvPr id="308" name="Google Shape;308;p35"/>
          <p:cNvSpPr txBox="1"/>
          <p:nvPr>
            <p:ph idx="1" type="body"/>
          </p:nvPr>
        </p:nvSpPr>
        <p:spPr>
          <a:xfrm>
            <a:off x="4644675" y="500925"/>
            <a:ext cx="4166400" cy="174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Decreased venous return</a:t>
            </a:r>
            <a:br>
              <a:rPr lang="en"/>
            </a:br>
            <a:r>
              <a:rPr lang="en"/>
              <a:t>	Decreased preload </a:t>
            </a:r>
            <a:br>
              <a:rPr lang="en"/>
            </a:br>
            <a:r>
              <a:rPr lang="en"/>
              <a:t>		Decreased stroke volume</a:t>
            </a:r>
            <a:br>
              <a:rPr lang="en"/>
            </a:br>
            <a:r>
              <a:rPr lang="en"/>
              <a:t>			Decreased CO</a:t>
            </a:r>
            <a:br>
              <a:rPr lang="en"/>
            </a:br>
            <a:r>
              <a:rPr lang="en"/>
              <a:t>				Decreased MAP</a:t>
            </a:r>
            <a:br>
              <a:rPr lang="en"/>
            </a:br>
            <a:r>
              <a:rPr lang="en"/>
              <a:t>				Decreased DO2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Example: GDV, Cardiac tamponade, Severe PTE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grpSp>
        <p:nvGrpSpPr>
          <p:cNvPr id="309" name="Google Shape;309;p35"/>
          <p:cNvGrpSpPr/>
          <p:nvPr/>
        </p:nvGrpSpPr>
        <p:grpSpPr>
          <a:xfrm>
            <a:off x="4380750" y="2261892"/>
            <a:ext cx="4542862" cy="2881651"/>
            <a:chOff x="4380850" y="500920"/>
            <a:chExt cx="4636047" cy="4642583"/>
          </a:xfrm>
        </p:grpSpPr>
        <p:grpSp>
          <p:nvGrpSpPr>
            <p:cNvPr id="310" name="Google Shape;310;p35"/>
            <p:cNvGrpSpPr/>
            <p:nvPr/>
          </p:nvGrpSpPr>
          <p:grpSpPr>
            <a:xfrm>
              <a:off x="4380854" y="500920"/>
              <a:ext cx="4636043" cy="4642583"/>
              <a:chOff x="4102302" y="425115"/>
              <a:chExt cx="4348601" cy="4259641"/>
            </a:xfrm>
          </p:grpSpPr>
          <p:sp>
            <p:nvSpPr>
              <p:cNvPr id="311" name="Google Shape;311;p35"/>
              <p:cNvSpPr txBox="1"/>
              <p:nvPr/>
            </p:nvSpPr>
            <p:spPr>
              <a:xfrm>
                <a:off x="4102302" y="1097779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MAP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12" name="Google Shape;312;p35"/>
              <p:cNvSpPr txBox="1"/>
              <p:nvPr/>
            </p:nvSpPr>
            <p:spPr>
              <a:xfrm>
                <a:off x="5870714" y="1270958"/>
                <a:ext cx="4413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CO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13" name="Google Shape;313;p35"/>
              <p:cNvSpPr txBox="1"/>
              <p:nvPr/>
            </p:nvSpPr>
            <p:spPr>
              <a:xfrm>
                <a:off x="5595726" y="3455951"/>
                <a:ext cx="877800" cy="12288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Local</a:t>
                </a:r>
                <a:endParaRPr sz="1000"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Co2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NO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PG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Hist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14" name="Google Shape;314;p35"/>
              <p:cNvSpPr txBox="1"/>
              <p:nvPr/>
            </p:nvSpPr>
            <p:spPr>
              <a:xfrm>
                <a:off x="7627484" y="1449090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CaO2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15" name="Google Shape;315;p35"/>
              <p:cNvSpPr txBox="1"/>
              <p:nvPr/>
            </p:nvSpPr>
            <p:spPr>
              <a:xfrm>
                <a:off x="6374487" y="425115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DO2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16" name="Google Shape;316;p35"/>
              <p:cNvSpPr txBox="1"/>
              <p:nvPr/>
            </p:nvSpPr>
            <p:spPr>
              <a:xfrm>
                <a:off x="4204019" y="3455956"/>
                <a:ext cx="1314000" cy="12288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Systemic</a:t>
                </a:r>
                <a:endParaRPr sz="1000"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Vasopressin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Angiotensin II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Nervous system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17" name="Google Shape;317;p35"/>
              <p:cNvSpPr txBox="1"/>
              <p:nvPr/>
            </p:nvSpPr>
            <p:spPr>
              <a:xfrm>
                <a:off x="7573102" y="2077494"/>
                <a:ext cx="877800" cy="8484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Hb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SaO2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PaO2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18" name="Google Shape;318;p35"/>
              <p:cNvSpPr txBox="1"/>
              <p:nvPr/>
            </p:nvSpPr>
            <p:spPr>
              <a:xfrm>
                <a:off x="4992889" y="1800403"/>
                <a:ext cx="877800" cy="10686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SV</a:t>
                </a:r>
                <a:endParaRPr sz="1000"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Contractility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Preload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Afterload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19" name="Google Shape;319;p35"/>
              <p:cNvSpPr txBox="1"/>
              <p:nvPr/>
            </p:nvSpPr>
            <p:spPr>
              <a:xfrm>
                <a:off x="6170261" y="1800388"/>
                <a:ext cx="877800" cy="8220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HR</a:t>
                </a:r>
                <a:b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</a:b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Nervous system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cxnSp>
            <p:nvCxnSpPr>
              <p:cNvPr id="320" name="Google Shape;320;p35"/>
              <p:cNvCxnSpPr>
                <a:stCxn id="315" idx="2"/>
                <a:endCxn id="312" idx="0"/>
              </p:cNvCxnSpPr>
              <p:nvPr/>
            </p:nvCxnSpPr>
            <p:spPr>
              <a:xfrm flipH="1">
                <a:off x="6091437" y="776415"/>
                <a:ext cx="582600" cy="494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  <p:cxnSp>
            <p:nvCxnSpPr>
              <p:cNvPr id="321" name="Google Shape;321;p35"/>
              <p:cNvCxnSpPr>
                <a:stCxn id="315" idx="2"/>
                <a:endCxn id="314" idx="1"/>
              </p:cNvCxnSpPr>
              <p:nvPr/>
            </p:nvCxnSpPr>
            <p:spPr>
              <a:xfrm>
                <a:off x="6674037" y="776415"/>
                <a:ext cx="953400" cy="848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</p:grpSp>
        <p:cxnSp>
          <p:nvCxnSpPr>
            <p:cNvPr id="322" name="Google Shape;322;p35"/>
            <p:cNvCxnSpPr>
              <a:stCxn id="314" idx="2"/>
              <a:endCxn id="317" idx="0"/>
            </p:cNvCxnSpPr>
            <p:nvPr/>
          </p:nvCxnSpPr>
          <p:spPr>
            <a:xfrm>
              <a:off x="8458401" y="1999832"/>
              <a:ext cx="90600" cy="302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323" name="Google Shape;323;p35"/>
            <p:cNvCxnSpPr>
              <a:stCxn id="312" idx="1"/>
              <a:endCxn id="318" idx="0"/>
            </p:cNvCxnSpPr>
            <p:nvPr/>
          </p:nvCxnSpPr>
          <p:spPr>
            <a:xfrm flipH="1">
              <a:off x="5798158" y="1614246"/>
              <a:ext cx="468000" cy="385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324" name="Google Shape;324;p35"/>
            <p:cNvCxnSpPr>
              <a:stCxn id="312" idx="3"/>
              <a:endCxn id="319" idx="0"/>
            </p:cNvCxnSpPr>
            <p:nvPr/>
          </p:nvCxnSpPr>
          <p:spPr>
            <a:xfrm>
              <a:off x="6736628" y="1614246"/>
              <a:ext cx="316800" cy="385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325" name="Google Shape;325;p35"/>
            <p:cNvSpPr/>
            <p:nvPr/>
          </p:nvSpPr>
          <p:spPr>
            <a:xfrm>
              <a:off x="4380850" y="3164625"/>
              <a:ext cx="919200" cy="3855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/>
                <a:t>SVR</a:t>
              </a:r>
              <a:endParaRPr sz="1000"/>
            </a:p>
          </p:txBody>
        </p:sp>
        <p:cxnSp>
          <p:nvCxnSpPr>
            <p:cNvPr id="326" name="Google Shape;326;p35"/>
            <p:cNvCxnSpPr>
              <a:stCxn id="325" idx="4"/>
              <a:endCxn id="316" idx="0"/>
            </p:cNvCxnSpPr>
            <p:nvPr/>
          </p:nvCxnSpPr>
          <p:spPr>
            <a:xfrm>
              <a:off x="4840450" y="3550125"/>
              <a:ext cx="349200" cy="254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327" name="Google Shape;327;p35"/>
            <p:cNvCxnSpPr>
              <a:stCxn id="325" idx="4"/>
              <a:endCxn id="313" idx="0"/>
            </p:cNvCxnSpPr>
            <p:nvPr/>
          </p:nvCxnSpPr>
          <p:spPr>
            <a:xfrm>
              <a:off x="4840450" y="3550125"/>
              <a:ext cx="1600500" cy="254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328" name="Google Shape;328;p35"/>
            <p:cNvCxnSpPr>
              <a:stCxn id="311" idx="2"/>
              <a:endCxn id="325" idx="0"/>
            </p:cNvCxnSpPr>
            <p:nvPr/>
          </p:nvCxnSpPr>
          <p:spPr>
            <a:xfrm>
              <a:off x="4700204" y="1616938"/>
              <a:ext cx="140100" cy="1547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329" name="Google Shape;329;p35"/>
            <p:cNvCxnSpPr>
              <a:stCxn id="311" idx="3"/>
              <a:endCxn id="312" idx="1"/>
            </p:cNvCxnSpPr>
            <p:nvPr/>
          </p:nvCxnSpPr>
          <p:spPr>
            <a:xfrm>
              <a:off x="5019554" y="1425497"/>
              <a:ext cx="1246500" cy="188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330" name="Google Shape;330;p35"/>
            <p:cNvCxnSpPr>
              <a:endCxn id="325" idx="6"/>
            </p:cNvCxnSpPr>
            <p:nvPr/>
          </p:nvCxnSpPr>
          <p:spPr>
            <a:xfrm flipH="1">
              <a:off x="5300050" y="2996775"/>
              <a:ext cx="744900" cy="3606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6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Distributive</a:t>
            </a:r>
            <a:r>
              <a:rPr lang="en"/>
              <a:t> Shock</a:t>
            </a:r>
            <a:endParaRPr/>
          </a:p>
        </p:txBody>
      </p:sp>
      <p:sp>
        <p:nvSpPr>
          <p:cNvPr id="336" name="Google Shape;336;p36"/>
          <p:cNvSpPr txBox="1"/>
          <p:nvPr>
            <p:ph idx="1" type="body"/>
          </p:nvPr>
        </p:nvSpPr>
        <p:spPr>
          <a:xfrm>
            <a:off x="4624025" y="129100"/>
            <a:ext cx="4166400" cy="174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Decreased SVR</a:t>
            </a:r>
            <a:br>
              <a:rPr lang="en"/>
            </a:br>
            <a:r>
              <a:rPr lang="en"/>
              <a:t>	Decreased MAP</a:t>
            </a:r>
            <a:br>
              <a:rPr lang="en"/>
            </a:br>
            <a:r>
              <a:rPr lang="en"/>
              <a:t>Decreased preload due to venous pooling</a:t>
            </a:r>
            <a:br>
              <a:rPr lang="en"/>
            </a:br>
            <a:r>
              <a:rPr lang="en"/>
              <a:t>	Decreased stroke volume</a:t>
            </a:r>
            <a:br>
              <a:rPr lang="en"/>
            </a:br>
            <a:r>
              <a:rPr lang="en"/>
              <a:t>		Decreased CO</a:t>
            </a:r>
            <a:br>
              <a:rPr lang="en"/>
            </a:br>
            <a:r>
              <a:rPr lang="en"/>
              <a:t>			Decreased MAP</a:t>
            </a:r>
            <a:br>
              <a:rPr lang="en"/>
            </a:br>
            <a:r>
              <a:rPr lang="en"/>
              <a:t>			Decreased DO2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Example: Sepsis (NO), </a:t>
            </a:r>
            <a:r>
              <a:rPr lang="en"/>
              <a:t>Anaphylaxis</a:t>
            </a:r>
            <a:r>
              <a:rPr lang="en"/>
              <a:t> (Hist), Neurogenic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grpSp>
        <p:nvGrpSpPr>
          <p:cNvPr id="337" name="Google Shape;337;p36"/>
          <p:cNvGrpSpPr/>
          <p:nvPr/>
        </p:nvGrpSpPr>
        <p:grpSpPr>
          <a:xfrm>
            <a:off x="4380750" y="2261892"/>
            <a:ext cx="4542862" cy="2881651"/>
            <a:chOff x="4380850" y="500920"/>
            <a:chExt cx="4636047" cy="4642583"/>
          </a:xfrm>
        </p:grpSpPr>
        <p:grpSp>
          <p:nvGrpSpPr>
            <p:cNvPr id="338" name="Google Shape;338;p36"/>
            <p:cNvGrpSpPr/>
            <p:nvPr/>
          </p:nvGrpSpPr>
          <p:grpSpPr>
            <a:xfrm>
              <a:off x="4380854" y="500920"/>
              <a:ext cx="4636043" cy="4642583"/>
              <a:chOff x="4102302" y="425115"/>
              <a:chExt cx="4348601" cy="4259641"/>
            </a:xfrm>
          </p:grpSpPr>
          <p:sp>
            <p:nvSpPr>
              <p:cNvPr id="339" name="Google Shape;339;p36"/>
              <p:cNvSpPr txBox="1"/>
              <p:nvPr/>
            </p:nvSpPr>
            <p:spPr>
              <a:xfrm>
                <a:off x="4102302" y="1097779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MAP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40" name="Google Shape;340;p36"/>
              <p:cNvSpPr txBox="1"/>
              <p:nvPr/>
            </p:nvSpPr>
            <p:spPr>
              <a:xfrm>
                <a:off x="5870714" y="1270958"/>
                <a:ext cx="4413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CO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41" name="Google Shape;341;p36"/>
              <p:cNvSpPr txBox="1"/>
              <p:nvPr/>
            </p:nvSpPr>
            <p:spPr>
              <a:xfrm>
                <a:off x="5595726" y="3455951"/>
                <a:ext cx="877800" cy="12288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Local</a:t>
                </a:r>
                <a:endParaRPr sz="1000"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Co2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NO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PG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Hist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42" name="Google Shape;342;p36"/>
              <p:cNvSpPr txBox="1"/>
              <p:nvPr/>
            </p:nvSpPr>
            <p:spPr>
              <a:xfrm>
                <a:off x="7627484" y="1449090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CaO2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43" name="Google Shape;343;p36"/>
              <p:cNvSpPr txBox="1"/>
              <p:nvPr/>
            </p:nvSpPr>
            <p:spPr>
              <a:xfrm>
                <a:off x="6374487" y="425115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DO2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44" name="Google Shape;344;p36"/>
              <p:cNvSpPr txBox="1"/>
              <p:nvPr/>
            </p:nvSpPr>
            <p:spPr>
              <a:xfrm>
                <a:off x="4204019" y="3455956"/>
                <a:ext cx="1314000" cy="12288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Systemic</a:t>
                </a:r>
                <a:endParaRPr sz="1000"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Vasopressin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Angiotensin II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Nervous system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45" name="Google Shape;345;p36"/>
              <p:cNvSpPr txBox="1"/>
              <p:nvPr/>
            </p:nvSpPr>
            <p:spPr>
              <a:xfrm>
                <a:off x="7573102" y="2077494"/>
                <a:ext cx="877800" cy="8484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Hb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SaO2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PaO2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46" name="Google Shape;346;p36"/>
              <p:cNvSpPr txBox="1"/>
              <p:nvPr/>
            </p:nvSpPr>
            <p:spPr>
              <a:xfrm>
                <a:off x="4992889" y="1800403"/>
                <a:ext cx="877800" cy="10686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SV</a:t>
                </a:r>
                <a:endParaRPr sz="1000"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Contractility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Preload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Afterload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47" name="Google Shape;347;p36"/>
              <p:cNvSpPr txBox="1"/>
              <p:nvPr/>
            </p:nvSpPr>
            <p:spPr>
              <a:xfrm>
                <a:off x="6170261" y="1800388"/>
                <a:ext cx="877800" cy="8220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HR</a:t>
                </a:r>
                <a:b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</a:b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Nervous system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cxnSp>
            <p:nvCxnSpPr>
              <p:cNvPr id="348" name="Google Shape;348;p36"/>
              <p:cNvCxnSpPr>
                <a:stCxn id="343" idx="2"/>
                <a:endCxn id="340" idx="0"/>
              </p:cNvCxnSpPr>
              <p:nvPr/>
            </p:nvCxnSpPr>
            <p:spPr>
              <a:xfrm flipH="1">
                <a:off x="6091437" y="776415"/>
                <a:ext cx="582600" cy="494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  <p:cxnSp>
            <p:nvCxnSpPr>
              <p:cNvPr id="349" name="Google Shape;349;p36"/>
              <p:cNvCxnSpPr>
                <a:stCxn id="343" idx="2"/>
                <a:endCxn id="342" idx="1"/>
              </p:cNvCxnSpPr>
              <p:nvPr/>
            </p:nvCxnSpPr>
            <p:spPr>
              <a:xfrm>
                <a:off x="6674037" y="776415"/>
                <a:ext cx="953400" cy="848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</p:grpSp>
        <p:cxnSp>
          <p:nvCxnSpPr>
            <p:cNvPr id="350" name="Google Shape;350;p36"/>
            <p:cNvCxnSpPr>
              <a:stCxn id="342" idx="2"/>
              <a:endCxn id="345" idx="0"/>
            </p:cNvCxnSpPr>
            <p:nvPr/>
          </p:nvCxnSpPr>
          <p:spPr>
            <a:xfrm>
              <a:off x="8458401" y="1999832"/>
              <a:ext cx="90600" cy="302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351" name="Google Shape;351;p36"/>
            <p:cNvCxnSpPr>
              <a:stCxn id="340" idx="1"/>
              <a:endCxn id="346" idx="0"/>
            </p:cNvCxnSpPr>
            <p:nvPr/>
          </p:nvCxnSpPr>
          <p:spPr>
            <a:xfrm flipH="1">
              <a:off x="5798158" y="1614246"/>
              <a:ext cx="468000" cy="385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352" name="Google Shape;352;p36"/>
            <p:cNvCxnSpPr>
              <a:stCxn id="340" idx="3"/>
              <a:endCxn id="347" idx="0"/>
            </p:cNvCxnSpPr>
            <p:nvPr/>
          </p:nvCxnSpPr>
          <p:spPr>
            <a:xfrm>
              <a:off x="6736628" y="1614246"/>
              <a:ext cx="316800" cy="385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353" name="Google Shape;353;p36"/>
            <p:cNvSpPr/>
            <p:nvPr/>
          </p:nvSpPr>
          <p:spPr>
            <a:xfrm>
              <a:off x="4380850" y="3164625"/>
              <a:ext cx="919200" cy="3855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0000"/>
                  </a:solidFill>
                </a:rPr>
                <a:t>SVR</a:t>
              </a:r>
              <a:endParaRPr sz="1000">
                <a:solidFill>
                  <a:srgbClr val="FF0000"/>
                </a:solidFill>
              </a:endParaRPr>
            </a:p>
          </p:txBody>
        </p:sp>
        <p:cxnSp>
          <p:nvCxnSpPr>
            <p:cNvPr id="354" name="Google Shape;354;p36"/>
            <p:cNvCxnSpPr>
              <a:stCxn id="353" idx="4"/>
              <a:endCxn id="344" idx="0"/>
            </p:cNvCxnSpPr>
            <p:nvPr/>
          </p:nvCxnSpPr>
          <p:spPr>
            <a:xfrm>
              <a:off x="4840450" y="3550125"/>
              <a:ext cx="349200" cy="254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355" name="Google Shape;355;p36"/>
            <p:cNvCxnSpPr>
              <a:stCxn id="353" idx="4"/>
              <a:endCxn id="341" idx="0"/>
            </p:cNvCxnSpPr>
            <p:nvPr/>
          </p:nvCxnSpPr>
          <p:spPr>
            <a:xfrm>
              <a:off x="4840450" y="3550125"/>
              <a:ext cx="1600500" cy="254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356" name="Google Shape;356;p36"/>
            <p:cNvCxnSpPr>
              <a:stCxn id="339" idx="2"/>
              <a:endCxn id="353" idx="0"/>
            </p:cNvCxnSpPr>
            <p:nvPr/>
          </p:nvCxnSpPr>
          <p:spPr>
            <a:xfrm>
              <a:off x="4700204" y="1616938"/>
              <a:ext cx="140100" cy="1547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357" name="Google Shape;357;p36"/>
            <p:cNvCxnSpPr>
              <a:stCxn id="339" idx="3"/>
              <a:endCxn id="340" idx="1"/>
            </p:cNvCxnSpPr>
            <p:nvPr/>
          </p:nvCxnSpPr>
          <p:spPr>
            <a:xfrm>
              <a:off x="5019554" y="1425497"/>
              <a:ext cx="1246500" cy="188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358" name="Google Shape;358;p36"/>
            <p:cNvCxnSpPr>
              <a:endCxn id="353" idx="6"/>
            </p:cNvCxnSpPr>
            <p:nvPr/>
          </p:nvCxnSpPr>
          <p:spPr>
            <a:xfrm flipH="1">
              <a:off x="5300050" y="2996775"/>
              <a:ext cx="744900" cy="3606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7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Cardiogenic</a:t>
            </a:r>
            <a:r>
              <a:rPr lang="en"/>
              <a:t> Shock</a:t>
            </a:r>
            <a:endParaRPr/>
          </a:p>
        </p:txBody>
      </p:sp>
      <p:sp>
        <p:nvSpPr>
          <p:cNvPr id="364" name="Google Shape;364;p37"/>
          <p:cNvSpPr txBox="1"/>
          <p:nvPr>
            <p:ph idx="1" type="body"/>
          </p:nvPr>
        </p:nvSpPr>
        <p:spPr>
          <a:xfrm>
            <a:off x="4624025" y="129100"/>
            <a:ext cx="4166400" cy="174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Decreased contractility</a:t>
            </a:r>
            <a:br>
              <a:rPr lang="en"/>
            </a:br>
            <a:r>
              <a:rPr lang="en"/>
              <a:t>	Decreased stroke volume</a:t>
            </a:r>
            <a:br>
              <a:rPr lang="en"/>
            </a:br>
            <a:r>
              <a:rPr lang="en"/>
              <a:t>		Decreased CO</a:t>
            </a:r>
            <a:br>
              <a:rPr lang="en"/>
            </a:br>
            <a:r>
              <a:rPr lang="en"/>
              <a:t>			Decreased MAP</a:t>
            </a:r>
            <a:br>
              <a:rPr lang="en"/>
            </a:br>
            <a:r>
              <a:rPr lang="en"/>
              <a:t>			Decreased DO2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Example: DCM, Mitral Regurg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grpSp>
        <p:nvGrpSpPr>
          <p:cNvPr id="365" name="Google Shape;365;p37"/>
          <p:cNvGrpSpPr/>
          <p:nvPr/>
        </p:nvGrpSpPr>
        <p:grpSpPr>
          <a:xfrm>
            <a:off x="4380750" y="2261892"/>
            <a:ext cx="4542862" cy="2881651"/>
            <a:chOff x="4380850" y="500920"/>
            <a:chExt cx="4636047" cy="4642583"/>
          </a:xfrm>
        </p:grpSpPr>
        <p:grpSp>
          <p:nvGrpSpPr>
            <p:cNvPr id="366" name="Google Shape;366;p37"/>
            <p:cNvGrpSpPr/>
            <p:nvPr/>
          </p:nvGrpSpPr>
          <p:grpSpPr>
            <a:xfrm>
              <a:off x="4380854" y="500920"/>
              <a:ext cx="4636043" cy="4642583"/>
              <a:chOff x="4102302" y="425115"/>
              <a:chExt cx="4348601" cy="4259641"/>
            </a:xfrm>
          </p:grpSpPr>
          <p:sp>
            <p:nvSpPr>
              <p:cNvPr id="367" name="Google Shape;367;p37"/>
              <p:cNvSpPr txBox="1"/>
              <p:nvPr/>
            </p:nvSpPr>
            <p:spPr>
              <a:xfrm>
                <a:off x="4102302" y="1097779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MAP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68" name="Google Shape;368;p37"/>
              <p:cNvSpPr txBox="1"/>
              <p:nvPr/>
            </p:nvSpPr>
            <p:spPr>
              <a:xfrm>
                <a:off x="5870714" y="1270958"/>
                <a:ext cx="4413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CO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69" name="Google Shape;369;p37"/>
              <p:cNvSpPr txBox="1"/>
              <p:nvPr/>
            </p:nvSpPr>
            <p:spPr>
              <a:xfrm>
                <a:off x="5595726" y="3455951"/>
                <a:ext cx="877800" cy="12288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Local</a:t>
                </a:r>
                <a:endParaRPr sz="1000"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Co2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NO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PG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Hist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70" name="Google Shape;370;p37"/>
              <p:cNvSpPr txBox="1"/>
              <p:nvPr/>
            </p:nvSpPr>
            <p:spPr>
              <a:xfrm>
                <a:off x="7627484" y="1449090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CaO2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71" name="Google Shape;371;p37"/>
              <p:cNvSpPr txBox="1"/>
              <p:nvPr/>
            </p:nvSpPr>
            <p:spPr>
              <a:xfrm>
                <a:off x="6374487" y="425115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DO2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72" name="Google Shape;372;p37"/>
              <p:cNvSpPr txBox="1"/>
              <p:nvPr/>
            </p:nvSpPr>
            <p:spPr>
              <a:xfrm>
                <a:off x="4204019" y="3455956"/>
                <a:ext cx="1314000" cy="12288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Systemic</a:t>
                </a:r>
                <a:endParaRPr sz="1000"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Vasopressin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Angiotensin II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Nervous system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73" name="Google Shape;373;p37"/>
              <p:cNvSpPr txBox="1"/>
              <p:nvPr/>
            </p:nvSpPr>
            <p:spPr>
              <a:xfrm>
                <a:off x="7573102" y="2077494"/>
                <a:ext cx="877800" cy="8484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Hb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SaO2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PaO2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74" name="Google Shape;374;p37"/>
              <p:cNvSpPr txBox="1"/>
              <p:nvPr/>
            </p:nvSpPr>
            <p:spPr>
              <a:xfrm>
                <a:off x="4992889" y="1800403"/>
                <a:ext cx="877800" cy="10686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SV</a:t>
                </a:r>
                <a:endParaRPr sz="1000"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Contractility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Preload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Afterload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75" name="Google Shape;375;p37"/>
              <p:cNvSpPr txBox="1"/>
              <p:nvPr/>
            </p:nvSpPr>
            <p:spPr>
              <a:xfrm>
                <a:off x="6170261" y="1800388"/>
                <a:ext cx="877800" cy="8220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HR</a:t>
                </a:r>
                <a:b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</a:b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Nervous system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cxnSp>
            <p:nvCxnSpPr>
              <p:cNvPr id="376" name="Google Shape;376;p37"/>
              <p:cNvCxnSpPr>
                <a:stCxn id="371" idx="2"/>
                <a:endCxn id="368" idx="0"/>
              </p:cNvCxnSpPr>
              <p:nvPr/>
            </p:nvCxnSpPr>
            <p:spPr>
              <a:xfrm flipH="1">
                <a:off x="6091437" y="776415"/>
                <a:ext cx="582600" cy="494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  <p:cxnSp>
            <p:nvCxnSpPr>
              <p:cNvPr id="377" name="Google Shape;377;p37"/>
              <p:cNvCxnSpPr>
                <a:stCxn id="371" idx="2"/>
                <a:endCxn id="370" idx="1"/>
              </p:cNvCxnSpPr>
              <p:nvPr/>
            </p:nvCxnSpPr>
            <p:spPr>
              <a:xfrm>
                <a:off x="6674037" y="776415"/>
                <a:ext cx="953400" cy="848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</p:grpSp>
        <p:cxnSp>
          <p:nvCxnSpPr>
            <p:cNvPr id="378" name="Google Shape;378;p37"/>
            <p:cNvCxnSpPr>
              <a:stCxn id="370" idx="2"/>
              <a:endCxn id="373" idx="0"/>
            </p:cNvCxnSpPr>
            <p:nvPr/>
          </p:nvCxnSpPr>
          <p:spPr>
            <a:xfrm>
              <a:off x="8458401" y="1999832"/>
              <a:ext cx="90600" cy="302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379" name="Google Shape;379;p37"/>
            <p:cNvCxnSpPr>
              <a:stCxn id="368" idx="1"/>
              <a:endCxn id="374" idx="0"/>
            </p:cNvCxnSpPr>
            <p:nvPr/>
          </p:nvCxnSpPr>
          <p:spPr>
            <a:xfrm flipH="1">
              <a:off x="5798158" y="1614246"/>
              <a:ext cx="468000" cy="385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380" name="Google Shape;380;p37"/>
            <p:cNvCxnSpPr>
              <a:stCxn id="368" idx="3"/>
              <a:endCxn id="375" idx="0"/>
            </p:cNvCxnSpPr>
            <p:nvPr/>
          </p:nvCxnSpPr>
          <p:spPr>
            <a:xfrm>
              <a:off x="6736628" y="1614246"/>
              <a:ext cx="316800" cy="385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381" name="Google Shape;381;p37"/>
            <p:cNvSpPr/>
            <p:nvPr/>
          </p:nvSpPr>
          <p:spPr>
            <a:xfrm>
              <a:off x="4380850" y="3164625"/>
              <a:ext cx="919200" cy="3855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/>
                <a:t>SVR</a:t>
              </a:r>
              <a:endParaRPr sz="1000"/>
            </a:p>
          </p:txBody>
        </p:sp>
        <p:cxnSp>
          <p:nvCxnSpPr>
            <p:cNvPr id="382" name="Google Shape;382;p37"/>
            <p:cNvCxnSpPr>
              <a:stCxn id="381" idx="4"/>
              <a:endCxn id="372" idx="0"/>
            </p:cNvCxnSpPr>
            <p:nvPr/>
          </p:nvCxnSpPr>
          <p:spPr>
            <a:xfrm>
              <a:off x="4840450" y="3550125"/>
              <a:ext cx="349200" cy="254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383" name="Google Shape;383;p37"/>
            <p:cNvCxnSpPr>
              <a:stCxn id="381" idx="4"/>
              <a:endCxn id="369" idx="0"/>
            </p:cNvCxnSpPr>
            <p:nvPr/>
          </p:nvCxnSpPr>
          <p:spPr>
            <a:xfrm>
              <a:off x="4840450" y="3550125"/>
              <a:ext cx="1600500" cy="254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384" name="Google Shape;384;p37"/>
            <p:cNvCxnSpPr>
              <a:stCxn id="367" idx="2"/>
              <a:endCxn id="381" idx="0"/>
            </p:cNvCxnSpPr>
            <p:nvPr/>
          </p:nvCxnSpPr>
          <p:spPr>
            <a:xfrm>
              <a:off x="4700204" y="1616938"/>
              <a:ext cx="140100" cy="1547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385" name="Google Shape;385;p37"/>
            <p:cNvCxnSpPr>
              <a:stCxn id="367" idx="3"/>
              <a:endCxn id="368" idx="1"/>
            </p:cNvCxnSpPr>
            <p:nvPr/>
          </p:nvCxnSpPr>
          <p:spPr>
            <a:xfrm>
              <a:off x="5019554" y="1425497"/>
              <a:ext cx="1246500" cy="188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386" name="Google Shape;386;p37"/>
            <p:cNvCxnSpPr>
              <a:endCxn id="381" idx="6"/>
            </p:cNvCxnSpPr>
            <p:nvPr/>
          </p:nvCxnSpPr>
          <p:spPr>
            <a:xfrm flipH="1">
              <a:off x="5300050" y="2996775"/>
              <a:ext cx="744900" cy="3606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8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Hypoxemic</a:t>
            </a:r>
            <a:r>
              <a:rPr lang="en"/>
              <a:t> Shock</a:t>
            </a:r>
            <a:endParaRPr/>
          </a:p>
        </p:txBody>
      </p:sp>
      <p:sp>
        <p:nvSpPr>
          <p:cNvPr id="392" name="Google Shape;392;p38"/>
          <p:cNvSpPr txBox="1"/>
          <p:nvPr>
            <p:ph idx="1" type="body"/>
          </p:nvPr>
        </p:nvSpPr>
        <p:spPr>
          <a:xfrm>
            <a:off x="4624025" y="129100"/>
            <a:ext cx="4166400" cy="174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Decreased Hb or SaO2</a:t>
            </a:r>
            <a:br>
              <a:rPr lang="en"/>
            </a:br>
            <a:r>
              <a:rPr lang="en"/>
              <a:t>	Decreased CaO2</a:t>
            </a:r>
            <a:br>
              <a:rPr lang="en"/>
            </a:br>
            <a:r>
              <a:rPr lang="en"/>
              <a:t>		Decreased DO2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Example: Hemolysis, hemorrhage (sort of), CO toxicity, V/Q mismatch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grpSp>
        <p:nvGrpSpPr>
          <p:cNvPr id="393" name="Google Shape;393;p38"/>
          <p:cNvGrpSpPr/>
          <p:nvPr/>
        </p:nvGrpSpPr>
        <p:grpSpPr>
          <a:xfrm>
            <a:off x="4380750" y="2261892"/>
            <a:ext cx="4542862" cy="2881651"/>
            <a:chOff x="4380850" y="500920"/>
            <a:chExt cx="4636047" cy="4642583"/>
          </a:xfrm>
        </p:grpSpPr>
        <p:grpSp>
          <p:nvGrpSpPr>
            <p:cNvPr id="394" name="Google Shape;394;p38"/>
            <p:cNvGrpSpPr/>
            <p:nvPr/>
          </p:nvGrpSpPr>
          <p:grpSpPr>
            <a:xfrm>
              <a:off x="4380854" y="500920"/>
              <a:ext cx="4636043" cy="4642583"/>
              <a:chOff x="4102302" y="425115"/>
              <a:chExt cx="4348601" cy="4259641"/>
            </a:xfrm>
          </p:grpSpPr>
          <p:sp>
            <p:nvSpPr>
              <p:cNvPr id="395" name="Google Shape;395;p38"/>
              <p:cNvSpPr txBox="1"/>
              <p:nvPr/>
            </p:nvSpPr>
            <p:spPr>
              <a:xfrm>
                <a:off x="4102302" y="1097779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MAP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96" name="Google Shape;396;p38"/>
              <p:cNvSpPr txBox="1"/>
              <p:nvPr/>
            </p:nvSpPr>
            <p:spPr>
              <a:xfrm>
                <a:off x="5870714" y="1270958"/>
                <a:ext cx="4413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CO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97" name="Google Shape;397;p38"/>
              <p:cNvSpPr txBox="1"/>
              <p:nvPr/>
            </p:nvSpPr>
            <p:spPr>
              <a:xfrm>
                <a:off x="5595726" y="3455951"/>
                <a:ext cx="877800" cy="12288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Local</a:t>
                </a:r>
                <a:endParaRPr sz="1000"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Co2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NO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PG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Hist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98" name="Google Shape;398;p38"/>
              <p:cNvSpPr txBox="1"/>
              <p:nvPr/>
            </p:nvSpPr>
            <p:spPr>
              <a:xfrm>
                <a:off x="7627484" y="1449090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CaO2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399" name="Google Shape;399;p38"/>
              <p:cNvSpPr txBox="1"/>
              <p:nvPr/>
            </p:nvSpPr>
            <p:spPr>
              <a:xfrm>
                <a:off x="6374487" y="425115"/>
                <a:ext cx="599100" cy="35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DO2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00" name="Google Shape;400;p38"/>
              <p:cNvSpPr txBox="1"/>
              <p:nvPr/>
            </p:nvSpPr>
            <p:spPr>
              <a:xfrm>
                <a:off x="4204019" y="3455956"/>
                <a:ext cx="1314000" cy="12288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Systemic</a:t>
                </a:r>
                <a:endParaRPr sz="1000"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Vasopressin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Angiotensin II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Nervous system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01" name="Google Shape;401;p38"/>
              <p:cNvSpPr txBox="1"/>
              <p:nvPr/>
            </p:nvSpPr>
            <p:spPr>
              <a:xfrm>
                <a:off x="7573102" y="2077494"/>
                <a:ext cx="877800" cy="8484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Hb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rgbClr val="FF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SaO2</a:t>
                </a:r>
                <a:endParaRPr sz="1000">
                  <a:solidFill>
                    <a:srgbClr val="FF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PaO2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02" name="Google Shape;402;p38"/>
              <p:cNvSpPr txBox="1"/>
              <p:nvPr/>
            </p:nvSpPr>
            <p:spPr>
              <a:xfrm>
                <a:off x="4992889" y="1800403"/>
                <a:ext cx="877800" cy="10686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SV</a:t>
                </a:r>
                <a:endParaRPr sz="1000" u="sng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Contractility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Preload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Afterload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03" name="Google Shape;403;p38"/>
              <p:cNvSpPr txBox="1"/>
              <p:nvPr/>
            </p:nvSpPr>
            <p:spPr>
              <a:xfrm>
                <a:off x="6170261" y="1800388"/>
                <a:ext cx="877800" cy="822000"/>
              </a:xfrm>
              <a:prstGeom prst="rect">
                <a:avLst/>
              </a:prstGeom>
              <a:noFill/>
              <a:ln cap="flat" cmpd="sng" w="9525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 u="sng">
                    <a:latin typeface="Roboto"/>
                    <a:ea typeface="Roboto"/>
                    <a:cs typeface="Roboto"/>
                    <a:sym typeface="Roboto"/>
                  </a:rPr>
                  <a:t>HR</a:t>
                </a:r>
                <a:b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</a:br>
                <a:r>
                  <a:rPr lang="en" sz="1000">
                    <a:latin typeface="Roboto"/>
                    <a:ea typeface="Roboto"/>
                    <a:cs typeface="Roboto"/>
                    <a:sym typeface="Roboto"/>
                  </a:rPr>
                  <a:t>Nervous system</a:t>
                </a:r>
                <a:endParaRPr sz="10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cxnSp>
            <p:nvCxnSpPr>
              <p:cNvPr id="404" name="Google Shape;404;p38"/>
              <p:cNvCxnSpPr>
                <a:stCxn id="399" idx="2"/>
                <a:endCxn id="396" idx="0"/>
              </p:cNvCxnSpPr>
              <p:nvPr/>
            </p:nvCxnSpPr>
            <p:spPr>
              <a:xfrm flipH="1">
                <a:off x="6091437" y="776415"/>
                <a:ext cx="582600" cy="494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  <p:cxnSp>
            <p:nvCxnSpPr>
              <p:cNvPr id="405" name="Google Shape;405;p38"/>
              <p:cNvCxnSpPr>
                <a:stCxn id="399" idx="2"/>
                <a:endCxn id="398" idx="1"/>
              </p:cNvCxnSpPr>
              <p:nvPr/>
            </p:nvCxnSpPr>
            <p:spPr>
              <a:xfrm>
                <a:off x="6674037" y="776415"/>
                <a:ext cx="953400" cy="8484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triangle"/>
              </a:ln>
            </p:spPr>
          </p:cxnSp>
        </p:grpSp>
        <p:cxnSp>
          <p:nvCxnSpPr>
            <p:cNvPr id="406" name="Google Shape;406;p38"/>
            <p:cNvCxnSpPr>
              <a:stCxn id="398" idx="2"/>
              <a:endCxn id="401" idx="0"/>
            </p:cNvCxnSpPr>
            <p:nvPr/>
          </p:nvCxnSpPr>
          <p:spPr>
            <a:xfrm>
              <a:off x="8458401" y="1999832"/>
              <a:ext cx="90600" cy="302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407" name="Google Shape;407;p38"/>
            <p:cNvCxnSpPr>
              <a:stCxn id="396" idx="1"/>
              <a:endCxn id="402" idx="0"/>
            </p:cNvCxnSpPr>
            <p:nvPr/>
          </p:nvCxnSpPr>
          <p:spPr>
            <a:xfrm flipH="1">
              <a:off x="5798158" y="1614246"/>
              <a:ext cx="468000" cy="385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408" name="Google Shape;408;p38"/>
            <p:cNvCxnSpPr>
              <a:stCxn id="396" idx="3"/>
              <a:endCxn id="403" idx="0"/>
            </p:cNvCxnSpPr>
            <p:nvPr/>
          </p:nvCxnSpPr>
          <p:spPr>
            <a:xfrm>
              <a:off x="6736628" y="1614246"/>
              <a:ext cx="316800" cy="3855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409" name="Google Shape;409;p38"/>
            <p:cNvSpPr/>
            <p:nvPr/>
          </p:nvSpPr>
          <p:spPr>
            <a:xfrm>
              <a:off x="4380850" y="3164625"/>
              <a:ext cx="919200" cy="3855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/>
                <a:t>SVR</a:t>
              </a:r>
              <a:endParaRPr sz="1000"/>
            </a:p>
          </p:txBody>
        </p:sp>
        <p:cxnSp>
          <p:nvCxnSpPr>
            <p:cNvPr id="410" name="Google Shape;410;p38"/>
            <p:cNvCxnSpPr>
              <a:stCxn id="409" idx="4"/>
              <a:endCxn id="400" idx="0"/>
            </p:cNvCxnSpPr>
            <p:nvPr/>
          </p:nvCxnSpPr>
          <p:spPr>
            <a:xfrm>
              <a:off x="4840450" y="3550125"/>
              <a:ext cx="349200" cy="254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411" name="Google Shape;411;p38"/>
            <p:cNvCxnSpPr>
              <a:stCxn id="409" idx="4"/>
              <a:endCxn id="397" idx="0"/>
            </p:cNvCxnSpPr>
            <p:nvPr/>
          </p:nvCxnSpPr>
          <p:spPr>
            <a:xfrm>
              <a:off x="4840450" y="3550125"/>
              <a:ext cx="1600500" cy="254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412" name="Google Shape;412;p38"/>
            <p:cNvCxnSpPr>
              <a:stCxn id="395" idx="2"/>
              <a:endCxn id="409" idx="0"/>
            </p:cNvCxnSpPr>
            <p:nvPr/>
          </p:nvCxnSpPr>
          <p:spPr>
            <a:xfrm>
              <a:off x="4700204" y="1616938"/>
              <a:ext cx="140100" cy="1547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413" name="Google Shape;413;p38"/>
            <p:cNvCxnSpPr>
              <a:stCxn id="395" idx="3"/>
              <a:endCxn id="396" idx="1"/>
            </p:cNvCxnSpPr>
            <p:nvPr/>
          </p:nvCxnSpPr>
          <p:spPr>
            <a:xfrm>
              <a:off x="5019554" y="1425497"/>
              <a:ext cx="1246500" cy="188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414" name="Google Shape;414;p38"/>
            <p:cNvCxnSpPr>
              <a:endCxn id="409" idx="6"/>
            </p:cNvCxnSpPr>
            <p:nvPr/>
          </p:nvCxnSpPr>
          <p:spPr>
            <a:xfrm flipH="1">
              <a:off x="5300050" y="2996775"/>
              <a:ext cx="744900" cy="3606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9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Types of Shock</a:t>
            </a:r>
            <a:endParaRPr/>
          </a:p>
        </p:txBody>
      </p:sp>
      <p:pic>
        <p:nvPicPr>
          <p:cNvPr id="420" name="Google Shape;42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1813" y="1195575"/>
            <a:ext cx="7500376" cy="325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0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Types of Shock</a:t>
            </a:r>
            <a:endParaRPr/>
          </a:p>
        </p:txBody>
      </p:sp>
      <p:pic>
        <p:nvPicPr>
          <p:cNvPr id="426" name="Google Shape;42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4350" y="357749"/>
            <a:ext cx="5486351" cy="4694025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40"/>
          <p:cNvSpPr txBox="1"/>
          <p:nvPr>
            <p:ph idx="1" type="body"/>
          </p:nvPr>
        </p:nvSpPr>
        <p:spPr>
          <a:xfrm>
            <a:off x="265475" y="1616375"/>
            <a:ext cx="2946600" cy="328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PWP: pulmonary wedge pressure - </a:t>
            </a:r>
            <a:br>
              <a:rPr lang="en">
                <a:solidFill>
                  <a:srgbClr val="FFFFFF"/>
                </a:solidFill>
              </a:rPr>
            </a:br>
            <a:r>
              <a:rPr lang="en">
                <a:solidFill>
                  <a:srgbClr val="FFFFFF"/>
                </a:solidFill>
              </a:rPr>
              <a:t>           </a:t>
            </a:r>
            <a:r>
              <a:rPr lang="en">
                <a:solidFill>
                  <a:srgbClr val="FFFFFF"/>
                </a:solidFill>
              </a:rPr>
              <a:t>analogous</a:t>
            </a:r>
            <a:r>
              <a:rPr lang="en">
                <a:solidFill>
                  <a:srgbClr val="FFFFFF"/>
                </a:solidFill>
              </a:rPr>
              <a:t> to left preload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CVP: central venous pressure -</a:t>
            </a:r>
            <a:br>
              <a:rPr lang="en">
                <a:solidFill>
                  <a:srgbClr val="FFFFFF"/>
                </a:solidFill>
              </a:rPr>
            </a:br>
            <a:r>
              <a:rPr lang="en">
                <a:solidFill>
                  <a:srgbClr val="FFFFFF"/>
                </a:solidFill>
              </a:rPr>
              <a:t>          </a:t>
            </a:r>
            <a:r>
              <a:rPr lang="en">
                <a:solidFill>
                  <a:srgbClr val="FFFFFF"/>
                </a:solidFill>
              </a:rPr>
              <a:t>analogous</a:t>
            </a:r>
            <a:r>
              <a:rPr lang="en">
                <a:solidFill>
                  <a:srgbClr val="FFFFFF"/>
                </a:solidFill>
              </a:rPr>
              <a:t> to right preload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SVO2: venous O2 saturation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1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Stages of Shock</a:t>
            </a:r>
            <a:endParaRPr/>
          </a:p>
        </p:txBody>
      </p:sp>
      <p:sp>
        <p:nvSpPr>
          <p:cNvPr id="433" name="Google Shape;433;p41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Compensated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/>
              <a:t>Redistribution</a:t>
            </a:r>
            <a:r>
              <a:rPr lang="en"/>
              <a:t> of fluid from </a:t>
            </a:r>
            <a:r>
              <a:rPr lang="en"/>
              <a:t>interstitial</a:t>
            </a:r>
            <a:r>
              <a:rPr lang="en"/>
              <a:t> to vascular 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/>
              <a:t>Vasoactive</a:t>
            </a:r>
            <a:r>
              <a:rPr lang="en"/>
              <a:t> agents to maintain BP</a:t>
            </a:r>
            <a:endParaRPr/>
          </a:p>
          <a:p>
            <a:pPr indent="-298450" lvl="2" marL="1371600" rtl="0" algn="l">
              <a:spcBef>
                <a:spcPts val="0"/>
              </a:spcBef>
              <a:spcAft>
                <a:spcPts val="0"/>
              </a:spcAft>
              <a:buSzPts val="1100"/>
              <a:buAutoNum type="romanLcPeriod"/>
            </a:pPr>
            <a:r>
              <a:rPr lang="en"/>
              <a:t>Catecholamines</a:t>
            </a:r>
            <a:endParaRPr/>
          </a:p>
          <a:p>
            <a:pPr indent="-298450" lvl="2" marL="1371600" rtl="0" algn="l">
              <a:spcBef>
                <a:spcPts val="0"/>
              </a:spcBef>
              <a:spcAft>
                <a:spcPts val="0"/>
              </a:spcAft>
              <a:buSzPts val="1100"/>
              <a:buAutoNum type="romanLcPeriod"/>
            </a:pPr>
            <a:r>
              <a:rPr lang="en"/>
              <a:t>Vasopressin</a:t>
            </a:r>
            <a:endParaRPr/>
          </a:p>
          <a:p>
            <a:pPr indent="-298450" lvl="2" marL="1371600" rtl="0" algn="l">
              <a:spcBef>
                <a:spcPts val="0"/>
              </a:spcBef>
              <a:spcAft>
                <a:spcPts val="0"/>
              </a:spcAft>
              <a:buSzPts val="1100"/>
              <a:buAutoNum type="romanLcPeriod"/>
            </a:pPr>
            <a:r>
              <a:rPr lang="en"/>
              <a:t>Renin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Decompensated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/>
              <a:t>Hypotension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/>
              <a:t>Hyperlactatemia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/>
              <a:t>Anaerobic metabolism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en"/>
              <a:t>Terminal 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/>
              <a:t>Cell Death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/>
              <a:t>Diminished</a:t>
            </a:r>
            <a:r>
              <a:rPr lang="en"/>
              <a:t> catecholamine response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/>
              <a:t>Depleted vasopressin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AutoNum type="alphaLcPeriod"/>
            </a:pPr>
            <a:r>
              <a:rPr lang="en"/>
              <a:t>Increased NO production -&gt; vasodilation -&gt; pooling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  <p:sp>
        <p:nvSpPr>
          <p:cNvPr id="77" name="Google Shape;77;p15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Critical Care Medicine, Parillo and Dellinger, 4th ed.</a:t>
            </a:r>
            <a:br>
              <a:rPr lang="en"/>
            </a:br>
            <a:r>
              <a:rPr lang="en"/>
              <a:t>	Chapter 21: Circulatory Shock</a:t>
            </a:r>
            <a:br>
              <a:rPr lang="en"/>
            </a:br>
            <a:r>
              <a:rPr lang="en"/>
              <a:t>	Available via confluence: June 16 2014-15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Silverstein and Hopper, 2nd ed. </a:t>
            </a:r>
            <a:br>
              <a:rPr lang="en"/>
            </a:br>
            <a:r>
              <a:rPr lang="en"/>
              <a:t>	Chapter 5: Shock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Functional Hemodynamic Monitoring. 2005.</a:t>
            </a:r>
            <a:br>
              <a:rPr lang="en"/>
            </a:br>
            <a:r>
              <a:rPr lang="en"/>
              <a:t>	DO2/VO2 Relationships. </a:t>
            </a:r>
            <a:br>
              <a:rPr lang="en"/>
            </a:br>
            <a:r>
              <a:rPr lang="en"/>
              <a:t>	By: JL Vincent</a:t>
            </a:r>
            <a:br>
              <a:rPr lang="en"/>
            </a:br>
            <a:r>
              <a:rPr lang="en"/>
              <a:t>	Pages 251-258</a:t>
            </a:r>
            <a:br>
              <a:rPr lang="en"/>
            </a:br>
            <a:r>
              <a:rPr lang="en"/>
              <a:t>	</a:t>
            </a:r>
            <a:r>
              <a:rPr lang="en"/>
              <a:t>Available via Cornell Library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Critical Care Medicine. 2013</a:t>
            </a:r>
            <a:br>
              <a:rPr lang="en"/>
            </a:br>
            <a:r>
              <a:rPr lang="en"/>
              <a:t>	Venous Return in Critical Illness.</a:t>
            </a:r>
            <a:br>
              <a:rPr lang="en"/>
            </a:br>
            <a:r>
              <a:rPr lang="en"/>
              <a:t>	By: Funk, Jacobsohn, Kumar</a:t>
            </a:r>
            <a:br>
              <a:rPr lang="en"/>
            </a:br>
            <a:r>
              <a:rPr lang="en"/>
              <a:t>	Open source: emcrit.org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42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Compensatory Shock</a:t>
            </a:r>
            <a:endParaRPr/>
          </a:p>
        </p:txBody>
      </p:sp>
      <p:sp>
        <p:nvSpPr>
          <p:cNvPr id="439" name="Google Shape;439;p42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3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Vasopressin</a:t>
            </a:r>
            <a:endParaRPr/>
          </a:p>
        </p:txBody>
      </p:sp>
      <p:sp>
        <p:nvSpPr>
          <p:cNvPr id="445" name="Google Shape;445;p43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46" name="Google Shape;44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5450" y="1226925"/>
            <a:ext cx="4598625" cy="359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Angiotensin II</a:t>
            </a:r>
            <a:endParaRPr/>
          </a:p>
        </p:txBody>
      </p:sp>
      <p:sp>
        <p:nvSpPr>
          <p:cNvPr id="452" name="Google Shape;452;p4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53" name="Google Shape;45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200" y="1044950"/>
            <a:ext cx="7248874" cy="4005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5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Neurohormonal Response</a:t>
            </a:r>
            <a:endParaRPr/>
          </a:p>
        </p:txBody>
      </p:sp>
      <p:sp>
        <p:nvSpPr>
          <p:cNvPr id="459" name="Google Shape;459;p45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60" name="Google Shape;46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4625" y="1218725"/>
            <a:ext cx="4908475" cy="381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6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Vasoactive</a:t>
            </a:r>
            <a:r>
              <a:rPr lang="en"/>
              <a:t> Response</a:t>
            </a:r>
            <a:endParaRPr/>
          </a:p>
        </p:txBody>
      </p:sp>
      <p:sp>
        <p:nvSpPr>
          <p:cNvPr id="466" name="Google Shape;466;p46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67" name="Google Shape;467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5750" y="1655975"/>
            <a:ext cx="7068126" cy="3324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7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Venous Response</a:t>
            </a:r>
            <a:endParaRPr/>
          </a:p>
        </p:txBody>
      </p:sp>
      <p:sp>
        <p:nvSpPr>
          <p:cNvPr id="473" name="Google Shape;473;p47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74" name="Google Shape;474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725" y="1125547"/>
            <a:ext cx="9144001" cy="3698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48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Resources</a:t>
            </a:r>
            <a:endParaRPr/>
          </a:p>
        </p:txBody>
      </p:sp>
      <p:sp>
        <p:nvSpPr>
          <p:cNvPr id="480" name="Google Shape;480;p48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Critical Care Medicine, Parillo and Dellinger, 4th ed.</a:t>
            </a:r>
            <a:br>
              <a:rPr lang="en"/>
            </a:br>
            <a:r>
              <a:rPr lang="en"/>
              <a:t>	Chapter 21: Circulatory Shock</a:t>
            </a:r>
            <a:br>
              <a:rPr lang="en"/>
            </a:br>
            <a:r>
              <a:rPr lang="en"/>
              <a:t>	Available via confluence: June 16 2014-15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Silverstein and Hopper, 2nd ed. </a:t>
            </a:r>
            <a:br>
              <a:rPr lang="en"/>
            </a:br>
            <a:r>
              <a:rPr lang="en"/>
              <a:t>	Chapter 5: Shock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Functional Hemodynamic Monitoring. 2005.</a:t>
            </a:r>
            <a:br>
              <a:rPr lang="en"/>
            </a:br>
            <a:r>
              <a:rPr lang="en"/>
              <a:t>	DO2/VO2 Relationships. </a:t>
            </a:r>
            <a:br>
              <a:rPr lang="en"/>
            </a:br>
            <a:r>
              <a:rPr lang="en"/>
              <a:t>	By: JL Vincent</a:t>
            </a:r>
            <a:br>
              <a:rPr lang="en"/>
            </a:br>
            <a:r>
              <a:rPr lang="en"/>
              <a:t>	Pages 251-258</a:t>
            </a:r>
            <a:br>
              <a:rPr lang="en"/>
            </a:br>
            <a:r>
              <a:rPr lang="en"/>
              <a:t>	Available via Cornell Library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Critical Care Medicine. 2013</a:t>
            </a:r>
            <a:br>
              <a:rPr lang="en"/>
            </a:br>
            <a:r>
              <a:rPr lang="en"/>
              <a:t>	Venous Return in Critical Illness.</a:t>
            </a:r>
            <a:br>
              <a:rPr lang="en"/>
            </a:br>
            <a:r>
              <a:rPr lang="en"/>
              <a:t>	By: Funk, Jacobsohn, Kumar</a:t>
            </a:r>
            <a:br>
              <a:rPr lang="en"/>
            </a:br>
            <a:r>
              <a:rPr lang="en"/>
              <a:t>	Open source: emcrit.org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49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</a:t>
            </a:r>
            <a:endParaRPr/>
          </a:p>
        </p:txBody>
      </p:sp>
      <p:sp>
        <p:nvSpPr>
          <p:cNvPr id="486" name="Google Shape;486;p49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487" name="Google Shape;487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7650" y="1112774"/>
            <a:ext cx="5032425" cy="387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Definition of Shock</a:t>
            </a:r>
            <a:endParaRPr/>
          </a:p>
        </p:txBody>
      </p:sp>
      <p:sp>
        <p:nvSpPr>
          <p:cNvPr id="83" name="Google Shape;83;p16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Oxygen </a:t>
            </a:r>
            <a:r>
              <a:rPr b="1" lang="en"/>
              <a:t>consumption</a:t>
            </a:r>
            <a:r>
              <a:rPr b="1" lang="en"/>
              <a:t> (VO2) &gt; Oxygen delivery (DO2)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"/>
              <a:t>Widespread reduction in effective tissue perfusion leads to cellular injury</a:t>
            </a:r>
            <a:r>
              <a:rPr b="1" lang="en"/>
              <a:t>	</a:t>
            </a:r>
            <a:r>
              <a:rPr lang="en"/>
              <a:t>	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Definition of Shock</a:t>
            </a:r>
            <a:endParaRPr/>
          </a:p>
        </p:txBody>
      </p:sp>
      <p:sp>
        <p:nvSpPr>
          <p:cNvPr id="89" name="Google Shape;89;p17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VO2 &gt; DO2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VO2 = </a:t>
            </a:r>
            <a:r>
              <a:rPr i="1" lang="en"/>
              <a:t>f </a:t>
            </a:r>
            <a:r>
              <a:rPr lang="en"/>
              <a:t>(obligatory + facultative)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	Obligatory are cell health</a:t>
            </a:r>
            <a:br>
              <a:rPr lang="en"/>
            </a:br>
            <a:r>
              <a:rPr lang="en"/>
              <a:t>		Repair</a:t>
            </a:r>
            <a:br>
              <a:rPr lang="en"/>
            </a:br>
            <a:r>
              <a:rPr lang="en"/>
              <a:t>		Maintenance</a:t>
            </a:r>
            <a:br>
              <a:rPr lang="en"/>
            </a:br>
            <a:r>
              <a:rPr lang="en"/>
              <a:t>		Growth</a:t>
            </a:r>
            <a:br>
              <a:rPr lang="en"/>
            </a:br>
            <a:r>
              <a:rPr lang="en"/>
              <a:t>		Membrane transport</a:t>
            </a:r>
            <a:br>
              <a:rPr lang="en"/>
            </a:br>
            <a:br>
              <a:rPr lang="en"/>
            </a:br>
            <a:r>
              <a:rPr lang="en"/>
              <a:t>	Facultative are cellular ‘jobs’</a:t>
            </a:r>
            <a:br>
              <a:rPr lang="en"/>
            </a:br>
            <a:r>
              <a:rPr lang="en"/>
              <a:t>		Biosynthesis</a:t>
            </a:r>
            <a:br>
              <a:rPr lang="en"/>
            </a:br>
            <a:r>
              <a:rPr lang="en"/>
              <a:t>		Contractility</a:t>
            </a:r>
            <a:br>
              <a:rPr lang="en"/>
            </a:br>
            <a:r>
              <a:rPr lang="en"/>
              <a:t>		Electrolyte transport</a:t>
            </a:r>
            <a:br>
              <a:rPr lang="en"/>
            </a:br>
            <a:r>
              <a:rPr lang="en"/>
              <a:t>		Protein transport</a:t>
            </a:r>
            <a:br>
              <a:rPr lang="en"/>
            </a:br>
            <a:r>
              <a:rPr lang="en"/>
              <a:t>		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Definition of Shock</a:t>
            </a:r>
            <a:endParaRPr/>
          </a:p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VO2 &gt; DO2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VO2 = </a:t>
            </a:r>
            <a:r>
              <a:rPr i="1" lang="en"/>
              <a:t>f</a:t>
            </a:r>
            <a:r>
              <a:rPr lang="en"/>
              <a:t> (obligatory + facultative)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DO2 = </a:t>
            </a:r>
            <a:r>
              <a:rPr i="1" lang="en"/>
              <a:t>f </a:t>
            </a:r>
            <a:r>
              <a:rPr lang="en"/>
              <a:t>(central + peripheral)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Central factors</a:t>
            </a:r>
            <a:br>
              <a:rPr lang="en"/>
            </a:br>
            <a:r>
              <a:rPr lang="en"/>
              <a:t>		Cardiac Output</a:t>
            </a:r>
            <a:br>
              <a:rPr lang="en"/>
            </a:br>
            <a:r>
              <a:rPr lang="en"/>
              <a:t>		[Hb]</a:t>
            </a:r>
            <a:br>
              <a:rPr lang="en"/>
            </a:br>
            <a:r>
              <a:rPr lang="en"/>
              <a:t>		PaO2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	Peripheral factors</a:t>
            </a:r>
            <a:br>
              <a:rPr lang="en"/>
            </a:br>
            <a:r>
              <a:rPr lang="en"/>
              <a:t>		Distribution of cardiac output</a:t>
            </a:r>
            <a:br>
              <a:rPr lang="en"/>
            </a:br>
            <a:r>
              <a:rPr lang="en"/>
              <a:t>			Autonomic control of vascular tone</a:t>
            </a:r>
            <a:br>
              <a:rPr lang="en"/>
            </a:br>
            <a:r>
              <a:rPr lang="en"/>
              <a:t>			Local vessel responses</a:t>
            </a:r>
            <a:br>
              <a:rPr lang="en"/>
            </a:br>
            <a:r>
              <a:rPr lang="en"/>
              <a:t>			</a:t>
            </a:r>
            <a:r>
              <a:rPr lang="en"/>
              <a:t>Affinity</a:t>
            </a:r>
            <a:r>
              <a:rPr lang="en"/>
              <a:t> of Hb for O2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Definition of Shock</a:t>
            </a:r>
            <a:endParaRPr/>
          </a:p>
        </p:txBody>
      </p:sp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VO2 &gt; DO2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VO2 = </a:t>
            </a:r>
            <a:r>
              <a:rPr i="1" lang="en"/>
              <a:t>f </a:t>
            </a:r>
            <a:r>
              <a:rPr lang="en"/>
              <a:t>(obligatory + facultative)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DO2 = </a:t>
            </a:r>
            <a:r>
              <a:rPr i="1" lang="en"/>
              <a:t>f </a:t>
            </a:r>
            <a:r>
              <a:rPr lang="en"/>
              <a:t>(central + peripheral)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Central factors</a:t>
            </a:r>
            <a:br>
              <a:rPr lang="en"/>
            </a:br>
            <a:r>
              <a:rPr b="1" lang="en">
                <a:solidFill>
                  <a:srgbClr val="000000"/>
                </a:solidFill>
              </a:rPr>
              <a:t>Cardiac Output far more important in regulation as this CAN change acutely, whereas [Hb] cannot and SaO2 cannot increase beyond 100%</a:t>
            </a:r>
            <a:br>
              <a:rPr lang="en"/>
            </a:br>
            <a:r>
              <a:rPr lang="en"/>
              <a:t>		[Hb]</a:t>
            </a:r>
            <a:br>
              <a:rPr lang="en"/>
            </a:br>
            <a:r>
              <a:rPr lang="en"/>
              <a:t>		PaO2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</a:t>
            </a:r>
            <a:r>
              <a:rPr lang="en"/>
              <a:t>Peripheral factors</a:t>
            </a:r>
            <a:br>
              <a:rPr lang="en"/>
            </a:br>
            <a:r>
              <a:rPr lang="en"/>
              <a:t>		Distribution of cardiac output</a:t>
            </a:r>
            <a:br>
              <a:rPr lang="en"/>
            </a:br>
            <a:r>
              <a:rPr lang="en"/>
              <a:t>			Autonomic control of vascular tone</a:t>
            </a:r>
            <a:br>
              <a:rPr lang="en"/>
            </a:br>
            <a:r>
              <a:rPr lang="en"/>
              <a:t>			Local vessel responses</a:t>
            </a:r>
            <a:br>
              <a:rPr lang="en"/>
            </a:br>
            <a:r>
              <a:rPr lang="en"/>
              <a:t>			Affinity of Hb for O2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Definition of Shock</a:t>
            </a:r>
            <a:endParaRPr/>
          </a:p>
        </p:txBody>
      </p:sp>
      <p:sp>
        <p:nvSpPr>
          <p:cNvPr id="107" name="Google Shape;107;p20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VO2 &gt; DO2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VO2 = </a:t>
            </a:r>
            <a:r>
              <a:rPr i="1" lang="en"/>
              <a:t>f </a:t>
            </a:r>
            <a:r>
              <a:rPr lang="en"/>
              <a:t>(obligatory + facultative)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DO2 = </a:t>
            </a:r>
            <a:r>
              <a:rPr i="1" lang="en"/>
              <a:t>f </a:t>
            </a:r>
            <a:r>
              <a:rPr lang="en"/>
              <a:t>(central + peripheral)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Central factors</a:t>
            </a:r>
            <a:br>
              <a:rPr lang="en"/>
            </a:br>
            <a:r>
              <a:rPr lang="en"/>
              <a:t>		Cardiac Output</a:t>
            </a:r>
            <a:br>
              <a:rPr lang="en"/>
            </a:br>
            <a:r>
              <a:rPr lang="en"/>
              <a:t>		[Hb]</a:t>
            </a:r>
            <a:br>
              <a:rPr lang="en"/>
            </a:br>
            <a:r>
              <a:rPr lang="en"/>
              <a:t>		PaO2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	</a:t>
            </a:r>
            <a:r>
              <a:rPr lang="en"/>
              <a:t>Peripheral factors</a:t>
            </a:r>
            <a:br>
              <a:rPr lang="en"/>
            </a:br>
            <a:r>
              <a:rPr lang="en"/>
              <a:t>		Distribution of cardiac output</a:t>
            </a:r>
            <a:br>
              <a:rPr lang="en"/>
            </a:br>
            <a:r>
              <a:rPr lang="en"/>
              <a:t>			Autonomic control of vascular tone</a:t>
            </a:r>
            <a:br>
              <a:rPr lang="en"/>
            </a:br>
            <a:r>
              <a:rPr lang="en"/>
              <a:t>			Local vessel responses</a:t>
            </a:r>
            <a:br>
              <a:rPr lang="en"/>
            </a:br>
            <a:r>
              <a:rPr lang="en"/>
              <a:t>			Affinity of Hb for O2</a:t>
            </a:r>
            <a:br>
              <a:rPr lang="en"/>
            </a:br>
            <a:r>
              <a:rPr lang="en"/>
              <a:t>	</a:t>
            </a:r>
            <a:r>
              <a:rPr b="1" lang="en">
                <a:solidFill>
                  <a:srgbClr val="000000"/>
                </a:solidFill>
              </a:rPr>
              <a:t>Influenced by inflammatory conditions via</a:t>
            </a:r>
            <a:br>
              <a:rPr b="1" lang="en">
                <a:solidFill>
                  <a:srgbClr val="000000"/>
                </a:solidFill>
              </a:rPr>
            </a:br>
            <a:r>
              <a:rPr b="1" lang="en">
                <a:solidFill>
                  <a:srgbClr val="000000"/>
                </a:solidFill>
              </a:rPr>
              <a:t>	microthrombi, altered tone, edema</a:t>
            </a:r>
            <a:endParaRPr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Deeper into equations</a:t>
            </a:r>
            <a:endParaRPr/>
          </a:p>
        </p:txBody>
      </p:sp>
      <p:sp>
        <p:nvSpPr>
          <p:cNvPr id="113" name="Google Shape;113;p21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Difference between molecular oxygen measures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PaO2</a:t>
            </a:r>
            <a:r>
              <a:rPr lang="en"/>
              <a:t>: Partial pressure arterial oxygen</a:t>
            </a:r>
            <a:br>
              <a:rPr lang="en"/>
            </a:br>
            <a:r>
              <a:rPr lang="en"/>
              <a:t>	Free oxygen dissolved in plasma</a:t>
            </a:r>
            <a:br>
              <a:rPr lang="en"/>
            </a:br>
            <a:r>
              <a:rPr lang="en"/>
              <a:t>	Units: mmHg</a:t>
            </a:r>
            <a:br>
              <a:rPr lang="en"/>
            </a:br>
            <a:r>
              <a:rPr lang="en"/>
              <a:t>	Does not quantify the bound O2</a:t>
            </a:r>
            <a:endParaRPr b="1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/>
              <a:t>SaO2 </a:t>
            </a:r>
            <a:r>
              <a:rPr lang="en"/>
              <a:t>and </a:t>
            </a:r>
            <a:r>
              <a:rPr b="1" lang="en"/>
              <a:t>SpO2</a:t>
            </a:r>
            <a:r>
              <a:rPr lang="en"/>
              <a:t>: Arterial oxygenation concentration</a:t>
            </a:r>
            <a:br>
              <a:rPr lang="en"/>
            </a:br>
            <a:r>
              <a:rPr lang="en"/>
              <a:t>	Bound oxygen relative to heme groups</a:t>
            </a:r>
            <a:br>
              <a:rPr lang="en"/>
            </a:br>
            <a:r>
              <a:rPr lang="en"/>
              <a:t>	Units: </a:t>
            </a:r>
            <a:r>
              <a:rPr lang="en"/>
              <a:t>percentage</a:t>
            </a:r>
            <a:r>
              <a:rPr lang="en"/>
              <a:t> (%)</a:t>
            </a:r>
            <a:br>
              <a:rPr lang="en"/>
            </a:br>
            <a:r>
              <a:rPr lang="en"/>
              <a:t>	Relative value, not quantitative</a:t>
            </a:r>
            <a:br>
              <a:rPr lang="en"/>
            </a:br>
            <a:r>
              <a:rPr lang="en"/>
              <a:t>	SpO2: Measured via pulse oximetry</a:t>
            </a:r>
            <a:br>
              <a:rPr lang="en"/>
            </a:br>
            <a:r>
              <a:rPr lang="en"/>
              <a:t>	SaO2: Measured via blood gas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b="1" lang="en"/>
              <a:t>CaO2: </a:t>
            </a:r>
            <a:r>
              <a:rPr lang="en"/>
              <a:t>Arterial o</a:t>
            </a:r>
            <a:r>
              <a:rPr lang="en"/>
              <a:t>xygen content</a:t>
            </a:r>
            <a:br>
              <a:rPr lang="en"/>
            </a:br>
            <a:r>
              <a:rPr lang="en"/>
              <a:t>	Quantified value of both bound and dissolved</a:t>
            </a:r>
            <a:br>
              <a:rPr lang="en"/>
            </a:br>
            <a:r>
              <a:rPr lang="en"/>
              <a:t>	Units: mL O2 / dL</a:t>
            </a:r>
            <a:br>
              <a:rPr lang="en"/>
            </a:br>
            <a:r>
              <a:rPr lang="en"/>
              <a:t>	</a:t>
            </a:r>
            <a:r>
              <a:rPr b="1" lang="en"/>
              <a:t>CaO2 = Hb x 1.34 x SaO2 + PaO2 x 0.003</a:t>
            </a:r>
            <a:endParaRPr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