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56" r:id="rId5"/>
    <p:sldId id="257" r:id="rId6"/>
    <p:sldId id="258" r:id="rId7"/>
    <p:sldId id="259" r:id="rId8"/>
    <p:sldId id="266" r:id="rId9"/>
    <p:sldId id="270" r:id="rId10"/>
    <p:sldId id="271" r:id="rId11"/>
    <p:sldId id="277" r:id="rId12"/>
    <p:sldId id="275" r:id="rId13"/>
    <p:sldId id="272" r:id="rId14"/>
    <p:sldId id="276" r:id="rId15"/>
    <p:sldId id="273" r:id="rId16"/>
    <p:sldId id="278" r:id="rId17"/>
    <p:sldId id="260" r:id="rId18"/>
    <p:sldId id="263" r:id="rId19"/>
    <p:sldId id="267" r:id="rId20"/>
    <p:sldId id="262" r:id="rId21"/>
    <p:sldId id="268" r:id="rId22"/>
    <p:sldId id="26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elle D Herrera" initials="NDH" lastIdx="1" clrIdx="0">
    <p:extLst>
      <p:ext uri="{19B8F6BF-5375-455C-9EA6-DF929625EA0E}">
        <p15:presenceInfo xmlns:p15="http://schemas.microsoft.com/office/powerpoint/2012/main" userId="Noelle D Herre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5B3B38-B959-4F6B-B74D-4FD2CFCA4675}" v="130" dt="2020-01-07T20:39:57.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77953" autoAdjust="0"/>
  </p:normalViewPr>
  <p:slideViewPr>
    <p:cSldViewPr snapToGrid="0">
      <p:cViewPr varScale="1">
        <p:scale>
          <a:sx n="66" d="100"/>
          <a:sy n="66" d="100"/>
        </p:scale>
        <p:origin x="8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elle D Herrera" userId="55344503-faaf-4a40-8060-84cc340a4bb0" providerId="ADAL" clId="{F45B3B38-B959-4F6B-B74D-4FD2CFCA4675}"/>
    <pc:docChg chg="undo custSel mod addSld delSld modSld sldOrd">
      <pc:chgData name="Noelle D Herrera" userId="55344503-faaf-4a40-8060-84cc340a4bb0" providerId="ADAL" clId="{F45B3B38-B959-4F6B-B74D-4FD2CFCA4675}" dt="2020-01-07T21:53:40.187" v="17493" actId="47"/>
      <pc:docMkLst>
        <pc:docMk/>
      </pc:docMkLst>
      <pc:sldChg chg="modSp">
        <pc:chgData name="Noelle D Herrera" userId="55344503-faaf-4a40-8060-84cc340a4bb0" providerId="ADAL" clId="{F45B3B38-B959-4F6B-B74D-4FD2CFCA4675}" dt="2020-01-04T00:33:30.929" v="5820" actId="27636"/>
        <pc:sldMkLst>
          <pc:docMk/>
          <pc:sldMk cId="2550122187" sldId="258"/>
        </pc:sldMkLst>
        <pc:spChg chg="mod">
          <ac:chgData name="Noelle D Herrera" userId="55344503-faaf-4a40-8060-84cc340a4bb0" providerId="ADAL" clId="{F45B3B38-B959-4F6B-B74D-4FD2CFCA4675}" dt="2020-01-04T00:33:16.120" v="5815" actId="14100"/>
          <ac:spMkLst>
            <pc:docMk/>
            <pc:sldMk cId="2550122187" sldId="258"/>
            <ac:spMk id="2" creationId="{448A02D3-F9A0-4041-9543-701706A02BF7}"/>
          </ac:spMkLst>
        </pc:spChg>
        <pc:spChg chg="mod">
          <ac:chgData name="Noelle D Herrera" userId="55344503-faaf-4a40-8060-84cc340a4bb0" providerId="ADAL" clId="{F45B3B38-B959-4F6B-B74D-4FD2CFCA4675}" dt="2020-01-04T00:33:30.929" v="5820" actId="27636"/>
          <ac:spMkLst>
            <pc:docMk/>
            <pc:sldMk cId="2550122187" sldId="258"/>
            <ac:spMk id="3" creationId="{F289D6B7-3F34-446C-8911-BE0240FDAFA1}"/>
          </ac:spMkLst>
        </pc:spChg>
      </pc:sldChg>
      <pc:sldChg chg="modSp modNotesTx">
        <pc:chgData name="Noelle D Herrera" userId="55344503-faaf-4a40-8060-84cc340a4bb0" providerId="ADAL" clId="{F45B3B38-B959-4F6B-B74D-4FD2CFCA4675}" dt="2020-01-07T20:33:48.534" v="16825" actId="1076"/>
        <pc:sldMkLst>
          <pc:docMk/>
          <pc:sldMk cId="4240712608" sldId="259"/>
        </pc:sldMkLst>
        <pc:spChg chg="mod">
          <ac:chgData name="Noelle D Herrera" userId="55344503-faaf-4a40-8060-84cc340a4bb0" providerId="ADAL" clId="{F45B3B38-B959-4F6B-B74D-4FD2CFCA4675}" dt="2020-01-03T23:59:26.116" v="4299" actId="1076"/>
          <ac:spMkLst>
            <pc:docMk/>
            <pc:sldMk cId="4240712608" sldId="259"/>
            <ac:spMk id="2" creationId="{3CECE704-14DE-46A2-8988-571F34932C9B}"/>
          </ac:spMkLst>
        </pc:spChg>
        <pc:spChg chg="mod">
          <ac:chgData name="Noelle D Herrera" userId="55344503-faaf-4a40-8060-84cc340a4bb0" providerId="ADAL" clId="{F45B3B38-B959-4F6B-B74D-4FD2CFCA4675}" dt="2020-01-07T20:33:48.534" v="16825" actId="1076"/>
          <ac:spMkLst>
            <pc:docMk/>
            <pc:sldMk cId="4240712608" sldId="259"/>
            <ac:spMk id="3" creationId="{E6C8CF03-4F65-44E7-BB6A-33758C86BF20}"/>
          </ac:spMkLst>
        </pc:spChg>
      </pc:sldChg>
      <pc:sldChg chg="modSp">
        <pc:chgData name="Noelle D Herrera" userId="55344503-faaf-4a40-8060-84cc340a4bb0" providerId="ADAL" clId="{F45B3B38-B959-4F6B-B74D-4FD2CFCA4675}" dt="2020-01-04T00:41:27.798" v="6589" actId="1076"/>
        <pc:sldMkLst>
          <pc:docMk/>
          <pc:sldMk cId="3688298511" sldId="260"/>
        </pc:sldMkLst>
        <pc:spChg chg="mod">
          <ac:chgData name="Noelle D Herrera" userId="55344503-faaf-4a40-8060-84cc340a4bb0" providerId="ADAL" clId="{F45B3B38-B959-4F6B-B74D-4FD2CFCA4675}" dt="2020-01-04T00:34:21.055" v="5867" actId="20577"/>
          <ac:spMkLst>
            <pc:docMk/>
            <pc:sldMk cId="3688298511" sldId="260"/>
            <ac:spMk id="2" creationId="{F98489A4-5345-4093-A196-AD6915FA840F}"/>
          </ac:spMkLst>
        </pc:spChg>
        <pc:spChg chg="mod">
          <ac:chgData name="Noelle D Herrera" userId="55344503-faaf-4a40-8060-84cc340a4bb0" providerId="ADAL" clId="{F45B3B38-B959-4F6B-B74D-4FD2CFCA4675}" dt="2020-01-04T00:41:27.798" v="6589" actId="1076"/>
          <ac:spMkLst>
            <pc:docMk/>
            <pc:sldMk cId="3688298511" sldId="260"/>
            <ac:spMk id="3" creationId="{252C6CD3-F52A-4174-A9FE-AD3CF4C1DAF6}"/>
          </ac:spMkLst>
        </pc:spChg>
      </pc:sldChg>
      <pc:sldChg chg="del modTransition addCm delCm modNotesTx">
        <pc:chgData name="Noelle D Herrera" userId="55344503-faaf-4a40-8060-84cc340a4bb0" providerId="ADAL" clId="{F45B3B38-B959-4F6B-B74D-4FD2CFCA4675}" dt="2020-01-07T21:51:39.535" v="17261" actId="47"/>
        <pc:sldMkLst>
          <pc:docMk/>
          <pc:sldMk cId="150170977" sldId="261"/>
        </pc:sldMkLst>
      </pc:sldChg>
      <pc:sldChg chg="addSp delSp modSp modNotesTx">
        <pc:chgData name="Noelle D Herrera" userId="55344503-faaf-4a40-8060-84cc340a4bb0" providerId="ADAL" clId="{F45B3B38-B959-4F6B-B74D-4FD2CFCA4675}" dt="2020-01-07T21:53:19.976" v="17451" actId="20577"/>
        <pc:sldMkLst>
          <pc:docMk/>
          <pc:sldMk cId="3421187346" sldId="262"/>
        </pc:sldMkLst>
        <pc:spChg chg="mod">
          <ac:chgData name="Noelle D Herrera" userId="55344503-faaf-4a40-8060-84cc340a4bb0" providerId="ADAL" clId="{F45B3B38-B959-4F6B-B74D-4FD2CFCA4675}" dt="2020-01-04T01:20:08.346" v="9279" actId="1076"/>
          <ac:spMkLst>
            <pc:docMk/>
            <pc:sldMk cId="3421187346" sldId="262"/>
            <ac:spMk id="2" creationId="{272C3E29-838D-4B4B-95EB-9210A60FE176}"/>
          </ac:spMkLst>
        </pc:spChg>
        <pc:spChg chg="mod">
          <ac:chgData name="Noelle D Herrera" userId="55344503-faaf-4a40-8060-84cc340a4bb0" providerId="ADAL" clId="{F45B3B38-B959-4F6B-B74D-4FD2CFCA4675}" dt="2020-01-04T01:20:25.136" v="9282" actId="1076"/>
          <ac:spMkLst>
            <pc:docMk/>
            <pc:sldMk cId="3421187346" sldId="262"/>
            <ac:spMk id="3" creationId="{14EA1FEB-7CF0-497C-93CE-310E6E4C5E9B}"/>
          </ac:spMkLst>
        </pc:spChg>
        <pc:spChg chg="del">
          <ac:chgData name="Noelle D Herrera" userId="55344503-faaf-4a40-8060-84cc340a4bb0" providerId="ADAL" clId="{F45B3B38-B959-4F6B-B74D-4FD2CFCA4675}" dt="2020-01-04T01:19:53.707" v="9276" actId="26606"/>
          <ac:spMkLst>
            <pc:docMk/>
            <pc:sldMk cId="3421187346" sldId="262"/>
            <ac:spMk id="8" creationId="{2F8F1390-D5DD-4C83-BA9C-F361A33FC6ED}"/>
          </ac:spMkLst>
        </pc:spChg>
        <pc:spChg chg="del">
          <ac:chgData name="Noelle D Herrera" userId="55344503-faaf-4a40-8060-84cc340a4bb0" providerId="ADAL" clId="{F45B3B38-B959-4F6B-B74D-4FD2CFCA4675}" dt="2020-01-04T01:19:53.707" v="9276" actId="26606"/>
          <ac:spMkLst>
            <pc:docMk/>
            <pc:sldMk cId="3421187346" sldId="262"/>
            <ac:spMk id="10" creationId="{F6C26729-DDBB-4A09-8789-01DEDF5BBF33}"/>
          </ac:spMkLst>
        </pc:spChg>
        <pc:spChg chg="add">
          <ac:chgData name="Noelle D Herrera" userId="55344503-faaf-4a40-8060-84cc340a4bb0" providerId="ADAL" clId="{F45B3B38-B959-4F6B-B74D-4FD2CFCA4675}" dt="2020-01-04T01:19:53.707" v="9276" actId="26606"/>
          <ac:spMkLst>
            <pc:docMk/>
            <pc:sldMk cId="3421187346" sldId="262"/>
            <ac:spMk id="15" creationId="{89DBA3C2-C92B-4CEB-868F-52A62295B3EC}"/>
          </ac:spMkLst>
        </pc:spChg>
        <pc:spChg chg="add">
          <ac:chgData name="Noelle D Herrera" userId="55344503-faaf-4a40-8060-84cc340a4bb0" providerId="ADAL" clId="{F45B3B38-B959-4F6B-B74D-4FD2CFCA4675}" dt="2020-01-04T01:19:53.707" v="9276" actId="26606"/>
          <ac:spMkLst>
            <pc:docMk/>
            <pc:sldMk cId="3421187346" sldId="262"/>
            <ac:spMk id="17" creationId="{0A5C11C9-65D2-491A-A266-6ADBD2CB441D}"/>
          </ac:spMkLst>
        </pc:spChg>
      </pc:sldChg>
      <pc:sldChg chg="addSp modSp add mod ord setBg modNotesTx">
        <pc:chgData name="Noelle D Herrera" userId="55344503-faaf-4a40-8060-84cc340a4bb0" providerId="ADAL" clId="{F45B3B38-B959-4F6B-B74D-4FD2CFCA4675}" dt="2020-01-07T21:52:24.614" v="17317" actId="20577"/>
        <pc:sldMkLst>
          <pc:docMk/>
          <pc:sldMk cId="1076602466" sldId="263"/>
        </pc:sldMkLst>
        <pc:spChg chg="mod">
          <ac:chgData name="Noelle D Herrera" userId="55344503-faaf-4a40-8060-84cc340a4bb0" providerId="ADAL" clId="{F45B3B38-B959-4F6B-B74D-4FD2CFCA4675}" dt="2020-01-03T21:37:27.926" v="907" actId="20577"/>
          <ac:spMkLst>
            <pc:docMk/>
            <pc:sldMk cId="1076602466" sldId="263"/>
            <ac:spMk id="2" creationId="{A974130F-C0B5-416E-BABD-93E22A57E28F}"/>
          </ac:spMkLst>
        </pc:spChg>
        <pc:spChg chg="mod">
          <ac:chgData name="Noelle D Herrera" userId="55344503-faaf-4a40-8060-84cc340a4bb0" providerId="ADAL" clId="{F45B3B38-B959-4F6B-B74D-4FD2CFCA4675}" dt="2020-01-07T21:52:24.614" v="17317" actId="20577"/>
          <ac:spMkLst>
            <pc:docMk/>
            <pc:sldMk cId="1076602466" sldId="263"/>
            <ac:spMk id="3" creationId="{94061F98-63A9-4585-9895-A00F1736D421}"/>
          </ac:spMkLst>
        </pc:spChg>
        <pc:spChg chg="add">
          <ac:chgData name="Noelle D Herrera" userId="55344503-faaf-4a40-8060-84cc340a4bb0" providerId="ADAL" clId="{F45B3B38-B959-4F6B-B74D-4FD2CFCA4675}" dt="2020-01-03T21:37:23.279" v="889" actId="26606"/>
          <ac:spMkLst>
            <pc:docMk/>
            <pc:sldMk cId="1076602466" sldId="263"/>
            <ac:spMk id="8" creationId="{89DBA3C2-C92B-4CEB-868F-52A62295B3EC}"/>
          </ac:spMkLst>
        </pc:spChg>
        <pc:spChg chg="add">
          <ac:chgData name="Noelle D Herrera" userId="55344503-faaf-4a40-8060-84cc340a4bb0" providerId="ADAL" clId="{F45B3B38-B959-4F6B-B74D-4FD2CFCA4675}" dt="2020-01-03T21:37:23.279" v="889" actId="26606"/>
          <ac:spMkLst>
            <pc:docMk/>
            <pc:sldMk cId="1076602466" sldId="263"/>
            <ac:spMk id="10" creationId="{0A5C11C9-65D2-491A-A266-6ADBD2CB441D}"/>
          </ac:spMkLst>
        </pc:spChg>
      </pc:sldChg>
      <pc:sldChg chg="addSp modSp add del mod modTransition setBg">
        <pc:chgData name="Noelle D Herrera" userId="55344503-faaf-4a40-8060-84cc340a4bb0" providerId="ADAL" clId="{F45B3B38-B959-4F6B-B74D-4FD2CFCA4675}" dt="2020-01-07T21:53:40.187" v="17493" actId="47"/>
        <pc:sldMkLst>
          <pc:docMk/>
          <pc:sldMk cId="2592312458" sldId="264"/>
        </pc:sldMkLst>
        <pc:spChg chg="mod">
          <ac:chgData name="Noelle D Herrera" userId="55344503-faaf-4a40-8060-84cc340a4bb0" providerId="ADAL" clId="{F45B3B38-B959-4F6B-B74D-4FD2CFCA4675}" dt="2020-01-03T22:53:32.879" v="2297" actId="20577"/>
          <ac:spMkLst>
            <pc:docMk/>
            <pc:sldMk cId="2592312458" sldId="264"/>
            <ac:spMk id="2" creationId="{5014C772-8CAB-4AE7-AC4A-072CD01A4294}"/>
          </ac:spMkLst>
        </pc:spChg>
        <pc:spChg chg="mod">
          <ac:chgData name="Noelle D Herrera" userId="55344503-faaf-4a40-8060-84cc340a4bb0" providerId="ADAL" clId="{F45B3B38-B959-4F6B-B74D-4FD2CFCA4675}" dt="2020-01-03T22:53:54.208" v="2339" actId="27636"/>
          <ac:spMkLst>
            <pc:docMk/>
            <pc:sldMk cId="2592312458" sldId="264"/>
            <ac:spMk id="3" creationId="{1ED815F8-4D19-44E2-AB70-E880F51E906E}"/>
          </ac:spMkLst>
        </pc:spChg>
        <pc:spChg chg="add">
          <ac:chgData name="Noelle D Herrera" userId="55344503-faaf-4a40-8060-84cc340a4bb0" providerId="ADAL" clId="{F45B3B38-B959-4F6B-B74D-4FD2CFCA4675}" dt="2020-01-03T22:53:27.786" v="2276" actId="26606"/>
          <ac:spMkLst>
            <pc:docMk/>
            <pc:sldMk cId="2592312458" sldId="264"/>
            <ac:spMk id="8" creationId="{2F8F1390-D5DD-4C83-BA9C-F361A33FC6ED}"/>
          </ac:spMkLst>
        </pc:spChg>
        <pc:spChg chg="add">
          <ac:chgData name="Noelle D Herrera" userId="55344503-faaf-4a40-8060-84cc340a4bb0" providerId="ADAL" clId="{F45B3B38-B959-4F6B-B74D-4FD2CFCA4675}" dt="2020-01-03T22:53:27.786" v="2276" actId="26606"/>
          <ac:spMkLst>
            <pc:docMk/>
            <pc:sldMk cId="2592312458" sldId="264"/>
            <ac:spMk id="10" creationId="{F6C26729-DDBB-4A09-8789-01DEDF5BBF33}"/>
          </ac:spMkLst>
        </pc:spChg>
      </pc:sldChg>
      <pc:sldChg chg="modSp add del">
        <pc:chgData name="Noelle D Herrera" userId="55344503-faaf-4a40-8060-84cc340a4bb0" providerId="ADAL" clId="{F45B3B38-B959-4F6B-B74D-4FD2CFCA4675}" dt="2020-01-07T20:32:54.446" v="16824" actId="47"/>
        <pc:sldMkLst>
          <pc:docMk/>
          <pc:sldMk cId="1789546315" sldId="265"/>
        </pc:sldMkLst>
        <pc:spChg chg="mod">
          <ac:chgData name="Noelle D Herrera" userId="55344503-faaf-4a40-8060-84cc340a4bb0" providerId="ADAL" clId="{F45B3B38-B959-4F6B-B74D-4FD2CFCA4675}" dt="2020-01-04T00:15:10.419" v="4517" actId="20577"/>
          <ac:spMkLst>
            <pc:docMk/>
            <pc:sldMk cId="1789546315" sldId="265"/>
            <ac:spMk id="2" creationId="{3A864E73-1D0D-47A4-B1EA-AC7F2B1EFF53}"/>
          </ac:spMkLst>
        </pc:spChg>
        <pc:spChg chg="mod">
          <ac:chgData name="Noelle D Herrera" userId="55344503-faaf-4a40-8060-84cc340a4bb0" providerId="ADAL" clId="{F45B3B38-B959-4F6B-B74D-4FD2CFCA4675}" dt="2020-01-04T00:15:12.409" v="4518"/>
          <ac:spMkLst>
            <pc:docMk/>
            <pc:sldMk cId="1789546315" sldId="265"/>
            <ac:spMk id="3" creationId="{FC97A438-7A1D-4678-8E55-7CA0C770044C}"/>
          </ac:spMkLst>
        </pc:spChg>
      </pc:sldChg>
      <pc:sldChg chg="modSp add modNotesTx">
        <pc:chgData name="Noelle D Herrera" userId="55344503-faaf-4a40-8060-84cc340a4bb0" providerId="ADAL" clId="{F45B3B38-B959-4F6B-B74D-4FD2CFCA4675}" dt="2020-01-07T20:34:54.405" v="16836" actId="20577"/>
        <pc:sldMkLst>
          <pc:docMk/>
          <pc:sldMk cId="3050783280" sldId="266"/>
        </pc:sldMkLst>
        <pc:spChg chg="mod">
          <ac:chgData name="Noelle D Herrera" userId="55344503-faaf-4a40-8060-84cc340a4bb0" providerId="ADAL" clId="{F45B3B38-B959-4F6B-B74D-4FD2CFCA4675}" dt="2020-01-04T00:32:50.620" v="5809" actId="14100"/>
          <ac:spMkLst>
            <pc:docMk/>
            <pc:sldMk cId="3050783280" sldId="266"/>
            <ac:spMk id="2" creationId="{3CECE704-14DE-46A2-8988-571F34932C9B}"/>
          </ac:spMkLst>
        </pc:spChg>
        <pc:spChg chg="mod">
          <ac:chgData name="Noelle D Herrera" userId="55344503-faaf-4a40-8060-84cc340a4bb0" providerId="ADAL" clId="{F45B3B38-B959-4F6B-B74D-4FD2CFCA4675}" dt="2020-01-04T00:33:53.442" v="5823" actId="1076"/>
          <ac:spMkLst>
            <pc:docMk/>
            <pc:sldMk cId="3050783280" sldId="266"/>
            <ac:spMk id="3" creationId="{E6C8CF03-4F65-44E7-BB6A-33758C86BF20}"/>
          </ac:spMkLst>
        </pc:spChg>
      </pc:sldChg>
      <pc:sldChg chg="modSp add modNotesTx">
        <pc:chgData name="Noelle D Herrera" userId="55344503-faaf-4a40-8060-84cc340a4bb0" providerId="ADAL" clId="{F45B3B38-B959-4F6B-B74D-4FD2CFCA4675}" dt="2020-01-07T21:52:59.934" v="17444" actId="20577"/>
        <pc:sldMkLst>
          <pc:docMk/>
          <pc:sldMk cId="2009020504" sldId="267"/>
        </pc:sldMkLst>
        <pc:spChg chg="mod">
          <ac:chgData name="Noelle D Herrera" userId="55344503-faaf-4a40-8060-84cc340a4bb0" providerId="ADAL" clId="{F45B3B38-B959-4F6B-B74D-4FD2CFCA4675}" dt="2020-01-07T21:52:59.934" v="17444" actId="20577"/>
          <ac:spMkLst>
            <pc:docMk/>
            <pc:sldMk cId="2009020504" sldId="267"/>
            <ac:spMk id="3" creationId="{94061F98-63A9-4585-9895-A00F1736D421}"/>
          </ac:spMkLst>
        </pc:spChg>
      </pc:sldChg>
      <pc:sldChg chg="addSp delSp modSp add">
        <pc:chgData name="Noelle D Herrera" userId="55344503-faaf-4a40-8060-84cc340a4bb0" providerId="ADAL" clId="{F45B3B38-B959-4F6B-B74D-4FD2CFCA4675}" dt="2020-01-07T21:53:35.488" v="17492" actId="6549"/>
        <pc:sldMkLst>
          <pc:docMk/>
          <pc:sldMk cId="3510131660" sldId="268"/>
        </pc:sldMkLst>
        <pc:spChg chg="mod">
          <ac:chgData name="Noelle D Herrera" userId="55344503-faaf-4a40-8060-84cc340a4bb0" providerId="ADAL" clId="{F45B3B38-B959-4F6B-B74D-4FD2CFCA4675}" dt="2020-01-04T01:23:58.840" v="9393" actId="1076"/>
          <ac:spMkLst>
            <pc:docMk/>
            <pc:sldMk cId="3510131660" sldId="268"/>
            <ac:spMk id="2" creationId="{272C3E29-838D-4B4B-95EB-9210A60FE176}"/>
          </ac:spMkLst>
        </pc:spChg>
        <pc:spChg chg="mod">
          <ac:chgData name="Noelle D Herrera" userId="55344503-faaf-4a40-8060-84cc340a4bb0" providerId="ADAL" clId="{F45B3B38-B959-4F6B-B74D-4FD2CFCA4675}" dt="2020-01-07T21:53:35.488" v="17492" actId="6549"/>
          <ac:spMkLst>
            <pc:docMk/>
            <pc:sldMk cId="3510131660" sldId="268"/>
            <ac:spMk id="3" creationId="{14EA1FEB-7CF0-497C-93CE-310E6E4C5E9B}"/>
          </ac:spMkLst>
        </pc:spChg>
        <pc:spChg chg="del">
          <ac:chgData name="Noelle D Herrera" userId="55344503-faaf-4a40-8060-84cc340a4bb0" providerId="ADAL" clId="{F45B3B38-B959-4F6B-B74D-4FD2CFCA4675}" dt="2020-01-04T01:21:48.675" v="9389" actId="26606"/>
          <ac:spMkLst>
            <pc:docMk/>
            <pc:sldMk cId="3510131660" sldId="268"/>
            <ac:spMk id="8" creationId="{2F8F1390-D5DD-4C83-BA9C-F361A33FC6ED}"/>
          </ac:spMkLst>
        </pc:spChg>
        <pc:spChg chg="del">
          <ac:chgData name="Noelle D Herrera" userId="55344503-faaf-4a40-8060-84cc340a4bb0" providerId="ADAL" clId="{F45B3B38-B959-4F6B-B74D-4FD2CFCA4675}" dt="2020-01-04T01:21:48.675" v="9389" actId="26606"/>
          <ac:spMkLst>
            <pc:docMk/>
            <pc:sldMk cId="3510131660" sldId="268"/>
            <ac:spMk id="10" creationId="{F6C26729-DDBB-4A09-8789-01DEDF5BBF33}"/>
          </ac:spMkLst>
        </pc:spChg>
        <pc:spChg chg="add">
          <ac:chgData name="Noelle D Herrera" userId="55344503-faaf-4a40-8060-84cc340a4bb0" providerId="ADAL" clId="{F45B3B38-B959-4F6B-B74D-4FD2CFCA4675}" dt="2020-01-04T01:21:48.675" v="9389" actId="26606"/>
          <ac:spMkLst>
            <pc:docMk/>
            <pc:sldMk cId="3510131660" sldId="268"/>
            <ac:spMk id="15" creationId="{89DBA3C2-C92B-4CEB-868F-52A62295B3EC}"/>
          </ac:spMkLst>
        </pc:spChg>
        <pc:spChg chg="add">
          <ac:chgData name="Noelle D Herrera" userId="55344503-faaf-4a40-8060-84cc340a4bb0" providerId="ADAL" clId="{F45B3B38-B959-4F6B-B74D-4FD2CFCA4675}" dt="2020-01-04T01:21:48.675" v="9389" actId="26606"/>
          <ac:spMkLst>
            <pc:docMk/>
            <pc:sldMk cId="3510131660" sldId="268"/>
            <ac:spMk id="17" creationId="{0A5C11C9-65D2-491A-A266-6ADBD2CB441D}"/>
          </ac:spMkLst>
        </pc:spChg>
      </pc:sldChg>
      <pc:sldChg chg="addSp modSp add mod setBg">
        <pc:chgData name="Noelle D Herrera" userId="55344503-faaf-4a40-8060-84cc340a4bb0" providerId="ADAL" clId="{F45B3B38-B959-4F6B-B74D-4FD2CFCA4675}" dt="2020-01-07T20:32:39.492" v="16823" actId="6549"/>
        <pc:sldMkLst>
          <pc:docMk/>
          <pc:sldMk cId="2198290412" sldId="269"/>
        </pc:sldMkLst>
        <pc:spChg chg="mod">
          <ac:chgData name="Noelle D Herrera" userId="55344503-faaf-4a40-8060-84cc340a4bb0" providerId="ADAL" clId="{F45B3B38-B959-4F6B-B74D-4FD2CFCA4675}" dt="2020-01-04T01:28:20.504" v="9415" actId="20577"/>
          <ac:spMkLst>
            <pc:docMk/>
            <pc:sldMk cId="2198290412" sldId="269"/>
            <ac:spMk id="2" creationId="{4B3A6C2A-A9D5-4153-B4D3-AC23C4586FAF}"/>
          </ac:spMkLst>
        </pc:spChg>
        <pc:spChg chg="mod">
          <ac:chgData name="Noelle D Herrera" userId="55344503-faaf-4a40-8060-84cc340a4bb0" providerId="ADAL" clId="{F45B3B38-B959-4F6B-B74D-4FD2CFCA4675}" dt="2020-01-07T20:32:39.492" v="16823" actId="6549"/>
          <ac:spMkLst>
            <pc:docMk/>
            <pc:sldMk cId="2198290412" sldId="269"/>
            <ac:spMk id="3" creationId="{AC7F65DA-72F1-4EF3-B2E2-C6983DF473ED}"/>
          </ac:spMkLst>
        </pc:spChg>
        <pc:spChg chg="add">
          <ac:chgData name="Noelle D Herrera" userId="55344503-faaf-4a40-8060-84cc340a4bb0" providerId="ADAL" clId="{F45B3B38-B959-4F6B-B74D-4FD2CFCA4675}" dt="2020-01-04T01:28:15.934" v="9400" actId="26606"/>
          <ac:spMkLst>
            <pc:docMk/>
            <pc:sldMk cId="2198290412" sldId="269"/>
            <ac:spMk id="8" creationId="{40851669-7281-49C2-8BF0-67BA70EC1AC7}"/>
          </ac:spMkLst>
        </pc:spChg>
        <pc:spChg chg="add">
          <ac:chgData name="Noelle D Herrera" userId="55344503-faaf-4a40-8060-84cc340a4bb0" providerId="ADAL" clId="{F45B3B38-B959-4F6B-B74D-4FD2CFCA4675}" dt="2020-01-04T01:28:15.934" v="9400" actId="26606"/>
          <ac:spMkLst>
            <pc:docMk/>
            <pc:sldMk cId="2198290412" sldId="269"/>
            <ac:spMk id="10" creationId="{16992B13-74C4-4370-93C5-F5403D944D8E}"/>
          </ac:spMkLst>
        </pc:spChg>
        <pc:spChg chg="add">
          <ac:chgData name="Noelle D Herrera" userId="55344503-faaf-4a40-8060-84cc340a4bb0" providerId="ADAL" clId="{F45B3B38-B959-4F6B-B74D-4FD2CFCA4675}" dt="2020-01-04T01:28:15.934" v="9400" actId="26606"/>
          <ac:spMkLst>
            <pc:docMk/>
            <pc:sldMk cId="2198290412" sldId="269"/>
            <ac:spMk id="12" creationId="{A3AE1F77-1EC8-47BA-A381-B6618A2FCD65}"/>
          </ac:spMkLst>
        </pc:spChg>
      </pc:sldChg>
      <pc:sldChg chg="addSp delSp modSp add mod setBg modNotesTx">
        <pc:chgData name="Noelle D Herrera" userId="55344503-faaf-4a40-8060-84cc340a4bb0" providerId="ADAL" clId="{F45B3B38-B959-4F6B-B74D-4FD2CFCA4675}" dt="2020-01-07T16:56:22.567" v="12573" actId="20577"/>
        <pc:sldMkLst>
          <pc:docMk/>
          <pc:sldMk cId="4140808461" sldId="270"/>
        </pc:sldMkLst>
        <pc:spChg chg="mod">
          <ac:chgData name="Noelle D Herrera" userId="55344503-faaf-4a40-8060-84cc340a4bb0" providerId="ADAL" clId="{F45B3B38-B959-4F6B-B74D-4FD2CFCA4675}" dt="2020-01-07T16:13:06.410" v="9497" actId="1076"/>
          <ac:spMkLst>
            <pc:docMk/>
            <pc:sldMk cId="4140808461" sldId="270"/>
            <ac:spMk id="2" creationId="{3F24ED5D-8436-4B84-B183-C31629C94F35}"/>
          </ac:spMkLst>
        </pc:spChg>
        <pc:spChg chg="del mod">
          <ac:chgData name="Noelle D Herrera" userId="55344503-faaf-4a40-8060-84cc340a4bb0" providerId="ADAL" clId="{F45B3B38-B959-4F6B-B74D-4FD2CFCA4675}" dt="2020-01-07T16:12:37.581" v="9491"/>
          <ac:spMkLst>
            <pc:docMk/>
            <pc:sldMk cId="4140808461" sldId="270"/>
            <ac:spMk id="3" creationId="{697F513C-DA08-4902-A95E-432C4972926E}"/>
          </ac:spMkLst>
        </pc:spChg>
        <pc:spChg chg="add">
          <ac:chgData name="Noelle D Herrera" userId="55344503-faaf-4a40-8060-84cc340a4bb0" providerId="ADAL" clId="{F45B3B38-B959-4F6B-B74D-4FD2CFCA4675}" dt="2020-01-07T16:11:50.758" v="9439" actId="26606"/>
          <ac:spMkLst>
            <pc:docMk/>
            <pc:sldMk cId="4140808461" sldId="270"/>
            <ac:spMk id="8" creationId="{40851669-7281-49C2-8BF0-67BA70EC1AC7}"/>
          </ac:spMkLst>
        </pc:spChg>
        <pc:spChg chg="add">
          <ac:chgData name="Noelle D Herrera" userId="55344503-faaf-4a40-8060-84cc340a4bb0" providerId="ADAL" clId="{F45B3B38-B959-4F6B-B74D-4FD2CFCA4675}" dt="2020-01-07T16:11:50.758" v="9439" actId="26606"/>
          <ac:spMkLst>
            <pc:docMk/>
            <pc:sldMk cId="4140808461" sldId="270"/>
            <ac:spMk id="10" creationId="{16992B13-74C4-4370-93C5-F5403D944D8E}"/>
          </ac:spMkLst>
        </pc:spChg>
        <pc:spChg chg="add">
          <ac:chgData name="Noelle D Herrera" userId="55344503-faaf-4a40-8060-84cc340a4bb0" providerId="ADAL" clId="{F45B3B38-B959-4F6B-B74D-4FD2CFCA4675}" dt="2020-01-07T16:11:50.758" v="9439" actId="26606"/>
          <ac:spMkLst>
            <pc:docMk/>
            <pc:sldMk cId="4140808461" sldId="270"/>
            <ac:spMk id="12" creationId="{A3AE1F77-1EC8-47BA-A381-B6618A2FCD65}"/>
          </ac:spMkLst>
        </pc:spChg>
        <pc:picChg chg="add mod modCrop">
          <ac:chgData name="Noelle D Herrera" userId="55344503-faaf-4a40-8060-84cc340a4bb0" providerId="ADAL" clId="{F45B3B38-B959-4F6B-B74D-4FD2CFCA4675}" dt="2020-01-07T16:13:02.869" v="9496" actId="14100"/>
          <ac:picMkLst>
            <pc:docMk/>
            <pc:sldMk cId="4140808461" sldId="270"/>
            <ac:picMk id="4" creationId="{AEF7E30F-79B9-489D-A9EA-D36590AF0190}"/>
          </ac:picMkLst>
        </pc:picChg>
      </pc:sldChg>
      <pc:sldChg chg="addSp modSp add mod setBg">
        <pc:chgData name="Noelle D Herrera" userId="55344503-faaf-4a40-8060-84cc340a4bb0" providerId="ADAL" clId="{F45B3B38-B959-4F6B-B74D-4FD2CFCA4675}" dt="2020-01-07T20:37:30.453" v="16987" actId="1076"/>
        <pc:sldMkLst>
          <pc:docMk/>
          <pc:sldMk cId="1145659825" sldId="271"/>
        </pc:sldMkLst>
        <pc:spChg chg="mod">
          <ac:chgData name="Noelle D Herrera" userId="55344503-faaf-4a40-8060-84cc340a4bb0" providerId="ADAL" clId="{F45B3B38-B959-4F6B-B74D-4FD2CFCA4675}" dt="2020-01-07T20:37:30.453" v="16987" actId="1076"/>
          <ac:spMkLst>
            <pc:docMk/>
            <pc:sldMk cId="1145659825" sldId="271"/>
            <ac:spMk id="2" creationId="{FBE8A8C7-3FD1-44AE-BC28-3C9F247B7A6E}"/>
          </ac:spMkLst>
        </pc:spChg>
        <pc:spChg chg="mod">
          <ac:chgData name="Noelle D Herrera" userId="55344503-faaf-4a40-8060-84cc340a4bb0" providerId="ADAL" clId="{F45B3B38-B959-4F6B-B74D-4FD2CFCA4675}" dt="2020-01-07T20:37:28.002" v="16986" actId="1076"/>
          <ac:spMkLst>
            <pc:docMk/>
            <pc:sldMk cId="1145659825" sldId="271"/>
            <ac:spMk id="3" creationId="{5D32F4E8-FB90-40DF-9715-B1E24086D78E}"/>
          </ac:spMkLst>
        </pc:spChg>
        <pc:spChg chg="add">
          <ac:chgData name="Noelle D Herrera" userId="55344503-faaf-4a40-8060-84cc340a4bb0" providerId="ADAL" clId="{F45B3B38-B959-4F6B-B74D-4FD2CFCA4675}" dt="2020-01-07T16:13:14.195" v="9499" actId="26606"/>
          <ac:spMkLst>
            <pc:docMk/>
            <pc:sldMk cId="1145659825" sldId="271"/>
            <ac:spMk id="8" creationId="{89DBA3C2-C92B-4CEB-868F-52A62295B3EC}"/>
          </ac:spMkLst>
        </pc:spChg>
        <pc:spChg chg="add">
          <ac:chgData name="Noelle D Herrera" userId="55344503-faaf-4a40-8060-84cc340a4bb0" providerId="ADAL" clId="{F45B3B38-B959-4F6B-B74D-4FD2CFCA4675}" dt="2020-01-07T16:13:14.195" v="9499" actId="26606"/>
          <ac:spMkLst>
            <pc:docMk/>
            <pc:sldMk cId="1145659825" sldId="271"/>
            <ac:spMk id="10" creationId="{0A5C11C9-65D2-491A-A266-6ADBD2CB441D}"/>
          </ac:spMkLst>
        </pc:spChg>
      </pc:sldChg>
      <pc:sldChg chg="addSp delSp modSp add mod setBg">
        <pc:chgData name="Noelle D Herrera" userId="55344503-faaf-4a40-8060-84cc340a4bb0" providerId="ADAL" clId="{F45B3B38-B959-4F6B-B74D-4FD2CFCA4675}" dt="2020-01-07T20:39:29.875" v="17051" actId="20577"/>
        <pc:sldMkLst>
          <pc:docMk/>
          <pc:sldMk cId="4108462393" sldId="272"/>
        </pc:sldMkLst>
        <pc:spChg chg="mod">
          <ac:chgData name="Noelle D Herrera" userId="55344503-faaf-4a40-8060-84cc340a4bb0" providerId="ADAL" clId="{F45B3B38-B959-4F6B-B74D-4FD2CFCA4675}" dt="2020-01-07T17:12:31.439" v="13424" actId="14100"/>
          <ac:spMkLst>
            <pc:docMk/>
            <pc:sldMk cId="4108462393" sldId="272"/>
            <ac:spMk id="2" creationId="{B5D2D421-0DDD-4ABA-B2D9-0B5886068CB4}"/>
          </ac:spMkLst>
        </pc:spChg>
        <pc:spChg chg="del mod">
          <ac:chgData name="Noelle D Herrera" userId="55344503-faaf-4a40-8060-84cc340a4bb0" providerId="ADAL" clId="{F45B3B38-B959-4F6B-B74D-4FD2CFCA4675}" dt="2020-01-07T17:10:49.217" v="13331"/>
          <ac:spMkLst>
            <pc:docMk/>
            <pc:sldMk cId="4108462393" sldId="272"/>
            <ac:spMk id="3" creationId="{B87BFABC-38E2-414D-96D5-9BE0BF2262F4}"/>
          </ac:spMkLst>
        </pc:spChg>
        <pc:spChg chg="add mod">
          <ac:chgData name="Noelle D Herrera" userId="55344503-faaf-4a40-8060-84cc340a4bb0" providerId="ADAL" clId="{F45B3B38-B959-4F6B-B74D-4FD2CFCA4675}" dt="2020-01-07T20:39:29.875" v="17051" actId="20577"/>
          <ac:spMkLst>
            <pc:docMk/>
            <pc:sldMk cId="4108462393" sldId="272"/>
            <ac:spMk id="5" creationId="{58BEAC71-ADFB-46B2-9735-511959ABF6E6}"/>
          </ac:spMkLst>
        </pc:spChg>
        <pc:spChg chg="add">
          <ac:chgData name="Noelle D Herrera" userId="55344503-faaf-4a40-8060-84cc340a4bb0" providerId="ADAL" clId="{F45B3B38-B959-4F6B-B74D-4FD2CFCA4675}" dt="2020-01-07T16:31:03.492" v="11105" actId="26606"/>
          <ac:spMkLst>
            <pc:docMk/>
            <pc:sldMk cId="4108462393" sldId="272"/>
            <ac:spMk id="8" creationId="{89DBA3C2-C92B-4CEB-868F-52A62295B3EC}"/>
          </ac:spMkLst>
        </pc:spChg>
        <pc:spChg chg="add">
          <ac:chgData name="Noelle D Herrera" userId="55344503-faaf-4a40-8060-84cc340a4bb0" providerId="ADAL" clId="{F45B3B38-B959-4F6B-B74D-4FD2CFCA4675}" dt="2020-01-07T16:31:03.492" v="11105" actId="26606"/>
          <ac:spMkLst>
            <pc:docMk/>
            <pc:sldMk cId="4108462393" sldId="272"/>
            <ac:spMk id="10" creationId="{0A5C11C9-65D2-491A-A266-6ADBD2CB441D}"/>
          </ac:spMkLst>
        </pc:spChg>
        <pc:picChg chg="add del mod modCrop">
          <ac:chgData name="Noelle D Herrera" userId="55344503-faaf-4a40-8060-84cc340a4bb0" providerId="ADAL" clId="{F45B3B38-B959-4F6B-B74D-4FD2CFCA4675}" dt="2020-01-07T17:11:36.664" v="13339"/>
          <ac:picMkLst>
            <pc:docMk/>
            <pc:sldMk cId="4108462393" sldId="272"/>
            <ac:picMk id="4" creationId="{1DFD2FA3-EF5A-4C78-B411-F7B9AD8FF22A}"/>
          </ac:picMkLst>
        </pc:picChg>
      </pc:sldChg>
      <pc:sldChg chg="modSp add">
        <pc:chgData name="Noelle D Herrera" userId="55344503-faaf-4a40-8060-84cc340a4bb0" providerId="ADAL" clId="{F45B3B38-B959-4F6B-B74D-4FD2CFCA4675}" dt="2020-01-07T20:42:15.478" v="17175" actId="20577"/>
        <pc:sldMkLst>
          <pc:docMk/>
          <pc:sldMk cId="2704901232" sldId="273"/>
        </pc:sldMkLst>
        <pc:spChg chg="mod">
          <ac:chgData name="Noelle D Herrera" userId="55344503-faaf-4a40-8060-84cc340a4bb0" providerId="ADAL" clId="{F45B3B38-B959-4F6B-B74D-4FD2CFCA4675}" dt="2020-01-07T20:40:02.961" v="17058" actId="1076"/>
          <ac:spMkLst>
            <pc:docMk/>
            <pc:sldMk cId="2704901232" sldId="273"/>
            <ac:spMk id="2" creationId="{B5D2D421-0DDD-4ABA-B2D9-0B5886068CB4}"/>
          </ac:spMkLst>
        </pc:spChg>
        <pc:spChg chg="mod">
          <ac:chgData name="Noelle D Herrera" userId="55344503-faaf-4a40-8060-84cc340a4bb0" providerId="ADAL" clId="{F45B3B38-B959-4F6B-B74D-4FD2CFCA4675}" dt="2020-01-07T20:42:15.478" v="17175" actId="20577"/>
          <ac:spMkLst>
            <pc:docMk/>
            <pc:sldMk cId="2704901232" sldId="273"/>
            <ac:spMk id="3" creationId="{B87BFABC-38E2-414D-96D5-9BE0BF2262F4}"/>
          </ac:spMkLst>
        </pc:spChg>
      </pc:sldChg>
      <pc:sldChg chg="add del">
        <pc:chgData name="Noelle D Herrera" userId="55344503-faaf-4a40-8060-84cc340a4bb0" providerId="ADAL" clId="{F45B3B38-B959-4F6B-B74D-4FD2CFCA4675}" dt="2020-01-07T20:43:50.671" v="17254" actId="47"/>
        <pc:sldMkLst>
          <pc:docMk/>
          <pc:sldMk cId="1172076517" sldId="274"/>
        </pc:sldMkLst>
      </pc:sldChg>
      <pc:sldChg chg="add del">
        <pc:chgData name="Noelle D Herrera" userId="55344503-faaf-4a40-8060-84cc340a4bb0" providerId="ADAL" clId="{F45B3B38-B959-4F6B-B74D-4FD2CFCA4675}" dt="2020-01-07T16:31:13.358" v="11109" actId="47"/>
        <pc:sldMkLst>
          <pc:docMk/>
          <pc:sldMk cId="879051940" sldId="275"/>
        </pc:sldMkLst>
      </pc:sldChg>
      <pc:sldChg chg="addSp delSp modSp add ord">
        <pc:chgData name="Noelle D Herrera" userId="55344503-faaf-4a40-8060-84cc340a4bb0" providerId="ADAL" clId="{F45B3B38-B959-4F6B-B74D-4FD2CFCA4675}" dt="2020-01-07T17:11:51.056" v="13344" actId="1076"/>
        <pc:sldMkLst>
          <pc:docMk/>
          <pc:sldMk cId="2076562386" sldId="275"/>
        </pc:sldMkLst>
        <pc:spChg chg="add del mod">
          <ac:chgData name="Noelle D Herrera" userId="55344503-faaf-4a40-8060-84cc340a4bb0" providerId="ADAL" clId="{F45B3B38-B959-4F6B-B74D-4FD2CFCA4675}" dt="2020-01-07T17:11:43.331" v="13342" actId="478"/>
          <ac:spMkLst>
            <pc:docMk/>
            <pc:sldMk cId="2076562386" sldId="275"/>
            <ac:spMk id="5" creationId="{0849D1CB-DCE2-4B8E-AFD5-74A402A5DFC4}"/>
          </ac:spMkLst>
        </pc:spChg>
        <pc:picChg chg="del">
          <ac:chgData name="Noelle D Herrera" userId="55344503-faaf-4a40-8060-84cc340a4bb0" providerId="ADAL" clId="{F45B3B38-B959-4F6B-B74D-4FD2CFCA4675}" dt="2020-01-07T17:11:39.927" v="13340" actId="478"/>
          <ac:picMkLst>
            <pc:docMk/>
            <pc:sldMk cId="2076562386" sldId="275"/>
            <ac:picMk id="4" creationId="{AEF7E30F-79B9-489D-A9EA-D36590AF0190}"/>
          </ac:picMkLst>
        </pc:picChg>
        <pc:picChg chg="add mod">
          <ac:chgData name="Noelle D Herrera" userId="55344503-faaf-4a40-8060-84cc340a4bb0" providerId="ADAL" clId="{F45B3B38-B959-4F6B-B74D-4FD2CFCA4675}" dt="2020-01-07T17:11:51.056" v="13344" actId="1076"/>
          <ac:picMkLst>
            <pc:docMk/>
            <pc:sldMk cId="2076562386" sldId="275"/>
            <ac:picMk id="9" creationId="{A6590D4E-0A6F-4CCB-A55E-A7BE8D914701}"/>
          </ac:picMkLst>
        </pc:picChg>
      </pc:sldChg>
      <pc:sldChg chg="addSp delSp modSp add ord">
        <pc:chgData name="Noelle D Herrera" userId="55344503-faaf-4a40-8060-84cc340a4bb0" providerId="ADAL" clId="{F45B3B38-B959-4F6B-B74D-4FD2CFCA4675}" dt="2020-01-07T17:29:54.581" v="14369" actId="1076"/>
        <pc:sldMkLst>
          <pc:docMk/>
          <pc:sldMk cId="710027887" sldId="276"/>
        </pc:sldMkLst>
        <pc:picChg chg="add mod modCrop">
          <ac:chgData name="Noelle D Herrera" userId="55344503-faaf-4a40-8060-84cc340a4bb0" providerId="ADAL" clId="{F45B3B38-B959-4F6B-B74D-4FD2CFCA4675}" dt="2020-01-07T17:29:54.581" v="14369" actId="1076"/>
          <ac:picMkLst>
            <pc:docMk/>
            <pc:sldMk cId="710027887" sldId="276"/>
            <ac:picMk id="3" creationId="{55A8209A-6A64-41DB-9E12-76F138A2A06B}"/>
          </ac:picMkLst>
        </pc:picChg>
        <pc:picChg chg="del">
          <ac:chgData name="Noelle D Herrera" userId="55344503-faaf-4a40-8060-84cc340a4bb0" providerId="ADAL" clId="{F45B3B38-B959-4F6B-B74D-4FD2CFCA4675}" dt="2020-01-07T17:29:21.728" v="14364" actId="478"/>
          <ac:picMkLst>
            <pc:docMk/>
            <pc:sldMk cId="710027887" sldId="276"/>
            <ac:picMk id="9" creationId="{A6590D4E-0A6F-4CCB-A55E-A7BE8D914701}"/>
          </ac:picMkLst>
        </pc:picChg>
      </pc:sldChg>
      <pc:sldChg chg="modSp add">
        <pc:chgData name="Noelle D Herrera" userId="55344503-faaf-4a40-8060-84cc340a4bb0" providerId="ADAL" clId="{F45B3B38-B959-4F6B-B74D-4FD2CFCA4675}" dt="2020-01-07T20:38:31.029" v="16999" actId="20577"/>
        <pc:sldMkLst>
          <pc:docMk/>
          <pc:sldMk cId="862710142" sldId="277"/>
        </pc:sldMkLst>
        <pc:spChg chg="mod">
          <ac:chgData name="Noelle D Herrera" userId="55344503-faaf-4a40-8060-84cc340a4bb0" providerId="ADAL" clId="{F45B3B38-B959-4F6B-B74D-4FD2CFCA4675}" dt="2020-01-07T20:37:50.937" v="16990" actId="1076"/>
          <ac:spMkLst>
            <pc:docMk/>
            <pc:sldMk cId="862710142" sldId="277"/>
            <ac:spMk id="2" creationId="{FBE8A8C7-3FD1-44AE-BC28-3C9F247B7A6E}"/>
          </ac:spMkLst>
        </pc:spChg>
        <pc:spChg chg="mod">
          <ac:chgData name="Noelle D Herrera" userId="55344503-faaf-4a40-8060-84cc340a4bb0" providerId="ADAL" clId="{F45B3B38-B959-4F6B-B74D-4FD2CFCA4675}" dt="2020-01-07T20:38:31.029" v="16999" actId="20577"/>
          <ac:spMkLst>
            <pc:docMk/>
            <pc:sldMk cId="862710142" sldId="277"/>
            <ac:spMk id="3" creationId="{5D32F4E8-FB90-40DF-9715-B1E24086D78E}"/>
          </ac:spMkLst>
        </pc:spChg>
      </pc:sldChg>
      <pc:sldChg chg="modSp add">
        <pc:chgData name="Noelle D Herrera" userId="55344503-faaf-4a40-8060-84cc340a4bb0" providerId="ADAL" clId="{F45B3B38-B959-4F6B-B74D-4FD2CFCA4675}" dt="2020-01-07T20:43:48.493" v="17253" actId="20577"/>
        <pc:sldMkLst>
          <pc:docMk/>
          <pc:sldMk cId="3590545924" sldId="278"/>
        </pc:sldMkLst>
        <pc:spChg chg="mod">
          <ac:chgData name="Noelle D Herrera" userId="55344503-faaf-4a40-8060-84cc340a4bb0" providerId="ADAL" clId="{F45B3B38-B959-4F6B-B74D-4FD2CFCA4675}" dt="2020-01-07T20:43:48.493" v="17253" actId="20577"/>
          <ac:spMkLst>
            <pc:docMk/>
            <pc:sldMk cId="3590545924" sldId="278"/>
            <ac:spMk id="3" creationId="{B87BFABC-38E2-414D-96D5-9BE0BF2262F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EB380B-B837-4CDC-9A5C-2224EFEECB11}" type="datetimeFigureOut">
              <a:rPr lang="en-US" smtClean="0"/>
              <a:t>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5E0D8-DEC3-4BF7-A956-DA2B9802F620}" type="slidenum">
              <a:rPr lang="en-US" smtClean="0"/>
              <a:t>‹#›</a:t>
            </a:fld>
            <a:endParaRPr lang="en-US"/>
          </a:p>
        </p:txBody>
      </p:sp>
    </p:spTree>
    <p:extLst>
      <p:ext uri="{BB962C8B-B14F-4D97-AF65-F5344CB8AC3E}">
        <p14:creationId xmlns:p14="http://schemas.microsoft.com/office/powerpoint/2010/main" val="2805405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Shock </a:t>
            </a:r>
            <a:r>
              <a:rPr lang="en-US" sz="1200" dirty="0">
                <a:sym typeface="Wingdings" panose="05000000000000000000" pitchFamily="2" charset="2"/>
              </a:rPr>
              <a:t> decrease </a:t>
            </a:r>
            <a:r>
              <a:rPr lang="en-US" sz="1200" dirty="0"/>
              <a:t>perfusion of the gastrointestinal tract and therefore so motility, digestion, and absorption are decreased. </a:t>
            </a:r>
          </a:p>
        </p:txBody>
      </p:sp>
      <p:sp>
        <p:nvSpPr>
          <p:cNvPr id="4" name="Slide Number Placeholder 3"/>
          <p:cNvSpPr>
            <a:spLocks noGrp="1"/>
          </p:cNvSpPr>
          <p:nvPr>
            <p:ph type="sldNum" sz="quarter" idx="5"/>
          </p:nvPr>
        </p:nvSpPr>
        <p:spPr/>
        <p:txBody>
          <a:bodyPr/>
          <a:lstStyle/>
          <a:p>
            <a:fld id="{3715E0D8-DEC3-4BF7-A956-DA2B9802F620}" type="slidenum">
              <a:rPr lang="en-US" smtClean="0"/>
              <a:t>4</a:t>
            </a:fld>
            <a:endParaRPr lang="en-US"/>
          </a:p>
        </p:txBody>
      </p:sp>
    </p:spTree>
    <p:extLst>
      <p:ext uri="{BB962C8B-B14F-4D97-AF65-F5344CB8AC3E}">
        <p14:creationId xmlns:p14="http://schemas.microsoft.com/office/powerpoint/2010/main" val="3205542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 day rule: support should be given sooner for those &lt;6 months old, geriatric, severely debilitated, severely cachectic, or if anticipated period of anorexia will be prolonged due to underlying disease process (</a:t>
            </a:r>
            <a:r>
              <a:rPr lang="en-US" sz="1200" dirty="0" err="1"/>
              <a:t>ie</a:t>
            </a:r>
            <a:r>
              <a:rPr lang="en-US" sz="1200" dirty="0"/>
              <a:t> severe maxillofacial trauma).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Nutritional support should also be considered sooner in obese cats at risk of hepatic lipidosis.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Increased metabolic demand, increased protein catabolism, gut derived inflammation, and potential bacterial translocation resulting in the development of SIRS or sepsis. Gut nutrition leads to less catabolism, prevention of protein energy malnutrition, improved integrity of epithelial tight junctions, and overall decreased intestinal inflammation. Avoidance of enteral nutrition in diseased states has been correlated to increased gut permeability, bacterial or endotoxin translocation, and immunosuppression. The gut itself may start or contribute to the systemic inflammatory response in acute pancreatitis.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3715E0D8-DEC3-4BF7-A956-DA2B9802F620}" type="slidenum">
              <a:rPr lang="en-US" smtClean="0"/>
              <a:t>5</a:t>
            </a:fld>
            <a:endParaRPr lang="en-US"/>
          </a:p>
        </p:txBody>
      </p:sp>
    </p:spTree>
    <p:extLst>
      <p:ext uri="{BB962C8B-B14F-4D97-AF65-F5344CB8AC3E}">
        <p14:creationId xmlns:p14="http://schemas.microsoft.com/office/powerpoint/2010/main" val="238000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15E0D8-DEC3-4BF7-A956-DA2B9802F620}" type="slidenum">
              <a:rPr lang="en-US" smtClean="0"/>
              <a:t>6</a:t>
            </a:fld>
            <a:endParaRPr lang="en-US"/>
          </a:p>
        </p:txBody>
      </p:sp>
    </p:spTree>
    <p:extLst>
      <p:ext uri="{BB962C8B-B14F-4D97-AF65-F5344CB8AC3E}">
        <p14:creationId xmlns:p14="http://schemas.microsoft.com/office/powerpoint/2010/main" val="3286534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15E0D8-DEC3-4BF7-A956-DA2B9802F620}" type="slidenum">
              <a:rPr lang="en-US" smtClean="0"/>
              <a:t>9</a:t>
            </a:fld>
            <a:endParaRPr lang="en-US"/>
          </a:p>
        </p:txBody>
      </p:sp>
    </p:spTree>
    <p:extLst>
      <p:ext uri="{BB962C8B-B14F-4D97-AF65-F5344CB8AC3E}">
        <p14:creationId xmlns:p14="http://schemas.microsoft.com/office/powerpoint/2010/main" val="3923827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15E0D8-DEC3-4BF7-A956-DA2B9802F620}" type="slidenum">
              <a:rPr lang="en-US" smtClean="0"/>
              <a:t>11</a:t>
            </a:fld>
            <a:endParaRPr lang="en-US"/>
          </a:p>
        </p:txBody>
      </p:sp>
    </p:spTree>
    <p:extLst>
      <p:ext uri="{BB962C8B-B14F-4D97-AF65-F5344CB8AC3E}">
        <p14:creationId xmlns:p14="http://schemas.microsoft.com/office/powerpoint/2010/main" val="534770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meta-analysis comparing enteral to parenteral nutrition in people following GI surgery showed reduced risk of anastomotic leak in patients receiving enteral nutrition. </a:t>
            </a:r>
          </a:p>
          <a:p>
            <a:r>
              <a:rPr lang="en-US" dirty="0"/>
              <a:t>Enteral nutrition is though to maintain tight junctions between intra-epithelial cells, stimulate blood flow, release endogenous trophic agents (gastrin, bile salts, cholecystokinin), reduces villous atrophy, and supports IgA-producing lymphocytes in GI-associated lymphoid tissue. </a:t>
            </a:r>
          </a:p>
        </p:txBody>
      </p:sp>
      <p:sp>
        <p:nvSpPr>
          <p:cNvPr id="4" name="Slide Number Placeholder 3"/>
          <p:cNvSpPr>
            <a:spLocks noGrp="1"/>
          </p:cNvSpPr>
          <p:nvPr>
            <p:ph type="sldNum" sz="quarter" idx="5"/>
          </p:nvPr>
        </p:nvSpPr>
        <p:spPr/>
        <p:txBody>
          <a:bodyPr/>
          <a:lstStyle/>
          <a:p>
            <a:fld id="{3715E0D8-DEC3-4BF7-A956-DA2B9802F620}" type="slidenum">
              <a:rPr lang="en-US" smtClean="0"/>
              <a:t>15</a:t>
            </a:fld>
            <a:endParaRPr lang="en-US"/>
          </a:p>
        </p:txBody>
      </p:sp>
    </p:spTree>
    <p:extLst>
      <p:ext uri="{BB962C8B-B14F-4D97-AF65-F5344CB8AC3E}">
        <p14:creationId xmlns:p14="http://schemas.microsoft.com/office/powerpoint/2010/main" val="812294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Premature (&lt;14 days) gastrotomy tube dislodgement- immediately evaluate for peritonitis</a:t>
            </a:r>
          </a:p>
          <a:p>
            <a:r>
              <a:rPr lang="en-US" dirty="0"/>
              <a:t>Jejunostomy: significant stomach wall resection, severe pancreatitis, pancreatectomy</a:t>
            </a:r>
          </a:p>
          <a:p>
            <a:endParaRPr lang="en-US" dirty="0"/>
          </a:p>
          <a:p>
            <a:r>
              <a:rPr lang="en-US"/>
              <a:t>Anorexic </a:t>
            </a:r>
            <a:r>
              <a:rPr lang="en-US" dirty="0"/>
              <a:t>animal: 5 to 10 ml/kg of slurry is recommended per feeding initially. </a:t>
            </a:r>
          </a:p>
          <a:p>
            <a:r>
              <a:rPr lang="en-US" dirty="0"/>
              <a:t>One study showed that full gastric capacities of 45 to 90 ml/kg have been measured (</a:t>
            </a:r>
            <a:r>
              <a:rPr lang="en-US" dirty="0" err="1"/>
              <a:t>Saker</a:t>
            </a:r>
            <a:r>
              <a:rPr lang="en-US" dirty="0"/>
              <a:t> and </a:t>
            </a:r>
            <a:r>
              <a:rPr lang="en-US" dirty="0" err="1"/>
              <a:t>Remillard</a:t>
            </a:r>
            <a:r>
              <a:rPr lang="en-US" dirty="0"/>
              <a:t> 2010), however this volume of feeding is not recommended in critically ill animals.</a:t>
            </a:r>
          </a:p>
          <a:p>
            <a:r>
              <a:rPr lang="en-US" dirty="0"/>
              <a:t>Bolus feedings should be administered slowly over 20 to 30 minutes while the animal is monitored for any signs of nausea.</a:t>
            </a:r>
          </a:p>
          <a:p>
            <a:endParaRPr lang="en-US" dirty="0"/>
          </a:p>
        </p:txBody>
      </p:sp>
      <p:sp>
        <p:nvSpPr>
          <p:cNvPr id="4" name="Slide Number Placeholder 3"/>
          <p:cNvSpPr>
            <a:spLocks noGrp="1"/>
          </p:cNvSpPr>
          <p:nvPr>
            <p:ph type="sldNum" sz="quarter" idx="5"/>
          </p:nvPr>
        </p:nvSpPr>
        <p:spPr/>
        <p:txBody>
          <a:bodyPr/>
          <a:lstStyle/>
          <a:p>
            <a:fld id="{3715E0D8-DEC3-4BF7-A956-DA2B9802F620}" type="slidenum">
              <a:rPr lang="en-US" smtClean="0"/>
              <a:t>16</a:t>
            </a:fld>
            <a:endParaRPr lang="en-US"/>
          </a:p>
        </p:txBody>
      </p:sp>
    </p:spTree>
    <p:extLst>
      <p:ext uri="{BB962C8B-B14F-4D97-AF65-F5344CB8AC3E}">
        <p14:creationId xmlns:p14="http://schemas.microsoft.com/office/powerpoint/2010/main" val="3379604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2"/>
                </a:solidFill>
              </a:rPr>
              <a:t>Appendix in the VCNASAP article has worksheets for formulating TPN and PPN.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rPr>
              <a:t>Materials warehouse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central administration, the osmolality should not exceed 1400 </a:t>
            </a:r>
            <a:r>
              <a:rPr lang="en-US" dirty="0" err="1"/>
              <a:t>mOsm</a:t>
            </a:r>
            <a:r>
              <a:rPr lang="en-US" dirty="0"/>
              <a:t>/l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Peripheral administration, the osmolality should not exceed 600 to 750 </a:t>
            </a:r>
            <a:r>
              <a:rPr lang="en-US" dirty="0" err="1"/>
              <a:t>mOsm</a:t>
            </a:r>
            <a:r>
              <a:rPr lang="en-US" dirty="0"/>
              <a:t>/l to minimize risk of prevent thrombophlebitis**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715E0D8-DEC3-4BF7-A956-DA2B9802F620}" type="slidenum">
              <a:rPr lang="en-US" smtClean="0"/>
              <a:t>17</a:t>
            </a:fld>
            <a:endParaRPr lang="en-US"/>
          </a:p>
        </p:txBody>
      </p:sp>
    </p:spTree>
    <p:extLst>
      <p:ext uri="{BB962C8B-B14F-4D97-AF65-F5344CB8AC3E}">
        <p14:creationId xmlns:p14="http://schemas.microsoft.com/office/powerpoint/2010/main" val="3393879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715E0D8-DEC3-4BF7-A956-DA2B9802F620}" type="slidenum">
              <a:rPr lang="en-US" smtClean="0"/>
              <a:t>18</a:t>
            </a:fld>
            <a:endParaRPr lang="en-US"/>
          </a:p>
        </p:txBody>
      </p:sp>
    </p:spTree>
    <p:extLst>
      <p:ext uri="{BB962C8B-B14F-4D97-AF65-F5344CB8AC3E}">
        <p14:creationId xmlns:p14="http://schemas.microsoft.com/office/powerpoint/2010/main" val="2048022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2895B85-4D4F-4446-A8FB-794C3A36827A}" type="datetimeFigureOut">
              <a:rPr lang="en-US" smtClean="0"/>
              <a:t>1/7/2020</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D01AFF2-BC37-4B8A-B999-BD069ADF9F24}"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80766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895B85-4D4F-4446-A8FB-794C3A36827A}"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1944198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895B85-4D4F-4446-A8FB-794C3A36827A}"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397471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895B85-4D4F-4446-A8FB-794C3A36827A}" type="datetimeFigureOut">
              <a:rPr lang="en-US" smtClean="0"/>
              <a:t>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2102827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2895B85-4D4F-4446-A8FB-794C3A36827A}" type="datetimeFigureOut">
              <a:rPr lang="en-US" smtClean="0"/>
              <a:t>1/7/2020</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9D01AFF2-BC37-4B8A-B999-BD069ADF9F24}"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5942372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895B85-4D4F-4446-A8FB-794C3A36827A}" type="datetimeFigureOut">
              <a:rPr lang="en-US" smtClean="0"/>
              <a:t>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3358167118"/>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895B85-4D4F-4446-A8FB-794C3A36827A}" type="datetimeFigureOut">
              <a:rPr lang="en-US" smtClean="0"/>
              <a:t>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3287254266"/>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895B85-4D4F-4446-A8FB-794C3A36827A}" type="datetimeFigureOut">
              <a:rPr lang="en-US" smtClean="0"/>
              <a:t>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263569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895B85-4D4F-4446-A8FB-794C3A36827A}" type="datetimeFigureOut">
              <a:rPr lang="en-US" smtClean="0"/>
              <a:t>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3497142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42895B85-4D4F-4446-A8FB-794C3A36827A}" type="datetimeFigureOut">
              <a:rPr lang="en-US" smtClean="0"/>
              <a:t>1/7/2020</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9D01AFF2-BC37-4B8A-B999-BD069ADF9F24}"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74413171"/>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42895B85-4D4F-4446-A8FB-794C3A36827A}" type="datetimeFigureOut">
              <a:rPr lang="en-US" smtClean="0"/>
              <a:t>1/7/2020</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9D01AFF2-BC37-4B8A-B999-BD069ADF9F24}" type="slidenum">
              <a:rPr lang="en-US" smtClean="0"/>
              <a:t>‹#›</a:t>
            </a:fld>
            <a:endParaRPr lang="en-US"/>
          </a:p>
        </p:txBody>
      </p:sp>
    </p:spTree>
    <p:extLst>
      <p:ext uri="{BB962C8B-B14F-4D97-AF65-F5344CB8AC3E}">
        <p14:creationId xmlns:p14="http://schemas.microsoft.com/office/powerpoint/2010/main" val="249520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2895B85-4D4F-4446-A8FB-794C3A36827A}" type="datetimeFigureOut">
              <a:rPr lang="en-US" smtClean="0"/>
              <a:t>1/7/2020</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9D01AFF2-BC37-4B8A-B999-BD069ADF9F24}"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44685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7B9C6-2C00-477B-B2B8-FC326CE04E12}"/>
              </a:ext>
            </a:extLst>
          </p:cNvPr>
          <p:cNvSpPr>
            <a:spLocks noGrp="1"/>
          </p:cNvSpPr>
          <p:nvPr>
            <p:ph type="ctrTitle"/>
          </p:nvPr>
        </p:nvSpPr>
        <p:spPr/>
        <p:txBody>
          <a:bodyPr/>
          <a:lstStyle/>
          <a:p>
            <a:r>
              <a:rPr lang="en-US" dirty="0"/>
              <a:t>Nutrition in critical illness</a:t>
            </a:r>
          </a:p>
        </p:txBody>
      </p:sp>
      <p:sp>
        <p:nvSpPr>
          <p:cNvPr id="3" name="Subtitle 2">
            <a:extLst>
              <a:ext uri="{FF2B5EF4-FFF2-40B4-BE49-F238E27FC236}">
                <a16:creationId xmlns:a16="http://schemas.microsoft.com/office/drawing/2014/main" id="{39ECBD76-87F4-40AB-ACEA-1CA50ED5FE4D}"/>
              </a:ext>
            </a:extLst>
          </p:cNvPr>
          <p:cNvSpPr>
            <a:spLocks noGrp="1"/>
          </p:cNvSpPr>
          <p:nvPr>
            <p:ph type="subTitle" idx="1"/>
          </p:nvPr>
        </p:nvSpPr>
        <p:spPr/>
        <p:txBody>
          <a:bodyPr>
            <a:normAutofit lnSpcReduction="10000"/>
          </a:bodyPr>
          <a:lstStyle/>
          <a:p>
            <a:r>
              <a:rPr lang="en-US" dirty="0"/>
              <a:t>Noelle Herrera</a:t>
            </a:r>
          </a:p>
          <a:p>
            <a:r>
              <a:rPr lang="en-US" dirty="0"/>
              <a:t>1/7/20</a:t>
            </a:r>
          </a:p>
        </p:txBody>
      </p:sp>
    </p:spTree>
    <p:extLst>
      <p:ext uri="{BB962C8B-B14F-4D97-AF65-F5344CB8AC3E}">
        <p14:creationId xmlns:p14="http://schemas.microsoft.com/office/powerpoint/2010/main" val="569471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D2D421-0DDD-4ABA-B2D9-0B5886068CB4}"/>
              </a:ext>
            </a:extLst>
          </p:cNvPr>
          <p:cNvSpPr>
            <a:spLocks noGrp="1"/>
          </p:cNvSpPr>
          <p:nvPr>
            <p:ph type="title"/>
          </p:nvPr>
        </p:nvSpPr>
        <p:spPr>
          <a:xfrm>
            <a:off x="114301" y="382385"/>
            <a:ext cx="12077698" cy="1113295"/>
          </a:xfrm>
        </p:spPr>
        <p:txBody>
          <a:bodyPr anchor="b">
            <a:normAutofit fontScale="90000"/>
          </a:bodyPr>
          <a:lstStyle/>
          <a:p>
            <a:pPr algn="ctr"/>
            <a:r>
              <a:rPr lang="en-US" sz="5400" dirty="0"/>
              <a:t>EARLY return to nutrition in septic peritonitis</a:t>
            </a:r>
            <a:endParaRPr lang="en-US" dirty="0"/>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Content Placeholder 4">
            <a:extLst>
              <a:ext uri="{FF2B5EF4-FFF2-40B4-BE49-F238E27FC236}">
                <a16:creationId xmlns:a16="http://schemas.microsoft.com/office/drawing/2014/main" id="{58BEAC71-ADFB-46B2-9735-511959ABF6E6}"/>
              </a:ext>
            </a:extLst>
          </p:cNvPr>
          <p:cNvSpPr>
            <a:spLocks noGrp="1"/>
          </p:cNvSpPr>
          <p:nvPr>
            <p:ph idx="1"/>
          </p:nvPr>
        </p:nvSpPr>
        <p:spPr>
          <a:xfrm>
            <a:off x="1243013" y="1495681"/>
            <a:ext cx="10186987" cy="4383912"/>
          </a:xfrm>
        </p:spPr>
        <p:txBody>
          <a:bodyPr/>
          <a:lstStyle/>
          <a:p>
            <a:r>
              <a:rPr lang="en-US" dirty="0"/>
              <a:t>Objective: To determine whether the timing and route of nutritional support affects length of hospitalization in dogs with naturally occurring septic peritonitis. </a:t>
            </a:r>
          </a:p>
          <a:p>
            <a:r>
              <a:rPr lang="en-US" dirty="0"/>
              <a:t>Design: Retrospective study of 45 cases over 10 years. </a:t>
            </a:r>
          </a:p>
          <a:p>
            <a:r>
              <a:rPr lang="en-US" dirty="0"/>
              <a:t>Methods: Early nutritional support was that provided within 24 hours of surgery.  A modified survival prediction index 2 score was provided for each dog. </a:t>
            </a:r>
          </a:p>
          <a:p>
            <a:r>
              <a:rPr lang="en-US" dirty="0"/>
              <a:t>Results: when controlling for other variables, dogs that had early nutrition had a significantly shorter length of hospitalization (by 1.6 days). No association was found between route of nutrition and length of hospitalization (LOH).  (P= 0.037). Concurrent illnesses contributed to a longer LOH (by 2.1 days). </a:t>
            </a:r>
          </a:p>
          <a:p>
            <a:r>
              <a:rPr lang="en-US" dirty="0"/>
              <a:t>Conclusion: Early nutritional support in dogs with septic peritonitis is associated with a shorter hospitalization length. </a:t>
            </a:r>
          </a:p>
        </p:txBody>
      </p:sp>
    </p:spTree>
    <p:extLst>
      <p:ext uri="{BB962C8B-B14F-4D97-AF65-F5344CB8AC3E}">
        <p14:creationId xmlns:p14="http://schemas.microsoft.com/office/powerpoint/2010/main" val="4108462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851669-7281-49C2-8BF0-67BA70EC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24ED5D-8436-4B84-B183-C31629C94F35}"/>
              </a:ext>
            </a:extLst>
          </p:cNvPr>
          <p:cNvSpPr>
            <a:spLocks noGrp="1"/>
          </p:cNvSpPr>
          <p:nvPr>
            <p:ph type="title"/>
          </p:nvPr>
        </p:nvSpPr>
        <p:spPr>
          <a:xfrm>
            <a:off x="2809875" y="88520"/>
            <a:ext cx="8534399" cy="1413758"/>
          </a:xfrm>
        </p:spPr>
        <p:txBody>
          <a:bodyPr anchor="b">
            <a:normAutofit/>
          </a:bodyPr>
          <a:lstStyle/>
          <a:p>
            <a:pPr algn="ctr"/>
            <a:r>
              <a:rPr lang="en-US" sz="4400" dirty="0"/>
              <a:t>Support for early return to nutrition</a:t>
            </a:r>
          </a:p>
        </p:txBody>
      </p:sp>
      <p:sp>
        <p:nvSpPr>
          <p:cNvPr id="10" name="Freeform: Shape 9">
            <a:extLst>
              <a:ext uri="{FF2B5EF4-FFF2-40B4-BE49-F238E27FC236}">
                <a16:creationId xmlns:a16="http://schemas.microsoft.com/office/drawing/2014/main" id="{16992B13-74C4-4370-93C5-F5403D944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2275119" cy="6858000"/>
          </a:xfrm>
          <a:custGeom>
            <a:avLst/>
            <a:gdLst>
              <a:gd name="connsiteX0" fmla="*/ 0 w 2275119"/>
              <a:gd name="connsiteY0" fmla="*/ 0 h 6858000"/>
              <a:gd name="connsiteX1" fmla="*/ 1389294 w 2275119"/>
              <a:gd name="connsiteY1" fmla="*/ 0 h 6858000"/>
              <a:gd name="connsiteX2" fmla="*/ 1556068 w 2275119"/>
              <a:gd name="connsiteY2" fmla="*/ 0 h 6858000"/>
              <a:gd name="connsiteX3" fmla="*/ 2098907 w 2275119"/>
              <a:gd name="connsiteY3" fmla="*/ 0 h 6858000"/>
              <a:gd name="connsiteX4" fmla="*/ 2100494 w 2275119"/>
              <a:gd name="connsiteY4" fmla="*/ 68263 h 6858000"/>
              <a:gd name="connsiteX5" fmla="*/ 2108432 w 2275119"/>
              <a:gd name="connsiteY5" fmla="*/ 128588 h 6858000"/>
              <a:gd name="connsiteX6" fmla="*/ 2119544 w 2275119"/>
              <a:gd name="connsiteY6" fmla="*/ 180975 h 6858000"/>
              <a:gd name="connsiteX7" fmla="*/ 2133832 w 2275119"/>
              <a:gd name="connsiteY7" fmla="*/ 227013 h 6858000"/>
              <a:gd name="connsiteX8" fmla="*/ 2149707 w 2275119"/>
              <a:gd name="connsiteY8" fmla="*/ 268288 h 6858000"/>
              <a:gd name="connsiteX9" fmla="*/ 2168757 w 2275119"/>
              <a:gd name="connsiteY9" fmla="*/ 304800 h 6858000"/>
              <a:gd name="connsiteX10" fmla="*/ 2187807 w 2275119"/>
              <a:gd name="connsiteY10" fmla="*/ 342900 h 6858000"/>
              <a:gd name="connsiteX11" fmla="*/ 2206857 w 2275119"/>
              <a:gd name="connsiteY11" fmla="*/ 381000 h 6858000"/>
              <a:gd name="connsiteX12" fmla="*/ 2222732 w 2275119"/>
              <a:gd name="connsiteY12" fmla="*/ 417513 h 6858000"/>
              <a:gd name="connsiteX13" fmla="*/ 2238607 w 2275119"/>
              <a:gd name="connsiteY13" fmla="*/ 458788 h 6858000"/>
              <a:gd name="connsiteX14" fmla="*/ 2254482 w 2275119"/>
              <a:gd name="connsiteY14" fmla="*/ 504825 h 6858000"/>
              <a:gd name="connsiteX15" fmla="*/ 2265594 w 2275119"/>
              <a:gd name="connsiteY15" fmla="*/ 557213 h 6858000"/>
              <a:gd name="connsiteX16" fmla="*/ 2271944 w 2275119"/>
              <a:gd name="connsiteY16" fmla="*/ 617538 h 6858000"/>
              <a:gd name="connsiteX17" fmla="*/ 2275119 w 2275119"/>
              <a:gd name="connsiteY17" fmla="*/ 685800 h 6858000"/>
              <a:gd name="connsiteX18" fmla="*/ 2271944 w 2275119"/>
              <a:gd name="connsiteY18" fmla="*/ 754063 h 6858000"/>
              <a:gd name="connsiteX19" fmla="*/ 2265594 w 2275119"/>
              <a:gd name="connsiteY19" fmla="*/ 814388 h 6858000"/>
              <a:gd name="connsiteX20" fmla="*/ 2254482 w 2275119"/>
              <a:gd name="connsiteY20" fmla="*/ 866775 h 6858000"/>
              <a:gd name="connsiteX21" fmla="*/ 2238607 w 2275119"/>
              <a:gd name="connsiteY21" fmla="*/ 912813 h 6858000"/>
              <a:gd name="connsiteX22" fmla="*/ 2222732 w 2275119"/>
              <a:gd name="connsiteY22" fmla="*/ 954088 h 6858000"/>
              <a:gd name="connsiteX23" fmla="*/ 2206857 w 2275119"/>
              <a:gd name="connsiteY23" fmla="*/ 990600 h 6858000"/>
              <a:gd name="connsiteX24" fmla="*/ 2187807 w 2275119"/>
              <a:gd name="connsiteY24" fmla="*/ 1028700 h 6858000"/>
              <a:gd name="connsiteX25" fmla="*/ 2168757 w 2275119"/>
              <a:gd name="connsiteY25" fmla="*/ 1066800 h 6858000"/>
              <a:gd name="connsiteX26" fmla="*/ 2149707 w 2275119"/>
              <a:gd name="connsiteY26" fmla="*/ 1103313 h 6858000"/>
              <a:gd name="connsiteX27" fmla="*/ 2133832 w 2275119"/>
              <a:gd name="connsiteY27" fmla="*/ 1144588 h 6858000"/>
              <a:gd name="connsiteX28" fmla="*/ 2119544 w 2275119"/>
              <a:gd name="connsiteY28" fmla="*/ 1190625 h 6858000"/>
              <a:gd name="connsiteX29" fmla="*/ 2108432 w 2275119"/>
              <a:gd name="connsiteY29" fmla="*/ 1243013 h 6858000"/>
              <a:gd name="connsiteX30" fmla="*/ 2100494 w 2275119"/>
              <a:gd name="connsiteY30" fmla="*/ 1303338 h 6858000"/>
              <a:gd name="connsiteX31" fmla="*/ 2098907 w 2275119"/>
              <a:gd name="connsiteY31" fmla="*/ 1371600 h 6858000"/>
              <a:gd name="connsiteX32" fmla="*/ 2100494 w 2275119"/>
              <a:gd name="connsiteY32" fmla="*/ 1439863 h 6858000"/>
              <a:gd name="connsiteX33" fmla="*/ 2108432 w 2275119"/>
              <a:gd name="connsiteY33" fmla="*/ 1500188 h 6858000"/>
              <a:gd name="connsiteX34" fmla="*/ 2119544 w 2275119"/>
              <a:gd name="connsiteY34" fmla="*/ 1552575 h 6858000"/>
              <a:gd name="connsiteX35" fmla="*/ 2133832 w 2275119"/>
              <a:gd name="connsiteY35" fmla="*/ 1598613 h 6858000"/>
              <a:gd name="connsiteX36" fmla="*/ 2149707 w 2275119"/>
              <a:gd name="connsiteY36" fmla="*/ 1639888 h 6858000"/>
              <a:gd name="connsiteX37" fmla="*/ 2168757 w 2275119"/>
              <a:gd name="connsiteY37" fmla="*/ 1676400 h 6858000"/>
              <a:gd name="connsiteX38" fmla="*/ 2187807 w 2275119"/>
              <a:gd name="connsiteY38" fmla="*/ 1714500 h 6858000"/>
              <a:gd name="connsiteX39" fmla="*/ 2206857 w 2275119"/>
              <a:gd name="connsiteY39" fmla="*/ 1752600 h 6858000"/>
              <a:gd name="connsiteX40" fmla="*/ 2222732 w 2275119"/>
              <a:gd name="connsiteY40" fmla="*/ 1789113 h 6858000"/>
              <a:gd name="connsiteX41" fmla="*/ 2238607 w 2275119"/>
              <a:gd name="connsiteY41" fmla="*/ 1830388 h 6858000"/>
              <a:gd name="connsiteX42" fmla="*/ 2254482 w 2275119"/>
              <a:gd name="connsiteY42" fmla="*/ 1876425 h 6858000"/>
              <a:gd name="connsiteX43" fmla="*/ 2265594 w 2275119"/>
              <a:gd name="connsiteY43" fmla="*/ 1928813 h 6858000"/>
              <a:gd name="connsiteX44" fmla="*/ 2271944 w 2275119"/>
              <a:gd name="connsiteY44" fmla="*/ 1989138 h 6858000"/>
              <a:gd name="connsiteX45" fmla="*/ 2275119 w 2275119"/>
              <a:gd name="connsiteY45" fmla="*/ 2057400 h 6858000"/>
              <a:gd name="connsiteX46" fmla="*/ 2271944 w 2275119"/>
              <a:gd name="connsiteY46" fmla="*/ 2125663 h 6858000"/>
              <a:gd name="connsiteX47" fmla="*/ 2265594 w 2275119"/>
              <a:gd name="connsiteY47" fmla="*/ 2185988 h 6858000"/>
              <a:gd name="connsiteX48" fmla="*/ 2254482 w 2275119"/>
              <a:gd name="connsiteY48" fmla="*/ 2238375 h 6858000"/>
              <a:gd name="connsiteX49" fmla="*/ 2238607 w 2275119"/>
              <a:gd name="connsiteY49" fmla="*/ 2284413 h 6858000"/>
              <a:gd name="connsiteX50" fmla="*/ 2222732 w 2275119"/>
              <a:gd name="connsiteY50" fmla="*/ 2325688 h 6858000"/>
              <a:gd name="connsiteX51" fmla="*/ 2206857 w 2275119"/>
              <a:gd name="connsiteY51" fmla="*/ 2362200 h 6858000"/>
              <a:gd name="connsiteX52" fmla="*/ 2187807 w 2275119"/>
              <a:gd name="connsiteY52" fmla="*/ 2400300 h 6858000"/>
              <a:gd name="connsiteX53" fmla="*/ 2168757 w 2275119"/>
              <a:gd name="connsiteY53" fmla="*/ 2438400 h 6858000"/>
              <a:gd name="connsiteX54" fmla="*/ 2149707 w 2275119"/>
              <a:gd name="connsiteY54" fmla="*/ 2474913 h 6858000"/>
              <a:gd name="connsiteX55" fmla="*/ 2133832 w 2275119"/>
              <a:gd name="connsiteY55" fmla="*/ 2516188 h 6858000"/>
              <a:gd name="connsiteX56" fmla="*/ 2119544 w 2275119"/>
              <a:gd name="connsiteY56" fmla="*/ 2562225 h 6858000"/>
              <a:gd name="connsiteX57" fmla="*/ 2108432 w 2275119"/>
              <a:gd name="connsiteY57" fmla="*/ 2614613 h 6858000"/>
              <a:gd name="connsiteX58" fmla="*/ 2100494 w 2275119"/>
              <a:gd name="connsiteY58" fmla="*/ 2674938 h 6858000"/>
              <a:gd name="connsiteX59" fmla="*/ 2098907 w 2275119"/>
              <a:gd name="connsiteY59" fmla="*/ 2743200 h 6858000"/>
              <a:gd name="connsiteX60" fmla="*/ 2100494 w 2275119"/>
              <a:gd name="connsiteY60" fmla="*/ 2811463 h 6858000"/>
              <a:gd name="connsiteX61" fmla="*/ 2108432 w 2275119"/>
              <a:gd name="connsiteY61" fmla="*/ 2871788 h 6858000"/>
              <a:gd name="connsiteX62" fmla="*/ 2119544 w 2275119"/>
              <a:gd name="connsiteY62" fmla="*/ 2924175 h 6858000"/>
              <a:gd name="connsiteX63" fmla="*/ 2133832 w 2275119"/>
              <a:gd name="connsiteY63" fmla="*/ 2970213 h 6858000"/>
              <a:gd name="connsiteX64" fmla="*/ 2149707 w 2275119"/>
              <a:gd name="connsiteY64" fmla="*/ 3011488 h 6858000"/>
              <a:gd name="connsiteX65" fmla="*/ 2168757 w 2275119"/>
              <a:gd name="connsiteY65" fmla="*/ 3048000 h 6858000"/>
              <a:gd name="connsiteX66" fmla="*/ 2187807 w 2275119"/>
              <a:gd name="connsiteY66" fmla="*/ 3086100 h 6858000"/>
              <a:gd name="connsiteX67" fmla="*/ 2206857 w 2275119"/>
              <a:gd name="connsiteY67" fmla="*/ 3124200 h 6858000"/>
              <a:gd name="connsiteX68" fmla="*/ 2222732 w 2275119"/>
              <a:gd name="connsiteY68" fmla="*/ 3160713 h 6858000"/>
              <a:gd name="connsiteX69" fmla="*/ 2238607 w 2275119"/>
              <a:gd name="connsiteY69" fmla="*/ 3201988 h 6858000"/>
              <a:gd name="connsiteX70" fmla="*/ 2254482 w 2275119"/>
              <a:gd name="connsiteY70" fmla="*/ 3248025 h 6858000"/>
              <a:gd name="connsiteX71" fmla="*/ 2265594 w 2275119"/>
              <a:gd name="connsiteY71" fmla="*/ 3300413 h 6858000"/>
              <a:gd name="connsiteX72" fmla="*/ 2271944 w 2275119"/>
              <a:gd name="connsiteY72" fmla="*/ 3360738 h 6858000"/>
              <a:gd name="connsiteX73" fmla="*/ 2275119 w 2275119"/>
              <a:gd name="connsiteY73" fmla="*/ 3427413 h 6858000"/>
              <a:gd name="connsiteX74" fmla="*/ 2271944 w 2275119"/>
              <a:gd name="connsiteY74" fmla="*/ 3497263 h 6858000"/>
              <a:gd name="connsiteX75" fmla="*/ 2265594 w 2275119"/>
              <a:gd name="connsiteY75" fmla="*/ 3557588 h 6858000"/>
              <a:gd name="connsiteX76" fmla="*/ 2254482 w 2275119"/>
              <a:gd name="connsiteY76" fmla="*/ 3609975 h 6858000"/>
              <a:gd name="connsiteX77" fmla="*/ 2238607 w 2275119"/>
              <a:gd name="connsiteY77" fmla="*/ 3656013 h 6858000"/>
              <a:gd name="connsiteX78" fmla="*/ 2222732 w 2275119"/>
              <a:gd name="connsiteY78" fmla="*/ 3697288 h 6858000"/>
              <a:gd name="connsiteX79" fmla="*/ 2206857 w 2275119"/>
              <a:gd name="connsiteY79" fmla="*/ 3733800 h 6858000"/>
              <a:gd name="connsiteX80" fmla="*/ 2187807 w 2275119"/>
              <a:gd name="connsiteY80" fmla="*/ 3771900 h 6858000"/>
              <a:gd name="connsiteX81" fmla="*/ 2168757 w 2275119"/>
              <a:gd name="connsiteY81" fmla="*/ 3810000 h 6858000"/>
              <a:gd name="connsiteX82" fmla="*/ 2149707 w 2275119"/>
              <a:gd name="connsiteY82" fmla="*/ 3846513 h 6858000"/>
              <a:gd name="connsiteX83" fmla="*/ 2133832 w 2275119"/>
              <a:gd name="connsiteY83" fmla="*/ 3887788 h 6858000"/>
              <a:gd name="connsiteX84" fmla="*/ 2119544 w 2275119"/>
              <a:gd name="connsiteY84" fmla="*/ 3933825 h 6858000"/>
              <a:gd name="connsiteX85" fmla="*/ 2108432 w 2275119"/>
              <a:gd name="connsiteY85" fmla="*/ 3986213 h 6858000"/>
              <a:gd name="connsiteX86" fmla="*/ 2100494 w 2275119"/>
              <a:gd name="connsiteY86" fmla="*/ 4046538 h 6858000"/>
              <a:gd name="connsiteX87" fmla="*/ 2098907 w 2275119"/>
              <a:gd name="connsiteY87" fmla="*/ 4114800 h 6858000"/>
              <a:gd name="connsiteX88" fmla="*/ 2100494 w 2275119"/>
              <a:gd name="connsiteY88" fmla="*/ 4183063 h 6858000"/>
              <a:gd name="connsiteX89" fmla="*/ 2108432 w 2275119"/>
              <a:gd name="connsiteY89" fmla="*/ 4243388 h 6858000"/>
              <a:gd name="connsiteX90" fmla="*/ 2119544 w 2275119"/>
              <a:gd name="connsiteY90" fmla="*/ 4295775 h 6858000"/>
              <a:gd name="connsiteX91" fmla="*/ 2133832 w 2275119"/>
              <a:gd name="connsiteY91" fmla="*/ 4341813 h 6858000"/>
              <a:gd name="connsiteX92" fmla="*/ 2149707 w 2275119"/>
              <a:gd name="connsiteY92" fmla="*/ 4383088 h 6858000"/>
              <a:gd name="connsiteX93" fmla="*/ 2168757 w 2275119"/>
              <a:gd name="connsiteY93" fmla="*/ 4419600 h 6858000"/>
              <a:gd name="connsiteX94" fmla="*/ 2206857 w 2275119"/>
              <a:gd name="connsiteY94" fmla="*/ 4495800 h 6858000"/>
              <a:gd name="connsiteX95" fmla="*/ 2222732 w 2275119"/>
              <a:gd name="connsiteY95" fmla="*/ 4532313 h 6858000"/>
              <a:gd name="connsiteX96" fmla="*/ 2238607 w 2275119"/>
              <a:gd name="connsiteY96" fmla="*/ 4573588 h 6858000"/>
              <a:gd name="connsiteX97" fmla="*/ 2254482 w 2275119"/>
              <a:gd name="connsiteY97" fmla="*/ 4619625 h 6858000"/>
              <a:gd name="connsiteX98" fmla="*/ 2265594 w 2275119"/>
              <a:gd name="connsiteY98" fmla="*/ 4672013 h 6858000"/>
              <a:gd name="connsiteX99" fmla="*/ 2271944 w 2275119"/>
              <a:gd name="connsiteY99" fmla="*/ 4732338 h 6858000"/>
              <a:gd name="connsiteX100" fmla="*/ 2275119 w 2275119"/>
              <a:gd name="connsiteY100" fmla="*/ 4800600 h 6858000"/>
              <a:gd name="connsiteX101" fmla="*/ 2271944 w 2275119"/>
              <a:gd name="connsiteY101" fmla="*/ 4868863 h 6858000"/>
              <a:gd name="connsiteX102" fmla="*/ 2265594 w 2275119"/>
              <a:gd name="connsiteY102" fmla="*/ 4929188 h 6858000"/>
              <a:gd name="connsiteX103" fmla="*/ 2254482 w 2275119"/>
              <a:gd name="connsiteY103" fmla="*/ 4981575 h 6858000"/>
              <a:gd name="connsiteX104" fmla="*/ 2238607 w 2275119"/>
              <a:gd name="connsiteY104" fmla="*/ 5027613 h 6858000"/>
              <a:gd name="connsiteX105" fmla="*/ 2222732 w 2275119"/>
              <a:gd name="connsiteY105" fmla="*/ 5068888 h 6858000"/>
              <a:gd name="connsiteX106" fmla="*/ 2206857 w 2275119"/>
              <a:gd name="connsiteY106" fmla="*/ 5105400 h 6858000"/>
              <a:gd name="connsiteX107" fmla="*/ 2187807 w 2275119"/>
              <a:gd name="connsiteY107" fmla="*/ 5143500 h 6858000"/>
              <a:gd name="connsiteX108" fmla="*/ 2168757 w 2275119"/>
              <a:gd name="connsiteY108" fmla="*/ 5181600 h 6858000"/>
              <a:gd name="connsiteX109" fmla="*/ 2149707 w 2275119"/>
              <a:gd name="connsiteY109" fmla="*/ 5218113 h 6858000"/>
              <a:gd name="connsiteX110" fmla="*/ 2133832 w 2275119"/>
              <a:gd name="connsiteY110" fmla="*/ 5259388 h 6858000"/>
              <a:gd name="connsiteX111" fmla="*/ 2119544 w 2275119"/>
              <a:gd name="connsiteY111" fmla="*/ 5305425 h 6858000"/>
              <a:gd name="connsiteX112" fmla="*/ 2108432 w 2275119"/>
              <a:gd name="connsiteY112" fmla="*/ 5357813 h 6858000"/>
              <a:gd name="connsiteX113" fmla="*/ 2100494 w 2275119"/>
              <a:gd name="connsiteY113" fmla="*/ 5418138 h 6858000"/>
              <a:gd name="connsiteX114" fmla="*/ 2098907 w 2275119"/>
              <a:gd name="connsiteY114" fmla="*/ 5486400 h 6858000"/>
              <a:gd name="connsiteX115" fmla="*/ 2100494 w 2275119"/>
              <a:gd name="connsiteY115" fmla="*/ 5554663 h 6858000"/>
              <a:gd name="connsiteX116" fmla="*/ 2108432 w 2275119"/>
              <a:gd name="connsiteY116" fmla="*/ 5614988 h 6858000"/>
              <a:gd name="connsiteX117" fmla="*/ 2119544 w 2275119"/>
              <a:gd name="connsiteY117" fmla="*/ 5667375 h 6858000"/>
              <a:gd name="connsiteX118" fmla="*/ 2133832 w 2275119"/>
              <a:gd name="connsiteY118" fmla="*/ 5713413 h 6858000"/>
              <a:gd name="connsiteX119" fmla="*/ 2149707 w 2275119"/>
              <a:gd name="connsiteY119" fmla="*/ 5754688 h 6858000"/>
              <a:gd name="connsiteX120" fmla="*/ 2168757 w 2275119"/>
              <a:gd name="connsiteY120" fmla="*/ 5791200 h 6858000"/>
              <a:gd name="connsiteX121" fmla="*/ 2187807 w 2275119"/>
              <a:gd name="connsiteY121" fmla="*/ 5829300 h 6858000"/>
              <a:gd name="connsiteX122" fmla="*/ 2206857 w 2275119"/>
              <a:gd name="connsiteY122" fmla="*/ 5867400 h 6858000"/>
              <a:gd name="connsiteX123" fmla="*/ 2222732 w 2275119"/>
              <a:gd name="connsiteY123" fmla="*/ 5903913 h 6858000"/>
              <a:gd name="connsiteX124" fmla="*/ 2238607 w 2275119"/>
              <a:gd name="connsiteY124" fmla="*/ 5945188 h 6858000"/>
              <a:gd name="connsiteX125" fmla="*/ 2254482 w 2275119"/>
              <a:gd name="connsiteY125" fmla="*/ 5991225 h 6858000"/>
              <a:gd name="connsiteX126" fmla="*/ 2265594 w 2275119"/>
              <a:gd name="connsiteY126" fmla="*/ 6043613 h 6858000"/>
              <a:gd name="connsiteX127" fmla="*/ 2271944 w 2275119"/>
              <a:gd name="connsiteY127" fmla="*/ 6103938 h 6858000"/>
              <a:gd name="connsiteX128" fmla="*/ 2275119 w 2275119"/>
              <a:gd name="connsiteY128" fmla="*/ 6172200 h 6858000"/>
              <a:gd name="connsiteX129" fmla="*/ 2271944 w 2275119"/>
              <a:gd name="connsiteY129" fmla="*/ 6240463 h 6858000"/>
              <a:gd name="connsiteX130" fmla="*/ 2265594 w 2275119"/>
              <a:gd name="connsiteY130" fmla="*/ 6300788 h 6858000"/>
              <a:gd name="connsiteX131" fmla="*/ 2254482 w 2275119"/>
              <a:gd name="connsiteY131" fmla="*/ 6353175 h 6858000"/>
              <a:gd name="connsiteX132" fmla="*/ 2238607 w 2275119"/>
              <a:gd name="connsiteY132" fmla="*/ 6399213 h 6858000"/>
              <a:gd name="connsiteX133" fmla="*/ 2222732 w 2275119"/>
              <a:gd name="connsiteY133" fmla="*/ 6440488 h 6858000"/>
              <a:gd name="connsiteX134" fmla="*/ 2206857 w 2275119"/>
              <a:gd name="connsiteY134" fmla="*/ 6477000 h 6858000"/>
              <a:gd name="connsiteX135" fmla="*/ 2187807 w 2275119"/>
              <a:gd name="connsiteY135" fmla="*/ 6515100 h 6858000"/>
              <a:gd name="connsiteX136" fmla="*/ 2168757 w 2275119"/>
              <a:gd name="connsiteY136" fmla="*/ 6553200 h 6858000"/>
              <a:gd name="connsiteX137" fmla="*/ 2149707 w 2275119"/>
              <a:gd name="connsiteY137" fmla="*/ 6589713 h 6858000"/>
              <a:gd name="connsiteX138" fmla="*/ 2133832 w 2275119"/>
              <a:gd name="connsiteY138" fmla="*/ 6630988 h 6858000"/>
              <a:gd name="connsiteX139" fmla="*/ 2119544 w 2275119"/>
              <a:gd name="connsiteY139" fmla="*/ 6677025 h 6858000"/>
              <a:gd name="connsiteX140" fmla="*/ 2108432 w 2275119"/>
              <a:gd name="connsiteY140" fmla="*/ 6729413 h 6858000"/>
              <a:gd name="connsiteX141" fmla="*/ 2100494 w 2275119"/>
              <a:gd name="connsiteY141" fmla="*/ 6789738 h 6858000"/>
              <a:gd name="connsiteX142" fmla="*/ 2098907 w 2275119"/>
              <a:gd name="connsiteY142" fmla="*/ 6858000 h 6858000"/>
              <a:gd name="connsiteX143" fmla="*/ 1556068 w 2275119"/>
              <a:gd name="connsiteY143" fmla="*/ 6858000 h 6858000"/>
              <a:gd name="connsiteX144" fmla="*/ 1389294 w 2275119"/>
              <a:gd name="connsiteY144" fmla="*/ 6858000 h 6858000"/>
              <a:gd name="connsiteX145" fmla="*/ 0 w 2275119"/>
              <a:gd name="connsiteY14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2275119" h="6858000">
                <a:moveTo>
                  <a:pt x="0" y="0"/>
                </a:moveTo>
                <a:lnTo>
                  <a:pt x="1389294" y="0"/>
                </a:lnTo>
                <a:lnTo>
                  <a:pt x="1556068" y="0"/>
                </a:lnTo>
                <a:lnTo>
                  <a:pt x="2098907" y="0"/>
                </a:lnTo>
                <a:lnTo>
                  <a:pt x="2100494" y="68263"/>
                </a:lnTo>
                <a:lnTo>
                  <a:pt x="2108432" y="128588"/>
                </a:lnTo>
                <a:lnTo>
                  <a:pt x="2119544" y="180975"/>
                </a:lnTo>
                <a:lnTo>
                  <a:pt x="2133832" y="227013"/>
                </a:lnTo>
                <a:lnTo>
                  <a:pt x="2149707" y="268288"/>
                </a:lnTo>
                <a:lnTo>
                  <a:pt x="2168757" y="304800"/>
                </a:lnTo>
                <a:lnTo>
                  <a:pt x="2187807" y="342900"/>
                </a:lnTo>
                <a:lnTo>
                  <a:pt x="2206857" y="381000"/>
                </a:lnTo>
                <a:lnTo>
                  <a:pt x="2222732" y="417513"/>
                </a:lnTo>
                <a:lnTo>
                  <a:pt x="2238607" y="458788"/>
                </a:lnTo>
                <a:lnTo>
                  <a:pt x="2254482" y="504825"/>
                </a:lnTo>
                <a:lnTo>
                  <a:pt x="2265594" y="557213"/>
                </a:lnTo>
                <a:lnTo>
                  <a:pt x="2271944" y="617538"/>
                </a:lnTo>
                <a:lnTo>
                  <a:pt x="2275119" y="685800"/>
                </a:lnTo>
                <a:lnTo>
                  <a:pt x="2271944" y="754063"/>
                </a:lnTo>
                <a:lnTo>
                  <a:pt x="2265594" y="814388"/>
                </a:lnTo>
                <a:lnTo>
                  <a:pt x="2254482" y="866775"/>
                </a:lnTo>
                <a:lnTo>
                  <a:pt x="2238607" y="912813"/>
                </a:lnTo>
                <a:lnTo>
                  <a:pt x="2222732" y="954088"/>
                </a:lnTo>
                <a:lnTo>
                  <a:pt x="2206857" y="990600"/>
                </a:lnTo>
                <a:lnTo>
                  <a:pt x="2187807" y="1028700"/>
                </a:lnTo>
                <a:lnTo>
                  <a:pt x="2168757" y="1066800"/>
                </a:lnTo>
                <a:lnTo>
                  <a:pt x="2149707" y="1103313"/>
                </a:lnTo>
                <a:lnTo>
                  <a:pt x="2133832" y="1144588"/>
                </a:lnTo>
                <a:lnTo>
                  <a:pt x="2119544" y="1190625"/>
                </a:lnTo>
                <a:lnTo>
                  <a:pt x="2108432" y="1243013"/>
                </a:lnTo>
                <a:lnTo>
                  <a:pt x="2100494" y="1303338"/>
                </a:lnTo>
                <a:lnTo>
                  <a:pt x="2098907" y="1371600"/>
                </a:lnTo>
                <a:lnTo>
                  <a:pt x="2100494" y="1439863"/>
                </a:lnTo>
                <a:lnTo>
                  <a:pt x="2108432" y="1500188"/>
                </a:lnTo>
                <a:lnTo>
                  <a:pt x="2119544" y="1552575"/>
                </a:lnTo>
                <a:lnTo>
                  <a:pt x="2133832" y="1598613"/>
                </a:lnTo>
                <a:lnTo>
                  <a:pt x="2149707" y="1639888"/>
                </a:lnTo>
                <a:lnTo>
                  <a:pt x="2168757" y="1676400"/>
                </a:lnTo>
                <a:lnTo>
                  <a:pt x="2187807" y="1714500"/>
                </a:lnTo>
                <a:lnTo>
                  <a:pt x="2206857" y="1752600"/>
                </a:lnTo>
                <a:lnTo>
                  <a:pt x="2222732" y="1789113"/>
                </a:lnTo>
                <a:lnTo>
                  <a:pt x="2238607" y="1830388"/>
                </a:lnTo>
                <a:lnTo>
                  <a:pt x="2254482" y="1876425"/>
                </a:lnTo>
                <a:lnTo>
                  <a:pt x="2265594" y="1928813"/>
                </a:lnTo>
                <a:lnTo>
                  <a:pt x="2271944" y="1989138"/>
                </a:lnTo>
                <a:lnTo>
                  <a:pt x="2275119" y="2057400"/>
                </a:lnTo>
                <a:lnTo>
                  <a:pt x="2271944" y="2125663"/>
                </a:lnTo>
                <a:lnTo>
                  <a:pt x="2265594" y="2185988"/>
                </a:lnTo>
                <a:lnTo>
                  <a:pt x="2254482" y="2238375"/>
                </a:lnTo>
                <a:lnTo>
                  <a:pt x="2238607" y="2284413"/>
                </a:lnTo>
                <a:lnTo>
                  <a:pt x="2222732" y="2325688"/>
                </a:lnTo>
                <a:lnTo>
                  <a:pt x="2206857" y="2362200"/>
                </a:lnTo>
                <a:lnTo>
                  <a:pt x="2187807" y="2400300"/>
                </a:lnTo>
                <a:lnTo>
                  <a:pt x="2168757" y="2438400"/>
                </a:lnTo>
                <a:lnTo>
                  <a:pt x="2149707" y="2474913"/>
                </a:lnTo>
                <a:lnTo>
                  <a:pt x="2133832" y="2516188"/>
                </a:lnTo>
                <a:lnTo>
                  <a:pt x="2119544" y="2562225"/>
                </a:lnTo>
                <a:lnTo>
                  <a:pt x="2108432" y="2614613"/>
                </a:lnTo>
                <a:lnTo>
                  <a:pt x="2100494" y="2674938"/>
                </a:lnTo>
                <a:lnTo>
                  <a:pt x="2098907" y="2743200"/>
                </a:lnTo>
                <a:lnTo>
                  <a:pt x="2100494" y="2811463"/>
                </a:lnTo>
                <a:lnTo>
                  <a:pt x="2108432" y="2871788"/>
                </a:lnTo>
                <a:lnTo>
                  <a:pt x="2119544" y="2924175"/>
                </a:lnTo>
                <a:lnTo>
                  <a:pt x="2133832" y="2970213"/>
                </a:lnTo>
                <a:lnTo>
                  <a:pt x="2149707" y="3011488"/>
                </a:lnTo>
                <a:lnTo>
                  <a:pt x="2168757" y="3048000"/>
                </a:lnTo>
                <a:lnTo>
                  <a:pt x="2187807" y="3086100"/>
                </a:lnTo>
                <a:lnTo>
                  <a:pt x="2206857" y="3124200"/>
                </a:lnTo>
                <a:lnTo>
                  <a:pt x="2222732" y="3160713"/>
                </a:lnTo>
                <a:lnTo>
                  <a:pt x="2238607" y="3201988"/>
                </a:lnTo>
                <a:lnTo>
                  <a:pt x="2254482" y="3248025"/>
                </a:lnTo>
                <a:lnTo>
                  <a:pt x="2265594" y="3300413"/>
                </a:lnTo>
                <a:lnTo>
                  <a:pt x="2271944" y="3360738"/>
                </a:lnTo>
                <a:lnTo>
                  <a:pt x="2275119" y="3427413"/>
                </a:lnTo>
                <a:lnTo>
                  <a:pt x="2271944" y="3497263"/>
                </a:lnTo>
                <a:lnTo>
                  <a:pt x="2265594" y="3557588"/>
                </a:lnTo>
                <a:lnTo>
                  <a:pt x="2254482" y="3609975"/>
                </a:lnTo>
                <a:lnTo>
                  <a:pt x="2238607" y="3656013"/>
                </a:lnTo>
                <a:lnTo>
                  <a:pt x="2222732" y="3697288"/>
                </a:lnTo>
                <a:lnTo>
                  <a:pt x="2206857" y="3733800"/>
                </a:lnTo>
                <a:lnTo>
                  <a:pt x="2187807" y="3771900"/>
                </a:lnTo>
                <a:lnTo>
                  <a:pt x="2168757" y="3810000"/>
                </a:lnTo>
                <a:lnTo>
                  <a:pt x="2149707" y="3846513"/>
                </a:lnTo>
                <a:lnTo>
                  <a:pt x="2133832" y="3887788"/>
                </a:lnTo>
                <a:lnTo>
                  <a:pt x="2119544" y="3933825"/>
                </a:lnTo>
                <a:lnTo>
                  <a:pt x="2108432" y="3986213"/>
                </a:lnTo>
                <a:lnTo>
                  <a:pt x="2100494" y="4046538"/>
                </a:lnTo>
                <a:lnTo>
                  <a:pt x="2098907" y="4114800"/>
                </a:lnTo>
                <a:lnTo>
                  <a:pt x="2100494" y="4183063"/>
                </a:lnTo>
                <a:lnTo>
                  <a:pt x="2108432" y="4243388"/>
                </a:lnTo>
                <a:lnTo>
                  <a:pt x="2119544" y="4295775"/>
                </a:lnTo>
                <a:lnTo>
                  <a:pt x="2133832" y="4341813"/>
                </a:lnTo>
                <a:lnTo>
                  <a:pt x="2149707" y="4383088"/>
                </a:lnTo>
                <a:lnTo>
                  <a:pt x="2168757" y="4419600"/>
                </a:lnTo>
                <a:lnTo>
                  <a:pt x="2206857" y="4495800"/>
                </a:lnTo>
                <a:lnTo>
                  <a:pt x="2222732" y="4532313"/>
                </a:lnTo>
                <a:lnTo>
                  <a:pt x="2238607" y="4573588"/>
                </a:lnTo>
                <a:lnTo>
                  <a:pt x="2254482" y="4619625"/>
                </a:lnTo>
                <a:lnTo>
                  <a:pt x="2265594" y="4672013"/>
                </a:lnTo>
                <a:lnTo>
                  <a:pt x="2271944" y="4732338"/>
                </a:lnTo>
                <a:lnTo>
                  <a:pt x="2275119" y="4800600"/>
                </a:lnTo>
                <a:lnTo>
                  <a:pt x="2271944" y="4868863"/>
                </a:lnTo>
                <a:lnTo>
                  <a:pt x="2265594" y="4929188"/>
                </a:lnTo>
                <a:lnTo>
                  <a:pt x="2254482" y="4981575"/>
                </a:lnTo>
                <a:lnTo>
                  <a:pt x="2238607" y="5027613"/>
                </a:lnTo>
                <a:lnTo>
                  <a:pt x="2222732" y="5068888"/>
                </a:lnTo>
                <a:lnTo>
                  <a:pt x="2206857" y="5105400"/>
                </a:lnTo>
                <a:lnTo>
                  <a:pt x="2187807" y="5143500"/>
                </a:lnTo>
                <a:lnTo>
                  <a:pt x="2168757" y="5181600"/>
                </a:lnTo>
                <a:lnTo>
                  <a:pt x="2149707" y="5218113"/>
                </a:lnTo>
                <a:lnTo>
                  <a:pt x="2133832" y="5259388"/>
                </a:lnTo>
                <a:lnTo>
                  <a:pt x="2119544" y="5305425"/>
                </a:lnTo>
                <a:lnTo>
                  <a:pt x="2108432" y="5357813"/>
                </a:lnTo>
                <a:lnTo>
                  <a:pt x="2100494" y="5418138"/>
                </a:lnTo>
                <a:lnTo>
                  <a:pt x="2098907" y="5486400"/>
                </a:lnTo>
                <a:lnTo>
                  <a:pt x="2100494" y="5554663"/>
                </a:lnTo>
                <a:lnTo>
                  <a:pt x="2108432" y="5614988"/>
                </a:lnTo>
                <a:lnTo>
                  <a:pt x="2119544" y="5667375"/>
                </a:lnTo>
                <a:lnTo>
                  <a:pt x="2133832" y="5713413"/>
                </a:lnTo>
                <a:lnTo>
                  <a:pt x="2149707" y="5754688"/>
                </a:lnTo>
                <a:lnTo>
                  <a:pt x="2168757" y="5791200"/>
                </a:lnTo>
                <a:lnTo>
                  <a:pt x="2187807" y="5829300"/>
                </a:lnTo>
                <a:lnTo>
                  <a:pt x="2206857" y="5867400"/>
                </a:lnTo>
                <a:lnTo>
                  <a:pt x="2222732" y="5903913"/>
                </a:lnTo>
                <a:lnTo>
                  <a:pt x="2238607" y="5945188"/>
                </a:lnTo>
                <a:lnTo>
                  <a:pt x="2254482" y="5991225"/>
                </a:lnTo>
                <a:lnTo>
                  <a:pt x="2265594" y="6043613"/>
                </a:lnTo>
                <a:lnTo>
                  <a:pt x="2271944" y="6103938"/>
                </a:lnTo>
                <a:lnTo>
                  <a:pt x="2275119" y="6172200"/>
                </a:lnTo>
                <a:lnTo>
                  <a:pt x="2271944" y="6240463"/>
                </a:lnTo>
                <a:lnTo>
                  <a:pt x="2265594" y="6300788"/>
                </a:lnTo>
                <a:lnTo>
                  <a:pt x="2254482" y="6353175"/>
                </a:lnTo>
                <a:lnTo>
                  <a:pt x="2238607" y="6399213"/>
                </a:lnTo>
                <a:lnTo>
                  <a:pt x="2222732" y="6440488"/>
                </a:lnTo>
                <a:lnTo>
                  <a:pt x="2206857" y="6477000"/>
                </a:lnTo>
                <a:lnTo>
                  <a:pt x="2187807" y="6515100"/>
                </a:lnTo>
                <a:lnTo>
                  <a:pt x="2168757" y="6553200"/>
                </a:lnTo>
                <a:lnTo>
                  <a:pt x="2149707" y="6589713"/>
                </a:lnTo>
                <a:lnTo>
                  <a:pt x="2133832" y="6630988"/>
                </a:lnTo>
                <a:lnTo>
                  <a:pt x="2119544" y="6677025"/>
                </a:lnTo>
                <a:lnTo>
                  <a:pt x="2108432" y="6729413"/>
                </a:lnTo>
                <a:lnTo>
                  <a:pt x="2100494" y="6789738"/>
                </a:lnTo>
                <a:lnTo>
                  <a:pt x="2098907" y="6858000"/>
                </a:lnTo>
                <a:lnTo>
                  <a:pt x="1556068" y="6858000"/>
                </a:lnTo>
                <a:lnTo>
                  <a:pt x="1389294" y="6858000"/>
                </a:lnTo>
                <a:lnTo>
                  <a:pt x="0" y="6858000"/>
                </a:lnTo>
                <a:close/>
              </a:path>
            </a:pathLst>
          </a:custGeom>
          <a:solidFill>
            <a:schemeClr val="accent1"/>
          </a:solidFill>
          <a:ln w="0">
            <a:noFill/>
            <a:prstDash val="solid"/>
            <a:round/>
            <a:headEnd/>
            <a:tailEnd/>
          </a:ln>
        </p:spPr>
      </p:sp>
      <p:sp>
        <p:nvSpPr>
          <p:cNvPr id="12" name="Rectangle 11">
            <a:extLst>
              <a:ext uri="{FF2B5EF4-FFF2-40B4-BE49-F238E27FC236}">
                <a16:creationId xmlns:a16="http://schemas.microsoft.com/office/drawing/2014/main" id="{A3AE1F77-1EC8-47BA-A381-B6618A2FC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a:extLst>
              <a:ext uri="{FF2B5EF4-FFF2-40B4-BE49-F238E27FC236}">
                <a16:creationId xmlns:a16="http://schemas.microsoft.com/office/drawing/2014/main" id="{55A8209A-6A64-41DB-9E12-76F138A2A06B}"/>
              </a:ext>
            </a:extLst>
          </p:cNvPr>
          <p:cNvPicPr>
            <a:picLocks noChangeAspect="1"/>
          </p:cNvPicPr>
          <p:nvPr/>
        </p:nvPicPr>
        <p:blipFill rotWithShape="1">
          <a:blip r:embed="rId3"/>
          <a:srcRect l="23047" t="16797" r="21250" b="3603"/>
          <a:stretch/>
        </p:blipFill>
        <p:spPr>
          <a:xfrm>
            <a:off x="3381374" y="1590798"/>
            <a:ext cx="6791326" cy="5172075"/>
          </a:xfrm>
          <a:prstGeom prst="rect">
            <a:avLst/>
          </a:prstGeom>
        </p:spPr>
      </p:pic>
    </p:spTree>
    <p:extLst>
      <p:ext uri="{BB962C8B-B14F-4D97-AF65-F5344CB8AC3E}">
        <p14:creationId xmlns:p14="http://schemas.microsoft.com/office/powerpoint/2010/main" val="710027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D2D421-0DDD-4ABA-B2D9-0B5886068CB4}"/>
              </a:ext>
            </a:extLst>
          </p:cNvPr>
          <p:cNvSpPr>
            <a:spLocks noGrp="1"/>
          </p:cNvSpPr>
          <p:nvPr>
            <p:ph type="title"/>
          </p:nvPr>
        </p:nvSpPr>
        <p:spPr>
          <a:xfrm>
            <a:off x="-1" y="333829"/>
            <a:ext cx="12192000" cy="1113295"/>
          </a:xfrm>
        </p:spPr>
        <p:txBody>
          <a:bodyPr anchor="b">
            <a:normAutofit fontScale="90000"/>
          </a:bodyPr>
          <a:lstStyle/>
          <a:p>
            <a:pPr algn="ctr"/>
            <a:r>
              <a:rPr lang="en-US" sz="4800" dirty="0"/>
              <a:t>EARLY return to nutrition in septic peritonitis</a:t>
            </a:r>
            <a:endParaRPr lang="en-US" dirty="0"/>
          </a:p>
        </p:txBody>
      </p:sp>
      <p:sp>
        <p:nvSpPr>
          <p:cNvPr id="3" name="Content Placeholder 2">
            <a:extLst>
              <a:ext uri="{FF2B5EF4-FFF2-40B4-BE49-F238E27FC236}">
                <a16:creationId xmlns:a16="http://schemas.microsoft.com/office/drawing/2014/main" id="{B87BFABC-38E2-414D-96D5-9BE0BF2262F4}"/>
              </a:ext>
            </a:extLst>
          </p:cNvPr>
          <p:cNvSpPr>
            <a:spLocks noGrp="1"/>
          </p:cNvSpPr>
          <p:nvPr>
            <p:ph idx="1"/>
          </p:nvPr>
        </p:nvSpPr>
        <p:spPr>
          <a:xfrm>
            <a:off x="645882" y="1577752"/>
            <a:ext cx="10668004" cy="3440539"/>
          </a:xfrm>
        </p:spPr>
        <p:txBody>
          <a:bodyPr>
            <a:noAutofit/>
          </a:bodyPr>
          <a:lstStyle/>
          <a:p>
            <a:r>
              <a:rPr lang="en-US" dirty="0"/>
              <a:t>Objective: To determine the impact of route of nutrition on length of hospitalization and survival to discharge in dogs with septic peritonitis. </a:t>
            </a:r>
          </a:p>
          <a:p>
            <a:r>
              <a:rPr lang="en-US" dirty="0"/>
              <a:t>Design: Retrospective study on 68 patients over 10 years. </a:t>
            </a:r>
          </a:p>
          <a:p>
            <a:r>
              <a:rPr lang="en-US" dirty="0"/>
              <a:t>Methods: 4 nutritional groups: voluntary, feeding tube, parenteral, and mix of feeding tube and parenteral. Survival prediction index 2 scores were not significantly different between the groups.</a:t>
            </a:r>
          </a:p>
          <a:p>
            <a:r>
              <a:rPr lang="en-US" dirty="0"/>
              <a:t>Results: Dogs receiving only parenteral were less likely to survive than enteral nutrition (p=0.009). Dogs receiving any PN were less likely to survive (p=0.025), and were in the hospital significantly longer (p=0.025). Dogs receiving any form of PN were significantly more likely to receive vasopressors and blood products. There was a significant difference in albumin (p=0.049) between feeding groups with dogs that ate voluntarily having a significantly higher albumin than those with PN or tube feedings. </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04901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D2D421-0DDD-4ABA-B2D9-0B5886068CB4}"/>
              </a:ext>
            </a:extLst>
          </p:cNvPr>
          <p:cNvSpPr>
            <a:spLocks noGrp="1"/>
          </p:cNvSpPr>
          <p:nvPr>
            <p:ph type="title"/>
          </p:nvPr>
        </p:nvSpPr>
        <p:spPr>
          <a:xfrm>
            <a:off x="0" y="0"/>
            <a:ext cx="12192000" cy="1113295"/>
          </a:xfrm>
        </p:spPr>
        <p:txBody>
          <a:bodyPr anchor="b">
            <a:normAutofit fontScale="90000"/>
          </a:bodyPr>
          <a:lstStyle/>
          <a:p>
            <a:pPr algn="ctr"/>
            <a:r>
              <a:rPr lang="en-US" sz="4800" dirty="0"/>
              <a:t>EARLY return to nutrition in septic peritonitis</a:t>
            </a:r>
            <a:endParaRPr lang="en-US" dirty="0"/>
          </a:p>
        </p:txBody>
      </p:sp>
      <p:sp>
        <p:nvSpPr>
          <p:cNvPr id="3" name="Content Placeholder 2">
            <a:extLst>
              <a:ext uri="{FF2B5EF4-FFF2-40B4-BE49-F238E27FC236}">
                <a16:creationId xmlns:a16="http://schemas.microsoft.com/office/drawing/2014/main" id="{B87BFABC-38E2-414D-96D5-9BE0BF2262F4}"/>
              </a:ext>
            </a:extLst>
          </p:cNvPr>
          <p:cNvSpPr>
            <a:spLocks noGrp="1"/>
          </p:cNvSpPr>
          <p:nvPr>
            <p:ph idx="1"/>
          </p:nvPr>
        </p:nvSpPr>
        <p:spPr>
          <a:xfrm>
            <a:off x="761997" y="1839746"/>
            <a:ext cx="10668004" cy="3440539"/>
          </a:xfrm>
        </p:spPr>
        <p:txBody>
          <a:bodyPr>
            <a:noAutofit/>
          </a:bodyPr>
          <a:lstStyle/>
          <a:p>
            <a:r>
              <a:rPr lang="en-US" dirty="0"/>
              <a:t>Results continued: Dogs that voluntarily ate were significantly more likely to survive than dogs receiving assisted nutrition (p=0.020).  Dogs that had combined PN and EN tube feedings had a significantly longer hospital stay than those that voluntarily ate (p=0.018). </a:t>
            </a:r>
          </a:p>
          <a:p>
            <a:r>
              <a:rPr lang="en-US" dirty="0"/>
              <a:t>Conclusion: Dogs with septic peritonitis that received any PN were in the hospital longer and were less likely to survive but may have been sicker to begin with. </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90545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8489A4-5345-4093-A196-AD6915FA840F}"/>
              </a:ext>
            </a:extLst>
          </p:cNvPr>
          <p:cNvSpPr>
            <a:spLocks noGrp="1"/>
          </p:cNvSpPr>
          <p:nvPr>
            <p:ph type="title"/>
          </p:nvPr>
        </p:nvSpPr>
        <p:spPr>
          <a:xfrm>
            <a:off x="761996" y="382385"/>
            <a:ext cx="10668004" cy="1113295"/>
          </a:xfrm>
        </p:spPr>
        <p:txBody>
          <a:bodyPr anchor="b">
            <a:normAutofit/>
          </a:bodyPr>
          <a:lstStyle/>
          <a:p>
            <a:pPr algn="ctr"/>
            <a:r>
              <a:rPr lang="en-US" dirty="0"/>
              <a:t>How many calories?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52C6CD3-F52A-4174-A9FE-AD3CF4C1DAF6}"/>
                  </a:ext>
                </a:extLst>
              </p:cNvPr>
              <p:cNvSpPr>
                <a:spLocks noGrp="1"/>
              </p:cNvSpPr>
              <p:nvPr>
                <p:ph idx="1"/>
              </p:nvPr>
            </p:nvSpPr>
            <p:spPr>
              <a:xfrm>
                <a:off x="907769" y="1794619"/>
                <a:ext cx="10668005" cy="3913178"/>
              </a:xfrm>
            </p:spPr>
            <p:txBody>
              <a:bodyPr>
                <a:normAutofit fontScale="77500" lnSpcReduction="20000"/>
              </a:bodyPr>
              <a:lstStyle/>
              <a:p>
                <a:pPr marL="0" indent="0">
                  <a:buNone/>
                </a:pPr>
                <a:r>
                  <a:rPr lang="en-US" sz="2600" dirty="0"/>
                  <a:t>Resting energy requirements alone</a:t>
                </a:r>
              </a:p>
              <a:p>
                <a:r>
                  <a:rPr lang="en-US" sz="2600" dirty="0"/>
                  <a:t>Reduces adverse effects (mostly GI complications), hepatic dysfunction (mostly cholestasis), and increased carbon dioxide production. </a:t>
                </a:r>
              </a:p>
              <a:p>
                <a:r>
                  <a:rPr lang="en-US" sz="2600" dirty="0"/>
                  <a:t>Allometric formula: </a:t>
                </a:r>
                <a14:m>
                  <m:oMath xmlns:m="http://schemas.openxmlformats.org/officeDocument/2006/math">
                    <m:r>
                      <a:rPr lang="en-US" sz="2600" b="0" i="0" smtClean="0">
                        <a:latin typeface="Cambria Math" panose="02040503050406030204" pitchFamily="18" charset="0"/>
                      </a:rPr>
                      <m:t>    </m:t>
                    </m:r>
                    <m:r>
                      <m:rPr>
                        <m:sty m:val="p"/>
                      </m:rPr>
                      <a:rPr lang="en-US" sz="2600" b="0" i="0" smtClean="0">
                        <a:latin typeface="Cambria Math" panose="02040503050406030204" pitchFamily="18" charset="0"/>
                      </a:rPr>
                      <m:t>RER</m:t>
                    </m:r>
                    <m:r>
                      <a:rPr lang="en-US" sz="2600" b="0" i="0" smtClean="0">
                        <a:latin typeface="Cambria Math" panose="02040503050406030204" pitchFamily="18" charset="0"/>
                      </a:rPr>
                      <m:t>= </m:t>
                    </m:r>
                    <m:r>
                      <a:rPr lang="en-US" sz="2600" b="0" i="1" smtClean="0">
                        <a:latin typeface="Cambria Math" panose="02040503050406030204" pitchFamily="18" charset="0"/>
                      </a:rPr>
                      <m:t>70 </m:t>
                    </m:r>
                    <m:r>
                      <a:rPr lang="en-US" sz="2600" b="0" i="1" smtClean="0">
                        <a:latin typeface="Cambria Math" panose="02040503050406030204" pitchFamily="18" charset="0"/>
                      </a:rPr>
                      <m:t>𝑥</m:t>
                    </m:r>
                    <m:r>
                      <a:rPr lang="en-US" sz="2600" b="0" i="1" smtClean="0">
                        <a:latin typeface="Cambria Math" panose="02040503050406030204" pitchFamily="18" charset="0"/>
                      </a:rPr>
                      <m:t> </m:t>
                    </m:r>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𝑘𝑔𝑠</m:t>
                        </m:r>
                      </m:e>
                      <m:sup>
                        <m:r>
                          <a:rPr lang="en-US" sz="2600" b="0" i="1" smtClean="0">
                            <a:latin typeface="Cambria Math" panose="02040503050406030204" pitchFamily="18" charset="0"/>
                          </a:rPr>
                          <m:t>0.75</m:t>
                        </m:r>
                      </m:sup>
                    </m:sSup>
                  </m:oMath>
                </a14:m>
                <a:endParaRPr lang="en-US" sz="2600" dirty="0"/>
              </a:p>
              <a:p>
                <a:r>
                  <a:rPr lang="en-US" sz="2600" dirty="0"/>
                  <a:t>Formula on ICU flow sheet acceptable for patients weighing between 3 and 25kgs. </a:t>
                </a:r>
              </a:p>
              <a:p>
                <a:r>
                  <a:rPr lang="en-US" sz="2600" dirty="0"/>
                  <a:t>Under and over-weight patients should still be fed at their current weight. </a:t>
                </a:r>
              </a:p>
              <a:p>
                <a:r>
                  <a:rPr lang="en-US" sz="2600" dirty="0"/>
                  <a:t>Patients that are significantly overweight (&gt;25% ideal body weight) should have an adjusted “current weight” to be used to calculate RER. </a:t>
                </a:r>
              </a:p>
              <a:p>
                <a:pPr lvl="2"/>
                <a:r>
                  <a:rPr lang="en-US" sz="2600" dirty="0"/>
                  <a:t>25% of excess weight is lean while 75% is fat.</a:t>
                </a:r>
              </a:p>
              <a:p>
                <a:pPr lvl="2"/>
                <a:r>
                  <a:rPr lang="en-US" sz="2600" dirty="0"/>
                  <a:t>If ideal body weight for a 30kg dog is 20kgs, he has 10kg of excess weight, 2.5kgs of which is lean tissue. Therefore the adjusted weight is 22.5kgs. </a:t>
                </a:r>
              </a:p>
              <a:p>
                <a:pPr marL="0" indent="0">
                  <a:buNone/>
                </a:pPr>
                <a:endParaRPr lang="en-US" sz="2400" dirty="0"/>
              </a:p>
            </p:txBody>
          </p:sp>
        </mc:Choice>
        <mc:Fallback xmlns="">
          <p:sp>
            <p:nvSpPr>
              <p:cNvPr id="3" name="Content Placeholder 2">
                <a:extLst>
                  <a:ext uri="{FF2B5EF4-FFF2-40B4-BE49-F238E27FC236}">
                    <a16:creationId xmlns:a16="http://schemas.microsoft.com/office/drawing/2014/main" id="{252C6CD3-F52A-4174-A9FE-AD3CF4C1DAF6}"/>
                  </a:ext>
                </a:extLst>
              </p:cNvPr>
              <p:cNvSpPr>
                <a:spLocks noGrp="1" noRot="1" noChangeAspect="1" noMove="1" noResize="1" noEditPoints="1" noAdjustHandles="1" noChangeArrowheads="1" noChangeShapeType="1" noTextEdit="1"/>
              </p:cNvSpPr>
              <p:nvPr>
                <p:ph idx="1"/>
              </p:nvPr>
            </p:nvSpPr>
            <p:spPr>
              <a:xfrm>
                <a:off x="907769" y="1794619"/>
                <a:ext cx="10668005" cy="3913178"/>
              </a:xfrm>
              <a:blipFill>
                <a:blip r:embed="rId2"/>
                <a:stretch>
                  <a:fillRect l="-629" t="-1558" r="-800"/>
                </a:stretch>
              </a:blipFill>
            </p:spPr>
            <p:txBody>
              <a:bodyPr/>
              <a:lstStyle/>
              <a:p>
                <a:r>
                  <a:rPr lang="en-US">
                    <a:noFill/>
                  </a:rPr>
                  <a:t> </a:t>
                </a:r>
              </a:p>
            </p:txBody>
          </p:sp>
        </mc:Fallback>
      </mc:AlternateContent>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8829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74130F-C0B5-416E-BABD-93E22A57E28F}"/>
              </a:ext>
            </a:extLst>
          </p:cNvPr>
          <p:cNvSpPr>
            <a:spLocks noGrp="1"/>
          </p:cNvSpPr>
          <p:nvPr>
            <p:ph type="title"/>
          </p:nvPr>
        </p:nvSpPr>
        <p:spPr>
          <a:xfrm>
            <a:off x="761996" y="382385"/>
            <a:ext cx="10668004" cy="1113295"/>
          </a:xfrm>
        </p:spPr>
        <p:txBody>
          <a:bodyPr anchor="b">
            <a:normAutofit/>
          </a:bodyPr>
          <a:lstStyle/>
          <a:p>
            <a:pPr algn="ctr"/>
            <a:r>
              <a:rPr lang="en-US" dirty="0"/>
              <a:t>Enteral support</a:t>
            </a:r>
          </a:p>
        </p:txBody>
      </p:sp>
      <p:sp>
        <p:nvSpPr>
          <p:cNvPr id="3" name="Content Placeholder 2">
            <a:extLst>
              <a:ext uri="{FF2B5EF4-FFF2-40B4-BE49-F238E27FC236}">
                <a16:creationId xmlns:a16="http://schemas.microsoft.com/office/drawing/2014/main" id="{94061F98-63A9-4585-9895-A00F1736D421}"/>
              </a:ext>
            </a:extLst>
          </p:cNvPr>
          <p:cNvSpPr>
            <a:spLocks noGrp="1"/>
          </p:cNvSpPr>
          <p:nvPr>
            <p:ph idx="1"/>
          </p:nvPr>
        </p:nvSpPr>
        <p:spPr>
          <a:xfrm>
            <a:off x="761996" y="1785257"/>
            <a:ext cx="10668004" cy="3440539"/>
          </a:xfrm>
        </p:spPr>
        <p:txBody>
          <a:bodyPr>
            <a:normAutofit fontScale="25000" lnSpcReduction="20000"/>
          </a:bodyPr>
          <a:lstStyle/>
          <a:p>
            <a:endParaRPr lang="en-US" sz="2400" dirty="0"/>
          </a:p>
          <a:p>
            <a:pPr marL="0" indent="0">
              <a:buNone/>
            </a:pPr>
            <a:r>
              <a:rPr lang="en-US" sz="8000" dirty="0"/>
              <a:t>Enteral support is prioritized whenever possible to preserve the intestinal barrier, promote intestinal healing, and prevent intestinal atrophy and bacterial translocation. </a:t>
            </a:r>
          </a:p>
          <a:p>
            <a:pPr marL="0" indent="0">
              <a:buNone/>
            </a:pPr>
            <a:r>
              <a:rPr lang="en-US" sz="8000" dirty="0"/>
              <a:t>Enteral feeding modalities:</a:t>
            </a:r>
          </a:p>
          <a:p>
            <a:r>
              <a:rPr lang="en-US" sz="8000" dirty="0" err="1"/>
              <a:t>Nasoesophageal</a:t>
            </a:r>
            <a:r>
              <a:rPr lang="en-US" sz="8000" dirty="0"/>
              <a:t>/gastric feeding tube: </a:t>
            </a:r>
          </a:p>
          <a:p>
            <a:pPr lvl="1"/>
            <a:r>
              <a:rPr lang="en-US" sz="8000" dirty="0"/>
              <a:t>Pros: minimally invasive, no need for GA, continuous versus bolus feedings</a:t>
            </a:r>
          </a:p>
          <a:p>
            <a:pPr lvl="1"/>
            <a:r>
              <a:rPr lang="en-US" sz="8000" dirty="0"/>
              <a:t>Cons: misplacement, liquid only diets, uncomfortable, can become dislodged with sneezing, coughing, and vomiting</a:t>
            </a:r>
          </a:p>
          <a:p>
            <a:r>
              <a:rPr lang="en-US" sz="8000" dirty="0"/>
              <a:t>Esophagostomy tube: </a:t>
            </a:r>
          </a:p>
          <a:p>
            <a:pPr lvl="1"/>
            <a:r>
              <a:rPr lang="en-US" sz="8000" dirty="0"/>
              <a:t>Pros: can feed a slurry, intermittent bolus feedings, animals tolerate quite well, owner-friendly</a:t>
            </a:r>
          </a:p>
          <a:p>
            <a:pPr lvl="1"/>
            <a:r>
              <a:rPr lang="en-US" sz="8000" dirty="0"/>
              <a:t>Cons: requires GA, tube obstruction, dislodgement, etc., cellulitis at stoma site.</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76602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74130F-C0B5-416E-BABD-93E22A57E28F}"/>
              </a:ext>
            </a:extLst>
          </p:cNvPr>
          <p:cNvSpPr>
            <a:spLocks noGrp="1"/>
          </p:cNvSpPr>
          <p:nvPr>
            <p:ph type="title"/>
          </p:nvPr>
        </p:nvSpPr>
        <p:spPr>
          <a:xfrm>
            <a:off x="761996" y="382385"/>
            <a:ext cx="10668004" cy="1113295"/>
          </a:xfrm>
        </p:spPr>
        <p:txBody>
          <a:bodyPr anchor="b">
            <a:normAutofit/>
          </a:bodyPr>
          <a:lstStyle/>
          <a:p>
            <a:pPr algn="ctr"/>
            <a:r>
              <a:rPr lang="en-US" dirty="0"/>
              <a:t>Enteral support</a:t>
            </a:r>
          </a:p>
        </p:txBody>
      </p:sp>
      <p:sp>
        <p:nvSpPr>
          <p:cNvPr id="3" name="Content Placeholder 2">
            <a:extLst>
              <a:ext uri="{FF2B5EF4-FFF2-40B4-BE49-F238E27FC236}">
                <a16:creationId xmlns:a16="http://schemas.microsoft.com/office/drawing/2014/main" id="{94061F98-63A9-4585-9895-A00F1736D421}"/>
              </a:ext>
            </a:extLst>
          </p:cNvPr>
          <p:cNvSpPr>
            <a:spLocks noGrp="1"/>
          </p:cNvSpPr>
          <p:nvPr>
            <p:ph idx="1"/>
          </p:nvPr>
        </p:nvSpPr>
        <p:spPr>
          <a:xfrm>
            <a:off x="761996" y="1697192"/>
            <a:ext cx="10668004" cy="3440539"/>
          </a:xfrm>
        </p:spPr>
        <p:txBody>
          <a:bodyPr>
            <a:noAutofit/>
          </a:bodyPr>
          <a:lstStyle/>
          <a:p>
            <a:r>
              <a:rPr lang="en-US" dirty="0"/>
              <a:t>Gastrotomy tube: </a:t>
            </a:r>
          </a:p>
          <a:p>
            <a:pPr lvl="1"/>
            <a:r>
              <a:rPr lang="en-US" sz="2000" dirty="0"/>
              <a:t>Pros: bolus feeding, provides months of nutritional support.</a:t>
            </a:r>
          </a:p>
          <a:p>
            <a:pPr lvl="1"/>
            <a:r>
              <a:rPr lang="en-US" sz="2000" dirty="0"/>
              <a:t>Cons: percutaneous, endoscopic, or surgically-placed. Local cellulitis, peritonitis if dislodged. </a:t>
            </a:r>
          </a:p>
          <a:p>
            <a:r>
              <a:rPr lang="en-US" dirty="0"/>
              <a:t>Jejunostomy tube: </a:t>
            </a:r>
          </a:p>
          <a:p>
            <a:pPr lvl="1"/>
            <a:r>
              <a:rPr lang="en-US" sz="2000" dirty="0"/>
              <a:t>Pros: bypass stomach or pancreas</a:t>
            </a:r>
          </a:p>
          <a:p>
            <a:pPr lvl="1"/>
            <a:r>
              <a:rPr lang="en-US" sz="2000" dirty="0"/>
              <a:t>Cons: liquid diet only due to limited volume capacity of jejunum, continuous infusion, diarrhea, tube occlusion, and tube dislodgement leading to peritonitis. </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0902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2C3E29-838D-4B4B-95EB-9210A60FE176}"/>
              </a:ext>
            </a:extLst>
          </p:cNvPr>
          <p:cNvSpPr>
            <a:spLocks noGrp="1"/>
          </p:cNvSpPr>
          <p:nvPr>
            <p:ph type="title"/>
          </p:nvPr>
        </p:nvSpPr>
        <p:spPr>
          <a:xfrm>
            <a:off x="761996" y="-1"/>
            <a:ext cx="10668004" cy="876572"/>
          </a:xfrm>
        </p:spPr>
        <p:txBody>
          <a:bodyPr anchor="b">
            <a:normAutofit/>
          </a:bodyPr>
          <a:lstStyle/>
          <a:p>
            <a:pPr algn="ctr"/>
            <a:r>
              <a:rPr lang="en-US" dirty="0"/>
              <a:t>parenteral support</a:t>
            </a:r>
          </a:p>
        </p:txBody>
      </p:sp>
      <p:sp>
        <p:nvSpPr>
          <p:cNvPr id="3" name="Content Placeholder 2">
            <a:extLst>
              <a:ext uri="{FF2B5EF4-FFF2-40B4-BE49-F238E27FC236}">
                <a16:creationId xmlns:a16="http://schemas.microsoft.com/office/drawing/2014/main" id="{14EA1FEB-7CF0-497C-93CE-310E6E4C5E9B}"/>
              </a:ext>
            </a:extLst>
          </p:cNvPr>
          <p:cNvSpPr>
            <a:spLocks noGrp="1"/>
          </p:cNvSpPr>
          <p:nvPr>
            <p:ph idx="1"/>
          </p:nvPr>
        </p:nvSpPr>
        <p:spPr>
          <a:xfrm>
            <a:off x="762000" y="688644"/>
            <a:ext cx="11430000" cy="4629448"/>
          </a:xfrm>
        </p:spPr>
        <p:txBody>
          <a:bodyPr>
            <a:noAutofit/>
          </a:bodyPr>
          <a:lstStyle/>
          <a:p>
            <a:pPr marL="0" indent="0">
              <a:lnSpc>
                <a:spcPct val="100000"/>
              </a:lnSpc>
              <a:buNone/>
            </a:pPr>
            <a:r>
              <a:rPr lang="en-US" dirty="0"/>
              <a:t>Types:</a:t>
            </a:r>
          </a:p>
          <a:p>
            <a:pPr>
              <a:lnSpc>
                <a:spcPct val="100000"/>
              </a:lnSpc>
            </a:pPr>
            <a:r>
              <a:rPr lang="en-US" dirty="0"/>
              <a:t>Total parenteral nutrition (TPN):</a:t>
            </a:r>
          </a:p>
          <a:p>
            <a:pPr lvl="1">
              <a:lnSpc>
                <a:spcPct val="100000"/>
              </a:lnSpc>
            </a:pPr>
            <a:r>
              <a:rPr lang="en-US" sz="2000" dirty="0"/>
              <a:t>Provides all the daily nutrients the patient requires (preferred over PPN)</a:t>
            </a:r>
          </a:p>
          <a:p>
            <a:pPr lvl="2">
              <a:lnSpc>
                <a:spcPct val="100000"/>
              </a:lnSpc>
            </a:pPr>
            <a:r>
              <a:rPr lang="en-US" sz="2000" dirty="0"/>
              <a:t>Take into account patient’s total fluid rate. </a:t>
            </a:r>
          </a:p>
          <a:p>
            <a:pPr lvl="1">
              <a:lnSpc>
                <a:spcPct val="100000"/>
              </a:lnSpc>
            </a:pPr>
            <a:r>
              <a:rPr lang="en-US" sz="2000" dirty="0"/>
              <a:t>Requires a central venous catheter due to high osmolality (jugular vein &gt;&gt; saphenous vein) </a:t>
            </a:r>
          </a:p>
          <a:p>
            <a:pPr lvl="1">
              <a:lnSpc>
                <a:spcPct val="100000"/>
              </a:lnSpc>
            </a:pPr>
            <a:r>
              <a:rPr lang="en-US" sz="2000" dirty="0"/>
              <a:t>Costs 10-20% more than PPN</a:t>
            </a:r>
          </a:p>
          <a:p>
            <a:pPr lvl="1">
              <a:lnSpc>
                <a:spcPct val="100000"/>
              </a:lnSpc>
            </a:pPr>
            <a:r>
              <a:rPr lang="en-US" sz="2000" dirty="0"/>
              <a:t>Contains: dextrose, crystalline amino acids, and lipid</a:t>
            </a:r>
          </a:p>
          <a:p>
            <a:pPr lvl="2">
              <a:lnSpc>
                <a:spcPct val="100000"/>
              </a:lnSpc>
            </a:pPr>
            <a:r>
              <a:rPr lang="en-US" sz="2000" dirty="0"/>
              <a:t>Amino acid solutions lack taurine but if not fed for more than 10 days, it is not a problem. 8.5% is the most commonly used (3.5-15%). </a:t>
            </a:r>
          </a:p>
          <a:p>
            <a:pPr lvl="2">
              <a:lnSpc>
                <a:spcPct val="100000"/>
              </a:lnSpc>
            </a:pPr>
            <a:r>
              <a:rPr lang="en-US" sz="2000" dirty="0"/>
              <a:t>Balanced electrolyte solutions</a:t>
            </a:r>
          </a:p>
          <a:p>
            <a:pPr lvl="2">
              <a:lnSpc>
                <a:spcPct val="100000"/>
              </a:lnSpc>
            </a:pPr>
            <a:r>
              <a:rPr lang="en-US" sz="2000" dirty="0"/>
              <a:t>Lipid component: 10-30% solutions. Reduce or eliminate this portion if </a:t>
            </a:r>
            <a:r>
              <a:rPr lang="en-US" sz="2000" dirty="0" err="1"/>
              <a:t>hypertriglyceridemic</a:t>
            </a:r>
            <a:endParaRPr lang="en-US" sz="2000" dirty="0"/>
          </a:p>
          <a:p>
            <a:pPr>
              <a:lnSpc>
                <a:spcPct val="100000"/>
              </a:lnSpc>
            </a:pPr>
            <a:r>
              <a:rPr lang="en-US" dirty="0"/>
              <a:t>Partial parenteral nutrition (PPN):</a:t>
            </a:r>
          </a:p>
          <a:p>
            <a:pPr lvl="1">
              <a:lnSpc>
                <a:spcPct val="100000"/>
              </a:lnSpc>
            </a:pPr>
            <a:r>
              <a:rPr lang="en-US" sz="2000" dirty="0"/>
              <a:t>Adjunctive nutritional support</a:t>
            </a:r>
          </a:p>
          <a:p>
            <a:pPr lvl="1">
              <a:lnSpc>
                <a:spcPct val="100000"/>
              </a:lnSpc>
            </a:pPr>
            <a:r>
              <a:rPr lang="en-US" sz="2000" dirty="0"/>
              <a:t>Contains all of the above</a:t>
            </a:r>
          </a:p>
        </p:txBody>
      </p:sp>
      <p:sp>
        <p:nvSpPr>
          <p:cNvPr id="17" name="Freeform: Shape 16">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21187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2C3E29-838D-4B4B-95EB-9210A60FE176}"/>
              </a:ext>
            </a:extLst>
          </p:cNvPr>
          <p:cNvSpPr>
            <a:spLocks noGrp="1"/>
          </p:cNvSpPr>
          <p:nvPr>
            <p:ph type="title"/>
          </p:nvPr>
        </p:nvSpPr>
        <p:spPr>
          <a:xfrm>
            <a:off x="761995" y="20295"/>
            <a:ext cx="10668004" cy="916328"/>
          </a:xfrm>
        </p:spPr>
        <p:txBody>
          <a:bodyPr anchor="b">
            <a:normAutofit/>
          </a:bodyPr>
          <a:lstStyle/>
          <a:p>
            <a:pPr algn="ctr"/>
            <a:r>
              <a:rPr lang="en-US" dirty="0"/>
              <a:t>parenteral support</a:t>
            </a:r>
          </a:p>
        </p:txBody>
      </p:sp>
      <p:sp>
        <p:nvSpPr>
          <p:cNvPr id="3" name="Content Placeholder 2">
            <a:extLst>
              <a:ext uri="{FF2B5EF4-FFF2-40B4-BE49-F238E27FC236}">
                <a16:creationId xmlns:a16="http://schemas.microsoft.com/office/drawing/2014/main" id="{14EA1FEB-7CF0-497C-93CE-310E6E4C5E9B}"/>
              </a:ext>
            </a:extLst>
          </p:cNvPr>
          <p:cNvSpPr>
            <a:spLocks noGrp="1"/>
          </p:cNvSpPr>
          <p:nvPr>
            <p:ph idx="1"/>
          </p:nvPr>
        </p:nvSpPr>
        <p:spPr>
          <a:xfrm>
            <a:off x="761997" y="956918"/>
            <a:ext cx="11430003" cy="3440539"/>
          </a:xfrm>
        </p:spPr>
        <p:txBody>
          <a:bodyPr>
            <a:noAutofit/>
          </a:bodyPr>
          <a:lstStyle/>
          <a:p>
            <a:pPr marL="0" indent="0">
              <a:lnSpc>
                <a:spcPct val="100000"/>
              </a:lnSpc>
              <a:buNone/>
            </a:pPr>
            <a:r>
              <a:rPr lang="en-US" dirty="0"/>
              <a:t>Rules of administration: </a:t>
            </a:r>
          </a:p>
          <a:p>
            <a:pPr>
              <a:lnSpc>
                <a:spcPct val="100000"/>
              </a:lnSpc>
            </a:pPr>
            <a:r>
              <a:rPr lang="en-US" dirty="0"/>
              <a:t>Catheter that has always maintained aseptic technique</a:t>
            </a:r>
          </a:p>
          <a:p>
            <a:pPr>
              <a:lnSpc>
                <a:spcPct val="100000"/>
              </a:lnSpc>
            </a:pPr>
            <a:r>
              <a:rPr lang="en-US" dirty="0"/>
              <a:t>No other use for the catheter prior to or with the PN</a:t>
            </a:r>
          </a:p>
          <a:p>
            <a:pPr>
              <a:lnSpc>
                <a:spcPct val="100000"/>
              </a:lnSpc>
            </a:pPr>
            <a:r>
              <a:rPr lang="en-US" dirty="0"/>
              <a:t>Each infusion set and bag are never disconnected and as such go wherever the patient goes. (outside, to ultrasound, etc.)</a:t>
            </a:r>
          </a:p>
          <a:p>
            <a:pPr>
              <a:lnSpc>
                <a:spcPct val="100000"/>
              </a:lnSpc>
            </a:pPr>
            <a:r>
              <a:rPr lang="en-US" dirty="0"/>
              <a:t>Each infusion set and bag are replaced every 24 hours using aseptic technique. </a:t>
            </a:r>
          </a:p>
          <a:p>
            <a:pPr>
              <a:lnSpc>
                <a:spcPct val="100000"/>
              </a:lnSpc>
            </a:pPr>
            <a:r>
              <a:rPr lang="en-US" dirty="0"/>
              <a:t>Contraindicated in thrombocytopenia</a:t>
            </a:r>
          </a:p>
          <a:p>
            <a:pPr>
              <a:lnSpc>
                <a:spcPct val="100000"/>
              </a:lnSpc>
            </a:pPr>
            <a:r>
              <a:rPr lang="en-US" dirty="0"/>
              <a:t>TPN is administered at 50% the ideal rate for first 24 hours to ensure no complications. </a:t>
            </a:r>
          </a:p>
          <a:p>
            <a:pPr>
              <a:lnSpc>
                <a:spcPct val="100000"/>
              </a:lnSpc>
            </a:pPr>
            <a:r>
              <a:rPr lang="en-US" dirty="0"/>
              <a:t> TPN is weaned over 6 to 12 hours to avoid hypoglycemia. PPN may be abruptly discontinued. </a:t>
            </a:r>
          </a:p>
          <a:p>
            <a:pPr>
              <a:lnSpc>
                <a:spcPct val="100000"/>
              </a:lnSpc>
            </a:pPr>
            <a:r>
              <a:rPr lang="en-US" dirty="0"/>
              <a:t>Complications: introduction of infection, local irritation, hyperglycemia, lipemia, azotemia, hyperammonemia, cholestasis, and electrolyte disturbances. </a:t>
            </a:r>
          </a:p>
          <a:p>
            <a:pPr>
              <a:lnSpc>
                <a:spcPct val="100000"/>
              </a:lnSpc>
            </a:pPr>
            <a:r>
              <a:rPr lang="en-US" dirty="0"/>
              <a:t>Monitoring: body temperature, respiratory rate and effort, fluid overload, glucose, triglycerides, electrolytes, PCV/TS, check serum for lipemia, BUN/creatinine. </a:t>
            </a:r>
          </a:p>
        </p:txBody>
      </p:sp>
      <p:sp>
        <p:nvSpPr>
          <p:cNvPr id="17" name="Freeform: Shape 16">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10131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851669-7281-49C2-8BF0-67BA70EC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3A6C2A-A9D5-4153-B4D3-AC23C4586FAF}"/>
              </a:ext>
            </a:extLst>
          </p:cNvPr>
          <p:cNvSpPr>
            <a:spLocks noGrp="1"/>
          </p:cNvSpPr>
          <p:nvPr>
            <p:ph type="title"/>
          </p:nvPr>
        </p:nvSpPr>
        <p:spPr>
          <a:xfrm>
            <a:off x="2895600" y="382385"/>
            <a:ext cx="8534399" cy="1413758"/>
          </a:xfrm>
        </p:spPr>
        <p:txBody>
          <a:bodyPr anchor="b">
            <a:normAutofit/>
          </a:bodyPr>
          <a:lstStyle/>
          <a:p>
            <a:pPr algn="ctr"/>
            <a:r>
              <a:rPr lang="en-US" sz="4400" dirty="0"/>
              <a:t>Sources</a:t>
            </a:r>
          </a:p>
        </p:txBody>
      </p:sp>
      <p:sp>
        <p:nvSpPr>
          <p:cNvPr id="10" name="Freeform: Shape 9">
            <a:extLst>
              <a:ext uri="{FF2B5EF4-FFF2-40B4-BE49-F238E27FC236}">
                <a16:creationId xmlns:a16="http://schemas.microsoft.com/office/drawing/2014/main" id="{16992B13-74C4-4370-93C5-F5403D944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2275119" cy="6858000"/>
          </a:xfrm>
          <a:custGeom>
            <a:avLst/>
            <a:gdLst>
              <a:gd name="connsiteX0" fmla="*/ 0 w 2275119"/>
              <a:gd name="connsiteY0" fmla="*/ 0 h 6858000"/>
              <a:gd name="connsiteX1" fmla="*/ 1389294 w 2275119"/>
              <a:gd name="connsiteY1" fmla="*/ 0 h 6858000"/>
              <a:gd name="connsiteX2" fmla="*/ 1556068 w 2275119"/>
              <a:gd name="connsiteY2" fmla="*/ 0 h 6858000"/>
              <a:gd name="connsiteX3" fmla="*/ 2098907 w 2275119"/>
              <a:gd name="connsiteY3" fmla="*/ 0 h 6858000"/>
              <a:gd name="connsiteX4" fmla="*/ 2100494 w 2275119"/>
              <a:gd name="connsiteY4" fmla="*/ 68263 h 6858000"/>
              <a:gd name="connsiteX5" fmla="*/ 2108432 w 2275119"/>
              <a:gd name="connsiteY5" fmla="*/ 128588 h 6858000"/>
              <a:gd name="connsiteX6" fmla="*/ 2119544 w 2275119"/>
              <a:gd name="connsiteY6" fmla="*/ 180975 h 6858000"/>
              <a:gd name="connsiteX7" fmla="*/ 2133832 w 2275119"/>
              <a:gd name="connsiteY7" fmla="*/ 227013 h 6858000"/>
              <a:gd name="connsiteX8" fmla="*/ 2149707 w 2275119"/>
              <a:gd name="connsiteY8" fmla="*/ 268288 h 6858000"/>
              <a:gd name="connsiteX9" fmla="*/ 2168757 w 2275119"/>
              <a:gd name="connsiteY9" fmla="*/ 304800 h 6858000"/>
              <a:gd name="connsiteX10" fmla="*/ 2187807 w 2275119"/>
              <a:gd name="connsiteY10" fmla="*/ 342900 h 6858000"/>
              <a:gd name="connsiteX11" fmla="*/ 2206857 w 2275119"/>
              <a:gd name="connsiteY11" fmla="*/ 381000 h 6858000"/>
              <a:gd name="connsiteX12" fmla="*/ 2222732 w 2275119"/>
              <a:gd name="connsiteY12" fmla="*/ 417513 h 6858000"/>
              <a:gd name="connsiteX13" fmla="*/ 2238607 w 2275119"/>
              <a:gd name="connsiteY13" fmla="*/ 458788 h 6858000"/>
              <a:gd name="connsiteX14" fmla="*/ 2254482 w 2275119"/>
              <a:gd name="connsiteY14" fmla="*/ 504825 h 6858000"/>
              <a:gd name="connsiteX15" fmla="*/ 2265594 w 2275119"/>
              <a:gd name="connsiteY15" fmla="*/ 557213 h 6858000"/>
              <a:gd name="connsiteX16" fmla="*/ 2271944 w 2275119"/>
              <a:gd name="connsiteY16" fmla="*/ 617538 h 6858000"/>
              <a:gd name="connsiteX17" fmla="*/ 2275119 w 2275119"/>
              <a:gd name="connsiteY17" fmla="*/ 685800 h 6858000"/>
              <a:gd name="connsiteX18" fmla="*/ 2271944 w 2275119"/>
              <a:gd name="connsiteY18" fmla="*/ 754063 h 6858000"/>
              <a:gd name="connsiteX19" fmla="*/ 2265594 w 2275119"/>
              <a:gd name="connsiteY19" fmla="*/ 814388 h 6858000"/>
              <a:gd name="connsiteX20" fmla="*/ 2254482 w 2275119"/>
              <a:gd name="connsiteY20" fmla="*/ 866775 h 6858000"/>
              <a:gd name="connsiteX21" fmla="*/ 2238607 w 2275119"/>
              <a:gd name="connsiteY21" fmla="*/ 912813 h 6858000"/>
              <a:gd name="connsiteX22" fmla="*/ 2222732 w 2275119"/>
              <a:gd name="connsiteY22" fmla="*/ 954088 h 6858000"/>
              <a:gd name="connsiteX23" fmla="*/ 2206857 w 2275119"/>
              <a:gd name="connsiteY23" fmla="*/ 990600 h 6858000"/>
              <a:gd name="connsiteX24" fmla="*/ 2187807 w 2275119"/>
              <a:gd name="connsiteY24" fmla="*/ 1028700 h 6858000"/>
              <a:gd name="connsiteX25" fmla="*/ 2168757 w 2275119"/>
              <a:gd name="connsiteY25" fmla="*/ 1066800 h 6858000"/>
              <a:gd name="connsiteX26" fmla="*/ 2149707 w 2275119"/>
              <a:gd name="connsiteY26" fmla="*/ 1103313 h 6858000"/>
              <a:gd name="connsiteX27" fmla="*/ 2133832 w 2275119"/>
              <a:gd name="connsiteY27" fmla="*/ 1144588 h 6858000"/>
              <a:gd name="connsiteX28" fmla="*/ 2119544 w 2275119"/>
              <a:gd name="connsiteY28" fmla="*/ 1190625 h 6858000"/>
              <a:gd name="connsiteX29" fmla="*/ 2108432 w 2275119"/>
              <a:gd name="connsiteY29" fmla="*/ 1243013 h 6858000"/>
              <a:gd name="connsiteX30" fmla="*/ 2100494 w 2275119"/>
              <a:gd name="connsiteY30" fmla="*/ 1303338 h 6858000"/>
              <a:gd name="connsiteX31" fmla="*/ 2098907 w 2275119"/>
              <a:gd name="connsiteY31" fmla="*/ 1371600 h 6858000"/>
              <a:gd name="connsiteX32" fmla="*/ 2100494 w 2275119"/>
              <a:gd name="connsiteY32" fmla="*/ 1439863 h 6858000"/>
              <a:gd name="connsiteX33" fmla="*/ 2108432 w 2275119"/>
              <a:gd name="connsiteY33" fmla="*/ 1500188 h 6858000"/>
              <a:gd name="connsiteX34" fmla="*/ 2119544 w 2275119"/>
              <a:gd name="connsiteY34" fmla="*/ 1552575 h 6858000"/>
              <a:gd name="connsiteX35" fmla="*/ 2133832 w 2275119"/>
              <a:gd name="connsiteY35" fmla="*/ 1598613 h 6858000"/>
              <a:gd name="connsiteX36" fmla="*/ 2149707 w 2275119"/>
              <a:gd name="connsiteY36" fmla="*/ 1639888 h 6858000"/>
              <a:gd name="connsiteX37" fmla="*/ 2168757 w 2275119"/>
              <a:gd name="connsiteY37" fmla="*/ 1676400 h 6858000"/>
              <a:gd name="connsiteX38" fmla="*/ 2187807 w 2275119"/>
              <a:gd name="connsiteY38" fmla="*/ 1714500 h 6858000"/>
              <a:gd name="connsiteX39" fmla="*/ 2206857 w 2275119"/>
              <a:gd name="connsiteY39" fmla="*/ 1752600 h 6858000"/>
              <a:gd name="connsiteX40" fmla="*/ 2222732 w 2275119"/>
              <a:gd name="connsiteY40" fmla="*/ 1789113 h 6858000"/>
              <a:gd name="connsiteX41" fmla="*/ 2238607 w 2275119"/>
              <a:gd name="connsiteY41" fmla="*/ 1830388 h 6858000"/>
              <a:gd name="connsiteX42" fmla="*/ 2254482 w 2275119"/>
              <a:gd name="connsiteY42" fmla="*/ 1876425 h 6858000"/>
              <a:gd name="connsiteX43" fmla="*/ 2265594 w 2275119"/>
              <a:gd name="connsiteY43" fmla="*/ 1928813 h 6858000"/>
              <a:gd name="connsiteX44" fmla="*/ 2271944 w 2275119"/>
              <a:gd name="connsiteY44" fmla="*/ 1989138 h 6858000"/>
              <a:gd name="connsiteX45" fmla="*/ 2275119 w 2275119"/>
              <a:gd name="connsiteY45" fmla="*/ 2057400 h 6858000"/>
              <a:gd name="connsiteX46" fmla="*/ 2271944 w 2275119"/>
              <a:gd name="connsiteY46" fmla="*/ 2125663 h 6858000"/>
              <a:gd name="connsiteX47" fmla="*/ 2265594 w 2275119"/>
              <a:gd name="connsiteY47" fmla="*/ 2185988 h 6858000"/>
              <a:gd name="connsiteX48" fmla="*/ 2254482 w 2275119"/>
              <a:gd name="connsiteY48" fmla="*/ 2238375 h 6858000"/>
              <a:gd name="connsiteX49" fmla="*/ 2238607 w 2275119"/>
              <a:gd name="connsiteY49" fmla="*/ 2284413 h 6858000"/>
              <a:gd name="connsiteX50" fmla="*/ 2222732 w 2275119"/>
              <a:gd name="connsiteY50" fmla="*/ 2325688 h 6858000"/>
              <a:gd name="connsiteX51" fmla="*/ 2206857 w 2275119"/>
              <a:gd name="connsiteY51" fmla="*/ 2362200 h 6858000"/>
              <a:gd name="connsiteX52" fmla="*/ 2187807 w 2275119"/>
              <a:gd name="connsiteY52" fmla="*/ 2400300 h 6858000"/>
              <a:gd name="connsiteX53" fmla="*/ 2168757 w 2275119"/>
              <a:gd name="connsiteY53" fmla="*/ 2438400 h 6858000"/>
              <a:gd name="connsiteX54" fmla="*/ 2149707 w 2275119"/>
              <a:gd name="connsiteY54" fmla="*/ 2474913 h 6858000"/>
              <a:gd name="connsiteX55" fmla="*/ 2133832 w 2275119"/>
              <a:gd name="connsiteY55" fmla="*/ 2516188 h 6858000"/>
              <a:gd name="connsiteX56" fmla="*/ 2119544 w 2275119"/>
              <a:gd name="connsiteY56" fmla="*/ 2562225 h 6858000"/>
              <a:gd name="connsiteX57" fmla="*/ 2108432 w 2275119"/>
              <a:gd name="connsiteY57" fmla="*/ 2614613 h 6858000"/>
              <a:gd name="connsiteX58" fmla="*/ 2100494 w 2275119"/>
              <a:gd name="connsiteY58" fmla="*/ 2674938 h 6858000"/>
              <a:gd name="connsiteX59" fmla="*/ 2098907 w 2275119"/>
              <a:gd name="connsiteY59" fmla="*/ 2743200 h 6858000"/>
              <a:gd name="connsiteX60" fmla="*/ 2100494 w 2275119"/>
              <a:gd name="connsiteY60" fmla="*/ 2811463 h 6858000"/>
              <a:gd name="connsiteX61" fmla="*/ 2108432 w 2275119"/>
              <a:gd name="connsiteY61" fmla="*/ 2871788 h 6858000"/>
              <a:gd name="connsiteX62" fmla="*/ 2119544 w 2275119"/>
              <a:gd name="connsiteY62" fmla="*/ 2924175 h 6858000"/>
              <a:gd name="connsiteX63" fmla="*/ 2133832 w 2275119"/>
              <a:gd name="connsiteY63" fmla="*/ 2970213 h 6858000"/>
              <a:gd name="connsiteX64" fmla="*/ 2149707 w 2275119"/>
              <a:gd name="connsiteY64" fmla="*/ 3011488 h 6858000"/>
              <a:gd name="connsiteX65" fmla="*/ 2168757 w 2275119"/>
              <a:gd name="connsiteY65" fmla="*/ 3048000 h 6858000"/>
              <a:gd name="connsiteX66" fmla="*/ 2187807 w 2275119"/>
              <a:gd name="connsiteY66" fmla="*/ 3086100 h 6858000"/>
              <a:gd name="connsiteX67" fmla="*/ 2206857 w 2275119"/>
              <a:gd name="connsiteY67" fmla="*/ 3124200 h 6858000"/>
              <a:gd name="connsiteX68" fmla="*/ 2222732 w 2275119"/>
              <a:gd name="connsiteY68" fmla="*/ 3160713 h 6858000"/>
              <a:gd name="connsiteX69" fmla="*/ 2238607 w 2275119"/>
              <a:gd name="connsiteY69" fmla="*/ 3201988 h 6858000"/>
              <a:gd name="connsiteX70" fmla="*/ 2254482 w 2275119"/>
              <a:gd name="connsiteY70" fmla="*/ 3248025 h 6858000"/>
              <a:gd name="connsiteX71" fmla="*/ 2265594 w 2275119"/>
              <a:gd name="connsiteY71" fmla="*/ 3300413 h 6858000"/>
              <a:gd name="connsiteX72" fmla="*/ 2271944 w 2275119"/>
              <a:gd name="connsiteY72" fmla="*/ 3360738 h 6858000"/>
              <a:gd name="connsiteX73" fmla="*/ 2275119 w 2275119"/>
              <a:gd name="connsiteY73" fmla="*/ 3427413 h 6858000"/>
              <a:gd name="connsiteX74" fmla="*/ 2271944 w 2275119"/>
              <a:gd name="connsiteY74" fmla="*/ 3497263 h 6858000"/>
              <a:gd name="connsiteX75" fmla="*/ 2265594 w 2275119"/>
              <a:gd name="connsiteY75" fmla="*/ 3557588 h 6858000"/>
              <a:gd name="connsiteX76" fmla="*/ 2254482 w 2275119"/>
              <a:gd name="connsiteY76" fmla="*/ 3609975 h 6858000"/>
              <a:gd name="connsiteX77" fmla="*/ 2238607 w 2275119"/>
              <a:gd name="connsiteY77" fmla="*/ 3656013 h 6858000"/>
              <a:gd name="connsiteX78" fmla="*/ 2222732 w 2275119"/>
              <a:gd name="connsiteY78" fmla="*/ 3697288 h 6858000"/>
              <a:gd name="connsiteX79" fmla="*/ 2206857 w 2275119"/>
              <a:gd name="connsiteY79" fmla="*/ 3733800 h 6858000"/>
              <a:gd name="connsiteX80" fmla="*/ 2187807 w 2275119"/>
              <a:gd name="connsiteY80" fmla="*/ 3771900 h 6858000"/>
              <a:gd name="connsiteX81" fmla="*/ 2168757 w 2275119"/>
              <a:gd name="connsiteY81" fmla="*/ 3810000 h 6858000"/>
              <a:gd name="connsiteX82" fmla="*/ 2149707 w 2275119"/>
              <a:gd name="connsiteY82" fmla="*/ 3846513 h 6858000"/>
              <a:gd name="connsiteX83" fmla="*/ 2133832 w 2275119"/>
              <a:gd name="connsiteY83" fmla="*/ 3887788 h 6858000"/>
              <a:gd name="connsiteX84" fmla="*/ 2119544 w 2275119"/>
              <a:gd name="connsiteY84" fmla="*/ 3933825 h 6858000"/>
              <a:gd name="connsiteX85" fmla="*/ 2108432 w 2275119"/>
              <a:gd name="connsiteY85" fmla="*/ 3986213 h 6858000"/>
              <a:gd name="connsiteX86" fmla="*/ 2100494 w 2275119"/>
              <a:gd name="connsiteY86" fmla="*/ 4046538 h 6858000"/>
              <a:gd name="connsiteX87" fmla="*/ 2098907 w 2275119"/>
              <a:gd name="connsiteY87" fmla="*/ 4114800 h 6858000"/>
              <a:gd name="connsiteX88" fmla="*/ 2100494 w 2275119"/>
              <a:gd name="connsiteY88" fmla="*/ 4183063 h 6858000"/>
              <a:gd name="connsiteX89" fmla="*/ 2108432 w 2275119"/>
              <a:gd name="connsiteY89" fmla="*/ 4243388 h 6858000"/>
              <a:gd name="connsiteX90" fmla="*/ 2119544 w 2275119"/>
              <a:gd name="connsiteY90" fmla="*/ 4295775 h 6858000"/>
              <a:gd name="connsiteX91" fmla="*/ 2133832 w 2275119"/>
              <a:gd name="connsiteY91" fmla="*/ 4341813 h 6858000"/>
              <a:gd name="connsiteX92" fmla="*/ 2149707 w 2275119"/>
              <a:gd name="connsiteY92" fmla="*/ 4383088 h 6858000"/>
              <a:gd name="connsiteX93" fmla="*/ 2168757 w 2275119"/>
              <a:gd name="connsiteY93" fmla="*/ 4419600 h 6858000"/>
              <a:gd name="connsiteX94" fmla="*/ 2206857 w 2275119"/>
              <a:gd name="connsiteY94" fmla="*/ 4495800 h 6858000"/>
              <a:gd name="connsiteX95" fmla="*/ 2222732 w 2275119"/>
              <a:gd name="connsiteY95" fmla="*/ 4532313 h 6858000"/>
              <a:gd name="connsiteX96" fmla="*/ 2238607 w 2275119"/>
              <a:gd name="connsiteY96" fmla="*/ 4573588 h 6858000"/>
              <a:gd name="connsiteX97" fmla="*/ 2254482 w 2275119"/>
              <a:gd name="connsiteY97" fmla="*/ 4619625 h 6858000"/>
              <a:gd name="connsiteX98" fmla="*/ 2265594 w 2275119"/>
              <a:gd name="connsiteY98" fmla="*/ 4672013 h 6858000"/>
              <a:gd name="connsiteX99" fmla="*/ 2271944 w 2275119"/>
              <a:gd name="connsiteY99" fmla="*/ 4732338 h 6858000"/>
              <a:gd name="connsiteX100" fmla="*/ 2275119 w 2275119"/>
              <a:gd name="connsiteY100" fmla="*/ 4800600 h 6858000"/>
              <a:gd name="connsiteX101" fmla="*/ 2271944 w 2275119"/>
              <a:gd name="connsiteY101" fmla="*/ 4868863 h 6858000"/>
              <a:gd name="connsiteX102" fmla="*/ 2265594 w 2275119"/>
              <a:gd name="connsiteY102" fmla="*/ 4929188 h 6858000"/>
              <a:gd name="connsiteX103" fmla="*/ 2254482 w 2275119"/>
              <a:gd name="connsiteY103" fmla="*/ 4981575 h 6858000"/>
              <a:gd name="connsiteX104" fmla="*/ 2238607 w 2275119"/>
              <a:gd name="connsiteY104" fmla="*/ 5027613 h 6858000"/>
              <a:gd name="connsiteX105" fmla="*/ 2222732 w 2275119"/>
              <a:gd name="connsiteY105" fmla="*/ 5068888 h 6858000"/>
              <a:gd name="connsiteX106" fmla="*/ 2206857 w 2275119"/>
              <a:gd name="connsiteY106" fmla="*/ 5105400 h 6858000"/>
              <a:gd name="connsiteX107" fmla="*/ 2187807 w 2275119"/>
              <a:gd name="connsiteY107" fmla="*/ 5143500 h 6858000"/>
              <a:gd name="connsiteX108" fmla="*/ 2168757 w 2275119"/>
              <a:gd name="connsiteY108" fmla="*/ 5181600 h 6858000"/>
              <a:gd name="connsiteX109" fmla="*/ 2149707 w 2275119"/>
              <a:gd name="connsiteY109" fmla="*/ 5218113 h 6858000"/>
              <a:gd name="connsiteX110" fmla="*/ 2133832 w 2275119"/>
              <a:gd name="connsiteY110" fmla="*/ 5259388 h 6858000"/>
              <a:gd name="connsiteX111" fmla="*/ 2119544 w 2275119"/>
              <a:gd name="connsiteY111" fmla="*/ 5305425 h 6858000"/>
              <a:gd name="connsiteX112" fmla="*/ 2108432 w 2275119"/>
              <a:gd name="connsiteY112" fmla="*/ 5357813 h 6858000"/>
              <a:gd name="connsiteX113" fmla="*/ 2100494 w 2275119"/>
              <a:gd name="connsiteY113" fmla="*/ 5418138 h 6858000"/>
              <a:gd name="connsiteX114" fmla="*/ 2098907 w 2275119"/>
              <a:gd name="connsiteY114" fmla="*/ 5486400 h 6858000"/>
              <a:gd name="connsiteX115" fmla="*/ 2100494 w 2275119"/>
              <a:gd name="connsiteY115" fmla="*/ 5554663 h 6858000"/>
              <a:gd name="connsiteX116" fmla="*/ 2108432 w 2275119"/>
              <a:gd name="connsiteY116" fmla="*/ 5614988 h 6858000"/>
              <a:gd name="connsiteX117" fmla="*/ 2119544 w 2275119"/>
              <a:gd name="connsiteY117" fmla="*/ 5667375 h 6858000"/>
              <a:gd name="connsiteX118" fmla="*/ 2133832 w 2275119"/>
              <a:gd name="connsiteY118" fmla="*/ 5713413 h 6858000"/>
              <a:gd name="connsiteX119" fmla="*/ 2149707 w 2275119"/>
              <a:gd name="connsiteY119" fmla="*/ 5754688 h 6858000"/>
              <a:gd name="connsiteX120" fmla="*/ 2168757 w 2275119"/>
              <a:gd name="connsiteY120" fmla="*/ 5791200 h 6858000"/>
              <a:gd name="connsiteX121" fmla="*/ 2187807 w 2275119"/>
              <a:gd name="connsiteY121" fmla="*/ 5829300 h 6858000"/>
              <a:gd name="connsiteX122" fmla="*/ 2206857 w 2275119"/>
              <a:gd name="connsiteY122" fmla="*/ 5867400 h 6858000"/>
              <a:gd name="connsiteX123" fmla="*/ 2222732 w 2275119"/>
              <a:gd name="connsiteY123" fmla="*/ 5903913 h 6858000"/>
              <a:gd name="connsiteX124" fmla="*/ 2238607 w 2275119"/>
              <a:gd name="connsiteY124" fmla="*/ 5945188 h 6858000"/>
              <a:gd name="connsiteX125" fmla="*/ 2254482 w 2275119"/>
              <a:gd name="connsiteY125" fmla="*/ 5991225 h 6858000"/>
              <a:gd name="connsiteX126" fmla="*/ 2265594 w 2275119"/>
              <a:gd name="connsiteY126" fmla="*/ 6043613 h 6858000"/>
              <a:gd name="connsiteX127" fmla="*/ 2271944 w 2275119"/>
              <a:gd name="connsiteY127" fmla="*/ 6103938 h 6858000"/>
              <a:gd name="connsiteX128" fmla="*/ 2275119 w 2275119"/>
              <a:gd name="connsiteY128" fmla="*/ 6172200 h 6858000"/>
              <a:gd name="connsiteX129" fmla="*/ 2271944 w 2275119"/>
              <a:gd name="connsiteY129" fmla="*/ 6240463 h 6858000"/>
              <a:gd name="connsiteX130" fmla="*/ 2265594 w 2275119"/>
              <a:gd name="connsiteY130" fmla="*/ 6300788 h 6858000"/>
              <a:gd name="connsiteX131" fmla="*/ 2254482 w 2275119"/>
              <a:gd name="connsiteY131" fmla="*/ 6353175 h 6858000"/>
              <a:gd name="connsiteX132" fmla="*/ 2238607 w 2275119"/>
              <a:gd name="connsiteY132" fmla="*/ 6399213 h 6858000"/>
              <a:gd name="connsiteX133" fmla="*/ 2222732 w 2275119"/>
              <a:gd name="connsiteY133" fmla="*/ 6440488 h 6858000"/>
              <a:gd name="connsiteX134" fmla="*/ 2206857 w 2275119"/>
              <a:gd name="connsiteY134" fmla="*/ 6477000 h 6858000"/>
              <a:gd name="connsiteX135" fmla="*/ 2187807 w 2275119"/>
              <a:gd name="connsiteY135" fmla="*/ 6515100 h 6858000"/>
              <a:gd name="connsiteX136" fmla="*/ 2168757 w 2275119"/>
              <a:gd name="connsiteY136" fmla="*/ 6553200 h 6858000"/>
              <a:gd name="connsiteX137" fmla="*/ 2149707 w 2275119"/>
              <a:gd name="connsiteY137" fmla="*/ 6589713 h 6858000"/>
              <a:gd name="connsiteX138" fmla="*/ 2133832 w 2275119"/>
              <a:gd name="connsiteY138" fmla="*/ 6630988 h 6858000"/>
              <a:gd name="connsiteX139" fmla="*/ 2119544 w 2275119"/>
              <a:gd name="connsiteY139" fmla="*/ 6677025 h 6858000"/>
              <a:gd name="connsiteX140" fmla="*/ 2108432 w 2275119"/>
              <a:gd name="connsiteY140" fmla="*/ 6729413 h 6858000"/>
              <a:gd name="connsiteX141" fmla="*/ 2100494 w 2275119"/>
              <a:gd name="connsiteY141" fmla="*/ 6789738 h 6858000"/>
              <a:gd name="connsiteX142" fmla="*/ 2098907 w 2275119"/>
              <a:gd name="connsiteY142" fmla="*/ 6858000 h 6858000"/>
              <a:gd name="connsiteX143" fmla="*/ 1556068 w 2275119"/>
              <a:gd name="connsiteY143" fmla="*/ 6858000 h 6858000"/>
              <a:gd name="connsiteX144" fmla="*/ 1389294 w 2275119"/>
              <a:gd name="connsiteY144" fmla="*/ 6858000 h 6858000"/>
              <a:gd name="connsiteX145" fmla="*/ 0 w 2275119"/>
              <a:gd name="connsiteY14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2275119" h="6858000">
                <a:moveTo>
                  <a:pt x="0" y="0"/>
                </a:moveTo>
                <a:lnTo>
                  <a:pt x="1389294" y="0"/>
                </a:lnTo>
                <a:lnTo>
                  <a:pt x="1556068" y="0"/>
                </a:lnTo>
                <a:lnTo>
                  <a:pt x="2098907" y="0"/>
                </a:lnTo>
                <a:lnTo>
                  <a:pt x="2100494" y="68263"/>
                </a:lnTo>
                <a:lnTo>
                  <a:pt x="2108432" y="128588"/>
                </a:lnTo>
                <a:lnTo>
                  <a:pt x="2119544" y="180975"/>
                </a:lnTo>
                <a:lnTo>
                  <a:pt x="2133832" y="227013"/>
                </a:lnTo>
                <a:lnTo>
                  <a:pt x="2149707" y="268288"/>
                </a:lnTo>
                <a:lnTo>
                  <a:pt x="2168757" y="304800"/>
                </a:lnTo>
                <a:lnTo>
                  <a:pt x="2187807" y="342900"/>
                </a:lnTo>
                <a:lnTo>
                  <a:pt x="2206857" y="381000"/>
                </a:lnTo>
                <a:lnTo>
                  <a:pt x="2222732" y="417513"/>
                </a:lnTo>
                <a:lnTo>
                  <a:pt x="2238607" y="458788"/>
                </a:lnTo>
                <a:lnTo>
                  <a:pt x="2254482" y="504825"/>
                </a:lnTo>
                <a:lnTo>
                  <a:pt x="2265594" y="557213"/>
                </a:lnTo>
                <a:lnTo>
                  <a:pt x="2271944" y="617538"/>
                </a:lnTo>
                <a:lnTo>
                  <a:pt x="2275119" y="685800"/>
                </a:lnTo>
                <a:lnTo>
                  <a:pt x="2271944" y="754063"/>
                </a:lnTo>
                <a:lnTo>
                  <a:pt x="2265594" y="814388"/>
                </a:lnTo>
                <a:lnTo>
                  <a:pt x="2254482" y="866775"/>
                </a:lnTo>
                <a:lnTo>
                  <a:pt x="2238607" y="912813"/>
                </a:lnTo>
                <a:lnTo>
                  <a:pt x="2222732" y="954088"/>
                </a:lnTo>
                <a:lnTo>
                  <a:pt x="2206857" y="990600"/>
                </a:lnTo>
                <a:lnTo>
                  <a:pt x="2187807" y="1028700"/>
                </a:lnTo>
                <a:lnTo>
                  <a:pt x="2168757" y="1066800"/>
                </a:lnTo>
                <a:lnTo>
                  <a:pt x="2149707" y="1103313"/>
                </a:lnTo>
                <a:lnTo>
                  <a:pt x="2133832" y="1144588"/>
                </a:lnTo>
                <a:lnTo>
                  <a:pt x="2119544" y="1190625"/>
                </a:lnTo>
                <a:lnTo>
                  <a:pt x="2108432" y="1243013"/>
                </a:lnTo>
                <a:lnTo>
                  <a:pt x="2100494" y="1303338"/>
                </a:lnTo>
                <a:lnTo>
                  <a:pt x="2098907" y="1371600"/>
                </a:lnTo>
                <a:lnTo>
                  <a:pt x="2100494" y="1439863"/>
                </a:lnTo>
                <a:lnTo>
                  <a:pt x="2108432" y="1500188"/>
                </a:lnTo>
                <a:lnTo>
                  <a:pt x="2119544" y="1552575"/>
                </a:lnTo>
                <a:lnTo>
                  <a:pt x="2133832" y="1598613"/>
                </a:lnTo>
                <a:lnTo>
                  <a:pt x="2149707" y="1639888"/>
                </a:lnTo>
                <a:lnTo>
                  <a:pt x="2168757" y="1676400"/>
                </a:lnTo>
                <a:lnTo>
                  <a:pt x="2187807" y="1714500"/>
                </a:lnTo>
                <a:lnTo>
                  <a:pt x="2206857" y="1752600"/>
                </a:lnTo>
                <a:lnTo>
                  <a:pt x="2222732" y="1789113"/>
                </a:lnTo>
                <a:lnTo>
                  <a:pt x="2238607" y="1830388"/>
                </a:lnTo>
                <a:lnTo>
                  <a:pt x="2254482" y="1876425"/>
                </a:lnTo>
                <a:lnTo>
                  <a:pt x="2265594" y="1928813"/>
                </a:lnTo>
                <a:lnTo>
                  <a:pt x="2271944" y="1989138"/>
                </a:lnTo>
                <a:lnTo>
                  <a:pt x="2275119" y="2057400"/>
                </a:lnTo>
                <a:lnTo>
                  <a:pt x="2271944" y="2125663"/>
                </a:lnTo>
                <a:lnTo>
                  <a:pt x="2265594" y="2185988"/>
                </a:lnTo>
                <a:lnTo>
                  <a:pt x="2254482" y="2238375"/>
                </a:lnTo>
                <a:lnTo>
                  <a:pt x="2238607" y="2284413"/>
                </a:lnTo>
                <a:lnTo>
                  <a:pt x="2222732" y="2325688"/>
                </a:lnTo>
                <a:lnTo>
                  <a:pt x="2206857" y="2362200"/>
                </a:lnTo>
                <a:lnTo>
                  <a:pt x="2187807" y="2400300"/>
                </a:lnTo>
                <a:lnTo>
                  <a:pt x="2168757" y="2438400"/>
                </a:lnTo>
                <a:lnTo>
                  <a:pt x="2149707" y="2474913"/>
                </a:lnTo>
                <a:lnTo>
                  <a:pt x="2133832" y="2516188"/>
                </a:lnTo>
                <a:lnTo>
                  <a:pt x="2119544" y="2562225"/>
                </a:lnTo>
                <a:lnTo>
                  <a:pt x="2108432" y="2614613"/>
                </a:lnTo>
                <a:lnTo>
                  <a:pt x="2100494" y="2674938"/>
                </a:lnTo>
                <a:lnTo>
                  <a:pt x="2098907" y="2743200"/>
                </a:lnTo>
                <a:lnTo>
                  <a:pt x="2100494" y="2811463"/>
                </a:lnTo>
                <a:lnTo>
                  <a:pt x="2108432" y="2871788"/>
                </a:lnTo>
                <a:lnTo>
                  <a:pt x="2119544" y="2924175"/>
                </a:lnTo>
                <a:lnTo>
                  <a:pt x="2133832" y="2970213"/>
                </a:lnTo>
                <a:lnTo>
                  <a:pt x="2149707" y="3011488"/>
                </a:lnTo>
                <a:lnTo>
                  <a:pt x="2168757" y="3048000"/>
                </a:lnTo>
                <a:lnTo>
                  <a:pt x="2187807" y="3086100"/>
                </a:lnTo>
                <a:lnTo>
                  <a:pt x="2206857" y="3124200"/>
                </a:lnTo>
                <a:lnTo>
                  <a:pt x="2222732" y="3160713"/>
                </a:lnTo>
                <a:lnTo>
                  <a:pt x="2238607" y="3201988"/>
                </a:lnTo>
                <a:lnTo>
                  <a:pt x="2254482" y="3248025"/>
                </a:lnTo>
                <a:lnTo>
                  <a:pt x="2265594" y="3300413"/>
                </a:lnTo>
                <a:lnTo>
                  <a:pt x="2271944" y="3360738"/>
                </a:lnTo>
                <a:lnTo>
                  <a:pt x="2275119" y="3427413"/>
                </a:lnTo>
                <a:lnTo>
                  <a:pt x="2271944" y="3497263"/>
                </a:lnTo>
                <a:lnTo>
                  <a:pt x="2265594" y="3557588"/>
                </a:lnTo>
                <a:lnTo>
                  <a:pt x="2254482" y="3609975"/>
                </a:lnTo>
                <a:lnTo>
                  <a:pt x="2238607" y="3656013"/>
                </a:lnTo>
                <a:lnTo>
                  <a:pt x="2222732" y="3697288"/>
                </a:lnTo>
                <a:lnTo>
                  <a:pt x="2206857" y="3733800"/>
                </a:lnTo>
                <a:lnTo>
                  <a:pt x="2187807" y="3771900"/>
                </a:lnTo>
                <a:lnTo>
                  <a:pt x="2168757" y="3810000"/>
                </a:lnTo>
                <a:lnTo>
                  <a:pt x="2149707" y="3846513"/>
                </a:lnTo>
                <a:lnTo>
                  <a:pt x="2133832" y="3887788"/>
                </a:lnTo>
                <a:lnTo>
                  <a:pt x="2119544" y="3933825"/>
                </a:lnTo>
                <a:lnTo>
                  <a:pt x="2108432" y="3986213"/>
                </a:lnTo>
                <a:lnTo>
                  <a:pt x="2100494" y="4046538"/>
                </a:lnTo>
                <a:lnTo>
                  <a:pt x="2098907" y="4114800"/>
                </a:lnTo>
                <a:lnTo>
                  <a:pt x="2100494" y="4183063"/>
                </a:lnTo>
                <a:lnTo>
                  <a:pt x="2108432" y="4243388"/>
                </a:lnTo>
                <a:lnTo>
                  <a:pt x="2119544" y="4295775"/>
                </a:lnTo>
                <a:lnTo>
                  <a:pt x="2133832" y="4341813"/>
                </a:lnTo>
                <a:lnTo>
                  <a:pt x="2149707" y="4383088"/>
                </a:lnTo>
                <a:lnTo>
                  <a:pt x="2168757" y="4419600"/>
                </a:lnTo>
                <a:lnTo>
                  <a:pt x="2206857" y="4495800"/>
                </a:lnTo>
                <a:lnTo>
                  <a:pt x="2222732" y="4532313"/>
                </a:lnTo>
                <a:lnTo>
                  <a:pt x="2238607" y="4573588"/>
                </a:lnTo>
                <a:lnTo>
                  <a:pt x="2254482" y="4619625"/>
                </a:lnTo>
                <a:lnTo>
                  <a:pt x="2265594" y="4672013"/>
                </a:lnTo>
                <a:lnTo>
                  <a:pt x="2271944" y="4732338"/>
                </a:lnTo>
                <a:lnTo>
                  <a:pt x="2275119" y="4800600"/>
                </a:lnTo>
                <a:lnTo>
                  <a:pt x="2271944" y="4868863"/>
                </a:lnTo>
                <a:lnTo>
                  <a:pt x="2265594" y="4929188"/>
                </a:lnTo>
                <a:lnTo>
                  <a:pt x="2254482" y="4981575"/>
                </a:lnTo>
                <a:lnTo>
                  <a:pt x="2238607" y="5027613"/>
                </a:lnTo>
                <a:lnTo>
                  <a:pt x="2222732" y="5068888"/>
                </a:lnTo>
                <a:lnTo>
                  <a:pt x="2206857" y="5105400"/>
                </a:lnTo>
                <a:lnTo>
                  <a:pt x="2187807" y="5143500"/>
                </a:lnTo>
                <a:lnTo>
                  <a:pt x="2168757" y="5181600"/>
                </a:lnTo>
                <a:lnTo>
                  <a:pt x="2149707" y="5218113"/>
                </a:lnTo>
                <a:lnTo>
                  <a:pt x="2133832" y="5259388"/>
                </a:lnTo>
                <a:lnTo>
                  <a:pt x="2119544" y="5305425"/>
                </a:lnTo>
                <a:lnTo>
                  <a:pt x="2108432" y="5357813"/>
                </a:lnTo>
                <a:lnTo>
                  <a:pt x="2100494" y="5418138"/>
                </a:lnTo>
                <a:lnTo>
                  <a:pt x="2098907" y="5486400"/>
                </a:lnTo>
                <a:lnTo>
                  <a:pt x="2100494" y="5554663"/>
                </a:lnTo>
                <a:lnTo>
                  <a:pt x="2108432" y="5614988"/>
                </a:lnTo>
                <a:lnTo>
                  <a:pt x="2119544" y="5667375"/>
                </a:lnTo>
                <a:lnTo>
                  <a:pt x="2133832" y="5713413"/>
                </a:lnTo>
                <a:lnTo>
                  <a:pt x="2149707" y="5754688"/>
                </a:lnTo>
                <a:lnTo>
                  <a:pt x="2168757" y="5791200"/>
                </a:lnTo>
                <a:lnTo>
                  <a:pt x="2187807" y="5829300"/>
                </a:lnTo>
                <a:lnTo>
                  <a:pt x="2206857" y="5867400"/>
                </a:lnTo>
                <a:lnTo>
                  <a:pt x="2222732" y="5903913"/>
                </a:lnTo>
                <a:lnTo>
                  <a:pt x="2238607" y="5945188"/>
                </a:lnTo>
                <a:lnTo>
                  <a:pt x="2254482" y="5991225"/>
                </a:lnTo>
                <a:lnTo>
                  <a:pt x="2265594" y="6043613"/>
                </a:lnTo>
                <a:lnTo>
                  <a:pt x="2271944" y="6103938"/>
                </a:lnTo>
                <a:lnTo>
                  <a:pt x="2275119" y="6172200"/>
                </a:lnTo>
                <a:lnTo>
                  <a:pt x="2271944" y="6240463"/>
                </a:lnTo>
                <a:lnTo>
                  <a:pt x="2265594" y="6300788"/>
                </a:lnTo>
                <a:lnTo>
                  <a:pt x="2254482" y="6353175"/>
                </a:lnTo>
                <a:lnTo>
                  <a:pt x="2238607" y="6399213"/>
                </a:lnTo>
                <a:lnTo>
                  <a:pt x="2222732" y="6440488"/>
                </a:lnTo>
                <a:lnTo>
                  <a:pt x="2206857" y="6477000"/>
                </a:lnTo>
                <a:lnTo>
                  <a:pt x="2187807" y="6515100"/>
                </a:lnTo>
                <a:lnTo>
                  <a:pt x="2168757" y="6553200"/>
                </a:lnTo>
                <a:lnTo>
                  <a:pt x="2149707" y="6589713"/>
                </a:lnTo>
                <a:lnTo>
                  <a:pt x="2133832" y="6630988"/>
                </a:lnTo>
                <a:lnTo>
                  <a:pt x="2119544" y="6677025"/>
                </a:lnTo>
                <a:lnTo>
                  <a:pt x="2108432" y="6729413"/>
                </a:lnTo>
                <a:lnTo>
                  <a:pt x="2100494" y="6789738"/>
                </a:lnTo>
                <a:lnTo>
                  <a:pt x="2098907" y="6858000"/>
                </a:lnTo>
                <a:lnTo>
                  <a:pt x="1556068" y="6858000"/>
                </a:lnTo>
                <a:lnTo>
                  <a:pt x="1389294" y="6858000"/>
                </a:lnTo>
                <a:lnTo>
                  <a:pt x="0" y="6858000"/>
                </a:lnTo>
                <a:close/>
              </a:path>
            </a:pathLst>
          </a:custGeom>
          <a:solidFill>
            <a:schemeClr val="accent1"/>
          </a:solidFill>
          <a:ln w="0">
            <a:noFill/>
            <a:prstDash val="solid"/>
            <a:round/>
            <a:headEnd/>
            <a:tailEnd/>
          </a:ln>
        </p:spPr>
      </p:sp>
      <p:sp>
        <p:nvSpPr>
          <p:cNvPr id="12" name="Rectangle 11">
            <a:extLst>
              <a:ext uri="{FF2B5EF4-FFF2-40B4-BE49-F238E27FC236}">
                <a16:creationId xmlns:a16="http://schemas.microsoft.com/office/drawing/2014/main" id="{A3AE1F77-1EC8-47BA-A381-B6618A2FC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AC7F65DA-72F1-4EF3-B2E2-C6983DF473ED}"/>
              </a:ext>
            </a:extLst>
          </p:cNvPr>
          <p:cNvSpPr>
            <a:spLocks noGrp="1"/>
          </p:cNvSpPr>
          <p:nvPr>
            <p:ph idx="1"/>
          </p:nvPr>
        </p:nvSpPr>
        <p:spPr>
          <a:xfrm>
            <a:off x="2895600" y="2178528"/>
            <a:ext cx="8534400" cy="3701065"/>
          </a:xfrm>
        </p:spPr>
        <p:txBody>
          <a:bodyPr>
            <a:normAutofit fontScale="92500" lnSpcReduction="20000"/>
          </a:bodyPr>
          <a:lstStyle/>
          <a:p>
            <a:r>
              <a:rPr lang="en-US" dirty="0"/>
              <a:t>Chan DL, Freeman LM. Nutrition in critical illness. </a:t>
            </a:r>
            <a:r>
              <a:rPr lang="en-US" i="1" dirty="0"/>
              <a:t>Vet Clin Small Animal </a:t>
            </a:r>
            <a:r>
              <a:rPr lang="en-US" dirty="0"/>
              <a:t>2006;26:1225-1241.</a:t>
            </a:r>
          </a:p>
          <a:p>
            <a:r>
              <a:rPr lang="en-US" dirty="0"/>
              <a:t>Harris JP, Parnell NK, Griffith EH, et al. Retrospective evaluation of the impact of early enteral nutrition on clinical outcomes in dogs with pancreatitis: 34 cases (2010-2013). </a:t>
            </a:r>
            <a:r>
              <a:rPr lang="en-US" i="1" dirty="0"/>
              <a:t>J Vet </a:t>
            </a:r>
            <a:r>
              <a:rPr lang="en-US" i="1" dirty="0" err="1"/>
              <a:t>Emerg</a:t>
            </a:r>
            <a:r>
              <a:rPr lang="en-US" i="1" dirty="0"/>
              <a:t> </a:t>
            </a:r>
            <a:r>
              <a:rPr lang="en-US" i="1" dirty="0" err="1"/>
              <a:t>Crit</a:t>
            </a:r>
            <a:r>
              <a:rPr lang="en-US" i="1" dirty="0"/>
              <a:t> Care </a:t>
            </a:r>
            <a:r>
              <a:rPr lang="en-US" dirty="0"/>
              <a:t>2017;27:425-433.</a:t>
            </a:r>
          </a:p>
          <a:p>
            <a:r>
              <a:rPr lang="en-US" dirty="0" err="1"/>
              <a:t>Kathrani</a:t>
            </a:r>
            <a:r>
              <a:rPr lang="en-US" dirty="0"/>
              <a:t> A. Nutritional support in the intensive care unit. </a:t>
            </a:r>
            <a:r>
              <a:rPr lang="en-US" i="1" dirty="0"/>
              <a:t>In practice </a:t>
            </a:r>
            <a:r>
              <a:rPr lang="en-US" dirty="0"/>
              <a:t>2016:18-24. </a:t>
            </a:r>
          </a:p>
          <a:p>
            <a:r>
              <a:rPr lang="en-US" dirty="0"/>
              <a:t>Liu DT, Brown DC, Silverstein DC. Early nutritional support is associated with decreased length of hospitalization in dogs with septic peritonitis:  a retrospective study of 45 cases (200-2009). </a:t>
            </a:r>
            <a:r>
              <a:rPr lang="en-US" i="1" dirty="0"/>
              <a:t>J </a:t>
            </a:r>
            <a:r>
              <a:rPr lang="en-US" i="1" dirty="0" err="1"/>
              <a:t>Emerg</a:t>
            </a:r>
            <a:r>
              <a:rPr lang="en-US" i="1" dirty="0"/>
              <a:t> </a:t>
            </a:r>
            <a:r>
              <a:rPr lang="en-US" i="1" dirty="0" err="1"/>
              <a:t>Crit</a:t>
            </a:r>
            <a:r>
              <a:rPr lang="en-US" i="1" dirty="0"/>
              <a:t> Care </a:t>
            </a:r>
            <a:r>
              <a:rPr lang="en-US" dirty="0"/>
              <a:t>2012:22:453-459</a:t>
            </a:r>
          </a:p>
          <a:p>
            <a:r>
              <a:rPr lang="en-US" dirty="0"/>
              <a:t>Smith KM, </a:t>
            </a:r>
            <a:r>
              <a:rPr lang="en-US" dirty="0" err="1"/>
              <a:t>Rendahl</a:t>
            </a:r>
            <a:r>
              <a:rPr lang="en-US" dirty="0"/>
              <a:t> A, Sun Y, et al. Retrospective evaluation of the role and timing of nutrition in dogs with septic peritonitis: 68 cases (2007-2016</a:t>
            </a:r>
            <a:r>
              <a:rPr lang="en-US" i="1" dirty="0"/>
              <a:t>). J Vet </a:t>
            </a:r>
            <a:r>
              <a:rPr lang="en-US" i="1" dirty="0" err="1"/>
              <a:t>Emerg</a:t>
            </a:r>
            <a:r>
              <a:rPr lang="en-US" i="1" dirty="0"/>
              <a:t> </a:t>
            </a:r>
            <a:r>
              <a:rPr lang="en-US" i="1" dirty="0" err="1"/>
              <a:t>Crit</a:t>
            </a:r>
            <a:r>
              <a:rPr lang="en-US" i="1" dirty="0"/>
              <a:t> Care</a:t>
            </a:r>
            <a:r>
              <a:rPr lang="en-US" dirty="0"/>
              <a:t> 2019;29:288-295.. </a:t>
            </a:r>
          </a:p>
          <a:p>
            <a:endParaRPr lang="en-US" dirty="0"/>
          </a:p>
        </p:txBody>
      </p:sp>
    </p:spTree>
    <p:extLst>
      <p:ext uri="{BB962C8B-B14F-4D97-AF65-F5344CB8AC3E}">
        <p14:creationId xmlns:p14="http://schemas.microsoft.com/office/powerpoint/2010/main" val="2198290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851669-7281-49C2-8BF0-67BA70EC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6992B13-74C4-4370-93C5-F5403D944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2275119" cy="6858000"/>
          </a:xfrm>
          <a:custGeom>
            <a:avLst/>
            <a:gdLst>
              <a:gd name="connsiteX0" fmla="*/ 0 w 2275119"/>
              <a:gd name="connsiteY0" fmla="*/ 0 h 6858000"/>
              <a:gd name="connsiteX1" fmla="*/ 1389294 w 2275119"/>
              <a:gd name="connsiteY1" fmla="*/ 0 h 6858000"/>
              <a:gd name="connsiteX2" fmla="*/ 1556068 w 2275119"/>
              <a:gd name="connsiteY2" fmla="*/ 0 h 6858000"/>
              <a:gd name="connsiteX3" fmla="*/ 2098907 w 2275119"/>
              <a:gd name="connsiteY3" fmla="*/ 0 h 6858000"/>
              <a:gd name="connsiteX4" fmla="*/ 2100494 w 2275119"/>
              <a:gd name="connsiteY4" fmla="*/ 68263 h 6858000"/>
              <a:gd name="connsiteX5" fmla="*/ 2108432 w 2275119"/>
              <a:gd name="connsiteY5" fmla="*/ 128588 h 6858000"/>
              <a:gd name="connsiteX6" fmla="*/ 2119544 w 2275119"/>
              <a:gd name="connsiteY6" fmla="*/ 180975 h 6858000"/>
              <a:gd name="connsiteX7" fmla="*/ 2133832 w 2275119"/>
              <a:gd name="connsiteY7" fmla="*/ 227013 h 6858000"/>
              <a:gd name="connsiteX8" fmla="*/ 2149707 w 2275119"/>
              <a:gd name="connsiteY8" fmla="*/ 268288 h 6858000"/>
              <a:gd name="connsiteX9" fmla="*/ 2168757 w 2275119"/>
              <a:gd name="connsiteY9" fmla="*/ 304800 h 6858000"/>
              <a:gd name="connsiteX10" fmla="*/ 2187807 w 2275119"/>
              <a:gd name="connsiteY10" fmla="*/ 342900 h 6858000"/>
              <a:gd name="connsiteX11" fmla="*/ 2206857 w 2275119"/>
              <a:gd name="connsiteY11" fmla="*/ 381000 h 6858000"/>
              <a:gd name="connsiteX12" fmla="*/ 2222732 w 2275119"/>
              <a:gd name="connsiteY12" fmla="*/ 417513 h 6858000"/>
              <a:gd name="connsiteX13" fmla="*/ 2238607 w 2275119"/>
              <a:gd name="connsiteY13" fmla="*/ 458788 h 6858000"/>
              <a:gd name="connsiteX14" fmla="*/ 2254482 w 2275119"/>
              <a:gd name="connsiteY14" fmla="*/ 504825 h 6858000"/>
              <a:gd name="connsiteX15" fmla="*/ 2265594 w 2275119"/>
              <a:gd name="connsiteY15" fmla="*/ 557213 h 6858000"/>
              <a:gd name="connsiteX16" fmla="*/ 2271944 w 2275119"/>
              <a:gd name="connsiteY16" fmla="*/ 617538 h 6858000"/>
              <a:gd name="connsiteX17" fmla="*/ 2275119 w 2275119"/>
              <a:gd name="connsiteY17" fmla="*/ 685800 h 6858000"/>
              <a:gd name="connsiteX18" fmla="*/ 2271944 w 2275119"/>
              <a:gd name="connsiteY18" fmla="*/ 754063 h 6858000"/>
              <a:gd name="connsiteX19" fmla="*/ 2265594 w 2275119"/>
              <a:gd name="connsiteY19" fmla="*/ 814388 h 6858000"/>
              <a:gd name="connsiteX20" fmla="*/ 2254482 w 2275119"/>
              <a:gd name="connsiteY20" fmla="*/ 866775 h 6858000"/>
              <a:gd name="connsiteX21" fmla="*/ 2238607 w 2275119"/>
              <a:gd name="connsiteY21" fmla="*/ 912813 h 6858000"/>
              <a:gd name="connsiteX22" fmla="*/ 2222732 w 2275119"/>
              <a:gd name="connsiteY22" fmla="*/ 954088 h 6858000"/>
              <a:gd name="connsiteX23" fmla="*/ 2206857 w 2275119"/>
              <a:gd name="connsiteY23" fmla="*/ 990600 h 6858000"/>
              <a:gd name="connsiteX24" fmla="*/ 2187807 w 2275119"/>
              <a:gd name="connsiteY24" fmla="*/ 1028700 h 6858000"/>
              <a:gd name="connsiteX25" fmla="*/ 2168757 w 2275119"/>
              <a:gd name="connsiteY25" fmla="*/ 1066800 h 6858000"/>
              <a:gd name="connsiteX26" fmla="*/ 2149707 w 2275119"/>
              <a:gd name="connsiteY26" fmla="*/ 1103313 h 6858000"/>
              <a:gd name="connsiteX27" fmla="*/ 2133832 w 2275119"/>
              <a:gd name="connsiteY27" fmla="*/ 1144588 h 6858000"/>
              <a:gd name="connsiteX28" fmla="*/ 2119544 w 2275119"/>
              <a:gd name="connsiteY28" fmla="*/ 1190625 h 6858000"/>
              <a:gd name="connsiteX29" fmla="*/ 2108432 w 2275119"/>
              <a:gd name="connsiteY29" fmla="*/ 1243013 h 6858000"/>
              <a:gd name="connsiteX30" fmla="*/ 2100494 w 2275119"/>
              <a:gd name="connsiteY30" fmla="*/ 1303338 h 6858000"/>
              <a:gd name="connsiteX31" fmla="*/ 2098907 w 2275119"/>
              <a:gd name="connsiteY31" fmla="*/ 1371600 h 6858000"/>
              <a:gd name="connsiteX32" fmla="*/ 2100494 w 2275119"/>
              <a:gd name="connsiteY32" fmla="*/ 1439863 h 6858000"/>
              <a:gd name="connsiteX33" fmla="*/ 2108432 w 2275119"/>
              <a:gd name="connsiteY33" fmla="*/ 1500188 h 6858000"/>
              <a:gd name="connsiteX34" fmla="*/ 2119544 w 2275119"/>
              <a:gd name="connsiteY34" fmla="*/ 1552575 h 6858000"/>
              <a:gd name="connsiteX35" fmla="*/ 2133832 w 2275119"/>
              <a:gd name="connsiteY35" fmla="*/ 1598613 h 6858000"/>
              <a:gd name="connsiteX36" fmla="*/ 2149707 w 2275119"/>
              <a:gd name="connsiteY36" fmla="*/ 1639888 h 6858000"/>
              <a:gd name="connsiteX37" fmla="*/ 2168757 w 2275119"/>
              <a:gd name="connsiteY37" fmla="*/ 1676400 h 6858000"/>
              <a:gd name="connsiteX38" fmla="*/ 2187807 w 2275119"/>
              <a:gd name="connsiteY38" fmla="*/ 1714500 h 6858000"/>
              <a:gd name="connsiteX39" fmla="*/ 2206857 w 2275119"/>
              <a:gd name="connsiteY39" fmla="*/ 1752600 h 6858000"/>
              <a:gd name="connsiteX40" fmla="*/ 2222732 w 2275119"/>
              <a:gd name="connsiteY40" fmla="*/ 1789113 h 6858000"/>
              <a:gd name="connsiteX41" fmla="*/ 2238607 w 2275119"/>
              <a:gd name="connsiteY41" fmla="*/ 1830388 h 6858000"/>
              <a:gd name="connsiteX42" fmla="*/ 2254482 w 2275119"/>
              <a:gd name="connsiteY42" fmla="*/ 1876425 h 6858000"/>
              <a:gd name="connsiteX43" fmla="*/ 2265594 w 2275119"/>
              <a:gd name="connsiteY43" fmla="*/ 1928813 h 6858000"/>
              <a:gd name="connsiteX44" fmla="*/ 2271944 w 2275119"/>
              <a:gd name="connsiteY44" fmla="*/ 1989138 h 6858000"/>
              <a:gd name="connsiteX45" fmla="*/ 2275119 w 2275119"/>
              <a:gd name="connsiteY45" fmla="*/ 2057400 h 6858000"/>
              <a:gd name="connsiteX46" fmla="*/ 2271944 w 2275119"/>
              <a:gd name="connsiteY46" fmla="*/ 2125663 h 6858000"/>
              <a:gd name="connsiteX47" fmla="*/ 2265594 w 2275119"/>
              <a:gd name="connsiteY47" fmla="*/ 2185988 h 6858000"/>
              <a:gd name="connsiteX48" fmla="*/ 2254482 w 2275119"/>
              <a:gd name="connsiteY48" fmla="*/ 2238375 h 6858000"/>
              <a:gd name="connsiteX49" fmla="*/ 2238607 w 2275119"/>
              <a:gd name="connsiteY49" fmla="*/ 2284413 h 6858000"/>
              <a:gd name="connsiteX50" fmla="*/ 2222732 w 2275119"/>
              <a:gd name="connsiteY50" fmla="*/ 2325688 h 6858000"/>
              <a:gd name="connsiteX51" fmla="*/ 2206857 w 2275119"/>
              <a:gd name="connsiteY51" fmla="*/ 2362200 h 6858000"/>
              <a:gd name="connsiteX52" fmla="*/ 2187807 w 2275119"/>
              <a:gd name="connsiteY52" fmla="*/ 2400300 h 6858000"/>
              <a:gd name="connsiteX53" fmla="*/ 2168757 w 2275119"/>
              <a:gd name="connsiteY53" fmla="*/ 2438400 h 6858000"/>
              <a:gd name="connsiteX54" fmla="*/ 2149707 w 2275119"/>
              <a:gd name="connsiteY54" fmla="*/ 2474913 h 6858000"/>
              <a:gd name="connsiteX55" fmla="*/ 2133832 w 2275119"/>
              <a:gd name="connsiteY55" fmla="*/ 2516188 h 6858000"/>
              <a:gd name="connsiteX56" fmla="*/ 2119544 w 2275119"/>
              <a:gd name="connsiteY56" fmla="*/ 2562225 h 6858000"/>
              <a:gd name="connsiteX57" fmla="*/ 2108432 w 2275119"/>
              <a:gd name="connsiteY57" fmla="*/ 2614613 h 6858000"/>
              <a:gd name="connsiteX58" fmla="*/ 2100494 w 2275119"/>
              <a:gd name="connsiteY58" fmla="*/ 2674938 h 6858000"/>
              <a:gd name="connsiteX59" fmla="*/ 2098907 w 2275119"/>
              <a:gd name="connsiteY59" fmla="*/ 2743200 h 6858000"/>
              <a:gd name="connsiteX60" fmla="*/ 2100494 w 2275119"/>
              <a:gd name="connsiteY60" fmla="*/ 2811463 h 6858000"/>
              <a:gd name="connsiteX61" fmla="*/ 2108432 w 2275119"/>
              <a:gd name="connsiteY61" fmla="*/ 2871788 h 6858000"/>
              <a:gd name="connsiteX62" fmla="*/ 2119544 w 2275119"/>
              <a:gd name="connsiteY62" fmla="*/ 2924175 h 6858000"/>
              <a:gd name="connsiteX63" fmla="*/ 2133832 w 2275119"/>
              <a:gd name="connsiteY63" fmla="*/ 2970213 h 6858000"/>
              <a:gd name="connsiteX64" fmla="*/ 2149707 w 2275119"/>
              <a:gd name="connsiteY64" fmla="*/ 3011488 h 6858000"/>
              <a:gd name="connsiteX65" fmla="*/ 2168757 w 2275119"/>
              <a:gd name="connsiteY65" fmla="*/ 3048000 h 6858000"/>
              <a:gd name="connsiteX66" fmla="*/ 2187807 w 2275119"/>
              <a:gd name="connsiteY66" fmla="*/ 3086100 h 6858000"/>
              <a:gd name="connsiteX67" fmla="*/ 2206857 w 2275119"/>
              <a:gd name="connsiteY67" fmla="*/ 3124200 h 6858000"/>
              <a:gd name="connsiteX68" fmla="*/ 2222732 w 2275119"/>
              <a:gd name="connsiteY68" fmla="*/ 3160713 h 6858000"/>
              <a:gd name="connsiteX69" fmla="*/ 2238607 w 2275119"/>
              <a:gd name="connsiteY69" fmla="*/ 3201988 h 6858000"/>
              <a:gd name="connsiteX70" fmla="*/ 2254482 w 2275119"/>
              <a:gd name="connsiteY70" fmla="*/ 3248025 h 6858000"/>
              <a:gd name="connsiteX71" fmla="*/ 2265594 w 2275119"/>
              <a:gd name="connsiteY71" fmla="*/ 3300413 h 6858000"/>
              <a:gd name="connsiteX72" fmla="*/ 2271944 w 2275119"/>
              <a:gd name="connsiteY72" fmla="*/ 3360738 h 6858000"/>
              <a:gd name="connsiteX73" fmla="*/ 2275119 w 2275119"/>
              <a:gd name="connsiteY73" fmla="*/ 3427413 h 6858000"/>
              <a:gd name="connsiteX74" fmla="*/ 2271944 w 2275119"/>
              <a:gd name="connsiteY74" fmla="*/ 3497263 h 6858000"/>
              <a:gd name="connsiteX75" fmla="*/ 2265594 w 2275119"/>
              <a:gd name="connsiteY75" fmla="*/ 3557588 h 6858000"/>
              <a:gd name="connsiteX76" fmla="*/ 2254482 w 2275119"/>
              <a:gd name="connsiteY76" fmla="*/ 3609975 h 6858000"/>
              <a:gd name="connsiteX77" fmla="*/ 2238607 w 2275119"/>
              <a:gd name="connsiteY77" fmla="*/ 3656013 h 6858000"/>
              <a:gd name="connsiteX78" fmla="*/ 2222732 w 2275119"/>
              <a:gd name="connsiteY78" fmla="*/ 3697288 h 6858000"/>
              <a:gd name="connsiteX79" fmla="*/ 2206857 w 2275119"/>
              <a:gd name="connsiteY79" fmla="*/ 3733800 h 6858000"/>
              <a:gd name="connsiteX80" fmla="*/ 2187807 w 2275119"/>
              <a:gd name="connsiteY80" fmla="*/ 3771900 h 6858000"/>
              <a:gd name="connsiteX81" fmla="*/ 2168757 w 2275119"/>
              <a:gd name="connsiteY81" fmla="*/ 3810000 h 6858000"/>
              <a:gd name="connsiteX82" fmla="*/ 2149707 w 2275119"/>
              <a:gd name="connsiteY82" fmla="*/ 3846513 h 6858000"/>
              <a:gd name="connsiteX83" fmla="*/ 2133832 w 2275119"/>
              <a:gd name="connsiteY83" fmla="*/ 3887788 h 6858000"/>
              <a:gd name="connsiteX84" fmla="*/ 2119544 w 2275119"/>
              <a:gd name="connsiteY84" fmla="*/ 3933825 h 6858000"/>
              <a:gd name="connsiteX85" fmla="*/ 2108432 w 2275119"/>
              <a:gd name="connsiteY85" fmla="*/ 3986213 h 6858000"/>
              <a:gd name="connsiteX86" fmla="*/ 2100494 w 2275119"/>
              <a:gd name="connsiteY86" fmla="*/ 4046538 h 6858000"/>
              <a:gd name="connsiteX87" fmla="*/ 2098907 w 2275119"/>
              <a:gd name="connsiteY87" fmla="*/ 4114800 h 6858000"/>
              <a:gd name="connsiteX88" fmla="*/ 2100494 w 2275119"/>
              <a:gd name="connsiteY88" fmla="*/ 4183063 h 6858000"/>
              <a:gd name="connsiteX89" fmla="*/ 2108432 w 2275119"/>
              <a:gd name="connsiteY89" fmla="*/ 4243388 h 6858000"/>
              <a:gd name="connsiteX90" fmla="*/ 2119544 w 2275119"/>
              <a:gd name="connsiteY90" fmla="*/ 4295775 h 6858000"/>
              <a:gd name="connsiteX91" fmla="*/ 2133832 w 2275119"/>
              <a:gd name="connsiteY91" fmla="*/ 4341813 h 6858000"/>
              <a:gd name="connsiteX92" fmla="*/ 2149707 w 2275119"/>
              <a:gd name="connsiteY92" fmla="*/ 4383088 h 6858000"/>
              <a:gd name="connsiteX93" fmla="*/ 2168757 w 2275119"/>
              <a:gd name="connsiteY93" fmla="*/ 4419600 h 6858000"/>
              <a:gd name="connsiteX94" fmla="*/ 2206857 w 2275119"/>
              <a:gd name="connsiteY94" fmla="*/ 4495800 h 6858000"/>
              <a:gd name="connsiteX95" fmla="*/ 2222732 w 2275119"/>
              <a:gd name="connsiteY95" fmla="*/ 4532313 h 6858000"/>
              <a:gd name="connsiteX96" fmla="*/ 2238607 w 2275119"/>
              <a:gd name="connsiteY96" fmla="*/ 4573588 h 6858000"/>
              <a:gd name="connsiteX97" fmla="*/ 2254482 w 2275119"/>
              <a:gd name="connsiteY97" fmla="*/ 4619625 h 6858000"/>
              <a:gd name="connsiteX98" fmla="*/ 2265594 w 2275119"/>
              <a:gd name="connsiteY98" fmla="*/ 4672013 h 6858000"/>
              <a:gd name="connsiteX99" fmla="*/ 2271944 w 2275119"/>
              <a:gd name="connsiteY99" fmla="*/ 4732338 h 6858000"/>
              <a:gd name="connsiteX100" fmla="*/ 2275119 w 2275119"/>
              <a:gd name="connsiteY100" fmla="*/ 4800600 h 6858000"/>
              <a:gd name="connsiteX101" fmla="*/ 2271944 w 2275119"/>
              <a:gd name="connsiteY101" fmla="*/ 4868863 h 6858000"/>
              <a:gd name="connsiteX102" fmla="*/ 2265594 w 2275119"/>
              <a:gd name="connsiteY102" fmla="*/ 4929188 h 6858000"/>
              <a:gd name="connsiteX103" fmla="*/ 2254482 w 2275119"/>
              <a:gd name="connsiteY103" fmla="*/ 4981575 h 6858000"/>
              <a:gd name="connsiteX104" fmla="*/ 2238607 w 2275119"/>
              <a:gd name="connsiteY104" fmla="*/ 5027613 h 6858000"/>
              <a:gd name="connsiteX105" fmla="*/ 2222732 w 2275119"/>
              <a:gd name="connsiteY105" fmla="*/ 5068888 h 6858000"/>
              <a:gd name="connsiteX106" fmla="*/ 2206857 w 2275119"/>
              <a:gd name="connsiteY106" fmla="*/ 5105400 h 6858000"/>
              <a:gd name="connsiteX107" fmla="*/ 2187807 w 2275119"/>
              <a:gd name="connsiteY107" fmla="*/ 5143500 h 6858000"/>
              <a:gd name="connsiteX108" fmla="*/ 2168757 w 2275119"/>
              <a:gd name="connsiteY108" fmla="*/ 5181600 h 6858000"/>
              <a:gd name="connsiteX109" fmla="*/ 2149707 w 2275119"/>
              <a:gd name="connsiteY109" fmla="*/ 5218113 h 6858000"/>
              <a:gd name="connsiteX110" fmla="*/ 2133832 w 2275119"/>
              <a:gd name="connsiteY110" fmla="*/ 5259388 h 6858000"/>
              <a:gd name="connsiteX111" fmla="*/ 2119544 w 2275119"/>
              <a:gd name="connsiteY111" fmla="*/ 5305425 h 6858000"/>
              <a:gd name="connsiteX112" fmla="*/ 2108432 w 2275119"/>
              <a:gd name="connsiteY112" fmla="*/ 5357813 h 6858000"/>
              <a:gd name="connsiteX113" fmla="*/ 2100494 w 2275119"/>
              <a:gd name="connsiteY113" fmla="*/ 5418138 h 6858000"/>
              <a:gd name="connsiteX114" fmla="*/ 2098907 w 2275119"/>
              <a:gd name="connsiteY114" fmla="*/ 5486400 h 6858000"/>
              <a:gd name="connsiteX115" fmla="*/ 2100494 w 2275119"/>
              <a:gd name="connsiteY115" fmla="*/ 5554663 h 6858000"/>
              <a:gd name="connsiteX116" fmla="*/ 2108432 w 2275119"/>
              <a:gd name="connsiteY116" fmla="*/ 5614988 h 6858000"/>
              <a:gd name="connsiteX117" fmla="*/ 2119544 w 2275119"/>
              <a:gd name="connsiteY117" fmla="*/ 5667375 h 6858000"/>
              <a:gd name="connsiteX118" fmla="*/ 2133832 w 2275119"/>
              <a:gd name="connsiteY118" fmla="*/ 5713413 h 6858000"/>
              <a:gd name="connsiteX119" fmla="*/ 2149707 w 2275119"/>
              <a:gd name="connsiteY119" fmla="*/ 5754688 h 6858000"/>
              <a:gd name="connsiteX120" fmla="*/ 2168757 w 2275119"/>
              <a:gd name="connsiteY120" fmla="*/ 5791200 h 6858000"/>
              <a:gd name="connsiteX121" fmla="*/ 2187807 w 2275119"/>
              <a:gd name="connsiteY121" fmla="*/ 5829300 h 6858000"/>
              <a:gd name="connsiteX122" fmla="*/ 2206857 w 2275119"/>
              <a:gd name="connsiteY122" fmla="*/ 5867400 h 6858000"/>
              <a:gd name="connsiteX123" fmla="*/ 2222732 w 2275119"/>
              <a:gd name="connsiteY123" fmla="*/ 5903913 h 6858000"/>
              <a:gd name="connsiteX124" fmla="*/ 2238607 w 2275119"/>
              <a:gd name="connsiteY124" fmla="*/ 5945188 h 6858000"/>
              <a:gd name="connsiteX125" fmla="*/ 2254482 w 2275119"/>
              <a:gd name="connsiteY125" fmla="*/ 5991225 h 6858000"/>
              <a:gd name="connsiteX126" fmla="*/ 2265594 w 2275119"/>
              <a:gd name="connsiteY126" fmla="*/ 6043613 h 6858000"/>
              <a:gd name="connsiteX127" fmla="*/ 2271944 w 2275119"/>
              <a:gd name="connsiteY127" fmla="*/ 6103938 h 6858000"/>
              <a:gd name="connsiteX128" fmla="*/ 2275119 w 2275119"/>
              <a:gd name="connsiteY128" fmla="*/ 6172200 h 6858000"/>
              <a:gd name="connsiteX129" fmla="*/ 2271944 w 2275119"/>
              <a:gd name="connsiteY129" fmla="*/ 6240463 h 6858000"/>
              <a:gd name="connsiteX130" fmla="*/ 2265594 w 2275119"/>
              <a:gd name="connsiteY130" fmla="*/ 6300788 h 6858000"/>
              <a:gd name="connsiteX131" fmla="*/ 2254482 w 2275119"/>
              <a:gd name="connsiteY131" fmla="*/ 6353175 h 6858000"/>
              <a:gd name="connsiteX132" fmla="*/ 2238607 w 2275119"/>
              <a:gd name="connsiteY132" fmla="*/ 6399213 h 6858000"/>
              <a:gd name="connsiteX133" fmla="*/ 2222732 w 2275119"/>
              <a:gd name="connsiteY133" fmla="*/ 6440488 h 6858000"/>
              <a:gd name="connsiteX134" fmla="*/ 2206857 w 2275119"/>
              <a:gd name="connsiteY134" fmla="*/ 6477000 h 6858000"/>
              <a:gd name="connsiteX135" fmla="*/ 2187807 w 2275119"/>
              <a:gd name="connsiteY135" fmla="*/ 6515100 h 6858000"/>
              <a:gd name="connsiteX136" fmla="*/ 2168757 w 2275119"/>
              <a:gd name="connsiteY136" fmla="*/ 6553200 h 6858000"/>
              <a:gd name="connsiteX137" fmla="*/ 2149707 w 2275119"/>
              <a:gd name="connsiteY137" fmla="*/ 6589713 h 6858000"/>
              <a:gd name="connsiteX138" fmla="*/ 2133832 w 2275119"/>
              <a:gd name="connsiteY138" fmla="*/ 6630988 h 6858000"/>
              <a:gd name="connsiteX139" fmla="*/ 2119544 w 2275119"/>
              <a:gd name="connsiteY139" fmla="*/ 6677025 h 6858000"/>
              <a:gd name="connsiteX140" fmla="*/ 2108432 w 2275119"/>
              <a:gd name="connsiteY140" fmla="*/ 6729413 h 6858000"/>
              <a:gd name="connsiteX141" fmla="*/ 2100494 w 2275119"/>
              <a:gd name="connsiteY141" fmla="*/ 6789738 h 6858000"/>
              <a:gd name="connsiteX142" fmla="*/ 2098907 w 2275119"/>
              <a:gd name="connsiteY142" fmla="*/ 6858000 h 6858000"/>
              <a:gd name="connsiteX143" fmla="*/ 1556068 w 2275119"/>
              <a:gd name="connsiteY143" fmla="*/ 6858000 h 6858000"/>
              <a:gd name="connsiteX144" fmla="*/ 1389294 w 2275119"/>
              <a:gd name="connsiteY144" fmla="*/ 6858000 h 6858000"/>
              <a:gd name="connsiteX145" fmla="*/ 0 w 2275119"/>
              <a:gd name="connsiteY14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2275119" h="6858000">
                <a:moveTo>
                  <a:pt x="0" y="0"/>
                </a:moveTo>
                <a:lnTo>
                  <a:pt x="1389294" y="0"/>
                </a:lnTo>
                <a:lnTo>
                  <a:pt x="1556068" y="0"/>
                </a:lnTo>
                <a:lnTo>
                  <a:pt x="2098907" y="0"/>
                </a:lnTo>
                <a:lnTo>
                  <a:pt x="2100494" y="68263"/>
                </a:lnTo>
                <a:lnTo>
                  <a:pt x="2108432" y="128588"/>
                </a:lnTo>
                <a:lnTo>
                  <a:pt x="2119544" y="180975"/>
                </a:lnTo>
                <a:lnTo>
                  <a:pt x="2133832" y="227013"/>
                </a:lnTo>
                <a:lnTo>
                  <a:pt x="2149707" y="268288"/>
                </a:lnTo>
                <a:lnTo>
                  <a:pt x="2168757" y="304800"/>
                </a:lnTo>
                <a:lnTo>
                  <a:pt x="2187807" y="342900"/>
                </a:lnTo>
                <a:lnTo>
                  <a:pt x="2206857" y="381000"/>
                </a:lnTo>
                <a:lnTo>
                  <a:pt x="2222732" y="417513"/>
                </a:lnTo>
                <a:lnTo>
                  <a:pt x="2238607" y="458788"/>
                </a:lnTo>
                <a:lnTo>
                  <a:pt x="2254482" y="504825"/>
                </a:lnTo>
                <a:lnTo>
                  <a:pt x="2265594" y="557213"/>
                </a:lnTo>
                <a:lnTo>
                  <a:pt x="2271944" y="617538"/>
                </a:lnTo>
                <a:lnTo>
                  <a:pt x="2275119" y="685800"/>
                </a:lnTo>
                <a:lnTo>
                  <a:pt x="2271944" y="754063"/>
                </a:lnTo>
                <a:lnTo>
                  <a:pt x="2265594" y="814388"/>
                </a:lnTo>
                <a:lnTo>
                  <a:pt x="2254482" y="866775"/>
                </a:lnTo>
                <a:lnTo>
                  <a:pt x="2238607" y="912813"/>
                </a:lnTo>
                <a:lnTo>
                  <a:pt x="2222732" y="954088"/>
                </a:lnTo>
                <a:lnTo>
                  <a:pt x="2206857" y="990600"/>
                </a:lnTo>
                <a:lnTo>
                  <a:pt x="2187807" y="1028700"/>
                </a:lnTo>
                <a:lnTo>
                  <a:pt x="2168757" y="1066800"/>
                </a:lnTo>
                <a:lnTo>
                  <a:pt x="2149707" y="1103313"/>
                </a:lnTo>
                <a:lnTo>
                  <a:pt x="2133832" y="1144588"/>
                </a:lnTo>
                <a:lnTo>
                  <a:pt x="2119544" y="1190625"/>
                </a:lnTo>
                <a:lnTo>
                  <a:pt x="2108432" y="1243013"/>
                </a:lnTo>
                <a:lnTo>
                  <a:pt x="2100494" y="1303338"/>
                </a:lnTo>
                <a:lnTo>
                  <a:pt x="2098907" y="1371600"/>
                </a:lnTo>
                <a:lnTo>
                  <a:pt x="2100494" y="1439863"/>
                </a:lnTo>
                <a:lnTo>
                  <a:pt x="2108432" y="1500188"/>
                </a:lnTo>
                <a:lnTo>
                  <a:pt x="2119544" y="1552575"/>
                </a:lnTo>
                <a:lnTo>
                  <a:pt x="2133832" y="1598613"/>
                </a:lnTo>
                <a:lnTo>
                  <a:pt x="2149707" y="1639888"/>
                </a:lnTo>
                <a:lnTo>
                  <a:pt x="2168757" y="1676400"/>
                </a:lnTo>
                <a:lnTo>
                  <a:pt x="2187807" y="1714500"/>
                </a:lnTo>
                <a:lnTo>
                  <a:pt x="2206857" y="1752600"/>
                </a:lnTo>
                <a:lnTo>
                  <a:pt x="2222732" y="1789113"/>
                </a:lnTo>
                <a:lnTo>
                  <a:pt x="2238607" y="1830388"/>
                </a:lnTo>
                <a:lnTo>
                  <a:pt x="2254482" y="1876425"/>
                </a:lnTo>
                <a:lnTo>
                  <a:pt x="2265594" y="1928813"/>
                </a:lnTo>
                <a:lnTo>
                  <a:pt x="2271944" y="1989138"/>
                </a:lnTo>
                <a:lnTo>
                  <a:pt x="2275119" y="2057400"/>
                </a:lnTo>
                <a:lnTo>
                  <a:pt x="2271944" y="2125663"/>
                </a:lnTo>
                <a:lnTo>
                  <a:pt x="2265594" y="2185988"/>
                </a:lnTo>
                <a:lnTo>
                  <a:pt x="2254482" y="2238375"/>
                </a:lnTo>
                <a:lnTo>
                  <a:pt x="2238607" y="2284413"/>
                </a:lnTo>
                <a:lnTo>
                  <a:pt x="2222732" y="2325688"/>
                </a:lnTo>
                <a:lnTo>
                  <a:pt x="2206857" y="2362200"/>
                </a:lnTo>
                <a:lnTo>
                  <a:pt x="2187807" y="2400300"/>
                </a:lnTo>
                <a:lnTo>
                  <a:pt x="2168757" y="2438400"/>
                </a:lnTo>
                <a:lnTo>
                  <a:pt x="2149707" y="2474913"/>
                </a:lnTo>
                <a:lnTo>
                  <a:pt x="2133832" y="2516188"/>
                </a:lnTo>
                <a:lnTo>
                  <a:pt x="2119544" y="2562225"/>
                </a:lnTo>
                <a:lnTo>
                  <a:pt x="2108432" y="2614613"/>
                </a:lnTo>
                <a:lnTo>
                  <a:pt x="2100494" y="2674938"/>
                </a:lnTo>
                <a:lnTo>
                  <a:pt x="2098907" y="2743200"/>
                </a:lnTo>
                <a:lnTo>
                  <a:pt x="2100494" y="2811463"/>
                </a:lnTo>
                <a:lnTo>
                  <a:pt x="2108432" y="2871788"/>
                </a:lnTo>
                <a:lnTo>
                  <a:pt x="2119544" y="2924175"/>
                </a:lnTo>
                <a:lnTo>
                  <a:pt x="2133832" y="2970213"/>
                </a:lnTo>
                <a:lnTo>
                  <a:pt x="2149707" y="3011488"/>
                </a:lnTo>
                <a:lnTo>
                  <a:pt x="2168757" y="3048000"/>
                </a:lnTo>
                <a:lnTo>
                  <a:pt x="2187807" y="3086100"/>
                </a:lnTo>
                <a:lnTo>
                  <a:pt x="2206857" y="3124200"/>
                </a:lnTo>
                <a:lnTo>
                  <a:pt x="2222732" y="3160713"/>
                </a:lnTo>
                <a:lnTo>
                  <a:pt x="2238607" y="3201988"/>
                </a:lnTo>
                <a:lnTo>
                  <a:pt x="2254482" y="3248025"/>
                </a:lnTo>
                <a:lnTo>
                  <a:pt x="2265594" y="3300413"/>
                </a:lnTo>
                <a:lnTo>
                  <a:pt x="2271944" y="3360738"/>
                </a:lnTo>
                <a:lnTo>
                  <a:pt x="2275119" y="3427413"/>
                </a:lnTo>
                <a:lnTo>
                  <a:pt x="2271944" y="3497263"/>
                </a:lnTo>
                <a:lnTo>
                  <a:pt x="2265594" y="3557588"/>
                </a:lnTo>
                <a:lnTo>
                  <a:pt x="2254482" y="3609975"/>
                </a:lnTo>
                <a:lnTo>
                  <a:pt x="2238607" y="3656013"/>
                </a:lnTo>
                <a:lnTo>
                  <a:pt x="2222732" y="3697288"/>
                </a:lnTo>
                <a:lnTo>
                  <a:pt x="2206857" y="3733800"/>
                </a:lnTo>
                <a:lnTo>
                  <a:pt x="2187807" y="3771900"/>
                </a:lnTo>
                <a:lnTo>
                  <a:pt x="2168757" y="3810000"/>
                </a:lnTo>
                <a:lnTo>
                  <a:pt x="2149707" y="3846513"/>
                </a:lnTo>
                <a:lnTo>
                  <a:pt x="2133832" y="3887788"/>
                </a:lnTo>
                <a:lnTo>
                  <a:pt x="2119544" y="3933825"/>
                </a:lnTo>
                <a:lnTo>
                  <a:pt x="2108432" y="3986213"/>
                </a:lnTo>
                <a:lnTo>
                  <a:pt x="2100494" y="4046538"/>
                </a:lnTo>
                <a:lnTo>
                  <a:pt x="2098907" y="4114800"/>
                </a:lnTo>
                <a:lnTo>
                  <a:pt x="2100494" y="4183063"/>
                </a:lnTo>
                <a:lnTo>
                  <a:pt x="2108432" y="4243388"/>
                </a:lnTo>
                <a:lnTo>
                  <a:pt x="2119544" y="4295775"/>
                </a:lnTo>
                <a:lnTo>
                  <a:pt x="2133832" y="4341813"/>
                </a:lnTo>
                <a:lnTo>
                  <a:pt x="2149707" y="4383088"/>
                </a:lnTo>
                <a:lnTo>
                  <a:pt x="2168757" y="4419600"/>
                </a:lnTo>
                <a:lnTo>
                  <a:pt x="2206857" y="4495800"/>
                </a:lnTo>
                <a:lnTo>
                  <a:pt x="2222732" y="4532313"/>
                </a:lnTo>
                <a:lnTo>
                  <a:pt x="2238607" y="4573588"/>
                </a:lnTo>
                <a:lnTo>
                  <a:pt x="2254482" y="4619625"/>
                </a:lnTo>
                <a:lnTo>
                  <a:pt x="2265594" y="4672013"/>
                </a:lnTo>
                <a:lnTo>
                  <a:pt x="2271944" y="4732338"/>
                </a:lnTo>
                <a:lnTo>
                  <a:pt x="2275119" y="4800600"/>
                </a:lnTo>
                <a:lnTo>
                  <a:pt x="2271944" y="4868863"/>
                </a:lnTo>
                <a:lnTo>
                  <a:pt x="2265594" y="4929188"/>
                </a:lnTo>
                <a:lnTo>
                  <a:pt x="2254482" y="4981575"/>
                </a:lnTo>
                <a:lnTo>
                  <a:pt x="2238607" y="5027613"/>
                </a:lnTo>
                <a:lnTo>
                  <a:pt x="2222732" y="5068888"/>
                </a:lnTo>
                <a:lnTo>
                  <a:pt x="2206857" y="5105400"/>
                </a:lnTo>
                <a:lnTo>
                  <a:pt x="2187807" y="5143500"/>
                </a:lnTo>
                <a:lnTo>
                  <a:pt x="2168757" y="5181600"/>
                </a:lnTo>
                <a:lnTo>
                  <a:pt x="2149707" y="5218113"/>
                </a:lnTo>
                <a:lnTo>
                  <a:pt x="2133832" y="5259388"/>
                </a:lnTo>
                <a:lnTo>
                  <a:pt x="2119544" y="5305425"/>
                </a:lnTo>
                <a:lnTo>
                  <a:pt x="2108432" y="5357813"/>
                </a:lnTo>
                <a:lnTo>
                  <a:pt x="2100494" y="5418138"/>
                </a:lnTo>
                <a:lnTo>
                  <a:pt x="2098907" y="5486400"/>
                </a:lnTo>
                <a:lnTo>
                  <a:pt x="2100494" y="5554663"/>
                </a:lnTo>
                <a:lnTo>
                  <a:pt x="2108432" y="5614988"/>
                </a:lnTo>
                <a:lnTo>
                  <a:pt x="2119544" y="5667375"/>
                </a:lnTo>
                <a:lnTo>
                  <a:pt x="2133832" y="5713413"/>
                </a:lnTo>
                <a:lnTo>
                  <a:pt x="2149707" y="5754688"/>
                </a:lnTo>
                <a:lnTo>
                  <a:pt x="2168757" y="5791200"/>
                </a:lnTo>
                <a:lnTo>
                  <a:pt x="2187807" y="5829300"/>
                </a:lnTo>
                <a:lnTo>
                  <a:pt x="2206857" y="5867400"/>
                </a:lnTo>
                <a:lnTo>
                  <a:pt x="2222732" y="5903913"/>
                </a:lnTo>
                <a:lnTo>
                  <a:pt x="2238607" y="5945188"/>
                </a:lnTo>
                <a:lnTo>
                  <a:pt x="2254482" y="5991225"/>
                </a:lnTo>
                <a:lnTo>
                  <a:pt x="2265594" y="6043613"/>
                </a:lnTo>
                <a:lnTo>
                  <a:pt x="2271944" y="6103938"/>
                </a:lnTo>
                <a:lnTo>
                  <a:pt x="2275119" y="6172200"/>
                </a:lnTo>
                <a:lnTo>
                  <a:pt x="2271944" y="6240463"/>
                </a:lnTo>
                <a:lnTo>
                  <a:pt x="2265594" y="6300788"/>
                </a:lnTo>
                <a:lnTo>
                  <a:pt x="2254482" y="6353175"/>
                </a:lnTo>
                <a:lnTo>
                  <a:pt x="2238607" y="6399213"/>
                </a:lnTo>
                <a:lnTo>
                  <a:pt x="2222732" y="6440488"/>
                </a:lnTo>
                <a:lnTo>
                  <a:pt x="2206857" y="6477000"/>
                </a:lnTo>
                <a:lnTo>
                  <a:pt x="2187807" y="6515100"/>
                </a:lnTo>
                <a:lnTo>
                  <a:pt x="2168757" y="6553200"/>
                </a:lnTo>
                <a:lnTo>
                  <a:pt x="2149707" y="6589713"/>
                </a:lnTo>
                <a:lnTo>
                  <a:pt x="2133832" y="6630988"/>
                </a:lnTo>
                <a:lnTo>
                  <a:pt x="2119544" y="6677025"/>
                </a:lnTo>
                <a:lnTo>
                  <a:pt x="2108432" y="6729413"/>
                </a:lnTo>
                <a:lnTo>
                  <a:pt x="2100494" y="6789738"/>
                </a:lnTo>
                <a:lnTo>
                  <a:pt x="2098907" y="6858000"/>
                </a:lnTo>
                <a:lnTo>
                  <a:pt x="1556068" y="6858000"/>
                </a:lnTo>
                <a:lnTo>
                  <a:pt x="1389294" y="6858000"/>
                </a:lnTo>
                <a:lnTo>
                  <a:pt x="0" y="6858000"/>
                </a:lnTo>
                <a:close/>
              </a:path>
            </a:pathLst>
          </a:custGeom>
          <a:solidFill>
            <a:schemeClr val="accent1"/>
          </a:solidFill>
          <a:ln w="0">
            <a:noFill/>
            <a:prstDash val="solid"/>
            <a:round/>
            <a:headEnd/>
            <a:tailEnd/>
          </a:ln>
        </p:spPr>
      </p:sp>
      <p:sp>
        <p:nvSpPr>
          <p:cNvPr id="12" name="Rectangle 11">
            <a:extLst>
              <a:ext uri="{FF2B5EF4-FFF2-40B4-BE49-F238E27FC236}">
                <a16:creationId xmlns:a16="http://schemas.microsoft.com/office/drawing/2014/main" id="{A3AE1F77-1EC8-47BA-A381-B6618A2FC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Content Placeholder 3">
            <a:extLst>
              <a:ext uri="{FF2B5EF4-FFF2-40B4-BE49-F238E27FC236}">
                <a16:creationId xmlns:a16="http://schemas.microsoft.com/office/drawing/2014/main" id="{77B43555-FEEE-43AA-8AC8-73C8A0474DF9}"/>
              </a:ext>
            </a:extLst>
          </p:cNvPr>
          <p:cNvPicPr>
            <a:picLocks noGrp="1" noChangeAspect="1"/>
          </p:cNvPicPr>
          <p:nvPr>
            <p:ph idx="1"/>
          </p:nvPr>
        </p:nvPicPr>
        <p:blipFill rotWithShape="1">
          <a:blip r:embed="rId2"/>
          <a:srcRect l="17956" t="17632" r="19027" b="-555"/>
          <a:stretch/>
        </p:blipFill>
        <p:spPr>
          <a:xfrm>
            <a:off x="3139661" y="557212"/>
            <a:ext cx="7762081" cy="5443537"/>
          </a:xfrm>
          <a:prstGeom prst="rect">
            <a:avLst/>
          </a:prstGeom>
        </p:spPr>
      </p:pic>
    </p:spTree>
    <p:extLst>
      <p:ext uri="{BB962C8B-B14F-4D97-AF65-F5344CB8AC3E}">
        <p14:creationId xmlns:p14="http://schemas.microsoft.com/office/powerpoint/2010/main" val="3052364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8A02D3-F9A0-4041-9543-701706A02BF7}"/>
              </a:ext>
            </a:extLst>
          </p:cNvPr>
          <p:cNvSpPr>
            <a:spLocks noGrp="1"/>
          </p:cNvSpPr>
          <p:nvPr>
            <p:ph type="title"/>
          </p:nvPr>
        </p:nvSpPr>
        <p:spPr>
          <a:xfrm>
            <a:off x="761996" y="1"/>
            <a:ext cx="10668004" cy="927652"/>
          </a:xfrm>
        </p:spPr>
        <p:txBody>
          <a:bodyPr anchor="b">
            <a:normAutofit/>
          </a:bodyPr>
          <a:lstStyle/>
          <a:p>
            <a:pPr algn="ctr"/>
            <a:r>
              <a:rPr lang="en-US" dirty="0"/>
              <a:t>Why do we care?</a:t>
            </a:r>
          </a:p>
        </p:txBody>
      </p:sp>
      <p:sp>
        <p:nvSpPr>
          <p:cNvPr id="3" name="Content Placeholder 2">
            <a:extLst>
              <a:ext uri="{FF2B5EF4-FFF2-40B4-BE49-F238E27FC236}">
                <a16:creationId xmlns:a16="http://schemas.microsoft.com/office/drawing/2014/main" id="{F289D6B7-3F34-446C-8911-BE0240FDAFA1}"/>
              </a:ext>
            </a:extLst>
          </p:cNvPr>
          <p:cNvSpPr>
            <a:spLocks noGrp="1"/>
          </p:cNvSpPr>
          <p:nvPr>
            <p:ph idx="1"/>
          </p:nvPr>
        </p:nvSpPr>
        <p:spPr>
          <a:xfrm>
            <a:off x="914401" y="927652"/>
            <a:ext cx="10515600" cy="4876799"/>
          </a:xfrm>
        </p:spPr>
        <p:txBody>
          <a:bodyPr>
            <a:normAutofit/>
          </a:bodyPr>
          <a:lstStyle/>
          <a:p>
            <a:r>
              <a:rPr lang="en-US" dirty="0"/>
              <a:t>If a healthy patient is acutely fasted </a:t>
            </a:r>
            <a:r>
              <a:rPr lang="en-US" dirty="0">
                <a:sym typeface="Wingdings" panose="05000000000000000000" pitchFamily="2" charset="2"/>
              </a:rPr>
              <a:t> glycogenolysis</a:t>
            </a:r>
          </a:p>
          <a:p>
            <a:r>
              <a:rPr lang="en-US" dirty="0"/>
              <a:t>If a healthy patient has prolonged anorexia </a:t>
            </a:r>
            <a:r>
              <a:rPr lang="en-US" dirty="0">
                <a:sym typeface="Wingdings" panose="05000000000000000000" pitchFamily="2" charset="2"/>
              </a:rPr>
              <a:t> metabolic shift towards fat deposits, sparing the muscle. </a:t>
            </a:r>
          </a:p>
          <a:p>
            <a:r>
              <a:rPr lang="en-US" dirty="0"/>
              <a:t>If a sick patient is fasted or anorexic </a:t>
            </a:r>
            <a:r>
              <a:rPr lang="en-US" dirty="0">
                <a:sym typeface="Wingdings" panose="05000000000000000000" pitchFamily="2" charset="2"/>
              </a:rPr>
              <a:t>glycogen stores are depleted quickly, especially in a cat, so there is a shift towards breakdown of amino acids from muscle stores (lean body mass). In prolonged anorexia, inflammation from the underlying illness alters hormones and cytokines such that amino acid breakdown continues. Fat deposits are left alone and there is both a negative nitrogen and energy balance. </a:t>
            </a:r>
            <a:endParaRPr lang="en-US" dirty="0"/>
          </a:p>
          <a:p>
            <a:r>
              <a:rPr lang="en-US" dirty="0"/>
              <a:t>When there is prolonged loss of lean body mass </a:t>
            </a:r>
            <a:r>
              <a:rPr lang="en-US" dirty="0">
                <a:sym typeface="Wingdings" panose="05000000000000000000" pitchFamily="2" charset="2"/>
              </a:rPr>
              <a:t> immunosuppression, worsening hypoalbuminemia, decreased respiratory strength, poor skeletal strength, poor wound healing, and thus overall increases in morbidity and mortality. </a:t>
            </a:r>
            <a:endParaRPr lang="en-US" dirty="0"/>
          </a:p>
          <a:p>
            <a:r>
              <a:rPr lang="en-US" dirty="0"/>
              <a:t>Our GOAL in providing nutrition in the critically ill is to mitigate the loss of lean body mass, and if we’re lucky, resolve the underlying illness that resulted in malnutrition in the first place. </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50122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ECE704-14DE-46A2-8988-571F34932C9B}"/>
              </a:ext>
            </a:extLst>
          </p:cNvPr>
          <p:cNvSpPr>
            <a:spLocks noGrp="1"/>
          </p:cNvSpPr>
          <p:nvPr>
            <p:ph type="title"/>
          </p:nvPr>
        </p:nvSpPr>
        <p:spPr>
          <a:xfrm>
            <a:off x="92766" y="0"/>
            <a:ext cx="12099233" cy="1113295"/>
          </a:xfrm>
        </p:spPr>
        <p:txBody>
          <a:bodyPr anchor="b">
            <a:normAutofit fontScale="90000"/>
          </a:bodyPr>
          <a:lstStyle/>
          <a:p>
            <a:pPr algn="ctr"/>
            <a:r>
              <a:rPr lang="en-US" dirty="0"/>
              <a:t>When to provide nutrition to our patients</a:t>
            </a:r>
          </a:p>
        </p:txBody>
      </p:sp>
      <p:sp>
        <p:nvSpPr>
          <p:cNvPr id="3" name="Content Placeholder 2">
            <a:extLst>
              <a:ext uri="{FF2B5EF4-FFF2-40B4-BE49-F238E27FC236}">
                <a16:creationId xmlns:a16="http://schemas.microsoft.com/office/drawing/2014/main" id="{E6C8CF03-4F65-44E7-BB6A-33758C86BF20}"/>
              </a:ext>
            </a:extLst>
          </p:cNvPr>
          <p:cNvSpPr>
            <a:spLocks noGrp="1"/>
          </p:cNvSpPr>
          <p:nvPr>
            <p:ph idx="1"/>
          </p:nvPr>
        </p:nvSpPr>
        <p:spPr>
          <a:xfrm>
            <a:off x="927652" y="1571174"/>
            <a:ext cx="10429459" cy="4344170"/>
          </a:xfrm>
        </p:spPr>
        <p:txBody>
          <a:bodyPr>
            <a:noAutofit/>
          </a:bodyPr>
          <a:lstStyle/>
          <a:p>
            <a:pPr marL="0" indent="0">
              <a:buNone/>
            </a:pPr>
            <a:r>
              <a:rPr lang="en-US" dirty="0"/>
              <a:t>Fix shock, dehydration, electrolyte, and acid-base disturbances</a:t>
            </a:r>
          </a:p>
          <a:p>
            <a:pPr marL="0" indent="0">
              <a:buNone/>
            </a:pPr>
            <a:r>
              <a:rPr lang="en-US" dirty="0"/>
              <a:t>Signs of malnutrition: </a:t>
            </a:r>
          </a:p>
          <a:p>
            <a:r>
              <a:rPr lang="en-US" dirty="0"/>
              <a:t>Unintentional weight loss (&gt;10% body weight) </a:t>
            </a:r>
          </a:p>
          <a:p>
            <a:r>
              <a:rPr lang="en-US" dirty="0"/>
              <a:t>Body Condition Score: more reliable indicator of lean body mass (stays constant despite restoration of volume status and hydration, iatrogenic fluid shifts)</a:t>
            </a:r>
          </a:p>
          <a:p>
            <a:r>
              <a:rPr lang="en-US" dirty="0"/>
              <a:t>Muscle Condition Score</a:t>
            </a:r>
          </a:p>
          <a:p>
            <a:r>
              <a:rPr lang="en-US" dirty="0"/>
              <a:t>Poor wound healing</a:t>
            </a:r>
          </a:p>
          <a:p>
            <a:r>
              <a:rPr lang="en-US" dirty="0"/>
              <a:t>Hypoalbuminemia</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24071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ECE704-14DE-46A2-8988-571F34932C9B}"/>
              </a:ext>
            </a:extLst>
          </p:cNvPr>
          <p:cNvSpPr>
            <a:spLocks noGrp="1"/>
          </p:cNvSpPr>
          <p:nvPr>
            <p:ph type="title"/>
          </p:nvPr>
        </p:nvSpPr>
        <p:spPr>
          <a:xfrm>
            <a:off x="92766" y="0"/>
            <a:ext cx="12099233" cy="851265"/>
          </a:xfrm>
        </p:spPr>
        <p:txBody>
          <a:bodyPr anchor="b">
            <a:normAutofit fontScale="90000"/>
          </a:bodyPr>
          <a:lstStyle/>
          <a:p>
            <a:pPr algn="ctr"/>
            <a:r>
              <a:rPr lang="en-US" dirty="0"/>
              <a:t>When to provide nutrition to our patients</a:t>
            </a:r>
          </a:p>
        </p:txBody>
      </p:sp>
      <p:sp>
        <p:nvSpPr>
          <p:cNvPr id="3" name="Content Placeholder 2">
            <a:extLst>
              <a:ext uri="{FF2B5EF4-FFF2-40B4-BE49-F238E27FC236}">
                <a16:creationId xmlns:a16="http://schemas.microsoft.com/office/drawing/2014/main" id="{E6C8CF03-4F65-44E7-BB6A-33758C86BF20}"/>
              </a:ext>
            </a:extLst>
          </p:cNvPr>
          <p:cNvSpPr>
            <a:spLocks noGrp="1"/>
          </p:cNvSpPr>
          <p:nvPr>
            <p:ph idx="1"/>
          </p:nvPr>
        </p:nvSpPr>
        <p:spPr>
          <a:xfrm>
            <a:off x="1205949" y="689113"/>
            <a:ext cx="10283685" cy="4344170"/>
          </a:xfrm>
        </p:spPr>
        <p:txBody>
          <a:bodyPr>
            <a:noAutofit/>
          </a:bodyPr>
          <a:lstStyle/>
          <a:p>
            <a:pPr marL="0" indent="0">
              <a:buNone/>
            </a:pPr>
            <a:r>
              <a:rPr lang="en-US" dirty="0"/>
              <a:t>Risk factors for malnutrition:</a:t>
            </a:r>
          </a:p>
          <a:p>
            <a:r>
              <a:rPr lang="en-US" dirty="0"/>
              <a:t>Anorexia &gt;5 days</a:t>
            </a:r>
          </a:p>
          <a:p>
            <a:r>
              <a:rPr lang="en-US" dirty="0"/>
              <a:t>Trauma</a:t>
            </a:r>
          </a:p>
          <a:p>
            <a:r>
              <a:rPr lang="en-US" dirty="0"/>
              <a:t>Sepsis</a:t>
            </a:r>
          </a:p>
          <a:p>
            <a:r>
              <a:rPr lang="en-US" dirty="0"/>
              <a:t>Peritonitis</a:t>
            </a:r>
          </a:p>
          <a:p>
            <a:r>
              <a:rPr lang="en-US" dirty="0"/>
              <a:t>Pancreatitis</a:t>
            </a:r>
          </a:p>
          <a:p>
            <a:r>
              <a:rPr lang="en-US" dirty="0"/>
              <a:t>Any compromise to the GI tract (foreign body, intussusception, protein losing enteropathy, GI neoplasm, resection and anastomosis, gastrotomy, enterotomy)</a:t>
            </a:r>
          </a:p>
          <a:p>
            <a:pPr marL="0" indent="0">
              <a:buNone/>
            </a:pPr>
            <a:r>
              <a:rPr lang="en-US" dirty="0"/>
              <a:t>Aim to:</a:t>
            </a:r>
          </a:p>
          <a:p>
            <a:r>
              <a:rPr lang="en-US" dirty="0"/>
              <a:t>Begin providing nutrition within 3 days of admission</a:t>
            </a:r>
          </a:p>
          <a:p>
            <a:r>
              <a:rPr lang="en-US" dirty="0"/>
              <a:t>Meet target level of nutrient delivery in 48 to 72 hours </a:t>
            </a:r>
          </a:p>
          <a:p>
            <a:r>
              <a:rPr lang="en-US" dirty="0"/>
              <a:t>Provide enough calories to support the immune system, wound repair, and cellular division and growth</a:t>
            </a:r>
          </a:p>
          <a:p>
            <a:pPr marL="0" indent="0">
              <a:buNone/>
            </a:pPr>
            <a:endParaRPr lang="en-US" dirty="0"/>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50783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851669-7281-49C2-8BF0-67BA70EC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24ED5D-8436-4B84-B183-C31629C94F35}"/>
              </a:ext>
            </a:extLst>
          </p:cNvPr>
          <p:cNvSpPr>
            <a:spLocks noGrp="1"/>
          </p:cNvSpPr>
          <p:nvPr>
            <p:ph type="title"/>
          </p:nvPr>
        </p:nvSpPr>
        <p:spPr>
          <a:xfrm>
            <a:off x="2809875" y="88520"/>
            <a:ext cx="8534399" cy="1413758"/>
          </a:xfrm>
        </p:spPr>
        <p:txBody>
          <a:bodyPr anchor="b">
            <a:normAutofit/>
          </a:bodyPr>
          <a:lstStyle/>
          <a:p>
            <a:pPr algn="ctr"/>
            <a:r>
              <a:rPr lang="en-US" sz="4400" dirty="0"/>
              <a:t>Support for early return to nutrition</a:t>
            </a:r>
          </a:p>
        </p:txBody>
      </p:sp>
      <p:sp>
        <p:nvSpPr>
          <p:cNvPr id="10" name="Freeform: Shape 9">
            <a:extLst>
              <a:ext uri="{FF2B5EF4-FFF2-40B4-BE49-F238E27FC236}">
                <a16:creationId xmlns:a16="http://schemas.microsoft.com/office/drawing/2014/main" id="{16992B13-74C4-4370-93C5-F5403D944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2275119" cy="6858000"/>
          </a:xfrm>
          <a:custGeom>
            <a:avLst/>
            <a:gdLst>
              <a:gd name="connsiteX0" fmla="*/ 0 w 2275119"/>
              <a:gd name="connsiteY0" fmla="*/ 0 h 6858000"/>
              <a:gd name="connsiteX1" fmla="*/ 1389294 w 2275119"/>
              <a:gd name="connsiteY1" fmla="*/ 0 h 6858000"/>
              <a:gd name="connsiteX2" fmla="*/ 1556068 w 2275119"/>
              <a:gd name="connsiteY2" fmla="*/ 0 h 6858000"/>
              <a:gd name="connsiteX3" fmla="*/ 2098907 w 2275119"/>
              <a:gd name="connsiteY3" fmla="*/ 0 h 6858000"/>
              <a:gd name="connsiteX4" fmla="*/ 2100494 w 2275119"/>
              <a:gd name="connsiteY4" fmla="*/ 68263 h 6858000"/>
              <a:gd name="connsiteX5" fmla="*/ 2108432 w 2275119"/>
              <a:gd name="connsiteY5" fmla="*/ 128588 h 6858000"/>
              <a:gd name="connsiteX6" fmla="*/ 2119544 w 2275119"/>
              <a:gd name="connsiteY6" fmla="*/ 180975 h 6858000"/>
              <a:gd name="connsiteX7" fmla="*/ 2133832 w 2275119"/>
              <a:gd name="connsiteY7" fmla="*/ 227013 h 6858000"/>
              <a:gd name="connsiteX8" fmla="*/ 2149707 w 2275119"/>
              <a:gd name="connsiteY8" fmla="*/ 268288 h 6858000"/>
              <a:gd name="connsiteX9" fmla="*/ 2168757 w 2275119"/>
              <a:gd name="connsiteY9" fmla="*/ 304800 h 6858000"/>
              <a:gd name="connsiteX10" fmla="*/ 2187807 w 2275119"/>
              <a:gd name="connsiteY10" fmla="*/ 342900 h 6858000"/>
              <a:gd name="connsiteX11" fmla="*/ 2206857 w 2275119"/>
              <a:gd name="connsiteY11" fmla="*/ 381000 h 6858000"/>
              <a:gd name="connsiteX12" fmla="*/ 2222732 w 2275119"/>
              <a:gd name="connsiteY12" fmla="*/ 417513 h 6858000"/>
              <a:gd name="connsiteX13" fmla="*/ 2238607 w 2275119"/>
              <a:gd name="connsiteY13" fmla="*/ 458788 h 6858000"/>
              <a:gd name="connsiteX14" fmla="*/ 2254482 w 2275119"/>
              <a:gd name="connsiteY14" fmla="*/ 504825 h 6858000"/>
              <a:gd name="connsiteX15" fmla="*/ 2265594 w 2275119"/>
              <a:gd name="connsiteY15" fmla="*/ 557213 h 6858000"/>
              <a:gd name="connsiteX16" fmla="*/ 2271944 w 2275119"/>
              <a:gd name="connsiteY16" fmla="*/ 617538 h 6858000"/>
              <a:gd name="connsiteX17" fmla="*/ 2275119 w 2275119"/>
              <a:gd name="connsiteY17" fmla="*/ 685800 h 6858000"/>
              <a:gd name="connsiteX18" fmla="*/ 2271944 w 2275119"/>
              <a:gd name="connsiteY18" fmla="*/ 754063 h 6858000"/>
              <a:gd name="connsiteX19" fmla="*/ 2265594 w 2275119"/>
              <a:gd name="connsiteY19" fmla="*/ 814388 h 6858000"/>
              <a:gd name="connsiteX20" fmla="*/ 2254482 w 2275119"/>
              <a:gd name="connsiteY20" fmla="*/ 866775 h 6858000"/>
              <a:gd name="connsiteX21" fmla="*/ 2238607 w 2275119"/>
              <a:gd name="connsiteY21" fmla="*/ 912813 h 6858000"/>
              <a:gd name="connsiteX22" fmla="*/ 2222732 w 2275119"/>
              <a:gd name="connsiteY22" fmla="*/ 954088 h 6858000"/>
              <a:gd name="connsiteX23" fmla="*/ 2206857 w 2275119"/>
              <a:gd name="connsiteY23" fmla="*/ 990600 h 6858000"/>
              <a:gd name="connsiteX24" fmla="*/ 2187807 w 2275119"/>
              <a:gd name="connsiteY24" fmla="*/ 1028700 h 6858000"/>
              <a:gd name="connsiteX25" fmla="*/ 2168757 w 2275119"/>
              <a:gd name="connsiteY25" fmla="*/ 1066800 h 6858000"/>
              <a:gd name="connsiteX26" fmla="*/ 2149707 w 2275119"/>
              <a:gd name="connsiteY26" fmla="*/ 1103313 h 6858000"/>
              <a:gd name="connsiteX27" fmla="*/ 2133832 w 2275119"/>
              <a:gd name="connsiteY27" fmla="*/ 1144588 h 6858000"/>
              <a:gd name="connsiteX28" fmla="*/ 2119544 w 2275119"/>
              <a:gd name="connsiteY28" fmla="*/ 1190625 h 6858000"/>
              <a:gd name="connsiteX29" fmla="*/ 2108432 w 2275119"/>
              <a:gd name="connsiteY29" fmla="*/ 1243013 h 6858000"/>
              <a:gd name="connsiteX30" fmla="*/ 2100494 w 2275119"/>
              <a:gd name="connsiteY30" fmla="*/ 1303338 h 6858000"/>
              <a:gd name="connsiteX31" fmla="*/ 2098907 w 2275119"/>
              <a:gd name="connsiteY31" fmla="*/ 1371600 h 6858000"/>
              <a:gd name="connsiteX32" fmla="*/ 2100494 w 2275119"/>
              <a:gd name="connsiteY32" fmla="*/ 1439863 h 6858000"/>
              <a:gd name="connsiteX33" fmla="*/ 2108432 w 2275119"/>
              <a:gd name="connsiteY33" fmla="*/ 1500188 h 6858000"/>
              <a:gd name="connsiteX34" fmla="*/ 2119544 w 2275119"/>
              <a:gd name="connsiteY34" fmla="*/ 1552575 h 6858000"/>
              <a:gd name="connsiteX35" fmla="*/ 2133832 w 2275119"/>
              <a:gd name="connsiteY35" fmla="*/ 1598613 h 6858000"/>
              <a:gd name="connsiteX36" fmla="*/ 2149707 w 2275119"/>
              <a:gd name="connsiteY36" fmla="*/ 1639888 h 6858000"/>
              <a:gd name="connsiteX37" fmla="*/ 2168757 w 2275119"/>
              <a:gd name="connsiteY37" fmla="*/ 1676400 h 6858000"/>
              <a:gd name="connsiteX38" fmla="*/ 2187807 w 2275119"/>
              <a:gd name="connsiteY38" fmla="*/ 1714500 h 6858000"/>
              <a:gd name="connsiteX39" fmla="*/ 2206857 w 2275119"/>
              <a:gd name="connsiteY39" fmla="*/ 1752600 h 6858000"/>
              <a:gd name="connsiteX40" fmla="*/ 2222732 w 2275119"/>
              <a:gd name="connsiteY40" fmla="*/ 1789113 h 6858000"/>
              <a:gd name="connsiteX41" fmla="*/ 2238607 w 2275119"/>
              <a:gd name="connsiteY41" fmla="*/ 1830388 h 6858000"/>
              <a:gd name="connsiteX42" fmla="*/ 2254482 w 2275119"/>
              <a:gd name="connsiteY42" fmla="*/ 1876425 h 6858000"/>
              <a:gd name="connsiteX43" fmla="*/ 2265594 w 2275119"/>
              <a:gd name="connsiteY43" fmla="*/ 1928813 h 6858000"/>
              <a:gd name="connsiteX44" fmla="*/ 2271944 w 2275119"/>
              <a:gd name="connsiteY44" fmla="*/ 1989138 h 6858000"/>
              <a:gd name="connsiteX45" fmla="*/ 2275119 w 2275119"/>
              <a:gd name="connsiteY45" fmla="*/ 2057400 h 6858000"/>
              <a:gd name="connsiteX46" fmla="*/ 2271944 w 2275119"/>
              <a:gd name="connsiteY46" fmla="*/ 2125663 h 6858000"/>
              <a:gd name="connsiteX47" fmla="*/ 2265594 w 2275119"/>
              <a:gd name="connsiteY47" fmla="*/ 2185988 h 6858000"/>
              <a:gd name="connsiteX48" fmla="*/ 2254482 w 2275119"/>
              <a:gd name="connsiteY48" fmla="*/ 2238375 h 6858000"/>
              <a:gd name="connsiteX49" fmla="*/ 2238607 w 2275119"/>
              <a:gd name="connsiteY49" fmla="*/ 2284413 h 6858000"/>
              <a:gd name="connsiteX50" fmla="*/ 2222732 w 2275119"/>
              <a:gd name="connsiteY50" fmla="*/ 2325688 h 6858000"/>
              <a:gd name="connsiteX51" fmla="*/ 2206857 w 2275119"/>
              <a:gd name="connsiteY51" fmla="*/ 2362200 h 6858000"/>
              <a:gd name="connsiteX52" fmla="*/ 2187807 w 2275119"/>
              <a:gd name="connsiteY52" fmla="*/ 2400300 h 6858000"/>
              <a:gd name="connsiteX53" fmla="*/ 2168757 w 2275119"/>
              <a:gd name="connsiteY53" fmla="*/ 2438400 h 6858000"/>
              <a:gd name="connsiteX54" fmla="*/ 2149707 w 2275119"/>
              <a:gd name="connsiteY54" fmla="*/ 2474913 h 6858000"/>
              <a:gd name="connsiteX55" fmla="*/ 2133832 w 2275119"/>
              <a:gd name="connsiteY55" fmla="*/ 2516188 h 6858000"/>
              <a:gd name="connsiteX56" fmla="*/ 2119544 w 2275119"/>
              <a:gd name="connsiteY56" fmla="*/ 2562225 h 6858000"/>
              <a:gd name="connsiteX57" fmla="*/ 2108432 w 2275119"/>
              <a:gd name="connsiteY57" fmla="*/ 2614613 h 6858000"/>
              <a:gd name="connsiteX58" fmla="*/ 2100494 w 2275119"/>
              <a:gd name="connsiteY58" fmla="*/ 2674938 h 6858000"/>
              <a:gd name="connsiteX59" fmla="*/ 2098907 w 2275119"/>
              <a:gd name="connsiteY59" fmla="*/ 2743200 h 6858000"/>
              <a:gd name="connsiteX60" fmla="*/ 2100494 w 2275119"/>
              <a:gd name="connsiteY60" fmla="*/ 2811463 h 6858000"/>
              <a:gd name="connsiteX61" fmla="*/ 2108432 w 2275119"/>
              <a:gd name="connsiteY61" fmla="*/ 2871788 h 6858000"/>
              <a:gd name="connsiteX62" fmla="*/ 2119544 w 2275119"/>
              <a:gd name="connsiteY62" fmla="*/ 2924175 h 6858000"/>
              <a:gd name="connsiteX63" fmla="*/ 2133832 w 2275119"/>
              <a:gd name="connsiteY63" fmla="*/ 2970213 h 6858000"/>
              <a:gd name="connsiteX64" fmla="*/ 2149707 w 2275119"/>
              <a:gd name="connsiteY64" fmla="*/ 3011488 h 6858000"/>
              <a:gd name="connsiteX65" fmla="*/ 2168757 w 2275119"/>
              <a:gd name="connsiteY65" fmla="*/ 3048000 h 6858000"/>
              <a:gd name="connsiteX66" fmla="*/ 2187807 w 2275119"/>
              <a:gd name="connsiteY66" fmla="*/ 3086100 h 6858000"/>
              <a:gd name="connsiteX67" fmla="*/ 2206857 w 2275119"/>
              <a:gd name="connsiteY67" fmla="*/ 3124200 h 6858000"/>
              <a:gd name="connsiteX68" fmla="*/ 2222732 w 2275119"/>
              <a:gd name="connsiteY68" fmla="*/ 3160713 h 6858000"/>
              <a:gd name="connsiteX69" fmla="*/ 2238607 w 2275119"/>
              <a:gd name="connsiteY69" fmla="*/ 3201988 h 6858000"/>
              <a:gd name="connsiteX70" fmla="*/ 2254482 w 2275119"/>
              <a:gd name="connsiteY70" fmla="*/ 3248025 h 6858000"/>
              <a:gd name="connsiteX71" fmla="*/ 2265594 w 2275119"/>
              <a:gd name="connsiteY71" fmla="*/ 3300413 h 6858000"/>
              <a:gd name="connsiteX72" fmla="*/ 2271944 w 2275119"/>
              <a:gd name="connsiteY72" fmla="*/ 3360738 h 6858000"/>
              <a:gd name="connsiteX73" fmla="*/ 2275119 w 2275119"/>
              <a:gd name="connsiteY73" fmla="*/ 3427413 h 6858000"/>
              <a:gd name="connsiteX74" fmla="*/ 2271944 w 2275119"/>
              <a:gd name="connsiteY74" fmla="*/ 3497263 h 6858000"/>
              <a:gd name="connsiteX75" fmla="*/ 2265594 w 2275119"/>
              <a:gd name="connsiteY75" fmla="*/ 3557588 h 6858000"/>
              <a:gd name="connsiteX76" fmla="*/ 2254482 w 2275119"/>
              <a:gd name="connsiteY76" fmla="*/ 3609975 h 6858000"/>
              <a:gd name="connsiteX77" fmla="*/ 2238607 w 2275119"/>
              <a:gd name="connsiteY77" fmla="*/ 3656013 h 6858000"/>
              <a:gd name="connsiteX78" fmla="*/ 2222732 w 2275119"/>
              <a:gd name="connsiteY78" fmla="*/ 3697288 h 6858000"/>
              <a:gd name="connsiteX79" fmla="*/ 2206857 w 2275119"/>
              <a:gd name="connsiteY79" fmla="*/ 3733800 h 6858000"/>
              <a:gd name="connsiteX80" fmla="*/ 2187807 w 2275119"/>
              <a:gd name="connsiteY80" fmla="*/ 3771900 h 6858000"/>
              <a:gd name="connsiteX81" fmla="*/ 2168757 w 2275119"/>
              <a:gd name="connsiteY81" fmla="*/ 3810000 h 6858000"/>
              <a:gd name="connsiteX82" fmla="*/ 2149707 w 2275119"/>
              <a:gd name="connsiteY82" fmla="*/ 3846513 h 6858000"/>
              <a:gd name="connsiteX83" fmla="*/ 2133832 w 2275119"/>
              <a:gd name="connsiteY83" fmla="*/ 3887788 h 6858000"/>
              <a:gd name="connsiteX84" fmla="*/ 2119544 w 2275119"/>
              <a:gd name="connsiteY84" fmla="*/ 3933825 h 6858000"/>
              <a:gd name="connsiteX85" fmla="*/ 2108432 w 2275119"/>
              <a:gd name="connsiteY85" fmla="*/ 3986213 h 6858000"/>
              <a:gd name="connsiteX86" fmla="*/ 2100494 w 2275119"/>
              <a:gd name="connsiteY86" fmla="*/ 4046538 h 6858000"/>
              <a:gd name="connsiteX87" fmla="*/ 2098907 w 2275119"/>
              <a:gd name="connsiteY87" fmla="*/ 4114800 h 6858000"/>
              <a:gd name="connsiteX88" fmla="*/ 2100494 w 2275119"/>
              <a:gd name="connsiteY88" fmla="*/ 4183063 h 6858000"/>
              <a:gd name="connsiteX89" fmla="*/ 2108432 w 2275119"/>
              <a:gd name="connsiteY89" fmla="*/ 4243388 h 6858000"/>
              <a:gd name="connsiteX90" fmla="*/ 2119544 w 2275119"/>
              <a:gd name="connsiteY90" fmla="*/ 4295775 h 6858000"/>
              <a:gd name="connsiteX91" fmla="*/ 2133832 w 2275119"/>
              <a:gd name="connsiteY91" fmla="*/ 4341813 h 6858000"/>
              <a:gd name="connsiteX92" fmla="*/ 2149707 w 2275119"/>
              <a:gd name="connsiteY92" fmla="*/ 4383088 h 6858000"/>
              <a:gd name="connsiteX93" fmla="*/ 2168757 w 2275119"/>
              <a:gd name="connsiteY93" fmla="*/ 4419600 h 6858000"/>
              <a:gd name="connsiteX94" fmla="*/ 2206857 w 2275119"/>
              <a:gd name="connsiteY94" fmla="*/ 4495800 h 6858000"/>
              <a:gd name="connsiteX95" fmla="*/ 2222732 w 2275119"/>
              <a:gd name="connsiteY95" fmla="*/ 4532313 h 6858000"/>
              <a:gd name="connsiteX96" fmla="*/ 2238607 w 2275119"/>
              <a:gd name="connsiteY96" fmla="*/ 4573588 h 6858000"/>
              <a:gd name="connsiteX97" fmla="*/ 2254482 w 2275119"/>
              <a:gd name="connsiteY97" fmla="*/ 4619625 h 6858000"/>
              <a:gd name="connsiteX98" fmla="*/ 2265594 w 2275119"/>
              <a:gd name="connsiteY98" fmla="*/ 4672013 h 6858000"/>
              <a:gd name="connsiteX99" fmla="*/ 2271944 w 2275119"/>
              <a:gd name="connsiteY99" fmla="*/ 4732338 h 6858000"/>
              <a:gd name="connsiteX100" fmla="*/ 2275119 w 2275119"/>
              <a:gd name="connsiteY100" fmla="*/ 4800600 h 6858000"/>
              <a:gd name="connsiteX101" fmla="*/ 2271944 w 2275119"/>
              <a:gd name="connsiteY101" fmla="*/ 4868863 h 6858000"/>
              <a:gd name="connsiteX102" fmla="*/ 2265594 w 2275119"/>
              <a:gd name="connsiteY102" fmla="*/ 4929188 h 6858000"/>
              <a:gd name="connsiteX103" fmla="*/ 2254482 w 2275119"/>
              <a:gd name="connsiteY103" fmla="*/ 4981575 h 6858000"/>
              <a:gd name="connsiteX104" fmla="*/ 2238607 w 2275119"/>
              <a:gd name="connsiteY104" fmla="*/ 5027613 h 6858000"/>
              <a:gd name="connsiteX105" fmla="*/ 2222732 w 2275119"/>
              <a:gd name="connsiteY105" fmla="*/ 5068888 h 6858000"/>
              <a:gd name="connsiteX106" fmla="*/ 2206857 w 2275119"/>
              <a:gd name="connsiteY106" fmla="*/ 5105400 h 6858000"/>
              <a:gd name="connsiteX107" fmla="*/ 2187807 w 2275119"/>
              <a:gd name="connsiteY107" fmla="*/ 5143500 h 6858000"/>
              <a:gd name="connsiteX108" fmla="*/ 2168757 w 2275119"/>
              <a:gd name="connsiteY108" fmla="*/ 5181600 h 6858000"/>
              <a:gd name="connsiteX109" fmla="*/ 2149707 w 2275119"/>
              <a:gd name="connsiteY109" fmla="*/ 5218113 h 6858000"/>
              <a:gd name="connsiteX110" fmla="*/ 2133832 w 2275119"/>
              <a:gd name="connsiteY110" fmla="*/ 5259388 h 6858000"/>
              <a:gd name="connsiteX111" fmla="*/ 2119544 w 2275119"/>
              <a:gd name="connsiteY111" fmla="*/ 5305425 h 6858000"/>
              <a:gd name="connsiteX112" fmla="*/ 2108432 w 2275119"/>
              <a:gd name="connsiteY112" fmla="*/ 5357813 h 6858000"/>
              <a:gd name="connsiteX113" fmla="*/ 2100494 w 2275119"/>
              <a:gd name="connsiteY113" fmla="*/ 5418138 h 6858000"/>
              <a:gd name="connsiteX114" fmla="*/ 2098907 w 2275119"/>
              <a:gd name="connsiteY114" fmla="*/ 5486400 h 6858000"/>
              <a:gd name="connsiteX115" fmla="*/ 2100494 w 2275119"/>
              <a:gd name="connsiteY115" fmla="*/ 5554663 h 6858000"/>
              <a:gd name="connsiteX116" fmla="*/ 2108432 w 2275119"/>
              <a:gd name="connsiteY116" fmla="*/ 5614988 h 6858000"/>
              <a:gd name="connsiteX117" fmla="*/ 2119544 w 2275119"/>
              <a:gd name="connsiteY117" fmla="*/ 5667375 h 6858000"/>
              <a:gd name="connsiteX118" fmla="*/ 2133832 w 2275119"/>
              <a:gd name="connsiteY118" fmla="*/ 5713413 h 6858000"/>
              <a:gd name="connsiteX119" fmla="*/ 2149707 w 2275119"/>
              <a:gd name="connsiteY119" fmla="*/ 5754688 h 6858000"/>
              <a:gd name="connsiteX120" fmla="*/ 2168757 w 2275119"/>
              <a:gd name="connsiteY120" fmla="*/ 5791200 h 6858000"/>
              <a:gd name="connsiteX121" fmla="*/ 2187807 w 2275119"/>
              <a:gd name="connsiteY121" fmla="*/ 5829300 h 6858000"/>
              <a:gd name="connsiteX122" fmla="*/ 2206857 w 2275119"/>
              <a:gd name="connsiteY122" fmla="*/ 5867400 h 6858000"/>
              <a:gd name="connsiteX123" fmla="*/ 2222732 w 2275119"/>
              <a:gd name="connsiteY123" fmla="*/ 5903913 h 6858000"/>
              <a:gd name="connsiteX124" fmla="*/ 2238607 w 2275119"/>
              <a:gd name="connsiteY124" fmla="*/ 5945188 h 6858000"/>
              <a:gd name="connsiteX125" fmla="*/ 2254482 w 2275119"/>
              <a:gd name="connsiteY125" fmla="*/ 5991225 h 6858000"/>
              <a:gd name="connsiteX126" fmla="*/ 2265594 w 2275119"/>
              <a:gd name="connsiteY126" fmla="*/ 6043613 h 6858000"/>
              <a:gd name="connsiteX127" fmla="*/ 2271944 w 2275119"/>
              <a:gd name="connsiteY127" fmla="*/ 6103938 h 6858000"/>
              <a:gd name="connsiteX128" fmla="*/ 2275119 w 2275119"/>
              <a:gd name="connsiteY128" fmla="*/ 6172200 h 6858000"/>
              <a:gd name="connsiteX129" fmla="*/ 2271944 w 2275119"/>
              <a:gd name="connsiteY129" fmla="*/ 6240463 h 6858000"/>
              <a:gd name="connsiteX130" fmla="*/ 2265594 w 2275119"/>
              <a:gd name="connsiteY130" fmla="*/ 6300788 h 6858000"/>
              <a:gd name="connsiteX131" fmla="*/ 2254482 w 2275119"/>
              <a:gd name="connsiteY131" fmla="*/ 6353175 h 6858000"/>
              <a:gd name="connsiteX132" fmla="*/ 2238607 w 2275119"/>
              <a:gd name="connsiteY132" fmla="*/ 6399213 h 6858000"/>
              <a:gd name="connsiteX133" fmla="*/ 2222732 w 2275119"/>
              <a:gd name="connsiteY133" fmla="*/ 6440488 h 6858000"/>
              <a:gd name="connsiteX134" fmla="*/ 2206857 w 2275119"/>
              <a:gd name="connsiteY134" fmla="*/ 6477000 h 6858000"/>
              <a:gd name="connsiteX135" fmla="*/ 2187807 w 2275119"/>
              <a:gd name="connsiteY135" fmla="*/ 6515100 h 6858000"/>
              <a:gd name="connsiteX136" fmla="*/ 2168757 w 2275119"/>
              <a:gd name="connsiteY136" fmla="*/ 6553200 h 6858000"/>
              <a:gd name="connsiteX137" fmla="*/ 2149707 w 2275119"/>
              <a:gd name="connsiteY137" fmla="*/ 6589713 h 6858000"/>
              <a:gd name="connsiteX138" fmla="*/ 2133832 w 2275119"/>
              <a:gd name="connsiteY138" fmla="*/ 6630988 h 6858000"/>
              <a:gd name="connsiteX139" fmla="*/ 2119544 w 2275119"/>
              <a:gd name="connsiteY139" fmla="*/ 6677025 h 6858000"/>
              <a:gd name="connsiteX140" fmla="*/ 2108432 w 2275119"/>
              <a:gd name="connsiteY140" fmla="*/ 6729413 h 6858000"/>
              <a:gd name="connsiteX141" fmla="*/ 2100494 w 2275119"/>
              <a:gd name="connsiteY141" fmla="*/ 6789738 h 6858000"/>
              <a:gd name="connsiteX142" fmla="*/ 2098907 w 2275119"/>
              <a:gd name="connsiteY142" fmla="*/ 6858000 h 6858000"/>
              <a:gd name="connsiteX143" fmla="*/ 1556068 w 2275119"/>
              <a:gd name="connsiteY143" fmla="*/ 6858000 h 6858000"/>
              <a:gd name="connsiteX144" fmla="*/ 1389294 w 2275119"/>
              <a:gd name="connsiteY144" fmla="*/ 6858000 h 6858000"/>
              <a:gd name="connsiteX145" fmla="*/ 0 w 2275119"/>
              <a:gd name="connsiteY14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2275119" h="6858000">
                <a:moveTo>
                  <a:pt x="0" y="0"/>
                </a:moveTo>
                <a:lnTo>
                  <a:pt x="1389294" y="0"/>
                </a:lnTo>
                <a:lnTo>
                  <a:pt x="1556068" y="0"/>
                </a:lnTo>
                <a:lnTo>
                  <a:pt x="2098907" y="0"/>
                </a:lnTo>
                <a:lnTo>
                  <a:pt x="2100494" y="68263"/>
                </a:lnTo>
                <a:lnTo>
                  <a:pt x="2108432" y="128588"/>
                </a:lnTo>
                <a:lnTo>
                  <a:pt x="2119544" y="180975"/>
                </a:lnTo>
                <a:lnTo>
                  <a:pt x="2133832" y="227013"/>
                </a:lnTo>
                <a:lnTo>
                  <a:pt x="2149707" y="268288"/>
                </a:lnTo>
                <a:lnTo>
                  <a:pt x="2168757" y="304800"/>
                </a:lnTo>
                <a:lnTo>
                  <a:pt x="2187807" y="342900"/>
                </a:lnTo>
                <a:lnTo>
                  <a:pt x="2206857" y="381000"/>
                </a:lnTo>
                <a:lnTo>
                  <a:pt x="2222732" y="417513"/>
                </a:lnTo>
                <a:lnTo>
                  <a:pt x="2238607" y="458788"/>
                </a:lnTo>
                <a:lnTo>
                  <a:pt x="2254482" y="504825"/>
                </a:lnTo>
                <a:lnTo>
                  <a:pt x="2265594" y="557213"/>
                </a:lnTo>
                <a:lnTo>
                  <a:pt x="2271944" y="617538"/>
                </a:lnTo>
                <a:lnTo>
                  <a:pt x="2275119" y="685800"/>
                </a:lnTo>
                <a:lnTo>
                  <a:pt x="2271944" y="754063"/>
                </a:lnTo>
                <a:lnTo>
                  <a:pt x="2265594" y="814388"/>
                </a:lnTo>
                <a:lnTo>
                  <a:pt x="2254482" y="866775"/>
                </a:lnTo>
                <a:lnTo>
                  <a:pt x="2238607" y="912813"/>
                </a:lnTo>
                <a:lnTo>
                  <a:pt x="2222732" y="954088"/>
                </a:lnTo>
                <a:lnTo>
                  <a:pt x="2206857" y="990600"/>
                </a:lnTo>
                <a:lnTo>
                  <a:pt x="2187807" y="1028700"/>
                </a:lnTo>
                <a:lnTo>
                  <a:pt x="2168757" y="1066800"/>
                </a:lnTo>
                <a:lnTo>
                  <a:pt x="2149707" y="1103313"/>
                </a:lnTo>
                <a:lnTo>
                  <a:pt x="2133832" y="1144588"/>
                </a:lnTo>
                <a:lnTo>
                  <a:pt x="2119544" y="1190625"/>
                </a:lnTo>
                <a:lnTo>
                  <a:pt x="2108432" y="1243013"/>
                </a:lnTo>
                <a:lnTo>
                  <a:pt x="2100494" y="1303338"/>
                </a:lnTo>
                <a:lnTo>
                  <a:pt x="2098907" y="1371600"/>
                </a:lnTo>
                <a:lnTo>
                  <a:pt x="2100494" y="1439863"/>
                </a:lnTo>
                <a:lnTo>
                  <a:pt x="2108432" y="1500188"/>
                </a:lnTo>
                <a:lnTo>
                  <a:pt x="2119544" y="1552575"/>
                </a:lnTo>
                <a:lnTo>
                  <a:pt x="2133832" y="1598613"/>
                </a:lnTo>
                <a:lnTo>
                  <a:pt x="2149707" y="1639888"/>
                </a:lnTo>
                <a:lnTo>
                  <a:pt x="2168757" y="1676400"/>
                </a:lnTo>
                <a:lnTo>
                  <a:pt x="2187807" y="1714500"/>
                </a:lnTo>
                <a:lnTo>
                  <a:pt x="2206857" y="1752600"/>
                </a:lnTo>
                <a:lnTo>
                  <a:pt x="2222732" y="1789113"/>
                </a:lnTo>
                <a:lnTo>
                  <a:pt x="2238607" y="1830388"/>
                </a:lnTo>
                <a:lnTo>
                  <a:pt x="2254482" y="1876425"/>
                </a:lnTo>
                <a:lnTo>
                  <a:pt x="2265594" y="1928813"/>
                </a:lnTo>
                <a:lnTo>
                  <a:pt x="2271944" y="1989138"/>
                </a:lnTo>
                <a:lnTo>
                  <a:pt x="2275119" y="2057400"/>
                </a:lnTo>
                <a:lnTo>
                  <a:pt x="2271944" y="2125663"/>
                </a:lnTo>
                <a:lnTo>
                  <a:pt x="2265594" y="2185988"/>
                </a:lnTo>
                <a:lnTo>
                  <a:pt x="2254482" y="2238375"/>
                </a:lnTo>
                <a:lnTo>
                  <a:pt x="2238607" y="2284413"/>
                </a:lnTo>
                <a:lnTo>
                  <a:pt x="2222732" y="2325688"/>
                </a:lnTo>
                <a:lnTo>
                  <a:pt x="2206857" y="2362200"/>
                </a:lnTo>
                <a:lnTo>
                  <a:pt x="2187807" y="2400300"/>
                </a:lnTo>
                <a:lnTo>
                  <a:pt x="2168757" y="2438400"/>
                </a:lnTo>
                <a:lnTo>
                  <a:pt x="2149707" y="2474913"/>
                </a:lnTo>
                <a:lnTo>
                  <a:pt x="2133832" y="2516188"/>
                </a:lnTo>
                <a:lnTo>
                  <a:pt x="2119544" y="2562225"/>
                </a:lnTo>
                <a:lnTo>
                  <a:pt x="2108432" y="2614613"/>
                </a:lnTo>
                <a:lnTo>
                  <a:pt x="2100494" y="2674938"/>
                </a:lnTo>
                <a:lnTo>
                  <a:pt x="2098907" y="2743200"/>
                </a:lnTo>
                <a:lnTo>
                  <a:pt x="2100494" y="2811463"/>
                </a:lnTo>
                <a:lnTo>
                  <a:pt x="2108432" y="2871788"/>
                </a:lnTo>
                <a:lnTo>
                  <a:pt x="2119544" y="2924175"/>
                </a:lnTo>
                <a:lnTo>
                  <a:pt x="2133832" y="2970213"/>
                </a:lnTo>
                <a:lnTo>
                  <a:pt x="2149707" y="3011488"/>
                </a:lnTo>
                <a:lnTo>
                  <a:pt x="2168757" y="3048000"/>
                </a:lnTo>
                <a:lnTo>
                  <a:pt x="2187807" y="3086100"/>
                </a:lnTo>
                <a:lnTo>
                  <a:pt x="2206857" y="3124200"/>
                </a:lnTo>
                <a:lnTo>
                  <a:pt x="2222732" y="3160713"/>
                </a:lnTo>
                <a:lnTo>
                  <a:pt x="2238607" y="3201988"/>
                </a:lnTo>
                <a:lnTo>
                  <a:pt x="2254482" y="3248025"/>
                </a:lnTo>
                <a:lnTo>
                  <a:pt x="2265594" y="3300413"/>
                </a:lnTo>
                <a:lnTo>
                  <a:pt x="2271944" y="3360738"/>
                </a:lnTo>
                <a:lnTo>
                  <a:pt x="2275119" y="3427413"/>
                </a:lnTo>
                <a:lnTo>
                  <a:pt x="2271944" y="3497263"/>
                </a:lnTo>
                <a:lnTo>
                  <a:pt x="2265594" y="3557588"/>
                </a:lnTo>
                <a:lnTo>
                  <a:pt x="2254482" y="3609975"/>
                </a:lnTo>
                <a:lnTo>
                  <a:pt x="2238607" y="3656013"/>
                </a:lnTo>
                <a:lnTo>
                  <a:pt x="2222732" y="3697288"/>
                </a:lnTo>
                <a:lnTo>
                  <a:pt x="2206857" y="3733800"/>
                </a:lnTo>
                <a:lnTo>
                  <a:pt x="2187807" y="3771900"/>
                </a:lnTo>
                <a:lnTo>
                  <a:pt x="2168757" y="3810000"/>
                </a:lnTo>
                <a:lnTo>
                  <a:pt x="2149707" y="3846513"/>
                </a:lnTo>
                <a:lnTo>
                  <a:pt x="2133832" y="3887788"/>
                </a:lnTo>
                <a:lnTo>
                  <a:pt x="2119544" y="3933825"/>
                </a:lnTo>
                <a:lnTo>
                  <a:pt x="2108432" y="3986213"/>
                </a:lnTo>
                <a:lnTo>
                  <a:pt x="2100494" y="4046538"/>
                </a:lnTo>
                <a:lnTo>
                  <a:pt x="2098907" y="4114800"/>
                </a:lnTo>
                <a:lnTo>
                  <a:pt x="2100494" y="4183063"/>
                </a:lnTo>
                <a:lnTo>
                  <a:pt x="2108432" y="4243388"/>
                </a:lnTo>
                <a:lnTo>
                  <a:pt x="2119544" y="4295775"/>
                </a:lnTo>
                <a:lnTo>
                  <a:pt x="2133832" y="4341813"/>
                </a:lnTo>
                <a:lnTo>
                  <a:pt x="2149707" y="4383088"/>
                </a:lnTo>
                <a:lnTo>
                  <a:pt x="2168757" y="4419600"/>
                </a:lnTo>
                <a:lnTo>
                  <a:pt x="2206857" y="4495800"/>
                </a:lnTo>
                <a:lnTo>
                  <a:pt x="2222732" y="4532313"/>
                </a:lnTo>
                <a:lnTo>
                  <a:pt x="2238607" y="4573588"/>
                </a:lnTo>
                <a:lnTo>
                  <a:pt x="2254482" y="4619625"/>
                </a:lnTo>
                <a:lnTo>
                  <a:pt x="2265594" y="4672013"/>
                </a:lnTo>
                <a:lnTo>
                  <a:pt x="2271944" y="4732338"/>
                </a:lnTo>
                <a:lnTo>
                  <a:pt x="2275119" y="4800600"/>
                </a:lnTo>
                <a:lnTo>
                  <a:pt x="2271944" y="4868863"/>
                </a:lnTo>
                <a:lnTo>
                  <a:pt x="2265594" y="4929188"/>
                </a:lnTo>
                <a:lnTo>
                  <a:pt x="2254482" y="4981575"/>
                </a:lnTo>
                <a:lnTo>
                  <a:pt x="2238607" y="5027613"/>
                </a:lnTo>
                <a:lnTo>
                  <a:pt x="2222732" y="5068888"/>
                </a:lnTo>
                <a:lnTo>
                  <a:pt x="2206857" y="5105400"/>
                </a:lnTo>
                <a:lnTo>
                  <a:pt x="2187807" y="5143500"/>
                </a:lnTo>
                <a:lnTo>
                  <a:pt x="2168757" y="5181600"/>
                </a:lnTo>
                <a:lnTo>
                  <a:pt x="2149707" y="5218113"/>
                </a:lnTo>
                <a:lnTo>
                  <a:pt x="2133832" y="5259388"/>
                </a:lnTo>
                <a:lnTo>
                  <a:pt x="2119544" y="5305425"/>
                </a:lnTo>
                <a:lnTo>
                  <a:pt x="2108432" y="5357813"/>
                </a:lnTo>
                <a:lnTo>
                  <a:pt x="2100494" y="5418138"/>
                </a:lnTo>
                <a:lnTo>
                  <a:pt x="2098907" y="5486400"/>
                </a:lnTo>
                <a:lnTo>
                  <a:pt x="2100494" y="5554663"/>
                </a:lnTo>
                <a:lnTo>
                  <a:pt x="2108432" y="5614988"/>
                </a:lnTo>
                <a:lnTo>
                  <a:pt x="2119544" y="5667375"/>
                </a:lnTo>
                <a:lnTo>
                  <a:pt x="2133832" y="5713413"/>
                </a:lnTo>
                <a:lnTo>
                  <a:pt x="2149707" y="5754688"/>
                </a:lnTo>
                <a:lnTo>
                  <a:pt x="2168757" y="5791200"/>
                </a:lnTo>
                <a:lnTo>
                  <a:pt x="2187807" y="5829300"/>
                </a:lnTo>
                <a:lnTo>
                  <a:pt x="2206857" y="5867400"/>
                </a:lnTo>
                <a:lnTo>
                  <a:pt x="2222732" y="5903913"/>
                </a:lnTo>
                <a:lnTo>
                  <a:pt x="2238607" y="5945188"/>
                </a:lnTo>
                <a:lnTo>
                  <a:pt x="2254482" y="5991225"/>
                </a:lnTo>
                <a:lnTo>
                  <a:pt x="2265594" y="6043613"/>
                </a:lnTo>
                <a:lnTo>
                  <a:pt x="2271944" y="6103938"/>
                </a:lnTo>
                <a:lnTo>
                  <a:pt x="2275119" y="6172200"/>
                </a:lnTo>
                <a:lnTo>
                  <a:pt x="2271944" y="6240463"/>
                </a:lnTo>
                <a:lnTo>
                  <a:pt x="2265594" y="6300788"/>
                </a:lnTo>
                <a:lnTo>
                  <a:pt x="2254482" y="6353175"/>
                </a:lnTo>
                <a:lnTo>
                  <a:pt x="2238607" y="6399213"/>
                </a:lnTo>
                <a:lnTo>
                  <a:pt x="2222732" y="6440488"/>
                </a:lnTo>
                <a:lnTo>
                  <a:pt x="2206857" y="6477000"/>
                </a:lnTo>
                <a:lnTo>
                  <a:pt x="2187807" y="6515100"/>
                </a:lnTo>
                <a:lnTo>
                  <a:pt x="2168757" y="6553200"/>
                </a:lnTo>
                <a:lnTo>
                  <a:pt x="2149707" y="6589713"/>
                </a:lnTo>
                <a:lnTo>
                  <a:pt x="2133832" y="6630988"/>
                </a:lnTo>
                <a:lnTo>
                  <a:pt x="2119544" y="6677025"/>
                </a:lnTo>
                <a:lnTo>
                  <a:pt x="2108432" y="6729413"/>
                </a:lnTo>
                <a:lnTo>
                  <a:pt x="2100494" y="6789738"/>
                </a:lnTo>
                <a:lnTo>
                  <a:pt x="2098907" y="6858000"/>
                </a:lnTo>
                <a:lnTo>
                  <a:pt x="1556068" y="6858000"/>
                </a:lnTo>
                <a:lnTo>
                  <a:pt x="1389294" y="6858000"/>
                </a:lnTo>
                <a:lnTo>
                  <a:pt x="0" y="6858000"/>
                </a:lnTo>
                <a:close/>
              </a:path>
            </a:pathLst>
          </a:custGeom>
          <a:solidFill>
            <a:schemeClr val="accent1"/>
          </a:solidFill>
          <a:ln w="0">
            <a:noFill/>
            <a:prstDash val="solid"/>
            <a:round/>
            <a:headEnd/>
            <a:tailEnd/>
          </a:ln>
        </p:spPr>
      </p:sp>
      <p:sp>
        <p:nvSpPr>
          <p:cNvPr id="12" name="Rectangle 11">
            <a:extLst>
              <a:ext uri="{FF2B5EF4-FFF2-40B4-BE49-F238E27FC236}">
                <a16:creationId xmlns:a16="http://schemas.microsoft.com/office/drawing/2014/main" id="{A3AE1F77-1EC8-47BA-A381-B6618A2FC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Content Placeholder 3">
            <a:extLst>
              <a:ext uri="{FF2B5EF4-FFF2-40B4-BE49-F238E27FC236}">
                <a16:creationId xmlns:a16="http://schemas.microsoft.com/office/drawing/2014/main" id="{AEF7E30F-79B9-489D-A9EA-D36590AF0190}"/>
              </a:ext>
            </a:extLst>
          </p:cNvPr>
          <p:cNvPicPr>
            <a:picLocks noGrp="1" noChangeAspect="1"/>
          </p:cNvPicPr>
          <p:nvPr>
            <p:ph idx="1"/>
          </p:nvPr>
        </p:nvPicPr>
        <p:blipFill rotWithShape="1">
          <a:blip r:embed="rId3"/>
          <a:srcRect l="22370" t="15652" r="21479"/>
          <a:stretch/>
        </p:blipFill>
        <p:spPr>
          <a:xfrm>
            <a:off x="4014787" y="1590797"/>
            <a:ext cx="6586537" cy="5272982"/>
          </a:xfrm>
          <a:prstGeom prst="rect">
            <a:avLst/>
          </a:prstGeom>
        </p:spPr>
      </p:pic>
    </p:spTree>
    <p:extLst>
      <p:ext uri="{BB962C8B-B14F-4D97-AF65-F5344CB8AC3E}">
        <p14:creationId xmlns:p14="http://schemas.microsoft.com/office/powerpoint/2010/main" val="414080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E8A8C7-3FD1-44AE-BC28-3C9F247B7A6E}"/>
              </a:ext>
            </a:extLst>
          </p:cNvPr>
          <p:cNvSpPr>
            <a:spLocks noGrp="1"/>
          </p:cNvSpPr>
          <p:nvPr>
            <p:ph type="title"/>
          </p:nvPr>
        </p:nvSpPr>
        <p:spPr>
          <a:xfrm>
            <a:off x="-1" y="425631"/>
            <a:ext cx="12192000" cy="851265"/>
          </a:xfrm>
        </p:spPr>
        <p:txBody>
          <a:bodyPr anchor="b">
            <a:normAutofit fontScale="90000"/>
          </a:bodyPr>
          <a:lstStyle/>
          <a:p>
            <a:pPr algn="ctr"/>
            <a:r>
              <a:rPr lang="en-US" dirty="0"/>
              <a:t>Early return to nutrition in pancreatitis</a:t>
            </a:r>
          </a:p>
        </p:txBody>
      </p:sp>
      <p:sp>
        <p:nvSpPr>
          <p:cNvPr id="3" name="Content Placeholder 2">
            <a:extLst>
              <a:ext uri="{FF2B5EF4-FFF2-40B4-BE49-F238E27FC236}">
                <a16:creationId xmlns:a16="http://schemas.microsoft.com/office/drawing/2014/main" id="{5D32F4E8-FB90-40DF-9715-B1E24086D78E}"/>
              </a:ext>
            </a:extLst>
          </p:cNvPr>
          <p:cNvSpPr>
            <a:spLocks noGrp="1"/>
          </p:cNvSpPr>
          <p:nvPr>
            <p:ph idx="1"/>
          </p:nvPr>
        </p:nvSpPr>
        <p:spPr>
          <a:xfrm>
            <a:off x="464456" y="1545945"/>
            <a:ext cx="11059886" cy="4617374"/>
          </a:xfrm>
        </p:spPr>
        <p:txBody>
          <a:bodyPr>
            <a:noAutofit/>
          </a:bodyPr>
          <a:lstStyle/>
          <a:p>
            <a:r>
              <a:rPr lang="en-US" dirty="0"/>
              <a:t>Objective: Evaluated effect of early return to enteral nutrition on the time to voluntary food intake, maximum food consumed, GI signs, and total time to discharge in dogs with acute pancreatitis. </a:t>
            </a:r>
          </a:p>
          <a:p>
            <a:r>
              <a:rPr lang="en-US" dirty="0"/>
              <a:t>Design: Retrospective analysis of 34 dogs with pancreatitis over 4 years.  A clinical severity index score (CSIS) was determined for each patient. </a:t>
            </a:r>
          </a:p>
          <a:p>
            <a:r>
              <a:rPr lang="en-US" dirty="0"/>
              <a:t>Methods: Pancreatitis was diagnosed by 2 out of the 3: quantitative canine specific lipase (</a:t>
            </a:r>
            <a:r>
              <a:rPr lang="en-US" dirty="0" err="1"/>
              <a:t>cPLI</a:t>
            </a:r>
            <a:r>
              <a:rPr lang="en-US" dirty="0"/>
              <a:t>), lipase/amylase increased &gt;3 times the upper limit, and/or ultrasonographic evidence. Early enteral nutrition group was offered food within 48 hours of hospitalization, the delayed enteral nutrition group was not. Low fat diet had &lt;3g fat/100 kcal. Return to spontaneous intake was if the patient ate a minimum of 5% RER. GI adverse effects were vomiting or regurgitation that occurred within 3 hours of the meal. Assisted-fed (NG tube) versus non-assisted fed group. </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45659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E8A8C7-3FD1-44AE-BC28-3C9F247B7A6E}"/>
              </a:ext>
            </a:extLst>
          </p:cNvPr>
          <p:cNvSpPr>
            <a:spLocks noGrp="1"/>
          </p:cNvSpPr>
          <p:nvPr>
            <p:ph type="title"/>
          </p:nvPr>
        </p:nvSpPr>
        <p:spPr>
          <a:xfrm>
            <a:off x="-1" y="286981"/>
            <a:ext cx="12192000" cy="851265"/>
          </a:xfrm>
        </p:spPr>
        <p:txBody>
          <a:bodyPr anchor="b">
            <a:normAutofit fontScale="90000"/>
          </a:bodyPr>
          <a:lstStyle/>
          <a:p>
            <a:pPr algn="ctr"/>
            <a:r>
              <a:rPr lang="en-US" dirty="0"/>
              <a:t>Early return to nutrition in pancreatitis</a:t>
            </a:r>
          </a:p>
        </p:txBody>
      </p:sp>
      <p:sp>
        <p:nvSpPr>
          <p:cNvPr id="3" name="Content Placeholder 2">
            <a:extLst>
              <a:ext uri="{FF2B5EF4-FFF2-40B4-BE49-F238E27FC236}">
                <a16:creationId xmlns:a16="http://schemas.microsoft.com/office/drawing/2014/main" id="{5D32F4E8-FB90-40DF-9715-B1E24086D78E}"/>
              </a:ext>
            </a:extLst>
          </p:cNvPr>
          <p:cNvSpPr>
            <a:spLocks noGrp="1"/>
          </p:cNvSpPr>
          <p:nvPr>
            <p:ph idx="1"/>
          </p:nvPr>
        </p:nvSpPr>
        <p:spPr>
          <a:xfrm>
            <a:off x="174172" y="1123026"/>
            <a:ext cx="12191997" cy="4611948"/>
          </a:xfrm>
        </p:spPr>
        <p:txBody>
          <a:bodyPr>
            <a:noAutofit/>
          </a:bodyPr>
          <a:lstStyle/>
          <a:p>
            <a:endParaRPr lang="en-US" dirty="0"/>
          </a:p>
          <a:p>
            <a:r>
              <a:rPr lang="en-US" dirty="0"/>
              <a:t>Results: Early feeding group returned to voluntary intake in 2.1 days as opposed to 2.7 days (P= 0.05) and took 3 days to reach maximum intake as opposed to 3.4 days. They had less GI signs (26%) as compared to 60% irrespective of their clinical severity index score (P=0.04).  A CSIS &gt;/= 7 was associated with prolonged hospitalization but the time to initiation of feeding and diet selection had no impact. 29.5% of the feedings of high fat content had associated nausea or regurgitation, whereas only 11.8% of the low fat group had it (p= 0.153). </a:t>
            </a:r>
          </a:p>
          <a:p>
            <a:r>
              <a:rPr lang="en-US" dirty="0"/>
              <a:t>Conclusion: Results suggest feeding within 48 hours of hospitalization has a positive impact on return to voluntary food intake and decreases the frequency of GI in these patients, independent of their CSIS.  Total hospitalization was not significantly impacted by early or delayed feedings, rather by illness severity. (scores 7-12 had a mean length of hospitalization of 8 days, whereas those with scores&lt;/=6 had a mean of 4.9 (p=0.004)). </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62710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851669-7281-49C2-8BF0-67BA70EC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24ED5D-8436-4B84-B183-C31629C94F35}"/>
              </a:ext>
            </a:extLst>
          </p:cNvPr>
          <p:cNvSpPr>
            <a:spLocks noGrp="1"/>
          </p:cNvSpPr>
          <p:nvPr>
            <p:ph type="title"/>
          </p:nvPr>
        </p:nvSpPr>
        <p:spPr>
          <a:xfrm>
            <a:off x="2809875" y="88520"/>
            <a:ext cx="8534399" cy="1413758"/>
          </a:xfrm>
        </p:spPr>
        <p:txBody>
          <a:bodyPr anchor="b">
            <a:normAutofit/>
          </a:bodyPr>
          <a:lstStyle/>
          <a:p>
            <a:pPr algn="ctr"/>
            <a:r>
              <a:rPr lang="en-US" sz="4400" dirty="0"/>
              <a:t>Support for early return to nutrition</a:t>
            </a:r>
          </a:p>
        </p:txBody>
      </p:sp>
      <p:sp>
        <p:nvSpPr>
          <p:cNvPr id="10" name="Freeform: Shape 9">
            <a:extLst>
              <a:ext uri="{FF2B5EF4-FFF2-40B4-BE49-F238E27FC236}">
                <a16:creationId xmlns:a16="http://schemas.microsoft.com/office/drawing/2014/main" id="{16992B13-74C4-4370-93C5-F5403D944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2275119" cy="6858000"/>
          </a:xfrm>
          <a:custGeom>
            <a:avLst/>
            <a:gdLst>
              <a:gd name="connsiteX0" fmla="*/ 0 w 2275119"/>
              <a:gd name="connsiteY0" fmla="*/ 0 h 6858000"/>
              <a:gd name="connsiteX1" fmla="*/ 1389294 w 2275119"/>
              <a:gd name="connsiteY1" fmla="*/ 0 h 6858000"/>
              <a:gd name="connsiteX2" fmla="*/ 1556068 w 2275119"/>
              <a:gd name="connsiteY2" fmla="*/ 0 h 6858000"/>
              <a:gd name="connsiteX3" fmla="*/ 2098907 w 2275119"/>
              <a:gd name="connsiteY3" fmla="*/ 0 h 6858000"/>
              <a:gd name="connsiteX4" fmla="*/ 2100494 w 2275119"/>
              <a:gd name="connsiteY4" fmla="*/ 68263 h 6858000"/>
              <a:gd name="connsiteX5" fmla="*/ 2108432 w 2275119"/>
              <a:gd name="connsiteY5" fmla="*/ 128588 h 6858000"/>
              <a:gd name="connsiteX6" fmla="*/ 2119544 w 2275119"/>
              <a:gd name="connsiteY6" fmla="*/ 180975 h 6858000"/>
              <a:gd name="connsiteX7" fmla="*/ 2133832 w 2275119"/>
              <a:gd name="connsiteY7" fmla="*/ 227013 h 6858000"/>
              <a:gd name="connsiteX8" fmla="*/ 2149707 w 2275119"/>
              <a:gd name="connsiteY8" fmla="*/ 268288 h 6858000"/>
              <a:gd name="connsiteX9" fmla="*/ 2168757 w 2275119"/>
              <a:gd name="connsiteY9" fmla="*/ 304800 h 6858000"/>
              <a:gd name="connsiteX10" fmla="*/ 2187807 w 2275119"/>
              <a:gd name="connsiteY10" fmla="*/ 342900 h 6858000"/>
              <a:gd name="connsiteX11" fmla="*/ 2206857 w 2275119"/>
              <a:gd name="connsiteY11" fmla="*/ 381000 h 6858000"/>
              <a:gd name="connsiteX12" fmla="*/ 2222732 w 2275119"/>
              <a:gd name="connsiteY12" fmla="*/ 417513 h 6858000"/>
              <a:gd name="connsiteX13" fmla="*/ 2238607 w 2275119"/>
              <a:gd name="connsiteY13" fmla="*/ 458788 h 6858000"/>
              <a:gd name="connsiteX14" fmla="*/ 2254482 w 2275119"/>
              <a:gd name="connsiteY14" fmla="*/ 504825 h 6858000"/>
              <a:gd name="connsiteX15" fmla="*/ 2265594 w 2275119"/>
              <a:gd name="connsiteY15" fmla="*/ 557213 h 6858000"/>
              <a:gd name="connsiteX16" fmla="*/ 2271944 w 2275119"/>
              <a:gd name="connsiteY16" fmla="*/ 617538 h 6858000"/>
              <a:gd name="connsiteX17" fmla="*/ 2275119 w 2275119"/>
              <a:gd name="connsiteY17" fmla="*/ 685800 h 6858000"/>
              <a:gd name="connsiteX18" fmla="*/ 2271944 w 2275119"/>
              <a:gd name="connsiteY18" fmla="*/ 754063 h 6858000"/>
              <a:gd name="connsiteX19" fmla="*/ 2265594 w 2275119"/>
              <a:gd name="connsiteY19" fmla="*/ 814388 h 6858000"/>
              <a:gd name="connsiteX20" fmla="*/ 2254482 w 2275119"/>
              <a:gd name="connsiteY20" fmla="*/ 866775 h 6858000"/>
              <a:gd name="connsiteX21" fmla="*/ 2238607 w 2275119"/>
              <a:gd name="connsiteY21" fmla="*/ 912813 h 6858000"/>
              <a:gd name="connsiteX22" fmla="*/ 2222732 w 2275119"/>
              <a:gd name="connsiteY22" fmla="*/ 954088 h 6858000"/>
              <a:gd name="connsiteX23" fmla="*/ 2206857 w 2275119"/>
              <a:gd name="connsiteY23" fmla="*/ 990600 h 6858000"/>
              <a:gd name="connsiteX24" fmla="*/ 2187807 w 2275119"/>
              <a:gd name="connsiteY24" fmla="*/ 1028700 h 6858000"/>
              <a:gd name="connsiteX25" fmla="*/ 2168757 w 2275119"/>
              <a:gd name="connsiteY25" fmla="*/ 1066800 h 6858000"/>
              <a:gd name="connsiteX26" fmla="*/ 2149707 w 2275119"/>
              <a:gd name="connsiteY26" fmla="*/ 1103313 h 6858000"/>
              <a:gd name="connsiteX27" fmla="*/ 2133832 w 2275119"/>
              <a:gd name="connsiteY27" fmla="*/ 1144588 h 6858000"/>
              <a:gd name="connsiteX28" fmla="*/ 2119544 w 2275119"/>
              <a:gd name="connsiteY28" fmla="*/ 1190625 h 6858000"/>
              <a:gd name="connsiteX29" fmla="*/ 2108432 w 2275119"/>
              <a:gd name="connsiteY29" fmla="*/ 1243013 h 6858000"/>
              <a:gd name="connsiteX30" fmla="*/ 2100494 w 2275119"/>
              <a:gd name="connsiteY30" fmla="*/ 1303338 h 6858000"/>
              <a:gd name="connsiteX31" fmla="*/ 2098907 w 2275119"/>
              <a:gd name="connsiteY31" fmla="*/ 1371600 h 6858000"/>
              <a:gd name="connsiteX32" fmla="*/ 2100494 w 2275119"/>
              <a:gd name="connsiteY32" fmla="*/ 1439863 h 6858000"/>
              <a:gd name="connsiteX33" fmla="*/ 2108432 w 2275119"/>
              <a:gd name="connsiteY33" fmla="*/ 1500188 h 6858000"/>
              <a:gd name="connsiteX34" fmla="*/ 2119544 w 2275119"/>
              <a:gd name="connsiteY34" fmla="*/ 1552575 h 6858000"/>
              <a:gd name="connsiteX35" fmla="*/ 2133832 w 2275119"/>
              <a:gd name="connsiteY35" fmla="*/ 1598613 h 6858000"/>
              <a:gd name="connsiteX36" fmla="*/ 2149707 w 2275119"/>
              <a:gd name="connsiteY36" fmla="*/ 1639888 h 6858000"/>
              <a:gd name="connsiteX37" fmla="*/ 2168757 w 2275119"/>
              <a:gd name="connsiteY37" fmla="*/ 1676400 h 6858000"/>
              <a:gd name="connsiteX38" fmla="*/ 2187807 w 2275119"/>
              <a:gd name="connsiteY38" fmla="*/ 1714500 h 6858000"/>
              <a:gd name="connsiteX39" fmla="*/ 2206857 w 2275119"/>
              <a:gd name="connsiteY39" fmla="*/ 1752600 h 6858000"/>
              <a:gd name="connsiteX40" fmla="*/ 2222732 w 2275119"/>
              <a:gd name="connsiteY40" fmla="*/ 1789113 h 6858000"/>
              <a:gd name="connsiteX41" fmla="*/ 2238607 w 2275119"/>
              <a:gd name="connsiteY41" fmla="*/ 1830388 h 6858000"/>
              <a:gd name="connsiteX42" fmla="*/ 2254482 w 2275119"/>
              <a:gd name="connsiteY42" fmla="*/ 1876425 h 6858000"/>
              <a:gd name="connsiteX43" fmla="*/ 2265594 w 2275119"/>
              <a:gd name="connsiteY43" fmla="*/ 1928813 h 6858000"/>
              <a:gd name="connsiteX44" fmla="*/ 2271944 w 2275119"/>
              <a:gd name="connsiteY44" fmla="*/ 1989138 h 6858000"/>
              <a:gd name="connsiteX45" fmla="*/ 2275119 w 2275119"/>
              <a:gd name="connsiteY45" fmla="*/ 2057400 h 6858000"/>
              <a:gd name="connsiteX46" fmla="*/ 2271944 w 2275119"/>
              <a:gd name="connsiteY46" fmla="*/ 2125663 h 6858000"/>
              <a:gd name="connsiteX47" fmla="*/ 2265594 w 2275119"/>
              <a:gd name="connsiteY47" fmla="*/ 2185988 h 6858000"/>
              <a:gd name="connsiteX48" fmla="*/ 2254482 w 2275119"/>
              <a:gd name="connsiteY48" fmla="*/ 2238375 h 6858000"/>
              <a:gd name="connsiteX49" fmla="*/ 2238607 w 2275119"/>
              <a:gd name="connsiteY49" fmla="*/ 2284413 h 6858000"/>
              <a:gd name="connsiteX50" fmla="*/ 2222732 w 2275119"/>
              <a:gd name="connsiteY50" fmla="*/ 2325688 h 6858000"/>
              <a:gd name="connsiteX51" fmla="*/ 2206857 w 2275119"/>
              <a:gd name="connsiteY51" fmla="*/ 2362200 h 6858000"/>
              <a:gd name="connsiteX52" fmla="*/ 2187807 w 2275119"/>
              <a:gd name="connsiteY52" fmla="*/ 2400300 h 6858000"/>
              <a:gd name="connsiteX53" fmla="*/ 2168757 w 2275119"/>
              <a:gd name="connsiteY53" fmla="*/ 2438400 h 6858000"/>
              <a:gd name="connsiteX54" fmla="*/ 2149707 w 2275119"/>
              <a:gd name="connsiteY54" fmla="*/ 2474913 h 6858000"/>
              <a:gd name="connsiteX55" fmla="*/ 2133832 w 2275119"/>
              <a:gd name="connsiteY55" fmla="*/ 2516188 h 6858000"/>
              <a:gd name="connsiteX56" fmla="*/ 2119544 w 2275119"/>
              <a:gd name="connsiteY56" fmla="*/ 2562225 h 6858000"/>
              <a:gd name="connsiteX57" fmla="*/ 2108432 w 2275119"/>
              <a:gd name="connsiteY57" fmla="*/ 2614613 h 6858000"/>
              <a:gd name="connsiteX58" fmla="*/ 2100494 w 2275119"/>
              <a:gd name="connsiteY58" fmla="*/ 2674938 h 6858000"/>
              <a:gd name="connsiteX59" fmla="*/ 2098907 w 2275119"/>
              <a:gd name="connsiteY59" fmla="*/ 2743200 h 6858000"/>
              <a:gd name="connsiteX60" fmla="*/ 2100494 w 2275119"/>
              <a:gd name="connsiteY60" fmla="*/ 2811463 h 6858000"/>
              <a:gd name="connsiteX61" fmla="*/ 2108432 w 2275119"/>
              <a:gd name="connsiteY61" fmla="*/ 2871788 h 6858000"/>
              <a:gd name="connsiteX62" fmla="*/ 2119544 w 2275119"/>
              <a:gd name="connsiteY62" fmla="*/ 2924175 h 6858000"/>
              <a:gd name="connsiteX63" fmla="*/ 2133832 w 2275119"/>
              <a:gd name="connsiteY63" fmla="*/ 2970213 h 6858000"/>
              <a:gd name="connsiteX64" fmla="*/ 2149707 w 2275119"/>
              <a:gd name="connsiteY64" fmla="*/ 3011488 h 6858000"/>
              <a:gd name="connsiteX65" fmla="*/ 2168757 w 2275119"/>
              <a:gd name="connsiteY65" fmla="*/ 3048000 h 6858000"/>
              <a:gd name="connsiteX66" fmla="*/ 2187807 w 2275119"/>
              <a:gd name="connsiteY66" fmla="*/ 3086100 h 6858000"/>
              <a:gd name="connsiteX67" fmla="*/ 2206857 w 2275119"/>
              <a:gd name="connsiteY67" fmla="*/ 3124200 h 6858000"/>
              <a:gd name="connsiteX68" fmla="*/ 2222732 w 2275119"/>
              <a:gd name="connsiteY68" fmla="*/ 3160713 h 6858000"/>
              <a:gd name="connsiteX69" fmla="*/ 2238607 w 2275119"/>
              <a:gd name="connsiteY69" fmla="*/ 3201988 h 6858000"/>
              <a:gd name="connsiteX70" fmla="*/ 2254482 w 2275119"/>
              <a:gd name="connsiteY70" fmla="*/ 3248025 h 6858000"/>
              <a:gd name="connsiteX71" fmla="*/ 2265594 w 2275119"/>
              <a:gd name="connsiteY71" fmla="*/ 3300413 h 6858000"/>
              <a:gd name="connsiteX72" fmla="*/ 2271944 w 2275119"/>
              <a:gd name="connsiteY72" fmla="*/ 3360738 h 6858000"/>
              <a:gd name="connsiteX73" fmla="*/ 2275119 w 2275119"/>
              <a:gd name="connsiteY73" fmla="*/ 3427413 h 6858000"/>
              <a:gd name="connsiteX74" fmla="*/ 2271944 w 2275119"/>
              <a:gd name="connsiteY74" fmla="*/ 3497263 h 6858000"/>
              <a:gd name="connsiteX75" fmla="*/ 2265594 w 2275119"/>
              <a:gd name="connsiteY75" fmla="*/ 3557588 h 6858000"/>
              <a:gd name="connsiteX76" fmla="*/ 2254482 w 2275119"/>
              <a:gd name="connsiteY76" fmla="*/ 3609975 h 6858000"/>
              <a:gd name="connsiteX77" fmla="*/ 2238607 w 2275119"/>
              <a:gd name="connsiteY77" fmla="*/ 3656013 h 6858000"/>
              <a:gd name="connsiteX78" fmla="*/ 2222732 w 2275119"/>
              <a:gd name="connsiteY78" fmla="*/ 3697288 h 6858000"/>
              <a:gd name="connsiteX79" fmla="*/ 2206857 w 2275119"/>
              <a:gd name="connsiteY79" fmla="*/ 3733800 h 6858000"/>
              <a:gd name="connsiteX80" fmla="*/ 2187807 w 2275119"/>
              <a:gd name="connsiteY80" fmla="*/ 3771900 h 6858000"/>
              <a:gd name="connsiteX81" fmla="*/ 2168757 w 2275119"/>
              <a:gd name="connsiteY81" fmla="*/ 3810000 h 6858000"/>
              <a:gd name="connsiteX82" fmla="*/ 2149707 w 2275119"/>
              <a:gd name="connsiteY82" fmla="*/ 3846513 h 6858000"/>
              <a:gd name="connsiteX83" fmla="*/ 2133832 w 2275119"/>
              <a:gd name="connsiteY83" fmla="*/ 3887788 h 6858000"/>
              <a:gd name="connsiteX84" fmla="*/ 2119544 w 2275119"/>
              <a:gd name="connsiteY84" fmla="*/ 3933825 h 6858000"/>
              <a:gd name="connsiteX85" fmla="*/ 2108432 w 2275119"/>
              <a:gd name="connsiteY85" fmla="*/ 3986213 h 6858000"/>
              <a:gd name="connsiteX86" fmla="*/ 2100494 w 2275119"/>
              <a:gd name="connsiteY86" fmla="*/ 4046538 h 6858000"/>
              <a:gd name="connsiteX87" fmla="*/ 2098907 w 2275119"/>
              <a:gd name="connsiteY87" fmla="*/ 4114800 h 6858000"/>
              <a:gd name="connsiteX88" fmla="*/ 2100494 w 2275119"/>
              <a:gd name="connsiteY88" fmla="*/ 4183063 h 6858000"/>
              <a:gd name="connsiteX89" fmla="*/ 2108432 w 2275119"/>
              <a:gd name="connsiteY89" fmla="*/ 4243388 h 6858000"/>
              <a:gd name="connsiteX90" fmla="*/ 2119544 w 2275119"/>
              <a:gd name="connsiteY90" fmla="*/ 4295775 h 6858000"/>
              <a:gd name="connsiteX91" fmla="*/ 2133832 w 2275119"/>
              <a:gd name="connsiteY91" fmla="*/ 4341813 h 6858000"/>
              <a:gd name="connsiteX92" fmla="*/ 2149707 w 2275119"/>
              <a:gd name="connsiteY92" fmla="*/ 4383088 h 6858000"/>
              <a:gd name="connsiteX93" fmla="*/ 2168757 w 2275119"/>
              <a:gd name="connsiteY93" fmla="*/ 4419600 h 6858000"/>
              <a:gd name="connsiteX94" fmla="*/ 2206857 w 2275119"/>
              <a:gd name="connsiteY94" fmla="*/ 4495800 h 6858000"/>
              <a:gd name="connsiteX95" fmla="*/ 2222732 w 2275119"/>
              <a:gd name="connsiteY95" fmla="*/ 4532313 h 6858000"/>
              <a:gd name="connsiteX96" fmla="*/ 2238607 w 2275119"/>
              <a:gd name="connsiteY96" fmla="*/ 4573588 h 6858000"/>
              <a:gd name="connsiteX97" fmla="*/ 2254482 w 2275119"/>
              <a:gd name="connsiteY97" fmla="*/ 4619625 h 6858000"/>
              <a:gd name="connsiteX98" fmla="*/ 2265594 w 2275119"/>
              <a:gd name="connsiteY98" fmla="*/ 4672013 h 6858000"/>
              <a:gd name="connsiteX99" fmla="*/ 2271944 w 2275119"/>
              <a:gd name="connsiteY99" fmla="*/ 4732338 h 6858000"/>
              <a:gd name="connsiteX100" fmla="*/ 2275119 w 2275119"/>
              <a:gd name="connsiteY100" fmla="*/ 4800600 h 6858000"/>
              <a:gd name="connsiteX101" fmla="*/ 2271944 w 2275119"/>
              <a:gd name="connsiteY101" fmla="*/ 4868863 h 6858000"/>
              <a:gd name="connsiteX102" fmla="*/ 2265594 w 2275119"/>
              <a:gd name="connsiteY102" fmla="*/ 4929188 h 6858000"/>
              <a:gd name="connsiteX103" fmla="*/ 2254482 w 2275119"/>
              <a:gd name="connsiteY103" fmla="*/ 4981575 h 6858000"/>
              <a:gd name="connsiteX104" fmla="*/ 2238607 w 2275119"/>
              <a:gd name="connsiteY104" fmla="*/ 5027613 h 6858000"/>
              <a:gd name="connsiteX105" fmla="*/ 2222732 w 2275119"/>
              <a:gd name="connsiteY105" fmla="*/ 5068888 h 6858000"/>
              <a:gd name="connsiteX106" fmla="*/ 2206857 w 2275119"/>
              <a:gd name="connsiteY106" fmla="*/ 5105400 h 6858000"/>
              <a:gd name="connsiteX107" fmla="*/ 2187807 w 2275119"/>
              <a:gd name="connsiteY107" fmla="*/ 5143500 h 6858000"/>
              <a:gd name="connsiteX108" fmla="*/ 2168757 w 2275119"/>
              <a:gd name="connsiteY108" fmla="*/ 5181600 h 6858000"/>
              <a:gd name="connsiteX109" fmla="*/ 2149707 w 2275119"/>
              <a:gd name="connsiteY109" fmla="*/ 5218113 h 6858000"/>
              <a:gd name="connsiteX110" fmla="*/ 2133832 w 2275119"/>
              <a:gd name="connsiteY110" fmla="*/ 5259388 h 6858000"/>
              <a:gd name="connsiteX111" fmla="*/ 2119544 w 2275119"/>
              <a:gd name="connsiteY111" fmla="*/ 5305425 h 6858000"/>
              <a:gd name="connsiteX112" fmla="*/ 2108432 w 2275119"/>
              <a:gd name="connsiteY112" fmla="*/ 5357813 h 6858000"/>
              <a:gd name="connsiteX113" fmla="*/ 2100494 w 2275119"/>
              <a:gd name="connsiteY113" fmla="*/ 5418138 h 6858000"/>
              <a:gd name="connsiteX114" fmla="*/ 2098907 w 2275119"/>
              <a:gd name="connsiteY114" fmla="*/ 5486400 h 6858000"/>
              <a:gd name="connsiteX115" fmla="*/ 2100494 w 2275119"/>
              <a:gd name="connsiteY115" fmla="*/ 5554663 h 6858000"/>
              <a:gd name="connsiteX116" fmla="*/ 2108432 w 2275119"/>
              <a:gd name="connsiteY116" fmla="*/ 5614988 h 6858000"/>
              <a:gd name="connsiteX117" fmla="*/ 2119544 w 2275119"/>
              <a:gd name="connsiteY117" fmla="*/ 5667375 h 6858000"/>
              <a:gd name="connsiteX118" fmla="*/ 2133832 w 2275119"/>
              <a:gd name="connsiteY118" fmla="*/ 5713413 h 6858000"/>
              <a:gd name="connsiteX119" fmla="*/ 2149707 w 2275119"/>
              <a:gd name="connsiteY119" fmla="*/ 5754688 h 6858000"/>
              <a:gd name="connsiteX120" fmla="*/ 2168757 w 2275119"/>
              <a:gd name="connsiteY120" fmla="*/ 5791200 h 6858000"/>
              <a:gd name="connsiteX121" fmla="*/ 2187807 w 2275119"/>
              <a:gd name="connsiteY121" fmla="*/ 5829300 h 6858000"/>
              <a:gd name="connsiteX122" fmla="*/ 2206857 w 2275119"/>
              <a:gd name="connsiteY122" fmla="*/ 5867400 h 6858000"/>
              <a:gd name="connsiteX123" fmla="*/ 2222732 w 2275119"/>
              <a:gd name="connsiteY123" fmla="*/ 5903913 h 6858000"/>
              <a:gd name="connsiteX124" fmla="*/ 2238607 w 2275119"/>
              <a:gd name="connsiteY124" fmla="*/ 5945188 h 6858000"/>
              <a:gd name="connsiteX125" fmla="*/ 2254482 w 2275119"/>
              <a:gd name="connsiteY125" fmla="*/ 5991225 h 6858000"/>
              <a:gd name="connsiteX126" fmla="*/ 2265594 w 2275119"/>
              <a:gd name="connsiteY126" fmla="*/ 6043613 h 6858000"/>
              <a:gd name="connsiteX127" fmla="*/ 2271944 w 2275119"/>
              <a:gd name="connsiteY127" fmla="*/ 6103938 h 6858000"/>
              <a:gd name="connsiteX128" fmla="*/ 2275119 w 2275119"/>
              <a:gd name="connsiteY128" fmla="*/ 6172200 h 6858000"/>
              <a:gd name="connsiteX129" fmla="*/ 2271944 w 2275119"/>
              <a:gd name="connsiteY129" fmla="*/ 6240463 h 6858000"/>
              <a:gd name="connsiteX130" fmla="*/ 2265594 w 2275119"/>
              <a:gd name="connsiteY130" fmla="*/ 6300788 h 6858000"/>
              <a:gd name="connsiteX131" fmla="*/ 2254482 w 2275119"/>
              <a:gd name="connsiteY131" fmla="*/ 6353175 h 6858000"/>
              <a:gd name="connsiteX132" fmla="*/ 2238607 w 2275119"/>
              <a:gd name="connsiteY132" fmla="*/ 6399213 h 6858000"/>
              <a:gd name="connsiteX133" fmla="*/ 2222732 w 2275119"/>
              <a:gd name="connsiteY133" fmla="*/ 6440488 h 6858000"/>
              <a:gd name="connsiteX134" fmla="*/ 2206857 w 2275119"/>
              <a:gd name="connsiteY134" fmla="*/ 6477000 h 6858000"/>
              <a:gd name="connsiteX135" fmla="*/ 2187807 w 2275119"/>
              <a:gd name="connsiteY135" fmla="*/ 6515100 h 6858000"/>
              <a:gd name="connsiteX136" fmla="*/ 2168757 w 2275119"/>
              <a:gd name="connsiteY136" fmla="*/ 6553200 h 6858000"/>
              <a:gd name="connsiteX137" fmla="*/ 2149707 w 2275119"/>
              <a:gd name="connsiteY137" fmla="*/ 6589713 h 6858000"/>
              <a:gd name="connsiteX138" fmla="*/ 2133832 w 2275119"/>
              <a:gd name="connsiteY138" fmla="*/ 6630988 h 6858000"/>
              <a:gd name="connsiteX139" fmla="*/ 2119544 w 2275119"/>
              <a:gd name="connsiteY139" fmla="*/ 6677025 h 6858000"/>
              <a:gd name="connsiteX140" fmla="*/ 2108432 w 2275119"/>
              <a:gd name="connsiteY140" fmla="*/ 6729413 h 6858000"/>
              <a:gd name="connsiteX141" fmla="*/ 2100494 w 2275119"/>
              <a:gd name="connsiteY141" fmla="*/ 6789738 h 6858000"/>
              <a:gd name="connsiteX142" fmla="*/ 2098907 w 2275119"/>
              <a:gd name="connsiteY142" fmla="*/ 6858000 h 6858000"/>
              <a:gd name="connsiteX143" fmla="*/ 1556068 w 2275119"/>
              <a:gd name="connsiteY143" fmla="*/ 6858000 h 6858000"/>
              <a:gd name="connsiteX144" fmla="*/ 1389294 w 2275119"/>
              <a:gd name="connsiteY144" fmla="*/ 6858000 h 6858000"/>
              <a:gd name="connsiteX145" fmla="*/ 0 w 2275119"/>
              <a:gd name="connsiteY14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2275119" h="6858000">
                <a:moveTo>
                  <a:pt x="0" y="0"/>
                </a:moveTo>
                <a:lnTo>
                  <a:pt x="1389294" y="0"/>
                </a:lnTo>
                <a:lnTo>
                  <a:pt x="1556068" y="0"/>
                </a:lnTo>
                <a:lnTo>
                  <a:pt x="2098907" y="0"/>
                </a:lnTo>
                <a:lnTo>
                  <a:pt x="2100494" y="68263"/>
                </a:lnTo>
                <a:lnTo>
                  <a:pt x="2108432" y="128588"/>
                </a:lnTo>
                <a:lnTo>
                  <a:pt x="2119544" y="180975"/>
                </a:lnTo>
                <a:lnTo>
                  <a:pt x="2133832" y="227013"/>
                </a:lnTo>
                <a:lnTo>
                  <a:pt x="2149707" y="268288"/>
                </a:lnTo>
                <a:lnTo>
                  <a:pt x="2168757" y="304800"/>
                </a:lnTo>
                <a:lnTo>
                  <a:pt x="2187807" y="342900"/>
                </a:lnTo>
                <a:lnTo>
                  <a:pt x="2206857" y="381000"/>
                </a:lnTo>
                <a:lnTo>
                  <a:pt x="2222732" y="417513"/>
                </a:lnTo>
                <a:lnTo>
                  <a:pt x="2238607" y="458788"/>
                </a:lnTo>
                <a:lnTo>
                  <a:pt x="2254482" y="504825"/>
                </a:lnTo>
                <a:lnTo>
                  <a:pt x="2265594" y="557213"/>
                </a:lnTo>
                <a:lnTo>
                  <a:pt x="2271944" y="617538"/>
                </a:lnTo>
                <a:lnTo>
                  <a:pt x="2275119" y="685800"/>
                </a:lnTo>
                <a:lnTo>
                  <a:pt x="2271944" y="754063"/>
                </a:lnTo>
                <a:lnTo>
                  <a:pt x="2265594" y="814388"/>
                </a:lnTo>
                <a:lnTo>
                  <a:pt x="2254482" y="866775"/>
                </a:lnTo>
                <a:lnTo>
                  <a:pt x="2238607" y="912813"/>
                </a:lnTo>
                <a:lnTo>
                  <a:pt x="2222732" y="954088"/>
                </a:lnTo>
                <a:lnTo>
                  <a:pt x="2206857" y="990600"/>
                </a:lnTo>
                <a:lnTo>
                  <a:pt x="2187807" y="1028700"/>
                </a:lnTo>
                <a:lnTo>
                  <a:pt x="2168757" y="1066800"/>
                </a:lnTo>
                <a:lnTo>
                  <a:pt x="2149707" y="1103313"/>
                </a:lnTo>
                <a:lnTo>
                  <a:pt x="2133832" y="1144588"/>
                </a:lnTo>
                <a:lnTo>
                  <a:pt x="2119544" y="1190625"/>
                </a:lnTo>
                <a:lnTo>
                  <a:pt x="2108432" y="1243013"/>
                </a:lnTo>
                <a:lnTo>
                  <a:pt x="2100494" y="1303338"/>
                </a:lnTo>
                <a:lnTo>
                  <a:pt x="2098907" y="1371600"/>
                </a:lnTo>
                <a:lnTo>
                  <a:pt x="2100494" y="1439863"/>
                </a:lnTo>
                <a:lnTo>
                  <a:pt x="2108432" y="1500188"/>
                </a:lnTo>
                <a:lnTo>
                  <a:pt x="2119544" y="1552575"/>
                </a:lnTo>
                <a:lnTo>
                  <a:pt x="2133832" y="1598613"/>
                </a:lnTo>
                <a:lnTo>
                  <a:pt x="2149707" y="1639888"/>
                </a:lnTo>
                <a:lnTo>
                  <a:pt x="2168757" y="1676400"/>
                </a:lnTo>
                <a:lnTo>
                  <a:pt x="2187807" y="1714500"/>
                </a:lnTo>
                <a:lnTo>
                  <a:pt x="2206857" y="1752600"/>
                </a:lnTo>
                <a:lnTo>
                  <a:pt x="2222732" y="1789113"/>
                </a:lnTo>
                <a:lnTo>
                  <a:pt x="2238607" y="1830388"/>
                </a:lnTo>
                <a:lnTo>
                  <a:pt x="2254482" y="1876425"/>
                </a:lnTo>
                <a:lnTo>
                  <a:pt x="2265594" y="1928813"/>
                </a:lnTo>
                <a:lnTo>
                  <a:pt x="2271944" y="1989138"/>
                </a:lnTo>
                <a:lnTo>
                  <a:pt x="2275119" y="2057400"/>
                </a:lnTo>
                <a:lnTo>
                  <a:pt x="2271944" y="2125663"/>
                </a:lnTo>
                <a:lnTo>
                  <a:pt x="2265594" y="2185988"/>
                </a:lnTo>
                <a:lnTo>
                  <a:pt x="2254482" y="2238375"/>
                </a:lnTo>
                <a:lnTo>
                  <a:pt x="2238607" y="2284413"/>
                </a:lnTo>
                <a:lnTo>
                  <a:pt x="2222732" y="2325688"/>
                </a:lnTo>
                <a:lnTo>
                  <a:pt x="2206857" y="2362200"/>
                </a:lnTo>
                <a:lnTo>
                  <a:pt x="2187807" y="2400300"/>
                </a:lnTo>
                <a:lnTo>
                  <a:pt x="2168757" y="2438400"/>
                </a:lnTo>
                <a:lnTo>
                  <a:pt x="2149707" y="2474913"/>
                </a:lnTo>
                <a:lnTo>
                  <a:pt x="2133832" y="2516188"/>
                </a:lnTo>
                <a:lnTo>
                  <a:pt x="2119544" y="2562225"/>
                </a:lnTo>
                <a:lnTo>
                  <a:pt x="2108432" y="2614613"/>
                </a:lnTo>
                <a:lnTo>
                  <a:pt x="2100494" y="2674938"/>
                </a:lnTo>
                <a:lnTo>
                  <a:pt x="2098907" y="2743200"/>
                </a:lnTo>
                <a:lnTo>
                  <a:pt x="2100494" y="2811463"/>
                </a:lnTo>
                <a:lnTo>
                  <a:pt x="2108432" y="2871788"/>
                </a:lnTo>
                <a:lnTo>
                  <a:pt x="2119544" y="2924175"/>
                </a:lnTo>
                <a:lnTo>
                  <a:pt x="2133832" y="2970213"/>
                </a:lnTo>
                <a:lnTo>
                  <a:pt x="2149707" y="3011488"/>
                </a:lnTo>
                <a:lnTo>
                  <a:pt x="2168757" y="3048000"/>
                </a:lnTo>
                <a:lnTo>
                  <a:pt x="2187807" y="3086100"/>
                </a:lnTo>
                <a:lnTo>
                  <a:pt x="2206857" y="3124200"/>
                </a:lnTo>
                <a:lnTo>
                  <a:pt x="2222732" y="3160713"/>
                </a:lnTo>
                <a:lnTo>
                  <a:pt x="2238607" y="3201988"/>
                </a:lnTo>
                <a:lnTo>
                  <a:pt x="2254482" y="3248025"/>
                </a:lnTo>
                <a:lnTo>
                  <a:pt x="2265594" y="3300413"/>
                </a:lnTo>
                <a:lnTo>
                  <a:pt x="2271944" y="3360738"/>
                </a:lnTo>
                <a:lnTo>
                  <a:pt x="2275119" y="3427413"/>
                </a:lnTo>
                <a:lnTo>
                  <a:pt x="2271944" y="3497263"/>
                </a:lnTo>
                <a:lnTo>
                  <a:pt x="2265594" y="3557588"/>
                </a:lnTo>
                <a:lnTo>
                  <a:pt x="2254482" y="3609975"/>
                </a:lnTo>
                <a:lnTo>
                  <a:pt x="2238607" y="3656013"/>
                </a:lnTo>
                <a:lnTo>
                  <a:pt x="2222732" y="3697288"/>
                </a:lnTo>
                <a:lnTo>
                  <a:pt x="2206857" y="3733800"/>
                </a:lnTo>
                <a:lnTo>
                  <a:pt x="2187807" y="3771900"/>
                </a:lnTo>
                <a:lnTo>
                  <a:pt x="2168757" y="3810000"/>
                </a:lnTo>
                <a:lnTo>
                  <a:pt x="2149707" y="3846513"/>
                </a:lnTo>
                <a:lnTo>
                  <a:pt x="2133832" y="3887788"/>
                </a:lnTo>
                <a:lnTo>
                  <a:pt x="2119544" y="3933825"/>
                </a:lnTo>
                <a:lnTo>
                  <a:pt x="2108432" y="3986213"/>
                </a:lnTo>
                <a:lnTo>
                  <a:pt x="2100494" y="4046538"/>
                </a:lnTo>
                <a:lnTo>
                  <a:pt x="2098907" y="4114800"/>
                </a:lnTo>
                <a:lnTo>
                  <a:pt x="2100494" y="4183063"/>
                </a:lnTo>
                <a:lnTo>
                  <a:pt x="2108432" y="4243388"/>
                </a:lnTo>
                <a:lnTo>
                  <a:pt x="2119544" y="4295775"/>
                </a:lnTo>
                <a:lnTo>
                  <a:pt x="2133832" y="4341813"/>
                </a:lnTo>
                <a:lnTo>
                  <a:pt x="2149707" y="4383088"/>
                </a:lnTo>
                <a:lnTo>
                  <a:pt x="2168757" y="4419600"/>
                </a:lnTo>
                <a:lnTo>
                  <a:pt x="2206857" y="4495800"/>
                </a:lnTo>
                <a:lnTo>
                  <a:pt x="2222732" y="4532313"/>
                </a:lnTo>
                <a:lnTo>
                  <a:pt x="2238607" y="4573588"/>
                </a:lnTo>
                <a:lnTo>
                  <a:pt x="2254482" y="4619625"/>
                </a:lnTo>
                <a:lnTo>
                  <a:pt x="2265594" y="4672013"/>
                </a:lnTo>
                <a:lnTo>
                  <a:pt x="2271944" y="4732338"/>
                </a:lnTo>
                <a:lnTo>
                  <a:pt x="2275119" y="4800600"/>
                </a:lnTo>
                <a:lnTo>
                  <a:pt x="2271944" y="4868863"/>
                </a:lnTo>
                <a:lnTo>
                  <a:pt x="2265594" y="4929188"/>
                </a:lnTo>
                <a:lnTo>
                  <a:pt x="2254482" y="4981575"/>
                </a:lnTo>
                <a:lnTo>
                  <a:pt x="2238607" y="5027613"/>
                </a:lnTo>
                <a:lnTo>
                  <a:pt x="2222732" y="5068888"/>
                </a:lnTo>
                <a:lnTo>
                  <a:pt x="2206857" y="5105400"/>
                </a:lnTo>
                <a:lnTo>
                  <a:pt x="2187807" y="5143500"/>
                </a:lnTo>
                <a:lnTo>
                  <a:pt x="2168757" y="5181600"/>
                </a:lnTo>
                <a:lnTo>
                  <a:pt x="2149707" y="5218113"/>
                </a:lnTo>
                <a:lnTo>
                  <a:pt x="2133832" y="5259388"/>
                </a:lnTo>
                <a:lnTo>
                  <a:pt x="2119544" y="5305425"/>
                </a:lnTo>
                <a:lnTo>
                  <a:pt x="2108432" y="5357813"/>
                </a:lnTo>
                <a:lnTo>
                  <a:pt x="2100494" y="5418138"/>
                </a:lnTo>
                <a:lnTo>
                  <a:pt x="2098907" y="5486400"/>
                </a:lnTo>
                <a:lnTo>
                  <a:pt x="2100494" y="5554663"/>
                </a:lnTo>
                <a:lnTo>
                  <a:pt x="2108432" y="5614988"/>
                </a:lnTo>
                <a:lnTo>
                  <a:pt x="2119544" y="5667375"/>
                </a:lnTo>
                <a:lnTo>
                  <a:pt x="2133832" y="5713413"/>
                </a:lnTo>
                <a:lnTo>
                  <a:pt x="2149707" y="5754688"/>
                </a:lnTo>
                <a:lnTo>
                  <a:pt x="2168757" y="5791200"/>
                </a:lnTo>
                <a:lnTo>
                  <a:pt x="2187807" y="5829300"/>
                </a:lnTo>
                <a:lnTo>
                  <a:pt x="2206857" y="5867400"/>
                </a:lnTo>
                <a:lnTo>
                  <a:pt x="2222732" y="5903913"/>
                </a:lnTo>
                <a:lnTo>
                  <a:pt x="2238607" y="5945188"/>
                </a:lnTo>
                <a:lnTo>
                  <a:pt x="2254482" y="5991225"/>
                </a:lnTo>
                <a:lnTo>
                  <a:pt x="2265594" y="6043613"/>
                </a:lnTo>
                <a:lnTo>
                  <a:pt x="2271944" y="6103938"/>
                </a:lnTo>
                <a:lnTo>
                  <a:pt x="2275119" y="6172200"/>
                </a:lnTo>
                <a:lnTo>
                  <a:pt x="2271944" y="6240463"/>
                </a:lnTo>
                <a:lnTo>
                  <a:pt x="2265594" y="6300788"/>
                </a:lnTo>
                <a:lnTo>
                  <a:pt x="2254482" y="6353175"/>
                </a:lnTo>
                <a:lnTo>
                  <a:pt x="2238607" y="6399213"/>
                </a:lnTo>
                <a:lnTo>
                  <a:pt x="2222732" y="6440488"/>
                </a:lnTo>
                <a:lnTo>
                  <a:pt x="2206857" y="6477000"/>
                </a:lnTo>
                <a:lnTo>
                  <a:pt x="2187807" y="6515100"/>
                </a:lnTo>
                <a:lnTo>
                  <a:pt x="2168757" y="6553200"/>
                </a:lnTo>
                <a:lnTo>
                  <a:pt x="2149707" y="6589713"/>
                </a:lnTo>
                <a:lnTo>
                  <a:pt x="2133832" y="6630988"/>
                </a:lnTo>
                <a:lnTo>
                  <a:pt x="2119544" y="6677025"/>
                </a:lnTo>
                <a:lnTo>
                  <a:pt x="2108432" y="6729413"/>
                </a:lnTo>
                <a:lnTo>
                  <a:pt x="2100494" y="6789738"/>
                </a:lnTo>
                <a:lnTo>
                  <a:pt x="2098907" y="6858000"/>
                </a:lnTo>
                <a:lnTo>
                  <a:pt x="1556068" y="6858000"/>
                </a:lnTo>
                <a:lnTo>
                  <a:pt x="1389294" y="6858000"/>
                </a:lnTo>
                <a:lnTo>
                  <a:pt x="0" y="6858000"/>
                </a:lnTo>
                <a:close/>
              </a:path>
            </a:pathLst>
          </a:custGeom>
          <a:solidFill>
            <a:schemeClr val="accent1"/>
          </a:solidFill>
          <a:ln w="0">
            <a:noFill/>
            <a:prstDash val="solid"/>
            <a:round/>
            <a:headEnd/>
            <a:tailEnd/>
          </a:ln>
        </p:spPr>
      </p:sp>
      <p:sp>
        <p:nvSpPr>
          <p:cNvPr id="12" name="Rectangle 11">
            <a:extLst>
              <a:ext uri="{FF2B5EF4-FFF2-40B4-BE49-F238E27FC236}">
                <a16:creationId xmlns:a16="http://schemas.microsoft.com/office/drawing/2014/main" id="{A3AE1F77-1EC8-47BA-A381-B6618A2FC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Content Placeholder 3">
            <a:extLst>
              <a:ext uri="{FF2B5EF4-FFF2-40B4-BE49-F238E27FC236}">
                <a16:creationId xmlns:a16="http://schemas.microsoft.com/office/drawing/2014/main" id="{A6590D4E-0A6F-4CCB-A55E-A7BE8D914701}"/>
              </a:ext>
            </a:extLst>
          </p:cNvPr>
          <p:cNvPicPr>
            <a:picLocks noChangeAspect="1"/>
          </p:cNvPicPr>
          <p:nvPr/>
        </p:nvPicPr>
        <p:blipFill rotWithShape="1">
          <a:blip r:embed="rId3"/>
          <a:srcRect l="22258" t="15644" r="22849" b="1292"/>
          <a:stretch/>
        </p:blipFill>
        <p:spPr>
          <a:xfrm>
            <a:off x="3714819" y="1590798"/>
            <a:ext cx="6243568" cy="5035135"/>
          </a:xfrm>
          <a:prstGeom prst="rect">
            <a:avLst/>
          </a:prstGeom>
        </p:spPr>
      </p:pic>
    </p:spTree>
    <p:extLst>
      <p:ext uri="{BB962C8B-B14F-4D97-AF65-F5344CB8AC3E}">
        <p14:creationId xmlns:p14="http://schemas.microsoft.com/office/powerpoint/2010/main" val="207656238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362718F4B0894897293A5D0C34F6A2" ma:contentTypeVersion="13" ma:contentTypeDescription="Create a new document." ma:contentTypeScope="" ma:versionID="c0217cdb19715646c0e2bac12615a093">
  <xsd:schema xmlns:xsd="http://www.w3.org/2001/XMLSchema" xmlns:xs="http://www.w3.org/2001/XMLSchema" xmlns:p="http://schemas.microsoft.com/office/2006/metadata/properties" xmlns:ns3="b6f8e720-1faf-4321-a7f0-b8cf699ccded" xmlns:ns4="019bd1a3-a605-4b55-8fd1-b03699884a8a" targetNamespace="http://schemas.microsoft.com/office/2006/metadata/properties" ma:root="true" ma:fieldsID="6b49edfa6d1690a2b270a1d169679cb9" ns3:_="" ns4:_="">
    <xsd:import namespace="b6f8e720-1faf-4321-a7f0-b8cf699ccded"/>
    <xsd:import namespace="019bd1a3-a605-4b55-8fd1-b03699884a8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f8e720-1faf-4321-a7f0-b8cf699cc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19bd1a3-a605-4b55-8fd1-b03699884a8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98794C-E0A8-49D2-A1D4-EEE2A0F3B10E}">
  <ds:schemaRefs>
    <ds:schemaRef ds:uri="http://schemas.microsoft.com/sharepoint/v3/contenttype/forms"/>
  </ds:schemaRefs>
</ds:datastoreItem>
</file>

<file path=customXml/itemProps2.xml><?xml version="1.0" encoding="utf-8"?>
<ds:datastoreItem xmlns:ds="http://schemas.openxmlformats.org/officeDocument/2006/customXml" ds:itemID="{B6CBC66E-0337-43E8-9F5C-624313E348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f8e720-1faf-4321-a7f0-b8cf699ccded"/>
    <ds:schemaRef ds:uri="019bd1a3-a605-4b55-8fd1-b03699884a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9D64FB-A1FA-4A24-8ABA-15403CB04338}">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b6f8e720-1faf-4321-a7f0-b8cf699ccded"/>
    <ds:schemaRef ds:uri="019bd1a3-a605-4b55-8fd1-b03699884a8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97</TotalTime>
  <Words>2273</Words>
  <Application>Microsoft Office PowerPoint</Application>
  <PresentationFormat>Widescreen</PresentationFormat>
  <Paragraphs>139</Paragraphs>
  <Slides>19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Cambria Math</vt:lpstr>
      <vt:lpstr>Gill Sans MT</vt:lpstr>
      <vt:lpstr>Impact</vt:lpstr>
      <vt:lpstr>Badge</vt:lpstr>
      <vt:lpstr>Nutrition in critical illness</vt:lpstr>
      <vt:lpstr>PowerPoint Presentation</vt:lpstr>
      <vt:lpstr>Why do we care?</vt:lpstr>
      <vt:lpstr>When to provide nutrition to our patients</vt:lpstr>
      <vt:lpstr>When to provide nutrition to our patients</vt:lpstr>
      <vt:lpstr>Support for early return to nutrition</vt:lpstr>
      <vt:lpstr>Early return to nutrition in pancreatitis</vt:lpstr>
      <vt:lpstr>Early return to nutrition in pancreatitis</vt:lpstr>
      <vt:lpstr>Support for early return to nutrition</vt:lpstr>
      <vt:lpstr>EARLY return to nutrition in septic peritonitis</vt:lpstr>
      <vt:lpstr>Support for early return to nutrition</vt:lpstr>
      <vt:lpstr>EARLY return to nutrition in septic peritonitis</vt:lpstr>
      <vt:lpstr>EARLY return to nutrition in septic peritonitis</vt:lpstr>
      <vt:lpstr>How many calories?</vt:lpstr>
      <vt:lpstr>Enteral support</vt:lpstr>
      <vt:lpstr>Enteral support</vt:lpstr>
      <vt:lpstr>parenteral support</vt:lpstr>
      <vt:lpstr>parenteral support</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Nutrition in critical illness</dc:title>
  <dc:creator>Noelle D Herrera</dc:creator>
  <cp:lastModifiedBy>Noelle D Herrera</cp:lastModifiedBy>
  <cp:revision>1</cp:revision>
  <dcterms:created xsi:type="dcterms:W3CDTF">2020-01-07T16:31:03Z</dcterms:created>
  <dcterms:modified xsi:type="dcterms:W3CDTF">2020-01-07T21:53:46Z</dcterms:modified>
</cp:coreProperties>
</file>