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7" r:id="rId1"/>
  </p:sldMasterIdLst>
  <p:notesMasterIdLst>
    <p:notesMasterId r:id="rId52"/>
  </p:notesMasterIdLst>
  <p:sldIdLst>
    <p:sldId id="258" r:id="rId2"/>
    <p:sldId id="257" r:id="rId3"/>
    <p:sldId id="269" r:id="rId4"/>
    <p:sldId id="292" r:id="rId5"/>
    <p:sldId id="299" r:id="rId6"/>
    <p:sldId id="263" r:id="rId7"/>
    <p:sldId id="268" r:id="rId8"/>
    <p:sldId id="280" r:id="rId9"/>
    <p:sldId id="279" r:id="rId10"/>
    <p:sldId id="281" r:id="rId11"/>
    <p:sldId id="278" r:id="rId12"/>
    <p:sldId id="264" r:id="rId13"/>
    <p:sldId id="296" r:id="rId14"/>
    <p:sldId id="305" r:id="rId15"/>
    <p:sldId id="270" r:id="rId16"/>
    <p:sldId id="308" r:id="rId17"/>
    <p:sldId id="309" r:id="rId18"/>
    <p:sldId id="310" r:id="rId19"/>
    <p:sldId id="311" r:id="rId20"/>
    <p:sldId id="306" r:id="rId21"/>
    <p:sldId id="317" r:id="rId22"/>
    <p:sldId id="307" r:id="rId23"/>
    <p:sldId id="312" r:id="rId24"/>
    <p:sldId id="313" r:id="rId25"/>
    <p:sldId id="320" r:id="rId26"/>
    <p:sldId id="283" r:id="rId27"/>
    <p:sldId id="287" r:id="rId28"/>
    <p:sldId id="322" r:id="rId29"/>
    <p:sldId id="303" r:id="rId30"/>
    <p:sldId id="286" r:id="rId31"/>
    <p:sldId id="288" r:id="rId32"/>
    <p:sldId id="324" r:id="rId33"/>
    <p:sldId id="325" r:id="rId34"/>
    <p:sldId id="289" r:id="rId35"/>
    <p:sldId id="321" r:id="rId36"/>
    <p:sldId id="275" r:id="rId37"/>
    <p:sldId id="284" r:id="rId38"/>
    <p:sldId id="290" r:id="rId39"/>
    <p:sldId id="323" r:id="rId40"/>
    <p:sldId id="328" r:id="rId41"/>
    <p:sldId id="329" r:id="rId42"/>
    <p:sldId id="327" r:id="rId43"/>
    <p:sldId id="326" r:id="rId44"/>
    <p:sldId id="330" r:id="rId45"/>
    <p:sldId id="331" r:id="rId46"/>
    <p:sldId id="301" r:id="rId47"/>
    <p:sldId id="302" r:id="rId48"/>
    <p:sldId id="332" r:id="rId49"/>
    <p:sldId id="333" r:id="rId50"/>
    <p:sldId id="334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34"/>
    <p:restoredTop sz="82412"/>
  </p:normalViewPr>
  <p:slideViewPr>
    <p:cSldViewPr snapToGrid="0" snapToObjects="1">
      <p:cViewPr>
        <p:scale>
          <a:sx n="96" d="100"/>
          <a:sy n="96" d="100"/>
        </p:scale>
        <p:origin x="160" y="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680132-1443-8E44-AE21-3EC2DDFE94C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3F92B8E-E0B1-7C48-9B67-1C829486A320}">
      <dgm:prSet/>
      <dgm:spPr/>
      <dgm:t>
        <a:bodyPr/>
        <a:lstStyle/>
        <a:p>
          <a:r>
            <a:rPr lang="en-US" dirty="0"/>
            <a:t>Diffusion impairment</a:t>
          </a:r>
        </a:p>
      </dgm:t>
    </dgm:pt>
    <dgm:pt modelId="{742B089E-C38B-3C49-8B45-800F4658BB9B}" type="parTrans" cxnId="{A3BA1336-728E-3D47-8BA1-1234A11A3E31}">
      <dgm:prSet/>
      <dgm:spPr/>
      <dgm:t>
        <a:bodyPr/>
        <a:lstStyle/>
        <a:p>
          <a:endParaRPr lang="en-US"/>
        </a:p>
      </dgm:t>
    </dgm:pt>
    <dgm:pt modelId="{08993C5E-FB2F-5C46-B3AD-4B6493D9AD3D}" type="sibTrans" cxnId="{A3BA1336-728E-3D47-8BA1-1234A11A3E31}">
      <dgm:prSet/>
      <dgm:spPr/>
      <dgm:t>
        <a:bodyPr/>
        <a:lstStyle/>
        <a:p>
          <a:endParaRPr lang="en-US"/>
        </a:p>
      </dgm:t>
    </dgm:pt>
    <dgm:pt modelId="{635969B8-CE1F-0348-B730-626463886B62}">
      <dgm:prSet/>
      <dgm:spPr/>
      <dgm:t>
        <a:bodyPr/>
        <a:lstStyle/>
        <a:p>
          <a:r>
            <a:rPr lang="en-US" dirty="0"/>
            <a:t>Hypoventilation</a:t>
          </a:r>
        </a:p>
      </dgm:t>
    </dgm:pt>
    <dgm:pt modelId="{9CC4E3EE-D040-8D43-B4C8-20C79517504E}" type="parTrans" cxnId="{6E5209B1-8317-8A47-A166-6D5F42E7448C}">
      <dgm:prSet/>
      <dgm:spPr/>
      <dgm:t>
        <a:bodyPr/>
        <a:lstStyle/>
        <a:p>
          <a:endParaRPr lang="en-US"/>
        </a:p>
      </dgm:t>
    </dgm:pt>
    <dgm:pt modelId="{7DE453D8-08A6-584E-9BED-2B3A6DEF8E3A}" type="sibTrans" cxnId="{6E5209B1-8317-8A47-A166-6D5F42E7448C}">
      <dgm:prSet/>
      <dgm:spPr/>
      <dgm:t>
        <a:bodyPr/>
        <a:lstStyle/>
        <a:p>
          <a:endParaRPr lang="en-US"/>
        </a:p>
      </dgm:t>
    </dgm:pt>
    <dgm:pt modelId="{03DB4960-D393-6E47-9CE7-7550D6FE1640}">
      <dgm:prSet/>
      <dgm:spPr/>
      <dgm:t>
        <a:bodyPr/>
        <a:lstStyle/>
        <a:p>
          <a:r>
            <a:rPr lang="en-US" dirty="0"/>
            <a:t>Low PiO</a:t>
          </a:r>
          <a:r>
            <a:rPr lang="en-US" baseline="-25000" dirty="0"/>
            <a:t>2</a:t>
          </a:r>
          <a:endParaRPr lang="en-US" dirty="0"/>
        </a:p>
      </dgm:t>
    </dgm:pt>
    <dgm:pt modelId="{E32EE482-EB2B-784B-A2EE-B77EA88F4E69}" type="parTrans" cxnId="{BAFDA65B-429C-5646-B479-C381323906C6}">
      <dgm:prSet/>
      <dgm:spPr/>
      <dgm:t>
        <a:bodyPr/>
        <a:lstStyle/>
        <a:p>
          <a:endParaRPr lang="en-US"/>
        </a:p>
      </dgm:t>
    </dgm:pt>
    <dgm:pt modelId="{3FD833AD-27B2-2D46-A318-86B723CF4F79}" type="sibTrans" cxnId="{BAFDA65B-429C-5646-B479-C381323906C6}">
      <dgm:prSet/>
      <dgm:spPr/>
      <dgm:t>
        <a:bodyPr/>
        <a:lstStyle/>
        <a:p>
          <a:endParaRPr lang="en-US"/>
        </a:p>
      </dgm:t>
    </dgm:pt>
    <dgm:pt modelId="{7313ABA2-3AF4-3549-87EF-687BB0B9CF69}">
      <dgm:prSet/>
      <dgm:spPr/>
      <dgm:t>
        <a:bodyPr/>
        <a:lstStyle/>
        <a:p>
          <a:r>
            <a:rPr lang="en-US" dirty="0"/>
            <a:t>Shunt</a:t>
          </a:r>
        </a:p>
      </dgm:t>
    </dgm:pt>
    <dgm:pt modelId="{74672D46-0482-6E4C-B3C8-5CF253EF7D9C}" type="parTrans" cxnId="{669F7FB0-1137-ED4A-A8B5-273B8D0839DD}">
      <dgm:prSet/>
      <dgm:spPr/>
      <dgm:t>
        <a:bodyPr/>
        <a:lstStyle/>
        <a:p>
          <a:endParaRPr lang="en-US"/>
        </a:p>
      </dgm:t>
    </dgm:pt>
    <dgm:pt modelId="{6FCFBFB6-EFEE-B943-98BB-71897F519B3A}" type="sibTrans" cxnId="{669F7FB0-1137-ED4A-A8B5-273B8D0839DD}">
      <dgm:prSet/>
      <dgm:spPr/>
      <dgm:t>
        <a:bodyPr/>
        <a:lstStyle/>
        <a:p>
          <a:endParaRPr lang="en-US"/>
        </a:p>
      </dgm:t>
    </dgm:pt>
    <dgm:pt modelId="{1BD8EA65-BE3B-8241-9F29-A630E74BE31A}">
      <dgm:prSet/>
      <dgm:spPr/>
      <dgm:t>
        <a:bodyPr/>
        <a:lstStyle/>
        <a:p>
          <a:r>
            <a:rPr lang="en-US" dirty="0"/>
            <a:t>VQ mismatch</a:t>
          </a:r>
        </a:p>
      </dgm:t>
    </dgm:pt>
    <dgm:pt modelId="{C41E46F6-5C08-5240-855D-650A07C7C0B0}" type="parTrans" cxnId="{83777E7F-55BD-134C-A7AC-57358C6AD34E}">
      <dgm:prSet/>
      <dgm:spPr/>
      <dgm:t>
        <a:bodyPr/>
        <a:lstStyle/>
        <a:p>
          <a:endParaRPr lang="en-US"/>
        </a:p>
      </dgm:t>
    </dgm:pt>
    <dgm:pt modelId="{96A5ABE4-34E6-0042-9412-7B6AA4D4F3E0}" type="sibTrans" cxnId="{83777E7F-55BD-134C-A7AC-57358C6AD34E}">
      <dgm:prSet/>
      <dgm:spPr/>
      <dgm:t>
        <a:bodyPr/>
        <a:lstStyle/>
        <a:p>
          <a:endParaRPr lang="en-US"/>
        </a:p>
      </dgm:t>
    </dgm:pt>
    <dgm:pt modelId="{EF06C711-A6EE-2B4F-A6E7-393B24EDDAD6}">
      <dgm:prSet/>
      <dgm:spPr/>
      <dgm:t>
        <a:bodyPr/>
        <a:lstStyle/>
        <a:p>
          <a:r>
            <a:rPr lang="en-US" dirty="0"/>
            <a:t>Low venous oxygen content</a:t>
          </a:r>
        </a:p>
      </dgm:t>
    </dgm:pt>
    <dgm:pt modelId="{512BB180-D337-A549-AEA7-CD2BD453D002}" type="parTrans" cxnId="{E0DFB429-3F7E-3547-B70D-7706A63ED861}">
      <dgm:prSet/>
      <dgm:spPr/>
      <dgm:t>
        <a:bodyPr/>
        <a:lstStyle/>
        <a:p>
          <a:endParaRPr lang="en-US"/>
        </a:p>
      </dgm:t>
    </dgm:pt>
    <dgm:pt modelId="{ED801983-8AC6-FB4A-9295-DB5403662BEB}" type="sibTrans" cxnId="{E0DFB429-3F7E-3547-B70D-7706A63ED861}">
      <dgm:prSet/>
      <dgm:spPr/>
      <dgm:t>
        <a:bodyPr/>
        <a:lstStyle/>
        <a:p>
          <a:endParaRPr lang="en-US"/>
        </a:p>
      </dgm:t>
    </dgm:pt>
    <dgm:pt modelId="{8AEAE4B4-7D9F-7C4B-9109-D3E3DBB5E8D1}" type="pres">
      <dgm:prSet presAssocID="{72680132-1443-8E44-AE21-3EC2DDFE94C3}" presName="linear" presStyleCnt="0">
        <dgm:presLayoutVars>
          <dgm:animLvl val="lvl"/>
          <dgm:resizeHandles val="exact"/>
        </dgm:presLayoutVars>
      </dgm:prSet>
      <dgm:spPr/>
    </dgm:pt>
    <dgm:pt modelId="{B33B956A-B384-1040-8EB1-C4D49B2AC74A}" type="pres">
      <dgm:prSet presAssocID="{33F92B8E-E0B1-7C48-9B67-1C829486A320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703E09BE-0CA7-C648-B780-D6688C3708B8}" type="pres">
      <dgm:prSet presAssocID="{08993C5E-FB2F-5C46-B3AD-4B6493D9AD3D}" presName="spacer" presStyleCnt="0"/>
      <dgm:spPr/>
    </dgm:pt>
    <dgm:pt modelId="{D3D86D93-9D0A-5749-B02F-FC2D4E2FA332}" type="pres">
      <dgm:prSet presAssocID="{635969B8-CE1F-0348-B730-626463886B62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CF7D0CBB-62F7-AC42-9332-B6CA4A086C94}" type="pres">
      <dgm:prSet presAssocID="{7DE453D8-08A6-584E-9BED-2B3A6DEF8E3A}" presName="spacer" presStyleCnt="0"/>
      <dgm:spPr/>
    </dgm:pt>
    <dgm:pt modelId="{1E9424E0-7F76-E341-8D5C-C6CBC5B787D7}" type="pres">
      <dgm:prSet presAssocID="{03DB4960-D393-6E47-9CE7-7550D6FE1640}" presName="parentText" presStyleLbl="node1" presStyleIdx="2" presStyleCnt="6" custLinFactNeighborY="-16434">
        <dgm:presLayoutVars>
          <dgm:chMax val="0"/>
          <dgm:bulletEnabled val="1"/>
        </dgm:presLayoutVars>
      </dgm:prSet>
      <dgm:spPr/>
    </dgm:pt>
    <dgm:pt modelId="{6C09C957-37EC-8A49-9EB5-54AA4A767311}" type="pres">
      <dgm:prSet presAssocID="{3FD833AD-27B2-2D46-A318-86B723CF4F79}" presName="spacer" presStyleCnt="0"/>
      <dgm:spPr/>
    </dgm:pt>
    <dgm:pt modelId="{5E017DD3-FEF5-7F43-9D07-B58FB95CA3CE}" type="pres">
      <dgm:prSet presAssocID="{EF06C711-A6EE-2B4F-A6E7-393B24EDDAD6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CA606BF0-2804-0244-B09D-5C16AA67CD42}" type="pres">
      <dgm:prSet presAssocID="{ED801983-8AC6-FB4A-9295-DB5403662BEB}" presName="spacer" presStyleCnt="0"/>
      <dgm:spPr/>
    </dgm:pt>
    <dgm:pt modelId="{8CCAB518-6460-0A47-98CA-36104D3D65F8}" type="pres">
      <dgm:prSet presAssocID="{7313ABA2-3AF4-3549-87EF-687BB0B9CF69}" presName="parentText" presStyleLbl="node1" presStyleIdx="4" presStyleCnt="6" custLinFactNeighborY="30082">
        <dgm:presLayoutVars>
          <dgm:chMax val="0"/>
          <dgm:bulletEnabled val="1"/>
        </dgm:presLayoutVars>
      </dgm:prSet>
      <dgm:spPr/>
    </dgm:pt>
    <dgm:pt modelId="{2845CBF5-7CED-B247-B49B-A98EA36DE505}" type="pres">
      <dgm:prSet presAssocID="{6FCFBFB6-EFEE-B943-98BB-71897F519B3A}" presName="spacer" presStyleCnt="0"/>
      <dgm:spPr/>
    </dgm:pt>
    <dgm:pt modelId="{32478926-D7E4-9246-9EF8-F2DF6D8AAD2E}" type="pres">
      <dgm:prSet presAssocID="{1BD8EA65-BE3B-8241-9F29-A630E74BE31A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E0DFB429-3F7E-3547-B70D-7706A63ED861}" srcId="{72680132-1443-8E44-AE21-3EC2DDFE94C3}" destId="{EF06C711-A6EE-2B4F-A6E7-393B24EDDAD6}" srcOrd="3" destOrd="0" parTransId="{512BB180-D337-A549-AEA7-CD2BD453D002}" sibTransId="{ED801983-8AC6-FB4A-9295-DB5403662BEB}"/>
    <dgm:cxn modelId="{850DBE2B-B2F0-4149-B689-147EFBF5C341}" type="presOf" srcId="{EF06C711-A6EE-2B4F-A6E7-393B24EDDAD6}" destId="{5E017DD3-FEF5-7F43-9D07-B58FB95CA3CE}" srcOrd="0" destOrd="0" presId="urn:microsoft.com/office/officeart/2005/8/layout/vList2"/>
    <dgm:cxn modelId="{A3BA1336-728E-3D47-8BA1-1234A11A3E31}" srcId="{72680132-1443-8E44-AE21-3EC2DDFE94C3}" destId="{33F92B8E-E0B1-7C48-9B67-1C829486A320}" srcOrd="0" destOrd="0" parTransId="{742B089E-C38B-3C49-8B45-800F4658BB9B}" sibTransId="{08993C5E-FB2F-5C46-B3AD-4B6493D9AD3D}"/>
    <dgm:cxn modelId="{BA75C747-97B7-EB4F-A160-03DCC6F86D37}" type="presOf" srcId="{33F92B8E-E0B1-7C48-9B67-1C829486A320}" destId="{B33B956A-B384-1040-8EB1-C4D49B2AC74A}" srcOrd="0" destOrd="0" presId="urn:microsoft.com/office/officeart/2005/8/layout/vList2"/>
    <dgm:cxn modelId="{1B3DF953-85BC-6E4E-BFF3-7A82CAE1870B}" type="presOf" srcId="{635969B8-CE1F-0348-B730-626463886B62}" destId="{D3D86D93-9D0A-5749-B02F-FC2D4E2FA332}" srcOrd="0" destOrd="0" presId="urn:microsoft.com/office/officeart/2005/8/layout/vList2"/>
    <dgm:cxn modelId="{BAFDA65B-429C-5646-B479-C381323906C6}" srcId="{72680132-1443-8E44-AE21-3EC2DDFE94C3}" destId="{03DB4960-D393-6E47-9CE7-7550D6FE1640}" srcOrd="2" destOrd="0" parTransId="{E32EE482-EB2B-784B-A2EE-B77EA88F4E69}" sibTransId="{3FD833AD-27B2-2D46-A318-86B723CF4F79}"/>
    <dgm:cxn modelId="{2B14D95C-70A7-1547-BF72-410187A7A864}" type="presOf" srcId="{03DB4960-D393-6E47-9CE7-7550D6FE1640}" destId="{1E9424E0-7F76-E341-8D5C-C6CBC5B787D7}" srcOrd="0" destOrd="0" presId="urn:microsoft.com/office/officeart/2005/8/layout/vList2"/>
    <dgm:cxn modelId="{BF62BF6C-A257-734B-BE61-548D77A8D35B}" type="presOf" srcId="{1BD8EA65-BE3B-8241-9F29-A630E74BE31A}" destId="{32478926-D7E4-9246-9EF8-F2DF6D8AAD2E}" srcOrd="0" destOrd="0" presId="urn:microsoft.com/office/officeart/2005/8/layout/vList2"/>
    <dgm:cxn modelId="{83777E7F-55BD-134C-A7AC-57358C6AD34E}" srcId="{72680132-1443-8E44-AE21-3EC2DDFE94C3}" destId="{1BD8EA65-BE3B-8241-9F29-A630E74BE31A}" srcOrd="5" destOrd="0" parTransId="{C41E46F6-5C08-5240-855D-650A07C7C0B0}" sibTransId="{96A5ABE4-34E6-0042-9412-7B6AA4D4F3E0}"/>
    <dgm:cxn modelId="{BF6F5AAC-9A64-4246-A614-889A389A46BB}" type="presOf" srcId="{7313ABA2-3AF4-3549-87EF-687BB0B9CF69}" destId="{8CCAB518-6460-0A47-98CA-36104D3D65F8}" srcOrd="0" destOrd="0" presId="urn:microsoft.com/office/officeart/2005/8/layout/vList2"/>
    <dgm:cxn modelId="{669F7FB0-1137-ED4A-A8B5-273B8D0839DD}" srcId="{72680132-1443-8E44-AE21-3EC2DDFE94C3}" destId="{7313ABA2-3AF4-3549-87EF-687BB0B9CF69}" srcOrd="4" destOrd="0" parTransId="{74672D46-0482-6E4C-B3C8-5CF253EF7D9C}" sibTransId="{6FCFBFB6-EFEE-B943-98BB-71897F519B3A}"/>
    <dgm:cxn modelId="{6E5209B1-8317-8A47-A166-6D5F42E7448C}" srcId="{72680132-1443-8E44-AE21-3EC2DDFE94C3}" destId="{635969B8-CE1F-0348-B730-626463886B62}" srcOrd="1" destOrd="0" parTransId="{9CC4E3EE-D040-8D43-B4C8-20C79517504E}" sibTransId="{7DE453D8-08A6-584E-9BED-2B3A6DEF8E3A}"/>
    <dgm:cxn modelId="{75F844FC-F292-584A-833A-28911131362F}" type="presOf" srcId="{72680132-1443-8E44-AE21-3EC2DDFE94C3}" destId="{8AEAE4B4-7D9F-7C4B-9109-D3E3DBB5E8D1}" srcOrd="0" destOrd="0" presId="urn:microsoft.com/office/officeart/2005/8/layout/vList2"/>
    <dgm:cxn modelId="{90BB195E-366F-5346-AF70-F2AA51AA5A52}" type="presParOf" srcId="{8AEAE4B4-7D9F-7C4B-9109-D3E3DBB5E8D1}" destId="{B33B956A-B384-1040-8EB1-C4D49B2AC74A}" srcOrd="0" destOrd="0" presId="urn:microsoft.com/office/officeart/2005/8/layout/vList2"/>
    <dgm:cxn modelId="{B05F5B36-7734-CD48-8558-BBBA3ECA51BB}" type="presParOf" srcId="{8AEAE4B4-7D9F-7C4B-9109-D3E3DBB5E8D1}" destId="{703E09BE-0CA7-C648-B780-D6688C3708B8}" srcOrd="1" destOrd="0" presId="urn:microsoft.com/office/officeart/2005/8/layout/vList2"/>
    <dgm:cxn modelId="{21ED5B61-9E68-3F4F-854B-887D7C865EFF}" type="presParOf" srcId="{8AEAE4B4-7D9F-7C4B-9109-D3E3DBB5E8D1}" destId="{D3D86D93-9D0A-5749-B02F-FC2D4E2FA332}" srcOrd="2" destOrd="0" presId="urn:microsoft.com/office/officeart/2005/8/layout/vList2"/>
    <dgm:cxn modelId="{6035F29D-FE90-DF44-B68C-77186AE56A1B}" type="presParOf" srcId="{8AEAE4B4-7D9F-7C4B-9109-D3E3DBB5E8D1}" destId="{CF7D0CBB-62F7-AC42-9332-B6CA4A086C94}" srcOrd="3" destOrd="0" presId="urn:microsoft.com/office/officeart/2005/8/layout/vList2"/>
    <dgm:cxn modelId="{0751AC22-4483-6149-9F13-8D68E370BC9B}" type="presParOf" srcId="{8AEAE4B4-7D9F-7C4B-9109-D3E3DBB5E8D1}" destId="{1E9424E0-7F76-E341-8D5C-C6CBC5B787D7}" srcOrd="4" destOrd="0" presId="urn:microsoft.com/office/officeart/2005/8/layout/vList2"/>
    <dgm:cxn modelId="{94E8079B-1D6D-BD49-ABA4-4B1986E7E645}" type="presParOf" srcId="{8AEAE4B4-7D9F-7C4B-9109-D3E3DBB5E8D1}" destId="{6C09C957-37EC-8A49-9EB5-54AA4A767311}" srcOrd="5" destOrd="0" presId="urn:microsoft.com/office/officeart/2005/8/layout/vList2"/>
    <dgm:cxn modelId="{9B61F45C-3839-D741-A39B-A356F7EF06AE}" type="presParOf" srcId="{8AEAE4B4-7D9F-7C4B-9109-D3E3DBB5E8D1}" destId="{5E017DD3-FEF5-7F43-9D07-B58FB95CA3CE}" srcOrd="6" destOrd="0" presId="urn:microsoft.com/office/officeart/2005/8/layout/vList2"/>
    <dgm:cxn modelId="{CCA84CFF-9BBF-1D40-8D2A-F3487A0E7395}" type="presParOf" srcId="{8AEAE4B4-7D9F-7C4B-9109-D3E3DBB5E8D1}" destId="{CA606BF0-2804-0244-B09D-5C16AA67CD42}" srcOrd="7" destOrd="0" presId="urn:microsoft.com/office/officeart/2005/8/layout/vList2"/>
    <dgm:cxn modelId="{4CE672CF-2142-7048-A7BC-32F211C58FA0}" type="presParOf" srcId="{8AEAE4B4-7D9F-7C4B-9109-D3E3DBB5E8D1}" destId="{8CCAB518-6460-0A47-98CA-36104D3D65F8}" srcOrd="8" destOrd="0" presId="urn:microsoft.com/office/officeart/2005/8/layout/vList2"/>
    <dgm:cxn modelId="{B5AB0D0E-AF6F-674B-A1E5-C2DBCF65224A}" type="presParOf" srcId="{8AEAE4B4-7D9F-7C4B-9109-D3E3DBB5E8D1}" destId="{2845CBF5-7CED-B247-B49B-A98EA36DE505}" srcOrd="9" destOrd="0" presId="urn:microsoft.com/office/officeart/2005/8/layout/vList2"/>
    <dgm:cxn modelId="{F114B22C-8A4B-D94C-83EA-00873F079E5A}" type="presParOf" srcId="{8AEAE4B4-7D9F-7C4B-9109-D3E3DBB5E8D1}" destId="{32478926-D7E4-9246-9EF8-F2DF6D8AAD2E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30548AE-BF45-2543-B04E-D1F82AC39837}" type="doc">
      <dgm:prSet loTypeId="urn:microsoft.com/office/officeart/2005/8/layout/hChevron3" loCatId="" qsTypeId="urn:microsoft.com/office/officeart/2005/8/quickstyle/simple1" qsCatId="simple" csTypeId="urn:microsoft.com/office/officeart/2005/8/colors/accent1_2" csCatId="accent1" phldr="1"/>
      <dgm:spPr/>
    </dgm:pt>
    <dgm:pt modelId="{4A499ACF-EF61-BC43-BCB9-3BF51B8DC889}">
      <dgm:prSet phldrT="[Text]"/>
      <dgm:spPr/>
      <dgm:t>
        <a:bodyPr/>
        <a:lstStyle/>
        <a:p>
          <a:r>
            <a:rPr lang="en-US" dirty="0"/>
            <a:t>Traditional oxygen therapy</a:t>
          </a:r>
        </a:p>
      </dgm:t>
    </dgm:pt>
    <dgm:pt modelId="{BF6BA06F-51E1-F04F-B946-60EF43195249}" type="parTrans" cxnId="{8D785E18-8070-9C41-87C0-90C27AF103B3}">
      <dgm:prSet/>
      <dgm:spPr/>
      <dgm:t>
        <a:bodyPr/>
        <a:lstStyle/>
        <a:p>
          <a:endParaRPr lang="en-US"/>
        </a:p>
      </dgm:t>
    </dgm:pt>
    <dgm:pt modelId="{56ED0AE3-0FD1-CF46-BEF6-5D4E4B1C0377}" type="sibTrans" cxnId="{8D785E18-8070-9C41-87C0-90C27AF103B3}">
      <dgm:prSet/>
      <dgm:spPr/>
      <dgm:t>
        <a:bodyPr/>
        <a:lstStyle/>
        <a:p>
          <a:endParaRPr lang="en-US"/>
        </a:p>
      </dgm:t>
    </dgm:pt>
    <dgm:pt modelId="{52A6B3FE-64E2-FB47-98CD-7DFEFE5477A7}">
      <dgm:prSet phldrT="[Text]"/>
      <dgm:spPr/>
      <dgm:t>
        <a:bodyPr/>
        <a:lstStyle/>
        <a:p>
          <a:r>
            <a:rPr lang="en-US" dirty="0"/>
            <a:t>Non-invasive ventilation</a:t>
          </a:r>
        </a:p>
      </dgm:t>
    </dgm:pt>
    <dgm:pt modelId="{B082BB13-754C-A74C-B842-98C03C9AD572}" type="parTrans" cxnId="{FE38D5C9-E7CE-D941-9DB4-FF4A82414691}">
      <dgm:prSet/>
      <dgm:spPr/>
      <dgm:t>
        <a:bodyPr/>
        <a:lstStyle/>
        <a:p>
          <a:endParaRPr lang="en-US"/>
        </a:p>
      </dgm:t>
    </dgm:pt>
    <dgm:pt modelId="{D49EFB39-FEB4-8B49-9082-6BF18B3C2F7D}" type="sibTrans" cxnId="{FE38D5C9-E7CE-D941-9DB4-FF4A82414691}">
      <dgm:prSet/>
      <dgm:spPr/>
      <dgm:t>
        <a:bodyPr/>
        <a:lstStyle/>
        <a:p>
          <a:endParaRPr lang="en-US"/>
        </a:p>
      </dgm:t>
    </dgm:pt>
    <dgm:pt modelId="{B7782BC8-D397-3B4E-A30F-C2AC6C743378}">
      <dgm:prSet phldrT="[Text]"/>
      <dgm:spPr/>
      <dgm:t>
        <a:bodyPr/>
        <a:lstStyle/>
        <a:p>
          <a:r>
            <a:rPr lang="en-US" dirty="0"/>
            <a:t>Mechanical Ventilation</a:t>
          </a:r>
        </a:p>
      </dgm:t>
    </dgm:pt>
    <dgm:pt modelId="{98CA0037-F5C1-DC41-9456-40A897651EA5}" type="parTrans" cxnId="{D991701B-DE8C-B043-9947-99CABD5EC638}">
      <dgm:prSet/>
      <dgm:spPr/>
      <dgm:t>
        <a:bodyPr/>
        <a:lstStyle/>
        <a:p>
          <a:endParaRPr lang="en-US"/>
        </a:p>
      </dgm:t>
    </dgm:pt>
    <dgm:pt modelId="{64ECC66B-504A-174C-ADA3-F92A628AF8B1}" type="sibTrans" cxnId="{D991701B-DE8C-B043-9947-99CABD5EC638}">
      <dgm:prSet/>
      <dgm:spPr/>
      <dgm:t>
        <a:bodyPr/>
        <a:lstStyle/>
        <a:p>
          <a:endParaRPr lang="en-US"/>
        </a:p>
      </dgm:t>
    </dgm:pt>
    <dgm:pt modelId="{EAD8A029-C8B1-9C4F-9B7F-896E17D851C9}" type="pres">
      <dgm:prSet presAssocID="{130548AE-BF45-2543-B04E-D1F82AC39837}" presName="Name0" presStyleCnt="0">
        <dgm:presLayoutVars>
          <dgm:dir/>
          <dgm:resizeHandles val="exact"/>
        </dgm:presLayoutVars>
      </dgm:prSet>
      <dgm:spPr/>
    </dgm:pt>
    <dgm:pt modelId="{7F2B6F70-7BEE-754A-BAC4-FF2DF89E6DDA}" type="pres">
      <dgm:prSet presAssocID="{4A499ACF-EF61-BC43-BCB9-3BF51B8DC889}" presName="parTxOnly" presStyleLbl="node1" presStyleIdx="0" presStyleCnt="3">
        <dgm:presLayoutVars>
          <dgm:bulletEnabled val="1"/>
        </dgm:presLayoutVars>
      </dgm:prSet>
      <dgm:spPr/>
    </dgm:pt>
    <dgm:pt modelId="{7A3BAFAC-3BEF-5E48-A151-519BAF3DAD53}" type="pres">
      <dgm:prSet presAssocID="{56ED0AE3-0FD1-CF46-BEF6-5D4E4B1C0377}" presName="parSpace" presStyleCnt="0"/>
      <dgm:spPr/>
    </dgm:pt>
    <dgm:pt modelId="{77A8E6E5-2FED-5B4F-9AB8-6BCD546F96AD}" type="pres">
      <dgm:prSet presAssocID="{52A6B3FE-64E2-FB47-98CD-7DFEFE5477A7}" presName="parTxOnly" presStyleLbl="node1" presStyleIdx="1" presStyleCnt="3">
        <dgm:presLayoutVars>
          <dgm:bulletEnabled val="1"/>
        </dgm:presLayoutVars>
      </dgm:prSet>
      <dgm:spPr/>
    </dgm:pt>
    <dgm:pt modelId="{888D8432-90F6-EF46-B5D7-DB0297D7587B}" type="pres">
      <dgm:prSet presAssocID="{D49EFB39-FEB4-8B49-9082-6BF18B3C2F7D}" presName="parSpace" presStyleCnt="0"/>
      <dgm:spPr/>
    </dgm:pt>
    <dgm:pt modelId="{E22B28E9-BAF5-F34F-AC18-D67AA1BC69A9}" type="pres">
      <dgm:prSet presAssocID="{B7782BC8-D397-3B4E-A30F-C2AC6C743378}" presName="parTxOnly" presStyleLbl="node1" presStyleIdx="2" presStyleCnt="3">
        <dgm:presLayoutVars>
          <dgm:bulletEnabled val="1"/>
        </dgm:presLayoutVars>
      </dgm:prSet>
      <dgm:spPr/>
    </dgm:pt>
  </dgm:ptLst>
  <dgm:cxnLst>
    <dgm:cxn modelId="{8D785E18-8070-9C41-87C0-90C27AF103B3}" srcId="{130548AE-BF45-2543-B04E-D1F82AC39837}" destId="{4A499ACF-EF61-BC43-BCB9-3BF51B8DC889}" srcOrd="0" destOrd="0" parTransId="{BF6BA06F-51E1-F04F-B946-60EF43195249}" sibTransId="{56ED0AE3-0FD1-CF46-BEF6-5D4E4B1C0377}"/>
    <dgm:cxn modelId="{D991701B-DE8C-B043-9947-99CABD5EC638}" srcId="{130548AE-BF45-2543-B04E-D1F82AC39837}" destId="{B7782BC8-D397-3B4E-A30F-C2AC6C743378}" srcOrd="2" destOrd="0" parTransId="{98CA0037-F5C1-DC41-9456-40A897651EA5}" sibTransId="{64ECC66B-504A-174C-ADA3-F92A628AF8B1}"/>
    <dgm:cxn modelId="{6545BB42-5150-0745-A3EB-31B6C2C5D80C}" type="presOf" srcId="{52A6B3FE-64E2-FB47-98CD-7DFEFE5477A7}" destId="{77A8E6E5-2FED-5B4F-9AB8-6BCD546F96AD}" srcOrd="0" destOrd="0" presId="urn:microsoft.com/office/officeart/2005/8/layout/hChevron3"/>
    <dgm:cxn modelId="{7A008476-4B2F-CD4E-B5A2-3F0717F97077}" type="presOf" srcId="{4A499ACF-EF61-BC43-BCB9-3BF51B8DC889}" destId="{7F2B6F70-7BEE-754A-BAC4-FF2DF89E6DDA}" srcOrd="0" destOrd="0" presId="urn:microsoft.com/office/officeart/2005/8/layout/hChevron3"/>
    <dgm:cxn modelId="{2655297A-8062-5F46-9CAB-B06749B20C2B}" type="presOf" srcId="{B7782BC8-D397-3B4E-A30F-C2AC6C743378}" destId="{E22B28E9-BAF5-F34F-AC18-D67AA1BC69A9}" srcOrd="0" destOrd="0" presId="urn:microsoft.com/office/officeart/2005/8/layout/hChevron3"/>
    <dgm:cxn modelId="{FE38D5C9-E7CE-D941-9DB4-FF4A82414691}" srcId="{130548AE-BF45-2543-B04E-D1F82AC39837}" destId="{52A6B3FE-64E2-FB47-98CD-7DFEFE5477A7}" srcOrd="1" destOrd="0" parTransId="{B082BB13-754C-A74C-B842-98C03C9AD572}" sibTransId="{D49EFB39-FEB4-8B49-9082-6BF18B3C2F7D}"/>
    <dgm:cxn modelId="{66E26BD8-A096-D149-BCA4-CBF591EF1FB5}" type="presOf" srcId="{130548AE-BF45-2543-B04E-D1F82AC39837}" destId="{EAD8A029-C8B1-9C4F-9B7F-896E17D851C9}" srcOrd="0" destOrd="0" presId="urn:microsoft.com/office/officeart/2005/8/layout/hChevron3"/>
    <dgm:cxn modelId="{784FF2DF-0D59-E746-B645-1D178727EB97}" type="presParOf" srcId="{EAD8A029-C8B1-9C4F-9B7F-896E17D851C9}" destId="{7F2B6F70-7BEE-754A-BAC4-FF2DF89E6DDA}" srcOrd="0" destOrd="0" presId="urn:microsoft.com/office/officeart/2005/8/layout/hChevron3"/>
    <dgm:cxn modelId="{E1598FCA-0DA0-8849-8591-DE8418C27EFE}" type="presParOf" srcId="{EAD8A029-C8B1-9C4F-9B7F-896E17D851C9}" destId="{7A3BAFAC-3BEF-5E48-A151-519BAF3DAD53}" srcOrd="1" destOrd="0" presId="urn:microsoft.com/office/officeart/2005/8/layout/hChevron3"/>
    <dgm:cxn modelId="{804EF601-B255-5545-B813-4C770D97000A}" type="presParOf" srcId="{EAD8A029-C8B1-9C4F-9B7F-896E17D851C9}" destId="{77A8E6E5-2FED-5B4F-9AB8-6BCD546F96AD}" srcOrd="2" destOrd="0" presId="urn:microsoft.com/office/officeart/2005/8/layout/hChevron3"/>
    <dgm:cxn modelId="{C67B55E8-96B7-654C-A627-C2BCA31615DA}" type="presParOf" srcId="{EAD8A029-C8B1-9C4F-9B7F-896E17D851C9}" destId="{888D8432-90F6-EF46-B5D7-DB0297D7587B}" srcOrd="3" destOrd="0" presId="urn:microsoft.com/office/officeart/2005/8/layout/hChevron3"/>
    <dgm:cxn modelId="{59723705-01B0-DD49-B20A-A5D0A18B6058}" type="presParOf" srcId="{EAD8A029-C8B1-9C4F-9B7F-896E17D851C9}" destId="{E22B28E9-BAF5-F34F-AC18-D67AA1BC69A9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3B956A-B384-1040-8EB1-C4D49B2AC74A}">
      <dsp:nvSpPr>
        <dsp:cNvPr id="0" name=""/>
        <dsp:cNvSpPr/>
      </dsp:nvSpPr>
      <dsp:spPr>
        <a:xfrm>
          <a:off x="0" y="8469"/>
          <a:ext cx="5257800" cy="65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Diffusion impairment</a:t>
          </a:r>
        </a:p>
      </dsp:txBody>
      <dsp:txXfrm>
        <a:off x="31984" y="40453"/>
        <a:ext cx="5193832" cy="591232"/>
      </dsp:txXfrm>
    </dsp:sp>
    <dsp:sp modelId="{D3D86D93-9D0A-5749-B02F-FC2D4E2FA332}">
      <dsp:nvSpPr>
        <dsp:cNvPr id="0" name=""/>
        <dsp:cNvSpPr/>
      </dsp:nvSpPr>
      <dsp:spPr>
        <a:xfrm>
          <a:off x="0" y="744309"/>
          <a:ext cx="5257800" cy="65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Hypoventilation</a:t>
          </a:r>
        </a:p>
      </dsp:txBody>
      <dsp:txXfrm>
        <a:off x="31984" y="776293"/>
        <a:ext cx="5193832" cy="591232"/>
      </dsp:txXfrm>
    </dsp:sp>
    <dsp:sp modelId="{1E9424E0-7F76-E341-8D5C-C6CBC5B787D7}">
      <dsp:nvSpPr>
        <dsp:cNvPr id="0" name=""/>
        <dsp:cNvSpPr/>
      </dsp:nvSpPr>
      <dsp:spPr>
        <a:xfrm>
          <a:off x="0" y="1466896"/>
          <a:ext cx="5257800" cy="65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Low PiO</a:t>
          </a:r>
          <a:r>
            <a:rPr lang="en-US" sz="2800" kern="1200" baseline="-25000" dirty="0"/>
            <a:t>2</a:t>
          </a:r>
          <a:endParaRPr lang="en-US" sz="2800" kern="1200" dirty="0"/>
        </a:p>
      </dsp:txBody>
      <dsp:txXfrm>
        <a:off x="31984" y="1498880"/>
        <a:ext cx="5193832" cy="591232"/>
      </dsp:txXfrm>
    </dsp:sp>
    <dsp:sp modelId="{5E017DD3-FEF5-7F43-9D07-B58FB95CA3CE}">
      <dsp:nvSpPr>
        <dsp:cNvPr id="0" name=""/>
        <dsp:cNvSpPr/>
      </dsp:nvSpPr>
      <dsp:spPr>
        <a:xfrm>
          <a:off x="0" y="2215989"/>
          <a:ext cx="5257800" cy="65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Low venous oxygen content</a:t>
          </a:r>
        </a:p>
      </dsp:txBody>
      <dsp:txXfrm>
        <a:off x="31984" y="2247973"/>
        <a:ext cx="5193832" cy="591232"/>
      </dsp:txXfrm>
    </dsp:sp>
    <dsp:sp modelId="{8CCAB518-6460-0A47-98CA-36104D3D65F8}">
      <dsp:nvSpPr>
        <dsp:cNvPr id="0" name=""/>
        <dsp:cNvSpPr/>
      </dsp:nvSpPr>
      <dsp:spPr>
        <a:xfrm>
          <a:off x="0" y="2976087"/>
          <a:ext cx="5257800" cy="65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Shunt</a:t>
          </a:r>
        </a:p>
      </dsp:txBody>
      <dsp:txXfrm>
        <a:off x="31984" y="3008071"/>
        <a:ext cx="5193832" cy="591232"/>
      </dsp:txXfrm>
    </dsp:sp>
    <dsp:sp modelId="{32478926-D7E4-9246-9EF8-F2DF6D8AAD2E}">
      <dsp:nvSpPr>
        <dsp:cNvPr id="0" name=""/>
        <dsp:cNvSpPr/>
      </dsp:nvSpPr>
      <dsp:spPr>
        <a:xfrm>
          <a:off x="0" y="3687669"/>
          <a:ext cx="5257800" cy="65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VQ mismatch</a:t>
          </a:r>
        </a:p>
      </dsp:txBody>
      <dsp:txXfrm>
        <a:off x="31984" y="3719653"/>
        <a:ext cx="5193832" cy="5912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2B6F70-7BEE-754A-BAC4-FF2DF89E6DDA}">
      <dsp:nvSpPr>
        <dsp:cNvPr id="0" name=""/>
        <dsp:cNvSpPr/>
      </dsp:nvSpPr>
      <dsp:spPr>
        <a:xfrm>
          <a:off x="4031" y="1715486"/>
          <a:ext cx="3525507" cy="141020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40005" bIns="8001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Traditional oxygen therapy</a:t>
          </a:r>
        </a:p>
      </dsp:txBody>
      <dsp:txXfrm>
        <a:off x="4031" y="1715486"/>
        <a:ext cx="3172957" cy="1410202"/>
      </dsp:txXfrm>
    </dsp:sp>
    <dsp:sp modelId="{77A8E6E5-2FED-5B4F-9AB8-6BCD546F96AD}">
      <dsp:nvSpPr>
        <dsp:cNvPr id="0" name=""/>
        <dsp:cNvSpPr/>
      </dsp:nvSpPr>
      <dsp:spPr>
        <a:xfrm>
          <a:off x="2824437" y="1715486"/>
          <a:ext cx="3525507" cy="141020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015" tIns="80010" rIns="40005" bIns="8001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Non-invasive ventilation</a:t>
          </a:r>
        </a:p>
      </dsp:txBody>
      <dsp:txXfrm>
        <a:off x="3529538" y="1715486"/>
        <a:ext cx="2115305" cy="1410202"/>
      </dsp:txXfrm>
    </dsp:sp>
    <dsp:sp modelId="{E22B28E9-BAF5-F34F-AC18-D67AA1BC69A9}">
      <dsp:nvSpPr>
        <dsp:cNvPr id="0" name=""/>
        <dsp:cNvSpPr/>
      </dsp:nvSpPr>
      <dsp:spPr>
        <a:xfrm>
          <a:off x="5644843" y="1715486"/>
          <a:ext cx="3525507" cy="141020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015" tIns="80010" rIns="40005" bIns="8001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Mechanical Ventilation</a:t>
          </a:r>
        </a:p>
      </dsp:txBody>
      <dsp:txXfrm>
        <a:off x="6349944" y="1715486"/>
        <a:ext cx="2115305" cy="14102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7018AB-2B10-AE4D-8254-B4FFD60CC8B3}" type="datetimeFigureOut">
              <a:rPr lang="en-US" smtClean="0"/>
              <a:t>2/28/21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49BFE5-71C5-4D42-B6EE-2D90165C2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61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CO2 and O2 are PERFUSION limited under normal circumstances, so PaO2=PAO2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49BFE5-71C5-4D42-B6EE-2D90165C26D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7711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49BFE5-71C5-4D42-B6EE-2D90165C26D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5351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Chart out of SACCM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49BFE5-71C5-4D42-B6EE-2D90165C26D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8639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Chart out of SACCM summarizing 2002 JVECC study examining tracheal FiO</a:t>
            </a:r>
            <a:r>
              <a:rPr lang="en-US" baseline="-25000" dirty="0"/>
              <a:t>2</a:t>
            </a:r>
            <a:r>
              <a:rPr lang="en-US" baseline="0" dirty="0"/>
              <a:t> and patient comfort level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49BFE5-71C5-4D42-B6EE-2D90165C26D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6187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49BFE5-71C5-4D42-B6EE-2D90165C26D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4452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49BFE5-71C5-4D42-B6EE-2D90165C26D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8840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49BFE5-71C5-4D42-B6EE-2D90165C26D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4129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Non-invasive Ventilation provides increased ventilatory/oxygen support and is  generally used to bridge the gap between cases failing traditional oxygen therapy (TOT) and those that would formerly have have required mechanical ventilation </a:t>
            </a:r>
          </a:p>
          <a:p>
            <a:endParaRPr lang="en-US" dirty="0"/>
          </a:p>
          <a:p>
            <a:r>
              <a:rPr lang="en-US" dirty="0"/>
              <a:t>Provides pressure support via the upper airways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49BFE5-71C5-4D42-B6EE-2D90165C26D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9288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49BFE5-71C5-4D42-B6EE-2D90165C26D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310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Total of 3 studies investigating CPAP in veterinary medicine (1 in dogs, 2 in cats; 1 case report and 1 )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49BFE5-71C5-4D42-B6EE-2D90165C26D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9673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Two most common machines used include the </a:t>
            </a:r>
            <a:r>
              <a:rPr lang="en-US" dirty="0" err="1"/>
              <a:t>vapotherm</a:t>
            </a:r>
            <a:r>
              <a:rPr lang="en-US" dirty="0"/>
              <a:t> and </a:t>
            </a:r>
            <a:r>
              <a:rPr lang="en-US" dirty="0" err="1"/>
              <a:t>optiflow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49BFE5-71C5-4D42-B6EE-2D90165C26D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2964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Mechanisms of hypoxemia review! Name them!</a:t>
            </a:r>
          </a:p>
          <a:p>
            <a:r>
              <a:rPr lang="en-US" dirty="0"/>
              <a:t>Which one is not responsive to oxygen supplementation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49BFE5-71C5-4D42-B6EE-2D90165C26D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7283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2019 randomized experimental crossover study of 8 healthy beagle dogs published in 2019 in JVECC by </a:t>
            </a:r>
            <a:r>
              <a:rPr lang="en-US" dirty="0" err="1"/>
              <a:t>Jagodich</a:t>
            </a:r>
            <a:r>
              <a:rPr lang="en-US" dirty="0"/>
              <a:t> et al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Suggested that flow rates between 1-2L/kg/min provided level of CPAP without significant increase inpatient discomfort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Flow rate of 1L/kg/min provided 4.2cmH20 CPAP and 2L/kg/min provided 6.56cmH20 CPAP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In both tolerance and respiratory scores, lower numbers were more favorable.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49BFE5-71C5-4D42-B6EE-2D90165C26DF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1991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49BFE5-71C5-4D42-B6EE-2D90165C26DF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8749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Hopper et al 2007 investigated the prognosis associated with long-term MV defined as MV of &gt;/=24h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49BFE5-71C5-4D42-B6EE-2D90165C26DF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65767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Hopper et al 2007 investigated the prognosis associated with long-term MV defined as MV of &gt;/=24h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49BFE5-71C5-4D42-B6EE-2D90165C26DF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86486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American Thoracic Society recommends maintaining ET tube cuff pressure above 20mmH2O to prevent VAP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49BFE5-71C5-4D42-B6EE-2D90165C26DF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7688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49BFE5-71C5-4D42-B6EE-2D90165C26D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8170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Method dependent on patient stability, size, degree of hypoxemia etc. </a:t>
            </a:r>
          </a:p>
          <a:p>
            <a:r>
              <a:rPr lang="en-US" dirty="0"/>
              <a:t>Also dependent on on  characteristics of oxygen failure: hypoxemia vs </a:t>
            </a:r>
            <a:r>
              <a:rPr lang="en-US" dirty="0" err="1"/>
              <a:t>hypercapneic</a:t>
            </a:r>
            <a:r>
              <a:rPr lang="en-US" dirty="0"/>
              <a:t> (ventilatory) failure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49BFE5-71C5-4D42-B6EE-2D90165C26D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0546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1997 Study evaluated amount of oxygen administered via facemasks/flow by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49BFE5-71C5-4D42-B6EE-2D90165C26D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1294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49BFE5-71C5-4D42-B6EE-2D90165C26D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3095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Study performed in 1996 established protocol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49BFE5-71C5-4D42-B6EE-2D90165C26D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1399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49BFE5-71C5-4D42-B6EE-2D90165C26D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632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49BFE5-71C5-4D42-B6EE-2D90165C26D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326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smtClean="0"/>
              <a:t>2/28/21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517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smtClean="0"/>
              <a:t>2/28/21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758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smtClean="0"/>
              <a:t>2/28/21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354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smtClean="0"/>
              <a:t>2/28/21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331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smtClean="0"/>
              <a:t>2/28/21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4641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3E5059C3-6A89-4494-99FF-5A4D6FFD50EB}" type="datetimeFigureOut">
              <a:rPr lang="en-US" smtClean="0"/>
              <a:t>2/28/21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923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smtClean="0"/>
              <a:t>2/28/21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653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2/28/21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0780873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smtClean="0"/>
              <a:t>2/28/21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383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smtClean="0"/>
              <a:t>2/28/21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934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smtClean="0"/>
              <a:t>2/28/21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23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smtClean="0"/>
              <a:t>2/28/21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077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3CBC1C18-307B-4F68-A007-B5B542270E8D}" type="datetimeFigureOut">
              <a:rPr lang="en-US" smtClean="0"/>
              <a:t>2/28/21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n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514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files.brief.vet/migration/article/29316/ask_oxygen-therapy_fig1-29316-article.pn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hyperlink" Target="https://www.veterinarypracticenews.com/wp-content/uploads/2019/03/Oxygen-Cat-with-oxygen-mask.jpg" TargetMode="Externa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files.brief.vet/migration/article/41761/supplemental-oxygen_figure-1-41761-article.pn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todaysveterinarypractice.com/wp-content/uploads/sites/4/2018/06/T1807F03Fig04.jpg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rckvetmanual.com/-/media/manual/veterinary/images/ddd_dog_lungs_and_airways.gif?thn=0&amp;sc_lang=en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s://media.makeameme.org/created/just-keep-breathing-fff36d11a7.jpg" TargetMode="Externa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2460/ajvr.78.5.624" TargetMode="External"/><Relationship Id="rId3" Type="http://schemas.openxmlformats.org/officeDocument/2006/relationships/hyperlink" Target="https://doi.org/10.2460/javma.2001.218.1598" TargetMode="External"/><Relationship Id="rId7" Type="http://schemas.openxmlformats.org/officeDocument/2006/relationships/hyperlink" Target="https://doi.org/10.1111/vec.12920" TargetMode="External"/><Relationship Id="rId2" Type="http://schemas.openxmlformats.org/officeDocument/2006/relationships/hyperlink" Target="https://doi.org/10.1016/j.cvsm.2013.03.009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rg/10.2460/javma.2000.217.1505" TargetMode="External"/><Relationship Id="rId11" Type="http://schemas.openxmlformats.org/officeDocument/2006/relationships/hyperlink" Target="https://doi.org/10.1111/vec.12230" TargetMode="External"/><Relationship Id="rId5" Type="http://schemas.openxmlformats.org/officeDocument/2006/relationships/hyperlink" Target="https://doi.org/10.1111/j.1476-4431.2009.00458.x" TargetMode="External"/><Relationship Id="rId10" Type="http://schemas.openxmlformats.org/officeDocument/2006/relationships/hyperlink" Target="https://doi.org/10.1046/j.1435-6935.2002.t01-1-00049.x" TargetMode="External"/><Relationship Id="rId4" Type="http://schemas.openxmlformats.org/officeDocument/2006/relationships/hyperlink" Target="https://doi.org/10.1111/j.1476-4431.2010.00579.x" TargetMode="External"/><Relationship Id="rId9" Type="http://schemas.openxmlformats.org/officeDocument/2006/relationships/hyperlink" Target="https://doi.org/10.1111/vec.13002" TargetMode="Externa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111/vec.12495" TargetMode="External"/><Relationship Id="rId3" Type="http://schemas.openxmlformats.org/officeDocument/2006/relationships/hyperlink" Target="https://doi.org/10.1378/chest.88.6.900" TargetMode="External"/><Relationship Id="rId7" Type="http://schemas.openxmlformats.org/officeDocument/2006/relationships/hyperlink" Target="https://doi.org/10.1093/cid/ciw353" TargetMode="External"/><Relationship Id="rId2" Type="http://schemas.openxmlformats.org/officeDocument/2006/relationships/hyperlink" Target="https://doi.org/10.1111/j.1476-4431.2011.00635.x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rg/10.1111/vec.12971" TargetMode="External"/><Relationship Id="rId5" Type="http://schemas.openxmlformats.org/officeDocument/2006/relationships/hyperlink" Target="https://doi.org/10.1111/vec.12970" TargetMode="External"/><Relationship Id="rId4" Type="http://schemas.openxmlformats.org/officeDocument/2006/relationships/hyperlink" Target="https://doi.org/10.1111/vec.12817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rckvetmanual.com/-/media/manual/veterinary/images/ddd_dog_lungs_and_airways.gif?thn=0&amp;sc_lang=en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111/j.1751-0813.2008.00350.x" TargetMode="External"/><Relationship Id="rId3" Type="http://schemas.openxmlformats.org/officeDocument/2006/relationships/hyperlink" Target="https://doi.org/10.1155/2011/260482" TargetMode="External"/><Relationship Id="rId7" Type="http://schemas.openxmlformats.org/officeDocument/2006/relationships/hyperlink" Target="https://doi.org/10.1111/j.1476-4431.2011.00669.x" TargetMode="External"/><Relationship Id="rId2" Type="http://schemas.openxmlformats.org/officeDocument/2006/relationships/hyperlink" Target="https://doi.org/10.2460/javma.2005.226.92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rg/10.1002/9781119028994.ch188" TargetMode="External"/><Relationship Id="rId5" Type="http://schemas.openxmlformats.org/officeDocument/2006/relationships/hyperlink" Target="https://doi.org/10.1111/jsap.13058" TargetMode="External"/><Relationship Id="rId4" Type="http://schemas.openxmlformats.org/officeDocument/2006/relationships/hyperlink" Target="https://www.nejm.org/doi/pdf/10.1056/NEJM199404143301507?articleTools=true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1738F-4F24-504D-9A79-C185022946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Hypoxemia: </a:t>
            </a:r>
            <a:br>
              <a:rPr lang="en-US" dirty="0"/>
            </a:br>
            <a:r>
              <a:rPr lang="en-US" dirty="0"/>
              <a:t>Oxygen Therapy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7F3E8F-6607-5746-B7FD-CA9D3F5A02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Jessica Sands, DVM</a:t>
            </a:r>
          </a:p>
          <a:p>
            <a:r>
              <a:rPr lang="en-US" dirty="0"/>
              <a:t>Small Animal Emergency and Critical Care (ECC) Resident</a:t>
            </a:r>
          </a:p>
        </p:txBody>
      </p:sp>
    </p:spTree>
    <p:extLst>
      <p:ext uri="{BB962C8B-B14F-4D97-AF65-F5344CB8AC3E}">
        <p14:creationId xmlns:p14="http://schemas.microsoft.com/office/powerpoint/2010/main" val="32594694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1BA74-0F8A-4945-89D9-CF49C04C0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PaO</a:t>
            </a:r>
            <a:r>
              <a:rPr lang="en-US" baseline="-25000" dirty="0"/>
              <a:t>2</a:t>
            </a:r>
            <a:r>
              <a:rPr lang="en-US" dirty="0"/>
              <a:t>/F</a:t>
            </a:r>
            <a:r>
              <a:rPr lang="en-US" baseline="-25000" dirty="0"/>
              <a:t>i</a:t>
            </a:r>
            <a:r>
              <a:rPr lang="en-US" dirty="0"/>
              <a:t>O</a:t>
            </a:r>
            <a:r>
              <a:rPr lang="en-US" baseline="-25000" dirty="0"/>
              <a:t>2</a:t>
            </a:r>
            <a:r>
              <a:rPr lang="en-US" dirty="0"/>
              <a:t> Ratio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B532C2-44A2-AF4A-86B3-44F6F896C7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Calculation of gas exchange efficiency</a:t>
            </a:r>
          </a:p>
          <a:p>
            <a:pPr lvl="1"/>
            <a:r>
              <a:rPr lang="en-US" dirty="0"/>
              <a:t>Normal: &gt;400</a:t>
            </a:r>
          </a:p>
          <a:p>
            <a:pPr lvl="1"/>
            <a:r>
              <a:rPr lang="en-US" dirty="0"/>
              <a:t>Severe gas exchange impairment (ALI): 200-300</a:t>
            </a:r>
          </a:p>
          <a:p>
            <a:pPr lvl="1"/>
            <a:r>
              <a:rPr lang="en-US" dirty="0"/>
              <a:t>ARDS: &lt;200</a:t>
            </a:r>
          </a:p>
          <a:p>
            <a:r>
              <a:rPr lang="en-US" dirty="0"/>
              <a:t>Better estimate of pulmonary function when patient receiving supplemental O</a:t>
            </a:r>
            <a:r>
              <a:rPr lang="en-US" baseline="-25000" dirty="0"/>
              <a:t>2</a:t>
            </a:r>
            <a:endParaRPr lang="en-US" dirty="0"/>
          </a:p>
          <a:p>
            <a:pPr lvl="1"/>
            <a:r>
              <a:rPr lang="en-US" dirty="0"/>
              <a:t>Can be used to guide escalation of care</a:t>
            </a:r>
          </a:p>
        </p:txBody>
      </p:sp>
    </p:spTree>
    <p:extLst>
      <p:ext uri="{BB962C8B-B14F-4D97-AF65-F5344CB8AC3E}">
        <p14:creationId xmlns:p14="http://schemas.microsoft.com/office/powerpoint/2010/main" val="12525536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120BA-5024-E449-99A1-4491B9AF1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Need For Supplemental Oxygen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7C29C8-8610-ED4E-8668-5A2ED5FA69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Hypoxemia Definition: </a:t>
            </a:r>
          </a:p>
          <a:p>
            <a:pPr lvl="1"/>
            <a:r>
              <a:rPr lang="en-US" dirty="0"/>
              <a:t>SpO2 &lt;95%</a:t>
            </a:r>
          </a:p>
          <a:p>
            <a:pPr lvl="1"/>
            <a:r>
              <a:rPr lang="en-US" dirty="0"/>
              <a:t>PaO</a:t>
            </a:r>
            <a:r>
              <a:rPr lang="en-US" baseline="-25000" dirty="0"/>
              <a:t>2</a:t>
            </a:r>
            <a:r>
              <a:rPr lang="en-US" dirty="0"/>
              <a:t> &lt;80mmHg</a:t>
            </a:r>
          </a:p>
          <a:p>
            <a:r>
              <a:rPr lang="en-US" dirty="0"/>
              <a:t>Clinical Indications for oxygen supplementation:</a:t>
            </a:r>
          </a:p>
          <a:p>
            <a:pPr lvl="1"/>
            <a:r>
              <a:rPr lang="en-US" dirty="0"/>
              <a:t>SpO</a:t>
            </a:r>
            <a:r>
              <a:rPr lang="en-US" baseline="-25000" dirty="0"/>
              <a:t>2</a:t>
            </a:r>
            <a:r>
              <a:rPr lang="en-US" dirty="0"/>
              <a:t> &lt;93%</a:t>
            </a:r>
          </a:p>
          <a:p>
            <a:pPr lvl="1"/>
            <a:r>
              <a:rPr lang="en-US" dirty="0"/>
              <a:t>PaO</a:t>
            </a:r>
            <a:r>
              <a:rPr lang="en-US" baseline="-25000" dirty="0"/>
              <a:t>2</a:t>
            </a:r>
            <a:r>
              <a:rPr lang="en-US" dirty="0"/>
              <a:t> &lt;70mmHg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7141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F470F5B-A402-FD46-9A77-D592E81A8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 of Oxygen Supplementation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7739F199-C4CB-804B-BD15-E37AC7B3B4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86939077"/>
              </p:ext>
            </p:extLst>
          </p:nvPr>
        </p:nvGraphicFramePr>
        <p:xfrm>
          <a:off x="2167128" y="3212116"/>
          <a:ext cx="9174382" cy="4841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591454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864A8-6828-5145-B46C-16938C017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Traditional Oxygen Therapy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1DEB19-DEA2-6140-AD3C-3763EF40C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65774" y="5020055"/>
            <a:ext cx="9052560" cy="166096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Flow-by/ Facemask</a:t>
            </a:r>
          </a:p>
          <a:p>
            <a:r>
              <a:rPr lang="en-US" dirty="0"/>
              <a:t>Nasal/Nasopharyngeal Prongs</a:t>
            </a:r>
          </a:p>
          <a:p>
            <a:r>
              <a:rPr lang="en-US" dirty="0"/>
              <a:t>Oxygen Hood</a:t>
            </a:r>
          </a:p>
          <a:p>
            <a:r>
              <a:rPr lang="en-US" dirty="0"/>
              <a:t>Oxygen Cage</a:t>
            </a:r>
          </a:p>
          <a:p>
            <a:r>
              <a:rPr lang="en-US" dirty="0"/>
              <a:t>Transtracheal Oxygen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54242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B9796-B278-A44E-BD3D-A9FFC509A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Flow-by and Face Masks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0290B0B-5DFA-0641-8821-3767DA1B5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090435"/>
            <a:ext cx="10058400" cy="4050792"/>
          </a:xfrm>
        </p:spPr>
        <p:txBody>
          <a:bodyPr/>
          <a:lstStyle/>
          <a:p>
            <a:pPr lvl="1"/>
            <a:r>
              <a:rPr lang="en-US" dirty="0"/>
              <a:t>Setup </a:t>
            </a:r>
          </a:p>
          <a:p>
            <a:pPr lvl="2"/>
            <a:r>
              <a:rPr lang="en-US" dirty="0"/>
              <a:t>Administered to patient with O</a:t>
            </a:r>
            <a:r>
              <a:rPr lang="en-US" baseline="-25000" dirty="0"/>
              <a:t>2</a:t>
            </a:r>
            <a:r>
              <a:rPr lang="en-US" dirty="0"/>
              <a:t> hose +/- mask</a:t>
            </a:r>
          </a:p>
          <a:p>
            <a:pPr lvl="1"/>
            <a:r>
              <a:rPr lang="en-US" dirty="0"/>
              <a:t>FiO</a:t>
            </a:r>
            <a:r>
              <a:rPr lang="en-US" baseline="-25000" dirty="0"/>
              <a:t>2</a:t>
            </a:r>
            <a:r>
              <a:rPr lang="en-US" dirty="0"/>
              <a:t> 25-40%</a:t>
            </a:r>
          </a:p>
          <a:p>
            <a:pPr lvl="2"/>
            <a:r>
              <a:rPr lang="en-US" dirty="0"/>
              <a:t>O</a:t>
            </a:r>
            <a:r>
              <a:rPr lang="en-US" baseline="-25000" dirty="0"/>
              <a:t>2 </a:t>
            </a:r>
            <a:r>
              <a:rPr lang="en-US" dirty="0"/>
              <a:t>Flow of ~2-3L/minute</a:t>
            </a:r>
          </a:p>
          <a:p>
            <a:pPr lvl="1"/>
            <a:endParaRPr lang="en-US" dirty="0"/>
          </a:p>
        </p:txBody>
      </p:sp>
      <p:pic>
        <p:nvPicPr>
          <p:cNvPr id="10242" name="Picture 2" descr="Oxygen Therapy | Clinician's Brief">
            <a:hlinkClick r:id="rId3"/>
            <a:extLst>
              <a:ext uri="{FF2B5EF4-FFF2-40B4-BE49-F238E27FC236}">
                <a16:creationId xmlns:a16="http://schemas.microsoft.com/office/drawing/2014/main" id="{0761CF38-ABF8-5A4D-8708-10F3595359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0005" y="3408812"/>
            <a:ext cx="2710426" cy="2710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Seven options to provide life-saving oxygen">
            <a:hlinkClick r:id="rId5"/>
            <a:extLst>
              <a:ext uri="{FF2B5EF4-FFF2-40B4-BE49-F238E27FC236}">
                <a16:creationId xmlns:a16="http://schemas.microsoft.com/office/drawing/2014/main" id="{4B09D8E9-1BEA-6B4B-B269-01C2A901F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1570" y="3206298"/>
            <a:ext cx="3913239" cy="2934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30027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B9796-B278-A44E-BD3D-A9FFC509A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Flow-by and Face Masks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62D943-DE66-FA43-8625-4E4CC2B5FD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0290B0B-5DFA-0641-8821-3767DA1B514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Easily/quickly administered</a:t>
            </a:r>
          </a:p>
          <a:p>
            <a:pPr lvl="1"/>
            <a:r>
              <a:rPr lang="en-US" dirty="0"/>
              <a:t>Good for triage exam</a:t>
            </a:r>
          </a:p>
          <a:p>
            <a:r>
              <a:rPr lang="en-US" dirty="0"/>
              <a:t>Patient easily accessed during administration</a:t>
            </a:r>
          </a:p>
          <a:p>
            <a:pPr lvl="1"/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C09A315-A297-CA4A-9E5A-BAA2FA34A1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Cons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E552217-C81E-3C4A-AF41-53131A2242E0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Large amount of supplemental O</a:t>
            </a:r>
            <a:r>
              <a:rPr lang="en-US" baseline="-25000" dirty="0"/>
              <a:t>2</a:t>
            </a:r>
            <a:r>
              <a:rPr lang="en-US" dirty="0"/>
              <a:t> wasted to the environment</a:t>
            </a:r>
          </a:p>
          <a:p>
            <a:r>
              <a:rPr lang="en-US" dirty="0"/>
              <a:t>Limited increase in FiO2</a:t>
            </a:r>
          </a:p>
          <a:p>
            <a:r>
              <a:rPr lang="en-US" dirty="0"/>
              <a:t>Facemasks trap heat in larger patients</a:t>
            </a:r>
          </a:p>
          <a:p>
            <a:r>
              <a:rPr lang="en-US" dirty="0"/>
              <a:t>Less useful in mobile patients</a:t>
            </a:r>
          </a:p>
        </p:txBody>
      </p:sp>
    </p:spTree>
    <p:extLst>
      <p:ext uri="{BB962C8B-B14F-4D97-AF65-F5344CB8AC3E}">
        <p14:creationId xmlns:p14="http://schemas.microsoft.com/office/powerpoint/2010/main" val="37716221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B9796-B278-A44E-BD3D-A9FFC509A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Oxygen Hood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0290B0B-5DFA-0641-8821-3767DA1B5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090435"/>
            <a:ext cx="10058400" cy="4050792"/>
          </a:xfrm>
        </p:spPr>
        <p:txBody>
          <a:bodyPr/>
          <a:lstStyle/>
          <a:p>
            <a:pPr lvl="1"/>
            <a:r>
              <a:rPr lang="en-US" dirty="0"/>
              <a:t>Setup</a:t>
            </a:r>
          </a:p>
          <a:p>
            <a:pPr lvl="2"/>
            <a:r>
              <a:rPr lang="en-US" dirty="0"/>
              <a:t>Typically a large e-collar covered with saran wrap</a:t>
            </a:r>
          </a:p>
          <a:p>
            <a:pPr lvl="2"/>
            <a:r>
              <a:rPr lang="en-US" dirty="0"/>
              <a:t>O</a:t>
            </a:r>
            <a:r>
              <a:rPr lang="en-US" baseline="-25000" dirty="0"/>
              <a:t>2</a:t>
            </a:r>
            <a:r>
              <a:rPr lang="en-US" dirty="0"/>
              <a:t> provided via oxygen hose</a:t>
            </a:r>
          </a:p>
          <a:p>
            <a:pPr lvl="2"/>
            <a:r>
              <a:rPr lang="en-US" dirty="0"/>
              <a:t>Portion left open for CO</a:t>
            </a:r>
            <a:r>
              <a:rPr lang="en-US" baseline="-25000" dirty="0"/>
              <a:t>2</a:t>
            </a:r>
            <a:r>
              <a:rPr lang="en-US" dirty="0"/>
              <a:t> and heat escape</a:t>
            </a:r>
          </a:p>
          <a:p>
            <a:pPr lvl="1"/>
            <a:r>
              <a:rPr lang="en-US" dirty="0"/>
              <a:t>FiO</a:t>
            </a:r>
            <a:r>
              <a:rPr lang="en-US" baseline="-25000" dirty="0"/>
              <a:t>2</a:t>
            </a:r>
            <a:r>
              <a:rPr lang="en-US" dirty="0"/>
              <a:t> 30-40%</a:t>
            </a:r>
          </a:p>
          <a:p>
            <a:pPr lvl="2"/>
            <a:r>
              <a:rPr lang="en-US" dirty="0"/>
              <a:t>O</a:t>
            </a:r>
            <a:r>
              <a:rPr lang="en-US" baseline="-25000" dirty="0"/>
              <a:t>2 </a:t>
            </a:r>
            <a:r>
              <a:rPr lang="en-US" dirty="0"/>
              <a:t>Flow of ~1L/minute</a:t>
            </a:r>
          </a:p>
          <a:p>
            <a:pPr lvl="1"/>
            <a:endParaRPr lang="en-US" dirty="0"/>
          </a:p>
        </p:txBody>
      </p:sp>
      <p:pic>
        <p:nvPicPr>
          <p:cNvPr id="9218" name="Picture 2" descr="Delivering Supplemental Oxygen | Clinician's Brief">
            <a:hlinkClick r:id="rId3"/>
            <a:extLst>
              <a:ext uri="{FF2B5EF4-FFF2-40B4-BE49-F238E27FC236}">
                <a16:creationId xmlns:a16="http://schemas.microsoft.com/office/drawing/2014/main" id="{C9854085-B3B7-FB43-B66F-8CA831C5F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5790" y="2409885"/>
            <a:ext cx="3968006" cy="3731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85641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086EE9-C505-024E-9ABC-CD7D7A80A7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ED96E6-A380-344D-A85B-366EB54C7F2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Economical</a:t>
            </a:r>
          </a:p>
          <a:p>
            <a:r>
              <a:rPr lang="en-US" dirty="0"/>
              <a:t>Supplies usually available at any practice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43AED12-49F2-FC44-9655-F696467F9E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Cons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C92458D-4812-D84F-B65F-CA283545A180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CO</a:t>
            </a:r>
            <a:r>
              <a:rPr lang="en-US" baseline="-25000" dirty="0"/>
              <a:t>2</a:t>
            </a:r>
            <a:r>
              <a:rPr lang="en-US" dirty="0"/>
              <a:t> Accumulations in larger patients</a:t>
            </a:r>
          </a:p>
          <a:p>
            <a:r>
              <a:rPr lang="en-US" dirty="0"/>
              <a:t>Heat accumulation in larger patients</a:t>
            </a:r>
          </a:p>
          <a:p>
            <a:pPr lvl="1"/>
            <a:r>
              <a:rPr lang="en-US" dirty="0"/>
              <a:t>Panting can worsen respiratory status</a:t>
            </a:r>
          </a:p>
          <a:p>
            <a:r>
              <a:rPr lang="en-US" dirty="0"/>
              <a:t>Limited increases in FiO</a:t>
            </a:r>
            <a:r>
              <a:rPr lang="en-US" baseline="-25000" dirty="0"/>
              <a:t>2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AB9796-B278-A44E-BD3D-A9FFC509A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Oxygen Hood</a:t>
            </a:r>
          </a:p>
        </p:txBody>
      </p:sp>
    </p:spTree>
    <p:extLst>
      <p:ext uri="{BB962C8B-B14F-4D97-AF65-F5344CB8AC3E}">
        <p14:creationId xmlns:p14="http://schemas.microsoft.com/office/powerpoint/2010/main" val="30363035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B9796-B278-A44E-BD3D-A9FFC509A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Oxygen Cage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0290B0B-5DFA-0641-8821-3767DA1B5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090435"/>
            <a:ext cx="10058400" cy="4050792"/>
          </a:xfrm>
        </p:spPr>
        <p:txBody>
          <a:bodyPr/>
          <a:lstStyle/>
          <a:p>
            <a:pPr lvl="1"/>
            <a:r>
              <a:rPr lang="en-US" dirty="0"/>
              <a:t>Setup</a:t>
            </a:r>
          </a:p>
          <a:p>
            <a:pPr lvl="2"/>
            <a:r>
              <a:rPr lang="en-US" dirty="0"/>
              <a:t>Commercially available O</a:t>
            </a:r>
            <a:r>
              <a:rPr lang="en-US" baseline="-25000" dirty="0"/>
              <a:t>2</a:t>
            </a:r>
            <a:r>
              <a:rPr lang="en-US" dirty="0"/>
              <a:t> cages</a:t>
            </a:r>
          </a:p>
          <a:p>
            <a:pPr lvl="1"/>
            <a:r>
              <a:rPr lang="en-US" dirty="0"/>
              <a:t>FiO</a:t>
            </a:r>
            <a:r>
              <a:rPr lang="en-US" baseline="-25000" dirty="0"/>
              <a:t>2</a:t>
            </a:r>
            <a:r>
              <a:rPr lang="en-US" dirty="0"/>
              <a:t> up to 60%</a:t>
            </a:r>
          </a:p>
        </p:txBody>
      </p:sp>
      <p:pic>
        <p:nvPicPr>
          <p:cNvPr id="14338" name="Picture 2" descr="Providing Supplemental Oxygen to Patients | Today's Veterinary Practice">
            <a:hlinkClick r:id="rId3"/>
            <a:extLst>
              <a:ext uri="{FF2B5EF4-FFF2-40B4-BE49-F238E27FC236}">
                <a16:creationId xmlns:a16="http://schemas.microsoft.com/office/drawing/2014/main" id="{5D0B3096-0611-044E-BDAA-3E0DB2D9F2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4115" y="2712227"/>
            <a:ext cx="4280694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7425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BA8E3E-C908-444C-94AE-0DB272E90D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20B5F1-6A45-9B45-BAC7-9D45261B37A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Requires no patient restraint/restriction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0DBD0C5-322E-9A40-AB94-E9EABFEC3A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Cons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F92467C-E115-D54A-8B78-58B9DA4FBC9B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Heat accumulation in larger patients</a:t>
            </a:r>
          </a:p>
          <a:p>
            <a:r>
              <a:rPr lang="en-US" dirty="0"/>
              <a:t>Concerns for accessibility of patient?</a:t>
            </a:r>
          </a:p>
          <a:p>
            <a:pPr lvl="1"/>
            <a:r>
              <a:rPr lang="en-US" dirty="0"/>
              <a:t>O</a:t>
            </a:r>
            <a:r>
              <a:rPr lang="en-US" baseline="-25000" dirty="0"/>
              <a:t>2</a:t>
            </a:r>
            <a:r>
              <a:rPr lang="en-US" dirty="0"/>
              <a:t> levels decrease when door opened</a:t>
            </a:r>
          </a:p>
          <a:p>
            <a:r>
              <a:rPr lang="en-US" dirty="0"/>
              <a:t>Limited increase in FiO</a:t>
            </a:r>
            <a:r>
              <a:rPr lang="en-US" baseline="-25000" dirty="0"/>
              <a:t>2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AB9796-B278-A44E-BD3D-A9FFC509A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Oxygen Cage</a:t>
            </a:r>
          </a:p>
        </p:txBody>
      </p:sp>
    </p:spTree>
    <p:extLst>
      <p:ext uri="{BB962C8B-B14F-4D97-AF65-F5344CB8AC3E}">
        <p14:creationId xmlns:p14="http://schemas.microsoft.com/office/powerpoint/2010/main" val="49450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B0675-2136-2243-AC84-B73FF4DBF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Agenda: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40ADCE-3127-5440-A125-7CB3DBEF38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Review of important respiration concepts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Review of oxygen measurements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Methods of supplementation</a:t>
            </a:r>
          </a:p>
          <a:p>
            <a:pPr lvl="1"/>
            <a:r>
              <a:rPr lang="en-US" dirty="0"/>
              <a:t>Invasive vs non-invasive </a:t>
            </a:r>
          </a:p>
          <a:p>
            <a:pPr lvl="2"/>
            <a:r>
              <a:rPr lang="en-US" dirty="0"/>
              <a:t>Qualifications</a:t>
            </a:r>
          </a:p>
          <a:p>
            <a:pPr lvl="2"/>
            <a:r>
              <a:rPr lang="en-US" dirty="0"/>
              <a:t>Monitoring</a:t>
            </a:r>
          </a:p>
          <a:p>
            <a:pPr lvl="2"/>
            <a:r>
              <a:rPr lang="en-US" dirty="0"/>
              <a:t>Advantages/disadvantages/complications</a:t>
            </a:r>
          </a:p>
        </p:txBody>
      </p:sp>
    </p:spTree>
    <p:extLst>
      <p:ext uri="{BB962C8B-B14F-4D97-AF65-F5344CB8AC3E}">
        <p14:creationId xmlns:p14="http://schemas.microsoft.com/office/powerpoint/2010/main" val="37999428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B9796-B278-A44E-BD3D-A9FFC509A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Nasal/nasopharyngeal O</a:t>
            </a:r>
            <a:r>
              <a:rPr lang="en-US" baseline="-25000" dirty="0"/>
              <a:t>2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0290B0B-5DFA-0641-8821-3767DA1B5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090435"/>
            <a:ext cx="10058400" cy="4050792"/>
          </a:xfrm>
        </p:spPr>
        <p:txBody>
          <a:bodyPr/>
          <a:lstStyle/>
          <a:p>
            <a:pPr lvl="1"/>
            <a:r>
              <a:rPr lang="en-US" dirty="0"/>
              <a:t>Nasal Setup</a:t>
            </a:r>
          </a:p>
          <a:p>
            <a:pPr marL="891540" lvl="2" indent="-342900">
              <a:buFont typeface="+mj-lt"/>
              <a:buAutoNum type="arabicPeriod"/>
            </a:pPr>
            <a:r>
              <a:rPr lang="en-US" dirty="0"/>
              <a:t> Human nasal prongs adapted for canine face with tape bridge +/- suture</a:t>
            </a:r>
          </a:p>
          <a:p>
            <a:pPr marL="891540" lvl="2" indent="-342900">
              <a:buFont typeface="+mj-lt"/>
              <a:buAutoNum type="arabicPeriod"/>
            </a:pPr>
            <a:r>
              <a:rPr lang="en-US" dirty="0"/>
              <a:t> Red rubber catheters with tip placed to level of medial canthus</a:t>
            </a:r>
          </a:p>
          <a:p>
            <a:pPr lvl="3"/>
            <a:r>
              <a:rPr lang="en-US" dirty="0"/>
              <a:t>May provide increased FiO</a:t>
            </a:r>
            <a:r>
              <a:rPr lang="en-US" baseline="-25000" dirty="0"/>
              <a:t>2</a:t>
            </a:r>
            <a:r>
              <a:rPr lang="en-US" dirty="0"/>
              <a:t> compared to prongs</a:t>
            </a:r>
          </a:p>
          <a:p>
            <a:pPr lvl="1"/>
            <a:r>
              <a:rPr lang="en-US" dirty="0"/>
              <a:t>Nasopharyngeal setup</a:t>
            </a:r>
          </a:p>
          <a:p>
            <a:pPr lvl="2"/>
            <a:r>
              <a:rPr lang="en-US" dirty="0"/>
              <a:t>Similar red rubber setup as nasal prongs, but measured to the level of the ramus of the mandible</a:t>
            </a:r>
          </a:p>
          <a:p>
            <a:pPr lvl="1"/>
            <a:r>
              <a:rPr lang="en-US" dirty="0"/>
              <a:t>FiO</a:t>
            </a:r>
            <a:r>
              <a:rPr lang="en-US" baseline="-25000" dirty="0"/>
              <a:t>2</a:t>
            </a:r>
            <a:r>
              <a:rPr lang="en-US" dirty="0"/>
              <a:t> = 30-70%</a:t>
            </a:r>
          </a:p>
        </p:txBody>
      </p:sp>
      <p:pic>
        <p:nvPicPr>
          <p:cNvPr id="11268" name="Picture 4" descr="Acute Respiratory Distress: The Blue Patient | Clinician's Brief">
            <a:extLst>
              <a:ext uri="{FF2B5EF4-FFF2-40B4-BE49-F238E27FC236}">
                <a16:creationId xmlns:a16="http://schemas.microsoft.com/office/drawing/2014/main" id="{C3AD411F-A460-8D48-B19B-1BFC042FE6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496" y="4298391"/>
            <a:ext cx="4095035" cy="245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A picture containing person, dog, indoor, brown&#10;&#10;Description automatically generated">
            <a:extLst>
              <a:ext uri="{FF2B5EF4-FFF2-40B4-BE49-F238E27FC236}">
                <a16:creationId xmlns:a16="http://schemas.microsoft.com/office/drawing/2014/main" id="{DE15C3E6-FCED-8245-B6F8-D07E9E7781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0855" y="4242782"/>
            <a:ext cx="3385405" cy="2568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5360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B9796-B278-A44E-BD3D-A9FFC509A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Nasal/nasopharyngeal O</a:t>
            </a:r>
            <a:r>
              <a:rPr lang="en-US" baseline="-25000" dirty="0"/>
              <a:t>2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0290B0B-5DFA-0641-8821-3767DA1B514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Increase in FiO</a:t>
            </a:r>
            <a:r>
              <a:rPr lang="en-US" baseline="-25000" dirty="0"/>
              <a:t>2</a:t>
            </a:r>
            <a:r>
              <a:rPr lang="en-US" dirty="0"/>
              <a:t> dependent on TOTAL flow rate through catheter(s)</a:t>
            </a:r>
          </a:p>
          <a:p>
            <a:pPr lvl="2"/>
            <a:r>
              <a:rPr lang="en-US" dirty="0"/>
              <a:t>No difference in FiO</a:t>
            </a:r>
            <a:r>
              <a:rPr lang="en-US" baseline="-25000" dirty="0"/>
              <a:t>2</a:t>
            </a:r>
            <a:r>
              <a:rPr lang="en-US" dirty="0"/>
              <a:t> between 1 catheter vs divided between 2</a:t>
            </a:r>
          </a:p>
          <a:p>
            <a:pPr lvl="2"/>
            <a:r>
              <a:rPr lang="en-US" dirty="0"/>
              <a:t>Patients generally do not tolerate total flow rates &gt;/=200mL/kg/min</a:t>
            </a:r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678984A9-FED2-0E4E-AEF0-A92AA4C76FC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8B781B07-2C5E-9148-89EF-A91624D8CA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559" y="1690302"/>
            <a:ext cx="7489323" cy="2180060"/>
          </a:xfrm>
          <a:prstGeom prst="rect">
            <a:avLst/>
          </a:prstGeom>
        </p:spPr>
      </p:pic>
      <p:pic>
        <p:nvPicPr>
          <p:cNvPr id="4" name="Picture 3" descr="Table&#10;&#10;Description automatically generated">
            <a:extLst>
              <a:ext uri="{FF2B5EF4-FFF2-40B4-BE49-F238E27FC236}">
                <a16:creationId xmlns:a16="http://schemas.microsoft.com/office/drawing/2014/main" id="{DEF14390-B7F9-0941-A8CE-6E4CC2095E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9441" y="3606800"/>
            <a:ext cx="5715000" cy="256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2197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DA5056-25E8-F649-B4BB-23ED5E349D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2B8BAC-3603-994C-9544-EAFE834E5DE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Alternative for O</a:t>
            </a:r>
            <a:r>
              <a:rPr lang="en-US" baseline="-25000" dirty="0"/>
              <a:t>2</a:t>
            </a:r>
            <a:r>
              <a:rPr lang="en-US" dirty="0"/>
              <a:t> cage in larger dogs</a:t>
            </a:r>
          </a:p>
          <a:p>
            <a:r>
              <a:rPr lang="en-US" dirty="0"/>
              <a:t>Improved patient mobility</a:t>
            </a:r>
          </a:p>
          <a:p>
            <a:r>
              <a:rPr lang="en-US" dirty="0"/>
              <a:t>Easily instrumented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D1D5319-5577-3E45-BF5A-D8BA54D72E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Cons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DFCDB71-3480-A642-9DB9-E72B2CA8EA4F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Cold/dry Air causes airway irritation </a:t>
            </a:r>
          </a:p>
          <a:p>
            <a:pPr lvl="1"/>
            <a:r>
              <a:rPr lang="en-US" dirty="0"/>
              <a:t>Cannot be used for long periods of time or at high flows</a:t>
            </a:r>
          </a:p>
          <a:p>
            <a:r>
              <a:rPr lang="en-US" dirty="0"/>
              <a:t>Limited increase in FiO</a:t>
            </a:r>
            <a:r>
              <a:rPr lang="en-US" baseline="-25000" dirty="0"/>
              <a:t>2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AB9796-B278-A44E-BD3D-A9FFC509A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Nasal/nasopharyngeal O</a:t>
            </a:r>
            <a:r>
              <a:rPr lang="en-US" baseline="-25000" dirty="0"/>
              <a:t>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51742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B9796-B278-A44E-BD3D-A9FFC509A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Transtracheal Oxygen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0290B0B-5DFA-0641-8821-3767DA1B5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090435"/>
            <a:ext cx="10058400" cy="4050792"/>
          </a:xfrm>
        </p:spPr>
        <p:txBody>
          <a:bodyPr/>
          <a:lstStyle/>
          <a:p>
            <a:pPr lvl="1"/>
            <a:r>
              <a:rPr lang="en-US" dirty="0"/>
              <a:t>Setup</a:t>
            </a:r>
          </a:p>
          <a:p>
            <a:pPr marL="891540" lvl="2" indent="-342900">
              <a:buFont typeface="+mj-lt"/>
              <a:buAutoNum type="arabicPeriod"/>
            </a:pPr>
            <a:r>
              <a:rPr lang="en-US" dirty="0"/>
              <a:t>Through the needle large-bore catheter can be inserted through cervical trachea to the level of carina</a:t>
            </a:r>
          </a:p>
          <a:p>
            <a:pPr marL="891540" lvl="2" indent="-342900">
              <a:buFont typeface="+mj-lt"/>
              <a:buAutoNum type="arabicPeriod"/>
            </a:pPr>
            <a:r>
              <a:rPr lang="en-US" dirty="0"/>
              <a:t>Tracheostomy tube</a:t>
            </a:r>
          </a:p>
          <a:p>
            <a:pPr lvl="3"/>
            <a:r>
              <a:rPr lang="en-US" dirty="0"/>
              <a:t>Caution not to transect more than 50% diameter of tracheal lumen</a:t>
            </a:r>
          </a:p>
          <a:p>
            <a:pPr lvl="1"/>
            <a:r>
              <a:rPr lang="en-US" dirty="0"/>
              <a:t>FiO</a:t>
            </a:r>
            <a:r>
              <a:rPr lang="en-US" baseline="-25000" dirty="0"/>
              <a:t>2</a:t>
            </a:r>
            <a:r>
              <a:rPr lang="en-US" dirty="0"/>
              <a:t>= 30-60%</a:t>
            </a:r>
          </a:p>
          <a:p>
            <a:pPr lvl="2"/>
            <a:r>
              <a:rPr lang="en-US" dirty="0"/>
              <a:t>flow rates of 50mL/kg/min</a:t>
            </a:r>
          </a:p>
          <a:p>
            <a:pPr lvl="2"/>
            <a:endParaRPr lang="en-US" dirty="0"/>
          </a:p>
        </p:txBody>
      </p:sp>
      <p:pic>
        <p:nvPicPr>
          <p:cNvPr id="13318" name="Picture 6" descr="Upper Airway Obstruction and Emergency Tracheostomy">
            <a:extLst>
              <a:ext uri="{FF2B5EF4-FFF2-40B4-BE49-F238E27FC236}">
                <a16:creationId xmlns:a16="http://schemas.microsoft.com/office/drawing/2014/main" id="{BB15ED11-CAD7-B54C-B4B9-5BBE050D65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2580" y="3542769"/>
            <a:ext cx="5296309" cy="2979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6374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0A37A8-EC90-B446-84BD-67D01E3F44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59F8A4-A951-884A-BA70-71A5E78E525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Appropriate in animals with upper airway obstruction</a:t>
            </a:r>
          </a:p>
          <a:p>
            <a:r>
              <a:rPr lang="en-US" dirty="0"/>
              <a:t>Small amount of PEEP possible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0A92AAC-FD2E-1249-B741-24326233BD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Cons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991DE6F-B040-C44F-9E21-9E4736310D51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Cold/dry Air causes airway irritation </a:t>
            </a:r>
          </a:p>
          <a:p>
            <a:pPr lvl="1"/>
            <a:r>
              <a:rPr lang="en-US" dirty="0"/>
              <a:t>Cannot be used for long periods of time or at high flows</a:t>
            </a:r>
          </a:p>
          <a:p>
            <a:r>
              <a:rPr lang="en-US" dirty="0"/>
              <a:t>Invasive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AB9796-B278-A44E-BD3D-A9FFC509A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Transtracheal Oxygen</a:t>
            </a:r>
          </a:p>
        </p:txBody>
      </p:sp>
    </p:spTree>
    <p:extLst>
      <p:ext uri="{BB962C8B-B14F-4D97-AF65-F5344CB8AC3E}">
        <p14:creationId xmlns:p14="http://schemas.microsoft.com/office/powerpoint/2010/main" val="35204233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852945-1733-FB4E-AA51-C5E5567A7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Cold, poorly-humidified air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BCB872-DD76-D746-8912-6F662B448E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Causes dehydration of airways</a:t>
            </a:r>
          </a:p>
          <a:p>
            <a:pPr lvl="1"/>
            <a:r>
              <a:rPr lang="en-US" dirty="0"/>
              <a:t>Significant patient morbidity/discomfort- tolerance may limit duration of treatment</a:t>
            </a:r>
          </a:p>
          <a:p>
            <a:pPr lvl="1"/>
            <a:r>
              <a:rPr lang="en-US" dirty="0"/>
              <a:t>Decreases effectiveness of conciliary clearance</a:t>
            </a:r>
          </a:p>
          <a:p>
            <a:pPr lvl="2"/>
            <a:r>
              <a:rPr lang="en-US" dirty="0"/>
              <a:t>Increase risk of infections</a:t>
            </a:r>
          </a:p>
          <a:p>
            <a:pPr lvl="2"/>
            <a:r>
              <a:rPr lang="en-US" dirty="0"/>
              <a:t>Inspissated secretions can obstruct airway</a:t>
            </a:r>
          </a:p>
          <a:p>
            <a:r>
              <a:rPr lang="en-US" dirty="0"/>
              <a:t>Cold air induces bronchoconstriction</a:t>
            </a:r>
          </a:p>
          <a:p>
            <a:pPr lvl="1"/>
            <a:r>
              <a:rPr lang="en-US" dirty="0"/>
              <a:t>Increases airway resistance </a:t>
            </a:r>
          </a:p>
        </p:txBody>
      </p:sp>
    </p:spTree>
    <p:extLst>
      <p:ext uri="{BB962C8B-B14F-4D97-AF65-F5344CB8AC3E}">
        <p14:creationId xmlns:p14="http://schemas.microsoft.com/office/powerpoint/2010/main" val="37668760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107017-63EB-3641-A673-DEAB53977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Non-Invasive Ventilation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6D5C45-5B41-A943-87BF-D33D760ED8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Continuous Positive Airway Pressure (CPAP)</a:t>
            </a:r>
          </a:p>
          <a:p>
            <a:r>
              <a:rPr lang="en-US" dirty="0"/>
              <a:t>High flow nasal oxygen (HFNO)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1788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49247-CC7E-5C4D-9767-A33B9CED8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341174"/>
            <a:ext cx="10058400" cy="1609344"/>
          </a:xfrm>
        </p:spPr>
        <p:txBody>
          <a:bodyPr/>
          <a:lstStyle/>
          <a:p>
            <a:r>
              <a:rPr lang="en-US" dirty="0"/>
              <a:t>Continuous Positive Airway Pressure (CPAP)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E7D275F-70F2-1E42-92F2-3503791213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Setup</a:t>
            </a:r>
          </a:p>
          <a:p>
            <a:pPr lvl="1"/>
            <a:r>
              <a:rPr lang="en-US" dirty="0"/>
              <a:t>Tight fitting facemask/ helmet provides increased PEEP and supplemental oxygen</a:t>
            </a:r>
          </a:p>
          <a:p>
            <a:r>
              <a:rPr lang="en-US" dirty="0"/>
              <a:t>Indications</a:t>
            </a:r>
          </a:p>
          <a:p>
            <a:pPr lvl="1"/>
            <a:r>
              <a:rPr lang="en-US" dirty="0"/>
              <a:t>Hypoxemic respiratory failure failing traditional oxygen therapy (TOT)</a:t>
            </a:r>
          </a:p>
        </p:txBody>
      </p:sp>
    </p:spTree>
    <p:extLst>
      <p:ext uri="{BB962C8B-B14F-4D97-AF65-F5344CB8AC3E}">
        <p14:creationId xmlns:p14="http://schemas.microsoft.com/office/powerpoint/2010/main" val="22009311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49247-CC7E-5C4D-9767-A33B9CED8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341174"/>
            <a:ext cx="10058400" cy="1609344"/>
          </a:xfrm>
        </p:spPr>
        <p:txBody>
          <a:bodyPr/>
          <a:lstStyle/>
          <a:p>
            <a:r>
              <a:rPr lang="en-US" dirty="0"/>
              <a:t>Continuous Positive Airway Pressure (CPAP)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E7D275F-70F2-1E42-92F2-3503791213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Tolerance</a:t>
            </a:r>
          </a:p>
          <a:p>
            <a:pPr lvl="1"/>
            <a:r>
              <a:rPr lang="en-US" dirty="0"/>
              <a:t>Healthy dogs instrumented using routine sedation (ace and morphine) tolerated mask placement and maintained adequate ventilation (Briganti et al 2010) </a:t>
            </a:r>
          </a:p>
          <a:p>
            <a:pPr lvl="1"/>
            <a:r>
              <a:rPr lang="en-US" dirty="0"/>
              <a:t>Majority of dogs (13/15) in Ceccherini et al 2020 study tolerated helmet</a:t>
            </a:r>
          </a:p>
          <a:p>
            <a:pPr lvl="1"/>
            <a:r>
              <a:rPr lang="en-US" dirty="0"/>
              <a:t>Cats required heavy sedation that impaired ventilation (needed to be intubated)</a:t>
            </a:r>
          </a:p>
          <a:p>
            <a:r>
              <a:rPr lang="en-US" dirty="0"/>
              <a:t>Significant increase in PaO</a:t>
            </a:r>
            <a:r>
              <a:rPr lang="en-US" baseline="-25000" dirty="0"/>
              <a:t>2 </a:t>
            </a:r>
            <a:r>
              <a:rPr lang="en-US" dirty="0"/>
              <a:t>(Ceccherini et al 2020, Briganti et al 2010)</a:t>
            </a:r>
            <a:endParaRPr lang="en-US" baseline="-25000" dirty="0"/>
          </a:p>
          <a:p>
            <a:r>
              <a:rPr lang="en-US" dirty="0"/>
              <a:t>Significant level of PEEP</a:t>
            </a:r>
          </a:p>
          <a:p>
            <a:pPr lvl="1"/>
            <a:r>
              <a:rPr lang="en-US" dirty="0"/>
              <a:t>Significant reduction in RR, WOB Aa gradient and increase in P:F (Ceccherini et al 2020)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25932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49247-CC7E-5C4D-9767-A33B9CED8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High-Flow Nasal Oxygen (HFNO)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E7D275F-70F2-1E42-92F2-3503791213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Indications</a:t>
            </a:r>
          </a:p>
          <a:p>
            <a:pPr lvl="1"/>
            <a:r>
              <a:rPr lang="en-US" dirty="0"/>
              <a:t>Hypoxemic respiratory failure failing traditional oxygen therapy (TOT)</a:t>
            </a:r>
          </a:p>
          <a:p>
            <a:pPr lvl="1"/>
            <a:r>
              <a:rPr lang="en-US" dirty="0"/>
              <a:t>Increased work of breathing (WOB) despite TOT</a:t>
            </a:r>
          </a:p>
          <a:p>
            <a:pPr lvl="1"/>
            <a:r>
              <a:rPr lang="en-US" dirty="0"/>
              <a:t>Can be used to has intermediate between TOT and MV</a:t>
            </a:r>
          </a:p>
          <a:p>
            <a:r>
              <a:rPr lang="en-US" dirty="0"/>
              <a:t>Contraindications</a:t>
            </a:r>
          </a:p>
          <a:p>
            <a:pPr lvl="1"/>
            <a:r>
              <a:rPr lang="en-US" dirty="0"/>
              <a:t>Ventilatory failure </a:t>
            </a:r>
          </a:p>
        </p:txBody>
      </p:sp>
      <p:pic>
        <p:nvPicPr>
          <p:cNvPr id="17" name="Picture 2" descr="Vapotherm High Flow Oxygen Therapy Devices | Air Liquide Healthcare">
            <a:extLst>
              <a:ext uri="{FF2B5EF4-FFF2-40B4-BE49-F238E27FC236}">
                <a16:creationId xmlns:a16="http://schemas.microsoft.com/office/drawing/2014/main" id="{D3F559A0-9B52-C24B-8A30-79593C26CD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1816" y="3429000"/>
            <a:ext cx="3181350" cy="318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Optiflow nasal high-flow system (Fisher &amp; Paikel Healthcare). The... |  Download Scientific Diagram">
            <a:extLst>
              <a:ext uri="{FF2B5EF4-FFF2-40B4-BE49-F238E27FC236}">
                <a16:creationId xmlns:a16="http://schemas.microsoft.com/office/drawing/2014/main" id="{81DB5BF8-8A15-D34F-B7F2-BAA93EC9C7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3166" y="3181350"/>
            <a:ext cx="3825082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8727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ntroduction to Lung and Airway Disorders of Dogs - Dog Owners - Merck  Veterinary Manual">
            <a:hlinkClick r:id="rId3"/>
            <a:extLst>
              <a:ext uri="{FF2B5EF4-FFF2-40B4-BE49-F238E27FC236}">
                <a16:creationId xmlns:a16="http://schemas.microsoft.com/office/drawing/2014/main" id="{E3BA035D-FC26-8145-B739-6DD1EFEDBC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9512" y="2072777"/>
            <a:ext cx="3390557" cy="2712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Line Callout 1 5">
            <a:extLst>
              <a:ext uri="{FF2B5EF4-FFF2-40B4-BE49-F238E27FC236}">
                <a16:creationId xmlns:a16="http://schemas.microsoft.com/office/drawing/2014/main" id="{69FAA4CC-BCAE-8945-8F8F-36A1626858CD}"/>
              </a:ext>
            </a:extLst>
          </p:cNvPr>
          <p:cNvSpPr/>
          <p:nvPr/>
        </p:nvSpPr>
        <p:spPr>
          <a:xfrm>
            <a:off x="8492105" y="4592061"/>
            <a:ext cx="3398756" cy="1403486"/>
          </a:xfrm>
          <a:prstGeom prst="borderCallout1">
            <a:avLst>
              <a:gd name="adj1" fmla="val 21447"/>
              <a:gd name="adj2" fmla="val -4299"/>
              <a:gd name="adj3" fmla="val -79498"/>
              <a:gd name="adj4" fmla="val -2218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b="1" dirty="0"/>
              <a:t>Pressure of inspired oxygen (PiO</a:t>
            </a:r>
            <a:r>
              <a:rPr lang="en-US" b="1" baseline="-25000" dirty="0"/>
              <a:t>2</a:t>
            </a:r>
            <a:r>
              <a:rPr lang="en-US" b="1" dirty="0"/>
              <a:t>) </a:t>
            </a:r>
            <a:r>
              <a:rPr lang="en-US" dirty="0"/>
              <a:t>= FiO</a:t>
            </a:r>
            <a:r>
              <a:rPr lang="en-US" baseline="-25000" dirty="0"/>
              <a:t>2</a:t>
            </a:r>
            <a:r>
              <a:rPr lang="en-US" dirty="0"/>
              <a:t> (P</a:t>
            </a:r>
            <a:r>
              <a:rPr lang="en-US" baseline="-25000" dirty="0"/>
              <a:t>b</a:t>
            </a:r>
            <a:r>
              <a:rPr lang="en-US" dirty="0"/>
              <a:t> – P</a:t>
            </a:r>
            <a:r>
              <a:rPr lang="en-US" baseline="-25000" dirty="0"/>
              <a:t>H2O</a:t>
            </a:r>
            <a:r>
              <a:rPr lang="en-US" dirty="0"/>
              <a:t>)</a:t>
            </a:r>
          </a:p>
          <a:p>
            <a:pPr algn="ctr"/>
            <a:r>
              <a:rPr lang="en-US" dirty="0"/>
              <a:t>= 0.21 (760mmHg- 47mmHg)</a:t>
            </a:r>
          </a:p>
          <a:p>
            <a:pPr algn="ctr"/>
            <a:r>
              <a:rPr lang="en-US" b="1" dirty="0"/>
              <a:t>= 150mmHg</a:t>
            </a:r>
          </a:p>
        </p:txBody>
      </p:sp>
      <p:sp>
        <p:nvSpPr>
          <p:cNvPr id="11" name="Line Callout 1 10">
            <a:extLst>
              <a:ext uri="{FF2B5EF4-FFF2-40B4-BE49-F238E27FC236}">
                <a16:creationId xmlns:a16="http://schemas.microsoft.com/office/drawing/2014/main" id="{D531CDA7-33AD-1841-A779-71947E8EAD25}"/>
              </a:ext>
            </a:extLst>
          </p:cNvPr>
          <p:cNvSpPr/>
          <p:nvPr/>
        </p:nvSpPr>
        <p:spPr>
          <a:xfrm>
            <a:off x="188890" y="4592061"/>
            <a:ext cx="4560091" cy="1403486"/>
          </a:xfrm>
          <a:prstGeom prst="borderCallout1">
            <a:avLst>
              <a:gd name="adj1" fmla="val -7596"/>
              <a:gd name="adj2" fmla="val 84306"/>
              <a:gd name="adj3" fmla="val -115567"/>
              <a:gd name="adj4" fmla="val 9555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b="1" dirty="0"/>
              <a:t>Alveolar oxygen (PAO</a:t>
            </a:r>
            <a:r>
              <a:rPr lang="en-US" b="1" baseline="-25000" dirty="0"/>
              <a:t>2</a:t>
            </a:r>
            <a:r>
              <a:rPr lang="en-US" b="1" dirty="0"/>
              <a:t>)=</a:t>
            </a:r>
          </a:p>
          <a:p>
            <a:pPr algn="ctr"/>
            <a:r>
              <a:rPr lang="en-US" dirty="0"/>
              <a:t>= PiO</a:t>
            </a:r>
            <a:r>
              <a:rPr lang="en-US" baseline="-25000" dirty="0"/>
              <a:t>2</a:t>
            </a:r>
            <a:r>
              <a:rPr lang="en-US" dirty="0"/>
              <a:t> - (PACO</a:t>
            </a:r>
            <a:r>
              <a:rPr lang="en-US" baseline="-25000" dirty="0"/>
              <a:t>2</a:t>
            </a:r>
            <a:r>
              <a:rPr lang="en-US" dirty="0"/>
              <a:t> / Respiratory quotient (R))</a:t>
            </a:r>
          </a:p>
          <a:p>
            <a:pPr algn="ctr"/>
            <a:r>
              <a:rPr lang="en-US" dirty="0"/>
              <a:t>= 150 – (40/0.8)</a:t>
            </a:r>
          </a:p>
          <a:p>
            <a:pPr algn="ctr"/>
            <a:r>
              <a:rPr lang="en-US" b="1" dirty="0"/>
              <a:t>= 100mmHg </a:t>
            </a:r>
          </a:p>
          <a:p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A79237C-56A0-2C4B-9699-7E4D0E1D0D2B}"/>
              </a:ext>
            </a:extLst>
          </p:cNvPr>
          <p:cNvSpPr/>
          <p:nvPr/>
        </p:nvSpPr>
        <p:spPr>
          <a:xfrm>
            <a:off x="5245362" y="434351"/>
            <a:ext cx="6645499" cy="146372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b="1" dirty="0"/>
              <a:t>Atmospheric oxygen (PO</a:t>
            </a:r>
            <a:r>
              <a:rPr lang="en-US" b="1" baseline="-25000" dirty="0"/>
              <a:t>2</a:t>
            </a:r>
            <a:r>
              <a:rPr lang="en-US" b="1" dirty="0"/>
              <a:t>)</a:t>
            </a:r>
          </a:p>
          <a:p>
            <a:pPr algn="ctr"/>
            <a:r>
              <a:rPr lang="en-US" dirty="0"/>
              <a:t>= Barometric pressure (P</a:t>
            </a:r>
            <a:r>
              <a:rPr lang="en-US" baseline="-25000" dirty="0"/>
              <a:t>b</a:t>
            </a:r>
            <a:r>
              <a:rPr lang="en-US" dirty="0"/>
              <a:t>) x Fractional concentration oxygen (FiO</a:t>
            </a:r>
            <a:r>
              <a:rPr lang="en-US" baseline="-25000" dirty="0"/>
              <a:t>2</a:t>
            </a:r>
            <a:r>
              <a:rPr lang="en-US" dirty="0"/>
              <a:t>) </a:t>
            </a:r>
          </a:p>
          <a:p>
            <a:pPr algn="ctr"/>
            <a:r>
              <a:rPr lang="en-US" dirty="0"/>
              <a:t>= 760mmHg x 0.21</a:t>
            </a:r>
          </a:p>
          <a:p>
            <a:pPr algn="ctr"/>
            <a:r>
              <a:rPr lang="en-US" b="1" dirty="0"/>
              <a:t>=159mmHg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9CBDAA3-A239-024E-94B8-AF9BEB330408}"/>
              </a:ext>
            </a:extLst>
          </p:cNvPr>
          <p:cNvSpPr/>
          <p:nvPr/>
        </p:nvSpPr>
        <p:spPr>
          <a:xfrm>
            <a:off x="188890" y="1520480"/>
            <a:ext cx="3726287" cy="110459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Arterial oxygen (PaO</a:t>
            </a:r>
            <a:r>
              <a:rPr lang="en-US" b="1" baseline="-25000" dirty="0"/>
              <a:t>2</a:t>
            </a:r>
            <a:r>
              <a:rPr lang="en-US" b="1" dirty="0"/>
              <a:t>) </a:t>
            </a:r>
          </a:p>
          <a:p>
            <a:pPr algn="ctr"/>
            <a:r>
              <a:rPr lang="en-US" dirty="0"/>
              <a:t>= Alveolar oxygen (PAO</a:t>
            </a:r>
            <a:r>
              <a:rPr lang="en-US" baseline="-25000" dirty="0"/>
              <a:t>2</a:t>
            </a:r>
            <a:r>
              <a:rPr lang="en-US" dirty="0"/>
              <a:t>)</a:t>
            </a:r>
          </a:p>
          <a:p>
            <a:pPr algn="ctr"/>
            <a:r>
              <a:rPr lang="en-US" b="1" dirty="0"/>
              <a:t>= 100mmHg</a:t>
            </a:r>
          </a:p>
        </p:txBody>
      </p:sp>
      <p:sp>
        <p:nvSpPr>
          <p:cNvPr id="17" name="Down Arrow 16">
            <a:extLst>
              <a:ext uri="{FF2B5EF4-FFF2-40B4-BE49-F238E27FC236}">
                <a16:creationId xmlns:a16="http://schemas.microsoft.com/office/drawing/2014/main" id="{1E68BDC2-A483-A246-99FE-49B20798F14A}"/>
              </a:ext>
            </a:extLst>
          </p:cNvPr>
          <p:cNvSpPr/>
          <p:nvPr/>
        </p:nvSpPr>
        <p:spPr>
          <a:xfrm>
            <a:off x="10014212" y="2188025"/>
            <a:ext cx="354541" cy="2169887"/>
          </a:xfrm>
          <a:prstGeom prst="down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own Arrow 18">
            <a:extLst>
              <a:ext uri="{FF2B5EF4-FFF2-40B4-BE49-F238E27FC236}">
                <a16:creationId xmlns:a16="http://schemas.microsoft.com/office/drawing/2014/main" id="{5789A404-110A-6743-B827-4F9E20E2AE19}"/>
              </a:ext>
            </a:extLst>
          </p:cNvPr>
          <p:cNvSpPr/>
          <p:nvPr/>
        </p:nvSpPr>
        <p:spPr>
          <a:xfrm rot="5400000">
            <a:off x="6438880" y="3562706"/>
            <a:ext cx="381278" cy="3525103"/>
          </a:xfrm>
          <a:prstGeom prst="down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Down Arrow 19">
            <a:extLst>
              <a:ext uri="{FF2B5EF4-FFF2-40B4-BE49-F238E27FC236}">
                <a16:creationId xmlns:a16="http://schemas.microsoft.com/office/drawing/2014/main" id="{543F4AC3-3A97-294A-BB39-77ED2F42D55E}"/>
              </a:ext>
            </a:extLst>
          </p:cNvPr>
          <p:cNvSpPr/>
          <p:nvPr/>
        </p:nvSpPr>
        <p:spPr>
          <a:xfrm rot="10800000">
            <a:off x="1948101" y="2750574"/>
            <a:ext cx="334851" cy="1721975"/>
          </a:xfrm>
          <a:prstGeom prst="down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0358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49247-CC7E-5C4D-9767-A33B9CED8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High-Flow Nasal Oxygen (HFNO)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13DA00-441E-3347-8018-A0EC01B9A3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Heat and Humidification</a:t>
            </a:r>
          </a:p>
          <a:p>
            <a:pPr lvl="1"/>
            <a:r>
              <a:rPr lang="en-US" dirty="0"/>
              <a:t>Improved tolerance of higher flow rates  </a:t>
            </a:r>
          </a:p>
          <a:p>
            <a:pPr lvl="1"/>
            <a:r>
              <a:rPr lang="en-US" dirty="0"/>
              <a:t>Improves airway secretion mobilization</a:t>
            </a:r>
          </a:p>
          <a:p>
            <a:r>
              <a:rPr lang="en-US" dirty="0"/>
              <a:t>PEEP</a:t>
            </a:r>
          </a:p>
          <a:p>
            <a:pPr lvl="1"/>
            <a:r>
              <a:rPr lang="en-US" dirty="0"/>
              <a:t>Positive airway pressures when Flow &gt; minute ventilation</a:t>
            </a:r>
          </a:p>
          <a:p>
            <a:pPr lvl="1"/>
            <a:r>
              <a:rPr lang="en-US" dirty="0"/>
              <a:t>PEEPs of 4-6 cmH</a:t>
            </a:r>
            <a:r>
              <a:rPr lang="en-US" baseline="-25000" dirty="0"/>
              <a:t>2</a:t>
            </a:r>
            <a:r>
              <a:rPr lang="en-US" dirty="0"/>
              <a:t>O achieved depending on flow rate and mouth position</a:t>
            </a:r>
          </a:p>
          <a:p>
            <a:r>
              <a:rPr lang="en-US" dirty="0"/>
              <a:t>Increased PaO</a:t>
            </a:r>
            <a:r>
              <a:rPr lang="en-US" baseline="-25000" dirty="0"/>
              <a:t>2</a:t>
            </a:r>
          </a:p>
          <a:p>
            <a:pPr lvl="1"/>
            <a:r>
              <a:rPr lang="en-US" dirty="0"/>
              <a:t> Correlated with increased flow rates due to airway dead space washout and airway recruitment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21481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49247-CC7E-5C4D-9767-A33B9CED8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High-Flow Nasal Oxygen (HFNO)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13DA00-441E-3347-8018-A0EC01B9A3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Nasal cannula</a:t>
            </a:r>
          </a:p>
          <a:p>
            <a:pPr lvl="1"/>
            <a:r>
              <a:rPr lang="en-US" dirty="0"/>
              <a:t>50% occlusion of the nares to provide appropriate amount of PEEP and necessary air escape</a:t>
            </a:r>
          </a:p>
          <a:p>
            <a:pPr lvl="2"/>
            <a:r>
              <a:rPr lang="en-US" dirty="0"/>
              <a:t>Total </a:t>
            </a:r>
            <a:r>
              <a:rPr lang="en-US" dirty="0" err="1"/>
              <a:t>nare</a:t>
            </a:r>
            <a:r>
              <a:rPr lang="en-US" dirty="0"/>
              <a:t> surface area (use only ONE nasal prong if necessary)</a:t>
            </a:r>
          </a:p>
          <a:p>
            <a:pPr lvl="1"/>
            <a:r>
              <a:rPr lang="en-US" dirty="0"/>
              <a:t>Use tape and/or modeling clay to modify to dog face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7458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49247-CC7E-5C4D-9767-A33B9CED8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High-Flow Nasal Oxygen (HFNO)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13DA00-441E-3347-8018-A0EC01B9A3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Flow rate</a:t>
            </a:r>
          </a:p>
          <a:p>
            <a:pPr lvl="1"/>
            <a:r>
              <a:rPr lang="en-US" dirty="0"/>
              <a:t>CPAP achieved with flows between 1-2L/k/min (</a:t>
            </a:r>
            <a:r>
              <a:rPr lang="en-US" dirty="0" err="1"/>
              <a:t>Jagodich</a:t>
            </a:r>
            <a:r>
              <a:rPr lang="en-US" dirty="0"/>
              <a:t> et al 2019)</a:t>
            </a:r>
          </a:p>
          <a:p>
            <a:pPr lvl="2"/>
            <a:r>
              <a:rPr lang="en-US" dirty="0"/>
              <a:t>No significant difference in CPAP between 2 and 2.5LPM </a:t>
            </a:r>
          </a:p>
          <a:p>
            <a:pPr lvl="3"/>
            <a:r>
              <a:rPr lang="en-US" dirty="0"/>
              <a:t>This increase in flow rate above 2L/kg/min was associated with worse patient tolerance (</a:t>
            </a:r>
            <a:r>
              <a:rPr lang="en-US" dirty="0" err="1"/>
              <a:t>Jagodich</a:t>
            </a:r>
            <a:r>
              <a:rPr lang="en-US" dirty="0"/>
              <a:t> et al 2019,  </a:t>
            </a:r>
            <a:r>
              <a:rPr lang="en-US" dirty="0" err="1"/>
              <a:t>Pouzot-Nevoret</a:t>
            </a:r>
            <a:r>
              <a:rPr lang="en-US" dirty="0"/>
              <a:t> et al 2019)</a:t>
            </a:r>
          </a:p>
          <a:p>
            <a:pPr lvl="1"/>
            <a:endParaRPr lang="en-US" dirty="0"/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FD973B8D-872D-9D41-904A-543EE3C322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7541" y="3876861"/>
            <a:ext cx="5352536" cy="132725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 descr="Table&#10;&#10;Description automatically generated">
            <a:extLst>
              <a:ext uri="{FF2B5EF4-FFF2-40B4-BE49-F238E27FC236}">
                <a16:creationId xmlns:a16="http://schemas.microsoft.com/office/drawing/2014/main" id="{7F1B6670-2DB0-AE46-B552-096786159A9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3641"/>
          <a:stretch/>
        </p:blipFill>
        <p:spPr>
          <a:xfrm>
            <a:off x="192011" y="5248655"/>
            <a:ext cx="7063348" cy="1609345"/>
          </a:xfrm>
          <a:prstGeom prst="rect">
            <a:avLst/>
          </a:prstGeom>
        </p:spPr>
      </p:pic>
      <p:pic>
        <p:nvPicPr>
          <p:cNvPr id="17" name="Picture 16" descr="Table&#10;&#10;Description automatically generated">
            <a:extLst>
              <a:ext uri="{FF2B5EF4-FFF2-40B4-BE49-F238E27FC236}">
                <a16:creationId xmlns:a16="http://schemas.microsoft.com/office/drawing/2014/main" id="{514394B0-C6D2-E245-9226-BC9AAAE597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55359" y="3832322"/>
            <a:ext cx="4348171" cy="2178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1299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49247-CC7E-5C4D-9767-A33B9CED8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High-Flow Nasal Oxygen (HFNO)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13DA00-441E-3347-8018-A0EC01B9A3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Increased flow rates associated with higher FiO</a:t>
            </a:r>
            <a:r>
              <a:rPr lang="en-US" baseline="-25000" dirty="0"/>
              <a:t>2</a:t>
            </a:r>
            <a:r>
              <a:rPr lang="en-US" dirty="0"/>
              <a:t> due to wash out of airway </a:t>
            </a:r>
            <a:r>
              <a:rPr lang="en-US" dirty="0" err="1"/>
              <a:t>deadspace</a:t>
            </a:r>
            <a:r>
              <a:rPr lang="en-US" dirty="0"/>
              <a:t> (</a:t>
            </a:r>
            <a:r>
              <a:rPr lang="en-US" dirty="0" err="1"/>
              <a:t>Jagodich</a:t>
            </a:r>
            <a:r>
              <a:rPr lang="en-US" dirty="0"/>
              <a:t> et al 2019)</a:t>
            </a:r>
          </a:p>
          <a:p>
            <a:pPr lvl="1"/>
            <a:r>
              <a:rPr lang="en-US" dirty="0"/>
              <a:t>No benefit to flow rates above 2L/kg/min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  <p:pic>
        <p:nvPicPr>
          <p:cNvPr id="5" name="Picture 4" descr="Table&#10;&#10;Description automatically generated">
            <a:extLst>
              <a:ext uri="{FF2B5EF4-FFF2-40B4-BE49-F238E27FC236}">
                <a16:creationId xmlns:a16="http://schemas.microsoft.com/office/drawing/2014/main" id="{AD80C56D-EB57-4148-96EE-9EB9E29D4C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3760" y="3140841"/>
            <a:ext cx="8047703" cy="2011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533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49247-CC7E-5C4D-9767-A33B9CED8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High-Flow Nasal Oxygen (HFNO)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13DA00-441E-3347-8018-A0EC01B9A3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Complications</a:t>
            </a:r>
          </a:p>
          <a:p>
            <a:pPr lvl="1"/>
            <a:r>
              <a:rPr lang="en-US" dirty="0"/>
              <a:t>Development of hypercapnia (Keir et al 2016, Daly et al  2017, </a:t>
            </a:r>
            <a:r>
              <a:rPr lang="en-US" dirty="0" err="1"/>
              <a:t>Jagodich</a:t>
            </a:r>
            <a:r>
              <a:rPr lang="en-US" dirty="0"/>
              <a:t> et al 2018, </a:t>
            </a:r>
            <a:r>
              <a:rPr lang="en-US" dirty="0" err="1"/>
              <a:t>Jagodich</a:t>
            </a:r>
            <a:r>
              <a:rPr lang="en-US" dirty="0"/>
              <a:t> et al 2019)</a:t>
            </a:r>
          </a:p>
          <a:p>
            <a:pPr lvl="2"/>
            <a:r>
              <a:rPr lang="en-US" dirty="0"/>
              <a:t>Not clinically significant</a:t>
            </a:r>
          </a:p>
          <a:p>
            <a:pPr lvl="2"/>
            <a:r>
              <a:rPr lang="en-US" dirty="0"/>
              <a:t>Suggested mechanisms include: sedation-related hypoventilation, CO2 trapping causes by CPAP effect </a:t>
            </a:r>
          </a:p>
          <a:p>
            <a:pPr lvl="2"/>
            <a:r>
              <a:rPr lang="en-US" dirty="0"/>
              <a:t>Not reported in humans</a:t>
            </a:r>
          </a:p>
          <a:p>
            <a:pPr lvl="1"/>
            <a:r>
              <a:rPr lang="en-US" dirty="0"/>
              <a:t>Air leak </a:t>
            </a:r>
          </a:p>
          <a:p>
            <a:pPr lvl="2"/>
            <a:r>
              <a:rPr lang="en-US" dirty="0"/>
              <a:t>Persistence of a traumatic pneumothorax noted in 1 case (Keir et al 2016)</a:t>
            </a:r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8299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49247-CC7E-5C4D-9767-A33B9CED8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High-Flow Nasal Oxygen (HFNO)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13DA00-441E-3347-8018-A0EC01B9A3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Prognosis</a:t>
            </a:r>
          </a:p>
          <a:p>
            <a:pPr lvl="1"/>
            <a:r>
              <a:rPr lang="en-US" dirty="0"/>
              <a:t>In human medicine, clinical outcomes similar between HFNO and other NIV methods (CPAP)</a:t>
            </a:r>
          </a:p>
          <a:p>
            <a:pPr lvl="1"/>
            <a:r>
              <a:rPr lang="en-US" dirty="0"/>
              <a:t>Multicenter RCT published in NEJM in 2015 showed increased ventilator-free days in patients treated with HFNO compared to NIV group </a:t>
            </a:r>
          </a:p>
          <a:p>
            <a:pPr lvl="2"/>
            <a:r>
              <a:rPr lang="en-US" dirty="0"/>
              <a:t>Paucity of evidence in veterinary literature</a:t>
            </a:r>
          </a:p>
          <a:p>
            <a:r>
              <a:rPr lang="en-US" dirty="0"/>
              <a:t>Criteria for escalation of therapy</a:t>
            </a:r>
          </a:p>
          <a:p>
            <a:pPr lvl="1"/>
            <a:r>
              <a:rPr lang="en-US" dirty="0"/>
              <a:t>Insufficient improvement within </a:t>
            </a:r>
            <a:r>
              <a:rPr lang="en-US" b="1" dirty="0"/>
              <a:t>1 hour</a:t>
            </a:r>
            <a:r>
              <a:rPr lang="en-US" dirty="0"/>
              <a:t> of therapy</a:t>
            </a:r>
          </a:p>
          <a:p>
            <a:pPr lvl="2"/>
            <a:r>
              <a:rPr lang="en-US" dirty="0"/>
              <a:t>Biochemical parameters (PaO</a:t>
            </a:r>
            <a:r>
              <a:rPr lang="en-US" baseline="-25000" dirty="0"/>
              <a:t>2</a:t>
            </a:r>
            <a:r>
              <a:rPr lang="en-US" dirty="0"/>
              <a:t>, PaCO</a:t>
            </a:r>
            <a:r>
              <a:rPr lang="en-US" baseline="-25000" dirty="0"/>
              <a:t>2</a:t>
            </a:r>
            <a:r>
              <a:rPr lang="en-US" dirty="0"/>
              <a:t>), or clinical parameters (WOB)	</a:t>
            </a:r>
          </a:p>
          <a:p>
            <a:pPr lvl="2"/>
            <a:r>
              <a:rPr lang="en-US" dirty="0"/>
              <a:t>Single veterinary study evaluating response to treatment noted improvements in 60% of dogs within 30 minutes (</a:t>
            </a:r>
            <a:r>
              <a:rPr lang="en-US" dirty="0" err="1"/>
              <a:t>Jagodich</a:t>
            </a:r>
            <a:r>
              <a:rPr lang="en-US" dirty="0"/>
              <a:t> et al 2020)</a:t>
            </a:r>
          </a:p>
          <a:p>
            <a:pPr lvl="3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2799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C12E02-0388-894C-9C04-B9D389C59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High-flow nasal oxygen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028BDC-85BD-F54C-983D-8E44EEE7D7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4CAC770-11BB-2A45-8DC8-9E363A68E6B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Humidified air</a:t>
            </a:r>
          </a:p>
          <a:p>
            <a:pPr lvl="1"/>
            <a:r>
              <a:rPr lang="en-US" dirty="0"/>
              <a:t>Better tolerance</a:t>
            </a:r>
          </a:p>
          <a:p>
            <a:r>
              <a:rPr lang="en-US" dirty="0"/>
              <a:t>Level of PEEP</a:t>
            </a:r>
          </a:p>
          <a:p>
            <a:r>
              <a:rPr lang="en-US" dirty="0"/>
              <a:t>May help some cases avoid need for MV</a:t>
            </a:r>
          </a:p>
          <a:p>
            <a:pPr lvl="1"/>
            <a:r>
              <a:rPr lang="en-US" dirty="0"/>
              <a:t>Increased cost and morbidity associated with therapy escalation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3D75267-6949-FE42-AA50-E9724E39AC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Cons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E9543D1-C2FA-4C46-9993-C3755F04AAC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May delay time to MV in patients who would benefit from more aggressive therapy</a:t>
            </a:r>
          </a:p>
          <a:p>
            <a:r>
              <a:rPr lang="en-US" dirty="0"/>
              <a:t>Select few patients may not tolerate interface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39767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107017-63EB-3641-A673-DEAB53977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Mechanical Ventilation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6D5C45-5B41-A943-87BF-D33D760ED8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4151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216CB-A2D5-9741-A448-98D9BA459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512064"/>
            <a:ext cx="10058400" cy="1609344"/>
          </a:xfrm>
        </p:spPr>
        <p:txBody>
          <a:bodyPr/>
          <a:lstStyle/>
          <a:p>
            <a:r>
              <a:rPr lang="en-US" dirty="0"/>
              <a:t>Mechanical Ventilation (MV)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DD2926-96FF-6447-8235-65B6CCDFC5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Indications </a:t>
            </a:r>
          </a:p>
          <a:p>
            <a:pPr marL="617220" lvl="1" indent="-342900">
              <a:buFont typeface="+mj-lt"/>
              <a:buAutoNum type="arabicPeriod"/>
            </a:pPr>
            <a:r>
              <a:rPr lang="en-US" dirty="0"/>
              <a:t>Inadequate PaO</a:t>
            </a:r>
            <a:r>
              <a:rPr lang="en-US" baseline="-25000" dirty="0"/>
              <a:t>2</a:t>
            </a:r>
            <a:r>
              <a:rPr lang="en-US" dirty="0"/>
              <a:t> despite less invasive oxygen supplementation methods</a:t>
            </a:r>
          </a:p>
          <a:p>
            <a:pPr lvl="2"/>
            <a:r>
              <a:rPr lang="en-US" dirty="0"/>
              <a:t>TOT or NIMC/HFNO</a:t>
            </a:r>
          </a:p>
          <a:p>
            <a:pPr marL="617220" lvl="1" indent="-342900">
              <a:buFont typeface="+mj-lt"/>
              <a:buAutoNum type="arabicPeriod"/>
            </a:pPr>
            <a:r>
              <a:rPr lang="en-US" dirty="0"/>
              <a:t>Inadequate ventilation (PaCO</a:t>
            </a:r>
            <a:r>
              <a:rPr lang="en-US" baseline="-25000" dirty="0"/>
              <a:t>2</a:t>
            </a:r>
            <a:r>
              <a:rPr lang="en-US" dirty="0"/>
              <a:t> &gt;/= 60mmHg)</a:t>
            </a:r>
          </a:p>
          <a:p>
            <a:pPr marL="891540" lvl="2" indent="-342900">
              <a:buFont typeface="+mj-lt"/>
              <a:buAutoNum type="arabicPeriod"/>
            </a:pPr>
            <a:r>
              <a:rPr lang="en-US" dirty="0"/>
              <a:t>Primary lung disease vs neuromuscular disease </a:t>
            </a:r>
          </a:p>
          <a:p>
            <a:pPr marL="617220" lvl="1" indent="-342900">
              <a:buFont typeface="+mj-lt"/>
              <a:buAutoNum type="arabicPeriod"/>
            </a:pPr>
            <a:r>
              <a:rPr lang="en-US" dirty="0"/>
              <a:t>Excessive work of breathing (WOB) and concern for respiratory fatigue</a:t>
            </a:r>
          </a:p>
          <a:p>
            <a:pPr marL="617220" lvl="1" indent="-342900">
              <a:buFont typeface="+mj-lt"/>
              <a:buAutoNum type="arabicPeriod"/>
            </a:pPr>
            <a:r>
              <a:rPr lang="en-US" dirty="0"/>
              <a:t>Severe refractory hemodynamic compromise </a:t>
            </a:r>
          </a:p>
          <a:p>
            <a:pPr lvl="2"/>
            <a:r>
              <a:rPr lang="en-US" dirty="0"/>
              <a:t>Anesthesia/heavy sedation cause decreased oxygen consumption </a:t>
            </a:r>
          </a:p>
          <a:p>
            <a:pPr lvl="1"/>
            <a:endParaRPr lang="en-US" dirty="0"/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8068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216CB-A2D5-9741-A448-98D9BA459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00364"/>
            <a:ext cx="10058400" cy="1609344"/>
          </a:xfrm>
        </p:spPr>
        <p:txBody>
          <a:bodyPr/>
          <a:lstStyle/>
          <a:p>
            <a:r>
              <a:rPr lang="en-US" dirty="0"/>
              <a:t>Mechanical Ventilation (MV)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DD2926-96FF-6447-8235-65B6CCDFC5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Prognosis depends on species and underlying disease processes</a:t>
            </a:r>
          </a:p>
          <a:p>
            <a:pPr lvl="1"/>
            <a:r>
              <a:rPr lang="en-US" dirty="0"/>
              <a:t>Cats have a poorer prognosis for survival/successful weaning than dogs in all categories</a:t>
            </a:r>
          </a:p>
          <a:p>
            <a:pPr lvl="1"/>
            <a:r>
              <a:rPr lang="en-US" dirty="0"/>
              <a:t>Disease Processes</a:t>
            </a:r>
          </a:p>
          <a:p>
            <a:pPr lvl="2"/>
            <a:r>
              <a:rPr lang="en-US" dirty="0"/>
              <a:t>Neuromuscular/ventilatory failure (57-71% survival) (33% in cats)</a:t>
            </a:r>
          </a:p>
          <a:p>
            <a:pPr lvl="3"/>
            <a:r>
              <a:rPr lang="en-US" dirty="0"/>
              <a:t>Cervical disease (62-71%)</a:t>
            </a:r>
          </a:p>
          <a:p>
            <a:pPr lvl="3"/>
            <a:r>
              <a:rPr lang="en-US" dirty="0"/>
              <a:t>Intracranial disease (13%) </a:t>
            </a:r>
          </a:p>
          <a:p>
            <a:pPr lvl="3"/>
            <a:r>
              <a:rPr lang="en-US" dirty="0"/>
              <a:t>Toxicosis (0-86%)</a:t>
            </a:r>
          </a:p>
          <a:p>
            <a:pPr lvl="3"/>
            <a:r>
              <a:rPr lang="en-US" dirty="0"/>
              <a:t>Post-ROSC (11%) (11% in cats)</a:t>
            </a:r>
          </a:p>
          <a:p>
            <a:pPr lvl="2"/>
            <a:r>
              <a:rPr lang="en-US" dirty="0"/>
              <a:t>Pulmonary parenchymal disease (20-33% survival) (14% in cats)</a:t>
            </a:r>
          </a:p>
          <a:p>
            <a:pPr lvl="3"/>
            <a:r>
              <a:rPr lang="en-US" dirty="0"/>
              <a:t>Pneumonia (60%)</a:t>
            </a:r>
          </a:p>
          <a:p>
            <a:pPr lvl="3"/>
            <a:r>
              <a:rPr lang="en-US" dirty="0"/>
              <a:t>Heart failure (62-77%%)</a:t>
            </a:r>
          </a:p>
          <a:p>
            <a:pPr lvl="3"/>
            <a:r>
              <a:rPr lang="en-US" dirty="0"/>
              <a:t>Pulmonary contusions (33-57%)</a:t>
            </a:r>
          </a:p>
          <a:p>
            <a:pPr lvl="3"/>
            <a:r>
              <a:rPr lang="en-US" dirty="0"/>
              <a:t>ARDS (8%)</a:t>
            </a:r>
          </a:p>
        </p:txBody>
      </p:sp>
    </p:spTree>
    <p:extLst>
      <p:ext uri="{BB962C8B-B14F-4D97-AF65-F5344CB8AC3E}">
        <p14:creationId xmlns:p14="http://schemas.microsoft.com/office/powerpoint/2010/main" val="2498932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CE1B1-EF3F-8A4F-A17F-4682F4B4B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Mechanisms of Hypoxemia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236CDCC-A502-9D49-BA5F-A609D82463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2050633"/>
              </p:ext>
            </p:extLst>
          </p:nvPr>
        </p:nvGraphicFramePr>
        <p:xfrm>
          <a:off x="838200" y="1825625"/>
          <a:ext cx="52578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Left Arrow 6">
            <a:extLst>
              <a:ext uri="{FF2B5EF4-FFF2-40B4-BE49-F238E27FC236}">
                <a16:creationId xmlns:a16="http://schemas.microsoft.com/office/drawing/2014/main" id="{8AF5DD80-C9F7-3946-851B-9CF286CF05E9}"/>
              </a:ext>
            </a:extLst>
          </p:cNvPr>
          <p:cNvSpPr/>
          <p:nvPr/>
        </p:nvSpPr>
        <p:spPr>
          <a:xfrm>
            <a:off x="6338887" y="4643437"/>
            <a:ext cx="4608155" cy="971751"/>
          </a:xfrm>
          <a:prstGeom prst="left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Not responsive to supplemental O</a:t>
            </a:r>
            <a:r>
              <a:rPr lang="en-US" baseline="-25000" dirty="0"/>
              <a:t>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538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4" grpId="1">
        <p:bldAsOne/>
      </p:bldGraphic>
      <p:bldGraphic spid="4" grpId="2">
        <p:bldAsOne/>
      </p:bldGraphic>
      <p:bldGraphic spid="4" grpId="3">
        <p:bldAsOne/>
      </p:bldGraphic>
      <p:bldGraphic spid="4" grpId="4">
        <p:bldAsOne/>
      </p:bldGraphic>
      <p:bldGraphic spid="4" grpId="5">
        <p:bldAsOne/>
      </p:bldGraphic>
      <p:bldP spid="7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F275E-9B79-AD47-AE25-B4E1BBBA1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Mechanical Ventilation (MV)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0E8A33-C843-F64F-ADD0-3024A052DFB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According to Hopper et al 2007, Lower </a:t>
            </a:r>
            <a:r>
              <a:rPr lang="en-US" dirty="0" err="1"/>
              <a:t>Pi:F</a:t>
            </a:r>
            <a:r>
              <a:rPr lang="en-US" dirty="0"/>
              <a:t> ratios, feline patients, higher PEEP were associated with worse outcomes</a:t>
            </a:r>
          </a:p>
          <a:p>
            <a:endParaRPr lang="en-US" dirty="0"/>
          </a:p>
        </p:txBody>
      </p:sp>
      <p:pic>
        <p:nvPicPr>
          <p:cNvPr id="11" name="Content Placeholder 10" descr="Text&#10;&#10;Description automatically generated">
            <a:extLst>
              <a:ext uri="{FF2B5EF4-FFF2-40B4-BE49-F238E27FC236}">
                <a16:creationId xmlns:a16="http://schemas.microsoft.com/office/drawing/2014/main" id="{5C0AEF94-BB08-0640-A6D8-33AB0142D6A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16804" y="1943531"/>
            <a:ext cx="4754562" cy="1319740"/>
          </a:xfrm>
        </p:spPr>
      </p:pic>
    </p:spTree>
    <p:extLst>
      <p:ext uri="{BB962C8B-B14F-4D97-AF65-F5344CB8AC3E}">
        <p14:creationId xmlns:p14="http://schemas.microsoft.com/office/powerpoint/2010/main" val="37182797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F275E-9B79-AD47-AE25-B4E1BBBA1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Mechanical Ventilation (MV)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0E8A33-C843-F64F-ADD0-3024A052DFB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According to Hopper et al 2007, Lower </a:t>
            </a:r>
            <a:r>
              <a:rPr lang="en-US" dirty="0" err="1"/>
              <a:t>Pi:F</a:t>
            </a:r>
            <a:r>
              <a:rPr lang="en-US" dirty="0"/>
              <a:t> ratios, feline patients, higher PEEP were associated with worse outcomes in patients receiving MV for &gt;/= 24h</a:t>
            </a:r>
          </a:p>
          <a:p>
            <a:pPr lvl="1"/>
            <a:r>
              <a:rPr lang="en-US" dirty="0"/>
              <a:t>Compared to pulmonary parenchymal disease, animals with neuromuscular disease had better prognosis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AC6BAC7-B3A0-C641-AF20-AEB9A775E5A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CC4E5090-12BB-1A45-8E2D-CD34093A23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8790" y="1683823"/>
            <a:ext cx="4330515" cy="4925961"/>
          </a:xfrm>
          <a:prstGeom prst="rect">
            <a:avLst/>
          </a:prstGeom>
        </p:spPr>
      </p:pic>
      <p:sp>
        <p:nvSpPr>
          <p:cNvPr id="4" name="Frame 3">
            <a:extLst>
              <a:ext uri="{FF2B5EF4-FFF2-40B4-BE49-F238E27FC236}">
                <a16:creationId xmlns:a16="http://schemas.microsoft.com/office/drawing/2014/main" id="{6A47D0EA-8C74-914F-AEBC-619F3893CD1A}"/>
              </a:ext>
            </a:extLst>
          </p:cNvPr>
          <p:cNvSpPr/>
          <p:nvPr/>
        </p:nvSpPr>
        <p:spPr>
          <a:xfrm>
            <a:off x="6758609" y="2431774"/>
            <a:ext cx="4022034" cy="172278"/>
          </a:xfrm>
          <a:prstGeom prst="frame">
            <a:avLst/>
          </a:prstGeom>
          <a:solidFill>
            <a:srgbClr val="FF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AC18C3EA-8F2D-E34D-8E68-C45B421384BD}"/>
              </a:ext>
            </a:extLst>
          </p:cNvPr>
          <p:cNvSpPr/>
          <p:nvPr/>
        </p:nvSpPr>
        <p:spPr>
          <a:xfrm>
            <a:off x="6758609" y="4215847"/>
            <a:ext cx="4022034" cy="243509"/>
          </a:xfrm>
          <a:prstGeom prst="frame">
            <a:avLst/>
          </a:prstGeom>
          <a:solidFill>
            <a:srgbClr val="FF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Frame 9">
            <a:extLst>
              <a:ext uri="{FF2B5EF4-FFF2-40B4-BE49-F238E27FC236}">
                <a16:creationId xmlns:a16="http://schemas.microsoft.com/office/drawing/2014/main" id="{7A989F2F-93A8-3F4F-A996-8653B965E4F9}"/>
              </a:ext>
            </a:extLst>
          </p:cNvPr>
          <p:cNvSpPr/>
          <p:nvPr/>
        </p:nvSpPr>
        <p:spPr>
          <a:xfrm>
            <a:off x="6730647" y="5857461"/>
            <a:ext cx="4022034" cy="299829"/>
          </a:xfrm>
          <a:prstGeom prst="frame">
            <a:avLst/>
          </a:prstGeom>
          <a:solidFill>
            <a:srgbClr val="FF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Frame 10">
            <a:extLst>
              <a:ext uri="{FF2B5EF4-FFF2-40B4-BE49-F238E27FC236}">
                <a16:creationId xmlns:a16="http://schemas.microsoft.com/office/drawing/2014/main" id="{47DFA24B-8995-4F48-B6AA-562A41D6A044}"/>
              </a:ext>
            </a:extLst>
          </p:cNvPr>
          <p:cNvSpPr/>
          <p:nvPr/>
        </p:nvSpPr>
        <p:spPr>
          <a:xfrm>
            <a:off x="6758609" y="5413382"/>
            <a:ext cx="4022034" cy="172278"/>
          </a:xfrm>
          <a:prstGeom prst="frame">
            <a:avLst/>
          </a:prstGeom>
          <a:solidFill>
            <a:srgbClr val="FF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75357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216CB-A2D5-9741-A448-98D9BA459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Mechanical Ventilation (MV)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DD2926-96FF-6447-8235-65B6CCDFC58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Sedation </a:t>
            </a:r>
          </a:p>
          <a:p>
            <a:pPr lvl="1"/>
            <a:r>
              <a:rPr lang="en-US" dirty="0"/>
              <a:t>Generally injectable: protocol varies by patient</a:t>
            </a:r>
          </a:p>
          <a:p>
            <a:r>
              <a:rPr lang="en-US" dirty="0"/>
              <a:t>Endotracheal tube maintenance</a:t>
            </a:r>
          </a:p>
          <a:p>
            <a:pPr lvl="1"/>
            <a:r>
              <a:rPr lang="en-US" dirty="0"/>
              <a:t>ET tube cuff pressures between 20-25mmH</a:t>
            </a:r>
            <a:r>
              <a:rPr lang="en-US" baseline="-25000" dirty="0"/>
              <a:t>2</a:t>
            </a:r>
            <a:r>
              <a:rPr lang="en-US" dirty="0"/>
              <a:t>O</a:t>
            </a:r>
          </a:p>
          <a:p>
            <a:pPr lvl="2"/>
            <a:r>
              <a:rPr lang="en-US" dirty="0"/>
              <a:t>Higher pressures can lead to tracheal necrosis</a:t>
            </a:r>
          </a:p>
          <a:p>
            <a:pPr lvl="2"/>
            <a:r>
              <a:rPr lang="en-US" dirty="0"/>
              <a:t>Lower pressures predispose to VAP</a:t>
            </a:r>
          </a:p>
          <a:p>
            <a:pPr lvl="1"/>
            <a:r>
              <a:rPr lang="en-US" dirty="0"/>
              <a:t>Move ET tube location every 4 hours</a:t>
            </a:r>
          </a:p>
          <a:p>
            <a:pPr lvl="1"/>
            <a:r>
              <a:rPr lang="en-US" dirty="0"/>
              <a:t>Replace every 24-48 hours if excessive secretions</a:t>
            </a:r>
          </a:p>
          <a:p>
            <a:pPr lvl="2"/>
            <a:endParaRPr lang="en-US" dirty="0"/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359C05-EAA0-1447-9C43-1352183930F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Airway care</a:t>
            </a:r>
          </a:p>
          <a:p>
            <a:pPr lvl="1"/>
            <a:r>
              <a:rPr lang="en-US" dirty="0"/>
              <a:t>ET tube suctioning at least every 4 hours</a:t>
            </a:r>
          </a:p>
          <a:p>
            <a:r>
              <a:rPr lang="en-US" dirty="0"/>
              <a:t>Oral</a:t>
            </a:r>
          </a:p>
          <a:p>
            <a:pPr lvl="1"/>
            <a:r>
              <a:rPr lang="en-US" dirty="0"/>
              <a:t>Clean at least every 4 hours with dilute </a:t>
            </a:r>
            <a:r>
              <a:rPr lang="en-US" dirty="0" err="1"/>
              <a:t>chlorhex</a:t>
            </a:r>
            <a:r>
              <a:rPr lang="en-US" dirty="0"/>
              <a:t> solution </a:t>
            </a:r>
          </a:p>
          <a:p>
            <a:r>
              <a:rPr lang="en-US" dirty="0"/>
              <a:t>Recumbent/anesthetized care</a:t>
            </a:r>
          </a:p>
          <a:p>
            <a:pPr lvl="1"/>
            <a:r>
              <a:rPr lang="en-US" dirty="0"/>
              <a:t>PROM</a:t>
            </a:r>
          </a:p>
          <a:p>
            <a:pPr lvl="1"/>
            <a:r>
              <a:rPr lang="en-US" dirty="0"/>
              <a:t>Urinary catheterization</a:t>
            </a:r>
          </a:p>
          <a:p>
            <a:pPr lvl="1"/>
            <a:r>
              <a:rPr lang="en-US" dirty="0"/>
              <a:t>Nutrition (NG tube, E tube, other)</a:t>
            </a:r>
          </a:p>
          <a:p>
            <a:pPr lvl="1"/>
            <a:r>
              <a:rPr lang="en-US" dirty="0"/>
              <a:t>Eye lubrication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41337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216CB-A2D5-9741-A448-98D9BA459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85615"/>
            <a:ext cx="10058400" cy="1609344"/>
          </a:xfrm>
        </p:spPr>
        <p:txBody>
          <a:bodyPr/>
          <a:lstStyle/>
          <a:p>
            <a:r>
              <a:rPr lang="en-US" dirty="0"/>
              <a:t>Mechanical Ventilation (MV)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DD2926-96FF-6447-8235-65B6CCDFC5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Complications</a:t>
            </a:r>
          </a:p>
          <a:p>
            <a:pPr lvl="1"/>
            <a:r>
              <a:rPr lang="en-US" dirty="0"/>
              <a:t>Pneumothorax (7-28%)</a:t>
            </a:r>
          </a:p>
          <a:p>
            <a:pPr lvl="2"/>
            <a:r>
              <a:rPr lang="en-US" dirty="0"/>
              <a:t>Cats (28%)</a:t>
            </a:r>
          </a:p>
          <a:p>
            <a:pPr lvl="1"/>
            <a:r>
              <a:rPr lang="en-US" dirty="0"/>
              <a:t>Ventilator-Associated Pneumonia (VAP)</a:t>
            </a:r>
          </a:p>
          <a:p>
            <a:pPr lvl="2"/>
            <a:r>
              <a:rPr lang="en-US" dirty="0"/>
              <a:t>Dogs (23%)</a:t>
            </a:r>
          </a:p>
          <a:p>
            <a:pPr lvl="2"/>
            <a:r>
              <a:rPr lang="en-US" dirty="0"/>
              <a:t>Cats (15%)</a:t>
            </a:r>
          </a:p>
          <a:p>
            <a:pPr lvl="1"/>
            <a:r>
              <a:rPr lang="en-US" dirty="0"/>
              <a:t>Oral ulcerations (8-90%)</a:t>
            </a:r>
          </a:p>
          <a:p>
            <a:pPr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2328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B75B7-45FF-8345-9083-68EAE2DA8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Oxygen Toxicity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B63029-C083-124C-9E05-3798E8BF91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96621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24FB0F8-6A20-5F45-9C85-169D591C0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Oxygen Toxicity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F2F4EC5-D85B-2747-8F2D-8B26A38459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Associated with FiO</a:t>
            </a:r>
            <a:r>
              <a:rPr lang="en-US" baseline="-25000" dirty="0"/>
              <a:t>2</a:t>
            </a:r>
            <a:r>
              <a:rPr lang="en-US" dirty="0"/>
              <a:t> &gt;/= 50% for 24-72 hours</a:t>
            </a:r>
          </a:p>
          <a:p>
            <a:pPr lvl="1"/>
            <a:r>
              <a:rPr lang="en-US" dirty="0"/>
              <a:t>Cats may be more sensitive than dogs</a:t>
            </a:r>
          </a:p>
          <a:p>
            <a:r>
              <a:rPr lang="en-US" dirty="0"/>
              <a:t>Occurs in phases</a:t>
            </a:r>
          </a:p>
          <a:p>
            <a:pPr lvl="1"/>
            <a:r>
              <a:rPr lang="en-US" dirty="0"/>
              <a:t>Initiation: ROS species produced within 12-72 hours of exposure to FiO</a:t>
            </a:r>
            <a:r>
              <a:rPr lang="en-US" baseline="-25000" dirty="0"/>
              <a:t>2=</a:t>
            </a:r>
            <a:r>
              <a:rPr lang="en-US" dirty="0"/>
              <a:t>100</a:t>
            </a:r>
          </a:p>
          <a:p>
            <a:pPr lvl="1"/>
            <a:r>
              <a:rPr lang="en-US" dirty="0"/>
              <a:t>Inflammation: Increased cytokines induce pulmonary edema and inhibit gas exchange</a:t>
            </a:r>
          </a:p>
          <a:p>
            <a:pPr lvl="1"/>
            <a:r>
              <a:rPr lang="en-US" dirty="0"/>
              <a:t>Proliferation: Increased type II pneumocytes (not helpful for gas exchange)</a:t>
            </a:r>
          </a:p>
          <a:p>
            <a:pPr lvl="1"/>
            <a:r>
              <a:rPr lang="en-US" dirty="0"/>
              <a:t>Fibrosis: Permanent </a:t>
            </a:r>
          </a:p>
          <a:p>
            <a:r>
              <a:rPr lang="en-US" dirty="0"/>
              <a:t>Clinical application: Decrease oxygen supplementation to the minimum acceptable level ASAP</a:t>
            </a:r>
          </a:p>
        </p:txBody>
      </p:sp>
    </p:spTree>
    <p:extLst>
      <p:ext uri="{BB962C8B-B14F-4D97-AF65-F5344CB8AC3E}">
        <p14:creationId xmlns:p14="http://schemas.microsoft.com/office/powerpoint/2010/main" val="78419724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6E5A0E9-8D05-6949-9318-D4E10D0AC4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4793951"/>
              </p:ext>
            </p:extLst>
          </p:nvPr>
        </p:nvGraphicFramePr>
        <p:xfrm>
          <a:off x="634182" y="707923"/>
          <a:ext cx="10793359" cy="51770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89237">
                  <a:extLst>
                    <a:ext uri="{9D8B030D-6E8A-4147-A177-3AD203B41FA5}">
                      <a16:colId xmlns:a16="http://schemas.microsoft.com/office/drawing/2014/main" val="1176970346"/>
                    </a:ext>
                  </a:extLst>
                </a:gridCol>
                <a:gridCol w="1949031">
                  <a:extLst>
                    <a:ext uri="{9D8B030D-6E8A-4147-A177-3AD203B41FA5}">
                      <a16:colId xmlns:a16="http://schemas.microsoft.com/office/drawing/2014/main" val="567855253"/>
                    </a:ext>
                  </a:extLst>
                </a:gridCol>
                <a:gridCol w="2151697">
                  <a:extLst>
                    <a:ext uri="{9D8B030D-6E8A-4147-A177-3AD203B41FA5}">
                      <a16:colId xmlns:a16="http://schemas.microsoft.com/office/drawing/2014/main" val="170952934"/>
                    </a:ext>
                  </a:extLst>
                </a:gridCol>
                <a:gridCol w="2151697">
                  <a:extLst>
                    <a:ext uri="{9D8B030D-6E8A-4147-A177-3AD203B41FA5}">
                      <a16:colId xmlns:a16="http://schemas.microsoft.com/office/drawing/2014/main" val="2389996405"/>
                    </a:ext>
                  </a:extLst>
                </a:gridCol>
                <a:gridCol w="2151697">
                  <a:extLst>
                    <a:ext uri="{9D8B030D-6E8A-4147-A177-3AD203B41FA5}">
                      <a16:colId xmlns:a16="http://schemas.microsoft.com/office/drawing/2014/main" val="1325341812"/>
                    </a:ext>
                  </a:extLst>
                </a:gridCol>
              </a:tblGrid>
              <a:tr h="125938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Therapy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Max FiO</a:t>
                      </a:r>
                      <a:r>
                        <a:rPr lang="en-US" sz="2000" baseline="-25000" dirty="0">
                          <a:effectLst/>
                        </a:rPr>
                        <a:t>2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PEEP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Type of Resp Failure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Heavy sedation?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31299770"/>
                  </a:ext>
                </a:extLst>
              </a:tr>
              <a:tr h="82914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Flow by/ face mask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40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No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Hypoxemic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No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05284282"/>
                  </a:ext>
                </a:extLst>
              </a:tr>
              <a:tr h="82914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Oxygen Cage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60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No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Hypoxemic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No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40249149"/>
                  </a:ext>
                </a:extLst>
              </a:tr>
              <a:tr h="41029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Nasal(pharyngeal) Prongs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70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No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Hypoxemic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No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46271810"/>
                  </a:ext>
                </a:extLst>
              </a:tr>
              <a:tr h="41029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CPAP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Yes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Hypoxemic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Sometimes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35837568"/>
                  </a:ext>
                </a:extLst>
              </a:tr>
              <a:tr h="41029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High Flow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Yes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Hypoxemic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No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9007043"/>
                  </a:ext>
                </a:extLst>
              </a:tr>
              <a:tr h="82914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Mechanical Ventilation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100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Yes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Hypoxemic,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Ventilatory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Yes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049862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716761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97F96EE-6D01-564D-B686-6A1FF1111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pic>
        <p:nvPicPr>
          <p:cNvPr id="8198" name="Picture 6" descr="Just Keep Breathing Just Keep Breathing, Breathing, Breathing - Dory from  Nemo (5 second memory) | Make a Meme">
            <a:hlinkClick r:id="rId2"/>
            <a:extLst>
              <a:ext uri="{FF2B5EF4-FFF2-40B4-BE49-F238E27FC236}">
                <a16:creationId xmlns:a16="http://schemas.microsoft.com/office/drawing/2014/main" id="{77D49B16-4C4F-BA44-A0AE-9CF8AB4C4A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909" y="1748028"/>
            <a:ext cx="5968181" cy="4625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286005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61C31-CA5E-9F4E-B9E2-6F2031D4E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AAB22A-1C07-1B4F-B6AB-FAAC2ACA39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dirty="0"/>
              <a:t>1</a:t>
            </a:r>
            <a:r>
              <a:rPr lang="en-US" sz="4800" dirty="0"/>
              <a:t>. Basics of Mechanical Ventilation for Dogs and Cats | Elsevier Enhanced Reader. doi:</a:t>
            </a:r>
            <a:r>
              <a:rPr lang="en-US" sz="4800" dirty="0">
                <a:hlinkClick r:id="rId2"/>
              </a:rPr>
              <a:t>10.1016/j.cvsm.2013.03.009</a:t>
            </a:r>
            <a:endParaRPr lang="en-US" sz="4800" dirty="0"/>
          </a:p>
          <a:p>
            <a:pPr marL="0" indent="0">
              <a:buNone/>
            </a:pPr>
            <a:r>
              <a:rPr lang="en-US" sz="4800" dirty="0"/>
              <a:t>2. Beal MW, Paglia DT, Griffin GM, Hughes D, King LG. Ventilatory failure, ventilator management, and outcome in dogs with cervical spinal disorders: 14 cases (1991-1999). </a:t>
            </a:r>
            <a:r>
              <a:rPr lang="en-US" sz="4800" i="1" dirty="0"/>
              <a:t>Journal of the American Veterinary Medical Association</a:t>
            </a:r>
            <a:r>
              <a:rPr lang="en-US" sz="4800" dirty="0"/>
              <a:t>. 2001;218(10):1598-1602. doi:</a:t>
            </a:r>
            <a:r>
              <a:rPr lang="en-US" sz="4800" dirty="0">
                <a:hlinkClick r:id="rId3"/>
              </a:rPr>
              <a:t>10.2460/javma.2001.218.1598</a:t>
            </a:r>
            <a:endParaRPr lang="en-US" sz="4800" dirty="0"/>
          </a:p>
          <a:p>
            <a:pPr marL="0" indent="0">
              <a:buNone/>
            </a:pPr>
            <a:r>
              <a:rPr lang="en-US" sz="4800" dirty="0"/>
              <a:t>3. Briganti A, Melanie P, </a:t>
            </a:r>
            <a:r>
              <a:rPr lang="en-US" sz="4800" dirty="0" err="1"/>
              <a:t>Portela</a:t>
            </a:r>
            <a:r>
              <a:rPr lang="en-US" sz="4800" dirty="0"/>
              <a:t> D, </a:t>
            </a:r>
            <a:r>
              <a:rPr lang="en-US" sz="4800" dirty="0" err="1"/>
              <a:t>Breghi</a:t>
            </a:r>
            <a:r>
              <a:rPr lang="en-US" sz="4800" dirty="0"/>
              <a:t> G, Mama K. Continuous positive airway pressure administered via face mask in tranquilized dogs. </a:t>
            </a:r>
            <a:r>
              <a:rPr lang="en-US" sz="4800" i="1" dirty="0"/>
              <a:t>Journal of Veterinary Emergency and Critical Care</a:t>
            </a:r>
            <a:r>
              <a:rPr lang="en-US" sz="4800" dirty="0"/>
              <a:t>. 2010;20(5):503-508. </a:t>
            </a:r>
            <a:r>
              <a:rPr lang="en-US" sz="4800" dirty="0" err="1"/>
              <a:t>doi:</a:t>
            </a:r>
            <a:r>
              <a:rPr lang="en-US" sz="4800" dirty="0" err="1">
                <a:hlinkClick r:id="rId4"/>
              </a:rPr>
              <a:t>https</a:t>
            </a:r>
            <a:r>
              <a:rPr lang="en-US" sz="4800" dirty="0">
                <a:hlinkClick r:id="rId4"/>
              </a:rPr>
              <a:t>://doi.org/10.1111/j.1476-4431.2010.00579.x</a:t>
            </a:r>
            <a:endParaRPr lang="en-US" sz="4800" dirty="0"/>
          </a:p>
          <a:p>
            <a:pPr marL="0" indent="0">
              <a:buNone/>
            </a:pPr>
            <a:r>
              <a:rPr lang="en-US" sz="4800" dirty="0"/>
              <a:t>Brown JE, </a:t>
            </a:r>
            <a:r>
              <a:rPr lang="en-US" sz="4800" dirty="0" err="1"/>
              <a:t>Bersenas</a:t>
            </a:r>
            <a:r>
              <a:rPr lang="en-US" sz="4800" dirty="0"/>
              <a:t> AME, Mathews KA, Kerr CL. Noninvasive ventilation in cats. </a:t>
            </a:r>
            <a:r>
              <a:rPr lang="en-US" sz="4800" i="1" dirty="0"/>
              <a:t>Journal of Veterinary Emergency and Critical Care</a:t>
            </a:r>
            <a:r>
              <a:rPr lang="en-US" sz="4800" dirty="0"/>
              <a:t>. 2009;19(5):416-425. </a:t>
            </a:r>
            <a:r>
              <a:rPr lang="en-US" sz="4800" dirty="0" err="1"/>
              <a:t>doi:</a:t>
            </a:r>
            <a:r>
              <a:rPr lang="en-US" sz="4800" dirty="0" err="1">
                <a:hlinkClick r:id="rId5"/>
              </a:rPr>
              <a:t>https</a:t>
            </a:r>
            <a:r>
              <a:rPr lang="en-US" sz="4800" dirty="0">
                <a:hlinkClick r:id="rId5"/>
              </a:rPr>
              <a:t>://doi.org/10.1111/j.1476-4431.2009.00458.x</a:t>
            </a:r>
            <a:endParaRPr lang="en-US" sz="4800" dirty="0"/>
          </a:p>
          <a:p>
            <a:pPr marL="0" indent="0">
              <a:buNone/>
            </a:pPr>
            <a:r>
              <a:rPr lang="en-US" sz="4800" dirty="0"/>
              <a:t>5. Campbell VL, King LG. Pulmonary function, ventilator management, and outcome of dogs with thoracic trauma and pulmonary contusions: 10 cases (1994–1998). </a:t>
            </a:r>
            <a:r>
              <a:rPr lang="en-US" sz="4800" i="1" dirty="0"/>
              <a:t>Journal of the American Veterinary Medical Association</a:t>
            </a:r>
            <a:r>
              <a:rPr lang="en-US" sz="4800" dirty="0"/>
              <a:t>. 2000;217(10):1505-1509. doi:</a:t>
            </a:r>
            <a:r>
              <a:rPr lang="en-US" sz="4800" dirty="0">
                <a:hlinkClick r:id="rId6"/>
              </a:rPr>
              <a:t>10.2460/javma.2000.217.1505</a:t>
            </a:r>
            <a:endParaRPr lang="en-US" sz="4800" dirty="0"/>
          </a:p>
          <a:p>
            <a:pPr marL="0" indent="0">
              <a:buNone/>
            </a:pPr>
            <a:r>
              <a:rPr lang="en-US" sz="4800" dirty="0"/>
              <a:t>6. Ceccherini G, Lippi I, Citi S, et al. Continuous positive airway pressure (CPAP) provision with a pediatric helmet for treatment of hypoxemic acute respiratory failure in dogs. </a:t>
            </a:r>
            <a:r>
              <a:rPr lang="en-US" sz="4800" i="1" dirty="0"/>
              <a:t>Journal of Veterinary Emergency and Critical Care</a:t>
            </a:r>
            <a:r>
              <a:rPr lang="en-US" sz="4800" dirty="0"/>
              <a:t>. 2020;30(1):41-49. </a:t>
            </a:r>
            <a:r>
              <a:rPr lang="en-US" sz="4800" dirty="0" err="1"/>
              <a:t>doi:</a:t>
            </a:r>
            <a:r>
              <a:rPr lang="en-US" sz="4800" dirty="0" err="1">
                <a:hlinkClick r:id="rId7"/>
              </a:rPr>
              <a:t>https</a:t>
            </a:r>
            <a:r>
              <a:rPr lang="en-US" sz="4800" dirty="0">
                <a:hlinkClick r:id="rId7"/>
              </a:rPr>
              <a:t>://doi.org/10.1111/vec.12920</a:t>
            </a:r>
            <a:endParaRPr lang="en-US" sz="4800" dirty="0"/>
          </a:p>
          <a:p>
            <a:pPr marL="0" indent="0">
              <a:buNone/>
            </a:pPr>
            <a:r>
              <a:rPr lang="en-US" sz="4800" dirty="0"/>
              <a:t>7. Daly JL, Guenther CL, Haggerty JM, Keir I. Evaluation of oxygen administration with a high-flow nasal cannula to clinically normal dogs. </a:t>
            </a:r>
            <a:r>
              <a:rPr lang="en-US" sz="4800" i="1" dirty="0"/>
              <a:t>American Journal of Veterinary Research</a:t>
            </a:r>
            <a:r>
              <a:rPr lang="en-US" sz="4800" dirty="0"/>
              <a:t>. 2017;78(5):624-630. doi:</a:t>
            </a:r>
            <a:r>
              <a:rPr lang="en-US" sz="4800" dirty="0">
                <a:hlinkClick r:id="rId8"/>
              </a:rPr>
              <a:t>10.2460/ajvr.78.5.624</a:t>
            </a:r>
            <a:endParaRPr lang="en-US" sz="4800" dirty="0"/>
          </a:p>
          <a:p>
            <a:pPr marL="0" indent="0">
              <a:buNone/>
            </a:pPr>
            <a:r>
              <a:rPr lang="en-US" sz="4800" dirty="0"/>
              <a:t>8. Donaldson RE, Barfield D. Quality of life following mechanical ventilation in dogs and cats. </a:t>
            </a:r>
            <a:r>
              <a:rPr lang="en-US" sz="4800" i="1" dirty="0"/>
              <a:t>Journal of Veterinary Emergency and Critical Care</a:t>
            </a:r>
            <a:r>
              <a:rPr lang="en-US" sz="4800" dirty="0"/>
              <a:t>. 2020;30(6):718-721. </a:t>
            </a:r>
            <a:r>
              <a:rPr lang="en-US" sz="4800" dirty="0" err="1"/>
              <a:t>doi:</a:t>
            </a:r>
            <a:r>
              <a:rPr lang="en-US" sz="4800" dirty="0" err="1">
                <a:hlinkClick r:id="rId9"/>
              </a:rPr>
              <a:t>https</a:t>
            </a:r>
            <a:r>
              <a:rPr lang="en-US" sz="4800" dirty="0">
                <a:hlinkClick r:id="rId9"/>
              </a:rPr>
              <a:t>://doi.org/10.1111/vec.13002</a:t>
            </a:r>
            <a:endParaRPr lang="en-US" sz="4800" dirty="0"/>
          </a:p>
          <a:p>
            <a:pPr marL="0" indent="0">
              <a:buNone/>
            </a:pPr>
            <a:r>
              <a:rPr lang="en-US" sz="4800" dirty="0"/>
              <a:t>9. Dunphy ED, Mann FA, </a:t>
            </a:r>
            <a:r>
              <a:rPr lang="en-US" sz="4800" dirty="0" err="1"/>
              <a:t>Dodam</a:t>
            </a:r>
            <a:r>
              <a:rPr lang="en-US" sz="4800" dirty="0"/>
              <a:t> JR, et al. Comparison of unilateral versus bilateral nasal catheters for oxygen administration in dogs. </a:t>
            </a:r>
            <a:r>
              <a:rPr lang="en-US" sz="4800" i="1" dirty="0"/>
              <a:t>Journal of Veterinary Emergency and Critical Care</a:t>
            </a:r>
            <a:r>
              <a:rPr lang="en-US" sz="4800" dirty="0"/>
              <a:t>. 2002;12(4):245-251. </a:t>
            </a:r>
            <a:r>
              <a:rPr lang="en-US" sz="4800" dirty="0" err="1"/>
              <a:t>doi:</a:t>
            </a:r>
            <a:r>
              <a:rPr lang="en-US" sz="4800" dirty="0" err="1">
                <a:hlinkClick r:id="rId10"/>
              </a:rPr>
              <a:t>https</a:t>
            </a:r>
            <a:r>
              <a:rPr lang="en-US" sz="4800" dirty="0">
                <a:hlinkClick r:id="rId10"/>
              </a:rPr>
              <a:t>://doi.org/10.1046/j.1435-6935.2002.t01-1-00049.x</a:t>
            </a:r>
            <a:endParaRPr lang="en-US" sz="4800" dirty="0"/>
          </a:p>
          <a:p>
            <a:pPr marL="0" indent="0">
              <a:buNone/>
            </a:pPr>
            <a:r>
              <a:rPr lang="en-US" sz="4800" dirty="0"/>
              <a:t>10. Edwards TH, Coleman AE, Brainard BM, et al. Outcome of positive-pressure ventilation in dogs and cats with congestive heart failure: 16 cases (1992–2012). </a:t>
            </a:r>
            <a:r>
              <a:rPr lang="en-US" sz="4800" i="1" dirty="0"/>
              <a:t>Journal of Veterinary Emergency and Critical Care</a:t>
            </a:r>
            <a:r>
              <a:rPr lang="en-US" sz="4800" dirty="0"/>
              <a:t>. 2014;24(5):586-593. </a:t>
            </a:r>
            <a:r>
              <a:rPr lang="en-US" sz="4800" dirty="0" err="1"/>
              <a:t>doi:</a:t>
            </a:r>
            <a:r>
              <a:rPr lang="en-US" sz="4800" dirty="0" err="1">
                <a:hlinkClick r:id="rId11"/>
              </a:rPr>
              <a:t>https</a:t>
            </a:r>
            <a:r>
              <a:rPr lang="en-US" sz="4800" dirty="0">
                <a:hlinkClick r:id="rId11"/>
              </a:rPr>
              <a:t>://doi.org/10.1111/vec.12230</a:t>
            </a:r>
            <a:endParaRPr lang="en-US" sz="48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549882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61C31-CA5E-9F4E-B9E2-6F2031D4E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AAB22A-1C07-1B4F-B6AB-FAAC2ACA39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4800" dirty="0"/>
              <a:t>11. </a:t>
            </a:r>
            <a:r>
              <a:rPr lang="en-US" sz="4800" dirty="0" err="1"/>
              <a:t>Hoareau</a:t>
            </a:r>
            <a:r>
              <a:rPr lang="en-US" sz="4800" dirty="0"/>
              <a:t> GL, </a:t>
            </a:r>
            <a:r>
              <a:rPr lang="en-US" sz="4800" dirty="0" err="1"/>
              <a:t>Mellema</a:t>
            </a:r>
            <a:r>
              <a:rPr lang="en-US" sz="4800" dirty="0"/>
              <a:t> MS, Silverstein DC. Indication, management, and outcome of brachycephalic dogs requiring mechanical ventilation. </a:t>
            </a:r>
            <a:r>
              <a:rPr lang="en-US" sz="4800" i="1" dirty="0"/>
              <a:t>Journal of Veterinary Emergency and Critical Care</a:t>
            </a:r>
            <a:r>
              <a:rPr lang="en-US" sz="4800" dirty="0"/>
              <a:t>. 2011;21(3):226-235. </a:t>
            </a:r>
            <a:r>
              <a:rPr lang="en-US" sz="4800" dirty="0" err="1"/>
              <a:t>doi:</a:t>
            </a:r>
            <a:r>
              <a:rPr lang="en-US" sz="4800" dirty="0" err="1">
                <a:hlinkClick r:id="rId2"/>
              </a:rPr>
              <a:t>https</a:t>
            </a:r>
            <a:r>
              <a:rPr lang="en-US" sz="4800" dirty="0">
                <a:hlinkClick r:id="rId2"/>
              </a:rPr>
              <a:t>://doi.org/10.1111/j.1476-4431.2011.00635.x</a:t>
            </a:r>
            <a:endParaRPr lang="en-US" sz="4800" dirty="0"/>
          </a:p>
          <a:p>
            <a:pPr marL="0" indent="0">
              <a:buNone/>
            </a:pPr>
            <a:r>
              <a:rPr lang="en-US" sz="4800" dirty="0"/>
              <a:t>12. Hopper K, </a:t>
            </a:r>
            <a:r>
              <a:rPr lang="en-US" sz="4800" dirty="0" err="1"/>
              <a:t>Kass</a:t>
            </a:r>
            <a:r>
              <a:rPr lang="en-US" sz="4800" dirty="0"/>
              <a:t> PH, Rezende ML, Aldrich J. Indications, management, and outcome of long-term positive-pressure ventilation in dogs and cats: 148 cases (1990–2001). </a:t>
            </a:r>
            <a:r>
              <a:rPr lang="en-US" sz="4800" i="1" dirty="0"/>
              <a:t>Scientific Reports</a:t>
            </a:r>
            <a:r>
              <a:rPr lang="en-US" sz="4800" dirty="0"/>
              <a:t>. 2007;230(1):12.</a:t>
            </a:r>
          </a:p>
          <a:p>
            <a:pPr marL="0" indent="0">
              <a:buNone/>
            </a:pPr>
            <a:r>
              <a:rPr lang="en-US" sz="4800" dirty="0"/>
              <a:t>13. Jackson RM. Pulmonary Oxygen Toxicity. </a:t>
            </a:r>
            <a:r>
              <a:rPr lang="en-US" sz="4800" i="1" dirty="0"/>
              <a:t>CHEST</a:t>
            </a:r>
            <a:r>
              <a:rPr lang="en-US" sz="4800" dirty="0"/>
              <a:t>. 1985;88(6):900-905. doi:</a:t>
            </a:r>
            <a:r>
              <a:rPr lang="en-US" sz="4800" dirty="0">
                <a:hlinkClick r:id="rId3"/>
              </a:rPr>
              <a:t>10.1378/chest.88.6.900</a:t>
            </a:r>
            <a:endParaRPr lang="en-US" sz="4800" dirty="0"/>
          </a:p>
          <a:p>
            <a:pPr marL="0" indent="0">
              <a:buNone/>
            </a:pPr>
            <a:r>
              <a:rPr lang="en-US" sz="4800" dirty="0"/>
              <a:t>14. </a:t>
            </a:r>
            <a:r>
              <a:rPr lang="en-US" sz="4800" dirty="0" err="1"/>
              <a:t>Jagodich</a:t>
            </a:r>
            <a:r>
              <a:rPr lang="en-US" sz="4800" dirty="0"/>
              <a:t> TA, </a:t>
            </a:r>
            <a:r>
              <a:rPr lang="en-US" sz="4800" dirty="0" err="1"/>
              <a:t>Bersenas</a:t>
            </a:r>
            <a:r>
              <a:rPr lang="en-US" sz="4800" dirty="0"/>
              <a:t> AME, Bateman SW, Kerr CL. Comparison of high flow nasal cannula oxygen administration to traditional nasal cannula oxygen therapy in healthy dogs. </a:t>
            </a:r>
            <a:r>
              <a:rPr lang="en-US" sz="4800" i="1" dirty="0"/>
              <a:t>Journal of Veterinary Emergency and Critical Care</a:t>
            </a:r>
            <a:r>
              <a:rPr lang="en-US" sz="4800" dirty="0"/>
              <a:t>. 2019;29(3):246-255. </a:t>
            </a:r>
            <a:r>
              <a:rPr lang="en-US" sz="4800" dirty="0" err="1"/>
              <a:t>doi:</a:t>
            </a:r>
            <a:r>
              <a:rPr lang="en-US" sz="4800" dirty="0" err="1">
                <a:hlinkClick r:id="rId4"/>
              </a:rPr>
              <a:t>https</a:t>
            </a:r>
            <a:r>
              <a:rPr lang="en-US" sz="4800" dirty="0">
                <a:hlinkClick r:id="rId4"/>
              </a:rPr>
              <a:t>://doi.org/10.1111/vec.12817</a:t>
            </a:r>
            <a:endParaRPr lang="en-US" sz="4800" dirty="0"/>
          </a:p>
          <a:p>
            <a:pPr marL="0" indent="0">
              <a:buNone/>
            </a:pPr>
            <a:r>
              <a:rPr lang="en-US" sz="4800" dirty="0"/>
              <a:t>15. </a:t>
            </a:r>
            <a:r>
              <a:rPr lang="en-US" sz="4800" dirty="0" err="1"/>
              <a:t>Jagodich</a:t>
            </a:r>
            <a:r>
              <a:rPr lang="en-US" sz="4800" dirty="0"/>
              <a:t> TA, </a:t>
            </a:r>
            <a:r>
              <a:rPr lang="en-US" sz="4800" dirty="0" err="1"/>
              <a:t>Bersenas</a:t>
            </a:r>
            <a:r>
              <a:rPr lang="en-US" sz="4800" dirty="0"/>
              <a:t> AME, Bateman SW, Kerr CL. High-flow nasal cannula oxygen therapy in acute hypoxemic respiratory failure in 22 dogs requiring oxygen support escalation. </a:t>
            </a:r>
            <a:r>
              <a:rPr lang="en-US" sz="4800" i="1" dirty="0"/>
              <a:t>Journal of Veterinary Emergency and Critical Care</a:t>
            </a:r>
            <a:r>
              <a:rPr lang="en-US" sz="4800" dirty="0"/>
              <a:t>. 2020;30(4):364-375. </a:t>
            </a:r>
            <a:r>
              <a:rPr lang="en-US" sz="4800" dirty="0" err="1"/>
              <a:t>doi:</a:t>
            </a:r>
            <a:r>
              <a:rPr lang="en-US" sz="4800" dirty="0" err="1">
                <a:hlinkClick r:id="rId5"/>
              </a:rPr>
              <a:t>https</a:t>
            </a:r>
            <a:r>
              <a:rPr lang="en-US" sz="4800" dirty="0">
                <a:hlinkClick r:id="rId5"/>
              </a:rPr>
              <a:t>://doi.org/10.1111/vec.12970</a:t>
            </a:r>
            <a:endParaRPr lang="en-US" sz="4800" dirty="0"/>
          </a:p>
          <a:p>
            <a:pPr marL="0" indent="0">
              <a:buNone/>
            </a:pPr>
            <a:r>
              <a:rPr lang="en-US" sz="4800" dirty="0"/>
              <a:t>16. </a:t>
            </a:r>
            <a:r>
              <a:rPr lang="en-US" sz="4800" dirty="0" err="1"/>
              <a:t>Jagodich</a:t>
            </a:r>
            <a:r>
              <a:rPr lang="en-US" sz="4800" dirty="0"/>
              <a:t> TA, </a:t>
            </a:r>
            <a:r>
              <a:rPr lang="en-US" sz="4800" dirty="0" err="1"/>
              <a:t>Bersenas</a:t>
            </a:r>
            <a:r>
              <a:rPr lang="en-US" sz="4800" dirty="0"/>
              <a:t> AME, Bateman SW, Kerr CL. Preliminary evaluation of the use of high-flow nasal cannula oxygen therapy during recovery from general anesthesia in dogs with obstructive upper airway breathing. </a:t>
            </a:r>
            <a:r>
              <a:rPr lang="en-US" sz="4800" i="1" dirty="0"/>
              <a:t>Journal of Veterinary Emergency and Critical Care</a:t>
            </a:r>
            <a:r>
              <a:rPr lang="en-US" sz="4800" dirty="0"/>
              <a:t>. 2020;30(4):487-492. </a:t>
            </a:r>
            <a:r>
              <a:rPr lang="en-US" sz="4800" dirty="0" err="1"/>
              <a:t>doi:</a:t>
            </a:r>
            <a:r>
              <a:rPr lang="en-US" sz="4800" dirty="0" err="1">
                <a:hlinkClick r:id="rId6"/>
              </a:rPr>
              <a:t>https</a:t>
            </a:r>
            <a:r>
              <a:rPr lang="en-US" sz="4800" dirty="0">
                <a:hlinkClick r:id="rId6"/>
              </a:rPr>
              <a:t>://doi.org/10.1111/vec.12971</a:t>
            </a:r>
            <a:endParaRPr lang="en-US" sz="4800" dirty="0"/>
          </a:p>
          <a:p>
            <a:pPr marL="0" indent="0">
              <a:buNone/>
            </a:pPr>
            <a:r>
              <a:rPr lang="en-US" sz="4800" dirty="0"/>
              <a:t>17. </a:t>
            </a:r>
            <a:r>
              <a:rPr lang="en-US" sz="4800" dirty="0" err="1"/>
              <a:t>Kalil</a:t>
            </a:r>
            <a:r>
              <a:rPr lang="en-US" sz="4800" dirty="0"/>
              <a:t> AC, </a:t>
            </a:r>
            <a:r>
              <a:rPr lang="en-US" sz="4800" dirty="0" err="1"/>
              <a:t>Metersky</a:t>
            </a:r>
            <a:r>
              <a:rPr lang="en-US" sz="4800" dirty="0"/>
              <a:t> ML, </a:t>
            </a:r>
            <a:r>
              <a:rPr lang="en-US" sz="4800" dirty="0" err="1"/>
              <a:t>Klompas</a:t>
            </a:r>
            <a:r>
              <a:rPr lang="en-US" sz="4800" dirty="0"/>
              <a:t> M, et al. Management of Adults With Hospital-acquired and Ventilator-associated Pneumonia: 2016 Clinical Practice Guidelines by the Infectious Diseases Society of America and the American Thoracic Society. </a:t>
            </a:r>
            <a:r>
              <a:rPr lang="en-US" sz="4800" i="1" dirty="0"/>
              <a:t>Clin Infect Dis</a:t>
            </a:r>
            <a:r>
              <a:rPr lang="en-US" sz="4800" dirty="0"/>
              <a:t>. 2016;63(5):e61-e111. doi:</a:t>
            </a:r>
            <a:r>
              <a:rPr lang="en-US" sz="4800" dirty="0">
                <a:hlinkClick r:id="rId7"/>
              </a:rPr>
              <a:t>10.1093/cid/ciw353</a:t>
            </a:r>
            <a:endParaRPr lang="en-US" sz="4800" dirty="0"/>
          </a:p>
          <a:p>
            <a:pPr marL="0" indent="0">
              <a:buNone/>
            </a:pPr>
            <a:r>
              <a:rPr lang="en-US" sz="4800" dirty="0"/>
              <a:t>18. Keir I, Daly J, Haggerty J, Guenther C. Retrospective evaluation of the effect of high flow oxygen therapy delivered by nasal cannula on PaO2 in dogs with moderate-to-severe hypoxemia. </a:t>
            </a:r>
            <a:r>
              <a:rPr lang="en-US" sz="4800" i="1" dirty="0"/>
              <a:t>Journal of Veterinary Emergency and Critical Care</a:t>
            </a:r>
            <a:r>
              <a:rPr lang="en-US" sz="4800" dirty="0"/>
              <a:t>. 2016;26(4):598-602. </a:t>
            </a:r>
            <a:r>
              <a:rPr lang="en-US" sz="4800" dirty="0" err="1"/>
              <a:t>doi:</a:t>
            </a:r>
            <a:r>
              <a:rPr lang="en-US" sz="4800" dirty="0" err="1">
                <a:hlinkClick r:id="rId8"/>
              </a:rPr>
              <a:t>https</a:t>
            </a:r>
            <a:r>
              <a:rPr lang="en-US" sz="4800" dirty="0">
                <a:hlinkClick r:id="rId8"/>
              </a:rPr>
              <a:t>://doi.org/10.1111/vec.12495</a:t>
            </a:r>
            <a:endParaRPr lang="en-US" sz="4800" dirty="0"/>
          </a:p>
          <a:p>
            <a:pPr marL="0" indent="0">
              <a:buNone/>
            </a:pPr>
            <a:r>
              <a:rPr lang="en-US" sz="4800" dirty="0"/>
              <a:t>19. King LG, Hendricks JC. Use of positive-pressure ventilation in dogs and cats: 41 cases (1990-1992). </a:t>
            </a:r>
            <a:r>
              <a:rPr lang="en-US" sz="4800" i="1" dirty="0"/>
              <a:t>J Am Vet Med Assoc</a:t>
            </a:r>
            <a:r>
              <a:rPr lang="en-US" sz="4800" dirty="0"/>
              <a:t>. 1994;204(7):1045-1052.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7951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ntroduction to Lung and Airway Disorders of Dogs - Dog Owners - Merck  Veterinary Manual">
            <a:hlinkClick r:id="rId3"/>
            <a:extLst>
              <a:ext uri="{FF2B5EF4-FFF2-40B4-BE49-F238E27FC236}">
                <a16:creationId xmlns:a16="http://schemas.microsoft.com/office/drawing/2014/main" id="{E3BA035D-FC26-8145-B739-6DD1EFEDBC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9512" y="2072777"/>
            <a:ext cx="3390557" cy="2712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Line Callout 1 5">
            <a:extLst>
              <a:ext uri="{FF2B5EF4-FFF2-40B4-BE49-F238E27FC236}">
                <a16:creationId xmlns:a16="http://schemas.microsoft.com/office/drawing/2014/main" id="{69FAA4CC-BCAE-8945-8F8F-36A1626858CD}"/>
              </a:ext>
            </a:extLst>
          </p:cNvPr>
          <p:cNvSpPr/>
          <p:nvPr/>
        </p:nvSpPr>
        <p:spPr>
          <a:xfrm>
            <a:off x="8492105" y="4592061"/>
            <a:ext cx="3398756" cy="1403486"/>
          </a:xfrm>
          <a:prstGeom prst="borderCallout1">
            <a:avLst>
              <a:gd name="adj1" fmla="val 21447"/>
              <a:gd name="adj2" fmla="val -4299"/>
              <a:gd name="adj3" fmla="val -79498"/>
              <a:gd name="adj4" fmla="val -2218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b="1" dirty="0"/>
              <a:t>Pressure of inspired oxygen (PiO</a:t>
            </a:r>
            <a:r>
              <a:rPr lang="en-US" b="1" baseline="-25000" dirty="0"/>
              <a:t>2</a:t>
            </a:r>
            <a:r>
              <a:rPr lang="en-US" b="1" dirty="0"/>
              <a:t>) </a:t>
            </a:r>
            <a:r>
              <a:rPr lang="en-US" dirty="0"/>
              <a:t>= FiO</a:t>
            </a:r>
            <a:r>
              <a:rPr lang="en-US" baseline="-25000" dirty="0"/>
              <a:t>2</a:t>
            </a:r>
            <a:r>
              <a:rPr lang="en-US" dirty="0"/>
              <a:t> (P</a:t>
            </a:r>
            <a:r>
              <a:rPr lang="en-US" baseline="-25000" dirty="0"/>
              <a:t>b</a:t>
            </a:r>
            <a:r>
              <a:rPr lang="en-US" dirty="0"/>
              <a:t> – P</a:t>
            </a:r>
            <a:r>
              <a:rPr lang="en-US" baseline="-25000" dirty="0"/>
              <a:t>H2O</a:t>
            </a:r>
            <a:r>
              <a:rPr lang="en-US" dirty="0"/>
              <a:t>)</a:t>
            </a:r>
          </a:p>
          <a:p>
            <a:pPr algn="ctr"/>
            <a:r>
              <a:rPr lang="en-US" dirty="0"/>
              <a:t>= 0.21 (760mmHg- 47mmHg)</a:t>
            </a:r>
          </a:p>
          <a:p>
            <a:pPr algn="ctr"/>
            <a:r>
              <a:rPr lang="en-US" b="1" dirty="0"/>
              <a:t>= 150mmHg</a:t>
            </a:r>
          </a:p>
        </p:txBody>
      </p:sp>
      <p:sp>
        <p:nvSpPr>
          <p:cNvPr id="11" name="Line Callout 1 10">
            <a:extLst>
              <a:ext uri="{FF2B5EF4-FFF2-40B4-BE49-F238E27FC236}">
                <a16:creationId xmlns:a16="http://schemas.microsoft.com/office/drawing/2014/main" id="{D531CDA7-33AD-1841-A779-71947E8EAD25}"/>
              </a:ext>
            </a:extLst>
          </p:cNvPr>
          <p:cNvSpPr/>
          <p:nvPr/>
        </p:nvSpPr>
        <p:spPr>
          <a:xfrm>
            <a:off x="188890" y="4592061"/>
            <a:ext cx="4619701" cy="1403486"/>
          </a:xfrm>
          <a:prstGeom prst="borderCallout1">
            <a:avLst>
              <a:gd name="adj1" fmla="val -7596"/>
              <a:gd name="adj2" fmla="val 84306"/>
              <a:gd name="adj3" fmla="val -115567"/>
              <a:gd name="adj4" fmla="val 9379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b="1" dirty="0"/>
              <a:t>Alveolar oxygen (PAO</a:t>
            </a:r>
            <a:r>
              <a:rPr lang="en-US" b="1" baseline="-25000" dirty="0"/>
              <a:t>2</a:t>
            </a:r>
            <a:r>
              <a:rPr lang="en-US" b="1" dirty="0"/>
              <a:t>)=</a:t>
            </a:r>
          </a:p>
          <a:p>
            <a:pPr algn="ctr"/>
            <a:r>
              <a:rPr lang="en-US" dirty="0"/>
              <a:t>= PiO</a:t>
            </a:r>
            <a:r>
              <a:rPr lang="en-US" baseline="-25000" dirty="0"/>
              <a:t>2</a:t>
            </a:r>
            <a:r>
              <a:rPr lang="en-US" dirty="0"/>
              <a:t> - (PACO</a:t>
            </a:r>
            <a:r>
              <a:rPr lang="en-US" baseline="-25000" dirty="0"/>
              <a:t>2</a:t>
            </a:r>
            <a:r>
              <a:rPr lang="en-US" dirty="0"/>
              <a:t> / Respiratory quotient (R))</a:t>
            </a:r>
          </a:p>
          <a:p>
            <a:pPr algn="ctr"/>
            <a:r>
              <a:rPr lang="en-US" dirty="0"/>
              <a:t>= 150 – (40/0.8)</a:t>
            </a:r>
          </a:p>
          <a:p>
            <a:pPr algn="ctr"/>
            <a:r>
              <a:rPr lang="en-US" b="1" dirty="0"/>
              <a:t>= 100mmHg </a:t>
            </a:r>
          </a:p>
          <a:p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A79237C-56A0-2C4B-9699-7E4D0E1D0D2B}"/>
              </a:ext>
            </a:extLst>
          </p:cNvPr>
          <p:cNvSpPr/>
          <p:nvPr/>
        </p:nvSpPr>
        <p:spPr>
          <a:xfrm>
            <a:off x="5245362" y="434351"/>
            <a:ext cx="6645499" cy="146372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b="1" dirty="0"/>
              <a:t>Atmospheric oxygen (PO</a:t>
            </a:r>
            <a:r>
              <a:rPr lang="en-US" b="1" baseline="-25000" dirty="0"/>
              <a:t>2</a:t>
            </a:r>
            <a:r>
              <a:rPr lang="en-US" b="1" dirty="0"/>
              <a:t>)</a:t>
            </a:r>
          </a:p>
          <a:p>
            <a:pPr algn="ctr"/>
            <a:r>
              <a:rPr lang="en-US" dirty="0"/>
              <a:t>= Barometric pressure (P</a:t>
            </a:r>
            <a:r>
              <a:rPr lang="en-US" baseline="-25000" dirty="0"/>
              <a:t>b</a:t>
            </a:r>
            <a:r>
              <a:rPr lang="en-US" dirty="0"/>
              <a:t>) x Fractional concentration oxygen (FiO</a:t>
            </a:r>
            <a:r>
              <a:rPr lang="en-US" baseline="-25000" dirty="0"/>
              <a:t>2</a:t>
            </a:r>
            <a:r>
              <a:rPr lang="en-US" dirty="0"/>
              <a:t>) </a:t>
            </a:r>
          </a:p>
          <a:p>
            <a:pPr algn="ctr"/>
            <a:r>
              <a:rPr lang="en-US" dirty="0"/>
              <a:t>= 760mmHg x 0.21</a:t>
            </a:r>
          </a:p>
          <a:p>
            <a:pPr algn="ctr"/>
            <a:r>
              <a:rPr lang="en-US" b="1" dirty="0"/>
              <a:t>=159mmHg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9CBDAA3-A239-024E-94B8-AF9BEB330408}"/>
              </a:ext>
            </a:extLst>
          </p:cNvPr>
          <p:cNvSpPr/>
          <p:nvPr/>
        </p:nvSpPr>
        <p:spPr>
          <a:xfrm>
            <a:off x="188890" y="1520480"/>
            <a:ext cx="3726287" cy="110459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Arterial oxygen (PaO</a:t>
            </a:r>
            <a:r>
              <a:rPr lang="en-US" b="1" baseline="-25000" dirty="0"/>
              <a:t>2</a:t>
            </a:r>
            <a:r>
              <a:rPr lang="en-US" b="1" dirty="0"/>
              <a:t>) </a:t>
            </a:r>
          </a:p>
          <a:p>
            <a:pPr algn="ctr"/>
            <a:r>
              <a:rPr lang="en-US" dirty="0"/>
              <a:t>= Alveolar oxygen (PAO</a:t>
            </a:r>
            <a:r>
              <a:rPr lang="en-US" baseline="-25000" dirty="0"/>
              <a:t>2</a:t>
            </a:r>
            <a:r>
              <a:rPr lang="en-US" dirty="0"/>
              <a:t>)</a:t>
            </a:r>
          </a:p>
          <a:p>
            <a:pPr algn="ctr"/>
            <a:r>
              <a:rPr lang="en-US" b="1" dirty="0"/>
              <a:t>= 100mmHg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A91971-4FE4-1E4F-A2EA-C9A3897D35A0}"/>
              </a:ext>
            </a:extLst>
          </p:cNvPr>
          <p:cNvSpPr/>
          <p:nvPr/>
        </p:nvSpPr>
        <p:spPr>
          <a:xfrm>
            <a:off x="2658172" y="941785"/>
            <a:ext cx="2256828" cy="448858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Low venous oxygen</a:t>
            </a:r>
          </a:p>
        </p:txBody>
      </p:sp>
      <p:sp>
        <p:nvSpPr>
          <p:cNvPr id="12" name="Left-Right Arrow Callout 11">
            <a:extLst>
              <a:ext uri="{FF2B5EF4-FFF2-40B4-BE49-F238E27FC236}">
                <a16:creationId xmlns:a16="http://schemas.microsoft.com/office/drawing/2014/main" id="{6417615C-A70C-C44E-96C5-6828802E6E1F}"/>
              </a:ext>
            </a:extLst>
          </p:cNvPr>
          <p:cNvSpPr/>
          <p:nvPr/>
        </p:nvSpPr>
        <p:spPr>
          <a:xfrm rot="5400000">
            <a:off x="1330465" y="2067888"/>
            <a:ext cx="1755058" cy="3076191"/>
          </a:xfrm>
          <a:prstGeom prst="leftRightArrowCallout">
            <a:avLst>
              <a:gd name="adj1" fmla="val 10110"/>
              <a:gd name="adj2" fmla="val 14337"/>
              <a:gd name="adj3" fmla="val 10325"/>
              <a:gd name="adj4" fmla="val 61697"/>
            </a:avLst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t"/>
          <a:lstStyle/>
          <a:p>
            <a:pPr algn="ctr"/>
            <a:r>
              <a:rPr lang="en-US" dirty="0"/>
              <a:t>Diffusion impairment</a:t>
            </a:r>
          </a:p>
          <a:p>
            <a:pPr algn="ctr"/>
            <a:r>
              <a:rPr lang="en-US" dirty="0"/>
              <a:t>V/Q Mismatch</a:t>
            </a:r>
          </a:p>
          <a:p>
            <a:pPr algn="ctr"/>
            <a:r>
              <a:rPr lang="en-US" dirty="0"/>
              <a:t>Shunt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13" name="Left-Right Arrow Callout 12">
            <a:extLst>
              <a:ext uri="{FF2B5EF4-FFF2-40B4-BE49-F238E27FC236}">
                <a16:creationId xmlns:a16="http://schemas.microsoft.com/office/drawing/2014/main" id="{A2533914-FC86-6B4F-AAFA-AB276C02633E}"/>
              </a:ext>
            </a:extLst>
          </p:cNvPr>
          <p:cNvSpPr/>
          <p:nvPr/>
        </p:nvSpPr>
        <p:spPr>
          <a:xfrm>
            <a:off x="4910701" y="4959921"/>
            <a:ext cx="3479294" cy="742718"/>
          </a:xfrm>
          <a:prstGeom prst="leftRightArrowCallout">
            <a:avLst>
              <a:gd name="adj1" fmla="val 25000"/>
              <a:gd name="adj2" fmla="val 25000"/>
              <a:gd name="adj3" fmla="val 26734"/>
              <a:gd name="adj4" fmla="val 80326"/>
            </a:avLst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Hypoventilation </a:t>
            </a:r>
          </a:p>
        </p:txBody>
      </p:sp>
      <p:sp>
        <p:nvSpPr>
          <p:cNvPr id="14" name="Left-Right Arrow Callout 13">
            <a:extLst>
              <a:ext uri="{FF2B5EF4-FFF2-40B4-BE49-F238E27FC236}">
                <a16:creationId xmlns:a16="http://schemas.microsoft.com/office/drawing/2014/main" id="{FB0A59BD-40E7-3A44-A5FD-AF01F8B7960C}"/>
              </a:ext>
            </a:extLst>
          </p:cNvPr>
          <p:cNvSpPr/>
          <p:nvPr/>
        </p:nvSpPr>
        <p:spPr>
          <a:xfrm rot="5400000">
            <a:off x="8904404" y="1746491"/>
            <a:ext cx="2476162" cy="2997882"/>
          </a:xfrm>
          <a:prstGeom prst="leftRightArrowCallout">
            <a:avLst>
              <a:gd name="adj1" fmla="val 9120"/>
              <a:gd name="adj2" fmla="val 10554"/>
              <a:gd name="adj3" fmla="val 8362"/>
              <a:gd name="adj4" fmla="val 54625"/>
            </a:avLst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/>
              <a:t>Decreased PO</a:t>
            </a:r>
            <a:r>
              <a:rPr lang="en-US" baseline="-25000" dirty="0"/>
              <a:t>2</a:t>
            </a:r>
            <a:r>
              <a:rPr lang="en-US" dirty="0"/>
              <a:t> (P</a:t>
            </a:r>
            <a:r>
              <a:rPr lang="en-US" baseline="-25000" dirty="0"/>
              <a:t>b </a:t>
            </a:r>
            <a:r>
              <a:rPr lang="en-US" dirty="0"/>
              <a:t>or FiO</a:t>
            </a:r>
            <a:r>
              <a:rPr lang="en-US" baseline="-25000" dirty="0"/>
              <a:t>2</a:t>
            </a:r>
            <a:r>
              <a:rPr lang="en-US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170604282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42FBF-FCEB-784A-901D-3DB21B295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01EC2D-BD62-2B40-B6AE-ADA0795E93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300" dirty="0"/>
              <a:t>20. Lee JA, </a:t>
            </a:r>
            <a:r>
              <a:rPr lang="en-US" sz="1300" dirty="0" err="1"/>
              <a:t>Drobatz</a:t>
            </a:r>
            <a:r>
              <a:rPr lang="en-US" sz="1300" dirty="0"/>
              <a:t> KJ, Koch MW, King LG. Indications for and outcome of positive-pressure ventilation in cats: 53 cases (1993-2002). </a:t>
            </a:r>
            <a:r>
              <a:rPr lang="en-US" sz="1300" i="1" dirty="0"/>
              <a:t>Journal of the American Veterinary Medical Association</a:t>
            </a:r>
            <a:r>
              <a:rPr lang="en-US" sz="1300" dirty="0"/>
              <a:t>. 2005;226(6):924-931. doi:</a:t>
            </a:r>
            <a:r>
              <a:rPr lang="en-US" sz="1300" dirty="0">
                <a:hlinkClick r:id="rId2"/>
              </a:rPr>
              <a:t>10.2460/javma.2005.226.924</a:t>
            </a:r>
            <a:endParaRPr lang="en-US" sz="1300" dirty="0"/>
          </a:p>
          <a:p>
            <a:pPr marL="0" indent="0">
              <a:buNone/>
            </a:pPr>
            <a:r>
              <a:rPr lang="en-US" sz="1300" dirty="0"/>
              <a:t>21. Mach WJ, </a:t>
            </a:r>
            <a:r>
              <a:rPr lang="en-US" sz="1300" dirty="0" err="1"/>
              <a:t>Thimmesch</a:t>
            </a:r>
            <a:r>
              <a:rPr lang="en-US" sz="1300" dirty="0"/>
              <a:t> AR, Pierce JT, Pierce JD. Consequences of Hyperoxia and the Toxicity of Oxygen in the Lung. </a:t>
            </a:r>
            <a:r>
              <a:rPr lang="en-US" sz="1300" i="1" dirty="0"/>
              <a:t>Nursing Research and Practice</a:t>
            </a:r>
            <a:r>
              <a:rPr lang="en-US" sz="1300" dirty="0"/>
              <a:t>. 2011;2011:1-7. doi:</a:t>
            </a:r>
            <a:r>
              <a:rPr lang="en-US" sz="1300" dirty="0">
                <a:hlinkClick r:id="rId3"/>
              </a:rPr>
              <a:t>10.1155/2011/260482</a:t>
            </a:r>
            <a:endParaRPr lang="en-US" sz="1300" dirty="0"/>
          </a:p>
          <a:p>
            <a:pPr marL="0" indent="0">
              <a:buNone/>
            </a:pPr>
            <a:r>
              <a:rPr lang="en-US" sz="1300" dirty="0"/>
              <a:t>22. NEJM199404143301507.pdf. Accessed February 25, 2021. </a:t>
            </a:r>
            <a:r>
              <a:rPr lang="en-US" sz="1300" dirty="0">
                <a:hlinkClick r:id="rId4"/>
              </a:rPr>
              <a:t>https://www.nejm.org/doi/pdf/10.1056/NEJM199404143301507?articleTools=true</a:t>
            </a:r>
            <a:endParaRPr lang="en-US" sz="1300" dirty="0"/>
          </a:p>
          <a:p>
            <a:pPr marL="0" indent="0">
              <a:buNone/>
            </a:pPr>
            <a:r>
              <a:rPr lang="en-US" sz="1300" dirty="0"/>
              <a:t>23. </a:t>
            </a:r>
            <a:r>
              <a:rPr lang="en-US" sz="1300" dirty="0" err="1"/>
              <a:t>Pouzot‐Nevoret</a:t>
            </a:r>
            <a:r>
              <a:rPr lang="en-US" sz="1300" dirty="0"/>
              <a:t> C, </a:t>
            </a:r>
            <a:r>
              <a:rPr lang="en-US" sz="1300" dirty="0" err="1"/>
              <a:t>Hocine</a:t>
            </a:r>
            <a:r>
              <a:rPr lang="en-US" sz="1300" dirty="0"/>
              <a:t> L, </a:t>
            </a:r>
            <a:r>
              <a:rPr lang="en-US" sz="1300" dirty="0" err="1"/>
              <a:t>Nègre</a:t>
            </a:r>
            <a:r>
              <a:rPr lang="en-US" sz="1300" dirty="0"/>
              <a:t> J, et al. Prospective pilot study for evaluation of high-flow oxygen therapy in </a:t>
            </a:r>
            <a:r>
              <a:rPr lang="en-US" sz="1300" dirty="0" err="1"/>
              <a:t>dyspnoeic</a:t>
            </a:r>
            <a:r>
              <a:rPr lang="en-US" sz="1300" dirty="0"/>
              <a:t> dogs: the HOT-DOG study. </a:t>
            </a:r>
            <a:r>
              <a:rPr lang="en-US" sz="1300" i="1" dirty="0"/>
              <a:t>Journal of Small Animal Practice</a:t>
            </a:r>
            <a:r>
              <a:rPr lang="en-US" sz="1300" dirty="0"/>
              <a:t>. 2019;60(11):656-662. </a:t>
            </a:r>
            <a:r>
              <a:rPr lang="en-US" sz="1300" dirty="0" err="1"/>
              <a:t>doi:</a:t>
            </a:r>
            <a:r>
              <a:rPr lang="en-US" sz="1300" dirty="0" err="1">
                <a:hlinkClick r:id="rId5"/>
              </a:rPr>
              <a:t>https</a:t>
            </a:r>
            <a:r>
              <a:rPr lang="en-US" sz="1300" dirty="0">
                <a:hlinkClick r:id="rId5"/>
              </a:rPr>
              <a:t>://doi.org/10.1111/jsap.13058</a:t>
            </a:r>
            <a:endParaRPr lang="en-US" sz="1300" dirty="0"/>
          </a:p>
          <a:p>
            <a:pPr marL="0" indent="0">
              <a:buNone/>
            </a:pPr>
            <a:r>
              <a:rPr lang="en-US" sz="1300" dirty="0"/>
              <a:t>24. Powell LL. Mechanical Ventilation in the Emergency Room. In: </a:t>
            </a:r>
            <a:r>
              <a:rPr lang="en-US" sz="1300" i="1" dirty="0"/>
              <a:t>Textbook of Small Animal Emergency Medicine</a:t>
            </a:r>
            <a:r>
              <a:rPr lang="en-US" sz="1300" dirty="0"/>
              <a:t>. John Wiley &amp; Sons, Ltd; 2018:1216-1218. doi:</a:t>
            </a:r>
            <a:r>
              <a:rPr lang="en-US" sz="1300" dirty="0">
                <a:hlinkClick r:id="rId6"/>
              </a:rPr>
              <a:t>10.1002/9781119028994.ch188</a:t>
            </a:r>
            <a:endParaRPr lang="en-US" sz="1300" dirty="0"/>
          </a:p>
          <a:p>
            <a:pPr marL="0" indent="0">
              <a:buNone/>
            </a:pPr>
            <a:r>
              <a:rPr lang="en-US" sz="1300" dirty="0"/>
              <a:t>25. Rutter CR, Rozanski EA, Sharp CR, Powell LL, Kent M. Outcome and medical management in dogs with lower motor neuron disease undergoing mechanical ventilation: 14 cases (2003–2009). </a:t>
            </a:r>
            <a:r>
              <a:rPr lang="en-US" sz="1300" i="1" dirty="0"/>
              <a:t>Journal of Veterinary Emergency and Critical Care</a:t>
            </a:r>
            <a:r>
              <a:rPr lang="en-US" sz="1300" dirty="0"/>
              <a:t>. 2011;21(5):531-541. </a:t>
            </a:r>
            <a:r>
              <a:rPr lang="en-US" sz="1300" dirty="0" err="1"/>
              <a:t>doi:</a:t>
            </a:r>
            <a:r>
              <a:rPr lang="en-US" sz="1300" dirty="0" err="1">
                <a:hlinkClick r:id="rId7"/>
              </a:rPr>
              <a:t>https</a:t>
            </a:r>
            <a:r>
              <a:rPr lang="en-US" sz="1300" dirty="0">
                <a:hlinkClick r:id="rId7"/>
              </a:rPr>
              <a:t>://doi.org/10.1111/j.1476-4431.2011.00669.x</a:t>
            </a:r>
            <a:endParaRPr lang="en-US" sz="1300" dirty="0"/>
          </a:p>
          <a:p>
            <a:pPr marL="0" indent="0">
              <a:buNone/>
            </a:pPr>
            <a:r>
              <a:rPr lang="en-US" sz="1300" dirty="0"/>
              <a:t>26. Silverstein DC, Hopper K.  SACCM. Elsevier Saunders, St Louis Missouri, 2</a:t>
            </a:r>
            <a:r>
              <a:rPr lang="en-US" sz="1300" baseline="30000" dirty="0"/>
              <a:t>nd</a:t>
            </a:r>
            <a:r>
              <a:rPr lang="en-US" sz="1300" dirty="0"/>
              <a:t> ed. 2015</a:t>
            </a:r>
          </a:p>
          <a:p>
            <a:pPr marL="0" indent="0">
              <a:buNone/>
            </a:pPr>
            <a:r>
              <a:rPr lang="en-US" sz="1300" dirty="0"/>
              <a:t>27. Ticehurst K, </a:t>
            </a:r>
            <a:r>
              <a:rPr lang="en-US" sz="1300" dirty="0" err="1"/>
              <a:t>Zaki</a:t>
            </a:r>
            <a:r>
              <a:rPr lang="en-US" sz="1300" dirty="0"/>
              <a:t> S, Hunt GB, Macpherson C, Nicholson H. Use of continuous positive airway pressure in the acute management of laryngeal paralysis in a cat. </a:t>
            </a:r>
            <a:r>
              <a:rPr lang="en-US" sz="1300" i="1" dirty="0"/>
              <a:t>Australian Veterinary Journal</a:t>
            </a:r>
            <a:r>
              <a:rPr lang="en-US" sz="1300" dirty="0"/>
              <a:t>. 2008;86(10):395-397. </a:t>
            </a:r>
            <a:r>
              <a:rPr lang="en-US" sz="1300" dirty="0" err="1"/>
              <a:t>doi:</a:t>
            </a:r>
            <a:r>
              <a:rPr lang="en-US" sz="1300" dirty="0" err="1">
                <a:hlinkClick r:id="rId8"/>
              </a:rPr>
              <a:t>https</a:t>
            </a:r>
            <a:r>
              <a:rPr lang="en-US" sz="1300" dirty="0">
                <a:hlinkClick r:id="rId8"/>
              </a:rPr>
              <a:t>://doi.org/10.1111/j.1751-0813.2008.00350.x</a:t>
            </a:r>
            <a:endParaRPr lang="en-US" sz="13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876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169926-8B01-B74A-A79E-E766412EC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Clinical Measurement of Oxygen and Gas Exchange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43D973-BACD-9446-9878-DB08A0DD1B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015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9DB0E-CB9A-0449-84E5-C004A6426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Hemoglobin Oxygen Saturation (SaO</a:t>
            </a:r>
            <a:r>
              <a:rPr lang="en-US" baseline="-25000" dirty="0"/>
              <a:t>2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06AB1-B6F3-5C4B-9EAB-3F6FC03BA8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Blood oxygen content</a:t>
            </a:r>
          </a:p>
          <a:p>
            <a:pPr lvl="1"/>
            <a:r>
              <a:rPr lang="en-US" dirty="0"/>
              <a:t>CaO</a:t>
            </a:r>
            <a:r>
              <a:rPr lang="en-US" baseline="-25000" dirty="0"/>
              <a:t>2</a:t>
            </a:r>
            <a:r>
              <a:rPr lang="en-US" dirty="0"/>
              <a:t>= (1.34×Hb×SaO</a:t>
            </a:r>
            <a:r>
              <a:rPr lang="en-US" baseline="-25000" dirty="0"/>
              <a:t>2</a:t>
            </a:r>
            <a:r>
              <a:rPr lang="en-US" dirty="0"/>
              <a:t>)+(0.003×PO</a:t>
            </a:r>
            <a:r>
              <a:rPr lang="en-US" baseline="-25000" dirty="0"/>
              <a:t>2</a:t>
            </a:r>
            <a:r>
              <a:rPr lang="en-US" dirty="0"/>
              <a:t>) </a:t>
            </a:r>
          </a:p>
          <a:p>
            <a:endParaRPr lang="en-US" dirty="0"/>
          </a:p>
        </p:txBody>
      </p:sp>
      <p:pic>
        <p:nvPicPr>
          <p:cNvPr id="4" name="Picture 3" descr="Chart, diagram&#10;&#10;Description automatically generated">
            <a:extLst>
              <a:ext uri="{FF2B5EF4-FFF2-40B4-BE49-F238E27FC236}">
                <a16:creationId xmlns:a16="http://schemas.microsoft.com/office/drawing/2014/main" id="{8C86626C-BCD2-3243-BF67-0F26AE182F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6600" y="1993900"/>
            <a:ext cx="6375400" cy="4864100"/>
          </a:xfrm>
          <a:prstGeom prst="rect">
            <a:avLst/>
          </a:prstGeom>
        </p:spPr>
      </p:pic>
      <p:pic>
        <p:nvPicPr>
          <p:cNvPr id="6" name="Picture 5" descr="Table&#10;&#10;Description automatically generated">
            <a:extLst>
              <a:ext uri="{FF2B5EF4-FFF2-40B4-BE49-F238E27FC236}">
                <a16:creationId xmlns:a16="http://schemas.microsoft.com/office/drawing/2014/main" id="{3229C888-3123-E54F-82AE-23592CD517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752" y="2121408"/>
            <a:ext cx="5676900" cy="300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593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24787-2054-6241-B5A3-E5A853269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A-a PO</a:t>
            </a:r>
            <a:r>
              <a:rPr lang="en-US" baseline="-25000" dirty="0"/>
              <a:t>2</a:t>
            </a:r>
            <a:r>
              <a:rPr lang="en-US" dirty="0"/>
              <a:t> Gradient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9EB31E-0CB8-C240-9216-F816E8B9C1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Difference between calculated P</a:t>
            </a:r>
            <a:r>
              <a:rPr lang="en-US" baseline="-25000" dirty="0"/>
              <a:t>A</a:t>
            </a:r>
            <a:r>
              <a:rPr lang="en-US" dirty="0"/>
              <a:t>O</a:t>
            </a:r>
            <a:r>
              <a:rPr lang="en-US" baseline="-25000" dirty="0"/>
              <a:t>2</a:t>
            </a:r>
            <a:r>
              <a:rPr lang="en-US" dirty="0"/>
              <a:t> and measured P</a:t>
            </a:r>
            <a:r>
              <a:rPr lang="en-US" baseline="-25000" dirty="0"/>
              <a:t>a</a:t>
            </a:r>
            <a:r>
              <a:rPr lang="en-US" dirty="0"/>
              <a:t>O</a:t>
            </a:r>
            <a:r>
              <a:rPr lang="en-US" baseline="-25000" dirty="0"/>
              <a:t>2</a:t>
            </a:r>
          </a:p>
          <a:p>
            <a:pPr lvl="1"/>
            <a:r>
              <a:rPr lang="en-US" dirty="0"/>
              <a:t>Normal value: &lt;10</a:t>
            </a:r>
          </a:p>
          <a:p>
            <a:pPr lvl="1"/>
            <a:r>
              <a:rPr lang="en-US" dirty="0"/>
              <a:t>Clinically relevant oxygenation deficiency: &gt;/= 20</a:t>
            </a:r>
          </a:p>
          <a:p>
            <a:r>
              <a:rPr lang="en-US" dirty="0"/>
              <a:t>Most useful for patients breathing ROOM AIR (FiO2=21%)</a:t>
            </a:r>
          </a:p>
          <a:p>
            <a:pPr lvl="1"/>
            <a:r>
              <a:rPr lang="en-US" dirty="0"/>
              <a:t>Normal to have increased gradient breathing supplemental oxygen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424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7F8C4-F400-5E49-98CD-2DA34B00D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120 Rule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00AAAC-B5FC-CC4D-9B60-3CD8153998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Additive values of PaCO</a:t>
            </a:r>
            <a:r>
              <a:rPr lang="en-US" baseline="-25000" dirty="0"/>
              <a:t>2</a:t>
            </a:r>
            <a:r>
              <a:rPr lang="en-US" dirty="0"/>
              <a:t> and PaO</a:t>
            </a:r>
            <a:r>
              <a:rPr lang="en-US" baseline="-25000" dirty="0"/>
              <a:t>2 </a:t>
            </a:r>
            <a:r>
              <a:rPr lang="en-US" dirty="0"/>
              <a:t>will be ~120 if hypoxemia is due to hypoventilation</a:t>
            </a:r>
          </a:p>
          <a:p>
            <a:pPr lvl="1"/>
            <a:r>
              <a:rPr lang="en-US" dirty="0"/>
              <a:t>Additive values of PaCO</a:t>
            </a:r>
            <a:r>
              <a:rPr lang="en-US" baseline="-25000" dirty="0"/>
              <a:t>2</a:t>
            </a:r>
            <a:r>
              <a:rPr lang="en-US" dirty="0"/>
              <a:t> and PaO</a:t>
            </a:r>
            <a:r>
              <a:rPr lang="en-US" baseline="-25000" dirty="0"/>
              <a:t>2</a:t>
            </a:r>
            <a:r>
              <a:rPr lang="en-US" dirty="0"/>
              <a:t> &lt;120 indicates venous admixture</a:t>
            </a:r>
          </a:p>
          <a:p>
            <a:r>
              <a:rPr lang="en-US" dirty="0"/>
              <a:t>Only used when breathing ROOM AIR (FiO2=21%)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5743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Wood Type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C6AE0645-98FF-411B-B0E9-59ABD78A0CC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{F1925DD3-E388-0343-B0D5-6B4B24D4C918}tf10001070</Template>
  <TotalTime>6998</TotalTime>
  <Words>3578</Words>
  <Application>Microsoft Macintosh PowerPoint</Application>
  <PresentationFormat>Widescreen</PresentationFormat>
  <Paragraphs>450</Paragraphs>
  <Slides>50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7" baseType="lpstr">
      <vt:lpstr>Arial</vt:lpstr>
      <vt:lpstr>Calibri</vt:lpstr>
      <vt:lpstr>Georgia</vt:lpstr>
      <vt:lpstr>Rockwell Extra Bold</vt:lpstr>
      <vt:lpstr>Trebuchet MS</vt:lpstr>
      <vt:lpstr>Wingdings</vt:lpstr>
      <vt:lpstr>Wood Type</vt:lpstr>
      <vt:lpstr>Hypoxemia:  Oxygen Therapy</vt:lpstr>
      <vt:lpstr>Today’s Agenda:</vt:lpstr>
      <vt:lpstr>PowerPoint Presentation</vt:lpstr>
      <vt:lpstr>Mechanisms of Hypoxemia </vt:lpstr>
      <vt:lpstr>PowerPoint Presentation</vt:lpstr>
      <vt:lpstr>Clinical Measurement of Oxygen and Gas Exchange</vt:lpstr>
      <vt:lpstr>Hemoglobin Oxygen Saturation (SaO2)</vt:lpstr>
      <vt:lpstr>A-a PO2 Gradient</vt:lpstr>
      <vt:lpstr>The 120 Rule</vt:lpstr>
      <vt:lpstr>PaO2/FiO2 Ratio</vt:lpstr>
      <vt:lpstr>Need For Supplemental Oxygen</vt:lpstr>
      <vt:lpstr>Methods of Oxygen Supplementation</vt:lpstr>
      <vt:lpstr>Traditional Oxygen Therapy</vt:lpstr>
      <vt:lpstr>Flow-by and Face Masks</vt:lpstr>
      <vt:lpstr>Flow-by and Face Masks</vt:lpstr>
      <vt:lpstr>Oxygen Hood</vt:lpstr>
      <vt:lpstr>Oxygen Hood</vt:lpstr>
      <vt:lpstr>Oxygen Cage</vt:lpstr>
      <vt:lpstr>Oxygen Cage</vt:lpstr>
      <vt:lpstr>Nasal/nasopharyngeal O2</vt:lpstr>
      <vt:lpstr>Nasal/nasopharyngeal O2</vt:lpstr>
      <vt:lpstr>Nasal/nasopharyngeal O2</vt:lpstr>
      <vt:lpstr>Transtracheal Oxygen</vt:lpstr>
      <vt:lpstr>Transtracheal Oxygen</vt:lpstr>
      <vt:lpstr>Cold, poorly-humidified air</vt:lpstr>
      <vt:lpstr>Non-Invasive Ventilation</vt:lpstr>
      <vt:lpstr>Continuous Positive Airway Pressure (CPAP)</vt:lpstr>
      <vt:lpstr>Continuous Positive Airway Pressure (CPAP)</vt:lpstr>
      <vt:lpstr>High-Flow Nasal Oxygen (HFNO)</vt:lpstr>
      <vt:lpstr>High-Flow Nasal Oxygen (HFNO)</vt:lpstr>
      <vt:lpstr>High-Flow Nasal Oxygen (HFNO)</vt:lpstr>
      <vt:lpstr>High-Flow Nasal Oxygen (HFNO)</vt:lpstr>
      <vt:lpstr>High-Flow Nasal Oxygen (HFNO)</vt:lpstr>
      <vt:lpstr>High-Flow Nasal Oxygen (HFNO)</vt:lpstr>
      <vt:lpstr>High-Flow Nasal Oxygen (HFNO)</vt:lpstr>
      <vt:lpstr>High-flow nasal oxygen</vt:lpstr>
      <vt:lpstr>Mechanical Ventilation</vt:lpstr>
      <vt:lpstr>Mechanical Ventilation (MV)</vt:lpstr>
      <vt:lpstr>Mechanical Ventilation (MV)</vt:lpstr>
      <vt:lpstr>Mechanical Ventilation (MV)</vt:lpstr>
      <vt:lpstr>Mechanical Ventilation (MV)</vt:lpstr>
      <vt:lpstr>Mechanical Ventilation (MV)</vt:lpstr>
      <vt:lpstr>Mechanical Ventilation (MV)</vt:lpstr>
      <vt:lpstr>Oxygen Toxicity</vt:lpstr>
      <vt:lpstr>Oxygen Toxicity</vt:lpstr>
      <vt:lpstr>PowerPoint Presentation</vt:lpstr>
      <vt:lpstr>Questions?</vt:lpstr>
      <vt:lpstr>References</vt:lpstr>
      <vt:lpstr>References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Hypo</dc:title>
  <dc:creator>Jessica Sands</dc:creator>
  <cp:lastModifiedBy>Jessica Sands</cp:lastModifiedBy>
  <cp:revision>130</cp:revision>
  <dcterms:created xsi:type="dcterms:W3CDTF">2020-12-24T21:49:54Z</dcterms:created>
  <dcterms:modified xsi:type="dcterms:W3CDTF">2021-03-02T21:18:19Z</dcterms:modified>
</cp:coreProperties>
</file>