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94" r:id="rId6"/>
    <p:sldId id="295" r:id="rId7"/>
    <p:sldId id="296" r:id="rId8"/>
    <p:sldId id="261" r:id="rId9"/>
    <p:sldId id="297" r:id="rId10"/>
    <p:sldId id="298" r:id="rId11"/>
    <p:sldId id="299" r:id="rId12"/>
    <p:sldId id="323" r:id="rId13"/>
    <p:sldId id="262" r:id="rId14"/>
    <p:sldId id="263" r:id="rId15"/>
    <p:sldId id="300" r:id="rId16"/>
    <p:sldId id="301" r:id="rId17"/>
    <p:sldId id="324" r:id="rId18"/>
    <p:sldId id="325" r:id="rId19"/>
    <p:sldId id="264" r:id="rId20"/>
    <p:sldId id="270" r:id="rId21"/>
    <p:sldId id="328" r:id="rId22"/>
    <p:sldId id="329" r:id="rId23"/>
    <p:sldId id="265" r:id="rId24"/>
    <p:sldId id="267" r:id="rId25"/>
    <p:sldId id="268" r:id="rId26"/>
    <p:sldId id="269" r:id="rId27"/>
    <p:sldId id="271" r:id="rId28"/>
    <p:sldId id="272" r:id="rId29"/>
    <p:sldId id="273" r:id="rId30"/>
    <p:sldId id="274" r:id="rId31"/>
    <p:sldId id="275" r:id="rId32"/>
    <p:sldId id="326" r:id="rId33"/>
    <p:sldId id="279" r:id="rId34"/>
    <p:sldId id="276" r:id="rId35"/>
    <p:sldId id="277" r:id="rId36"/>
    <p:sldId id="278" r:id="rId37"/>
    <p:sldId id="280" r:id="rId38"/>
    <p:sldId id="281" r:id="rId39"/>
    <p:sldId id="327" r:id="rId40"/>
    <p:sldId id="282" r:id="rId41"/>
    <p:sldId id="284" r:id="rId42"/>
    <p:sldId id="283" r:id="rId43"/>
    <p:sldId id="331" r:id="rId44"/>
    <p:sldId id="285" r:id="rId45"/>
    <p:sldId id="286" r:id="rId46"/>
    <p:sldId id="288" r:id="rId47"/>
    <p:sldId id="290" r:id="rId48"/>
    <p:sldId id="330" r:id="rId49"/>
    <p:sldId id="332" r:id="rId50"/>
    <p:sldId id="287" r:id="rId51"/>
    <p:sldId id="291" r:id="rId52"/>
    <p:sldId id="289" r:id="rId53"/>
    <p:sldId id="333" r:id="rId54"/>
    <p:sldId id="334" r:id="rId55"/>
    <p:sldId id="292" r:id="rId56"/>
    <p:sldId id="293" r:id="rId57"/>
    <p:sldId id="335" r:id="rId58"/>
    <p:sldId id="336" r:id="rId59"/>
    <p:sldId id="337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4"/>
    <p:restoredTop sz="92712"/>
  </p:normalViewPr>
  <p:slideViewPr>
    <p:cSldViewPr snapToGrid="0" snapToObjects="1">
      <p:cViewPr>
        <p:scale>
          <a:sx n="120" d="100"/>
          <a:sy n="120" d="100"/>
        </p:scale>
        <p:origin x="88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C0EE2-082D-534F-AD39-4D2FAA0BD3FF}" type="datetimeFigureOut">
              <a:rPr lang="en-US" smtClean="0"/>
              <a:t>8/25/20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2FF2E-0650-C544-A7EE-A8FCD0429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Aerobic conditionsglucose -&gt; pyruvate (and 2ATP) by glycolysis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4077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2FF2E-0650-C544-A7EE-A8FCD04294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3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then pyruvate is convered in mitochondria via crebs cycle to make 36atp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205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405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570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6825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6360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en-US" dirty="0"/>
              <a:t>Draw the basic outline of glucose metabolism in an aerobic and anaerobic metabolizing cell</a:t>
            </a:r>
          </a:p>
        </p:txBody>
      </p:sp>
    </p:spTree>
    <p:extLst>
      <p:ext uri="{BB962C8B-B14F-4D97-AF65-F5344CB8AC3E}">
        <p14:creationId xmlns:p14="http://schemas.microsoft.com/office/powerpoint/2010/main" val="603422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2FF2E-0650-C544-A7EE-A8FCD04294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59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Equilibrium, favors H+ at physiologic pH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2FF2E-0650-C544-A7EE-A8FCD04294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6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8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0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47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46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6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99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291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76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990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26000" y="5640767"/>
            <a:ext cx="79984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8288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05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1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25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6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0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51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5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33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8/24/20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1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A8D01-3839-0C43-94C5-9296E76FA6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Lactate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F6CE07-E4C7-2E46-A5ED-240C47DC5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Victoria Chu, DVM</a:t>
            </a:r>
          </a:p>
        </p:txBody>
      </p:sp>
    </p:spTree>
    <p:extLst>
      <p:ext uri="{BB962C8B-B14F-4D97-AF65-F5344CB8AC3E}">
        <p14:creationId xmlns:p14="http://schemas.microsoft.com/office/powerpoint/2010/main" val="398658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8326" y="63500"/>
            <a:ext cx="7513674" cy="67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478949" y="836298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32" name="Shape 132"/>
          <p:cNvSpPr txBox="1"/>
          <p:nvPr/>
        </p:nvSpPr>
        <p:spPr>
          <a:xfrm>
            <a:off x="7833400" y="3142000"/>
            <a:ext cx="1057600" cy="5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 dirty="0">
                <a:solidFill>
                  <a:schemeClr val="dk1"/>
                </a:solidFill>
              </a:rPr>
              <a:t>LDH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E7D69-AE5A-B84B-B3BF-B2CFD17F51C3}"/>
              </a:ext>
            </a:extLst>
          </p:cNvPr>
          <p:cNvSpPr txBox="1"/>
          <p:nvPr/>
        </p:nvSpPr>
        <p:spPr>
          <a:xfrm>
            <a:off x="669850" y="3314771"/>
            <a:ext cx="33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Pyruvate to lactate is reversible process</a:t>
            </a:r>
          </a:p>
        </p:txBody>
      </p:sp>
    </p:spTree>
    <p:extLst>
      <p:ext uri="{BB962C8B-B14F-4D97-AF65-F5344CB8AC3E}">
        <p14:creationId xmlns:p14="http://schemas.microsoft.com/office/powerpoint/2010/main" val="343608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059" y="0"/>
            <a:ext cx="753494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507476" y="793934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39" name="Shape 139"/>
          <p:cNvSpPr txBox="1"/>
          <p:nvPr/>
        </p:nvSpPr>
        <p:spPr>
          <a:xfrm>
            <a:off x="7674800" y="3177233"/>
            <a:ext cx="1057600" cy="5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</a:rPr>
              <a:t>LDH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72F6E8-1DFB-B141-92FC-5907E85DC4AD}"/>
              </a:ext>
            </a:extLst>
          </p:cNvPr>
          <p:cNvSpPr txBox="1"/>
          <p:nvPr/>
        </p:nvSpPr>
        <p:spPr>
          <a:xfrm>
            <a:off x="978196" y="3177233"/>
            <a:ext cx="33492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CORI CYCLE = production of lactate in 1 tissue and conversion to glucose in another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65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901" y="0"/>
            <a:ext cx="8763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507476" y="815200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39" name="Shape 139"/>
          <p:cNvSpPr txBox="1"/>
          <p:nvPr/>
        </p:nvSpPr>
        <p:spPr>
          <a:xfrm>
            <a:off x="7674800" y="3177233"/>
            <a:ext cx="1057600" cy="5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</a:rPr>
              <a:t>LDH</a:t>
            </a:r>
            <a:endParaRPr sz="16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23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9BBF8-AB55-5B43-8E5B-033009C65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3C4FD-68D9-2840-BA12-946BAD1C3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499"/>
            <a:ext cx="9828478" cy="386109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3 main forms of lactate transports:</a:t>
            </a:r>
          </a:p>
          <a:p>
            <a:r>
              <a:rPr lang="en-US" dirty="0"/>
              <a:t>Lactate crosses cell membrane and moves into blood via bi-directional:</a:t>
            </a:r>
            <a:endParaRPr lang="en-US" sz="2000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Proton-linked monocarboxylate transports (MCT)</a:t>
            </a:r>
            <a:endParaRPr lang="en-US" sz="1800" dirty="0"/>
          </a:p>
          <a:p>
            <a:pPr lvl="2"/>
            <a:r>
              <a:rPr lang="en-US" dirty="0"/>
              <a:t>Sodium-coupled MCT (14 different ones)</a:t>
            </a:r>
          </a:p>
          <a:p>
            <a:pPr lvl="2"/>
            <a:r>
              <a:rPr lang="en-US" sz="1600" dirty="0"/>
              <a:t>Facilitated passive transport</a:t>
            </a:r>
          </a:p>
          <a:p>
            <a:pPr lvl="2"/>
            <a:r>
              <a:rPr lang="en-US" dirty="0"/>
              <a:t>MCT 1 and MCT 4 most important </a:t>
            </a:r>
            <a:endParaRPr lang="en-US" sz="1600" dirty="0"/>
          </a:p>
          <a:p>
            <a:pPr lvl="2"/>
            <a:r>
              <a:rPr lang="en-US" dirty="0"/>
              <a:t>Role in “lactate shuttle”: energy currency exchange b/w different cells and tissue types </a:t>
            </a:r>
            <a:endParaRPr lang="en-US" sz="1600" dirty="0"/>
          </a:p>
          <a:p>
            <a:pPr lvl="3"/>
            <a:r>
              <a:rPr lang="en-US" dirty="0"/>
              <a:t>In brain, striated muscle, liver, kidneys and myocardium 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Free diffusion</a:t>
            </a:r>
            <a:endParaRPr lang="en-US" sz="1800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Anion exchanger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6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ECAA7-F207-A048-B07E-0249F2451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4FAFC-498E-9549-ABC2-C0966D465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594" y="2330245"/>
            <a:ext cx="6497750" cy="4336025"/>
          </a:xfrm>
        </p:spPr>
        <p:txBody>
          <a:bodyPr>
            <a:normAutofit/>
          </a:bodyPr>
          <a:lstStyle/>
          <a:p>
            <a:r>
              <a:rPr lang="en-US" dirty="0"/>
              <a:t>High producer of lactate</a:t>
            </a:r>
          </a:p>
          <a:p>
            <a:pPr lvl="1"/>
            <a:r>
              <a:rPr lang="en-US" dirty="0"/>
              <a:t>Skeletal muscle (40-50%)</a:t>
            </a:r>
          </a:p>
          <a:p>
            <a:pPr lvl="1"/>
            <a:r>
              <a:rPr lang="en-US" dirty="0"/>
              <a:t>Brain (13%)</a:t>
            </a:r>
          </a:p>
          <a:p>
            <a:pPr lvl="1"/>
            <a:r>
              <a:rPr lang="en-US" dirty="0"/>
              <a:t>Adipose tissue (variable)</a:t>
            </a:r>
            <a:endParaRPr lang="en-US" sz="1800" dirty="0"/>
          </a:p>
          <a:p>
            <a:pPr lvl="1"/>
            <a:r>
              <a:rPr lang="en-US" dirty="0"/>
              <a:t>Other: renal medulla, GIT, skin, RBC, WBC, platelets </a:t>
            </a:r>
            <a:endParaRPr lang="en-US" sz="1800" dirty="0"/>
          </a:p>
          <a:p>
            <a:pPr lvl="2"/>
            <a:r>
              <a:rPr lang="en-US" sz="1600" dirty="0"/>
              <a:t>In blood:  RBC 80%, WBC 13% (</a:t>
            </a:r>
            <a:r>
              <a:rPr lang="en-US" sz="1600" dirty="0" err="1"/>
              <a:t>neut</a:t>
            </a:r>
            <a:r>
              <a:rPr lang="en-US" sz="1600" dirty="0"/>
              <a:t>), platelet 7% </a:t>
            </a:r>
            <a:endParaRPr lang="en-US" sz="1800" dirty="0"/>
          </a:p>
          <a:p>
            <a:pPr lvl="3"/>
            <a:r>
              <a:rPr lang="en-US" sz="1400" dirty="0"/>
              <a:t>In vitro red cell glycolysis can artificially increase lactate </a:t>
            </a:r>
            <a:endParaRPr lang="en-US" sz="1600" dirty="0"/>
          </a:p>
          <a:p>
            <a:pPr lvl="3"/>
            <a:r>
              <a:rPr lang="en-US" sz="1400" dirty="0"/>
              <a:t>WB lactate is higher than plasma lactate </a:t>
            </a:r>
            <a:endParaRPr lang="en-US" sz="1600" dirty="0"/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FBB954-B5C6-404F-B14D-99A8BA562995}"/>
              </a:ext>
            </a:extLst>
          </p:cNvPr>
          <p:cNvSpPr/>
          <p:nvPr/>
        </p:nvSpPr>
        <p:spPr>
          <a:xfrm>
            <a:off x="668594" y="2126513"/>
            <a:ext cx="7582271" cy="4348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three tissues are highest lactate producers?</a:t>
            </a:r>
          </a:p>
        </p:txBody>
      </p:sp>
    </p:spTree>
    <p:extLst>
      <p:ext uri="{BB962C8B-B14F-4D97-AF65-F5344CB8AC3E}">
        <p14:creationId xmlns:p14="http://schemas.microsoft.com/office/powerpoint/2010/main" val="152574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7F74075B-F0E5-2443-AA6F-0731CE31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237" y="2243468"/>
            <a:ext cx="10579396" cy="440187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Liver (20-30%)</a:t>
            </a:r>
          </a:p>
          <a:p>
            <a:pPr lvl="1"/>
            <a:r>
              <a:rPr lang="en-US" dirty="0"/>
              <a:t>Large reserve capacity for lactate metabolism (conversion back to pyruvate)</a:t>
            </a:r>
          </a:p>
          <a:p>
            <a:pPr lvl="1"/>
            <a:r>
              <a:rPr lang="en-US" dirty="0"/>
              <a:t>Clearance is </a:t>
            </a:r>
            <a:r>
              <a:rPr lang="en-US" b="1" dirty="0"/>
              <a:t>maintained</a:t>
            </a:r>
            <a:r>
              <a:rPr lang="en-US" dirty="0"/>
              <a:t> in cirrhotic livers</a:t>
            </a:r>
          </a:p>
          <a:p>
            <a:pPr lvl="1"/>
            <a:r>
              <a:rPr lang="en-US" dirty="0"/>
              <a:t>Clearance may </a:t>
            </a:r>
            <a:r>
              <a:rPr lang="en-US" b="1" dirty="0"/>
              <a:t>fail</a:t>
            </a:r>
            <a:r>
              <a:rPr lang="en-US" dirty="0"/>
              <a:t> in acute hepatopathies</a:t>
            </a:r>
          </a:p>
          <a:p>
            <a:pPr lvl="1"/>
            <a:r>
              <a:rPr lang="en-US" dirty="0"/>
              <a:t>Clearance is </a:t>
            </a:r>
            <a:r>
              <a:rPr lang="en-US" b="1" dirty="0"/>
              <a:t>decreased </a:t>
            </a:r>
            <a:r>
              <a:rPr lang="en-US" dirty="0"/>
              <a:t>in acidosis </a:t>
            </a:r>
          </a:p>
          <a:p>
            <a:pPr lvl="2"/>
            <a:r>
              <a:rPr lang="en-US" dirty="0"/>
              <a:t>During marked hypoperfusion shifts to </a:t>
            </a:r>
            <a:r>
              <a:rPr lang="en-US" b="1" dirty="0"/>
              <a:t>production</a:t>
            </a:r>
            <a:endParaRPr lang="en-US" dirty="0"/>
          </a:p>
          <a:p>
            <a:r>
              <a:rPr lang="en-US" dirty="0"/>
              <a:t>Renal cortex (20%)</a:t>
            </a:r>
          </a:p>
          <a:p>
            <a:pPr lvl="1"/>
            <a:r>
              <a:rPr lang="en-US" dirty="0"/>
              <a:t>Freely filtered through glomerulus</a:t>
            </a:r>
          </a:p>
          <a:p>
            <a:pPr lvl="1"/>
            <a:r>
              <a:rPr lang="en-US" dirty="0"/>
              <a:t>Reabsorbed via proximal convoluted tubule (almost completely)</a:t>
            </a:r>
          </a:p>
          <a:p>
            <a:pPr lvl="1"/>
            <a:r>
              <a:rPr lang="en-US" dirty="0"/>
              <a:t>Lactate metabolism (gluconeogenesis) and some lactate excretion at higher load</a:t>
            </a:r>
          </a:p>
          <a:p>
            <a:pPr lvl="1"/>
            <a:r>
              <a:rPr lang="en" dirty="0"/>
              <a:t>Clearance is </a:t>
            </a:r>
            <a:r>
              <a:rPr lang="en" b="1" dirty="0"/>
              <a:t>increased</a:t>
            </a:r>
            <a:r>
              <a:rPr lang="en" dirty="0"/>
              <a:t> in acidosis </a:t>
            </a:r>
            <a:endParaRPr lang="en-US" dirty="0"/>
          </a:p>
          <a:p>
            <a:r>
              <a:rPr lang="en-US" dirty="0"/>
              <a:t>Myocardium (5-15%) – important lactate consuming tissue</a:t>
            </a:r>
          </a:p>
          <a:p>
            <a:r>
              <a:rPr lang="en-US" dirty="0"/>
              <a:t>Brain and skeletal muscles can switch to net lactate consumption</a:t>
            </a:r>
          </a:p>
          <a:p>
            <a:pPr lvl="1"/>
            <a:r>
              <a:rPr lang="en-US" dirty="0"/>
              <a:t>Sometimes preferred over glucose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14DC27-893B-3744-8FA4-56CC92DE8FC4}"/>
              </a:ext>
            </a:extLst>
          </p:cNvPr>
          <p:cNvSpPr/>
          <p:nvPr/>
        </p:nvSpPr>
        <p:spPr>
          <a:xfrm>
            <a:off x="2828260" y="3391786"/>
            <a:ext cx="956930" cy="3349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C23D0-64BE-724F-9BF5-717C20D2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clearance/consumption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7B58681-F638-4F44-B4AB-A741851D08A9}"/>
              </a:ext>
            </a:extLst>
          </p:cNvPr>
          <p:cNvSpPr/>
          <p:nvPr/>
        </p:nvSpPr>
        <p:spPr>
          <a:xfrm>
            <a:off x="2828260" y="5144386"/>
            <a:ext cx="882503" cy="3349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3D2E3C-E0D1-0E42-843B-F2DCBBFF7CCA}"/>
              </a:ext>
            </a:extLst>
          </p:cNvPr>
          <p:cNvSpPr/>
          <p:nvPr/>
        </p:nvSpPr>
        <p:spPr>
          <a:xfrm>
            <a:off x="574158" y="2083981"/>
            <a:ext cx="8442251" cy="457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three tissues are most important for lactate clearance?</a:t>
            </a:r>
          </a:p>
        </p:txBody>
      </p:sp>
    </p:spTree>
    <p:extLst>
      <p:ext uri="{BB962C8B-B14F-4D97-AF65-F5344CB8AC3E}">
        <p14:creationId xmlns:p14="http://schemas.microsoft.com/office/powerpoint/2010/main" val="42236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D5D5-570D-384F-998A-D7C23D0A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clearance/consumption</a:t>
            </a:r>
          </a:p>
        </p:txBody>
      </p:sp>
      <p:pic>
        <p:nvPicPr>
          <p:cNvPr id="3" name="Shape 144">
            <a:extLst>
              <a:ext uri="{FF2B5EF4-FFF2-40B4-BE49-F238E27FC236}">
                <a16:creationId xmlns:a16="http://schemas.microsoft.com/office/drawing/2014/main" id="{0044036A-B2FE-204A-8A0F-95E16A9083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341" t="4611" r="9327" b="3332"/>
          <a:stretch/>
        </p:blipFill>
        <p:spPr>
          <a:xfrm>
            <a:off x="628898" y="2442562"/>
            <a:ext cx="5778725" cy="3761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73DB6D-284E-174E-948A-77C3FFCC7DF5}"/>
              </a:ext>
            </a:extLst>
          </p:cNvPr>
          <p:cNvSpPr txBox="1"/>
          <p:nvPr/>
        </p:nvSpPr>
        <p:spPr>
          <a:xfrm>
            <a:off x="6709144" y="2764465"/>
            <a:ext cx="5103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Lactate constantly produced, level depends on balance between production and clearance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Lactate shuttle - from producing cells to consuming cells</a:t>
            </a:r>
          </a:p>
        </p:txBody>
      </p:sp>
    </p:spTree>
    <p:extLst>
      <p:ext uri="{BB962C8B-B14F-4D97-AF65-F5344CB8AC3E}">
        <p14:creationId xmlns:p14="http://schemas.microsoft.com/office/powerpoint/2010/main" val="427767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47D8-5B5B-A741-A567-D174F75CE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</a:t>
            </a:r>
            <a:r>
              <a:rPr lang="en-US" dirty="0">
                <a:sym typeface="Wingdings" pitchFamily="2" charset="2"/>
              </a:rPr>
              <a:t> Acidosis</a:t>
            </a:r>
            <a:endParaRPr lang="en-US" dirty="0"/>
          </a:p>
        </p:txBody>
      </p:sp>
      <p:sp>
        <p:nvSpPr>
          <p:cNvPr id="4" name="Shape 167">
            <a:extLst>
              <a:ext uri="{FF2B5EF4-FFF2-40B4-BE49-F238E27FC236}">
                <a16:creationId xmlns:a16="http://schemas.microsoft.com/office/drawing/2014/main" id="{5CC1BF6D-A0FC-1147-83F8-BA15CB0920D0}"/>
              </a:ext>
            </a:extLst>
          </p:cNvPr>
          <p:cNvSpPr txBox="1"/>
          <p:nvPr/>
        </p:nvSpPr>
        <p:spPr>
          <a:xfrm>
            <a:off x="2981089" y="2593989"/>
            <a:ext cx="1937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Lactic acid</a:t>
            </a:r>
            <a:endParaRPr sz="2400" dirty="0"/>
          </a:p>
        </p:txBody>
      </p:sp>
      <p:sp>
        <p:nvSpPr>
          <p:cNvPr id="5" name="Shape 166">
            <a:extLst>
              <a:ext uri="{FF2B5EF4-FFF2-40B4-BE49-F238E27FC236}">
                <a16:creationId xmlns:a16="http://schemas.microsoft.com/office/drawing/2014/main" id="{02D49028-D24C-284F-9862-F5095D11AFFD}"/>
              </a:ext>
            </a:extLst>
          </p:cNvPr>
          <p:cNvSpPr/>
          <p:nvPr/>
        </p:nvSpPr>
        <p:spPr>
          <a:xfrm>
            <a:off x="4975856" y="2690439"/>
            <a:ext cx="1325700" cy="2718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168">
            <a:extLst>
              <a:ext uri="{FF2B5EF4-FFF2-40B4-BE49-F238E27FC236}">
                <a16:creationId xmlns:a16="http://schemas.microsoft.com/office/drawing/2014/main" id="{1B717E3B-3A38-4945-A0D8-FF16EF9AF763}"/>
              </a:ext>
            </a:extLst>
          </p:cNvPr>
          <p:cNvSpPr txBox="1"/>
          <p:nvPr/>
        </p:nvSpPr>
        <p:spPr>
          <a:xfrm>
            <a:off x="6622283" y="2593989"/>
            <a:ext cx="14844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Lactate</a:t>
            </a:r>
            <a:endParaRPr sz="2400" dirty="0"/>
          </a:p>
        </p:txBody>
      </p:sp>
      <p:sp>
        <p:nvSpPr>
          <p:cNvPr id="7" name="Shape 170">
            <a:extLst>
              <a:ext uri="{FF2B5EF4-FFF2-40B4-BE49-F238E27FC236}">
                <a16:creationId xmlns:a16="http://schemas.microsoft.com/office/drawing/2014/main" id="{EB1EAB0F-F628-004E-9A2D-A65C4FD3D790}"/>
              </a:ext>
            </a:extLst>
          </p:cNvPr>
          <p:cNvSpPr/>
          <p:nvPr/>
        </p:nvSpPr>
        <p:spPr>
          <a:xfrm>
            <a:off x="8163750" y="2593989"/>
            <a:ext cx="476100" cy="453300"/>
          </a:xfrm>
          <a:prstGeom prst="mathPlus">
            <a:avLst>
              <a:gd name="adj1" fmla="val 23520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169">
            <a:extLst>
              <a:ext uri="{FF2B5EF4-FFF2-40B4-BE49-F238E27FC236}">
                <a16:creationId xmlns:a16="http://schemas.microsoft.com/office/drawing/2014/main" id="{03CAED45-2767-B94F-93AA-E55F6CB891B5}"/>
              </a:ext>
            </a:extLst>
          </p:cNvPr>
          <p:cNvSpPr txBox="1"/>
          <p:nvPr/>
        </p:nvSpPr>
        <p:spPr>
          <a:xfrm>
            <a:off x="8960577" y="2593989"/>
            <a:ext cx="87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H</a:t>
            </a:r>
            <a:r>
              <a:rPr lang="en" sz="2400" baseline="30000" dirty="0"/>
              <a:t>+</a:t>
            </a:r>
            <a:endParaRPr sz="2400" baseline="30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D0E2F-EFD4-5141-9311-8BFAD0B1FA84}"/>
              </a:ext>
            </a:extLst>
          </p:cNvPr>
          <p:cNvSpPr txBox="1"/>
          <p:nvPr/>
        </p:nvSpPr>
        <p:spPr>
          <a:xfrm>
            <a:off x="2608076" y="3386127"/>
            <a:ext cx="738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**Lactate produced in physiologic processes is NOT lactic acid**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3DD458-F8E0-3248-850F-69BE4BBAE6F7}"/>
              </a:ext>
            </a:extLst>
          </p:cNvPr>
          <p:cNvSpPr/>
          <p:nvPr/>
        </p:nvSpPr>
        <p:spPr>
          <a:xfrm>
            <a:off x="2608076" y="4640323"/>
            <a:ext cx="7736530" cy="12440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 why does hyperlactatemia cause a metabolic acidosis?</a:t>
            </a:r>
          </a:p>
        </p:txBody>
      </p:sp>
    </p:spTree>
    <p:extLst>
      <p:ext uri="{BB962C8B-B14F-4D97-AF65-F5344CB8AC3E}">
        <p14:creationId xmlns:p14="http://schemas.microsoft.com/office/powerpoint/2010/main" val="391708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09909-9266-304D-99BA-1BE69752E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</a:t>
            </a:r>
            <a:r>
              <a:rPr lang="en-US" dirty="0">
                <a:sym typeface="Wingdings" pitchFamily="2" charset="2"/>
              </a:rPr>
              <a:t> Acidosis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14B6E-6275-6649-B46C-8015C355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211572"/>
            <a:ext cx="8761412" cy="4646428"/>
          </a:xfrm>
        </p:spPr>
        <p:txBody>
          <a:bodyPr>
            <a:normAutofit lnSpcReduction="10000"/>
          </a:bodyPr>
          <a:lstStyle/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dirty="0"/>
              <a:t>Glycolysis produces ATP that is hydrolyzed and generates H+</a:t>
            </a:r>
          </a:p>
          <a:p>
            <a:pPr marL="0" lvl="0" indent="0">
              <a:spcBef>
                <a:spcPts val="1600"/>
              </a:spcBef>
              <a:buNone/>
            </a:pPr>
            <a:endParaRPr lang="en-US" dirty="0"/>
          </a:p>
          <a:p>
            <a:pPr marL="0" lvl="0" indent="0">
              <a:spcBef>
                <a:spcPts val="1600"/>
              </a:spcBef>
              <a:buNone/>
            </a:pPr>
            <a:endParaRPr lang="en-US" dirty="0"/>
          </a:p>
          <a:p>
            <a:pPr marL="0" lvl="0" indent="0">
              <a:spcBef>
                <a:spcPts val="1600"/>
              </a:spcBef>
              <a:buNone/>
            </a:pPr>
            <a:endParaRPr lang="en-US" dirty="0"/>
          </a:p>
          <a:p>
            <a:pPr marL="0" lvl="0" indent="0">
              <a:spcBef>
                <a:spcPts val="1600"/>
              </a:spcBef>
              <a:buNone/>
            </a:pPr>
            <a:endParaRPr lang="en-US" dirty="0"/>
          </a:p>
          <a:p>
            <a:pPr marL="0" lvl="0" indent="0">
              <a:spcBef>
                <a:spcPts val="1600"/>
              </a:spcBef>
              <a:buNone/>
            </a:pPr>
            <a:endParaRPr lang="en-US" dirty="0"/>
          </a:p>
          <a:p>
            <a:pPr marL="457200" lvl="0">
              <a:spcBef>
                <a:spcPts val="1600"/>
              </a:spcBef>
              <a:buSzPts val="1800"/>
              <a:buChar char="●"/>
            </a:pPr>
            <a:r>
              <a:rPr lang="en-US" dirty="0"/>
              <a:t>Net gain in H+ is avoided in health because:</a:t>
            </a:r>
          </a:p>
          <a:p>
            <a:pPr lvl="1" indent="-342900">
              <a:buSzPts val="1800"/>
              <a:buChar char="●"/>
            </a:pPr>
            <a:r>
              <a:rPr lang="en-US" dirty="0"/>
              <a:t>Lactate consumption removes equivalent number of H+</a:t>
            </a:r>
          </a:p>
          <a:p>
            <a:pPr lvl="1" indent="-342900">
              <a:buSzPts val="1800"/>
              <a:buChar char="●"/>
            </a:pPr>
            <a:r>
              <a:rPr lang="en-US" dirty="0"/>
              <a:t>ATP produced H+ usually consumed to ETC </a:t>
            </a:r>
          </a:p>
          <a:p>
            <a:pPr lvl="1" indent="-342900">
              <a:buSzPts val="1800"/>
              <a:buChar char="●"/>
            </a:pPr>
            <a:r>
              <a:rPr lang="en-US" dirty="0"/>
              <a:t>H+ produced in anaerobic respiration is also buffered in blood </a:t>
            </a:r>
          </a:p>
          <a:p>
            <a:pPr lvl="1" indent="-342900">
              <a:buSzPts val="1800"/>
              <a:buChar char="●"/>
            </a:pPr>
            <a:r>
              <a:rPr lang="en-US" dirty="0"/>
              <a:t>Acidosis only happens when buffers overwhelmed and decreased aerobic metabolism</a:t>
            </a: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Shape 177">
            <a:extLst>
              <a:ext uri="{FF2B5EF4-FFF2-40B4-BE49-F238E27FC236}">
                <a16:creationId xmlns:a16="http://schemas.microsoft.com/office/drawing/2014/main" id="{AE39B1B9-60E7-5848-8EE8-05B6C70EB6E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75997" y="2687069"/>
            <a:ext cx="4719324" cy="22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3F6CA50-F2F2-2140-B273-E9FB094863A6}"/>
              </a:ext>
            </a:extLst>
          </p:cNvPr>
          <p:cNvSpPr/>
          <p:nvPr/>
        </p:nvSpPr>
        <p:spPr>
          <a:xfrm>
            <a:off x="4029740" y="4274288"/>
            <a:ext cx="659218" cy="3615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C669A0-660F-EF45-94CD-5C928186C076}"/>
              </a:ext>
            </a:extLst>
          </p:cNvPr>
          <p:cNvSpPr txBox="1"/>
          <p:nvPr/>
        </p:nvSpPr>
        <p:spPr>
          <a:xfrm>
            <a:off x="7547766" y="2898060"/>
            <a:ext cx="4737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Increased glycolysis </a:t>
            </a:r>
            <a:r>
              <a:rPr lang="en-US" dirty="0">
                <a:sym typeface="Wingdings" pitchFamily="2" charset="2"/>
              </a:rPr>
              <a:t> increased lactate</a:t>
            </a:r>
            <a:endParaRPr lang="en-US" dirty="0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32F4B4BC-E965-4447-B1FC-BF7867137AC6}"/>
              </a:ext>
            </a:extLst>
          </p:cNvPr>
          <p:cNvSpPr/>
          <p:nvPr/>
        </p:nvSpPr>
        <p:spPr>
          <a:xfrm>
            <a:off x="8834664" y="3324211"/>
            <a:ext cx="107317" cy="2663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456336-8138-DC4A-961D-CBDF033885BE}"/>
              </a:ext>
            </a:extLst>
          </p:cNvPr>
          <p:cNvSpPr txBox="1"/>
          <p:nvPr/>
        </p:nvSpPr>
        <p:spPr>
          <a:xfrm>
            <a:off x="7895321" y="3658060"/>
            <a:ext cx="2654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Increased ATP and H+</a:t>
            </a:r>
          </a:p>
        </p:txBody>
      </p:sp>
    </p:spTree>
    <p:extLst>
      <p:ext uri="{BB962C8B-B14F-4D97-AF65-F5344CB8AC3E}">
        <p14:creationId xmlns:p14="http://schemas.microsoft.com/office/powerpoint/2010/main" val="200066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7" grpId="0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1BB70-AD3F-054A-A018-9DD26024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6A5DF-5909-B641-B75F-1CB1FE443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A: Insufficient oxygen supply</a:t>
            </a:r>
          </a:p>
          <a:p>
            <a:pPr lvl="1"/>
            <a:r>
              <a:rPr lang="en-US" dirty="0"/>
              <a:t>Relative: from increased oxygen demand</a:t>
            </a:r>
          </a:p>
          <a:p>
            <a:pPr lvl="1"/>
            <a:r>
              <a:rPr lang="en-US" dirty="0"/>
              <a:t>Absolute: from decreased oxygen delivery</a:t>
            </a:r>
          </a:p>
          <a:p>
            <a:r>
              <a:rPr lang="en-US" dirty="0"/>
              <a:t>Type B: Adequate oxygen supply</a:t>
            </a:r>
          </a:p>
          <a:p>
            <a:pPr lvl="1"/>
            <a:r>
              <a:rPr lang="en-US" dirty="0"/>
              <a:t>B1: underlying disease</a:t>
            </a:r>
          </a:p>
          <a:p>
            <a:pPr lvl="1"/>
            <a:r>
              <a:rPr lang="en-US" dirty="0"/>
              <a:t>B2: drug or toxin induced</a:t>
            </a:r>
          </a:p>
          <a:p>
            <a:pPr lvl="1"/>
            <a:r>
              <a:rPr lang="en-US" dirty="0"/>
              <a:t>B3: congenital errors in metabolism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7B69BC-221D-3242-B2AA-44CEBDDFD5C1}"/>
              </a:ext>
            </a:extLst>
          </p:cNvPr>
          <p:cNvSpPr/>
          <p:nvPr/>
        </p:nvSpPr>
        <p:spPr>
          <a:xfrm>
            <a:off x="2456385" y="2655188"/>
            <a:ext cx="1233377" cy="320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33C1B6-4C6E-F64E-90EE-ACE485C32B5B}"/>
              </a:ext>
            </a:extLst>
          </p:cNvPr>
          <p:cNvSpPr/>
          <p:nvPr/>
        </p:nvSpPr>
        <p:spPr>
          <a:xfrm>
            <a:off x="3391786" y="3072072"/>
            <a:ext cx="2704214" cy="22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88EF53-DAED-C045-ADC1-FCBCD36F7326}"/>
              </a:ext>
            </a:extLst>
          </p:cNvPr>
          <p:cNvSpPr/>
          <p:nvPr/>
        </p:nvSpPr>
        <p:spPr>
          <a:xfrm>
            <a:off x="3487479" y="3429000"/>
            <a:ext cx="2721935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DBA35E-6804-D142-B251-1FC12CD6B345}"/>
              </a:ext>
            </a:extLst>
          </p:cNvPr>
          <p:cNvSpPr/>
          <p:nvPr/>
        </p:nvSpPr>
        <p:spPr>
          <a:xfrm>
            <a:off x="2275633" y="4210493"/>
            <a:ext cx="1892330" cy="244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73D101-94A2-F441-9FE5-B0539CF537B9}"/>
              </a:ext>
            </a:extLst>
          </p:cNvPr>
          <p:cNvSpPr/>
          <p:nvPr/>
        </p:nvSpPr>
        <p:spPr>
          <a:xfrm>
            <a:off x="2275632" y="4550736"/>
            <a:ext cx="2253837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8E99BA-2E87-E548-A66B-519BE4071794}"/>
              </a:ext>
            </a:extLst>
          </p:cNvPr>
          <p:cNvSpPr/>
          <p:nvPr/>
        </p:nvSpPr>
        <p:spPr>
          <a:xfrm>
            <a:off x="2360560" y="4944139"/>
            <a:ext cx="3072677" cy="267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523958-2BAB-E143-8639-45B35A9F10B8}"/>
              </a:ext>
            </a:extLst>
          </p:cNvPr>
          <p:cNvSpPr/>
          <p:nvPr/>
        </p:nvSpPr>
        <p:spPr>
          <a:xfrm>
            <a:off x="2456385" y="3841306"/>
            <a:ext cx="1148052" cy="244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9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1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B2E58-9214-2E4D-8912-2EAA7FBB5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forms: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9915-A7DC-DF43-A67A-78D1CBDB2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5" y="2310581"/>
            <a:ext cx="9458632" cy="419837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Lactate = C</a:t>
            </a:r>
            <a:r>
              <a:rPr lang="en-US" baseline="-25000" dirty="0"/>
              <a:t>3</a:t>
            </a:r>
            <a:r>
              <a:rPr lang="en-US" dirty="0"/>
              <a:t>CH(OH)COO</a:t>
            </a:r>
            <a:r>
              <a:rPr lang="en-US" baseline="30000" dirty="0"/>
              <a:t>-</a:t>
            </a:r>
            <a:r>
              <a:rPr lang="en-US" dirty="0"/>
              <a:t> = anion</a:t>
            </a:r>
            <a:endParaRPr lang="en-US" sz="2000" dirty="0"/>
          </a:p>
          <a:p>
            <a:pPr lvl="0"/>
            <a:r>
              <a:rPr lang="en-US" dirty="0"/>
              <a:t>Lactic acid C</a:t>
            </a:r>
            <a:r>
              <a:rPr lang="en-US" baseline="-25000" dirty="0"/>
              <a:t>3</a:t>
            </a:r>
            <a:r>
              <a:rPr lang="en-US" dirty="0"/>
              <a:t>CH(OH)COOH </a:t>
            </a:r>
          </a:p>
          <a:p>
            <a:pPr lvl="1"/>
            <a:r>
              <a:rPr lang="en-US" sz="1800" dirty="0" err="1"/>
              <a:t>pKa</a:t>
            </a:r>
            <a:r>
              <a:rPr lang="en-US" sz="1800" dirty="0"/>
              <a:t> = 3.8 at physiologic pH, so typically fully dissociated into lactate anions and protons (H+)</a:t>
            </a:r>
          </a:p>
          <a:p>
            <a:pPr lvl="0"/>
            <a:r>
              <a:rPr lang="en-US" dirty="0"/>
              <a:t>L-lactate </a:t>
            </a:r>
            <a:endParaRPr lang="en-US" sz="2000" dirty="0"/>
          </a:p>
          <a:p>
            <a:pPr lvl="1"/>
            <a:r>
              <a:rPr lang="en-US" dirty="0"/>
              <a:t>&gt;99% total body lactate </a:t>
            </a:r>
            <a:endParaRPr lang="en-US" sz="1800" dirty="0"/>
          </a:p>
          <a:p>
            <a:pPr lvl="1"/>
            <a:r>
              <a:rPr lang="en-US" dirty="0"/>
              <a:t>Isomer of major physiological significance </a:t>
            </a:r>
            <a:endParaRPr lang="en-US" sz="1800" dirty="0"/>
          </a:p>
          <a:p>
            <a:pPr lvl="0"/>
            <a:r>
              <a:rPr lang="en-US" dirty="0"/>
              <a:t>D-lactate</a:t>
            </a:r>
            <a:endParaRPr lang="en-US" sz="2000" dirty="0"/>
          </a:p>
          <a:p>
            <a:pPr lvl="1"/>
            <a:r>
              <a:rPr lang="en-US" dirty="0"/>
              <a:t>Formed by glyoxalase pathway or produced by commensal bacteria in mammalian GIT</a:t>
            </a:r>
            <a:endParaRPr lang="en-US" sz="1800" dirty="0"/>
          </a:p>
          <a:p>
            <a:pPr lvl="1"/>
            <a:r>
              <a:rPr lang="en-US" dirty="0"/>
              <a:t>Efficiently metabolized and reabsorbed by the kidney </a:t>
            </a:r>
            <a:endParaRPr lang="en-US" sz="1800" dirty="0"/>
          </a:p>
          <a:p>
            <a:pPr lvl="0"/>
            <a:r>
              <a:rPr lang="en-US" dirty="0"/>
              <a:t>Normal half-life: 20-60 mins</a:t>
            </a:r>
            <a:endParaRPr lang="en-US" sz="2000" dirty="0"/>
          </a:p>
        </p:txBody>
      </p:sp>
      <p:pic>
        <p:nvPicPr>
          <p:cNvPr id="4" name="Shape 100">
            <a:extLst>
              <a:ext uri="{FF2B5EF4-FFF2-40B4-BE49-F238E27FC236}">
                <a16:creationId xmlns:a16="http://schemas.microsoft.com/office/drawing/2014/main" id="{1258FC3C-2FAB-1047-8B4A-C08FDA456F4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63381" y="915189"/>
            <a:ext cx="2762250" cy="1685925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Shape 99">
            <a:extLst>
              <a:ext uri="{FF2B5EF4-FFF2-40B4-BE49-F238E27FC236}">
                <a16:creationId xmlns:a16="http://schemas.microsoft.com/office/drawing/2014/main" id="{5F4E75AE-9FE0-AF44-BD78-5068924F18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61100" y="542394"/>
            <a:ext cx="2857500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63C49B-6B46-114A-8E0B-26DAFC86D41E}"/>
              </a:ext>
            </a:extLst>
          </p:cNvPr>
          <p:cNvSpPr/>
          <p:nvPr/>
        </p:nvSpPr>
        <p:spPr>
          <a:xfrm>
            <a:off x="956930" y="3700130"/>
            <a:ext cx="9037675" cy="2276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two stereoisomers of lactate are there?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60345D-19F5-454C-BABC-14F738E4B682}"/>
              </a:ext>
            </a:extLst>
          </p:cNvPr>
          <p:cNvSpPr/>
          <p:nvPr/>
        </p:nvSpPr>
        <p:spPr>
          <a:xfrm>
            <a:off x="3179135" y="6039293"/>
            <a:ext cx="1158949" cy="276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4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18E4B11-055D-3A43-AE01-EDF49BB8B1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9972" y="1143000"/>
            <a:ext cx="10526233" cy="456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18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D734-7330-214C-87A6-DA4BDA52A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A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4AC41-41C0-F24D-A3CB-2CB1F6C62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2800" dirty="0"/>
              <a:t>DO2 = CO x (1.39 x [Hb] x SaO2  + (0.003 x PaO2))</a:t>
            </a:r>
          </a:p>
          <a:p>
            <a:pPr marL="457200" lvl="0">
              <a:spcBef>
                <a:spcPts val="1600"/>
              </a:spcBef>
              <a:buSzPts val="1800"/>
              <a:buFont typeface="Courier New" panose="02070309020205020404" pitchFamily="49" charset="0"/>
              <a:buChar char="o"/>
            </a:pPr>
            <a:r>
              <a:rPr lang="en-US" dirty="0"/>
              <a:t>DO2 should be greater than VO2 (oxygen extraction)</a:t>
            </a:r>
          </a:p>
          <a:p>
            <a:pPr marL="914400" lvl="1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r>
              <a:rPr lang="en-US" dirty="0"/>
              <a:t>In health 25-30% extracted</a:t>
            </a:r>
          </a:p>
          <a:p>
            <a:pPr marL="914400" lvl="1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r>
              <a:rPr lang="en-US" dirty="0"/>
              <a:t>Below critical DO2 anaerobic metabolism increases and lactate is produced</a:t>
            </a:r>
          </a:p>
          <a:p>
            <a:pPr marL="914400" lvl="1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endParaRPr lang="en-US" dirty="0"/>
          </a:p>
          <a:p>
            <a:pPr marL="514350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r>
              <a:rPr lang="en-US" dirty="0"/>
              <a:t>1.39 is the hemoglobin oxygen binding capacity </a:t>
            </a:r>
          </a:p>
          <a:p>
            <a:pPr marL="514350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r>
              <a:rPr lang="en-US" dirty="0"/>
              <a:t>0.003 is the amount of oxygen dissolved in blood per each mmHg of O2</a:t>
            </a:r>
          </a:p>
          <a:p>
            <a:pPr marL="514350" indent="-317500">
              <a:spcBef>
                <a:spcPts val="0"/>
              </a:spcBef>
              <a:buSzPts val="1400"/>
              <a:buFont typeface="Courier New" panose="02070309020205020404" pitchFamily="49" charset="0"/>
              <a:buChar char="o"/>
            </a:pPr>
            <a:r>
              <a:rPr lang="en-US" dirty="0"/>
              <a:t>As delivery decreases extraction can increase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8020A6-92E0-A045-990A-CAE766990C23}"/>
              </a:ext>
            </a:extLst>
          </p:cNvPr>
          <p:cNvSpPr/>
          <p:nvPr/>
        </p:nvSpPr>
        <p:spPr>
          <a:xfrm>
            <a:off x="2438400" y="2603500"/>
            <a:ext cx="7315200" cy="543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83A5D8-C090-5343-A744-B1F1C8C6BB20}"/>
              </a:ext>
            </a:extLst>
          </p:cNvPr>
          <p:cNvSpPr/>
          <p:nvPr/>
        </p:nvSpPr>
        <p:spPr>
          <a:xfrm>
            <a:off x="1722474" y="4311650"/>
            <a:ext cx="8070112" cy="845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5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3523C-06C6-4B47-9001-45D467B4D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Delivery</a:t>
            </a:r>
          </a:p>
        </p:txBody>
      </p:sp>
      <p:pic>
        <p:nvPicPr>
          <p:cNvPr id="4" name="Shape 280">
            <a:extLst>
              <a:ext uri="{FF2B5EF4-FFF2-40B4-BE49-F238E27FC236}">
                <a16:creationId xmlns:a16="http://schemas.microsoft.com/office/drawing/2014/main" id="{B772C3FA-182A-7C4B-879F-8A9AFFEA85E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554" y="2445489"/>
            <a:ext cx="7251404" cy="38183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9C90D2-1BB6-FD46-9642-C632E7AD5B21}"/>
              </a:ext>
            </a:extLst>
          </p:cNvPr>
          <p:cNvSpPr txBox="1"/>
          <p:nvPr/>
        </p:nvSpPr>
        <p:spPr>
          <a:xfrm>
            <a:off x="7897952" y="2291457"/>
            <a:ext cx="40368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Anything that influences DO2 can increase lactate production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Increased lactate may be present without any other markers for hemodynamic instability 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B33A1-E1A8-CD49-A68B-89FEA4393AD2}"/>
              </a:ext>
            </a:extLst>
          </p:cNvPr>
          <p:cNvSpPr/>
          <p:nvPr/>
        </p:nvSpPr>
        <p:spPr>
          <a:xfrm>
            <a:off x="3235842" y="3788735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3D61B-97D8-9043-81E7-5EE02ED83212}"/>
              </a:ext>
            </a:extLst>
          </p:cNvPr>
          <p:cNvSpPr/>
          <p:nvPr/>
        </p:nvSpPr>
        <p:spPr>
          <a:xfrm>
            <a:off x="6925340" y="3788734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7589F-1E6A-824E-8EEE-11942CF3BB4A}"/>
              </a:ext>
            </a:extLst>
          </p:cNvPr>
          <p:cNvSpPr/>
          <p:nvPr/>
        </p:nvSpPr>
        <p:spPr>
          <a:xfrm>
            <a:off x="2438041" y="4745664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ED19D9-071B-5B47-97BB-292FE7482673}"/>
              </a:ext>
            </a:extLst>
          </p:cNvPr>
          <p:cNvSpPr/>
          <p:nvPr/>
        </p:nvSpPr>
        <p:spPr>
          <a:xfrm>
            <a:off x="3969489" y="4757631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6F867B-4208-874A-A741-955212308E2B}"/>
              </a:ext>
            </a:extLst>
          </p:cNvPr>
          <p:cNvSpPr/>
          <p:nvPr/>
        </p:nvSpPr>
        <p:spPr>
          <a:xfrm>
            <a:off x="5402931" y="4745663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0A8FB-F369-F04B-9395-9196DBE8BCE7}"/>
              </a:ext>
            </a:extLst>
          </p:cNvPr>
          <p:cNvSpPr/>
          <p:nvPr/>
        </p:nvSpPr>
        <p:spPr>
          <a:xfrm>
            <a:off x="6925340" y="4745663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DF1AC-6B3A-C64A-A743-5EAFAC38F9EC}"/>
              </a:ext>
            </a:extLst>
          </p:cNvPr>
          <p:cNvSpPr/>
          <p:nvPr/>
        </p:nvSpPr>
        <p:spPr>
          <a:xfrm>
            <a:off x="8374550" y="4769598"/>
            <a:ext cx="552893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4B6011-FFBC-A943-9C68-B4CEDC91C0E9}"/>
              </a:ext>
            </a:extLst>
          </p:cNvPr>
          <p:cNvSpPr/>
          <p:nvPr/>
        </p:nvSpPr>
        <p:spPr>
          <a:xfrm>
            <a:off x="2268280" y="5703578"/>
            <a:ext cx="967562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0D58D4-94B3-024C-AF94-0B027E6D4C37}"/>
              </a:ext>
            </a:extLst>
          </p:cNvPr>
          <p:cNvSpPr/>
          <p:nvPr/>
        </p:nvSpPr>
        <p:spPr>
          <a:xfrm>
            <a:off x="3795824" y="5703241"/>
            <a:ext cx="967562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97FA74-D312-8947-ABEF-75CF8B30F20A}"/>
              </a:ext>
            </a:extLst>
          </p:cNvPr>
          <p:cNvSpPr/>
          <p:nvPr/>
        </p:nvSpPr>
        <p:spPr>
          <a:xfrm>
            <a:off x="5195596" y="5728696"/>
            <a:ext cx="967562" cy="361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4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BD9E2-4A15-3C42-AF3F-41D6EC85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Type A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6BEE4-68DE-E34E-B5C7-1F707677A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oxygen demand:</a:t>
            </a:r>
          </a:p>
          <a:p>
            <a:pPr lvl="1"/>
            <a:r>
              <a:rPr lang="en-US" dirty="0"/>
              <a:t>Causes: exercise, seizure activity, shivering, trembling, struggling</a:t>
            </a:r>
          </a:p>
          <a:p>
            <a:pPr lvl="1"/>
            <a:r>
              <a:rPr lang="en-US" dirty="0"/>
              <a:t>In healthy animals, lactate levels fall rapidly following cessation of activity</a:t>
            </a:r>
          </a:p>
          <a:p>
            <a:pPr lvl="2"/>
            <a:r>
              <a:rPr lang="en-US" sz="1600" dirty="0"/>
              <a:t>½ life = 20-60min</a:t>
            </a:r>
          </a:p>
          <a:p>
            <a:pPr lvl="1"/>
            <a:r>
              <a:rPr lang="en-US" dirty="0"/>
              <a:t>Seizure-induced hyperlactatemia usually due to muscle activity</a:t>
            </a:r>
          </a:p>
          <a:p>
            <a:pPr lvl="1"/>
            <a:r>
              <a:rPr lang="en-US" dirty="0"/>
              <a:t>Ex: Greyhound racing lactate &gt;30mmol/L; 5 min bath cats ~7mmol/L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39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9DFE-3C44-A744-8787-9932957C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Absolute Type A Hyperlactatemia:</a:t>
            </a:r>
            <a:br>
              <a:rPr lang="en-US" dirty="0"/>
            </a:br>
            <a:r>
              <a:rPr lang="en-US" dirty="0"/>
              <a:t>Decreased oxygen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33D3D-13FD-E94F-8DE5-E69105BD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31923"/>
            <a:ext cx="9808013" cy="4434347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lphaUcPeriod"/>
            </a:pPr>
            <a:r>
              <a:rPr lang="en-US" b="1" dirty="0"/>
              <a:t>Shock:</a:t>
            </a:r>
          </a:p>
          <a:p>
            <a:pPr lvl="1"/>
            <a:r>
              <a:rPr lang="en-US" dirty="0"/>
              <a:t>Most common cause of pathologic hyperlactatemia</a:t>
            </a:r>
          </a:p>
          <a:p>
            <a:pPr lvl="1"/>
            <a:r>
              <a:rPr lang="en-US" dirty="0"/>
              <a:t>Shock = inadequate O2 delivery to tissues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impaired mitochondrial respiration and increased anaerobic metabolism </a:t>
            </a:r>
          </a:p>
          <a:p>
            <a:pPr lvl="1"/>
            <a:r>
              <a:rPr lang="en-US" dirty="0"/>
              <a:t>Occurs quickest in </a:t>
            </a:r>
            <a:r>
              <a:rPr lang="en-US" dirty="0" err="1"/>
              <a:t>maldistributive</a:t>
            </a:r>
            <a:r>
              <a:rPr lang="en-US" dirty="0"/>
              <a:t> shock &gt; hypovolemic, cardiogenic, obstructive </a:t>
            </a:r>
          </a:p>
          <a:p>
            <a:pPr lvl="2"/>
            <a:r>
              <a:rPr lang="en-US" dirty="0"/>
              <a:t>Due to impaired oxygen extraction from mitochondrial and microcirculatory dysfunction</a:t>
            </a:r>
          </a:p>
          <a:p>
            <a:pPr lvl="1"/>
            <a:r>
              <a:rPr lang="en-US" dirty="0"/>
              <a:t>Shock clinical findings: tachycardia, hypotension, depressed mentation, inadequate urine output</a:t>
            </a:r>
          </a:p>
          <a:p>
            <a:pPr lvl="1"/>
            <a:r>
              <a:rPr lang="en-US" dirty="0"/>
              <a:t>“Occult shock”: tissue hypoperfusion despite “normal” standard hemodynamic variables</a:t>
            </a:r>
          </a:p>
          <a:p>
            <a:pPr lvl="2"/>
            <a:r>
              <a:rPr lang="en-US" dirty="0"/>
              <a:t>“Decreased central venous oxygen saturation despite normalization of heart rate and blood pressure post shock resuscitation in sick dogs.” J Vet </a:t>
            </a:r>
            <a:r>
              <a:rPr lang="en-US" dirty="0" err="1"/>
              <a:t>Emerg</a:t>
            </a:r>
            <a:r>
              <a:rPr lang="en-US" dirty="0"/>
              <a:t> </a:t>
            </a:r>
            <a:r>
              <a:rPr lang="en-US" dirty="0" err="1"/>
              <a:t>Crit</a:t>
            </a:r>
            <a:r>
              <a:rPr lang="en-US" dirty="0"/>
              <a:t> Care 2014 </a:t>
            </a:r>
          </a:p>
          <a:p>
            <a:pPr lvl="2"/>
            <a:r>
              <a:rPr lang="en-US" dirty="0"/>
              <a:t>Clinical trial showed persistent hyperlactatemia and/or persistently low ScvO2 (&lt;70%) suggesting ongoing tissue hypoperfusion despite normalization of routine hemodynamic parameters</a:t>
            </a:r>
          </a:p>
          <a:p>
            <a:pPr lvl="1"/>
            <a:r>
              <a:rPr lang="en-US" dirty="0"/>
              <a:t>Type B hyperlactatemia contributes to shock-associated hyperlactatemia as well </a:t>
            </a:r>
          </a:p>
          <a:p>
            <a:pPr lvl="1"/>
            <a:r>
              <a:rPr lang="en-US" dirty="0"/>
              <a:t>Mild hypoperfusion = lactate 3-5 mmol/L;  moderate 5-7;  severe &gt;7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70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9DFE-3C44-A744-8787-9932957C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Absolute Type A Hyperlactatemia:</a:t>
            </a:r>
            <a:br>
              <a:rPr lang="en-US" dirty="0"/>
            </a:br>
            <a:r>
              <a:rPr lang="en-US" dirty="0"/>
              <a:t>Decreased oxygen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33D3D-13FD-E94F-8DE5-E69105BD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281084"/>
            <a:ext cx="8761412" cy="4424516"/>
          </a:xfrm>
        </p:spPr>
        <p:txBody>
          <a:bodyPr>
            <a:normAutofit fontScale="92500" lnSpcReduction="10000"/>
          </a:bodyPr>
          <a:lstStyle/>
          <a:p>
            <a:pPr lvl="0">
              <a:buFont typeface="+mj-lt"/>
              <a:buAutoNum type="alphaUcPeriod" startAt="2"/>
            </a:pPr>
            <a:r>
              <a:rPr lang="en-US" b="1" dirty="0"/>
              <a:t>Regional Ischemia</a:t>
            </a:r>
            <a:endParaRPr lang="en-US" sz="2000" b="1" dirty="0"/>
          </a:p>
          <a:p>
            <a:pPr lvl="1"/>
            <a:r>
              <a:rPr lang="en-US" dirty="0"/>
              <a:t>Lactate is a nonspecific marker of mesenteric or splanchnic ischemia </a:t>
            </a:r>
          </a:p>
          <a:p>
            <a:pPr lvl="1"/>
            <a:r>
              <a:rPr lang="en-US" sz="1500" dirty="0"/>
              <a:t>GDV study: 74% in one study lactate &gt;6mmol/L had gastric necrosis, 33% in another study</a:t>
            </a:r>
          </a:p>
          <a:p>
            <a:pPr lvl="0">
              <a:buFont typeface="+mj-lt"/>
              <a:buAutoNum type="alphaUcPeriod" startAt="2"/>
            </a:pPr>
            <a:r>
              <a:rPr lang="en-US" b="1" dirty="0"/>
              <a:t>Anemia and Hypoxemia</a:t>
            </a:r>
            <a:endParaRPr lang="en-US" sz="2000" b="1" dirty="0"/>
          </a:p>
          <a:p>
            <a:pPr lvl="1"/>
            <a:r>
              <a:rPr lang="en-US" dirty="0"/>
              <a:t>Correlation b/w anemia &amp; lactate depends on chronicity:  acute severe anemia (hemorrhage, hemolysis) more likely to develop hyperlactatemia</a:t>
            </a:r>
            <a:endParaRPr lang="en-US" sz="1800" dirty="0"/>
          </a:p>
          <a:p>
            <a:pPr lvl="1"/>
            <a:r>
              <a:rPr lang="en-US" dirty="0"/>
              <a:t>Hypoxemia:  PaO2 needs to be &lt;40 mmHg before lactate increase </a:t>
            </a:r>
            <a:endParaRPr lang="en-US" sz="1800" dirty="0"/>
          </a:p>
          <a:p>
            <a:pPr lvl="0">
              <a:buFont typeface="+mj-lt"/>
              <a:buAutoNum type="alphaUcPeriod" startAt="2"/>
            </a:pPr>
            <a:r>
              <a:rPr lang="en-US" b="1" dirty="0"/>
              <a:t>Carbon Monoxide Poisoning</a:t>
            </a:r>
            <a:endParaRPr lang="en-US" sz="2000" b="1" dirty="0"/>
          </a:p>
          <a:p>
            <a:pPr lvl="1"/>
            <a:r>
              <a:rPr lang="en-US" dirty="0"/>
              <a:t>CO binds to Hb with 250x affinity than O2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/>
              <a:t>COHb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inhibits effective O2 transport </a:t>
            </a:r>
          </a:p>
          <a:p>
            <a:pPr lvl="1"/>
            <a:r>
              <a:rPr lang="en-US" sz="1800" dirty="0"/>
              <a:t>CO shifts oxyhemoglobin curve to the left</a:t>
            </a:r>
          </a:p>
          <a:p>
            <a:pPr lvl="2"/>
            <a:r>
              <a:rPr lang="en-US" sz="1600" dirty="0"/>
              <a:t>↓O2 delivery </a:t>
            </a:r>
            <a:r>
              <a:rPr lang="en-US" sz="1600" dirty="0">
                <a:sym typeface="Wingdings" pitchFamily="2" charset="2"/>
              </a:rPr>
              <a:t> cellular damage and oxidative stress</a:t>
            </a:r>
            <a:endParaRPr lang="en-US" sz="1600" dirty="0"/>
          </a:p>
          <a:p>
            <a:pPr lvl="1"/>
            <a:r>
              <a:rPr lang="en-US" dirty="0"/>
              <a:t>Hyperlactatemia occurs from tissue hypoxia +/- mitochondrial dysfunction &amp; catecholamine effects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9DFE-3C44-A744-8787-9932957C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084200" cy="706964"/>
          </a:xfrm>
        </p:spPr>
        <p:txBody>
          <a:bodyPr/>
          <a:lstStyle/>
          <a:p>
            <a:r>
              <a:rPr lang="en-US" dirty="0"/>
              <a:t>Type B1 Hyperlactatemia: Underlying </a:t>
            </a:r>
            <a:r>
              <a:rPr lang="en-US" dirty="0" err="1"/>
              <a:t>Dz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33D3D-13FD-E94F-8DE5-E69105BD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90" y="2251587"/>
            <a:ext cx="10806338" cy="4489455"/>
          </a:xfrm>
        </p:spPr>
        <p:txBody>
          <a:bodyPr>
            <a:normAutofit fontScale="85000" lnSpcReduction="20000"/>
          </a:bodyPr>
          <a:lstStyle/>
          <a:p>
            <a:pPr marL="400050">
              <a:buFont typeface="+mj-lt"/>
              <a:buAutoNum type="alphaUcPeriod"/>
            </a:pPr>
            <a:r>
              <a:rPr lang="en-US" sz="2100" b="1" dirty="0"/>
              <a:t>Malignancy</a:t>
            </a:r>
            <a:endParaRPr lang="en-US" b="1" dirty="0"/>
          </a:p>
          <a:p>
            <a:pPr lvl="1"/>
            <a:r>
              <a:rPr lang="en-US" sz="1900" dirty="0"/>
              <a:t>Variety of potential mechanisms:</a:t>
            </a:r>
          </a:p>
          <a:p>
            <a:pPr lvl="2"/>
            <a:r>
              <a:rPr lang="en-US" sz="1700" dirty="0"/>
              <a:t>Increased production of glycolytic enzymes by hypoxia-inducible factors 1 and 2</a:t>
            </a:r>
            <a:endParaRPr lang="en-US" sz="1900" dirty="0"/>
          </a:p>
          <a:p>
            <a:pPr lvl="2"/>
            <a:r>
              <a:rPr lang="en-US" sz="1700" dirty="0"/>
              <a:t>Increased production of glycolysis intermediate (pentose phosphate pathway)</a:t>
            </a:r>
            <a:endParaRPr lang="en-US" sz="1900" dirty="0"/>
          </a:p>
          <a:p>
            <a:pPr lvl="2"/>
            <a:r>
              <a:rPr lang="en-US" sz="1700" dirty="0"/>
              <a:t>Mitochondrial dysfunction</a:t>
            </a:r>
            <a:endParaRPr lang="en-US" sz="1900" dirty="0"/>
          </a:p>
          <a:p>
            <a:pPr lvl="2"/>
            <a:r>
              <a:rPr lang="en-US" sz="1700" dirty="0"/>
              <a:t>Reduced hepatic clearance</a:t>
            </a:r>
            <a:endParaRPr lang="en-US" sz="1900" dirty="0"/>
          </a:p>
          <a:p>
            <a:pPr lvl="2"/>
            <a:r>
              <a:rPr lang="en-US" sz="1700" dirty="0"/>
              <a:t>Malnutrition </a:t>
            </a:r>
            <a:r>
              <a:rPr lang="en-US" sz="1700" dirty="0">
                <a:sym typeface="Wingdings" pitchFamily="2" charset="2"/>
              </a:rPr>
              <a:t></a:t>
            </a:r>
            <a:r>
              <a:rPr lang="en-US" sz="1700" dirty="0"/>
              <a:t> thiamine deficiency </a:t>
            </a:r>
          </a:p>
          <a:p>
            <a:pPr lvl="1"/>
            <a:r>
              <a:rPr lang="en-US" sz="1800" u="sng" dirty="0"/>
              <a:t>Warburg effect: </a:t>
            </a:r>
            <a:r>
              <a:rPr lang="en-US" sz="1800" dirty="0"/>
              <a:t>Malignant cells preferentially use glycolytic pathways despite oxygen available, leading to lactic acid fermentation in cytosol</a:t>
            </a:r>
          </a:p>
          <a:p>
            <a:pPr lvl="1"/>
            <a:r>
              <a:rPr lang="en-US" sz="1800" dirty="0"/>
              <a:t>Lactate may also alter tumor microenvironment that inhibits destruction of neoplastic cells</a:t>
            </a:r>
          </a:p>
          <a:p>
            <a:pPr lvl="1"/>
            <a:r>
              <a:rPr lang="en-US" sz="1800" dirty="0"/>
              <a:t>Modern chemo: inhibition of enzymes involved in lactate transport and metabolism inhibit tumor growth in various neoplastic cell lines</a:t>
            </a:r>
          </a:p>
          <a:p>
            <a:pPr lvl="1"/>
            <a:r>
              <a:rPr lang="en-US" sz="1800" dirty="0"/>
              <a:t>Human: hematologic neoplasia, lung/prostate/breast cancers</a:t>
            </a:r>
          </a:p>
          <a:p>
            <a:pPr lvl="1"/>
            <a:r>
              <a:rPr lang="en-US" sz="1800" dirty="0"/>
              <a:t>Uncommon cause in dogs; diagnosis of exclusion, confounded by other pathologies such as sepsis or hepatic dysfunction</a:t>
            </a:r>
          </a:p>
        </p:txBody>
      </p:sp>
    </p:spTree>
    <p:extLst>
      <p:ext uri="{BB962C8B-B14F-4D97-AF65-F5344CB8AC3E}">
        <p14:creationId xmlns:p14="http://schemas.microsoft.com/office/powerpoint/2010/main" val="227049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4AAA-CA55-FF44-B679-0285FEE67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B1 Hyperlactatemia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13309-AB71-6E40-9FA2-0FD742D21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1" y="2105246"/>
            <a:ext cx="11164186" cy="4678325"/>
          </a:xfrm>
        </p:spPr>
        <p:txBody>
          <a:bodyPr>
            <a:normAutofit fontScale="92500" lnSpcReduction="10000"/>
          </a:bodyPr>
          <a:lstStyle/>
          <a:p>
            <a:pPr marL="400050">
              <a:buFont typeface="+mj-lt"/>
              <a:buAutoNum type="alphaUcPeriod" startAt="2"/>
            </a:pPr>
            <a:r>
              <a:rPr lang="en-US" sz="1900" b="1" dirty="0"/>
              <a:t>Diabetes mellitus</a:t>
            </a:r>
          </a:p>
          <a:p>
            <a:pPr lvl="1"/>
            <a:r>
              <a:rPr lang="en-US" dirty="0"/>
              <a:t>Altered carbohydrate metabolism</a:t>
            </a:r>
          </a:p>
          <a:p>
            <a:pPr lvl="2"/>
            <a:r>
              <a:rPr lang="en-US" dirty="0"/>
              <a:t>Hyperlactatemia due to upregulated glycolysis, impaired glycogenesis, reduced pyruvate dehydrogenase (PDH) activity, reduced oxidative metabolism</a:t>
            </a:r>
            <a:endParaRPr lang="en-US" sz="1600" dirty="0"/>
          </a:p>
          <a:p>
            <a:pPr lvl="1"/>
            <a:r>
              <a:rPr lang="en-US" dirty="0"/>
              <a:t>Commonly seen in DKA : hypovolemia (type A) + altered CHO metabolism (type B1)</a:t>
            </a:r>
            <a:endParaRPr lang="en-US" sz="1800" dirty="0"/>
          </a:p>
          <a:p>
            <a:pPr lvl="1"/>
            <a:r>
              <a:rPr lang="en-US" dirty="0"/>
              <a:t>DM dogs have higher lactate levels than non-diabetic </a:t>
            </a:r>
            <a:endParaRPr lang="en-US" sz="1800" dirty="0"/>
          </a:p>
          <a:p>
            <a:pPr lvl="1"/>
            <a:r>
              <a:rPr lang="en-US" dirty="0"/>
              <a:t>DM/DKA cats have higher D-lactate conc, but not L-lactate </a:t>
            </a:r>
          </a:p>
          <a:p>
            <a:pPr lvl="0">
              <a:buFont typeface="+mj-lt"/>
              <a:buAutoNum type="alphaUcPeriod" startAt="3"/>
            </a:pPr>
            <a:r>
              <a:rPr lang="en-US" sz="1900" b="1" dirty="0"/>
              <a:t>Hepatic disease</a:t>
            </a:r>
          </a:p>
          <a:p>
            <a:pPr lvl="1"/>
            <a:r>
              <a:rPr lang="en-US" dirty="0"/>
              <a:t>Rarely a cause, either acutely challenged by lactate load or experiencing concurrent hypoperfusion (severe hepatic dysfunction or failure)</a:t>
            </a:r>
            <a:endParaRPr lang="en-US" sz="1800" dirty="0"/>
          </a:p>
          <a:p>
            <a:pPr lvl="1"/>
            <a:r>
              <a:rPr lang="en-US" dirty="0"/>
              <a:t>Hepatic lactate production increased via glycolytic upregulation, reduced PDH activity, and impaired hepatic gluconeogenesis </a:t>
            </a:r>
          </a:p>
          <a:p>
            <a:pPr lvl="1"/>
            <a:r>
              <a:rPr lang="en-US" dirty="0"/>
              <a:t>Could be combo of increased hepatic lactate production and decreased hepatic lactate clearance</a:t>
            </a:r>
          </a:p>
          <a:p>
            <a:pPr marL="457200" lvl="0" indent="-457200">
              <a:buFont typeface="+mj-lt"/>
              <a:buAutoNum type="alphaUcPeriod" startAt="4"/>
            </a:pPr>
            <a:r>
              <a:rPr lang="en-US" sz="1900" b="1" dirty="0"/>
              <a:t>Renal disease</a:t>
            </a:r>
          </a:p>
          <a:p>
            <a:pPr lvl="1"/>
            <a:r>
              <a:rPr lang="en-US" dirty="0"/>
              <a:t>Hyperlactatemia from AKI or CRF rare unless with hypovolemia</a:t>
            </a:r>
          </a:p>
          <a:p>
            <a:pPr lvl="1"/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9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4669D-7D39-124F-8BA9-1F239391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B1 Hyperlactatemia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D8AB2-9610-0742-B3C5-328D4FAE7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21" y="2147777"/>
            <a:ext cx="10217888" cy="4635795"/>
          </a:xfrm>
        </p:spPr>
        <p:txBody>
          <a:bodyPr>
            <a:normAutofit/>
          </a:bodyPr>
          <a:lstStyle/>
          <a:p>
            <a:pPr lvl="0">
              <a:buFont typeface="+mj-lt"/>
              <a:buAutoNum type="alphaUcPeriod" startAt="5"/>
            </a:pPr>
            <a:r>
              <a:rPr lang="en-US" b="1" dirty="0"/>
              <a:t>Thiamine (B1) deficiency</a:t>
            </a:r>
            <a:endParaRPr lang="en-US" sz="2000" b="1" dirty="0"/>
          </a:p>
          <a:p>
            <a:pPr lvl="1"/>
            <a:r>
              <a:rPr lang="en-US" dirty="0"/>
              <a:t>Uncommon but well documented cause of hyperlactatemia</a:t>
            </a:r>
          </a:p>
          <a:p>
            <a:pPr lvl="1"/>
            <a:r>
              <a:rPr lang="en-US" dirty="0"/>
              <a:t>Deficiency leads to compromised bioenergetics and accumulation of pyruvate and lactate</a:t>
            </a:r>
          </a:p>
          <a:p>
            <a:pPr lvl="2"/>
            <a:r>
              <a:rPr lang="en-US" dirty="0"/>
              <a:t>Caused by sepsis, critical illness, chronic malnutrition, TPN w/o thiamine supplementation, hyperthyroidism</a:t>
            </a:r>
          </a:p>
          <a:p>
            <a:pPr lvl="1"/>
            <a:r>
              <a:rPr lang="en-US" dirty="0"/>
              <a:t>Thiamine important in metabolic pathway after converted to thiamine pyrophosphate (TPP)</a:t>
            </a:r>
            <a:endParaRPr lang="en-US" sz="1800" dirty="0"/>
          </a:p>
          <a:p>
            <a:pPr lvl="2"/>
            <a:r>
              <a:rPr lang="en-US" dirty="0"/>
              <a:t>TPP is a cofactor for: PDH, alpha-ketoglutarate dehydrogenase in TCA cycle, transketolase in pentose phosphate pathway, and ketoacid dehydrogenase </a:t>
            </a:r>
            <a:endParaRPr lang="en-US" sz="1600" dirty="0"/>
          </a:p>
          <a:p>
            <a:pPr lvl="1"/>
            <a:r>
              <a:rPr lang="en-US" dirty="0"/>
              <a:t>Signs in dogs/cats: cervical </a:t>
            </a:r>
            <a:r>
              <a:rPr lang="en-US" dirty="0" err="1"/>
              <a:t>ventroflexion</a:t>
            </a:r>
            <a:r>
              <a:rPr lang="en-US" dirty="0"/>
              <a:t>, ataxia, mydriasis, depressed mentation, </a:t>
            </a:r>
            <a:r>
              <a:rPr lang="en-US" dirty="0" err="1"/>
              <a:t>sz</a:t>
            </a:r>
            <a:r>
              <a:rPr lang="en-US" dirty="0"/>
              <a:t> activity </a:t>
            </a:r>
            <a:endParaRPr lang="en-US" sz="1800" dirty="0"/>
          </a:p>
          <a:p>
            <a:pPr lvl="0">
              <a:buFont typeface="+mj-lt"/>
              <a:buAutoNum type="alphaUcPeriod" startAt="6"/>
            </a:pPr>
            <a:r>
              <a:rPr lang="en-US" b="1" dirty="0"/>
              <a:t>Hyperthyroidism</a:t>
            </a:r>
            <a:endParaRPr lang="en-US" sz="2000" b="1" dirty="0"/>
          </a:p>
          <a:p>
            <a:pPr lvl="1"/>
            <a:r>
              <a:rPr lang="en-US" dirty="0"/>
              <a:t>Increase basal metabolic rate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↑ CHO metabolism + hyperlactatemia via upregulation of glycolysis and hexose monophosphate pathway </a:t>
            </a:r>
            <a:endParaRPr lang="en-US" sz="1800" dirty="0"/>
          </a:p>
          <a:p>
            <a:pPr lvl="1"/>
            <a:r>
              <a:rPr lang="en-US" dirty="0"/>
              <a:t>Hyperthyroidism/thyroid storm are risk factors for thiamine deficiency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3295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46DA-D536-A44B-807F-8AA19B67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B1 Hyperlactatemia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A509A-0496-D341-B293-C07D049ED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22" y="2222205"/>
            <a:ext cx="10568763" cy="4508203"/>
          </a:xfrm>
        </p:spPr>
        <p:txBody>
          <a:bodyPr>
            <a:normAutofit fontScale="92500" lnSpcReduction="20000"/>
          </a:bodyPr>
          <a:lstStyle/>
          <a:p>
            <a:pPr lvl="0">
              <a:buFont typeface="+mj-lt"/>
              <a:buAutoNum type="alphaUcPeriod" startAt="7"/>
            </a:pPr>
            <a:r>
              <a:rPr lang="en-US" b="1" dirty="0"/>
              <a:t>Microcirculatory dysfunction</a:t>
            </a:r>
            <a:endParaRPr lang="en-US" sz="2000" b="1" dirty="0"/>
          </a:p>
          <a:p>
            <a:pPr lvl="1"/>
            <a:r>
              <a:rPr lang="en-US" dirty="0"/>
              <a:t>MOST important cause of impaired O2 extraction in </a:t>
            </a:r>
            <a:r>
              <a:rPr lang="en-US" dirty="0" err="1"/>
              <a:t>maldistributive</a:t>
            </a:r>
            <a:r>
              <a:rPr lang="en-US" dirty="0"/>
              <a:t> shock </a:t>
            </a:r>
            <a:endParaRPr lang="en-US" sz="1800" dirty="0"/>
          </a:p>
          <a:p>
            <a:pPr lvl="1"/>
            <a:r>
              <a:rPr lang="en-US" dirty="0"/>
              <a:t>Sepsis enhances NO production, alters neurohormonal control of endothelial and vascular smooth muscle, reduces RBC flexibility, activates WBC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microcirculatory heterogeneity </a:t>
            </a:r>
            <a:endParaRPr lang="en-US" sz="1800" dirty="0"/>
          </a:p>
          <a:p>
            <a:pPr lvl="1"/>
            <a:r>
              <a:rPr lang="en-US" dirty="0"/>
              <a:t>Microcirculatory flow impaired due to erythrocyte aggregation, leukocyte adhesion, local edema, microvascular thrombosis</a:t>
            </a:r>
            <a:endParaRPr lang="en-US" sz="1800" dirty="0"/>
          </a:p>
          <a:p>
            <a:pPr lvl="1"/>
            <a:r>
              <a:rPr lang="en-US" dirty="0"/>
              <a:t>Microcirculatory shunt contributes to hyperlactatemia and increases SvO2 seen in sepsis</a:t>
            </a:r>
            <a:endParaRPr lang="en-US" sz="1800" dirty="0"/>
          </a:p>
          <a:p>
            <a:pPr lvl="1"/>
            <a:r>
              <a:rPr lang="en-US" dirty="0"/>
              <a:t>It can occur </a:t>
            </a:r>
            <a:r>
              <a:rPr lang="en-US" i="1" dirty="0"/>
              <a:t>independently</a:t>
            </a:r>
            <a:r>
              <a:rPr lang="en-US" dirty="0"/>
              <a:t> of </a:t>
            </a:r>
            <a:r>
              <a:rPr lang="en-US" dirty="0" err="1"/>
              <a:t>macrocirculatory</a:t>
            </a:r>
            <a:r>
              <a:rPr lang="en-US" dirty="0"/>
              <a:t> hemodynamic variables </a:t>
            </a:r>
          </a:p>
          <a:p>
            <a:pPr lvl="2"/>
            <a:r>
              <a:rPr lang="en-US" sz="1600" dirty="0"/>
              <a:t>Normalization of vital parameters ≠ normalization of tissue perfusion</a:t>
            </a:r>
          </a:p>
          <a:p>
            <a:pPr lvl="0">
              <a:buFont typeface="+mj-lt"/>
              <a:buAutoNum type="alphaUcPeriod" startAt="8"/>
            </a:pPr>
            <a:r>
              <a:rPr lang="en-US" b="1" dirty="0"/>
              <a:t>Altered cellular respiration= cytopathic hypoxia</a:t>
            </a:r>
            <a:endParaRPr lang="en-US" sz="2000" b="1" dirty="0"/>
          </a:p>
          <a:p>
            <a:pPr lvl="1"/>
            <a:r>
              <a:rPr lang="en-US" dirty="0"/>
              <a:t>Causes: mitochondrial dysfunction, upregulation of glycolysis, impaired gluconeogenesis</a:t>
            </a:r>
            <a:endParaRPr lang="en-US" sz="1800" dirty="0"/>
          </a:p>
          <a:p>
            <a:pPr lvl="2"/>
            <a:r>
              <a:rPr lang="en-US" dirty="0"/>
              <a:t>direct cytochrome inhibition (E.g. cyanide)</a:t>
            </a:r>
            <a:endParaRPr lang="en-US" sz="1600" dirty="0"/>
          </a:p>
          <a:p>
            <a:pPr lvl="2"/>
            <a:r>
              <a:rPr lang="en-US" dirty="0"/>
              <a:t>Impaired mitochondrial regeneration</a:t>
            </a:r>
            <a:endParaRPr lang="en-US" sz="1600" dirty="0"/>
          </a:p>
          <a:p>
            <a:pPr lvl="2"/>
            <a:r>
              <a:rPr lang="en-US" dirty="0"/>
              <a:t>Loss of normal electrochemical gradient b/w mitochondrial matrix &amp; intermembrane space resulting in impaired ATP production</a:t>
            </a:r>
            <a:endParaRPr lang="en-US" sz="1600" dirty="0"/>
          </a:p>
          <a:p>
            <a:pPr lvl="2"/>
            <a:r>
              <a:rPr lang="en-US" dirty="0"/>
              <a:t>PDH dysfunction 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1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id="{37467C6F-71AB-2E46-B9B2-A24C06371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007" y="837371"/>
            <a:ext cx="5337154" cy="4283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79F0B1-DF73-6D4B-AC48-46B8314D8992}"/>
              </a:ext>
            </a:extLst>
          </p:cNvPr>
          <p:cNvSpPr txBox="1"/>
          <p:nvPr/>
        </p:nvSpPr>
        <p:spPr>
          <a:xfrm>
            <a:off x="3475007" y="5147746"/>
            <a:ext cx="3273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CH(OH)COO</a:t>
            </a:r>
            <a:r>
              <a:rPr lang="en-US" baseline="30000" dirty="0"/>
              <a:t>-</a:t>
            </a:r>
            <a:r>
              <a:rPr lang="en-US" dirty="0"/>
              <a:t> = anion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9A886-9781-934B-897F-BAFF18399918}"/>
              </a:ext>
            </a:extLst>
          </p:cNvPr>
          <p:cNvSpPr txBox="1"/>
          <p:nvPr/>
        </p:nvSpPr>
        <p:spPr>
          <a:xfrm>
            <a:off x="6774841" y="5163876"/>
            <a:ext cx="242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CH(OH)COOH </a:t>
            </a:r>
          </a:p>
        </p:txBody>
      </p:sp>
    </p:spTree>
    <p:extLst>
      <p:ext uri="{BB962C8B-B14F-4D97-AF65-F5344CB8AC3E}">
        <p14:creationId xmlns:p14="http://schemas.microsoft.com/office/powerpoint/2010/main" val="3420771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2E64-1851-CD44-BF1F-308DBD162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B1 Hyperlactatemia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9EAC3-32F5-7E40-8551-0EB63A28C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50" y="2264735"/>
            <a:ext cx="9671818" cy="4348715"/>
          </a:xfrm>
        </p:spPr>
        <p:txBody>
          <a:bodyPr/>
          <a:lstStyle/>
          <a:p>
            <a:pPr lvl="0">
              <a:buFont typeface="+mj-lt"/>
              <a:buAutoNum type="alphaUcPeriod" startAt="9"/>
            </a:pPr>
            <a:r>
              <a:rPr lang="en-US" b="1" dirty="0"/>
              <a:t>Catecholamines</a:t>
            </a:r>
          </a:p>
          <a:p>
            <a:pPr lvl="1"/>
            <a:r>
              <a:rPr lang="en-US" dirty="0"/>
              <a:t>Adrenergic stimulation by catecholamines leads to hyperlactatemia</a:t>
            </a:r>
          </a:p>
          <a:p>
            <a:pPr lvl="1"/>
            <a:r>
              <a:rPr lang="en-US" dirty="0"/>
              <a:t>Epinephrine = most important </a:t>
            </a:r>
            <a:endParaRPr lang="en-US" sz="1800" dirty="0"/>
          </a:p>
          <a:p>
            <a:pPr lvl="2"/>
            <a:r>
              <a:rPr lang="en-US" dirty="0"/>
              <a:t>Dose-related increase in lactate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increased cAMP production via B2-adrenergic stimulation</a:t>
            </a:r>
            <a:endParaRPr lang="en-US" sz="1600" dirty="0"/>
          </a:p>
          <a:p>
            <a:pPr lvl="2"/>
            <a:r>
              <a:rPr lang="en-US" dirty="0"/>
              <a:t>Results in glycogenolysis, glycolysis, lipolysis and stimulation of Na/K/ATPase pumps </a:t>
            </a:r>
            <a:endParaRPr lang="en-US" sz="1600" dirty="0"/>
          </a:p>
          <a:p>
            <a:pPr lvl="1"/>
            <a:r>
              <a:rPr lang="en-US" dirty="0"/>
              <a:t>Septic + hemorrhagic shock: upregulation of skeletal muscle Na/K/ATPase associated glycolysis = significant source of lactate</a:t>
            </a:r>
            <a:endParaRPr lang="en-US" sz="1800" dirty="0"/>
          </a:p>
          <a:p>
            <a:pPr lvl="1"/>
            <a:r>
              <a:rPr lang="en-US" dirty="0"/>
              <a:t>Cause of hyperlactatemia in pheochromocytoma, acute asthmatic crisis (both endogenous release and b2 agonist therapy)</a:t>
            </a:r>
          </a:p>
          <a:p>
            <a:pPr lvl="1"/>
            <a:r>
              <a:rPr lang="en-US" dirty="0"/>
              <a:t>Fun fact: Seen in healthy university students following exam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274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378E-C6DD-264F-8EF2-14D687A9E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B1 Hyperlactatemia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304CA-8354-1048-83D1-CDBC5045A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237" y="2232837"/>
            <a:ext cx="9484242" cy="4253023"/>
          </a:xfrm>
        </p:spPr>
        <p:txBody>
          <a:bodyPr/>
          <a:lstStyle/>
          <a:p>
            <a:r>
              <a:rPr lang="en-US" b="1" dirty="0"/>
              <a:t>Sepsis and SIRS:</a:t>
            </a:r>
          </a:p>
          <a:p>
            <a:pPr lvl="1"/>
            <a:r>
              <a:rPr lang="en-US" sz="1800" dirty="0"/>
              <a:t>Complex and multifactorial</a:t>
            </a:r>
          </a:p>
          <a:p>
            <a:pPr lvl="2"/>
            <a:r>
              <a:rPr lang="en-US" sz="1600" dirty="0"/>
              <a:t>Skeletal muscle Na+/K+-ATPase upregulation</a:t>
            </a:r>
          </a:p>
          <a:p>
            <a:pPr lvl="2"/>
            <a:r>
              <a:rPr lang="en-US" sz="1600" dirty="0" err="1"/>
              <a:t>Mitrochondrial</a:t>
            </a:r>
            <a:r>
              <a:rPr lang="en-US" sz="1600" dirty="0"/>
              <a:t> dysfunction including direct cytochrome inhibition</a:t>
            </a:r>
          </a:p>
          <a:p>
            <a:pPr lvl="2"/>
            <a:r>
              <a:rPr lang="en-US" sz="1600" dirty="0"/>
              <a:t>Increased hepatic lactate production</a:t>
            </a:r>
          </a:p>
          <a:p>
            <a:pPr lvl="2"/>
            <a:r>
              <a:rPr lang="en-US" sz="1600" dirty="0"/>
              <a:t>Impaired tissue oxygen extraction</a:t>
            </a:r>
          </a:p>
          <a:p>
            <a:pPr lvl="2"/>
            <a:r>
              <a:rPr lang="en-US" sz="1600" dirty="0"/>
              <a:t>Capillary shunting</a:t>
            </a:r>
          </a:p>
          <a:p>
            <a:pPr lvl="2"/>
            <a:r>
              <a:rPr lang="en-US" sz="1600" dirty="0"/>
              <a:t>Increased NO production, altered neurohormonal control of endothelial smooth muscle, reduce erythrocyte flexibility, increased leukocyte activity, PDH inhibition</a:t>
            </a:r>
          </a:p>
        </p:txBody>
      </p:sp>
    </p:spTree>
    <p:extLst>
      <p:ext uri="{BB962C8B-B14F-4D97-AF65-F5344CB8AC3E}">
        <p14:creationId xmlns:p14="http://schemas.microsoft.com/office/powerpoint/2010/main" val="102240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6FD9A9-4110-9C4A-A615-940541A9B835}"/>
              </a:ext>
            </a:extLst>
          </p:cNvPr>
          <p:cNvSpPr/>
          <p:nvPr/>
        </p:nvSpPr>
        <p:spPr>
          <a:xfrm>
            <a:off x="1704753" y="2541180"/>
            <a:ext cx="8782493" cy="37426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are some drug/toxins that cause B2 hyperlactatemia?</a:t>
            </a:r>
          </a:p>
        </p:txBody>
      </p:sp>
    </p:spTree>
    <p:extLst>
      <p:ext uri="{BB962C8B-B14F-4D97-AF65-F5344CB8AC3E}">
        <p14:creationId xmlns:p14="http://schemas.microsoft.com/office/powerpoint/2010/main" val="2363691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F7CDE-2B8F-904E-8631-FA3188E9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B2 Hyperlactatemia: </a:t>
            </a:r>
            <a:br>
              <a:rPr lang="en-US" dirty="0"/>
            </a:br>
            <a:r>
              <a:rPr lang="en-US" dirty="0"/>
              <a:t>Drug/toxin induced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DD9FDA-5C99-9F4E-8BB4-7CCC6E57E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1865" y="2600250"/>
            <a:ext cx="5552796" cy="3875214"/>
          </a:xfrm>
        </p:spPr>
      </p:pic>
    </p:spTree>
    <p:extLst>
      <p:ext uri="{BB962C8B-B14F-4D97-AF65-F5344CB8AC3E}">
        <p14:creationId xmlns:p14="http://schemas.microsoft.com/office/powerpoint/2010/main" val="1828162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88A46-1F3E-594D-BDA4-0A5836457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680484"/>
            <a:ext cx="9073568" cy="1116418"/>
          </a:xfrm>
        </p:spPr>
        <p:txBody>
          <a:bodyPr/>
          <a:lstStyle/>
          <a:p>
            <a:r>
              <a:rPr lang="en-US" dirty="0"/>
              <a:t>Type B2 Hyperlactatemia: </a:t>
            </a:r>
            <a:br>
              <a:rPr lang="en-US" dirty="0"/>
            </a:br>
            <a:r>
              <a:rPr lang="en-US" dirty="0"/>
              <a:t>Drug/toxin induced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70F9C-BC2B-034E-B2D2-CAAFD1817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20" y="2169042"/>
            <a:ext cx="10345478" cy="4572000"/>
          </a:xfrm>
        </p:spPr>
        <p:txBody>
          <a:bodyPr>
            <a:normAutofit/>
          </a:bodyPr>
          <a:lstStyle/>
          <a:p>
            <a:r>
              <a:rPr lang="en-US" b="1" dirty="0"/>
              <a:t>Acetaminophen</a:t>
            </a:r>
          </a:p>
          <a:p>
            <a:pPr lvl="1"/>
            <a:r>
              <a:rPr lang="en-US" dirty="0"/>
              <a:t>Hepatic dysfunction </a:t>
            </a:r>
            <a:r>
              <a:rPr lang="en-US" dirty="0">
                <a:sym typeface="Wingdings" pitchFamily="2" charset="2"/>
              </a:rPr>
              <a:t> impaired lactate clearance; impaired mitochondrial respiration; methemoglobinemia</a:t>
            </a:r>
          </a:p>
          <a:p>
            <a:r>
              <a:rPr lang="en-US" b="1" dirty="0">
                <a:sym typeface="Wingdings" pitchFamily="2" charset="2"/>
              </a:rPr>
              <a:t>Salicylate</a:t>
            </a:r>
          </a:p>
          <a:p>
            <a:pPr lvl="1"/>
            <a:r>
              <a:rPr lang="en-US" dirty="0">
                <a:sym typeface="Wingdings" pitchFamily="2" charset="2"/>
              </a:rPr>
              <a:t>Decreases CoA availability; inhibits succinate dehydrogenase and alpha-ketoglutarate dehydrogenase</a:t>
            </a:r>
          </a:p>
          <a:p>
            <a:pPr lvl="1"/>
            <a:r>
              <a:rPr lang="en-US" dirty="0">
                <a:sym typeface="Wingdings" pitchFamily="2" charset="2"/>
              </a:rPr>
              <a:t>Increase permeability of inner mitochondrial membrane  uncoupling oxidative phosphorylation and stimulates phosphofructokinase  </a:t>
            </a:r>
            <a:r>
              <a:rPr lang="en-US" dirty="0" err="1">
                <a:sym typeface="Wingdings" pitchFamily="2" charset="2"/>
              </a:rPr>
              <a:t>lacate</a:t>
            </a:r>
            <a:r>
              <a:rPr lang="en-US" dirty="0">
                <a:sym typeface="Wingdings" pitchFamily="2" charset="2"/>
              </a:rPr>
              <a:t> production</a:t>
            </a:r>
          </a:p>
          <a:p>
            <a:r>
              <a:rPr lang="en-US" b="1" dirty="0"/>
              <a:t>Adrenergic agonists and sympathomimetics</a:t>
            </a:r>
          </a:p>
          <a:p>
            <a:pPr lvl="1"/>
            <a:r>
              <a:rPr lang="en-US" dirty="0"/>
              <a:t>B2 agonists (terbutaline, albuterol): adrenergic stimulation</a:t>
            </a:r>
          </a:p>
          <a:p>
            <a:pPr lvl="1"/>
            <a:r>
              <a:rPr lang="en-US" dirty="0"/>
              <a:t>Methylxanthines (theophylline, theobromine): ↑ plasma catecholamine, inhibit cAMP breakdown to enhance b-receptor effect, and direct stimulation of Na/K/ATPase </a:t>
            </a:r>
          </a:p>
          <a:p>
            <a:pPr lvl="1"/>
            <a:r>
              <a:rPr lang="en-US" dirty="0"/>
              <a:t>Cocaine: some sympathomimetic, but mostly ↑ muscle activity or seizures -&gt; ↑ lactate </a:t>
            </a:r>
          </a:p>
        </p:txBody>
      </p:sp>
    </p:spTree>
    <p:extLst>
      <p:ext uri="{BB962C8B-B14F-4D97-AF65-F5344CB8AC3E}">
        <p14:creationId xmlns:p14="http://schemas.microsoft.com/office/powerpoint/2010/main" val="269232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22B57-8701-A048-8E69-2271C0BF5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254321" cy="706964"/>
          </a:xfrm>
        </p:spPr>
        <p:txBody>
          <a:bodyPr/>
          <a:lstStyle/>
          <a:p>
            <a:r>
              <a:rPr lang="en-US" dirty="0"/>
              <a:t>Type B2 Hyperlactatemia: </a:t>
            </a:r>
            <a:br>
              <a:rPr lang="en-US" dirty="0"/>
            </a:br>
            <a:r>
              <a:rPr lang="en-US" dirty="0"/>
              <a:t>Drug/toxin induced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810D3-65F8-B24D-9C0A-97F53FF18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78" y="2328529"/>
            <a:ext cx="10611293" cy="4167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dirty="0"/>
              <a:t>Propofol (not seen in dogs/cats)</a:t>
            </a:r>
            <a:endParaRPr lang="en-US" sz="2000" b="1" dirty="0"/>
          </a:p>
          <a:p>
            <a:pPr lvl="1"/>
            <a:r>
              <a:rPr lang="en-US" dirty="0"/>
              <a:t>Propofol Infusion Syndrome (PRIS)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impaired fatty acid oxidation and mitochondrial dysfunction </a:t>
            </a:r>
            <a:endParaRPr lang="en-US" sz="1800" dirty="0"/>
          </a:p>
          <a:p>
            <a:pPr lvl="0"/>
            <a:r>
              <a:rPr lang="en-US" b="1" dirty="0"/>
              <a:t>Cyanide/Na nitroprusside</a:t>
            </a:r>
            <a:endParaRPr lang="en-US" sz="2000" b="1" dirty="0"/>
          </a:p>
          <a:p>
            <a:pPr lvl="1"/>
            <a:r>
              <a:rPr lang="en-US" dirty="0"/>
              <a:t>Cyanide toxicity can occur from smoke inhalation, ingestion of toxins (stone fruit pits, cassava roots, bitter almonds, and bamboo shoots) or infusion of Na nitroprusside</a:t>
            </a:r>
            <a:endParaRPr lang="en-US" sz="1800" dirty="0"/>
          </a:p>
          <a:p>
            <a:pPr lvl="1"/>
            <a:r>
              <a:rPr lang="en-US" dirty="0"/>
              <a:t>Cyanide:  noncompetitive inhibition of ferric iron in cytochrome C oxidase (IV)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ATP depletion, acidosis, hyperlactatemia, and venous hyperoxia from decrease O2 extraction</a:t>
            </a:r>
            <a:endParaRPr lang="en-US" sz="1800" dirty="0"/>
          </a:p>
          <a:p>
            <a:pPr lvl="1"/>
            <a:r>
              <a:rPr lang="en-US" dirty="0"/>
              <a:t>Na nitroprusside: metabolized into 1x NO + 5x cyanide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iatrogenic cyanide toxicity can occasionally occur </a:t>
            </a:r>
            <a:endParaRPr lang="en-US" sz="1800" dirty="0"/>
          </a:p>
          <a:p>
            <a:pPr lvl="2"/>
            <a:r>
              <a:rPr lang="en-US" dirty="0"/>
              <a:t>Can also cause hypotension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type A hyperlactatemia </a:t>
            </a:r>
            <a:endParaRPr lang="en-US" sz="1600" dirty="0"/>
          </a:p>
          <a:p>
            <a:pPr lvl="0"/>
            <a:r>
              <a:rPr lang="en-US" b="1" dirty="0"/>
              <a:t>Glucocorticoids </a:t>
            </a:r>
            <a:endParaRPr lang="en-US" sz="2000" b="1" dirty="0"/>
          </a:p>
          <a:p>
            <a:pPr lvl="1"/>
            <a:r>
              <a:rPr lang="en-US" dirty="0"/>
              <a:t>At both anti-inflammatory and immunosuppressant dose:</a:t>
            </a:r>
            <a:endParaRPr lang="en-US" sz="1800" dirty="0"/>
          </a:p>
          <a:p>
            <a:pPr lvl="2"/>
            <a:r>
              <a:rPr lang="en-US" dirty="0"/>
              <a:t>Promotes amino acid conversion to pyruvate</a:t>
            </a:r>
            <a:endParaRPr lang="en-US" sz="1600" dirty="0"/>
          </a:p>
          <a:p>
            <a:pPr lvl="2"/>
            <a:r>
              <a:rPr lang="en-US" dirty="0"/>
              <a:t>Inhibits PDH</a:t>
            </a:r>
            <a:endParaRPr lang="en-US" sz="1600" dirty="0"/>
          </a:p>
          <a:p>
            <a:pPr lvl="2"/>
            <a:r>
              <a:rPr lang="en-US" dirty="0"/>
              <a:t>Potentiate </a:t>
            </a:r>
            <a:r>
              <a:rPr lang="en-US" dirty="0" err="1"/>
              <a:t>hyperlactatemic</a:t>
            </a:r>
            <a:r>
              <a:rPr lang="en-US" dirty="0"/>
              <a:t> effect of catecholamines </a:t>
            </a:r>
            <a:endParaRPr lang="en-US" sz="1600" dirty="0"/>
          </a:p>
          <a:p>
            <a:pPr lvl="2"/>
            <a:r>
              <a:rPr lang="en-US" dirty="0"/>
              <a:t>Alter CHO metabolism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118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59803-BD35-304A-9266-3E6B7D9D6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116098" cy="706964"/>
          </a:xfrm>
        </p:spPr>
        <p:txBody>
          <a:bodyPr/>
          <a:lstStyle/>
          <a:p>
            <a:r>
              <a:rPr lang="en-US" dirty="0"/>
              <a:t>Type B2 Hyperlactatemia: </a:t>
            </a:r>
            <a:br>
              <a:rPr lang="en-US" dirty="0"/>
            </a:br>
            <a:r>
              <a:rPr lang="en-US" dirty="0"/>
              <a:t>Drug/toxin induced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78F03-A4BF-A244-8DD7-919EA1CFB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44" y="2296633"/>
            <a:ext cx="9813851" cy="426365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Alcohols (ethanol, methanol, propylene glycol, ethylene glycol)</a:t>
            </a:r>
            <a:endParaRPr lang="en-US" sz="2000" b="1" dirty="0"/>
          </a:p>
          <a:p>
            <a:pPr lvl="1"/>
            <a:r>
              <a:rPr lang="en-US" dirty="0"/>
              <a:t>Ethanol metabolism shifts NAD/NADH ratio in favor of lactate production </a:t>
            </a:r>
            <a:endParaRPr lang="en-US" sz="1800" dirty="0"/>
          </a:p>
          <a:p>
            <a:pPr lvl="2"/>
            <a:r>
              <a:rPr lang="en-US" dirty="0"/>
              <a:t>Clinical relevance is controversial </a:t>
            </a:r>
            <a:endParaRPr lang="en-US" sz="1600" dirty="0"/>
          </a:p>
          <a:p>
            <a:pPr lvl="1"/>
            <a:r>
              <a:rPr lang="en-US" dirty="0"/>
              <a:t>Methanol: alcohol dehydrogenase converts methanol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/>
              <a:t>formaldehyde</a:t>
            </a:r>
            <a:r>
              <a:rPr lang="en-US" dirty="0" err="1">
                <a:sym typeface="Wingdings" pitchFamily="2" charset="2"/>
              </a:rPr>
              <a:t></a:t>
            </a:r>
            <a:r>
              <a:rPr lang="en-US" dirty="0" err="1"/>
              <a:t>formate</a:t>
            </a:r>
            <a:r>
              <a:rPr lang="en-US" dirty="0"/>
              <a:t>, which causes metabolic acidosis, inhibits electron transport chain and worsens hyperlactatemia</a:t>
            </a:r>
          </a:p>
          <a:p>
            <a:pPr lvl="2"/>
            <a:r>
              <a:rPr lang="en-US" sz="1600" dirty="0"/>
              <a:t>Paint remover, windshield washing fluid, antifreeze, some illicit alcohols</a:t>
            </a:r>
          </a:p>
          <a:p>
            <a:pPr lvl="1"/>
            <a:r>
              <a:rPr lang="en-US" dirty="0"/>
              <a:t>Propylene glycol: </a:t>
            </a:r>
            <a:endParaRPr lang="en-US" sz="1800" dirty="0"/>
          </a:p>
          <a:p>
            <a:pPr lvl="2"/>
            <a:r>
              <a:rPr lang="en-US" dirty="0"/>
              <a:t>Solvent for many drugs (etomidate, phenobarbital, esmolol, digoxin, diazepam etc.)</a:t>
            </a:r>
            <a:endParaRPr lang="en-US" sz="1600" dirty="0"/>
          </a:p>
          <a:p>
            <a:pPr lvl="2"/>
            <a:r>
              <a:rPr lang="en-US" dirty="0"/>
              <a:t>Dogs can develop high AG met acidosis and hyperlactatemia</a:t>
            </a:r>
            <a:endParaRPr lang="en-US" sz="1600" dirty="0"/>
          </a:p>
          <a:p>
            <a:pPr lvl="2"/>
            <a:r>
              <a:rPr lang="en-US" dirty="0"/>
              <a:t>Cats can develop Heinz body anemia and elevated D-lactic acidosis</a:t>
            </a:r>
            <a:endParaRPr lang="en-US" sz="1600" dirty="0"/>
          </a:p>
          <a:p>
            <a:pPr lvl="1"/>
            <a:r>
              <a:rPr lang="en-US" dirty="0"/>
              <a:t>Ethylene glycol: </a:t>
            </a:r>
            <a:endParaRPr lang="en-US" sz="1800" dirty="0"/>
          </a:p>
          <a:p>
            <a:pPr lvl="2"/>
            <a:r>
              <a:rPr lang="en-US" dirty="0"/>
              <a:t>EG metabolism to toxic metabolites glycolic acid, oxalate, and </a:t>
            </a:r>
            <a:r>
              <a:rPr lang="en-US" dirty="0" err="1"/>
              <a:t>glyocylic</a:t>
            </a:r>
            <a:r>
              <a:rPr lang="en-US" dirty="0"/>
              <a:t> acid</a:t>
            </a:r>
          </a:p>
          <a:p>
            <a:pPr lvl="2"/>
            <a:r>
              <a:rPr lang="en-US" dirty="0"/>
              <a:t>Metabolism increases NADH/NAD+ ratio and inhibits pyruvate metabolism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promotes lactate formation 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56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D38CC-D484-BF48-8CC1-ABCCCF2D1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B3 Hyperlactatemia: Congenital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954-909C-BA40-8295-1AF0121C6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Congenital defects in metabolism:</a:t>
            </a:r>
            <a:endParaRPr lang="en-US" sz="2000" dirty="0"/>
          </a:p>
          <a:p>
            <a:pPr lvl="1"/>
            <a:r>
              <a:rPr lang="en-US" dirty="0"/>
              <a:t>Mitochondrial </a:t>
            </a:r>
            <a:r>
              <a:rPr lang="en-US" dirty="0" err="1"/>
              <a:t>encephalomyopathy</a:t>
            </a:r>
            <a:r>
              <a:rPr lang="en-US" dirty="0"/>
              <a:t> with lactic acidosis and stroke syndrome</a:t>
            </a:r>
            <a:endParaRPr lang="en-US" sz="1800" dirty="0"/>
          </a:p>
          <a:p>
            <a:pPr lvl="1"/>
            <a:r>
              <a:rPr lang="en-US" dirty="0"/>
              <a:t>Defects in pyruvate dehydrogenase (PDH) or in TCA cycle</a:t>
            </a:r>
            <a:endParaRPr lang="en-US" sz="1800" dirty="0"/>
          </a:p>
          <a:p>
            <a:pPr lvl="1"/>
            <a:r>
              <a:rPr lang="en-US" dirty="0"/>
              <a:t>Defects in gluconeogenesis affecting pyruvate carboxylase, phosphoenolpyruvate </a:t>
            </a:r>
            <a:r>
              <a:rPr lang="en-US" dirty="0" err="1"/>
              <a:t>carboxyinase</a:t>
            </a:r>
            <a:r>
              <a:rPr lang="en-US" dirty="0"/>
              <a:t>, fructose 1,6-bisphosphatase, or glucose 6-phosphatase </a:t>
            </a:r>
            <a:endParaRPr lang="en-US" sz="1800" dirty="0"/>
          </a:p>
          <a:p>
            <a:pPr lvl="0"/>
            <a:r>
              <a:rPr lang="en-US" dirty="0"/>
              <a:t>Mitochondrial myopathies reported in GSD, JRT, old English sheepdog, Clumber spaniels, Sussex spaniels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58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9A585-779F-7444-9315-CDBFCD451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D-Lactate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A38DA-FC31-0A44-B257-C3B217117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mammals, D-lactate efficiently metabolized and reabsorbed by kidney</a:t>
            </a:r>
          </a:p>
          <a:p>
            <a:r>
              <a:rPr lang="en-US" dirty="0"/>
              <a:t>Increased bacterial fermentation in GI or altered carbohydrate metabolism can increase d-lactate production </a:t>
            </a:r>
            <a:r>
              <a:rPr lang="en-US" dirty="0">
                <a:sym typeface="Wingdings" pitchFamily="2" charset="2"/>
              </a:rPr>
              <a:t> D-lactic acidosis</a:t>
            </a:r>
          </a:p>
          <a:p>
            <a:r>
              <a:rPr lang="en-US" dirty="0">
                <a:sym typeface="Wingdings" pitchFamily="2" charset="2"/>
              </a:rPr>
              <a:t>Documented in cats with DKA, EPI, propylene glycol toxicity, GI disease (short bowel syndrome)</a:t>
            </a:r>
          </a:p>
          <a:p>
            <a:r>
              <a:rPr lang="en-US" dirty="0">
                <a:sym typeface="Wingdings" pitchFamily="2" charset="2"/>
              </a:rPr>
              <a:t>D-lactate considered contributing factor in high anion gap metabolic acidosis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LRS: racemic mixture of D-lactate and L-lactate</a:t>
            </a:r>
          </a:p>
          <a:p>
            <a:pPr lvl="1"/>
            <a:r>
              <a:rPr lang="en-US" dirty="0">
                <a:sym typeface="Wingdings" pitchFamily="2" charset="2"/>
              </a:rPr>
              <a:t>L-lactate metabolized, consumes H+  alkalinizing effect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678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CE1DD-E5D5-3440-8918-AE9844350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LRS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E11A0-A7F2-B04B-800C-ACADC1916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>
              <a:spcBef>
                <a:spcPts val="0"/>
              </a:spcBef>
              <a:buSzPts val="2400"/>
              <a:buChar char="●"/>
            </a:pPr>
            <a:r>
              <a:rPr lang="en-US" sz="2400" dirty="0"/>
              <a:t>Caution with:</a:t>
            </a:r>
            <a:endParaRPr lang="en-US" dirty="0"/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en-US" sz="1800" dirty="0"/>
              <a:t>Rapid IV bolus</a:t>
            </a:r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en-US" sz="1800" dirty="0"/>
              <a:t>Disease states</a:t>
            </a:r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en-US" sz="1800" dirty="0"/>
              <a:t>Sampling line contamination</a:t>
            </a:r>
          </a:p>
          <a:p>
            <a:r>
              <a:rPr lang="en-US" dirty="0"/>
              <a:t>Large volume bolus in healthy dogs causes significant increase in lactate, but should return to normal within 60mins. </a:t>
            </a:r>
          </a:p>
          <a:p>
            <a:pPr lvl="1"/>
            <a:r>
              <a:rPr lang="en-US" dirty="0"/>
              <a:t>Should not have clinical effect but caution with interpreting repeat lactate.</a:t>
            </a:r>
          </a:p>
          <a:p>
            <a:pPr lvl="1"/>
            <a:r>
              <a:rPr lang="en-US" dirty="0"/>
              <a:t>Increased to &gt;2.5 after 50mins at 180mL/kg/</a:t>
            </a:r>
            <a:r>
              <a:rPr lang="en-US" dirty="0" err="1"/>
              <a:t>hr</a:t>
            </a:r>
            <a:r>
              <a:rPr lang="en-US" dirty="0"/>
              <a:t>, average increase 1.7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36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B3AC8-B588-CF43-91A9-8457D64F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3C22F-60CC-6A48-BB8F-CA54318A0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07" y="2603500"/>
            <a:ext cx="10409274" cy="3871728"/>
          </a:xfrm>
        </p:spPr>
        <p:txBody>
          <a:bodyPr>
            <a:normAutofit/>
          </a:bodyPr>
          <a:lstStyle/>
          <a:p>
            <a:r>
              <a:rPr lang="en-US" dirty="0"/>
              <a:t>Hyperlactatemia: serum, plasma, or blood lactate concentration is above relevant reference interval (pH normal with buffering system)</a:t>
            </a:r>
          </a:p>
          <a:p>
            <a:r>
              <a:rPr lang="en-US" dirty="0"/>
              <a:t>Lactic acidosis: moderate to severe hyperlactatemia with concurrent metabolic acidosis</a:t>
            </a:r>
          </a:p>
          <a:p>
            <a:pPr lvl="1"/>
            <a:r>
              <a:rPr lang="en-US" dirty="0"/>
              <a:t>Common cause of metabolic acidosis in dogs and cats</a:t>
            </a:r>
          </a:p>
          <a:p>
            <a:pPr lvl="1"/>
            <a:r>
              <a:rPr lang="en-US" dirty="0"/>
              <a:t>Result of ATP hydrolysis w/o concurrent proton consumption by ETC and subsequent proton accumulation</a:t>
            </a:r>
          </a:p>
          <a:p>
            <a:pPr lvl="1"/>
            <a:r>
              <a:rPr lang="en-US" dirty="0"/>
              <a:t>Strong anion (similar acidifying effect as chloride per Stewart’s </a:t>
            </a:r>
            <a:r>
              <a:rPr lang="en-US" dirty="0" err="1"/>
              <a:t>physiocochemical</a:t>
            </a:r>
            <a:r>
              <a:rPr lang="en-US" dirty="0"/>
              <a:t> approach)</a:t>
            </a:r>
          </a:p>
          <a:p>
            <a:pPr lvl="2"/>
            <a:r>
              <a:rPr lang="en-US" dirty="0"/>
              <a:t>[SID</a:t>
            </a:r>
            <a:r>
              <a:rPr lang="en-US" baseline="30000" dirty="0"/>
              <a:t>+</a:t>
            </a:r>
            <a:r>
              <a:rPr lang="en-US" dirty="0"/>
              <a:t>] = [Na</a:t>
            </a:r>
            <a:r>
              <a:rPr lang="en-US" baseline="30000" dirty="0"/>
              <a:t>+</a:t>
            </a:r>
            <a:r>
              <a:rPr lang="en-US" dirty="0"/>
              <a:t>] + [K</a:t>
            </a:r>
            <a:r>
              <a:rPr lang="en-US" baseline="30000" dirty="0"/>
              <a:t>+</a:t>
            </a:r>
            <a:r>
              <a:rPr lang="en-US" dirty="0"/>
              <a:t>] + [Ca</a:t>
            </a:r>
            <a:r>
              <a:rPr lang="en-US" baseline="30000" dirty="0"/>
              <a:t>2+</a:t>
            </a:r>
            <a:r>
              <a:rPr lang="en-US" dirty="0"/>
              <a:t>] + [Mg</a:t>
            </a:r>
            <a:r>
              <a:rPr lang="en-US" baseline="30000" dirty="0"/>
              <a:t>2+</a:t>
            </a:r>
            <a:r>
              <a:rPr lang="en-US" dirty="0"/>
              <a:t>]– [Cl</a:t>
            </a:r>
            <a:r>
              <a:rPr lang="en-US" baseline="30000" dirty="0"/>
              <a:t>-</a:t>
            </a:r>
            <a:r>
              <a:rPr lang="en-US" dirty="0"/>
              <a:t>] - [lactate]</a:t>
            </a:r>
          </a:p>
          <a:p>
            <a:pPr lvl="2"/>
            <a:r>
              <a:rPr lang="en-US" dirty="0"/>
              <a:t>↑lactate = ↓Strong ion difference (SID) = proportionate ↑H+ and acidosis</a:t>
            </a:r>
          </a:p>
          <a:p>
            <a:pPr lvl="1"/>
            <a:r>
              <a:rPr lang="en-US" dirty="0"/>
              <a:t>Quantitative approach: Every 1mmol/L increase in lactate = decreased BE 1 unit</a:t>
            </a:r>
          </a:p>
        </p:txBody>
      </p:sp>
    </p:spTree>
    <p:extLst>
      <p:ext uri="{BB962C8B-B14F-4D97-AF65-F5344CB8AC3E}">
        <p14:creationId xmlns:p14="http://schemas.microsoft.com/office/powerpoint/2010/main" val="349795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F6C1-2BF1-C24F-8EA7-4C2D30C8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of Lactate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8822E-23BA-AC46-A0B7-BE1C0081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264735"/>
            <a:ext cx="8761412" cy="445504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2100" dirty="0"/>
              <a:t>Can be measured in whole blood, plasma, or serum </a:t>
            </a:r>
            <a:endParaRPr lang="en-US" sz="2300" dirty="0"/>
          </a:p>
          <a:p>
            <a:pPr lvl="1"/>
            <a:r>
              <a:rPr lang="en-US" sz="1800" dirty="0"/>
              <a:t>Plasma lactate = lactate in plasma fraction</a:t>
            </a:r>
            <a:endParaRPr lang="en-US" sz="2100" dirty="0"/>
          </a:p>
          <a:p>
            <a:pPr lvl="1"/>
            <a:r>
              <a:rPr lang="en-US" sz="1800" dirty="0"/>
              <a:t>WB lactate= concentration of intraerythrocytic and plasma lactate fractions following RBC lysis</a:t>
            </a:r>
          </a:p>
          <a:p>
            <a:r>
              <a:rPr lang="en-US" sz="2100" dirty="0"/>
              <a:t>Collection technique: </a:t>
            </a:r>
          </a:p>
          <a:p>
            <a:pPr lvl="1"/>
            <a:r>
              <a:rPr lang="en-US" sz="1800" dirty="0"/>
              <a:t>struggling that increases muscle activity may effect lactate concentration (variable results in two different cat studies)</a:t>
            </a:r>
          </a:p>
          <a:p>
            <a:pPr lvl="1"/>
            <a:r>
              <a:rPr lang="en-US" sz="1800" dirty="0"/>
              <a:t>prolonged occlusion of vessel also may increase lactate</a:t>
            </a:r>
          </a:p>
          <a:p>
            <a:pPr lvl="0"/>
            <a:r>
              <a:rPr lang="en-US" sz="2100" dirty="0"/>
              <a:t>Sample collection: </a:t>
            </a:r>
            <a:r>
              <a:rPr lang="en-US" dirty="0"/>
              <a:t>	</a:t>
            </a:r>
            <a:endParaRPr lang="en-US" sz="2000" dirty="0"/>
          </a:p>
          <a:p>
            <a:pPr lvl="1"/>
            <a:r>
              <a:rPr lang="en-US" sz="1800" dirty="0"/>
              <a:t>RBC, WBC and platelets consume glucose &amp; produce lactate </a:t>
            </a:r>
            <a:r>
              <a:rPr lang="en-US" sz="1800" dirty="0">
                <a:sym typeface="Wingdings" pitchFamily="2" charset="2"/>
              </a:rPr>
              <a:t></a:t>
            </a:r>
            <a:r>
              <a:rPr lang="en-US" sz="1800" dirty="0"/>
              <a:t> delay in separation of serum and plasma from cells can cause decrease in glucose and increase in lactate </a:t>
            </a:r>
            <a:endParaRPr lang="en-US" sz="2100" dirty="0"/>
          </a:p>
          <a:p>
            <a:pPr lvl="1"/>
            <a:r>
              <a:rPr lang="en-US" sz="1800" dirty="0"/>
              <a:t>Collect sample into heparinized syringe, capillary tube or blood tube, and process it ASAP (within 15 mins)</a:t>
            </a:r>
            <a:endParaRPr lang="en-US" sz="2100" dirty="0"/>
          </a:p>
          <a:p>
            <a:pPr lvl="1"/>
            <a:r>
              <a:rPr lang="en-US" sz="1800" dirty="0"/>
              <a:t>Sodium citrate interferes w/ lactate measurements ; lithium heparin tube inhibits glycolysis</a:t>
            </a:r>
          </a:p>
          <a:p>
            <a:r>
              <a:rPr lang="en-US" sz="2000" dirty="0"/>
              <a:t>Sampling site: </a:t>
            </a:r>
          </a:p>
          <a:p>
            <a:pPr lvl="1"/>
            <a:r>
              <a:rPr lang="en-US" sz="1800" dirty="0"/>
              <a:t>Small difference between peripheral venous, central venous, arterial vessels</a:t>
            </a:r>
          </a:p>
          <a:p>
            <a:pPr lvl="1"/>
            <a:r>
              <a:rPr lang="en-US" sz="1800" dirty="0"/>
              <a:t>Same site consistency should be used for serial evaluation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33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79BD1-1A8D-1C46-9128-85DF7BE5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analyzers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580D0-5709-9944-8BC5-4B8A9CEE3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07264"/>
            <a:ext cx="9583929" cy="4550735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/>
              <a:t>Range of handheld, benchtop, and lab analyzers available</a:t>
            </a:r>
          </a:p>
          <a:p>
            <a:pPr lvl="1"/>
            <a:r>
              <a:rPr lang="en-US" sz="1800" dirty="0"/>
              <a:t>Benchtop more accurate and precise than handhelds</a:t>
            </a:r>
            <a:endParaRPr lang="en-US" dirty="0"/>
          </a:p>
          <a:p>
            <a:pPr lvl="0"/>
            <a:r>
              <a:rPr lang="en-US" dirty="0"/>
              <a:t>Commercial lactate analyzers only measure L-lactate using whole blood </a:t>
            </a:r>
            <a:endParaRPr lang="en-US" sz="2000" dirty="0"/>
          </a:p>
          <a:p>
            <a:pPr lvl="1"/>
            <a:r>
              <a:rPr lang="en-US" dirty="0"/>
              <a:t>Enzymatic amperometry </a:t>
            </a:r>
          </a:p>
          <a:p>
            <a:pPr lvl="2"/>
            <a:r>
              <a:rPr lang="en-US" sz="1600" dirty="0"/>
              <a:t>Used by most benchtop blood gas analyzers (e.g. </a:t>
            </a:r>
            <a:r>
              <a:rPr lang="en-US" sz="1600" dirty="0" err="1"/>
              <a:t>i</a:t>
            </a:r>
            <a:r>
              <a:rPr lang="en-US" sz="1600" dirty="0"/>
              <a:t>-STAT, ANOVA) on WB, take ~ 2 minutes</a:t>
            </a:r>
            <a:endParaRPr lang="en-US" sz="1800" dirty="0"/>
          </a:p>
          <a:p>
            <a:pPr lvl="2"/>
            <a:r>
              <a:rPr lang="en-US" sz="1600" dirty="0"/>
              <a:t>Use modified </a:t>
            </a:r>
            <a:r>
              <a:rPr lang="en-US" sz="1600" dirty="0" err="1"/>
              <a:t>amperometric</a:t>
            </a:r>
            <a:r>
              <a:rPr lang="en-US" sz="1600" dirty="0"/>
              <a:t> cell that contains lactate oxidase, which produces H2O2 from lactate </a:t>
            </a:r>
          </a:p>
          <a:p>
            <a:pPr lvl="2"/>
            <a:r>
              <a:rPr lang="en-US" sz="1600" dirty="0"/>
              <a:t>The H2O2 is oxidized at a platinum anode producing a current proportional to lactate concentration </a:t>
            </a:r>
          </a:p>
          <a:p>
            <a:pPr lvl="2"/>
            <a:r>
              <a:rPr lang="en-US" sz="1600" dirty="0"/>
              <a:t>This reads 13% higher than spectrophotometric analyzers so need to correct for HCT to reduce the difference </a:t>
            </a:r>
          </a:p>
          <a:p>
            <a:pPr lvl="1"/>
            <a:r>
              <a:rPr lang="en-US" dirty="0"/>
              <a:t>Enzymatic colorimetry </a:t>
            </a:r>
          </a:p>
          <a:p>
            <a:pPr lvl="2"/>
            <a:r>
              <a:rPr lang="en-US" sz="1600" dirty="0"/>
              <a:t>Takes 1 hour.  Used by blood chemistry analyzer  </a:t>
            </a:r>
          </a:p>
          <a:p>
            <a:pPr lvl="2"/>
            <a:r>
              <a:rPr lang="en-US" sz="1600" dirty="0"/>
              <a:t>Uses spectrometric absorption to measure NADH produced by L-lactate oxidation </a:t>
            </a:r>
          </a:p>
          <a:p>
            <a:pPr lvl="2"/>
            <a:r>
              <a:rPr lang="en-US" sz="1600" dirty="0"/>
              <a:t>NADH detected by light absorption at 340 nm</a:t>
            </a:r>
          </a:p>
          <a:p>
            <a:r>
              <a:rPr lang="en-US" dirty="0"/>
              <a:t>Gas chromatography &amp; mass spectrometry can measure both L- and D- (send out to lab)</a:t>
            </a:r>
          </a:p>
        </p:txBody>
      </p:sp>
    </p:spTree>
    <p:extLst>
      <p:ext uri="{BB962C8B-B14F-4D97-AF65-F5344CB8AC3E}">
        <p14:creationId xmlns:p14="http://schemas.microsoft.com/office/powerpoint/2010/main" val="129158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DAB0-E63D-794A-B617-6BAD57513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as Prognostic Indicator: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4BF7D-3B7A-274C-B6C0-CDFCB2715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86000"/>
            <a:ext cx="9626459" cy="415733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PEOPLE: hyperlactatemia associated with poor outcome with moderate predictive power </a:t>
            </a:r>
          </a:p>
          <a:p>
            <a:pPr lvl="1"/>
            <a:r>
              <a:rPr lang="en-US" sz="1800" dirty="0"/>
              <a:t>Association between admission hyperlactatemia and poor outcome</a:t>
            </a:r>
          </a:p>
          <a:p>
            <a:pPr lvl="2"/>
            <a:r>
              <a:rPr lang="en-US" sz="1600" dirty="0"/>
              <a:t>15,179 trauma patients: mortality 22.7% if presenting lac &gt;6mmol/L compared to 2.26% if &lt;6mmol/L</a:t>
            </a:r>
          </a:p>
          <a:p>
            <a:pPr lvl="1"/>
            <a:r>
              <a:rPr lang="en-US" sz="1700" dirty="0"/>
              <a:t>As predictor of death, higher cut-offs for admission lactate are inherently associated w/ lower sensitivity but higher specificity</a:t>
            </a:r>
            <a:endParaRPr lang="en-US" sz="1900" dirty="0"/>
          </a:p>
          <a:p>
            <a:pPr lvl="1"/>
            <a:r>
              <a:rPr lang="en-US" sz="1700" dirty="0"/>
              <a:t>Serial lactate measurements provide more robust prognostic info</a:t>
            </a:r>
            <a:endParaRPr lang="en-US" sz="1900" dirty="0"/>
          </a:p>
          <a:p>
            <a:pPr lvl="2"/>
            <a:r>
              <a:rPr lang="en-US" sz="1500" dirty="0"/>
              <a:t>TRAUMA: 100% survival if lactate normalized w/in 24 hours,  78% if it remains increased for 48 hours, 14% if increased &gt; 48 </a:t>
            </a:r>
            <a:r>
              <a:rPr lang="en-US" sz="1500" dirty="0" err="1"/>
              <a:t>hrs</a:t>
            </a:r>
            <a:endParaRPr lang="en-US" sz="1700" dirty="0"/>
          </a:p>
          <a:p>
            <a:pPr lvl="2"/>
            <a:r>
              <a:rPr lang="en-US" sz="1500" dirty="0"/>
              <a:t>SEPSIS: 60% mortality in patients whose lactate had &lt;10%decrease w/in 6 hours, compared to 19% mortality in those w/ </a:t>
            </a:r>
            <a:r>
              <a:rPr lang="en-US" sz="1500" u="sng" dirty="0"/>
              <a:t>&gt;</a:t>
            </a:r>
            <a:r>
              <a:rPr lang="en-US" sz="1500" dirty="0"/>
              <a:t> 10% </a:t>
            </a:r>
            <a:r>
              <a:rPr lang="en-US" sz="1500" dirty="0" err="1"/>
              <a:t>decr</a:t>
            </a:r>
            <a:r>
              <a:rPr lang="en-US" sz="1500" dirty="0"/>
              <a:t> in lac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222588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B327A5-D293-C640-9080-134F072833EA}"/>
              </a:ext>
            </a:extLst>
          </p:cNvPr>
          <p:cNvSpPr/>
          <p:nvPr/>
        </p:nvSpPr>
        <p:spPr>
          <a:xfrm>
            <a:off x="687572" y="2986921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17500">
              <a:buSzPts val="1400"/>
              <a:buChar char="●"/>
            </a:pPr>
            <a:r>
              <a:rPr lang="en-US" dirty="0"/>
              <a:t>Septic Shock = Vasopressor requirement and serum lactate level greater than 2 mmol/L in the absence of hypovolemia. </a:t>
            </a:r>
            <a:r>
              <a:rPr lang="en-US" b="1" dirty="0"/>
              <a:t>This combination is associated with hospital mortality rates greater than 40%.</a:t>
            </a:r>
          </a:p>
          <a:p>
            <a:pPr marL="457200" lvl="0" indent="-317500">
              <a:buSzPts val="1400"/>
              <a:buChar char="●"/>
            </a:pPr>
            <a:r>
              <a:rPr lang="en-US" dirty="0"/>
              <a:t>“We suggest guiding resuscitation to normalize lactate in patients with elevated lactate levels as a marker of tissue hypoperfusion (weak recommendation, low quality of evidence)”</a:t>
            </a:r>
          </a:p>
        </p:txBody>
      </p:sp>
      <p:pic>
        <p:nvPicPr>
          <p:cNvPr id="3" name="Shape 364">
            <a:extLst>
              <a:ext uri="{FF2B5EF4-FFF2-40B4-BE49-F238E27FC236}">
                <a16:creationId xmlns:a16="http://schemas.microsoft.com/office/drawing/2014/main" id="{2E2D71BF-4ED4-AB4F-8652-16425AFF708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83572" y="2525173"/>
            <a:ext cx="4944283" cy="35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C497D4D-31F7-B148-8CAF-411D724DD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Surviving Sepsis</a:t>
            </a:r>
          </a:p>
        </p:txBody>
      </p:sp>
    </p:spTree>
    <p:extLst>
      <p:ext uri="{BB962C8B-B14F-4D97-AF65-F5344CB8AC3E}">
        <p14:creationId xmlns:p14="http://schemas.microsoft.com/office/powerpoint/2010/main" val="7827960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8ABFF-4630-B54E-961C-CC71DB74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as Prognostic Indicator: </a:t>
            </a:r>
            <a:br>
              <a:rPr lang="en-US" dirty="0"/>
            </a:br>
            <a:r>
              <a:rPr lang="en-US" dirty="0"/>
              <a:t>Dog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E8869-0011-9145-BF31-A9E40FF6D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381693"/>
            <a:ext cx="8761412" cy="422112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DOGS</a:t>
            </a:r>
          </a:p>
          <a:p>
            <a:pPr lvl="1"/>
            <a:r>
              <a:rPr lang="en-US" sz="1800" dirty="0"/>
              <a:t>Despite study limitations, association between admission/initial lactate and mortality well documented in dogs</a:t>
            </a:r>
          </a:p>
          <a:p>
            <a:pPr lvl="1"/>
            <a:r>
              <a:rPr lang="en-US" sz="1700" dirty="0"/>
              <a:t>High lactate in </a:t>
            </a:r>
            <a:r>
              <a:rPr lang="en-US" sz="1700" dirty="0" err="1"/>
              <a:t>nonsurvivors</a:t>
            </a:r>
            <a:r>
              <a:rPr lang="en-US" sz="1700" dirty="0"/>
              <a:t> in dogs: blunt or penetrating trauma, sepsis or SIRS, spontaneous </a:t>
            </a:r>
            <a:r>
              <a:rPr lang="en-US" sz="1700" dirty="0" err="1"/>
              <a:t>hemoabdomen</a:t>
            </a:r>
            <a:r>
              <a:rPr lang="en-US" sz="1700" dirty="0"/>
              <a:t>, IMHA, babesiosis, HWD, generalized illness, GDV, and post-op cholecystectomy </a:t>
            </a:r>
          </a:p>
          <a:p>
            <a:pPr lvl="1"/>
            <a:r>
              <a:rPr lang="en-US" sz="1700" dirty="0"/>
              <a:t>Lactate significant predictor of mortality in APPLE scoring system (acute patient physiologic and laboratory evaluation)</a:t>
            </a:r>
          </a:p>
        </p:txBody>
      </p:sp>
    </p:spTree>
    <p:extLst>
      <p:ext uri="{BB962C8B-B14F-4D97-AF65-F5344CB8AC3E}">
        <p14:creationId xmlns:p14="http://schemas.microsoft.com/office/powerpoint/2010/main" val="3342241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FC04C-9291-474E-BE12-7458AE01A2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0874" y="2920705"/>
            <a:ext cx="4008474" cy="34163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Lactate was the only independent predictor of mortality in cats, but in dogs lactate, BD, and pH all predict </a:t>
            </a:r>
            <a:endParaRPr lang="en-US" sz="2000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Mortality in dogs with lactic acidosis was significantly higher than dogs with hyperlactatemia and a normal acid-base status (P &lt; 0.0001).</a:t>
            </a:r>
            <a:endParaRPr lang="en-US" sz="2000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endParaRPr lang="en-US" dirty="0"/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id="{0C971A75-6F29-5C43-AB09-D54A59298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74" y="106674"/>
            <a:ext cx="7126620" cy="2317550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B99AE8-2DA0-6248-A55C-BB720DC2F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060" y="1653689"/>
            <a:ext cx="7309220" cy="468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290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F30418-4D2B-7541-BDF2-9A41F4292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46" y="193897"/>
            <a:ext cx="5624625" cy="2347284"/>
          </a:xfrm>
          <a:prstGeom prst="rect">
            <a:avLst/>
          </a:prstGeom>
        </p:spPr>
      </p:pic>
      <p:pic>
        <p:nvPicPr>
          <p:cNvPr id="7" name="Picture 6" descr="A screenshot of a newspaper&#10;&#10;Description automatically generated">
            <a:extLst>
              <a:ext uri="{FF2B5EF4-FFF2-40B4-BE49-F238E27FC236}">
                <a16:creationId xmlns:a16="http://schemas.microsoft.com/office/drawing/2014/main" id="{3410A3FB-F4C1-9840-AE63-F28D0DB6B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470" y="85061"/>
            <a:ext cx="6121769" cy="66559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0B2FC-F31F-D34D-8F5E-5278CCDA2EBB}"/>
              </a:ext>
            </a:extLst>
          </p:cNvPr>
          <p:cNvSpPr txBox="1"/>
          <p:nvPr/>
        </p:nvSpPr>
        <p:spPr>
          <a:xfrm>
            <a:off x="223285" y="2753832"/>
            <a:ext cx="57261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Lactate measured at 0,1,4,10,16,24,30,36,48 hours</a:t>
            </a:r>
          </a:p>
          <a:p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Lactime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 (time lactate &gt;2.0mmol/L) shorter in survivors vs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nonsurvivors</a:t>
            </a:r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Lactate clearance (1, 10, 16, 24, 36hrs) greater in survivors vs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nonsurvivors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 </a:t>
            </a:r>
          </a:p>
          <a:p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This study did not see difference in admission lac between survivors vs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nonsurvivors</a:t>
            </a:r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1721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EFF5BB-2280-7140-801D-B35409A1D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848" y="0"/>
            <a:ext cx="8340304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CEFE905-960B-2640-8F06-EB7F30759F11}"/>
              </a:ext>
            </a:extLst>
          </p:cNvPr>
          <p:cNvSpPr/>
          <p:nvPr/>
        </p:nvSpPr>
        <p:spPr>
          <a:xfrm>
            <a:off x="2498651" y="6113721"/>
            <a:ext cx="7155712" cy="3296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72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4796B-0F24-0645-997E-D12B19CB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4" y="2942321"/>
            <a:ext cx="5252484" cy="2926852"/>
          </a:xfrm>
        </p:spPr>
        <p:txBody>
          <a:bodyPr>
            <a:normAutofit lnSpcReduction="10000"/>
          </a:bodyPr>
          <a:lstStyle/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Higher intake lactate was associated with non-survival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Inability to normalize within 6hrs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sens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 76% and spec of 100% 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Persistent post-op hyperlactatemia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sens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 92% and spec 100%  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endParaRPr lang="en-US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Clearance less than 42% at 12hrs </a:t>
            </a:r>
            <a:r>
              <a:rPr lang="en-US" dirty="0" err="1">
                <a:solidFill>
                  <a:schemeClr val="bg1"/>
                </a:solidFill>
                <a:highlight>
                  <a:srgbClr val="000080"/>
                </a:highlight>
              </a:rPr>
              <a:t>sens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 82% and spec 100% </a:t>
            </a:r>
          </a:p>
        </p:txBody>
      </p:sp>
      <p:pic>
        <p:nvPicPr>
          <p:cNvPr id="4" name="Shape 372">
            <a:extLst>
              <a:ext uri="{FF2B5EF4-FFF2-40B4-BE49-F238E27FC236}">
                <a16:creationId xmlns:a16="http://schemas.microsoft.com/office/drawing/2014/main" id="{483AB5DB-5E0F-1545-95A2-BDA9B54FA7C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8192" y="197349"/>
            <a:ext cx="6629400" cy="193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D110969-9298-A248-A30A-D1700235E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647" y="2137144"/>
            <a:ext cx="6386622" cy="436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678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937C0-C19C-5743-BDC7-B4F19A072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GDV and Lactate</a:t>
            </a:r>
          </a:p>
        </p:txBody>
      </p:sp>
      <p:pic>
        <p:nvPicPr>
          <p:cNvPr id="5" name="Shape 386" descr="A picture containing indoor, table, sitting, bed&#10;&#10;Description automatically generated">
            <a:extLst>
              <a:ext uri="{FF2B5EF4-FFF2-40B4-BE49-F238E27FC236}">
                <a16:creationId xmlns:a16="http://schemas.microsoft.com/office/drawing/2014/main" id="{23837F2F-5FE2-0949-A905-D74A89E2DC42}"/>
              </a:ext>
            </a:extLst>
          </p:cNvPr>
          <p:cNvPicPr preferRelativeResize="0"/>
          <p:nvPr/>
        </p:nvPicPr>
        <p:blipFill rotWithShape="1">
          <a:blip r:embed="rId2"/>
          <a:srcRect l="13358" r="5834" b="3"/>
          <a:stretch/>
        </p:blipFill>
        <p:spPr>
          <a:xfrm>
            <a:off x="1151467" y="2775951"/>
            <a:ext cx="3031901" cy="306716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E48E19-115A-AD4D-8AB7-076E66ECA5B3}"/>
              </a:ext>
            </a:extLst>
          </p:cNvPr>
          <p:cNvSpPr txBox="1"/>
          <p:nvPr/>
        </p:nvSpPr>
        <p:spPr>
          <a:xfrm>
            <a:off x="4641336" y="2445488"/>
            <a:ext cx="6916255" cy="395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 lvl="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Analysis between 5 papers:</a:t>
            </a: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Survival more likely if lactate &lt;4</a:t>
            </a: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lactate &gt;6 increased likelihood of gastric necrosis </a:t>
            </a: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Decrease by &gt;40-50% after fluids associated with survival (100% vs 50%)</a:t>
            </a: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Continued 24-48hrs less likely to survive</a:t>
            </a: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Summary: low initial lactate and good clearance are predictors for survival, less specific for mortality so continue with treatment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07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9834" y="265814"/>
            <a:ext cx="7152166" cy="619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478287" y="865427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062EA2-5CFD-F34B-8A77-85155B359964}"/>
              </a:ext>
            </a:extLst>
          </p:cNvPr>
          <p:cNvSpPr/>
          <p:nvPr/>
        </p:nvSpPr>
        <p:spPr>
          <a:xfrm>
            <a:off x="241662" y="2056686"/>
            <a:ext cx="49470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Glycolysis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6-carbon glucose 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  <a:sym typeface="Wingdings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two 3-carbon pyruvate, 2 ATP, 2 reduced nicotinamide adenine dinucleotide (NADH)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Requires glucose and oxidized (NAD</a:t>
            </a:r>
            <a:r>
              <a:rPr lang="en-US" baseline="30000" dirty="0"/>
              <a:t>+</a:t>
            </a:r>
            <a:r>
              <a:rPr lang="en-US" dirty="0"/>
              <a:t>) to produce ATP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Does NOT require oxygen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Pyruvate transported into </a:t>
            </a:r>
            <a:r>
              <a:rPr lang="en-US" dirty="0" err="1"/>
              <a:t>mitochondrion</a:t>
            </a:r>
            <a:r>
              <a:rPr lang="en-US" dirty="0" err="1">
                <a:sym typeface="Wingdings" pitchFamily="2" charset="2"/>
              </a:rPr>
              <a:t></a:t>
            </a:r>
            <a:r>
              <a:rPr lang="en-US" dirty="0" err="1"/>
              <a:t>decarboxylatation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acetyl-CoA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Reaction irreversible, requires NAD</a:t>
            </a:r>
            <a:r>
              <a:rPr lang="en-US" baseline="30000" dirty="0"/>
              <a:t>+</a:t>
            </a:r>
            <a:r>
              <a:rPr lang="en-US" dirty="0"/>
              <a:t>, catalyzed by pyruvate dehydrogenase complex</a:t>
            </a:r>
          </a:p>
        </p:txBody>
      </p:sp>
    </p:spTree>
    <p:extLst>
      <p:ext uri="{BB962C8B-B14F-4D97-AF65-F5344CB8AC3E}">
        <p14:creationId xmlns:p14="http://schemas.microsoft.com/office/powerpoint/2010/main" val="13191108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93B9B-3EAC-2444-B72B-9958F0F8B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as Prognostic Indicator: </a:t>
            </a:r>
            <a:br>
              <a:rPr lang="en-US" dirty="0"/>
            </a:br>
            <a:r>
              <a:rPr lang="en-US" dirty="0"/>
              <a:t>Cats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5F16F-B931-774A-80F9-E6836A8A4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CATS</a:t>
            </a:r>
          </a:p>
          <a:p>
            <a:pPr lvl="1"/>
            <a:r>
              <a:rPr lang="en-US" sz="1800" dirty="0"/>
              <a:t>Less lactate studies in cat, results variable</a:t>
            </a:r>
          </a:p>
          <a:p>
            <a:pPr lvl="1"/>
            <a:r>
              <a:rPr lang="en-US" dirty="0"/>
              <a:t>Admission lac &gt;4mmol/L associated w/ lower survival and increased duration of hospitalization </a:t>
            </a:r>
          </a:p>
          <a:p>
            <a:pPr lvl="1"/>
            <a:r>
              <a:rPr lang="en-US" dirty="0"/>
              <a:t>Lactate clearance: Lac &gt;4 and decrease &gt;30% w/in 8 hours admission higher survival than lac decreased &lt;30%</a:t>
            </a:r>
          </a:p>
          <a:p>
            <a:pPr lvl="1"/>
            <a:r>
              <a:rPr lang="en-US" dirty="0"/>
              <a:t>however these results are less consistent than in dogs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0585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82C6-1DFC-9544-9598-42E8620E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as Therapeutic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B6ADC-095D-584A-94AF-9F0C69944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PEOPLE: Lactate-guided therapy can be used to guide resuscitation in septic patients when more expensive or invasive monitoring techniques are not available or inappropriate</a:t>
            </a:r>
            <a:endParaRPr lang="en-US" sz="2000" dirty="0"/>
          </a:p>
          <a:p>
            <a:pPr lvl="0"/>
            <a:r>
              <a:rPr lang="en-US" dirty="0"/>
              <a:t>VETERINARY:</a:t>
            </a:r>
            <a:endParaRPr lang="en-US" sz="2000" dirty="0"/>
          </a:p>
          <a:p>
            <a:pPr lvl="1"/>
            <a:r>
              <a:rPr lang="en-US" dirty="0"/>
              <a:t>Conti-</a:t>
            </a:r>
            <a:r>
              <a:rPr lang="en-US" dirty="0" err="1"/>
              <a:t>Patara</a:t>
            </a:r>
            <a:r>
              <a:rPr lang="en-US" dirty="0"/>
              <a:t> 2012 paper: evaluated using lactate as a component of a protocolized therapy strategy in dogs with SIRS/sepsis</a:t>
            </a:r>
            <a:endParaRPr lang="en-US" sz="1800" dirty="0"/>
          </a:p>
          <a:p>
            <a:pPr lvl="1"/>
            <a:r>
              <a:rPr lang="en-US" dirty="0"/>
              <a:t>If volume status is adequate and there is persistent hyperlactatemia, interventions should be directed to optimize DO2 and to consider type B causes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313633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5EE93-5A51-0E4D-82B9-7229EAA03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 dirty="0"/>
              <a:t>Lactate in Peritoneal Effusion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3D54C-93E6-D44E-A9A0-462D285C7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2" y="2413591"/>
            <a:ext cx="6967476" cy="4316817"/>
          </a:xfrm>
        </p:spPr>
        <p:txBody>
          <a:bodyPr anchor="ctr"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1500" dirty="0"/>
              <a:t>Peritoneal effusion</a:t>
            </a:r>
          </a:p>
          <a:p>
            <a:pPr lvl="1">
              <a:lnSpc>
                <a:spcPct val="90000"/>
              </a:lnSpc>
            </a:pPr>
            <a:r>
              <a:rPr lang="en-US" sz="1500" dirty="0"/>
              <a:t>Levin 2004 paper: </a:t>
            </a:r>
            <a:r>
              <a:rPr lang="en-US" sz="1500" dirty="0" err="1"/>
              <a:t>abd</a:t>
            </a:r>
            <a:r>
              <a:rPr lang="en-US" sz="1500" dirty="0"/>
              <a:t> fluid lactate &gt; 2.5mmol/L 100% Sn 91% </a:t>
            </a:r>
            <a:r>
              <a:rPr lang="en-US" sz="1500" dirty="0" err="1"/>
              <a:t>Sp</a:t>
            </a:r>
            <a:r>
              <a:rPr lang="en-US" sz="1500" dirty="0"/>
              <a:t> in dogs, and 67% Sn and 67% </a:t>
            </a:r>
            <a:r>
              <a:rPr lang="en-US" sz="1500" dirty="0" err="1"/>
              <a:t>Sp</a:t>
            </a:r>
            <a:r>
              <a:rPr lang="en-US" sz="1500" dirty="0"/>
              <a:t> in cats</a:t>
            </a:r>
          </a:p>
          <a:p>
            <a:pPr lvl="1">
              <a:lnSpc>
                <a:spcPct val="90000"/>
              </a:lnSpc>
            </a:pPr>
            <a:r>
              <a:rPr lang="en-US" sz="1500" dirty="0" err="1"/>
              <a:t>Bonczynski</a:t>
            </a:r>
            <a:r>
              <a:rPr lang="en-US" sz="1500" dirty="0"/>
              <a:t> 2003: paper &gt; 2mmol/L difference b/w </a:t>
            </a:r>
            <a:r>
              <a:rPr lang="en-US" sz="1500" dirty="0" err="1"/>
              <a:t>abd</a:t>
            </a:r>
            <a:r>
              <a:rPr lang="en-US" sz="1500" dirty="0"/>
              <a:t> fluid and blood is 63-100% Sn and 100% </a:t>
            </a:r>
            <a:r>
              <a:rPr lang="en-US" sz="1500" dirty="0" err="1"/>
              <a:t>Sp</a:t>
            </a:r>
            <a:r>
              <a:rPr lang="en-US" sz="1500" dirty="0"/>
              <a:t> in dogs</a:t>
            </a:r>
          </a:p>
          <a:p>
            <a:pPr lvl="1">
              <a:lnSpc>
                <a:spcPct val="90000"/>
              </a:lnSpc>
            </a:pPr>
            <a:endParaRPr lang="en-US" sz="1500" dirty="0"/>
          </a:p>
          <a:p>
            <a:pPr marL="457200" lvl="0">
              <a:lnSpc>
                <a:spcPct val="90000"/>
              </a:lnSpc>
              <a:spcBef>
                <a:spcPts val="0"/>
              </a:spcBef>
              <a:buSzPts val="1800"/>
              <a:buChar char="●"/>
            </a:pPr>
            <a:r>
              <a:rPr lang="en-US" sz="1500" dirty="0"/>
              <a:t>Lactate is greater in septic abdominal effusion than blood</a:t>
            </a:r>
          </a:p>
          <a:p>
            <a:pPr marL="914400" lvl="1" indent="-317500">
              <a:lnSpc>
                <a:spcPct val="90000"/>
              </a:lnSpc>
              <a:spcBef>
                <a:spcPts val="0"/>
              </a:spcBef>
              <a:buSzPts val="1400"/>
              <a:buChar char="○"/>
            </a:pPr>
            <a:r>
              <a:rPr lang="en-US" sz="1500" dirty="0"/>
              <a:t>Normal effusion lactate does not reliably exclude septic cause</a:t>
            </a:r>
          </a:p>
          <a:p>
            <a:pPr marL="457200" lvl="0">
              <a:lnSpc>
                <a:spcPct val="90000"/>
              </a:lnSpc>
              <a:spcBef>
                <a:spcPts val="0"/>
              </a:spcBef>
              <a:buSzPts val="1800"/>
              <a:buChar char="●"/>
            </a:pPr>
            <a:r>
              <a:rPr lang="en-US" sz="1500" dirty="0"/>
              <a:t>Post-op blood to peritoneal ratios are not reliable, especially with drains</a:t>
            </a:r>
          </a:p>
          <a:p>
            <a:pPr marL="457200" lvl="0">
              <a:lnSpc>
                <a:spcPct val="90000"/>
              </a:lnSpc>
              <a:spcBef>
                <a:spcPts val="0"/>
              </a:spcBef>
              <a:buSzPts val="1800"/>
              <a:buChar char="●"/>
            </a:pPr>
            <a:r>
              <a:rPr lang="en-US" sz="1500" dirty="0"/>
              <a:t>Neoplastic effusions may have similar lactate/glucose levels to septic effusions</a:t>
            </a:r>
          </a:p>
          <a:p>
            <a:pPr lvl="1">
              <a:lnSpc>
                <a:spcPct val="90000"/>
              </a:lnSpc>
            </a:pPr>
            <a:endParaRPr lang="en-US" sz="1500" dirty="0"/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  <p:pic>
        <p:nvPicPr>
          <p:cNvPr id="4" name="Shape 379">
            <a:extLst>
              <a:ext uri="{FF2B5EF4-FFF2-40B4-BE49-F238E27FC236}">
                <a16:creationId xmlns:a16="http://schemas.microsoft.com/office/drawing/2014/main" id="{E3CC8424-04CB-7840-B996-A6D1BF06CFE1}"/>
              </a:ext>
            </a:extLst>
          </p:cNvPr>
          <p:cNvPicPr preferRelativeResize="0"/>
          <p:nvPr/>
        </p:nvPicPr>
        <p:blipFill rotWithShape="1">
          <a:blip r:embed="rId2"/>
          <a:srcRect l="15890" r="27625" b="1"/>
          <a:stretch/>
        </p:blipFill>
        <p:spPr>
          <a:xfrm>
            <a:off x="8020571" y="2775951"/>
            <a:ext cx="3080048" cy="306716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9730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DE29-F6A1-3D42-BB28-A1C25209D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Lactate in other body fluids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BC31A-B006-EF49-998D-266E3F42A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074" y="2169042"/>
            <a:ext cx="10696354" cy="454010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Synovial fluid</a:t>
            </a:r>
            <a:endParaRPr lang="en-US" sz="2000" dirty="0"/>
          </a:p>
          <a:p>
            <a:pPr lvl="1"/>
            <a:r>
              <a:rPr lang="en-US" dirty="0" err="1"/>
              <a:t>Proot</a:t>
            </a:r>
            <a:r>
              <a:rPr lang="en-US" dirty="0"/>
              <a:t> 2015 paper:  Lactate not correlated with NCC, and Lac &gt; 6.5 mmol/L able to distinguish b/w canine patients with septic arthritis with 100% Sn and 100% </a:t>
            </a:r>
            <a:r>
              <a:rPr lang="en-US" dirty="0" err="1"/>
              <a:t>Sp</a:t>
            </a:r>
            <a:r>
              <a:rPr lang="en-US" dirty="0"/>
              <a:t> </a:t>
            </a:r>
            <a:endParaRPr lang="en-US" sz="1800" dirty="0"/>
          </a:p>
          <a:p>
            <a:pPr lvl="0"/>
            <a:r>
              <a:rPr lang="en-US" dirty="0"/>
              <a:t>CSF: NOT USEFUL</a:t>
            </a:r>
            <a:endParaRPr lang="en-US" sz="2000" dirty="0"/>
          </a:p>
          <a:p>
            <a:pPr lvl="1"/>
            <a:r>
              <a:rPr lang="en-US" dirty="0"/>
              <a:t>Increased in both bacterial meningitis and cellular hypoxia (stroke, seizure, </a:t>
            </a:r>
            <a:r>
              <a:rPr lang="en-US" dirty="0" err="1"/>
              <a:t>etc</a:t>
            </a:r>
            <a:r>
              <a:rPr lang="en-US" dirty="0"/>
              <a:t>)</a:t>
            </a:r>
            <a:endParaRPr lang="en-US" sz="1800" dirty="0"/>
          </a:p>
          <a:p>
            <a:pPr lvl="1"/>
            <a:r>
              <a:rPr lang="en-US" dirty="0"/>
              <a:t>2013 </a:t>
            </a:r>
            <a:r>
              <a:rPr lang="en-US" dirty="0" err="1"/>
              <a:t>Caines</a:t>
            </a:r>
            <a:r>
              <a:rPr lang="en-US" dirty="0"/>
              <a:t>: dogs with intracranial </a:t>
            </a:r>
            <a:r>
              <a:rPr lang="en-US" dirty="0" err="1"/>
              <a:t>dz</a:t>
            </a:r>
            <a:r>
              <a:rPr lang="en-US" dirty="0"/>
              <a:t> had higher CSF lactate level then in normal dogs, but does not correlate to peripheral lactate levels</a:t>
            </a:r>
            <a:endParaRPr lang="en-US" sz="1800" dirty="0"/>
          </a:p>
          <a:p>
            <a:pPr lvl="1"/>
            <a:r>
              <a:rPr lang="en-US" dirty="0"/>
              <a:t>2019 </a:t>
            </a:r>
            <a:r>
              <a:rPr lang="en-US" dirty="0" err="1"/>
              <a:t>Mariani</a:t>
            </a:r>
            <a:r>
              <a:rPr lang="en-US" dirty="0"/>
              <a:t>: no sig. difference in lactate b/w inflammatory CNS disorders in dogs</a:t>
            </a:r>
          </a:p>
          <a:p>
            <a:pPr lvl="1"/>
            <a:r>
              <a:rPr lang="en-US" dirty="0"/>
              <a:t>In people, after other confounding conditions have been excluded, CSF </a:t>
            </a:r>
            <a:r>
              <a:rPr lang="en-US" dirty="0" err="1"/>
              <a:t>lact</a:t>
            </a:r>
            <a:r>
              <a:rPr lang="en-US" dirty="0"/>
              <a:t> &gt;4 can differentiate septic from aseptic meningitis</a:t>
            </a:r>
          </a:p>
          <a:p>
            <a:pPr lvl="0"/>
            <a:r>
              <a:rPr lang="en-US" dirty="0"/>
              <a:t>Pericardial effusion</a:t>
            </a:r>
            <a:endParaRPr lang="en-US" sz="2000" dirty="0"/>
          </a:p>
          <a:p>
            <a:pPr lvl="1"/>
            <a:r>
              <a:rPr lang="en-US" dirty="0"/>
              <a:t>Pericardial lactate higher (9 mmol/L) in dogs w/ neoplasia vs without </a:t>
            </a:r>
            <a:endParaRPr lang="en-US" sz="1800" dirty="0"/>
          </a:p>
          <a:p>
            <a:pPr lvl="1"/>
            <a:r>
              <a:rPr lang="en-US" dirty="0"/>
              <a:t>Not evaluated in cats</a:t>
            </a:r>
            <a:endParaRPr lang="en-US" sz="1800" dirty="0"/>
          </a:p>
          <a:p>
            <a:pPr lvl="0"/>
            <a:r>
              <a:rPr lang="en-US" dirty="0"/>
              <a:t>Dystocia: lactate from fetal scalp or umbilical cord blood can be used to identify fetal distress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5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79D7-4E8D-4E4D-A1E6-99DABD43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1DC80-0A91-6D4A-9BDD-7266A243F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Aimed at CAUSE of hyperlactatemia </a:t>
            </a:r>
          </a:p>
          <a:p>
            <a:r>
              <a:rPr lang="en-US" dirty="0"/>
              <a:t>If cause is physiologic, treatment is not indicated</a:t>
            </a:r>
          </a:p>
          <a:p>
            <a:pPr lvl="1"/>
            <a:r>
              <a:rPr lang="en-US" dirty="0"/>
              <a:t>Expect decrease by 50% every 1-2hrs if cause has resolved </a:t>
            </a:r>
          </a:p>
          <a:p>
            <a:r>
              <a:rPr lang="en-US" dirty="0"/>
              <a:t>If increasing despite therapy, or decreasing more slowly than expected consider:</a:t>
            </a:r>
          </a:p>
          <a:p>
            <a:pPr lvl="1"/>
            <a:r>
              <a:rPr lang="en-US" dirty="0"/>
              <a:t>Hypovolemia?</a:t>
            </a:r>
          </a:p>
          <a:p>
            <a:pPr lvl="1"/>
            <a:r>
              <a:rPr lang="en-US" dirty="0"/>
              <a:t>Other causes of decreased oxygen delivery?</a:t>
            </a:r>
          </a:p>
          <a:p>
            <a:pPr lvl="1"/>
            <a:r>
              <a:rPr lang="en-US" dirty="0"/>
              <a:t>If not responsive, consider Type B hyperlactatemia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2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1E0C1-62B8-404B-B777-EFA1BBBD7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C674D-4560-6F4D-A7A5-1F7044797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High lactate + no muscle activity + low venous O2 content/saturation or high venous CO2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inadequate tissue DO2</a:t>
            </a:r>
            <a:endParaRPr lang="en-US" sz="2000" dirty="0"/>
          </a:p>
          <a:p>
            <a:pPr lvl="1"/>
            <a:r>
              <a:rPr lang="en-US" dirty="0"/>
              <a:t>Causes: </a:t>
            </a:r>
            <a:r>
              <a:rPr lang="en-US" dirty="0" err="1"/>
              <a:t>macrocirculatory</a:t>
            </a:r>
            <a:r>
              <a:rPr lang="en-US" dirty="0"/>
              <a:t> or microcirculatory compromise, anemia, hypoxia</a:t>
            </a:r>
            <a:endParaRPr lang="en-US" sz="1800" dirty="0"/>
          </a:p>
          <a:p>
            <a:pPr lvl="0"/>
            <a:r>
              <a:rPr lang="en-US" dirty="0"/>
              <a:t>High lactate + high peripheral O2 conc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reduced O2 extraction</a:t>
            </a:r>
            <a:endParaRPr lang="en-US" sz="2000" dirty="0"/>
          </a:p>
          <a:p>
            <a:pPr lvl="1"/>
            <a:r>
              <a:rPr lang="en-US" dirty="0"/>
              <a:t>Causes: mitochondrial dysfunction w impaired O2 utilization e.g. SIRS, sepsis; microcirculatory shunting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2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086C-10B0-E74C-8BEB-D56A74D7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7E5A8-7D2C-9A48-B732-6B622708D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902905" cy="3914258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Macrocirculatory</a:t>
            </a:r>
            <a:r>
              <a:rPr lang="en-US" dirty="0"/>
              <a:t> derangements:  IVF, blood products, supplemental O2, vasopressors, inotropic support</a:t>
            </a:r>
            <a:endParaRPr lang="en-US" sz="2000" dirty="0"/>
          </a:p>
          <a:p>
            <a:pPr lvl="0"/>
            <a:r>
              <a:rPr lang="en-US" dirty="0"/>
              <a:t>Tx of mitochondrial dysfunction:</a:t>
            </a:r>
            <a:endParaRPr lang="en-US" sz="2000" dirty="0"/>
          </a:p>
          <a:p>
            <a:pPr lvl="1"/>
            <a:r>
              <a:rPr lang="en-US" dirty="0"/>
              <a:t>Cofactor supplementation:  thiamine</a:t>
            </a:r>
            <a:endParaRPr lang="en-US" sz="1800" dirty="0"/>
          </a:p>
          <a:p>
            <a:pPr lvl="1"/>
            <a:r>
              <a:rPr lang="en-US" dirty="0"/>
              <a:t>Mitochondrial antioxidants</a:t>
            </a:r>
            <a:endParaRPr lang="en-US" sz="1800" dirty="0"/>
          </a:p>
          <a:p>
            <a:pPr lvl="1"/>
            <a:r>
              <a:rPr lang="en-US" dirty="0"/>
              <a:t>ROS scavengers</a:t>
            </a:r>
            <a:endParaRPr lang="en-US" sz="1800" dirty="0"/>
          </a:p>
          <a:p>
            <a:pPr lvl="1"/>
            <a:r>
              <a:rPr lang="en-US" dirty="0"/>
              <a:t>Mitochondrial membrane stabilizers </a:t>
            </a:r>
            <a:endParaRPr lang="en-US" sz="1800" dirty="0"/>
          </a:p>
          <a:p>
            <a:pPr lvl="1"/>
            <a:r>
              <a:rPr lang="en-US" dirty="0"/>
              <a:t>Discontinue contributors e.g. epinephrine, corticosteroids if clinically appropriate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6579-E948-6C41-BB1C-6AFC21A9C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Hyperlactatemia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645A2-FD32-C84D-A898-49247C461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298" y="2529072"/>
            <a:ext cx="10345479" cy="3829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Many pharmacologic agents have been investigated to accelerate lactate metabolism or inhibit production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 benefit, possible harm</a:t>
            </a:r>
          </a:p>
          <a:p>
            <a:r>
              <a:rPr lang="en-US" dirty="0">
                <a:solidFill>
                  <a:schemeClr val="tx1"/>
                </a:solidFill>
              </a:rPr>
              <a:t>Sodium bicarbonate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NaHCO3 increased risk of hypernatremia, hyperosmolality, ionized hypocalcemia, overshoot alkalosis, hypercarbia and intracellular and CSF acidosis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Upregulates phosphofructokinase so increases glycolysis and lactate production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May increase mortality when used to treat lactic acidosis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“We suggest against the use of sodium bicarbonate therapy to improve hemodynamics or to reduce vasopressor requirements in patients with hypoperfusion-induced lactic acidemia with pH ≥ 7.15 (weak recommendation, moderate quality of evidence)”</a:t>
            </a:r>
          </a:p>
          <a:p>
            <a:pPr lvl="1"/>
            <a:endParaRPr lang="en-US" dirty="0"/>
          </a:p>
        </p:txBody>
      </p:sp>
      <p:pic>
        <p:nvPicPr>
          <p:cNvPr id="4" name="Shape 419">
            <a:extLst>
              <a:ext uri="{FF2B5EF4-FFF2-40B4-BE49-F238E27FC236}">
                <a16:creationId xmlns:a16="http://schemas.microsoft.com/office/drawing/2014/main" id="{34B90F54-666A-AE4A-9D00-1F8A808720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16678" y="5868286"/>
            <a:ext cx="3048001" cy="979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75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87356-1373-9A47-A1C3-7194BD155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9E2C1-0370-E645-B6DD-612CEB3D3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86001"/>
            <a:ext cx="9934803" cy="4369980"/>
          </a:xfrm>
        </p:spPr>
        <p:txBody>
          <a:bodyPr/>
          <a:lstStyle/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sz="2400" dirty="0"/>
              <a:t>Lactate is constantly being produced in all cells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sz="2400" dirty="0"/>
              <a:t>Lactate levels increase in disease secondary to:</a:t>
            </a:r>
          </a:p>
          <a:p>
            <a:pPr marL="914400" lvl="1" indent="-317500">
              <a:spcBef>
                <a:spcPts val="0"/>
              </a:spcBef>
              <a:buSzPts val="1400"/>
              <a:buChar char="○"/>
            </a:pPr>
            <a:r>
              <a:rPr lang="en-US" sz="2000" dirty="0"/>
              <a:t>Increased production</a:t>
            </a:r>
          </a:p>
          <a:p>
            <a:pPr marL="1371600" lvl="2" indent="-317500">
              <a:spcBef>
                <a:spcPts val="0"/>
              </a:spcBef>
              <a:buSzPts val="1400"/>
              <a:buChar char="■"/>
            </a:pPr>
            <a:r>
              <a:rPr lang="en-US" sz="1800" dirty="0"/>
              <a:t>Increased metabolic rate</a:t>
            </a:r>
          </a:p>
          <a:p>
            <a:pPr marL="1371600" lvl="2" indent="-317500">
              <a:spcBef>
                <a:spcPts val="0"/>
              </a:spcBef>
              <a:buSzPts val="1400"/>
              <a:buChar char="■"/>
            </a:pPr>
            <a:r>
              <a:rPr lang="en-US" sz="1800" dirty="0"/>
              <a:t>Decreased oxygen delivery</a:t>
            </a:r>
          </a:p>
          <a:p>
            <a:pPr marL="914400" lvl="1" indent="-317500">
              <a:spcBef>
                <a:spcPts val="0"/>
              </a:spcBef>
              <a:buSzPts val="1400"/>
              <a:buChar char="○"/>
            </a:pPr>
            <a:r>
              <a:rPr lang="en-US" sz="2000" dirty="0"/>
              <a:t>Decreased clearance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sz="2400" dirty="0"/>
              <a:t>Elevated lactate levels or decreased clearance are associated with worse outcomes </a:t>
            </a:r>
          </a:p>
          <a:p>
            <a:pPr marL="457200" lvl="0">
              <a:spcBef>
                <a:spcPts val="0"/>
              </a:spcBef>
              <a:buSzPts val="1800"/>
              <a:buChar char="●"/>
            </a:pPr>
            <a:r>
              <a:rPr lang="en-US" sz="2400" dirty="0"/>
              <a:t>Treatment of hyperlactatemia should be aimed at identifying and addressing the underlying cause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31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4545AC-9D6C-9148-ACDE-43A2B38B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093" y="-4785"/>
            <a:ext cx="5635255" cy="678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6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2995" y="287079"/>
            <a:ext cx="7099005" cy="6241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86158" y="836681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</a:t>
            </a:r>
            <a:r>
              <a:rPr lang="en" sz="4000" dirty="0">
                <a:solidFill>
                  <a:schemeClr val="dk1"/>
                </a:solidFill>
              </a:rPr>
              <a:t> </a:t>
            </a:r>
            <a:endParaRPr sz="4000" dirty="0">
              <a:solidFill>
                <a:schemeClr val="dk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4C1CAC-AEB9-B746-B138-6122E07583FB}"/>
              </a:ext>
            </a:extLst>
          </p:cNvPr>
          <p:cNvSpPr/>
          <p:nvPr/>
        </p:nvSpPr>
        <p:spPr>
          <a:xfrm>
            <a:off x="268036" y="2200409"/>
            <a:ext cx="482495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err="1"/>
              <a:t>Tricarbocylic</a:t>
            </a:r>
            <a:r>
              <a:rPr lang="en-US" u="sng" dirty="0"/>
              <a:t> acid (TCA)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Acetyl-CoA goes through TCA cycle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AKA </a:t>
            </a:r>
            <a:r>
              <a:rPr lang="en-US" dirty="0" err="1"/>
              <a:t>Kreb’s</a:t>
            </a:r>
            <a:r>
              <a:rPr lang="en-US" dirty="0"/>
              <a:t> cycle or citric acid cycle (CAC)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Produces CO2, 3x NAD+, and 1 reduced flavin adenine dinucleotide (FADH)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Protons from NADH and FADH2 create proton gradient for production of ATP through electron transport chain (ETC)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26D42E-D332-994E-A7DA-EDC3F9F886F8}"/>
              </a:ext>
            </a:extLst>
          </p:cNvPr>
          <p:cNvSpPr/>
          <p:nvPr/>
        </p:nvSpPr>
        <p:spPr>
          <a:xfrm>
            <a:off x="411126" y="603045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*Oxidation of 1 glucose molecule produces 36 molecules of ATP*</a:t>
            </a:r>
          </a:p>
        </p:txBody>
      </p:sp>
    </p:spTree>
    <p:extLst>
      <p:ext uri="{BB962C8B-B14F-4D97-AF65-F5344CB8AC3E}">
        <p14:creationId xmlns:p14="http://schemas.microsoft.com/office/powerpoint/2010/main" val="1535513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3023" y="63500"/>
            <a:ext cx="7938978" cy="67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507477" y="878995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56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C85CC-2FF4-8C44-803A-53C4FBD2A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 dirty="0"/>
              <a:t>Lactate Biochemistry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CAC6D88-8802-4ED1-B0ED-EAC0E6E93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5" y="2320413"/>
            <a:ext cx="7718322" cy="4414683"/>
          </a:xfrm>
        </p:spPr>
        <p:txBody>
          <a:bodyPr anchor="t">
            <a:normAutofit/>
          </a:bodyPr>
          <a:lstStyle/>
          <a:p>
            <a:r>
              <a:rPr lang="en-US" dirty="0"/>
              <a:t>Pyruvate </a:t>
            </a:r>
            <a:r>
              <a:rPr lang="en-US" dirty="0">
                <a:sym typeface="Wingdings" pitchFamily="2" charset="2"/>
              </a:rPr>
              <a:t> Lactate (by lactate dehydrogenase (LDH))</a:t>
            </a:r>
          </a:p>
          <a:p>
            <a:pPr lvl="1"/>
            <a:r>
              <a:rPr lang="en-US" b="1" dirty="0">
                <a:sym typeface="Wingdings" pitchFamily="2" charset="2"/>
              </a:rPr>
              <a:t>Reversible</a:t>
            </a:r>
            <a:r>
              <a:rPr lang="en-US" dirty="0">
                <a:sym typeface="Wingdings" pitchFamily="2" charset="2"/>
              </a:rPr>
              <a:t> cytosolic reaction</a:t>
            </a:r>
          </a:p>
          <a:p>
            <a:pPr lvl="1"/>
            <a:r>
              <a:rPr lang="en-US" dirty="0">
                <a:sym typeface="Wingdings" pitchFamily="2" charset="2"/>
              </a:rPr>
              <a:t>NADH oxidized to NAD +</a:t>
            </a:r>
          </a:p>
          <a:p>
            <a:r>
              <a:rPr lang="en-US" dirty="0">
                <a:sym typeface="Wingdings" pitchFamily="2" charset="2"/>
              </a:rPr>
              <a:t>When oxygen demand exceeds supply (anaerobic condition):</a:t>
            </a:r>
          </a:p>
          <a:p>
            <a:pPr lvl="1"/>
            <a:r>
              <a:rPr lang="en-US" dirty="0">
                <a:sym typeface="Wingdings" pitchFamily="2" charset="2"/>
              </a:rPr>
              <a:t>NAD+ store deplete, pyruvate and NADH accumulate in cytosol, ↑LDH activity</a:t>
            </a:r>
          </a:p>
          <a:p>
            <a:pPr lvl="1"/>
            <a:r>
              <a:rPr lang="en-US" dirty="0">
                <a:sym typeface="Wingdings" pitchFamily="2" charset="2"/>
              </a:rPr>
              <a:t>Lactate formation ↓pyruvate and H+ in cytosol, replenish NAD+ for glycolysis</a:t>
            </a:r>
          </a:p>
          <a:p>
            <a:r>
              <a:rPr lang="en-US" dirty="0">
                <a:sym typeface="Wingdings" pitchFamily="2" charset="2"/>
              </a:rPr>
              <a:t>When oxygen supply restored:</a:t>
            </a:r>
          </a:p>
          <a:p>
            <a:pPr lvl="1"/>
            <a:r>
              <a:rPr lang="en-US" dirty="0">
                <a:sym typeface="Wingdings" pitchFamily="2" charset="2"/>
              </a:rPr>
              <a:t>LDH transforms lactate  pyruvate  TCA cycle or gluconeogenesis</a:t>
            </a:r>
            <a:endParaRPr lang="en-US" dirty="0"/>
          </a:p>
        </p:txBody>
      </p:sp>
      <p:pic>
        <p:nvPicPr>
          <p:cNvPr id="6" name="Content Placeholder 5" descr="A picture containing clock&#10;&#10;Description automatically generated">
            <a:extLst>
              <a:ext uri="{FF2B5EF4-FFF2-40B4-BE49-F238E27FC236}">
                <a16:creationId xmlns:a16="http://schemas.microsoft.com/office/drawing/2014/main" id="{563F9704-8D1E-984C-877F-B82BA50D1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943" y="4116070"/>
            <a:ext cx="3418081" cy="2196117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4305CCD-FDFB-5541-83CF-3CE9CEA0ABF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347098" y="142826"/>
            <a:ext cx="4608928" cy="3652997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136358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060" y="127167"/>
            <a:ext cx="7534940" cy="67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518109" y="878995"/>
            <a:ext cx="3240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Glucose 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r>
              <a:rPr lang="en" sz="4000" dirty="0">
                <a:solidFill>
                  <a:schemeClr val="bg1"/>
                </a:solidFill>
              </a:rPr>
              <a:t>Metabolism</a:t>
            </a:r>
            <a:endParaRPr sz="4000" dirty="0">
              <a:solidFill>
                <a:schemeClr val="bg1"/>
              </a:solidFill>
            </a:endParaRPr>
          </a:p>
          <a:p>
            <a:pPr marL="0" indent="0" algn="ctr"/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7696700" y="3104067"/>
            <a:ext cx="1057600" cy="5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</a:rPr>
              <a:t>LDH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504848-8831-8048-A5A3-526E208A9711}"/>
              </a:ext>
            </a:extLst>
          </p:cNvPr>
          <p:cNvSpPr/>
          <p:nvPr/>
        </p:nvSpPr>
        <p:spPr>
          <a:xfrm>
            <a:off x="518108" y="2790902"/>
            <a:ext cx="43197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In cells without mitochondria (RBC):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pyruvate instead converted to lactate via LDH so NAD can be recycled </a:t>
            </a:r>
          </a:p>
          <a:p>
            <a:pPr lvl="0"/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 normal health 10% pyruvate -&gt; lactate</a:t>
            </a:r>
          </a:p>
        </p:txBody>
      </p:sp>
    </p:spTree>
    <p:extLst>
      <p:ext uri="{BB962C8B-B14F-4D97-AF65-F5344CB8AC3E}">
        <p14:creationId xmlns:p14="http://schemas.microsoft.com/office/powerpoint/2010/main" val="177941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4191</Words>
  <Application>Microsoft Macintosh PowerPoint</Application>
  <PresentationFormat>Widescreen</PresentationFormat>
  <Paragraphs>458</Paragraphs>
  <Slides>59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Century Gothic</vt:lpstr>
      <vt:lpstr>Courier New</vt:lpstr>
      <vt:lpstr>Wingdings 3</vt:lpstr>
      <vt:lpstr>Ion Boardroom</vt:lpstr>
      <vt:lpstr>Lactate </vt:lpstr>
      <vt:lpstr>Lactate forms:</vt:lpstr>
      <vt:lpstr>PowerPoint Presentation</vt:lpstr>
      <vt:lpstr>Definitions</vt:lpstr>
      <vt:lpstr>PowerPoint Presentation</vt:lpstr>
      <vt:lpstr>PowerPoint Presentation</vt:lpstr>
      <vt:lpstr>PowerPoint Presentation</vt:lpstr>
      <vt:lpstr>Lactate Biochemistry</vt:lpstr>
      <vt:lpstr>PowerPoint Presentation</vt:lpstr>
      <vt:lpstr>PowerPoint Presentation</vt:lpstr>
      <vt:lpstr>PowerPoint Presentation</vt:lpstr>
      <vt:lpstr>PowerPoint Presentation</vt:lpstr>
      <vt:lpstr>Lactate transport</vt:lpstr>
      <vt:lpstr>Lactate Production</vt:lpstr>
      <vt:lpstr>Lactate clearance/consumption</vt:lpstr>
      <vt:lpstr>Lactate clearance/consumption</vt:lpstr>
      <vt:lpstr>Lactate  Acidosis</vt:lpstr>
      <vt:lpstr>Lactate  Acidosis</vt:lpstr>
      <vt:lpstr>Classifications</vt:lpstr>
      <vt:lpstr>PowerPoint Presentation</vt:lpstr>
      <vt:lpstr>Type A Hyperlactatemia</vt:lpstr>
      <vt:lpstr>Oxygen Delivery</vt:lpstr>
      <vt:lpstr>Relative Type A Hyperlactatemia</vt:lpstr>
      <vt:lpstr>Absolute Type A Hyperlactatemia: Decreased oxygen delivery</vt:lpstr>
      <vt:lpstr>Absolute Type A Hyperlactatemia: Decreased oxygen delivery</vt:lpstr>
      <vt:lpstr>Type B1 Hyperlactatemia: Underlying Dz</vt:lpstr>
      <vt:lpstr>Type B1 Hyperlactatemia (Cont’d)</vt:lpstr>
      <vt:lpstr>Type B1 Hyperlactatemia (Cont’d)</vt:lpstr>
      <vt:lpstr>Type B1 Hyperlactatemia (Cont’d)</vt:lpstr>
      <vt:lpstr>Type B1 Hyperlactatemia (Cont’d)</vt:lpstr>
      <vt:lpstr>Type B1 Hyperlactatemia (Cont’d)</vt:lpstr>
      <vt:lpstr>PowerPoint Presentation</vt:lpstr>
      <vt:lpstr>Type B2 Hyperlactatemia:  Drug/toxin induced</vt:lpstr>
      <vt:lpstr>Type B2 Hyperlactatemia:  Drug/toxin induced</vt:lpstr>
      <vt:lpstr>Type B2 Hyperlactatemia:  Drug/toxin induced</vt:lpstr>
      <vt:lpstr>Type B2 Hyperlactatemia:  Drug/toxin induced</vt:lpstr>
      <vt:lpstr>Type B3 Hyperlactatemia: Congenital</vt:lpstr>
      <vt:lpstr>D-Lactate</vt:lpstr>
      <vt:lpstr>LRS solution</vt:lpstr>
      <vt:lpstr>Measurement of Lactate</vt:lpstr>
      <vt:lpstr>Lactate analyzers</vt:lpstr>
      <vt:lpstr>Lactate as Prognostic Indicator: People</vt:lpstr>
      <vt:lpstr>Surviving Sepsis</vt:lpstr>
      <vt:lpstr>Lactate as Prognostic Indicator:  Dog</vt:lpstr>
      <vt:lpstr>PowerPoint Presentation</vt:lpstr>
      <vt:lpstr>PowerPoint Presentation</vt:lpstr>
      <vt:lpstr>PowerPoint Presentation</vt:lpstr>
      <vt:lpstr>PowerPoint Presentation</vt:lpstr>
      <vt:lpstr>GDV and Lactate</vt:lpstr>
      <vt:lpstr>Lactate as Prognostic Indicator:  Cats</vt:lpstr>
      <vt:lpstr>Lactate as Therapeutic Guide</vt:lpstr>
      <vt:lpstr>Lactate in Peritoneal Effusion</vt:lpstr>
      <vt:lpstr>Lactate in other body fluids</vt:lpstr>
      <vt:lpstr>Management of Hyperlactatemia</vt:lpstr>
      <vt:lpstr>Management of Hyperlactatemia</vt:lpstr>
      <vt:lpstr>Management of Hyperlactatemia</vt:lpstr>
      <vt:lpstr>Management of Hyperlactatemia</vt:lpstr>
      <vt:lpstr>Key Points: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Lactate </dc:title>
  <dc:creator>Victoria Chu</dc:creator>
  <cp:lastModifiedBy>Victoria Chu</cp:lastModifiedBy>
  <cp:revision>4</cp:revision>
  <dcterms:created xsi:type="dcterms:W3CDTF">2020-08-25T23:40:03Z</dcterms:created>
  <dcterms:modified xsi:type="dcterms:W3CDTF">2020-08-26T01:37:22Z</dcterms:modified>
</cp:coreProperties>
</file>