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56" r:id="rId2"/>
    <p:sldId id="257" r:id="rId3"/>
    <p:sldId id="258" r:id="rId4"/>
    <p:sldId id="29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6" r:id="rId15"/>
    <p:sldId id="297" r:id="rId16"/>
    <p:sldId id="298" r:id="rId17"/>
    <p:sldId id="268" r:id="rId18"/>
    <p:sldId id="299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300" r:id="rId36"/>
    <p:sldId id="285" r:id="rId37"/>
    <p:sldId id="286" r:id="rId38"/>
    <p:sldId id="287" r:id="rId39"/>
    <p:sldId id="288" r:id="rId40"/>
    <p:sldId id="289" r:id="rId41"/>
    <p:sldId id="301" r:id="rId42"/>
    <p:sldId id="290" r:id="rId43"/>
    <p:sldId id="302" r:id="rId44"/>
    <p:sldId id="291" r:id="rId45"/>
    <p:sldId id="292" r:id="rId46"/>
    <p:sldId id="293" r:id="rId47"/>
    <p:sldId id="29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2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178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669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10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73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51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279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9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5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71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92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613EE86-8FDA-4CC6-AAEE-CD5791730D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667"/>
          <a:stretch/>
        </p:blipFill>
        <p:spPr>
          <a:xfrm>
            <a:off x="-2" y="10"/>
            <a:ext cx="1219200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B986F88-1433-4AF7-AF71-41A89DC93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46064">
                <a:srgbClr val="000000">
                  <a:alpha val="30000"/>
                </a:srgbClr>
              </a:gs>
              <a:gs pos="68000">
                <a:srgbClr val="000000">
                  <a:alpha val="20000"/>
                </a:srgbClr>
              </a:gs>
              <a:gs pos="0">
                <a:schemeClr val="tx1">
                  <a:alpha val="0"/>
                </a:schemeClr>
              </a:gs>
              <a:gs pos="2600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42A67-F248-41C9-B8FD-2F31C0C9C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Generalized LMN diseases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CBB0C0-FFED-473B-AAA2-8624FE9B7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DISEASES THAT AFFECT THE PERIPHERAL NERVES, JUNCTIONS, AND MUSCLES ETC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A44FFD5D-B985-4624-BBCD-50AD2E168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6400798"/>
            <a:ext cx="12188952" cy="457201"/>
          </a:xfrm>
          <a:prstGeom prst="rect">
            <a:avLst/>
          </a:prstGeom>
          <a:gradFill>
            <a:gsLst>
              <a:gs pos="61000">
                <a:srgbClr val="000000">
                  <a:alpha val="10000"/>
                </a:srgbClr>
              </a:gs>
              <a:gs pos="7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0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F0CBD-9371-48A5-800E-7C5FF2F5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signs: </a:t>
            </a:r>
            <a:br>
              <a:rPr lang="en-US" dirty="0"/>
            </a:br>
            <a:r>
              <a:rPr lang="en-US" dirty="0"/>
              <a:t>Classic presentation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B74D0-2B7A-47B7-8EBA-41908C1C7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Puppy: &lt;6 months of age (usually between 2-4 months old)</a:t>
            </a:r>
          </a:p>
          <a:p>
            <a:r>
              <a:rPr lang="en-US" dirty="0"/>
              <a:t>- Classically present with progressive paraplegia with the pelvic limbs held in rigid extension </a:t>
            </a:r>
          </a:p>
          <a:p>
            <a:r>
              <a:rPr lang="en-US" dirty="0"/>
              <a:t>- Signs suggestive of myositis, such as weakness that worsens with exercise </a:t>
            </a:r>
          </a:p>
          <a:p>
            <a:r>
              <a:rPr lang="en-US" dirty="0"/>
              <a:t>- Can also have multifocal CNS signs </a:t>
            </a:r>
          </a:p>
        </p:txBody>
      </p:sp>
    </p:spTree>
    <p:extLst>
      <p:ext uri="{BB962C8B-B14F-4D97-AF65-F5344CB8AC3E}">
        <p14:creationId xmlns:p14="http://schemas.microsoft.com/office/powerpoint/2010/main" val="1533876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30182-4F8A-4B84-8A19-524C79492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941FC-BFF8-40C8-8E7E-AADE578F6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Signalment and clinical signs </a:t>
            </a:r>
          </a:p>
          <a:p>
            <a:r>
              <a:rPr lang="en-US" dirty="0"/>
              <a:t>- Elevated CK and eosinophilia </a:t>
            </a:r>
          </a:p>
          <a:p>
            <a:r>
              <a:rPr lang="en-US" dirty="0"/>
              <a:t>- Positive serologic titers: Definitive with </a:t>
            </a:r>
            <a:r>
              <a:rPr lang="en-US" dirty="0" err="1"/>
              <a:t>neospora</a:t>
            </a:r>
            <a:r>
              <a:rPr lang="en-US" dirty="0"/>
              <a:t>, need to demonstrate a rising titer with </a:t>
            </a:r>
            <a:r>
              <a:rPr lang="en-US" dirty="0" err="1"/>
              <a:t>toxo</a:t>
            </a:r>
            <a:endParaRPr lang="en-US" dirty="0"/>
          </a:p>
          <a:p>
            <a:r>
              <a:rPr lang="en-US" dirty="0"/>
              <a:t>- Presence of the organism on muscle biopsy </a:t>
            </a:r>
          </a:p>
          <a:p>
            <a:r>
              <a:rPr lang="en-US" dirty="0"/>
              <a:t>CSF: Eosinophilia</a:t>
            </a:r>
          </a:p>
        </p:txBody>
      </p:sp>
    </p:spTree>
    <p:extLst>
      <p:ext uri="{BB962C8B-B14F-4D97-AF65-F5344CB8AC3E}">
        <p14:creationId xmlns:p14="http://schemas.microsoft.com/office/powerpoint/2010/main" val="3380220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5296-3873-49A6-8AE1-AC444CAC9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Treatment/Prognosis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57717-21A3-4FB8-A947-FE137DFA9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Clinda</a:t>
            </a:r>
            <a:r>
              <a:rPr lang="en-US" dirty="0"/>
              <a:t> 12.5mg/kg PO BID is treatment of choice </a:t>
            </a:r>
          </a:p>
          <a:p>
            <a:r>
              <a:rPr lang="en-US" dirty="0"/>
              <a:t>- Pyrimethamine (0.5mg/kg PO q24) and sulfadiazine (60mg/kg PO q24) have been utilized with folic acid supplementation </a:t>
            </a:r>
          </a:p>
          <a:p>
            <a:r>
              <a:rPr lang="en-US" dirty="0"/>
              <a:t>Antibiotic therapy with TMS/</a:t>
            </a:r>
            <a:r>
              <a:rPr lang="en-US" dirty="0" err="1"/>
              <a:t>Pyremethamine</a:t>
            </a:r>
            <a:r>
              <a:rPr lang="en-US" dirty="0"/>
              <a:t>/</a:t>
            </a:r>
            <a:r>
              <a:rPr lang="en-US" dirty="0" err="1"/>
              <a:t>Azithromyocin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Prognosis is guarded (poor for the recovery of function once the limbs become rigidly extended)- Early diagnosis improves prognosis </a:t>
            </a:r>
          </a:p>
        </p:txBody>
      </p:sp>
    </p:spTree>
    <p:extLst>
      <p:ext uri="{BB962C8B-B14F-4D97-AF65-F5344CB8AC3E}">
        <p14:creationId xmlns:p14="http://schemas.microsoft.com/office/powerpoint/2010/main" val="387931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4E38-0E6C-444C-81D8-0DCB9860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Neuropathies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DD411-BD27-4106-8841-CD3785F88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Whenever working up a peripheral neuropathy consider: </a:t>
            </a:r>
          </a:p>
          <a:p>
            <a:r>
              <a:rPr lang="en-US" dirty="0"/>
              <a:t>- Diabetes (Cats)</a:t>
            </a:r>
          </a:p>
          <a:p>
            <a:r>
              <a:rPr lang="en-US" dirty="0"/>
              <a:t>- </a:t>
            </a:r>
            <a:r>
              <a:rPr lang="en-US" dirty="0" err="1"/>
              <a:t>Hypoglyemia</a:t>
            </a:r>
            <a:r>
              <a:rPr lang="en-US" dirty="0"/>
              <a:t>-  Insulinomas (Dogs)</a:t>
            </a:r>
          </a:p>
          <a:p>
            <a:r>
              <a:rPr lang="en-US" dirty="0"/>
              <a:t>- Hypothyroidism (Dogs) </a:t>
            </a:r>
          </a:p>
          <a:p>
            <a:r>
              <a:rPr lang="en-US" dirty="0"/>
              <a:t>- Chronic OP toxicity </a:t>
            </a:r>
          </a:p>
          <a:p>
            <a:r>
              <a:rPr lang="en-US" dirty="0"/>
              <a:t>- Lead and other heavy metals </a:t>
            </a:r>
          </a:p>
          <a:p>
            <a:r>
              <a:rPr lang="en-US" dirty="0"/>
              <a:t>- Neoplastic/Paraneoplastic disorders </a:t>
            </a:r>
          </a:p>
        </p:txBody>
      </p:sp>
    </p:spTree>
    <p:extLst>
      <p:ext uri="{BB962C8B-B14F-4D97-AF65-F5344CB8AC3E}">
        <p14:creationId xmlns:p14="http://schemas.microsoft.com/office/powerpoint/2010/main" val="1810143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F1ECB-45FE-4CDB-81AC-462C4E0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Neuropathies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B1A97-433C-48F9-B229-2BCA38F02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Findings </a:t>
            </a:r>
          </a:p>
          <a:p>
            <a:r>
              <a:rPr lang="en-US" dirty="0"/>
              <a:t>- Vary from mild ataxia to severe </a:t>
            </a:r>
            <a:r>
              <a:rPr lang="en-US" dirty="0" err="1"/>
              <a:t>tetraparesis</a:t>
            </a:r>
            <a:r>
              <a:rPr lang="en-US" dirty="0"/>
              <a:t> </a:t>
            </a:r>
          </a:p>
          <a:p>
            <a:r>
              <a:rPr lang="en-US" dirty="0"/>
              <a:t>- Pelvic limbs are often more severely affected than thoracic limbs </a:t>
            </a:r>
          </a:p>
        </p:txBody>
      </p:sp>
    </p:spTree>
    <p:extLst>
      <p:ext uri="{BB962C8B-B14F-4D97-AF65-F5344CB8AC3E}">
        <p14:creationId xmlns:p14="http://schemas.microsoft.com/office/powerpoint/2010/main" val="3311504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0486-F10D-4F32-9713-264E1F47A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Neuropathies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89349-FDA9-4123-A87A-F6740856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  <a:p>
            <a:r>
              <a:rPr lang="en-US" dirty="0"/>
              <a:t>- Finding of concurrent metabolic disease in association with signs of LMN dysfunction </a:t>
            </a:r>
          </a:p>
          <a:p>
            <a:r>
              <a:rPr lang="en-US" dirty="0"/>
              <a:t>- Electrodiagnostic testing may reveal evidence of denervation and slowing of nerve conduction velocities </a:t>
            </a:r>
          </a:p>
          <a:p>
            <a:r>
              <a:rPr lang="en-US" dirty="0"/>
              <a:t>- Nerve biopsies may be useful in confirming a diagnosis </a:t>
            </a:r>
          </a:p>
        </p:txBody>
      </p:sp>
    </p:spTree>
    <p:extLst>
      <p:ext uri="{BB962C8B-B14F-4D97-AF65-F5344CB8AC3E}">
        <p14:creationId xmlns:p14="http://schemas.microsoft.com/office/powerpoint/2010/main" val="3734274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D4C07-0543-4907-9097-4FF7C4CE6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Metabolic Neuropathies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0F9AE-5E02-433A-B702-252748A81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  <a:p>
            <a:r>
              <a:rPr lang="en-US" dirty="0"/>
              <a:t>- Treatment of the primary disease </a:t>
            </a:r>
          </a:p>
          <a:p>
            <a:r>
              <a:rPr lang="en-US" dirty="0"/>
              <a:t>- Prognosis is variable and recovery may be slow </a:t>
            </a:r>
          </a:p>
        </p:txBody>
      </p:sp>
    </p:spTree>
    <p:extLst>
      <p:ext uri="{BB962C8B-B14F-4D97-AF65-F5344CB8AC3E}">
        <p14:creationId xmlns:p14="http://schemas.microsoft.com/office/powerpoint/2010/main" val="1624233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2C2B-9972-4296-808E-E05BFF5E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Junctionopathies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-Disease of the neuromuscular junction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AB3DC-FD0F-40E0-A9EE-4277F4DE3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B7142-2804-458E-AD1B-141370D47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32" t="40000" r="23125" b="9013"/>
          <a:stretch/>
        </p:blipFill>
        <p:spPr>
          <a:xfrm>
            <a:off x="3951514" y="2240279"/>
            <a:ext cx="6662057" cy="34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62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B69C6-9F01-45EE-906F-6D42CA94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Junctionopathies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A876D-F223-40DE-948F-ACF476303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disease affecting any part of the neuromuscular junction </a:t>
            </a:r>
          </a:p>
          <a:p>
            <a:r>
              <a:rPr lang="en-US" dirty="0"/>
              <a:t>- Causes include: </a:t>
            </a:r>
          </a:p>
          <a:p>
            <a:pPr lvl="1"/>
            <a:r>
              <a:rPr lang="en-US" dirty="0"/>
              <a:t>Toxins- botulism, tick paralysis</a:t>
            </a:r>
          </a:p>
          <a:p>
            <a:pPr lvl="1"/>
            <a:r>
              <a:rPr lang="en-US" dirty="0"/>
              <a:t>Immune disease- myasthenia gravis </a:t>
            </a:r>
          </a:p>
          <a:p>
            <a:pPr lvl="1"/>
            <a:r>
              <a:rPr lang="en-US" dirty="0"/>
              <a:t>Anomalous disease- congenital myasthenia gravis </a:t>
            </a:r>
          </a:p>
        </p:txBody>
      </p:sp>
    </p:spTree>
    <p:extLst>
      <p:ext uri="{BB962C8B-B14F-4D97-AF65-F5344CB8AC3E}">
        <p14:creationId xmlns:p14="http://schemas.microsoft.com/office/powerpoint/2010/main" val="689178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82AE5-6266-49A3-BAF6-42251FFDC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Botulism etiology &amp; pathogenesis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71848-62F1-4A95-A6AC-86948081B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 Occurs when dogs ingest spoiled carcasses/food containing the botulinum toxin (from Clostridium botulinum) </a:t>
            </a:r>
          </a:p>
          <a:p>
            <a:r>
              <a:rPr lang="en-US" dirty="0"/>
              <a:t>- Occurs in dogs but has not been reported in cats </a:t>
            </a:r>
          </a:p>
          <a:p>
            <a:r>
              <a:rPr lang="en-US" dirty="0"/>
              <a:t>- Several different botulism toxins exist </a:t>
            </a:r>
          </a:p>
          <a:p>
            <a:pPr lvl="1"/>
            <a:r>
              <a:rPr lang="en-US" dirty="0"/>
              <a:t>Types A, D, E are most common in affected humans </a:t>
            </a:r>
          </a:p>
          <a:p>
            <a:pPr lvl="1"/>
            <a:r>
              <a:rPr lang="en-US" dirty="0"/>
              <a:t>Types C and D are most common in carnivores </a:t>
            </a:r>
          </a:p>
          <a:p>
            <a:r>
              <a:rPr lang="en-US" dirty="0"/>
              <a:t>- Exotoxin acts by blocking the presynaptic release of acetylcholine, thus inhibiting transmission at both somatic and autonomic neuromuscular junctions </a:t>
            </a:r>
          </a:p>
        </p:txBody>
      </p:sp>
    </p:spTree>
    <p:extLst>
      <p:ext uri="{BB962C8B-B14F-4D97-AF65-F5344CB8AC3E}">
        <p14:creationId xmlns:p14="http://schemas.microsoft.com/office/powerpoint/2010/main" val="1762891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CAAA4-8A8F-4BF7-B049-BE17B850B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Motor Neuron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560950-7DB8-4B79-9948-9E9F5462B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187" t="39426" r="52161" b="26635"/>
          <a:stretch/>
        </p:blipFill>
        <p:spPr>
          <a:xfrm>
            <a:off x="6609284" y="1952625"/>
            <a:ext cx="4712955" cy="3971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CC25EB-34A1-471A-B750-8BBACEA1BA8D}"/>
              </a:ext>
            </a:extLst>
          </p:cNvPr>
          <p:cNvSpPr txBox="1"/>
          <p:nvPr/>
        </p:nvSpPr>
        <p:spPr>
          <a:xfrm>
            <a:off x="1219200" y="2466975"/>
            <a:ext cx="47480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Paresis/</a:t>
            </a:r>
            <a:r>
              <a:rPr lang="en-US" dirty="0" err="1"/>
              <a:t>plegia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Decreased /absent tone (flaccid)</a:t>
            </a:r>
          </a:p>
          <a:p>
            <a:pPr marL="285750" indent="-285750">
              <a:buFontTx/>
              <a:buChar char="-"/>
            </a:pPr>
            <a:r>
              <a:rPr lang="en-US" dirty="0"/>
              <a:t>Decreased/absent reflexes (hypo-/areflexia)</a:t>
            </a:r>
          </a:p>
          <a:p>
            <a:pPr marL="285750" indent="-285750">
              <a:buFontTx/>
              <a:buChar char="-"/>
            </a:pPr>
            <a:r>
              <a:rPr lang="en-US" dirty="0"/>
              <a:t>Severe/early muscle atrophy (neurogenic)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8BA8D-07AF-4C37-9313-ECC7B227ED36}"/>
              </a:ext>
            </a:extLst>
          </p:cNvPr>
          <p:cNvSpPr txBox="1"/>
          <p:nvPr/>
        </p:nvSpPr>
        <p:spPr>
          <a:xfrm>
            <a:off x="677334" y="5739884"/>
            <a:ext cx="3949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EMG changes: Spontaneous potentials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36CEE5-954C-4F73-97C1-13A2C560E318}"/>
              </a:ext>
            </a:extLst>
          </p:cNvPr>
          <p:cNvSpPr txBox="1"/>
          <p:nvPr/>
        </p:nvSpPr>
        <p:spPr>
          <a:xfrm>
            <a:off x="1097281" y="3920311"/>
            <a:ext cx="4998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Generalized motor neuron diseases can be caused by a lesion anywhere along the lower motor neuron pathway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Peripheral nerve or nerve root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Neuromuscular junction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Muscle</a:t>
            </a:r>
          </a:p>
        </p:txBody>
      </p:sp>
    </p:spTree>
    <p:extLst>
      <p:ext uri="{BB962C8B-B14F-4D97-AF65-F5344CB8AC3E}">
        <p14:creationId xmlns:p14="http://schemas.microsoft.com/office/powerpoint/2010/main" val="1252247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98F01-66C2-4A23-86E6-9E4AB95E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Botulism: Clinical Findings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639DD-83CB-41AA-B5E6-C3E54AB8E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History of acute GI upset prior to the onset of weakness</a:t>
            </a:r>
          </a:p>
          <a:p>
            <a:r>
              <a:rPr lang="en-US" dirty="0"/>
              <a:t>- </a:t>
            </a:r>
            <a:r>
              <a:rPr lang="en-US" dirty="0" err="1"/>
              <a:t>Tetraparesis</a:t>
            </a:r>
            <a:r>
              <a:rPr lang="en-US" dirty="0"/>
              <a:t> (LMN) develops over 24-72 hours </a:t>
            </a:r>
          </a:p>
          <a:p>
            <a:r>
              <a:rPr lang="en-US" dirty="0"/>
              <a:t>- Pelvic limbs often affected first </a:t>
            </a:r>
          </a:p>
          <a:p>
            <a:r>
              <a:rPr lang="en-US" dirty="0"/>
              <a:t>- Spinal reflexes are depressed and hypotonia is present </a:t>
            </a:r>
          </a:p>
          <a:p>
            <a:r>
              <a:rPr lang="en-US" dirty="0"/>
              <a:t>- May see cranial nerve involvement (VII, IX, &amp; X)</a:t>
            </a:r>
          </a:p>
          <a:p>
            <a:r>
              <a:rPr lang="en-US" dirty="0"/>
              <a:t>- May see megaesophagus and dysphagia </a:t>
            </a:r>
          </a:p>
          <a:p>
            <a:r>
              <a:rPr lang="en-US" dirty="0"/>
              <a:t>- May see mydriasis, arrythmias, KCS (ANS)</a:t>
            </a:r>
          </a:p>
        </p:txBody>
      </p:sp>
    </p:spTree>
    <p:extLst>
      <p:ext uri="{BB962C8B-B14F-4D97-AF65-F5344CB8AC3E}">
        <p14:creationId xmlns:p14="http://schemas.microsoft.com/office/powerpoint/2010/main" val="1518259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BA8A-4A4E-4A9E-9DDC-AF22C503F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Botulism: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F0FE5-0713-4F5F-9AC6-6FF25D5D4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History and clinical presentation, R/O tick paralysis </a:t>
            </a:r>
          </a:p>
          <a:p>
            <a:pPr lvl="1"/>
            <a:r>
              <a:rPr lang="en-US" dirty="0"/>
              <a:t>Suspected in animals with dietary indiscretion and LMN signs </a:t>
            </a:r>
          </a:p>
          <a:p>
            <a:r>
              <a:rPr lang="en-US" dirty="0"/>
              <a:t>- Early on may find toxin in feces or serum </a:t>
            </a:r>
          </a:p>
          <a:p>
            <a:r>
              <a:rPr lang="en-US" dirty="0"/>
              <a:t>- Electrophysiological characteristics </a:t>
            </a:r>
          </a:p>
        </p:txBody>
      </p:sp>
    </p:spTree>
    <p:extLst>
      <p:ext uri="{BB962C8B-B14F-4D97-AF65-F5344CB8AC3E}">
        <p14:creationId xmlns:p14="http://schemas.microsoft.com/office/powerpoint/2010/main" val="1793503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A777F-620C-4149-8B4C-2FA7A549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Botulism: 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1EF03-F5D8-4248-98F8-C11885B76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Use of polyvalent antitoxin is usually ineffectual once clinical signs become evident </a:t>
            </a:r>
          </a:p>
          <a:p>
            <a:r>
              <a:rPr lang="en-US" dirty="0"/>
              <a:t>- Need to provide supportive care</a:t>
            </a:r>
          </a:p>
          <a:p>
            <a:pPr lvl="1"/>
            <a:r>
              <a:rPr lang="en-US" dirty="0"/>
              <a:t>Well padded area to prevent pressure sores</a:t>
            </a:r>
          </a:p>
          <a:p>
            <a:pPr lvl="1"/>
            <a:r>
              <a:rPr lang="en-US" dirty="0"/>
              <a:t>Frequent bathing to prevent urine scald </a:t>
            </a:r>
          </a:p>
          <a:p>
            <a:pPr lvl="1"/>
            <a:r>
              <a:rPr lang="en-US" dirty="0"/>
              <a:t>Physical therapy </a:t>
            </a:r>
          </a:p>
          <a:p>
            <a:pPr lvl="1"/>
            <a:r>
              <a:rPr lang="en-US" dirty="0"/>
              <a:t> Assess respiratory function: May need ventilatory support </a:t>
            </a:r>
          </a:p>
          <a:p>
            <a:r>
              <a:rPr lang="en-US" dirty="0"/>
              <a:t>- If the animal survives the acute period, gradual improvement is seen over 2-3 weeks. </a:t>
            </a:r>
          </a:p>
        </p:txBody>
      </p:sp>
    </p:spTree>
    <p:extLst>
      <p:ext uri="{BB962C8B-B14F-4D97-AF65-F5344CB8AC3E}">
        <p14:creationId xmlns:p14="http://schemas.microsoft.com/office/powerpoint/2010/main" val="534885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D1A15-BB7E-40A8-9D37-AFA61EBC4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 paralysis: Etiology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EC985-E0B1-4E1D-9EDD-0C3B4ACFE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Toxins produced by </a:t>
            </a:r>
            <a:r>
              <a:rPr lang="en-US" dirty="0" err="1"/>
              <a:t>Amblyomma</a:t>
            </a:r>
            <a:r>
              <a:rPr lang="en-US" dirty="0"/>
              <a:t>, Ixodes, and </a:t>
            </a:r>
            <a:r>
              <a:rPr lang="en-US" dirty="0" err="1"/>
              <a:t>Dermacenter</a:t>
            </a:r>
            <a:r>
              <a:rPr lang="en-US" dirty="0"/>
              <a:t> ticks </a:t>
            </a:r>
          </a:p>
          <a:p>
            <a:r>
              <a:rPr lang="en-US" dirty="0"/>
              <a:t>- Toxin acts on the terminal portion of the motor nerve fiber, inhibiting presynaptic release of acetylcholine </a:t>
            </a:r>
          </a:p>
        </p:txBody>
      </p:sp>
    </p:spTree>
    <p:extLst>
      <p:ext uri="{BB962C8B-B14F-4D97-AF65-F5344CB8AC3E}">
        <p14:creationId xmlns:p14="http://schemas.microsoft.com/office/powerpoint/2010/main" val="3904168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8B9EB-9553-496F-8959-A7DAD52C0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 paralysis: Clinical signs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3A40C-9E0D-440F-8F26-77EE94E71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Generalized LMN signs</a:t>
            </a:r>
          </a:p>
          <a:p>
            <a:r>
              <a:rPr lang="en-US" dirty="0"/>
              <a:t>- Variable degree of involvement, ranging from mild paresis to tetraplegia </a:t>
            </a:r>
          </a:p>
          <a:p>
            <a:r>
              <a:rPr lang="en-US" dirty="0"/>
              <a:t>- Spinal reflexes are typically depressed</a:t>
            </a:r>
          </a:p>
          <a:p>
            <a:r>
              <a:rPr lang="en-US" dirty="0"/>
              <a:t>- Cranial nerve </a:t>
            </a:r>
            <a:r>
              <a:rPr lang="en-US" dirty="0" err="1"/>
              <a:t>deficirs</a:t>
            </a:r>
            <a:r>
              <a:rPr lang="en-US" dirty="0"/>
              <a:t> are less pronounced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87369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8ADF0-C1AF-4F5A-BDC3-1FD8E0D8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 paralysis: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D10EF-E8B9-4528-A39B-1F68C13D8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Typical clinical signs during when ticks are active </a:t>
            </a:r>
          </a:p>
          <a:p>
            <a:r>
              <a:rPr lang="en-US" dirty="0"/>
              <a:t>- Presence of tick! </a:t>
            </a:r>
          </a:p>
          <a:p>
            <a:r>
              <a:rPr lang="en-US" dirty="0"/>
              <a:t>- Response to treatment (resolution of clinical signs after removal of a tick or administering tick dip/treatment)</a:t>
            </a:r>
          </a:p>
        </p:txBody>
      </p:sp>
    </p:spTree>
    <p:extLst>
      <p:ext uri="{BB962C8B-B14F-4D97-AF65-F5344CB8AC3E}">
        <p14:creationId xmlns:p14="http://schemas.microsoft.com/office/powerpoint/2010/main" val="1014982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A101-56F6-4AAC-B9E3-AE459A66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89E65-325E-449E-AC52-02F46F60A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Remove any ticks (search carefully)</a:t>
            </a:r>
          </a:p>
          <a:p>
            <a:r>
              <a:rPr lang="en-US" dirty="0"/>
              <a:t>- Spray for ticks (e.g. With frontline) even if you cannot find one </a:t>
            </a:r>
          </a:p>
          <a:p>
            <a:r>
              <a:rPr lang="en-US" dirty="0"/>
              <a:t>- Provide supportive care </a:t>
            </a:r>
          </a:p>
          <a:p>
            <a:r>
              <a:rPr lang="en-US" dirty="0"/>
              <a:t>- Should see rapid improvement (normally within 48 hours) of tick removal </a:t>
            </a:r>
          </a:p>
        </p:txBody>
      </p:sp>
    </p:spTree>
    <p:extLst>
      <p:ext uri="{BB962C8B-B14F-4D97-AF65-F5344CB8AC3E}">
        <p14:creationId xmlns:p14="http://schemas.microsoft.com/office/powerpoint/2010/main" val="387969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50B8F-D387-42C2-967A-E8377B4A1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faced with a dog with generalized LMN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A099D-F822-4CB6-98E9-4930FCFF3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3 differentials are: </a:t>
            </a:r>
          </a:p>
          <a:p>
            <a:r>
              <a:rPr lang="en-US" dirty="0"/>
              <a:t>- Tick paralysis, Coonhound paralysis, Botulism </a:t>
            </a:r>
          </a:p>
          <a:p>
            <a:r>
              <a:rPr lang="en-US" dirty="0"/>
              <a:t>SOOO- Rule out and treat for tick paralysis</a:t>
            </a:r>
          </a:p>
          <a:p>
            <a:r>
              <a:rPr lang="en-US" dirty="0"/>
              <a:t>Provide supportive care and consider electrophysiology/biopsy for further workup </a:t>
            </a:r>
          </a:p>
        </p:txBody>
      </p:sp>
    </p:spTree>
    <p:extLst>
      <p:ext uri="{BB962C8B-B14F-4D97-AF65-F5344CB8AC3E}">
        <p14:creationId xmlns:p14="http://schemas.microsoft.com/office/powerpoint/2010/main" val="2599933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068C-E43A-46BC-B1B4-21FAB04A2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Myasthenia Gravis: Etiology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DB761-3DC4-4683-ABC4-1E2F44B5C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Acquired form: Most common</a:t>
            </a:r>
          </a:p>
          <a:p>
            <a:pPr lvl="1"/>
            <a:r>
              <a:rPr lang="en-US" dirty="0"/>
              <a:t>Production of antibodies vs the post synaptic nicotinic ACH receptor causes rapid fatigue of impulse conduction </a:t>
            </a:r>
          </a:p>
          <a:p>
            <a:pPr lvl="1"/>
            <a:r>
              <a:rPr lang="en-US" dirty="0"/>
              <a:t>Both cellular and humoral immunity is involved </a:t>
            </a:r>
          </a:p>
          <a:p>
            <a:r>
              <a:rPr lang="en-US" dirty="0"/>
              <a:t>Congenital form is rare </a:t>
            </a:r>
          </a:p>
          <a:p>
            <a:pPr lvl="1"/>
            <a:r>
              <a:rPr lang="en-US" dirty="0"/>
              <a:t>Results from lack of acetylcholine receptors </a:t>
            </a:r>
          </a:p>
          <a:p>
            <a:pPr lvl="1"/>
            <a:r>
              <a:rPr lang="en-US" dirty="0"/>
              <a:t>Reported most commonly in JRT </a:t>
            </a:r>
          </a:p>
          <a:p>
            <a:pPr lvl="1"/>
            <a:r>
              <a:rPr lang="en-US" dirty="0"/>
              <a:t>Also reported in smooth haired fox terriers, springer spaniels, and Siamese cats </a:t>
            </a:r>
          </a:p>
        </p:txBody>
      </p:sp>
    </p:spTree>
    <p:extLst>
      <p:ext uri="{BB962C8B-B14F-4D97-AF65-F5344CB8AC3E}">
        <p14:creationId xmlns:p14="http://schemas.microsoft.com/office/powerpoint/2010/main" val="3098214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F5C46-5DEA-4232-A401-70130EA21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Myasthenia Gravis: Clinical findings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F16B4-EB6E-44D3-BC93-0FBCEC6C5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Focal form: Regurgitation and aspiration pneumonia as a result of megaesophagus and pharyngeal dysfunction </a:t>
            </a:r>
          </a:p>
          <a:p>
            <a:r>
              <a:rPr lang="en-US" dirty="0"/>
              <a:t>2. Generalized form: Exercise intolerance and regurgitation </a:t>
            </a:r>
          </a:p>
          <a:p>
            <a:pPr lvl="1"/>
            <a:r>
              <a:rPr lang="en-US" dirty="0"/>
              <a:t>Exercise intolerance of paresis following exercise, which is frequently more pronounced in the pelvic limbs</a:t>
            </a:r>
          </a:p>
          <a:p>
            <a:pPr lvl="1"/>
            <a:r>
              <a:rPr lang="en-US" dirty="0"/>
              <a:t>Clinical recovery usually occurs within a few minutes of rest, but is again exacerbated by further exercise (episodic weakness) </a:t>
            </a:r>
          </a:p>
          <a:p>
            <a:pPr lvl="1"/>
            <a:r>
              <a:rPr lang="en-US" dirty="0"/>
              <a:t>Megaesophagus and associated regurgitation are frequently seen </a:t>
            </a:r>
          </a:p>
          <a:p>
            <a:pPr lvl="1"/>
            <a:r>
              <a:rPr lang="en-US" dirty="0"/>
              <a:t>Animals may also have a voice change </a:t>
            </a:r>
          </a:p>
          <a:p>
            <a:pPr lvl="1"/>
            <a:r>
              <a:rPr lang="en-US" dirty="0"/>
              <a:t>LMN signs are usually not nearly as dramatic as those seen with coonhound paralysis, botulism, and tick paralysis (reflexes are normal)</a:t>
            </a:r>
          </a:p>
          <a:p>
            <a:r>
              <a:rPr lang="en-US" dirty="0"/>
              <a:t>3. Fulminant form: rare. Presents as severe generalized LMN tetraplegia and is rapidly fatal </a:t>
            </a:r>
          </a:p>
        </p:txBody>
      </p:sp>
    </p:spTree>
    <p:extLst>
      <p:ext uri="{BB962C8B-B14F-4D97-AF65-F5344CB8AC3E}">
        <p14:creationId xmlns:p14="http://schemas.microsoft.com/office/powerpoint/2010/main" val="2584385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BDFE3-EC60-4692-9343-EAF86A88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Peripheral neuropathies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C78F7-29A1-4323-9BB1-AFCC9EB9B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Can be primary, or secondary to other diseases</a:t>
            </a:r>
          </a:p>
          <a:p>
            <a:r>
              <a:rPr lang="en-US" dirty="0"/>
              <a:t>- Cancer</a:t>
            </a:r>
          </a:p>
          <a:p>
            <a:r>
              <a:rPr lang="en-US" dirty="0"/>
              <a:t>- Metabolic disease </a:t>
            </a:r>
          </a:p>
          <a:p>
            <a:endParaRPr lang="en-US" dirty="0"/>
          </a:p>
          <a:p>
            <a:r>
              <a:rPr lang="en-US" dirty="0"/>
              <a:t>Common causes</a:t>
            </a:r>
          </a:p>
          <a:p>
            <a:r>
              <a:rPr lang="en-US" dirty="0"/>
              <a:t>- Metabolic</a:t>
            </a:r>
          </a:p>
          <a:p>
            <a:pPr lvl="1"/>
            <a:r>
              <a:rPr lang="en-US" dirty="0"/>
              <a:t>- Hypothyroidism, diabetes</a:t>
            </a:r>
          </a:p>
          <a:p>
            <a:r>
              <a:rPr lang="en-US" dirty="0"/>
              <a:t>- Degenerative (Inherited or Toxic)</a:t>
            </a:r>
          </a:p>
          <a:p>
            <a:r>
              <a:rPr lang="en-US" dirty="0"/>
              <a:t>- Infectious/Inflammatory:</a:t>
            </a:r>
          </a:p>
          <a:p>
            <a:pPr lvl="1"/>
            <a:r>
              <a:rPr lang="en-US" dirty="0"/>
              <a:t>Coonhound paralysis</a:t>
            </a:r>
          </a:p>
          <a:p>
            <a:pPr lvl="1"/>
            <a:r>
              <a:rPr lang="en-US" dirty="0"/>
              <a:t>Toxoplasma/</a:t>
            </a:r>
            <a:r>
              <a:rPr lang="en-US" dirty="0" err="1"/>
              <a:t>Neospora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5444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06174-959A-4121-B3E2-AE11FBD3A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Myasthenia Gravis: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07B9B-2655-4449-B919-746E50B3E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- Clinical findings </a:t>
            </a:r>
          </a:p>
          <a:p>
            <a:pPr lvl="1"/>
            <a:r>
              <a:rPr lang="en-US" dirty="0"/>
              <a:t>Episodic weakness should suggest a diagnosis of myasthenia when cardiac and respiratory causes have been excluded </a:t>
            </a:r>
          </a:p>
          <a:p>
            <a:r>
              <a:rPr lang="en-US" dirty="0"/>
              <a:t>- Response to </a:t>
            </a:r>
            <a:r>
              <a:rPr lang="en-US" dirty="0" err="1"/>
              <a:t>Tensilon</a:t>
            </a:r>
            <a:r>
              <a:rPr lang="en-US" dirty="0"/>
              <a:t> Test </a:t>
            </a:r>
          </a:p>
          <a:p>
            <a:pPr lvl="1"/>
            <a:r>
              <a:rPr lang="en-US" dirty="0"/>
              <a:t>Reversal of clinical signs by the administration of the anticholinesterase agent </a:t>
            </a:r>
            <a:r>
              <a:rPr lang="en-US" dirty="0" err="1"/>
              <a:t>Tensilon</a:t>
            </a:r>
            <a:r>
              <a:rPr lang="en-US" dirty="0"/>
              <a:t> (edrophonium 0.1-0.2mg/kg IV) supports a diagnosis </a:t>
            </a:r>
          </a:p>
          <a:p>
            <a:pPr lvl="1"/>
            <a:r>
              <a:rPr lang="en-US" dirty="0"/>
              <a:t>Signs should resolve within 1 minute, and effect may last up to 15 minutes </a:t>
            </a:r>
          </a:p>
          <a:p>
            <a:pPr lvl="1"/>
            <a:r>
              <a:rPr lang="en-US" dirty="0" err="1"/>
              <a:t>Atropinize</a:t>
            </a:r>
            <a:r>
              <a:rPr lang="en-US" dirty="0"/>
              <a:t> animals first to block the muscarinic receptors (can cause a cholinergic crisis) </a:t>
            </a:r>
          </a:p>
          <a:p>
            <a:r>
              <a:rPr lang="en-US" dirty="0"/>
              <a:t>Decremental decline in evoked motor unit potential on repetitive nerve stimulation, which may be reversed by </a:t>
            </a:r>
            <a:r>
              <a:rPr lang="en-US" dirty="0" err="1"/>
              <a:t>Tensilon</a:t>
            </a:r>
            <a:r>
              <a:rPr lang="en-US" dirty="0"/>
              <a:t> </a:t>
            </a:r>
          </a:p>
          <a:p>
            <a:r>
              <a:rPr lang="en-US" dirty="0"/>
              <a:t>Acquired disease is diagnosed by the presence of antibodies against acetylcholine receptor in the serum </a:t>
            </a:r>
          </a:p>
          <a:p>
            <a:r>
              <a:rPr lang="en-US" dirty="0"/>
              <a:t>- Serum titers for ACH receptor antibody </a:t>
            </a:r>
          </a:p>
          <a:p>
            <a:r>
              <a:rPr lang="en-US" dirty="0"/>
              <a:t>Congenital disease is diagnosed by documenting decreased numbers of acetylcholine receptors on muscle biopsy</a:t>
            </a:r>
          </a:p>
          <a:p>
            <a:endParaRPr lang="en-US" dirty="0"/>
          </a:p>
          <a:p>
            <a:r>
              <a:rPr lang="en-US" dirty="0"/>
              <a:t>Chest </a:t>
            </a:r>
            <a:r>
              <a:rPr lang="en-US" dirty="0" err="1"/>
              <a:t>rads</a:t>
            </a:r>
            <a:r>
              <a:rPr lang="en-US" dirty="0"/>
              <a:t>: Look for thymoma, aspiration, megaesophagus </a:t>
            </a:r>
          </a:p>
        </p:txBody>
      </p:sp>
    </p:spTree>
    <p:extLst>
      <p:ext uri="{BB962C8B-B14F-4D97-AF65-F5344CB8AC3E}">
        <p14:creationId xmlns:p14="http://schemas.microsoft.com/office/powerpoint/2010/main" val="2401640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FF79F-F3B0-4564-9324-4A4458845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Myasthenia Gravis: Treatment/Prognosis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F3844-38BA-4D41-9A10-F1FE1A933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- Anticholinesterase agents: Pyridostigmine (</a:t>
            </a:r>
            <a:r>
              <a:rPr lang="en-US" dirty="0" err="1"/>
              <a:t>Mestinon</a:t>
            </a:r>
            <a:r>
              <a:rPr lang="en-US" dirty="0"/>
              <a:t>) by mouth or neostigmine IM if there is severe regurgitation </a:t>
            </a:r>
          </a:p>
          <a:p>
            <a:pPr lvl="1"/>
            <a:r>
              <a:rPr lang="en-US" dirty="0"/>
              <a:t>Pyridostigmine (0.5-3mg/kg PO BID-TID) begin at the low end of the dose and gradually increase as needed</a:t>
            </a:r>
          </a:p>
          <a:p>
            <a:pPr lvl="1"/>
            <a:r>
              <a:rPr lang="en-US" dirty="0"/>
              <a:t>Neostigmine (0.04mg/kg IM QID) useful if severe megaesophagus precludes the use of orals </a:t>
            </a:r>
          </a:p>
          <a:p>
            <a:r>
              <a:rPr lang="en-US" dirty="0"/>
              <a:t>- immunosuppressive doses of corticosteroids introduced over 2 weeks (may be of use in the acquired form) if no aspiration pneumonia </a:t>
            </a:r>
          </a:p>
          <a:p>
            <a:r>
              <a:rPr lang="en-US" dirty="0"/>
              <a:t>- The amount of medications needed to control clinical signs may be reduced and often eventually eliminated</a:t>
            </a:r>
          </a:p>
          <a:p>
            <a:r>
              <a:rPr lang="en-US" dirty="0"/>
              <a:t>- May need to feed via PEG tube if significant amounts of regurgitation </a:t>
            </a:r>
          </a:p>
          <a:p>
            <a:r>
              <a:rPr lang="en-US" dirty="0"/>
              <a:t>- Prognosis is worse with severe regurgitation </a:t>
            </a:r>
          </a:p>
          <a:p>
            <a:r>
              <a:rPr lang="en-US" dirty="0"/>
              <a:t>- 50% of dogs pass away within 1 month of diagnosis while the other 50% do great (the poor prognosis is due to regurgitation and aspiration </a:t>
            </a:r>
          </a:p>
        </p:txBody>
      </p:sp>
    </p:spTree>
    <p:extLst>
      <p:ext uri="{BB962C8B-B14F-4D97-AF65-F5344CB8AC3E}">
        <p14:creationId xmlns:p14="http://schemas.microsoft.com/office/powerpoint/2010/main" val="2402389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84D3-40A7-4486-8F6F-688AD8F20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Myopathies</a:t>
            </a:r>
            <a:br>
              <a:rPr lang="en-US" dirty="0"/>
            </a:br>
            <a:r>
              <a:rPr lang="en-US" dirty="0"/>
              <a:t>- Disorders that primarily or secondarily affects the muscle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88714-99D8-4D97-877C-94A7D494E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Inflammatory: Infectious or Immune – mediated </a:t>
            </a:r>
          </a:p>
          <a:p>
            <a:r>
              <a:rPr lang="en-US" dirty="0"/>
              <a:t>- Degenerative: Inherited or Acquired </a:t>
            </a:r>
          </a:p>
          <a:p>
            <a:pPr lvl="1"/>
            <a:r>
              <a:rPr lang="en-US" dirty="0"/>
              <a:t>Structural proteins </a:t>
            </a:r>
          </a:p>
          <a:p>
            <a:pPr lvl="1"/>
            <a:r>
              <a:rPr lang="en-US" dirty="0"/>
              <a:t>Ion channel dysfunction </a:t>
            </a:r>
          </a:p>
          <a:p>
            <a:pPr lvl="1"/>
            <a:r>
              <a:rPr lang="en-US" dirty="0"/>
              <a:t>Metabolic </a:t>
            </a:r>
          </a:p>
        </p:txBody>
      </p:sp>
    </p:spTree>
    <p:extLst>
      <p:ext uri="{BB962C8B-B14F-4D97-AF65-F5344CB8AC3E}">
        <p14:creationId xmlns:p14="http://schemas.microsoft.com/office/powerpoint/2010/main" val="32832495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712C4-FD18-459F-AE7A-AB0E9775B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Myopathies: Clinical signs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4ED0A-4019-4CD1-88E2-AD6F53EC2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 Weakness</a:t>
            </a:r>
          </a:p>
          <a:p>
            <a:r>
              <a:rPr lang="en-US" dirty="0"/>
              <a:t>- Exercise intolerance </a:t>
            </a:r>
          </a:p>
          <a:p>
            <a:r>
              <a:rPr lang="en-US" dirty="0"/>
              <a:t>- Muscle atrophy</a:t>
            </a:r>
          </a:p>
          <a:p>
            <a:r>
              <a:rPr lang="en-US" dirty="0"/>
              <a:t>- Spinal reflexes may be normal or depressed </a:t>
            </a:r>
          </a:p>
          <a:p>
            <a:r>
              <a:rPr lang="en-US" dirty="0"/>
              <a:t>- Muscle hypertrophy associated with stiffness </a:t>
            </a:r>
          </a:p>
          <a:p>
            <a:r>
              <a:rPr lang="en-US" dirty="0"/>
              <a:t>- +/- pain (myalgia)</a:t>
            </a:r>
          </a:p>
          <a:p>
            <a:r>
              <a:rPr lang="en-US" dirty="0"/>
              <a:t>- +/- megaesophagus and cardiomyopathy</a:t>
            </a:r>
          </a:p>
        </p:txBody>
      </p:sp>
    </p:spTree>
    <p:extLst>
      <p:ext uri="{BB962C8B-B14F-4D97-AF65-F5344CB8AC3E}">
        <p14:creationId xmlns:p14="http://schemas.microsoft.com/office/powerpoint/2010/main" val="2712470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8A46-FD17-4FB8-981B-E5179112B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Myopathies: 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2A5CA-C138-4F62-A2A7-0BDB6C60D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Clinical presentation </a:t>
            </a:r>
          </a:p>
          <a:p>
            <a:r>
              <a:rPr lang="en-US" dirty="0"/>
              <a:t>- +/- Elevated CK</a:t>
            </a:r>
          </a:p>
          <a:p>
            <a:r>
              <a:rPr lang="en-US" dirty="0"/>
              <a:t>- Electrodiagnostic testing</a:t>
            </a:r>
          </a:p>
          <a:p>
            <a:pPr lvl="1"/>
            <a:r>
              <a:rPr lang="en-US" dirty="0"/>
              <a:t>Electromyography may reveal abnormal spontaneous activity </a:t>
            </a:r>
          </a:p>
          <a:p>
            <a:r>
              <a:rPr lang="en-US" dirty="0"/>
              <a:t>- Muscle biopsy (evidence of inflammation without associated infection)</a:t>
            </a:r>
          </a:p>
          <a:p>
            <a:r>
              <a:rPr lang="en-US" dirty="0"/>
              <a:t>- Endocrine testing</a:t>
            </a:r>
          </a:p>
          <a:p>
            <a:r>
              <a:rPr lang="en-US" dirty="0"/>
              <a:t>- Protozoal titers</a:t>
            </a:r>
          </a:p>
        </p:txBody>
      </p:sp>
    </p:spTree>
    <p:extLst>
      <p:ext uri="{BB962C8B-B14F-4D97-AF65-F5344CB8AC3E}">
        <p14:creationId xmlns:p14="http://schemas.microsoft.com/office/powerpoint/2010/main" val="3609726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12F8-C644-4247-9099-47D744F9A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Myopathies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A3526-992B-4368-B3CB-675D8C465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  <a:p>
            <a:r>
              <a:rPr lang="en-US" dirty="0"/>
              <a:t>- Corticosteroid therapy usually results in improvement </a:t>
            </a:r>
          </a:p>
          <a:p>
            <a:pPr lvl="1"/>
            <a:r>
              <a:rPr lang="en-US" dirty="0"/>
              <a:t>Starts with initial oral prednisolone dose of 2.2mg/kg divided BID </a:t>
            </a:r>
          </a:p>
          <a:p>
            <a:pPr lvl="1"/>
            <a:r>
              <a:rPr lang="en-US" dirty="0"/>
              <a:t>Gradually taper dose once improvement is noted </a:t>
            </a:r>
          </a:p>
          <a:p>
            <a:pPr lvl="1"/>
            <a:r>
              <a:rPr lang="en-US" dirty="0"/>
              <a:t>Steroids can be discontinued in some dogs after several weeks, while other dog require more lengthy every other day therapy </a:t>
            </a:r>
          </a:p>
          <a:p>
            <a:pPr lvl="1"/>
            <a:r>
              <a:rPr lang="en-US" dirty="0"/>
              <a:t>Chemotherapeutic or immunomodulatory drug may be beneficial in dogs that do not respond to glucocorticoids  </a:t>
            </a:r>
          </a:p>
        </p:txBody>
      </p:sp>
    </p:spTree>
    <p:extLst>
      <p:ext uri="{BB962C8B-B14F-4D97-AF65-F5344CB8AC3E}">
        <p14:creationId xmlns:p14="http://schemas.microsoft.com/office/powerpoint/2010/main" val="522980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9E3A4-F04B-496B-A358-4566C252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Polymyositis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C6EB7-B4CB-4E4B-9183-B0EDE8F76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Immune mediated disease affecting the appendicular muscles </a:t>
            </a:r>
          </a:p>
          <a:p>
            <a:r>
              <a:rPr lang="en-US" dirty="0"/>
              <a:t>- Rarely caused by protozoal infection </a:t>
            </a:r>
          </a:p>
          <a:p>
            <a:r>
              <a:rPr lang="en-US" dirty="0"/>
              <a:t>- Generalized weakness and exercise intolerance</a:t>
            </a:r>
          </a:p>
          <a:p>
            <a:r>
              <a:rPr lang="en-US" dirty="0"/>
              <a:t>- Elevated CK </a:t>
            </a:r>
          </a:p>
        </p:txBody>
      </p:sp>
    </p:spTree>
    <p:extLst>
      <p:ext uri="{BB962C8B-B14F-4D97-AF65-F5344CB8AC3E}">
        <p14:creationId xmlns:p14="http://schemas.microsoft.com/office/powerpoint/2010/main" val="12419967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5816-5B88-488D-A221-530ADEF3B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Immune-mediated polymyositis: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8FA9B-F5C0-425B-9F53-754AC3F06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Check for aspiration pneumonia first</a:t>
            </a:r>
          </a:p>
          <a:p>
            <a:r>
              <a:rPr lang="en-US" dirty="0"/>
              <a:t>- Immunosuppress with corticosteroids </a:t>
            </a:r>
          </a:p>
          <a:p>
            <a:r>
              <a:rPr lang="en-US" dirty="0"/>
              <a:t>- Prednisone: 2-4mg/kg divided BID for at least 2 weeks</a:t>
            </a:r>
          </a:p>
          <a:p>
            <a:r>
              <a:rPr lang="en-US" dirty="0"/>
              <a:t>- Taper gradually once improvement is noted </a:t>
            </a:r>
          </a:p>
        </p:txBody>
      </p:sp>
    </p:spTree>
    <p:extLst>
      <p:ext uri="{BB962C8B-B14F-4D97-AF65-F5344CB8AC3E}">
        <p14:creationId xmlns:p14="http://schemas.microsoft.com/office/powerpoint/2010/main" val="3123420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1947B-9970-4F77-A097-FF0CCD56D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Masticatory myositis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5B803-2D01-40C1-AEA0-F95B679E0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Similar to polymyositis but antibodies are directed specifically against muscles of mastication </a:t>
            </a:r>
          </a:p>
          <a:p>
            <a:r>
              <a:rPr lang="en-US" dirty="0"/>
              <a:t>- These muscles have unique type IIM fibers </a:t>
            </a:r>
          </a:p>
        </p:txBody>
      </p:sp>
    </p:spTree>
    <p:extLst>
      <p:ext uri="{BB962C8B-B14F-4D97-AF65-F5344CB8AC3E}">
        <p14:creationId xmlns:p14="http://schemas.microsoft.com/office/powerpoint/2010/main" val="3457834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36FEB-A50F-48C0-B0DD-CC502B7B7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Masticatory Myositis: Clinical signs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C7312-64E4-43AF-9287-0808B4F5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Marked atrophy of the temporalis and masseter muscles </a:t>
            </a:r>
          </a:p>
          <a:p>
            <a:r>
              <a:rPr lang="en-US" dirty="0"/>
              <a:t>- May start with swollen, painful temporal mms, pain on opening the mouth </a:t>
            </a:r>
          </a:p>
          <a:p>
            <a:r>
              <a:rPr lang="en-US" dirty="0"/>
              <a:t>- May develop trismus as muscles </a:t>
            </a:r>
            <a:r>
              <a:rPr lang="en-US" dirty="0" err="1"/>
              <a:t>fibrose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468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D5B3D-C2B4-45F6-8CC4-D619ADC8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Generalized Lower Motor Neuron Disease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F158C-7407-46D2-B5C3-848C19163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main causes of acute generalized lower motor neuron diseases: </a:t>
            </a:r>
          </a:p>
          <a:p>
            <a:r>
              <a:rPr lang="en-US" dirty="0"/>
              <a:t>- Coonhound paralysis (</a:t>
            </a:r>
            <a:r>
              <a:rPr lang="en-US" dirty="0" err="1"/>
              <a:t>polyradiculoneuritis</a:t>
            </a:r>
            <a:r>
              <a:rPr lang="en-US" dirty="0"/>
              <a:t>)</a:t>
            </a:r>
          </a:p>
          <a:p>
            <a:r>
              <a:rPr lang="en-US" dirty="0"/>
              <a:t>- Botulism</a:t>
            </a:r>
          </a:p>
          <a:p>
            <a:r>
              <a:rPr lang="en-US" dirty="0"/>
              <a:t>- Tick paralysis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Remember: Rabies can cause ascending flaccid paralysis due to destruction of the spinal cord grey matter</a:t>
            </a:r>
          </a:p>
        </p:txBody>
      </p:sp>
    </p:spTree>
    <p:extLst>
      <p:ext uri="{BB962C8B-B14F-4D97-AF65-F5344CB8AC3E}">
        <p14:creationId xmlns:p14="http://schemas.microsoft.com/office/powerpoint/2010/main" val="751749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63445-88D6-4450-B717-C0100E0BD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Masticatory myositis: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CBFC4-EFAF-453B-BB2C-F7DDCB2B4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Clinical presentation </a:t>
            </a:r>
          </a:p>
          <a:p>
            <a:r>
              <a:rPr lang="en-US" dirty="0"/>
              <a:t>- May have mild elevation of CK </a:t>
            </a:r>
          </a:p>
          <a:p>
            <a:r>
              <a:rPr lang="en-US" dirty="0"/>
              <a:t>- Electromyography may reveal abnormal spontaneous activity </a:t>
            </a:r>
          </a:p>
          <a:p>
            <a:r>
              <a:rPr lang="en-US" dirty="0"/>
              <a:t>- Positive titer for antibodies against type IIM fibers </a:t>
            </a:r>
          </a:p>
          <a:p>
            <a:r>
              <a:rPr lang="en-US" dirty="0"/>
              <a:t>- Changes on muscle biopsy – principally mononuclear cell infiltrate with marked muscle fiber necrosis and associated </a:t>
            </a:r>
            <a:r>
              <a:rPr lang="en-US" dirty="0" err="1"/>
              <a:t>myophagocytosis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4191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2613-750B-4EA1-8BBD-85E35A66D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Masticatory Myositis 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E398C-81C3-44B9-A7D3-D9C90AAD6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Corticosteroid therapy usually results in improvement </a:t>
            </a:r>
          </a:p>
          <a:p>
            <a:r>
              <a:rPr lang="en-US" dirty="0"/>
              <a:t>- Start with initial oral prednisone dose of 2mg/kg divided BID</a:t>
            </a:r>
          </a:p>
          <a:p>
            <a:r>
              <a:rPr lang="en-US" dirty="0"/>
              <a:t>- Gradually taper dose once improvement is noted </a:t>
            </a:r>
          </a:p>
          <a:p>
            <a:r>
              <a:rPr lang="en-US" dirty="0"/>
              <a:t>Steroids can be discontinued in some dogs after several weeks, while other dogs require more lengthy every other day therapy </a:t>
            </a:r>
          </a:p>
        </p:txBody>
      </p:sp>
    </p:spTree>
    <p:extLst>
      <p:ext uri="{BB962C8B-B14F-4D97-AF65-F5344CB8AC3E}">
        <p14:creationId xmlns:p14="http://schemas.microsoft.com/office/powerpoint/2010/main" val="15785257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0868A-3606-4E62-95F2-FB370E2F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Feline hypokalemic </a:t>
            </a:r>
            <a:r>
              <a:rPr lang="en-US" dirty="0" err="1"/>
              <a:t>polymyopathy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234C3-5093-4188-9DFD-BA34EE889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Hypokalemia causes muscle necrosis </a:t>
            </a:r>
          </a:p>
          <a:p>
            <a:r>
              <a:rPr lang="en-US" dirty="0"/>
              <a:t>- Hypokalemia usually results from a K+ losing nephropathy and dietary insufficiency </a:t>
            </a:r>
          </a:p>
          <a:p>
            <a:endParaRPr lang="en-US" dirty="0"/>
          </a:p>
          <a:p>
            <a:r>
              <a:rPr lang="en-US" dirty="0"/>
              <a:t>Other differentials for </a:t>
            </a:r>
            <a:r>
              <a:rPr lang="en-US" dirty="0" err="1"/>
              <a:t>ventroflexion</a:t>
            </a:r>
            <a:r>
              <a:rPr lang="en-US" dirty="0"/>
              <a:t> of the neck: </a:t>
            </a:r>
          </a:p>
          <a:p>
            <a:r>
              <a:rPr lang="en-US" dirty="0"/>
              <a:t>- Thiamine deficiency, hyperthyroidism, Chronic OP toxicity, any other myopathy </a:t>
            </a:r>
          </a:p>
        </p:txBody>
      </p:sp>
    </p:spTree>
    <p:extLst>
      <p:ext uri="{BB962C8B-B14F-4D97-AF65-F5344CB8AC3E}">
        <p14:creationId xmlns:p14="http://schemas.microsoft.com/office/powerpoint/2010/main" val="17679215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7DF0A-2BD4-403B-BAAB-E9B0C71B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Feline hypokalemic </a:t>
            </a:r>
            <a:r>
              <a:rPr lang="en-US" dirty="0" err="1"/>
              <a:t>polymyopathy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036D2-CD84-4CAE-9860-6DF0BDA15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signs </a:t>
            </a:r>
          </a:p>
          <a:p>
            <a:r>
              <a:rPr lang="en-US" dirty="0"/>
              <a:t>- </a:t>
            </a:r>
            <a:r>
              <a:rPr lang="en-US" dirty="0" err="1"/>
              <a:t>Ventroflexion</a:t>
            </a:r>
            <a:r>
              <a:rPr lang="en-US" dirty="0"/>
              <a:t> of the neck (due to weakness of the cervical extensor muscles) </a:t>
            </a:r>
          </a:p>
          <a:p>
            <a:r>
              <a:rPr lang="en-US" dirty="0"/>
              <a:t>- </a:t>
            </a:r>
            <a:r>
              <a:rPr lang="en-US" dirty="0" err="1"/>
              <a:t>Tetraparesis</a:t>
            </a:r>
            <a:r>
              <a:rPr lang="en-US" dirty="0"/>
              <a:t> with weakness worsening after exercise in some cats</a:t>
            </a:r>
          </a:p>
          <a:p>
            <a:r>
              <a:rPr lang="en-US" dirty="0"/>
              <a:t>- Myalgia </a:t>
            </a:r>
          </a:p>
          <a:p>
            <a:r>
              <a:rPr lang="en-US" dirty="0"/>
              <a:t>- Less common clinical signs include stilted gait, reluctance to walk, pyrexia, and muscle atrophy </a:t>
            </a:r>
          </a:p>
        </p:txBody>
      </p:sp>
    </p:spTree>
    <p:extLst>
      <p:ext uri="{BB962C8B-B14F-4D97-AF65-F5344CB8AC3E}">
        <p14:creationId xmlns:p14="http://schemas.microsoft.com/office/powerpoint/2010/main" val="453405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41AD4-BE91-4117-BBB1-96E67EA6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64635-03FA-44EB-9E61-F0D29D4BA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Typical clinical signs associated with hypokalemia</a:t>
            </a:r>
          </a:p>
          <a:p>
            <a:r>
              <a:rPr lang="en-US" dirty="0"/>
              <a:t>- Elevated CK</a:t>
            </a:r>
          </a:p>
          <a:p>
            <a:r>
              <a:rPr lang="en-US" dirty="0"/>
              <a:t>+/- Fractional excretion of potassium in urine </a:t>
            </a:r>
          </a:p>
          <a:p>
            <a:r>
              <a:rPr lang="en-US" dirty="0"/>
              <a:t>+/- Electromyography (spontaneous activity) and Biopsy (necrosis present) </a:t>
            </a:r>
          </a:p>
          <a:p>
            <a:endParaRPr lang="en-US" dirty="0"/>
          </a:p>
          <a:p>
            <a:r>
              <a:rPr lang="en-US" dirty="0"/>
              <a:t>Rule out: Chronic OP toxicity, hyperthyroidism, thiamine deficiency </a:t>
            </a:r>
          </a:p>
        </p:txBody>
      </p:sp>
    </p:spTree>
    <p:extLst>
      <p:ext uri="{BB962C8B-B14F-4D97-AF65-F5344CB8AC3E}">
        <p14:creationId xmlns:p14="http://schemas.microsoft.com/office/powerpoint/2010/main" val="1365984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EF8BA-6CA2-4D15-8861-1906B498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D894A-316E-4DE6-AB90-AAF7E9BEC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Increase dietary K: Change diet or supplement </a:t>
            </a:r>
          </a:p>
          <a:p>
            <a:r>
              <a:rPr lang="en-US" dirty="0"/>
              <a:t>- If K &lt;2.5mEq/L, supplement via IV first with 0.5-1meq/kg/</a:t>
            </a:r>
            <a:r>
              <a:rPr lang="en-US" dirty="0" err="1"/>
              <a:t>hr</a:t>
            </a:r>
            <a:r>
              <a:rPr lang="en-US" dirty="0"/>
              <a:t> </a:t>
            </a:r>
            <a:r>
              <a:rPr lang="en-US" dirty="0" err="1"/>
              <a:t>KCl</a:t>
            </a:r>
            <a:r>
              <a:rPr lang="en-US" dirty="0"/>
              <a:t> </a:t>
            </a:r>
          </a:p>
          <a:p>
            <a:r>
              <a:rPr lang="en-US" dirty="0"/>
              <a:t>- Cats improve upon K supplementation </a:t>
            </a:r>
          </a:p>
        </p:txBody>
      </p:sp>
    </p:spTree>
    <p:extLst>
      <p:ext uri="{BB962C8B-B14F-4D97-AF65-F5344CB8AC3E}">
        <p14:creationId xmlns:p14="http://schemas.microsoft.com/office/powerpoint/2010/main" val="31283577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4EB0F-0FF8-44A6-A5C1-129F5772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31806-6F32-4445-961B-55A3828BD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Myopathies and myasthenia gravis do not cause CP deficits and may have normal reflexes </a:t>
            </a:r>
          </a:p>
          <a:p>
            <a:r>
              <a:rPr lang="en-US" dirty="0"/>
              <a:t>- The esophagus is skeletal muscle in the dog</a:t>
            </a:r>
          </a:p>
          <a:p>
            <a:r>
              <a:rPr lang="en-US" dirty="0"/>
              <a:t>- Always check the breathing pattern/efficacy in recumbent dog </a:t>
            </a:r>
          </a:p>
          <a:p>
            <a:r>
              <a:rPr lang="en-US" dirty="0"/>
              <a:t>- Nerve conduction is slower when cold </a:t>
            </a:r>
          </a:p>
          <a:p>
            <a:r>
              <a:rPr lang="en-US" dirty="0"/>
              <a:t>- The heart is also made from muscle </a:t>
            </a:r>
          </a:p>
        </p:txBody>
      </p:sp>
    </p:spTree>
    <p:extLst>
      <p:ext uri="{BB962C8B-B14F-4D97-AF65-F5344CB8AC3E}">
        <p14:creationId xmlns:p14="http://schemas.microsoft.com/office/powerpoint/2010/main" val="29342630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D169-6063-4742-A375-7CDBD7330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for LMN </a:t>
            </a:r>
            <a:r>
              <a:rPr lang="en-US" dirty="0" err="1"/>
              <a:t>Tetraparesis</a:t>
            </a: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E6F9FC-32FE-4D15-8994-96A33D227048}"/>
              </a:ext>
            </a:extLst>
          </p:cNvPr>
          <p:cNvSpPr txBox="1"/>
          <p:nvPr/>
        </p:nvSpPr>
        <p:spPr>
          <a:xfrm>
            <a:off x="762000" y="2353733"/>
            <a:ext cx="2320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Exercise intolerant </a:t>
            </a:r>
          </a:p>
          <a:p>
            <a:pPr marL="285750" indent="-285750">
              <a:buFontTx/>
              <a:buChar char="-"/>
            </a:pPr>
            <a:r>
              <a:rPr lang="en-US" dirty="0"/>
              <a:t>- Normal reflexes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04C1309-6256-4E72-B028-30E5F543F6E2}"/>
              </a:ext>
            </a:extLst>
          </p:cNvPr>
          <p:cNvCxnSpPr/>
          <p:nvPr/>
        </p:nvCxnSpPr>
        <p:spPr>
          <a:xfrm>
            <a:off x="1926454" y="3045041"/>
            <a:ext cx="0" cy="292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595149-3798-46E5-ADBF-6788A9ACA7C0}"/>
              </a:ext>
            </a:extLst>
          </p:cNvPr>
          <p:cNvSpPr txBox="1"/>
          <p:nvPr/>
        </p:nvSpPr>
        <p:spPr>
          <a:xfrm>
            <a:off x="762000" y="3572933"/>
            <a:ext cx="2939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Myopathy</a:t>
            </a:r>
          </a:p>
          <a:p>
            <a:pPr marL="285750" indent="-285750">
              <a:buFontTx/>
              <a:buChar char="-"/>
            </a:pPr>
            <a:r>
              <a:rPr lang="en-US" dirty="0"/>
              <a:t>Mild/early neuropathy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Junctionopathy</a:t>
            </a:r>
            <a:r>
              <a:rPr lang="en-US" dirty="0"/>
              <a:t> (post syn)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03579B-09F1-4EC0-8B19-3812BBDD6248}"/>
              </a:ext>
            </a:extLst>
          </p:cNvPr>
          <p:cNvCxnSpPr/>
          <p:nvPr/>
        </p:nvCxnSpPr>
        <p:spPr>
          <a:xfrm>
            <a:off x="1926454" y="4496263"/>
            <a:ext cx="0" cy="292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106A0CB-9FCE-4E0B-9392-8E1816E56509}"/>
              </a:ext>
            </a:extLst>
          </p:cNvPr>
          <p:cNvSpPr txBox="1"/>
          <p:nvPr/>
        </p:nvSpPr>
        <p:spPr>
          <a:xfrm>
            <a:off x="762000" y="4957928"/>
            <a:ext cx="19784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Check CK</a:t>
            </a:r>
          </a:p>
          <a:p>
            <a:pPr marL="285750" indent="-285750">
              <a:buFontTx/>
              <a:buChar char="-"/>
            </a:pPr>
            <a:r>
              <a:rPr lang="en-US" dirty="0"/>
              <a:t>Ach R Antibody</a:t>
            </a:r>
          </a:p>
          <a:p>
            <a:pPr marL="285750" indent="-285750">
              <a:buFontTx/>
              <a:buChar char="-"/>
            </a:pPr>
            <a:r>
              <a:rPr lang="en-US" dirty="0"/>
              <a:t>EMGs</a:t>
            </a:r>
          </a:p>
          <a:p>
            <a:pPr marL="285750" indent="-285750">
              <a:buFontTx/>
              <a:buChar char="-"/>
            </a:pPr>
            <a:r>
              <a:rPr lang="en-US" dirty="0"/>
              <a:t>Muscle Biopsy</a:t>
            </a:r>
          </a:p>
          <a:p>
            <a:pPr marL="285750" indent="-285750">
              <a:buFontTx/>
              <a:buChar char="-"/>
            </a:pPr>
            <a:r>
              <a:rPr lang="en-US" dirty="0"/>
              <a:t>Chest </a:t>
            </a:r>
            <a:r>
              <a:rPr lang="en-US" dirty="0" err="1"/>
              <a:t>Rads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ECB360-AE40-4E13-98D2-24D4897E32CF}"/>
              </a:ext>
            </a:extLst>
          </p:cNvPr>
          <p:cNvSpPr txBox="1"/>
          <p:nvPr/>
        </p:nvSpPr>
        <p:spPr>
          <a:xfrm>
            <a:off x="7162800" y="2355966"/>
            <a:ext cx="2390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Decreased reflexes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211691F-8203-483E-B8AB-80927192B46C}"/>
              </a:ext>
            </a:extLst>
          </p:cNvPr>
          <p:cNvCxnSpPr/>
          <p:nvPr/>
        </p:nvCxnSpPr>
        <p:spPr>
          <a:xfrm>
            <a:off x="8303285" y="2853582"/>
            <a:ext cx="0" cy="292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4BC97BE-975D-4B86-B984-A50A3135E83A}"/>
              </a:ext>
            </a:extLst>
          </p:cNvPr>
          <p:cNvSpPr txBox="1"/>
          <p:nvPr/>
        </p:nvSpPr>
        <p:spPr>
          <a:xfrm>
            <a:off x="6833780" y="3346302"/>
            <a:ext cx="3370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Neuropathy 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Junctionopathy</a:t>
            </a:r>
            <a:r>
              <a:rPr lang="en-US" dirty="0"/>
              <a:t> (pre-synaptic)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15AACCE-0489-4B08-A355-8483D8728C0B}"/>
              </a:ext>
            </a:extLst>
          </p:cNvPr>
          <p:cNvCxnSpPr>
            <a:cxnSpLocks/>
          </p:cNvCxnSpPr>
          <p:nvPr/>
        </p:nvCxnSpPr>
        <p:spPr>
          <a:xfrm>
            <a:off x="8518889" y="4301993"/>
            <a:ext cx="0" cy="292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6802C62-F52F-4362-84FA-2C79DA93DA49}"/>
              </a:ext>
            </a:extLst>
          </p:cNvPr>
          <p:cNvSpPr txBox="1"/>
          <p:nvPr/>
        </p:nvSpPr>
        <p:spPr>
          <a:xfrm>
            <a:off x="7368817" y="4862911"/>
            <a:ext cx="26077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Look for ticks </a:t>
            </a:r>
          </a:p>
          <a:p>
            <a:pPr marL="285750" indent="-285750">
              <a:buFontTx/>
              <a:buChar char="-"/>
            </a:pPr>
            <a:r>
              <a:rPr lang="en-US" dirty="0"/>
              <a:t>EMGs/NCVs</a:t>
            </a:r>
          </a:p>
          <a:p>
            <a:pPr marL="285750" indent="-285750">
              <a:buFontTx/>
              <a:buChar char="-"/>
            </a:pPr>
            <a:r>
              <a:rPr lang="en-US" dirty="0"/>
              <a:t>Muscle/Nerve Biopsy </a:t>
            </a:r>
          </a:p>
          <a:p>
            <a:pPr marL="285750" indent="-285750">
              <a:buFontTx/>
              <a:buChar char="-"/>
            </a:pPr>
            <a:r>
              <a:rPr lang="en-US" dirty="0"/>
              <a:t>Chest </a:t>
            </a:r>
            <a:r>
              <a:rPr lang="en-US" dirty="0" err="1"/>
              <a:t>rads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098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32D09-E432-4005-A07F-A4483BF7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Coonhound Paralysis (</a:t>
            </a:r>
            <a:r>
              <a:rPr lang="en-US" dirty="0" err="1"/>
              <a:t>Polyradiculoneuritis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FCCCA-EE5F-4E03-82F2-762F7365F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Etiology/Pathogenesis </a:t>
            </a:r>
          </a:p>
          <a:p>
            <a:r>
              <a:rPr lang="en-US" dirty="0"/>
              <a:t>- Frequently occurs in hunting dogs that have been exposed to raccoons</a:t>
            </a:r>
          </a:p>
          <a:p>
            <a:r>
              <a:rPr lang="en-US" dirty="0"/>
              <a:t>- Raccoon saliva is believed to alter the peripheral nerve antigenicity, resulting in inflammation and segmental demyelination </a:t>
            </a:r>
          </a:p>
          <a:p>
            <a:r>
              <a:rPr lang="en-US" dirty="0"/>
              <a:t>- Can be seen in dogs with no exposure to raccoons, because other factors (viruses, drugs) can incite a similar immune reaction </a:t>
            </a:r>
          </a:p>
          <a:p>
            <a:r>
              <a:rPr lang="en-US" dirty="0"/>
              <a:t>- Antibodies are produced against the myelin sheath and the axon</a:t>
            </a:r>
          </a:p>
          <a:p>
            <a:r>
              <a:rPr lang="en-US" dirty="0"/>
              <a:t>- Ventral (motor) roots and motor axons are preferentially involved</a:t>
            </a:r>
          </a:p>
          <a:p>
            <a:r>
              <a:rPr lang="en-US" dirty="0"/>
              <a:t>- </a:t>
            </a:r>
            <a:r>
              <a:rPr lang="en-US" dirty="0" err="1"/>
              <a:t>Analagous</a:t>
            </a:r>
            <a:r>
              <a:rPr lang="en-US" dirty="0"/>
              <a:t> to a peripheral neuropathy of humans referred to as Guillain Barre syndrome</a:t>
            </a:r>
          </a:p>
        </p:txBody>
      </p:sp>
    </p:spTree>
    <p:extLst>
      <p:ext uri="{BB962C8B-B14F-4D97-AF65-F5344CB8AC3E}">
        <p14:creationId xmlns:p14="http://schemas.microsoft.com/office/powerpoint/2010/main" val="4062678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6D5C8-D4C0-49B9-B5D9-8073F3FA7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5BECC-026D-45D5-A9E8-0A9209ED0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Ascending LMN paralysis that progresses to </a:t>
            </a:r>
            <a:r>
              <a:rPr lang="en-US" dirty="0" err="1"/>
              <a:t>tetraparesis</a:t>
            </a:r>
            <a:r>
              <a:rPr lang="en-US" dirty="0"/>
              <a:t>/</a:t>
            </a:r>
            <a:r>
              <a:rPr lang="en-US" dirty="0" err="1"/>
              <a:t>plegia</a:t>
            </a:r>
            <a:r>
              <a:rPr lang="en-US" dirty="0"/>
              <a:t> over 2-10 days</a:t>
            </a:r>
          </a:p>
          <a:p>
            <a:pPr lvl="1"/>
            <a:r>
              <a:rPr lang="en-US" dirty="0"/>
              <a:t>Hypo/areflexia</a:t>
            </a:r>
          </a:p>
          <a:p>
            <a:pPr lvl="1"/>
            <a:r>
              <a:rPr lang="en-US" dirty="0"/>
              <a:t>Flaccidity</a:t>
            </a:r>
          </a:p>
          <a:p>
            <a:pPr lvl="1"/>
            <a:r>
              <a:rPr lang="en-US" dirty="0"/>
              <a:t>Severe muscle atrophy within 10 days</a:t>
            </a:r>
          </a:p>
          <a:p>
            <a:r>
              <a:rPr lang="en-US" dirty="0"/>
              <a:t>May be </a:t>
            </a:r>
            <a:r>
              <a:rPr lang="en-US" dirty="0" err="1"/>
              <a:t>hyperesthetic</a:t>
            </a:r>
            <a:r>
              <a:rPr lang="en-US" dirty="0"/>
              <a:t> </a:t>
            </a:r>
          </a:p>
          <a:p>
            <a:r>
              <a:rPr lang="en-US" dirty="0"/>
              <a:t>If initiated by a racoon bite, signs come on 7-14 days after the bite</a:t>
            </a:r>
          </a:p>
        </p:txBody>
      </p:sp>
    </p:spTree>
    <p:extLst>
      <p:ext uri="{BB962C8B-B14F-4D97-AF65-F5344CB8AC3E}">
        <p14:creationId xmlns:p14="http://schemas.microsoft.com/office/powerpoint/2010/main" val="255843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04E75-1F26-498A-A8B8-E60F957FD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4BE42-571D-4174-B1FC-98B258236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History and clinical signs, R/O tick paralysis </a:t>
            </a:r>
          </a:p>
          <a:p>
            <a:pPr lvl="1"/>
            <a:r>
              <a:rPr lang="en-US" dirty="0"/>
              <a:t>Evidence of denervation seen after 5-7 days</a:t>
            </a:r>
          </a:p>
          <a:p>
            <a:r>
              <a:rPr lang="en-US" dirty="0"/>
              <a:t>- EMG changes: Spontaneous activity </a:t>
            </a:r>
          </a:p>
          <a:p>
            <a:r>
              <a:rPr lang="en-US" dirty="0"/>
              <a:t>- Slowed nerve conduction velocity </a:t>
            </a:r>
          </a:p>
          <a:p>
            <a:r>
              <a:rPr lang="en-US" dirty="0"/>
              <a:t>- Nerve biopsy: Inflammation </a:t>
            </a:r>
          </a:p>
        </p:txBody>
      </p:sp>
    </p:spTree>
    <p:extLst>
      <p:ext uri="{BB962C8B-B14F-4D97-AF65-F5344CB8AC3E}">
        <p14:creationId xmlns:p14="http://schemas.microsoft.com/office/powerpoint/2010/main" val="296362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E53C5-FF93-4CCE-B3EB-E60429B8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Treatment/Prognosis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F047D-9EB8-4AEF-A3A0-7A7B5916F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Centers on good nursing/physical therapy</a:t>
            </a:r>
          </a:p>
          <a:p>
            <a:pPr lvl="1"/>
            <a:r>
              <a:rPr lang="en-US" dirty="0"/>
              <a:t>Well padded area to prevent pressure sores</a:t>
            </a:r>
          </a:p>
          <a:p>
            <a:pPr lvl="1"/>
            <a:r>
              <a:rPr lang="en-US" dirty="0"/>
              <a:t>Frequent bathing to prevent urine scalding (animals will retain the ability to urinate)</a:t>
            </a:r>
          </a:p>
          <a:p>
            <a:pPr lvl="1"/>
            <a:r>
              <a:rPr lang="en-US" dirty="0"/>
              <a:t>Physical therapy</a:t>
            </a:r>
          </a:p>
          <a:p>
            <a:r>
              <a:rPr lang="en-US" dirty="0"/>
              <a:t>- In people: Use immunoglobulin therapy and/or plasma exchange (plasmapheresis)</a:t>
            </a:r>
          </a:p>
          <a:p>
            <a:r>
              <a:rPr lang="en-US" dirty="0"/>
              <a:t>- Steroids increase chance of recurrence in people and do not seem effective in dogs </a:t>
            </a:r>
          </a:p>
          <a:p>
            <a:r>
              <a:rPr lang="en-US" dirty="0"/>
              <a:t>- Clinical signs usually resolve in 3-6 weeks but relapses are possible </a:t>
            </a:r>
          </a:p>
        </p:txBody>
      </p:sp>
    </p:spTree>
    <p:extLst>
      <p:ext uri="{BB962C8B-B14F-4D97-AF65-F5344CB8AC3E}">
        <p14:creationId xmlns:p14="http://schemas.microsoft.com/office/powerpoint/2010/main" val="3847104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C3D39-75C8-4EF0-8798-8996FDDD1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Toxoplasma/</a:t>
            </a:r>
            <a:r>
              <a:rPr lang="en-US" dirty="0" err="1"/>
              <a:t>Neospora</a:t>
            </a:r>
            <a:r>
              <a:rPr lang="en-US" dirty="0"/>
              <a:t> Infections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9B836-5FB4-47D3-ADBD-D8AFE548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Etiology and Pathogenesis </a:t>
            </a:r>
          </a:p>
          <a:p>
            <a:r>
              <a:rPr lang="en-US" dirty="0"/>
              <a:t>- Usually results from transplacental infection of young dogs with the protozoal organism</a:t>
            </a:r>
          </a:p>
          <a:p>
            <a:r>
              <a:rPr lang="en-US" dirty="0"/>
              <a:t>- Infection of Tox or </a:t>
            </a:r>
            <a:r>
              <a:rPr lang="en-US" dirty="0" err="1"/>
              <a:t>Neospora</a:t>
            </a:r>
            <a:r>
              <a:rPr lang="en-US" dirty="0"/>
              <a:t> can result in similar signs </a:t>
            </a:r>
          </a:p>
          <a:p>
            <a:r>
              <a:rPr lang="en-US" dirty="0"/>
              <a:t>- Signs result from infection of the nerves, muscles, and sometimes the CNS </a:t>
            </a:r>
          </a:p>
        </p:txBody>
      </p:sp>
    </p:spTree>
    <p:extLst>
      <p:ext uri="{BB962C8B-B14F-4D97-AF65-F5344CB8AC3E}">
        <p14:creationId xmlns:p14="http://schemas.microsoft.com/office/powerpoint/2010/main" val="152445200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LeftStep">
      <a:dk1>
        <a:srgbClr val="000000"/>
      </a:dk1>
      <a:lt1>
        <a:srgbClr val="FFFFFF"/>
      </a:lt1>
      <a:dk2>
        <a:srgbClr val="243B41"/>
      </a:dk2>
      <a:lt2>
        <a:srgbClr val="E8E8E2"/>
      </a:lt2>
      <a:accent1>
        <a:srgbClr val="716EEE"/>
      </a:accent1>
      <a:accent2>
        <a:srgbClr val="4E8CEB"/>
      </a:accent2>
      <a:accent3>
        <a:srgbClr val="27B1D1"/>
      </a:accent3>
      <a:accent4>
        <a:srgbClr val="36B699"/>
      </a:accent4>
      <a:accent5>
        <a:srgbClr val="30B961"/>
      </a:accent5>
      <a:accent6>
        <a:srgbClr val="38BC2F"/>
      </a:accent6>
      <a:hlink>
        <a:srgbClr val="848651"/>
      </a:hlink>
      <a:folHlink>
        <a:srgbClr val="828282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2367</Words>
  <Application>Microsoft Office PowerPoint</Application>
  <PresentationFormat>Widescreen</PresentationFormat>
  <Paragraphs>304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Bookman Old Style</vt:lpstr>
      <vt:lpstr>Calibri</vt:lpstr>
      <vt:lpstr>Franklin Gothic Book</vt:lpstr>
      <vt:lpstr>RetrospectVTI</vt:lpstr>
      <vt:lpstr>Generalized LMN diseases</vt:lpstr>
      <vt:lpstr>Lower Motor Neuron </vt:lpstr>
      <vt:lpstr>Peripheral neuropathies </vt:lpstr>
      <vt:lpstr>Acute Generalized Lower Motor Neuron Disease </vt:lpstr>
      <vt:lpstr>Coonhound Paralysis (Polyradiculoneuritis)</vt:lpstr>
      <vt:lpstr>Clinical signs</vt:lpstr>
      <vt:lpstr>Diagnosis </vt:lpstr>
      <vt:lpstr>Treatment/Prognosis </vt:lpstr>
      <vt:lpstr>Toxoplasma/Neospora Infections </vt:lpstr>
      <vt:lpstr>Clinical signs:  Classic presentation </vt:lpstr>
      <vt:lpstr>Diagnosis</vt:lpstr>
      <vt:lpstr>Treatment/Prognosis</vt:lpstr>
      <vt:lpstr>Metabolic Neuropathies </vt:lpstr>
      <vt:lpstr>Metabolic Neuropathies </vt:lpstr>
      <vt:lpstr>Metabolic Neuropathies </vt:lpstr>
      <vt:lpstr>Metabolic Neuropathies </vt:lpstr>
      <vt:lpstr>Junctionopathies  -Disease of the neuromuscular junction </vt:lpstr>
      <vt:lpstr>Junctionopathies </vt:lpstr>
      <vt:lpstr>Botulism etiology &amp; pathogenesis </vt:lpstr>
      <vt:lpstr>Botulism: Clinical Findings </vt:lpstr>
      <vt:lpstr>Botulism: Diagnosis</vt:lpstr>
      <vt:lpstr>Botulism: Treatment </vt:lpstr>
      <vt:lpstr>Tick paralysis: Etiology </vt:lpstr>
      <vt:lpstr>Tick paralysis: Clinical signs </vt:lpstr>
      <vt:lpstr>Tick paralysis: Diagnosis</vt:lpstr>
      <vt:lpstr>Treatment </vt:lpstr>
      <vt:lpstr>When faced with a dog with generalized LMN signs</vt:lpstr>
      <vt:lpstr>Myasthenia Gravis: Etiology </vt:lpstr>
      <vt:lpstr>Myasthenia Gravis: Clinical findings </vt:lpstr>
      <vt:lpstr>Myasthenia Gravis: Diagnosis</vt:lpstr>
      <vt:lpstr>Myasthenia Gravis: Treatment/Prognosis</vt:lpstr>
      <vt:lpstr>Myopathies - Disorders that primarily or secondarily affects the muscle  </vt:lpstr>
      <vt:lpstr>Myopathies: Clinical signs </vt:lpstr>
      <vt:lpstr>Myopathies: Diagnosis </vt:lpstr>
      <vt:lpstr>Myopathies </vt:lpstr>
      <vt:lpstr>Polymyositis </vt:lpstr>
      <vt:lpstr>Immune-mediated polymyositis: treatment</vt:lpstr>
      <vt:lpstr>Masticatory myositis </vt:lpstr>
      <vt:lpstr>Masticatory Myositis: Clinical signs </vt:lpstr>
      <vt:lpstr>Masticatory myositis: Diagnosis</vt:lpstr>
      <vt:lpstr>Masticatory Myositis Treatment </vt:lpstr>
      <vt:lpstr>Feline hypokalemic polymyopathy </vt:lpstr>
      <vt:lpstr>Feline hypokalemic polymyopathy</vt:lpstr>
      <vt:lpstr>Diagnosis </vt:lpstr>
      <vt:lpstr>Treatment </vt:lpstr>
      <vt:lpstr>Things to remember</vt:lpstr>
      <vt:lpstr>Algorithm for LMN Tetraparesis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Generalized LMN diseases</dc:title>
  <dc:creator>April M. Summers</dc:creator>
  <cp:lastModifiedBy>April M. Summers</cp:lastModifiedBy>
  <cp:revision>23</cp:revision>
  <dcterms:created xsi:type="dcterms:W3CDTF">2020-08-07T02:17:19Z</dcterms:created>
  <dcterms:modified xsi:type="dcterms:W3CDTF">2020-11-20T20:10:54Z</dcterms:modified>
</cp:coreProperties>
</file>