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Lst>
  <p:sldSz cy="5143500" cx="9144000"/>
  <p:notesSz cx="6858000" cy="9144000"/>
  <p:embeddedFontLst>
    <p:embeddedFont>
      <p:font typeface="Roboto"/>
      <p:regular r:id="rId69"/>
      <p:bold r:id="rId70"/>
      <p:italic r:id="rId71"/>
      <p:boldItalic r:id="rId72"/>
    </p:embeddedFont>
    <p:embeddedFont>
      <p:font typeface="Montserrat"/>
      <p:regular r:id="rId73"/>
      <p:bold r:id="rId74"/>
      <p:italic r:id="rId75"/>
      <p:boldItalic r:id="rId7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Montserrat-regular.fntdata"/><Relationship Id="rId72" Type="http://schemas.openxmlformats.org/officeDocument/2006/relationships/font" Target="fonts/Roboto-boldItalic.fntdata"/><Relationship Id="rId31" Type="http://schemas.openxmlformats.org/officeDocument/2006/relationships/slide" Target="slides/slide26.xml"/><Relationship Id="rId75" Type="http://schemas.openxmlformats.org/officeDocument/2006/relationships/font" Target="fonts/Montserrat-italic.fntdata"/><Relationship Id="rId30" Type="http://schemas.openxmlformats.org/officeDocument/2006/relationships/slide" Target="slides/slide25.xml"/><Relationship Id="rId74" Type="http://schemas.openxmlformats.org/officeDocument/2006/relationships/font" Target="fonts/Montserrat-bold.fntdata"/><Relationship Id="rId33" Type="http://schemas.openxmlformats.org/officeDocument/2006/relationships/slide" Target="slides/slide28.xml"/><Relationship Id="rId32" Type="http://schemas.openxmlformats.org/officeDocument/2006/relationships/slide" Target="slides/slide27.xml"/><Relationship Id="rId76" Type="http://schemas.openxmlformats.org/officeDocument/2006/relationships/font" Target="fonts/Montserrat-boldItalic.fntdata"/><Relationship Id="rId35" Type="http://schemas.openxmlformats.org/officeDocument/2006/relationships/slide" Target="slides/slide30.xml"/><Relationship Id="rId34" Type="http://schemas.openxmlformats.org/officeDocument/2006/relationships/slide" Target="slides/slide29.xml"/><Relationship Id="rId71" Type="http://schemas.openxmlformats.org/officeDocument/2006/relationships/font" Target="fonts/Roboto-italic.fntdata"/><Relationship Id="rId70" Type="http://schemas.openxmlformats.org/officeDocument/2006/relationships/font" Target="fonts/Roboto-bold.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Roboto-regular.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arasitol.kr/journal/Figure.php?xn=kjp-41-1.xml&amp;id=F1&amp;number=376&amp;p_name=1150_376" TargetMode="External"/><Relationship Id="rId3" Type="http://schemas.openxmlformats.org/officeDocument/2006/relationships/hyperlink" Target="https://www.parasitol.kr/journal/view.php?id=10.3347/kjp.2003.41.1.1#B61" TargetMode="External"/><Relationship Id="rId4" Type="http://schemas.openxmlformats.org/officeDocument/2006/relationships/hyperlink" Target="https://www.parasitol.kr/journal/view.php?id=10.3347/kjp.2003.41.1.1#F1" TargetMode="Externa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8ef7fb7566_0_2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8ef7fb7566_0_2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8f0a3436d8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8f0a3436d8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t>
            </a:r>
            <a:r>
              <a:rPr lang="en"/>
              <a:t>The long-term use of AED is recommended in case of an identifiable structural brain lesion or history of brain insult. The optimum type and duration of AED treatment for patients with ASS or PEE have not been established in either veterinary or human medicine. However, it has been reported in humans that aggressive control of ASS, particularly SE, plays a crucial role in the prevention of the development of drug-resistant epilepsy. </a:t>
            </a:r>
            <a:endParaRPr/>
          </a:p>
          <a:p>
            <a:pPr indent="0" lvl="0" marL="0" rtl="0" algn="l">
              <a:spcBef>
                <a:spcPts val="0"/>
              </a:spcBef>
              <a:spcAft>
                <a:spcPts val="0"/>
              </a:spcAft>
              <a:buNone/>
            </a:pPr>
            <a:r>
              <a:rPr lang="en"/>
              <a:t>This high prevalence of both seizures and epilepsy has significant implications on the management and prognosis of dogs with MUO, as it carries the potential to provide an additional burden to an already unpredictable disease. Although some cases developed drug-resistant epilepsy, the vast majority (79%) of cases with PEE achieved satisfactory seizure control with AED treatment.”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8ef7fb7566_0_2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8ef7fb7566_0_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200">
                <a:solidFill>
                  <a:schemeClr val="dk1"/>
                </a:solidFill>
              </a:rPr>
              <a:t>Age ranges from 6mo to 10 yrs - mean age of onset in Pugs is 2.5 years</a:t>
            </a:r>
            <a:endParaRPr sz="1200">
              <a:solidFill>
                <a:schemeClr val="dk1"/>
              </a:solidFill>
            </a:endParaRPr>
          </a:p>
          <a:p>
            <a:pPr indent="0" lvl="0" marL="0" rtl="0" algn="l">
              <a:lnSpc>
                <a:spcPct val="100000"/>
              </a:lnSpc>
              <a:spcBef>
                <a:spcPts val="0"/>
              </a:spcBef>
              <a:spcAft>
                <a:spcPts val="0"/>
              </a:spcAft>
              <a:buNone/>
            </a:pPr>
            <a:r>
              <a:rPr lang="en" sz="1200">
                <a:solidFill>
                  <a:schemeClr val="dk1"/>
                </a:solidFill>
              </a:rPr>
              <a:t>Pug encephalitis similar to atypical </a:t>
            </a:r>
            <a:r>
              <a:rPr lang="en" sz="1200">
                <a:solidFill>
                  <a:schemeClr val="dk1"/>
                </a:solidFill>
              </a:rPr>
              <a:t>multiple sclerosis (MS) associated with a specific human leukocyte antigen class II genotype (Greer et al., 2010). - Canine Leukocyte Antigen Allele Class </a:t>
            </a:r>
            <a:r>
              <a:rPr lang="en" sz="1200">
                <a:solidFill>
                  <a:schemeClr val="dk1"/>
                </a:solidFill>
                <a:highlight>
                  <a:srgbClr val="FFFFFF"/>
                </a:highlight>
              </a:rPr>
              <a:t>II (which encodes for the antigen presentation complex)</a:t>
            </a:r>
            <a:endParaRPr sz="1200">
              <a:solidFill>
                <a:schemeClr val="dk1"/>
              </a:solidFill>
              <a:highlight>
                <a:srgbClr val="FFFFFF"/>
              </a:highlight>
            </a:endParaRPr>
          </a:p>
          <a:p>
            <a:pPr indent="0" lvl="0" marL="0" rtl="0" algn="l">
              <a:lnSpc>
                <a:spcPct val="100000"/>
              </a:lnSpc>
              <a:spcBef>
                <a:spcPts val="0"/>
              </a:spcBef>
              <a:spcAft>
                <a:spcPts val="0"/>
              </a:spcAft>
              <a:buNone/>
            </a:pPr>
            <a:r>
              <a:t/>
            </a:r>
            <a:endParaRPr sz="1200">
              <a:solidFill>
                <a:schemeClr val="dk1"/>
              </a:solidFill>
            </a:endParaRPr>
          </a:p>
          <a:p>
            <a:pPr indent="0" lvl="0" marL="0" rtl="0" algn="l">
              <a:lnSpc>
                <a:spcPct val="100000"/>
              </a:lnSpc>
              <a:spcBef>
                <a:spcPts val="0"/>
              </a:spcBef>
              <a:spcAft>
                <a:spcPts val="0"/>
              </a:spcAft>
              <a:buNone/>
            </a:pPr>
            <a:r>
              <a:rPr lang="en" sz="1200">
                <a:solidFill>
                  <a:schemeClr val="dk1"/>
                </a:solidFill>
              </a:rPr>
              <a:t>Progressive seizures, abnormal behavior, blindness, ataxia, and walking in circles. </a:t>
            </a:r>
            <a:endParaRPr sz="1200">
              <a:solidFill>
                <a:schemeClr val="dk1"/>
              </a:solidFill>
            </a:endParaRPr>
          </a:p>
          <a:p>
            <a:pPr indent="0" lvl="0" marL="0" rtl="0" algn="l">
              <a:lnSpc>
                <a:spcPct val="100000"/>
              </a:lnSpc>
              <a:spcBef>
                <a:spcPts val="0"/>
              </a:spcBef>
              <a:spcAft>
                <a:spcPts val="0"/>
              </a:spcAft>
              <a:buNone/>
            </a:pPr>
            <a:r>
              <a:t/>
            </a:r>
            <a:endParaRPr sz="1200">
              <a:solidFill>
                <a:schemeClr val="dk1"/>
              </a:solidFill>
              <a:highlight>
                <a:srgbClr val="FFFFFF"/>
              </a:highlight>
            </a:endParaRPr>
          </a:p>
          <a:p>
            <a:pPr indent="0" lvl="0" marL="0" rtl="0" algn="l">
              <a:lnSpc>
                <a:spcPct val="100000"/>
              </a:lnSpc>
              <a:spcBef>
                <a:spcPts val="0"/>
              </a:spcBef>
              <a:spcAft>
                <a:spcPts val="0"/>
              </a:spcAft>
              <a:buNone/>
            </a:pPr>
            <a:r>
              <a:rPr lang="en" sz="1200">
                <a:solidFill>
                  <a:schemeClr val="dk1"/>
                </a:solidFill>
                <a:highlight>
                  <a:srgbClr val="FFFFFF"/>
                </a:highlight>
              </a:rPr>
              <a:t>A blood test is available to identify this gene defect and thus identifies dogs at risk for developing the disease (good screening tool), but the test does not specifically identify when an individual has the disease.  A dog identified as having the gene defect associated with Pug dog encephalitis should not be used for breeding.</a:t>
            </a:r>
            <a:endParaRPr sz="120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8f0a3436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8f0a3436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800"/>
              <a:t>“NME &amp; NLE names are reflective of the anatomy affected</a:t>
            </a:r>
            <a:endParaRPr sz="1800"/>
          </a:p>
          <a:p>
            <a:pPr indent="0" lvl="0" marL="0" rtl="0" algn="l">
              <a:lnSpc>
                <a:spcPct val="115000"/>
              </a:lnSpc>
              <a:spcBef>
                <a:spcPts val="1600"/>
              </a:spcBef>
              <a:spcAft>
                <a:spcPts val="0"/>
              </a:spcAft>
              <a:buNone/>
            </a:pPr>
            <a:r>
              <a:rPr lang="en" sz="1800"/>
              <a:t>NLE can be slowly progressive”</a:t>
            </a:r>
            <a:endParaRPr sz="1800"/>
          </a:p>
          <a:p>
            <a:pPr indent="0" lvl="0" marL="0" rtl="0" algn="l">
              <a:spcBef>
                <a:spcPts val="1600"/>
              </a:spcBef>
              <a:spcAft>
                <a:spcPts val="0"/>
              </a:spcAft>
              <a:buNone/>
            </a:pPr>
            <a:r>
              <a:t/>
            </a:r>
            <a:endParaRPr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8ef7fb7566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8ef7fb7566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700">
                <a:solidFill>
                  <a:srgbClr val="595959"/>
                </a:solidFill>
              </a:rPr>
              <a:t>Reticulosis refers to an abnormal increase in cells derived from, or related to, monocyte macrophages (i.e., histiocytes). </a:t>
            </a:r>
            <a:endParaRPr sz="1700">
              <a:solidFill>
                <a:srgbClr val="595959"/>
              </a:solidFill>
            </a:endParaRPr>
          </a:p>
          <a:p>
            <a:pPr indent="0" lvl="0" marL="0" rtl="0" algn="l">
              <a:spcBef>
                <a:spcPts val="0"/>
              </a:spcBef>
              <a:spcAft>
                <a:spcPts val="0"/>
              </a:spcAft>
              <a:buClr>
                <a:schemeClr val="dk1"/>
              </a:buClr>
              <a:buSzPts val="1100"/>
              <a:buFont typeface="Arial"/>
              <a:buNone/>
            </a:pPr>
            <a:r>
              <a:rPr lang="en" sz="1700">
                <a:solidFill>
                  <a:srgbClr val="595959"/>
                </a:solidFill>
              </a:rPr>
              <a:t>Accounts for 5-25% of all CNS disorders</a:t>
            </a:r>
            <a:endParaRPr sz="1700">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ab1f25e5fb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ab1f25e5fb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sz="170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ab1f25e5fb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ab1f25e5fb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sz="1700">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8ef7fb7566_0_2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8ef7fb7566_0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90c4064ca6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90c4064ca6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8f2a156f4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8f2a156f4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3600"/>
              </a:lnSpc>
              <a:spcBef>
                <a:spcPts val="0"/>
              </a:spcBef>
              <a:spcAft>
                <a:spcPts val="0"/>
              </a:spcAft>
              <a:buClr>
                <a:schemeClr val="dk1"/>
              </a:buClr>
              <a:buSzPts val="1100"/>
              <a:buFont typeface="Arial"/>
              <a:buNone/>
            </a:pPr>
            <a:r>
              <a:t/>
            </a:r>
            <a:endParaRPr sz="2850">
              <a:solidFill>
                <a:srgbClr val="231F20"/>
              </a:solidFill>
              <a:highlight>
                <a:srgbClr val="FFFFFF"/>
              </a:highlight>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86b5b8ca4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86b5b8ca4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80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8ef7fb7566_0_2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8ef7fb7566_0_2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1000"/>
              </a:spcAft>
              <a:buNone/>
            </a:pPr>
            <a:r>
              <a:t/>
            </a:r>
            <a:endParaRPr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8f2a156f48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8f2a156f48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1000"/>
              </a:spcAft>
              <a:buClr>
                <a:schemeClr val="dk1"/>
              </a:buClr>
              <a:buSzPts val="1200"/>
              <a:buChar char="-"/>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90c4064ca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90c4064c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8f0a3436d8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8f0a3436d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90c4064ca6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90c4064ca6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90c4064ca6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90c4064ca6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a28f822458_2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a28f822458_2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90c4064ca6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90c4064ca6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ab1f25e5fb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ab1f25e5fb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a28f822458_2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a28f822458_2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a:p>
            <a:pPr indent="0" lvl="0" marL="0" rtl="0" algn="l">
              <a:spcBef>
                <a:spcPts val="0"/>
              </a:spcBef>
              <a:spcAft>
                <a:spcPts val="0"/>
              </a:spcAft>
              <a:buClr>
                <a:schemeClr val="dk1"/>
              </a:buClr>
              <a:buSzPts val="1100"/>
              <a:buFont typeface="Arial"/>
              <a:buNone/>
            </a:pPr>
            <a:r>
              <a:t/>
            </a:r>
            <a:endParaRPr sz="1200"/>
          </a:p>
          <a:p>
            <a:pPr indent="0" lvl="0" marL="0" rtl="0" algn="l">
              <a:spcBef>
                <a:spcPts val="0"/>
              </a:spcBef>
              <a:spcAft>
                <a:spcPts val="0"/>
              </a:spcAft>
              <a:buClr>
                <a:schemeClr val="dk1"/>
              </a:buClr>
              <a:buSzPts val="1100"/>
              <a:buFont typeface="Arial"/>
              <a:buNone/>
            </a:pPr>
            <a:r>
              <a:t/>
            </a:r>
            <a:endParaRPr sz="1200"/>
          </a:p>
          <a:p>
            <a:pPr indent="0" lvl="0" marL="0" rtl="0" algn="l">
              <a:spcBef>
                <a:spcPts val="0"/>
              </a:spcBef>
              <a:spcAft>
                <a:spcPts val="0"/>
              </a:spcAft>
              <a:buNone/>
            </a:pPr>
            <a:r>
              <a:t/>
            </a:r>
            <a:endParaRPr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86b5b8ca4e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86b5b8ca4e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a28f822458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a28f822458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8ef7fb7566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8ef7fb7566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8f2a156f48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8f2a156f48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t/>
            </a:r>
            <a:endParaRPr sz="1200"/>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a28f822458_2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a28f822458_2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350">
              <a:solidFill>
                <a:srgbClr val="333333"/>
              </a:solidFill>
              <a:highlight>
                <a:srgbClr val="FFFFFF"/>
              </a:highlight>
              <a:latin typeface="Roboto"/>
              <a:ea typeface="Roboto"/>
              <a:cs typeface="Roboto"/>
              <a:sym typeface="Roboto"/>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ab1f25e5fb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ab1f25e5fb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350">
              <a:solidFill>
                <a:srgbClr val="333333"/>
              </a:solidFill>
              <a:highlight>
                <a:srgbClr val="FFFFFF"/>
              </a:highlight>
              <a:latin typeface="Roboto"/>
              <a:ea typeface="Roboto"/>
              <a:cs typeface="Roboto"/>
              <a:sym typeface="Roboto"/>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ab110c56b9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ab110c56b9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rgbClr val="231F20"/>
              </a:solidFill>
              <a:latin typeface="Montserrat"/>
              <a:ea typeface="Montserrat"/>
              <a:cs typeface="Montserrat"/>
              <a:sym typeface="Montserrat"/>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541ed2eaa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541ed2eaa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rgbClr val="231F20"/>
              </a:solidFill>
              <a:latin typeface="Montserrat"/>
              <a:ea typeface="Montserrat"/>
              <a:cs typeface="Montserrat"/>
              <a:sym typeface="Montserrat"/>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541ed2eaa0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541ed2eaa0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8ef7fb7566_0_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8ef7fb7566_0_3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541ed2eaa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541ed2eaa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8ef7fb7566_0_1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8ef7fb7566_0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a28f822458_2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a28f822458_2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https://www.google.com/url?sa=i&amp;url=http%3A%2F%2Fwww.abcdcatsvets.org%2Ftoxoplasma-gondii-infection-2%2F&amp;psig=AOvVaw3Ageyc4xydyJI5dI8eqjq1&amp;ust=1605400203163000&amp;source=images&amp;cd=vfe&amp;ved=0CA0QjhxqFwoTCMjdkfnjgO0CFQAAAAAdAAAAABAD</a:t>
            </a:r>
            <a:endParaRPr>
              <a:solidFill>
                <a:schemeClr val="dk1"/>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ab110c56b9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ab110c56b9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541ed2eaa0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541ed2eaa0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ab110c56b9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ab110c56b9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u="sng">
                <a:solidFill>
                  <a:schemeClr val="hlink"/>
                </a:solidFill>
                <a:hlinkClick r:id="rId2"/>
              </a:rPr>
              <a:t>https://www.parasitol.kr/journal/Figure.php?xn=kjp-41-1.xml&amp;id=F1&amp;number=376&amp;p_name=1150_376</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sz="1000">
                <a:solidFill>
                  <a:srgbClr val="333333"/>
                </a:solidFill>
                <a:latin typeface="Georgia"/>
                <a:ea typeface="Georgia"/>
                <a:cs typeface="Georgia"/>
                <a:sym typeface="Georgia"/>
              </a:rPr>
              <a:t>“</a:t>
            </a:r>
            <a:r>
              <a:rPr lang="en" sz="1000">
                <a:solidFill>
                  <a:srgbClr val="333333"/>
                </a:solidFill>
                <a:latin typeface="Georgia"/>
                <a:ea typeface="Georgia"/>
                <a:cs typeface="Georgia"/>
                <a:sym typeface="Georgia"/>
              </a:rPr>
              <a:t>The life cycle has 3 infectious stages: tachyzoites, tissue cysts, and oocysts. Tachyzoites and tissue cysts are the stages found in the intermediate hosts and they occur intracellularly (</a:t>
            </a:r>
            <a:r>
              <a:rPr lang="en" sz="1000">
                <a:solidFill>
                  <a:srgbClr val="046EB8"/>
                </a:solidFill>
                <a:uFill>
                  <a:noFill/>
                </a:uFill>
                <a:latin typeface="Georgia"/>
                <a:ea typeface="Georgia"/>
                <a:cs typeface="Georgia"/>
                <a:sym typeface="Georgia"/>
                <a:hlinkClick r:id="rId3">
                  <a:extLst>
                    <a:ext uri="{A12FA001-AC4F-418D-AE19-62706E023703}">
                      <ahyp:hlinkClr val="tx"/>
                    </a:ext>
                  </a:extLst>
                </a:hlinkClick>
              </a:rPr>
              <a:t>Dubey et al., 2002</a:t>
            </a:r>
            <a:r>
              <a:rPr lang="en" sz="1000">
                <a:solidFill>
                  <a:srgbClr val="333333"/>
                </a:solidFill>
                <a:latin typeface="Georgia"/>
                <a:ea typeface="Georgia"/>
                <a:cs typeface="Georgia"/>
                <a:sym typeface="Georgia"/>
              </a:rPr>
              <a:t>). Tachyzoites are approximately 6 × 2 μm (</a:t>
            </a:r>
            <a:r>
              <a:rPr lang="en" sz="1000">
                <a:solidFill>
                  <a:srgbClr val="046EB8"/>
                </a:solidFill>
                <a:uFill>
                  <a:noFill/>
                </a:uFill>
                <a:latin typeface="Georgia"/>
                <a:ea typeface="Georgia"/>
                <a:cs typeface="Georgia"/>
                <a:sym typeface="Georgia"/>
                <a:hlinkClick r:id="rId4">
                  <a:extLst>
                    <a:ext uri="{A12FA001-AC4F-418D-AE19-62706E023703}">
                      <ahyp:hlinkClr val="tx"/>
                    </a:ext>
                  </a:extLst>
                </a:hlinkClick>
              </a:rPr>
              <a:t>Fig. 1</a:t>
            </a:r>
            <a:r>
              <a:rPr lang="en" sz="1000">
                <a:solidFill>
                  <a:srgbClr val="333333"/>
                </a:solidFill>
                <a:latin typeface="Georgia"/>
                <a:ea typeface="Georgia"/>
                <a:cs typeface="Georgia"/>
                <a:sym typeface="Georgia"/>
              </a:rPr>
              <a:t>). Tissue cysts are often round or oval in shape, up to 107 μm long and are found primarily in the central nervous system (CNS). The tissue cyst wall is up to 4 μm thick and the enclosed bradyzoites are 7-8 × 2 μm.”</a:t>
            </a:r>
            <a:endParaRPr>
              <a:solidFill>
                <a:schemeClr val="dk1"/>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90c4064ca6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90c4064ca6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8ef7fb7566_0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8ef7fb7566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t/>
            </a:r>
            <a:endParaRPr sz="1800">
              <a:solidFill>
                <a:schemeClr val="dk2"/>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541ed2eaa0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541ed2eaa0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t/>
            </a:r>
            <a:endParaRPr sz="1800">
              <a:solidFill>
                <a:schemeClr val="dk2"/>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541ed2eaa0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541ed2eaa0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t/>
            </a:r>
            <a:endParaRPr sz="1800">
              <a:solidFill>
                <a:schemeClr val="dk2"/>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541ed2eaa0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541ed2eaa0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t/>
            </a:r>
            <a:endParaRPr sz="1800">
              <a:solidFill>
                <a:schemeClr val="dk2"/>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8ef7fb7566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8ef7fb7566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8ef7fb7566_0_2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8ef7fb7566_0_2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600"/>
              <a:t>Why testing for infectious diseases is so important</a:t>
            </a:r>
            <a:endParaRPr sz="1600"/>
          </a:p>
          <a:p>
            <a:pPr indent="0" lvl="0" marL="0" rtl="0" algn="l">
              <a:spcBef>
                <a:spcPts val="0"/>
              </a:spcBef>
              <a:spcAft>
                <a:spcPts val="0"/>
              </a:spcAft>
              <a:buClr>
                <a:schemeClr val="dk1"/>
              </a:buClr>
              <a:buSzPts val="1100"/>
              <a:buFont typeface="Arial"/>
              <a:buNone/>
            </a:pPr>
            <a:r>
              <a:rPr lang="en" sz="1600"/>
              <a:t>Lactate in CSF has been studied</a:t>
            </a:r>
            <a:endParaRPr sz="1600"/>
          </a:p>
          <a:p>
            <a:pPr indent="0" lvl="0" marL="0" rtl="0" algn="l">
              <a:spcBef>
                <a:spcPts val="0"/>
              </a:spcBef>
              <a:spcAft>
                <a:spcPts val="0"/>
              </a:spcAft>
              <a:buClr>
                <a:schemeClr val="dk1"/>
              </a:buClr>
              <a:buSzPts val="1100"/>
              <a:buFont typeface="Arial"/>
              <a:buNone/>
            </a:pPr>
            <a:r>
              <a:t/>
            </a:r>
            <a:endParaRPr sz="1600"/>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8f2a156f48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8f2a156f48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541ed2eaa0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541ed2eaa0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8f0a3436d8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8f0a3436d8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8ef7fb7566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8ef7fb7566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541ed2eaa0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541ed2eaa0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a28f822458_2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a28f822458_2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a88532e2d5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a88532e2d5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8ef7fb7566_0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5" name="Google Shape;395;g8ef7fb7566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541ed2eaa0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541ed2eaa0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ab110c56b9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ab110c56b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8ef7fb7566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8ef7fb7566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rPr>
              <a:t>CSF protein concentration is often increased, because of either breakdown of the blood-brain barrier, intrathecal immunoglobulin production, or both.</a:t>
            </a:r>
            <a:endParaRPr sz="1200">
              <a:solidFill>
                <a:schemeClr val="dk1"/>
              </a:solidFill>
            </a:endParaRPr>
          </a:p>
          <a:p>
            <a:pPr indent="0" lvl="0" marL="0" rtl="0" algn="l">
              <a:lnSpc>
                <a:spcPct val="115000"/>
              </a:lnSpc>
              <a:spcBef>
                <a:spcPts val="0"/>
              </a:spcBef>
              <a:spcAft>
                <a:spcPts val="1600"/>
              </a:spcAft>
              <a:buNone/>
            </a:pPr>
            <a:r>
              <a:rPr lang="en" sz="1200">
                <a:solidFill>
                  <a:schemeClr val="dk1"/>
                </a:solidFill>
              </a:rPr>
              <a:t>A total nucleated cell count less than 3 cells/µl and a protein concentration less than 25 mg/dl are usually considered normal</a:t>
            </a:r>
            <a:endParaRPr sz="1200">
              <a:solidFill>
                <a:schemeClr val="dk1"/>
              </a:solidFil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8ef7fb7566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8ef7fb7566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931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541ed2eaa0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541ed2eaa0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541ed2eaa0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541ed2eaa0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541ed2eaa0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541ed2eaa0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8ef7fb756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8ef7fb756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1A1A1A"/>
                </a:solidFill>
                <a:highlight>
                  <a:srgbClr val="FFFFFF"/>
                </a:highlight>
              </a:rPr>
              <a:t>seizures, disorientation, behavioral changes, weakness, circling, loss of balance and spinal pain (particularly neck pain). Fever may or may not be present, and is typically absent.</a:t>
            </a:r>
            <a:r>
              <a:rPr lang="en" sz="1200">
                <a:solidFill>
                  <a:srgbClr val="666666"/>
                </a:solidFill>
                <a:highlight>
                  <a:srgbClr val="FFFFFF"/>
                </a:highlight>
              </a:rPr>
              <a:t> </a:t>
            </a:r>
            <a:endParaRPr sz="1200">
              <a:solidFill>
                <a:srgbClr val="666666"/>
              </a:solidFill>
              <a:highlight>
                <a:srgbClr val="FFFFFF"/>
              </a:highlight>
            </a:endParaRPr>
          </a:p>
          <a:p>
            <a:pPr indent="0" lvl="0" marL="0" rtl="0" algn="l">
              <a:spcBef>
                <a:spcPts val="0"/>
              </a:spcBef>
              <a:spcAft>
                <a:spcPts val="0"/>
              </a:spcAft>
              <a:buNone/>
            </a:pPr>
            <a:r>
              <a:t/>
            </a:r>
            <a:endParaRPr sz="1200">
              <a:solidFill>
                <a:srgbClr val="666666"/>
              </a:solidFill>
              <a:highlight>
                <a:srgbClr val="FFFFFF"/>
              </a:highlight>
            </a:endParaRPr>
          </a:p>
          <a:p>
            <a:pPr indent="0" lvl="0" marL="0" rtl="0" algn="l">
              <a:spcBef>
                <a:spcPts val="0"/>
              </a:spcBef>
              <a:spcAft>
                <a:spcPts val="0"/>
              </a:spcAft>
              <a:buNone/>
            </a:pPr>
            <a:r>
              <a:rPr lang="en" sz="1200">
                <a:solidFill>
                  <a:srgbClr val="666666"/>
                </a:solidFill>
                <a:highlight>
                  <a:srgbClr val="FFFFFF"/>
                </a:highlight>
              </a:rPr>
              <a:t>EME and SRMA have distinct diagnostic considerations and so the remainder are under the umbrella of MUE/MUO’s</a:t>
            </a:r>
            <a:endParaRPr sz="1200">
              <a:solidFill>
                <a:srgbClr val="666666"/>
              </a:solidFill>
              <a:highlight>
                <a:srgbClr val="FFFFFF"/>
              </a:highlight>
            </a:endParaRPr>
          </a:p>
          <a:p>
            <a:pPr indent="0" lvl="0" marL="0" rtl="0" algn="l">
              <a:spcBef>
                <a:spcPts val="0"/>
              </a:spcBef>
              <a:spcAft>
                <a:spcPts val="0"/>
              </a:spcAft>
              <a:buNone/>
            </a:pPr>
            <a:r>
              <a:rPr lang="en" sz="1200">
                <a:solidFill>
                  <a:srgbClr val="666666"/>
                </a:solidFill>
                <a:highlight>
                  <a:srgbClr val="FFFFFF"/>
                </a:highlight>
              </a:rPr>
              <a:t>Commonly young to middle aged small breed dogs however 25% of dogs with MUE are &gt; 15kgs or large breed dogs</a:t>
            </a:r>
            <a:endParaRPr sz="1200">
              <a:solidFill>
                <a:srgbClr val="666666"/>
              </a:solidFill>
              <a:highlight>
                <a:srgbClr val="FFFFFF"/>
              </a:highligh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ab1f25e5f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ab1f25e5f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1A1A1A"/>
                </a:solidFill>
                <a:highlight>
                  <a:srgbClr val="FFFFFF"/>
                </a:highlight>
              </a:rPr>
              <a:t>seizures, disorientation, behavioral changes, weakness, circling, loss of balance and spinal pain (particularly neck pain). Fever may or may not be present, and is typically absent.</a:t>
            </a:r>
            <a:r>
              <a:rPr lang="en" sz="1200">
                <a:solidFill>
                  <a:srgbClr val="666666"/>
                </a:solidFill>
                <a:highlight>
                  <a:srgbClr val="FFFFFF"/>
                </a:highlight>
              </a:rPr>
              <a:t> </a:t>
            </a:r>
            <a:endParaRPr sz="1200">
              <a:solidFill>
                <a:srgbClr val="666666"/>
              </a:solidFill>
              <a:highlight>
                <a:srgbClr val="FFFFFF"/>
              </a:highlight>
            </a:endParaRPr>
          </a:p>
          <a:p>
            <a:pPr indent="0" lvl="0" marL="0" rtl="0" algn="l">
              <a:spcBef>
                <a:spcPts val="0"/>
              </a:spcBef>
              <a:spcAft>
                <a:spcPts val="0"/>
              </a:spcAft>
              <a:buNone/>
            </a:pPr>
            <a:r>
              <a:t/>
            </a:r>
            <a:endParaRPr sz="1200">
              <a:solidFill>
                <a:srgbClr val="666666"/>
              </a:solidFill>
              <a:highlight>
                <a:srgbClr val="FFFFFF"/>
              </a:highlight>
            </a:endParaRPr>
          </a:p>
          <a:p>
            <a:pPr indent="0" lvl="0" marL="0" rtl="0" algn="l">
              <a:spcBef>
                <a:spcPts val="0"/>
              </a:spcBef>
              <a:spcAft>
                <a:spcPts val="0"/>
              </a:spcAft>
              <a:buNone/>
            </a:pPr>
            <a:r>
              <a:rPr lang="en" sz="1200">
                <a:solidFill>
                  <a:srgbClr val="666666"/>
                </a:solidFill>
                <a:highlight>
                  <a:srgbClr val="FFFFFF"/>
                </a:highlight>
              </a:rPr>
              <a:t>EME and SRMA have distinct diagnostic considerations and so the remainder are under the umbrella of MUE/MUO’s</a:t>
            </a:r>
            <a:endParaRPr sz="1200">
              <a:solidFill>
                <a:srgbClr val="666666"/>
              </a:solidFill>
              <a:highlight>
                <a:srgbClr val="FFFFFF"/>
              </a:highlight>
            </a:endParaRPr>
          </a:p>
          <a:p>
            <a:pPr indent="0" lvl="0" marL="0" rtl="0" algn="l">
              <a:spcBef>
                <a:spcPts val="0"/>
              </a:spcBef>
              <a:spcAft>
                <a:spcPts val="0"/>
              </a:spcAft>
              <a:buNone/>
            </a:pPr>
            <a:r>
              <a:rPr lang="en" sz="1200">
                <a:solidFill>
                  <a:srgbClr val="666666"/>
                </a:solidFill>
                <a:highlight>
                  <a:srgbClr val="FFFFFF"/>
                </a:highlight>
              </a:rPr>
              <a:t>Commonly young to middle aged small breed dogs however 25% of dogs with MUE are &gt; 15kgs or large breed dogs</a:t>
            </a:r>
            <a:endParaRPr sz="1200">
              <a:solidFill>
                <a:srgbClr val="666666"/>
              </a:solidFill>
              <a:highlight>
                <a:srgbClr val="FFFFFF"/>
              </a:highligh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8f0a3436d8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8f0a3436d8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onlinelibrary.wiley.com/doi/full/10.1111/jsap.12937#jsap12937-bib-0035" TargetMode="External"/><Relationship Id="rId4" Type="http://schemas.openxmlformats.org/officeDocument/2006/relationships/hyperlink" Target="https://onlinelibrary.wiley.com/doi/full/10.1111/jsap.12937#jsap12937-bib-0045"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Infectious &amp; Inflammatory Neurologic Diseases</a:t>
            </a:r>
            <a:endParaRPr/>
          </a:p>
        </p:txBody>
      </p:sp>
      <p:sp>
        <p:nvSpPr>
          <p:cNvPr id="55" name="Google Shape;55;p13"/>
          <p:cNvSpPr txBox="1"/>
          <p:nvPr>
            <p:ph idx="1" type="subTitle"/>
          </p:nvPr>
        </p:nvSpPr>
        <p:spPr>
          <a:xfrm>
            <a:off x="311700" y="368392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Noelle Herrera</a:t>
            </a:r>
            <a:endParaRPr/>
          </a:p>
          <a:p>
            <a:pPr indent="0" lvl="0" marL="0" rtl="0" algn="ctr">
              <a:spcBef>
                <a:spcPts val="0"/>
              </a:spcBef>
              <a:spcAft>
                <a:spcPts val="0"/>
              </a:spcAft>
              <a:buNone/>
            </a:pPr>
            <a:r>
              <a:rPr lang="en"/>
              <a:t>8/4/2020</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2"/>
          <p:cNvSpPr txBox="1"/>
          <p:nvPr>
            <p:ph type="title"/>
          </p:nvPr>
        </p:nvSpPr>
        <p:spPr>
          <a:xfrm>
            <a:off x="161450" y="1676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Definitive Diagnosis</a:t>
            </a:r>
            <a:endParaRPr/>
          </a:p>
        </p:txBody>
      </p:sp>
      <p:sp>
        <p:nvSpPr>
          <p:cNvPr id="114" name="Google Shape;114;p22"/>
          <p:cNvSpPr txBox="1"/>
          <p:nvPr>
            <p:ph idx="1" type="body"/>
          </p:nvPr>
        </p:nvSpPr>
        <p:spPr>
          <a:xfrm>
            <a:off x="161450" y="740325"/>
            <a:ext cx="8727000" cy="410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a:t>
            </a:r>
            <a:r>
              <a:rPr lang="en"/>
              <a:t>equires brain biopsy or necropsy. </a:t>
            </a:r>
            <a:endParaRPr/>
          </a:p>
          <a:p>
            <a:pPr indent="-342900" lvl="0" marL="457200" rtl="0" algn="l">
              <a:spcBef>
                <a:spcPts val="1600"/>
              </a:spcBef>
              <a:spcAft>
                <a:spcPts val="0"/>
              </a:spcAft>
              <a:buSzPts val="1800"/>
              <a:buChar char="●"/>
            </a:pPr>
            <a:r>
              <a:rPr lang="en"/>
              <a:t>Presumptive diagnosis on the basis of compatible findings on CSF and MRI/CT in a dog with a characteristic signalment and C/S</a:t>
            </a:r>
            <a:endParaRPr/>
          </a:p>
          <a:p>
            <a:pPr indent="-342900" lvl="0" marL="457200" rtl="0" algn="l">
              <a:spcBef>
                <a:spcPts val="0"/>
              </a:spcBef>
              <a:spcAft>
                <a:spcPts val="0"/>
              </a:spcAft>
              <a:buSzPts val="1800"/>
              <a:buChar char="●"/>
            </a:pPr>
            <a:r>
              <a:rPr lang="en"/>
              <a:t>Rule out metabolic and infectious diseases (viruses, bacteria, protozoa, fungal, etc.)</a:t>
            </a:r>
            <a:endParaRPr/>
          </a:p>
          <a:p>
            <a:pPr indent="0" lvl="0" marL="0" rtl="0" algn="l">
              <a:spcBef>
                <a:spcPts val="1600"/>
              </a:spcBef>
              <a:spcAft>
                <a:spcPts val="0"/>
              </a:spcAft>
              <a:buNone/>
            </a:pPr>
            <a:r>
              <a:rPr lang="en">
                <a:highlight>
                  <a:srgbClr val="FFFFFF"/>
                </a:highlight>
              </a:rPr>
              <a:t>15% of dogs diagnosed with GME die before treatment (Granger </a:t>
            </a:r>
            <a:r>
              <a:rPr i="1" lang="en">
                <a:highlight>
                  <a:srgbClr val="FFFFFF"/>
                </a:highlight>
              </a:rPr>
              <a:t>et al</a:t>
            </a:r>
            <a:r>
              <a:rPr lang="en">
                <a:highlight>
                  <a:srgbClr val="FFFFFF"/>
                </a:highlight>
              </a:rPr>
              <a:t>. </a:t>
            </a:r>
            <a:r>
              <a:rPr lang="en" u="sng">
                <a:highlight>
                  <a:srgbClr val="FFFFFF"/>
                </a:highlight>
                <a:hlinkClick r:id="rId3"/>
              </a:rPr>
              <a:t>2010</a:t>
            </a:r>
            <a:r>
              <a:rPr lang="en">
                <a:highlight>
                  <a:srgbClr val="FFFFFF"/>
                </a:highlight>
              </a:rPr>
              <a:t>) </a:t>
            </a:r>
            <a:endParaRPr>
              <a:highlight>
                <a:srgbClr val="FFFFFF"/>
              </a:highlight>
            </a:endParaRPr>
          </a:p>
          <a:p>
            <a:pPr indent="0" lvl="0" marL="0" rtl="0" algn="l">
              <a:spcBef>
                <a:spcPts val="1600"/>
              </a:spcBef>
              <a:spcAft>
                <a:spcPts val="1600"/>
              </a:spcAft>
              <a:buNone/>
            </a:pPr>
            <a:r>
              <a:rPr lang="en">
                <a:highlight>
                  <a:srgbClr val="FFFFFF"/>
                </a:highlight>
              </a:rPr>
              <a:t>56% of dogs diagnosed with MUO die or are euthanized due to the disease. (Lowrie </a:t>
            </a:r>
            <a:r>
              <a:rPr i="1" lang="en">
                <a:highlight>
                  <a:srgbClr val="FFFFFF"/>
                </a:highlight>
              </a:rPr>
              <a:t>et al</a:t>
            </a:r>
            <a:r>
              <a:rPr lang="en">
                <a:highlight>
                  <a:srgbClr val="FFFFFF"/>
                </a:highlight>
              </a:rPr>
              <a:t>. </a:t>
            </a:r>
            <a:r>
              <a:rPr lang="en" u="sng">
                <a:highlight>
                  <a:srgbClr val="FFFFFF"/>
                </a:highlight>
                <a:hlinkClick r:id="rId4"/>
              </a:rPr>
              <a:t>2013</a:t>
            </a:r>
            <a:r>
              <a:rPr lang="en">
                <a:highlight>
                  <a:srgbClr val="FFFFFF"/>
                </a:highlight>
              </a:rPr>
              <a:t>). 30% of affected dogs die within the first 3-7 days, while the large majority of dogs that die do so within the first 3 months. For those reasons, survival to 3 months is a positive prognostic indicator, and those that make it to one year often end up surviving for several more years. </a:t>
            </a:r>
            <a:endParaRPr>
              <a:highlight>
                <a:srgbClr val="FFFFFF"/>
              </a:high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3"/>
          <p:cNvSpPr txBox="1"/>
          <p:nvPr>
            <p:ph type="title"/>
          </p:nvPr>
        </p:nvSpPr>
        <p:spPr>
          <a:xfrm>
            <a:off x="92075" y="1213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Meningitis of Unknown Etiology</a:t>
            </a:r>
            <a:endParaRPr/>
          </a:p>
        </p:txBody>
      </p:sp>
      <p:sp>
        <p:nvSpPr>
          <p:cNvPr id="120" name="Google Shape;120;p23"/>
          <p:cNvSpPr txBox="1"/>
          <p:nvPr>
            <p:ph idx="1" type="body"/>
          </p:nvPr>
        </p:nvSpPr>
        <p:spPr>
          <a:xfrm>
            <a:off x="92075" y="597675"/>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Inclusion criteria in the </a:t>
            </a:r>
            <a:r>
              <a:rPr lang="en"/>
              <a:t>absence</a:t>
            </a:r>
            <a:r>
              <a:rPr lang="en"/>
              <a:t> of histopathology:</a:t>
            </a:r>
            <a:endParaRPr/>
          </a:p>
          <a:p>
            <a:pPr indent="-342900" lvl="0" marL="914400" rtl="0" algn="l">
              <a:lnSpc>
                <a:spcPct val="100000"/>
              </a:lnSpc>
              <a:spcBef>
                <a:spcPts val="0"/>
              </a:spcBef>
              <a:spcAft>
                <a:spcPts val="0"/>
              </a:spcAft>
              <a:buSzPts val="1800"/>
              <a:buAutoNum type="arabicPeriod"/>
            </a:pPr>
            <a:r>
              <a:rPr lang="en"/>
              <a:t>&gt; 6mo old</a:t>
            </a:r>
            <a:endParaRPr/>
          </a:p>
          <a:p>
            <a:pPr indent="-342900" lvl="0" marL="914400" rtl="0" algn="l">
              <a:lnSpc>
                <a:spcPct val="100000"/>
              </a:lnSpc>
              <a:spcBef>
                <a:spcPts val="0"/>
              </a:spcBef>
              <a:spcAft>
                <a:spcPts val="0"/>
              </a:spcAft>
              <a:buSzPts val="1800"/>
              <a:buAutoNum type="arabicPeriod"/>
            </a:pPr>
            <a:r>
              <a:rPr lang="en"/>
              <a:t>Multiple, single, or diffuse intra-axial hyperintensities on T2-weighted MRI images</a:t>
            </a:r>
            <a:endParaRPr/>
          </a:p>
          <a:p>
            <a:pPr indent="-342900" lvl="0" marL="914400" rtl="0" algn="l">
              <a:lnSpc>
                <a:spcPct val="100000"/>
              </a:lnSpc>
              <a:spcBef>
                <a:spcPts val="0"/>
              </a:spcBef>
              <a:spcAft>
                <a:spcPts val="0"/>
              </a:spcAft>
              <a:buSzPts val="1800"/>
              <a:buAutoNum type="arabicPeriod"/>
            </a:pPr>
            <a:r>
              <a:rPr lang="en"/>
              <a:t>Pleocytosis on CSF with &gt;50% monocytes/lymphocytes</a:t>
            </a:r>
            <a:endParaRPr/>
          </a:p>
          <a:p>
            <a:pPr indent="-342900" lvl="0" marL="914400" rtl="0" algn="l">
              <a:lnSpc>
                <a:spcPct val="100000"/>
              </a:lnSpc>
              <a:spcBef>
                <a:spcPts val="0"/>
              </a:spcBef>
              <a:spcAft>
                <a:spcPts val="0"/>
              </a:spcAft>
              <a:buSzPts val="1800"/>
              <a:buAutoNum type="arabicPeriod"/>
            </a:pPr>
            <a:r>
              <a:rPr lang="en"/>
              <a:t>Ruled out infectious diseases</a:t>
            </a:r>
            <a:endParaRPr/>
          </a:p>
          <a:p>
            <a:pPr indent="0" lvl="0" marL="0" rtl="0" algn="l">
              <a:lnSpc>
                <a:spcPct val="100000"/>
              </a:lnSpc>
              <a:spcBef>
                <a:spcPts val="0"/>
              </a:spcBef>
              <a:spcAft>
                <a:spcPts val="0"/>
              </a:spcAft>
              <a:buNone/>
            </a:pPr>
            <a:r>
              <a:rPr lang="en"/>
              <a:t>In one study, o</a:t>
            </a:r>
            <a:r>
              <a:rPr lang="en"/>
              <a:t>ne week survival rate was 81% while one year survival rate was 60% </a:t>
            </a:r>
            <a:endParaRPr/>
          </a:p>
          <a:p>
            <a:pPr indent="-342900" lvl="0" marL="457200" rtl="0" algn="l">
              <a:lnSpc>
                <a:spcPct val="100000"/>
              </a:lnSpc>
              <a:spcBef>
                <a:spcPts val="0"/>
              </a:spcBef>
              <a:spcAft>
                <a:spcPts val="0"/>
              </a:spcAft>
              <a:buSzPts val="1800"/>
              <a:buChar char="●"/>
            </a:pPr>
            <a:r>
              <a:rPr lang="en"/>
              <a:t>23- 50% of MUO dogs had seizures early on</a:t>
            </a:r>
            <a:endParaRPr/>
          </a:p>
          <a:p>
            <a:pPr indent="-342900" lvl="0" marL="457200" rtl="0" algn="l">
              <a:lnSpc>
                <a:spcPct val="100000"/>
              </a:lnSpc>
              <a:spcBef>
                <a:spcPts val="0"/>
              </a:spcBef>
              <a:spcAft>
                <a:spcPts val="0"/>
              </a:spcAft>
              <a:buSzPts val="1800"/>
              <a:buChar char="●"/>
            </a:pPr>
            <a:r>
              <a:rPr lang="en"/>
              <a:t>23% of MUO dogs had post-encephalitic epilepsy (PEE), of which 21% were drug-resistant. </a:t>
            </a:r>
            <a:endParaRPr/>
          </a:p>
          <a:p>
            <a:pPr indent="0" lvl="0" marL="0" rtl="0" algn="l">
              <a:lnSpc>
                <a:spcPct val="100000"/>
              </a:lnSpc>
              <a:spcBef>
                <a:spcPts val="0"/>
              </a:spcBef>
              <a:spcAft>
                <a:spcPts val="0"/>
              </a:spcAft>
              <a:buNone/>
            </a:pPr>
            <a:r>
              <a:rPr lang="en"/>
              <a:t>Seizures are prognostic:</a:t>
            </a:r>
            <a:endParaRPr/>
          </a:p>
          <a:p>
            <a:pPr indent="-342900" lvl="0" marL="457200" rtl="0" algn="l">
              <a:lnSpc>
                <a:spcPct val="100000"/>
              </a:lnSpc>
              <a:spcBef>
                <a:spcPts val="0"/>
              </a:spcBef>
              <a:spcAft>
                <a:spcPts val="0"/>
              </a:spcAft>
              <a:buSzPts val="1800"/>
              <a:buChar char="●"/>
            </a:pPr>
            <a:r>
              <a:rPr lang="en"/>
              <a:t>Associated with shorter survival times</a:t>
            </a:r>
            <a:endParaRPr/>
          </a:p>
          <a:p>
            <a:pPr indent="-342900" lvl="0" marL="457200" rtl="0" algn="l">
              <a:lnSpc>
                <a:spcPct val="100000"/>
              </a:lnSpc>
              <a:spcBef>
                <a:spcPts val="0"/>
              </a:spcBef>
              <a:spcAft>
                <a:spcPts val="0"/>
              </a:spcAft>
              <a:buSzPts val="1800"/>
              <a:buChar char="●"/>
            </a:pPr>
            <a:r>
              <a:rPr lang="en"/>
              <a:t>Seizures early on in course of disease were associated with higher-risk of developing PEE (+ hippocampal lesions on MRI). These dogs with PPE were younger and had lower survival times than those without PEE.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4"/>
          <p:cNvSpPr txBox="1"/>
          <p:nvPr>
            <p:ph type="title"/>
          </p:nvPr>
        </p:nvSpPr>
        <p:spPr>
          <a:xfrm>
            <a:off x="177525" y="9467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lang="en"/>
              <a:t>Necrotizing meningoencephalitis</a:t>
            </a:r>
            <a:endParaRPr/>
          </a:p>
        </p:txBody>
      </p:sp>
      <p:sp>
        <p:nvSpPr>
          <p:cNvPr id="126" name="Google Shape;126;p24"/>
          <p:cNvSpPr txBox="1"/>
          <p:nvPr>
            <p:ph idx="1" type="body"/>
          </p:nvPr>
        </p:nvSpPr>
        <p:spPr>
          <a:xfrm>
            <a:off x="177525" y="571025"/>
            <a:ext cx="8685900" cy="4260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Signalment: predominantly young to middle aged small breed dogs</a:t>
            </a:r>
            <a:endParaRPr/>
          </a:p>
          <a:p>
            <a:pPr indent="-342900" lvl="0" marL="457200" rtl="0" algn="l">
              <a:lnSpc>
                <a:spcPct val="100000"/>
              </a:lnSpc>
              <a:spcBef>
                <a:spcPts val="0"/>
              </a:spcBef>
              <a:spcAft>
                <a:spcPts val="0"/>
              </a:spcAft>
              <a:buSzPts val="1800"/>
              <a:buChar char="●"/>
            </a:pPr>
            <a:r>
              <a:rPr b="1" lang="en"/>
              <a:t>P</a:t>
            </a:r>
            <a:r>
              <a:rPr b="1" lang="en"/>
              <a:t>ug encephalitis (MS)</a:t>
            </a:r>
            <a:endParaRPr b="1"/>
          </a:p>
          <a:p>
            <a:pPr indent="-330200" lvl="1" marL="914400" rtl="0" algn="l">
              <a:lnSpc>
                <a:spcPct val="100000"/>
              </a:lnSpc>
              <a:spcBef>
                <a:spcPts val="0"/>
              </a:spcBef>
              <a:spcAft>
                <a:spcPts val="0"/>
              </a:spcAft>
              <a:buSzPts val="1600"/>
              <a:buChar char="○"/>
            </a:pPr>
            <a:r>
              <a:rPr lang="en" sz="1600"/>
              <a:t>Fawn-colored female pugs and dogs &lt;7 years old were more common than older individuals, males, and those of other colors.</a:t>
            </a:r>
            <a:endParaRPr sz="1600"/>
          </a:p>
          <a:p>
            <a:pPr indent="-330200" lvl="1" marL="914400" rtl="0" algn="l">
              <a:lnSpc>
                <a:spcPct val="100000"/>
              </a:lnSpc>
              <a:spcBef>
                <a:spcPts val="0"/>
              </a:spcBef>
              <a:spcAft>
                <a:spcPts val="0"/>
              </a:spcAft>
              <a:buSzPts val="1600"/>
              <a:buChar char="○"/>
            </a:pPr>
            <a:r>
              <a:rPr lang="en" sz="1600"/>
              <a:t>Genetic basis: susceptibility is associated with the dog leukocyte antigen (DLA) on chromosome 12. “Two identical copies of associated NME markers have a 12.75% risk of NME in their lifetime more than those with one copy or none.”</a:t>
            </a:r>
            <a:endParaRPr sz="1600"/>
          </a:p>
          <a:p>
            <a:pPr indent="-330200" lvl="1" marL="914400" rtl="0" algn="l">
              <a:lnSpc>
                <a:spcPct val="100000"/>
              </a:lnSpc>
              <a:spcBef>
                <a:spcPts val="0"/>
              </a:spcBef>
              <a:spcAft>
                <a:spcPts val="0"/>
              </a:spcAft>
              <a:buSzPts val="1600"/>
              <a:buChar char="○"/>
            </a:pPr>
            <a:r>
              <a:rPr lang="en" sz="1600"/>
              <a:t>Other breeds include Bichon, Maltese (</a:t>
            </a:r>
            <a:r>
              <a:rPr lang="en" sz="1600"/>
              <a:t>genetic factors)</a:t>
            </a:r>
            <a:r>
              <a:rPr lang="en" sz="1600"/>
              <a:t>, Chihuahua, Yorkie (</a:t>
            </a:r>
            <a:r>
              <a:rPr lang="en" sz="1600"/>
              <a:t>genetic factors)</a:t>
            </a:r>
            <a:r>
              <a:rPr lang="en" sz="1600"/>
              <a:t>, Pekingese, Frenchie, Brussels, Griffon, Shih -Tzu &amp; Lhasa-Apso</a:t>
            </a:r>
            <a:endParaRPr/>
          </a:p>
          <a:p>
            <a:pPr indent="0" lvl="0" marL="0" rtl="0" algn="l">
              <a:lnSpc>
                <a:spcPct val="100000"/>
              </a:lnSpc>
              <a:spcBef>
                <a:spcPts val="0"/>
              </a:spcBef>
              <a:spcAft>
                <a:spcPts val="0"/>
              </a:spcAft>
              <a:buNone/>
            </a:pPr>
            <a:r>
              <a:rPr lang="en"/>
              <a:t>Seizures are the most common C/S (+ brainstem signs in NLE/Yorkies)</a:t>
            </a:r>
            <a:endParaRPr/>
          </a:p>
          <a:p>
            <a:pPr indent="0" lvl="0" marL="0" rtl="0" algn="l">
              <a:lnSpc>
                <a:spcPct val="100000"/>
              </a:lnSpc>
              <a:spcBef>
                <a:spcPts val="0"/>
              </a:spcBef>
              <a:spcAft>
                <a:spcPts val="0"/>
              </a:spcAft>
              <a:buNone/>
            </a:pPr>
            <a:r>
              <a:rPr lang="en"/>
              <a:t>Characterized by multifocal </a:t>
            </a:r>
            <a:r>
              <a:rPr lang="en"/>
              <a:t>necrosis with mononuclear cell (lymphocytes, plasma cells, macrophages/histiocytes, aka nonsuppurative) infiltration in the meninges and perivascular spaces. Predilection for the white matter of the cerebrum</a:t>
            </a:r>
            <a:endParaRPr/>
          </a:p>
          <a:p>
            <a:pPr indent="-342900" lvl="0" marL="457200" rtl="0" algn="l">
              <a:lnSpc>
                <a:spcPct val="100000"/>
              </a:lnSpc>
              <a:spcBef>
                <a:spcPts val="0"/>
              </a:spcBef>
              <a:spcAft>
                <a:spcPts val="0"/>
              </a:spcAft>
              <a:buSzPts val="1800"/>
              <a:buChar char="●"/>
            </a:pPr>
            <a:r>
              <a:rPr lang="en"/>
              <a:t>Form granulomas around blood cells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5"/>
          <p:cNvSpPr txBox="1"/>
          <p:nvPr>
            <p:ph type="title"/>
          </p:nvPr>
        </p:nvSpPr>
        <p:spPr>
          <a:xfrm>
            <a:off x="177525" y="9467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lang="en"/>
              <a:t>Necrotizing meningoencephalitis</a:t>
            </a:r>
            <a:endParaRPr/>
          </a:p>
        </p:txBody>
      </p:sp>
      <p:sp>
        <p:nvSpPr>
          <p:cNvPr id="132" name="Google Shape;132;p25"/>
          <p:cNvSpPr txBox="1"/>
          <p:nvPr>
            <p:ph idx="1" type="body"/>
          </p:nvPr>
        </p:nvSpPr>
        <p:spPr>
          <a:xfrm>
            <a:off x="177525" y="571025"/>
            <a:ext cx="8736000" cy="4300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CSF analysis:</a:t>
            </a:r>
            <a:endParaRPr/>
          </a:p>
          <a:p>
            <a:pPr indent="-342900" lvl="0" marL="457200" rtl="0" algn="l">
              <a:lnSpc>
                <a:spcPct val="100000"/>
              </a:lnSpc>
              <a:spcBef>
                <a:spcPts val="0"/>
              </a:spcBef>
              <a:spcAft>
                <a:spcPts val="0"/>
              </a:spcAft>
              <a:buSzPts val="1800"/>
              <a:buChar char="●"/>
            </a:pPr>
            <a:r>
              <a:rPr lang="en"/>
              <a:t>antibodies against the Fibrillary Acid Glial (GFAP) protein have been used as a specific marker of this disease</a:t>
            </a:r>
            <a:endParaRPr/>
          </a:p>
          <a:p>
            <a:pPr indent="-342900" lvl="0" marL="457200" rtl="0" algn="l">
              <a:lnSpc>
                <a:spcPct val="100000"/>
              </a:lnSpc>
              <a:spcBef>
                <a:spcPts val="0"/>
              </a:spcBef>
              <a:spcAft>
                <a:spcPts val="0"/>
              </a:spcAft>
              <a:buSzPts val="1800"/>
              <a:buChar char="●"/>
            </a:pPr>
            <a:r>
              <a:rPr lang="en"/>
              <a:t> predominance of lymphocytes, histiocytes and plasma cells and a significant concentration of proteins. </a:t>
            </a:r>
            <a:endParaRPr/>
          </a:p>
          <a:p>
            <a:pPr indent="0" lvl="0" marL="0" rtl="0" algn="l">
              <a:lnSpc>
                <a:spcPct val="100000"/>
              </a:lnSpc>
              <a:spcBef>
                <a:spcPts val="0"/>
              </a:spcBef>
              <a:spcAft>
                <a:spcPts val="0"/>
              </a:spcAft>
              <a:buNone/>
            </a:pPr>
            <a:r>
              <a:rPr lang="en"/>
              <a:t>MRI: </a:t>
            </a:r>
            <a:endParaRPr/>
          </a:p>
          <a:p>
            <a:pPr indent="-342900" lvl="0" marL="457200" rtl="0" algn="l">
              <a:lnSpc>
                <a:spcPct val="100000"/>
              </a:lnSpc>
              <a:spcBef>
                <a:spcPts val="0"/>
              </a:spcBef>
              <a:spcAft>
                <a:spcPts val="0"/>
              </a:spcAft>
              <a:buSzPts val="1800"/>
              <a:buChar char="●"/>
            </a:pPr>
            <a:r>
              <a:rPr lang="en"/>
              <a:t>Asymmetric necrosis that affects both cerebral hemispheres</a:t>
            </a:r>
            <a:endParaRPr/>
          </a:p>
          <a:p>
            <a:pPr indent="-342900" lvl="0" marL="457200" rtl="0" algn="l">
              <a:spcBef>
                <a:spcPts val="0"/>
              </a:spcBef>
              <a:spcAft>
                <a:spcPts val="0"/>
              </a:spcAft>
              <a:buSzPts val="1800"/>
              <a:buChar char="●"/>
            </a:pPr>
            <a:r>
              <a:rPr lang="en"/>
              <a:t>Divided into cortex dominant and white matter dominant types (the latter of which represents necrotizing leukoencephalitis (NLE) which is common in Yorkies but can also occur in Chihuahuas &amp; Frenchies). </a:t>
            </a:r>
            <a:endParaRPr/>
          </a:p>
          <a:p>
            <a:pPr indent="-342900" lvl="0" marL="457200" rtl="0" algn="l">
              <a:spcBef>
                <a:spcPts val="0"/>
              </a:spcBef>
              <a:spcAft>
                <a:spcPts val="0"/>
              </a:spcAft>
              <a:buSzPts val="1800"/>
              <a:buChar char="●"/>
            </a:pPr>
            <a:r>
              <a:rPr lang="en"/>
              <a:t>Acute cases may not have necrotic changes so important to rule out distemper and document autoantibodies in CSF.</a:t>
            </a:r>
            <a:endParaRPr/>
          </a:p>
          <a:p>
            <a:pPr indent="-342900" lvl="0" marL="457200" rtl="0" algn="l">
              <a:spcBef>
                <a:spcPts val="0"/>
              </a:spcBef>
              <a:spcAft>
                <a:spcPts val="0"/>
              </a:spcAft>
              <a:buSzPts val="1800"/>
              <a:buChar char="●"/>
            </a:pPr>
            <a:r>
              <a:rPr lang="en"/>
              <a:t>Severe cases may also have minimal necrosis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6"/>
          <p:cNvSpPr txBox="1"/>
          <p:nvPr>
            <p:ph type="title"/>
          </p:nvPr>
        </p:nvSpPr>
        <p:spPr>
          <a:xfrm>
            <a:off x="171225" y="156250"/>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lang="en"/>
              <a:t>Granulomatous</a:t>
            </a:r>
            <a:r>
              <a:rPr lang="en"/>
              <a:t> meningoencephalitis</a:t>
            </a:r>
            <a:endParaRPr/>
          </a:p>
        </p:txBody>
      </p:sp>
      <p:sp>
        <p:nvSpPr>
          <p:cNvPr id="138" name="Google Shape;138;p26"/>
          <p:cNvSpPr txBox="1"/>
          <p:nvPr>
            <p:ph idx="1" type="body"/>
          </p:nvPr>
        </p:nvSpPr>
        <p:spPr>
          <a:xfrm>
            <a:off x="199650" y="830975"/>
            <a:ext cx="8744700" cy="4066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N</a:t>
            </a:r>
            <a:r>
              <a:rPr lang="en"/>
              <a:t>o specific breed predisposition however young adult, toy and terrier breeds overrepresented. </a:t>
            </a:r>
            <a:endParaRPr/>
          </a:p>
          <a:p>
            <a:pPr indent="-342900" lvl="0" marL="457200" rtl="0" algn="l">
              <a:lnSpc>
                <a:spcPct val="100000"/>
              </a:lnSpc>
              <a:spcBef>
                <a:spcPts val="0"/>
              </a:spcBef>
              <a:spcAft>
                <a:spcPts val="0"/>
              </a:spcAft>
              <a:buSzPts val="1800"/>
              <a:buChar char="●"/>
            </a:pPr>
            <a:r>
              <a:rPr lang="en"/>
              <a:t>Young to middle aged (6mo to 12 yrs, mean 5 years old)</a:t>
            </a:r>
            <a:endParaRPr/>
          </a:p>
          <a:p>
            <a:pPr indent="-342900" lvl="0" marL="457200" rtl="0" algn="l">
              <a:lnSpc>
                <a:spcPct val="100000"/>
              </a:lnSpc>
              <a:spcBef>
                <a:spcPts val="0"/>
              </a:spcBef>
              <a:spcAft>
                <a:spcPts val="0"/>
              </a:spcAft>
              <a:buSzPts val="1800"/>
              <a:buChar char="●"/>
            </a:pPr>
            <a:r>
              <a:rPr lang="en"/>
              <a:t>Female predisposition has been observed in the older literature but not in more recent articles</a:t>
            </a:r>
            <a:endParaRPr/>
          </a:p>
          <a:p>
            <a:pPr indent="0" lvl="0" marL="0" rtl="0" algn="l">
              <a:lnSpc>
                <a:spcPct val="100000"/>
              </a:lnSpc>
              <a:spcBef>
                <a:spcPts val="0"/>
              </a:spcBef>
              <a:spcAft>
                <a:spcPts val="0"/>
              </a:spcAft>
              <a:buNone/>
            </a:pPr>
            <a:r>
              <a:rPr lang="en"/>
              <a:t>Underlying cause &amp; genetic risk factors unknown</a:t>
            </a:r>
            <a:endParaRPr/>
          </a:p>
          <a:p>
            <a:pPr indent="0" lvl="0" marL="0" rtl="0" algn="l">
              <a:lnSpc>
                <a:spcPct val="100000"/>
              </a:lnSpc>
              <a:spcBef>
                <a:spcPts val="0"/>
              </a:spcBef>
              <a:spcAft>
                <a:spcPts val="0"/>
              </a:spcAft>
              <a:buNone/>
            </a:pPr>
            <a:r>
              <a:rPr lang="en"/>
              <a:t>Rapidly progressive signs including neck pain, vestibular dysfunction, paralysis, and seizures so neuro exam reflects lesions in multiple areas. </a:t>
            </a:r>
            <a:endParaRPr/>
          </a:p>
          <a:p>
            <a:pPr indent="0" lvl="0" marL="0" rtl="0" algn="l">
              <a:lnSpc>
                <a:spcPct val="100000"/>
              </a:lnSpc>
              <a:spcBef>
                <a:spcPts val="0"/>
              </a:spcBef>
              <a:spcAft>
                <a:spcPts val="0"/>
              </a:spcAft>
              <a:buNone/>
            </a:pPr>
            <a:r>
              <a:rPr lang="en"/>
              <a:t>C</a:t>
            </a:r>
            <a:r>
              <a:rPr lang="en"/>
              <a:t>haracterized by an accumulation of mononuclear cells (macrophages, lymphocytes) in the parenchyma and meninges of the brain (commonly brain stem) and spinal cord. </a:t>
            </a:r>
            <a:endParaRPr/>
          </a:p>
          <a:p>
            <a:pPr indent="-342900" lvl="0" marL="457200" rtl="0" algn="l">
              <a:lnSpc>
                <a:spcPct val="100000"/>
              </a:lnSpc>
              <a:spcBef>
                <a:spcPts val="0"/>
              </a:spcBef>
              <a:spcAft>
                <a:spcPts val="0"/>
              </a:spcAft>
              <a:buSzPts val="1800"/>
              <a:buChar char="●"/>
            </a:pPr>
            <a:r>
              <a:rPr lang="en"/>
              <a:t>Mild lesions: lymphocytes are predominant around blood vessels, forming a perivascular cuff</a:t>
            </a:r>
            <a:endParaRPr/>
          </a:p>
          <a:p>
            <a:pPr indent="-342900" lvl="0" marL="457200" rtl="0" algn="l">
              <a:lnSpc>
                <a:spcPct val="100000"/>
              </a:lnSpc>
              <a:spcBef>
                <a:spcPts val="0"/>
              </a:spcBef>
              <a:spcAft>
                <a:spcPts val="0"/>
              </a:spcAft>
              <a:buSzPts val="1800"/>
              <a:buChar char="●"/>
            </a:pPr>
            <a:r>
              <a:rPr lang="en"/>
              <a:t>Moderate to severe lesions: many epithelioid macrophages present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7"/>
          <p:cNvSpPr txBox="1"/>
          <p:nvPr>
            <p:ph type="title"/>
          </p:nvPr>
        </p:nvSpPr>
        <p:spPr>
          <a:xfrm>
            <a:off x="151100" y="14617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lang="en"/>
              <a:t>Granulomatous meningoencephalitis</a:t>
            </a:r>
            <a:endParaRPr/>
          </a:p>
        </p:txBody>
      </p:sp>
      <p:sp>
        <p:nvSpPr>
          <p:cNvPr id="144" name="Google Shape;144;p27"/>
          <p:cNvSpPr txBox="1"/>
          <p:nvPr>
            <p:ph idx="1" type="body"/>
          </p:nvPr>
        </p:nvSpPr>
        <p:spPr>
          <a:xfrm>
            <a:off x="199650" y="830975"/>
            <a:ext cx="8744700" cy="4066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000"/>
              <a:t>Lesions may be disseminated, focal, or ocular:</a:t>
            </a:r>
            <a:endParaRPr sz="2000"/>
          </a:p>
          <a:p>
            <a:pPr indent="-355600" lvl="0" marL="457200" rtl="0" algn="l">
              <a:lnSpc>
                <a:spcPct val="100000"/>
              </a:lnSpc>
              <a:spcBef>
                <a:spcPts val="0"/>
              </a:spcBef>
              <a:spcAft>
                <a:spcPts val="0"/>
              </a:spcAft>
              <a:buSzPts val="2000"/>
              <a:buChar char="●"/>
            </a:pPr>
            <a:r>
              <a:rPr lang="en" sz="2000"/>
              <a:t>Cervical pain in either</a:t>
            </a:r>
            <a:endParaRPr sz="2000"/>
          </a:p>
          <a:p>
            <a:pPr indent="-355600" lvl="0" marL="457200" rtl="0" algn="l">
              <a:lnSpc>
                <a:spcPct val="100000"/>
              </a:lnSpc>
              <a:spcBef>
                <a:spcPts val="0"/>
              </a:spcBef>
              <a:spcAft>
                <a:spcPts val="0"/>
              </a:spcAft>
              <a:buSzPts val="2000"/>
              <a:buChar char="●"/>
            </a:pPr>
            <a:r>
              <a:rPr lang="en" sz="2000"/>
              <a:t>Disseminated form: </a:t>
            </a:r>
            <a:endParaRPr sz="2000"/>
          </a:p>
          <a:p>
            <a:pPr indent="-342900" lvl="1" marL="914400" rtl="0" algn="l">
              <a:lnSpc>
                <a:spcPct val="100000"/>
              </a:lnSpc>
              <a:spcBef>
                <a:spcPts val="0"/>
              </a:spcBef>
              <a:spcAft>
                <a:spcPts val="0"/>
              </a:spcAft>
              <a:buSzPts val="1800"/>
              <a:buChar char="○"/>
            </a:pPr>
            <a:r>
              <a:rPr lang="en" sz="1800"/>
              <a:t>lesions distributed throughout the CNS (worst prognosis)</a:t>
            </a:r>
            <a:endParaRPr sz="1800"/>
          </a:p>
          <a:p>
            <a:pPr indent="-342900" lvl="1" marL="914400" rtl="0" algn="l">
              <a:lnSpc>
                <a:spcPct val="100000"/>
              </a:lnSpc>
              <a:spcBef>
                <a:spcPts val="0"/>
              </a:spcBef>
              <a:spcAft>
                <a:spcPts val="0"/>
              </a:spcAft>
              <a:buSzPts val="1800"/>
              <a:buChar char="○"/>
            </a:pPr>
            <a:r>
              <a:rPr lang="en" sz="1800"/>
              <a:t>predilection for the white matter of the cerebrum, cerebellum, caudal aspect of the brainstem, and cervical spinal segments</a:t>
            </a:r>
            <a:endParaRPr sz="1800"/>
          </a:p>
          <a:p>
            <a:pPr indent="-342900" lvl="1" marL="914400" rtl="0" algn="l">
              <a:lnSpc>
                <a:spcPct val="100000"/>
              </a:lnSpc>
              <a:spcBef>
                <a:spcPts val="0"/>
              </a:spcBef>
              <a:spcAft>
                <a:spcPts val="0"/>
              </a:spcAft>
              <a:buSzPts val="1800"/>
              <a:buChar char="○"/>
            </a:pPr>
            <a:r>
              <a:rPr lang="en" sz="1800"/>
              <a:t>at least two of these structures are involved: optic nerve, forebrain, cerebellum, brainstem, spinal cord, or meninges</a:t>
            </a:r>
            <a:endParaRPr sz="1800"/>
          </a:p>
          <a:p>
            <a:pPr indent="-342900" lvl="1" marL="914400" rtl="0" algn="l">
              <a:lnSpc>
                <a:spcPct val="100000"/>
              </a:lnSpc>
              <a:spcBef>
                <a:spcPts val="0"/>
              </a:spcBef>
              <a:spcAft>
                <a:spcPts val="0"/>
              </a:spcAft>
              <a:buSzPts val="1800"/>
              <a:buChar char="○"/>
            </a:pPr>
            <a:r>
              <a:rPr lang="en" sz="1800"/>
              <a:t>+/- fever</a:t>
            </a:r>
            <a:endParaRPr sz="18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8"/>
          <p:cNvSpPr txBox="1"/>
          <p:nvPr>
            <p:ph type="title"/>
          </p:nvPr>
        </p:nvSpPr>
        <p:spPr>
          <a:xfrm>
            <a:off x="171225" y="156250"/>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lang="en"/>
              <a:t>Granulomatous meningoencephalitis</a:t>
            </a:r>
            <a:endParaRPr/>
          </a:p>
        </p:txBody>
      </p:sp>
      <p:sp>
        <p:nvSpPr>
          <p:cNvPr id="150" name="Google Shape;150;p28"/>
          <p:cNvSpPr txBox="1"/>
          <p:nvPr>
            <p:ph idx="1" type="body"/>
          </p:nvPr>
        </p:nvSpPr>
        <p:spPr>
          <a:xfrm>
            <a:off x="171225" y="823275"/>
            <a:ext cx="8891100" cy="45069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Lesions may be disseminated, focal, or ocular:</a:t>
            </a:r>
            <a:endParaRPr sz="1500"/>
          </a:p>
          <a:p>
            <a:pPr indent="-342900" lvl="0" marL="457200" rtl="0" algn="l">
              <a:lnSpc>
                <a:spcPct val="100000"/>
              </a:lnSpc>
              <a:spcBef>
                <a:spcPts val="0"/>
              </a:spcBef>
              <a:spcAft>
                <a:spcPts val="0"/>
              </a:spcAft>
              <a:buSzPts val="1800"/>
              <a:buChar char="●"/>
            </a:pPr>
            <a:r>
              <a:rPr lang="en"/>
              <a:t>The focal form: single granulomatous mass (often in the cerebrum) with smaller disseminated lesions. </a:t>
            </a:r>
            <a:endParaRPr/>
          </a:p>
          <a:p>
            <a:pPr indent="-298450" lvl="1" marL="914400" rtl="0" algn="l">
              <a:lnSpc>
                <a:spcPct val="100000"/>
              </a:lnSpc>
              <a:spcBef>
                <a:spcPts val="0"/>
              </a:spcBef>
              <a:spcAft>
                <a:spcPts val="0"/>
              </a:spcAft>
              <a:buSzPts val="1100"/>
              <a:buChar char="○"/>
            </a:pPr>
            <a:r>
              <a:rPr lang="en" sz="1500"/>
              <a:t>C/S suggestive of a single, space-occupying lesion (ddx: CNS malignant histiocytosis and primary CNS lymphosarcoma)</a:t>
            </a:r>
            <a:endParaRPr sz="1500"/>
          </a:p>
          <a:p>
            <a:pPr indent="-298450" lvl="1" marL="914400" rtl="0" algn="l">
              <a:lnSpc>
                <a:spcPct val="100000"/>
              </a:lnSpc>
              <a:spcBef>
                <a:spcPts val="0"/>
              </a:spcBef>
              <a:spcAft>
                <a:spcPts val="0"/>
              </a:spcAft>
              <a:buSzPts val="1100"/>
              <a:buChar char="○"/>
            </a:pPr>
            <a:r>
              <a:rPr lang="en" sz="1500"/>
              <a:t>chronic, gradually progressive signs, and can mimic C/S of a tumor</a:t>
            </a:r>
            <a:endParaRPr sz="1500"/>
          </a:p>
          <a:p>
            <a:pPr indent="-323850" lvl="1" marL="914400" rtl="0" algn="l">
              <a:lnSpc>
                <a:spcPct val="100000"/>
              </a:lnSpc>
              <a:spcBef>
                <a:spcPts val="0"/>
              </a:spcBef>
              <a:spcAft>
                <a:spcPts val="0"/>
              </a:spcAft>
              <a:buSzPts val="1500"/>
              <a:buChar char="○"/>
            </a:pPr>
            <a:r>
              <a:rPr lang="en" sz="1500"/>
              <a:t>Seizures common C/S</a:t>
            </a:r>
            <a:endParaRPr sz="1500"/>
          </a:p>
          <a:p>
            <a:pPr indent="-323850" lvl="1" marL="914400" rtl="0" algn="l">
              <a:lnSpc>
                <a:spcPct val="100000"/>
              </a:lnSpc>
              <a:spcBef>
                <a:spcPts val="0"/>
              </a:spcBef>
              <a:spcAft>
                <a:spcPts val="0"/>
              </a:spcAft>
              <a:buSzPts val="1500"/>
              <a:buChar char="○"/>
            </a:pPr>
            <a:r>
              <a:rPr lang="en" sz="1500"/>
              <a:t>Best survival</a:t>
            </a:r>
            <a:endParaRPr sz="1500"/>
          </a:p>
          <a:p>
            <a:pPr indent="-342900" lvl="0" marL="457200" rtl="0" algn="l">
              <a:spcBef>
                <a:spcPts val="0"/>
              </a:spcBef>
              <a:spcAft>
                <a:spcPts val="0"/>
              </a:spcAft>
              <a:buSzPts val="1800"/>
              <a:buChar char="●"/>
            </a:pPr>
            <a:r>
              <a:rPr lang="en"/>
              <a:t>Ocular form (least common): </a:t>
            </a:r>
            <a:endParaRPr/>
          </a:p>
          <a:p>
            <a:pPr indent="-323850" lvl="0" marL="914400" rtl="0" algn="l">
              <a:spcBef>
                <a:spcPts val="0"/>
              </a:spcBef>
              <a:spcAft>
                <a:spcPts val="0"/>
              </a:spcAft>
              <a:buSzPts val="1500"/>
              <a:buChar char="●"/>
            </a:pPr>
            <a:r>
              <a:rPr lang="en" sz="1500"/>
              <a:t>Acute onset of visual impairment</a:t>
            </a:r>
            <a:endParaRPr sz="1500"/>
          </a:p>
          <a:p>
            <a:pPr indent="-323850" lvl="0" marL="914400" rtl="0" algn="l">
              <a:spcBef>
                <a:spcPts val="0"/>
              </a:spcBef>
              <a:spcAft>
                <a:spcPts val="0"/>
              </a:spcAft>
              <a:buSzPts val="1500"/>
              <a:buChar char="●"/>
            </a:pPr>
            <a:r>
              <a:rPr lang="en" sz="1500"/>
              <a:t>Unilateral or bilateral dilated pupils that are unresponsive to light stimulation as a result of optic neuritis. </a:t>
            </a:r>
            <a:endParaRPr sz="1500"/>
          </a:p>
          <a:p>
            <a:pPr indent="-323850" lvl="0" marL="914400" rtl="0" algn="l">
              <a:spcBef>
                <a:spcPts val="0"/>
              </a:spcBef>
              <a:spcAft>
                <a:spcPts val="0"/>
              </a:spcAft>
              <a:buSzPts val="1500"/>
              <a:buChar char="●"/>
            </a:pPr>
            <a:r>
              <a:rPr lang="en" sz="1500"/>
              <a:t>Fundic exam may reveal a hyperemic, edematous disk (optic neuritis) +/- dilation of vessels and focal hemorrhage</a:t>
            </a:r>
            <a:endParaRPr sz="1500"/>
          </a:p>
          <a:p>
            <a:pPr indent="-323850" lvl="0" marL="914400" rtl="0" algn="l">
              <a:spcBef>
                <a:spcPts val="0"/>
              </a:spcBef>
              <a:spcAft>
                <a:spcPts val="0"/>
              </a:spcAft>
              <a:buSzPts val="1500"/>
              <a:buChar char="●"/>
            </a:pPr>
            <a:r>
              <a:rPr lang="en" sz="1500"/>
              <a:t>May go one to develop the disseminated or focal form of the disease</a:t>
            </a:r>
            <a:endParaRPr sz="15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9"/>
          <p:cNvSpPr txBox="1"/>
          <p:nvPr>
            <p:ph type="title"/>
          </p:nvPr>
        </p:nvSpPr>
        <p:spPr>
          <a:xfrm>
            <a:off x="109350" y="936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Differentiating </a:t>
            </a:r>
            <a:r>
              <a:rPr lang="en"/>
              <a:t>GME vs NME vs NLE</a:t>
            </a:r>
            <a:endParaRPr/>
          </a:p>
        </p:txBody>
      </p:sp>
      <p:sp>
        <p:nvSpPr>
          <p:cNvPr id="156" name="Google Shape;156;p29"/>
          <p:cNvSpPr txBox="1"/>
          <p:nvPr>
            <p:ph idx="1" type="body"/>
          </p:nvPr>
        </p:nvSpPr>
        <p:spPr>
          <a:xfrm>
            <a:off x="236400" y="686700"/>
            <a:ext cx="8671200" cy="377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t>A</a:t>
            </a:r>
            <a:r>
              <a:rPr lang="en" sz="2100"/>
              <a:t>nti-astrocyte autoantibody was recently identified in the cerebrospinal fluid (CSF) of dogs with GME &amp; NME indicating a possible relationship between these two diseases and the autoantibody. </a:t>
            </a:r>
            <a:endParaRPr sz="2100"/>
          </a:p>
          <a:p>
            <a:pPr indent="-361950" lvl="0" marL="457200" rtl="0" algn="l">
              <a:spcBef>
                <a:spcPts val="1600"/>
              </a:spcBef>
              <a:spcAft>
                <a:spcPts val="0"/>
              </a:spcAft>
              <a:buSzPts val="2100"/>
              <a:buChar char="●"/>
            </a:pPr>
            <a:r>
              <a:rPr lang="en" sz="2100"/>
              <a:t> cause of or consequence of inflammation?</a:t>
            </a:r>
            <a:endParaRPr sz="2100"/>
          </a:p>
          <a:p>
            <a:pPr indent="0" lvl="0" marL="0" rtl="0" algn="l">
              <a:spcBef>
                <a:spcPts val="1600"/>
              </a:spcBef>
              <a:spcAft>
                <a:spcPts val="0"/>
              </a:spcAft>
              <a:buNone/>
            </a:pPr>
            <a:r>
              <a:rPr lang="en" sz="2100"/>
              <a:t>Pathologic features and lesion distribution distinguish amongst the three</a:t>
            </a:r>
            <a:endParaRPr sz="1900"/>
          </a:p>
          <a:p>
            <a:pPr indent="-349250" lvl="0" marL="457200" rtl="0" algn="l">
              <a:spcBef>
                <a:spcPts val="1600"/>
              </a:spcBef>
              <a:spcAft>
                <a:spcPts val="0"/>
              </a:spcAft>
              <a:buSzPts val="1900"/>
              <a:buChar char="●"/>
            </a:pPr>
            <a:r>
              <a:rPr lang="en" sz="1900"/>
              <a:t>NME: lymphocytic, plasmacytic, and histiocytic infiltration and extensive parenchymal necrosis restricted to the cerebral hemispheres. </a:t>
            </a:r>
            <a:endParaRPr sz="1900"/>
          </a:p>
          <a:p>
            <a:pPr indent="-349250" lvl="0" marL="457200" rtl="0" algn="l">
              <a:spcBef>
                <a:spcPts val="0"/>
              </a:spcBef>
              <a:spcAft>
                <a:spcPts val="0"/>
              </a:spcAft>
              <a:buSzPts val="1900"/>
              <a:buChar char="●"/>
            </a:pPr>
            <a:r>
              <a:rPr lang="en" sz="1900"/>
              <a:t>NLE: necrosis of the brainstem in addition to cerebral lesions. </a:t>
            </a:r>
            <a:endParaRPr sz="21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30"/>
          <p:cNvSpPr txBox="1"/>
          <p:nvPr>
            <p:ph type="title"/>
          </p:nvPr>
        </p:nvSpPr>
        <p:spPr>
          <a:xfrm>
            <a:off x="190900" y="2739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Eosinophilic Meningoencephalitis</a:t>
            </a:r>
            <a:endParaRPr/>
          </a:p>
        </p:txBody>
      </p:sp>
      <p:sp>
        <p:nvSpPr>
          <p:cNvPr id="162" name="Google Shape;162;p30"/>
          <p:cNvSpPr txBox="1"/>
          <p:nvPr>
            <p:ph idx="1" type="body"/>
          </p:nvPr>
        </p:nvSpPr>
        <p:spPr>
          <a:xfrm>
            <a:off x="190900" y="805250"/>
            <a:ext cx="8813400" cy="41067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Rare</a:t>
            </a:r>
            <a:endParaRPr/>
          </a:p>
          <a:p>
            <a:pPr indent="-342900" lvl="0" marL="457200" rtl="0" algn="l">
              <a:spcBef>
                <a:spcPts val="0"/>
              </a:spcBef>
              <a:spcAft>
                <a:spcPts val="0"/>
              </a:spcAft>
              <a:buSzPts val="1800"/>
              <a:buChar char="●"/>
            </a:pPr>
            <a:r>
              <a:rPr lang="en"/>
              <a:t>Y</a:t>
            </a:r>
            <a:r>
              <a:rPr lang="en"/>
              <a:t>ounger, male, large-breed dogs</a:t>
            </a:r>
            <a:endParaRPr/>
          </a:p>
          <a:p>
            <a:pPr indent="-342900" lvl="0" marL="457200" rtl="0" algn="l">
              <a:spcBef>
                <a:spcPts val="0"/>
              </a:spcBef>
              <a:spcAft>
                <a:spcPts val="0"/>
              </a:spcAft>
              <a:buSzPts val="1800"/>
              <a:buChar char="●"/>
            </a:pPr>
            <a:r>
              <a:rPr lang="en"/>
              <a:t>Most common signs include </a:t>
            </a:r>
            <a:r>
              <a:rPr lang="en"/>
              <a:t>mentation changes, seizures, proprioceptive deficits, visual deficits &amp; reduced/absent menace response consistent with a diffuse forebrain neurolocalization. +/- vestibular signs</a:t>
            </a:r>
            <a:endParaRPr/>
          </a:p>
          <a:p>
            <a:pPr indent="-342900" lvl="0" marL="457200" rtl="0" algn="l">
              <a:spcBef>
                <a:spcPts val="0"/>
              </a:spcBef>
              <a:spcAft>
                <a:spcPts val="0"/>
              </a:spcAft>
              <a:buSzPts val="1800"/>
              <a:buChar char="●"/>
            </a:pPr>
            <a:r>
              <a:rPr lang="en"/>
              <a:t>CSF: eosinophilic pleocytosis</a:t>
            </a:r>
            <a:endParaRPr/>
          </a:p>
          <a:p>
            <a:pPr indent="-342900" lvl="0" marL="457200" rtl="0" algn="l">
              <a:spcBef>
                <a:spcPts val="0"/>
              </a:spcBef>
              <a:spcAft>
                <a:spcPts val="0"/>
              </a:spcAft>
              <a:buSzPts val="1800"/>
              <a:buChar char="●"/>
            </a:pPr>
            <a:r>
              <a:rPr lang="en"/>
              <a:t>MRI: most commonly diffuse cerebrocortical meningitis and cortical (polio)encephalitis</a:t>
            </a:r>
            <a:endParaRPr/>
          </a:p>
          <a:p>
            <a:pPr indent="-342900" lvl="0" marL="457200" rtl="0" algn="l">
              <a:spcBef>
                <a:spcPts val="0"/>
              </a:spcBef>
              <a:spcAft>
                <a:spcPts val="0"/>
              </a:spcAft>
              <a:buSzPts val="1800"/>
              <a:buChar char="●"/>
            </a:pPr>
            <a:r>
              <a:rPr lang="en"/>
              <a:t>Can be associated with:</a:t>
            </a:r>
            <a:endParaRPr/>
          </a:p>
          <a:p>
            <a:pPr indent="-317500" lvl="1" marL="914400" rtl="0" algn="l">
              <a:spcBef>
                <a:spcPts val="0"/>
              </a:spcBef>
              <a:spcAft>
                <a:spcPts val="0"/>
              </a:spcAft>
              <a:buSzPts val="1400"/>
              <a:buChar char="○"/>
            </a:pPr>
            <a:r>
              <a:rPr lang="en"/>
              <a:t>Infectious diseases such as neospora, less commonly toxoplasma, angiostrongylus vasorum, prototheca, cryptococcus, distemper, rabies, and bacterial encephalitis. </a:t>
            </a:r>
            <a:endParaRPr/>
          </a:p>
          <a:p>
            <a:pPr indent="-317500" lvl="1" marL="914400" rtl="0" algn="l">
              <a:spcBef>
                <a:spcPts val="0"/>
              </a:spcBef>
              <a:spcAft>
                <a:spcPts val="0"/>
              </a:spcAft>
              <a:buSzPts val="1400"/>
              <a:buChar char="○"/>
            </a:pPr>
            <a:r>
              <a:rPr lang="en"/>
              <a:t>Non-infectious diseases including neoplasia, infarction, shunt placement, and trauma. </a:t>
            </a:r>
            <a:endParaRPr/>
          </a:p>
          <a:p>
            <a:pPr indent="-317500" lvl="1" marL="914400" rtl="0" algn="l">
              <a:spcBef>
                <a:spcPts val="0"/>
              </a:spcBef>
              <a:spcAft>
                <a:spcPts val="0"/>
              </a:spcAft>
              <a:buSzPts val="1400"/>
              <a:buChar char="○"/>
            </a:pPr>
            <a:r>
              <a:rPr lang="en"/>
              <a:t>If no cause is found, then it is considered EM of unknown origin.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31"/>
          <p:cNvSpPr txBox="1"/>
          <p:nvPr>
            <p:ph type="title"/>
          </p:nvPr>
        </p:nvSpPr>
        <p:spPr>
          <a:xfrm>
            <a:off x="147125" y="1569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Steroid Responsive Meningitis Arteritis</a:t>
            </a:r>
            <a:endParaRPr/>
          </a:p>
        </p:txBody>
      </p:sp>
      <p:sp>
        <p:nvSpPr>
          <p:cNvPr id="168" name="Google Shape;168;p31"/>
          <p:cNvSpPr txBox="1"/>
          <p:nvPr>
            <p:ph idx="1" type="body"/>
          </p:nvPr>
        </p:nvSpPr>
        <p:spPr>
          <a:xfrm>
            <a:off x="0" y="586700"/>
            <a:ext cx="8934900" cy="4453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Dogs &lt; 2yrs old and typically of l</a:t>
            </a:r>
            <a:r>
              <a:rPr lang="en"/>
              <a:t>arger breed (bermese, boxers, akitas, beagles, GSD)</a:t>
            </a:r>
            <a:endParaRPr/>
          </a:p>
          <a:p>
            <a:pPr indent="-342900" lvl="0" marL="457200" rtl="0" algn="l">
              <a:spcBef>
                <a:spcPts val="0"/>
              </a:spcBef>
              <a:spcAft>
                <a:spcPts val="0"/>
              </a:spcAft>
              <a:buSzPts val="1800"/>
              <a:buChar char="●"/>
            </a:pPr>
            <a:r>
              <a:rPr lang="en"/>
              <a:t>Waxing and waning clinical signs of meningitis including </a:t>
            </a:r>
            <a:r>
              <a:rPr b="1" lang="en"/>
              <a:t>fever, cervical pain, hyperesthesia and stiff gait.</a:t>
            </a:r>
            <a:r>
              <a:rPr lang="en"/>
              <a:t> Less likely neurologic deficits.</a:t>
            </a:r>
            <a:endParaRPr/>
          </a:p>
          <a:p>
            <a:pPr indent="-342900" lvl="0" marL="457200" rtl="0" algn="l">
              <a:spcBef>
                <a:spcPts val="0"/>
              </a:spcBef>
              <a:spcAft>
                <a:spcPts val="0"/>
              </a:spcAft>
              <a:buSzPts val="1800"/>
              <a:buChar char="●"/>
            </a:pPr>
            <a:r>
              <a:rPr lang="en"/>
              <a:t>2002 JVIM article found as many as 50% of dogs with IMPA and spinal pain had SRMA</a:t>
            </a:r>
            <a:endParaRPr/>
          </a:p>
          <a:p>
            <a:pPr indent="-342900" lvl="0" marL="457200" rtl="0" algn="l">
              <a:spcBef>
                <a:spcPts val="0"/>
              </a:spcBef>
              <a:spcAft>
                <a:spcPts val="0"/>
              </a:spcAft>
              <a:buSzPts val="1800"/>
              <a:buChar char="●"/>
            </a:pPr>
            <a:r>
              <a:rPr lang="en"/>
              <a:t>CBC: leukocytosis +/- left shift</a:t>
            </a:r>
            <a:endParaRPr/>
          </a:p>
          <a:p>
            <a:pPr indent="-342900" lvl="0" marL="457200" rtl="0" algn="l">
              <a:spcBef>
                <a:spcPts val="0"/>
              </a:spcBef>
              <a:spcAft>
                <a:spcPts val="0"/>
              </a:spcAft>
              <a:buSzPts val="1800"/>
              <a:buChar char="●"/>
            </a:pPr>
            <a:r>
              <a:rPr lang="en"/>
              <a:t>CSF: marked neutrophilic pleocytosis with increase in TP </a:t>
            </a:r>
            <a:endParaRPr/>
          </a:p>
          <a:p>
            <a:pPr indent="-317500" lvl="1" marL="914400" rtl="0" algn="l">
              <a:spcBef>
                <a:spcPts val="0"/>
              </a:spcBef>
              <a:spcAft>
                <a:spcPts val="0"/>
              </a:spcAft>
              <a:buSzPts val="1400"/>
              <a:buChar char="○"/>
            </a:pPr>
            <a:r>
              <a:rPr lang="en"/>
              <a:t>may be normal if chronic or recurrent so can measure IgA CSF &amp; serum (ddx for inc levels is distempter virus)</a:t>
            </a:r>
            <a:endParaRPr/>
          </a:p>
          <a:p>
            <a:pPr indent="-342900" lvl="0" marL="457200" rtl="0" algn="l">
              <a:spcBef>
                <a:spcPts val="0"/>
              </a:spcBef>
              <a:spcAft>
                <a:spcPts val="0"/>
              </a:spcAft>
              <a:buSzPts val="1800"/>
              <a:buChar char="●"/>
            </a:pPr>
            <a:r>
              <a:rPr lang="en"/>
              <a:t>Concurrent mild i</a:t>
            </a:r>
            <a:r>
              <a:rPr lang="en"/>
              <a:t>mmune-mediated </a:t>
            </a:r>
            <a:r>
              <a:rPr lang="en"/>
              <a:t>vasculitis </a:t>
            </a:r>
            <a:endParaRPr/>
          </a:p>
          <a:p>
            <a:pPr indent="-342900" lvl="0" marL="457200" rtl="0" algn="l">
              <a:spcBef>
                <a:spcPts val="0"/>
              </a:spcBef>
              <a:spcAft>
                <a:spcPts val="0"/>
              </a:spcAft>
              <a:buSzPts val="1800"/>
              <a:buChar char="●"/>
            </a:pPr>
            <a:r>
              <a:rPr lang="en"/>
              <a:t>Tx: immunosuppression with steroids → treat long term and taper slowly over several months. </a:t>
            </a:r>
            <a:endParaRPr/>
          </a:p>
          <a:p>
            <a:pPr indent="-342900" lvl="0" marL="457200" rtl="0" algn="l">
              <a:spcBef>
                <a:spcPts val="0"/>
              </a:spcBef>
              <a:spcAft>
                <a:spcPts val="0"/>
              </a:spcAft>
              <a:buSzPts val="1800"/>
              <a:buChar char="●"/>
            </a:pPr>
            <a:r>
              <a:rPr lang="en"/>
              <a:t>Px: if responds to treatment, prognosis is good</a:t>
            </a:r>
            <a:endParaRPr/>
          </a:p>
          <a:p>
            <a:pPr indent="-304800" lvl="0" marL="457200" rtl="0" algn="l">
              <a:lnSpc>
                <a:spcPct val="133600"/>
              </a:lnSpc>
              <a:spcBef>
                <a:spcPts val="0"/>
              </a:spcBef>
              <a:spcAft>
                <a:spcPts val="0"/>
              </a:spcAft>
              <a:buSzPts val="1200"/>
              <a:buChar char="●"/>
            </a:pPr>
            <a:r>
              <a:t/>
            </a:r>
            <a:endParaRPr sz="12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Outline</a:t>
            </a:r>
            <a:endParaRPr/>
          </a:p>
        </p:txBody>
      </p:sp>
      <p:sp>
        <p:nvSpPr>
          <p:cNvPr id="61" name="Google Shape;61;p14"/>
          <p:cNvSpPr txBox="1"/>
          <p:nvPr>
            <p:ph idx="1" type="body"/>
          </p:nvPr>
        </p:nvSpPr>
        <p:spPr>
          <a:xfrm>
            <a:off x="311700" y="936300"/>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2000"/>
              <a:t>Inflammatory</a:t>
            </a:r>
            <a:endParaRPr b="1" sz="2000"/>
          </a:p>
          <a:p>
            <a:pPr indent="-349250" lvl="0" marL="457200" rtl="0" algn="l">
              <a:lnSpc>
                <a:spcPct val="100000"/>
              </a:lnSpc>
              <a:spcBef>
                <a:spcPts val="0"/>
              </a:spcBef>
              <a:spcAft>
                <a:spcPts val="0"/>
              </a:spcAft>
              <a:buSzPts val="1900"/>
              <a:buChar char="●"/>
            </a:pPr>
            <a:r>
              <a:rPr lang="en" sz="1900"/>
              <a:t>NME</a:t>
            </a:r>
            <a:endParaRPr sz="1900"/>
          </a:p>
          <a:p>
            <a:pPr indent="-349250" lvl="0" marL="457200" rtl="0" algn="l">
              <a:lnSpc>
                <a:spcPct val="100000"/>
              </a:lnSpc>
              <a:spcBef>
                <a:spcPts val="0"/>
              </a:spcBef>
              <a:spcAft>
                <a:spcPts val="0"/>
              </a:spcAft>
              <a:buSzPts val="1900"/>
              <a:buChar char="●"/>
            </a:pPr>
            <a:r>
              <a:rPr lang="en" sz="1900"/>
              <a:t>NLE</a:t>
            </a:r>
            <a:endParaRPr sz="1900"/>
          </a:p>
          <a:p>
            <a:pPr indent="-349250" lvl="0" marL="457200" rtl="0" algn="l">
              <a:lnSpc>
                <a:spcPct val="100000"/>
              </a:lnSpc>
              <a:spcBef>
                <a:spcPts val="0"/>
              </a:spcBef>
              <a:spcAft>
                <a:spcPts val="0"/>
              </a:spcAft>
              <a:buSzPts val="1900"/>
              <a:buChar char="●"/>
            </a:pPr>
            <a:r>
              <a:rPr lang="en" sz="1900"/>
              <a:t>GME</a:t>
            </a:r>
            <a:endParaRPr sz="1900"/>
          </a:p>
          <a:p>
            <a:pPr indent="-349250" lvl="0" marL="457200" rtl="0" algn="l">
              <a:lnSpc>
                <a:spcPct val="100000"/>
              </a:lnSpc>
              <a:spcBef>
                <a:spcPts val="0"/>
              </a:spcBef>
              <a:spcAft>
                <a:spcPts val="0"/>
              </a:spcAft>
              <a:buSzPts val="1900"/>
              <a:buChar char="●"/>
            </a:pPr>
            <a:r>
              <a:rPr lang="en" sz="1900"/>
              <a:t>SRMA</a:t>
            </a:r>
            <a:endParaRPr sz="1900"/>
          </a:p>
          <a:p>
            <a:pPr indent="0" lvl="0" marL="0" rtl="0" algn="l">
              <a:lnSpc>
                <a:spcPct val="100000"/>
              </a:lnSpc>
              <a:spcBef>
                <a:spcPts val="0"/>
              </a:spcBef>
              <a:spcAft>
                <a:spcPts val="0"/>
              </a:spcAft>
              <a:buNone/>
            </a:pPr>
            <a:r>
              <a:rPr b="1" lang="en" sz="2000"/>
              <a:t>Infectious</a:t>
            </a:r>
            <a:endParaRPr b="1" sz="2000"/>
          </a:p>
          <a:p>
            <a:pPr indent="-349250" lvl="0" marL="457200" rtl="0" algn="l">
              <a:lnSpc>
                <a:spcPct val="100000"/>
              </a:lnSpc>
              <a:spcBef>
                <a:spcPts val="0"/>
              </a:spcBef>
              <a:spcAft>
                <a:spcPts val="0"/>
              </a:spcAft>
              <a:buSzPts val="1900"/>
              <a:buChar char="●"/>
            </a:pPr>
            <a:r>
              <a:rPr lang="en" sz="1900"/>
              <a:t>Bacterial: Meningitis, Diskospondylitis</a:t>
            </a:r>
            <a:endParaRPr sz="1900"/>
          </a:p>
          <a:p>
            <a:pPr indent="-349250" lvl="0" marL="457200" rtl="0" algn="l">
              <a:lnSpc>
                <a:spcPct val="100000"/>
              </a:lnSpc>
              <a:spcBef>
                <a:spcPts val="0"/>
              </a:spcBef>
              <a:spcAft>
                <a:spcPts val="0"/>
              </a:spcAft>
              <a:buSzPts val="1900"/>
              <a:buChar char="●"/>
            </a:pPr>
            <a:r>
              <a:rPr lang="en" sz="1900"/>
              <a:t>Protozoal: Toxoplasma, &amp; Neospora</a:t>
            </a:r>
            <a:endParaRPr sz="1900"/>
          </a:p>
          <a:p>
            <a:pPr indent="-349250" lvl="0" marL="457200" rtl="0" algn="l">
              <a:lnSpc>
                <a:spcPct val="100000"/>
              </a:lnSpc>
              <a:spcBef>
                <a:spcPts val="0"/>
              </a:spcBef>
              <a:spcAft>
                <a:spcPts val="0"/>
              </a:spcAft>
              <a:buSzPts val="1900"/>
              <a:buChar char="●"/>
            </a:pPr>
            <a:r>
              <a:rPr lang="en" sz="1900"/>
              <a:t>Parasitic: Cuterebra, etc.</a:t>
            </a:r>
            <a:endParaRPr sz="1900"/>
          </a:p>
          <a:p>
            <a:pPr indent="-349250" lvl="0" marL="457200" rtl="0" algn="l">
              <a:lnSpc>
                <a:spcPct val="100000"/>
              </a:lnSpc>
              <a:spcBef>
                <a:spcPts val="0"/>
              </a:spcBef>
              <a:spcAft>
                <a:spcPts val="0"/>
              </a:spcAft>
              <a:buSzPts val="1900"/>
              <a:buChar char="●"/>
            </a:pPr>
            <a:r>
              <a:rPr lang="en" sz="1900"/>
              <a:t>Viral: Distemper, Rabies, FIP, FeLV &amp; FIV</a:t>
            </a:r>
            <a:endParaRPr sz="1900"/>
          </a:p>
          <a:p>
            <a:pPr indent="-349250" lvl="0" marL="457200" rtl="0" algn="l">
              <a:lnSpc>
                <a:spcPct val="100000"/>
              </a:lnSpc>
              <a:spcBef>
                <a:spcPts val="0"/>
              </a:spcBef>
              <a:spcAft>
                <a:spcPts val="0"/>
              </a:spcAft>
              <a:buSzPts val="1900"/>
              <a:buChar char="●"/>
            </a:pPr>
            <a:r>
              <a:rPr lang="en" sz="1900"/>
              <a:t>Fungal: Crypto, etc.</a:t>
            </a:r>
            <a:endParaRPr sz="19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2"/>
          <p:cNvSpPr txBox="1"/>
          <p:nvPr>
            <p:ph type="title"/>
          </p:nvPr>
        </p:nvSpPr>
        <p:spPr>
          <a:xfrm>
            <a:off x="57400" y="1445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Treatment of Inflammatory Disease</a:t>
            </a:r>
            <a:endParaRPr/>
          </a:p>
        </p:txBody>
      </p:sp>
      <p:sp>
        <p:nvSpPr>
          <p:cNvPr id="174" name="Google Shape;174;p32"/>
          <p:cNvSpPr txBox="1"/>
          <p:nvPr>
            <p:ph idx="1" type="body"/>
          </p:nvPr>
        </p:nvSpPr>
        <p:spPr>
          <a:xfrm>
            <a:off x="57400" y="717200"/>
            <a:ext cx="8854200" cy="42759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G</a:t>
            </a:r>
            <a:r>
              <a:rPr lang="en"/>
              <a:t>lucocorticosteroids are the MAINSTAY:</a:t>
            </a:r>
            <a:endParaRPr/>
          </a:p>
          <a:p>
            <a:pPr indent="-330200" lvl="0" marL="457200" rtl="0" algn="l">
              <a:lnSpc>
                <a:spcPct val="100000"/>
              </a:lnSpc>
              <a:spcBef>
                <a:spcPts val="0"/>
              </a:spcBef>
              <a:spcAft>
                <a:spcPts val="0"/>
              </a:spcAft>
              <a:buSzPts val="1600"/>
              <a:buChar char="●"/>
            </a:pPr>
            <a:r>
              <a:rPr lang="en" sz="1600"/>
              <a:t>Prednisone </a:t>
            </a:r>
            <a:endParaRPr sz="1600"/>
          </a:p>
          <a:p>
            <a:pPr indent="-330200" lvl="1" marL="914400" rtl="0" algn="l">
              <a:lnSpc>
                <a:spcPct val="100000"/>
              </a:lnSpc>
              <a:spcBef>
                <a:spcPts val="0"/>
              </a:spcBef>
              <a:spcAft>
                <a:spcPts val="0"/>
              </a:spcAft>
              <a:buSzPts val="1600"/>
              <a:buChar char="○"/>
            </a:pPr>
            <a:r>
              <a:rPr lang="en" sz="1600"/>
              <a:t>2 mg/kg/day PO 4 weeks then 1mg/kg/day for 6 weeks then 0.5mg/kg/day for 6 weeks then 0.25mg/kg/day for 6 weeks then every 2 days for 6 weeks then every 3 days for 6 weeks</a:t>
            </a:r>
            <a:endParaRPr sz="1600"/>
          </a:p>
          <a:p>
            <a:pPr indent="-330200" lvl="1" marL="914400" rtl="0" algn="l">
              <a:lnSpc>
                <a:spcPct val="100000"/>
              </a:lnSpc>
              <a:spcBef>
                <a:spcPts val="0"/>
              </a:spcBef>
              <a:spcAft>
                <a:spcPts val="0"/>
              </a:spcAft>
              <a:buSzPts val="1600"/>
              <a:buChar char="○"/>
            </a:pPr>
            <a:r>
              <a:rPr lang="en" sz="1600"/>
              <a:t>Goal to taper to achieve the lowest dose possible to control signs but not cause glucocorticoid side effects</a:t>
            </a:r>
            <a:endParaRPr sz="1600"/>
          </a:p>
          <a:p>
            <a:pPr indent="0" lvl="0" marL="0" rtl="0" algn="l">
              <a:lnSpc>
                <a:spcPct val="100000"/>
              </a:lnSpc>
              <a:spcBef>
                <a:spcPts val="0"/>
              </a:spcBef>
              <a:spcAft>
                <a:spcPts val="0"/>
              </a:spcAft>
              <a:buNone/>
            </a:pPr>
            <a:r>
              <a:t/>
            </a:r>
            <a:endParaRPr sz="1600"/>
          </a:p>
          <a:p>
            <a:pPr indent="0" lvl="0" marL="0" rtl="0" algn="l">
              <a:lnSpc>
                <a:spcPct val="100000"/>
              </a:lnSpc>
              <a:spcBef>
                <a:spcPts val="0"/>
              </a:spcBef>
              <a:spcAft>
                <a:spcPts val="0"/>
              </a:spcAft>
              <a:buNone/>
            </a:pPr>
            <a:r>
              <a:rPr lang="en" sz="1600"/>
              <a:t>Mortality rate within 72 hours of diagnosis is 33% in one study</a:t>
            </a:r>
            <a:endParaRPr sz="1600"/>
          </a:p>
          <a:p>
            <a:pPr indent="-330200" lvl="0" marL="457200" rtl="0" algn="l">
              <a:lnSpc>
                <a:spcPct val="100000"/>
              </a:lnSpc>
              <a:spcBef>
                <a:spcPts val="0"/>
              </a:spcBef>
              <a:spcAft>
                <a:spcPts val="0"/>
              </a:spcAft>
              <a:buSzPts val="1600"/>
              <a:buChar char="●"/>
            </a:pPr>
            <a:r>
              <a:rPr lang="en" sz="1600"/>
              <a:t>Prognosis for treatment with prednisone alone has a MST of 1 to 1215 days</a:t>
            </a:r>
            <a:endParaRPr sz="1600"/>
          </a:p>
          <a:p>
            <a:pPr indent="-330200" lvl="1" marL="914400" rtl="0" algn="l">
              <a:lnSpc>
                <a:spcPct val="100000"/>
              </a:lnSpc>
              <a:spcBef>
                <a:spcPts val="0"/>
              </a:spcBef>
              <a:spcAft>
                <a:spcPts val="0"/>
              </a:spcAft>
              <a:buSzPts val="1600"/>
              <a:buChar char="○"/>
            </a:pPr>
            <a:r>
              <a:rPr lang="en" sz="1600"/>
              <a:t>Another study of 15 dogs with focal signs and prednisone alone had a MST of 41 days (&gt;3 to 1215 days) whereas dogs with multifocal signs had a MST of 8 days. </a:t>
            </a:r>
            <a:endParaRPr sz="1600"/>
          </a:p>
          <a:p>
            <a:pPr indent="-330200" lvl="1" marL="914400" rtl="0" algn="l">
              <a:lnSpc>
                <a:spcPct val="100000"/>
              </a:lnSpc>
              <a:spcBef>
                <a:spcPts val="0"/>
              </a:spcBef>
              <a:spcAft>
                <a:spcPts val="0"/>
              </a:spcAft>
              <a:buSzPts val="1600"/>
              <a:buChar char="○"/>
            </a:pPr>
            <a:r>
              <a:rPr lang="en" sz="1600"/>
              <a:t>Another study of corticosteroids alone reported a MST of 28 to 357 days. </a:t>
            </a:r>
            <a:endParaRPr sz="1600"/>
          </a:p>
          <a:p>
            <a:pPr indent="-330200" lvl="0" marL="457200" rtl="0" algn="l">
              <a:lnSpc>
                <a:spcPct val="100000"/>
              </a:lnSpc>
              <a:spcBef>
                <a:spcPts val="0"/>
              </a:spcBef>
              <a:spcAft>
                <a:spcPts val="0"/>
              </a:spcAft>
              <a:buSzPts val="1600"/>
              <a:buChar char="●"/>
            </a:pPr>
            <a:r>
              <a:rPr lang="en" sz="1600"/>
              <a:t>When combined with an immunosuppressive agent, MST is extended to 26 to 2469 days. </a:t>
            </a:r>
            <a:endParaRPr sz="1600"/>
          </a:p>
          <a:p>
            <a:pPr indent="-330200" lvl="1" marL="914400" rtl="0" algn="l">
              <a:lnSpc>
                <a:spcPct val="100000"/>
              </a:lnSpc>
              <a:spcBef>
                <a:spcPts val="0"/>
              </a:spcBef>
              <a:spcAft>
                <a:spcPts val="0"/>
              </a:spcAft>
              <a:buSzPts val="1600"/>
              <a:buChar char="○"/>
            </a:pPr>
            <a:r>
              <a:rPr lang="en" sz="1600"/>
              <a:t>Another study reported a MST of 240 to 590 days.</a:t>
            </a:r>
            <a:endParaRPr sz="1600"/>
          </a:p>
          <a:p>
            <a:pPr indent="-330200" lvl="0" marL="457200" rtl="0" algn="l">
              <a:lnSpc>
                <a:spcPct val="100000"/>
              </a:lnSpc>
              <a:spcBef>
                <a:spcPts val="0"/>
              </a:spcBef>
              <a:spcAft>
                <a:spcPts val="0"/>
              </a:spcAft>
              <a:buSzPts val="1600"/>
              <a:buChar char="●"/>
            </a:pPr>
            <a:r>
              <a:rPr lang="en" sz="1600"/>
              <a:t>Mortality risk factors related to MRI findings include effacement of the cerebral sulci and herniation of the foramen magnum.</a:t>
            </a:r>
            <a:endParaRPr sz="16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33"/>
          <p:cNvSpPr txBox="1"/>
          <p:nvPr>
            <p:ph type="title"/>
          </p:nvPr>
        </p:nvSpPr>
        <p:spPr>
          <a:xfrm>
            <a:off x="148100" y="1894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Treatment of Inflammatory Disease</a:t>
            </a:r>
            <a:endParaRPr/>
          </a:p>
        </p:txBody>
      </p:sp>
      <p:sp>
        <p:nvSpPr>
          <p:cNvPr id="180" name="Google Shape;180;p33"/>
          <p:cNvSpPr txBox="1"/>
          <p:nvPr/>
        </p:nvSpPr>
        <p:spPr>
          <a:xfrm>
            <a:off x="148100" y="762100"/>
            <a:ext cx="8717400" cy="409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900">
                <a:solidFill>
                  <a:schemeClr val="dk2"/>
                </a:solidFill>
              </a:rPr>
              <a:t>Cytosine arabinoside (cytarabine, cytosar) : </a:t>
            </a:r>
            <a:endParaRPr sz="1900">
              <a:solidFill>
                <a:schemeClr val="dk2"/>
              </a:solidFill>
            </a:endParaRPr>
          </a:p>
          <a:p>
            <a:pPr indent="-336550" lvl="0" marL="457200" rtl="0" algn="l">
              <a:spcBef>
                <a:spcPts val="0"/>
              </a:spcBef>
              <a:spcAft>
                <a:spcPts val="0"/>
              </a:spcAft>
              <a:buClr>
                <a:schemeClr val="dk2"/>
              </a:buClr>
              <a:buSzPts val="1700"/>
              <a:buChar char="●"/>
            </a:pPr>
            <a:r>
              <a:rPr lang="en" sz="1700">
                <a:solidFill>
                  <a:schemeClr val="dk2"/>
                </a:solidFill>
              </a:rPr>
              <a:t>Most common immunosuppressive agent combined with prednisone</a:t>
            </a:r>
            <a:endParaRPr sz="1700">
              <a:solidFill>
                <a:schemeClr val="dk2"/>
              </a:solidFill>
            </a:endParaRPr>
          </a:p>
          <a:p>
            <a:pPr indent="-336550" lvl="0" marL="457200" rtl="0" algn="l">
              <a:spcBef>
                <a:spcPts val="0"/>
              </a:spcBef>
              <a:spcAft>
                <a:spcPts val="0"/>
              </a:spcAft>
              <a:buClr>
                <a:schemeClr val="dk2"/>
              </a:buClr>
              <a:buSzPts val="1700"/>
              <a:buChar char="●"/>
            </a:pPr>
            <a:r>
              <a:rPr lang="en" sz="1700">
                <a:solidFill>
                  <a:schemeClr val="dk2"/>
                </a:solidFill>
              </a:rPr>
              <a:t>Intercalating agent that targets </a:t>
            </a:r>
            <a:r>
              <a:rPr lang="en" sz="1700">
                <a:solidFill>
                  <a:schemeClr val="dk2"/>
                </a:solidFill>
              </a:rPr>
              <a:t>mitotically active (rapidly dividing) cells by inserting itself into DNA molecules causing premature chain termination. </a:t>
            </a:r>
            <a:endParaRPr sz="1700">
              <a:solidFill>
                <a:schemeClr val="dk2"/>
              </a:solidFill>
            </a:endParaRPr>
          </a:p>
          <a:p>
            <a:pPr indent="-336550" lvl="0" marL="457200" rtl="0" algn="l">
              <a:spcBef>
                <a:spcPts val="0"/>
              </a:spcBef>
              <a:spcAft>
                <a:spcPts val="0"/>
              </a:spcAft>
              <a:buClr>
                <a:schemeClr val="dk2"/>
              </a:buClr>
              <a:buSzPts val="1700"/>
              <a:buChar char="●"/>
            </a:pPr>
            <a:r>
              <a:rPr lang="en" sz="1700">
                <a:solidFill>
                  <a:schemeClr val="dk2"/>
                </a:solidFill>
              </a:rPr>
              <a:t>Crosses BBB</a:t>
            </a:r>
            <a:endParaRPr sz="1700">
              <a:solidFill>
                <a:schemeClr val="dk2"/>
              </a:solidFill>
            </a:endParaRPr>
          </a:p>
          <a:p>
            <a:pPr indent="-336550" lvl="0" marL="457200" rtl="0" algn="l">
              <a:spcBef>
                <a:spcPts val="0"/>
              </a:spcBef>
              <a:spcAft>
                <a:spcPts val="0"/>
              </a:spcAft>
              <a:buClr>
                <a:schemeClr val="dk2"/>
              </a:buClr>
              <a:buSzPts val="1700"/>
              <a:buChar char="●"/>
            </a:pPr>
            <a:r>
              <a:rPr lang="en" sz="1700">
                <a:solidFill>
                  <a:schemeClr val="dk2"/>
                </a:solidFill>
              </a:rPr>
              <a:t>Antineoplastic drug (wear gloves) with most common side effects of GI upset, myelosuppression, &amp; hair loss. </a:t>
            </a:r>
            <a:endParaRPr sz="1700">
              <a:solidFill>
                <a:schemeClr val="dk2"/>
              </a:solidFill>
            </a:endParaRPr>
          </a:p>
          <a:p>
            <a:pPr indent="-336550" lvl="1" marL="914400" rtl="0" algn="l">
              <a:spcBef>
                <a:spcPts val="0"/>
              </a:spcBef>
              <a:spcAft>
                <a:spcPts val="0"/>
              </a:spcAft>
              <a:buClr>
                <a:schemeClr val="dk2"/>
              </a:buClr>
              <a:buSzPts val="1700"/>
              <a:buChar char="○"/>
            </a:pPr>
            <a:r>
              <a:rPr lang="en" sz="1700">
                <a:solidFill>
                  <a:schemeClr val="dk2"/>
                </a:solidFill>
              </a:rPr>
              <a:t>Monitor CBC 10-14 days after start of treatment then every 2-3 months during treatment. </a:t>
            </a:r>
            <a:endParaRPr sz="1700">
              <a:solidFill>
                <a:schemeClr val="dk2"/>
              </a:solidFill>
            </a:endParaRPr>
          </a:p>
          <a:p>
            <a:pPr indent="-336550" lvl="0" marL="457200" rtl="0" algn="l">
              <a:spcBef>
                <a:spcPts val="0"/>
              </a:spcBef>
              <a:spcAft>
                <a:spcPts val="0"/>
              </a:spcAft>
              <a:buClr>
                <a:schemeClr val="dk2"/>
              </a:buClr>
              <a:buSzPts val="1700"/>
              <a:buChar char="●"/>
            </a:pPr>
            <a:r>
              <a:rPr lang="en" sz="1700">
                <a:solidFill>
                  <a:schemeClr val="dk2"/>
                </a:solidFill>
              </a:rPr>
              <a:t>Traditionally 50 mg/m2 SQ twice a day for 2 consecutive days then repeated every 3 weeks</a:t>
            </a:r>
            <a:endParaRPr sz="1700">
              <a:solidFill>
                <a:schemeClr val="dk2"/>
              </a:solidFill>
            </a:endParaRPr>
          </a:p>
          <a:p>
            <a:pPr indent="-336550" lvl="1" marL="914400" rtl="0" algn="l">
              <a:spcBef>
                <a:spcPts val="0"/>
              </a:spcBef>
              <a:spcAft>
                <a:spcPts val="0"/>
              </a:spcAft>
              <a:buClr>
                <a:schemeClr val="dk2"/>
              </a:buClr>
              <a:buSzPts val="1700"/>
              <a:buChar char="○"/>
            </a:pPr>
            <a:r>
              <a:rPr lang="en" sz="1700">
                <a:solidFill>
                  <a:schemeClr val="dk2"/>
                </a:solidFill>
              </a:rPr>
              <a:t>Believed to provide a slow and p</a:t>
            </a:r>
            <a:r>
              <a:rPr lang="en" sz="1700">
                <a:solidFill>
                  <a:schemeClr val="dk2"/>
                </a:solidFill>
              </a:rPr>
              <a:t>rolonged absorption of the drug whis is necessary to maximize the effect on rapidly dividing cells. However it is actually rapidly absorbed and depleted </a:t>
            </a:r>
            <a:endParaRPr sz="1700">
              <a:solidFill>
                <a:schemeClr val="dk2"/>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4"/>
          <p:cNvSpPr txBox="1"/>
          <p:nvPr>
            <p:ph type="title"/>
          </p:nvPr>
        </p:nvSpPr>
        <p:spPr>
          <a:xfrm>
            <a:off x="107200" y="158700"/>
            <a:ext cx="89937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Treatment of Inflammatory Disease: </a:t>
            </a:r>
            <a:r>
              <a:rPr lang="en"/>
              <a:t>CRI vs SQ Cytosar</a:t>
            </a:r>
            <a:endParaRPr/>
          </a:p>
        </p:txBody>
      </p:sp>
      <p:pic>
        <p:nvPicPr>
          <p:cNvPr id="186" name="Google Shape;186;p34"/>
          <p:cNvPicPr preferRelativeResize="0"/>
          <p:nvPr/>
        </p:nvPicPr>
        <p:blipFill rotWithShape="1">
          <a:blip r:embed="rId3">
            <a:alphaModFix/>
          </a:blip>
          <a:srcRect b="-7660" l="3830" r="-3829" t="7660"/>
          <a:stretch/>
        </p:blipFill>
        <p:spPr>
          <a:xfrm>
            <a:off x="311700" y="1132025"/>
            <a:ext cx="4804474" cy="3736274"/>
          </a:xfrm>
          <a:prstGeom prst="rect">
            <a:avLst/>
          </a:prstGeom>
          <a:noFill/>
          <a:ln>
            <a:noFill/>
          </a:ln>
        </p:spPr>
      </p:pic>
      <p:sp>
        <p:nvSpPr>
          <p:cNvPr id="187" name="Google Shape;187;p34"/>
          <p:cNvSpPr txBox="1"/>
          <p:nvPr/>
        </p:nvSpPr>
        <p:spPr>
          <a:xfrm>
            <a:off x="4911650" y="1053275"/>
            <a:ext cx="3861900" cy="35184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Clr>
                <a:schemeClr val="dk2"/>
              </a:buClr>
              <a:buSzPts val="1600"/>
              <a:buChar char="●"/>
            </a:pPr>
            <a:r>
              <a:rPr lang="en" sz="1600">
                <a:solidFill>
                  <a:schemeClr val="dk2"/>
                </a:solidFill>
              </a:rPr>
              <a:t>N</a:t>
            </a:r>
            <a:r>
              <a:rPr lang="en" sz="1600">
                <a:solidFill>
                  <a:schemeClr val="dk2"/>
                </a:solidFill>
              </a:rPr>
              <a:t>ewer research shows improved survival with CRI (+ pred) </a:t>
            </a:r>
            <a:endParaRPr sz="1600">
              <a:solidFill>
                <a:schemeClr val="dk2"/>
              </a:solidFill>
            </a:endParaRPr>
          </a:p>
          <a:p>
            <a:pPr indent="-330200" lvl="1" marL="914400" rtl="0" algn="l">
              <a:spcBef>
                <a:spcPts val="0"/>
              </a:spcBef>
              <a:spcAft>
                <a:spcPts val="0"/>
              </a:spcAft>
              <a:buClr>
                <a:schemeClr val="dk2"/>
              </a:buClr>
              <a:buSzPts val="1600"/>
              <a:buChar char="○"/>
            </a:pPr>
            <a:r>
              <a:rPr lang="en" sz="1600">
                <a:solidFill>
                  <a:schemeClr val="dk2"/>
                </a:solidFill>
              </a:rPr>
              <a:t>sustained plasma </a:t>
            </a:r>
            <a:r>
              <a:rPr lang="en" sz="1600">
                <a:solidFill>
                  <a:schemeClr val="dk2"/>
                </a:solidFill>
              </a:rPr>
              <a:t>concentration</a:t>
            </a:r>
            <a:r>
              <a:rPr lang="en" sz="1600">
                <a:solidFill>
                  <a:schemeClr val="dk2"/>
                </a:solidFill>
              </a:rPr>
              <a:t> </a:t>
            </a:r>
            <a:endParaRPr sz="1600">
              <a:solidFill>
                <a:schemeClr val="dk2"/>
              </a:solidFill>
            </a:endParaRPr>
          </a:p>
          <a:p>
            <a:pPr indent="-330200" lvl="1" marL="914400" rtl="0" algn="l">
              <a:spcBef>
                <a:spcPts val="0"/>
              </a:spcBef>
              <a:spcAft>
                <a:spcPts val="0"/>
              </a:spcAft>
              <a:buClr>
                <a:schemeClr val="dk2"/>
              </a:buClr>
              <a:buSzPts val="1600"/>
              <a:buChar char="○"/>
            </a:pPr>
            <a:r>
              <a:rPr lang="en" sz="1600">
                <a:solidFill>
                  <a:schemeClr val="dk2"/>
                </a:solidFill>
              </a:rPr>
              <a:t>Found that a CRI of 100 mg/m2 for 24 hours had a 90% survival rate at 3 months compared to 44% survival rate with conventional SQ. Also had improved CSF and MRI results.  </a:t>
            </a:r>
            <a:endParaRPr sz="1600">
              <a:solidFill>
                <a:schemeClr val="dk2"/>
              </a:solidFill>
            </a:endParaRPr>
          </a:p>
          <a:p>
            <a:pPr indent="-330200" lvl="1" marL="914400" rtl="0" algn="l">
              <a:spcBef>
                <a:spcPts val="0"/>
              </a:spcBef>
              <a:spcAft>
                <a:spcPts val="0"/>
              </a:spcAft>
              <a:buClr>
                <a:schemeClr val="dk2"/>
              </a:buClr>
              <a:buSzPts val="1600"/>
              <a:buChar char="○"/>
            </a:pPr>
            <a:r>
              <a:rPr lang="en" sz="1600">
                <a:solidFill>
                  <a:schemeClr val="dk2"/>
                </a:solidFill>
              </a:rPr>
              <a:t>No dose-limiting toxicities were noted for either group. </a:t>
            </a:r>
            <a:endParaRPr sz="1600">
              <a:solidFill>
                <a:schemeClr val="dk2"/>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Other </a:t>
            </a:r>
            <a:r>
              <a:rPr lang="en"/>
              <a:t>Treatments For Inflammatory Disease</a:t>
            </a:r>
            <a:endParaRPr/>
          </a:p>
        </p:txBody>
      </p:sp>
      <p:sp>
        <p:nvSpPr>
          <p:cNvPr id="193" name="Google Shape;193;p3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900"/>
              <a:t>Procarbazine</a:t>
            </a:r>
            <a:endParaRPr sz="1900"/>
          </a:p>
          <a:p>
            <a:pPr indent="0" lvl="0" marL="0" rtl="0" algn="l">
              <a:lnSpc>
                <a:spcPct val="100000"/>
              </a:lnSpc>
              <a:spcBef>
                <a:spcPts val="0"/>
              </a:spcBef>
              <a:spcAft>
                <a:spcPts val="0"/>
              </a:spcAft>
              <a:buNone/>
            </a:pPr>
            <a:r>
              <a:rPr lang="en" sz="1900"/>
              <a:t>Cyclosporine</a:t>
            </a:r>
            <a:endParaRPr sz="1900"/>
          </a:p>
          <a:p>
            <a:pPr indent="0" lvl="0" marL="0" rtl="0" algn="l">
              <a:lnSpc>
                <a:spcPct val="100000"/>
              </a:lnSpc>
              <a:spcBef>
                <a:spcPts val="0"/>
              </a:spcBef>
              <a:spcAft>
                <a:spcPts val="0"/>
              </a:spcAft>
              <a:buClr>
                <a:schemeClr val="dk1"/>
              </a:buClr>
              <a:buSzPts val="1100"/>
              <a:buFont typeface="Arial"/>
              <a:buNone/>
            </a:pPr>
            <a:r>
              <a:rPr lang="en" sz="1900"/>
              <a:t>Leflunomide</a:t>
            </a:r>
            <a:endParaRPr sz="1900"/>
          </a:p>
          <a:p>
            <a:pPr indent="0" lvl="0" marL="0" rtl="0" algn="l">
              <a:lnSpc>
                <a:spcPct val="100000"/>
              </a:lnSpc>
              <a:spcBef>
                <a:spcPts val="0"/>
              </a:spcBef>
              <a:spcAft>
                <a:spcPts val="0"/>
              </a:spcAft>
              <a:buClr>
                <a:schemeClr val="dk1"/>
              </a:buClr>
              <a:buSzPts val="1100"/>
              <a:buFont typeface="Arial"/>
              <a:buNone/>
            </a:pPr>
            <a:r>
              <a:rPr lang="en" sz="1900"/>
              <a:t>Mycophenolate mofetil</a:t>
            </a:r>
            <a:endParaRPr sz="1900"/>
          </a:p>
          <a:p>
            <a:pPr indent="0" lvl="0" marL="0" rtl="0" algn="l">
              <a:lnSpc>
                <a:spcPct val="100000"/>
              </a:lnSpc>
              <a:spcBef>
                <a:spcPts val="0"/>
              </a:spcBef>
              <a:spcAft>
                <a:spcPts val="0"/>
              </a:spcAft>
              <a:buClr>
                <a:schemeClr val="dk1"/>
              </a:buClr>
              <a:buSzPts val="1100"/>
              <a:buFont typeface="Arial"/>
              <a:buNone/>
            </a:pPr>
            <a:r>
              <a:rPr lang="en" sz="1900"/>
              <a:t>Radiation therapy for focal form of GME (ddx CNS lymphoma)</a:t>
            </a:r>
            <a:endParaRPr sz="1900"/>
          </a:p>
          <a:p>
            <a:pPr indent="0" lvl="0" marL="0" rtl="0" algn="l">
              <a:lnSpc>
                <a:spcPct val="100000"/>
              </a:lnSpc>
              <a:spcBef>
                <a:spcPts val="0"/>
              </a:spcBef>
              <a:spcAft>
                <a:spcPts val="0"/>
              </a:spcAft>
              <a:buNone/>
            </a:pPr>
            <a:r>
              <a:rPr lang="en" sz="1900"/>
              <a:t>Lomustine</a:t>
            </a:r>
            <a:endParaRPr sz="1900"/>
          </a:p>
          <a:p>
            <a:pPr indent="0" lvl="0" marL="0" rtl="0" algn="l">
              <a:lnSpc>
                <a:spcPct val="100000"/>
              </a:lnSpc>
              <a:spcBef>
                <a:spcPts val="0"/>
              </a:spcBef>
              <a:spcAft>
                <a:spcPts val="0"/>
              </a:spcAft>
              <a:buNone/>
            </a:pPr>
            <a:r>
              <a:rPr lang="en" sz="1900"/>
              <a:t>Azathioprine</a:t>
            </a:r>
            <a:endParaRPr sz="1900"/>
          </a:p>
          <a:p>
            <a:pPr indent="0" lvl="0" marL="0" rtl="0" algn="l">
              <a:lnSpc>
                <a:spcPct val="100000"/>
              </a:lnSpc>
              <a:spcBef>
                <a:spcPts val="0"/>
              </a:spcBef>
              <a:spcAft>
                <a:spcPts val="0"/>
              </a:spcAft>
              <a:buNone/>
            </a:pPr>
            <a:r>
              <a:rPr lang="en" sz="1900"/>
              <a:t>“COP”: cyclophosphamide, vincristine, prednisone</a:t>
            </a:r>
            <a:endParaRPr sz="19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Other Treatments For Inflammatory Disease</a:t>
            </a:r>
            <a:endParaRPr/>
          </a:p>
        </p:txBody>
      </p:sp>
      <p:sp>
        <p:nvSpPr>
          <p:cNvPr id="199" name="Google Shape;199;p3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Procarbazine</a:t>
            </a:r>
            <a:endParaRPr sz="1200"/>
          </a:p>
          <a:p>
            <a:pPr indent="-342900" lvl="0" marL="457200" rtl="0" algn="l">
              <a:lnSpc>
                <a:spcPct val="100000"/>
              </a:lnSpc>
              <a:spcBef>
                <a:spcPts val="0"/>
              </a:spcBef>
              <a:spcAft>
                <a:spcPts val="0"/>
              </a:spcAft>
              <a:buSzPts val="1800"/>
              <a:buChar char="●"/>
            </a:pPr>
            <a:r>
              <a:rPr lang="en"/>
              <a:t>Antineoplastic drug with multiple sites of action</a:t>
            </a:r>
            <a:endParaRPr/>
          </a:p>
          <a:p>
            <a:pPr indent="-342900" lvl="0" marL="457200" rtl="0" algn="l">
              <a:lnSpc>
                <a:spcPct val="100000"/>
              </a:lnSpc>
              <a:spcBef>
                <a:spcPts val="0"/>
              </a:spcBef>
              <a:spcAft>
                <a:spcPts val="0"/>
              </a:spcAft>
              <a:buSzPts val="1800"/>
              <a:buChar char="●"/>
            </a:pPr>
            <a:r>
              <a:rPr lang="en"/>
              <a:t>Adjunct therapy to prednisone or as a single agent</a:t>
            </a:r>
            <a:endParaRPr/>
          </a:p>
          <a:p>
            <a:pPr indent="-342900" lvl="0" marL="457200" rtl="0" algn="l">
              <a:lnSpc>
                <a:spcPct val="100000"/>
              </a:lnSpc>
              <a:spcBef>
                <a:spcPts val="0"/>
              </a:spcBef>
              <a:spcAft>
                <a:spcPts val="0"/>
              </a:spcAft>
              <a:buSzPts val="1800"/>
              <a:buChar char="●"/>
            </a:pPr>
            <a:r>
              <a:rPr lang="en"/>
              <a:t>Inhibits incorporation of small DNA precursors as well as RNA and protein synthesis. Can also directly damage DNA through an alkylation reaction. </a:t>
            </a:r>
            <a:endParaRPr/>
          </a:p>
          <a:p>
            <a:pPr indent="-342900" lvl="0" marL="457200" rtl="0" algn="l">
              <a:lnSpc>
                <a:spcPct val="100000"/>
              </a:lnSpc>
              <a:spcBef>
                <a:spcPts val="0"/>
              </a:spcBef>
              <a:spcAft>
                <a:spcPts val="0"/>
              </a:spcAft>
              <a:buSzPts val="1800"/>
              <a:buChar char="●"/>
            </a:pPr>
            <a:r>
              <a:rPr lang="en"/>
              <a:t>Lipid soluble and crosses the blood–brain barrier</a:t>
            </a:r>
            <a:endParaRPr/>
          </a:p>
          <a:p>
            <a:pPr indent="-342900" lvl="0" marL="457200" rtl="0" algn="l">
              <a:lnSpc>
                <a:spcPct val="100000"/>
              </a:lnSpc>
              <a:spcBef>
                <a:spcPts val="0"/>
              </a:spcBef>
              <a:spcAft>
                <a:spcPts val="0"/>
              </a:spcAft>
              <a:buSzPts val="1800"/>
              <a:buChar char="●"/>
            </a:pPr>
            <a:r>
              <a:rPr lang="en"/>
              <a:t>Oral dose is 25 to 50 mg/m2 /day</a:t>
            </a:r>
            <a:endParaRPr/>
          </a:p>
          <a:p>
            <a:pPr indent="-342900" lvl="0" marL="457200" rtl="0" algn="l">
              <a:lnSpc>
                <a:spcPct val="100000"/>
              </a:lnSpc>
              <a:spcBef>
                <a:spcPts val="0"/>
              </a:spcBef>
              <a:spcAft>
                <a:spcPts val="0"/>
              </a:spcAft>
              <a:buSzPts val="1800"/>
              <a:buChar char="●"/>
            </a:pPr>
            <a:r>
              <a:rPr lang="en"/>
              <a:t>Main side effect with higher doses is myelosuppression (30% in one study)</a:t>
            </a:r>
            <a:endParaRPr/>
          </a:p>
          <a:p>
            <a:pPr indent="-342900" lvl="0" marL="457200" rtl="0" algn="l">
              <a:lnSpc>
                <a:spcPct val="100000"/>
              </a:lnSpc>
              <a:spcBef>
                <a:spcPts val="0"/>
              </a:spcBef>
              <a:spcAft>
                <a:spcPts val="0"/>
              </a:spcAft>
              <a:buSzPts val="1800"/>
              <a:buChar char="●"/>
            </a:pPr>
            <a:r>
              <a:rPr lang="en"/>
              <a:t>Monitor CBC once weekly for the first month, then monthly thereafter</a:t>
            </a:r>
            <a:endParaRPr/>
          </a:p>
          <a:p>
            <a:pPr indent="-342900" lvl="0" marL="457200" rtl="0" algn="l">
              <a:lnSpc>
                <a:spcPct val="100000"/>
              </a:lnSpc>
              <a:spcBef>
                <a:spcPts val="0"/>
              </a:spcBef>
              <a:spcAft>
                <a:spcPts val="0"/>
              </a:spcAft>
              <a:buSzPts val="1800"/>
              <a:buChar char="●"/>
            </a:pPr>
            <a:r>
              <a:rPr lang="en"/>
              <a:t>Other side effects include hemorrhagic gastroenteritis (15% in one study), nausea, vomiting, and hepatic dysfunction.</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7"/>
          <p:cNvSpPr txBox="1"/>
          <p:nvPr>
            <p:ph type="title"/>
          </p:nvPr>
        </p:nvSpPr>
        <p:spPr>
          <a:xfrm>
            <a:off x="232025" y="4148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Other Treatments For Inflammatory Disease</a:t>
            </a:r>
            <a:endParaRPr/>
          </a:p>
        </p:txBody>
      </p:sp>
      <p:sp>
        <p:nvSpPr>
          <p:cNvPr id="205" name="Google Shape;205;p37"/>
          <p:cNvSpPr txBox="1"/>
          <p:nvPr>
            <p:ph idx="1" type="body"/>
          </p:nvPr>
        </p:nvSpPr>
        <p:spPr>
          <a:xfrm>
            <a:off x="293750" y="1193300"/>
            <a:ext cx="8686800" cy="38772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900"/>
              <a:t>Cyclosporine</a:t>
            </a:r>
            <a:endParaRPr sz="1900"/>
          </a:p>
          <a:p>
            <a:pPr indent="-336550" lvl="0" marL="457200" rtl="0" algn="l">
              <a:lnSpc>
                <a:spcPct val="100000"/>
              </a:lnSpc>
              <a:spcBef>
                <a:spcPts val="0"/>
              </a:spcBef>
              <a:spcAft>
                <a:spcPts val="0"/>
              </a:spcAft>
              <a:buSzPts val="1700"/>
              <a:buChar char="●"/>
            </a:pPr>
            <a:r>
              <a:rPr lang="en" sz="1700"/>
              <a:t>Immunosuppressive that suppresses T-cell–mediated immune responses through inhibition of synthesis of interleukin-2 and other cytokines. Suppresses activation of macrophages and monocytes.</a:t>
            </a:r>
            <a:endParaRPr sz="1700"/>
          </a:p>
          <a:p>
            <a:pPr indent="-336550" lvl="1" marL="914400" rtl="0" algn="l">
              <a:lnSpc>
                <a:spcPct val="100000"/>
              </a:lnSpc>
              <a:spcBef>
                <a:spcPts val="0"/>
              </a:spcBef>
              <a:spcAft>
                <a:spcPts val="0"/>
              </a:spcAft>
              <a:buSzPts val="1700"/>
              <a:buChar char="○"/>
            </a:pPr>
            <a:r>
              <a:rPr lang="en" sz="1700"/>
              <a:t>Suspect GME is a T cell–mediated, organ-specific, autoimmune disease. </a:t>
            </a:r>
            <a:endParaRPr sz="1700"/>
          </a:p>
          <a:p>
            <a:pPr indent="-336550" lvl="0" marL="457200" rtl="0" algn="l">
              <a:lnSpc>
                <a:spcPct val="100000"/>
              </a:lnSpc>
              <a:spcBef>
                <a:spcPts val="0"/>
              </a:spcBef>
              <a:spcAft>
                <a:spcPts val="0"/>
              </a:spcAft>
              <a:buSzPts val="1700"/>
              <a:buChar char="●"/>
            </a:pPr>
            <a:r>
              <a:rPr lang="en" sz="1700"/>
              <a:t>Poorly crosses normal BBB but GME has perivascular infiltration and inflammation and so it likely has some therapeutic action</a:t>
            </a:r>
            <a:endParaRPr sz="1700"/>
          </a:p>
          <a:p>
            <a:pPr indent="-336550" lvl="0" marL="457200" rtl="0" algn="l">
              <a:lnSpc>
                <a:spcPct val="100000"/>
              </a:lnSpc>
              <a:spcBef>
                <a:spcPts val="0"/>
              </a:spcBef>
              <a:spcAft>
                <a:spcPts val="0"/>
              </a:spcAft>
              <a:buSzPts val="1700"/>
              <a:buChar char="●"/>
            </a:pPr>
            <a:r>
              <a:rPr lang="en" sz="1700"/>
              <a:t>Give 1 hour before or 2 hours after feeding to maximize absorption. </a:t>
            </a:r>
            <a:endParaRPr sz="1700"/>
          </a:p>
          <a:p>
            <a:pPr indent="-336550" lvl="0" marL="457200" rtl="0" algn="l">
              <a:lnSpc>
                <a:spcPct val="100000"/>
              </a:lnSpc>
              <a:spcBef>
                <a:spcPts val="0"/>
              </a:spcBef>
              <a:spcAft>
                <a:spcPts val="0"/>
              </a:spcAft>
              <a:buSzPts val="1700"/>
              <a:buChar char="●"/>
            </a:pPr>
            <a:r>
              <a:rPr lang="en" sz="1700"/>
              <a:t>Side effects include excessive shedding, gingival hyperplasia, and hypertrichosis. GI signs with overdose. </a:t>
            </a:r>
            <a:endParaRPr sz="19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Other Treatments For Inflammatory Disease</a:t>
            </a:r>
            <a:endParaRPr/>
          </a:p>
        </p:txBody>
      </p:sp>
      <p:sp>
        <p:nvSpPr>
          <p:cNvPr id="211" name="Google Shape;211;p3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Cyclosporine</a:t>
            </a:r>
            <a:endParaRPr/>
          </a:p>
          <a:p>
            <a:pPr indent="-336550" lvl="0" marL="457200" rtl="0" algn="l">
              <a:lnSpc>
                <a:spcPct val="100000"/>
              </a:lnSpc>
              <a:spcBef>
                <a:spcPts val="0"/>
              </a:spcBef>
              <a:spcAft>
                <a:spcPts val="0"/>
              </a:spcAft>
              <a:buSzPts val="1700"/>
              <a:buChar char="●"/>
            </a:pPr>
            <a:r>
              <a:rPr lang="en" sz="1700"/>
              <a:t>If single agent therapy, can use starting dose of 6 mg/kg PO q12h, with a blood cyclosporine trough level target of 200 to 400 ng/ml. </a:t>
            </a:r>
            <a:endParaRPr sz="1700"/>
          </a:p>
          <a:p>
            <a:pPr indent="-336550" lvl="1" marL="914400" rtl="0" algn="l">
              <a:lnSpc>
                <a:spcPct val="100000"/>
              </a:lnSpc>
              <a:spcBef>
                <a:spcPts val="0"/>
              </a:spcBef>
              <a:spcAft>
                <a:spcPts val="0"/>
              </a:spcAft>
              <a:buSzPts val="1700"/>
              <a:buChar char="○"/>
            </a:pPr>
            <a:r>
              <a:rPr lang="en" sz="1700"/>
              <a:t>Blood cyclosporine trough level should be tested after 5 to 7 days and reevaluated together with CSF after 1 month and every 4 or 6 months thereafter.</a:t>
            </a:r>
            <a:endParaRPr/>
          </a:p>
          <a:p>
            <a:pPr indent="-342900" lvl="0" marL="457200" rtl="0" algn="l">
              <a:lnSpc>
                <a:spcPct val="100000"/>
              </a:lnSpc>
              <a:spcBef>
                <a:spcPts val="0"/>
              </a:spcBef>
              <a:spcAft>
                <a:spcPts val="0"/>
              </a:spcAft>
              <a:buSzPts val="1800"/>
              <a:buChar char="●"/>
            </a:pPr>
            <a:r>
              <a:rPr lang="en"/>
              <a:t>Can also be added to </a:t>
            </a:r>
            <a:r>
              <a:rPr lang="en"/>
              <a:t>ketoconazole as the latter has been shown to decrease the systemic clearance of cyclosporine in dogs through inhibition of hepatic cytochrome P450 enzymes. </a:t>
            </a:r>
            <a:endParaRPr/>
          </a:p>
          <a:p>
            <a:pPr indent="-342900" lvl="1" marL="914400" rtl="0" algn="l">
              <a:lnSpc>
                <a:spcPct val="100000"/>
              </a:lnSpc>
              <a:spcBef>
                <a:spcPts val="0"/>
              </a:spcBef>
              <a:spcAft>
                <a:spcPts val="0"/>
              </a:spcAft>
              <a:buSzPts val="1800"/>
              <a:buChar char="○"/>
            </a:pPr>
            <a:r>
              <a:rPr lang="en" sz="1800"/>
              <a:t>Starting dose of 5 mg/kg PO q24h of cyclosporine and 8 mg/kg of ketoconazole. </a:t>
            </a:r>
            <a:endParaRPr sz="1800"/>
          </a:p>
          <a:p>
            <a:pPr indent="-342900" lvl="1" marL="914400" rtl="0" algn="l">
              <a:lnSpc>
                <a:spcPct val="100000"/>
              </a:lnSpc>
              <a:spcBef>
                <a:spcPts val="0"/>
              </a:spcBef>
              <a:spcAft>
                <a:spcPts val="0"/>
              </a:spcAft>
              <a:buSzPts val="1800"/>
              <a:buChar char="○"/>
            </a:pPr>
            <a:r>
              <a:rPr lang="en" sz="1800"/>
              <a:t>Benefit of given once daily</a:t>
            </a:r>
            <a:endParaRPr sz="1800"/>
          </a:p>
          <a:p>
            <a:pPr indent="-342900" lvl="1" marL="914400" rtl="0" algn="l">
              <a:lnSpc>
                <a:spcPct val="100000"/>
              </a:lnSpc>
              <a:spcBef>
                <a:spcPts val="0"/>
              </a:spcBef>
              <a:spcAft>
                <a:spcPts val="0"/>
              </a:spcAft>
              <a:buSzPts val="1800"/>
              <a:buChar char="○"/>
            </a:pPr>
            <a:r>
              <a:rPr lang="en" sz="1800"/>
              <a:t>Not recommended if liver enzyme levels are elevated.</a:t>
            </a:r>
            <a:endParaRPr sz="20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Other Treatments For Inflammatory Disease</a:t>
            </a:r>
            <a:endParaRPr/>
          </a:p>
        </p:txBody>
      </p:sp>
      <p:sp>
        <p:nvSpPr>
          <p:cNvPr id="217" name="Google Shape;217;p3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Leflunomide</a:t>
            </a:r>
            <a:endParaRPr/>
          </a:p>
          <a:p>
            <a:pPr indent="-342900" lvl="0" marL="457200" rtl="0" algn="l">
              <a:lnSpc>
                <a:spcPct val="100000"/>
              </a:lnSpc>
              <a:spcBef>
                <a:spcPts val="0"/>
              </a:spcBef>
              <a:spcAft>
                <a:spcPts val="0"/>
              </a:spcAft>
              <a:buSzPts val="1800"/>
              <a:buChar char="●"/>
            </a:pPr>
            <a:r>
              <a:rPr lang="en" sz="1700"/>
              <a:t>Anti-neoplastic, lipid-soluble nitrosourea compound</a:t>
            </a:r>
            <a:endParaRPr sz="1700"/>
          </a:p>
          <a:p>
            <a:pPr indent="-342900" lvl="0" marL="457200" rtl="0" algn="l">
              <a:lnSpc>
                <a:spcPct val="100000"/>
              </a:lnSpc>
              <a:spcBef>
                <a:spcPts val="0"/>
              </a:spcBef>
              <a:spcAft>
                <a:spcPts val="0"/>
              </a:spcAft>
              <a:buSzPts val="1800"/>
              <a:buChar char="●"/>
            </a:pPr>
            <a:r>
              <a:rPr lang="en" sz="1700"/>
              <a:t>Alkylates DNA and RNA</a:t>
            </a:r>
            <a:endParaRPr sz="1700"/>
          </a:p>
          <a:p>
            <a:pPr indent="-342900" lvl="0" marL="457200" rtl="0" algn="l">
              <a:lnSpc>
                <a:spcPct val="100000"/>
              </a:lnSpc>
              <a:spcBef>
                <a:spcPts val="0"/>
              </a:spcBef>
              <a:spcAft>
                <a:spcPts val="0"/>
              </a:spcAft>
              <a:buSzPts val="1800"/>
              <a:buChar char="●"/>
            </a:pPr>
            <a:r>
              <a:rPr lang="en" sz="1700"/>
              <a:t>Inhibits B and T cell proliferation, suppresses production of immunoglobulins, &amp; interferes with cell adhesion. </a:t>
            </a:r>
            <a:endParaRPr sz="1700"/>
          </a:p>
          <a:p>
            <a:pPr indent="-342900" lvl="0" marL="457200" rtl="0" algn="l">
              <a:lnSpc>
                <a:spcPct val="100000"/>
              </a:lnSpc>
              <a:spcBef>
                <a:spcPts val="0"/>
              </a:spcBef>
              <a:spcAft>
                <a:spcPts val="0"/>
              </a:spcAft>
              <a:buSzPts val="1800"/>
              <a:buChar char="●"/>
            </a:pPr>
            <a:r>
              <a:rPr lang="en" sz="1700"/>
              <a:t>Readily crosses the BBB</a:t>
            </a:r>
            <a:endParaRPr sz="1700"/>
          </a:p>
          <a:p>
            <a:pPr indent="-342900" lvl="0" marL="457200" rtl="0" algn="l">
              <a:lnSpc>
                <a:spcPct val="100000"/>
              </a:lnSpc>
              <a:spcBef>
                <a:spcPts val="0"/>
              </a:spcBef>
              <a:spcAft>
                <a:spcPts val="0"/>
              </a:spcAft>
              <a:buSzPts val="1800"/>
              <a:buChar char="●"/>
            </a:pPr>
            <a:r>
              <a:rPr lang="en" sz="1700"/>
              <a:t>Most common side effects of bone marrow suppression (leukopenia and delayed thrombocytopenia) and GI upset.</a:t>
            </a:r>
            <a:endParaRPr sz="1700"/>
          </a:p>
          <a:p>
            <a:pPr indent="-342900" lvl="0" marL="457200" rtl="0" algn="l">
              <a:lnSpc>
                <a:spcPct val="100000"/>
              </a:lnSpc>
              <a:spcBef>
                <a:spcPts val="0"/>
              </a:spcBef>
              <a:spcAft>
                <a:spcPts val="0"/>
              </a:spcAft>
              <a:buSzPts val="1800"/>
              <a:buChar char="●"/>
            </a:pPr>
            <a:r>
              <a:rPr lang="en" sz="1700"/>
              <a:t>Hepatotoxicity at high doses </a:t>
            </a:r>
            <a:endParaRPr sz="1700"/>
          </a:p>
          <a:p>
            <a:pPr indent="-342900" lvl="0" marL="457200" rtl="0" algn="l">
              <a:lnSpc>
                <a:spcPct val="100000"/>
              </a:lnSpc>
              <a:spcBef>
                <a:spcPts val="0"/>
              </a:spcBef>
              <a:spcAft>
                <a:spcPts val="0"/>
              </a:spcAft>
              <a:buSzPts val="1800"/>
              <a:buChar char="●"/>
            </a:pPr>
            <a:r>
              <a:rPr lang="en" sz="1700"/>
              <a:t>Monitor chemistry at start of treatment then every three months thereafter. </a:t>
            </a:r>
            <a:endParaRPr sz="1700"/>
          </a:p>
          <a:p>
            <a:pPr indent="-342900" lvl="0" marL="457200" rtl="0" algn="l">
              <a:lnSpc>
                <a:spcPct val="100000"/>
              </a:lnSpc>
              <a:spcBef>
                <a:spcPts val="0"/>
              </a:spcBef>
              <a:spcAft>
                <a:spcPts val="0"/>
              </a:spcAft>
              <a:buSzPts val="1800"/>
              <a:buChar char="●"/>
            </a:pPr>
            <a:r>
              <a:rPr lang="en" sz="1700"/>
              <a:t>Need more studies</a:t>
            </a:r>
            <a:endParaRPr sz="17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4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Other Treatments For Inflammatory Disease</a:t>
            </a:r>
            <a:endParaRPr/>
          </a:p>
        </p:txBody>
      </p:sp>
      <p:sp>
        <p:nvSpPr>
          <p:cNvPr id="223" name="Google Shape;223;p4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900"/>
              <a:t>Mycophenolate mofetil</a:t>
            </a:r>
            <a:endParaRPr sz="1900"/>
          </a:p>
          <a:p>
            <a:pPr indent="-336550" lvl="0" marL="457200" rtl="0" algn="l">
              <a:spcBef>
                <a:spcPts val="0"/>
              </a:spcBef>
              <a:spcAft>
                <a:spcPts val="0"/>
              </a:spcAft>
              <a:buSzPts val="1700"/>
              <a:buChar char="●"/>
            </a:pPr>
            <a:r>
              <a:rPr lang="en" sz="1600"/>
              <a:t>Lymphocyte specific immunomodulatory </a:t>
            </a:r>
            <a:endParaRPr sz="1600"/>
          </a:p>
          <a:p>
            <a:pPr indent="-336550" lvl="0" marL="457200" rtl="0" algn="l">
              <a:spcBef>
                <a:spcPts val="0"/>
              </a:spcBef>
              <a:spcAft>
                <a:spcPts val="0"/>
              </a:spcAft>
              <a:buSzPts val="1700"/>
              <a:buChar char="●"/>
            </a:pPr>
            <a:r>
              <a:rPr lang="en" sz="1600"/>
              <a:t>Decreases the recruitment of inflammatory cells</a:t>
            </a:r>
            <a:endParaRPr sz="1600"/>
          </a:p>
          <a:p>
            <a:pPr indent="-336550" lvl="0" marL="457200" rtl="0" algn="l">
              <a:spcBef>
                <a:spcPts val="0"/>
              </a:spcBef>
              <a:spcAft>
                <a:spcPts val="0"/>
              </a:spcAft>
              <a:buSzPts val="1700"/>
              <a:buChar char="●"/>
            </a:pPr>
            <a:r>
              <a:rPr lang="en" sz="1600"/>
              <a:t>Few studies combining it with prednisone</a:t>
            </a:r>
            <a:endParaRPr sz="1600"/>
          </a:p>
          <a:p>
            <a:pPr indent="-336550" lvl="0" marL="457200" rtl="0" algn="l">
              <a:spcBef>
                <a:spcPts val="0"/>
              </a:spcBef>
              <a:spcAft>
                <a:spcPts val="0"/>
              </a:spcAft>
              <a:buSzPts val="1700"/>
              <a:buChar char="●"/>
            </a:pPr>
            <a:r>
              <a:rPr lang="en" sz="1600"/>
              <a:t>Side effects mainly include GI upset</a:t>
            </a:r>
            <a:endParaRPr sz="23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Other Treatments For Inflammatory Disease</a:t>
            </a:r>
            <a:endParaRPr/>
          </a:p>
        </p:txBody>
      </p:sp>
      <p:sp>
        <p:nvSpPr>
          <p:cNvPr id="229" name="Google Shape;229;p4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900"/>
              <a:t>Radiation Therapy</a:t>
            </a:r>
            <a:endParaRPr sz="1900"/>
          </a:p>
          <a:p>
            <a:pPr indent="-349250" lvl="0" marL="457200" rtl="0" algn="l">
              <a:lnSpc>
                <a:spcPct val="100000"/>
              </a:lnSpc>
              <a:spcBef>
                <a:spcPts val="0"/>
              </a:spcBef>
              <a:spcAft>
                <a:spcPts val="0"/>
              </a:spcAft>
              <a:buSzPts val="1900"/>
              <a:buChar char="●"/>
            </a:pPr>
            <a:r>
              <a:rPr lang="en" sz="1900"/>
              <a:t>Indicated in some cases of single GME (ddx neoplasia)</a:t>
            </a:r>
            <a:endParaRPr sz="1900"/>
          </a:p>
          <a:p>
            <a:pPr indent="0" lvl="0" marL="0" rtl="0" algn="l">
              <a:lnSpc>
                <a:spcPct val="100000"/>
              </a:lnSpc>
              <a:spcBef>
                <a:spcPts val="0"/>
              </a:spcBef>
              <a:spcAft>
                <a:spcPts val="0"/>
              </a:spcAft>
              <a:buNone/>
            </a:pPr>
            <a:r>
              <a:rPr lang="en" sz="1900"/>
              <a:t>Lomustine</a:t>
            </a:r>
            <a:endParaRPr sz="1900"/>
          </a:p>
          <a:p>
            <a:pPr indent="0" lvl="0" marL="0" rtl="0" algn="l">
              <a:lnSpc>
                <a:spcPct val="100000"/>
              </a:lnSpc>
              <a:spcBef>
                <a:spcPts val="0"/>
              </a:spcBef>
              <a:spcAft>
                <a:spcPts val="0"/>
              </a:spcAft>
              <a:buNone/>
            </a:pPr>
            <a:r>
              <a:rPr lang="en" sz="1900"/>
              <a:t>Azathioprine</a:t>
            </a:r>
            <a:endParaRPr sz="1900"/>
          </a:p>
          <a:p>
            <a:pPr indent="0" lvl="0" marL="0" rtl="0" algn="l">
              <a:lnSpc>
                <a:spcPct val="100000"/>
              </a:lnSpc>
              <a:spcBef>
                <a:spcPts val="0"/>
              </a:spcBef>
              <a:spcAft>
                <a:spcPts val="0"/>
              </a:spcAft>
              <a:buNone/>
            </a:pPr>
            <a:r>
              <a:rPr lang="en" sz="1900"/>
              <a:t>“COP”: cyclophosphamide, vincristine, prednisone</a:t>
            </a:r>
            <a:endParaRPr sz="1900"/>
          </a:p>
          <a:p>
            <a:pPr indent="0" lvl="0" marL="0" rtl="0" algn="l">
              <a:spcBef>
                <a:spcPts val="0"/>
              </a:spcBef>
              <a:spcAft>
                <a:spcPts val="16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Inflammatory Diseases</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All inflammatory brain diseases share a common feature in that all have an influx of leukocytes into the brain (cerebritis or encephalitis) or meninges (meningitis). </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
              <a:t>Because of the close anatomical association of these structures, more than one area of the nervous system can be involved in the inflammatory process. </a:t>
            </a:r>
            <a:endParaRPr/>
          </a:p>
          <a:p>
            <a:pPr indent="-342900" lvl="0" marL="457200" rtl="0" algn="l">
              <a:lnSpc>
                <a:spcPct val="100000"/>
              </a:lnSpc>
              <a:spcBef>
                <a:spcPts val="0"/>
              </a:spcBef>
              <a:spcAft>
                <a:spcPts val="0"/>
              </a:spcAft>
              <a:buSzPts val="1800"/>
              <a:buChar char="●"/>
            </a:pPr>
            <a:r>
              <a:rPr lang="en"/>
              <a:t>Inflammation of the meninges = meningitis</a:t>
            </a:r>
            <a:endParaRPr/>
          </a:p>
          <a:p>
            <a:pPr indent="-342900" lvl="0" marL="457200" rtl="0" algn="l">
              <a:lnSpc>
                <a:spcPct val="100000"/>
              </a:lnSpc>
              <a:spcBef>
                <a:spcPts val="0"/>
              </a:spcBef>
              <a:spcAft>
                <a:spcPts val="0"/>
              </a:spcAft>
              <a:buSzPts val="1800"/>
              <a:buChar char="●"/>
            </a:pPr>
            <a:r>
              <a:rPr lang="en"/>
              <a:t>Inflammation of the brain = encephalitis</a:t>
            </a:r>
            <a:endParaRPr/>
          </a:p>
          <a:p>
            <a:pPr indent="-342900" lvl="0" marL="457200" rtl="0" algn="l">
              <a:lnSpc>
                <a:spcPct val="100000"/>
              </a:lnSpc>
              <a:spcBef>
                <a:spcPts val="0"/>
              </a:spcBef>
              <a:spcAft>
                <a:spcPts val="0"/>
              </a:spcAft>
              <a:buSzPts val="1800"/>
              <a:buChar char="●"/>
            </a:pPr>
            <a:r>
              <a:rPr lang="en"/>
              <a:t>Inflammation of the meninges &amp; brain = meningoencephalitis</a:t>
            </a:r>
            <a:endParaRPr/>
          </a:p>
          <a:p>
            <a:pPr indent="0" lvl="0" marL="457200" rtl="0" algn="l">
              <a:lnSpc>
                <a:spcPct val="100000"/>
              </a:lnSpc>
              <a:spcBef>
                <a:spcPts val="0"/>
              </a:spcBef>
              <a:spcAft>
                <a:spcPts val="0"/>
              </a:spcAft>
              <a:buNone/>
            </a:pPr>
            <a:r>
              <a:t/>
            </a:r>
            <a:endParaRPr/>
          </a:p>
          <a:p>
            <a:pPr indent="0" lvl="0" marL="0" rtl="0" algn="l">
              <a:lnSpc>
                <a:spcPct val="93700"/>
              </a:lnSpc>
              <a:spcBef>
                <a:spcPts val="0"/>
              </a:spcBef>
              <a:spcAft>
                <a:spcPts val="0"/>
              </a:spcAft>
              <a:buNone/>
            </a:pPr>
            <a:r>
              <a:t/>
            </a:r>
            <a:endParaRPr>
              <a:solidFill>
                <a:schemeClr val="dk1"/>
              </a:solidFill>
              <a:highlight>
                <a:schemeClr val="lt1"/>
              </a:highlight>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4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Infectious Neurologic Diseases</a:t>
            </a:r>
            <a:endParaRPr/>
          </a:p>
        </p:txBody>
      </p:sp>
      <p:sp>
        <p:nvSpPr>
          <p:cNvPr id="235" name="Google Shape;235;p4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9250" lvl="0" marL="457200" rtl="0" algn="l">
              <a:lnSpc>
                <a:spcPct val="100000"/>
              </a:lnSpc>
              <a:spcBef>
                <a:spcPts val="0"/>
              </a:spcBef>
              <a:spcAft>
                <a:spcPts val="0"/>
              </a:spcAft>
              <a:buSzPts val="1900"/>
              <a:buChar char="●"/>
            </a:pPr>
            <a:r>
              <a:rPr lang="en" sz="1900"/>
              <a:t>Bacterial: Bacterial </a:t>
            </a:r>
            <a:r>
              <a:rPr lang="en" sz="1900"/>
              <a:t>Meningitis</a:t>
            </a:r>
            <a:r>
              <a:rPr lang="en" sz="1900"/>
              <a:t>, </a:t>
            </a:r>
            <a:r>
              <a:rPr lang="en" sz="1900"/>
              <a:t>Diskospondylitis, Ehrlichia, RMSF</a:t>
            </a:r>
            <a:endParaRPr sz="1900"/>
          </a:p>
          <a:p>
            <a:pPr indent="-349250" lvl="0" marL="457200" rtl="0" algn="l">
              <a:lnSpc>
                <a:spcPct val="100000"/>
              </a:lnSpc>
              <a:spcBef>
                <a:spcPts val="0"/>
              </a:spcBef>
              <a:spcAft>
                <a:spcPts val="0"/>
              </a:spcAft>
              <a:buSzPts val="1900"/>
              <a:buChar char="●"/>
            </a:pPr>
            <a:r>
              <a:rPr lang="en" sz="1900"/>
              <a:t>Protozoal: </a:t>
            </a:r>
            <a:r>
              <a:rPr lang="en" sz="1900"/>
              <a:t>Toxoplasma, &amp; Neospora</a:t>
            </a:r>
            <a:endParaRPr sz="1900"/>
          </a:p>
          <a:p>
            <a:pPr indent="-349250" lvl="0" marL="457200" rtl="0" algn="l">
              <a:lnSpc>
                <a:spcPct val="100000"/>
              </a:lnSpc>
              <a:spcBef>
                <a:spcPts val="0"/>
              </a:spcBef>
              <a:spcAft>
                <a:spcPts val="0"/>
              </a:spcAft>
              <a:buSzPts val="1900"/>
              <a:buChar char="●"/>
            </a:pPr>
            <a:r>
              <a:rPr lang="en" sz="1900"/>
              <a:t>Parasitic: Cuterebra</a:t>
            </a:r>
            <a:endParaRPr sz="1900"/>
          </a:p>
          <a:p>
            <a:pPr indent="-349250" lvl="0" marL="457200" rtl="0" algn="l">
              <a:lnSpc>
                <a:spcPct val="100000"/>
              </a:lnSpc>
              <a:spcBef>
                <a:spcPts val="0"/>
              </a:spcBef>
              <a:spcAft>
                <a:spcPts val="0"/>
              </a:spcAft>
              <a:buSzPts val="1900"/>
              <a:buChar char="●"/>
            </a:pPr>
            <a:r>
              <a:rPr lang="en" sz="1900"/>
              <a:t>Viral: Distemper, Rabies, FIP, FeLV &amp; FIV</a:t>
            </a:r>
            <a:endParaRPr sz="1900"/>
          </a:p>
          <a:p>
            <a:pPr indent="-349250" lvl="0" marL="457200" rtl="0" algn="l">
              <a:lnSpc>
                <a:spcPct val="100000"/>
              </a:lnSpc>
              <a:spcBef>
                <a:spcPts val="0"/>
              </a:spcBef>
              <a:spcAft>
                <a:spcPts val="0"/>
              </a:spcAft>
              <a:buSzPts val="1900"/>
              <a:buChar char="●"/>
            </a:pPr>
            <a:r>
              <a:rPr lang="en" sz="1900"/>
              <a:t>Fungal: Crypto, etc. </a:t>
            </a:r>
            <a:endParaRPr sz="1900"/>
          </a:p>
          <a:p>
            <a:pPr indent="0" lvl="0" marL="0" rtl="0" algn="l">
              <a:spcBef>
                <a:spcPts val="0"/>
              </a:spcBef>
              <a:spcAft>
                <a:spcPts val="1600"/>
              </a:spcAft>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4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Bacterial Cerebritis, Meningitis, &amp; Abscesses</a:t>
            </a:r>
            <a:endParaRPr/>
          </a:p>
        </p:txBody>
      </p:sp>
      <p:sp>
        <p:nvSpPr>
          <p:cNvPr id="241" name="Google Shape;241;p4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Cerebritis = f</a:t>
            </a:r>
            <a:r>
              <a:rPr lang="en"/>
              <a:t>ocal infection of the brain with pyogenic organisms</a:t>
            </a:r>
            <a:endParaRPr/>
          </a:p>
          <a:p>
            <a:pPr indent="-342900" lvl="0" marL="457200" rtl="0" algn="l">
              <a:spcBef>
                <a:spcPts val="0"/>
              </a:spcBef>
              <a:spcAft>
                <a:spcPts val="0"/>
              </a:spcAft>
              <a:buSzPts val="1800"/>
              <a:buChar char="●"/>
            </a:pPr>
            <a:r>
              <a:rPr lang="en"/>
              <a:t>Uncommon in small animals</a:t>
            </a:r>
            <a:endParaRPr/>
          </a:p>
          <a:p>
            <a:pPr indent="-342900" lvl="0" marL="457200" rtl="0" algn="l">
              <a:spcBef>
                <a:spcPts val="0"/>
              </a:spcBef>
              <a:spcAft>
                <a:spcPts val="0"/>
              </a:spcAft>
              <a:buSzPts val="1800"/>
              <a:buChar char="●"/>
            </a:pPr>
            <a:r>
              <a:rPr lang="en"/>
              <a:t>Bacteria may gain access to the brain:</a:t>
            </a:r>
            <a:endParaRPr/>
          </a:p>
          <a:p>
            <a:pPr indent="-317500" lvl="1" marL="914400" rtl="0" algn="l">
              <a:spcBef>
                <a:spcPts val="0"/>
              </a:spcBef>
              <a:spcAft>
                <a:spcPts val="0"/>
              </a:spcAft>
              <a:buSzPts val="1400"/>
              <a:buChar char="○"/>
            </a:pPr>
            <a:r>
              <a:rPr lang="en"/>
              <a:t>Secondary to direct extension from infections in the eye, ear, cribiform plate, tooth roots, sinuses, nasal passages, meninges, and vertebrae</a:t>
            </a:r>
            <a:endParaRPr/>
          </a:p>
          <a:p>
            <a:pPr indent="-317500" lvl="1" marL="914400" rtl="0" algn="l">
              <a:spcBef>
                <a:spcPts val="0"/>
              </a:spcBef>
              <a:spcAft>
                <a:spcPts val="0"/>
              </a:spcAft>
              <a:buSzPts val="1400"/>
              <a:buChar char="○"/>
            </a:pPr>
            <a:r>
              <a:rPr lang="en"/>
              <a:t>Via direct inoculation from trauma, bite wound, and surgery</a:t>
            </a:r>
            <a:endParaRPr/>
          </a:p>
          <a:p>
            <a:pPr indent="-317500" lvl="1" marL="914400" rtl="0" algn="l">
              <a:spcBef>
                <a:spcPts val="0"/>
              </a:spcBef>
              <a:spcAft>
                <a:spcPts val="0"/>
              </a:spcAft>
              <a:buSzPts val="1400"/>
              <a:buChar char="○"/>
            </a:pPr>
            <a:r>
              <a:rPr lang="en"/>
              <a:t>Via migration of foreign material or parasites</a:t>
            </a:r>
            <a:endParaRPr/>
          </a:p>
          <a:p>
            <a:pPr indent="-317500" lvl="1" marL="914400" rtl="0" algn="l">
              <a:spcBef>
                <a:spcPts val="0"/>
              </a:spcBef>
              <a:spcAft>
                <a:spcPts val="0"/>
              </a:spcAft>
              <a:buSzPts val="1400"/>
              <a:buChar char="○"/>
            </a:pPr>
            <a:r>
              <a:rPr lang="en"/>
              <a:t>Via hematogenous spread from extracranial sources (e.g. mediastinal abscess, bacterial endocarditis)</a:t>
            </a:r>
            <a:endParaRPr/>
          </a:p>
          <a:p>
            <a:pPr indent="0" lvl="0" marL="0" rtl="0" algn="l">
              <a:spcBef>
                <a:spcPts val="0"/>
              </a:spcBef>
              <a:spcAft>
                <a:spcPts val="0"/>
              </a:spcAft>
              <a:buNone/>
            </a:pPr>
            <a:r>
              <a:rPr lang="en"/>
              <a:t>Cerebritis characterized by focal but poorly localized areas of scattered necrosis, edema, vascular congestion, and perivascular inflammatory infiltrates</a:t>
            </a:r>
            <a:endParaRPr/>
          </a:p>
          <a:p>
            <a:pPr indent="0" lvl="0" marL="0" rtl="0" algn="l">
              <a:spcBef>
                <a:spcPts val="0"/>
              </a:spcBef>
              <a:spcAft>
                <a:spcPts val="0"/>
              </a:spcAft>
              <a:buNone/>
            </a:pPr>
            <a:r>
              <a:rPr lang="en"/>
              <a:t>Clinical signs reflect a progressively worsening focal brain lesion over 2-3 weeks (cerebritis --&gt; abscess)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44"/>
          <p:cNvSpPr txBox="1"/>
          <p:nvPr>
            <p:ph type="title"/>
          </p:nvPr>
        </p:nvSpPr>
        <p:spPr>
          <a:xfrm>
            <a:off x="198525" y="1569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Bacterial Cerebritis, Meningitis, &amp; Abscesses</a:t>
            </a:r>
            <a:endParaRPr/>
          </a:p>
        </p:txBody>
      </p:sp>
      <p:sp>
        <p:nvSpPr>
          <p:cNvPr id="247" name="Google Shape;247;p44"/>
          <p:cNvSpPr txBox="1"/>
          <p:nvPr>
            <p:ph idx="1" type="body"/>
          </p:nvPr>
        </p:nvSpPr>
        <p:spPr>
          <a:xfrm>
            <a:off x="154875" y="691800"/>
            <a:ext cx="8779800" cy="4297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1700"/>
              <a:t>Organisms: </a:t>
            </a:r>
            <a:r>
              <a:rPr lang="en" sz="1700"/>
              <a:t>Staph, Strep, Pasteurella, Actinomyces, Nocardia, and Anaerobes (Bacteroides, Fusobacterium, Peptostrep, and Eubacterium)</a:t>
            </a:r>
            <a:endParaRPr sz="1700"/>
          </a:p>
          <a:p>
            <a:pPr indent="0" lvl="0" marL="0" rtl="0" algn="l">
              <a:lnSpc>
                <a:spcPct val="100000"/>
              </a:lnSpc>
              <a:spcBef>
                <a:spcPts val="0"/>
              </a:spcBef>
              <a:spcAft>
                <a:spcPts val="0"/>
              </a:spcAft>
              <a:buNone/>
            </a:pPr>
            <a:r>
              <a:rPr lang="en" sz="1700"/>
              <a:t>Clinical signs: severe pain, fever, +/- vomiting, photophobia, nuchal rigidity, &amp; depression</a:t>
            </a:r>
            <a:endParaRPr sz="1700"/>
          </a:p>
          <a:p>
            <a:pPr indent="0" lvl="0" marL="0" rtl="0" algn="l">
              <a:lnSpc>
                <a:spcPct val="100000"/>
              </a:lnSpc>
              <a:spcBef>
                <a:spcPts val="0"/>
              </a:spcBef>
              <a:spcAft>
                <a:spcPts val="0"/>
              </a:spcAft>
              <a:buNone/>
            </a:pPr>
            <a:r>
              <a:rPr lang="en" sz="1700"/>
              <a:t>Clinical signs of abscessation reflect the location of the lesion</a:t>
            </a:r>
            <a:endParaRPr sz="1700"/>
          </a:p>
          <a:p>
            <a:pPr indent="0" lvl="0" marL="0" rtl="0" algn="l">
              <a:lnSpc>
                <a:spcPct val="100000"/>
              </a:lnSpc>
              <a:spcBef>
                <a:spcPts val="0"/>
              </a:spcBef>
              <a:spcAft>
                <a:spcPts val="0"/>
              </a:spcAft>
              <a:buNone/>
            </a:pPr>
            <a:r>
              <a:rPr lang="en" sz="1700"/>
              <a:t>MRI: diffuse inflammation or ring-enhancing lesion (= abscess (esp if medial rum thinner or temporal) or neoplasia, infarc, granuloma, or healing hematoma)</a:t>
            </a:r>
            <a:endParaRPr sz="1700"/>
          </a:p>
          <a:p>
            <a:pPr indent="0" lvl="0" marL="0" rtl="0" algn="l">
              <a:lnSpc>
                <a:spcPct val="100000"/>
              </a:lnSpc>
              <a:spcBef>
                <a:spcPts val="0"/>
              </a:spcBef>
              <a:spcAft>
                <a:spcPts val="0"/>
              </a:spcAft>
              <a:buNone/>
            </a:pPr>
            <a:r>
              <a:rPr lang="en" sz="1700"/>
              <a:t>Diagnosis via CSF:</a:t>
            </a:r>
            <a:endParaRPr sz="1700"/>
          </a:p>
          <a:p>
            <a:pPr indent="-336550" lvl="0" marL="457200" rtl="0" algn="l">
              <a:lnSpc>
                <a:spcPct val="100000"/>
              </a:lnSpc>
              <a:spcBef>
                <a:spcPts val="0"/>
              </a:spcBef>
              <a:spcAft>
                <a:spcPts val="0"/>
              </a:spcAft>
              <a:buSzPts val="1700"/>
              <a:buChar char="●"/>
            </a:pPr>
            <a:r>
              <a:rPr lang="en" sz="1700"/>
              <a:t>Marked neutrophilic pleocytosis (often degenerate)</a:t>
            </a:r>
            <a:endParaRPr sz="1700"/>
          </a:p>
          <a:p>
            <a:pPr indent="-336550" lvl="0" marL="457200" rtl="0" algn="l">
              <a:lnSpc>
                <a:spcPct val="100000"/>
              </a:lnSpc>
              <a:spcBef>
                <a:spcPts val="0"/>
              </a:spcBef>
              <a:spcAft>
                <a:spcPts val="0"/>
              </a:spcAft>
              <a:buSzPts val="1700"/>
              <a:buChar char="●"/>
            </a:pPr>
            <a:r>
              <a:rPr lang="en" sz="1700"/>
              <a:t>Intracellular bacteria</a:t>
            </a:r>
            <a:endParaRPr sz="1700"/>
          </a:p>
          <a:p>
            <a:pPr indent="-336550" lvl="0" marL="457200" rtl="0" algn="l">
              <a:lnSpc>
                <a:spcPct val="100000"/>
              </a:lnSpc>
              <a:spcBef>
                <a:spcPts val="0"/>
              </a:spcBef>
              <a:spcAft>
                <a:spcPts val="0"/>
              </a:spcAft>
              <a:buSzPts val="1700"/>
              <a:buChar char="●"/>
            </a:pPr>
            <a:r>
              <a:rPr lang="en" sz="1700"/>
              <a:t>If on antibiotics → results can be normal, mononuclear, nondegenerate</a:t>
            </a:r>
            <a:endParaRPr sz="1700"/>
          </a:p>
          <a:p>
            <a:pPr indent="-336550" lvl="0" marL="457200" rtl="0" algn="l">
              <a:lnSpc>
                <a:spcPct val="100000"/>
              </a:lnSpc>
              <a:spcBef>
                <a:spcPts val="0"/>
              </a:spcBef>
              <a:spcAft>
                <a:spcPts val="0"/>
              </a:spcAft>
              <a:buSzPts val="1700"/>
              <a:buChar char="●"/>
            </a:pPr>
            <a:r>
              <a:rPr lang="en" sz="1700"/>
              <a:t>Always culture (commonly negative)</a:t>
            </a:r>
            <a:endParaRPr sz="1700"/>
          </a:p>
          <a:p>
            <a:pPr indent="0" lvl="0" marL="0" rtl="0" algn="l">
              <a:lnSpc>
                <a:spcPct val="100000"/>
              </a:lnSpc>
              <a:spcBef>
                <a:spcPts val="0"/>
              </a:spcBef>
              <a:spcAft>
                <a:spcPts val="0"/>
              </a:spcAft>
              <a:buNone/>
            </a:pPr>
            <a:r>
              <a:rPr lang="en" sz="1700"/>
              <a:t>Treat with early and aggressively with broad spectrum medications that cross BBB (cidals like TMS, metro, &amp; baytril are better than chloramphenicol (static) which is better than penicillins (although the BBB may be disrupted in meningeal inflammation). </a:t>
            </a:r>
            <a:endParaRPr sz="1700"/>
          </a:p>
          <a:p>
            <a:pPr indent="-336550" lvl="0" marL="457200" rtl="0" algn="l">
              <a:lnSpc>
                <a:spcPct val="100000"/>
              </a:lnSpc>
              <a:spcBef>
                <a:spcPts val="0"/>
              </a:spcBef>
              <a:spcAft>
                <a:spcPts val="0"/>
              </a:spcAft>
              <a:buSzPts val="1700"/>
              <a:buChar char="●"/>
            </a:pPr>
            <a:r>
              <a:rPr lang="en" sz="1700"/>
              <a:t>Adjust based on C &amp; S</a:t>
            </a:r>
            <a:endParaRPr sz="1700"/>
          </a:p>
          <a:p>
            <a:pPr indent="0" lvl="0" marL="0" rtl="0" algn="l">
              <a:lnSpc>
                <a:spcPct val="100000"/>
              </a:lnSpc>
              <a:spcBef>
                <a:spcPts val="0"/>
              </a:spcBef>
              <a:spcAft>
                <a:spcPts val="0"/>
              </a:spcAft>
              <a:buNone/>
            </a:pPr>
            <a:r>
              <a:rPr lang="en" sz="1700"/>
              <a:t>Relapse and/or permanent neurologic deficits are possible</a:t>
            </a:r>
            <a:endParaRPr sz="170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4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Discospondylitis</a:t>
            </a:r>
            <a:endParaRPr/>
          </a:p>
        </p:txBody>
      </p:sp>
      <p:sp>
        <p:nvSpPr>
          <p:cNvPr id="253" name="Google Shape;253;p4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Infection of the intervertebral disc space and adjacent vertebral endplates</a:t>
            </a:r>
            <a:endParaRPr/>
          </a:p>
          <a:p>
            <a:pPr indent="0" lvl="0" marL="0" rtl="0" algn="l">
              <a:spcBef>
                <a:spcPts val="0"/>
              </a:spcBef>
              <a:spcAft>
                <a:spcPts val="0"/>
              </a:spcAft>
              <a:buNone/>
            </a:pPr>
            <a:r>
              <a:rPr lang="en"/>
              <a:t>Bacterial or fungal infection</a:t>
            </a:r>
            <a:endParaRPr/>
          </a:p>
          <a:p>
            <a:pPr indent="-342900" lvl="0" marL="457200" rtl="0" algn="l">
              <a:spcBef>
                <a:spcPts val="0"/>
              </a:spcBef>
              <a:spcAft>
                <a:spcPts val="0"/>
              </a:spcAft>
              <a:buSzPts val="1800"/>
              <a:buChar char="●"/>
            </a:pPr>
            <a:r>
              <a:rPr lang="en"/>
              <a:t>Staph &gt;&gt; </a:t>
            </a:r>
            <a:r>
              <a:rPr lang="en">
                <a:highlight>
                  <a:srgbClr val="FFFFFF"/>
                </a:highlight>
              </a:rPr>
              <a:t>E.coli, Brucella canis (reportable &amp; zoonotic), Strep, Klebsiella, Pseudomonas, Proteus, Candida, &amp; Actinomyces</a:t>
            </a:r>
            <a:endParaRPr>
              <a:highlight>
                <a:srgbClr val="FFFFFF"/>
              </a:highlight>
            </a:endParaRPr>
          </a:p>
          <a:p>
            <a:pPr indent="-342900" lvl="0" marL="457200" rtl="0" algn="l">
              <a:spcBef>
                <a:spcPts val="0"/>
              </a:spcBef>
              <a:spcAft>
                <a:spcPts val="0"/>
              </a:spcAft>
              <a:buSzPts val="1800"/>
              <a:buChar char="●"/>
            </a:pPr>
            <a:r>
              <a:rPr lang="en">
                <a:highlight>
                  <a:srgbClr val="FFFFFF"/>
                </a:highlight>
              </a:rPr>
              <a:t>Most common fungal organism is Aspergillus (</a:t>
            </a:r>
            <a:r>
              <a:rPr lang="en"/>
              <a:t>GSD are predisposed.)</a:t>
            </a:r>
            <a:endParaRPr>
              <a:highlight>
                <a:srgbClr val="FFFFFF"/>
              </a:highlight>
            </a:endParaRPr>
          </a:p>
          <a:p>
            <a:pPr indent="0" lvl="0" marL="0" rtl="0" algn="l">
              <a:spcBef>
                <a:spcPts val="0"/>
              </a:spcBef>
              <a:spcAft>
                <a:spcPts val="0"/>
              </a:spcAft>
              <a:buNone/>
            </a:pPr>
            <a:r>
              <a:rPr lang="en"/>
              <a:t>Most often secondary to h</a:t>
            </a:r>
            <a:r>
              <a:rPr lang="en"/>
              <a:t>ematogenous spread (skin, mouth, heart, urinary tract, prostate)</a:t>
            </a:r>
            <a:endParaRPr/>
          </a:p>
          <a:p>
            <a:pPr indent="-342900" lvl="0" marL="457200" rtl="0" algn="l">
              <a:spcBef>
                <a:spcPts val="0"/>
              </a:spcBef>
              <a:spcAft>
                <a:spcPts val="0"/>
              </a:spcAft>
              <a:buSzPts val="1800"/>
              <a:buChar char="●"/>
            </a:pPr>
            <a:r>
              <a:rPr lang="en"/>
              <a:t>But could also be from direct inoculation (bite, puncture, iatrogenic) or as a migrating foreign body</a:t>
            </a:r>
            <a:endParaRPr/>
          </a:p>
          <a:p>
            <a:pPr indent="-342900" lvl="0" marL="457200" rtl="0" algn="l">
              <a:spcBef>
                <a:spcPts val="0"/>
              </a:spcBef>
              <a:spcAft>
                <a:spcPts val="0"/>
              </a:spcAft>
              <a:buSzPts val="1800"/>
              <a:buChar char="●"/>
            </a:pPr>
            <a:r>
              <a:rPr lang="en"/>
              <a:t>Chronic skin disease &amp; immunosuppression (innate or iatrogenic) predispose</a:t>
            </a:r>
            <a:endParaRPr/>
          </a:p>
          <a:p>
            <a:pPr indent="-342900" lvl="0" marL="457200" rtl="0" algn="l">
              <a:spcBef>
                <a:spcPts val="0"/>
              </a:spcBef>
              <a:spcAft>
                <a:spcPts val="0"/>
              </a:spcAft>
              <a:buSzPts val="1800"/>
              <a:buChar char="●"/>
            </a:pPr>
            <a:r>
              <a:rPr lang="en"/>
              <a:t>70% of dogs had a concurrent condition in 2005 JAVMA study</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46"/>
          <p:cNvSpPr txBox="1"/>
          <p:nvPr>
            <p:ph type="title"/>
          </p:nvPr>
        </p:nvSpPr>
        <p:spPr>
          <a:xfrm>
            <a:off x="126525" y="1775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Discospondylitis</a:t>
            </a:r>
            <a:endParaRPr/>
          </a:p>
        </p:txBody>
      </p:sp>
      <p:sp>
        <p:nvSpPr>
          <p:cNvPr id="259" name="Google Shape;259;p46"/>
          <p:cNvSpPr txBox="1"/>
          <p:nvPr>
            <p:ph idx="1" type="body"/>
          </p:nvPr>
        </p:nvSpPr>
        <p:spPr>
          <a:xfrm>
            <a:off x="126525" y="638125"/>
            <a:ext cx="8859900" cy="427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Middle-aged to older large breed male dogs</a:t>
            </a:r>
            <a:endParaRPr/>
          </a:p>
          <a:p>
            <a:pPr indent="-342900" lvl="0" marL="457200" rtl="0" algn="l">
              <a:spcBef>
                <a:spcPts val="0"/>
              </a:spcBef>
              <a:spcAft>
                <a:spcPts val="0"/>
              </a:spcAft>
              <a:buSzPts val="1800"/>
              <a:buChar char="●"/>
            </a:pPr>
            <a:r>
              <a:rPr lang="en">
                <a:highlight>
                  <a:schemeClr val="lt1"/>
                </a:highlight>
              </a:rPr>
              <a:t>Great Danes, German Shepherds, Boxers, Rottweilers, Doberman Pinschers, and English Bulldogs</a:t>
            </a:r>
            <a:endParaRPr>
              <a:highlight>
                <a:schemeClr val="lt1"/>
              </a:highlight>
            </a:endParaRPr>
          </a:p>
          <a:p>
            <a:pPr indent="0" lvl="0" marL="0" rtl="0" algn="l">
              <a:spcBef>
                <a:spcPts val="0"/>
              </a:spcBef>
              <a:spcAft>
                <a:spcPts val="0"/>
              </a:spcAft>
              <a:buNone/>
            </a:pPr>
            <a:r>
              <a:rPr lang="en">
                <a:highlight>
                  <a:schemeClr val="lt1"/>
                </a:highlight>
              </a:rPr>
              <a:t>Rare in cats</a:t>
            </a:r>
            <a:endParaRPr>
              <a:highlight>
                <a:schemeClr val="lt1"/>
              </a:highlight>
            </a:endParaRPr>
          </a:p>
          <a:p>
            <a:pPr indent="0" lvl="0" marL="0" rtl="0" algn="l">
              <a:spcBef>
                <a:spcPts val="0"/>
              </a:spcBef>
              <a:spcAft>
                <a:spcPts val="0"/>
              </a:spcAft>
              <a:buNone/>
            </a:pPr>
            <a:r>
              <a:rPr lang="en"/>
              <a:t>Distribution of disease</a:t>
            </a:r>
            <a:endParaRPr/>
          </a:p>
          <a:p>
            <a:pPr indent="-342900" lvl="0" marL="457200" rtl="0" algn="l">
              <a:spcBef>
                <a:spcPts val="0"/>
              </a:spcBef>
              <a:spcAft>
                <a:spcPts val="0"/>
              </a:spcAft>
              <a:buSzPts val="1800"/>
              <a:buChar char="●"/>
            </a:pPr>
            <a:r>
              <a:rPr lang="en"/>
              <a:t>Up to 40% of cases are multifocal </a:t>
            </a:r>
            <a:endParaRPr/>
          </a:p>
          <a:p>
            <a:pPr indent="-342900" lvl="0" marL="457200" rtl="0" algn="l">
              <a:spcBef>
                <a:spcPts val="0"/>
              </a:spcBef>
              <a:spcAft>
                <a:spcPts val="0"/>
              </a:spcAft>
              <a:buSzPts val="1800"/>
              <a:buChar char="●"/>
            </a:pPr>
            <a:r>
              <a:rPr lang="en"/>
              <a:t>LS most common followed by TL and caudal cervical spine</a:t>
            </a:r>
            <a:endParaRPr/>
          </a:p>
          <a:p>
            <a:pPr indent="-342900" lvl="0" marL="457200" rtl="0" algn="l">
              <a:spcBef>
                <a:spcPts val="0"/>
              </a:spcBef>
              <a:spcAft>
                <a:spcPts val="0"/>
              </a:spcAft>
              <a:buSzPts val="1800"/>
              <a:buChar char="●"/>
            </a:pPr>
            <a:r>
              <a:rPr lang="en"/>
              <a:t>Can spread to the CNS or form a discrete abscess &amp; can compress spinal cord leading to paresis/paralysis &amp; vertebral instability or fractures</a:t>
            </a:r>
            <a:endParaRPr/>
          </a:p>
          <a:p>
            <a:pPr indent="0" lvl="0" marL="0" rtl="0" algn="l">
              <a:spcBef>
                <a:spcPts val="0"/>
              </a:spcBef>
              <a:spcAft>
                <a:spcPts val="0"/>
              </a:spcAft>
              <a:buNone/>
            </a:pPr>
            <a:r>
              <a:rPr lang="en"/>
              <a:t>Clinical Signs</a:t>
            </a:r>
            <a:endParaRPr/>
          </a:p>
          <a:p>
            <a:pPr indent="-342900" lvl="0" marL="457200" rtl="0" algn="l">
              <a:lnSpc>
                <a:spcPct val="100000"/>
              </a:lnSpc>
              <a:spcBef>
                <a:spcPts val="0"/>
              </a:spcBef>
              <a:spcAft>
                <a:spcPts val="0"/>
              </a:spcAft>
              <a:buSzPts val="1800"/>
              <a:buChar char="●"/>
            </a:pPr>
            <a:r>
              <a:rPr lang="en"/>
              <a:t>Chronic &amp; progressive</a:t>
            </a:r>
            <a:endParaRPr/>
          </a:p>
          <a:p>
            <a:pPr indent="-342900" lvl="0" marL="457200" rtl="0" algn="l">
              <a:lnSpc>
                <a:spcPct val="100000"/>
              </a:lnSpc>
              <a:spcBef>
                <a:spcPts val="0"/>
              </a:spcBef>
              <a:spcAft>
                <a:spcPts val="0"/>
              </a:spcAft>
              <a:buSzPts val="1800"/>
              <a:buChar char="●"/>
            </a:pPr>
            <a:r>
              <a:rPr lang="en"/>
              <a:t>First sign is often </a:t>
            </a:r>
            <a:r>
              <a:rPr b="1" lang="en"/>
              <a:t>back pain, stiff/stilted gait</a:t>
            </a:r>
            <a:endParaRPr b="1"/>
          </a:p>
          <a:p>
            <a:pPr indent="-342900" lvl="0" marL="457200" rtl="0" algn="l">
              <a:lnSpc>
                <a:spcPct val="100000"/>
              </a:lnSpc>
              <a:spcBef>
                <a:spcPts val="0"/>
              </a:spcBef>
              <a:spcAft>
                <a:spcPts val="0"/>
              </a:spcAft>
              <a:buSzPts val="1800"/>
              <a:buChar char="●"/>
            </a:pPr>
            <a:r>
              <a:rPr lang="en"/>
              <a:t>May have systemic signs of decreased appetite, weight loss, lethargy, fever, leukocytosis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47"/>
          <p:cNvSpPr txBox="1"/>
          <p:nvPr>
            <p:ph type="title"/>
          </p:nvPr>
        </p:nvSpPr>
        <p:spPr>
          <a:xfrm>
            <a:off x="177950" y="2495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Discospondylitis</a:t>
            </a:r>
            <a:endParaRPr/>
          </a:p>
        </p:txBody>
      </p:sp>
      <p:sp>
        <p:nvSpPr>
          <p:cNvPr id="265" name="Google Shape;265;p47"/>
          <p:cNvSpPr txBox="1"/>
          <p:nvPr>
            <p:ph idx="1" type="body"/>
          </p:nvPr>
        </p:nvSpPr>
        <p:spPr>
          <a:xfrm>
            <a:off x="126525" y="720425"/>
            <a:ext cx="8763900" cy="4286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Diagnosis:</a:t>
            </a:r>
            <a:endParaRPr/>
          </a:p>
          <a:p>
            <a:pPr indent="-342900" lvl="0" marL="457200" rtl="0" algn="l">
              <a:lnSpc>
                <a:spcPct val="100000"/>
              </a:lnSpc>
              <a:spcBef>
                <a:spcPts val="0"/>
              </a:spcBef>
              <a:spcAft>
                <a:spcPts val="0"/>
              </a:spcAft>
              <a:buSzPts val="1800"/>
              <a:buChar char="●"/>
            </a:pPr>
            <a:r>
              <a:rPr lang="en"/>
              <a:t>Spinal radiographs 2-7 wks after onset of signs</a:t>
            </a:r>
            <a:endParaRPr/>
          </a:p>
          <a:p>
            <a:pPr indent="-342900" lvl="1" marL="914400" rtl="0" algn="l">
              <a:lnSpc>
                <a:spcPct val="100000"/>
              </a:lnSpc>
              <a:spcBef>
                <a:spcPts val="0"/>
              </a:spcBef>
              <a:spcAft>
                <a:spcPts val="0"/>
              </a:spcAft>
              <a:buSzPts val="1800"/>
              <a:buChar char="○"/>
            </a:pPr>
            <a:r>
              <a:rPr lang="en" sz="1800"/>
              <a:t>Often IV disc space collapse with variable lysis &amp; sclerosis of surrounding vertebral endplates</a:t>
            </a:r>
            <a:endParaRPr sz="1800"/>
          </a:p>
          <a:p>
            <a:pPr indent="-342900" lvl="0" marL="457200" rtl="0" algn="l">
              <a:lnSpc>
                <a:spcPct val="100000"/>
              </a:lnSpc>
              <a:spcBef>
                <a:spcPts val="0"/>
              </a:spcBef>
              <a:spcAft>
                <a:spcPts val="0"/>
              </a:spcAft>
              <a:buSzPts val="1800"/>
              <a:buChar char="●"/>
            </a:pPr>
            <a:r>
              <a:rPr lang="en"/>
              <a:t>CSF tap</a:t>
            </a:r>
            <a:endParaRPr/>
          </a:p>
          <a:p>
            <a:pPr indent="-342900" lvl="0" marL="457200" rtl="0" algn="l">
              <a:lnSpc>
                <a:spcPct val="100000"/>
              </a:lnSpc>
              <a:spcBef>
                <a:spcPts val="0"/>
              </a:spcBef>
              <a:spcAft>
                <a:spcPts val="0"/>
              </a:spcAft>
              <a:buSzPts val="1800"/>
              <a:buChar char="●"/>
            </a:pPr>
            <a:r>
              <a:rPr lang="en"/>
              <a:t>Blood &amp; urine cultures</a:t>
            </a:r>
            <a:endParaRPr/>
          </a:p>
          <a:p>
            <a:pPr indent="-342900" lvl="0" marL="457200" rtl="0" algn="l">
              <a:lnSpc>
                <a:spcPct val="100000"/>
              </a:lnSpc>
              <a:spcBef>
                <a:spcPts val="0"/>
              </a:spcBef>
              <a:spcAft>
                <a:spcPts val="0"/>
              </a:spcAft>
              <a:buSzPts val="1800"/>
              <a:buChar char="●"/>
            </a:pPr>
            <a:r>
              <a:rPr lang="en"/>
              <a:t>Brucella testing</a:t>
            </a:r>
            <a:endParaRPr/>
          </a:p>
          <a:p>
            <a:pPr indent="-342900" lvl="0" marL="457200" rtl="0" algn="l">
              <a:lnSpc>
                <a:spcPct val="100000"/>
              </a:lnSpc>
              <a:spcBef>
                <a:spcPts val="0"/>
              </a:spcBef>
              <a:spcAft>
                <a:spcPts val="0"/>
              </a:spcAft>
              <a:buSzPts val="1800"/>
              <a:buChar char="●"/>
            </a:pPr>
            <a:r>
              <a:rPr lang="en"/>
              <a:t>No isolation of an organism found in 50-60% of cases</a:t>
            </a:r>
            <a:endParaRPr/>
          </a:p>
          <a:p>
            <a:pPr indent="-342900" lvl="0" marL="457200" rtl="0" algn="l">
              <a:lnSpc>
                <a:spcPct val="100000"/>
              </a:lnSpc>
              <a:spcBef>
                <a:spcPts val="0"/>
              </a:spcBef>
              <a:spcAft>
                <a:spcPts val="0"/>
              </a:spcAft>
              <a:buSzPts val="1800"/>
              <a:buChar char="●"/>
            </a:pPr>
            <a:r>
              <a:rPr lang="en"/>
              <a:t>If poor response to antibiotics, test for fungal infections &amp; aspirate disc site itself for culture</a:t>
            </a:r>
            <a:endParaRPr/>
          </a:p>
          <a:p>
            <a:pPr indent="0" lvl="0" marL="0" rtl="0" algn="l">
              <a:lnSpc>
                <a:spcPct val="100000"/>
              </a:lnSpc>
              <a:spcBef>
                <a:spcPts val="0"/>
              </a:spcBef>
              <a:spcAft>
                <a:spcPts val="0"/>
              </a:spcAft>
              <a:buNone/>
            </a:pPr>
            <a:r>
              <a:rPr lang="en"/>
              <a:t>Prognosis depends on underlying cause:</a:t>
            </a:r>
            <a:endParaRPr/>
          </a:p>
          <a:p>
            <a:pPr indent="-342900" lvl="0" marL="457200" rtl="0" algn="l">
              <a:lnSpc>
                <a:spcPct val="100000"/>
              </a:lnSpc>
              <a:spcBef>
                <a:spcPts val="0"/>
              </a:spcBef>
              <a:spcAft>
                <a:spcPts val="0"/>
              </a:spcAft>
              <a:buSzPts val="1800"/>
              <a:buChar char="●"/>
            </a:pPr>
            <a:r>
              <a:rPr lang="en"/>
              <a:t>Bacterial has good prognosis</a:t>
            </a:r>
            <a:endParaRPr/>
          </a:p>
          <a:p>
            <a:pPr indent="-342900" lvl="1" marL="914400" rtl="0" algn="l">
              <a:lnSpc>
                <a:spcPct val="100000"/>
              </a:lnSpc>
              <a:spcBef>
                <a:spcPts val="0"/>
              </a:spcBef>
              <a:spcAft>
                <a:spcPts val="0"/>
              </a:spcAft>
              <a:buSzPts val="1800"/>
              <a:buChar char="○"/>
            </a:pPr>
            <a:r>
              <a:rPr lang="en" sz="1800"/>
              <a:t>Brucella may not be entirely cleared but managed okay</a:t>
            </a:r>
            <a:endParaRPr sz="1800"/>
          </a:p>
          <a:p>
            <a:pPr indent="-342900" lvl="0" marL="457200" rtl="0" algn="l">
              <a:lnSpc>
                <a:spcPct val="100000"/>
              </a:lnSpc>
              <a:spcBef>
                <a:spcPts val="0"/>
              </a:spcBef>
              <a:spcAft>
                <a:spcPts val="0"/>
              </a:spcAft>
              <a:buSzPts val="1800"/>
              <a:buChar char="●"/>
            </a:pPr>
            <a:r>
              <a:rPr lang="en"/>
              <a:t>Fungal has a poorer prognosis</a:t>
            </a:r>
            <a:endParaRPr/>
          </a:p>
          <a:p>
            <a:pPr indent="-342900" lvl="0" marL="457200" rtl="0" algn="l">
              <a:lnSpc>
                <a:spcPct val="100000"/>
              </a:lnSpc>
              <a:spcBef>
                <a:spcPts val="0"/>
              </a:spcBef>
              <a:spcAft>
                <a:spcPts val="0"/>
              </a:spcAft>
              <a:buSzPts val="1800"/>
              <a:buChar char="●"/>
            </a:pPr>
            <a:r>
              <a:rPr lang="en"/>
              <a:t>Relapse can occur</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48"/>
          <p:cNvSpPr txBox="1"/>
          <p:nvPr>
            <p:ph type="title"/>
          </p:nvPr>
        </p:nvSpPr>
        <p:spPr>
          <a:xfrm>
            <a:off x="177950" y="2495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Discospondylitis</a:t>
            </a:r>
            <a:endParaRPr/>
          </a:p>
        </p:txBody>
      </p:sp>
      <p:sp>
        <p:nvSpPr>
          <p:cNvPr id="271" name="Google Shape;271;p48"/>
          <p:cNvSpPr txBox="1"/>
          <p:nvPr>
            <p:ph idx="1" type="body"/>
          </p:nvPr>
        </p:nvSpPr>
        <p:spPr>
          <a:xfrm>
            <a:off x="126525" y="720425"/>
            <a:ext cx="8763900" cy="4286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t>Treatment:</a:t>
            </a:r>
            <a:endParaRPr sz="1600"/>
          </a:p>
          <a:p>
            <a:pPr indent="-330200" lvl="0" marL="457200" rtl="0" algn="l">
              <a:lnSpc>
                <a:spcPct val="100000"/>
              </a:lnSpc>
              <a:spcBef>
                <a:spcPts val="0"/>
              </a:spcBef>
              <a:spcAft>
                <a:spcPts val="0"/>
              </a:spcAft>
              <a:buSzPts val="1600"/>
              <a:buChar char="●"/>
            </a:pPr>
            <a:r>
              <a:rPr lang="en" sz="1600"/>
              <a:t>Antibiotics for 6-12 months+ </a:t>
            </a:r>
            <a:endParaRPr sz="1600"/>
          </a:p>
          <a:p>
            <a:pPr indent="-330200" lvl="1" marL="914400" rtl="0" algn="l">
              <a:lnSpc>
                <a:spcPct val="100000"/>
              </a:lnSpc>
              <a:spcBef>
                <a:spcPts val="0"/>
              </a:spcBef>
              <a:spcAft>
                <a:spcPts val="0"/>
              </a:spcAft>
              <a:buSzPts val="1600"/>
              <a:buChar char="○"/>
            </a:pPr>
            <a:r>
              <a:rPr lang="en" sz="1600">
                <a:highlight>
                  <a:srgbClr val="FFFFFF"/>
                </a:highlight>
              </a:rPr>
              <a:t>The antibiotic should penetrate bone &amp; be effective against organism(s)</a:t>
            </a:r>
            <a:endParaRPr sz="1600">
              <a:highlight>
                <a:srgbClr val="FFFFFF"/>
              </a:highlight>
            </a:endParaRPr>
          </a:p>
          <a:p>
            <a:pPr indent="-330200" lvl="2" marL="1371600" rtl="0" algn="l">
              <a:lnSpc>
                <a:spcPct val="100000"/>
              </a:lnSpc>
              <a:spcBef>
                <a:spcPts val="0"/>
              </a:spcBef>
              <a:spcAft>
                <a:spcPts val="0"/>
              </a:spcAft>
              <a:buSzPts val="1600"/>
              <a:buChar char="■"/>
            </a:pPr>
            <a:r>
              <a:rPr lang="en" sz="1600">
                <a:highlight>
                  <a:srgbClr val="FFFFFF"/>
                </a:highlight>
              </a:rPr>
              <a:t>Ex: cephalosporin (e.g., cephalexin) or potentiated penicillin (e.g., Clavamox)</a:t>
            </a:r>
            <a:endParaRPr sz="1600">
              <a:highlight>
                <a:srgbClr val="FFFFFF"/>
              </a:highlight>
            </a:endParaRPr>
          </a:p>
          <a:p>
            <a:pPr indent="-330200" lvl="1" marL="914400" rtl="0" algn="l">
              <a:lnSpc>
                <a:spcPct val="100000"/>
              </a:lnSpc>
              <a:spcBef>
                <a:spcPts val="0"/>
              </a:spcBef>
              <a:spcAft>
                <a:spcPts val="0"/>
              </a:spcAft>
              <a:buSzPts val="1600"/>
              <a:buChar char="○"/>
            </a:pPr>
            <a:r>
              <a:rPr lang="en" sz="1600">
                <a:highlight>
                  <a:schemeClr val="lt1"/>
                </a:highlight>
              </a:rPr>
              <a:t>Brucella: </a:t>
            </a:r>
            <a:endParaRPr sz="1600">
              <a:highlight>
                <a:schemeClr val="lt1"/>
              </a:highlight>
            </a:endParaRPr>
          </a:p>
          <a:p>
            <a:pPr indent="-330200" lvl="2" marL="1371600" rtl="0" algn="l">
              <a:lnSpc>
                <a:spcPct val="100000"/>
              </a:lnSpc>
              <a:spcBef>
                <a:spcPts val="0"/>
              </a:spcBef>
              <a:spcAft>
                <a:spcPts val="0"/>
              </a:spcAft>
              <a:buSzPts val="1600"/>
              <a:buChar char="■"/>
            </a:pPr>
            <a:r>
              <a:rPr lang="en" sz="1600">
                <a:highlight>
                  <a:schemeClr val="lt1"/>
                </a:highlight>
              </a:rPr>
              <a:t>minocycline + gentamicin → have safer choice of doxycycline + enrofloxacin</a:t>
            </a:r>
            <a:endParaRPr sz="1600">
              <a:highlight>
                <a:schemeClr val="lt1"/>
              </a:highlight>
            </a:endParaRPr>
          </a:p>
          <a:p>
            <a:pPr indent="-330200" lvl="2" marL="1371600" rtl="0" algn="l">
              <a:lnSpc>
                <a:spcPct val="100000"/>
              </a:lnSpc>
              <a:spcBef>
                <a:spcPts val="0"/>
              </a:spcBef>
              <a:spcAft>
                <a:spcPts val="0"/>
              </a:spcAft>
              <a:buSzPts val="1600"/>
              <a:buChar char="■"/>
            </a:pPr>
            <a:r>
              <a:rPr lang="en" sz="1600">
                <a:highlight>
                  <a:schemeClr val="lt1"/>
                </a:highlight>
              </a:rPr>
              <a:t>Reportable b/c zoonotic (good hygeine)</a:t>
            </a:r>
            <a:endParaRPr sz="1600">
              <a:highlight>
                <a:schemeClr val="lt1"/>
              </a:highlight>
            </a:endParaRPr>
          </a:p>
          <a:p>
            <a:pPr indent="-330200" lvl="2" marL="1371600" rtl="0" algn="l">
              <a:lnSpc>
                <a:spcPct val="100000"/>
              </a:lnSpc>
              <a:spcBef>
                <a:spcPts val="0"/>
              </a:spcBef>
              <a:spcAft>
                <a:spcPts val="0"/>
              </a:spcAft>
              <a:buSzPts val="1600"/>
              <a:buChar char="■"/>
            </a:pPr>
            <a:r>
              <a:rPr lang="en" sz="1600">
                <a:highlight>
                  <a:schemeClr val="lt1"/>
                </a:highlight>
              </a:rPr>
              <a:t>Spay/Neurter</a:t>
            </a:r>
            <a:endParaRPr sz="1600">
              <a:highlight>
                <a:schemeClr val="lt1"/>
              </a:highlight>
            </a:endParaRPr>
          </a:p>
          <a:p>
            <a:pPr indent="-330200" lvl="2" marL="1371600" rtl="0" algn="l">
              <a:lnSpc>
                <a:spcPct val="100000"/>
              </a:lnSpc>
              <a:spcBef>
                <a:spcPts val="0"/>
              </a:spcBef>
              <a:spcAft>
                <a:spcPts val="0"/>
              </a:spcAft>
              <a:buSzPts val="1600"/>
              <a:buChar char="■"/>
            </a:pPr>
            <a:r>
              <a:rPr lang="en" sz="1600">
                <a:highlight>
                  <a:schemeClr val="lt1"/>
                </a:highlight>
              </a:rPr>
              <a:t>Abortions in cattle</a:t>
            </a:r>
            <a:endParaRPr sz="1600">
              <a:highlight>
                <a:schemeClr val="lt1"/>
              </a:highlight>
            </a:endParaRPr>
          </a:p>
          <a:p>
            <a:pPr indent="-330200" lvl="0" marL="457200" rtl="0" algn="l">
              <a:lnSpc>
                <a:spcPct val="100000"/>
              </a:lnSpc>
              <a:spcBef>
                <a:spcPts val="0"/>
              </a:spcBef>
              <a:spcAft>
                <a:spcPts val="0"/>
              </a:spcAft>
              <a:buSzPts val="1600"/>
              <a:buChar char="●"/>
            </a:pPr>
            <a:r>
              <a:rPr lang="en" sz="1600">
                <a:highlight>
                  <a:srgbClr val="FFFFFF"/>
                </a:highlight>
              </a:rPr>
              <a:t>Antifungal (ie itraconazole) if indicated</a:t>
            </a:r>
            <a:endParaRPr sz="1600">
              <a:highlight>
                <a:srgbClr val="FFFFFF"/>
              </a:highlight>
            </a:endParaRPr>
          </a:p>
          <a:p>
            <a:pPr indent="-330200" lvl="0" marL="457200" rtl="0" algn="l">
              <a:lnSpc>
                <a:spcPct val="100000"/>
              </a:lnSpc>
              <a:spcBef>
                <a:spcPts val="0"/>
              </a:spcBef>
              <a:spcAft>
                <a:spcPts val="0"/>
              </a:spcAft>
              <a:buSzPts val="1600"/>
              <a:buChar char="●"/>
            </a:pPr>
            <a:r>
              <a:rPr lang="en" sz="1600">
                <a:highlight>
                  <a:srgbClr val="FFFFFF"/>
                </a:highlight>
              </a:rPr>
              <a:t>Analgesia</a:t>
            </a:r>
            <a:endParaRPr sz="1600">
              <a:highlight>
                <a:srgbClr val="FFFFFF"/>
              </a:highlight>
            </a:endParaRPr>
          </a:p>
          <a:p>
            <a:pPr indent="-330200" lvl="0" marL="457200" rtl="0" algn="l">
              <a:lnSpc>
                <a:spcPct val="100000"/>
              </a:lnSpc>
              <a:spcBef>
                <a:spcPts val="0"/>
              </a:spcBef>
              <a:spcAft>
                <a:spcPts val="0"/>
              </a:spcAft>
              <a:buSzPts val="1600"/>
              <a:buChar char="●"/>
            </a:pPr>
            <a:r>
              <a:rPr lang="en" sz="1600">
                <a:highlight>
                  <a:srgbClr val="FFFFFF"/>
                </a:highlight>
              </a:rPr>
              <a:t>Exercise restriction 4-6 wks+ </a:t>
            </a:r>
            <a:endParaRPr sz="1600">
              <a:highlight>
                <a:srgbClr val="FFFFFF"/>
              </a:highlight>
            </a:endParaRPr>
          </a:p>
          <a:p>
            <a:pPr indent="-330200" lvl="0" marL="457200" rtl="0" algn="l">
              <a:lnSpc>
                <a:spcPct val="100000"/>
              </a:lnSpc>
              <a:spcBef>
                <a:spcPts val="0"/>
              </a:spcBef>
              <a:spcAft>
                <a:spcPts val="0"/>
              </a:spcAft>
              <a:buSzPts val="1600"/>
              <a:buChar char="●"/>
            </a:pPr>
            <a:r>
              <a:rPr lang="en" sz="1600">
                <a:highlight>
                  <a:srgbClr val="FFFFFF"/>
                </a:highlight>
              </a:rPr>
              <a:t>Clinical signs should resolved in a couple days of starting treatment</a:t>
            </a:r>
            <a:endParaRPr sz="1600"/>
          </a:p>
          <a:p>
            <a:pPr indent="-330200" lvl="0" marL="457200" rtl="0" algn="l">
              <a:lnSpc>
                <a:spcPct val="100000"/>
              </a:lnSpc>
              <a:spcBef>
                <a:spcPts val="0"/>
              </a:spcBef>
              <a:spcAft>
                <a:spcPts val="0"/>
              </a:spcAft>
              <a:buSzPts val="1600"/>
              <a:buChar char="●"/>
            </a:pPr>
            <a:r>
              <a:rPr lang="en" sz="1600"/>
              <a:t>Radiographs to monitor treatment @ 2mo + q3-4mo thereafter until lysis has been replaced with ankylosis &amp; osseous proliferation. Some say to treat with abx 2 wks past radiographic resolution or once there is healing on 2 consecutive sets of radiographs.</a:t>
            </a:r>
            <a:endParaRPr sz="1600"/>
          </a:p>
          <a:p>
            <a:pPr indent="-330200" lvl="0" marL="457200" rtl="0" algn="l">
              <a:lnSpc>
                <a:spcPct val="100000"/>
              </a:lnSpc>
              <a:spcBef>
                <a:spcPts val="0"/>
              </a:spcBef>
              <a:spcAft>
                <a:spcPts val="0"/>
              </a:spcAft>
              <a:buSzPts val="1600"/>
              <a:buChar char="●"/>
            </a:pPr>
            <a:r>
              <a:rPr lang="en" sz="1600"/>
              <a:t>Can surgically debride in severe, refractory cases</a:t>
            </a:r>
            <a:endParaRPr sz="16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4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Other Bacterial Infections</a:t>
            </a:r>
            <a:endParaRPr/>
          </a:p>
        </p:txBody>
      </p:sp>
      <p:sp>
        <p:nvSpPr>
          <p:cNvPr id="277" name="Google Shape;277;p4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Ehrlichia</a:t>
            </a:r>
            <a:endParaRPr/>
          </a:p>
          <a:p>
            <a:pPr indent="0" lvl="0" marL="0" rtl="0" algn="l">
              <a:spcBef>
                <a:spcPts val="1600"/>
              </a:spcBef>
              <a:spcAft>
                <a:spcPts val="0"/>
              </a:spcAft>
              <a:buNone/>
            </a:pPr>
            <a:r>
              <a:rPr lang="en"/>
              <a:t>Rocky Mountain Spotted Fever</a:t>
            </a:r>
            <a:endParaRPr/>
          </a:p>
          <a:p>
            <a:pPr indent="0" lvl="0" marL="0" rtl="0" algn="l">
              <a:spcBef>
                <a:spcPts val="1600"/>
              </a:spcBef>
              <a:spcAft>
                <a:spcPts val="1600"/>
              </a:spcAft>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5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Protozoal Disease: Toxoplasma</a:t>
            </a:r>
            <a:endParaRPr/>
          </a:p>
        </p:txBody>
      </p:sp>
      <p:sp>
        <p:nvSpPr>
          <p:cNvPr id="283" name="Google Shape;283;p50"/>
          <p:cNvSpPr txBox="1"/>
          <p:nvPr>
            <p:ph idx="1" type="body"/>
          </p:nvPr>
        </p:nvSpPr>
        <p:spPr>
          <a:xfrm>
            <a:off x="311700" y="1152475"/>
            <a:ext cx="8520600" cy="37113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Toxoplasma gondii: </a:t>
            </a:r>
            <a:endParaRPr/>
          </a:p>
          <a:p>
            <a:pPr indent="-342900" lvl="0" marL="457200" rtl="0" algn="l">
              <a:lnSpc>
                <a:spcPct val="100000"/>
              </a:lnSpc>
              <a:spcBef>
                <a:spcPts val="0"/>
              </a:spcBef>
              <a:spcAft>
                <a:spcPts val="0"/>
              </a:spcAft>
              <a:buSzPts val="1800"/>
              <a:buChar char="●"/>
            </a:pPr>
            <a:r>
              <a:rPr lang="en"/>
              <a:t>Obligate intracellular protozoan parasite infecting </a:t>
            </a:r>
            <a:r>
              <a:rPr b="1" lang="en"/>
              <a:t>humans</a:t>
            </a:r>
            <a:r>
              <a:rPr lang="en"/>
              <a:t> &amp; animals</a:t>
            </a:r>
            <a:endParaRPr/>
          </a:p>
          <a:p>
            <a:pPr indent="-342900" lvl="0" marL="457200" rtl="0" algn="l">
              <a:lnSpc>
                <a:spcPct val="100000"/>
              </a:lnSpc>
              <a:spcBef>
                <a:spcPts val="0"/>
              </a:spcBef>
              <a:spcAft>
                <a:spcPts val="0"/>
              </a:spcAft>
              <a:buSzPts val="1800"/>
              <a:buChar char="●"/>
            </a:pPr>
            <a:r>
              <a:rPr lang="en" sz="1800"/>
              <a:t>Cats are the definitive host</a:t>
            </a:r>
            <a:endParaRPr sz="1800"/>
          </a:p>
          <a:p>
            <a:pPr indent="-342900" lvl="0" marL="457200" rtl="0" algn="l">
              <a:lnSpc>
                <a:spcPct val="100000"/>
              </a:lnSpc>
              <a:spcBef>
                <a:spcPts val="0"/>
              </a:spcBef>
              <a:spcAft>
                <a:spcPts val="0"/>
              </a:spcAft>
              <a:buSzPts val="1800"/>
              <a:buChar char="●"/>
            </a:pPr>
            <a:r>
              <a:rPr lang="en" sz="1800"/>
              <a:t>Asexual reproduction to produce tachyzoites &amp; cyst-forming tissue bradyzoites.</a:t>
            </a:r>
            <a:endParaRPr sz="1800"/>
          </a:p>
          <a:p>
            <a:pPr indent="-342900" lvl="0" marL="457200" rtl="0" algn="l">
              <a:lnSpc>
                <a:spcPct val="100000"/>
              </a:lnSpc>
              <a:spcBef>
                <a:spcPts val="0"/>
              </a:spcBef>
              <a:spcAft>
                <a:spcPts val="0"/>
              </a:spcAft>
              <a:buSzPts val="1800"/>
              <a:buChar char="●"/>
            </a:pPr>
            <a:r>
              <a:rPr lang="en" sz="1800"/>
              <a:t>Transmitted through ingestion of sporulated oocysts in uncooked meats or transplacentally</a:t>
            </a:r>
            <a:endParaRPr sz="1800"/>
          </a:p>
          <a:p>
            <a:pPr indent="-342900" lvl="0" marL="457200" rtl="0" algn="l">
              <a:lnSpc>
                <a:spcPct val="100000"/>
              </a:lnSpc>
              <a:spcBef>
                <a:spcPts val="0"/>
              </a:spcBef>
              <a:spcAft>
                <a:spcPts val="0"/>
              </a:spcAft>
              <a:buSzPts val="1800"/>
              <a:buChar char="●"/>
            </a:pPr>
            <a:r>
              <a:rPr lang="en" sz="1800"/>
              <a:t>Organism forms tissue cysts in multiple organs that can persist for animal’s life (brain is one site). </a:t>
            </a:r>
            <a:endParaRPr sz="1800"/>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51"/>
          <p:cNvSpPr txBox="1"/>
          <p:nvPr>
            <p:ph type="title"/>
          </p:nvPr>
        </p:nvSpPr>
        <p:spPr>
          <a:xfrm>
            <a:off x="0" y="458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Protozoal Disease: Toxoplasma</a:t>
            </a:r>
            <a:endParaRPr/>
          </a:p>
        </p:txBody>
      </p:sp>
      <p:sp>
        <p:nvSpPr>
          <p:cNvPr id="289" name="Google Shape;289;p51"/>
          <p:cNvSpPr txBox="1"/>
          <p:nvPr>
            <p:ph idx="1" type="body"/>
          </p:nvPr>
        </p:nvSpPr>
        <p:spPr>
          <a:xfrm>
            <a:off x="83625" y="499400"/>
            <a:ext cx="8852700" cy="45072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Toxoplasma gondii: </a:t>
            </a:r>
            <a:endParaRPr/>
          </a:p>
          <a:p>
            <a:pPr indent="-342900" lvl="0" marL="457200" rtl="0" algn="l">
              <a:lnSpc>
                <a:spcPct val="115000"/>
              </a:lnSpc>
              <a:spcBef>
                <a:spcPts val="0"/>
              </a:spcBef>
              <a:spcAft>
                <a:spcPts val="0"/>
              </a:spcAft>
              <a:buSzPts val="1800"/>
              <a:buChar char="●"/>
            </a:pPr>
            <a:r>
              <a:rPr lang="en"/>
              <a:t>When kittens are transplacentally infected, they may be born as stillbirths or die within a few weeks. </a:t>
            </a:r>
            <a:endParaRPr/>
          </a:p>
          <a:p>
            <a:pPr indent="-342900" lvl="0" marL="457200" rtl="0" algn="l">
              <a:lnSpc>
                <a:spcPct val="115000"/>
              </a:lnSpc>
              <a:spcBef>
                <a:spcPts val="0"/>
              </a:spcBef>
              <a:spcAft>
                <a:spcPts val="0"/>
              </a:spcAft>
              <a:buSzPts val="1800"/>
              <a:buChar char="●"/>
            </a:pPr>
            <a:r>
              <a:rPr lang="en"/>
              <a:t>Most c</a:t>
            </a:r>
            <a:r>
              <a:rPr lang="en"/>
              <a:t>linical signs are seen when the latent tissue cysts are reactivated or recrudesce in cats &gt; 3 months of age. </a:t>
            </a:r>
            <a:endParaRPr/>
          </a:p>
          <a:p>
            <a:pPr indent="-317500" lvl="1" marL="914400" rtl="0" algn="l">
              <a:lnSpc>
                <a:spcPct val="115000"/>
              </a:lnSpc>
              <a:spcBef>
                <a:spcPts val="0"/>
              </a:spcBef>
              <a:spcAft>
                <a:spcPts val="0"/>
              </a:spcAft>
              <a:buSzPts val="1400"/>
              <a:buChar char="○"/>
            </a:pPr>
            <a:r>
              <a:rPr lang="en"/>
              <a:t>Ocular lesions like chorioretinitis +/- uveitis in cats</a:t>
            </a:r>
            <a:endParaRPr/>
          </a:p>
          <a:p>
            <a:pPr indent="-317500" lvl="1" marL="914400" rtl="0" algn="l">
              <a:lnSpc>
                <a:spcPct val="115000"/>
              </a:lnSpc>
              <a:spcBef>
                <a:spcPts val="0"/>
              </a:spcBef>
              <a:spcAft>
                <a:spcPts val="0"/>
              </a:spcAft>
              <a:buSzPts val="1400"/>
              <a:buChar char="○"/>
            </a:pPr>
            <a:r>
              <a:rPr lang="en"/>
              <a:t>Respiratory, muscle, cardiac, pancreatic, &amp; hepatic involvement</a:t>
            </a:r>
            <a:endParaRPr/>
          </a:p>
          <a:p>
            <a:pPr indent="-317500" lvl="1" marL="914400" rtl="0" algn="l">
              <a:lnSpc>
                <a:spcPct val="115000"/>
              </a:lnSpc>
              <a:spcBef>
                <a:spcPts val="0"/>
              </a:spcBef>
              <a:spcAft>
                <a:spcPts val="0"/>
              </a:spcAft>
              <a:buSzPts val="1400"/>
              <a:buChar char="○"/>
            </a:pPr>
            <a:r>
              <a:rPr lang="en"/>
              <a:t>Neurologic signs are not as common despite how frequent CNS lesions are seen.</a:t>
            </a:r>
            <a:endParaRPr/>
          </a:p>
          <a:p>
            <a:pPr indent="-317500" lvl="2" marL="1371600" rtl="0" algn="l">
              <a:lnSpc>
                <a:spcPct val="115000"/>
              </a:lnSpc>
              <a:spcBef>
                <a:spcPts val="0"/>
              </a:spcBef>
              <a:spcAft>
                <a:spcPts val="0"/>
              </a:spcAft>
              <a:buSzPts val="1400"/>
              <a:buChar char="■"/>
            </a:pPr>
            <a:r>
              <a:rPr lang="en"/>
              <a:t>CSF may show a mixed pleocytosis and increased protein. May see tachyzoites.</a:t>
            </a:r>
            <a:endParaRPr/>
          </a:p>
          <a:p>
            <a:pPr indent="-317500" lvl="2" marL="1371600" rtl="0" algn="l">
              <a:lnSpc>
                <a:spcPct val="115000"/>
              </a:lnSpc>
              <a:spcBef>
                <a:spcPts val="0"/>
              </a:spcBef>
              <a:spcAft>
                <a:spcPts val="0"/>
              </a:spcAft>
              <a:buSzPts val="1400"/>
              <a:buChar char="■"/>
            </a:pPr>
            <a:r>
              <a:rPr lang="en"/>
              <a:t>PCR &amp; serology can be performed on CSF. Serology should be compared to serum</a:t>
            </a:r>
            <a:endParaRPr/>
          </a:p>
          <a:p>
            <a:pPr indent="-317500" lvl="2" marL="1371600" rtl="0" algn="l">
              <a:lnSpc>
                <a:spcPct val="115000"/>
              </a:lnSpc>
              <a:spcBef>
                <a:spcPts val="0"/>
              </a:spcBef>
              <a:spcAft>
                <a:spcPts val="0"/>
              </a:spcAft>
              <a:buSzPts val="1400"/>
              <a:buChar char="■"/>
            </a:pPr>
            <a:r>
              <a:rPr lang="en"/>
              <a:t>Histopathology often reveals perivascular cuffing and necrotizing inflammation &amp; granuloma formation within parenchyma. May see tissue cysts. </a:t>
            </a:r>
            <a:endParaRPr/>
          </a:p>
          <a:p>
            <a:pPr indent="-342900" lvl="0" marL="457200" rtl="0" algn="l">
              <a:lnSpc>
                <a:spcPct val="115000"/>
              </a:lnSpc>
              <a:spcBef>
                <a:spcPts val="0"/>
              </a:spcBef>
              <a:spcAft>
                <a:spcPts val="0"/>
              </a:spcAft>
              <a:buSzPts val="1800"/>
              <a:buChar char="●"/>
            </a:pPr>
            <a:r>
              <a:rPr lang="en"/>
              <a:t>Diagnosis other than through CSF/brain:</a:t>
            </a:r>
            <a:endParaRPr/>
          </a:p>
          <a:p>
            <a:pPr indent="-317500" lvl="1" marL="914400" rtl="0" algn="l">
              <a:lnSpc>
                <a:spcPct val="115000"/>
              </a:lnSpc>
              <a:spcBef>
                <a:spcPts val="0"/>
              </a:spcBef>
              <a:spcAft>
                <a:spcPts val="0"/>
              </a:spcAft>
              <a:buSzPts val="1400"/>
              <a:buChar char="○"/>
            </a:pPr>
            <a:r>
              <a:rPr lang="en"/>
              <a:t>Positive IgM antibodies are most supportive of recent infection (up to 12 wks)</a:t>
            </a:r>
            <a:endParaRPr/>
          </a:p>
          <a:p>
            <a:pPr indent="-317500" lvl="1" marL="914400" rtl="0" algn="l">
              <a:lnSpc>
                <a:spcPct val="115000"/>
              </a:lnSpc>
              <a:spcBef>
                <a:spcPts val="0"/>
              </a:spcBef>
              <a:spcAft>
                <a:spcPts val="0"/>
              </a:spcAft>
              <a:buSzPts val="1400"/>
              <a:buChar char="○"/>
            </a:pPr>
            <a:r>
              <a:rPr lang="en"/>
              <a:t>IgG supports a more chronic infection</a:t>
            </a:r>
            <a:endParaRPr/>
          </a:p>
          <a:p>
            <a:pPr indent="-342900" lvl="0" marL="457200" rtl="0" algn="l">
              <a:lnSpc>
                <a:spcPct val="115000"/>
              </a:lnSpc>
              <a:spcBef>
                <a:spcPts val="0"/>
              </a:spcBef>
              <a:spcAft>
                <a:spcPts val="0"/>
              </a:spcAft>
              <a:buSzPts val="1800"/>
              <a:buChar char="●"/>
            </a:pPr>
            <a:r>
              <a:rPr lang="en"/>
              <a:t>Treatment of choice is at least 12.5mg/kg clindamycin q12hrs for 4 wks. </a:t>
            </a:r>
            <a:endParaRPr/>
          </a:p>
          <a:p>
            <a:pPr indent="0" lvl="0" marL="0" rtl="0" algn="l">
              <a:lnSpc>
                <a:spcPct val="100000"/>
              </a:lnSpc>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274425" y="1468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Inflammatory Diseases</a:t>
            </a:r>
            <a:endParaRPr/>
          </a:p>
        </p:txBody>
      </p:sp>
      <p:sp>
        <p:nvSpPr>
          <p:cNvPr id="73" name="Google Shape;73;p16"/>
          <p:cNvSpPr txBox="1"/>
          <p:nvPr>
            <p:ph idx="1" type="body"/>
          </p:nvPr>
        </p:nvSpPr>
        <p:spPr>
          <a:xfrm>
            <a:off x="274425" y="667375"/>
            <a:ext cx="8626200" cy="43122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Aberrant immune response against central nervous system tissue, underlying stimulus unknown</a:t>
            </a:r>
            <a:endParaRPr/>
          </a:p>
          <a:p>
            <a:pPr indent="-342900" lvl="0" marL="457200" rtl="0" algn="l">
              <a:lnSpc>
                <a:spcPct val="100000"/>
              </a:lnSpc>
              <a:spcBef>
                <a:spcPts val="0"/>
              </a:spcBef>
              <a:spcAft>
                <a:spcPts val="0"/>
              </a:spcAft>
              <a:buSzPts val="1800"/>
              <a:buChar char="●"/>
            </a:pPr>
            <a:r>
              <a:rPr lang="en"/>
              <a:t>Cytokines &amp; chemokines</a:t>
            </a:r>
            <a:endParaRPr/>
          </a:p>
          <a:p>
            <a:pPr indent="-342900" lvl="0" marL="457200" rtl="0" algn="l">
              <a:lnSpc>
                <a:spcPct val="100000"/>
              </a:lnSpc>
              <a:spcBef>
                <a:spcPts val="0"/>
              </a:spcBef>
              <a:spcAft>
                <a:spcPts val="0"/>
              </a:spcAft>
              <a:buSzPts val="1800"/>
              <a:buChar char="●"/>
            </a:pPr>
            <a:r>
              <a:rPr lang="en"/>
              <a:t>A</a:t>
            </a:r>
            <a:r>
              <a:rPr lang="en"/>
              <a:t>utoantibodies against astrocytes are detected predominantly in NME</a:t>
            </a:r>
            <a:endParaRPr/>
          </a:p>
          <a:p>
            <a:pPr indent="-342900" lvl="0" marL="457200" rtl="0" algn="l">
              <a:lnSpc>
                <a:spcPct val="100000"/>
              </a:lnSpc>
              <a:spcBef>
                <a:spcPts val="0"/>
              </a:spcBef>
              <a:spcAft>
                <a:spcPts val="0"/>
              </a:spcAft>
              <a:buSzPts val="1800"/>
              <a:buChar char="●"/>
            </a:pPr>
            <a:r>
              <a:rPr lang="en"/>
              <a:t>Recent vaccination, h</a:t>
            </a:r>
            <a:r>
              <a:rPr lang="en"/>
              <a:t>erpesvirus type I (NME) &amp; </a:t>
            </a:r>
            <a:r>
              <a:rPr lang="en"/>
              <a:t>distemper virus (NME), cancer, etc. have been implicated but never proven</a:t>
            </a:r>
            <a:endParaRPr/>
          </a:p>
          <a:p>
            <a:pPr indent="0" lvl="0" marL="0" rtl="0" algn="l">
              <a:lnSpc>
                <a:spcPct val="100000"/>
              </a:lnSpc>
              <a:spcBef>
                <a:spcPts val="0"/>
              </a:spcBef>
              <a:spcAft>
                <a:spcPts val="0"/>
              </a:spcAft>
              <a:buNone/>
            </a:pPr>
            <a:r>
              <a:rPr lang="en"/>
              <a:t>Clinical Signs:</a:t>
            </a:r>
            <a:endParaRPr/>
          </a:p>
          <a:p>
            <a:pPr indent="-342900" lvl="0" marL="457200" rtl="0" algn="l">
              <a:lnSpc>
                <a:spcPct val="100000"/>
              </a:lnSpc>
              <a:spcBef>
                <a:spcPts val="0"/>
              </a:spcBef>
              <a:spcAft>
                <a:spcPts val="0"/>
              </a:spcAft>
              <a:buSzPts val="1800"/>
              <a:buChar char="●"/>
            </a:pPr>
            <a:r>
              <a:rPr lang="en"/>
              <a:t>A</a:t>
            </a:r>
            <a:r>
              <a:rPr lang="en"/>
              <a:t>cute or subacute</a:t>
            </a:r>
            <a:endParaRPr/>
          </a:p>
          <a:p>
            <a:pPr indent="-342900" lvl="0" marL="457200" rtl="0" algn="l">
              <a:lnSpc>
                <a:spcPct val="100000"/>
              </a:lnSpc>
              <a:spcBef>
                <a:spcPts val="0"/>
              </a:spcBef>
              <a:spcAft>
                <a:spcPts val="0"/>
              </a:spcAft>
              <a:buSzPts val="1800"/>
              <a:buChar char="●"/>
            </a:pPr>
            <a:r>
              <a:rPr lang="en"/>
              <a:t>Progressive, fatal if left untreated</a:t>
            </a:r>
            <a:endParaRPr/>
          </a:p>
          <a:p>
            <a:pPr indent="-342900" lvl="0" marL="457200" rtl="0" algn="l">
              <a:lnSpc>
                <a:spcPct val="100000"/>
              </a:lnSpc>
              <a:spcBef>
                <a:spcPts val="0"/>
              </a:spcBef>
              <a:spcAft>
                <a:spcPts val="0"/>
              </a:spcAft>
              <a:buSzPts val="1800"/>
              <a:buChar char="●"/>
            </a:pPr>
            <a:r>
              <a:rPr lang="en"/>
              <a:t>Multifocal or diffuse process</a:t>
            </a:r>
            <a:endParaRPr/>
          </a:p>
          <a:p>
            <a:pPr indent="-342900" lvl="0" marL="457200" rtl="0" algn="l">
              <a:lnSpc>
                <a:spcPct val="100000"/>
              </a:lnSpc>
              <a:spcBef>
                <a:spcPts val="0"/>
              </a:spcBef>
              <a:spcAft>
                <a:spcPts val="0"/>
              </a:spcAft>
              <a:buSzPts val="1800"/>
              <a:buChar char="●"/>
            </a:pPr>
            <a:r>
              <a:rPr lang="en"/>
              <a:t>Often have cranial nerves deficits (blindness), seizures, paresis, ataxia and tremors</a:t>
            </a:r>
            <a:endParaRPr/>
          </a:p>
          <a:p>
            <a:pPr indent="-342900" lvl="0" marL="457200" rtl="0" algn="l">
              <a:spcBef>
                <a:spcPts val="0"/>
              </a:spcBef>
              <a:spcAft>
                <a:spcPts val="0"/>
              </a:spcAft>
              <a:buSzPts val="1800"/>
              <a:buChar char="●"/>
            </a:pPr>
            <a:r>
              <a:rPr lang="en"/>
              <a:t>Frequently associated with systemic alterations such as cervical pain, fever, apathy, anorexia, and hyperesthesia</a:t>
            </a:r>
            <a:endParaRPr/>
          </a:p>
          <a:p>
            <a:pPr indent="-342900" lvl="0" marL="457200" rtl="0" algn="l">
              <a:spcBef>
                <a:spcPts val="0"/>
              </a:spcBef>
              <a:spcAft>
                <a:spcPts val="0"/>
              </a:spcAft>
              <a:buSzPts val="1800"/>
              <a:buChar char="●"/>
            </a:pPr>
            <a:r>
              <a:rPr lang="en"/>
              <a:t>State of consciousness can be affected (depression, stupor, coma)</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5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Protozoal Disease: Toxoplasma</a:t>
            </a:r>
            <a:endParaRPr/>
          </a:p>
        </p:txBody>
      </p:sp>
      <p:sp>
        <p:nvSpPr>
          <p:cNvPr id="295" name="Google Shape;295;p5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1000"/>
              </a:spcBef>
              <a:spcAft>
                <a:spcPts val="0"/>
              </a:spcAft>
              <a:buNone/>
            </a:pPr>
            <a:r>
              <a:t/>
            </a:r>
            <a:endParaRPr>
              <a:solidFill>
                <a:schemeClr val="dk1"/>
              </a:solidFill>
            </a:endParaRPr>
          </a:p>
          <a:p>
            <a:pPr indent="0" lvl="0" marL="0" rtl="0" algn="l">
              <a:lnSpc>
                <a:spcPct val="100000"/>
              </a:lnSpc>
              <a:spcBef>
                <a:spcPts val="0"/>
              </a:spcBef>
              <a:spcAft>
                <a:spcPts val="0"/>
              </a:spcAft>
              <a:buNone/>
            </a:pPr>
            <a:r>
              <a:t/>
            </a:r>
            <a:endParaRPr/>
          </a:p>
        </p:txBody>
      </p:sp>
      <p:pic>
        <p:nvPicPr>
          <p:cNvPr id="296" name="Google Shape;296;p52"/>
          <p:cNvPicPr preferRelativeResize="0"/>
          <p:nvPr/>
        </p:nvPicPr>
        <p:blipFill>
          <a:blip r:embed="rId3">
            <a:alphaModFix/>
          </a:blip>
          <a:stretch>
            <a:fillRect/>
          </a:stretch>
        </p:blipFill>
        <p:spPr>
          <a:xfrm>
            <a:off x="1424850" y="972201"/>
            <a:ext cx="6294300" cy="39585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53"/>
          <p:cNvSpPr txBox="1"/>
          <p:nvPr>
            <p:ph type="title"/>
          </p:nvPr>
        </p:nvSpPr>
        <p:spPr>
          <a:xfrm>
            <a:off x="129225" y="2055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Protozoal Disease: Neospora</a:t>
            </a:r>
            <a:endParaRPr/>
          </a:p>
        </p:txBody>
      </p:sp>
      <p:sp>
        <p:nvSpPr>
          <p:cNvPr id="302" name="Google Shape;302;p53"/>
          <p:cNvSpPr txBox="1"/>
          <p:nvPr>
            <p:ph idx="1" type="body"/>
          </p:nvPr>
        </p:nvSpPr>
        <p:spPr>
          <a:xfrm>
            <a:off x="129225" y="716100"/>
            <a:ext cx="8852700" cy="4302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900"/>
              <a:t>Neospora caninum: </a:t>
            </a:r>
            <a:endParaRPr sz="1900"/>
          </a:p>
          <a:p>
            <a:pPr indent="-342900" lvl="0" marL="457200" rtl="0" algn="l">
              <a:lnSpc>
                <a:spcPct val="115000"/>
              </a:lnSpc>
              <a:spcBef>
                <a:spcPts val="1000"/>
              </a:spcBef>
              <a:spcAft>
                <a:spcPts val="0"/>
              </a:spcAft>
              <a:buSzPts val="1800"/>
              <a:buChar char="●"/>
            </a:pPr>
            <a:r>
              <a:rPr lang="en"/>
              <a:t>Morphologically similar to T. gondii but does not affect cats</a:t>
            </a:r>
            <a:endParaRPr/>
          </a:p>
          <a:p>
            <a:pPr indent="-342900" lvl="0" marL="457200" rtl="0" algn="l">
              <a:lnSpc>
                <a:spcPct val="115000"/>
              </a:lnSpc>
              <a:spcBef>
                <a:spcPts val="0"/>
              </a:spcBef>
              <a:spcAft>
                <a:spcPts val="0"/>
              </a:spcAft>
              <a:buSzPts val="1800"/>
              <a:buChar char="●"/>
            </a:pPr>
            <a:r>
              <a:rPr lang="en"/>
              <a:t>Dogs are the only known definitive host but also serve as intermediate host. </a:t>
            </a:r>
            <a:endParaRPr/>
          </a:p>
          <a:p>
            <a:pPr indent="-342900" lvl="0" marL="457200" rtl="0" algn="l">
              <a:lnSpc>
                <a:spcPct val="115000"/>
              </a:lnSpc>
              <a:spcBef>
                <a:spcPts val="0"/>
              </a:spcBef>
              <a:spcAft>
                <a:spcPts val="0"/>
              </a:spcAft>
              <a:buSzPts val="1800"/>
              <a:buChar char="●"/>
            </a:pPr>
            <a:r>
              <a:rPr lang="en"/>
              <a:t>Mainly transmitted through ingestion of infected tissues or transplacentally (latter common cause of abortion in cattle)</a:t>
            </a:r>
            <a:endParaRPr/>
          </a:p>
          <a:p>
            <a:pPr indent="-342900" lvl="0" marL="457200" rtl="0" algn="l">
              <a:lnSpc>
                <a:spcPct val="115000"/>
              </a:lnSpc>
              <a:spcBef>
                <a:spcPts val="0"/>
              </a:spcBef>
              <a:spcAft>
                <a:spcPts val="0"/>
              </a:spcAft>
              <a:buSzPts val="1800"/>
              <a:buChar char="●"/>
            </a:pPr>
            <a:r>
              <a:rPr lang="en"/>
              <a:t>Can have localized or generalized disease with all organs being affected. </a:t>
            </a:r>
            <a:endParaRPr/>
          </a:p>
          <a:p>
            <a:pPr indent="-330200" lvl="1" marL="914400" rtl="0" algn="l">
              <a:lnSpc>
                <a:spcPct val="115000"/>
              </a:lnSpc>
              <a:spcBef>
                <a:spcPts val="0"/>
              </a:spcBef>
              <a:spcAft>
                <a:spcPts val="0"/>
              </a:spcAft>
              <a:buSzPts val="1600"/>
              <a:buChar char="○"/>
            </a:pPr>
            <a:r>
              <a:rPr lang="en" sz="1600"/>
              <a:t>Most common signs are neurologic and muscular disease</a:t>
            </a:r>
            <a:endParaRPr sz="1600"/>
          </a:p>
          <a:p>
            <a:pPr indent="-330200" lvl="1" marL="914400" rtl="0" algn="l">
              <a:lnSpc>
                <a:spcPct val="115000"/>
              </a:lnSpc>
              <a:spcBef>
                <a:spcPts val="0"/>
              </a:spcBef>
              <a:spcAft>
                <a:spcPts val="0"/>
              </a:spcAft>
              <a:buSzPts val="1600"/>
              <a:buChar char="○"/>
            </a:pPr>
            <a:r>
              <a:rPr lang="en" sz="1600"/>
              <a:t>Most severe clinical cases seen in young transplacentally infected puppies. 92% of cases are &lt; 1yr old. </a:t>
            </a:r>
            <a:endParaRPr sz="1600"/>
          </a:p>
          <a:p>
            <a:pPr indent="-330200" lvl="1" marL="914400" rtl="0" algn="l">
              <a:lnSpc>
                <a:spcPct val="115000"/>
              </a:lnSpc>
              <a:spcBef>
                <a:spcPts val="0"/>
              </a:spcBef>
              <a:spcAft>
                <a:spcPts val="0"/>
              </a:spcAft>
              <a:buSzPts val="1600"/>
              <a:buChar char="○"/>
            </a:pPr>
            <a:r>
              <a:rPr lang="en" sz="1600"/>
              <a:t>Hind limbs more commonly affected than forelimbs. They can be in rigid hyperextension and paretic or even progress to plegia. Can become ascending.</a:t>
            </a:r>
            <a:endParaRPr sz="1600"/>
          </a:p>
          <a:p>
            <a:pPr indent="-330200" lvl="1" marL="914400" rtl="0" algn="l">
              <a:lnSpc>
                <a:spcPct val="115000"/>
              </a:lnSpc>
              <a:spcBef>
                <a:spcPts val="0"/>
              </a:spcBef>
              <a:spcAft>
                <a:spcPts val="0"/>
              </a:spcAft>
              <a:buSzPts val="1600"/>
              <a:buChar char="○"/>
            </a:pPr>
            <a:r>
              <a:rPr lang="en" sz="1600"/>
              <a:t>Can also see pneumonia, encephalitis, myocarditis, hepatitis, dysphagia, jaw paralysis, polymyositis causing muscle flaccidity and atrophy, and myonecrosis.</a:t>
            </a:r>
            <a:endParaRPr sz="160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54"/>
          <p:cNvSpPr txBox="1"/>
          <p:nvPr>
            <p:ph type="title"/>
          </p:nvPr>
        </p:nvSpPr>
        <p:spPr>
          <a:xfrm>
            <a:off x="197650" y="1713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Protozoal Disease: Neospora</a:t>
            </a:r>
            <a:endParaRPr/>
          </a:p>
        </p:txBody>
      </p:sp>
      <p:sp>
        <p:nvSpPr>
          <p:cNvPr id="308" name="Google Shape;308;p54"/>
          <p:cNvSpPr txBox="1"/>
          <p:nvPr>
            <p:ph idx="1" type="body"/>
          </p:nvPr>
        </p:nvSpPr>
        <p:spPr>
          <a:xfrm>
            <a:off x="197650" y="650675"/>
            <a:ext cx="8795400" cy="4492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Neospora caninum: </a:t>
            </a:r>
            <a:endParaRPr/>
          </a:p>
          <a:p>
            <a:pPr indent="-342900" lvl="0" marL="457200" rtl="0" algn="l">
              <a:lnSpc>
                <a:spcPct val="100000"/>
              </a:lnSpc>
              <a:spcBef>
                <a:spcPts val="0"/>
              </a:spcBef>
              <a:spcAft>
                <a:spcPts val="0"/>
              </a:spcAft>
              <a:buSzPts val="1800"/>
              <a:buChar char="●"/>
            </a:pPr>
            <a:r>
              <a:rPr lang="en">
                <a:highlight>
                  <a:schemeClr val="lt1"/>
                </a:highlight>
              </a:rPr>
              <a:t>Diagnosis:</a:t>
            </a:r>
            <a:endParaRPr>
              <a:highlight>
                <a:schemeClr val="lt1"/>
              </a:highlight>
            </a:endParaRPr>
          </a:p>
          <a:p>
            <a:pPr indent="-342900" lvl="1" marL="914400" rtl="0" algn="l">
              <a:lnSpc>
                <a:spcPct val="100000"/>
              </a:lnSpc>
              <a:spcBef>
                <a:spcPts val="0"/>
              </a:spcBef>
              <a:spcAft>
                <a:spcPts val="0"/>
              </a:spcAft>
              <a:buSzPts val="1800"/>
              <a:buChar char="○"/>
            </a:pPr>
            <a:r>
              <a:rPr lang="en" sz="1800">
                <a:highlight>
                  <a:schemeClr val="lt1"/>
                </a:highlight>
              </a:rPr>
              <a:t>Elevated creatine kinase if polymyositis</a:t>
            </a:r>
            <a:endParaRPr sz="1800">
              <a:highlight>
                <a:schemeClr val="lt1"/>
              </a:highlight>
            </a:endParaRPr>
          </a:p>
          <a:p>
            <a:pPr indent="-342900" lvl="1" marL="914400" rtl="0" algn="l">
              <a:lnSpc>
                <a:spcPct val="100000"/>
              </a:lnSpc>
              <a:spcBef>
                <a:spcPts val="0"/>
              </a:spcBef>
              <a:spcAft>
                <a:spcPts val="0"/>
              </a:spcAft>
              <a:buSzPts val="1800"/>
              <a:buChar char="○"/>
            </a:pPr>
            <a:r>
              <a:rPr lang="en" sz="1800">
                <a:highlight>
                  <a:schemeClr val="lt1"/>
                </a:highlight>
              </a:rPr>
              <a:t>Same MRI, CSF, &amp; histopath findings as toxoplasma</a:t>
            </a:r>
            <a:endParaRPr sz="1800">
              <a:highlight>
                <a:schemeClr val="lt1"/>
              </a:highlight>
            </a:endParaRPr>
          </a:p>
          <a:p>
            <a:pPr indent="-342900" lvl="1" marL="914400" rtl="0" algn="l">
              <a:lnSpc>
                <a:spcPct val="100000"/>
              </a:lnSpc>
              <a:spcBef>
                <a:spcPts val="0"/>
              </a:spcBef>
              <a:spcAft>
                <a:spcPts val="0"/>
              </a:spcAft>
              <a:buSzPts val="1800"/>
              <a:buChar char="○"/>
            </a:pPr>
            <a:r>
              <a:rPr lang="en" sz="1800">
                <a:highlight>
                  <a:schemeClr val="lt1"/>
                </a:highlight>
              </a:rPr>
              <a:t>May see tachyzoites in bronchial lavage or skin lesions</a:t>
            </a:r>
            <a:endParaRPr sz="1800">
              <a:highlight>
                <a:schemeClr val="lt1"/>
              </a:highlight>
            </a:endParaRPr>
          </a:p>
          <a:p>
            <a:pPr indent="-342900" lvl="1" marL="914400" rtl="0" algn="l">
              <a:lnSpc>
                <a:spcPct val="100000"/>
              </a:lnSpc>
              <a:spcBef>
                <a:spcPts val="0"/>
              </a:spcBef>
              <a:spcAft>
                <a:spcPts val="0"/>
              </a:spcAft>
              <a:buSzPts val="1800"/>
              <a:buChar char="○"/>
            </a:pPr>
            <a:r>
              <a:rPr lang="en" sz="1800">
                <a:highlight>
                  <a:schemeClr val="lt1"/>
                </a:highlight>
              </a:rPr>
              <a:t>IFA titers &gt; 1:200+</a:t>
            </a:r>
            <a:endParaRPr sz="1800">
              <a:highlight>
                <a:schemeClr val="lt1"/>
              </a:highlight>
            </a:endParaRPr>
          </a:p>
          <a:p>
            <a:pPr indent="-342900" lvl="1" marL="914400" rtl="0" algn="l">
              <a:lnSpc>
                <a:spcPct val="100000"/>
              </a:lnSpc>
              <a:spcBef>
                <a:spcPts val="0"/>
              </a:spcBef>
              <a:spcAft>
                <a:spcPts val="0"/>
              </a:spcAft>
              <a:buSzPts val="1800"/>
              <a:buChar char="○"/>
            </a:pPr>
            <a:r>
              <a:rPr lang="en" sz="1800">
                <a:highlight>
                  <a:schemeClr val="lt1"/>
                </a:highlight>
              </a:rPr>
              <a:t>Proximity to livestock</a:t>
            </a:r>
            <a:endParaRPr sz="1800">
              <a:highlight>
                <a:schemeClr val="lt1"/>
              </a:highlight>
            </a:endParaRPr>
          </a:p>
          <a:p>
            <a:pPr indent="-342900" lvl="1" marL="914400" rtl="0" algn="l">
              <a:lnSpc>
                <a:spcPct val="100000"/>
              </a:lnSpc>
              <a:spcBef>
                <a:spcPts val="0"/>
              </a:spcBef>
              <a:spcAft>
                <a:spcPts val="0"/>
              </a:spcAft>
              <a:buSzPts val="1800"/>
              <a:buChar char="○"/>
            </a:pPr>
            <a:r>
              <a:rPr lang="en" sz="1800">
                <a:highlight>
                  <a:schemeClr val="lt1"/>
                </a:highlight>
              </a:rPr>
              <a:t>Affected littermates</a:t>
            </a:r>
            <a:endParaRPr sz="1800">
              <a:highlight>
                <a:schemeClr val="lt1"/>
              </a:highlight>
            </a:endParaRPr>
          </a:p>
          <a:p>
            <a:pPr indent="-342900" lvl="0" marL="457200" rtl="0" algn="l">
              <a:lnSpc>
                <a:spcPct val="100000"/>
              </a:lnSpc>
              <a:spcBef>
                <a:spcPts val="0"/>
              </a:spcBef>
              <a:spcAft>
                <a:spcPts val="0"/>
              </a:spcAft>
              <a:buSzPts val="1800"/>
              <a:buChar char="●"/>
            </a:pPr>
            <a:r>
              <a:rPr lang="en">
                <a:highlight>
                  <a:schemeClr val="lt1"/>
                </a:highlight>
              </a:rPr>
              <a:t>Treatment of choice is at least 12.5mg/kg clindamycin q12hrs x 4wks. </a:t>
            </a:r>
            <a:endParaRPr>
              <a:highlight>
                <a:schemeClr val="lt1"/>
              </a:highlight>
            </a:endParaRPr>
          </a:p>
          <a:p>
            <a:pPr indent="-342900" lvl="1" marL="914400" rtl="0" algn="l">
              <a:lnSpc>
                <a:spcPct val="100000"/>
              </a:lnSpc>
              <a:spcBef>
                <a:spcPts val="0"/>
              </a:spcBef>
              <a:spcAft>
                <a:spcPts val="0"/>
              </a:spcAft>
              <a:buSzPts val="1800"/>
              <a:buChar char="○"/>
            </a:pPr>
            <a:r>
              <a:rPr lang="en" sz="1800">
                <a:highlight>
                  <a:schemeClr val="lt1"/>
                </a:highlight>
              </a:rPr>
              <a:t>Not effective against encysted bradyzoites so infection is not completely cleared. </a:t>
            </a:r>
            <a:endParaRPr sz="1800">
              <a:highlight>
                <a:schemeClr val="lt1"/>
              </a:highlight>
            </a:endParaRPr>
          </a:p>
          <a:p>
            <a:pPr indent="-342900" lvl="1" marL="914400" rtl="0" algn="l">
              <a:lnSpc>
                <a:spcPct val="100000"/>
              </a:lnSpc>
              <a:spcBef>
                <a:spcPts val="0"/>
              </a:spcBef>
              <a:spcAft>
                <a:spcPts val="0"/>
              </a:spcAft>
              <a:buSzPts val="1800"/>
              <a:buChar char="○"/>
            </a:pPr>
            <a:r>
              <a:rPr lang="en" sz="1800">
                <a:highlight>
                  <a:schemeClr val="lt1"/>
                </a:highlight>
              </a:rPr>
              <a:t>Can use TMS</a:t>
            </a:r>
            <a:endParaRPr sz="1800">
              <a:highlight>
                <a:schemeClr val="lt1"/>
              </a:highlight>
            </a:endParaRPr>
          </a:p>
          <a:p>
            <a:pPr indent="-342900" lvl="0" marL="457200" rtl="0" algn="l">
              <a:lnSpc>
                <a:spcPct val="100000"/>
              </a:lnSpc>
              <a:spcBef>
                <a:spcPts val="0"/>
              </a:spcBef>
              <a:spcAft>
                <a:spcPts val="0"/>
              </a:spcAft>
              <a:buSzPts val="1800"/>
              <a:buChar char="●"/>
            </a:pPr>
            <a:r>
              <a:rPr lang="en">
                <a:highlight>
                  <a:schemeClr val="lt1"/>
                </a:highlight>
              </a:rPr>
              <a:t>Prognosis is generally poor although improvement may occur</a:t>
            </a:r>
            <a:endParaRPr>
              <a:highlight>
                <a:schemeClr val="lt1"/>
              </a:highlight>
            </a:endParaRPr>
          </a:p>
          <a:p>
            <a:pPr indent="-342900" lvl="1" marL="914400" rtl="0" algn="l">
              <a:lnSpc>
                <a:spcPct val="100000"/>
              </a:lnSpc>
              <a:spcBef>
                <a:spcPts val="0"/>
              </a:spcBef>
              <a:spcAft>
                <a:spcPts val="0"/>
              </a:spcAft>
              <a:buSzPts val="1800"/>
              <a:buChar char="○"/>
            </a:pPr>
            <a:r>
              <a:rPr lang="en" sz="1800">
                <a:highlight>
                  <a:schemeClr val="lt1"/>
                </a:highlight>
              </a:rPr>
              <a:t>Negative prognostic indicators include delayed time to treatment, muscle fibrosis, &amp; pelvic limb hyperextension. </a:t>
            </a:r>
            <a:endParaRPr sz="1800">
              <a:highlight>
                <a:schemeClr val="lt1"/>
              </a:highlight>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5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Protozoal Disease: Neospora</a:t>
            </a:r>
            <a:endParaRPr/>
          </a:p>
        </p:txBody>
      </p:sp>
      <p:pic>
        <p:nvPicPr>
          <p:cNvPr id="314" name="Google Shape;314;p55"/>
          <p:cNvPicPr preferRelativeResize="0"/>
          <p:nvPr/>
        </p:nvPicPr>
        <p:blipFill>
          <a:blip r:embed="rId3">
            <a:alphaModFix/>
          </a:blip>
          <a:stretch>
            <a:fillRect/>
          </a:stretch>
        </p:blipFill>
        <p:spPr>
          <a:xfrm>
            <a:off x="1924825" y="1097325"/>
            <a:ext cx="4953000" cy="379095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5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Parasitic Meningoencephalitis</a:t>
            </a:r>
            <a:endParaRPr/>
          </a:p>
        </p:txBody>
      </p:sp>
      <p:sp>
        <p:nvSpPr>
          <p:cNvPr id="320" name="Google Shape;320;p56"/>
          <p:cNvSpPr txBox="1"/>
          <p:nvPr>
            <p:ph idx="1" type="body"/>
          </p:nvPr>
        </p:nvSpPr>
        <p:spPr>
          <a:xfrm>
            <a:off x="311700" y="1152475"/>
            <a:ext cx="8647200" cy="3797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Caused by aberrant migration of parasites like:</a:t>
            </a:r>
            <a:endParaRPr/>
          </a:p>
          <a:p>
            <a:pPr indent="-342900" lvl="0" marL="457200" rtl="0" algn="l">
              <a:spcBef>
                <a:spcPts val="0"/>
              </a:spcBef>
              <a:spcAft>
                <a:spcPts val="0"/>
              </a:spcAft>
              <a:buSzPts val="1800"/>
              <a:buChar char="●"/>
            </a:pPr>
            <a:r>
              <a:rPr lang="en"/>
              <a:t>Cuterebra</a:t>
            </a:r>
            <a:endParaRPr/>
          </a:p>
          <a:p>
            <a:pPr indent="-342900" lvl="0" marL="457200" rtl="0" algn="l">
              <a:spcBef>
                <a:spcPts val="0"/>
              </a:spcBef>
              <a:spcAft>
                <a:spcPts val="0"/>
              </a:spcAft>
              <a:buSzPts val="1800"/>
              <a:buChar char="●"/>
            </a:pPr>
            <a:r>
              <a:rPr lang="en"/>
              <a:t>Dirofilaria</a:t>
            </a:r>
            <a:endParaRPr/>
          </a:p>
          <a:p>
            <a:pPr indent="-342900" lvl="0" marL="457200" rtl="0" algn="l">
              <a:spcBef>
                <a:spcPts val="0"/>
              </a:spcBef>
              <a:spcAft>
                <a:spcPts val="0"/>
              </a:spcAft>
              <a:buSzPts val="1800"/>
              <a:buChar char="●"/>
            </a:pPr>
            <a:r>
              <a:rPr lang="en"/>
              <a:t>Baylisascaris</a:t>
            </a:r>
            <a:endParaRPr/>
          </a:p>
          <a:p>
            <a:pPr indent="-342900" lvl="0" marL="457200" rtl="0" algn="l">
              <a:spcBef>
                <a:spcPts val="0"/>
              </a:spcBef>
              <a:spcAft>
                <a:spcPts val="0"/>
              </a:spcAft>
              <a:buSzPts val="1800"/>
              <a:buChar char="●"/>
            </a:pPr>
            <a:r>
              <a:rPr lang="en"/>
              <a:t>Taenia</a:t>
            </a:r>
            <a:endParaRPr/>
          </a:p>
          <a:p>
            <a:pPr indent="-342900" lvl="0" marL="457200" rtl="0" algn="l">
              <a:spcBef>
                <a:spcPts val="0"/>
              </a:spcBef>
              <a:spcAft>
                <a:spcPts val="0"/>
              </a:spcAft>
              <a:buSzPts val="1800"/>
              <a:buChar char="●"/>
            </a:pPr>
            <a:r>
              <a:rPr lang="en"/>
              <a:t>Ancylostoma</a:t>
            </a:r>
            <a:endParaRPr/>
          </a:p>
          <a:p>
            <a:pPr indent="-342900" lvl="0" marL="457200" rtl="0" algn="l">
              <a:spcBef>
                <a:spcPts val="0"/>
              </a:spcBef>
              <a:spcAft>
                <a:spcPts val="0"/>
              </a:spcAft>
              <a:buSzPts val="1800"/>
              <a:buChar char="●"/>
            </a:pPr>
            <a:r>
              <a:rPr lang="en"/>
              <a:t>Toxascaris</a:t>
            </a:r>
            <a:endParaRPr/>
          </a:p>
          <a:p>
            <a:pPr indent="-342900" lvl="0" marL="457200" rtl="0" algn="l">
              <a:spcBef>
                <a:spcPts val="0"/>
              </a:spcBef>
              <a:spcAft>
                <a:spcPts val="0"/>
              </a:spcAft>
              <a:buSzPts val="1800"/>
              <a:buChar char="●"/>
            </a:pPr>
            <a:r>
              <a:rPr lang="en"/>
              <a:t>Angiostrongylus</a:t>
            </a:r>
            <a:endParaRPr/>
          </a:p>
          <a:p>
            <a:pPr indent="0" lvl="0" marL="0" rtl="0" algn="l">
              <a:spcBef>
                <a:spcPts val="1600"/>
              </a:spcBef>
              <a:spcAft>
                <a:spcPts val="1600"/>
              </a:spcAft>
              <a:buNone/>
            </a:pPr>
            <a:r>
              <a:rPr lang="en"/>
              <a:t>MRI often reveals intraparenchymal </a:t>
            </a:r>
            <a:r>
              <a:rPr lang="en"/>
              <a:t>hemorrhage</a:t>
            </a:r>
            <a:r>
              <a:rPr lang="en"/>
              <a:t> &amp; focal or multifocal lesions of variable intensity with peripheral contrast enhancement. May see lesions where larvae have migrated.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5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lang="en"/>
              <a:t>Parasitic Infections: Cuterebra</a:t>
            </a:r>
            <a:endParaRPr/>
          </a:p>
        </p:txBody>
      </p:sp>
      <p:sp>
        <p:nvSpPr>
          <p:cNvPr id="326" name="Google Shape;326;p5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Cuterebra (rodent botfly)</a:t>
            </a:r>
            <a:endParaRPr/>
          </a:p>
          <a:p>
            <a:pPr indent="-342900" lvl="0" marL="457200" rtl="0" algn="l">
              <a:lnSpc>
                <a:spcPct val="115000"/>
              </a:lnSpc>
              <a:spcBef>
                <a:spcPts val="1600"/>
              </a:spcBef>
              <a:spcAft>
                <a:spcPts val="0"/>
              </a:spcAft>
              <a:buSzPts val="1800"/>
              <a:buChar char="●"/>
            </a:pPr>
            <a:r>
              <a:rPr lang="en"/>
              <a:t>Rabbits &amp; rodents are typical hosts</a:t>
            </a:r>
            <a:endParaRPr/>
          </a:p>
          <a:p>
            <a:pPr indent="-342900" lvl="0" marL="457200" rtl="0" algn="l">
              <a:lnSpc>
                <a:spcPct val="115000"/>
              </a:lnSpc>
              <a:spcBef>
                <a:spcPts val="0"/>
              </a:spcBef>
              <a:spcAft>
                <a:spcPts val="0"/>
              </a:spcAft>
              <a:buSzPts val="1800"/>
              <a:buChar char="●"/>
            </a:pPr>
            <a:r>
              <a:rPr lang="en"/>
              <a:t>Aberrant migration occurs in atypical hosts such as dogs and cats</a:t>
            </a:r>
            <a:endParaRPr/>
          </a:p>
          <a:p>
            <a:pPr indent="-342900" lvl="0" marL="457200" rtl="0" algn="l">
              <a:lnSpc>
                <a:spcPct val="115000"/>
              </a:lnSpc>
              <a:spcBef>
                <a:spcPts val="0"/>
              </a:spcBef>
              <a:spcAft>
                <a:spcPts val="0"/>
              </a:spcAft>
              <a:buSzPts val="1800"/>
              <a:buChar char="●"/>
            </a:pPr>
            <a:r>
              <a:rPr lang="en"/>
              <a:t>Fly larvae can access to the host through the eyes, ears, nose, and skin and then burrow into the subcutaneous tissue and can migrate throughout the body including the nasal passages and cribriform plate to the brain</a:t>
            </a:r>
            <a:endParaRPr/>
          </a:p>
          <a:p>
            <a:pPr indent="-342900" lvl="1" marL="914400" rtl="0" algn="l">
              <a:lnSpc>
                <a:spcPct val="115000"/>
              </a:lnSpc>
              <a:spcBef>
                <a:spcPts val="0"/>
              </a:spcBef>
              <a:spcAft>
                <a:spcPts val="0"/>
              </a:spcAft>
              <a:buSzPts val="1800"/>
              <a:buChar char="○"/>
            </a:pPr>
            <a:r>
              <a:rPr lang="en" sz="1800"/>
              <a:t>MRI: can see multifocal meningoencephalitis with malacia and hemorrhage. Can see the larva itself or the tunnel it has created</a:t>
            </a:r>
            <a:endParaRPr sz="1800"/>
          </a:p>
          <a:p>
            <a:pPr indent="-342900" lvl="0" marL="457200" rtl="0" algn="l">
              <a:lnSpc>
                <a:spcPct val="115000"/>
              </a:lnSpc>
              <a:spcBef>
                <a:spcPts val="0"/>
              </a:spcBef>
              <a:spcAft>
                <a:spcPts val="0"/>
              </a:spcAft>
              <a:buSzPts val="1800"/>
              <a:buChar char="●"/>
            </a:pPr>
            <a:r>
              <a:rPr lang="en">
                <a:highlight>
                  <a:schemeClr val="lt1"/>
                </a:highlight>
              </a:rPr>
              <a:t>Most common time frame of infection is June to October, especially in outdoor animals</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58"/>
          <p:cNvSpPr txBox="1"/>
          <p:nvPr>
            <p:ph type="title"/>
          </p:nvPr>
        </p:nvSpPr>
        <p:spPr>
          <a:xfrm>
            <a:off x="234425" y="239750"/>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lang="en"/>
              <a:t>Parasitic Infections: Cuterebra</a:t>
            </a:r>
            <a:endParaRPr/>
          </a:p>
        </p:txBody>
      </p:sp>
      <p:sp>
        <p:nvSpPr>
          <p:cNvPr id="332" name="Google Shape;332;p58"/>
          <p:cNvSpPr txBox="1"/>
          <p:nvPr>
            <p:ph idx="1" type="body"/>
          </p:nvPr>
        </p:nvSpPr>
        <p:spPr>
          <a:xfrm>
            <a:off x="177400" y="812450"/>
            <a:ext cx="8861400" cy="42057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highlight>
                  <a:schemeClr val="lt1"/>
                </a:highlight>
              </a:rPr>
              <a:t>Clinical signs:</a:t>
            </a:r>
            <a:endParaRPr>
              <a:highlight>
                <a:schemeClr val="lt1"/>
              </a:highlight>
            </a:endParaRPr>
          </a:p>
          <a:p>
            <a:pPr indent="-342900" lvl="1" marL="914400" rtl="0" algn="l">
              <a:spcBef>
                <a:spcPts val="0"/>
              </a:spcBef>
              <a:spcAft>
                <a:spcPts val="0"/>
              </a:spcAft>
              <a:buSzPts val="1800"/>
              <a:buChar char="○"/>
            </a:pPr>
            <a:r>
              <a:rPr lang="en" sz="1800">
                <a:highlight>
                  <a:schemeClr val="lt1"/>
                </a:highlight>
              </a:rPr>
              <a:t>History of upper respiratory signs may be seen in cats</a:t>
            </a:r>
            <a:endParaRPr sz="1800">
              <a:highlight>
                <a:schemeClr val="lt1"/>
              </a:highlight>
            </a:endParaRPr>
          </a:p>
          <a:p>
            <a:pPr indent="-342900" lvl="1" marL="914400" rtl="0" algn="l">
              <a:spcBef>
                <a:spcPts val="0"/>
              </a:spcBef>
              <a:spcAft>
                <a:spcPts val="0"/>
              </a:spcAft>
              <a:buSzPts val="1800"/>
              <a:buChar char="○"/>
            </a:pPr>
            <a:r>
              <a:rPr lang="en" sz="1800"/>
              <a:t>Acute onset of neurological dysfunction</a:t>
            </a:r>
            <a:endParaRPr sz="1800"/>
          </a:p>
          <a:p>
            <a:pPr indent="-342900" lvl="2" marL="1371600" rtl="0" algn="l">
              <a:spcBef>
                <a:spcPts val="0"/>
              </a:spcBef>
              <a:spcAft>
                <a:spcPts val="0"/>
              </a:spcAft>
              <a:buSzPts val="1800"/>
              <a:buChar char="■"/>
            </a:pPr>
            <a:r>
              <a:rPr lang="en" sz="1800"/>
              <a:t>Forebrain lesion (seizures, abnormal mentation, circling, hemiparesis, and unilateral blindness)</a:t>
            </a:r>
            <a:endParaRPr sz="1800"/>
          </a:p>
          <a:p>
            <a:pPr indent="-342900" lvl="2" marL="1371600" rtl="0" algn="l">
              <a:spcBef>
                <a:spcPts val="0"/>
              </a:spcBef>
              <a:spcAft>
                <a:spcPts val="0"/>
              </a:spcAft>
              <a:buSzPts val="1800"/>
              <a:buChar char="■"/>
            </a:pPr>
            <a:r>
              <a:rPr lang="en" sz="1800"/>
              <a:t>May also see head pressing, anorexia, lethargy, vestibular disease, tetraparesis, circling, cranial nerve deficits, abnormal postural reactions and reflexes, and other gait abnormalities.</a:t>
            </a:r>
            <a:endParaRPr sz="1800"/>
          </a:p>
          <a:p>
            <a:pPr indent="-342900" lvl="2" marL="1371600" rtl="0" algn="l">
              <a:spcBef>
                <a:spcPts val="0"/>
              </a:spcBef>
              <a:spcAft>
                <a:spcPts val="0"/>
              </a:spcAft>
              <a:buSzPts val="1800"/>
              <a:buChar char="■"/>
            </a:pPr>
            <a:r>
              <a:rPr lang="en" sz="1800"/>
              <a:t>“Feline Ischemic Encephalopathy” may occur if there is cerebral infarction secondary to migration and toxin release</a:t>
            </a:r>
            <a:endParaRPr sz="1800"/>
          </a:p>
          <a:p>
            <a:pPr indent="-342900" lvl="1" marL="914400" rtl="0" algn="l">
              <a:spcBef>
                <a:spcPts val="0"/>
              </a:spcBef>
              <a:spcAft>
                <a:spcPts val="0"/>
              </a:spcAft>
              <a:buSzPts val="1800"/>
              <a:buChar char="○"/>
            </a:pPr>
            <a:r>
              <a:rPr lang="en" sz="1800"/>
              <a:t>But signs reflect anywhere the larva has caused damage during its migration like ocular, nasal passages and sinuses, dermal, and even respiratory lesions.</a:t>
            </a:r>
            <a:endParaRPr sz="1600"/>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59"/>
          <p:cNvSpPr txBox="1"/>
          <p:nvPr>
            <p:ph type="title"/>
          </p:nvPr>
        </p:nvSpPr>
        <p:spPr>
          <a:xfrm>
            <a:off x="197650" y="228350"/>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lang="en"/>
              <a:t>Parasitic Infections: Cuterebra</a:t>
            </a:r>
            <a:endParaRPr/>
          </a:p>
        </p:txBody>
      </p:sp>
      <p:sp>
        <p:nvSpPr>
          <p:cNvPr id="338" name="Google Shape;338;p59"/>
          <p:cNvSpPr txBox="1"/>
          <p:nvPr>
            <p:ph idx="1" type="body"/>
          </p:nvPr>
        </p:nvSpPr>
        <p:spPr>
          <a:xfrm>
            <a:off x="155850" y="741925"/>
            <a:ext cx="8837400" cy="4230600"/>
          </a:xfrm>
          <a:prstGeom prst="rect">
            <a:avLst/>
          </a:prstGeom>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en">
                <a:highlight>
                  <a:schemeClr val="lt1"/>
                </a:highlight>
              </a:rPr>
              <a:t>Clinical signs:</a:t>
            </a:r>
            <a:endParaRPr/>
          </a:p>
          <a:p>
            <a:pPr indent="-342900" lvl="1" marL="914400" rtl="0" algn="l">
              <a:lnSpc>
                <a:spcPct val="115000"/>
              </a:lnSpc>
              <a:spcBef>
                <a:spcPts val="0"/>
              </a:spcBef>
              <a:spcAft>
                <a:spcPts val="0"/>
              </a:spcAft>
              <a:buSzPts val="1800"/>
              <a:buChar char="○"/>
            </a:pPr>
            <a:r>
              <a:rPr lang="en" sz="1800"/>
              <a:t>Dogs:</a:t>
            </a:r>
            <a:endParaRPr sz="1800"/>
          </a:p>
          <a:p>
            <a:pPr indent="-342900" lvl="2" marL="1371600" rtl="0" algn="l">
              <a:lnSpc>
                <a:spcPct val="115000"/>
              </a:lnSpc>
              <a:spcBef>
                <a:spcPts val="0"/>
              </a:spcBef>
              <a:spcAft>
                <a:spcPts val="0"/>
              </a:spcAft>
              <a:buSzPts val="1800"/>
              <a:buChar char="■"/>
            </a:pPr>
            <a:r>
              <a:rPr lang="en" sz="1800"/>
              <a:t>Dermal lesions common</a:t>
            </a:r>
            <a:endParaRPr sz="1800"/>
          </a:p>
          <a:p>
            <a:pPr indent="-342900" lvl="2" marL="1371600" rtl="0" algn="l">
              <a:lnSpc>
                <a:spcPct val="115000"/>
              </a:lnSpc>
              <a:spcBef>
                <a:spcPts val="0"/>
              </a:spcBef>
              <a:spcAft>
                <a:spcPts val="0"/>
              </a:spcAft>
              <a:buSzPts val="1800"/>
              <a:buChar char="■"/>
            </a:pPr>
            <a:r>
              <a:rPr lang="en" sz="1800"/>
              <a:t>Can have concurrent liver enzyme elevations and report of PLN</a:t>
            </a:r>
            <a:endParaRPr sz="1800"/>
          </a:p>
          <a:p>
            <a:pPr indent="-342900" lvl="2" marL="1371600" rtl="0" algn="l">
              <a:lnSpc>
                <a:spcPct val="115000"/>
              </a:lnSpc>
              <a:spcBef>
                <a:spcPts val="0"/>
              </a:spcBef>
              <a:spcAft>
                <a:spcPts val="0"/>
              </a:spcAft>
              <a:buSzPts val="1800"/>
              <a:buChar char="■"/>
            </a:pPr>
            <a:r>
              <a:rPr lang="en" sz="1800"/>
              <a:t>In dogs, yorkies are more likely to have side effects</a:t>
            </a:r>
            <a:endParaRPr sz="1800"/>
          </a:p>
          <a:p>
            <a:pPr indent="-342900" lvl="3" marL="1828800" rtl="0" algn="l">
              <a:lnSpc>
                <a:spcPct val="115000"/>
              </a:lnSpc>
              <a:spcBef>
                <a:spcPts val="0"/>
              </a:spcBef>
              <a:spcAft>
                <a:spcPts val="0"/>
              </a:spcAft>
              <a:buSzPts val="1800"/>
              <a:buChar char="●"/>
            </a:pPr>
            <a:r>
              <a:rPr lang="en" sz="1800"/>
              <a:t>In one study most weighed &lt;4.5 kgs, 50% had SIRS, 40% DIC</a:t>
            </a:r>
            <a:endParaRPr sz="1800"/>
          </a:p>
          <a:p>
            <a:pPr indent="-342900" lvl="1" marL="914400" rtl="0" algn="l">
              <a:lnSpc>
                <a:spcPct val="115000"/>
              </a:lnSpc>
              <a:spcBef>
                <a:spcPts val="0"/>
              </a:spcBef>
              <a:spcAft>
                <a:spcPts val="0"/>
              </a:spcAft>
              <a:buSzPts val="1800"/>
              <a:buChar char="○"/>
            </a:pPr>
            <a:r>
              <a:rPr lang="en" sz="1800"/>
              <a:t>Anaphylactic reaction if larva breaks off within atypical host</a:t>
            </a:r>
            <a:endParaRPr sz="1800"/>
          </a:p>
          <a:p>
            <a:pPr indent="-342900" lvl="0" marL="457200" rtl="0" algn="l">
              <a:lnSpc>
                <a:spcPct val="115000"/>
              </a:lnSpc>
              <a:spcBef>
                <a:spcPts val="0"/>
              </a:spcBef>
              <a:spcAft>
                <a:spcPts val="0"/>
              </a:spcAft>
              <a:buSzPts val="1800"/>
              <a:buChar char="●"/>
            </a:pPr>
            <a:r>
              <a:rPr lang="en">
                <a:highlight>
                  <a:schemeClr val="lt1"/>
                </a:highlight>
              </a:rPr>
              <a:t>Treatment:</a:t>
            </a:r>
            <a:endParaRPr>
              <a:highlight>
                <a:schemeClr val="lt1"/>
              </a:highlight>
            </a:endParaRPr>
          </a:p>
          <a:p>
            <a:pPr indent="-342900" lvl="1" marL="914400" rtl="0" algn="l">
              <a:lnSpc>
                <a:spcPct val="115000"/>
              </a:lnSpc>
              <a:spcBef>
                <a:spcPts val="0"/>
              </a:spcBef>
              <a:spcAft>
                <a:spcPts val="0"/>
              </a:spcAft>
              <a:buSzPts val="1800"/>
              <a:buChar char="○"/>
            </a:pPr>
            <a:r>
              <a:rPr lang="en" sz="1800">
                <a:highlight>
                  <a:schemeClr val="lt1"/>
                </a:highlight>
              </a:rPr>
              <a:t>Ivermectin </a:t>
            </a:r>
            <a:endParaRPr sz="1800">
              <a:highlight>
                <a:schemeClr val="lt1"/>
              </a:highlight>
            </a:endParaRPr>
          </a:p>
          <a:p>
            <a:pPr indent="-342900" lvl="1" marL="914400" rtl="0" algn="l">
              <a:lnSpc>
                <a:spcPct val="115000"/>
              </a:lnSpc>
              <a:spcBef>
                <a:spcPts val="0"/>
              </a:spcBef>
              <a:spcAft>
                <a:spcPts val="0"/>
              </a:spcAft>
              <a:buSzPts val="1800"/>
              <a:buChar char="○"/>
            </a:pPr>
            <a:r>
              <a:rPr lang="en" sz="1800">
                <a:highlight>
                  <a:schemeClr val="lt1"/>
                </a:highlight>
              </a:rPr>
              <a:t>Corticosteroids to prevent additional inflammatory damage during the treatment period.</a:t>
            </a:r>
            <a:endParaRPr sz="1800">
              <a:highlight>
                <a:schemeClr val="lt1"/>
              </a:highlight>
            </a:endParaRPr>
          </a:p>
          <a:p>
            <a:pPr indent="-342900" lvl="1" marL="914400" rtl="0" algn="l">
              <a:lnSpc>
                <a:spcPct val="115000"/>
              </a:lnSpc>
              <a:spcBef>
                <a:spcPts val="0"/>
              </a:spcBef>
              <a:spcAft>
                <a:spcPts val="0"/>
              </a:spcAft>
              <a:buSzPts val="1800"/>
              <a:buChar char="○"/>
            </a:pPr>
            <a:r>
              <a:rPr lang="en" sz="1800">
                <a:highlight>
                  <a:schemeClr val="lt1"/>
                </a:highlight>
              </a:rPr>
              <a:t>Diphenhydramine to mitigate type 1 hypersensitivity reactions from larval disruption</a:t>
            </a:r>
            <a:endParaRPr sz="1800"/>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60"/>
          <p:cNvSpPr txBox="1"/>
          <p:nvPr>
            <p:ph type="title"/>
          </p:nvPr>
        </p:nvSpPr>
        <p:spPr>
          <a:xfrm>
            <a:off x="311700" y="353800"/>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lang="en"/>
              <a:t>Parasitic Infections: Cuterebra</a:t>
            </a:r>
            <a:endParaRPr/>
          </a:p>
        </p:txBody>
      </p:sp>
      <p:sp>
        <p:nvSpPr>
          <p:cNvPr id="344" name="Google Shape;344;p60"/>
          <p:cNvSpPr txBox="1"/>
          <p:nvPr>
            <p:ph idx="1" type="body"/>
          </p:nvPr>
        </p:nvSpPr>
        <p:spPr>
          <a:xfrm>
            <a:off x="278100" y="980825"/>
            <a:ext cx="8587800" cy="36495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highlight>
                  <a:schemeClr val="lt1"/>
                </a:highlight>
              </a:rPr>
              <a:t>Treatment:</a:t>
            </a:r>
            <a:endParaRPr>
              <a:highlight>
                <a:schemeClr val="lt1"/>
              </a:highlight>
            </a:endParaRPr>
          </a:p>
          <a:p>
            <a:pPr indent="-342900" lvl="1" marL="914400" rtl="0" algn="l">
              <a:spcBef>
                <a:spcPts val="0"/>
              </a:spcBef>
              <a:spcAft>
                <a:spcPts val="0"/>
              </a:spcAft>
              <a:buSzPts val="1800"/>
              <a:buChar char="○"/>
            </a:pPr>
            <a:r>
              <a:rPr lang="en" sz="1800">
                <a:highlight>
                  <a:schemeClr val="lt1"/>
                </a:highlight>
              </a:rPr>
              <a:t>Antibiotics (for example, enrofloxacin, 5 mg/kg, PO, q12h for 14 d) have also been administered in case of bacterial introduction (usually staph, strep) during larval migration </a:t>
            </a:r>
            <a:endParaRPr sz="1800">
              <a:highlight>
                <a:schemeClr val="lt1"/>
              </a:highlight>
            </a:endParaRPr>
          </a:p>
          <a:p>
            <a:pPr indent="-342900" lvl="0" marL="457200" rtl="0" algn="l">
              <a:spcBef>
                <a:spcPts val="0"/>
              </a:spcBef>
              <a:spcAft>
                <a:spcPts val="0"/>
              </a:spcAft>
              <a:buSzPts val="1800"/>
              <a:buChar char="●"/>
            </a:pPr>
            <a:r>
              <a:rPr lang="en">
                <a:highlight>
                  <a:schemeClr val="lt1"/>
                </a:highlight>
              </a:rPr>
              <a:t>Prevention:</a:t>
            </a:r>
            <a:endParaRPr>
              <a:highlight>
                <a:schemeClr val="lt1"/>
              </a:highlight>
            </a:endParaRPr>
          </a:p>
          <a:p>
            <a:pPr indent="-342900" lvl="1" marL="914400" rtl="0" algn="l">
              <a:spcBef>
                <a:spcPts val="0"/>
              </a:spcBef>
              <a:spcAft>
                <a:spcPts val="0"/>
              </a:spcAft>
              <a:buSzPts val="1800"/>
              <a:buChar char="○"/>
            </a:pPr>
            <a:r>
              <a:rPr lang="en" sz="1800">
                <a:highlight>
                  <a:schemeClr val="lt1"/>
                </a:highlight>
              </a:rPr>
              <a:t>Monthly preventative (fipronil, imidacloprid, moxidectin, milbemycin oxime, selamectin, or ivermectin) </a:t>
            </a:r>
            <a:endParaRPr sz="1800"/>
          </a:p>
          <a:p>
            <a:pPr indent="0" lvl="0" marL="0" rtl="0" algn="l">
              <a:spcBef>
                <a:spcPts val="1600"/>
              </a:spcBef>
              <a:spcAft>
                <a:spcPts val="1600"/>
              </a:spcAft>
              <a:buNone/>
            </a:pPr>
            <a:r>
              <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61"/>
          <p:cNvSpPr txBox="1"/>
          <p:nvPr>
            <p:ph type="title"/>
          </p:nvPr>
        </p:nvSpPr>
        <p:spPr>
          <a:xfrm>
            <a:off x="140000" y="1406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Canine </a:t>
            </a:r>
            <a:r>
              <a:rPr lang="en"/>
              <a:t>Distemper Virus</a:t>
            </a:r>
            <a:endParaRPr/>
          </a:p>
        </p:txBody>
      </p:sp>
      <p:sp>
        <p:nvSpPr>
          <p:cNvPr id="350" name="Google Shape;350;p61"/>
          <p:cNvSpPr txBox="1"/>
          <p:nvPr>
            <p:ph idx="1" type="body"/>
          </p:nvPr>
        </p:nvSpPr>
        <p:spPr>
          <a:xfrm>
            <a:off x="140000" y="637350"/>
            <a:ext cx="8867100" cy="4451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Single Stranded Morbillivirus (Paramyxovirus family)</a:t>
            </a:r>
            <a:endParaRPr/>
          </a:p>
          <a:p>
            <a:pPr indent="-342900" lvl="0" marL="457200" rtl="0" algn="l">
              <a:spcBef>
                <a:spcPts val="0"/>
              </a:spcBef>
              <a:spcAft>
                <a:spcPts val="0"/>
              </a:spcAft>
              <a:buSzPts val="1800"/>
              <a:buChar char="●"/>
            </a:pPr>
            <a:r>
              <a:rPr lang="en"/>
              <a:t>Epitheliotropic</a:t>
            </a:r>
            <a:endParaRPr/>
          </a:p>
          <a:p>
            <a:pPr indent="-342900" lvl="0" marL="457200" rtl="0" algn="l">
              <a:spcBef>
                <a:spcPts val="0"/>
              </a:spcBef>
              <a:spcAft>
                <a:spcPts val="0"/>
              </a:spcAft>
              <a:buSzPts val="1800"/>
              <a:buChar char="●"/>
            </a:pPr>
            <a:r>
              <a:rPr lang="en"/>
              <a:t>Initially infects respiratory system then spreads to skin, bladder, intestinal tract and through the CSF or blood brain barrier to the CNS. </a:t>
            </a:r>
            <a:endParaRPr/>
          </a:p>
          <a:p>
            <a:pPr indent="-330200" lvl="1" marL="914400" rtl="0" algn="l">
              <a:spcBef>
                <a:spcPts val="0"/>
              </a:spcBef>
              <a:spcAft>
                <a:spcPts val="0"/>
              </a:spcAft>
              <a:buSzPts val="1600"/>
              <a:buChar char="○"/>
            </a:pPr>
            <a:r>
              <a:rPr lang="en" sz="1600"/>
              <a:t>CNS lesions depending on age &amp; immunity of host as well as virulence of virus strain</a:t>
            </a:r>
            <a:endParaRPr sz="1600"/>
          </a:p>
          <a:p>
            <a:pPr indent="-330200" lvl="2" marL="1371600" rtl="0" algn="l">
              <a:spcBef>
                <a:spcPts val="0"/>
              </a:spcBef>
              <a:spcAft>
                <a:spcPts val="0"/>
              </a:spcAft>
              <a:buSzPts val="1600"/>
              <a:buChar char="■"/>
            </a:pPr>
            <a:r>
              <a:rPr lang="en" sz="1600"/>
              <a:t>commonly multifocal</a:t>
            </a:r>
            <a:endParaRPr sz="1600"/>
          </a:p>
          <a:p>
            <a:pPr indent="-330200" lvl="2" marL="1371600" rtl="0" algn="l">
              <a:spcBef>
                <a:spcPts val="0"/>
              </a:spcBef>
              <a:spcAft>
                <a:spcPts val="0"/>
              </a:spcAft>
              <a:buSzPts val="1600"/>
              <a:buChar char="■"/>
            </a:pPr>
            <a:r>
              <a:rPr lang="en" sz="1600"/>
              <a:t>Primary demyelination in the white matter &gt; grey matter.</a:t>
            </a:r>
            <a:endParaRPr sz="1600"/>
          </a:p>
          <a:p>
            <a:pPr indent="-330200" lvl="2" marL="1371600" rtl="0" algn="l">
              <a:spcBef>
                <a:spcPts val="0"/>
              </a:spcBef>
              <a:spcAft>
                <a:spcPts val="0"/>
              </a:spcAft>
              <a:buSzPts val="1600"/>
              <a:buChar char="■"/>
            </a:pPr>
            <a:r>
              <a:rPr lang="en" sz="1600"/>
              <a:t>CSF: mononuclear pleocytosis</a:t>
            </a:r>
            <a:endParaRPr sz="1600"/>
          </a:p>
          <a:p>
            <a:pPr indent="-342900" lvl="0" marL="457200" rtl="0" algn="l">
              <a:spcBef>
                <a:spcPts val="0"/>
              </a:spcBef>
              <a:spcAft>
                <a:spcPts val="0"/>
              </a:spcAft>
              <a:buSzPts val="1800"/>
              <a:buChar char="●"/>
            </a:pPr>
            <a:r>
              <a:rPr lang="en"/>
              <a:t>Two most common clinical forms:</a:t>
            </a:r>
            <a:endParaRPr/>
          </a:p>
          <a:p>
            <a:pPr indent="-330200" lvl="1" marL="914400" rtl="0" algn="l">
              <a:spcBef>
                <a:spcPts val="0"/>
              </a:spcBef>
              <a:spcAft>
                <a:spcPts val="0"/>
              </a:spcAft>
              <a:buSzPts val="1600"/>
              <a:buChar char="○"/>
            </a:pPr>
            <a:r>
              <a:rPr lang="en" sz="1600"/>
              <a:t>Acute encephalitis in young dogs (</a:t>
            </a:r>
            <a:r>
              <a:rPr lang="en" sz="1600"/>
              <a:t>polioencephalomyelopathy</a:t>
            </a:r>
            <a:r>
              <a:rPr lang="en" sz="1600"/>
              <a:t>). High mortality rate. </a:t>
            </a:r>
            <a:endParaRPr sz="1600"/>
          </a:p>
          <a:p>
            <a:pPr indent="-330200" lvl="2" marL="1371600" rtl="0" algn="l">
              <a:spcBef>
                <a:spcPts val="0"/>
              </a:spcBef>
              <a:spcAft>
                <a:spcPts val="0"/>
              </a:spcAft>
              <a:buSzPts val="1600"/>
              <a:buChar char="■"/>
            </a:pPr>
            <a:r>
              <a:rPr lang="en" sz="1600"/>
              <a:t>Rapid onset of systemic illness: conjunctivitis, nasal discharge, cough, GI signs. Neuro signs can occur during/after systemic illness and includes</a:t>
            </a:r>
            <a:r>
              <a:rPr b="1" lang="en" sz="1600"/>
              <a:t> seizures,</a:t>
            </a:r>
            <a:r>
              <a:rPr lang="en" sz="1600"/>
              <a:t> abnormal behavior, blindness, vestibular disease,</a:t>
            </a:r>
            <a:r>
              <a:rPr b="1" lang="en" sz="1600"/>
              <a:t> myoclonus</a:t>
            </a:r>
            <a:r>
              <a:rPr lang="en" sz="1600"/>
              <a:t>, &amp; paresis. </a:t>
            </a:r>
            <a:endParaRPr sz="1600"/>
          </a:p>
          <a:p>
            <a:pPr indent="-330200" lvl="2" marL="1371600" rtl="0" algn="l">
              <a:spcBef>
                <a:spcPts val="0"/>
              </a:spcBef>
              <a:spcAft>
                <a:spcPts val="0"/>
              </a:spcAft>
              <a:buSzPts val="1600"/>
              <a:buChar char="■"/>
            </a:pPr>
            <a:r>
              <a:rPr lang="en" sz="1600"/>
              <a:t>Non-inflammatory neuronal and glial necrosis involving the cerebrum and thalamus. </a:t>
            </a:r>
            <a:endParaRPr sz="16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type="title"/>
          </p:nvPr>
        </p:nvSpPr>
        <p:spPr>
          <a:xfrm>
            <a:off x="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Inflammatory Diseases</a:t>
            </a:r>
            <a:endParaRPr/>
          </a:p>
        </p:txBody>
      </p:sp>
      <p:sp>
        <p:nvSpPr>
          <p:cNvPr id="79" name="Google Shape;79;p17"/>
          <p:cNvSpPr txBox="1"/>
          <p:nvPr>
            <p:ph idx="1" type="body"/>
          </p:nvPr>
        </p:nvSpPr>
        <p:spPr>
          <a:xfrm>
            <a:off x="0" y="455050"/>
            <a:ext cx="88140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Differential diagnoses for multifocal and progressive disease process: </a:t>
            </a:r>
            <a:endParaRPr/>
          </a:p>
          <a:p>
            <a:pPr indent="-342900" lvl="0" marL="457200" rtl="0" algn="l">
              <a:lnSpc>
                <a:spcPct val="100000"/>
              </a:lnSpc>
              <a:spcBef>
                <a:spcPts val="0"/>
              </a:spcBef>
              <a:spcAft>
                <a:spcPts val="0"/>
              </a:spcAft>
              <a:buSzPts val="1800"/>
              <a:buChar char="●"/>
            </a:pPr>
            <a:r>
              <a:rPr lang="en"/>
              <a:t>metabolic, nutritional, toxin, multiple vascular processes, cognitive deficit syndrome, or neoplasia (although usually focal)</a:t>
            </a:r>
            <a:endParaRPr/>
          </a:p>
          <a:p>
            <a:pPr indent="0" lvl="0" marL="0" rtl="0" algn="l">
              <a:lnSpc>
                <a:spcPct val="100000"/>
              </a:lnSpc>
              <a:spcBef>
                <a:spcPts val="0"/>
              </a:spcBef>
              <a:spcAft>
                <a:spcPts val="0"/>
              </a:spcAft>
              <a:buNone/>
            </a:pPr>
            <a:r>
              <a:rPr lang="en"/>
              <a:t>Physical exam:</a:t>
            </a:r>
            <a:endParaRPr/>
          </a:p>
          <a:p>
            <a:pPr indent="-342900" lvl="0" marL="457200" rtl="0" algn="l">
              <a:lnSpc>
                <a:spcPct val="100000"/>
              </a:lnSpc>
              <a:spcBef>
                <a:spcPts val="0"/>
              </a:spcBef>
              <a:spcAft>
                <a:spcPts val="0"/>
              </a:spcAft>
              <a:buSzPts val="1800"/>
              <a:buChar char="●"/>
            </a:pPr>
            <a:r>
              <a:rPr lang="en"/>
              <a:t>O</a:t>
            </a:r>
            <a:r>
              <a:rPr lang="en"/>
              <a:t>phthalmoscopic exam: chorioretinitis or edema of the optic disc can be observed.</a:t>
            </a:r>
            <a:endParaRPr/>
          </a:p>
          <a:p>
            <a:pPr indent="-342900" lvl="0" marL="457200" rtl="0" algn="l">
              <a:lnSpc>
                <a:spcPct val="100000"/>
              </a:lnSpc>
              <a:spcBef>
                <a:spcPts val="0"/>
              </a:spcBef>
              <a:spcAft>
                <a:spcPts val="0"/>
              </a:spcAft>
              <a:buSzPts val="1800"/>
              <a:buChar char="●"/>
            </a:pPr>
            <a:r>
              <a:rPr lang="en"/>
              <a:t>Joint or muscular pain (SRMA)</a:t>
            </a:r>
            <a:endParaRPr/>
          </a:p>
          <a:p>
            <a:pPr indent="0" lvl="0" marL="0" rtl="0" algn="l">
              <a:lnSpc>
                <a:spcPct val="100000"/>
              </a:lnSpc>
              <a:spcBef>
                <a:spcPts val="0"/>
              </a:spcBef>
              <a:spcAft>
                <a:spcPts val="0"/>
              </a:spcAft>
              <a:buNone/>
            </a:pPr>
            <a:r>
              <a:rPr lang="en"/>
              <a:t>Definitive diagnosis = brain biopsy</a:t>
            </a:r>
            <a:endParaRPr/>
          </a:p>
          <a:p>
            <a:pPr indent="0" lvl="0" marL="0" rtl="0" algn="l">
              <a:lnSpc>
                <a:spcPct val="100000"/>
              </a:lnSpc>
              <a:spcBef>
                <a:spcPts val="0"/>
              </a:spcBef>
              <a:spcAft>
                <a:spcPts val="0"/>
              </a:spcAft>
              <a:buNone/>
            </a:pPr>
            <a:r>
              <a:rPr lang="en"/>
              <a:t>Presumptive diagnosis:</a:t>
            </a:r>
            <a:endParaRPr/>
          </a:p>
          <a:p>
            <a:pPr indent="-342900" lvl="0" marL="457200" rtl="0" algn="l">
              <a:lnSpc>
                <a:spcPct val="100000"/>
              </a:lnSpc>
              <a:spcBef>
                <a:spcPts val="0"/>
              </a:spcBef>
              <a:spcAft>
                <a:spcPts val="0"/>
              </a:spcAft>
              <a:buSzPts val="1800"/>
              <a:buChar char="●"/>
            </a:pPr>
            <a:r>
              <a:rPr lang="en"/>
              <a:t>Combination of history, neurologic exam, blood work, urinalysis, and MRI, CSF tap (may be normal)</a:t>
            </a:r>
            <a:endParaRPr/>
          </a:p>
          <a:p>
            <a:pPr indent="-342900" lvl="0" marL="457200" rtl="0" algn="l">
              <a:lnSpc>
                <a:spcPct val="100000"/>
              </a:lnSpc>
              <a:spcBef>
                <a:spcPts val="0"/>
              </a:spcBef>
              <a:spcAft>
                <a:spcPts val="0"/>
              </a:spcAft>
              <a:buSzPts val="1800"/>
              <a:buChar char="●"/>
            </a:pPr>
            <a:r>
              <a:rPr lang="en"/>
              <a:t>Minimum database, CXR, +/- AUS (often normal but rules out other differentials)</a:t>
            </a:r>
            <a:endParaRPr/>
          </a:p>
          <a:p>
            <a:pPr indent="-342900" lvl="0" marL="457200" rtl="0" algn="l">
              <a:lnSpc>
                <a:spcPct val="100000"/>
              </a:lnSpc>
              <a:spcBef>
                <a:spcPts val="0"/>
              </a:spcBef>
              <a:spcAft>
                <a:spcPts val="0"/>
              </a:spcAft>
              <a:buSzPts val="1800"/>
              <a:buChar char="●"/>
            </a:pPr>
            <a:r>
              <a:rPr lang="en"/>
              <a:t>MRI can mimic neoplastic and vascular lesions </a:t>
            </a:r>
            <a:endParaRPr/>
          </a:p>
          <a:p>
            <a:pPr indent="-330200" lvl="1" marL="914400" rtl="0" algn="l">
              <a:lnSpc>
                <a:spcPct val="91600"/>
              </a:lnSpc>
              <a:spcBef>
                <a:spcPts val="0"/>
              </a:spcBef>
              <a:spcAft>
                <a:spcPts val="0"/>
              </a:spcAft>
              <a:buSzPts val="1600"/>
              <a:buChar char="○"/>
            </a:pPr>
            <a:r>
              <a:rPr lang="en" sz="1600">
                <a:highlight>
                  <a:schemeClr val="lt1"/>
                </a:highlight>
              </a:rPr>
              <a:t>More likely to be inflammatory if there is m</a:t>
            </a:r>
            <a:r>
              <a:rPr lang="en" sz="1600">
                <a:highlight>
                  <a:schemeClr val="lt1"/>
                </a:highlight>
              </a:rPr>
              <a:t>eningeal enhancement, irregular lesion shape, and/or multifocal location </a:t>
            </a:r>
            <a:endParaRPr sz="1600">
              <a:highlight>
                <a:schemeClr val="lt1"/>
              </a:highlight>
            </a:endParaRPr>
          </a:p>
          <a:p>
            <a:pPr indent="-330200" lvl="1" marL="914400" rtl="0" algn="l">
              <a:lnSpc>
                <a:spcPct val="91600"/>
              </a:lnSpc>
              <a:spcBef>
                <a:spcPts val="0"/>
              </a:spcBef>
              <a:spcAft>
                <a:spcPts val="0"/>
              </a:spcAft>
              <a:buSzPts val="1600"/>
              <a:buChar char="○"/>
            </a:pPr>
            <a:r>
              <a:rPr lang="en" sz="1600">
                <a:highlight>
                  <a:schemeClr val="lt1"/>
                </a:highlight>
              </a:rPr>
              <a:t>Less likely to be inﬂammatory if supratentorial location alone and/or singular lesion</a:t>
            </a:r>
            <a:endParaRPr sz="1600"/>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62"/>
          <p:cNvSpPr txBox="1"/>
          <p:nvPr>
            <p:ph type="title"/>
          </p:nvPr>
        </p:nvSpPr>
        <p:spPr>
          <a:xfrm>
            <a:off x="71575" y="646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Canine </a:t>
            </a:r>
            <a:r>
              <a:rPr lang="en"/>
              <a:t>Distemper Virus</a:t>
            </a:r>
            <a:endParaRPr/>
          </a:p>
        </p:txBody>
      </p:sp>
      <p:sp>
        <p:nvSpPr>
          <p:cNvPr id="356" name="Google Shape;356;p62"/>
          <p:cNvSpPr txBox="1"/>
          <p:nvPr>
            <p:ph idx="1" type="body"/>
          </p:nvPr>
        </p:nvSpPr>
        <p:spPr>
          <a:xfrm>
            <a:off x="0" y="546125"/>
            <a:ext cx="9144000" cy="4451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Two most common clinical forms:</a:t>
            </a:r>
            <a:endParaRPr/>
          </a:p>
          <a:p>
            <a:pPr indent="-330200" lvl="1" marL="914400" rtl="0" algn="l">
              <a:spcBef>
                <a:spcPts val="0"/>
              </a:spcBef>
              <a:spcAft>
                <a:spcPts val="0"/>
              </a:spcAft>
              <a:buSzPts val="1600"/>
              <a:buChar char="○"/>
            </a:pPr>
            <a:r>
              <a:rPr lang="en" sz="1600"/>
              <a:t>Chronic encephalitis in mature dogs due to persistent viral infection</a:t>
            </a:r>
            <a:endParaRPr sz="1600"/>
          </a:p>
          <a:p>
            <a:pPr indent="-330200" lvl="3" marL="1828800" rtl="0" algn="l">
              <a:spcBef>
                <a:spcPts val="0"/>
              </a:spcBef>
              <a:spcAft>
                <a:spcPts val="0"/>
              </a:spcAft>
              <a:buSzPts val="1600"/>
              <a:buChar char="●"/>
            </a:pPr>
            <a:r>
              <a:rPr lang="en" sz="1600"/>
              <a:t>More likely to develop chronic, multifocal encephalitis with a predilection for white matter of the brainstem. </a:t>
            </a:r>
            <a:endParaRPr sz="1600"/>
          </a:p>
          <a:p>
            <a:pPr indent="-330200" lvl="3" marL="1828800" rtl="0" algn="l">
              <a:spcBef>
                <a:spcPts val="0"/>
              </a:spcBef>
              <a:spcAft>
                <a:spcPts val="0"/>
              </a:spcAft>
              <a:buSzPts val="1600"/>
              <a:buChar char="●"/>
            </a:pPr>
            <a:r>
              <a:rPr lang="en" sz="1600"/>
              <a:t>Many of these dogs have an adequate vaccination history, and signs of systemic illness are often absent or transient. </a:t>
            </a:r>
            <a:endParaRPr sz="1600"/>
          </a:p>
          <a:p>
            <a:pPr indent="-330200" lvl="3" marL="1828800" rtl="0" algn="l">
              <a:spcBef>
                <a:spcPts val="0"/>
              </a:spcBef>
              <a:spcAft>
                <a:spcPts val="0"/>
              </a:spcAft>
              <a:buSzPts val="1600"/>
              <a:buChar char="●"/>
            </a:pPr>
            <a:r>
              <a:rPr lang="en" sz="1600"/>
              <a:t>Slowly progressive visual impairment, gait deficits, vestibular dysfunction, +/- profound mentation &amp; behavioral changes.</a:t>
            </a:r>
            <a:endParaRPr sz="1600"/>
          </a:p>
          <a:p>
            <a:pPr indent="-342900" lvl="0" marL="457200" rtl="0" algn="l">
              <a:spcBef>
                <a:spcPts val="0"/>
              </a:spcBef>
              <a:spcAft>
                <a:spcPts val="0"/>
              </a:spcAft>
              <a:buSzPts val="1800"/>
              <a:buChar char="●"/>
            </a:pPr>
            <a:r>
              <a:rPr lang="en"/>
              <a:t>Diagnosis:</a:t>
            </a:r>
            <a:endParaRPr/>
          </a:p>
          <a:p>
            <a:pPr indent="-330200" lvl="1" marL="914400" rtl="0" algn="l">
              <a:spcBef>
                <a:spcPts val="0"/>
              </a:spcBef>
              <a:spcAft>
                <a:spcPts val="0"/>
              </a:spcAft>
              <a:buSzPts val="1600"/>
              <a:buChar char="○"/>
            </a:pPr>
            <a:r>
              <a:rPr lang="en" sz="1600"/>
              <a:t>Combination of clinical signs (ie myoclonus) and extraneural signs (pneumonia, enteritis, conjunctivitis, chorioretinitis, rhinitis, discolored teeth, hyperkeratosis of the nasal planum &amp; foot pads) increase index of suspicion</a:t>
            </a:r>
            <a:endParaRPr sz="1600"/>
          </a:p>
          <a:p>
            <a:pPr indent="-330200" lvl="1" marL="914400" rtl="0" algn="l">
              <a:spcBef>
                <a:spcPts val="0"/>
              </a:spcBef>
              <a:spcAft>
                <a:spcPts val="0"/>
              </a:spcAft>
              <a:buSzPts val="1600"/>
              <a:buChar char="○"/>
            </a:pPr>
            <a:r>
              <a:rPr lang="en" sz="1600"/>
              <a:t>Can perform IFA &amp; PCR on conjunctival smears, serum, and urine</a:t>
            </a:r>
            <a:endParaRPr sz="1600"/>
          </a:p>
          <a:p>
            <a:pPr indent="-330200" lvl="1" marL="914400" rtl="0" algn="l">
              <a:spcBef>
                <a:spcPts val="0"/>
              </a:spcBef>
              <a:spcAft>
                <a:spcPts val="0"/>
              </a:spcAft>
              <a:buSzPts val="1600"/>
              <a:buChar char="○"/>
            </a:pPr>
            <a:r>
              <a:rPr lang="en" sz="1600"/>
              <a:t>Viral inclusion bodies in conjunctival swab</a:t>
            </a:r>
            <a:endParaRPr sz="1600"/>
          </a:p>
          <a:p>
            <a:pPr indent="-330200" lvl="1" marL="914400" rtl="0" algn="l">
              <a:spcBef>
                <a:spcPts val="0"/>
              </a:spcBef>
              <a:spcAft>
                <a:spcPts val="0"/>
              </a:spcAft>
              <a:buSzPts val="1600"/>
              <a:buChar char="○"/>
            </a:pPr>
            <a:r>
              <a:rPr lang="en" sz="1600"/>
              <a:t>Positive CSF (if BBB intact) or serum antibody titers (CSF &gt; serum = infection)</a:t>
            </a:r>
            <a:endParaRPr sz="1600"/>
          </a:p>
          <a:p>
            <a:pPr indent="-330200" lvl="1" marL="914400" rtl="0" algn="l">
              <a:spcBef>
                <a:spcPts val="0"/>
              </a:spcBef>
              <a:spcAft>
                <a:spcPts val="0"/>
              </a:spcAft>
              <a:buSzPts val="1600"/>
              <a:buChar char="○"/>
            </a:pPr>
            <a:r>
              <a:rPr lang="en" sz="1600"/>
              <a:t>CSF: lymphocytic pleocytosis (viral infection) </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63"/>
          <p:cNvSpPr txBox="1"/>
          <p:nvPr>
            <p:ph type="title"/>
          </p:nvPr>
        </p:nvSpPr>
        <p:spPr>
          <a:xfrm>
            <a:off x="131800" y="2243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Canine Distemper Virus</a:t>
            </a:r>
            <a:endParaRPr/>
          </a:p>
        </p:txBody>
      </p:sp>
      <p:sp>
        <p:nvSpPr>
          <p:cNvPr id="362" name="Google Shape;362;p63"/>
          <p:cNvSpPr txBox="1"/>
          <p:nvPr>
            <p:ph idx="1" type="body"/>
          </p:nvPr>
        </p:nvSpPr>
        <p:spPr>
          <a:xfrm>
            <a:off x="131800" y="729875"/>
            <a:ext cx="8784000" cy="40167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Variable Prognosis:</a:t>
            </a:r>
            <a:endParaRPr/>
          </a:p>
          <a:p>
            <a:pPr indent="-342900" lvl="1" marL="914400" rtl="0" algn="l">
              <a:spcBef>
                <a:spcPts val="0"/>
              </a:spcBef>
              <a:spcAft>
                <a:spcPts val="0"/>
              </a:spcAft>
              <a:buSzPts val="1800"/>
              <a:buChar char="○"/>
            </a:pPr>
            <a:r>
              <a:rPr lang="en" sz="1800"/>
              <a:t>Vaccine does not confer complete protection</a:t>
            </a:r>
            <a:endParaRPr sz="1800"/>
          </a:p>
          <a:p>
            <a:pPr indent="-342900" lvl="1" marL="914400" rtl="0" algn="l">
              <a:spcBef>
                <a:spcPts val="0"/>
              </a:spcBef>
              <a:spcAft>
                <a:spcPts val="0"/>
              </a:spcAft>
              <a:buSzPts val="1800"/>
              <a:buChar char="○"/>
            </a:pPr>
            <a:r>
              <a:rPr lang="en" sz="1800"/>
              <a:t>Neurologic form carries a poor prognosis, with no effective treatment other than supportive care (ie anti-seizure medications, antibiotics if pneumonia, etc.)</a:t>
            </a:r>
            <a:endParaRPr sz="1800"/>
          </a:p>
          <a:p>
            <a:pPr indent="-342900" lvl="0" marL="457200" rtl="0" algn="l">
              <a:spcBef>
                <a:spcPts val="0"/>
              </a:spcBef>
              <a:spcAft>
                <a:spcPts val="0"/>
              </a:spcAft>
              <a:buSzPts val="1800"/>
              <a:buChar char="●"/>
            </a:pPr>
            <a:r>
              <a:rPr lang="en"/>
              <a:t>Treatment:</a:t>
            </a:r>
            <a:endParaRPr/>
          </a:p>
          <a:p>
            <a:pPr indent="-342900" lvl="1" marL="914400" rtl="0" algn="l">
              <a:spcBef>
                <a:spcPts val="0"/>
              </a:spcBef>
              <a:spcAft>
                <a:spcPts val="0"/>
              </a:spcAft>
              <a:buSzPts val="1800"/>
              <a:buChar char="○"/>
            </a:pPr>
            <a:r>
              <a:rPr lang="en" sz="1800"/>
              <a:t>Symptomatic</a:t>
            </a:r>
            <a:endParaRPr sz="1800"/>
          </a:p>
          <a:p>
            <a:pPr indent="-342900" lvl="1" marL="914400" rtl="0" algn="l">
              <a:spcBef>
                <a:spcPts val="0"/>
              </a:spcBef>
              <a:spcAft>
                <a:spcPts val="0"/>
              </a:spcAft>
              <a:buSzPts val="1800"/>
              <a:buChar char="○"/>
            </a:pPr>
            <a:r>
              <a:rPr lang="en" sz="1800"/>
              <a:t>Anti-seizure medications</a:t>
            </a:r>
            <a:endParaRPr sz="1800"/>
          </a:p>
          <a:p>
            <a:pPr indent="-342900" lvl="1" marL="914400" rtl="0" algn="l">
              <a:spcBef>
                <a:spcPts val="0"/>
              </a:spcBef>
              <a:spcAft>
                <a:spcPts val="0"/>
              </a:spcAft>
              <a:buSzPts val="1800"/>
              <a:buChar char="○"/>
            </a:pPr>
            <a:r>
              <a:rPr lang="en" sz="1800"/>
              <a:t>Antibiotics if secondary bacterial pneumonia</a:t>
            </a:r>
            <a:endParaRPr sz="1800"/>
          </a:p>
          <a:p>
            <a:pPr indent="-342900" lvl="1" marL="914400" rtl="0" algn="l">
              <a:spcBef>
                <a:spcPts val="0"/>
              </a:spcBef>
              <a:spcAft>
                <a:spcPts val="0"/>
              </a:spcAft>
              <a:buSzPts val="1800"/>
              <a:buChar char="○"/>
            </a:pPr>
            <a:r>
              <a:rPr lang="en" sz="1800"/>
              <a:t>IVF as needed</a:t>
            </a:r>
            <a:endParaRPr sz="1800"/>
          </a:p>
          <a:p>
            <a:pPr indent="-342900" lvl="1" marL="914400" rtl="0" algn="l">
              <a:spcBef>
                <a:spcPts val="0"/>
              </a:spcBef>
              <a:spcAft>
                <a:spcPts val="0"/>
              </a:spcAft>
              <a:buSzPts val="1800"/>
              <a:buChar char="○"/>
            </a:pPr>
            <a:r>
              <a:rPr lang="en" sz="1800"/>
              <a:t>Some recommend procainamide for myoclonus (controversial)</a:t>
            </a:r>
            <a:endParaRPr sz="1800"/>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64"/>
          <p:cNvSpPr txBox="1"/>
          <p:nvPr>
            <p:ph type="title"/>
          </p:nvPr>
        </p:nvSpPr>
        <p:spPr>
          <a:xfrm>
            <a:off x="6080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Rabies</a:t>
            </a:r>
            <a:endParaRPr/>
          </a:p>
        </p:txBody>
      </p:sp>
      <p:sp>
        <p:nvSpPr>
          <p:cNvPr id="368" name="Google Shape;368;p64"/>
          <p:cNvSpPr txBox="1"/>
          <p:nvPr>
            <p:ph idx="1" type="body"/>
          </p:nvPr>
        </p:nvSpPr>
        <p:spPr>
          <a:xfrm>
            <a:off x="0" y="433950"/>
            <a:ext cx="9144000" cy="4275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Lyssavirus</a:t>
            </a:r>
            <a:endParaRPr/>
          </a:p>
          <a:p>
            <a:pPr indent="-342900" lvl="0" marL="457200" rtl="0" algn="l">
              <a:spcBef>
                <a:spcPts val="0"/>
              </a:spcBef>
              <a:spcAft>
                <a:spcPts val="0"/>
              </a:spcAft>
              <a:buSzPts val="1800"/>
              <a:buChar char="●"/>
            </a:pPr>
            <a:r>
              <a:rPr lang="en"/>
              <a:t>Epidemic reservoir in wildlife, with raccoons, skunks, bats, and foxes</a:t>
            </a:r>
            <a:endParaRPr/>
          </a:p>
          <a:p>
            <a:pPr indent="-342900" lvl="0" marL="457200" rtl="0" algn="l">
              <a:spcBef>
                <a:spcPts val="0"/>
              </a:spcBef>
              <a:spcAft>
                <a:spcPts val="0"/>
              </a:spcAft>
              <a:buSzPts val="1800"/>
              <a:buChar char="●"/>
            </a:pPr>
            <a:r>
              <a:rPr lang="en"/>
              <a:t>Acute, progressive encephalitis in mammals</a:t>
            </a:r>
            <a:endParaRPr/>
          </a:p>
          <a:p>
            <a:pPr indent="-342900" lvl="0" marL="457200" rtl="0" algn="l">
              <a:spcBef>
                <a:spcPts val="0"/>
              </a:spcBef>
              <a:spcAft>
                <a:spcPts val="0"/>
              </a:spcAft>
              <a:buSzPts val="1800"/>
              <a:buChar char="●"/>
            </a:pPr>
            <a:r>
              <a:rPr lang="en"/>
              <a:t>High mortality rate</a:t>
            </a:r>
            <a:endParaRPr/>
          </a:p>
          <a:p>
            <a:pPr indent="-342900" lvl="0" marL="457200" rtl="0" algn="l">
              <a:spcBef>
                <a:spcPts val="0"/>
              </a:spcBef>
              <a:spcAft>
                <a:spcPts val="0"/>
              </a:spcAft>
              <a:buSzPts val="1800"/>
              <a:buChar char="●"/>
            </a:pPr>
            <a:r>
              <a:rPr b="1" lang="en"/>
              <a:t>Zoonotic</a:t>
            </a:r>
            <a:endParaRPr b="1"/>
          </a:p>
          <a:p>
            <a:pPr indent="-342900" lvl="0" marL="457200" rtl="0" algn="l">
              <a:spcBef>
                <a:spcPts val="0"/>
              </a:spcBef>
              <a:spcAft>
                <a:spcPts val="0"/>
              </a:spcAft>
              <a:buSzPts val="1800"/>
              <a:buChar char="●"/>
            </a:pPr>
            <a:r>
              <a:rPr lang="en"/>
              <a:t>Introduced into bite wounds, open cuts in skin, or mucous membranes from saliva or other infectious material like neural tissue</a:t>
            </a:r>
            <a:endParaRPr b="1"/>
          </a:p>
          <a:p>
            <a:pPr indent="-342900" lvl="0" marL="457200" rtl="0" algn="l">
              <a:spcBef>
                <a:spcPts val="0"/>
              </a:spcBef>
              <a:spcAft>
                <a:spcPts val="0"/>
              </a:spcAft>
              <a:buSzPts val="1800"/>
              <a:buChar char="●"/>
            </a:pPr>
            <a:r>
              <a:rPr lang="en"/>
              <a:t>Incubation period varies from 3-12 weeks</a:t>
            </a:r>
            <a:endParaRPr/>
          </a:p>
          <a:p>
            <a:pPr indent="-342900" lvl="0" marL="457200" rtl="0" algn="l">
              <a:spcBef>
                <a:spcPts val="0"/>
              </a:spcBef>
              <a:spcAft>
                <a:spcPts val="0"/>
              </a:spcAft>
              <a:buSzPts val="1800"/>
              <a:buChar char="●"/>
            </a:pPr>
            <a:r>
              <a:rPr lang="en"/>
              <a:t>Shed through saliva several days before/during period of clinical signs</a:t>
            </a:r>
            <a:endParaRPr/>
          </a:p>
          <a:p>
            <a:pPr indent="-342900" lvl="0" marL="457200" rtl="0" algn="l">
              <a:spcBef>
                <a:spcPts val="0"/>
              </a:spcBef>
              <a:spcAft>
                <a:spcPts val="0"/>
              </a:spcAft>
              <a:buSzPts val="1800"/>
              <a:buChar char="●"/>
            </a:pPr>
            <a:r>
              <a:rPr lang="en"/>
              <a:t>Clinical signs: </a:t>
            </a:r>
            <a:endParaRPr/>
          </a:p>
          <a:p>
            <a:pPr indent="-330200" lvl="1" marL="914400" rtl="0" algn="l">
              <a:spcBef>
                <a:spcPts val="0"/>
              </a:spcBef>
              <a:spcAft>
                <a:spcPts val="0"/>
              </a:spcAft>
              <a:buSzPts val="1600"/>
              <a:buChar char="○"/>
            </a:pPr>
            <a:r>
              <a:rPr lang="en" sz="1600"/>
              <a:t>Fever, lethargy, or GI in the beginning progressing to neurologic signs quickly. </a:t>
            </a:r>
            <a:endParaRPr sz="1600"/>
          </a:p>
          <a:p>
            <a:pPr indent="-330200" lvl="1" marL="914400" rtl="0" algn="l">
              <a:spcBef>
                <a:spcPts val="0"/>
              </a:spcBef>
              <a:spcAft>
                <a:spcPts val="0"/>
              </a:spcAft>
              <a:buSzPts val="1600"/>
              <a:buChar char="○"/>
            </a:pPr>
            <a:r>
              <a:rPr lang="en" sz="1600"/>
              <a:t>Cats: furious form of aggressiveness and frequent vocalization.</a:t>
            </a:r>
            <a:endParaRPr sz="1600"/>
          </a:p>
          <a:p>
            <a:pPr indent="-330200" lvl="1" marL="914400" rtl="0" algn="l">
              <a:spcBef>
                <a:spcPts val="0"/>
              </a:spcBef>
              <a:spcAft>
                <a:spcPts val="0"/>
              </a:spcAft>
              <a:buSzPts val="1600"/>
              <a:buChar char="○"/>
            </a:pPr>
            <a:r>
              <a:rPr lang="en" sz="1600"/>
              <a:t>Dogs: paralytic or dumb form of ataxia, limb paralysis, or dysphagia caused by paralysis of the jaw, tongue, or pharyngeal muscles.</a:t>
            </a:r>
            <a:endParaRPr sz="1600"/>
          </a:p>
          <a:p>
            <a:pPr indent="-342900" lvl="0" marL="457200" rtl="0" algn="l">
              <a:spcBef>
                <a:spcPts val="0"/>
              </a:spcBef>
              <a:spcAft>
                <a:spcPts val="0"/>
              </a:spcAft>
              <a:buSzPts val="1800"/>
              <a:buChar char="●"/>
            </a:pPr>
            <a:r>
              <a:rPr lang="en"/>
              <a:t>Death anywhere from 1 to 7 days after onset of clinical signs.</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65"/>
          <p:cNvSpPr txBox="1"/>
          <p:nvPr>
            <p:ph type="title"/>
          </p:nvPr>
        </p:nvSpPr>
        <p:spPr>
          <a:xfrm>
            <a:off x="152025" y="1599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lang="en"/>
              <a:t>Feline Infectious Peritonitis (FIP)</a:t>
            </a:r>
            <a:endParaRPr/>
          </a:p>
        </p:txBody>
      </p:sp>
      <p:sp>
        <p:nvSpPr>
          <p:cNvPr id="374" name="Google Shape;374;p65"/>
          <p:cNvSpPr txBox="1"/>
          <p:nvPr>
            <p:ph idx="1" type="body"/>
          </p:nvPr>
        </p:nvSpPr>
        <p:spPr>
          <a:xfrm>
            <a:off x="95000" y="732625"/>
            <a:ext cx="8909700" cy="4285500"/>
          </a:xfrm>
          <a:prstGeom prst="rect">
            <a:avLst/>
          </a:prstGeom>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en"/>
              <a:t>Mutant form of the feline enteric coronavirus that causes none to mild GI signs</a:t>
            </a:r>
            <a:endParaRPr/>
          </a:p>
          <a:p>
            <a:pPr indent="-342900" lvl="0" marL="457200" rtl="0" algn="l">
              <a:lnSpc>
                <a:spcPct val="115000"/>
              </a:lnSpc>
              <a:spcBef>
                <a:spcPts val="0"/>
              </a:spcBef>
              <a:spcAft>
                <a:spcPts val="0"/>
              </a:spcAft>
              <a:buSzPts val="1800"/>
              <a:buChar char="●"/>
            </a:pPr>
            <a:r>
              <a:rPr lang="en"/>
              <a:t>More common in young cats, esp &lt; 1yr old</a:t>
            </a:r>
            <a:endParaRPr/>
          </a:p>
          <a:p>
            <a:pPr indent="-342900" lvl="0" marL="457200" rtl="0" algn="l">
              <a:lnSpc>
                <a:spcPct val="115000"/>
              </a:lnSpc>
              <a:spcBef>
                <a:spcPts val="0"/>
              </a:spcBef>
              <a:spcAft>
                <a:spcPts val="0"/>
              </a:spcAft>
              <a:buSzPts val="1800"/>
              <a:buChar char="●"/>
            </a:pPr>
            <a:r>
              <a:rPr lang="en"/>
              <a:t>Immune complexes are formed and deposited around vessels leading to vasculitis and inciting a pyogranulomatous inflammatory response. </a:t>
            </a:r>
            <a:endParaRPr/>
          </a:p>
          <a:p>
            <a:pPr indent="-342900" lvl="0" marL="457200" rtl="0" algn="l">
              <a:lnSpc>
                <a:spcPct val="115000"/>
              </a:lnSpc>
              <a:spcBef>
                <a:spcPts val="0"/>
              </a:spcBef>
              <a:spcAft>
                <a:spcPts val="0"/>
              </a:spcAft>
              <a:buSzPts val="1800"/>
              <a:buChar char="●"/>
            </a:pPr>
            <a:r>
              <a:rPr lang="en"/>
              <a:t>Clinical signs: </a:t>
            </a:r>
            <a:endParaRPr/>
          </a:p>
          <a:p>
            <a:pPr indent="-342900" lvl="1" marL="914400" rtl="0" algn="l">
              <a:lnSpc>
                <a:spcPct val="115000"/>
              </a:lnSpc>
              <a:spcBef>
                <a:spcPts val="0"/>
              </a:spcBef>
              <a:spcAft>
                <a:spcPts val="0"/>
              </a:spcAft>
              <a:buSzPts val="1800"/>
              <a:buChar char="○"/>
            </a:pPr>
            <a:r>
              <a:rPr lang="en" sz="1800"/>
              <a:t>Fever, anorexia, weight loss, anterior uveitis, hyphema and retinal hemorrhage.</a:t>
            </a:r>
            <a:endParaRPr sz="1800"/>
          </a:p>
          <a:p>
            <a:pPr indent="-342900" lvl="1" marL="914400" rtl="0" algn="l">
              <a:lnSpc>
                <a:spcPct val="115000"/>
              </a:lnSpc>
              <a:spcBef>
                <a:spcPts val="0"/>
              </a:spcBef>
              <a:spcAft>
                <a:spcPts val="0"/>
              </a:spcAft>
              <a:buSzPts val="1800"/>
              <a:buChar char="○"/>
            </a:pPr>
            <a:r>
              <a:rPr lang="en" sz="1800"/>
              <a:t>Wet form:</a:t>
            </a:r>
            <a:endParaRPr sz="1800"/>
          </a:p>
          <a:p>
            <a:pPr indent="-342900" lvl="2" marL="1371600" rtl="0" algn="l">
              <a:lnSpc>
                <a:spcPct val="115000"/>
              </a:lnSpc>
              <a:spcBef>
                <a:spcPts val="0"/>
              </a:spcBef>
              <a:spcAft>
                <a:spcPts val="0"/>
              </a:spcAft>
              <a:buSzPts val="1800"/>
              <a:buChar char="■"/>
            </a:pPr>
            <a:r>
              <a:rPr lang="en" sz="1800"/>
              <a:t>Protein-rich granulomatous effusions &amp; phlebitis</a:t>
            </a:r>
            <a:endParaRPr sz="1800"/>
          </a:p>
          <a:p>
            <a:pPr indent="-342900" lvl="1" marL="914400" rtl="0" algn="l">
              <a:lnSpc>
                <a:spcPct val="115000"/>
              </a:lnSpc>
              <a:spcBef>
                <a:spcPts val="0"/>
              </a:spcBef>
              <a:spcAft>
                <a:spcPts val="0"/>
              </a:spcAft>
              <a:buSzPts val="1800"/>
              <a:buChar char="○"/>
            </a:pPr>
            <a:r>
              <a:rPr lang="en" sz="1800"/>
              <a:t>Dry form: </a:t>
            </a:r>
            <a:endParaRPr sz="1800"/>
          </a:p>
          <a:p>
            <a:pPr indent="-342900" lvl="2" marL="1371600" rtl="0" algn="l">
              <a:lnSpc>
                <a:spcPct val="115000"/>
              </a:lnSpc>
              <a:spcBef>
                <a:spcPts val="0"/>
              </a:spcBef>
              <a:spcAft>
                <a:spcPts val="0"/>
              </a:spcAft>
              <a:buSzPts val="1800"/>
              <a:buChar char="■"/>
            </a:pPr>
            <a:r>
              <a:rPr lang="en" sz="1800"/>
              <a:t>More common to have insidious neurologic signs such as ataxia, paresis, vestibular dysfunction, depression, cerebellar signs, &amp; seizures. Can also see hydrocephalus and increased intracranial pressure</a:t>
            </a:r>
            <a:endParaRPr sz="1800"/>
          </a:p>
          <a:p>
            <a:pPr indent="0" lvl="0" marL="0" rtl="0" algn="l">
              <a:lnSpc>
                <a:spcPct val="100000"/>
              </a:lnSpc>
              <a:spcBef>
                <a:spcPts val="1600"/>
              </a:spcBef>
              <a:spcAft>
                <a:spcPts val="1600"/>
              </a:spcAft>
              <a:buNone/>
            </a:pPr>
            <a:r>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66"/>
          <p:cNvSpPr txBox="1"/>
          <p:nvPr>
            <p:ph type="title"/>
          </p:nvPr>
        </p:nvSpPr>
        <p:spPr>
          <a:xfrm>
            <a:off x="0" y="5727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lang="en"/>
              <a:t>Feline Infectious Peritonitis (FIP)</a:t>
            </a:r>
            <a:endParaRPr/>
          </a:p>
        </p:txBody>
      </p:sp>
      <p:sp>
        <p:nvSpPr>
          <p:cNvPr id="380" name="Google Shape;380;p66"/>
          <p:cNvSpPr txBox="1"/>
          <p:nvPr>
            <p:ph idx="1" type="body"/>
          </p:nvPr>
        </p:nvSpPr>
        <p:spPr>
          <a:xfrm>
            <a:off x="49375" y="504525"/>
            <a:ext cx="8909700" cy="4502100"/>
          </a:xfrm>
          <a:prstGeom prst="rect">
            <a:avLst/>
          </a:prstGeom>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en"/>
              <a:t>Diagnosis:</a:t>
            </a:r>
            <a:endParaRPr/>
          </a:p>
          <a:p>
            <a:pPr indent="-342900" lvl="1" marL="914400" rtl="0" algn="l">
              <a:lnSpc>
                <a:spcPct val="115000"/>
              </a:lnSpc>
              <a:spcBef>
                <a:spcPts val="0"/>
              </a:spcBef>
              <a:spcAft>
                <a:spcPts val="0"/>
              </a:spcAft>
              <a:buSzPts val="1800"/>
              <a:buChar char="○"/>
            </a:pPr>
            <a:r>
              <a:rPr lang="en" sz="1800"/>
              <a:t>Extraneural signs</a:t>
            </a:r>
            <a:endParaRPr sz="1800"/>
          </a:p>
          <a:p>
            <a:pPr indent="-342900" lvl="1" marL="914400" rtl="0" algn="l">
              <a:lnSpc>
                <a:spcPct val="115000"/>
              </a:lnSpc>
              <a:spcBef>
                <a:spcPts val="0"/>
              </a:spcBef>
              <a:spcAft>
                <a:spcPts val="0"/>
              </a:spcAft>
              <a:buSzPts val="1800"/>
              <a:buChar char="○"/>
            </a:pPr>
            <a:r>
              <a:rPr lang="en" sz="1800"/>
              <a:t>Elevated serum globulins and decreased albumin</a:t>
            </a:r>
            <a:endParaRPr sz="1800"/>
          </a:p>
          <a:p>
            <a:pPr indent="-342900" lvl="1" marL="914400" rtl="0" algn="l">
              <a:lnSpc>
                <a:spcPct val="115000"/>
              </a:lnSpc>
              <a:spcBef>
                <a:spcPts val="0"/>
              </a:spcBef>
              <a:spcAft>
                <a:spcPts val="0"/>
              </a:spcAft>
              <a:buSzPts val="1800"/>
              <a:buChar char="○"/>
            </a:pPr>
            <a:r>
              <a:rPr lang="en" sz="1800"/>
              <a:t>MRI: brainstem and fourth ventricle are commonly affected. ependymitis, choroiditis, meningitis, and hydrocephalus </a:t>
            </a:r>
            <a:endParaRPr sz="1800"/>
          </a:p>
          <a:p>
            <a:pPr indent="-342900" lvl="1" marL="914400" rtl="0" algn="l">
              <a:lnSpc>
                <a:spcPct val="115000"/>
              </a:lnSpc>
              <a:spcBef>
                <a:spcPts val="0"/>
              </a:spcBef>
              <a:spcAft>
                <a:spcPts val="0"/>
              </a:spcAft>
              <a:buSzPts val="1800"/>
              <a:buChar char="○"/>
            </a:pPr>
            <a:r>
              <a:rPr lang="en" sz="1800"/>
              <a:t>CSF: most useful antemortem test with high pleocytosis (neutrophils predominating) and markedly high protein concentrations</a:t>
            </a:r>
            <a:endParaRPr sz="1800"/>
          </a:p>
          <a:p>
            <a:pPr indent="-342900" lvl="1" marL="914400" rtl="0" algn="l">
              <a:lnSpc>
                <a:spcPct val="115000"/>
              </a:lnSpc>
              <a:spcBef>
                <a:spcPts val="0"/>
              </a:spcBef>
              <a:spcAft>
                <a:spcPts val="0"/>
              </a:spcAft>
              <a:buSzPts val="1800"/>
              <a:buChar char="○"/>
            </a:pPr>
            <a:r>
              <a:rPr lang="en" sz="1800"/>
              <a:t>Serum titers don’t differentiate between enteric virus and mutant FIP, and they can even be negative in acute fulminant disease or if immune complexes hide the antibodies. </a:t>
            </a:r>
            <a:endParaRPr sz="1800"/>
          </a:p>
          <a:p>
            <a:pPr indent="-342900" lvl="0" marL="457200" rtl="0" algn="l">
              <a:lnSpc>
                <a:spcPct val="115000"/>
              </a:lnSpc>
              <a:spcBef>
                <a:spcPts val="0"/>
              </a:spcBef>
              <a:spcAft>
                <a:spcPts val="0"/>
              </a:spcAft>
              <a:buSzPts val="1800"/>
              <a:buChar char="●"/>
            </a:pPr>
            <a:r>
              <a:rPr lang="en"/>
              <a:t>Treatment:</a:t>
            </a:r>
            <a:endParaRPr/>
          </a:p>
          <a:p>
            <a:pPr indent="-342900" lvl="1" marL="914400" rtl="0" algn="l">
              <a:lnSpc>
                <a:spcPct val="115000"/>
              </a:lnSpc>
              <a:spcBef>
                <a:spcPts val="0"/>
              </a:spcBef>
              <a:spcAft>
                <a:spcPts val="0"/>
              </a:spcAft>
              <a:buSzPts val="1800"/>
              <a:buChar char="○"/>
            </a:pPr>
            <a:r>
              <a:rPr lang="en" sz="1800"/>
              <a:t>Prednisolone therapy at immunosuppressive dosages with neurologic signs to decrease CNS inflammation and for immunosuppression, but the prognosis is ultimately poor.</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6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Feline Leukemia Virus (FeLV)</a:t>
            </a:r>
            <a:endParaRPr/>
          </a:p>
        </p:txBody>
      </p:sp>
      <p:sp>
        <p:nvSpPr>
          <p:cNvPr id="386" name="Google Shape;386;p6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Refer to Infectious Diseases lecture</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6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lang="en"/>
              <a:t>Feline Immunodeficiency Virus (FIV)</a:t>
            </a:r>
            <a:endParaRPr/>
          </a:p>
        </p:txBody>
      </p:sp>
      <p:sp>
        <p:nvSpPr>
          <p:cNvPr id="392" name="Google Shape;392;p6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t>Refer to Infectious Diseases lecture</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69"/>
          <p:cNvSpPr txBox="1"/>
          <p:nvPr>
            <p:ph type="title"/>
          </p:nvPr>
        </p:nvSpPr>
        <p:spPr>
          <a:xfrm>
            <a:off x="152025" y="2283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Fungal Disease: Cryptococcus</a:t>
            </a:r>
            <a:endParaRPr/>
          </a:p>
        </p:txBody>
      </p:sp>
      <p:sp>
        <p:nvSpPr>
          <p:cNvPr id="398" name="Google Shape;398;p69"/>
          <p:cNvSpPr txBox="1"/>
          <p:nvPr>
            <p:ph idx="1" type="body"/>
          </p:nvPr>
        </p:nvSpPr>
        <p:spPr>
          <a:xfrm>
            <a:off x="152025" y="801050"/>
            <a:ext cx="8829900" cy="4171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Cryptococcus neoformans</a:t>
            </a:r>
            <a:endParaRPr/>
          </a:p>
          <a:p>
            <a:pPr indent="-342900" lvl="0" marL="457200" rtl="0" algn="l">
              <a:spcBef>
                <a:spcPts val="0"/>
              </a:spcBef>
              <a:spcAft>
                <a:spcPts val="0"/>
              </a:spcAft>
              <a:buSzPts val="1800"/>
              <a:buChar char="●"/>
            </a:pPr>
            <a:r>
              <a:rPr lang="en" sz="1800"/>
              <a:t>Saprophytic yeast-like fungi</a:t>
            </a:r>
            <a:endParaRPr sz="1800"/>
          </a:p>
          <a:p>
            <a:pPr indent="-342900" lvl="0" marL="457200" rtl="0" algn="l">
              <a:spcBef>
                <a:spcPts val="0"/>
              </a:spcBef>
              <a:spcAft>
                <a:spcPts val="0"/>
              </a:spcAft>
              <a:buSzPts val="1800"/>
              <a:buChar char="●"/>
            </a:pPr>
            <a:r>
              <a:rPr lang="en"/>
              <a:t>M</a:t>
            </a:r>
            <a:r>
              <a:rPr lang="en" sz="1800"/>
              <a:t>ost common fungal infection involving the nervous system of dogs and cats </a:t>
            </a:r>
            <a:r>
              <a:rPr lang="en"/>
              <a:t>as there is a</a:t>
            </a:r>
            <a:r>
              <a:rPr lang="en" sz="1800"/>
              <a:t> predilection for the CNS.</a:t>
            </a:r>
            <a:endParaRPr sz="1800"/>
          </a:p>
          <a:p>
            <a:pPr indent="-336550" lvl="1" marL="914400" rtl="0" algn="l">
              <a:spcBef>
                <a:spcPts val="0"/>
              </a:spcBef>
              <a:spcAft>
                <a:spcPts val="0"/>
              </a:spcAft>
              <a:buSzPts val="1700"/>
              <a:buChar char="○"/>
            </a:pPr>
            <a:r>
              <a:rPr lang="en" sz="1700"/>
              <a:t>Cats: mild, nonsuppurative meningitis or encephalitis</a:t>
            </a:r>
            <a:endParaRPr sz="1700"/>
          </a:p>
          <a:p>
            <a:pPr indent="-336550" lvl="1" marL="914400" rtl="0" algn="l">
              <a:spcBef>
                <a:spcPts val="0"/>
              </a:spcBef>
              <a:spcAft>
                <a:spcPts val="0"/>
              </a:spcAft>
              <a:buSzPts val="1700"/>
              <a:buChar char="○"/>
            </a:pPr>
            <a:r>
              <a:rPr lang="en" sz="1700"/>
              <a:t>Dogs (usually &lt; 4yrs old): granulomatous reaction in the brain and meninges. </a:t>
            </a:r>
            <a:endParaRPr sz="1700"/>
          </a:p>
          <a:p>
            <a:pPr indent="-342900" lvl="0" marL="457200" rtl="0" algn="l">
              <a:spcBef>
                <a:spcPts val="0"/>
              </a:spcBef>
              <a:spcAft>
                <a:spcPts val="0"/>
              </a:spcAft>
              <a:buSzPts val="1800"/>
              <a:buChar char="●"/>
            </a:pPr>
            <a:r>
              <a:rPr lang="en"/>
              <a:t>Clinical signs:</a:t>
            </a:r>
            <a:endParaRPr/>
          </a:p>
          <a:p>
            <a:pPr indent="-330200" lvl="1" marL="914400" rtl="0" algn="l">
              <a:spcBef>
                <a:spcPts val="0"/>
              </a:spcBef>
              <a:spcAft>
                <a:spcPts val="0"/>
              </a:spcAft>
              <a:buSzPts val="1600"/>
              <a:buChar char="○"/>
            </a:pPr>
            <a:r>
              <a:rPr lang="en" sz="1600"/>
              <a:t>Neurological deficits can be acute or chronic and include </a:t>
            </a:r>
            <a:r>
              <a:rPr b="1" lang="en" sz="1600"/>
              <a:t>seizures, obtundation</a:t>
            </a:r>
            <a:r>
              <a:rPr lang="en" sz="1600"/>
              <a:t>, lethargy, ataxia, and </a:t>
            </a:r>
            <a:r>
              <a:rPr b="1" lang="en" sz="1600"/>
              <a:t>vestibular dysfunction.</a:t>
            </a:r>
            <a:endParaRPr b="1" sz="1600"/>
          </a:p>
          <a:p>
            <a:pPr indent="-330200" lvl="2" marL="1371600" rtl="0" algn="l">
              <a:spcBef>
                <a:spcPts val="0"/>
              </a:spcBef>
              <a:spcAft>
                <a:spcPts val="0"/>
              </a:spcAft>
              <a:buSzPts val="1600"/>
              <a:buChar char="■"/>
            </a:pPr>
            <a:r>
              <a:rPr lang="en" sz="1600"/>
              <a:t>Hydrocephalus may occur secondary to meningitis or obstruction of CSF pathways by the mass. </a:t>
            </a:r>
            <a:endParaRPr b="1" sz="1600"/>
          </a:p>
          <a:p>
            <a:pPr indent="-330200" lvl="1" marL="914400" rtl="0" algn="l">
              <a:spcBef>
                <a:spcPts val="0"/>
              </a:spcBef>
              <a:spcAft>
                <a:spcPts val="0"/>
              </a:spcAft>
              <a:buSzPts val="1600"/>
              <a:buChar char="○"/>
            </a:pPr>
            <a:r>
              <a:rPr lang="en" sz="1600"/>
              <a:t>Systemic signs are also common such as chorioretinitis, nasal and skin lesions, hilar lymphadenopathy, and renal, hepatic, and splenic infiltration so a full work up is indicated.  </a:t>
            </a:r>
            <a:endParaRPr sz="1600"/>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70"/>
          <p:cNvSpPr txBox="1"/>
          <p:nvPr>
            <p:ph type="title"/>
          </p:nvPr>
        </p:nvSpPr>
        <p:spPr>
          <a:xfrm>
            <a:off x="152025" y="2283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Fungal Disease: Cryptococcus</a:t>
            </a:r>
            <a:endParaRPr/>
          </a:p>
        </p:txBody>
      </p:sp>
      <p:sp>
        <p:nvSpPr>
          <p:cNvPr id="404" name="Google Shape;404;p70"/>
          <p:cNvSpPr txBox="1"/>
          <p:nvPr>
            <p:ph idx="1" type="body"/>
          </p:nvPr>
        </p:nvSpPr>
        <p:spPr>
          <a:xfrm>
            <a:off x="152025" y="1003600"/>
            <a:ext cx="8829900" cy="3969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Diagnosis:</a:t>
            </a:r>
            <a:endParaRPr/>
          </a:p>
          <a:p>
            <a:pPr indent="-342900" lvl="0" marL="914400" rtl="0" algn="l">
              <a:spcBef>
                <a:spcPts val="0"/>
              </a:spcBef>
              <a:spcAft>
                <a:spcPts val="0"/>
              </a:spcAft>
              <a:buSzPts val="1800"/>
              <a:buChar char="●"/>
            </a:pPr>
            <a:r>
              <a:rPr lang="en"/>
              <a:t>Clinical signs + positive serum latex agglutination (LA) test are suggestive of disease</a:t>
            </a:r>
            <a:endParaRPr/>
          </a:p>
          <a:p>
            <a:pPr indent="-342900" lvl="0" marL="914400" rtl="0" algn="l">
              <a:spcBef>
                <a:spcPts val="0"/>
              </a:spcBef>
              <a:spcAft>
                <a:spcPts val="0"/>
              </a:spcAft>
              <a:buSzPts val="1800"/>
              <a:buChar char="●"/>
            </a:pPr>
            <a:r>
              <a:rPr lang="en"/>
              <a:t>Definitive diagnosis if CSF contains fungal organisms or has a positive CSF LA test</a:t>
            </a:r>
            <a:endParaRPr/>
          </a:p>
          <a:p>
            <a:pPr indent="-342900" lvl="0" marL="914400" rtl="0" algn="l">
              <a:spcBef>
                <a:spcPts val="0"/>
              </a:spcBef>
              <a:spcAft>
                <a:spcPts val="0"/>
              </a:spcAft>
              <a:buSzPts val="1800"/>
              <a:buChar char="●"/>
            </a:pPr>
            <a:r>
              <a:rPr lang="en"/>
              <a:t>MRI: gelatinous pseudocyst </a:t>
            </a:r>
            <a:endParaRPr/>
          </a:p>
          <a:p>
            <a:pPr indent="-342900" lvl="0" marL="457200" rtl="0" algn="l">
              <a:spcBef>
                <a:spcPts val="0"/>
              </a:spcBef>
              <a:spcAft>
                <a:spcPts val="0"/>
              </a:spcAft>
              <a:buSzPts val="1800"/>
              <a:buChar char="●"/>
            </a:pPr>
            <a:r>
              <a:rPr lang="en"/>
              <a:t>Treatment:</a:t>
            </a:r>
            <a:endParaRPr/>
          </a:p>
          <a:p>
            <a:pPr indent="-342900" lvl="1" marL="914400" rtl="0" algn="l">
              <a:spcBef>
                <a:spcPts val="0"/>
              </a:spcBef>
              <a:spcAft>
                <a:spcPts val="0"/>
              </a:spcAft>
              <a:buSzPts val="1800"/>
              <a:buChar char="○"/>
            </a:pPr>
            <a:r>
              <a:rPr lang="en" sz="1800"/>
              <a:t>Systemic disease can be successfully treated with azole antifungals, most commonly fluconazole. </a:t>
            </a:r>
            <a:endParaRPr sz="1800"/>
          </a:p>
          <a:p>
            <a:pPr indent="-342900" lvl="2" marL="1371600" rtl="0" algn="l">
              <a:spcBef>
                <a:spcPts val="0"/>
              </a:spcBef>
              <a:spcAft>
                <a:spcPts val="0"/>
              </a:spcAft>
              <a:buSzPts val="1800"/>
              <a:buChar char="■"/>
            </a:pPr>
            <a:r>
              <a:rPr lang="en" sz="1800"/>
              <a:t>Prognosis is poorer with CNS involvement and abnormal mentation. </a:t>
            </a:r>
            <a:endParaRPr sz="1800"/>
          </a:p>
          <a:p>
            <a:pPr indent="-342900" lvl="1" marL="914400" rtl="0" algn="l">
              <a:spcBef>
                <a:spcPts val="0"/>
              </a:spcBef>
              <a:spcAft>
                <a:spcPts val="0"/>
              </a:spcAft>
              <a:buSzPts val="1800"/>
              <a:buChar char="○"/>
            </a:pPr>
            <a:r>
              <a:rPr lang="en" sz="1800"/>
              <a:t>Glucocorticoids helped reduce inflammation within the CNS</a:t>
            </a:r>
            <a:endParaRPr sz="1800"/>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7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Fungal Disease:</a:t>
            </a:r>
            <a:endParaRPr/>
          </a:p>
        </p:txBody>
      </p:sp>
      <p:sp>
        <p:nvSpPr>
          <p:cNvPr id="410" name="Google Shape;410;p7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t>Other fungal organisms sporadically infect the CNS including Blastomyces dermatidis, Histoplasmosis capsulatum, Aspergillus spp, &amp; Coccidiodes immitis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8"/>
          <p:cNvSpPr txBox="1"/>
          <p:nvPr>
            <p:ph type="title"/>
          </p:nvPr>
        </p:nvSpPr>
        <p:spPr>
          <a:xfrm>
            <a:off x="107375" y="1163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Meningitis</a:t>
            </a:r>
            <a:endParaRPr/>
          </a:p>
        </p:txBody>
      </p:sp>
      <p:sp>
        <p:nvSpPr>
          <p:cNvPr id="85" name="Google Shape;85;p18"/>
          <p:cNvSpPr txBox="1"/>
          <p:nvPr>
            <p:ph idx="1" type="body"/>
          </p:nvPr>
        </p:nvSpPr>
        <p:spPr>
          <a:xfrm>
            <a:off x="107375" y="517100"/>
            <a:ext cx="8802600" cy="4475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Causes:</a:t>
            </a:r>
            <a:endParaRPr/>
          </a:p>
          <a:p>
            <a:pPr indent="-342900" lvl="0" marL="457200" rtl="0" algn="l">
              <a:lnSpc>
                <a:spcPct val="100000"/>
              </a:lnSpc>
              <a:spcBef>
                <a:spcPts val="0"/>
              </a:spcBef>
              <a:spcAft>
                <a:spcPts val="0"/>
              </a:spcAft>
              <a:buSzPts val="1800"/>
              <a:buChar char="●"/>
            </a:pPr>
            <a:r>
              <a:rPr lang="en"/>
              <a:t>The most common cause of meningitis as whole in dogs is SRMA</a:t>
            </a:r>
            <a:endParaRPr/>
          </a:p>
          <a:p>
            <a:pPr indent="-330200" lvl="1" marL="914400" rtl="0" algn="l">
              <a:lnSpc>
                <a:spcPct val="100000"/>
              </a:lnSpc>
              <a:spcBef>
                <a:spcPts val="0"/>
              </a:spcBef>
              <a:spcAft>
                <a:spcPts val="0"/>
              </a:spcAft>
              <a:buSzPts val="1600"/>
              <a:buChar char="○"/>
            </a:pPr>
            <a:r>
              <a:rPr lang="en" sz="1600"/>
              <a:t>non-septic suppurative meningitis of unknown etiology that responds to immunosuppressive doses of corticosteroids</a:t>
            </a:r>
            <a:endParaRPr sz="1200"/>
          </a:p>
          <a:p>
            <a:pPr indent="0" lvl="0" marL="0" rtl="0" algn="l">
              <a:lnSpc>
                <a:spcPct val="100000"/>
              </a:lnSpc>
              <a:spcBef>
                <a:spcPts val="0"/>
              </a:spcBef>
              <a:spcAft>
                <a:spcPts val="0"/>
              </a:spcAft>
              <a:buNone/>
            </a:pPr>
            <a:r>
              <a:rPr lang="en"/>
              <a:t>Clinical Signs:</a:t>
            </a:r>
            <a:endParaRPr/>
          </a:p>
          <a:p>
            <a:pPr indent="-342900" lvl="0" marL="457200" rtl="0" algn="l">
              <a:lnSpc>
                <a:spcPct val="100000"/>
              </a:lnSpc>
              <a:spcBef>
                <a:spcPts val="0"/>
              </a:spcBef>
              <a:spcAft>
                <a:spcPts val="0"/>
              </a:spcAft>
              <a:buSzPts val="1800"/>
              <a:buChar char="●"/>
            </a:pPr>
            <a:r>
              <a:rPr b="1" lang="en"/>
              <a:t>Fever, spinal pain,</a:t>
            </a:r>
            <a:r>
              <a:rPr lang="en"/>
              <a:t> cervical rigidity, and stiff gait</a:t>
            </a:r>
            <a:endParaRPr/>
          </a:p>
          <a:p>
            <a:pPr indent="-342900" lvl="0" marL="457200" rtl="0" algn="l">
              <a:lnSpc>
                <a:spcPct val="100000"/>
              </a:lnSpc>
              <a:spcBef>
                <a:spcPts val="0"/>
              </a:spcBef>
              <a:spcAft>
                <a:spcPts val="0"/>
              </a:spcAft>
              <a:buSzPts val="1800"/>
              <a:buChar char="●"/>
            </a:pPr>
            <a:r>
              <a:rPr lang="en"/>
              <a:t>If due to infection and it spreads to neural parenchyma → encephalitis, myelitis, or an abscess.</a:t>
            </a:r>
            <a:endParaRPr/>
          </a:p>
          <a:p>
            <a:pPr indent="-342900" lvl="0" marL="457200" rtl="0" algn="l">
              <a:lnSpc>
                <a:spcPct val="100000"/>
              </a:lnSpc>
              <a:spcBef>
                <a:spcPts val="0"/>
              </a:spcBef>
              <a:spcAft>
                <a:spcPts val="0"/>
              </a:spcAft>
              <a:buSzPts val="1800"/>
              <a:buChar char="●"/>
            </a:pPr>
            <a:r>
              <a:rPr lang="en"/>
              <a:t>If inflammatory exudate obstructs the flow of CSF → hydrocephalus</a:t>
            </a:r>
            <a:endParaRPr/>
          </a:p>
          <a:p>
            <a:pPr indent="-342900" lvl="0" marL="457200" rtl="0" algn="l">
              <a:lnSpc>
                <a:spcPct val="100000"/>
              </a:lnSpc>
              <a:spcBef>
                <a:spcPts val="0"/>
              </a:spcBef>
              <a:spcAft>
                <a:spcPts val="0"/>
              </a:spcAft>
              <a:buSzPts val="1800"/>
              <a:buChar char="●"/>
            </a:pPr>
            <a:r>
              <a:rPr lang="en"/>
              <a:t>If host inflammatory mediators disrupt the blood-brain barrier → cerebral edema &amp; increased ICP</a:t>
            </a:r>
            <a:endParaRPr/>
          </a:p>
          <a:p>
            <a:pPr indent="0" lvl="0" marL="0" rtl="0" algn="l">
              <a:lnSpc>
                <a:spcPct val="100000"/>
              </a:lnSpc>
              <a:spcBef>
                <a:spcPts val="0"/>
              </a:spcBef>
              <a:spcAft>
                <a:spcPts val="0"/>
              </a:spcAft>
              <a:buNone/>
            </a:pPr>
            <a:r>
              <a:rPr lang="en"/>
              <a:t>Diagnosis:</a:t>
            </a:r>
            <a:endParaRPr/>
          </a:p>
          <a:p>
            <a:pPr indent="-342900" lvl="0" marL="457200" rtl="0" algn="l">
              <a:lnSpc>
                <a:spcPct val="100000"/>
              </a:lnSpc>
              <a:spcBef>
                <a:spcPts val="0"/>
              </a:spcBef>
              <a:spcAft>
                <a:spcPts val="0"/>
              </a:spcAft>
              <a:buSzPts val="1800"/>
              <a:buChar char="●"/>
            </a:pPr>
            <a:r>
              <a:rPr lang="en"/>
              <a:t>Analysis of CSF (pleocytosis, certain WBC differentials, increased protein)</a:t>
            </a:r>
            <a:endParaRPr/>
          </a:p>
          <a:p>
            <a:pPr indent="-342900" lvl="0" marL="457200" rtl="0" algn="l">
              <a:lnSpc>
                <a:spcPct val="100000"/>
              </a:lnSpc>
              <a:spcBef>
                <a:spcPts val="0"/>
              </a:spcBef>
              <a:spcAft>
                <a:spcPts val="0"/>
              </a:spcAft>
              <a:buSzPts val="1800"/>
              <a:buChar char="●"/>
            </a:pPr>
            <a:r>
              <a:rPr lang="en"/>
              <a:t>MRI &gt; CT: </a:t>
            </a:r>
            <a:endParaRPr/>
          </a:p>
          <a:p>
            <a:pPr indent="-330200" lvl="1" marL="914400" rtl="0" algn="l">
              <a:lnSpc>
                <a:spcPct val="100000"/>
              </a:lnSpc>
              <a:spcBef>
                <a:spcPts val="0"/>
              </a:spcBef>
              <a:spcAft>
                <a:spcPts val="0"/>
              </a:spcAft>
              <a:buSzPts val="1600"/>
              <a:buChar char="○"/>
            </a:pPr>
            <a:r>
              <a:rPr lang="en" sz="1600"/>
              <a:t>May be normal early on in disease → diffuse or patchy brain edema</a:t>
            </a:r>
            <a:endParaRPr sz="1600"/>
          </a:p>
          <a:p>
            <a:pPr indent="-330200" lvl="1" marL="914400" marR="0" rtl="0" algn="l">
              <a:lnSpc>
                <a:spcPct val="100000"/>
              </a:lnSpc>
              <a:spcBef>
                <a:spcPts val="0"/>
              </a:spcBef>
              <a:spcAft>
                <a:spcPts val="0"/>
              </a:spcAft>
              <a:buSzPts val="1600"/>
              <a:buChar char="○"/>
            </a:pPr>
            <a:r>
              <a:rPr lang="en" sz="1600"/>
              <a:t>Post-contrast CT and/or MRI may show abnormal enhancement of the leptomeninges. </a:t>
            </a:r>
            <a:endParaRPr sz="1600"/>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72"/>
          <p:cNvSpPr txBox="1"/>
          <p:nvPr>
            <p:ph type="title"/>
          </p:nvPr>
        </p:nvSpPr>
        <p:spPr>
          <a:xfrm>
            <a:off x="163450" y="1485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Sources</a:t>
            </a:r>
            <a:endParaRPr/>
          </a:p>
        </p:txBody>
      </p:sp>
      <p:sp>
        <p:nvSpPr>
          <p:cNvPr id="416" name="Google Shape;416;p72"/>
          <p:cNvSpPr txBox="1"/>
          <p:nvPr>
            <p:ph idx="1" type="body"/>
          </p:nvPr>
        </p:nvSpPr>
        <p:spPr>
          <a:xfrm>
            <a:off x="163450" y="650075"/>
            <a:ext cx="8829600" cy="4333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400">
                <a:highlight>
                  <a:schemeClr val="lt1"/>
                </a:highlight>
              </a:rPr>
              <a:t>Adamo PF, Adams WM, Steinberg H. </a:t>
            </a:r>
            <a:r>
              <a:rPr i="1" lang="en" sz="1400">
                <a:highlight>
                  <a:schemeClr val="lt1"/>
                </a:highlight>
              </a:rPr>
              <a:t>Granulomatous Meningoencephalomyelitis in Dogs.</a:t>
            </a:r>
            <a:r>
              <a:rPr lang="en" sz="1400">
                <a:highlight>
                  <a:schemeClr val="lt1"/>
                </a:highlight>
              </a:rPr>
              <a:t> Wisc Comp;2007.</a:t>
            </a:r>
            <a:endParaRPr sz="1400">
              <a:highlight>
                <a:schemeClr val="lt1"/>
              </a:highlight>
            </a:endParaRPr>
          </a:p>
          <a:p>
            <a:pPr indent="0" lvl="0" marL="0" rtl="0" algn="l">
              <a:lnSpc>
                <a:spcPct val="100000"/>
              </a:lnSpc>
              <a:spcBef>
                <a:spcPts val="0"/>
              </a:spcBef>
              <a:spcAft>
                <a:spcPts val="0"/>
              </a:spcAft>
              <a:buClr>
                <a:schemeClr val="dk1"/>
              </a:buClr>
              <a:buSzPts val="1100"/>
              <a:buFont typeface="Arial"/>
              <a:buNone/>
            </a:pPr>
            <a:r>
              <a:t/>
            </a:r>
            <a:endParaRPr sz="1400">
              <a:highlight>
                <a:schemeClr val="lt1"/>
              </a:highlight>
            </a:endParaRPr>
          </a:p>
          <a:p>
            <a:pPr indent="0" lvl="0" marL="0" rtl="0" algn="l">
              <a:lnSpc>
                <a:spcPct val="100000"/>
              </a:lnSpc>
              <a:spcBef>
                <a:spcPts val="0"/>
              </a:spcBef>
              <a:spcAft>
                <a:spcPts val="0"/>
              </a:spcAft>
              <a:buNone/>
            </a:pPr>
            <a:r>
              <a:rPr lang="en" sz="1400"/>
              <a:t>Brown CM, Slavinski S, Ettestad P, et al. </a:t>
            </a:r>
            <a:r>
              <a:rPr i="1" lang="en" sz="1400"/>
              <a:t>Compendium of Animal Rabies Prevention and Control</a:t>
            </a:r>
            <a:r>
              <a:rPr lang="en" sz="1400"/>
              <a:t>. J Amer Vet Med Assoc 2016;248:5.</a:t>
            </a:r>
            <a:endParaRPr sz="1400"/>
          </a:p>
          <a:p>
            <a:pPr indent="0" lvl="0" marL="0" rtl="0" algn="l">
              <a:lnSpc>
                <a:spcPct val="100000"/>
              </a:lnSpc>
              <a:spcBef>
                <a:spcPts val="1600"/>
              </a:spcBef>
              <a:spcAft>
                <a:spcPts val="0"/>
              </a:spcAft>
              <a:buNone/>
            </a:pPr>
            <a:r>
              <a:rPr lang="en" sz="1400">
                <a:highlight>
                  <a:schemeClr val="lt1"/>
                </a:highlight>
              </a:rPr>
              <a:t>Burkert BA, Kerwin SC, Hosgood GL, et al. </a:t>
            </a:r>
            <a:r>
              <a:rPr i="1" lang="en" sz="1400">
                <a:highlight>
                  <a:schemeClr val="lt1"/>
                </a:highlight>
              </a:rPr>
              <a:t>Signalment and clinical features of diskospondylitis in dogs: 513 cases (1980–2001). </a:t>
            </a:r>
            <a:r>
              <a:rPr lang="en" sz="1400">
                <a:highlight>
                  <a:schemeClr val="lt1"/>
                </a:highlight>
              </a:rPr>
              <a:t>J Amer Vet Med Assoc 2005;227(2):268-275.</a:t>
            </a:r>
            <a:endParaRPr sz="1400">
              <a:highlight>
                <a:schemeClr val="lt1"/>
              </a:highlight>
            </a:endParaRPr>
          </a:p>
          <a:p>
            <a:pPr indent="0" lvl="0" marL="0" rtl="0" algn="l">
              <a:lnSpc>
                <a:spcPct val="100000"/>
              </a:lnSpc>
              <a:spcBef>
                <a:spcPts val="0"/>
              </a:spcBef>
              <a:spcAft>
                <a:spcPts val="0"/>
              </a:spcAft>
              <a:buNone/>
            </a:pPr>
            <a:r>
              <a:t/>
            </a:r>
            <a:endParaRPr sz="1400">
              <a:highlight>
                <a:schemeClr val="lt1"/>
              </a:highlight>
            </a:endParaRPr>
          </a:p>
          <a:p>
            <a:pPr indent="0" lvl="0" marL="0" rtl="0" algn="l">
              <a:lnSpc>
                <a:spcPct val="100000"/>
              </a:lnSpc>
              <a:spcBef>
                <a:spcPts val="0"/>
              </a:spcBef>
              <a:spcAft>
                <a:spcPts val="0"/>
              </a:spcAft>
              <a:buNone/>
            </a:pPr>
            <a:r>
              <a:rPr lang="en" sz="1400">
                <a:highlight>
                  <a:schemeClr val="lt1"/>
                </a:highlight>
              </a:rPr>
              <a:t>Cardy RJA, Cornelis I. </a:t>
            </a:r>
            <a:r>
              <a:rPr i="1" lang="en" sz="1400">
                <a:highlight>
                  <a:schemeClr val="lt1"/>
                </a:highlight>
              </a:rPr>
              <a:t>Clinical presentation and magnetic resonance imaging findings in 11 dogs with eosinophilic meningoencephalitis of unknown aetiology.</a:t>
            </a:r>
            <a:r>
              <a:rPr lang="en" sz="1400">
                <a:highlight>
                  <a:schemeClr val="lt1"/>
                </a:highlight>
              </a:rPr>
              <a:t> Jour Small Anim Pract 2018;59:422–431. </a:t>
            </a:r>
            <a:endParaRPr sz="1400">
              <a:highlight>
                <a:schemeClr val="lt1"/>
              </a:highlight>
            </a:endParaRPr>
          </a:p>
          <a:p>
            <a:pPr indent="0" lvl="0" marL="0" rtl="0" algn="l">
              <a:lnSpc>
                <a:spcPct val="100000"/>
              </a:lnSpc>
              <a:spcBef>
                <a:spcPts val="0"/>
              </a:spcBef>
              <a:spcAft>
                <a:spcPts val="0"/>
              </a:spcAft>
              <a:buNone/>
            </a:pPr>
            <a:r>
              <a:t/>
            </a:r>
            <a:endParaRPr sz="1400">
              <a:highlight>
                <a:schemeClr val="lt1"/>
              </a:highlight>
            </a:endParaRPr>
          </a:p>
          <a:p>
            <a:pPr indent="0" lvl="0" marL="0" rtl="0" algn="l">
              <a:lnSpc>
                <a:spcPct val="100000"/>
              </a:lnSpc>
              <a:spcBef>
                <a:spcPts val="0"/>
              </a:spcBef>
              <a:spcAft>
                <a:spcPts val="0"/>
              </a:spcAft>
              <a:buNone/>
            </a:pPr>
            <a:r>
              <a:rPr lang="en" sz="1400">
                <a:highlight>
                  <a:schemeClr val="lt1"/>
                </a:highlight>
              </a:rPr>
              <a:t>Coates JR, Jeffery ND. </a:t>
            </a:r>
            <a:r>
              <a:rPr i="1" lang="en" sz="1400">
                <a:highlight>
                  <a:schemeClr val="lt1"/>
                </a:highlight>
              </a:rPr>
              <a:t>Perspectives on Meningoencephalomyelitis of Unknown Origin. </a:t>
            </a:r>
            <a:r>
              <a:rPr lang="en" sz="1400">
                <a:highlight>
                  <a:schemeClr val="lt1"/>
                </a:highlight>
              </a:rPr>
              <a:t>Vet Clin Small Anim 2014;44:1157–1185.</a:t>
            </a:r>
            <a:endParaRPr sz="1400">
              <a:highlight>
                <a:schemeClr val="lt1"/>
              </a:highlight>
            </a:endParaRPr>
          </a:p>
          <a:p>
            <a:pPr indent="0" lvl="0" marL="0" rtl="0" algn="l">
              <a:lnSpc>
                <a:spcPct val="100000"/>
              </a:lnSpc>
              <a:spcBef>
                <a:spcPts val="1600"/>
              </a:spcBef>
              <a:spcAft>
                <a:spcPts val="0"/>
              </a:spcAft>
              <a:buNone/>
            </a:pPr>
            <a:r>
              <a:rPr lang="en" sz="1400">
                <a:highlight>
                  <a:schemeClr val="lt1"/>
                </a:highlight>
              </a:rPr>
              <a:t>Cooper JJ, Schatzberg SJ, Vernau KM, et al. </a:t>
            </a:r>
            <a:r>
              <a:rPr i="1" lang="en" sz="1400">
                <a:highlight>
                  <a:schemeClr val="lt1"/>
                </a:highlight>
              </a:rPr>
              <a:t>Necrotizing Meningoencephalitis in Atypical Dog Breeds: A Case Series and Literature Review.</a:t>
            </a:r>
            <a:r>
              <a:rPr lang="en" sz="1400">
                <a:highlight>
                  <a:schemeClr val="lt1"/>
                </a:highlight>
              </a:rPr>
              <a:t> J Vet Intern Med 2014;28:198–203.</a:t>
            </a:r>
            <a:endParaRPr sz="1400">
              <a:highlight>
                <a:schemeClr val="lt1"/>
              </a:highlight>
            </a:endParaRPr>
          </a:p>
          <a:p>
            <a:pPr indent="0" lvl="0" marL="0" rtl="0" algn="l">
              <a:lnSpc>
                <a:spcPct val="100000"/>
              </a:lnSpc>
              <a:spcBef>
                <a:spcPts val="0"/>
              </a:spcBef>
              <a:spcAft>
                <a:spcPts val="0"/>
              </a:spcAft>
              <a:buNone/>
            </a:pPr>
            <a:r>
              <a:t/>
            </a:r>
            <a:endParaRPr sz="1400">
              <a:highlight>
                <a:schemeClr val="lt1"/>
              </a:highlight>
            </a:endParaRPr>
          </a:p>
          <a:p>
            <a:pPr indent="0" lvl="0" marL="0" rtl="0" algn="l">
              <a:lnSpc>
                <a:spcPct val="100000"/>
              </a:lnSpc>
              <a:spcBef>
                <a:spcPts val="0"/>
              </a:spcBef>
              <a:spcAft>
                <a:spcPts val="0"/>
              </a:spcAft>
              <a:buNone/>
            </a:pPr>
            <a:r>
              <a:rPr lang="en" sz="1400">
                <a:highlight>
                  <a:schemeClr val="lt1"/>
                </a:highlight>
              </a:rPr>
              <a:t>Cornelis AB, Volk AH, Van Ham L, et al. </a:t>
            </a:r>
            <a:r>
              <a:rPr i="1" lang="en" sz="1400">
                <a:highlight>
                  <a:schemeClr val="lt1"/>
                </a:highlight>
              </a:rPr>
              <a:t>Prognostic factors for 1-week survival in dogs diagnosed with meningoencephalitis of unknown aetiology.</a:t>
            </a:r>
            <a:r>
              <a:rPr lang="en" sz="1400">
                <a:highlight>
                  <a:schemeClr val="lt1"/>
                </a:highlight>
              </a:rPr>
              <a:t> Vet J 2016;214:91–95.</a:t>
            </a:r>
            <a:endParaRPr sz="1400">
              <a:highlight>
                <a:schemeClr val="lt1"/>
              </a:highlight>
            </a:endParaRPr>
          </a:p>
          <a:p>
            <a:pPr indent="0" lvl="0" marL="0" rtl="0" algn="l">
              <a:lnSpc>
                <a:spcPct val="100000"/>
              </a:lnSpc>
              <a:spcBef>
                <a:spcPts val="1600"/>
              </a:spcBef>
              <a:spcAft>
                <a:spcPts val="1600"/>
              </a:spcAft>
              <a:buNone/>
            </a:pPr>
            <a:r>
              <a:t/>
            </a:r>
            <a:endParaRPr sz="1400">
              <a:highlight>
                <a:srgbClr val="FFFFFF"/>
              </a:highlight>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73"/>
          <p:cNvSpPr txBox="1"/>
          <p:nvPr>
            <p:ph type="title"/>
          </p:nvPr>
        </p:nvSpPr>
        <p:spPr>
          <a:xfrm>
            <a:off x="163450" y="1485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Sources</a:t>
            </a:r>
            <a:endParaRPr/>
          </a:p>
        </p:txBody>
      </p:sp>
      <p:sp>
        <p:nvSpPr>
          <p:cNvPr id="422" name="Google Shape;422;p73"/>
          <p:cNvSpPr txBox="1"/>
          <p:nvPr>
            <p:ph idx="1" type="body"/>
          </p:nvPr>
        </p:nvSpPr>
        <p:spPr>
          <a:xfrm>
            <a:off x="163450" y="650075"/>
            <a:ext cx="8829600" cy="4333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400">
                <a:highlight>
                  <a:schemeClr val="lt1"/>
                </a:highlight>
              </a:rPr>
              <a:t>Garosi L, Dawson A, Couturier J. </a:t>
            </a:r>
            <a:r>
              <a:rPr i="1" lang="en" sz="1400">
                <a:highlight>
                  <a:schemeClr val="lt1"/>
                </a:highlight>
              </a:rPr>
              <a:t>Necrotizing Cerebellitis and Cerebellar Atrophy Caused by Neospora caninum Infection: Magnetic Resonance Imaging and Clinicopathologic Findings in Seven Dogs. </a:t>
            </a:r>
            <a:r>
              <a:rPr lang="en" sz="1400">
                <a:highlight>
                  <a:schemeClr val="lt1"/>
                </a:highlight>
              </a:rPr>
              <a:t>J Vet Intern Med 2010;24:571–578. </a:t>
            </a:r>
            <a:endParaRPr sz="1400">
              <a:highlight>
                <a:schemeClr val="lt1"/>
              </a:highlight>
            </a:endParaRPr>
          </a:p>
          <a:p>
            <a:pPr indent="0" lvl="0" marL="0" rtl="0" algn="l">
              <a:lnSpc>
                <a:spcPct val="100000"/>
              </a:lnSpc>
              <a:spcBef>
                <a:spcPts val="0"/>
              </a:spcBef>
              <a:spcAft>
                <a:spcPts val="0"/>
              </a:spcAft>
              <a:buNone/>
            </a:pPr>
            <a:r>
              <a:t/>
            </a:r>
            <a:endParaRPr sz="1400">
              <a:highlight>
                <a:schemeClr val="lt1"/>
              </a:highlight>
            </a:endParaRPr>
          </a:p>
          <a:p>
            <a:pPr indent="0" lvl="0" marL="0" rtl="0" algn="l">
              <a:lnSpc>
                <a:spcPct val="100000"/>
              </a:lnSpc>
              <a:spcBef>
                <a:spcPts val="0"/>
              </a:spcBef>
              <a:spcAft>
                <a:spcPts val="0"/>
              </a:spcAft>
              <a:buNone/>
            </a:pPr>
            <a:r>
              <a:rPr lang="en" sz="1400">
                <a:highlight>
                  <a:schemeClr val="lt1"/>
                </a:highlight>
              </a:rPr>
              <a:t>Granger N, Smith PM, Jeffery ND. </a:t>
            </a:r>
            <a:r>
              <a:rPr i="1" lang="en" sz="1400">
                <a:highlight>
                  <a:schemeClr val="lt1"/>
                </a:highlight>
              </a:rPr>
              <a:t>Clinical findings and treatment of non-infectious meningoencephalomyelitis in dogs: A systematic review of 457 published cases from 1962 to 2008. </a:t>
            </a:r>
            <a:r>
              <a:rPr lang="en" sz="1400">
                <a:highlight>
                  <a:schemeClr val="lt1"/>
                </a:highlight>
              </a:rPr>
              <a:t>Vet J 2010;184: 290–297.</a:t>
            </a:r>
            <a:endParaRPr sz="1400">
              <a:highlight>
                <a:schemeClr val="lt1"/>
              </a:highlight>
            </a:endParaRPr>
          </a:p>
          <a:p>
            <a:pPr indent="0" lvl="0" marL="0" rtl="0" algn="l">
              <a:lnSpc>
                <a:spcPct val="100000"/>
              </a:lnSpc>
              <a:spcBef>
                <a:spcPts val="1600"/>
              </a:spcBef>
              <a:spcAft>
                <a:spcPts val="0"/>
              </a:spcAft>
              <a:buNone/>
            </a:pPr>
            <a:r>
              <a:rPr lang="en" sz="1400">
                <a:highlight>
                  <a:schemeClr val="lt1"/>
                </a:highlight>
              </a:rPr>
              <a:t>Higgins RJ, Dickinson PJ, Kube SA. </a:t>
            </a:r>
            <a:r>
              <a:rPr i="1" lang="en" sz="1400">
                <a:highlight>
                  <a:schemeClr val="lt1"/>
                </a:highlight>
              </a:rPr>
              <a:t>Necrotizing Meningoencephalitis in Five Chihuahua Dogs. </a:t>
            </a:r>
            <a:r>
              <a:rPr lang="en" sz="1400">
                <a:highlight>
                  <a:schemeClr val="lt1"/>
                </a:highlight>
              </a:rPr>
              <a:t>Vet Pathol 2008;45:336–346. </a:t>
            </a:r>
            <a:endParaRPr sz="1400">
              <a:highlight>
                <a:schemeClr val="lt1"/>
              </a:highlight>
            </a:endParaRPr>
          </a:p>
          <a:p>
            <a:pPr indent="0" lvl="0" marL="0" rtl="0" algn="l">
              <a:lnSpc>
                <a:spcPct val="100000"/>
              </a:lnSpc>
              <a:spcBef>
                <a:spcPts val="0"/>
              </a:spcBef>
              <a:spcAft>
                <a:spcPts val="0"/>
              </a:spcAft>
              <a:buNone/>
            </a:pPr>
            <a:r>
              <a:t/>
            </a:r>
            <a:endParaRPr sz="1400">
              <a:highlight>
                <a:schemeClr val="lt1"/>
              </a:highlight>
            </a:endParaRPr>
          </a:p>
          <a:p>
            <a:pPr indent="0" lvl="0" marL="0" rtl="0" algn="l">
              <a:lnSpc>
                <a:spcPct val="100000"/>
              </a:lnSpc>
              <a:spcBef>
                <a:spcPts val="0"/>
              </a:spcBef>
              <a:spcAft>
                <a:spcPts val="0"/>
              </a:spcAft>
              <a:buNone/>
            </a:pPr>
            <a:r>
              <a:rPr lang="en" sz="1400">
                <a:highlight>
                  <a:schemeClr val="lt1"/>
                </a:highlight>
              </a:rPr>
              <a:t>James FM, Poma R. </a:t>
            </a:r>
            <a:r>
              <a:rPr i="1" lang="en" sz="1400">
                <a:highlight>
                  <a:schemeClr val="lt1"/>
                </a:highlight>
              </a:rPr>
              <a:t>Neurological manifestations of feline cuterebriasis. </a:t>
            </a:r>
            <a:r>
              <a:rPr lang="en" sz="1400">
                <a:highlight>
                  <a:schemeClr val="lt1"/>
                </a:highlight>
              </a:rPr>
              <a:t>Can Vet J. 2010;51(2):213-215.</a:t>
            </a:r>
            <a:endParaRPr sz="1400">
              <a:highlight>
                <a:schemeClr val="lt1"/>
              </a:highlight>
            </a:endParaRPr>
          </a:p>
          <a:p>
            <a:pPr indent="0" lvl="0" marL="0" rtl="0" algn="l">
              <a:lnSpc>
                <a:spcPct val="100000"/>
              </a:lnSpc>
              <a:spcBef>
                <a:spcPts val="1600"/>
              </a:spcBef>
              <a:spcAft>
                <a:spcPts val="0"/>
              </a:spcAft>
              <a:buNone/>
            </a:pPr>
            <a:r>
              <a:rPr lang="en" sz="1400">
                <a:highlight>
                  <a:schemeClr val="lt1"/>
                </a:highlight>
              </a:rPr>
              <a:t>Kaczmarska A, José-López1 R, Czopowicz M. </a:t>
            </a:r>
            <a:r>
              <a:rPr i="1" lang="en" sz="1400">
                <a:highlight>
                  <a:schemeClr val="lt1"/>
                </a:highlight>
              </a:rPr>
              <a:t>Postencephalitic epilepsy in dogs with meningoencephalitis of unknown origin: Clinical features, risk factors, and long-term outcome.</a:t>
            </a:r>
            <a:r>
              <a:rPr lang="en" sz="1400">
                <a:highlight>
                  <a:schemeClr val="lt1"/>
                </a:highlight>
              </a:rPr>
              <a:t> J Vet Intern Med 2020;34:808–820.</a:t>
            </a:r>
            <a:endParaRPr sz="1400">
              <a:highlight>
                <a:schemeClr val="lt1"/>
              </a:highlight>
            </a:endParaRPr>
          </a:p>
          <a:p>
            <a:pPr indent="0" lvl="0" marL="0" rtl="0" algn="l">
              <a:lnSpc>
                <a:spcPct val="100000"/>
              </a:lnSpc>
              <a:spcBef>
                <a:spcPts val="0"/>
              </a:spcBef>
              <a:spcAft>
                <a:spcPts val="0"/>
              </a:spcAft>
              <a:buNone/>
            </a:pPr>
            <a:r>
              <a:t/>
            </a:r>
            <a:endParaRPr sz="1400">
              <a:highlight>
                <a:schemeClr val="lt1"/>
              </a:highlight>
            </a:endParaRPr>
          </a:p>
          <a:p>
            <a:pPr indent="0" lvl="0" marL="0" rtl="0" algn="l">
              <a:lnSpc>
                <a:spcPct val="100000"/>
              </a:lnSpc>
              <a:spcBef>
                <a:spcPts val="0"/>
              </a:spcBef>
              <a:spcAft>
                <a:spcPts val="0"/>
              </a:spcAft>
              <a:buNone/>
            </a:pPr>
            <a:r>
              <a:rPr lang="en" sz="1400">
                <a:highlight>
                  <a:schemeClr val="lt1"/>
                </a:highlight>
              </a:rPr>
              <a:t>Laveley, JA. </a:t>
            </a:r>
            <a:r>
              <a:rPr i="1" lang="en" sz="1400">
                <a:highlight>
                  <a:schemeClr val="lt1"/>
                </a:highlight>
              </a:rPr>
              <a:t>Pediatric Seizure Disorders in Dogs and Cats.</a:t>
            </a:r>
            <a:r>
              <a:rPr lang="en" sz="1400">
                <a:highlight>
                  <a:schemeClr val="lt1"/>
                </a:highlight>
              </a:rPr>
              <a:t> Vet Clin Small Anim 2014;44:275–301.</a:t>
            </a:r>
            <a:endParaRPr sz="1400">
              <a:highlight>
                <a:schemeClr val="lt1"/>
              </a:highlight>
            </a:endParaRPr>
          </a:p>
          <a:p>
            <a:pPr indent="0" lvl="0" marL="0" rtl="0" algn="l">
              <a:lnSpc>
                <a:spcPct val="100000"/>
              </a:lnSpc>
              <a:spcBef>
                <a:spcPts val="1600"/>
              </a:spcBef>
              <a:spcAft>
                <a:spcPts val="1600"/>
              </a:spcAft>
              <a:buClr>
                <a:schemeClr val="dk1"/>
              </a:buClr>
              <a:buSzPts val="1100"/>
              <a:buFont typeface="Arial"/>
              <a:buNone/>
            </a:pPr>
            <a:r>
              <a:rPr lang="en" sz="1400">
                <a:highlight>
                  <a:schemeClr val="lt1"/>
                </a:highlight>
              </a:rPr>
              <a:t>Lowrie M, Thomson S, Smith, P, et al. </a:t>
            </a:r>
            <a:r>
              <a:rPr i="1" lang="en" sz="1400">
                <a:highlight>
                  <a:schemeClr val="lt1"/>
                </a:highlight>
              </a:rPr>
              <a:t>Effect of a CRI of cytosine arabinoside on mortality in dogs with meningoencephalitis of unknown origin.</a:t>
            </a:r>
            <a:r>
              <a:rPr lang="en" sz="1400">
                <a:highlight>
                  <a:schemeClr val="lt1"/>
                </a:highlight>
              </a:rPr>
              <a:t> Vet J 2016;213:1-5. </a:t>
            </a:r>
            <a:endParaRPr sz="1400">
              <a:highlight>
                <a:schemeClr val="lt1"/>
              </a:highlight>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74"/>
          <p:cNvSpPr txBox="1"/>
          <p:nvPr>
            <p:ph type="title"/>
          </p:nvPr>
        </p:nvSpPr>
        <p:spPr>
          <a:xfrm>
            <a:off x="163450" y="1485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Sources</a:t>
            </a:r>
            <a:endParaRPr/>
          </a:p>
        </p:txBody>
      </p:sp>
      <p:sp>
        <p:nvSpPr>
          <p:cNvPr id="428" name="Google Shape;428;p74"/>
          <p:cNvSpPr txBox="1"/>
          <p:nvPr>
            <p:ph idx="1" type="body"/>
          </p:nvPr>
        </p:nvSpPr>
        <p:spPr>
          <a:xfrm>
            <a:off x="163450" y="650075"/>
            <a:ext cx="8829600" cy="4333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400">
                <a:highlight>
                  <a:schemeClr val="lt1"/>
                </a:highlight>
              </a:rPr>
              <a:t>Menaut P, Landart J, Behr S. </a:t>
            </a:r>
            <a:r>
              <a:rPr i="1" lang="en" sz="1400">
                <a:highlight>
                  <a:schemeClr val="lt1"/>
                </a:highlight>
              </a:rPr>
              <a:t>Treatment of 11 dogs with meningoencephalomyelitis of unknown origin with a combination of prednisolone and cytosine arabinoside. </a:t>
            </a:r>
            <a:r>
              <a:rPr lang="en" sz="1400">
                <a:highlight>
                  <a:schemeClr val="lt1"/>
                </a:highlight>
              </a:rPr>
              <a:t>Vet Record 2008;162:241-245.</a:t>
            </a:r>
            <a:endParaRPr sz="1400">
              <a:highlight>
                <a:schemeClr val="lt1"/>
              </a:highlight>
            </a:endParaRPr>
          </a:p>
          <a:p>
            <a:pPr indent="0" lvl="0" marL="0" rtl="0" algn="l">
              <a:lnSpc>
                <a:spcPct val="100000"/>
              </a:lnSpc>
              <a:spcBef>
                <a:spcPts val="0"/>
              </a:spcBef>
              <a:spcAft>
                <a:spcPts val="0"/>
              </a:spcAft>
              <a:buNone/>
            </a:pPr>
            <a:r>
              <a:t/>
            </a:r>
            <a:endParaRPr sz="1400">
              <a:highlight>
                <a:schemeClr val="lt1"/>
              </a:highlight>
            </a:endParaRPr>
          </a:p>
          <a:p>
            <a:pPr indent="0" lvl="0" marL="0" rtl="0" algn="l">
              <a:lnSpc>
                <a:spcPct val="100000"/>
              </a:lnSpc>
              <a:spcBef>
                <a:spcPts val="0"/>
              </a:spcBef>
              <a:spcAft>
                <a:spcPts val="0"/>
              </a:spcAft>
              <a:buNone/>
            </a:pPr>
            <a:r>
              <a:rPr lang="en" sz="1400">
                <a:highlight>
                  <a:schemeClr val="lt1"/>
                </a:highlight>
              </a:rPr>
              <a:t>Portero M, Martinez de Merlo E, Perez C. </a:t>
            </a:r>
            <a:r>
              <a:rPr i="1" lang="en" sz="1400">
                <a:highlight>
                  <a:schemeClr val="lt1"/>
                </a:highlight>
              </a:rPr>
              <a:t>Cerebrospinal fluid and blood lactate concentrations as prognostic biomarkers in dogs with meningoencephalitis of unknown origin.</a:t>
            </a:r>
            <a:r>
              <a:rPr lang="en" sz="1400">
                <a:highlight>
                  <a:schemeClr val="lt1"/>
                </a:highlight>
              </a:rPr>
              <a:t> Vet Jour 2019;254.</a:t>
            </a:r>
            <a:endParaRPr sz="1400">
              <a:highlight>
                <a:schemeClr val="lt1"/>
              </a:highlight>
            </a:endParaRPr>
          </a:p>
          <a:p>
            <a:pPr indent="0" lvl="0" marL="0" rtl="0" algn="l">
              <a:lnSpc>
                <a:spcPct val="100000"/>
              </a:lnSpc>
              <a:spcBef>
                <a:spcPts val="0"/>
              </a:spcBef>
              <a:spcAft>
                <a:spcPts val="0"/>
              </a:spcAft>
              <a:buNone/>
            </a:pPr>
            <a:r>
              <a:t/>
            </a:r>
            <a:endParaRPr sz="1400">
              <a:highlight>
                <a:schemeClr val="lt1"/>
              </a:highlight>
            </a:endParaRPr>
          </a:p>
          <a:p>
            <a:pPr indent="0" lvl="0" marL="0" rtl="0" algn="l">
              <a:lnSpc>
                <a:spcPct val="100000"/>
              </a:lnSpc>
              <a:spcBef>
                <a:spcPts val="0"/>
              </a:spcBef>
              <a:spcAft>
                <a:spcPts val="0"/>
              </a:spcAft>
              <a:buNone/>
            </a:pPr>
            <a:r>
              <a:rPr lang="en" sz="1400">
                <a:highlight>
                  <a:schemeClr val="lt1"/>
                </a:highlight>
              </a:rPr>
              <a:t>Silke H, Adams WH. </a:t>
            </a:r>
            <a:r>
              <a:rPr i="1" lang="en" sz="1400">
                <a:highlight>
                  <a:schemeClr val="lt1"/>
                </a:highlight>
              </a:rPr>
              <a:t>MRI of Brain Disease in Veterinary Patients Part 2: Acquired Brain Disorders.</a:t>
            </a:r>
            <a:r>
              <a:rPr lang="en" sz="1400">
                <a:highlight>
                  <a:schemeClr val="lt1"/>
                </a:highlight>
              </a:rPr>
              <a:t> Vet Clin Small Anim 2010;40:39–63.</a:t>
            </a:r>
            <a:endParaRPr sz="1400">
              <a:highlight>
                <a:schemeClr val="lt1"/>
              </a:highlight>
            </a:endParaRPr>
          </a:p>
          <a:p>
            <a:pPr indent="0" lvl="0" marL="0" rtl="0" algn="l">
              <a:lnSpc>
                <a:spcPct val="100000"/>
              </a:lnSpc>
              <a:spcBef>
                <a:spcPts val="1600"/>
              </a:spcBef>
              <a:spcAft>
                <a:spcPts val="0"/>
              </a:spcAft>
              <a:buNone/>
            </a:pPr>
            <a:r>
              <a:rPr lang="en" sz="1400">
                <a:highlight>
                  <a:schemeClr val="lt1"/>
                </a:highlight>
              </a:rPr>
              <a:t>Talarico LR, Schatzberg SJ.</a:t>
            </a:r>
            <a:r>
              <a:rPr i="1" lang="en" sz="1400">
                <a:highlight>
                  <a:schemeClr val="lt1"/>
                </a:highlight>
              </a:rPr>
              <a:t>Idiopathic granulomatous and necrotising inflammatory disorders of the canine central nervous system: a review and future perspectives. </a:t>
            </a:r>
            <a:r>
              <a:rPr lang="en" sz="1400">
                <a:highlight>
                  <a:schemeClr val="lt1"/>
                </a:highlight>
              </a:rPr>
              <a:t>J Small Anim Pract 2010;51:138–149. </a:t>
            </a:r>
            <a:endParaRPr sz="1400">
              <a:highlight>
                <a:schemeClr val="lt1"/>
              </a:highlight>
            </a:endParaRPr>
          </a:p>
          <a:p>
            <a:pPr indent="0" lvl="0" marL="0" rtl="0" algn="l">
              <a:lnSpc>
                <a:spcPct val="100000"/>
              </a:lnSpc>
              <a:spcBef>
                <a:spcPts val="0"/>
              </a:spcBef>
              <a:spcAft>
                <a:spcPts val="0"/>
              </a:spcAft>
              <a:buNone/>
            </a:pPr>
            <a:r>
              <a:t/>
            </a:r>
            <a:endParaRPr sz="1400">
              <a:highlight>
                <a:schemeClr val="lt1"/>
              </a:highlight>
            </a:endParaRPr>
          </a:p>
          <a:p>
            <a:pPr indent="0" lvl="0" marL="0" rtl="0" algn="l">
              <a:lnSpc>
                <a:spcPct val="100000"/>
              </a:lnSpc>
              <a:spcBef>
                <a:spcPts val="0"/>
              </a:spcBef>
              <a:spcAft>
                <a:spcPts val="0"/>
              </a:spcAft>
              <a:buNone/>
            </a:pPr>
            <a:r>
              <a:rPr lang="en" sz="1400">
                <a:highlight>
                  <a:schemeClr val="lt1"/>
                </a:highlight>
              </a:rPr>
              <a:t>Thomas, W. </a:t>
            </a:r>
            <a:r>
              <a:rPr i="1" lang="en" sz="1400">
                <a:highlight>
                  <a:schemeClr val="lt1"/>
                </a:highlight>
              </a:rPr>
              <a:t>Inflammatory Diseases of the CNS</a:t>
            </a:r>
            <a:r>
              <a:rPr lang="en" sz="1400">
                <a:highlight>
                  <a:schemeClr val="lt1"/>
                </a:highlight>
              </a:rPr>
              <a:t>. Clin Tech Small Anim Pract 1998;13(3):167-178. </a:t>
            </a:r>
            <a:endParaRPr sz="1400">
              <a:highlight>
                <a:schemeClr val="lt1"/>
              </a:highlight>
            </a:endParaRPr>
          </a:p>
          <a:p>
            <a:pPr indent="0" lvl="0" marL="0" rtl="0" algn="l">
              <a:lnSpc>
                <a:spcPct val="100000"/>
              </a:lnSpc>
              <a:spcBef>
                <a:spcPts val="0"/>
              </a:spcBef>
              <a:spcAft>
                <a:spcPts val="0"/>
              </a:spcAft>
              <a:buNone/>
            </a:pPr>
            <a:r>
              <a:t/>
            </a:r>
            <a:endParaRPr sz="1400">
              <a:highlight>
                <a:schemeClr val="lt1"/>
              </a:highlight>
            </a:endParaRPr>
          </a:p>
          <a:p>
            <a:pPr indent="0" lvl="0" marL="0" rtl="0" algn="l">
              <a:lnSpc>
                <a:spcPct val="100000"/>
              </a:lnSpc>
              <a:spcBef>
                <a:spcPts val="0"/>
              </a:spcBef>
              <a:spcAft>
                <a:spcPts val="0"/>
              </a:spcAft>
              <a:buNone/>
            </a:pPr>
            <a:r>
              <a:rPr lang="en" sz="1400">
                <a:highlight>
                  <a:schemeClr val="lt1"/>
                </a:highlight>
              </a:rPr>
              <a:t>Wang H, Birabayashi M, Chambers J, et al. </a:t>
            </a:r>
            <a:r>
              <a:rPr i="1" lang="en" sz="1400">
                <a:highlight>
                  <a:schemeClr val="lt1"/>
                </a:highlight>
              </a:rPr>
              <a:t>Immunohistochemical studies on meningoencephalitis in feline infectious peritonitis.</a:t>
            </a:r>
            <a:r>
              <a:rPr lang="en" sz="1400">
                <a:highlight>
                  <a:schemeClr val="lt1"/>
                </a:highlight>
              </a:rPr>
              <a:t> J Vet Med Sci 2018; 80(12):1813–1817.</a:t>
            </a:r>
            <a:endParaRPr sz="1400">
              <a:highlight>
                <a:schemeClr val="lt1"/>
              </a:highlight>
            </a:endParaRPr>
          </a:p>
          <a:p>
            <a:pPr indent="0" lvl="0" marL="0" rtl="0" algn="l">
              <a:lnSpc>
                <a:spcPct val="100000"/>
              </a:lnSpc>
              <a:spcBef>
                <a:spcPts val="1600"/>
              </a:spcBef>
              <a:spcAft>
                <a:spcPts val="1600"/>
              </a:spcAft>
              <a:buNone/>
            </a:pPr>
            <a:r>
              <a:rPr lang="en" sz="1400">
                <a:highlight>
                  <a:schemeClr val="lt1"/>
                </a:highlight>
              </a:rPr>
              <a:t>Webb AA, Taylor SM, Muir GD. </a:t>
            </a:r>
            <a:r>
              <a:rPr i="1" lang="en" sz="1400">
                <a:highlight>
                  <a:schemeClr val="lt1"/>
                </a:highlight>
              </a:rPr>
              <a:t>Steroid-Responsive Meningitis-Arteritis in Dogs with Noninfectious, Nonerosive, Idiopathic, Immune-Mediated Polyarthritis.</a:t>
            </a:r>
            <a:r>
              <a:rPr lang="en" sz="1400">
                <a:highlight>
                  <a:schemeClr val="lt1"/>
                </a:highlight>
              </a:rPr>
              <a:t> J Vet Intern Med 2002;16:269–273.</a:t>
            </a:r>
            <a:endParaRPr sz="1400">
              <a:highlight>
                <a:schemeClr val="lt1"/>
              </a:highlight>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75"/>
          <p:cNvSpPr txBox="1"/>
          <p:nvPr>
            <p:ph type="title"/>
          </p:nvPr>
        </p:nvSpPr>
        <p:spPr>
          <a:xfrm>
            <a:off x="163450" y="1485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Sources</a:t>
            </a:r>
            <a:endParaRPr/>
          </a:p>
        </p:txBody>
      </p:sp>
      <p:sp>
        <p:nvSpPr>
          <p:cNvPr id="434" name="Google Shape;434;p75"/>
          <p:cNvSpPr txBox="1"/>
          <p:nvPr>
            <p:ph idx="1" type="body"/>
          </p:nvPr>
        </p:nvSpPr>
        <p:spPr>
          <a:xfrm>
            <a:off x="163450" y="650075"/>
            <a:ext cx="8829600" cy="4333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400">
                <a:highlight>
                  <a:schemeClr val="lt1"/>
                </a:highlight>
              </a:rPr>
              <a:t>Zapien JAT, Morales CH, Cedillo-Sánchez H, et al. </a:t>
            </a:r>
            <a:r>
              <a:rPr i="1" lang="en" sz="1400">
                <a:highlight>
                  <a:schemeClr val="lt1"/>
                </a:highlight>
              </a:rPr>
              <a:t>Necrotizing meningoencephalitis or pug encephalitis report of a case.</a:t>
            </a:r>
            <a:r>
              <a:rPr lang="en" sz="1400">
                <a:highlight>
                  <a:schemeClr val="lt1"/>
                </a:highlight>
              </a:rPr>
              <a:t> Open Access J Sci. 2018;2(4):282‒285.</a:t>
            </a:r>
            <a:endParaRPr sz="1400">
              <a:highlight>
                <a:schemeClr val="lt1"/>
              </a:highligh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9"/>
          <p:cNvSpPr txBox="1"/>
          <p:nvPr>
            <p:ph type="title"/>
          </p:nvPr>
        </p:nvSpPr>
        <p:spPr>
          <a:xfrm>
            <a:off x="48475" y="54500"/>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lang="en"/>
              <a:t>Encephalitis</a:t>
            </a:r>
            <a:endParaRPr/>
          </a:p>
        </p:txBody>
      </p:sp>
      <p:sp>
        <p:nvSpPr>
          <p:cNvPr id="91" name="Google Shape;91;p19"/>
          <p:cNvSpPr txBox="1"/>
          <p:nvPr>
            <p:ph idx="1" type="body"/>
          </p:nvPr>
        </p:nvSpPr>
        <p:spPr>
          <a:xfrm>
            <a:off x="0" y="514650"/>
            <a:ext cx="8831100" cy="41142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N</a:t>
            </a:r>
            <a:r>
              <a:rPr lang="en"/>
              <a:t>onpurulent inflammation of the brain </a:t>
            </a:r>
            <a:endParaRPr/>
          </a:p>
          <a:p>
            <a:pPr indent="-342900" lvl="0" marL="457200" rtl="0" algn="l">
              <a:lnSpc>
                <a:spcPct val="100000"/>
              </a:lnSpc>
              <a:spcBef>
                <a:spcPts val="0"/>
              </a:spcBef>
              <a:spcAft>
                <a:spcPts val="0"/>
              </a:spcAft>
              <a:buSzPts val="1800"/>
              <a:buChar char="●"/>
            </a:pPr>
            <a:r>
              <a:rPr lang="en"/>
              <a:t>vs suppurative inflammation of the brain associated with bacterial infection </a:t>
            </a:r>
            <a:r>
              <a:rPr lang="en"/>
              <a:t>(cerebritis)</a:t>
            </a:r>
            <a:endParaRPr/>
          </a:p>
          <a:p>
            <a:pPr indent="0" lvl="0" marL="0" rtl="0" algn="l">
              <a:lnSpc>
                <a:spcPct val="100000"/>
              </a:lnSpc>
              <a:spcBef>
                <a:spcPts val="0"/>
              </a:spcBef>
              <a:spcAft>
                <a:spcPts val="0"/>
              </a:spcAft>
              <a:buNone/>
            </a:pPr>
            <a:r>
              <a:rPr lang="en"/>
              <a:t>Causes: </a:t>
            </a:r>
            <a:endParaRPr/>
          </a:p>
          <a:p>
            <a:pPr indent="-342900" lvl="0" marL="457200" rtl="0" algn="l">
              <a:lnSpc>
                <a:spcPct val="100000"/>
              </a:lnSpc>
              <a:spcBef>
                <a:spcPts val="0"/>
              </a:spcBef>
              <a:spcAft>
                <a:spcPts val="0"/>
              </a:spcAft>
              <a:buSzPts val="1800"/>
              <a:buChar char="●"/>
            </a:pPr>
            <a:r>
              <a:rPr lang="en"/>
              <a:t>Inflammatory:</a:t>
            </a:r>
            <a:endParaRPr/>
          </a:p>
          <a:p>
            <a:pPr indent="-317500" lvl="1" marL="914400" rtl="0" algn="l">
              <a:lnSpc>
                <a:spcPct val="100000"/>
              </a:lnSpc>
              <a:spcBef>
                <a:spcPts val="0"/>
              </a:spcBef>
              <a:spcAft>
                <a:spcPts val="0"/>
              </a:spcAft>
              <a:buSzPts val="1400"/>
              <a:buChar char="○"/>
            </a:pPr>
            <a:r>
              <a:rPr lang="en">
                <a:solidFill>
                  <a:schemeClr val="dk1"/>
                </a:solidFill>
                <a:highlight>
                  <a:schemeClr val="lt1"/>
                </a:highlight>
              </a:rPr>
              <a:t>Meningoencephalitis of unknown etiology /origin (MUE/ MUO)</a:t>
            </a:r>
            <a:endParaRPr>
              <a:solidFill>
                <a:schemeClr val="dk1"/>
              </a:solidFill>
              <a:highlight>
                <a:schemeClr val="lt1"/>
              </a:highlight>
            </a:endParaRPr>
          </a:p>
          <a:p>
            <a:pPr indent="-317500" lvl="2" marL="1371600" rtl="0" algn="l">
              <a:lnSpc>
                <a:spcPct val="100000"/>
              </a:lnSpc>
              <a:spcBef>
                <a:spcPts val="0"/>
              </a:spcBef>
              <a:spcAft>
                <a:spcPts val="0"/>
              </a:spcAft>
              <a:buSzPts val="1400"/>
              <a:buChar char="■"/>
            </a:pPr>
            <a:r>
              <a:rPr lang="en">
                <a:solidFill>
                  <a:schemeClr val="dk1"/>
                </a:solidFill>
                <a:highlight>
                  <a:schemeClr val="lt1"/>
                </a:highlight>
              </a:rPr>
              <a:t>Necrotizing meningoencephalitis (NME)</a:t>
            </a:r>
            <a:endParaRPr>
              <a:solidFill>
                <a:schemeClr val="dk1"/>
              </a:solidFill>
              <a:highlight>
                <a:schemeClr val="lt1"/>
              </a:highlight>
            </a:endParaRPr>
          </a:p>
          <a:p>
            <a:pPr indent="-317500" lvl="2" marL="1371600" rtl="0" algn="l">
              <a:lnSpc>
                <a:spcPct val="100000"/>
              </a:lnSpc>
              <a:spcBef>
                <a:spcPts val="0"/>
              </a:spcBef>
              <a:spcAft>
                <a:spcPts val="0"/>
              </a:spcAft>
              <a:buClr>
                <a:schemeClr val="dk1"/>
              </a:buClr>
              <a:buSzPts val="1400"/>
              <a:buChar char="■"/>
            </a:pPr>
            <a:r>
              <a:rPr lang="en">
                <a:solidFill>
                  <a:schemeClr val="dk1"/>
                </a:solidFill>
                <a:highlight>
                  <a:schemeClr val="lt1"/>
                </a:highlight>
              </a:rPr>
              <a:t>Necrotizing leukoencephalitis (NLE)</a:t>
            </a:r>
            <a:endParaRPr>
              <a:solidFill>
                <a:schemeClr val="dk1"/>
              </a:solidFill>
              <a:highlight>
                <a:schemeClr val="lt1"/>
              </a:highlight>
            </a:endParaRPr>
          </a:p>
          <a:p>
            <a:pPr indent="-317500" lvl="2" marL="1371600" rtl="0" algn="l">
              <a:lnSpc>
                <a:spcPct val="100000"/>
              </a:lnSpc>
              <a:spcBef>
                <a:spcPts val="0"/>
              </a:spcBef>
              <a:spcAft>
                <a:spcPts val="0"/>
              </a:spcAft>
              <a:buSzPts val="1400"/>
              <a:buChar char="■"/>
            </a:pPr>
            <a:r>
              <a:rPr lang="en">
                <a:solidFill>
                  <a:schemeClr val="dk1"/>
                </a:solidFill>
                <a:highlight>
                  <a:schemeClr val="lt1"/>
                </a:highlight>
              </a:rPr>
              <a:t>Granulomatous meningoencephalitis (GME)</a:t>
            </a:r>
            <a:endParaRPr>
              <a:solidFill>
                <a:schemeClr val="dk1"/>
              </a:solidFill>
              <a:highlight>
                <a:schemeClr val="lt1"/>
              </a:highlight>
            </a:endParaRPr>
          </a:p>
          <a:p>
            <a:pPr indent="-317500" lvl="2" marL="1371600" rtl="0" algn="l">
              <a:lnSpc>
                <a:spcPct val="100000"/>
              </a:lnSpc>
              <a:spcBef>
                <a:spcPts val="0"/>
              </a:spcBef>
              <a:spcAft>
                <a:spcPts val="0"/>
              </a:spcAft>
              <a:buClr>
                <a:schemeClr val="dk1"/>
              </a:buClr>
              <a:buSzPts val="1400"/>
              <a:buChar char="■"/>
            </a:pPr>
            <a:r>
              <a:rPr b="1" lang="en">
                <a:solidFill>
                  <a:schemeClr val="dk1"/>
                </a:solidFill>
                <a:highlight>
                  <a:schemeClr val="lt1"/>
                </a:highlight>
              </a:rPr>
              <a:t>1 wk mortality rate of 26% </a:t>
            </a:r>
            <a:endParaRPr b="1">
              <a:solidFill>
                <a:schemeClr val="dk1"/>
              </a:solidFill>
              <a:highlight>
                <a:schemeClr val="lt1"/>
              </a:highlight>
            </a:endParaRPr>
          </a:p>
          <a:p>
            <a:pPr indent="-317500" lvl="3" marL="1828800" rtl="0" algn="l">
              <a:lnSpc>
                <a:spcPct val="100000"/>
              </a:lnSpc>
              <a:spcBef>
                <a:spcPts val="0"/>
              </a:spcBef>
              <a:spcAft>
                <a:spcPts val="0"/>
              </a:spcAft>
              <a:buClr>
                <a:schemeClr val="dk1"/>
              </a:buClr>
              <a:buSzPts val="1400"/>
              <a:buChar char="●"/>
            </a:pPr>
            <a:r>
              <a:rPr b="1" lang="en">
                <a:solidFill>
                  <a:schemeClr val="dk1"/>
                </a:solidFill>
                <a:highlight>
                  <a:schemeClr val="lt1"/>
                </a:highlight>
              </a:rPr>
              <a:t>Poor prognostic indicators included decreased mentation at presentation, presence of seizures, and increased percentage of neutrophils on CSF analysis</a:t>
            </a:r>
            <a:endParaRPr b="1">
              <a:solidFill>
                <a:schemeClr val="dk1"/>
              </a:solidFill>
              <a:highlight>
                <a:schemeClr val="lt1"/>
              </a:highlight>
            </a:endParaRPr>
          </a:p>
          <a:p>
            <a:pPr indent="-317500" lvl="2" marL="1371600" rtl="0" algn="l">
              <a:lnSpc>
                <a:spcPct val="100000"/>
              </a:lnSpc>
              <a:spcBef>
                <a:spcPts val="0"/>
              </a:spcBef>
              <a:spcAft>
                <a:spcPts val="0"/>
              </a:spcAft>
              <a:buClr>
                <a:schemeClr val="dk1"/>
              </a:buClr>
              <a:buSzPts val="1400"/>
              <a:buChar char="■"/>
            </a:pPr>
            <a:r>
              <a:rPr b="1" lang="en">
                <a:solidFill>
                  <a:schemeClr val="dk1"/>
                </a:solidFill>
                <a:highlight>
                  <a:schemeClr val="lt1"/>
                </a:highlight>
              </a:rPr>
              <a:t>Prospective studies show dogs alive at 3 months often have continued survival </a:t>
            </a:r>
            <a:endParaRPr b="1">
              <a:solidFill>
                <a:schemeClr val="dk1"/>
              </a:solidFill>
              <a:highlight>
                <a:schemeClr val="lt1"/>
              </a:highlight>
            </a:endParaRPr>
          </a:p>
          <a:p>
            <a:pPr indent="-317500" lvl="1" marL="914400" rtl="0" algn="l">
              <a:lnSpc>
                <a:spcPct val="100000"/>
              </a:lnSpc>
              <a:spcBef>
                <a:spcPts val="0"/>
              </a:spcBef>
              <a:spcAft>
                <a:spcPts val="0"/>
              </a:spcAft>
              <a:buClr>
                <a:schemeClr val="dk1"/>
              </a:buClr>
              <a:buSzPts val="1400"/>
              <a:buChar char="○"/>
            </a:pPr>
            <a:r>
              <a:rPr lang="en">
                <a:solidFill>
                  <a:schemeClr val="dk1"/>
                </a:solidFill>
                <a:highlight>
                  <a:schemeClr val="lt1"/>
                </a:highlight>
              </a:rPr>
              <a:t>Eosinophilic meningoencephalitis (EME)</a:t>
            </a:r>
            <a:endParaRPr>
              <a:solidFill>
                <a:schemeClr val="dk1"/>
              </a:solidFill>
              <a:highlight>
                <a:schemeClr val="lt1"/>
              </a:highlight>
            </a:endParaRPr>
          </a:p>
          <a:p>
            <a:pPr indent="-317500" lvl="1" marL="914400" rtl="0" algn="l">
              <a:lnSpc>
                <a:spcPct val="100000"/>
              </a:lnSpc>
              <a:spcBef>
                <a:spcPts val="0"/>
              </a:spcBef>
              <a:spcAft>
                <a:spcPts val="0"/>
              </a:spcAft>
              <a:buSzPts val="1400"/>
              <a:buChar char="○"/>
            </a:pPr>
            <a:r>
              <a:rPr lang="en">
                <a:solidFill>
                  <a:schemeClr val="dk1"/>
                </a:solidFill>
                <a:highlight>
                  <a:schemeClr val="lt1"/>
                </a:highlight>
              </a:rPr>
              <a:t>Steroid responsive meningitis arteritis (SRMA)</a:t>
            </a:r>
            <a:endParaRPr/>
          </a:p>
          <a:p>
            <a:pPr indent="0" lvl="0" marL="0" rtl="0" algn="l">
              <a:lnSpc>
                <a:spcPct val="100000"/>
              </a:lnSpc>
              <a:spcBef>
                <a:spcPts val="0"/>
              </a:spcBef>
              <a:spcAft>
                <a:spcPts val="0"/>
              </a:spcAft>
              <a:buNone/>
            </a:pPr>
            <a:r>
              <a:t/>
            </a:r>
            <a:endParaRPr/>
          </a:p>
        </p:txBody>
      </p:sp>
      <p:pic>
        <p:nvPicPr>
          <p:cNvPr id="92" name="Google Shape;92;p19"/>
          <p:cNvPicPr preferRelativeResize="0"/>
          <p:nvPr/>
        </p:nvPicPr>
        <p:blipFill>
          <a:blip r:embed="rId3">
            <a:alphaModFix/>
          </a:blip>
          <a:stretch>
            <a:fillRect/>
          </a:stretch>
        </p:blipFill>
        <p:spPr>
          <a:xfrm>
            <a:off x="6215200" y="1171600"/>
            <a:ext cx="2689225" cy="19040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0"/>
          <p:cNvSpPr txBox="1"/>
          <p:nvPr>
            <p:ph type="title"/>
          </p:nvPr>
        </p:nvSpPr>
        <p:spPr>
          <a:xfrm>
            <a:off x="48475" y="54500"/>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lang="en"/>
              <a:t>Encephalitis</a:t>
            </a:r>
            <a:endParaRPr/>
          </a:p>
        </p:txBody>
      </p:sp>
      <p:sp>
        <p:nvSpPr>
          <p:cNvPr id="98" name="Google Shape;98;p20"/>
          <p:cNvSpPr txBox="1"/>
          <p:nvPr>
            <p:ph idx="1" type="body"/>
          </p:nvPr>
        </p:nvSpPr>
        <p:spPr>
          <a:xfrm>
            <a:off x="0" y="514650"/>
            <a:ext cx="8831100" cy="41142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Nonpurulent inflammation of the brain </a:t>
            </a:r>
            <a:endParaRPr/>
          </a:p>
          <a:p>
            <a:pPr indent="-342900" lvl="0" marL="457200" rtl="0" algn="l">
              <a:lnSpc>
                <a:spcPct val="100000"/>
              </a:lnSpc>
              <a:spcBef>
                <a:spcPts val="0"/>
              </a:spcBef>
              <a:spcAft>
                <a:spcPts val="0"/>
              </a:spcAft>
              <a:buSzPts val="1800"/>
              <a:buChar char="●"/>
            </a:pPr>
            <a:r>
              <a:rPr lang="en"/>
              <a:t>vs suppurative inflammation of the brain associated with bacterial infection (cerebritis)</a:t>
            </a:r>
            <a:endParaRPr/>
          </a:p>
          <a:p>
            <a:pPr indent="0" lvl="0" marL="0" rtl="0" algn="l">
              <a:lnSpc>
                <a:spcPct val="100000"/>
              </a:lnSpc>
              <a:spcBef>
                <a:spcPts val="0"/>
              </a:spcBef>
              <a:spcAft>
                <a:spcPts val="0"/>
              </a:spcAft>
              <a:buNone/>
            </a:pPr>
            <a:r>
              <a:rPr lang="en"/>
              <a:t>Causes: </a:t>
            </a:r>
            <a:endParaRPr/>
          </a:p>
          <a:p>
            <a:pPr indent="-342900" lvl="0" marL="457200" rtl="0" algn="l">
              <a:lnSpc>
                <a:spcPct val="100000"/>
              </a:lnSpc>
              <a:spcBef>
                <a:spcPts val="0"/>
              </a:spcBef>
              <a:spcAft>
                <a:spcPts val="0"/>
              </a:spcAft>
              <a:buSzPts val="1800"/>
              <a:buChar char="●"/>
            </a:pPr>
            <a:r>
              <a:rPr lang="en"/>
              <a:t>Inflammatory</a:t>
            </a:r>
            <a:endParaRPr/>
          </a:p>
          <a:p>
            <a:pPr indent="-342900" lvl="0" marL="457200" rtl="0" algn="l">
              <a:lnSpc>
                <a:spcPct val="100000"/>
              </a:lnSpc>
              <a:spcBef>
                <a:spcPts val="0"/>
              </a:spcBef>
              <a:spcAft>
                <a:spcPts val="0"/>
              </a:spcAft>
              <a:buSzPts val="1800"/>
              <a:buChar char="●"/>
            </a:pPr>
            <a:r>
              <a:rPr lang="en"/>
              <a:t>Bacterial</a:t>
            </a:r>
            <a:endParaRPr/>
          </a:p>
          <a:p>
            <a:pPr indent="-342900" lvl="0" marL="457200" rtl="0" algn="l">
              <a:lnSpc>
                <a:spcPct val="100000"/>
              </a:lnSpc>
              <a:spcBef>
                <a:spcPts val="0"/>
              </a:spcBef>
              <a:spcAft>
                <a:spcPts val="0"/>
              </a:spcAft>
              <a:buSzPts val="1800"/>
              <a:buChar char="●"/>
            </a:pPr>
            <a:r>
              <a:rPr lang="en"/>
              <a:t>Viral: canine distemper, Rabies, FIP, FeLV, FIV </a:t>
            </a:r>
            <a:endParaRPr/>
          </a:p>
          <a:p>
            <a:pPr indent="-342900" lvl="0" marL="457200" rtl="0" algn="l">
              <a:lnSpc>
                <a:spcPct val="100000"/>
              </a:lnSpc>
              <a:spcBef>
                <a:spcPts val="0"/>
              </a:spcBef>
              <a:spcAft>
                <a:spcPts val="0"/>
              </a:spcAft>
              <a:buSzPts val="1800"/>
              <a:buChar char="●"/>
            </a:pPr>
            <a:r>
              <a:rPr lang="en"/>
              <a:t>Tick-borne: rocky mountain spotted fever, canine ehrlichiosis</a:t>
            </a:r>
            <a:endParaRPr/>
          </a:p>
          <a:p>
            <a:pPr indent="-342900" lvl="0" marL="457200" rtl="0" algn="l">
              <a:lnSpc>
                <a:spcPct val="100000"/>
              </a:lnSpc>
              <a:spcBef>
                <a:spcPts val="0"/>
              </a:spcBef>
              <a:spcAft>
                <a:spcPts val="0"/>
              </a:spcAft>
              <a:buSzPts val="1800"/>
              <a:buChar char="●"/>
            </a:pPr>
            <a:r>
              <a:rPr lang="en"/>
              <a:t>Protozoal: toxoplasmosis and neosporosis</a:t>
            </a:r>
            <a:endParaRPr/>
          </a:p>
          <a:p>
            <a:pPr indent="-342900" lvl="0" marL="457200" rtl="0" algn="l">
              <a:lnSpc>
                <a:spcPct val="100000"/>
              </a:lnSpc>
              <a:spcBef>
                <a:spcPts val="0"/>
              </a:spcBef>
              <a:spcAft>
                <a:spcPts val="0"/>
              </a:spcAft>
              <a:buSzPts val="1800"/>
              <a:buChar char="●"/>
            </a:pPr>
            <a:r>
              <a:rPr lang="en"/>
              <a:t>Fungal: crypto, blasto, histo, coccidio- mycoses, aspergillosis</a:t>
            </a:r>
            <a:endParaRPr/>
          </a:p>
          <a:p>
            <a:pPr indent="0" lvl="0" marL="0" rtl="0" algn="l">
              <a:lnSpc>
                <a:spcPct val="100000"/>
              </a:lnSpc>
              <a:spcBef>
                <a:spcPts val="0"/>
              </a:spcBef>
              <a:spcAft>
                <a:spcPts val="0"/>
              </a:spcAft>
              <a:buNone/>
            </a:pPr>
            <a:r>
              <a:t/>
            </a:r>
            <a:endParaRPr sz="1400">
              <a:solidFill>
                <a:schemeClr val="dk1"/>
              </a:solidFill>
              <a:highlight>
                <a:schemeClr val="lt1"/>
              </a:highlight>
            </a:endParaRPr>
          </a:p>
        </p:txBody>
      </p:sp>
      <p:pic>
        <p:nvPicPr>
          <p:cNvPr id="99" name="Google Shape;99;p20"/>
          <p:cNvPicPr preferRelativeResize="0"/>
          <p:nvPr/>
        </p:nvPicPr>
        <p:blipFill>
          <a:blip r:embed="rId3">
            <a:alphaModFix/>
          </a:blip>
          <a:stretch>
            <a:fillRect/>
          </a:stretch>
        </p:blipFill>
        <p:spPr>
          <a:xfrm>
            <a:off x="6215200" y="1171600"/>
            <a:ext cx="2689225" cy="19040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pic>
        <p:nvPicPr>
          <p:cNvPr id="104" name="Google Shape;104;p21"/>
          <p:cNvPicPr preferRelativeResize="0"/>
          <p:nvPr/>
        </p:nvPicPr>
        <p:blipFill>
          <a:blip r:embed="rId3">
            <a:alphaModFix/>
          </a:blip>
          <a:stretch>
            <a:fillRect/>
          </a:stretch>
        </p:blipFill>
        <p:spPr>
          <a:xfrm>
            <a:off x="311700" y="410275"/>
            <a:ext cx="3710624" cy="4586599"/>
          </a:xfrm>
          <a:prstGeom prst="rect">
            <a:avLst/>
          </a:prstGeom>
          <a:noFill/>
          <a:ln>
            <a:noFill/>
          </a:ln>
        </p:spPr>
      </p:pic>
      <p:pic>
        <p:nvPicPr>
          <p:cNvPr id="105" name="Google Shape;105;p21"/>
          <p:cNvPicPr preferRelativeResize="0"/>
          <p:nvPr/>
        </p:nvPicPr>
        <p:blipFill>
          <a:blip r:embed="rId4">
            <a:alphaModFix/>
          </a:blip>
          <a:stretch>
            <a:fillRect/>
          </a:stretch>
        </p:blipFill>
        <p:spPr>
          <a:xfrm>
            <a:off x="4022325" y="1074625"/>
            <a:ext cx="4579625" cy="2505525"/>
          </a:xfrm>
          <a:prstGeom prst="rect">
            <a:avLst/>
          </a:prstGeom>
          <a:noFill/>
          <a:ln>
            <a:noFill/>
          </a:ln>
        </p:spPr>
      </p:pic>
      <p:sp>
        <p:nvSpPr>
          <p:cNvPr id="106" name="Google Shape;106;p21"/>
          <p:cNvSpPr txBox="1"/>
          <p:nvPr/>
        </p:nvSpPr>
        <p:spPr>
          <a:xfrm>
            <a:off x="4160750" y="3805800"/>
            <a:ext cx="4441200" cy="49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Canine Distemper &amp; Feline Infectious Peritonitis are the two most common viral diseases.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Infectious etiologies are much more common than inflammatory in cats. </a:t>
            </a:r>
            <a:endParaRPr/>
          </a:p>
        </p:txBody>
      </p:sp>
      <p:sp>
        <p:nvSpPr>
          <p:cNvPr id="107" name="Google Shape;107;p21"/>
          <p:cNvSpPr/>
          <p:nvPr/>
        </p:nvSpPr>
        <p:spPr>
          <a:xfrm>
            <a:off x="1676850" y="744175"/>
            <a:ext cx="234600" cy="104400"/>
          </a:xfrm>
          <a:prstGeom prst="star5">
            <a:avLst>
              <a:gd fmla="val 19098" name="adj"/>
              <a:gd fmla="val 105146" name="hf"/>
              <a:gd fmla="val 110557" name="vf"/>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21"/>
          <p:cNvSpPr/>
          <p:nvPr/>
        </p:nvSpPr>
        <p:spPr>
          <a:xfrm>
            <a:off x="2089925" y="848575"/>
            <a:ext cx="234600" cy="104400"/>
          </a:xfrm>
          <a:prstGeom prst="star5">
            <a:avLst>
              <a:gd fmla="val 19098" name="adj"/>
              <a:gd fmla="val 105146" name="hf"/>
              <a:gd fmla="val 110557" name="vf"/>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