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7" r:id="rId8"/>
    <p:sldId id="278" r:id="rId9"/>
    <p:sldId id="282" r:id="rId10"/>
    <p:sldId id="279" r:id="rId11"/>
    <p:sldId id="280" r:id="rId12"/>
    <p:sldId id="283" r:id="rId13"/>
    <p:sldId id="284" r:id="rId14"/>
    <p:sldId id="288" r:id="rId15"/>
    <p:sldId id="286" r:id="rId16"/>
    <p:sldId id="262" r:id="rId17"/>
    <p:sldId id="281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556" autoAdjust="0"/>
    <p:restoredTop sz="94660"/>
  </p:normalViewPr>
  <p:slideViewPr>
    <p:cSldViewPr snapToGrid="0">
      <p:cViewPr varScale="1">
        <p:scale>
          <a:sx n="58" d="100"/>
          <a:sy n="58" d="100"/>
        </p:scale>
        <p:origin x="55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A4EF2-65BE-4495-9BC3-11A281E12A8D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5BBD7-751D-4640-8AC2-887F390A84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47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A4EF2-65BE-4495-9BC3-11A281E12A8D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5BBD7-751D-4640-8AC2-887F390A84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01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A4EF2-65BE-4495-9BC3-11A281E12A8D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5BBD7-751D-4640-8AC2-887F390A84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537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A4EF2-65BE-4495-9BC3-11A281E12A8D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5BBD7-751D-4640-8AC2-887F390A84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353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A4EF2-65BE-4495-9BC3-11A281E12A8D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5BBD7-751D-4640-8AC2-887F390A84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276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A4EF2-65BE-4495-9BC3-11A281E12A8D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5BBD7-751D-4640-8AC2-887F390A84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023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A4EF2-65BE-4495-9BC3-11A281E12A8D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5BBD7-751D-4640-8AC2-887F390A84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661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A4EF2-65BE-4495-9BC3-11A281E12A8D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5BBD7-751D-4640-8AC2-887F390A84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041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A4EF2-65BE-4495-9BC3-11A281E12A8D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5BBD7-751D-4640-8AC2-887F390A84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474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A4EF2-65BE-4495-9BC3-11A281E12A8D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5BBD7-751D-4640-8AC2-887F390A84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14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A4EF2-65BE-4495-9BC3-11A281E12A8D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5BBD7-751D-4640-8AC2-887F390A84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814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00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CA4EF2-65BE-4495-9BC3-11A281E12A8D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5BBD7-751D-4640-8AC2-887F390A84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7893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55F76-01D7-4F2C-986D-16C2EB41F2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6777"/>
            <a:ext cx="9144000" cy="2387600"/>
          </a:xfrm>
        </p:spPr>
        <p:txBody>
          <a:bodyPr/>
          <a:lstStyle/>
          <a:p>
            <a:r>
              <a:rPr lang="en-US" dirty="0"/>
              <a:t>Immunology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2D84BB-ACBE-4BD7-9BE3-45CB03402C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941981"/>
          </a:xfrm>
        </p:spPr>
        <p:txBody>
          <a:bodyPr>
            <a:normAutofit/>
          </a:bodyPr>
          <a:lstStyle/>
          <a:p>
            <a:r>
              <a:rPr lang="en-US" dirty="0"/>
              <a:t>Innate immunity</a:t>
            </a:r>
          </a:p>
          <a:p>
            <a:r>
              <a:rPr lang="en-US" dirty="0"/>
              <a:t>05/05/20</a:t>
            </a:r>
          </a:p>
          <a:p>
            <a:r>
              <a:rPr lang="en-US" dirty="0"/>
              <a:t>Cornell University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Tomas Boullhesen-Williams</a:t>
            </a:r>
          </a:p>
        </p:txBody>
      </p:sp>
    </p:spTree>
    <p:extLst>
      <p:ext uri="{BB962C8B-B14F-4D97-AF65-F5344CB8AC3E}">
        <p14:creationId xmlns:p14="http://schemas.microsoft.com/office/powerpoint/2010/main" val="289395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CF33F4-000F-40FE-8E35-6524BA74A9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err="1"/>
              <a:t>Chemokines</a:t>
            </a:r>
            <a:endParaRPr lang="es-AR" dirty="0"/>
          </a:p>
          <a:p>
            <a:r>
              <a:rPr lang="en-US" dirty="0"/>
              <a:t>Inflammatory Mediators </a:t>
            </a:r>
            <a:endParaRPr lang="es-AR" dirty="0"/>
          </a:p>
          <a:p>
            <a:r>
              <a:rPr lang="es-AR" dirty="0" err="1"/>
              <a:t>Vasoactive</a:t>
            </a:r>
            <a:r>
              <a:rPr lang="es-AR" dirty="0"/>
              <a:t> Amines</a:t>
            </a:r>
          </a:p>
          <a:p>
            <a:r>
              <a:rPr lang="en-US" dirty="0"/>
              <a:t>Vasoactive Peptides </a:t>
            </a:r>
            <a:endParaRPr lang="es-AR" dirty="0"/>
          </a:p>
          <a:p>
            <a:r>
              <a:rPr lang="en-US" dirty="0"/>
              <a:t>Vasoactive Lipids : leukotrienes and prostaglandins</a:t>
            </a:r>
            <a:endParaRPr lang="es-AR" dirty="0"/>
          </a:p>
          <a:p>
            <a:r>
              <a:rPr lang="es-AR" dirty="0" err="1"/>
              <a:t>Antimicrobial</a:t>
            </a:r>
            <a:r>
              <a:rPr lang="es-AR" dirty="0"/>
              <a:t> </a:t>
            </a:r>
            <a:r>
              <a:rPr lang="es-AR" dirty="0" err="1"/>
              <a:t>Molecules</a:t>
            </a:r>
            <a:endParaRPr lang="es-AR" dirty="0"/>
          </a:p>
          <a:p>
            <a:pPr lvl="1"/>
            <a:r>
              <a:rPr lang="en-US" dirty="0"/>
              <a:t>Peptides:  </a:t>
            </a:r>
            <a:endParaRPr lang="es-AR" dirty="0"/>
          </a:p>
          <a:p>
            <a:pPr lvl="1"/>
            <a:r>
              <a:rPr lang="en-US" dirty="0"/>
              <a:t>Lysozyme</a:t>
            </a:r>
            <a:endParaRPr lang="es-AR" dirty="0"/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3673C6D-C74B-4822-9B2C-3A53F540E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/>
              <a:t>Proinflammatory and Antimicrobial Mediators</a:t>
            </a:r>
            <a:br>
              <a:rPr lang="es-AR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585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FF240-BCF6-4A35-94AA-6EF043CE5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err="1"/>
              <a:t>Neutrophils</a:t>
            </a:r>
            <a:br>
              <a:rPr lang="es-AR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677A9-6160-4364-BB7D-DEB90937F2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production is regulated by a cytokine called granulocyte colony-stimulating factor (G-CSF) </a:t>
            </a:r>
          </a:p>
          <a:p>
            <a:r>
              <a:rPr lang="en-US" dirty="0"/>
              <a:t>P-selectin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5382EA-21C7-4BF6-A0A2-0D23BD7E58B1}"/>
              </a:ext>
            </a:extLst>
          </p:cNvPr>
          <p:cNvPicPr/>
          <p:nvPr/>
        </p:nvPicPr>
        <p:blipFill rotWithShape="1">
          <a:blip r:embed="rId2"/>
          <a:srcRect l="8696" t="26883" r="54241" b="16283"/>
          <a:stretch/>
        </p:blipFill>
        <p:spPr bwMode="auto">
          <a:xfrm>
            <a:off x="838200" y="3315874"/>
            <a:ext cx="3906719" cy="29960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EA078E-32DE-425F-A0D1-FB3AE1039660}"/>
              </a:ext>
            </a:extLst>
          </p:cNvPr>
          <p:cNvPicPr/>
          <p:nvPr/>
        </p:nvPicPr>
        <p:blipFill rotWithShape="1">
          <a:blip r:embed="rId3"/>
          <a:srcRect l="33579" t="72301" r="36581" b="9379"/>
          <a:stretch/>
        </p:blipFill>
        <p:spPr bwMode="auto">
          <a:xfrm>
            <a:off x="5324484" y="3318627"/>
            <a:ext cx="5802552" cy="27626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45818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D3F3C-38AE-4E73-97E8-18B44CBD27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Phagocytosis</a:t>
            </a:r>
            <a:endParaRPr lang="es-AR" dirty="0"/>
          </a:p>
          <a:p>
            <a:pPr marL="0" lvl="0" indent="0">
              <a:buNone/>
            </a:pPr>
            <a:r>
              <a:rPr lang="es-AR" dirty="0"/>
              <a:t>1) </a:t>
            </a:r>
            <a:r>
              <a:rPr lang="es-AR" dirty="0" err="1"/>
              <a:t>Activation</a:t>
            </a:r>
            <a:endParaRPr lang="es-AR" dirty="0"/>
          </a:p>
          <a:p>
            <a:pPr marL="0" lvl="0" indent="0">
              <a:buNone/>
            </a:pPr>
            <a:r>
              <a:rPr lang="en-US" dirty="0"/>
              <a:t>2) Chemotaxis</a:t>
            </a:r>
          </a:p>
          <a:p>
            <a:pPr marL="0" lvl="0" indent="0">
              <a:buNone/>
            </a:pPr>
            <a:r>
              <a:rPr lang="en-US" dirty="0"/>
              <a:t>3) Adherence and Opsonization</a:t>
            </a:r>
          </a:p>
          <a:p>
            <a:pPr marL="0" indent="0">
              <a:buNone/>
            </a:pPr>
            <a:r>
              <a:rPr lang="en-US" dirty="0"/>
              <a:t>4) Ingestion </a:t>
            </a:r>
            <a:endParaRPr lang="es-AR" dirty="0"/>
          </a:p>
          <a:p>
            <a:pPr marL="0" lvl="0" indent="0">
              <a:buNone/>
            </a:pPr>
            <a:r>
              <a:rPr lang="es-AR" dirty="0"/>
              <a:t>5) </a:t>
            </a:r>
            <a:r>
              <a:rPr lang="es-AR" dirty="0" err="1"/>
              <a:t>Destruction</a:t>
            </a:r>
            <a:endParaRPr lang="es-AR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4C6773-4F84-489B-979C-06A1898851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783" t="22650" r="28072" b="20321"/>
          <a:stretch/>
        </p:blipFill>
        <p:spPr>
          <a:xfrm>
            <a:off x="7480454" y="577959"/>
            <a:ext cx="3569466" cy="541521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07CDA81-347B-4EEB-B3ED-86885FE3D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s-AR" b="1" dirty="0" err="1"/>
              <a:t>Neutrophils</a:t>
            </a:r>
            <a:br>
              <a:rPr lang="es-AR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917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ED379-1BD7-4B91-8328-ECA0F5AA45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Destruction</a:t>
            </a:r>
            <a:endParaRPr lang="es-AR" sz="3600" dirty="0"/>
          </a:p>
          <a:p>
            <a:pPr marL="0" lvl="0" indent="0">
              <a:buNone/>
            </a:pPr>
            <a:r>
              <a:rPr lang="en-US" dirty="0"/>
              <a:t>1) The Respiratory Burst</a:t>
            </a:r>
          </a:p>
          <a:p>
            <a:pPr marL="0" indent="0">
              <a:buNone/>
            </a:pPr>
            <a:r>
              <a:rPr lang="en-US" dirty="0"/>
              <a:t>2) Lytic Enzymes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A2472D-70AB-4E76-B2A3-D7D68957A0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801" t="24652" r="28705" b="20642"/>
          <a:stretch/>
        </p:blipFill>
        <p:spPr>
          <a:xfrm>
            <a:off x="4671151" y="1690688"/>
            <a:ext cx="3327094" cy="43576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45B69C-F830-4DBB-9E6C-0BA254E9C8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801" t="24653" r="32319" b="36551"/>
          <a:stretch/>
        </p:blipFill>
        <p:spPr>
          <a:xfrm>
            <a:off x="8155159" y="1690688"/>
            <a:ext cx="3936081" cy="246267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BEDEA8D-10F2-4C94-82E7-0FF66CD23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s-AR" b="1" dirty="0" err="1"/>
              <a:t>Neutrophils</a:t>
            </a:r>
            <a:br>
              <a:rPr lang="es-AR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781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235E8-D7AA-48E7-A43D-CAB516823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Macrophages</a:t>
            </a:r>
            <a:br>
              <a:rPr lang="es-AR" dirty="0"/>
            </a:b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8BE1079-05C3-4C7D-BBC9-EAAA231D54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166" t="26404" r="29255" b="23972"/>
          <a:stretch/>
        </p:blipFill>
        <p:spPr>
          <a:xfrm>
            <a:off x="6180463" y="1410158"/>
            <a:ext cx="5783856" cy="37046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AA9632-B31D-4FF8-B905-972AB852CA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361" t="19438" r="34669" b="11646"/>
          <a:stretch/>
        </p:blipFill>
        <p:spPr>
          <a:xfrm>
            <a:off x="838200" y="1410158"/>
            <a:ext cx="4263529" cy="472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3452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96367A-C129-4647-A08C-DB24BBA1E2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ECD410-C656-469E-A804-F7B1E7AA70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505" t="28112" r="21657" b="23052"/>
          <a:stretch/>
        </p:blipFill>
        <p:spPr>
          <a:xfrm>
            <a:off x="2964455" y="1313551"/>
            <a:ext cx="6443769" cy="423089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D1C2BAC-8A1E-4872-9BB8-195DBCEC2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/>
              <a:t>Macrophages</a:t>
            </a:r>
            <a:br>
              <a:rPr lang="es-AR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939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5E4FC-4D4C-4711-8A1F-FCD207485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257800" cy="4351338"/>
          </a:xfrm>
        </p:spPr>
        <p:txBody>
          <a:bodyPr/>
          <a:lstStyle/>
          <a:p>
            <a:r>
              <a:rPr lang="en-US" dirty="0"/>
              <a:t>Sickness Behavior</a:t>
            </a:r>
            <a:endParaRPr lang="es-AR" dirty="0"/>
          </a:p>
          <a:p>
            <a:r>
              <a:rPr lang="es-AR" dirty="0" err="1"/>
              <a:t>Metabolic</a:t>
            </a:r>
            <a:r>
              <a:rPr lang="es-AR" dirty="0"/>
              <a:t> </a:t>
            </a:r>
            <a:r>
              <a:rPr lang="es-AR" dirty="0" err="1"/>
              <a:t>Changes</a:t>
            </a:r>
            <a:endParaRPr lang="es-AR" dirty="0"/>
          </a:p>
          <a:p>
            <a:r>
              <a:rPr lang="es-AR" dirty="0" err="1"/>
              <a:t>Acute-Phase</a:t>
            </a:r>
            <a:r>
              <a:rPr lang="es-AR" dirty="0"/>
              <a:t> </a:t>
            </a:r>
            <a:r>
              <a:rPr lang="es-AR" dirty="0" err="1"/>
              <a:t>Proteins</a:t>
            </a:r>
            <a:endParaRPr lang="es-AR" dirty="0"/>
          </a:p>
          <a:p>
            <a:r>
              <a:rPr lang="en-US" dirty="0"/>
              <a:t>Soluble Pattern-Recognition Receptors</a:t>
            </a:r>
            <a:endParaRPr lang="es-AR" dirty="0"/>
          </a:p>
          <a:p>
            <a:r>
              <a:rPr lang="es-AR" dirty="0" err="1"/>
              <a:t>Iron-Binding</a:t>
            </a:r>
            <a:r>
              <a:rPr lang="es-AR" dirty="0"/>
              <a:t> </a:t>
            </a:r>
            <a:r>
              <a:rPr lang="es-AR" dirty="0" err="1"/>
              <a:t>Molecules</a:t>
            </a:r>
            <a:endParaRPr lang="es-AR" dirty="0"/>
          </a:p>
          <a:p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566E357-1D7C-46AB-8289-8D4C713507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309" t="33746" r="24642" b="13799"/>
          <a:stretch/>
        </p:blipFill>
        <p:spPr>
          <a:xfrm>
            <a:off x="6096000" y="1825625"/>
            <a:ext cx="5633329" cy="345929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EF57CCF-FB6B-444D-B6A1-5866628E4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/>
              <a:t>Systemic Responses to Inflammation</a:t>
            </a:r>
            <a:br>
              <a:rPr lang="es-AR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156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1DFF553-A54B-41DA-8A8F-1C66C27F06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856" t="24652" r="27620" b="28514"/>
          <a:stretch/>
        </p:blipFill>
        <p:spPr>
          <a:xfrm>
            <a:off x="2311705" y="1917610"/>
            <a:ext cx="7385295" cy="400946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749E5C4-1881-4708-B53B-1CE217DEA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/>
              <a:t>Systemic Responses to Inflammation</a:t>
            </a:r>
            <a:br>
              <a:rPr lang="es-AR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0026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5B121-7FFC-49C5-A939-A104FA7D1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270214" cy="1325563"/>
          </a:xfrm>
        </p:spPr>
        <p:txBody>
          <a:bodyPr/>
          <a:lstStyle/>
          <a:p>
            <a:r>
              <a:rPr lang="en-US" dirty="0"/>
              <a:t>Systemic Inflammatory Response Syndrome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80443-EFC9-42FA-8269-02DD510577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358349" cy="4351338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massive tissue damage </a:t>
            </a:r>
            <a:r>
              <a:rPr lang="en-US" dirty="0">
                <a:sym typeface="Wingdings" panose="05000000000000000000" pitchFamily="2" charset="2"/>
              </a:rPr>
              <a:t> e</a:t>
            </a:r>
            <a:r>
              <a:rPr lang="en-US" dirty="0"/>
              <a:t>xcessive amounts of cytokines, HMGB1, mitochondrial components, and oxidants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bloodstream and trigger SIRS</a:t>
            </a:r>
            <a:endParaRPr lang="es-AR" dirty="0"/>
          </a:p>
          <a:p>
            <a:pPr lvl="0"/>
            <a:r>
              <a:rPr lang="en-US" dirty="0"/>
              <a:t>Released DAMPs activate sentinel cells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very large quantities of inflammatory mediators</a:t>
            </a:r>
          </a:p>
          <a:p>
            <a:pPr lvl="0"/>
            <a:r>
              <a:rPr lang="en-US" dirty="0"/>
              <a:t>TNF-</a:t>
            </a:r>
            <a:r>
              <a:rPr lang="es-AR" dirty="0"/>
              <a:t>α</a:t>
            </a:r>
            <a:r>
              <a:rPr lang="en-US" dirty="0"/>
              <a:t>, IFN-</a:t>
            </a:r>
            <a:r>
              <a:rPr lang="es-AR" dirty="0"/>
              <a:t>γ</a:t>
            </a:r>
            <a:r>
              <a:rPr lang="en-US" dirty="0"/>
              <a:t>, CXCL8, and IL-6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trigger the activation of additional T cells and the release of additional cytokines, leading to even more cell destruction</a:t>
            </a:r>
            <a:endParaRPr lang="es-AR" dirty="0"/>
          </a:p>
          <a:p>
            <a:pPr lvl="0"/>
            <a:r>
              <a:rPr lang="en-US" dirty="0"/>
              <a:t>cytokine storm- it’s real bad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CD2DC2-F627-4D95-8A86-4F2877E1C9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27" t="20884" r="52651" b="20000"/>
          <a:stretch/>
        </p:blipFill>
        <p:spPr>
          <a:xfrm>
            <a:off x="8449938" y="1027906"/>
            <a:ext cx="3415229" cy="556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9120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9AD26-EFA5-4C61-8509-5F8BBFD69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err="1"/>
              <a:t>Bacterial</a:t>
            </a:r>
            <a:r>
              <a:rPr lang="es-AR" b="1" dirty="0"/>
              <a:t> </a:t>
            </a:r>
            <a:r>
              <a:rPr lang="es-AR" b="1" dirty="0" err="1"/>
              <a:t>Septic</a:t>
            </a:r>
            <a:r>
              <a:rPr lang="es-AR" b="1" dirty="0"/>
              <a:t> Shock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17E60-0820-4EAC-8156-F9BA747CEB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61177"/>
            <a:ext cx="7699872" cy="5522627"/>
          </a:xfrm>
        </p:spPr>
        <p:txBody>
          <a:bodyPr>
            <a:noAutofit/>
          </a:bodyPr>
          <a:lstStyle/>
          <a:p>
            <a:pPr lvl="0"/>
            <a:r>
              <a:rPr lang="en-US" sz="2000" dirty="0"/>
              <a:t>Severe infections, </a:t>
            </a:r>
            <a:r>
              <a:rPr lang="en-US" sz="2000" dirty="0">
                <a:sym typeface="Wingdings" panose="05000000000000000000" pitchFamily="2" charset="2"/>
              </a:rPr>
              <a:t> </a:t>
            </a:r>
            <a:r>
              <a:rPr lang="en-US" sz="2000" dirty="0"/>
              <a:t>HMGB1, TNF-</a:t>
            </a:r>
            <a:r>
              <a:rPr lang="es-AR" sz="2000" dirty="0"/>
              <a:t>α, </a:t>
            </a:r>
            <a:r>
              <a:rPr lang="en-US" sz="2000" dirty="0"/>
              <a:t>IL-1</a:t>
            </a:r>
            <a:r>
              <a:rPr lang="es-AR" sz="2000" dirty="0"/>
              <a:t>β</a:t>
            </a:r>
            <a:r>
              <a:rPr lang="en-US" sz="2000" dirty="0"/>
              <a:t>, IFN-</a:t>
            </a:r>
            <a:r>
              <a:rPr lang="es-AR" sz="2000" dirty="0"/>
              <a:t>γ</a:t>
            </a:r>
            <a:r>
              <a:rPr lang="en-US" sz="2000" dirty="0"/>
              <a:t>, IL-6</a:t>
            </a:r>
            <a:endParaRPr lang="es-AR" sz="2000" dirty="0"/>
          </a:p>
          <a:p>
            <a:pPr lvl="0"/>
            <a:r>
              <a:rPr lang="en-US" sz="2000" dirty="0"/>
              <a:t>NOS2 </a:t>
            </a:r>
            <a:r>
              <a:rPr lang="en-US" sz="2000" dirty="0">
                <a:sym typeface="Wingdings" panose="05000000000000000000" pitchFamily="2" charset="2"/>
              </a:rPr>
              <a:t> NO </a:t>
            </a:r>
            <a:r>
              <a:rPr lang="en-US" sz="2000" dirty="0"/>
              <a:t>and of COX-2 </a:t>
            </a:r>
            <a:r>
              <a:rPr lang="en-US" sz="2000" dirty="0">
                <a:sym typeface="Wingdings" panose="05000000000000000000" pitchFamily="2" charset="2"/>
              </a:rPr>
              <a:t> </a:t>
            </a:r>
            <a:r>
              <a:rPr lang="en-US" sz="2000" dirty="0"/>
              <a:t>PG and LT synthesis</a:t>
            </a:r>
            <a:endParaRPr lang="es-AR" sz="2000" dirty="0"/>
          </a:p>
          <a:p>
            <a:pPr lvl="0"/>
            <a:r>
              <a:rPr lang="en-US" sz="2000" dirty="0"/>
              <a:t>Acidosis, fever, lactate release in tissues, hypotension, elevation of plasma catecholamines </a:t>
            </a:r>
            <a:r>
              <a:rPr lang="en-US" sz="2000" dirty="0">
                <a:sym typeface="Wingdings" panose="05000000000000000000" pitchFamily="2" charset="2"/>
              </a:rPr>
              <a:t> tissue damage</a:t>
            </a:r>
            <a:endParaRPr lang="es-AR" sz="2000" dirty="0"/>
          </a:p>
          <a:p>
            <a:pPr lvl="0"/>
            <a:r>
              <a:rPr lang="en-US" sz="2000" dirty="0"/>
              <a:t>Tissue damage + systemic inflammation + release of damaged cell fragments </a:t>
            </a:r>
            <a:r>
              <a:rPr lang="en-US" sz="2000" dirty="0">
                <a:sym typeface="Wingdings" panose="05000000000000000000" pitchFamily="2" charset="2"/>
              </a:rPr>
              <a:t> </a:t>
            </a:r>
            <a:r>
              <a:rPr lang="en-US" sz="2000" dirty="0"/>
              <a:t>TF gets expressed in excess </a:t>
            </a:r>
            <a:r>
              <a:rPr lang="en-US" sz="2000" dirty="0">
                <a:sym typeface="Wingdings" panose="05000000000000000000" pitchFamily="2" charset="2"/>
              </a:rPr>
              <a:t> </a:t>
            </a:r>
            <a:r>
              <a:rPr lang="en-US" sz="2000" dirty="0" err="1">
                <a:sym typeface="Wingdings" panose="05000000000000000000" pitchFamily="2" charset="2"/>
              </a:rPr>
              <a:t>coag</a:t>
            </a:r>
            <a:r>
              <a:rPr lang="en-US" sz="2000" dirty="0">
                <a:sym typeface="Wingdings" panose="05000000000000000000" pitchFamily="2" charset="2"/>
              </a:rPr>
              <a:t> starts</a:t>
            </a:r>
            <a:endParaRPr lang="en-US" sz="2000" dirty="0"/>
          </a:p>
          <a:p>
            <a:pPr lvl="0"/>
            <a:r>
              <a:rPr lang="en-US" sz="2000" dirty="0"/>
              <a:t>Vascular endothelial cell apoptosis </a:t>
            </a:r>
            <a:r>
              <a:rPr lang="en-US" sz="2000" dirty="0">
                <a:sym typeface="Wingdings" panose="05000000000000000000" pitchFamily="2" charset="2"/>
              </a:rPr>
              <a:t></a:t>
            </a:r>
            <a:r>
              <a:rPr lang="en-US" sz="2000" dirty="0"/>
              <a:t> detachment from the basement membrane</a:t>
            </a:r>
            <a:endParaRPr lang="es-AR" sz="2000" dirty="0"/>
          </a:p>
          <a:p>
            <a:pPr lvl="0"/>
            <a:r>
              <a:rPr lang="en-US" sz="2000" dirty="0"/>
              <a:t>Activation of vascular endothelial cells </a:t>
            </a:r>
            <a:r>
              <a:rPr lang="en-US" sz="2000" dirty="0">
                <a:sym typeface="Wingdings" panose="05000000000000000000" pitchFamily="2" charset="2"/>
              </a:rPr>
              <a:t> </a:t>
            </a:r>
            <a:r>
              <a:rPr lang="en-US" sz="2000" dirty="0"/>
              <a:t>procoagulant </a:t>
            </a:r>
          </a:p>
          <a:p>
            <a:pPr lvl="0"/>
            <a:r>
              <a:rPr lang="en-US" sz="2000" dirty="0"/>
              <a:t>NO </a:t>
            </a:r>
            <a:r>
              <a:rPr lang="en-US" sz="2000" dirty="0">
                <a:sym typeface="Wingdings" panose="05000000000000000000" pitchFamily="2" charset="2"/>
              </a:rPr>
              <a:t> </a:t>
            </a:r>
            <a:r>
              <a:rPr lang="en-US" sz="2000" dirty="0"/>
              <a:t>vasodilation </a:t>
            </a:r>
            <a:r>
              <a:rPr lang="en-US" sz="2000" dirty="0">
                <a:sym typeface="Wingdings" panose="05000000000000000000" pitchFamily="2" charset="2"/>
              </a:rPr>
              <a:t> hypotension + increased permeability </a:t>
            </a:r>
            <a:endParaRPr lang="es-AR" sz="2000" dirty="0"/>
          </a:p>
          <a:p>
            <a:pPr lvl="0"/>
            <a:r>
              <a:rPr lang="en-US" sz="2000" dirty="0"/>
              <a:t>reduced AT synthesis + reduced fibrinolysis (increased synthesis of inhibitors of plasminogen activator)</a:t>
            </a:r>
          </a:p>
          <a:p>
            <a:pPr lvl="0"/>
            <a:endParaRPr lang="es-AR" sz="2000" dirty="0"/>
          </a:p>
          <a:p>
            <a:pPr lvl="0"/>
            <a:r>
              <a:rPr lang="en-US" sz="2000" dirty="0"/>
              <a:t>MODS ensues - Oopsie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10B7C1-E97C-42B8-B1A8-927C1D8F7E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277" t="22811" r="43253" b="28514"/>
          <a:stretch/>
        </p:blipFill>
        <p:spPr>
          <a:xfrm>
            <a:off x="8781411" y="275422"/>
            <a:ext cx="3410589" cy="339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252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F4D0EB-8FC2-4F01-964D-497E34064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947" y="525635"/>
            <a:ext cx="7435467" cy="6062452"/>
          </a:xfrm>
        </p:spPr>
        <p:txBody>
          <a:bodyPr>
            <a:normAutofit/>
          </a:bodyPr>
          <a:lstStyle/>
          <a:p>
            <a:r>
              <a:rPr lang="en-US" dirty="0"/>
              <a:t>Innate immune system activated and recognizes alarm signals generated by  invading microorganisms (exogenous signals) or by dead and dying cells (endogenous signals)</a:t>
            </a:r>
          </a:p>
          <a:p>
            <a:pPr marL="0" indent="0">
              <a:buNone/>
            </a:pPr>
            <a:endParaRPr lang="es-AR" dirty="0"/>
          </a:p>
          <a:p>
            <a:pPr lvl="0"/>
            <a:r>
              <a:rPr lang="en-US" dirty="0"/>
              <a:t>Exogenous signals - molecules produced by microbial invaders: </a:t>
            </a:r>
            <a:r>
              <a:rPr lang="en-US" b="1" dirty="0"/>
              <a:t>pathogen-associated molecular patterns</a:t>
            </a:r>
            <a:r>
              <a:rPr lang="en-US" dirty="0"/>
              <a:t> (PAMPs)</a:t>
            </a:r>
          </a:p>
          <a:p>
            <a:pPr marL="0" lvl="0" indent="0">
              <a:buNone/>
            </a:pPr>
            <a:endParaRPr lang="es-AR" dirty="0"/>
          </a:p>
          <a:p>
            <a:pPr lvl="0"/>
            <a:r>
              <a:rPr lang="en-US" dirty="0"/>
              <a:t>Endogenous signals - released from damaged, dead, or dying cells: </a:t>
            </a:r>
            <a:r>
              <a:rPr lang="en-US" b="1" dirty="0"/>
              <a:t>damage-associated molecular patterns</a:t>
            </a:r>
            <a:r>
              <a:rPr lang="en-US" dirty="0"/>
              <a:t> (DAMPs)</a:t>
            </a:r>
            <a:endParaRPr lang="es-AR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77FC54-95F1-4C64-8749-8C05D995FA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217" t="22977" r="52470" b="13574"/>
          <a:stretch/>
        </p:blipFill>
        <p:spPr>
          <a:xfrm>
            <a:off x="8291027" y="690887"/>
            <a:ext cx="3441936" cy="5269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0154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EE2EC-EE75-4EEC-89E3-05294DF08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err="1"/>
              <a:t>Innate</a:t>
            </a:r>
            <a:r>
              <a:rPr lang="es-AR" dirty="0"/>
              <a:t> </a:t>
            </a:r>
            <a:r>
              <a:rPr lang="es-AR" dirty="0" err="1"/>
              <a:t>Immunity</a:t>
            </a:r>
            <a:r>
              <a:rPr lang="es-AR" dirty="0"/>
              <a:t>: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Complement</a:t>
            </a:r>
            <a:r>
              <a:rPr lang="es-AR" dirty="0"/>
              <a:t> </a:t>
            </a:r>
            <a:r>
              <a:rPr lang="es-AR" dirty="0" err="1"/>
              <a:t>System</a:t>
            </a:r>
            <a:br>
              <a:rPr lang="es-AR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1FC771-E6B3-4F00-BA07-FFAF42DCE3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Three major steps are involved. </a:t>
            </a:r>
          </a:p>
          <a:p>
            <a:pPr lvl="1"/>
            <a:r>
              <a:rPr lang="en-US" dirty="0"/>
              <a:t>Activation</a:t>
            </a:r>
          </a:p>
          <a:p>
            <a:pPr lvl="1"/>
            <a:r>
              <a:rPr lang="en-US" dirty="0"/>
              <a:t>C3b generation</a:t>
            </a:r>
          </a:p>
          <a:p>
            <a:pPr lvl="1"/>
            <a:r>
              <a:rPr lang="en-US" dirty="0"/>
              <a:t>Amplification</a:t>
            </a:r>
          </a:p>
          <a:p>
            <a:pPr lvl="0"/>
            <a:r>
              <a:rPr lang="en-US" dirty="0"/>
              <a:t>All steps carefully regulated</a:t>
            </a:r>
            <a:endParaRPr lang="es-AR" sz="3600" dirty="0"/>
          </a:p>
          <a:p>
            <a:pPr lvl="0"/>
            <a:r>
              <a:rPr lang="en-US" dirty="0"/>
              <a:t>first step - three different mechanisms</a:t>
            </a:r>
            <a:endParaRPr lang="es-AR" sz="3600" dirty="0"/>
          </a:p>
          <a:p>
            <a:pPr lvl="1"/>
            <a:r>
              <a:rPr lang="en-US" dirty="0"/>
              <a:t>Alternative and lectin pathways - microbial carbohydrates</a:t>
            </a:r>
            <a:endParaRPr lang="es-AR" sz="3200" dirty="0"/>
          </a:p>
          <a:p>
            <a:pPr lvl="1"/>
            <a:r>
              <a:rPr lang="en-US" dirty="0"/>
              <a:t>Classical pathway - antibodies</a:t>
            </a:r>
            <a:endParaRPr lang="es-AR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1561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1A1B397-9B4D-40CA-B4E3-4C0372C7CCF5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l="48161" t="30214" r="27088" b="9622"/>
          <a:stretch/>
        </p:blipFill>
        <p:spPr bwMode="auto">
          <a:xfrm>
            <a:off x="4203241" y="1122191"/>
            <a:ext cx="3785518" cy="52309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60DE03D-547F-4D6B-A4AB-44C3649A1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s-AR" dirty="0" err="1"/>
              <a:t>Innate</a:t>
            </a:r>
            <a:r>
              <a:rPr lang="es-AR" dirty="0"/>
              <a:t> </a:t>
            </a:r>
            <a:r>
              <a:rPr lang="es-AR" dirty="0" err="1"/>
              <a:t>Immunity</a:t>
            </a:r>
            <a:r>
              <a:rPr lang="es-AR" dirty="0"/>
              <a:t>: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Complement</a:t>
            </a:r>
            <a:r>
              <a:rPr lang="es-AR" dirty="0"/>
              <a:t> </a:t>
            </a:r>
            <a:r>
              <a:rPr lang="es-AR" dirty="0" err="1"/>
              <a:t>System</a:t>
            </a:r>
            <a:br>
              <a:rPr lang="es-AR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6832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CED71-6E16-466E-81B4-FCAEA3A50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6475"/>
          </a:xfrm>
        </p:spPr>
        <p:txBody>
          <a:bodyPr>
            <a:normAutofit fontScale="90000"/>
          </a:bodyPr>
          <a:lstStyle/>
          <a:p>
            <a:r>
              <a:rPr lang="en-US" dirty="0"/>
              <a:t>The Alternative Pathway</a:t>
            </a:r>
            <a:br>
              <a:rPr lang="es-AR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9260C-8183-4DC6-953B-3E6E0C6A0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microbial cell walls interact with complement components in the bloodstream.</a:t>
            </a:r>
            <a:endParaRPr lang="es-AR" sz="3600" dirty="0"/>
          </a:p>
          <a:p>
            <a:pPr lvl="0"/>
            <a:r>
              <a:rPr lang="en-US" dirty="0"/>
              <a:t>C3. </a:t>
            </a:r>
            <a:endParaRPr lang="es-AR" sz="3600" dirty="0"/>
          </a:p>
          <a:p>
            <a:pPr lvl="1"/>
            <a:r>
              <a:rPr lang="en-US" dirty="0"/>
              <a:t>C3: disulfide-linked heterodimer with </a:t>
            </a:r>
            <a:r>
              <a:rPr lang="es-AR" dirty="0"/>
              <a:t>α </a:t>
            </a:r>
            <a:r>
              <a:rPr lang="en-US" dirty="0"/>
              <a:t>and </a:t>
            </a:r>
            <a:r>
              <a:rPr lang="es-AR" dirty="0"/>
              <a:t>β </a:t>
            </a:r>
            <a:r>
              <a:rPr lang="en-US" dirty="0"/>
              <a:t>chains</a:t>
            </a:r>
            <a:endParaRPr lang="es-AR" sz="3200" dirty="0"/>
          </a:p>
          <a:p>
            <a:pPr lvl="1"/>
            <a:r>
              <a:rPr lang="en-US" dirty="0"/>
              <a:t>highly reactive thioester side chain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C4189B-79A8-470C-8450-9D76759401A4}"/>
              </a:ext>
            </a:extLst>
          </p:cNvPr>
          <p:cNvPicPr/>
          <p:nvPr/>
        </p:nvPicPr>
        <p:blipFill rotWithShape="1">
          <a:blip r:embed="rId2"/>
          <a:srcRect l="15652" t="21407" r="21991" b="16988"/>
          <a:stretch/>
        </p:blipFill>
        <p:spPr bwMode="auto">
          <a:xfrm>
            <a:off x="6261101" y="1503362"/>
            <a:ext cx="5713412" cy="35608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93659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8D6FB-FBC6-476B-9E0F-530759DCE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Lectin Pathway</a:t>
            </a:r>
            <a:br>
              <a:rPr lang="es-AR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242600-9470-4676-A660-C9A9B16AA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77000" cy="4351338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Triggered by PAMPs</a:t>
            </a:r>
            <a:endParaRPr lang="es-AR" dirty="0"/>
          </a:p>
          <a:p>
            <a:pPr lvl="0"/>
            <a:r>
              <a:rPr lang="en-US" dirty="0"/>
              <a:t>MBL </a:t>
            </a:r>
          </a:p>
          <a:p>
            <a:pPr lvl="0"/>
            <a:r>
              <a:rPr lang="en-US" dirty="0"/>
              <a:t>It does not bind to mammalian glycoproteins</a:t>
            </a:r>
            <a:endParaRPr lang="es-AR" dirty="0"/>
          </a:p>
          <a:p>
            <a:pPr lvl="0"/>
            <a:r>
              <a:rPr lang="en-US" dirty="0"/>
              <a:t>The MBL–MASP-2 pathway is ancient </a:t>
            </a:r>
            <a:endParaRPr lang="es-AR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89157D-8746-4BF6-AB4B-87C5F5EA8D2F}"/>
              </a:ext>
            </a:extLst>
          </p:cNvPr>
          <p:cNvPicPr/>
          <p:nvPr/>
        </p:nvPicPr>
        <p:blipFill rotWithShape="1">
          <a:blip r:embed="rId2"/>
          <a:srcRect l="40402" t="28311" r="22383" b="24364"/>
          <a:stretch/>
        </p:blipFill>
        <p:spPr bwMode="auto">
          <a:xfrm>
            <a:off x="6680200" y="1825625"/>
            <a:ext cx="5160645" cy="31267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528076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00F7D-C8DE-4C50-B419-AA15C9601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Classical Pathway</a:t>
            </a:r>
            <a:br>
              <a:rPr lang="es-AR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A64D5-85E6-476C-99EB-79A3D3021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Triggered by clusters of antibody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8E4116-69A0-4FD0-B8C8-3FBEB5BAF5FE}"/>
              </a:ext>
            </a:extLst>
          </p:cNvPr>
          <p:cNvPicPr/>
          <p:nvPr/>
        </p:nvPicPr>
        <p:blipFill rotWithShape="1">
          <a:blip r:embed="rId2"/>
          <a:srcRect l="22743" t="28544" r="18913" b="11762"/>
          <a:stretch/>
        </p:blipFill>
        <p:spPr bwMode="auto">
          <a:xfrm>
            <a:off x="1993900" y="2338863"/>
            <a:ext cx="8204199" cy="40762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372816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47D9B-F500-4FA3-8058-6AE2FCDCD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Amplification Pathway</a:t>
            </a:r>
            <a:br>
              <a:rPr lang="es-AR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91A724-EBAA-4F86-B634-85410278CA83}"/>
              </a:ext>
            </a:extLst>
          </p:cNvPr>
          <p:cNvPicPr/>
          <p:nvPr/>
        </p:nvPicPr>
        <p:blipFill rotWithShape="1">
          <a:blip r:embed="rId2"/>
          <a:srcRect l="26355" t="18076" r="51838" b="21272"/>
          <a:stretch/>
        </p:blipFill>
        <p:spPr bwMode="auto">
          <a:xfrm>
            <a:off x="838200" y="1328737"/>
            <a:ext cx="4164965" cy="43961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E33D5F5-6027-4FA0-B52C-8FB3A2EB220A}"/>
              </a:ext>
            </a:extLst>
          </p:cNvPr>
          <p:cNvPicPr/>
          <p:nvPr/>
        </p:nvPicPr>
        <p:blipFill rotWithShape="1">
          <a:blip r:embed="rId2"/>
          <a:srcRect l="47893" t="17600" r="29894" b="40301"/>
          <a:stretch/>
        </p:blipFill>
        <p:spPr bwMode="auto">
          <a:xfrm>
            <a:off x="5778500" y="1328736"/>
            <a:ext cx="4584699" cy="43961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485613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70D22-77AD-4D27-8486-EF015DF46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Cell Signaling: Cytokines and Their Receptors </a:t>
            </a:r>
            <a:br>
              <a:rPr lang="es-AR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7745AF-DB15-4870-AE32-F455395721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146" t="18889" r="10312" b="22592"/>
          <a:stretch/>
        </p:blipFill>
        <p:spPr>
          <a:xfrm>
            <a:off x="533400" y="1422400"/>
            <a:ext cx="4699000" cy="4013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0CC6471-7479-4A97-A095-A25013ADEA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333" t="26621" r="29792" b="29630"/>
          <a:stretch/>
        </p:blipFill>
        <p:spPr>
          <a:xfrm>
            <a:off x="6477000" y="1422400"/>
            <a:ext cx="4051300" cy="4557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8701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AB7A2-1AEF-4E33-A488-4D9217789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AA41D-3450-46A9-BAC2-A09C8BB6EE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F26223-EAF9-4790-88E3-63F4CD9988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08" t="20556" r="41875" b="22777"/>
          <a:stretch/>
        </p:blipFill>
        <p:spPr>
          <a:xfrm>
            <a:off x="3175000" y="681037"/>
            <a:ext cx="5842000" cy="491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0395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3AB81-8BD1-482B-B82F-BC8267BC9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Sources: </a:t>
            </a:r>
            <a:br>
              <a:rPr lang="en-US" dirty="0"/>
            </a:br>
            <a:r>
              <a:rPr lang="en-US" dirty="0"/>
              <a:t>- Tizard – Veterinary immunology (in box)</a:t>
            </a:r>
          </a:p>
        </p:txBody>
      </p:sp>
    </p:spTree>
    <p:extLst>
      <p:ext uri="{BB962C8B-B14F-4D97-AF65-F5344CB8AC3E}">
        <p14:creationId xmlns:p14="http://schemas.microsoft.com/office/powerpoint/2010/main" val="4114376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A509F-FACD-4B9D-88D9-63ECB4F21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Toll-like Receptors</a:t>
            </a:r>
            <a:br>
              <a:rPr lang="es-AR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C71A7-5392-4BD3-9589-D1FEA12DCE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1855"/>
            <a:ext cx="6488017" cy="496510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Expressed by many different cell types: expressed on sentinel cells located on or near the surface of the body. Sentinel cells </a:t>
            </a:r>
          </a:p>
          <a:p>
            <a:endParaRPr lang="en-US" dirty="0"/>
          </a:p>
          <a:p>
            <a:r>
              <a:rPr lang="en-US" dirty="0"/>
              <a:t>Transmembrane glycoprotein </a:t>
            </a:r>
          </a:p>
          <a:p>
            <a:endParaRPr lang="en-US" dirty="0"/>
          </a:p>
          <a:p>
            <a:r>
              <a:rPr lang="en-US" dirty="0"/>
              <a:t>When a PAMP binds to its corresponding TLR, signals are passed to the cell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Three major proteins:</a:t>
            </a:r>
          </a:p>
          <a:p>
            <a:pPr lvl="1"/>
            <a:r>
              <a:rPr lang="en-US" dirty="0"/>
              <a:t>IL-1</a:t>
            </a:r>
          </a:p>
          <a:p>
            <a:pPr lvl="1"/>
            <a:r>
              <a:rPr lang="en-US" dirty="0"/>
              <a:t> IL-6</a:t>
            </a:r>
          </a:p>
          <a:p>
            <a:pPr lvl="1"/>
            <a:r>
              <a:rPr lang="en-US" dirty="0"/>
              <a:t>TNF-</a:t>
            </a:r>
            <a:r>
              <a:rPr lang="es-AR" dirty="0"/>
              <a:t>α</a:t>
            </a:r>
          </a:p>
          <a:p>
            <a:r>
              <a:rPr lang="en-US" dirty="0"/>
              <a:t>regulate the activities of cells involved in the defense of the body</a:t>
            </a:r>
            <a:endParaRPr lang="es-AR" dirty="0"/>
          </a:p>
          <a:p>
            <a:pPr marL="0" indent="0">
              <a:buNone/>
            </a:pPr>
            <a:endParaRPr lang="es-AR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A4CB66-BCF1-451F-A232-F745FCBC0D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289" t="24653" r="50000" b="24338"/>
          <a:stretch/>
        </p:blipFill>
        <p:spPr>
          <a:xfrm>
            <a:off x="7601638" y="788417"/>
            <a:ext cx="4180096" cy="5281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952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EA6A6-1757-49AD-9BC0-64C145520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PAMPS</a:t>
            </a:r>
            <a:br>
              <a:rPr lang="es-AR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60BDED-BD57-4C07-8AE7-D8D3711F6C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dirty="0"/>
              <a:t>conserved molecular structures (or patterns) that occur in a diverse range of potential microbial invaders</a:t>
            </a:r>
          </a:p>
          <a:p>
            <a:pPr marL="0" lvl="0" indent="0">
              <a:buNone/>
            </a:pPr>
            <a:endParaRPr lang="es-AR" sz="2000" dirty="0"/>
          </a:p>
          <a:p>
            <a:pPr lvl="1"/>
            <a:r>
              <a:rPr lang="en-US" sz="2000" dirty="0"/>
              <a:t>Bacterial LPS: LPS links to MD-2 (myeloid differentiation factor-2), LPS-binding protein (LBP), and CD14</a:t>
            </a:r>
            <a:endParaRPr lang="es-AR" sz="2000" dirty="0"/>
          </a:p>
          <a:p>
            <a:pPr lvl="1"/>
            <a:r>
              <a:rPr lang="en-US" sz="2000" dirty="0"/>
              <a:t>Bacterial Peptidoglycans: Several PRRs can recognize these peptidoglycans, including some TLRs, NODs, and CD14</a:t>
            </a:r>
            <a:endParaRPr lang="es-AR" sz="2000" dirty="0"/>
          </a:p>
          <a:p>
            <a:pPr lvl="1"/>
            <a:r>
              <a:rPr lang="es-AR" sz="2000" dirty="0" err="1"/>
              <a:t>Bacterial</a:t>
            </a:r>
            <a:r>
              <a:rPr lang="es-AR" sz="2000" dirty="0"/>
              <a:t> DNA</a:t>
            </a:r>
          </a:p>
          <a:p>
            <a:pPr lvl="1"/>
            <a:r>
              <a:rPr lang="es-AR" sz="2000" dirty="0"/>
              <a:t>Viral </a:t>
            </a:r>
            <a:r>
              <a:rPr lang="es-AR" sz="2000" dirty="0" err="1"/>
              <a:t>Nucleic</a:t>
            </a:r>
            <a:r>
              <a:rPr lang="es-AR" sz="2000" dirty="0"/>
              <a:t> </a:t>
            </a:r>
            <a:r>
              <a:rPr lang="es-AR" sz="2000" dirty="0" err="1"/>
              <a:t>Acids</a:t>
            </a:r>
            <a:endParaRPr lang="es-AR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843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85FC3-5CDE-4F40-89CE-9D1D1C156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DAMPS or alarmins</a:t>
            </a:r>
            <a:br>
              <a:rPr lang="es-AR" sz="5400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82B140-AAED-47C9-B7C9-97EE5F52C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7277"/>
            <a:ext cx="6454966" cy="4689686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dirty="0"/>
              <a:t>molecules that escape from dead, dying, and damaged tissues</a:t>
            </a:r>
            <a:endParaRPr lang="es-AR" sz="3600" dirty="0"/>
          </a:p>
          <a:p>
            <a:pPr lvl="0"/>
            <a:r>
              <a:rPr lang="en-US" dirty="0"/>
              <a:t>released when cells die (intracellular) or generated when connective tissue is damaged (extracellular)</a:t>
            </a:r>
            <a:endParaRPr lang="es-AR" sz="3600" dirty="0"/>
          </a:p>
          <a:p>
            <a:pPr lvl="0"/>
            <a:r>
              <a:rPr lang="en-US" dirty="0"/>
              <a:t>potent antimicrobial properties. Others may recruit and activate cells</a:t>
            </a:r>
            <a:endParaRPr lang="es-AR" sz="3600" dirty="0"/>
          </a:p>
          <a:p>
            <a:pPr lvl="0"/>
            <a:r>
              <a:rPr lang="en-US" dirty="0"/>
              <a:t>One of the most important intracellular DAMPs is called </a:t>
            </a:r>
            <a:r>
              <a:rPr lang="en-US" b="1" dirty="0"/>
              <a:t>high mobility group box protein-1</a:t>
            </a:r>
            <a:r>
              <a:rPr lang="en-US" dirty="0"/>
              <a:t> (HMGB1). </a:t>
            </a:r>
            <a:endParaRPr lang="es-AR" sz="3600" dirty="0"/>
          </a:p>
          <a:p>
            <a:pPr lvl="1"/>
            <a:r>
              <a:rPr lang="en-US" dirty="0"/>
              <a:t>Normally binds DNA molecules and ensures that they fold correctly. However, HMGB1 is also a potent trigger of inflammation. </a:t>
            </a:r>
            <a:endParaRPr lang="es-AR" sz="3200" dirty="0"/>
          </a:p>
          <a:p>
            <a:pPr lvl="1"/>
            <a:r>
              <a:rPr lang="en-US" dirty="0"/>
              <a:t>HMGB1 also escapes from broken cells binds to both TLR2 and TLR4 and so sustains and prolongs inflammation</a:t>
            </a:r>
            <a:endParaRPr lang="es-AR" sz="3200" dirty="0"/>
          </a:p>
          <a:p>
            <a:pPr lvl="1"/>
            <a:r>
              <a:rPr lang="en-US" dirty="0"/>
              <a:t>causes fever, weight loss, anorexia, acute lung injury, arthritis, and even death. </a:t>
            </a:r>
          </a:p>
          <a:p>
            <a:pPr lvl="1"/>
            <a:r>
              <a:rPr lang="en-US" dirty="0"/>
              <a:t>role in tissue</a:t>
            </a:r>
            <a:endParaRPr lang="es-AR" sz="3200" dirty="0"/>
          </a:p>
          <a:p>
            <a:pPr lvl="1"/>
            <a:r>
              <a:rPr lang="en-US" dirty="0"/>
              <a:t>It also has potent antimicrobial activity</a:t>
            </a:r>
            <a:endParaRPr lang="es-AR" sz="3200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E2C9F9-B456-432B-9C07-8102920627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397" t="24653" r="28795" b="33012"/>
          <a:stretch/>
        </p:blipFill>
        <p:spPr>
          <a:xfrm>
            <a:off x="7412071" y="1720802"/>
            <a:ext cx="4482473" cy="2280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070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F788-83D7-4351-8182-3834C0F8E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Proinflammatory and Antimicrobial Mediators</a:t>
            </a:r>
            <a:br>
              <a:rPr lang="es-AR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84BA4-502C-4693-8509-1E7A054F0E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2514"/>
            <a:ext cx="10515600" cy="513036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TNF-</a:t>
            </a:r>
            <a:r>
              <a:rPr lang="es-AR" dirty="0"/>
              <a:t>α</a:t>
            </a:r>
            <a:r>
              <a:rPr lang="en-US" dirty="0"/>
              <a:t>: </a:t>
            </a:r>
            <a:endParaRPr lang="es-AR" sz="3600" dirty="0"/>
          </a:p>
          <a:p>
            <a:pPr lvl="0"/>
            <a:r>
              <a:rPr lang="en-US" dirty="0"/>
              <a:t>sentinel cells in response to TLR stimulation</a:t>
            </a:r>
            <a:endParaRPr lang="es-AR" sz="3600" dirty="0"/>
          </a:p>
          <a:p>
            <a:pPr lvl="0"/>
            <a:r>
              <a:rPr lang="en-US" dirty="0"/>
              <a:t>First cytokine to be produced</a:t>
            </a:r>
            <a:endParaRPr lang="es-AR" sz="3600" dirty="0"/>
          </a:p>
          <a:p>
            <a:pPr lvl="0"/>
            <a:r>
              <a:rPr lang="en-US" dirty="0"/>
              <a:t>release of chemokines and cytokines, promotes the adherence, migration, attraction, and activation of leukocytes</a:t>
            </a:r>
            <a:endParaRPr lang="es-AR" sz="3600" dirty="0"/>
          </a:p>
          <a:p>
            <a:pPr lvl="0"/>
            <a:r>
              <a:rPr lang="en-US" dirty="0"/>
              <a:t>Transition from innate to adaptive immunity by enhancing antigen presentation and T cell activation</a:t>
            </a:r>
            <a:endParaRPr lang="es-AR" sz="3600" dirty="0"/>
          </a:p>
          <a:p>
            <a:pPr lvl="0"/>
            <a:r>
              <a:rPr lang="en-US" dirty="0"/>
              <a:t>triggers changes in the vascular endothelial cells</a:t>
            </a:r>
            <a:endParaRPr lang="es-AR" sz="3600" dirty="0"/>
          </a:p>
          <a:p>
            <a:pPr lvl="0"/>
            <a:r>
              <a:rPr lang="en-US" dirty="0"/>
              <a:t>Classic signs of inflammation and also amplifies and prolongs inflammation </a:t>
            </a:r>
          </a:p>
          <a:p>
            <a:pPr lvl="0"/>
            <a:r>
              <a:rPr lang="en-US" dirty="0"/>
              <a:t>Induces macrophages to increase its own synthesis together with that of IL-1</a:t>
            </a:r>
            <a:endParaRPr lang="es-AR" sz="3600" dirty="0"/>
          </a:p>
          <a:p>
            <a:pPr lvl="0"/>
            <a:r>
              <a:rPr lang="en-US" dirty="0"/>
              <a:t>Can kill some tumor cells </a:t>
            </a:r>
          </a:p>
          <a:p>
            <a:pPr lvl="0"/>
            <a:r>
              <a:rPr lang="en-US" dirty="0"/>
              <a:t>Septic shock</a:t>
            </a:r>
            <a:endParaRPr lang="es-AR" sz="3600" dirty="0"/>
          </a:p>
          <a:p>
            <a:pPr lvl="0"/>
            <a:r>
              <a:rPr lang="en-US" dirty="0"/>
              <a:t>Two TNF receptors:  TNFR1 - most cells and TNFR2 - immune system cells</a:t>
            </a:r>
            <a:endParaRPr lang="es-AR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754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8F3C27-8C90-4D2C-AE6D-6C7676218D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IL-1:</a:t>
            </a:r>
            <a:endParaRPr lang="es-AR" sz="3600" dirty="0"/>
          </a:p>
          <a:p>
            <a:pPr lvl="0"/>
            <a:r>
              <a:rPr lang="en-US" dirty="0"/>
              <a:t>sentinel cells</a:t>
            </a:r>
            <a:endParaRPr lang="es-AR" sz="3600" dirty="0"/>
          </a:p>
          <a:p>
            <a:pPr lvl="0"/>
            <a:r>
              <a:rPr lang="en-US" dirty="0"/>
              <a:t>2 types: IL-1</a:t>
            </a:r>
            <a:r>
              <a:rPr lang="es-AR" dirty="0"/>
              <a:t>α </a:t>
            </a:r>
            <a:r>
              <a:rPr lang="en-US" dirty="0"/>
              <a:t>only acts on cells in direct contact with the Macrophage. IL-1</a:t>
            </a:r>
            <a:r>
              <a:rPr lang="es-AR" dirty="0"/>
              <a:t>β </a:t>
            </a:r>
            <a:r>
              <a:rPr lang="en-US" dirty="0"/>
              <a:t>acts on nearby cells to initiate and amplify inflammation. Acts on vascular endothelial cells to make them adhesive for neutrophils</a:t>
            </a:r>
            <a:endParaRPr lang="es-AR" sz="3600" dirty="0"/>
          </a:p>
          <a:p>
            <a:pPr lvl="0"/>
            <a:r>
              <a:rPr lang="en-US" dirty="0"/>
              <a:t>IL-1 acts on other macrophages to stimulate their synthesis of NOS2 and COX-2</a:t>
            </a:r>
            <a:endParaRPr lang="es-AR" sz="3600" dirty="0"/>
          </a:p>
          <a:p>
            <a:pPr lvl="0"/>
            <a:r>
              <a:rPr lang="en-US" dirty="0"/>
              <a:t>responsible for sickness behavior</a:t>
            </a:r>
            <a:endParaRPr lang="es-AR" sz="3600" dirty="0"/>
          </a:p>
          <a:p>
            <a:pPr lvl="0"/>
            <a:r>
              <a:rPr lang="en-US" dirty="0"/>
              <a:t>IL-1 activity is also regulated by  IL-1 receptor antagonist (IL-1RA), regulator of IL-1 activity and inflammation. It reduces mortality in septic shock and graft-versus-host disease</a:t>
            </a:r>
            <a:endParaRPr lang="es-AR" sz="3600" dirty="0"/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BBD6B81-2112-48D1-A7AE-AFA51F7A2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/>
              <a:t>Proinflammatory and Antimicrobial Mediators</a:t>
            </a:r>
            <a:br>
              <a:rPr lang="es-AR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501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0315EB-66F6-462C-ABDC-A17A8337A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IL-6:</a:t>
            </a:r>
            <a:endParaRPr lang="es-AR" dirty="0"/>
          </a:p>
          <a:p>
            <a:pPr lvl="0"/>
            <a:r>
              <a:rPr lang="en-US" dirty="0"/>
              <a:t>macrophages, T cells, and mast cells. </a:t>
            </a:r>
          </a:p>
          <a:p>
            <a:pPr lvl="0"/>
            <a:r>
              <a:rPr lang="en-US" dirty="0"/>
              <a:t>Production is triggered by bacterial endotoxins, IL-1, and TNF-</a:t>
            </a:r>
            <a:r>
              <a:rPr lang="es-AR" dirty="0"/>
              <a:t>α</a:t>
            </a:r>
          </a:p>
          <a:p>
            <a:pPr lvl="0"/>
            <a:r>
              <a:rPr lang="en-US" dirty="0"/>
              <a:t>Affects both inflammation and adaptive immunity</a:t>
            </a:r>
            <a:endParaRPr lang="es-AR" dirty="0"/>
          </a:p>
          <a:p>
            <a:pPr lvl="0"/>
            <a:r>
              <a:rPr lang="en-US" dirty="0"/>
              <a:t>Major mediator of the acute phase reaction and of septic shock regulates the transition from a neutrophil-dominated process early in inflammation to a macrophage-dominated process later</a:t>
            </a:r>
            <a:endParaRPr lang="es-AR" dirty="0"/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1A25A68-2080-471A-8DF9-51102EC42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/>
              <a:t>Proinflammatory and Antimicrobial Mediators</a:t>
            </a:r>
            <a:br>
              <a:rPr lang="es-AR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188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AA6ABC2-CC01-40F1-8C2E-39F02484C1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982" t="32932" r="30150" b="23213"/>
          <a:stretch/>
        </p:blipFill>
        <p:spPr>
          <a:xfrm>
            <a:off x="3415230" y="365125"/>
            <a:ext cx="5122844" cy="57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1596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411</TotalTime>
  <Words>986</Words>
  <Application>Microsoft Office PowerPoint</Application>
  <PresentationFormat>Widescreen</PresentationFormat>
  <Paragraphs>139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 Theme</vt:lpstr>
      <vt:lpstr>Immunology</vt:lpstr>
      <vt:lpstr>PowerPoint Presentation</vt:lpstr>
      <vt:lpstr>Toll-like Receptors </vt:lpstr>
      <vt:lpstr>PAMPS </vt:lpstr>
      <vt:lpstr>DAMPS or alarmins </vt:lpstr>
      <vt:lpstr>Proinflammatory and Antimicrobial Mediators </vt:lpstr>
      <vt:lpstr>Proinflammatory and Antimicrobial Mediators </vt:lpstr>
      <vt:lpstr>Proinflammatory and Antimicrobial Mediators </vt:lpstr>
      <vt:lpstr>PowerPoint Presentation</vt:lpstr>
      <vt:lpstr>Proinflammatory and Antimicrobial Mediators </vt:lpstr>
      <vt:lpstr>Neutrophils </vt:lpstr>
      <vt:lpstr>Neutrophils </vt:lpstr>
      <vt:lpstr>Neutrophils </vt:lpstr>
      <vt:lpstr>Macrophages </vt:lpstr>
      <vt:lpstr>Macrophages </vt:lpstr>
      <vt:lpstr>Systemic Responses to Inflammation </vt:lpstr>
      <vt:lpstr>Systemic Responses to Inflammation </vt:lpstr>
      <vt:lpstr>Systemic Inflammatory Response Syndrome </vt:lpstr>
      <vt:lpstr>Bacterial Septic Shock</vt:lpstr>
      <vt:lpstr>Innate Immunity: The Complement System </vt:lpstr>
      <vt:lpstr>Innate Immunity: The Complement System </vt:lpstr>
      <vt:lpstr>The Alternative Pathway </vt:lpstr>
      <vt:lpstr>The Lectin Pathway </vt:lpstr>
      <vt:lpstr>The Classical Pathway </vt:lpstr>
      <vt:lpstr>The Amplification Pathway </vt:lpstr>
      <vt:lpstr>Cell Signaling: Cytokines and Their Receptors  </vt:lpstr>
      <vt:lpstr>PowerPoint Presentation</vt:lpstr>
      <vt:lpstr>Sources:  - Tizard – Veterinary immunology (in box)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Immunology</dc:title>
  <dc:creator>Tomas Boullhesen Williams</dc:creator>
  <cp:lastModifiedBy>Tomas Boullhesen Williams</cp:lastModifiedBy>
  <cp:revision>12</cp:revision>
  <dcterms:created xsi:type="dcterms:W3CDTF">2020-05-05T16:33:30Z</dcterms:created>
  <dcterms:modified xsi:type="dcterms:W3CDTF">2020-05-20T00:38:28Z</dcterms:modified>
</cp:coreProperties>
</file>