
<file path=[Content_Types].xml><?xml version="1.0" encoding="utf-8"?>
<Types xmlns="http://schemas.openxmlformats.org/package/2006/content-types"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3" r:id="rId4"/>
    <p:sldId id="258" r:id="rId5"/>
    <p:sldId id="259" r:id="rId6"/>
    <p:sldId id="274" r:id="rId7"/>
    <p:sldId id="275" r:id="rId8"/>
    <p:sldId id="276" r:id="rId9"/>
    <p:sldId id="277" r:id="rId10"/>
    <p:sldId id="278" r:id="rId11"/>
    <p:sldId id="282" r:id="rId12"/>
    <p:sldId id="279" r:id="rId13"/>
    <p:sldId id="280" r:id="rId14"/>
    <p:sldId id="281" r:id="rId15"/>
    <p:sldId id="283" r:id="rId16"/>
    <p:sldId id="284" r:id="rId17"/>
    <p:sldId id="260" r:id="rId18"/>
    <p:sldId id="261" r:id="rId19"/>
    <p:sldId id="262" r:id="rId20"/>
    <p:sldId id="263" r:id="rId21"/>
    <p:sldId id="264" r:id="rId22"/>
    <p:sldId id="267" r:id="rId23"/>
    <p:sldId id="266" r:id="rId24"/>
    <p:sldId id="268" r:id="rId25"/>
    <p:sldId id="269" r:id="rId26"/>
    <p:sldId id="270" r:id="rId27"/>
    <p:sldId id="271" r:id="rId28"/>
    <p:sldId id="27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38"/>
    <p:restoredTop sz="94694"/>
  </p:normalViewPr>
  <p:slideViewPr>
    <p:cSldViewPr snapToGrid="0" snapToObjects="1">
      <p:cViewPr varScale="1">
        <p:scale>
          <a:sx n="92" d="100"/>
          <a:sy n="92" d="100"/>
        </p:scale>
        <p:origin x="200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0407C5-6CE6-4F07-A440-3EC8E407ADFA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3E075415-B8A7-4D1D-984C-27DB9FBFBE91}">
      <dgm:prSet/>
      <dgm:spPr/>
      <dgm:t>
        <a:bodyPr/>
        <a:lstStyle/>
        <a:p>
          <a:r>
            <a:rPr lang="en-US"/>
            <a:t>Cardiovascular</a:t>
          </a:r>
        </a:p>
      </dgm:t>
    </dgm:pt>
    <dgm:pt modelId="{24CD25E8-9F49-4E10-B0F3-493A68BB2C39}" type="parTrans" cxnId="{7721A939-E152-4338-877B-48117D68BACC}">
      <dgm:prSet/>
      <dgm:spPr/>
      <dgm:t>
        <a:bodyPr/>
        <a:lstStyle/>
        <a:p>
          <a:endParaRPr lang="en-US"/>
        </a:p>
      </dgm:t>
    </dgm:pt>
    <dgm:pt modelId="{223393DC-A3CA-4F60-879B-E89791EA3A22}" type="sibTrans" cxnId="{7721A939-E152-4338-877B-48117D68BACC}">
      <dgm:prSet/>
      <dgm:spPr/>
      <dgm:t>
        <a:bodyPr/>
        <a:lstStyle/>
        <a:p>
          <a:endParaRPr lang="en-US"/>
        </a:p>
      </dgm:t>
    </dgm:pt>
    <dgm:pt modelId="{7AFD27D4-C5AF-4490-88B3-CBDE33166FD9}">
      <dgm:prSet/>
      <dgm:spPr/>
      <dgm:t>
        <a:bodyPr/>
        <a:lstStyle/>
        <a:p>
          <a:r>
            <a:rPr lang="en-US"/>
            <a:t>Pulmonary</a:t>
          </a:r>
        </a:p>
      </dgm:t>
    </dgm:pt>
    <dgm:pt modelId="{54E22B34-D63A-4D1E-ABA9-1541D16BFD7D}" type="parTrans" cxnId="{76AE1B9D-D875-4838-A3C3-B3A93A3E55D4}">
      <dgm:prSet/>
      <dgm:spPr/>
      <dgm:t>
        <a:bodyPr/>
        <a:lstStyle/>
        <a:p>
          <a:endParaRPr lang="en-US"/>
        </a:p>
      </dgm:t>
    </dgm:pt>
    <dgm:pt modelId="{B607D6B8-8442-4DC0-ACEF-F878C65143C1}" type="sibTrans" cxnId="{76AE1B9D-D875-4838-A3C3-B3A93A3E55D4}">
      <dgm:prSet/>
      <dgm:spPr/>
      <dgm:t>
        <a:bodyPr/>
        <a:lstStyle/>
        <a:p>
          <a:endParaRPr lang="en-US"/>
        </a:p>
      </dgm:t>
    </dgm:pt>
    <dgm:pt modelId="{0983449F-7585-4E8A-953E-03101EE20FA6}">
      <dgm:prSet/>
      <dgm:spPr/>
      <dgm:t>
        <a:bodyPr/>
        <a:lstStyle/>
        <a:p>
          <a:r>
            <a:rPr lang="en-US"/>
            <a:t>Gastrointestinal</a:t>
          </a:r>
        </a:p>
      </dgm:t>
    </dgm:pt>
    <dgm:pt modelId="{5AEFFCFD-D62F-46A2-B3FA-0DBD23722C40}" type="parTrans" cxnId="{B09F593A-7CC4-42F5-968F-2FC639F3C097}">
      <dgm:prSet/>
      <dgm:spPr/>
      <dgm:t>
        <a:bodyPr/>
        <a:lstStyle/>
        <a:p>
          <a:endParaRPr lang="en-US"/>
        </a:p>
      </dgm:t>
    </dgm:pt>
    <dgm:pt modelId="{F296E3D2-DF41-4C93-9BC7-A3CAB8022B92}" type="sibTrans" cxnId="{B09F593A-7CC4-42F5-968F-2FC639F3C097}">
      <dgm:prSet/>
      <dgm:spPr/>
      <dgm:t>
        <a:bodyPr/>
        <a:lstStyle/>
        <a:p>
          <a:endParaRPr lang="en-US"/>
        </a:p>
      </dgm:t>
    </dgm:pt>
    <dgm:pt modelId="{D883A1DF-B141-446F-922A-33457088B5D8}">
      <dgm:prSet/>
      <dgm:spPr/>
      <dgm:t>
        <a:bodyPr/>
        <a:lstStyle/>
        <a:p>
          <a:r>
            <a:rPr lang="en-US"/>
            <a:t>Liver and kidney</a:t>
          </a:r>
        </a:p>
      </dgm:t>
    </dgm:pt>
    <dgm:pt modelId="{540C0399-C0E4-426C-B435-7A97723FE2C5}" type="parTrans" cxnId="{A50D3E05-21C0-480C-9F2A-03C0016A380C}">
      <dgm:prSet/>
      <dgm:spPr/>
      <dgm:t>
        <a:bodyPr/>
        <a:lstStyle/>
        <a:p>
          <a:endParaRPr lang="en-US"/>
        </a:p>
      </dgm:t>
    </dgm:pt>
    <dgm:pt modelId="{DD304A91-1554-45F9-BF57-9A4F93207022}" type="sibTrans" cxnId="{A50D3E05-21C0-480C-9F2A-03C0016A380C}">
      <dgm:prSet/>
      <dgm:spPr/>
      <dgm:t>
        <a:bodyPr/>
        <a:lstStyle/>
        <a:p>
          <a:endParaRPr lang="en-US"/>
        </a:p>
      </dgm:t>
    </dgm:pt>
    <dgm:pt modelId="{B1AA23D2-2A9C-4E97-901F-C100506B7086}">
      <dgm:prSet/>
      <dgm:spPr/>
      <dgm:t>
        <a:bodyPr/>
        <a:lstStyle/>
        <a:p>
          <a:r>
            <a:rPr lang="en-US"/>
            <a:t>Uterine blood flow</a:t>
          </a:r>
        </a:p>
      </dgm:t>
    </dgm:pt>
    <dgm:pt modelId="{D683804C-3B61-40A3-BBC5-E3A4859E4FB5}" type="parTrans" cxnId="{8779647A-E2C8-47CD-A65A-FECBEDB06E3E}">
      <dgm:prSet/>
      <dgm:spPr/>
      <dgm:t>
        <a:bodyPr/>
        <a:lstStyle/>
        <a:p>
          <a:endParaRPr lang="en-US"/>
        </a:p>
      </dgm:t>
    </dgm:pt>
    <dgm:pt modelId="{E307B747-308A-47C3-BAE1-D30805F3FF36}" type="sibTrans" cxnId="{8779647A-E2C8-47CD-A65A-FECBEDB06E3E}">
      <dgm:prSet/>
      <dgm:spPr/>
      <dgm:t>
        <a:bodyPr/>
        <a:lstStyle/>
        <a:p>
          <a:endParaRPr lang="en-US"/>
        </a:p>
      </dgm:t>
    </dgm:pt>
    <dgm:pt modelId="{9C126460-7FE8-EF43-A71F-8A8AEFBB8F85}" type="pres">
      <dgm:prSet presAssocID="{BF0407C5-6CE6-4F07-A440-3EC8E407ADFA}" presName="diagram" presStyleCnt="0">
        <dgm:presLayoutVars>
          <dgm:dir/>
          <dgm:resizeHandles val="exact"/>
        </dgm:presLayoutVars>
      </dgm:prSet>
      <dgm:spPr/>
    </dgm:pt>
    <dgm:pt modelId="{24A20DF1-8319-C844-98CB-8FC2127BE9DD}" type="pres">
      <dgm:prSet presAssocID="{3E075415-B8A7-4D1D-984C-27DB9FBFBE91}" presName="node" presStyleLbl="node1" presStyleIdx="0" presStyleCnt="5">
        <dgm:presLayoutVars>
          <dgm:bulletEnabled val="1"/>
        </dgm:presLayoutVars>
      </dgm:prSet>
      <dgm:spPr/>
    </dgm:pt>
    <dgm:pt modelId="{3D1C2710-E721-BC40-B482-8A2D843A90F7}" type="pres">
      <dgm:prSet presAssocID="{223393DC-A3CA-4F60-879B-E89791EA3A22}" presName="sibTrans" presStyleCnt="0"/>
      <dgm:spPr/>
    </dgm:pt>
    <dgm:pt modelId="{D1594A36-C29F-1344-90C0-6C44FFD3A113}" type="pres">
      <dgm:prSet presAssocID="{7AFD27D4-C5AF-4490-88B3-CBDE33166FD9}" presName="node" presStyleLbl="node1" presStyleIdx="1" presStyleCnt="5">
        <dgm:presLayoutVars>
          <dgm:bulletEnabled val="1"/>
        </dgm:presLayoutVars>
      </dgm:prSet>
      <dgm:spPr/>
    </dgm:pt>
    <dgm:pt modelId="{C1209D34-A8CD-814A-B07B-362912AF86E2}" type="pres">
      <dgm:prSet presAssocID="{B607D6B8-8442-4DC0-ACEF-F878C65143C1}" presName="sibTrans" presStyleCnt="0"/>
      <dgm:spPr/>
    </dgm:pt>
    <dgm:pt modelId="{4912CD81-4EF8-F84C-AA6B-8E00FC885A93}" type="pres">
      <dgm:prSet presAssocID="{0983449F-7585-4E8A-953E-03101EE20FA6}" presName="node" presStyleLbl="node1" presStyleIdx="2" presStyleCnt="5">
        <dgm:presLayoutVars>
          <dgm:bulletEnabled val="1"/>
        </dgm:presLayoutVars>
      </dgm:prSet>
      <dgm:spPr/>
    </dgm:pt>
    <dgm:pt modelId="{A49FDBAE-7714-C744-9F1C-B81D5B2FF186}" type="pres">
      <dgm:prSet presAssocID="{F296E3D2-DF41-4C93-9BC7-A3CAB8022B92}" presName="sibTrans" presStyleCnt="0"/>
      <dgm:spPr/>
    </dgm:pt>
    <dgm:pt modelId="{11053FCD-4F6F-8A45-9875-5D06FFF86BD8}" type="pres">
      <dgm:prSet presAssocID="{D883A1DF-B141-446F-922A-33457088B5D8}" presName="node" presStyleLbl="node1" presStyleIdx="3" presStyleCnt="5">
        <dgm:presLayoutVars>
          <dgm:bulletEnabled val="1"/>
        </dgm:presLayoutVars>
      </dgm:prSet>
      <dgm:spPr/>
    </dgm:pt>
    <dgm:pt modelId="{AA959FED-40FB-F943-B1E6-4DF46F1C680E}" type="pres">
      <dgm:prSet presAssocID="{DD304A91-1554-45F9-BF57-9A4F93207022}" presName="sibTrans" presStyleCnt="0"/>
      <dgm:spPr/>
    </dgm:pt>
    <dgm:pt modelId="{74B69314-020E-1D43-A9EE-5FCC69CAB8B7}" type="pres">
      <dgm:prSet presAssocID="{B1AA23D2-2A9C-4E97-901F-C100506B7086}" presName="node" presStyleLbl="node1" presStyleIdx="4" presStyleCnt="5">
        <dgm:presLayoutVars>
          <dgm:bulletEnabled val="1"/>
        </dgm:presLayoutVars>
      </dgm:prSet>
      <dgm:spPr/>
    </dgm:pt>
  </dgm:ptLst>
  <dgm:cxnLst>
    <dgm:cxn modelId="{A50D3E05-21C0-480C-9F2A-03C0016A380C}" srcId="{BF0407C5-6CE6-4F07-A440-3EC8E407ADFA}" destId="{D883A1DF-B141-446F-922A-33457088B5D8}" srcOrd="3" destOrd="0" parTransId="{540C0399-C0E4-426C-B435-7A97723FE2C5}" sibTransId="{DD304A91-1554-45F9-BF57-9A4F93207022}"/>
    <dgm:cxn modelId="{CE6BB910-E918-384A-8C3D-108C53D40BA6}" type="presOf" srcId="{D883A1DF-B141-446F-922A-33457088B5D8}" destId="{11053FCD-4F6F-8A45-9875-5D06FFF86BD8}" srcOrd="0" destOrd="0" presId="urn:microsoft.com/office/officeart/2005/8/layout/default"/>
    <dgm:cxn modelId="{7721A939-E152-4338-877B-48117D68BACC}" srcId="{BF0407C5-6CE6-4F07-A440-3EC8E407ADFA}" destId="{3E075415-B8A7-4D1D-984C-27DB9FBFBE91}" srcOrd="0" destOrd="0" parTransId="{24CD25E8-9F49-4E10-B0F3-493A68BB2C39}" sibTransId="{223393DC-A3CA-4F60-879B-E89791EA3A22}"/>
    <dgm:cxn modelId="{B09F593A-7CC4-42F5-968F-2FC639F3C097}" srcId="{BF0407C5-6CE6-4F07-A440-3EC8E407ADFA}" destId="{0983449F-7585-4E8A-953E-03101EE20FA6}" srcOrd="2" destOrd="0" parTransId="{5AEFFCFD-D62F-46A2-B3FA-0DBD23722C40}" sibTransId="{F296E3D2-DF41-4C93-9BC7-A3CAB8022B92}"/>
    <dgm:cxn modelId="{D8A56D5B-AB06-A04F-B871-90D6FAFD210C}" type="presOf" srcId="{B1AA23D2-2A9C-4E97-901F-C100506B7086}" destId="{74B69314-020E-1D43-A9EE-5FCC69CAB8B7}" srcOrd="0" destOrd="0" presId="urn:microsoft.com/office/officeart/2005/8/layout/default"/>
    <dgm:cxn modelId="{71E04D5D-1852-CD41-9FA4-A1999C00B231}" type="presOf" srcId="{0983449F-7585-4E8A-953E-03101EE20FA6}" destId="{4912CD81-4EF8-F84C-AA6B-8E00FC885A93}" srcOrd="0" destOrd="0" presId="urn:microsoft.com/office/officeart/2005/8/layout/default"/>
    <dgm:cxn modelId="{8779647A-E2C8-47CD-A65A-FECBEDB06E3E}" srcId="{BF0407C5-6CE6-4F07-A440-3EC8E407ADFA}" destId="{B1AA23D2-2A9C-4E97-901F-C100506B7086}" srcOrd="4" destOrd="0" parTransId="{D683804C-3B61-40A3-BBC5-E3A4859E4FB5}" sibTransId="{E307B747-308A-47C3-BAE1-D30805F3FF36}"/>
    <dgm:cxn modelId="{76AE1B9D-D875-4838-A3C3-B3A93A3E55D4}" srcId="{BF0407C5-6CE6-4F07-A440-3EC8E407ADFA}" destId="{7AFD27D4-C5AF-4490-88B3-CBDE33166FD9}" srcOrd="1" destOrd="0" parTransId="{54E22B34-D63A-4D1E-ABA9-1541D16BFD7D}" sibTransId="{B607D6B8-8442-4DC0-ACEF-F878C65143C1}"/>
    <dgm:cxn modelId="{2D83CCC3-446B-BA4E-BC9A-C75A46485C15}" type="presOf" srcId="{BF0407C5-6CE6-4F07-A440-3EC8E407ADFA}" destId="{9C126460-7FE8-EF43-A71F-8A8AEFBB8F85}" srcOrd="0" destOrd="0" presId="urn:microsoft.com/office/officeart/2005/8/layout/default"/>
    <dgm:cxn modelId="{F9B480D9-2A3E-CC47-BF6A-E2A38A30D817}" type="presOf" srcId="{3E075415-B8A7-4D1D-984C-27DB9FBFBE91}" destId="{24A20DF1-8319-C844-98CB-8FC2127BE9DD}" srcOrd="0" destOrd="0" presId="urn:microsoft.com/office/officeart/2005/8/layout/default"/>
    <dgm:cxn modelId="{FB478CF7-1870-BD49-B370-96716747BAD8}" type="presOf" srcId="{7AFD27D4-C5AF-4490-88B3-CBDE33166FD9}" destId="{D1594A36-C29F-1344-90C0-6C44FFD3A113}" srcOrd="0" destOrd="0" presId="urn:microsoft.com/office/officeart/2005/8/layout/default"/>
    <dgm:cxn modelId="{40AB03B1-5800-924B-94BD-40EFC9508964}" type="presParOf" srcId="{9C126460-7FE8-EF43-A71F-8A8AEFBB8F85}" destId="{24A20DF1-8319-C844-98CB-8FC2127BE9DD}" srcOrd="0" destOrd="0" presId="urn:microsoft.com/office/officeart/2005/8/layout/default"/>
    <dgm:cxn modelId="{9368CD91-10EF-3849-A45C-F8FD34CE8752}" type="presParOf" srcId="{9C126460-7FE8-EF43-A71F-8A8AEFBB8F85}" destId="{3D1C2710-E721-BC40-B482-8A2D843A90F7}" srcOrd="1" destOrd="0" presId="urn:microsoft.com/office/officeart/2005/8/layout/default"/>
    <dgm:cxn modelId="{1EF3A2B6-06DC-5647-AE2F-02E06710155F}" type="presParOf" srcId="{9C126460-7FE8-EF43-A71F-8A8AEFBB8F85}" destId="{D1594A36-C29F-1344-90C0-6C44FFD3A113}" srcOrd="2" destOrd="0" presId="urn:microsoft.com/office/officeart/2005/8/layout/default"/>
    <dgm:cxn modelId="{086812B6-2F5B-1D44-8109-D3B4543BE900}" type="presParOf" srcId="{9C126460-7FE8-EF43-A71F-8A8AEFBB8F85}" destId="{C1209D34-A8CD-814A-B07B-362912AF86E2}" srcOrd="3" destOrd="0" presId="urn:microsoft.com/office/officeart/2005/8/layout/default"/>
    <dgm:cxn modelId="{BB5032A5-3065-BE4D-8453-379D1F2BD1BD}" type="presParOf" srcId="{9C126460-7FE8-EF43-A71F-8A8AEFBB8F85}" destId="{4912CD81-4EF8-F84C-AA6B-8E00FC885A93}" srcOrd="4" destOrd="0" presId="urn:microsoft.com/office/officeart/2005/8/layout/default"/>
    <dgm:cxn modelId="{888A527C-F180-3E47-9750-3471CE0C6DF1}" type="presParOf" srcId="{9C126460-7FE8-EF43-A71F-8A8AEFBB8F85}" destId="{A49FDBAE-7714-C744-9F1C-B81D5B2FF186}" srcOrd="5" destOrd="0" presId="urn:microsoft.com/office/officeart/2005/8/layout/default"/>
    <dgm:cxn modelId="{4DED163A-399A-A444-A8A1-A88FFAA3550F}" type="presParOf" srcId="{9C126460-7FE8-EF43-A71F-8A8AEFBB8F85}" destId="{11053FCD-4F6F-8A45-9875-5D06FFF86BD8}" srcOrd="6" destOrd="0" presId="urn:microsoft.com/office/officeart/2005/8/layout/default"/>
    <dgm:cxn modelId="{1BD1F909-082B-5E4E-98E9-27AA9028D917}" type="presParOf" srcId="{9C126460-7FE8-EF43-A71F-8A8AEFBB8F85}" destId="{AA959FED-40FB-F943-B1E6-4DF46F1C680E}" srcOrd="7" destOrd="0" presId="urn:microsoft.com/office/officeart/2005/8/layout/default"/>
    <dgm:cxn modelId="{B657EEEF-E08F-DB4E-8DED-FE780BF3BD68}" type="presParOf" srcId="{9C126460-7FE8-EF43-A71F-8A8AEFBB8F85}" destId="{74B69314-020E-1D43-A9EE-5FCC69CAB8B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BD69324-6218-48AF-9DA1-D8B41149F51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61FBE26-4338-4285-B8F2-FFCB9BEA431E}">
      <dgm:prSet/>
      <dgm:spPr/>
      <dgm:t>
        <a:bodyPr/>
        <a:lstStyle/>
        <a:p>
          <a:r>
            <a:rPr lang="en-US" dirty="0"/>
            <a:t>Mask delivery itself</a:t>
          </a:r>
        </a:p>
      </dgm:t>
    </dgm:pt>
    <dgm:pt modelId="{3B571AB2-5676-4FB2-B633-C5D60F17560E}" type="parTrans" cxnId="{5E3276EE-16A1-417F-9804-FC6E64B69CF1}">
      <dgm:prSet/>
      <dgm:spPr/>
      <dgm:t>
        <a:bodyPr/>
        <a:lstStyle/>
        <a:p>
          <a:endParaRPr lang="en-US"/>
        </a:p>
      </dgm:t>
    </dgm:pt>
    <dgm:pt modelId="{B32359B0-2D2B-449B-A23F-EEEBDE4464C4}" type="sibTrans" cxnId="{5E3276EE-16A1-417F-9804-FC6E64B69CF1}">
      <dgm:prSet/>
      <dgm:spPr/>
      <dgm:t>
        <a:bodyPr/>
        <a:lstStyle/>
        <a:p>
          <a:endParaRPr lang="en-US"/>
        </a:p>
      </dgm:t>
    </dgm:pt>
    <dgm:pt modelId="{7F0FA4E4-91F3-4EB4-87C5-656F39872A3F}">
      <dgm:prSet/>
      <dgm:spPr/>
      <dgm:t>
        <a:bodyPr/>
        <a:lstStyle/>
        <a:p>
          <a:r>
            <a:rPr lang="en-US"/>
            <a:t>Increased risk of anesthesia-related mortality</a:t>
          </a:r>
        </a:p>
      </dgm:t>
    </dgm:pt>
    <dgm:pt modelId="{EB3ABB54-25B2-46EA-BB4B-76FE9E87D80A}" type="parTrans" cxnId="{5BD0060D-B7DE-4707-8C21-56A2CEAED1F5}">
      <dgm:prSet/>
      <dgm:spPr/>
      <dgm:t>
        <a:bodyPr/>
        <a:lstStyle/>
        <a:p>
          <a:endParaRPr lang="en-US"/>
        </a:p>
      </dgm:t>
    </dgm:pt>
    <dgm:pt modelId="{A0FC17FC-FC50-4362-9D9F-7749F1FF6D7F}" type="sibTrans" cxnId="{5BD0060D-B7DE-4707-8C21-56A2CEAED1F5}">
      <dgm:prSet/>
      <dgm:spPr/>
      <dgm:t>
        <a:bodyPr/>
        <a:lstStyle/>
        <a:p>
          <a:endParaRPr lang="en-US"/>
        </a:p>
      </dgm:t>
    </dgm:pt>
    <dgm:pt modelId="{175C7080-7A2D-47D8-9756-F811A016D41E}">
      <dgm:prSet/>
      <dgm:spPr/>
      <dgm:t>
        <a:bodyPr/>
        <a:lstStyle/>
        <a:p>
          <a:r>
            <a:rPr lang="en-US"/>
            <a:t>Reserved for special cases due to animal behavior or certain medical conditions that require inhalant induction</a:t>
          </a:r>
        </a:p>
      </dgm:t>
    </dgm:pt>
    <dgm:pt modelId="{99CCBC2B-AC9C-4943-B6F6-44D5D6613EC6}" type="parTrans" cxnId="{B5D9C8B3-2606-4382-B172-7110FA803050}">
      <dgm:prSet/>
      <dgm:spPr/>
      <dgm:t>
        <a:bodyPr/>
        <a:lstStyle/>
        <a:p>
          <a:endParaRPr lang="en-US"/>
        </a:p>
      </dgm:t>
    </dgm:pt>
    <dgm:pt modelId="{C0C82DBB-ABE5-477B-BF2B-527F036A51DF}" type="sibTrans" cxnId="{B5D9C8B3-2606-4382-B172-7110FA803050}">
      <dgm:prSet/>
      <dgm:spPr/>
      <dgm:t>
        <a:bodyPr/>
        <a:lstStyle/>
        <a:p>
          <a:endParaRPr lang="en-US"/>
        </a:p>
      </dgm:t>
    </dgm:pt>
    <dgm:pt modelId="{9A9CD0EE-4475-433D-9DE9-1478A4352312}">
      <dgm:prSet/>
      <dgm:spPr/>
      <dgm:t>
        <a:bodyPr/>
        <a:lstStyle/>
        <a:p>
          <a:r>
            <a:rPr lang="en-US"/>
            <a:t>Propofol/alfaxalone</a:t>
          </a:r>
        </a:p>
      </dgm:t>
    </dgm:pt>
    <dgm:pt modelId="{11A8DCAF-F6C2-43F7-A268-6B0E12A4A6CF}" type="parTrans" cxnId="{B3D1A4BA-583A-40AF-8398-BFE630D09BC4}">
      <dgm:prSet/>
      <dgm:spPr/>
      <dgm:t>
        <a:bodyPr/>
        <a:lstStyle/>
        <a:p>
          <a:endParaRPr lang="en-US"/>
        </a:p>
      </dgm:t>
    </dgm:pt>
    <dgm:pt modelId="{BCE2B047-D3AC-4D58-9055-709BA6D540D0}" type="sibTrans" cxnId="{B3D1A4BA-583A-40AF-8398-BFE630D09BC4}">
      <dgm:prSet/>
      <dgm:spPr/>
      <dgm:t>
        <a:bodyPr/>
        <a:lstStyle/>
        <a:p>
          <a:endParaRPr lang="en-US"/>
        </a:p>
      </dgm:t>
    </dgm:pt>
    <dgm:pt modelId="{573A1097-95B6-46F6-B9A4-FD3157400917}">
      <dgm:prSet/>
      <dgm:spPr/>
      <dgm:t>
        <a:bodyPr/>
        <a:lstStyle/>
        <a:p>
          <a:r>
            <a:rPr lang="en-US"/>
            <a:t>Can be titrated to effect</a:t>
          </a:r>
        </a:p>
      </dgm:t>
    </dgm:pt>
    <dgm:pt modelId="{F2A7A648-6D88-4B72-BBDB-A196E7B2AD8D}" type="parTrans" cxnId="{CC86452F-C739-4A52-A665-CBCB1D16EC05}">
      <dgm:prSet/>
      <dgm:spPr/>
      <dgm:t>
        <a:bodyPr/>
        <a:lstStyle/>
        <a:p>
          <a:endParaRPr lang="en-US"/>
        </a:p>
      </dgm:t>
    </dgm:pt>
    <dgm:pt modelId="{D71988C0-B65A-4EEA-A7A7-7BB7D96DAC76}" type="sibTrans" cxnId="{CC86452F-C739-4A52-A665-CBCB1D16EC05}">
      <dgm:prSet/>
      <dgm:spPr/>
      <dgm:t>
        <a:bodyPr/>
        <a:lstStyle/>
        <a:p>
          <a:endParaRPr lang="en-US"/>
        </a:p>
      </dgm:t>
    </dgm:pt>
    <dgm:pt modelId="{42EB7888-7186-4AE1-939C-C6D807C0DA95}">
      <dgm:prSet/>
      <dgm:spPr/>
      <dgm:t>
        <a:bodyPr/>
        <a:lstStyle/>
        <a:p>
          <a:r>
            <a:rPr lang="en-US"/>
            <a:t>Can cause cardiovascular and respiratory depression</a:t>
          </a:r>
        </a:p>
      </dgm:t>
    </dgm:pt>
    <dgm:pt modelId="{1707AC92-1152-432A-82CE-40DE81EEC607}" type="parTrans" cxnId="{6E1519BF-FBBE-487B-B7C3-AB00174158F2}">
      <dgm:prSet/>
      <dgm:spPr/>
      <dgm:t>
        <a:bodyPr/>
        <a:lstStyle/>
        <a:p>
          <a:endParaRPr lang="en-US"/>
        </a:p>
      </dgm:t>
    </dgm:pt>
    <dgm:pt modelId="{305BD565-B8EB-4D2E-A4E6-AF2FA37F15CD}" type="sibTrans" cxnId="{6E1519BF-FBBE-487B-B7C3-AB00174158F2}">
      <dgm:prSet/>
      <dgm:spPr/>
      <dgm:t>
        <a:bodyPr/>
        <a:lstStyle/>
        <a:p>
          <a:endParaRPr lang="en-US"/>
        </a:p>
      </dgm:t>
    </dgm:pt>
    <dgm:pt modelId="{4FE4899C-04D6-4662-9E0F-2A9B255F3B8A}">
      <dgm:prSet/>
      <dgm:spPr/>
      <dgm:t>
        <a:bodyPr/>
        <a:lstStyle/>
        <a:p>
          <a:r>
            <a:rPr lang="en-US"/>
            <a:t>Rapidly redistributed and biotransformed by several routes, so not dependent on function of single organ system</a:t>
          </a:r>
        </a:p>
      </dgm:t>
    </dgm:pt>
    <dgm:pt modelId="{352D2F99-6A6D-4F9C-A4CC-A6F859A17A52}" type="parTrans" cxnId="{C8177375-2565-4171-98C5-EC32BE16B60F}">
      <dgm:prSet/>
      <dgm:spPr/>
      <dgm:t>
        <a:bodyPr/>
        <a:lstStyle/>
        <a:p>
          <a:endParaRPr lang="en-US"/>
        </a:p>
      </dgm:t>
    </dgm:pt>
    <dgm:pt modelId="{DF3B0B87-FBBC-4990-92CA-FAC36A09E2E7}" type="sibTrans" cxnId="{C8177375-2565-4171-98C5-EC32BE16B60F}">
      <dgm:prSet/>
      <dgm:spPr/>
      <dgm:t>
        <a:bodyPr/>
        <a:lstStyle/>
        <a:p>
          <a:endParaRPr lang="en-US"/>
        </a:p>
      </dgm:t>
    </dgm:pt>
    <dgm:pt modelId="{55FDB828-D678-4CE7-8D76-B6B8D615B016}">
      <dgm:prSet/>
      <dgm:spPr/>
      <dgm:t>
        <a:bodyPr/>
        <a:lstStyle/>
        <a:p>
          <a:r>
            <a:rPr lang="en-US"/>
            <a:t>Etomidate</a:t>
          </a:r>
        </a:p>
      </dgm:t>
    </dgm:pt>
    <dgm:pt modelId="{5770710C-DF69-4DDE-AC00-48AD85B4BD51}" type="parTrans" cxnId="{25DDEF87-2A00-4F99-A719-D2E3CE68355F}">
      <dgm:prSet/>
      <dgm:spPr/>
      <dgm:t>
        <a:bodyPr/>
        <a:lstStyle/>
        <a:p>
          <a:endParaRPr lang="en-US"/>
        </a:p>
      </dgm:t>
    </dgm:pt>
    <dgm:pt modelId="{80DF43E3-9D80-4401-B275-F645E5888B3F}" type="sibTrans" cxnId="{25DDEF87-2A00-4F99-A719-D2E3CE68355F}">
      <dgm:prSet/>
      <dgm:spPr/>
      <dgm:t>
        <a:bodyPr/>
        <a:lstStyle/>
        <a:p>
          <a:endParaRPr lang="en-US"/>
        </a:p>
      </dgm:t>
    </dgm:pt>
    <dgm:pt modelId="{6C2A8DCE-A7A1-4821-B95A-8412325936AE}">
      <dgm:prSet/>
      <dgm:spPr/>
      <dgm:t>
        <a:bodyPr/>
        <a:lstStyle/>
        <a:p>
          <a:r>
            <a:rPr lang="en-US"/>
            <a:t>Not reported in veterinary neonatal/pediatric animals, but used in neonatal/pediatric humans</a:t>
          </a:r>
        </a:p>
      </dgm:t>
    </dgm:pt>
    <dgm:pt modelId="{96ADAD84-2B00-4726-B7B6-637094DCD7FD}" type="parTrans" cxnId="{C4EA4CDD-AB2F-46B2-9583-0FB0EDC17397}">
      <dgm:prSet/>
      <dgm:spPr/>
      <dgm:t>
        <a:bodyPr/>
        <a:lstStyle/>
        <a:p>
          <a:endParaRPr lang="en-US"/>
        </a:p>
      </dgm:t>
    </dgm:pt>
    <dgm:pt modelId="{B8D9D2A7-9A8B-4A9C-AD83-C313B1A554FB}" type="sibTrans" cxnId="{C4EA4CDD-AB2F-46B2-9583-0FB0EDC17397}">
      <dgm:prSet/>
      <dgm:spPr/>
      <dgm:t>
        <a:bodyPr/>
        <a:lstStyle/>
        <a:p>
          <a:endParaRPr lang="en-US"/>
        </a:p>
      </dgm:t>
    </dgm:pt>
    <dgm:pt modelId="{A9A0ED14-CA08-4EAC-BB2F-01984DE3BCCD}">
      <dgm:prSet/>
      <dgm:spPr/>
      <dgm:t>
        <a:bodyPr/>
        <a:lstStyle/>
        <a:p>
          <a:r>
            <a:rPr lang="en-US"/>
            <a:t>Can cause adrenal insufficiency in septic neonates</a:t>
          </a:r>
        </a:p>
      </dgm:t>
    </dgm:pt>
    <dgm:pt modelId="{90335120-CFD1-460A-84B2-04F01E94843F}" type="parTrans" cxnId="{B8FF12D1-726D-43C2-BF33-94A857AFCC9C}">
      <dgm:prSet/>
      <dgm:spPr/>
      <dgm:t>
        <a:bodyPr/>
        <a:lstStyle/>
        <a:p>
          <a:endParaRPr lang="en-US"/>
        </a:p>
      </dgm:t>
    </dgm:pt>
    <dgm:pt modelId="{AF155EAA-A5E6-416C-AF1A-EB2999832D6C}" type="sibTrans" cxnId="{B8FF12D1-726D-43C2-BF33-94A857AFCC9C}">
      <dgm:prSet/>
      <dgm:spPr/>
      <dgm:t>
        <a:bodyPr/>
        <a:lstStyle/>
        <a:p>
          <a:endParaRPr lang="en-US"/>
        </a:p>
      </dgm:t>
    </dgm:pt>
    <dgm:pt modelId="{AFB8A7E4-C3D7-444C-B2EB-92F5FA5BC511}">
      <dgm:prSet/>
      <dgm:spPr/>
      <dgm:t>
        <a:bodyPr/>
        <a:lstStyle/>
        <a:p>
          <a:r>
            <a:rPr lang="en-US"/>
            <a:t>Ketamine</a:t>
          </a:r>
        </a:p>
      </dgm:t>
    </dgm:pt>
    <dgm:pt modelId="{A3F1567F-3BFA-423D-B1FC-C9A33EFEDA47}" type="parTrans" cxnId="{8CC68484-3B3F-45BB-A703-6C981404DC11}">
      <dgm:prSet/>
      <dgm:spPr/>
      <dgm:t>
        <a:bodyPr/>
        <a:lstStyle/>
        <a:p>
          <a:endParaRPr lang="en-US"/>
        </a:p>
      </dgm:t>
    </dgm:pt>
    <dgm:pt modelId="{27F11726-3D66-48D2-A6FA-B9675D8289CF}" type="sibTrans" cxnId="{8CC68484-3B3F-45BB-A703-6C981404DC11}">
      <dgm:prSet/>
      <dgm:spPr/>
      <dgm:t>
        <a:bodyPr/>
        <a:lstStyle/>
        <a:p>
          <a:endParaRPr lang="en-US"/>
        </a:p>
      </dgm:t>
    </dgm:pt>
    <dgm:pt modelId="{9685D1CB-0B50-4C1E-82BC-68FA7351BC7B}">
      <dgm:prSet/>
      <dgm:spPr/>
      <dgm:t>
        <a:bodyPr/>
        <a:lstStyle/>
        <a:p>
          <a:r>
            <a:rPr lang="en-US"/>
            <a:t>Use in combination with benzodiazepine</a:t>
          </a:r>
        </a:p>
      </dgm:t>
    </dgm:pt>
    <dgm:pt modelId="{16B7EE65-C132-4AD7-BF37-675C12A517B3}" type="parTrans" cxnId="{4A415375-3782-4880-8FA0-E1F2D672856A}">
      <dgm:prSet/>
      <dgm:spPr/>
      <dgm:t>
        <a:bodyPr/>
        <a:lstStyle/>
        <a:p>
          <a:endParaRPr lang="en-US"/>
        </a:p>
      </dgm:t>
    </dgm:pt>
    <dgm:pt modelId="{03C3F4D9-98CB-412E-B2F4-6F558DA25677}" type="sibTrans" cxnId="{4A415375-3782-4880-8FA0-E1F2D672856A}">
      <dgm:prSet/>
      <dgm:spPr/>
      <dgm:t>
        <a:bodyPr/>
        <a:lstStyle/>
        <a:p>
          <a:endParaRPr lang="en-US"/>
        </a:p>
      </dgm:t>
    </dgm:pt>
    <dgm:pt modelId="{05E65ADB-4C1A-48CC-9C5B-AE9AD7E94408}">
      <dgm:prSet/>
      <dgm:spPr/>
      <dgm:t>
        <a:bodyPr/>
        <a:lstStyle/>
        <a:p>
          <a:r>
            <a:rPr lang="en-US"/>
            <a:t>Mild respiratory depression</a:t>
          </a:r>
        </a:p>
      </dgm:t>
    </dgm:pt>
    <dgm:pt modelId="{76D27DFA-6B7B-47ED-B779-75A482FB721C}" type="parTrans" cxnId="{62B5AFF6-F1A0-4085-AE39-13FBBA1A1473}">
      <dgm:prSet/>
      <dgm:spPr/>
      <dgm:t>
        <a:bodyPr/>
        <a:lstStyle/>
        <a:p>
          <a:endParaRPr lang="en-US"/>
        </a:p>
      </dgm:t>
    </dgm:pt>
    <dgm:pt modelId="{7CE5147E-731A-4713-ABDA-70119D918170}" type="sibTrans" cxnId="{62B5AFF6-F1A0-4085-AE39-13FBBA1A1473}">
      <dgm:prSet/>
      <dgm:spPr/>
      <dgm:t>
        <a:bodyPr/>
        <a:lstStyle/>
        <a:p>
          <a:endParaRPr lang="en-US"/>
        </a:p>
      </dgm:t>
    </dgm:pt>
    <dgm:pt modelId="{0AE6531A-0909-4126-AA9A-720EBD1401F9}">
      <dgm:prSet/>
      <dgm:spPr/>
      <dgm:t>
        <a:bodyPr/>
        <a:lstStyle/>
        <a:p>
          <a:r>
            <a:rPr lang="en-US"/>
            <a:t>Improved cardiovascular function through stimulation of sympathetic nervous system</a:t>
          </a:r>
        </a:p>
      </dgm:t>
    </dgm:pt>
    <dgm:pt modelId="{0D591EBA-8FA3-42FB-9799-DC8FF791D7B3}" type="parTrans" cxnId="{6F257B2F-DAE2-4F65-AFFA-7E84AFB1BE2D}">
      <dgm:prSet/>
      <dgm:spPr/>
      <dgm:t>
        <a:bodyPr/>
        <a:lstStyle/>
        <a:p>
          <a:endParaRPr lang="en-US"/>
        </a:p>
      </dgm:t>
    </dgm:pt>
    <dgm:pt modelId="{6017346B-C32F-4A38-B660-352C7B0EDD82}" type="sibTrans" cxnId="{6F257B2F-DAE2-4F65-AFFA-7E84AFB1BE2D}">
      <dgm:prSet/>
      <dgm:spPr/>
      <dgm:t>
        <a:bodyPr/>
        <a:lstStyle/>
        <a:p>
          <a:endParaRPr lang="en-US"/>
        </a:p>
      </dgm:t>
    </dgm:pt>
    <dgm:pt modelId="{F32C4D63-369B-4575-A7DC-1F20E69398F2}">
      <dgm:prSet/>
      <dgm:spPr/>
      <dgm:t>
        <a:bodyPr/>
        <a:lstStyle/>
        <a:p>
          <a:r>
            <a:rPr lang="en-US"/>
            <a:t>Reduced in neonates due to immature sympathetic nervous system</a:t>
          </a:r>
        </a:p>
      </dgm:t>
    </dgm:pt>
    <dgm:pt modelId="{C8345BC9-FFD0-4F3E-BD6C-F092663F2E7D}" type="parTrans" cxnId="{4A7668E7-F81F-420F-ABEB-2D48B0AE8187}">
      <dgm:prSet/>
      <dgm:spPr/>
      <dgm:t>
        <a:bodyPr/>
        <a:lstStyle/>
        <a:p>
          <a:endParaRPr lang="en-US"/>
        </a:p>
      </dgm:t>
    </dgm:pt>
    <dgm:pt modelId="{F6A34D4A-D462-4E98-A082-FABC60561C28}" type="sibTrans" cxnId="{4A7668E7-F81F-420F-ABEB-2D48B0AE8187}">
      <dgm:prSet/>
      <dgm:spPr/>
      <dgm:t>
        <a:bodyPr/>
        <a:lstStyle/>
        <a:p>
          <a:endParaRPr lang="en-US"/>
        </a:p>
      </dgm:t>
    </dgm:pt>
    <dgm:pt modelId="{1A7438F4-D46A-4AD4-BD70-36EA17DF8B20}">
      <dgm:prSet/>
      <dgm:spPr/>
      <dgm:t>
        <a:bodyPr/>
        <a:lstStyle/>
        <a:p>
          <a:r>
            <a:rPr lang="en-US"/>
            <a:t>Requires haptic metabolism and renal clearance, so prolonged duration in neonates</a:t>
          </a:r>
        </a:p>
      </dgm:t>
    </dgm:pt>
    <dgm:pt modelId="{C1BACFD2-D2B6-422E-A7C9-5DD0F714E204}" type="parTrans" cxnId="{6D35EA41-2E34-458F-AD3E-76C2533705E1}">
      <dgm:prSet/>
      <dgm:spPr/>
      <dgm:t>
        <a:bodyPr/>
        <a:lstStyle/>
        <a:p>
          <a:endParaRPr lang="en-US"/>
        </a:p>
      </dgm:t>
    </dgm:pt>
    <dgm:pt modelId="{93908323-D660-4CC2-AB85-2DDD61D1BC41}" type="sibTrans" cxnId="{6D35EA41-2E34-458F-AD3E-76C2533705E1}">
      <dgm:prSet/>
      <dgm:spPr/>
      <dgm:t>
        <a:bodyPr/>
        <a:lstStyle/>
        <a:p>
          <a:endParaRPr lang="en-US"/>
        </a:p>
      </dgm:t>
    </dgm:pt>
    <dgm:pt modelId="{C72EB0C7-F70A-7246-985E-FCA93CB2A033}" type="pres">
      <dgm:prSet presAssocID="{4BD69324-6218-48AF-9DA1-D8B41149F517}" presName="Name0" presStyleCnt="0">
        <dgm:presLayoutVars>
          <dgm:dir/>
          <dgm:animLvl val="lvl"/>
          <dgm:resizeHandles val="exact"/>
        </dgm:presLayoutVars>
      </dgm:prSet>
      <dgm:spPr/>
    </dgm:pt>
    <dgm:pt modelId="{52DCFBAD-FA0A-154C-8818-41776270D27C}" type="pres">
      <dgm:prSet presAssocID="{361FBE26-4338-4285-B8F2-FFCB9BEA431E}" presName="composite" presStyleCnt="0"/>
      <dgm:spPr/>
    </dgm:pt>
    <dgm:pt modelId="{1E348BB0-60B9-954B-B771-5025C0F8F0CD}" type="pres">
      <dgm:prSet presAssocID="{361FBE26-4338-4285-B8F2-FFCB9BEA431E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EEFCBF08-D26B-D249-8036-D739C7A22945}" type="pres">
      <dgm:prSet presAssocID="{361FBE26-4338-4285-B8F2-FFCB9BEA431E}" presName="desTx" presStyleLbl="alignAccFollowNode1" presStyleIdx="0" presStyleCnt="4">
        <dgm:presLayoutVars>
          <dgm:bulletEnabled val="1"/>
        </dgm:presLayoutVars>
      </dgm:prSet>
      <dgm:spPr/>
    </dgm:pt>
    <dgm:pt modelId="{A67E6FD2-A335-544F-85DC-C9B3D07931EE}" type="pres">
      <dgm:prSet presAssocID="{B32359B0-2D2B-449B-A23F-EEEBDE4464C4}" presName="space" presStyleCnt="0"/>
      <dgm:spPr/>
    </dgm:pt>
    <dgm:pt modelId="{A4C551EE-B1EE-AD44-AA41-CBEC6670B09A}" type="pres">
      <dgm:prSet presAssocID="{9A9CD0EE-4475-433D-9DE9-1478A4352312}" presName="composite" presStyleCnt="0"/>
      <dgm:spPr/>
    </dgm:pt>
    <dgm:pt modelId="{564BD1B5-F6A2-1548-9B05-B39236BBE546}" type="pres">
      <dgm:prSet presAssocID="{9A9CD0EE-4475-433D-9DE9-1478A435231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757B946F-8F34-B045-A19F-8C0FC2627834}" type="pres">
      <dgm:prSet presAssocID="{9A9CD0EE-4475-433D-9DE9-1478A4352312}" presName="desTx" presStyleLbl="alignAccFollowNode1" presStyleIdx="1" presStyleCnt="4">
        <dgm:presLayoutVars>
          <dgm:bulletEnabled val="1"/>
        </dgm:presLayoutVars>
      </dgm:prSet>
      <dgm:spPr/>
    </dgm:pt>
    <dgm:pt modelId="{63ABC7E0-2F6D-494A-A982-0761D93C5D86}" type="pres">
      <dgm:prSet presAssocID="{BCE2B047-D3AC-4D58-9055-709BA6D540D0}" presName="space" presStyleCnt="0"/>
      <dgm:spPr/>
    </dgm:pt>
    <dgm:pt modelId="{5DC509C5-D0EC-4A47-B383-2F0DFBFE9A6C}" type="pres">
      <dgm:prSet presAssocID="{55FDB828-D678-4CE7-8D76-B6B8D615B016}" presName="composite" presStyleCnt="0"/>
      <dgm:spPr/>
    </dgm:pt>
    <dgm:pt modelId="{CEE169CF-DE43-BE4E-9DB8-B50D91BE139B}" type="pres">
      <dgm:prSet presAssocID="{55FDB828-D678-4CE7-8D76-B6B8D615B01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DC5C5DE9-08D9-5641-88E7-7000E3D76779}" type="pres">
      <dgm:prSet presAssocID="{55FDB828-D678-4CE7-8D76-B6B8D615B016}" presName="desTx" presStyleLbl="alignAccFollowNode1" presStyleIdx="2" presStyleCnt="4">
        <dgm:presLayoutVars>
          <dgm:bulletEnabled val="1"/>
        </dgm:presLayoutVars>
      </dgm:prSet>
      <dgm:spPr/>
    </dgm:pt>
    <dgm:pt modelId="{3B8F042F-4ADF-8E4C-907C-054B57240C08}" type="pres">
      <dgm:prSet presAssocID="{80DF43E3-9D80-4401-B275-F645E5888B3F}" presName="space" presStyleCnt="0"/>
      <dgm:spPr/>
    </dgm:pt>
    <dgm:pt modelId="{85D2E4A8-7F68-E84C-8F36-9036D1ABEEAC}" type="pres">
      <dgm:prSet presAssocID="{AFB8A7E4-C3D7-444C-B2EB-92F5FA5BC511}" presName="composite" presStyleCnt="0"/>
      <dgm:spPr/>
    </dgm:pt>
    <dgm:pt modelId="{03F80CE7-0F2E-ED46-AE95-515214DB78EB}" type="pres">
      <dgm:prSet presAssocID="{AFB8A7E4-C3D7-444C-B2EB-92F5FA5BC511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1D9DB46C-8648-AE40-9F07-4FD1B0C54076}" type="pres">
      <dgm:prSet presAssocID="{AFB8A7E4-C3D7-444C-B2EB-92F5FA5BC511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89F0290C-E5A7-F64E-B274-B32E7A4C7098}" type="presOf" srcId="{55FDB828-D678-4CE7-8D76-B6B8D615B016}" destId="{CEE169CF-DE43-BE4E-9DB8-B50D91BE139B}" srcOrd="0" destOrd="0" presId="urn:microsoft.com/office/officeart/2005/8/layout/hList1"/>
    <dgm:cxn modelId="{5BD0060D-B7DE-4707-8C21-56A2CEAED1F5}" srcId="{361FBE26-4338-4285-B8F2-FFCB9BEA431E}" destId="{7F0FA4E4-91F3-4EB4-87C5-656F39872A3F}" srcOrd="0" destOrd="0" parTransId="{EB3ABB54-25B2-46EA-BB4B-76FE9E87D80A}" sibTransId="{A0FC17FC-FC50-4362-9D9F-7749F1FF6D7F}"/>
    <dgm:cxn modelId="{8541B01C-3D49-4948-BB00-62B2784278D5}" type="presOf" srcId="{A9A0ED14-CA08-4EAC-BB2F-01984DE3BCCD}" destId="{DC5C5DE9-08D9-5641-88E7-7000E3D76779}" srcOrd="0" destOrd="1" presId="urn:microsoft.com/office/officeart/2005/8/layout/hList1"/>
    <dgm:cxn modelId="{A472E91C-0DDC-9F4C-B8DF-54B61B1E61AB}" type="presOf" srcId="{9A9CD0EE-4475-433D-9DE9-1478A4352312}" destId="{564BD1B5-F6A2-1548-9B05-B39236BBE546}" srcOrd="0" destOrd="0" presId="urn:microsoft.com/office/officeart/2005/8/layout/hList1"/>
    <dgm:cxn modelId="{32957C29-4949-3B47-A7BC-E3D212E1896C}" type="presOf" srcId="{4FE4899C-04D6-4662-9E0F-2A9B255F3B8A}" destId="{757B946F-8F34-B045-A19F-8C0FC2627834}" srcOrd="0" destOrd="2" presId="urn:microsoft.com/office/officeart/2005/8/layout/hList1"/>
    <dgm:cxn modelId="{CC86452F-C739-4A52-A665-CBCB1D16EC05}" srcId="{9A9CD0EE-4475-433D-9DE9-1478A4352312}" destId="{573A1097-95B6-46F6-B9A4-FD3157400917}" srcOrd="0" destOrd="0" parTransId="{F2A7A648-6D88-4B72-BBDB-A196E7B2AD8D}" sibTransId="{D71988C0-B65A-4EEA-A7A7-7BB7D96DAC76}"/>
    <dgm:cxn modelId="{6F257B2F-DAE2-4F65-AFFA-7E84AFB1BE2D}" srcId="{9685D1CB-0B50-4C1E-82BC-68FA7351BC7B}" destId="{0AE6531A-0909-4126-AA9A-720EBD1401F9}" srcOrd="1" destOrd="0" parTransId="{0D591EBA-8FA3-42FB-9799-DC8FF791D7B3}" sibTransId="{6017346B-C32F-4A38-B660-352C7B0EDD82}"/>
    <dgm:cxn modelId="{6456A031-9762-4840-8947-BE4E37319660}" type="presOf" srcId="{42EB7888-7186-4AE1-939C-C6D807C0DA95}" destId="{757B946F-8F34-B045-A19F-8C0FC2627834}" srcOrd="0" destOrd="1" presId="urn:microsoft.com/office/officeart/2005/8/layout/hList1"/>
    <dgm:cxn modelId="{6D35EA41-2E34-458F-AD3E-76C2533705E1}" srcId="{9685D1CB-0B50-4C1E-82BC-68FA7351BC7B}" destId="{1A7438F4-D46A-4AD4-BD70-36EA17DF8B20}" srcOrd="2" destOrd="0" parTransId="{C1BACFD2-D2B6-422E-A7C9-5DD0F714E204}" sibTransId="{93908323-D660-4CC2-AB85-2DDD61D1BC41}"/>
    <dgm:cxn modelId="{E353BD55-3DF6-2542-BFE9-763C9D1E7FED}" type="presOf" srcId="{AFB8A7E4-C3D7-444C-B2EB-92F5FA5BC511}" destId="{03F80CE7-0F2E-ED46-AE95-515214DB78EB}" srcOrd="0" destOrd="0" presId="urn:microsoft.com/office/officeart/2005/8/layout/hList1"/>
    <dgm:cxn modelId="{1F123659-D223-4F49-BFE2-225888C16C18}" type="presOf" srcId="{6C2A8DCE-A7A1-4821-B95A-8412325936AE}" destId="{DC5C5DE9-08D9-5641-88E7-7000E3D76779}" srcOrd="0" destOrd="0" presId="urn:microsoft.com/office/officeart/2005/8/layout/hList1"/>
    <dgm:cxn modelId="{4E6B525A-A3CB-574C-9A67-AD63CAB4AA39}" type="presOf" srcId="{9685D1CB-0B50-4C1E-82BC-68FA7351BC7B}" destId="{1D9DB46C-8648-AE40-9F07-4FD1B0C54076}" srcOrd="0" destOrd="0" presId="urn:microsoft.com/office/officeart/2005/8/layout/hList1"/>
    <dgm:cxn modelId="{B352495F-2224-7E46-B941-7F3AEEAC8AF8}" type="presOf" srcId="{1A7438F4-D46A-4AD4-BD70-36EA17DF8B20}" destId="{1D9DB46C-8648-AE40-9F07-4FD1B0C54076}" srcOrd="0" destOrd="4" presId="urn:microsoft.com/office/officeart/2005/8/layout/hList1"/>
    <dgm:cxn modelId="{6CFC3868-429D-3E42-92F7-671B940A1558}" type="presOf" srcId="{05E65ADB-4C1A-48CC-9C5B-AE9AD7E94408}" destId="{1D9DB46C-8648-AE40-9F07-4FD1B0C54076}" srcOrd="0" destOrd="1" presId="urn:microsoft.com/office/officeart/2005/8/layout/hList1"/>
    <dgm:cxn modelId="{4A415375-3782-4880-8FA0-E1F2D672856A}" srcId="{AFB8A7E4-C3D7-444C-B2EB-92F5FA5BC511}" destId="{9685D1CB-0B50-4C1E-82BC-68FA7351BC7B}" srcOrd="0" destOrd="0" parTransId="{16B7EE65-C132-4AD7-BF37-675C12A517B3}" sibTransId="{03C3F4D9-98CB-412E-B2F4-6F558DA25677}"/>
    <dgm:cxn modelId="{C8177375-2565-4171-98C5-EC32BE16B60F}" srcId="{9A9CD0EE-4475-433D-9DE9-1478A4352312}" destId="{4FE4899C-04D6-4662-9E0F-2A9B255F3B8A}" srcOrd="2" destOrd="0" parTransId="{352D2F99-6A6D-4F9C-A4CC-A6F859A17A52}" sibTransId="{DF3B0B87-FBBC-4990-92CA-FAC36A09E2E7}"/>
    <dgm:cxn modelId="{8CC68484-3B3F-45BB-A703-6C981404DC11}" srcId="{4BD69324-6218-48AF-9DA1-D8B41149F517}" destId="{AFB8A7E4-C3D7-444C-B2EB-92F5FA5BC511}" srcOrd="3" destOrd="0" parTransId="{A3F1567F-3BFA-423D-B1FC-C9A33EFEDA47}" sibTransId="{27F11726-3D66-48D2-A6FA-B9675D8289CF}"/>
    <dgm:cxn modelId="{25DDEF87-2A00-4F99-A719-D2E3CE68355F}" srcId="{4BD69324-6218-48AF-9DA1-D8B41149F517}" destId="{55FDB828-D678-4CE7-8D76-B6B8D615B016}" srcOrd="2" destOrd="0" parTransId="{5770710C-DF69-4DDE-AC00-48AD85B4BD51}" sibTransId="{80DF43E3-9D80-4401-B275-F645E5888B3F}"/>
    <dgm:cxn modelId="{1419808C-199F-5E4E-923D-F801A61EB9BF}" type="presOf" srcId="{361FBE26-4338-4285-B8F2-FFCB9BEA431E}" destId="{1E348BB0-60B9-954B-B771-5025C0F8F0CD}" srcOrd="0" destOrd="0" presId="urn:microsoft.com/office/officeart/2005/8/layout/hList1"/>
    <dgm:cxn modelId="{361CFF8C-77CA-EF47-AF1C-3155E52DE3BC}" type="presOf" srcId="{7F0FA4E4-91F3-4EB4-87C5-656F39872A3F}" destId="{EEFCBF08-D26B-D249-8036-D739C7A22945}" srcOrd="0" destOrd="0" presId="urn:microsoft.com/office/officeart/2005/8/layout/hList1"/>
    <dgm:cxn modelId="{1231EAA7-A842-5E4E-A7CE-1436F840E96F}" type="presOf" srcId="{0AE6531A-0909-4126-AA9A-720EBD1401F9}" destId="{1D9DB46C-8648-AE40-9F07-4FD1B0C54076}" srcOrd="0" destOrd="2" presId="urn:microsoft.com/office/officeart/2005/8/layout/hList1"/>
    <dgm:cxn modelId="{B5D9C8B3-2606-4382-B172-7110FA803050}" srcId="{361FBE26-4338-4285-B8F2-FFCB9BEA431E}" destId="{175C7080-7A2D-47D8-9756-F811A016D41E}" srcOrd="1" destOrd="0" parTransId="{99CCBC2B-AC9C-4943-B6F6-44D5D6613EC6}" sibTransId="{C0C82DBB-ABE5-477B-BF2B-527F036A51DF}"/>
    <dgm:cxn modelId="{207985B9-761E-FA4F-982F-3A635F5A7684}" type="presOf" srcId="{573A1097-95B6-46F6-B9A4-FD3157400917}" destId="{757B946F-8F34-B045-A19F-8C0FC2627834}" srcOrd="0" destOrd="0" presId="urn:microsoft.com/office/officeart/2005/8/layout/hList1"/>
    <dgm:cxn modelId="{B3D1A4BA-583A-40AF-8398-BFE630D09BC4}" srcId="{4BD69324-6218-48AF-9DA1-D8B41149F517}" destId="{9A9CD0EE-4475-433D-9DE9-1478A4352312}" srcOrd="1" destOrd="0" parTransId="{11A8DCAF-F6C2-43F7-A268-6B0E12A4A6CF}" sibTransId="{BCE2B047-D3AC-4D58-9055-709BA6D540D0}"/>
    <dgm:cxn modelId="{6E1519BF-FBBE-487B-B7C3-AB00174158F2}" srcId="{9A9CD0EE-4475-433D-9DE9-1478A4352312}" destId="{42EB7888-7186-4AE1-939C-C6D807C0DA95}" srcOrd="1" destOrd="0" parTransId="{1707AC92-1152-432A-82CE-40DE81EEC607}" sibTransId="{305BD565-B8EB-4D2E-A4E6-AF2FA37F15CD}"/>
    <dgm:cxn modelId="{57E91FD0-36A6-FA44-81B4-276DCC6D2CB9}" type="presOf" srcId="{4BD69324-6218-48AF-9DA1-D8B41149F517}" destId="{C72EB0C7-F70A-7246-985E-FCA93CB2A033}" srcOrd="0" destOrd="0" presId="urn:microsoft.com/office/officeart/2005/8/layout/hList1"/>
    <dgm:cxn modelId="{B8FF12D1-726D-43C2-BF33-94A857AFCC9C}" srcId="{55FDB828-D678-4CE7-8D76-B6B8D615B016}" destId="{A9A0ED14-CA08-4EAC-BB2F-01984DE3BCCD}" srcOrd="1" destOrd="0" parTransId="{90335120-CFD1-460A-84B2-04F01E94843F}" sibTransId="{AF155EAA-A5E6-416C-AF1A-EB2999832D6C}"/>
    <dgm:cxn modelId="{854C12D4-615C-7348-9195-50C7A9B62212}" type="presOf" srcId="{F32C4D63-369B-4575-A7DC-1F20E69398F2}" destId="{1D9DB46C-8648-AE40-9F07-4FD1B0C54076}" srcOrd="0" destOrd="3" presId="urn:microsoft.com/office/officeart/2005/8/layout/hList1"/>
    <dgm:cxn modelId="{C4EA4CDD-AB2F-46B2-9583-0FB0EDC17397}" srcId="{55FDB828-D678-4CE7-8D76-B6B8D615B016}" destId="{6C2A8DCE-A7A1-4821-B95A-8412325936AE}" srcOrd="0" destOrd="0" parTransId="{96ADAD84-2B00-4726-B7B6-637094DCD7FD}" sibTransId="{B8D9D2A7-9A8B-4A9C-AD83-C313B1A554FB}"/>
    <dgm:cxn modelId="{4A7668E7-F81F-420F-ABEB-2D48B0AE8187}" srcId="{0AE6531A-0909-4126-AA9A-720EBD1401F9}" destId="{F32C4D63-369B-4575-A7DC-1F20E69398F2}" srcOrd="0" destOrd="0" parTransId="{C8345BC9-FFD0-4F3E-BD6C-F092663F2E7D}" sibTransId="{F6A34D4A-D462-4E98-A082-FABC60561C28}"/>
    <dgm:cxn modelId="{A29FA4EA-4A2E-E746-A945-112D80B01D2E}" type="presOf" srcId="{175C7080-7A2D-47D8-9756-F811A016D41E}" destId="{EEFCBF08-D26B-D249-8036-D739C7A22945}" srcOrd="0" destOrd="1" presId="urn:microsoft.com/office/officeart/2005/8/layout/hList1"/>
    <dgm:cxn modelId="{5E3276EE-16A1-417F-9804-FC6E64B69CF1}" srcId="{4BD69324-6218-48AF-9DA1-D8B41149F517}" destId="{361FBE26-4338-4285-B8F2-FFCB9BEA431E}" srcOrd="0" destOrd="0" parTransId="{3B571AB2-5676-4FB2-B633-C5D60F17560E}" sibTransId="{B32359B0-2D2B-449B-A23F-EEEBDE4464C4}"/>
    <dgm:cxn modelId="{62B5AFF6-F1A0-4085-AE39-13FBBA1A1473}" srcId="{9685D1CB-0B50-4C1E-82BC-68FA7351BC7B}" destId="{05E65ADB-4C1A-48CC-9C5B-AE9AD7E94408}" srcOrd="0" destOrd="0" parTransId="{76D27DFA-6B7B-47ED-B779-75A482FB721C}" sibTransId="{7CE5147E-731A-4713-ABDA-70119D918170}"/>
    <dgm:cxn modelId="{374A4D2F-8617-5548-8AB8-F8E862F67D25}" type="presParOf" srcId="{C72EB0C7-F70A-7246-985E-FCA93CB2A033}" destId="{52DCFBAD-FA0A-154C-8818-41776270D27C}" srcOrd="0" destOrd="0" presId="urn:microsoft.com/office/officeart/2005/8/layout/hList1"/>
    <dgm:cxn modelId="{423D53D0-6A75-7F46-947C-2EE241C7F939}" type="presParOf" srcId="{52DCFBAD-FA0A-154C-8818-41776270D27C}" destId="{1E348BB0-60B9-954B-B771-5025C0F8F0CD}" srcOrd="0" destOrd="0" presId="urn:microsoft.com/office/officeart/2005/8/layout/hList1"/>
    <dgm:cxn modelId="{20D8C02C-0FAD-E446-B07E-9E360BBB7442}" type="presParOf" srcId="{52DCFBAD-FA0A-154C-8818-41776270D27C}" destId="{EEFCBF08-D26B-D249-8036-D739C7A22945}" srcOrd="1" destOrd="0" presId="urn:microsoft.com/office/officeart/2005/8/layout/hList1"/>
    <dgm:cxn modelId="{573CE3AA-7424-DF4B-821A-425A5582557A}" type="presParOf" srcId="{C72EB0C7-F70A-7246-985E-FCA93CB2A033}" destId="{A67E6FD2-A335-544F-85DC-C9B3D07931EE}" srcOrd="1" destOrd="0" presId="urn:microsoft.com/office/officeart/2005/8/layout/hList1"/>
    <dgm:cxn modelId="{FBC2663D-B814-FC4A-B3E4-17BE604C2FE7}" type="presParOf" srcId="{C72EB0C7-F70A-7246-985E-FCA93CB2A033}" destId="{A4C551EE-B1EE-AD44-AA41-CBEC6670B09A}" srcOrd="2" destOrd="0" presId="urn:microsoft.com/office/officeart/2005/8/layout/hList1"/>
    <dgm:cxn modelId="{EDDFAA69-DF50-7C41-9C87-E125F75DB227}" type="presParOf" srcId="{A4C551EE-B1EE-AD44-AA41-CBEC6670B09A}" destId="{564BD1B5-F6A2-1548-9B05-B39236BBE546}" srcOrd="0" destOrd="0" presId="urn:microsoft.com/office/officeart/2005/8/layout/hList1"/>
    <dgm:cxn modelId="{7D7A2233-8E19-3546-A0D4-5667C6D15354}" type="presParOf" srcId="{A4C551EE-B1EE-AD44-AA41-CBEC6670B09A}" destId="{757B946F-8F34-B045-A19F-8C0FC2627834}" srcOrd="1" destOrd="0" presId="urn:microsoft.com/office/officeart/2005/8/layout/hList1"/>
    <dgm:cxn modelId="{03458EA6-A93A-1042-BED8-55E37FA5ED41}" type="presParOf" srcId="{C72EB0C7-F70A-7246-985E-FCA93CB2A033}" destId="{63ABC7E0-2F6D-494A-A982-0761D93C5D86}" srcOrd="3" destOrd="0" presId="urn:microsoft.com/office/officeart/2005/8/layout/hList1"/>
    <dgm:cxn modelId="{0C880CDE-A284-764C-9A24-91C80F1F2CDF}" type="presParOf" srcId="{C72EB0C7-F70A-7246-985E-FCA93CB2A033}" destId="{5DC509C5-D0EC-4A47-B383-2F0DFBFE9A6C}" srcOrd="4" destOrd="0" presId="urn:microsoft.com/office/officeart/2005/8/layout/hList1"/>
    <dgm:cxn modelId="{CD8815C9-564C-4144-85B0-BEC4D70559DF}" type="presParOf" srcId="{5DC509C5-D0EC-4A47-B383-2F0DFBFE9A6C}" destId="{CEE169CF-DE43-BE4E-9DB8-B50D91BE139B}" srcOrd="0" destOrd="0" presId="urn:microsoft.com/office/officeart/2005/8/layout/hList1"/>
    <dgm:cxn modelId="{BFE71F07-B7FA-1849-A171-6877D9E69376}" type="presParOf" srcId="{5DC509C5-D0EC-4A47-B383-2F0DFBFE9A6C}" destId="{DC5C5DE9-08D9-5641-88E7-7000E3D76779}" srcOrd="1" destOrd="0" presId="urn:microsoft.com/office/officeart/2005/8/layout/hList1"/>
    <dgm:cxn modelId="{B85DF2D2-6E74-5B4C-83A5-6A5AB0AB2ABD}" type="presParOf" srcId="{C72EB0C7-F70A-7246-985E-FCA93CB2A033}" destId="{3B8F042F-4ADF-8E4C-907C-054B57240C08}" srcOrd="5" destOrd="0" presId="urn:microsoft.com/office/officeart/2005/8/layout/hList1"/>
    <dgm:cxn modelId="{5B632DB3-5564-3E45-A52B-299E05277B67}" type="presParOf" srcId="{C72EB0C7-F70A-7246-985E-FCA93CB2A033}" destId="{85D2E4A8-7F68-E84C-8F36-9036D1ABEEAC}" srcOrd="6" destOrd="0" presId="urn:microsoft.com/office/officeart/2005/8/layout/hList1"/>
    <dgm:cxn modelId="{A7772A8D-43A7-7942-81D7-F22AA9E0C210}" type="presParOf" srcId="{85D2E4A8-7F68-E84C-8F36-9036D1ABEEAC}" destId="{03F80CE7-0F2E-ED46-AE95-515214DB78EB}" srcOrd="0" destOrd="0" presId="urn:microsoft.com/office/officeart/2005/8/layout/hList1"/>
    <dgm:cxn modelId="{34C7B55F-4CF7-874F-94B5-319DC6254B20}" type="presParOf" srcId="{85D2E4A8-7F68-E84C-8F36-9036D1ABEEAC}" destId="{1D9DB46C-8648-AE40-9F07-4FD1B0C5407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BAE116B-FA49-4E5E-90AA-C4E749CE7E6E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7F6CACD-2FDA-45F6-9B09-575BC51E66FF}">
      <dgm:prSet/>
      <dgm:spPr/>
      <dgm:t>
        <a:bodyPr/>
        <a:lstStyle/>
        <a:p>
          <a:r>
            <a:rPr lang="en-US"/>
            <a:t>Pros:</a:t>
          </a:r>
        </a:p>
      </dgm:t>
    </dgm:pt>
    <dgm:pt modelId="{A27EBD0F-5029-4526-AAF5-667C3A9D8113}" type="parTrans" cxnId="{7CBADE29-68C3-492D-A1DD-F8BEA1A5A4B7}">
      <dgm:prSet/>
      <dgm:spPr/>
      <dgm:t>
        <a:bodyPr/>
        <a:lstStyle/>
        <a:p>
          <a:endParaRPr lang="en-US"/>
        </a:p>
      </dgm:t>
    </dgm:pt>
    <dgm:pt modelId="{A34B8076-8FAC-46D4-84C7-D1231BE65206}" type="sibTrans" cxnId="{7CBADE29-68C3-492D-A1DD-F8BEA1A5A4B7}">
      <dgm:prSet/>
      <dgm:spPr/>
      <dgm:t>
        <a:bodyPr/>
        <a:lstStyle/>
        <a:p>
          <a:endParaRPr lang="en-US"/>
        </a:p>
      </dgm:t>
    </dgm:pt>
    <dgm:pt modelId="{96459533-9B04-4972-A7B3-9D65CEE51111}">
      <dgm:prSet/>
      <dgm:spPr/>
      <dgm:t>
        <a:bodyPr/>
        <a:lstStyle/>
        <a:p>
          <a:r>
            <a:rPr lang="en-US" dirty="0"/>
            <a:t>Minimally metabolized and primarily eliminated by lungs, so ideal for young with immature hepatic and renal function</a:t>
          </a:r>
        </a:p>
      </dgm:t>
    </dgm:pt>
    <dgm:pt modelId="{10CD0F4B-3A95-4816-8A7B-122AA06B1955}" type="parTrans" cxnId="{AF288066-A410-48C2-854E-13BC9C425A80}">
      <dgm:prSet/>
      <dgm:spPr/>
      <dgm:t>
        <a:bodyPr/>
        <a:lstStyle/>
        <a:p>
          <a:endParaRPr lang="en-US"/>
        </a:p>
      </dgm:t>
    </dgm:pt>
    <dgm:pt modelId="{0083A036-FA41-42BA-8E4E-98EC6F4FF1BA}" type="sibTrans" cxnId="{AF288066-A410-48C2-854E-13BC9C425A80}">
      <dgm:prSet/>
      <dgm:spPr/>
      <dgm:t>
        <a:bodyPr/>
        <a:lstStyle/>
        <a:p>
          <a:endParaRPr lang="en-US"/>
        </a:p>
      </dgm:t>
    </dgm:pt>
    <dgm:pt modelId="{54B4B0CA-947A-4EFC-9BDC-07F007284C5F}">
      <dgm:prSet/>
      <dgm:spPr/>
      <dgm:t>
        <a:bodyPr/>
        <a:lstStyle/>
        <a:p>
          <a:r>
            <a:rPr lang="en-US"/>
            <a:t>Cons:</a:t>
          </a:r>
        </a:p>
      </dgm:t>
    </dgm:pt>
    <dgm:pt modelId="{76F8EAB8-3895-44EE-ADE9-63A90CEE9220}" type="parTrans" cxnId="{EC904073-7257-447B-8368-7A8C949EFCF3}">
      <dgm:prSet/>
      <dgm:spPr/>
      <dgm:t>
        <a:bodyPr/>
        <a:lstStyle/>
        <a:p>
          <a:endParaRPr lang="en-US"/>
        </a:p>
      </dgm:t>
    </dgm:pt>
    <dgm:pt modelId="{33FA3845-BDA2-4373-BBAE-15CF07B7E466}" type="sibTrans" cxnId="{EC904073-7257-447B-8368-7A8C949EFCF3}">
      <dgm:prSet/>
      <dgm:spPr/>
      <dgm:t>
        <a:bodyPr/>
        <a:lstStyle/>
        <a:p>
          <a:endParaRPr lang="en-US"/>
        </a:p>
      </dgm:t>
    </dgm:pt>
    <dgm:pt modelId="{5189A15C-8386-42D1-AF67-B37DEAF3C5B0}">
      <dgm:prSet/>
      <dgm:spPr/>
      <dgm:t>
        <a:bodyPr/>
        <a:lstStyle/>
        <a:p>
          <a:r>
            <a:rPr lang="en-US"/>
            <a:t>Hypotension with vasodilation and decreased cardiac contractility</a:t>
          </a:r>
        </a:p>
      </dgm:t>
    </dgm:pt>
    <dgm:pt modelId="{5431A678-F427-4968-8934-6A63A80D7959}" type="parTrans" cxnId="{63D9B012-BD0C-4903-A96A-5FE93963E434}">
      <dgm:prSet/>
      <dgm:spPr/>
      <dgm:t>
        <a:bodyPr/>
        <a:lstStyle/>
        <a:p>
          <a:endParaRPr lang="en-US"/>
        </a:p>
      </dgm:t>
    </dgm:pt>
    <dgm:pt modelId="{7E4681BF-029F-471F-905E-B49133E6E3EE}" type="sibTrans" cxnId="{63D9B012-BD0C-4903-A96A-5FE93963E434}">
      <dgm:prSet/>
      <dgm:spPr/>
      <dgm:t>
        <a:bodyPr/>
        <a:lstStyle/>
        <a:p>
          <a:endParaRPr lang="en-US"/>
        </a:p>
      </dgm:t>
    </dgm:pt>
    <dgm:pt modelId="{169FA00E-2476-4E6A-B7EF-971FC44BBBFB}">
      <dgm:prSet/>
      <dgm:spPr/>
      <dgm:t>
        <a:bodyPr/>
        <a:lstStyle/>
        <a:p>
          <a:r>
            <a:rPr lang="en-US"/>
            <a:t>Hypoventilation leading to increased risk of hypoxia</a:t>
          </a:r>
        </a:p>
      </dgm:t>
    </dgm:pt>
    <dgm:pt modelId="{3A389426-40C3-4301-B0DA-7E94447E8A86}" type="parTrans" cxnId="{9702FA3E-3152-4CE1-8182-602C2CCC360D}">
      <dgm:prSet/>
      <dgm:spPr/>
      <dgm:t>
        <a:bodyPr/>
        <a:lstStyle/>
        <a:p>
          <a:endParaRPr lang="en-US"/>
        </a:p>
      </dgm:t>
    </dgm:pt>
    <dgm:pt modelId="{9A780D37-B029-47CE-8D28-62A31DFDEC3B}" type="sibTrans" cxnId="{9702FA3E-3152-4CE1-8182-602C2CCC360D}">
      <dgm:prSet/>
      <dgm:spPr/>
      <dgm:t>
        <a:bodyPr/>
        <a:lstStyle/>
        <a:p>
          <a:endParaRPr lang="en-US"/>
        </a:p>
      </dgm:t>
    </dgm:pt>
    <dgm:pt modelId="{CC3D1BD8-FDAA-4D31-AFC4-5E33AC5BEB5E}">
      <dgm:prSet/>
      <dgm:spPr/>
      <dgm:t>
        <a:bodyPr/>
        <a:lstStyle/>
        <a:p>
          <a:r>
            <a:rPr lang="en-US"/>
            <a:t>Hypothermia</a:t>
          </a:r>
        </a:p>
      </dgm:t>
    </dgm:pt>
    <dgm:pt modelId="{CCF55799-5903-423E-A906-7FE4CB757625}" type="parTrans" cxnId="{0CCF22E9-A452-4F56-B3AA-7F0EAAB817AA}">
      <dgm:prSet/>
      <dgm:spPr/>
      <dgm:t>
        <a:bodyPr/>
        <a:lstStyle/>
        <a:p>
          <a:endParaRPr lang="en-US"/>
        </a:p>
      </dgm:t>
    </dgm:pt>
    <dgm:pt modelId="{2293E276-5643-4CC7-A5F7-5B355B51912E}" type="sibTrans" cxnId="{0CCF22E9-A452-4F56-B3AA-7F0EAAB817AA}">
      <dgm:prSet/>
      <dgm:spPr/>
      <dgm:t>
        <a:bodyPr/>
        <a:lstStyle/>
        <a:p>
          <a:endParaRPr lang="en-US"/>
        </a:p>
      </dgm:t>
    </dgm:pt>
    <dgm:pt modelId="{BA11A984-4D6C-6C48-BCCA-5CEFBB2C7E9A}">
      <dgm:prSet/>
      <dgm:spPr/>
      <dgm:t>
        <a:bodyPr/>
        <a:lstStyle/>
        <a:p>
          <a:r>
            <a:rPr lang="en-US" dirty="0"/>
            <a:t>Titrate to effect</a:t>
          </a:r>
        </a:p>
      </dgm:t>
    </dgm:pt>
    <dgm:pt modelId="{C7534CD1-F9CB-BB4A-8B77-18E424E333E5}" type="parTrans" cxnId="{FF491FEC-26F7-AC47-BF3E-1DA99AF74CC5}">
      <dgm:prSet/>
      <dgm:spPr/>
    </dgm:pt>
    <dgm:pt modelId="{B1F78462-8EC6-9C43-97A4-E7731F7095DB}" type="sibTrans" cxnId="{FF491FEC-26F7-AC47-BF3E-1DA99AF74CC5}">
      <dgm:prSet/>
      <dgm:spPr/>
    </dgm:pt>
    <dgm:pt modelId="{CE76B485-6530-9642-82ED-5744C3703A89}" type="pres">
      <dgm:prSet presAssocID="{4BAE116B-FA49-4E5E-90AA-C4E749CE7E6E}" presName="Name0" presStyleCnt="0">
        <dgm:presLayoutVars>
          <dgm:dir/>
          <dgm:animLvl val="lvl"/>
          <dgm:resizeHandles val="exact"/>
        </dgm:presLayoutVars>
      </dgm:prSet>
      <dgm:spPr/>
    </dgm:pt>
    <dgm:pt modelId="{A7C3C9EA-C515-D64F-A132-7173B2F4EBF2}" type="pres">
      <dgm:prSet presAssocID="{07F6CACD-2FDA-45F6-9B09-575BC51E66FF}" presName="composite" presStyleCnt="0"/>
      <dgm:spPr/>
    </dgm:pt>
    <dgm:pt modelId="{0BF44063-4589-1448-A9EF-77FD7640E46F}" type="pres">
      <dgm:prSet presAssocID="{07F6CACD-2FDA-45F6-9B09-575BC51E66F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B7B77037-2B7A-7746-9DEB-747331CCB533}" type="pres">
      <dgm:prSet presAssocID="{07F6CACD-2FDA-45F6-9B09-575BC51E66FF}" presName="desTx" presStyleLbl="alignAccFollowNode1" presStyleIdx="0" presStyleCnt="2">
        <dgm:presLayoutVars>
          <dgm:bulletEnabled val="1"/>
        </dgm:presLayoutVars>
      </dgm:prSet>
      <dgm:spPr/>
    </dgm:pt>
    <dgm:pt modelId="{DCA1EF26-87FA-0940-A0B4-A9DCF4087B51}" type="pres">
      <dgm:prSet presAssocID="{A34B8076-8FAC-46D4-84C7-D1231BE65206}" presName="space" presStyleCnt="0"/>
      <dgm:spPr/>
    </dgm:pt>
    <dgm:pt modelId="{462543D4-8824-C14B-9F1F-53F5035B6441}" type="pres">
      <dgm:prSet presAssocID="{54B4B0CA-947A-4EFC-9BDC-07F007284C5F}" presName="composite" presStyleCnt="0"/>
      <dgm:spPr/>
    </dgm:pt>
    <dgm:pt modelId="{21E3685B-2DA2-B443-A334-3CF2A3170628}" type="pres">
      <dgm:prSet presAssocID="{54B4B0CA-947A-4EFC-9BDC-07F007284C5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E4ECD5FA-F9EC-D14F-92E3-4CA9828222DD}" type="pres">
      <dgm:prSet presAssocID="{54B4B0CA-947A-4EFC-9BDC-07F007284C5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88A2CA0C-64E3-D245-81A6-A24E57BF8736}" type="presOf" srcId="{CC3D1BD8-FDAA-4D31-AFC4-5E33AC5BEB5E}" destId="{E4ECD5FA-F9EC-D14F-92E3-4CA9828222DD}" srcOrd="0" destOrd="2" presId="urn:microsoft.com/office/officeart/2005/8/layout/hList1"/>
    <dgm:cxn modelId="{63D9B012-BD0C-4903-A96A-5FE93963E434}" srcId="{54B4B0CA-947A-4EFC-9BDC-07F007284C5F}" destId="{5189A15C-8386-42D1-AF67-B37DEAF3C5B0}" srcOrd="0" destOrd="0" parTransId="{5431A678-F427-4968-8934-6A63A80D7959}" sibTransId="{7E4681BF-029F-471F-905E-B49133E6E3EE}"/>
    <dgm:cxn modelId="{7CBADE29-68C3-492D-A1DD-F8BEA1A5A4B7}" srcId="{4BAE116B-FA49-4E5E-90AA-C4E749CE7E6E}" destId="{07F6CACD-2FDA-45F6-9B09-575BC51E66FF}" srcOrd="0" destOrd="0" parTransId="{A27EBD0F-5029-4526-AAF5-667C3A9D8113}" sibTransId="{A34B8076-8FAC-46D4-84C7-D1231BE65206}"/>
    <dgm:cxn modelId="{5E70E234-89C4-8143-8B95-888E15BCDDA4}" type="presOf" srcId="{96459533-9B04-4972-A7B3-9D65CEE51111}" destId="{B7B77037-2B7A-7746-9DEB-747331CCB533}" srcOrd="0" destOrd="0" presId="urn:microsoft.com/office/officeart/2005/8/layout/hList1"/>
    <dgm:cxn modelId="{9702FA3E-3152-4CE1-8182-602C2CCC360D}" srcId="{54B4B0CA-947A-4EFC-9BDC-07F007284C5F}" destId="{169FA00E-2476-4E6A-B7EF-971FC44BBBFB}" srcOrd="1" destOrd="0" parTransId="{3A389426-40C3-4301-B0DA-7E94447E8A86}" sibTransId="{9A780D37-B029-47CE-8D28-62A31DFDEC3B}"/>
    <dgm:cxn modelId="{A7DB7A44-7AF9-124F-8DF4-C7102FFD3D21}" type="presOf" srcId="{5189A15C-8386-42D1-AF67-B37DEAF3C5B0}" destId="{E4ECD5FA-F9EC-D14F-92E3-4CA9828222DD}" srcOrd="0" destOrd="0" presId="urn:microsoft.com/office/officeart/2005/8/layout/hList1"/>
    <dgm:cxn modelId="{AF288066-A410-48C2-854E-13BC9C425A80}" srcId="{07F6CACD-2FDA-45F6-9B09-575BC51E66FF}" destId="{96459533-9B04-4972-A7B3-9D65CEE51111}" srcOrd="0" destOrd="0" parTransId="{10CD0F4B-3A95-4816-8A7B-122AA06B1955}" sibTransId="{0083A036-FA41-42BA-8E4E-98EC6F4FF1BA}"/>
    <dgm:cxn modelId="{4DAF7B6B-CD03-6042-AE22-295D6C4817F4}" type="presOf" srcId="{07F6CACD-2FDA-45F6-9B09-575BC51E66FF}" destId="{0BF44063-4589-1448-A9EF-77FD7640E46F}" srcOrd="0" destOrd="0" presId="urn:microsoft.com/office/officeart/2005/8/layout/hList1"/>
    <dgm:cxn modelId="{EC904073-7257-447B-8368-7A8C949EFCF3}" srcId="{4BAE116B-FA49-4E5E-90AA-C4E749CE7E6E}" destId="{54B4B0CA-947A-4EFC-9BDC-07F007284C5F}" srcOrd="1" destOrd="0" parTransId="{76F8EAB8-3895-44EE-ADE9-63A90CEE9220}" sibTransId="{33FA3845-BDA2-4373-BBAE-15CF07B7E466}"/>
    <dgm:cxn modelId="{149483C2-3A77-344F-86F2-022067808A32}" type="presOf" srcId="{4BAE116B-FA49-4E5E-90AA-C4E749CE7E6E}" destId="{CE76B485-6530-9642-82ED-5744C3703A89}" srcOrd="0" destOrd="0" presId="urn:microsoft.com/office/officeart/2005/8/layout/hList1"/>
    <dgm:cxn modelId="{184655DE-3C7A-B042-A4BA-8C985A9B53B2}" type="presOf" srcId="{BA11A984-4D6C-6C48-BCCA-5CEFBB2C7E9A}" destId="{B7B77037-2B7A-7746-9DEB-747331CCB533}" srcOrd="0" destOrd="1" presId="urn:microsoft.com/office/officeart/2005/8/layout/hList1"/>
    <dgm:cxn modelId="{7F5752DF-0E41-4841-BF5F-80BB2F368937}" type="presOf" srcId="{169FA00E-2476-4E6A-B7EF-971FC44BBBFB}" destId="{E4ECD5FA-F9EC-D14F-92E3-4CA9828222DD}" srcOrd="0" destOrd="1" presId="urn:microsoft.com/office/officeart/2005/8/layout/hList1"/>
    <dgm:cxn modelId="{75650DE7-146B-674D-874B-C18D4D7405BA}" type="presOf" srcId="{54B4B0CA-947A-4EFC-9BDC-07F007284C5F}" destId="{21E3685B-2DA2-B443-A334-3CF2A3170628}" srcOrd="0" destOrd="0" presId="urn:microsoft.com/office/officeart/2005/8/layout/hList1"/>
    <dgm:cxn modelId="{0CCF22E9-A452-4F56-B3AA-7F0EAAB817AA}" srcId="{54B4B0CA-947A-4EFC-9BDC-07F007284C5F}" destId="{CC3D1BD8-FDAA-4D31-AFC4-5E33AC5BEB5E}" srcOrd="2" destOrd="0" parTransId="{CCF55799-5903-423E-A906-7FE4CB757625}" sibTransId="{2293E276-5643-4CC7-A5F7-5B355B51912E}"/>
    <dgm:cxn modelId="{FF491FEC-26F7-AC47-BF3E-1DA99AF74CC5}" srcId="{07F6CACD-2FDA-45F6-9B09-575BC51E66FF}" destId="{BA11A984-4D6C-6C48-BCCA-5CEFBB2C7E9A}" srcOrd="1" destOrd="0" parTransId="{C7534CD1-F9CB-BB4A-8B77-18E424E333E5}" sibTransId="{B1F78462-8EC6-9C43-97A4-E7731F7095DB}"/>
    <dgm:cxn modelId="{2D380258-0D93-F746-90AD-A694926BE31B}" type="presParOf" srcId="{CE76B485-6530-9642-82ED-5744C3703A89}" destId="{A7C3C9EA-C515-D64F-A132-7173B2F4EBF2}" srcOrd="0" destOrd="0" presId="urn:microsoft.com/office/officeart/2005/8/layout/hList1"/>
    <dgm:cxn modelId="{906C0267-DD3A-B540-A3EE-8D38144F2124}" type="presParOf" srcId="{A7C3C9EA-C515-D64F-A132-7173B2F4EBF2}" destId="{0BF44063-4589-1448-A9EF-77FD7640E46F}" srcOrd="0" destOrd="0" presId="urn:microsoft.com/office/officeart/2005/8/layout/hList1"/>
    <dgm:cxn modelId="{5F0A9F25-7A55-314F-8A47-731C90D872C4}" type="presParOf" srcId="{A7C3C9EA-C515-D64F-A132-7173B2F4EBF2}" destId="{B7B77037-2B7A-7746-9DEB-747331CCB533}" srcOrd="1" destOrd="0" presId="urn:microsoft.com/office/officeart/2005/8/layout/hList1"/>
    <dgm:cxn modelId="{20174911-D7F8-754C-BCDE-BEC043FE30A0}" type="presParOf" srcId="{CE76B485-6530-9642-82ED-5744C3703A89}" destId="{DCA1EF26-87FA-0940-A0B4-A9DCF4087B51}" srcOrd="1" destOrd="0" presId="urn:microsoft.com/office/officeart/2005/8/layout/hList1"/>
    <dgm:cxn modelId="{B87F678C-5BC0-3D44-A1DE-E8681858EA26}" type="presParOf" srcId="{CE76B485-6530-9642-82ED-5744C3703A89}" destId="{462543D4-8824-C14B-9F1F-53F5035B6441}" srcOrd="2" destOrd="0" presId="urn:microsoft.com/office/officeart/2005/8/layout/hList1"/>
    <dgm:cxn modelId="{7380BFA1-129B-FB4D-8FC8-E3B345B2A244}" type="presParOf" srcId="{462543D4-8824-C14B-9F1F-53F5035B6441}" destId="{21E3685B-2DA2-B443-A334-3CF2A3170628}" srcOrd="0" destOrd="0" presId="urn:microsoft.com/office/officeart/2005/8/layout/hList1"/>
    <dgm:cxn modelId="{596EC6AE-7669-F64C-A6E7-B11AE2B98593}" type="presParOf" srcId="{462543D4-8824-C14B-9F1F-53F5035B6441}" destId="{E4ECD5FA-F9EC-D14F-92E3-4CA9828222D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7EA727-69B6-40CC-B8DB-47CB6930BA6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50D6BC9-F633-40F4-AE46-8DE056AFDB33}">
      <dgm:prSet/>
      <dgm:spPr/>
      <dgm:t>
        <a:bodyPr/>
        <a:lstStyle/>
        <a:p>
          <a:r>
            <a:rPr lang="en-US"/>
            <a:t>Increased risk of hyperventilation</a:t>
          </a:r>
        </a:p>
      </dgm:t>
    </dgm:pt>
    <dgm:pt modelId="{70F7D276-6DC7-41FB-83DB-3100F4F11BFE}" type="parTrans" cxnId="{085746A2-638F-48E3-8F06-F0BDA9319FFB}">
      <dgm:prSet/>
      <dgm:spPr/>
      <dgm:t>
        <a:bodyPr/>
        <a:lstStyle/>
        <a:p>
          <a:endParaRPr lang="en-US"/>
        </a:p>
      </dgm:t>
    </dgm:pt>
    <dgm:pt modelId="{9B9975D5-CA76-44FC-BE57-968546F225D5}" type="sibTrans" cxnId="{085746A2-638F-48E3-8F06-F0BDA9319FFB}">
      <dgm:prSet/>
      <dgm:spPr/>
      <dgm:t>
        <a:bodyPr/>
        <a:lstStyle/>
        <a:p>
          <a:endParaRPr lang="en-US"/>
        </a:p>
      </dgm:t>
    </dgm:pt>
    <dgm:pt modelId="{19DA18F5-4979-44D6-8A1D-DFAA11A882B5}">
      <dgm:prSet/>
      <dgm:spPr/>
      <dgm:t>
        <a:bodyPr/>
        <a:lstStyle/>
        <a:p>
          <a:r>
            <a:rPr lang="en-US"/>
            <a:t>During pregnancy, increased progesterone increases respiratory center CO2 sensitivity</a:t>
          </a:r>
        </a:p>
      </dgm:t>
    </dgm:pt>
    <dgm:pt modelId="{58C50DCA-DC29-45B9-B4EE-32C9151F6407}" type="parTrans" cxnId="{F790389B-9E23-46CF-A8AF-2EDB69A29B16}">
      <dgm:prSet/>
      <dgm:spPr/>
      <dgm:t>
        <a:bodyPr/>
        <a:lstStyle/>
        <a:p>
          <a:endParaRPr lang="en-US"/>
        </a:p>
      </dgm:t>
    </dgm:pt>
    <dgm:pt modelId="{3CAC7A3C-BE97-40B3-886F-405C35F48CBC}" type="sibTrans" cxnId="{F790389B-9E23-46CF-A8AF-2EDB69A29B16}">
      <dgm:prSet/>
      <dgm:spPr/>
      <dgm:t>
        <a:bodyPr/>
        <a:lstStyle/>
        <a:p>
          <a:endParaRPr lang="en-US"/>
        </a:p>
      </dgm:t>
    </dgm:pt>
    <dgm:pt modelId="{41063924-48AD-4971-A913-087928AE74CD}">
      <dgm:prSet/>
      <dgm:spPr/>
      <dgm:t>
        <a:bodyPr/>
        <a:lstStyle/>
        <a:p>
          <a:r>
            <a:rPr lang="en-US"/>
            <a:t>Increased ventilatory minute volume</a:t>
          </a:r>
        </a:p>
      </dgm:t>
    </dgm:pt>
    <dgm:pt modelId="{63ADEA10-42F6-4472-A013-52A443750029}" type="parTrans" cxnId="{B2240AF1-6301-4431-8591-587078DA67A6}">
      <dgm:prSet/>
      <dgm:spPr/>
      <dgm:t>
        <a:bodyPr/>
        <a:lstStyle/>
        <a:p>
          <a:endParaRPr lang="en-US"/>
        </a:p>
      </dgm:t>
    </dgm:pt>
    <dgm:pt modelId="{3235A668-C639-4B4E-9ED5-34F4FB4CF969}" type="sibTrans" cxnId="{B2240AF1-6301-4431-8591-587078DA67A6}">
      <dgm:prSet/>
      <dgm:spPr/>
      <dgm:t>
        <a:bodyPr/>
        <a:lstStyle/>
        <a:p>
          <a:endParaRPr lang="en-US"/>
        </a:p>
      </dgm:t>
    </dgm:pt>
    <dgm:pt modelId="{6838F061-08C1-4269-802C-0F7D7C296F6B}">
      <dgm:prSet/>
      <dgm:spPr/>
      <dgm:t>
        <a:bodyPr/>
        <a:lstStyle/>
        <a:p>
          <a:r>
            <a:rPr lang="en-US"/>
            <a:t>PaCO2 progressively decreases during gestation to 30mmHg at parturition</a:t>
          </a:r>
        </a:p>
      </dgm:t>
    </dgm:pt>
    <dgm:pt modelId="{92F70032-C59A-406C-A5D8-43ACE1F34B57}" type="parTrans" cxnId="{1E07BD40-169D-4E29-BFFD-C0E0354B1A6A}">
      <dgm:prSet/>
      <dgm:spPr/>
      <dgm:t>
        <a:bodyPr/>
        <a:lstStyle/>
        <a:p>
          <a:endParaRPr lang="en-US"/>
        </a:p>
      </dgm:t>
    </dgm:pt>
    <dgm:pt modelId="{0396F339-2AE7-42C8-BE7F-8FC3C60721CE}" type="sibTrans" cxnId="{1E07BD40-169D-4E29-BFFD-C0E0354B1A6A}">
      <dgm:prSet/>
      <dgm:spPr/>
      <dgm:t>
        <a:bodyPr/>
        <a:lstStyle/>
        <a:p>
          <a:endParaRPr lang="en-US"/>
        </a:p>
      </dgm:t>
    </dgm:pt>
    <dgm:pt modelId="{9D983D9E-224F-4466-91C8-FA87E678D664}">
      <dgm:prSet/>
      <dgm:spPr/>
      <dgm:t>
        <a:bodyPr/>
        <a:lstStyle/>
        <a:p>
          <a:r>
            <a:rPr lang="en-US"/>
            <a:t>Stimulated during labor by pain, apprehension, and anxiety</a:t>
          </a:r>
        </a:p>
      </dgm:t>
    </dgm:pt>
    <dgm:pt modelId="{6671A0CE-2822-4DC0-9B78-F04F06275E5B}" type="parTrans" cxnId="{901D9093-F428-48A1-B9F1-42872546C8EE}">
      <dgm:prSet/>
      <dgm:spPr/>
      <dgm:t>
        <a:bodyPr/>
        <a:lstStyle/>
        <a:p>
          <a:endParaRPr lang="en-US"/>
        </a:p>
      </dgm:t>
    </dgm:pt>
    <dgm:pt modelId="{B35A180B-0D67-4024-8956-D07792EAD364}" type="sibTrans" cxnId="{901D9093-F428-48A1-B9F1-42872546C8EE}">
      <dgm:prSet/>
      <dgm:spPr/>
      <dgm:t>
        <a:bodyPr/>
        <a:lstStyle/>
        <a:p>
          <a:endParaRPr lang="en-US"/>
        </a:p>
      </dgm:t>
    </dgm:pt>
    <dgm:pt modelId="{3A9717A1-C84A-4B3E-8957-3C304BC95F2E}">
      <dgm:prSet/>
      <dgm:spPr/>
      <dgm:t>
        <a:bodyPr/>
        <a:lstStyle/>
        <a:p>
          <a:r>
            <a:rPr lang="en-US"/>
            <a:t>Increased risk of hypoxemia</a:t>
          </a:r>
        </a:p>
      </dgm:t>
    </dgm:pt>
    <dgm:pt modelId="{29623059-E163-4F78-873B-25E606D14A74}" type="parTrans" cxnId="{7C7C0183-5E5A-4FA6-9E74-336DC23ED944}">
      <dgm:prSet/>
      <dgm:spPr/>
      <dgm:t>
        <a:bodyPr/>
        <a:lstStyle/>
        <a:p>
          <a:endParaRPr lang="en-US"/>
        </a:p>
      </dgm:t>
    </dgm:pt>
    <dgm:pt modelId="{026A0C87-DBA4-49B3-940C-25A40D1957E0}" type="sibTrans" cxnId="{7C7C0183-5E5A-4FA6-9E74-336DC23ED944}">
      <dgm:prSet/>
      <dgm:spPr/>
      <dgm:t>
        <a:bodyPr/>
        <a:lstStyle/>
        <a:p>
          <a:endParaRPr lang="en-US"/>
        </a:p>
      </dgm:t>
    </dgm:pt>
    <dgm:pt modelId="{569CBD47-462C-4A29-BB76-2CFAFA02A78E}">
      <dgm:prSet/>
      <dgm:spPr/>
      <dgm:t>
        <a:bodyPr/>
        <a:lstStyle/>
        <a:p>
          <a:r>
            <a:rPr lang="en-US"/>
            <a:t>Increased oxygen consumption (~20%)</a:t>
          </a:r>
        </a:p>
      </dgm:t>
    </dgm:pt>
    <dgm:pt modelId="{200168DA-94CE-40E6-8A13-03C8FBC34AC8}" type="parTrans" cxnId="{7AC6EA5E-F71C-4FF8-A33A-8FAE04C65A5F}">
      <dgm:prSet/>
      <dgm:spPr/>
      <dgm:t>
        <a:bodyPr/>
        <a:lstStyle/>
        <a:p>
          <a:endParaRPr lang="en-US"/>
        </a:p>
      </dgm:t>
    </dgm:pt>
    <dgm:pt modelId="{6A67F752-7B3B-4C2D-84FD-BF9C3363DF8A}" type="sibTrans" cxnId="{7AC6EA5E-F71C-4FF8-A33A-8FAE04C65A5F}">
      <dgm:prSet/>
      <dgm:spPr/>
      <dgm:t>
        <a:bodyPr/>
        <a:lstStyle/>
        <a:p>
          <a:endParaRPr lang="en-US"/>
        </a:p>
      </dgm:t>
    </dgm:pt>
    <dgm:pt modelId="{52205E56-418B-49CA-826C-AE01F0D34DFF}">
      <dgm:prSet/>
      <dgm:spPr/>
      <dgm:t>
        <a:bodyPr/>
        <a:lstStyle/>
        <a:p>
          <a:r>
            <a:rPr lang="en-US"/>
            <a:t>Developing fetus, placenta, uterine muscle, mammary tissue</a:t>
          </a:r>
        </a:p>
      </dgm:t>
    </dgm:pt>
    <dgm:pt modelId="{B1A0F1C9-DA8B-4A12-B005-7C63C4BB6291}" type="parTrans" cxnId="{FA0700A0-803E-46D8-A78C-9100DAD3129F}">
      <dgm:prSet/>
      <dgm:spPr/>
      <dgm:t>
        <a:bodyPr/>
        <a:lstStyle/>
        <a:p>
          <a:endParaRPr lang="en-US"/>
        </a:p>
      </dgm:t>
    </dgm:pt>
    <dgm:pt modelId="{979E2C8B-23EB-43C2-9E0A-78B7B7F25542}" type="sibTrans" cxnId="{FA0700A0-803E-46D8-A78C-9100DAD3129F}">
      <dgm:prSet/>
      <dgm:spPr/>
      <dgm:t>
        <a:bodyPr/>
        <a:lstStyle/>
        <a:p>
          <a:endParaRPr lang="en-US"/>
        </a:p>
      </dgm:t>
    </dgm:pt>
    <dgm:pt modelId="{5EA04CDD-2B2C-4C89-938C-B53362C4DBC2}">
      <dgm:prSet/>
      <dgm:spPr/>
      <dgm:t>
        <a:bodyPr/>
        <a:lstStyle/>
        <a:p>
          <a:r>
            <a:rPr lang="en-US"/>
            <a:t>Functional residual capacity (FRC) decreased</a:t>
          </a:r>
        </a:p>
      </dgm:t>
    </dgm:pt>
    <dgm:pt modelId="{C6B596CF-900D-48AE-B6D3-AF6CD319044E}" type="parTrans" cxnId="{16A38295-9808-481C-9EEE-A5659CD84E44}">
      <dgm:prSet/>
      <dgm:spPr/>
      <dgm:t>
        <a:bodyPr/>
        <a:lstStyle/>
        <a:p>
          <a:endParaRPr lang="en-US"/>
        </a:p>
      </dgm:t>
    </dgm:pt>
    <dgm:pt modelId="{D1754CCC-B8C3-4FD7-BACA-3DC0954EB85E}" type="sibTrans" cxnId="{16A38295-9808-481C-9EEE-A5659CD84E44}">
      <dgm:prSet/>
      <dgm:spPr/>
      <dgm:t>
        <a:bodyPr/>
        <a:lstStyle/>
        <a:p>
          <a:endParaRPr lang="en-US"/>
        </a:p>
      </dgm:t>
    </dgm:pt>
    <dgm:pt modelId="{06B219C0-0C0A-441D-8B99-91675E884FB5}">
      <dgm:prSet/>
      <dgm:spPr/>
      <dgm:t>
        <a:bodyPr/>
        <a:lstStyle/>
        <a:p>
          <a:r>
            <a:rPr lang="en-US"/>
            <a:t>Craniodorsal displacement of diaphragm and abdominal organs with uterus</a:t>
          </a:r>
        </a:p>
      </dgm:t>
    </dgm:pt>
    <dgm:pt modelId="{2B3FEE85-43D6-4450-81C0-9E50A6B4FCCA}" type="parTrans" cxnId="{A5295206-2C5F-48B5-95CC-A1EAD9CF163F}">
      <dgm:prSet/>
      <dgm:spPr/>
      <dgm:t>
        <a:bodyPr/>
        <a:lstStyle/>
        <a:p>
          <a:endParaRPr lang="en-US"/>
        </a:p>
      </dgm:t>
    </dgm:pt>
    <dgm:pt modelId="{5AD7F1F0-B6E1-4C77-8C37-22E3AE331DE2}" type="sibTrans" cxnId="{A5295206-2C5F-48B5-95CC-A1EAD9CF163F}">
      <dgm:prSet/>
      <dgm:spPr/>
      <dgm:t>
        <a:bodyPr/>
        <a:lstStyle/>
        <a:p>
          <a:endParaRPr lang="en-US"/>
        </a:p>
      </dgm:t>
    </dgm:pt>
    <dgm:pt modelId="{A9A6C3BB-C07A-42FF-9FF3-2237B7FCC4C3}">
      <dgm:prSet/>
      <dgm:spPr/>
      <dgm:t>
        <a:bodyPr/>
        <a:lstStyle/>
        <a:p>
          <a:r>
            <a:rPr lang="en-US"/>
            <a:t>Induction with inhalant agents more rapid</a:t>
          </a:r>
        </a:p>
      </dgm:t>
    </dgm:pt>
    <dgm:pt modelId="{A40A0E8B-2BD6-4A18-BF80-4C69A3390AB5}" type="parTrans" cxnId="{96C45F3A-C880-4071-8E66-6BAC04DABD89}">
      <dgm:prSet/>
      <dgm:spPr/>
      <dgm:t>
        <a:bodyPr/>
        <a:lstStyle/>
        <a:p>
          <a:endParaRPr lang="en-US"/>
        </a:p>
      </dgm:t>
    </dgm:pt>
    <dgm:pt modelId="{0B655796-483B-496D-B115-F22345498D65}" type="sibTrans" cxnId="{96C45F3A-C880-4071-8E66-6BAC04DABD89}">
      <dgm:prSet/>
      <dgm:spPr/>
      <dgm:t>
        <a:bodyPr/>
        <a:lstStyle/>
        <a:p>
          <a:endParaRPr lang="en-US"/>
        </a:p>
      </dgm:t>
    </dgm:pt>
    <dgm:pt modelId="{626C40EC-AA28-45F1-9132-1A65B17D577D}">
      <dgm:prSet/>
      <dgm:spPr/>
      <dgm:t>
        <a:bodyPr/>
        <a:lstStyle/>
        <a:p>
          <a:r>
            <a:rPr lang="en-US"/>
            <a:t>Equilibrium rate between inspired and alveolar anesthetic partial pressure accelerated by increased alveolar ventilation and decreased FRC</a:t>
          </a:r>
        </a:p>
      </dgm:t>
    </dgm:pt>
    <dgm:pt modelId="{0C828A5A-C614-43BA-A84F-91D757CAA43C}" type="parTrans" cxnId="{BBCD281F-1C4E-4972-8F19-85098C4D3EB8}">
      <dgm:prSet/>
      <dgm:spPr/>
      <dgm:t>
        <a:bodyPr/>
        <a:lstStyle/>
        <a:p>
          <a:endParaRPr lang="en-US"/>
        </a:p>
      </dgm:t>
    </dgm:pt>
    <dgm:pt modelId="{8D085D32-4FCC-4C3F-96AE-17B861DE8409}" type="sibTrans" cxnId="{BBCD281F-1C4E-4972-8F19-85098C4D3EB8}">
      <dgm:prSet/>
      <dgm:spPr/>
      <dgm:t>
        <a:bodyPr/>
        <a:lstStyle/>
        <a:p>
          <a:endParaRPr lang="en-US"/>
        </a:p>
      </dgm:t>
    </dgm:pt>
    <dgm:pt modelId="{F064F764-5764-414E-922F-69F5979C45D6}" type="pres">
      <dgm:prSet presAssocID="{4F7EA727-69B6-40CC-B8DB-47CB6930BA6C}" presName="linear" presStyleCnt="0">
        <dgm:presLayoutVars>
          <dgm:animLvl val="lvl"/>
          <dgm:resizeHandles val="exact"/>
        </dgm:presLayoutVars>
      </dgm:prSet>
      <dgm:spPr/>
    </dgm:pt>
    <dgm:pt modelId="{64EAC613-7A05-2346-9E75-749D62AB8CA3}" type="pres">
      <dgm:prSet presAssocID="{750D6BC9-F633-40F4-AE46-8DE056AFDB3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F8E778A-05AF-BB4C-8EB3-EF77ECA8C3E2}" type="pres">
      <dgm:prSet presAssocID="{750D6BC9-F633-40F4-AE46-8DE056AFDB33}" presName="childText" presStyleLbl="revTx" presStyleIdx="0" presStyleCnt="3">
        <dgm:presLayoutVars>
          <dgm:bulletEnabled val="1"/>
        </dgm:presLayoutVars>
      </dgm:prSet>
      <dgm:spPr/>
    </dgm:pt>
    <dgm:pt modelId="{0150363E-D009-734A-8B9C-0023DA26D995}" type="pres">
      <dgm:prSet presAssocID="{3A9717A1-C84A-4B3E-8957-3C304BC95F2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3D10D50-EC5E-9E47-A6CA-4F02F1B73A0D}" type="pres">
      <dgm:prSet presAssocID="{3A9717A1-C84A-4B3E-8957-3C304BC95F2E}" presName="childText" presStyleLbl="revTx" presStyleIdx="1" presStyleCnt="3">
        <dgm:presLayoutVars>
          <dgm:bulletEnabled val="1"/>
        </dgm:presLayoutVars>
      </dgm:prSet>
      <dgm:spPr/>
    </dgm:pt>
    <dgm:pt modelId="{10CE28D5-41A4-0B4F-A0A8-93FC52DD38F6}" type="pres">
      <dgm:prSet presAssocID="{A9A6C3BB-C07A-42FF-9FF3-2237B7FCC4C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1A91D60-3649-E747-BADD-6DD725C2C112}" type="pres">
      <dgm:prSet presAssocID="{A9A6C3BB-C07A-42FF-9FF3-2237B7FCC4C3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A5295206-2C5F-48B5-95CC-A1EAD9CF163F}" srcId="{5EA04CDD-2B2C-4C89-938C-B53362C4DBC2}" destId="{06B219C0-0C0A-441D-8B99-91675E884FB5}" srcOrd="0" destOrd="0" parTransId="{2B3FEE85-43D6-4450-81C0-9E50A6B4FCCA}" sibTransId="{5AD7F1F0-B6E1-4C77-8C37-22E3AE331DE2}"/>
    <dgm:cxn modelId="{B1CAB31C-C385-3444-9387-FEC2EE9037FB}" type="presOf" srcId="{569CBD47-462C-4A29-BB76-2CFAFA02A78E}" destId="{B3D10D50-EC5E-9E47-A6CA-4F02F1B73A0D}" srcOrd="0" destOrd="0" presId="urn:microsoft.com/office/officeart/2005/8/layout/vList2"/>
    <dgm:cxn modelId="{BBCD281F-1C4E-4972-8F19-85098C4D3EB8}" srcId="{A9A6C3BB-C07A-42FF-9FF3-2237B7FCC4C3}" destId="{626C40EC-AA28-45F1-9132-1A65B17D577D}" srcOrd="0" destOrd="0" parTransId="{0C828A5A-C614-43BA-A84F-91D757CAA43C}" sibTransId="{8D085D32-4FCC-4C3F-96AE-17B861DE8409}"/>
    <dgm:cxn modelId="{49C60A25-E25E-E648-9FCE-5EC80533BD77}" type="presOf" srcId="{19DA18F5-4979-44D6-8A1D-DFAA11A882B5}" destId="{1F8E778A-05AF-BB4C-8EB3-EF77ECA8C3E2}" srcOrd="0" destOrd="0" presId="urn:microsoft.com/office/officeart/2005/8/layout/vList2"/>
    <dgm:cxn modelId="{4CDA7E36-1AC9-2A43-A613-10CC722C3DEE}" type="presOf" srcId="{41063924-48AD-4971-A913-087928AE74CD}" destId="{1F8E778A-05AF-BB4C-8EB3-EF77ECA8C3E2}" srcOrd="0" destOrd="1" presId="urn:microsoft.com/office/officeart/2005/8/layout/vList2"/>
    <dgm:cxn modelId="{96C45F3A-C880-4071-8E66-6BAC04DABD89}" srcId="{4F7EA727-69B6-40CC-B8DB-47CB6930BA6C}" destId="{A9A6C3BB-C07A-42FF-9FF3-2237B7FCC4C3}" srcOrd="2" destOrd="0" parTransId="{A40A0E8B-2BD6-4A18-BF80-4C69A3390AB5}" sibTransId="{0B655796-483B-496D-B115-F22345498D65}"/>
    <dgm:cxn modelId="{CF7ADD3B-3F6E-CB43-A6CF-64330CF93C31}" type="presOf" srcId="{52205E56-418B-49CA-826C-AE01F0D34DFF}" destId="{B3D10D50-EC5E-9E47-A6CA-4F02F1B73A0D}" srcOrd="0" destOrd="1" presId="urn:microsoft.com/office/officeart/2005/8/layout/vList2"/>
    <dgm:cxn modelId="{1E07BD40-169D-4E29-BFFD-C0E0354B1A6A}" srcId="{19DA18F5-4979-44D6-8A1D-DFAA11A882B5}" destId="{6838F061-08C1-4269-802C-0F7D7C296F6B}" srcOrd="1" destOrd="0" parTransId="{92F70032-C59A-406C-A5D8-43ACE1F34B57}" sibTransId="{0396F339-2AE7-42C8-BE7F-8FC3C60721CE}"/>
    <dgm:cxn modelId="{0CB18B4F-0672-3F46-824F-B06B6DE30004}" type="presOf" srcId="{3A9717A1-C84A-4B3E-8957-3C304BC95F2E}" destId="{0150363E-D009-734A-8B9C-0023DA26D995}" srcOrd="0" destOrd="0" presId="urn:microsoft.com/office/officeart/2005/8/layout/vList2"/>
    <dgm:cxn modelId="{1921B751-21C9-BD4D-9039-CDE983A8EBB0}" type="presOf" srcId="{750D6BC9-F633-40F4-AE46-8DE056AFDB33}" destId="{64EAC613-7A05-2346-9E75-749D62AB8CA3}" srcOrd="0" destOrd="0" presId="urn:microsoft.com/office/officeart/2005/8/layout/vList2"/>
    <dgm:cxn modelId="{7AC6EA5E-F71C-4FF8-A33A-8FAE04C65A5F}" srcId="{3A9717A1-C84A-4B3E-8957-3C304BC95F2E}" destId="{569CBD47-462C-4A29-BB76-2CFAFA02A78E}" srcOrd="0" destOrd="0" parTransId="{200168DA-94CE-40E6-8A13-03C8FBC34AC8}" sibTransId="{6A67F752-7B3B-4C2D-84FD-BF9C3363DF8A}"/>
    <dgm:cxn modelId="{5A22C070-D86B-0C40-987E-F5E037834782}" type="presOf" srcId="{6838F061-08C1-4269-802C-0F7D7C296F6B}" destId="{1F8E778A-05AF-BB4C-8EB3-EF77ECA8C3E2}" srcOrd="0" destOrd="2" presId="urn:microsoft.com/office/officeart/2005/8/layout/vList2"/>
    <dgm:cxn modelId="{CC62FA78-201C-F04D-98AE-21EB74B91BAF}" type="presOf" srcId="{626C40EC-AA28-45F1-9132-1A65B17D577D}" destId="{31A91D60-3649-E747-BADD-6DD725C2C112}" srcOrd="0" destOrd="0" presId="urn:microsoft.com/office/officeart/2005/8/layout/vList2"/>
    <dgm:cxn modelId="{7C7C0183-5E5A-4FA6-9E74-336DC23ED944}" srcId="{4F7EA727-69B6-40CC-B8DB-47CB6930BA6C}" destId="{3A9717A1-C84A-4B3E-8957-3C304BC95F2E}" srcOrd="1" destOrd="0" parTransId="{29623059-E163-4F78-873B-25E606D14A74}" sibTransId="{026A0C87-DBA4-49B3-940C-25A40D1957E0}"/>
    <dgm:cxn modelId="{F8BCC48D-2050-D046-AF74-0F76D90828D9}" type="presOf" srcId="{06B219C0-0C0A-441D-8B99-91675E884FB5}" destId="{B3D10D50-EC5E-9E47-A6CA-4F02F1B73A0D}" srcOrd="0" destOrd="3" presId="urn:microsoft.com/office/officeart/2005/8/layout/vList2"/>
    <dgm:cxn modelId="{901D9093-F428-48A1-B9F1-42872546C8EE}" srcId="{750D6BC9-F633-40F4-AE46-8DE056AFDB33}" destId="{9D983D9E-224F-4466-91C8-FA87E678D664}" srcOrd="1" destOrd="0" parTransId="{6671A0CE-2822-4DC0-9B78-F04F06275E5B}" sibTransId="{B35A180B-0D67-4024-8956-D07792EAD364}"/>
    <dgm:cxn modelId="{16A38295-9808-481C-9EEE-A5659CD84E44}" srcId="{3A9717A1-C84A-4B3E-8957-3C304BC95F2E}" destId="{5EA04CDD-2B2C-4C89-938C-B53362C4DBC2}" srcOrd="1" destOrd="0" parTransId="{C6B596CF-900D-48AE-B6D3-AF6CD319044E}" sibTransId="{D1754CCC-B8C3-4FD7-BACA-3DC0954EB85E}"/>
    <dgm:cxn modelId="{89CB209B-4643-EB4E-9290-5684F8D0E08B}" type="presOf" srcId="{5EA04CDD-2B2C-4C89-938C-B53362C4DBC2}" destId="{B3D10D50-EC5E-9E47-A6CA-4F02F1B73A0D}" srcOrd="0" destOrd="2" presId="urn:microsoft.com/office/officeart/2005/8/layout/vList2"/>
    <dgm:cxn modelId="{F790389B-9E23-46CF-A8AF-2EDB69A29B16}" srcId="{750D6BC9-F633-40F4-AE46-8DE056AFDB33}" destId="{19DA18F5-4979-44D6-8A1D-DFAA11A882B5}" srcOrd="0" destOrd="0" parTransId="{58C50DCA-DC29-45B9-B4EE-32C9151F6407}" sibTransId="{3CAC7A3C-BE97-40B3-886F-405C35F48CBC}"/>
    <dgm:cxn modelId="{FA0700A0-803E-46D8-A78C-9100DAD3129F}" srcId="{569CBD47-462C-4A29-BB76-2CFAFA02A78E}" destId="{52205E56-418B-49CA-826C-AE01F0D34DFF}" srcOrd="0" destOrd="0" parTransId="{B1A0F1C9-DA8B-4A12-B005-7C63C4BB6291}" sibTransId="{979E2C8B-23EB-43C2-9E0A-78B7B7F25542}"/>
    <dgm:cxn modelId="{085746A2-638F-48E3-8F06-F0BDA9319FFB}" srcId="{4F7EA727-69B6-40CC-B8DB-47CB6930BA6C}" destId="{750D6BC9-F633-40F4-AE46-8DE056AFDB33}" srcOrd="0" destOrd="0" parTransId="{70F7D276-6DC7-41FB-83DB-3100F4F11BFE}" sibTransId="{9B9975D5-CA76-44FC-BE57-968546F225D5}"/>
    <dgm:cxn modelId="{C72D99B2-A7AF-644F-8F28-1832A71EF202}" type="presOf" srcId="{A9A6C3BB-C07A-42FF-9FF3-2237B7FCC4C3}" destId="{10CE28D5-41A4-0B4F-A0A8-93FC52DD38F6}" srcOrd="0" destOrd="0" presId="urn:microsoft.com/office/officeart/2005/8/layout/vList2"/>
    <dgm:cxn modelId="{568AF6B4-592E-2542-8E06-89D979AD2B2D}" type="presOf" srcId="{9D983D9E-224F-4466-91C8-FA87E678D664}" destId="{1F8E778A-05AF-BB4C-8EB3-EF77ECA8C3E2}" srcOrd="0" destOrd="3" presId="urn:microsoft.com/office/officeart/2005/8/layout/vList2"/>
    <dgm:cxn modelId="{B2240AF1-6301-4431-8591-587078DA67A6}" srcId="{19DA18F5-4979-44D6-8A1D-DFAA11A882B5}" destId="{41063924-48AD-4971-A913-087928AE74CD}" srcOrd="0" destOrd="0" parTransId="{63ADEA10-42F6-4472-A013-52A443750029}" sibTransId="{3235A668-C639-4B4E-9ED5-34F4FB4CF969}"/>
    <dgm:cxn modelId="{EEF07DFC-82A5-8B41-B9CD-DA247FC9391B}" type="presOf" srcId="{4F7EA727-69B6-40CC-B8DB-47CB6930BA6C}" destId="{F064F764-5764-414E-922F-69F5979C45D6}" srcOrd="0" destOrd="0" presId="urn:microsoft.com/office/officeart/2005/8/layout/vList2"/>
    <dgm:cxn modelId="{AE81F1B5-54A9-6E4A-9132-CD48DFD225C2}" type="presParOf" srcId="{F064F764-5764-414E-922F-69F5979C45D6}" destId="{64EAC613-7A05-2346-9E75-749D62AB8CA3}" srcOrd="0" destOrd="0" presId="urn:microsoft.com/office/officeart/2005/8/layout/vList2"/>
    <dgm:cxn modelId="{B3BD94A3-EF6E-2B44-BF62-DAAD2A84088D}" type="presParOf" srcId="{F064F764-5764-414E-922F-69F5979C45D6}" destId="{1F8E778A-05AF-BB4C-8EB3-EF77ECA8C3E2}" srcOrd="1" destOrd="0" presId="urn:microsoft.com/office/officeart/2005/8/layout/vList2"/>
    <dgm:cxn modelId="{431C709A-B709-BC40-B4BC-5F796BB0C7A6}" type="presParOf" srcId="{F064F764-5764-414E-922F-69F5979C45D6}" destId="{0150363E-D009-734A-8B9C-0023DA26D995}" srcOrd="2" destOrd="0" presId="urn:microsoft.com/office/officeart/2005/8/layout/vList2"/>
    <dgm:cxn modelId="{8D4ED43A-90C1-4245-A109-0B642EF15F4A}" type="presParOf" srcId="{F064F764-5764-414E-922F-69F5979C45D6}" destId="{B3D10D50-EC5E-9E47-A6CA-4F02F1B73A0D}" srcOrd="3" destOrd="0" presId="urn:microsoft.com/office/officeart/2005/8/layout/vList2"/>
    <dgm:cxn modelId="{92F4B379-4A78-4A4F-BEA9-25E4DA622CE8}" type="presParOf" srcId="{F064F764-5764-414E-922F-69F5979C45D6}" destId="{10CE28D5-41A4-0B4F-A0A8-93FC52DD38F6}" srcOrd="4" destOrd="0" presId="urn:microsoft.com/office/officeart/2005/8/layout/vList2"/>
    <dgm:cxn modelId="{30BAECF1-E3F5-7242-BDB3-7D75A9E87B64}" type="presParOf" srcId="{F064F764-5764-414E-922F-69F5979C45D6}" destId="{31A91D60-3649-E747-BADD-6DD725C2C112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4346DC-CCA9-49FA-818A-4A478D1633B6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861DFA8-0E2C-422E-9CB8-93587005E0DD}">
      <dgm:prSet/>
      <dgm:spPr/>
      <dgm:t>
        <a:bodyPr/>
        <a:lstStyle/>
        <a:p>
          <a:r>
            <a:rPr lang="en-US"/>
            <a:t>Liver</a:t>
          </a:r>
        </a:p>
      </dgm:t>
    </dgm:pt>
    <dgm:pt modelId="{E5A0BE9D-C07D-4CD9-A81F-36E3DABC1BC3}" type="parTrans" cxnId="{A37AD8C9-0095-4B04-99A4-5E636C6EEB82}">
      <dgm:prSet/>
      <dgm:spPr/>
      <dgm:t>
        <a:bodyPr/>
        <a:lstStyle/>
        <a:p>
          <a:endParaRPr lang="en-US"/>
        </a:p>
      </dgm:t>
    </dgm:pt>
    <dgm:pt modelId="{8B2FAF20-4FBD-4263-B533-25D79CCD9471}" type="sibTrans" cxnId="{A37AD8C9-0095-4B04-99A4-5E636C6EEB82}">
      <dgm:prSet/>
      <dgm:spPr/>
      <dgm:t>
        <a:bodyPr/>
        <a:lstStyle/>
        <a:p>
          <a:endParaRPr lang="en-US"/>
        </a:p>
      </dgm:t>
    </dgm:pt>
    <dgm:pt modelId="{07D0710A-5F58-4E9A-8F92-A9997109821A}">
      <dgm:prSet/>
      <dgm:spPr/>
      <dgm:t>
        <a:bodyPr/>
        <a:lstStyle/>
        <a:p>
          <a:r>
            <a:rPr lang="en-US"/>
            <a:t>Minor alterations in hepatic function</a:t>
          </a:r>
        </a:p>
      </dgm:t>
    </dgm:pt>
    <dgm:pt modelId="{B9EFFF71-6665-4E71-AF4A-A2617998F225}" type="parTrans" cxnId="{A16CA55A-42E6-45F2-955D-F31FED9DADDE}">
      <dgm:prSet/>
      <dgm:spPr/>
      <dgm:t>
        <a:bodyPr/>
        <a:lstStyle/>
        <a:p>
          <a:endParaRPr lang="en-US"/>
        </a:p>
      </dgm:t>
    </dgm:pt>
    <dgm:pt modelId="{4D6302C8-52D0-4BC0-9AA1-56220FE39EB4}" type="sibTrans" cxnId="{A16CA55A-42E6-45F2-955D-F31FED9DADDE}">
      <dgm:prSet/>
      <dgm:spPr/>
      <dgm:t>
        <a:bodyPr/>
        <a:lstStyle/>
        <a:p>
          <a:endParaRPr lang="en-US"/>
        </a:p>
      </dgm:t>
    </dgm:pt>
    <dgm:pt modelId="{6E04CAAA-E0C9-4E0A-856E-D2B0BC78C0ED}">
      <dgm:prSet/>
      <dgm:spPr/>
      <dgm:t>
        <a:bodyPr/>
        <a:lstStyle/>
        <a:p>
          <a:r>
            <a:rPr lang="en-US" dirty="0"/>
            <a:t>Slightly decreased plasma protein concentration (overall total plasma protein increased with increased blood volume)</a:t>
          </a:r>
        </a:p>
      </dgm:t>
    </dgm:pt>
    <dgm:pt modelId="{3A19E18A-4FE6-4BAB-A06C-7C7E91EA7FBE}" type="parTrans" cxnId="{5D33AF62-9771-4555-8F00-C687B27F50A0}">
      <dgm:prSet/>
      <dgm:spPr/>
      <dgm:t>
        <a:bodyPr/>
        <a:lstStyle/>
        <a:p>
          <a:endParaRPr lang="en-US"/>
        </a:p>
      </dgm:t>
    </dgm:pt>
    <dgm:pt modelId="{16726939-D278-457F-BE96-7E35B9B48EFA}" type="sibTrans" cxnId="{5D33AF62-9771-4555-8F00-C687B27F50A0}">
      <dgm:prSet/>
      <dgm:spPr/>
      <dgm:t>
        <a:bodyPr/>
        <a:lstStyle/>
        <a:p>
          <a:endParaRPr lang="en-US"/>
        </a:p>
      </dgm:t>
    </dgm:pt>
    <dgm:pt modelId="{BFAD41F0-4B90-47F8-9BBC-0DA4329EB116}">
      <dgm:prSet/>
      <dgm:spPr/>
      <dgm:t>
        <a:bodyPr/>
        <a:lstStyle/>
        <a:p>
          <a:r>
            <a:rPr lang="en-US"/>
            <a:t>Slightly increased ALT/ALP</a:t>
          </a:r>
        </a:p>
      </dgm:t>
    </dgm:pt>
    <dgm:pt modelId="{838B8CEF-5367-4E32-AAA5-8BCC37AA555D}" type="parTrans" cxnId="{1ED79AC7-43C4-4229-B3DB-74BA51BC31E6}">
      <dgm:prSet/>
      <dgm:spPr/>
      <dgm:t>
        <a:bodyPr/>
        <a:lstStyle/>
        <a:p>
          <a:endParaRPr lang="en-US"/>
        </a:p>
      </dgm:t>
    </dgm:pt>
    <dgm:pt modelId="{8FCFCB3B-5137-42A2-8207-6B53F3511EC1}" type="sibTrans" cxnId="{1ED79AC7-43C4-4229-B3DB-74BA51BC31E6}">
      <dgm:prSet/>
      <dgm:spPr/>
      <dgm:t>
        <a:bodyPr/>
        <a:lstStyle/>
        <a:p>
          <a:endParaRPr lang="en-US"/>
        </a:p>
      </dgm:t>
    </dgm:pt>
    <dgm:pt modelId="{40F611DB-A754-4408-97E8-9789E7AE6FDB}">
      <dgm:prSet/>
      <dgm:spPr/>
      <dgm:t>
        <a:bodyPr/>
        <a:lstStyle/>
        <a:p>
          <a:r>
            <a:rPr lang="en-US"/>
            <a:t>Unaltered bilirubin</a:t>
          </a:r>
        </a:p>
      </dgm:t>
    </dgm:pt>
    <dgm:pt modelId="{F9CA7B55-3D6F-474F-9BA8-EAF659D26D1E}" type="parTrans" cxnId="{034BFC47-DA51-400A-8755-A9AE347F4049}">
      <dgm:prSet/>
      <dgm:spPr/>
      <dgm:t>
        <a:bodyPr/>
        <a:lstStyle/>
        <a:p>
          <a:endParaRPr lang="en-US"/>
        </a:p>
      </dgm:t>
    </dgm:pt>
    <dgm:pt modelId="{C1AE6242-1701-4063-B544-52C361B92721}" type="sibTrans" cxnId="{034BFC47-DA51-400A-8755-A9AE347F4049}">
      <dgm:prSet/>
      <dgm:spPr/>
      <dgm:t>
        <a:bodyPr/>
        <a:lstStyle/>
        <a:p>
          <a:endParaRPr lang="en-US"/>
        </a:p>
      </dgm:t>
    </dgm:pt>
    <dgm:pt modelId="{CB7B52D4-5B57-4BB5-BD7E-FA1B5B7CC7D4}">
      <dgm:prSet/>
      <dgm:spPr/>
      <dgm:t>
        <a:bodyPr/>
        <a:lstStyle/>
        <a:p>
          <a:r>
            <a:rPr lang="en-US"/>
            <a:t>Kidney</a:t>
          </a:r>
        </a:p>
      </dgm:t>
    </dgm:pt>
    <dgm:pt modelId="{76BDD02D-CCEA-4F13-AE98-CA11BFFD61C9}" type="parTrans" cxnId="{08653F38-91E6-4D56-85B6-2A10264D865C}">
      <dgm:prSet/>
      <dgm:spPr/>
      <dgm:t>
        <a:bodyPr/>
        <a:lstStyle/>
        <a:p>
          <a:endParaRPr lang="en-US"/>
        </a:p>
      </dgm:t>
    </dgm:pt>
    <dgm:pt modelId="{6A748EFF-9C8C-477D-8514-E82C69ED9325}" type="sibTrans" cxnId="{08653F38-91E6-4D56-85B6-2A10264D865C}">
      <dgm:prSet/>
      <dgm:spPr/>
      <dgm:t>
        <a:bodyPr/>
        <a:lstStyle/>
        <a:p>
          <a:endParaRPr lang="en-US"/>
        </a:p>
      </dgm:t>
    </dgm:pt>
    <dgm:pt modelId="{99F410D1-36DD-45E4-9FCE-D932F280C476}">
      <dgm:prSet/>
      <dgm:spPr/>
      <dgm:t>
        <a:bodyPr/>
        <a:lstStyle/>
        <a:p>
          <a:r>
            <a:rPr lang="en-US"/>
            <a:t>Increased GFR and renal plasma flow by 60%</a:t>
          </a:r>
        </a:p>
      </dgm:t>
    </dgm:pt>
    <dgm:pt modelId="{ECDCD138-F829-4A4B-BF23-033ED89D018F}" type="parTrans" cxnId="{6FB61C15-3DAE-4EC8-91A8-03BDEFD3D95F}">
      <dgm:prSet/>
      <dgm:spPr/>
      <dgm:t>
        <a:bodyPr/>
        <a:lstStyle/>
        <a:p>
          <a:endParaRPr lang="en-US"/>
        </a:p>
      </dgm:t>
    </dgm:pt>
    <dgm:pt modelId="{EDF37B30-9047-4715-B9CE-3A3B7B7747A9}" type="sibTrans" cxnId="{6FB61C15-3DAE-4EC8-91A8-03BDEFD3D95F}">
      <dgm:prSet/>
      <dgm:spPr/>
      <dgm:t>
        <a:bodyPr/>
        <a:lstStyle/>
        <a:p>
          <a:endParaRPr lang="en-US"/>
        </a:p>
      </dgm:t>
    </dgm:pt>
    <dgm:pt modelId="{485445BE-971E-4C7E-9624-FDA45C2F2D11}">
      <dgm:prSet/>
      <dgm:spPr/>
      <dgm:t>
        <a:bodyPr/>
        <a:lstStyle/>
        <a:p>
          <a:r>
            <a:rPr lang="en-US"/>
            <a:t>Lower BUN and creatinine concentration</a:t>
          </a:r>
        </a:p>
      </dgm:t>
    </dgm:pt>
    <dgm:pt modelId="{F0A56094-4371-4F8A-8182-8593C4168DCA}" type="parTrans" cxnId="{19CE784B-45CE-4C7B-AB35-6FA30461F36F}">
      <dgm:prSet/>
      <dgm:spPr/>
      <dgm:t>
        <a:bodyPr/>
        <a:lstStyle/>
        <a:p>
          <a:endParaRPr lang="en-US"/>
        </a:p>
      </dgm:t>
    </dgm:pt>
    <dgm:pt modelId="{ED85FF55-FDB4-4A28-8521-7DDBB50824C4}" type="sibTrans" cxnId="{19CE784B-45CE-4C7B-AB35-6FA30461F36F}">
      <dgm:prSet/>
      <dgm:spPr/>
      <dgm:t>
        <a:bodyPr/>
        <a:lstStyle/>
        <a:p>
          <a:endParaRPr lang="en-US"/>
        </a:p>
      </dgm:t>
    </dgm:pt>
    <dgm:pt modelId="{D4797013-0D47-410E-AD87-CE5F7BF33A17}">
      <dgm:prSet/>
      <dgm:spPr/>
      <dgm:t>
        <a:bodyPr/>
        <a:lstStyle/>
        <a:p>
          <a:r>
            <a:rPr lang="en-US"/>
            <a:t>Therefore, those that are azotemic may indicate renal pathology or compromise, so avoid drugs with nephrotoxic potential</a:t>
          </a:r>
        </a:p>
      </dgm:t>
    </dgm:pt>
    <dgm:pt modelId="{D8D510DA-E598-49CF-88CE-C1C493839D8B}" type="parTrans" cxnId="{309EA05D-3538-4C13-AD30-EC4BBFC341C3}">
      <dgm:prSet/>
      <dgm:spPr/>
      <dgm:t>
        <a:bodyPr/>
        <a:lstStyle/>
        <a:p>
          <a:endParaRPr lang="en-US"/>
        </a:p>
      </dgm:t>
    </dgm:pt>
    <dgm:pt modelId="{E0803B99-8740-4437-9EA8-8A3B8B1E43C8}" type="sibTrans" cxnId="{309EA05D-3538-4C13-AD30-EC4BBFC341C3}">
      <dgm:prSet/>
      <dgm:spPr/>
      <dgm:t>
        <a:bodyPr/>
        <a:lstStyle/>
        <a:p>
          <a:endParaRPr lang="en-US"/>
        </a:p>
      </dgm:t>
    </dgm:pt>
    <dgm:pt modelId="{A88F2508-2D60-443F-930D-F2BE4F41D2C2}">
      <dgm:prSet/>
      <dgm:spPr/>
      <dgm:t>
        <a:bodyPr/>
        <a:lstStyle/>
        <a:p>
          <a:r>
            <a:rPr lang="en-US"/>
            <a:t>Aminoglycoside antibiotics, NSAIDS</a:t>
          </a:r>
        </a:p>
      </dgm:t>
    </dgm:pt>
    <dgm:pt modelId="{ED089CD2-1608-4015-AB5F-1D82CA8D0B67}" type="parTrans" cxnId="{911CBD08-16D1-4B85-9E21-C743F0EC0188}">
      <dgm:prSet/>
      <dgm:spPr/>
      <dgm:t>
        <a:bodyPr/>
        <a:lstStyle/>
        <a:p>
          <a:endParaRPr lang="en-US"/>
        </a:p>
      </dgm:t>
    </dgm:pt>
    <dgm:pt modelId="{24E032EE-00B3-4843-9B41-3ACACF5D14DB}" type="sibTrans" cxnId="{911CBD08-16D1-4B85-9E21-C743F0EC0188}">
      <dgm:prSet/>
      <dgm:spPr/>
      <dgm:t>
        <a:bodyPr/>
        <a:lstStyle/>
        <a:p>
          <a:endParaRPr lang="en-US"/>
        </a:p>
      </dgm:t>
    </dgm:pt>
    <dgm:pt modelId="{2BE8AE40-5CBC-9C44-9324-B201A5EF4267}" type="pres">
      <dgm:prSet presAssocID="{0B4346DC-CCA9-49FA-818A-4A478D1633B6}" presName="Name0" presStyleCnt="0">
        <dgm:presLayoutVars>
          <dgm:dir/>
          <dgm:animLvl val="lvl"/>
          <dgm:resizeHandles val="exact"/>
        </dgm:presLayoutVars>
      </dgm:prSet>
      <dgm:spPr/>
    </dgm:pt>
    <dgm:pt modelId="{E8A6D817-174B-C34F-AC56-B3DB28E96732}" type="pres">
      <dgm:prSet presAssocID="{A861DFA8-0E2C-422E-9CB8-93587005E0DD}" presName="composite" presStyleCnt="0"/>
      <dgm:spPr/>
    </dgm:pt>
    <dgm:pt modelId="{1279915F-EC48-694B-9DE6-E738400EAFA2}" type="pres">
      <dgm:prSet presAssocID="{A861DFA8-0E2C-422E-9CB8-93587005E0DD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EC8B2FB8-53FB-7B47-8A13-355997EDF8DD}" type="pres">
      <dgm:prSet presAssocID="{A861DFA8-0E2C-422E-9CB8-93587005E0DD}" presName="desTx" presStyleLbl="alignAccFollowNode1" presStyleIdx="0" presStyleCnt="2">
        <dgm:presLayoutVars>
          <dgm:bulletEnabled val="1"/>
        </dgm:presLayoutVars>
      </dgm:prSet>
      <dgm:spPr/>
    </dgm:pt>
    <dgm:pt modelId="{90E969B8-0C32-164E-B868-29C6D236AAF4}" type="pres">
      <dgm:prSet presAssocID="{8B2FAF20-4FBD-4263-B533-25D79CCD9471}" presName="space" presStyleCnt="0"/>
      <dgm:spPr/>
    </dgm:pt>
    <dgm:pt modelId="{AB8F44AB-12B4-854D-831A-7B1B5BBC37B0}" type="pres">
      <dgm:prSet presAssocID="{CB7B52D4-5B57-4BB5-BD7E-FA1B5B7CC7D4}" presName="composite" presStyleCnt="0"/>
      <dgm:spPr/>
    </dgm:pt>
    <dgm:pt modelId="{C698347C-28BB-3047-8DFB-3C7E3B7390F8}" type="pres">
      <dgm:prSet presAssocID="{CB7B52D4-5B57-4BB5-BD7E-FA1B5B7CC7D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B8EC15EF-3034-3D4D-9465-10E4E24930A7}" type="pres">
      <dgm:prSet presAssocID="{CB7B52D4-5B57-4BB5-BD7E-FA1B5B7CC7D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911CBD08-16D1-4B85-9E21-C743F0EC0188}" srcId="{D4797013-0D47-410E-AD87-CE5F7BF33A17}" destId="{A88F2508-2D60-443F-930D-F2BE4F41D2C2}" srcOrd="0" destOrd="0" parTransId="{ED089CD2-1608-4015-AB5F-1D82CA8D0B67}" sibTransId="{24E032EE-00B3-4843-9B41-3ACACF5D14DB}"/>
    <dgm:cxn modelId="{6FB61C15-3DAE-4EC8-91A8-03BDEFD3D95F}" srcId="{CB7B52D4-5B57-4BB5-BD7E-FA1B5B7CC7D4}" destId="{99F410D1-36DD-45E4-9FCE-D932F280C476}" srcOrd="0" destOrd="0" parTransId="{ECDCD138-F829-4A4B-BF23-033ED89D018F}" sibTransId="{EDF37B30-9047-4715-B9CE-3A3B7B7747A9}"/>
    <dgm:cxn modelId="{5375F32C-47DD-284E-9088-497D3FC09414}" type="presOf" srcId="{40F611DB-A754-4408-97E8-9789E7AE6FDB}" destId="{EC8B2FB8-53FB-7B47-8A13-355997EDF8DD}" srcOrd="0" destOrd="3" presId="urn:microsoft.com/office/officeart/2005/8/layout/hList1"/>
    <dgm:cxn modelId="{0F18AE2F-C242-FE47-A894-3D5D3C463EFF}" type="presOf" srcId="{CB7B52D4-5B57-4BB5-BD7E-FA1B5B7CC7D4}" destId="{C698347C-28BB-3047-8DFB-3C7E3B7390F8}" srcOrd="0" destOrd="0" presId="urn:microsoft.com/office/officeart/2005/8/layout/hList1"/>
    <dgm:cxn modelId="{9167D335-D17B-6B45-8D7F-4500BF35BFCA}" type="presOf" srcId="{485445BE-971E-4C7E-9624-FDA45C2F2D11}" destId="{B8EC15EF-3034-3D4D-9465-10E4E24930A7}" srcOrd="0" destOrd="1" presId="urn:microsoft.com/office/officeart/2005/8/layout/hList1"/>
    <dgm:cxn modelId="{08653F38-91E6-4D56-85B6-2A10264D865C}" srcId="{0B4346DC-CCA9-49FA-818A-4A478D1633B6}" destId="{CB7B52D4-5B57-4BB5-BD7E-FA1B5B7CC7D4}" srcOrd="1" destOrd="0" parTransId="{76BDD02D-CCEA-4F13-AE98-CA11BFFD61C9}" sibTransId="{6A748EFF-9C8C-477D-8514-E82C69ED9325}"/>
    <dgm:cxn modelId="{034BFC47-DA51-400A-8755-A9AE347F4049}" srcId="{A861DFA8-0E2C-422E-9CB8-93587005E0DD}" destId="{40F611DB-A754-4408-97E8-9789E7AE6FDB}" srcOrd="3" destOrd="0" parTransId="{F9CA7B55-3D6F-474F-9BA8-EAF659D26D1E}" sibTransId="{C1AE6242-1701-4063-B544-52C361B92721}"/>
    <dgm:cxn modelId="{19CE784B-45CE-4C7B-AB35-6FA30461F36F}" srcId="{99F410D1-36DD-45E4-9FCE-D932F280C476}" destId="{485445BE-971E-4C7E-9624-FDA45C2F2D11}" srcOrd="0" destOrd="0" parTransId="{F0A56094-4371-4F8A-8182-8593C4168DCA}" sibTransId="{ED85FF55-FDB4-4A28-8521-7DDBB50824C4}"/>
    <dgm:cxn modelId="{FFA10152-6528-E94E-96EC-9DD8003A93D8}" type="presOf" srcId="{99F410D1-36DD-45E4-9FCE-D932F280C476}" destId="{B8EC15EF-3034-3D4D-9465-10E4E24930A7}" srcOrd="0" destOrd="0" presId="urn:microsoft.com/office/officeart/2005/8/layout/hList1"/>
    <dgm:cxn modelId="{A16CA55A-42E6-45F2-955D-F31FED9DADDE}" srcId="{A861DFA8-0E2C-422E-9CB8-93587005E0DD}" destId="{07D0710A-5F58-4E9A-8F92-A9997109821A}" srcOrd="0" destOrd="0" parTransId="{B9EFFF71-6665-4E71-AF4A-A2617998F225}" sibTransId="{4D6302C8-52D0-4BC0-9AA1-56220FE39EB4}"/>
    <dgm:cxn modelId="{309EA05D-3538-4C13-AD30-EC4BBFC341C3}" srcId="{99F410D1-36DD-45E4-9FCE-D932F280C476}" destId="{D4797013-0D47-410E-AD87-CE5F7BF33A17}" srcOrd="1" destOrd="0" parTransId="{D8D510DA-E598-49CF-88CE-C1C493839D8B}" sibTransId="{E0803B99-8740-4437-9EA8-8A3B8B1E43C8}"/>
    <dgm:cxn modelId="{7BA62C60-93AD-9E4C-8602-BF36763BF314}" type="presOf" srcId="{D4797013-0D47-410E-AD87-CE5F7BF33A17}" destId="{B8EC15EF-3034-3D4D-9465-10E4E24930A7}" srcOrd="0" destOrd="2" presId="urn:microsoft.com/office/officeart/2005/8/layout/hList1"/>
    <dgm:cxn modelId="{5D33AF62-9771-4555-8F00-C687B27F50A0}" srcId="{A861DFA8-0E2C-422E-9CB8-93587005E0DD}" destId="{6E04CAAA-E0C9-4E0A-856E-D2B0BC78C0ED}" srcOrd="1" destOrd="0" parTransId="{3A19E18A-4FE6-4BAB-A06C-7C7E91EA7FBE}" sibTransId="{16726939-D278-457F-BE96-7E35B9B48EFA}"/>
    <dgm:cxn modelId="{CE72CF73-D0B8-3243-8D33-54EDFA6CD3D1}" type="presOf" srcId="{6E04CAAA-E0C9-4E0A-856E-D2B0BC78C0ED}" destId="{EC8B2FB8-53FB-7B47-8A13-355997EDF8DD}" srcOrd="0" destOrd="1" presId="urn:microsoft.com/office/officeart/2005/8/layout/hList1"/>
    <dgm:cxn modelId="{4E90A17A-E477-2F47-828E-283072AC3EF4}" type="presOf" srcId="{A861DFA8-0E2C-422E-9CB8-93587005E0DD}" destId="{1279915F-EC48-694B-9DE6-E738400EAFA2}" srcOrd="0" destOrd="0" presId="urn:microsoft.com/office/officeart/2005/8/layout/hList1"/>
    <dgm:cxn modelId="{4B8900B5-EF0C-4448-B71A-2E9198CC9DD7}" type="presOf" srcId="{07D0710A-5F58-4E9A-8F92-A9997109821A}" destId="{EC8B2FB8-53FB-7B47-8A13-355997EDF8DD}" srcOrd="0" destOrd="0" presId="urn:microsoft.com/office/officeart/2005/8/layout/hList1"/>
    <dgm:cxn modelId="{F46518BB-C4D1-AB4C-88A9-C1EF22BA03B7}" type="presOf" srcId="{0B4346DC-CCA9-49FA-818A-4A478D1633B6}" destId="{2BE8AE40-5CBC-9C44-9324-B201A5EF4267}" srcOrd="0" destOrd="0" presId="urn:microsoft.com/office/officeart/2005/8/layout/hList1"/>
    <dgm:cxn modelId="{1ED79AC7-43C4-4229-B3DB-74BA51BC31E6}" srcId="{A861DFA8-0E2C-422E-9CB8-93587005E0DD}" destId="{BFAD41F0-4B90-47F8-9BBC-0DA4329EB116}" srcOrd="2" destOrd="0" parTransId="{838B8CEF-5367-4E32-AAA5-8BCC37AA555D}" sibTransId="{8FCFCB3B-5137-42A2-8207-6B53F3511EC1}"/>
    <dgm:cxn modelId="{A37AD8C9-0095-4B04-99A4-5E636C6EEB82}" srcId="{0B4346DC-CCA9-49FA-818A-4A478D1633B6}" destId="{A861DFA8-0E2C-422E-9CB8-93587005E0DD}" srcOrd="0" destOrd="0" parTransId="{E5A0BE9D-C07D-4CD9-A81F-36E3DABC1BC3}" sibTransId="{8B2FAF20-4FBD-4263-B533-25D79CCD9471}"/>
    <dgm:cxn modelId="{338094DB-38B5-8143-B6D1-36B6D2BB7985}" type="presOf" srcId="{BFAD41F0-4B90-47F8-9BBC-0DA4329EB116}" destId="{EC8B2FB8-53FB-7B47-8A13-355997EDF8DD}" srcOrd="0" destOrd="2" presId="urn:microsoft.com/office/officeart/2005/8/layout/hList1"/>
    <dgm:cxn modelId="{E81DCDE7-7A6B-6243-9834-F16217F1968F}" type="presOf" srcId="{A88F2508-2D60-443F-930D-F2BE4F41D2C2}" destId="{B8EC15EF-3034-3D4D-9465-10E4E24930A7}" srcOrd="0" destOrd="3" presId="urn:microsoft.com/office/officeart/2005/8/layout/hList1"/>
    <dgm:cxn modelId="{9F1BE83F-3CA4-CB49-B955-F7AFC0F71E45}" type="presParOf" srcId="{2BE8AE40-5CBC-9C44-9324-B201A5EF4267}" destId="{E8A6D817-174B-C34F-AC56-B3DB28E96732}" srcOrd="0" destOrd="0" presId="urn:microsoft.com/office/officeart/2005/8/layout/hList1"/>
    <dgm:cxn modelId="{8B8803CB-DD96-254E-ACFB-365BCFBA8B55}" type="presParOf" srcId="{E8A6D817-174B-C34F-AC56-B3DB28E96732}" destId="{1279915F-EC48-694B-9DE6-E738400EAFA2}" srcOrd="0" destOrd="0" presId="urn:microsoft.com/office/officeart/2005/8/layout/hList1"/>
    <dgm:cxn modelId="{27A43986-DA60-9348-9B49-CAD83747F861}" type="presParOf" srcId="{E8A6D817-174B-C34F-AC56-B3DB28E96732}" destId="{EC8B2FB8-53FB-7B47-8A13-355997EDF8DD}" srcOrd="1" destOrd="0" presId="urn:microsoft.com/office/officeart/2005/8/layout/hList1"/>
    <dgm:cxn modelId="{7D825C66-05CA-2441-9F84-6569A5818652}" type="presParOf" srcId="{2BE8AE40-5CBC-9C44-9324-B201A5EF4267}" destId="{90E969B8-0C32-164E-B868-29C6D236AAF4}" srcOrd="1" destOrd="0" presId="urn:microsoft.com/office/officeart/2005/8/layout/hList1"/>
    <dgm:cxn modelId="{D64ED723-DC9A-0146-AB10-EE286F161916}" type="presParOf" srcId="{2BE8AE40-5CBC-9C44-9324-B201A5EF4267}" destId="{AB8F44AB-12B4-854D-831A-7B1B5BBC37B0}" srcOrd="2" destOrd="0" presId="urn:microsoft.com/office/officeart/2005/8/layout/hList1"/>
    <dgm:cxn modelId="{D3C7542A-EEAB-664E-9490-70F767D585D1}" type="presParOf" srcId="{AB8F44AB-12B4-854D-831A-7B1B5BBC37B0}" destId="{C698347C-28BB-3047-8DFB-3C7E3B7390F8}" srcOrd="0" destOrd="0" presId="urn:microsoft.com/office/officeart/2005/8/layout/hList1"/>
    <dgm:cxn modelId="{EC71F212-72C4-F942-A6D7-02DB531A673A}" type="presParOf" srcId="{AB8F44AB-12B4-854D-831A-7B1B5BBC37B0}" destId="{B8EC15EF-3034-3D4D-9465-10E4E24930A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01102D-4C20-43E6-95D7-4519533555E9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4F8948F-6A15-4159-914F-563510E51B3B}">
      <dgm:prSet/>
      <dgm:spPr/>
      <dgm:t>
        <a:bodyPr/>
        <a:lstStyle/>
        <a:p>
          <a:r>
            <a:rPr lang="en-US"/>
            <a:t>Thiopental</a:t>
          </a:r>
        </a:p>
      </dgm:t>
    </dgm:pt>
    <dgm:pt modelId="{3034877E-7FA9-4E0E-89C8-E61C429664F2}" type="parTrans" cxnId="{F2D6CD0F-6F38-4D50-991B-A3381E62D94A}">
      <dgm:prSet/>
      <dgm:spPr/>
      <dgm:t>
        <a:bodyPr/>
        <a:lstStyle/>
        <a:p>
          <a:endParaRPr lang="en-US"/>
        </a:p>
      </dgm:t>
    </dgm:pt>
    <dgm:pt modelId="{43396793-537E-4FF2-83EF-9A64C4535699}" type="sibTrans" cxnId="{F2D6CD0F-6F38-4D50-991B-A3381E62D94A}">
      <dgm:prSet/>
      <dgm:spPr/>
      <dgm:t>
        <a:bodyPr/>
        <a:lstStyle/>
        <a:p>
          <a:endParaRPr lang="en-US"/>
        </a:p>
      </dgm:t>
    </dgm:pt>
    <dgm:pt modelId="{2F27296B-5FB0-4E73-A1A8-52C4C1900766}">
      <dgm:prSet/>
      <dgm:spPr/>
      <dgm:t>
        <a:bodyPr/>
        <a:lstStyle/>
        <a:p>
          <a:r>
            <a:rPr lang="en-US"/>
            <a:t>Rapidly crosses placenta but also rapidly cleared from neonatal circulation</a:t>
          </a:r>
        </a:p>
      </dgm:t>
    </dgm:pt>
    <dgm:pt modelId="{10F0AF47-E1C8-407A-807A-D691E781CF9B}" type="parTrans" cxnId="{47B593DD-386F-4C5E-8266-6AEACA6C7037}">
      <dgm:prSet/>
      <dgm:spPr/>
      <dgm:t>
        <a:bodyPr/>
        <a:lstStyle/>
        <a:p>
          <a:endParaRPr lang="en-US"/>
        </a:p>
      </dgm:t>
    </dgm:pt>
    <dgm:pt modelId="{883CCE3D-798D-46EB-971B-F426AF011F44}" type="sibTrans" cxnId="{47B593DD-386F-4C5E-8266-6AEACA6C7037}">
      <dgm:prSet/>
      <dgm:spPr/>
      <dgm:t>
        <a:bodyPr/>
        <a:lstStyle/>
        <a:p>
          <a:endParaRPr lang="en-US"/>
        </a:p>
      </dgm:t>
    </dgm:pt>
    <dgm:pt modelId="{832E3B3E-A42F-4997-AE2F-96E515128268}">
      <dgm:prSet/>
      <dgm:spPr/>
      <dgm:t>
        <a:bodyPr/>
        <a:lstStyle/>
        <a:p>
          <a:r>
            <a:rPr lang="en-US"/>
            <a:t>Apnea common on induction</a:t>
          </a:r>
        </a:p>
      </dgm:t>
    </dgm:pt>
    <dgm:pt modelId="{18E76A36-79F5-486A-94D8-4996A77791C0}" type="parTrans" cxnId="{DE4DCD3B-74DD-475D-855F-84D471AF9387}">
      <dgm:prSet/>
      <dgm:spPr/>
      <dgm:t>
        <a:bodyPr/>
        <a:lstStyle/>
        <a:p>
          <a:endParaRPr lang="en-US"/>
        </a:p>
      </dgm:t>
    </dgm:pt>
    <dgm:pt modelId="{ED7F2FD5-F5D4-48A0-ADE7-44F2CF6A9A7B}" type="sibTrans" cxnId="{DE4DCD3B-74DD-475D-855F-84D471AF9387}">
      <dgm:prSet/>
      <dgm:spPr/>
      <dgm:t>
        <a:bodyPr/>
        <a:lstStyle/>
        <a:p>
          <a:endParaRPr lang="en-US"/>
        </a:p>
      </dgm:t>
    </dgm:pt>
    <dgm:pt modelId="{C77B0369-153F-4163-BCA4-9AAC9D1F91AB}">
      <dgm:prSet/>
      <dgm:spPr/>
      <dgm:t>
        <a:bodyPr/>
        <a:lstStyle/>
        <a:p>
          <a:r>
            <a:rPr lang="en-US"/>
            <a:t>Rapid recovery from rapid redistribution and metabolism</a:t>
          </a:r>
        </a:p>
      </dgm:t>
    </dgm:pt>
    <dgm:pt modelId="{85152159-4A30-4507-A7A1-51E12D00BA46}" type="parTrans" cxnId="{75F1D68C-2F6D-4647-8A50-12437530B402}">
      <dgm:prSet/>
      <dgm:spPr/>
      <dgm:t>
        <a:bodyPr/>
        <a:lstStyle/>
        <a:p>
          <a:endParaRPr lang="en-US"/>
        </a:p>
      </dgm:t>
    </dgm:pt>
    <dgm:pt modelId="{0ECBF094-1734-42F4-9E46-8ED8F182F8A4}" type="sibTrans" cxnId="{75F1D68C-2F6D-4647-8A50-12437530B402}">
      <dgm:prSet/>
      <dgm:spPr/>
      <dgm:t>
        <a:bodyPr/>
        <a:lstStyle/>
        <a:p>
          <a:endParaRPr lang="en-US"/>
        </a:p>
      </dgm:t>
    </dgm:pt>
    <dgm:pt modelId="{35BF5AAA-2D35-4071-8B91-C2B114B8A3D2}">
      <dgm:prSet/>
      <dgm:spPr/>
      <dgm:t>
        <a:bodyPr/>
        <a:lstStyle/>
        <a:p>
          <a:r>
            <a:rPr lang="en-US"/>
            <a:t>Neonatal respiratory depression, sleepiness, decreased activity, decreased suckling</a:t>
          </a:r>
        </a:p>
      </dgm:t>
    </dgm:pt>
    <dgm:pt modelId="{9D9F71BF-27C7-4860-B62C-B36CCDA57A59}" type="parTrans" cxnId="{63A49888-1C4D-481B-BF1E-508F70CE0C20}">
      <dgm:prSet/>
      <dgm:spPr/>
      <dgm:t>
        <a:bodyPr/>
        <a:lstStyle/>
        <a:p>
          <a:endParaRPr lang="en-US"/>
        </a:p>
      </dgm:t>
    </dgm:pt>
    <dgm:pt modelId="{6AC1A6F9-3B9F-405B-BEA4-EBDF25A75EB4}" type="sibTrans" cxnId="{63A49888-1C4D-481B-BF1E-508F70CE0C20}">
      <dgm:prSet/>
      <dgm:spPr/>
      <dgm:t>
        <a:bodyPr/>
        <a:lstStyle/>
        <a:p>
          <a:endParaRPr lang="en-US"/>
        </a:p>
      </dgm:t>
    </dgm:pt>
    <dgm:pt modelId="{BDEBACFC-67E8-4E4B-B5A5-C996C34370F4}">
      <dgm:prSet/>
      <dgm:spPr/>
      <dgm:t>
        <a:bodyPr/>
        <a:lstStyle/>
        <a:p>
          <a:r>
            <a:rPr lang="en-US"/>
            <a:t>Propofol</a:t>
          </a:r>
        </a:p>
      </dgm:t>
    </dgm:pt>
    <dgm:pt modelId="{90916DA8-3429-4011-808B-B2B3DB756BA0}" type="parTrans" cxnId="{EEC50499-DA81-45B4-8102-A13589E279C6}">
      <dgm:prSet/>
      <dgm:spPr/>
      <dgm:t>
        <a:bodyPr/>
        <a:lstStyle/>
        <a:p>
          <a:endParaRPr lang="en-US"/>
        </a:p>
      </dgm:t>
    </dgm:pt>
    <dgm:pt modelId="{97CF20EE-CD97-4F88-9FE8-CF758FBE3A53}" type="sibTrans" cxnId="{EEC50499-DA81-45B4-8102-A13589E279C6}">
      <dgm:prSet/>
      <dgm:spPr/>
      <dgm:t>
        <a:bodyPr/>
        <a:lstStyle/>
        <a:p>
          <a:endParaRPr lang="en-US"/>
        </a:p>
      </dgm:t>
    </dgm:pt>
    <dgm:pt modelId="{82D6F147-1EA5-4E8D-86A6-4876FF404F65}">
      <dgm:prSet/>
      <dgm:spPr/>
      <dgm:t>
        <a:bodyPr/>
        <a:lstStyle/>
        <a:p>
          <a:r>
            <a:rPr lang="en-US"/>
            <a:t>Slightly greater cardiovascular and respiratory changes</a:t>
          </a:r>
        </a:p>
      </dgm:t>
    </dgm:pt>
    <dgm:pt modelId="{587DDC18-50DD-480B-B5DD-428F512B664D}" type="parTrans" cxnId="{82523D24-1DEF-47D0-9DA9-54C57B0A81AB}">
      <dgm:prSet/>
      <dgm:spPr/>
      <dgm:t>
        <a:bodyPr/>
        <a:lstStyle/>
        <a:p>
          <a:endParaRPr lang="en-US"/>
        </a:p>
      </dgm:t>
    </dgm:pt>
    <dgm:pt modelId="{B85F8B73-9102-46E6-B905-88423EBD594F}" type="sibTrans" cxnId="{82523D24-1DEF-47D0-9DA9-54C57B0A81AB}">
      <dgm:prSet/>
      <dgm:spPr/>
      <dgm:t>
        <a:bodyPr/>
        <a:lstStyle/>
        <a:p>
          <a:endParaRPr lang="en-US"/>
        </a:p>
      </dgm:t>
    </dgm:pt>
    <dgm:pt modelId="{04538144-DB48-4DD9-BD56-999C70CF02B2}">
      <dgm:prSet/>
      <dgm:spPr/>
      <dgm:t>
        <a:bodyPr/>
        <a:lstStyle/>
        <a:p>
          <a:r>
            <a:rPr lang="en-US" dirty="0"/>
            <a:t>Also rapidly crosses placenta but rapidly cleared from neonatal circulation</a:t>
          </a:r>
        </a:p>
      </dgm:t>
    </dgm:pt>
    <dgm:pt modelId="{5FC1D0D5-7418-4442-8A5C-74446BAD2489}" type="parTrans" cxnId="{7F394A54-5C5D-4027-8B2E-BFD4E8C4C155}">
      <dgm:prSet/>
      <dgm:spPr/>
      <dgm:t>
        <a:bodyPr/>
        <a:lstStyle/>
        <a:p>
          <a:endParaRPr lang="en-US"/>
        </a:p>
      </dgm:t>
    </dgm:pt>
    <dgm:pt modelId="{DAE5257C-0846-4146-9CC1-4D3C72B0D3E7}" type="sibTrans" cxnId="{7F394A54-5C5D-4027-8B2E-BFD4E8C4C155}">
      <dgm:prSet/>
      <dgm:spPr/>
      <dgm:t>
        <a:bodyPr/>
        <a:lstStyle/>
        <a:p>
          <a:endParaRPr lang="en-US"/>
        </a:p>
      </dgm:t>
    </dgm:pt>
    <dgm:pt modelId="{591087FC-D815-4C2D-B741-6A1BDF53A6F5}">
      <dgm:prSet/>
      <dgm:spPr/>
      <dgm:t>
        <a:bodyPr/>
        <a:lstStyle/>
        <a:p>
          <a:r>
            <a:rPr lang="en-US"/>
            <a:t>Study showed superior newborn survival compared to thiopental/general anesthesia and comparable to epidural anesthesia</a:t>
          </a:r>
        </a:p>
      </dgm:t>
    </dgm:pt>
    <dgm:pt modelId="{1A0D0CCC-E092-44AB-809C-819304A886F4}" type="parTrans" cxnId="{90699616-46C9-47AA-910C-A40901B5C3B9}">
      <dgm:prSet/>
      <dgm:spPr/>
      <dgm:t>
        <a:bodyPr/>
        <a:lstStyle/>
        <a:p>
          <a:endParaRPr lang="en-US"/>
        </a:p>
      </dgm:t>
    </dgm:pt>
    <dgm:pt modelId="{62129038-D51F-4535-AF85-AC439AD22B8E}" type="sibTrans" cxnId="{90699616-46C9-47AA-910C-A40901B5C3B9}">
      <dgm:prSet/>
      <dgm:spPr/>
      <dgm:t>
        <a:bodyPr/>
        <a:lstStyle/>
        <a:p>
          <a:endParaRPr lang="en-US"/>
        </a:p>
      </dgm:t>
    </dgm:pt>
    <dgm:pt modelId="{A6930EE1-EC17-4132-80AB-6F0D818CA014}">
      <dgm:prSet/>
      <dgm:spPr/>
      <dgm:t>
        <a:bodyPr/>
        <a:lstStyle/>
        <a:p>
          <a:r>
            <a:rPr lang="en-US"/>
            <a:t>Another study showed greater puppy vigor, vocalization, and survival following surgery</a:t>
          </a:r>
        </a:p>
      </dgm:t>
    </dgm:pt>
    <dgm:pt modelId="{7B4DB52A-9885-49CA-AB50-D33000C136E7}" type="parTrans" cxnId="{17319FA8-FC10-4A03-B2EF-8140B355853F}">
      <dgm:prSet/>
      <dgm:spPr/>
      <dgm:t>
        <a:bodyPr/>
        <a:lstStyle/>
        <a:p>
          <a:endParaRPr lang="en-US"/>
        </a:p>
      </dgm:t>
    </dgm:pt>
    <dgm:pt modelId="{4F9C687F-6D64-49D9-82CF-AC0734186F8A}" type="sibTrans" cxnId="{17319FA8-FC10-4A03-B2EF-8140B355853F}">
      <dgm:prSet/>
      <dgm:spPr/>
      <dgm:t>
        <a:bodyPr/>
        <a:lstStyle/>
        <a:p>
          <a:endParaRPr lang="en-US"/>
        </a:p>
      </dgm:t>
    </dgm:pt>
    <dgm:pt modelId="{E2E38D14-906E-497A-8B4E-408A392CF6A5}">
      <dgm:prSet/>
      <dgm:spPr/>
      <dgm:t>
        <a:bodyPr/>
        <a:lstStyle/>
        <a:p>
          <a:r>
            <a:rPr lang="en-US"/>
            <a:t>Etomidate</a:t>
          </a:r>
        </a:p>
      </dgm:t>
    </dgm:pt>
    <dgm:pt modelId="{CCF9A942-3201-41B8-B96F-7F616B823BDF}" type="parTrans" cxnId="{BD6E1070-3B1C-4666-BDB3-4085D32552BE}">
      <dgm:prSet/>
      <dgm:spPr/>
      <dgm:t>
        <a:bodyPr/>
        <a:lstStyle/>
        <a:p>
          <a:endParaRPr lang="en-US"/>
        </a:p>
      </dgm:t>
    </dgm:pt>
    <dgm:pt modelId="{8B90BBFA-E608-4FE9-9AD7-9D784C73972E}" type="sibTrans" cxnId="{BD6E1070-3B1C-4666-BDB3-4085D32552BE}">
      <dgm:prSet/>
      <dgm:spPr/>
      <dgm:t>
        <a:bodyPr/>
        <a:lstStyle/>
        <a:p>
          <a:endParaRPr lang="en-US"/>
        </a:p>
      </dgm:t>
    </dgm:pt>
    <dgm:pt modelId="{3CEDAE1C-D1DA-4FBD-8F8E-D399DBA4580B}">
      <dgm:prSet/>
      <dgm:spPr/>
      <dgm:t>
        <a:bodyPr/>
        <a:lstStyle/>
        <a:p>
          <a:r>
            <a:rPr lang="en-US"/>
            <a:t>Rapid induction with minimal cardiovascular effects</a:t>
          </a:r>
        </a:p>
      </dgm:t>
    </dgm:pt>
    <dgm:pt modelId="{36ACF2BF-F140-4C3C-AF52-926B60C831D0}" type="parTrans" cxnId="{6813ACB2-954F-4958-B628-E36B1C0454F4}">
      <dgm:prSet/>
      <dgm:spPr/>
      <dgm:t>
        <a:bodyPr/>
        <a:lstStyle/>
        <a:p>
          <a:endParaRPr lang="en-US"/>
        </a:p>
      </dgm:t>
    </dgm:pt>
    <dgm:pt modelId="{B01D3D9F-F0A6-4FA6-A740-20A3F60EA02B}" type="sibTrans" cxnId="{6813ACB2-954F-4958-B628-E36B1C0454F4}">
      <dgm:prSet/>
      <dgm:spPr/>
      <dgm:t>
        <a:bodyPr/>
        <a:lstStyle/>
        <a:p>
          <a:endParaRPr lang="en-US"/>
        </a:p>
      </dgm:t>
    </dgm:pt>
    <dgm:pt modelId="{BEB6EDEB-78A3-4A0A-B8A8-7F8E0FA13588}">
      <dgm:prSet/>
      <dgm:spPr/>
      <dgm:t>
        <a:bodyPr/>
        <a:lstStyle/>
        <a:p>
          <a:r>
            <a:rPr lang="en-US"/>
            <a:t>Fetal tissue perfusion well maintained, more rapid initiation of neonatal spontaneous breathing and greater fetal vitality at delivery compared to thiopental</a:t>
          </a:r>
        </a:p>
      </dgm:t>
    </dgm:pt>
    <dgm:pt modelId="{4EA35EB5-9E5D-4918-B0CE-F632A16BF7DB}" type="parTrans" cxnId="{5C7EEDA4-769A-4949-89FE-C48984781ECB}">
      <dgm:prSet/>
      <dgm:spPr/>
      <dgm:t>
        <a:bodyPr/>
        <a:lstStyle/>
        <a:p>
          <a:endParaRPr lang="en-US"/>
        </a:p>
      </dgm:t>
    </dgm:pt>
    <dgm:pt modelId="{BAB8083B-DD72-48CE-B0E7-926C472B1CAB}" type="sibTrans" cxnId="{5C7EEDA4-769A-4949-89FE-C48984781ECB}">
      <dgm:prSet/>
      <dgm:spPr/>
      <dgm:t>
        <a:bodyPr/>
        <a:lstStyle/>
        <a:p>
          <a:endParaRPr lang="en-US"/>
        </a:p>
      </dgm:t>
    </dgm:pt>
    <dgm:pt modelId="{50534F52-5A52-487E-B713-07D29CC5E774}">
      <dgm:prSet/>
      <dgm:spPr/>
      <dgm:t>
        <a:bodyPr/>
        <a:lstStyle/>
        <a:p>
          <a:r>
            <a:rPr lang="en-US"/>
            <a:t>Pain with IV injection without premeds, can have myoclonus or involuntary movements</a:t>
          </a:r>
        </a:p>
      </dgm:t>
    </dgm:pt>
    <dgm:pt modelId="{8808270B-50A1-4018-B053-0A8453F59025}" type="parTrans" cxnId="{DE403D7E-06AF-4079-A530-B4A269CD1DF1}">
      <dgm:prSet/>
      <dgm:spPr/>
      <dgm:t>
        <a:bodyPr/>
        <a:lstStyle/>
        <a:p>
          <a:endParaRPr lang="en-US"/>
        </a:p>
      </dgm:t>
    </dgm:pt>
    <dgm:pt modelId="{3082654F-0874-4D0A-9718-EFE956EB817C}" type="sibTrans" cxnId="{DE403D7E-06AF-4079-A530-B4A269CD1DF1}">
      <dgm:prSet/>
      <dgm:spPr/>
      <dgm:t>
        <a:bodyPr/>
        <a:lstStyle/>
        <a:p>
          <a:endParaRPr lang="en-US"/>
        </a:p>
      </dgm:t>
    </dgm:pt>
    <dgm:pt modelId="{F5A5D305-6CC4-584B-A83F-4731F017B3B4}" type="pres">
      <dgm:prSet presAssocID="{A401102D-4C20-43E6-95D7-4519533555E9}" presName="Name0" presStyleCnt="0">
        <dgm:presLayoutVars>
          <dgm:dir/>
          <dgm:animLvl val="lvl"/>
          <dgm:resizeHandles val="exact"/>
        </dgm:presLayoutVars>
      </dgm:prSet>
      <dgm:spPr/>
    </dgm:pt>
    <dgm:pt modelId="{A29A68DB-DF74-CE4C-8A59-A0D1ABC6EFA4}" type="pres">
      <dgm:prSet presAssocID="{04F8948F-6A15-4159-914F-563510E51B3B}" presName="composite" presStyleCnt="0"/>
      <dgm:spPr/>
    </dgm:pt>
    <dgm:pt modelId="{E254DF77-38B2-0B46-BE9B-D20340046686}" type="pres">
      <dgm:prSet presAssocID="{04F8948F-6A15-4159-914F-563510E51B3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8EAEF73-958A-7D44-A209-97C1F411AE99}" type="pres">
      <dgm:prSet presAssocID="{04F8948F-6A15-4159-914F-563510E51B3B}" presName="desTx" presStyleLbl="alignAccFollowNode1" presStyleIdx="0" presStyleCnt="3">
        <dgm:presLayoutVars>
          <dgm:bulletEnabled val="1"/>
        </dgm:presLayoutVars>
      </dgm:prSet>
      <dgm:spPr/>
    </dgm:pt>
    <dgm:pt modelId="{F855FC6E-5A54-834B-8287-AC334F6B6556}" type="pres">
      <dgm:prSet presAssocID="{43396793-537E-4FF2-83EF-9A64C4535699}" presName="space" presStyleCnt="0"/>
      <dgm:spPr/>
    </dgm:pt>
    <dgm:pt modelId="{D66CAD00-6FD8-4B4B-9E62-349F46D57C7D}" type="pres">
      <dgm:prSet presAssocID="{BDEBACFC-67E8-4E4B-B5A5-C996C34370F4}" presName="composite" presStyleCnt="0"/>
      <dgm:spPr/>
    </dgm:pt>
    <dgm:pt modelId="{E3AA02BD-1955-C744-B0F1-EFF887B0164E}" type="pres">
      <dgm:prSet presAssocID="{BDEBACFC-67E8-4E4B-B5A5-C996C34370F4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88331DEE-417E-5040-B201-2681F9A7EC80}" type="pres">
      <dgm:prSet presAssocID="{BDEBACFC-67E8-4E4B-B5A5-C996C34370F4}" presName="desTx" presStyleLbl="alignAccFollowNode1" presStyleIdx="1" presStyleCnt="3">
        <dgm:presLayoutVars>
          <dgm:bulletEnabled val="1"/>
        </dgm:presLayoutVars>
      </dgm:prSet>
      <dgm:spPr/>
    </dgm:pt>
    <dgm:pt modelId="{714C8EE9-7795-8242-A8B2-BA6115139E70}" type="pres">
      <dgm:prSet presAssocID="{97CF20EE-CD97-4F88-9FE8-CF758FBE3A53}" presName="space" presStyleCnt="0"/>
      <dgm:spPr/>
    </dgm:pt>
    <dgm:pt modelId="{651A8AB2-1737-104F-A2C0-76A360A0AAB5}" type="pres">
      <dgm:prSet presAssocID="{E2E38D14-906E-497A-8B4E-408A392CF6A5}" presName="composite" presStyleCnt="0"/>
      <dgm:spPr/>
    </dgm:pt>
    <dgm:pt modelId="{98A28FFE-4C5B-2E4A-A40D-88E869E9D03A}" type="pres">
      <dgm:prSet presAssocID="{E2E38D14-906E-497A-8B4E-408A392CF6A5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AF25259-4B13-DC43-89F3-5741C030B9B3}" type="pres">
      <dgm:prSet presAssocID="{E2E38D14-906E-497A-8B4E-408A392CF6A5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DB50890F-8150-A14C-BD19-69C3275FC6B8}" type="presOf" srcId="{BEB6EDEB-78A3-4A0A-B8A8-7F8E0FA13588}" destId="{9AF25259-4B13-DC43-89F3-5741C030B9B3}" srcOrd="0" destOrd="1" presId="urn:microsoft.com/office/officeart/2005/8/layout/hList1"/>
    <dgm:cxn modelId="{F2D6CD0F-6F38-4D50-991B-A3381E62D94A}" srcId="{A401102D-4C20-43E6-95D7-4519533555E9}" destId="{04F8948F-6A15-4159-914F-563510E51B3B}" srcOrd="0" destOrd="0" parTransId="{3034877E-7FA9-4E0E-89C8-E61C429664F2}" sibTransId="{43396793-537E-4FF2-83EF-9A64C4535699}"/>
    <dgm:cxn modelId="{4B615C10-D927-3547-B471-A25370AF4280}" type="presOf" srcId="{C77B0369-153F-4163-BCA4-9AAC9D1F91AB}" destId="{A8EAEF73-958A-7D44-A209-97C1F411AE99}" srcOrd="0" destOrd="2" presId="urn:microsoft.com/office/officeart/2005/8/layout/hList1"/>
    <dgm:cxn modelId="{08A08214-64EF-FE4B-BA83-EB3810F99CE4}" type="presOf" srcId="{82D6F147-1EA5-4E8D-86A6-4876FF404F65}" destId="{88331DEE-417E-5040-B201-2681F9A7EC80}" srcOrd="0" destOrd="0" presId="urn:microsoft.com/office/officeart/2005/8/layout/hList1"/>
    <dgm:cxn modelId="{90699616-46C9-47AA-910C-A40901B5C3B9}" srcId="{BDEBACFC-67E8-4E4B-B5A5-C996C34370F4}" destId="{591087FC-D815-4C2D-B741-6A1BDF53A6F5}" srcOrd="2" destOrd="0" parTransId="{1A0D0CCC-E092-44AB-809C-819304A886F4}" sibTransId="{62129038-D51F-4535-AF85-AC439AD22B8E}"/>
    <dgm:cxn modelId="{82523D24-1DEF-47D0-9DA9-54C57B0A81AB}" srcId="{BDEBACFC-67E8-4E4B-B5A5-C996C34370F4}" destId="{82D6F147-1EA5-4E8D-86A6-4876FF404F65}" srcOrd="0" destOrd="0" parTransId="{587DDC18-50DD-480B-B5DD-428F512B664D}" sibTransId="{B85F8B73-9102-46E6-B905-88423EBD594F}"/>
    <dgm:cxn modelId="{95BD5624-3204-0F40-8785-B64849A02422}" type="presOf" srcId="{2F27296B-5FB0-4E73-A1A8-52C4C1900766}" destId="{A8EAEF73-958A-7D44-A209-97C1F411AE99}" srcOrd="0" destOrd="0" presId="urn:microsoft.com/office/officeart/2005/8/layout/hList1"/>
    <dgm:cxn modelId="{50C89729-3FEB-B348-9C3E-7D3024815470}" type="presOf" srcId="{04538144-DB48-4DD9-BD56-999C70CF02B2}" destId="{88331DEE-417E-5040-B201-2681F9A7EC80}" srcOrd="0" destOrd="1" presId="urn:microsoft.com/office/officeart/2005/8/layout/hList1"/>
    <dgm:cxn modelId="{DE4DCD3B-74DD-475D-855F-84D471AF9387}" srcId="{04F8948F-6A15-4159-914F-563510E51B3B}" destId="{832E3B3E-A42F-4997-AE2F-96E515128268}" srcOrd="1" destOrd="0" parTransId="{18E76A36-79F5-486A-94D8-4996A77791C0}" sibTransId="{ED7F2FD5-F5D4-48A0-ADE7-44F2CF6A9A7B}"/>
    <dgm:cxn modelId="{7F394A54-5C5D-4027-8B2E-BFD4E8C4C155}" srcId="{BDEBACFC-67E8-4E4B-B5A5-C996C34370F4}" destId="{04538144-DB48-4DD9-BD56-999C70CF02B2}" srcOrd="1" destOrd="0" parTransId="{5FC1D0D5-7418-4442-8A5C-74446BAD2489}" sibTransId="{DAE5257C-0846-4146-9CC1-4D3C72B0D3E7}"/>
    <dgm:cxn modelId="{78A7CB58-910F-834B-BEB1-FEB4EC6836C5}" type="presOf" srcId="{3CEDAE1C-D1DA-4FBD-8F8E-D399DBA4580B}" destId="{9AF25259-4B13-DC43-89F3-5741C030B9B3}" srcOrd="0" destOrd="0" presId="urn:microsoft.com/office/officeart/2005/8/layout/hList1"/>
    <dgm:cxn modelId="{BD6E1070-3B1C-4666-BDB3-4085D32552BE}" srcId="{A401102D-4C20-43E6-95D7-4519533555E9}" destId="{E2E38D14-906E-497A-8B4E-408A392CF6A5}" srcOrd="2" destOrd="0" parTransId="{CCF9A942-3201-41B8-B96F-7F616B823BDF}" sibTransId="{8B90BBFA-E608-4FE9-9AD7-9D784C73972E}"/>
    <dgm:cxn modelId="{788D2877-A9F0-9E44-B768-30F63A02BCD5}" type="presOf" srcId="{A401102D-4C20-43E6-95D7-4519533555E9}" destId="{F5A5D305-6CC4-584B-A83F-4731F017B3B4}" srcOrd="0" destOrd="0" presId="urn:microsoft.com/office/officeart/2005/8/layout/hList1"/>
    <dgm:cxn modelId="{DE403D7E-06AF-4079-A530-B4A269CD1DF1}" srcId="{E2E38D14-906E-497A-8B4E-408A392CF6A5}" destId="{50534F52-5A52-487E-B713-07D29CC5E774}" srcOrd="2" destOrd="0" parTransId="{8808270B-50A1-4018-B053-0A8453F59025}" sibTransId="{3082654F-0874-4D0A-9718-EFE956EB817C}"/>
    <dgm:cxn modelId="{63A49888-1C4D-481B-BF1E-508F70CE0C20}" srcId="{04F8948F-6A15-4159-914F-563510E51B3B}" destId="{35BF5AAA-2D35-4071-8B91-C2B114B8A3D2}" srcOrd="3" destOrd="0" parTransId="{9D9F71BF-27C7-4860-B62C-B36CCDA57A59}" sibTransId="{6AC1A6F9-3B9F-405B-BEA4-EBDF25A75EB4}"/>
    <dgm:cxn modelId="{75F1D68C-2F6D-4647-8A50-12437530B402}" srcId="{04F8948F-6A15-4159-914F-563510E51B3B}" destId="{C77B0369-153F-4163-BCA4-9AAC9D1F91AB}" srcOrd="2" destOrd="0" parTransId="{85152159-4A30-4507-A7A1-51E12D00BA46}" sibTransId="{0ECBF094-1734-42F4-9E46-8ED8F182F8A4}"/>
    <dgm:cxn modelId="{A748988F-B9BE-D747-B6D4-FBC76417E399}" type="presOf" srcId="{E2E38D14-906E-497A-8B4E-408A392CF6A5}" destId="{98A28FFE-4C5B-2E4A-A40D-88E869E9D03A}" srcOrd="0" destOrd="0" presId="urn:microsoft.com/office/officeart/2005/8/layout/hList1"/>
    <dgm:cxn modelId="{EEC50499-DA81-45B4-8102-A13589E279C6}" srcId="{A401102D-4C20-43E6-95D7-4519533555E9}" destId="{BDEBACFC-67E8-4E4B-B5A5-C996C34370F4}" srcOrd="1" destOrd="0" parTransId="{90916DA8-3429-4011-808B-B2B3DB756BA0}" sibTransId="{97CF20EE-CD97-4F88-9FE8-CF758FBE3A53}"/>
    <dgm:cxn modelId="{5C7EEDA4-769A-4949-89FE-C48984781ECB}" srcId="{E2E38D14-906E-497A-8B4E-408A392CF6A5}" destId="{BEB6EDEB-78A3-4A0A-B8A8-7F8E0FA13588}" srcOrd="1" destOrd="0" parTransId="{4EA35EB5-9E5D-4918-B0CE-F632A16BF7DB}" sibTransId="{BAB8083B-DD72-48CE-B0E7-926C472B1CAB}"/>
    <dgm:cxn modelId="{17319FA8-FC10-4A03-B2EF-8140B355853F}" srcId="{BDEBACFC-67E8-4E4B-B5A5-C996C34370F4}" destId="{A6930EE1-EC17-4132-80AB-6F0D818CA014}" srcOrd="3" destOrd="0" parTransId="{7B4DB52A-9885-49CA-AB50-D33000C136E7}" sibTransId="{4F9C687F-6D64-49D9-82CF-AC0734186F8A}"/>
    <dgm:cxn modelId="{92F79AAA-FC7C-C542-B025-1F6BBC8FF1FB}" type="presOf" srcId="{591087FC-D815-4C2D-B741-6A1BDF53A6F5}" destId="{88331DEE-417E-5040-B201-2681F9A7EC80}" srcOrd="0" destOrd="2" presId="urn:microsoft.com/office/officeart/2005/8/layout/hList1"/>
    <dgm:cxn modelId="{1C0841AC-2548-0341-B46B-A4A1CFC798D3}" type="presOf" srcId="{04F8948F-6A15-4159-914F-563510E51B3B}" destId="{E254DF77-38B2-0B46-BE9B-D20340046686}" srcOrd="0" destOrd="0" presId="urn:microsoft.com/office/officeart/2005/8/layout/hList1"/>
    <dgm:cxn modelId="{6813ACB2-954F-4958-B628-E36B1C0454F4}" srcId="{E2E38D14-906E-497A-8B4E-408A392CF6A5}" destId="{3CEDAE1C-D1DA-4FBD-8F8E-D399DBA4580B}" srcOrd="0" destOrd="0" parTransId="{36ACF2BF-F140-4C3C-AF52-926B60C831D0}" sibTransId="{B01D3D9F-F0A6-4FA6-A740-20A3F60EA02B}"/>
    <dgm:cxn modelId="{D7E30EC4-5486-C84A-8F6C-573AEA7B5CAD}" type="presOf" srcId="{832E3B3E-A42F-4997-AE2F-96E515128268}" destId="{A8EAEF73-958A-7D44-A209-97C1F411AE99}" srcOrd="0" destOrd="1" presId="urn:microsoft.com/office/officeart/2005/8/layout/hList1"/>
    <dgm:cxn modelId="{12A0A3CA-A7B6-D349-BB37-474C37523F18}" type="presOf" srcId="{A6930EE1-EC17-4132-80AB-6F0D818CA014}" destId="{88331DEE-417E-5040-B201-2681F9A7EC80}" srcOrd="0" destOrd="3" presId="urn:microsoft.com/office/officeart/2005/8/layout/hList1"/>
    <dgm:cxn modelId="{A540CCCC-90A1-7E40-BDF0-397B0F73EF89}" type="presOf" srcId="{50534F52-5A52-487E-B713-07D29CC5E774}" destId="{9AF25259-4B13-DC43-89F3-5741C030B9B3}" srcOrd="0" destOrd="2" presId="urn:microsoft.com/office/officeart/2005/8/layout/hList1"/>
    <dgm:cxn modelId="{47B593DD-386F-4C5E-8266-6AEACA6C7037}" srcId="{04F8948F-6A15-4159-914F-563510E51B3B}" destId="{2F27296B-5FB0-4E73-A1A8-52C4C1900766}" srcOrd="0" destOrd="0" parTransId="{10F0AF47-E1C8-407A-807A-D691E781CF9B}" sibTransId="{883CCE3D-798D-46EB-971B-F426AF011F44}"/>
    <dgm:cxn modelId="{B4277DF2-8EE3-9A4A-A72A-B96C02357D35}" type="presOf" srcId="{BDEBACFC-67E8-4E4B-B5A5-C996C34370F4}" destId="{E3AA02BD-1955-C744-B0F1-EFF887B0164E}" srcOrd="0" destOrd="0" presId="urn:microsoft.com/office/officeart/2005/8/layout/hList1"/>
    <dgm:cxn modelId="{226C6FF3-B693-6F48-B98D-E297E6FB1938}" type="presOf" srcId="{35BF5AAA-2D35-4071-8B91-C2B114B8A3D2}" destId="{A8EAEF73-958A-7D44-A209-97C1F411AE99}" srcOrd="0" destOrd="3" presId="urn:microsoft.com/office/officeart/2005/8/layout/hList1"/>
    <dgm:cxn modelId="{35885705-69F1-0642-8687-21C7CA93F846}" type="presParOf" srcId="{F5A5D305-6CC4-584B-A83F-4731F017B3B4}" destId="{A29A68DB-DF74-CE4C-8A59-A0D1ABC6EFA4}" srcOrd="0" destOrd="0" presId="urn:microsoft.com/office/officeart/2005/8/layout/hList1"/>
    <dgm:cxn modelId="{06EC5734-9C96-D443-8BFA-0BA4640C851B}" type="presParOf" srcId="{A29A68DB-DF74-CE4C-8A59-A0D1ABC6EFA4}" destId="{E254DF77-38B2-0B46-BE9B-D20340046686}" srcOrd="0" destOrd="0" presId="urn:microsoft.com/office/officeart/2005/8/layout/hList1"/>
    <dgm:cxn modelId="{A6D053A2-0A82-AA43-AEBC-338D3A600331}" type="presParOf" srcId="{A29A68DB-DF74-CE4C-8A59-A0D1ABC6EFA4}" destId="{A8EAEF73-958A-7D44-A209-97C1F411AE99}" srcOrd="1" destOrd="0" presId="urn:microsoft.com/office/officeart/2005/8/layout/hList1"/>
    <dgm:cxn modelId="{C04A18C9-53DE-C540-B238-5F7CC6FDA669}" type="presParOf" srcId="{F5A5D305-6CC4-584B-A83F-4731F017B3B4}" destId="{F855FC6E-5A54-834B-8287-AC334F6B6556}" srcOrd="1" destOrd="0" presId="urn:microsoft.com/office/officeart/2005/8/layout/hList1"/>
    <dgm:cxn modelId="{A007AA58-B597-3C47-BEC5-76A929B7EF95}" type="presParOf" srcId="{F5A5D305-6CC4-584B-A83F-4731F017B3B4}" destId="{D66CAD00-6FD8-4B4B-9E62-349F46D57C7D}" srcOrd="2" destOrd="0" presId="urn:microsoft.com/office/officeart/2005/8/layout/hList1"/>
    <dgm:cxn modelId="{3A99892B-08D2-3943-BE27-CD0B68283453}" type="presParOf" srcId="{D66CAD00-6FD8-4B4B-9E62-349F46D57C7D}" destId="{E3AA02BD-1955-C744-B0F1-EFF887B0164E}" srcOrd="0" destOrd="0" presId="urn:microsoft.com/office/officeart/2005/8/layout/hList1"/>
    <dgm:cxn modelId="{C6AF0B6D-5698-C94E-A488-A89FC1ED84F9}" type="presParOf" srcId="{D66CAD00-6FD8-4B4B-9E62-349F46D57C7D}" destId="{88331DEE-417E-5040-B201-2681F9A7EC80}" srcOrd="1" destOrd="0" presId="urn:microsoft.com/office/officeart/2005/8/layout/hList1"/>
    <dgm:cxn modelId="{488EF70A-9C56-AE4C-BC19-25625D4979B2}" type="presParOf" srcId="{F5A5D305-6CC4-584B-A83F-4731F017B3B4}" destId="{714C8EE9-7795-8242-A8B2-BA6115139E70}" srcOrd="3" destOrd="0" presId="urn:microsoft.com/office/officeart/2005/8/layout/hList1"/>
    <dgm:cxn modelId="{2197229F-C67D-EB47-A1D6-39A0F8C2323E}" type="presParOf" srcId="{F5A5D305-6CC4-584B-A83F-4731F017B3B4}" destId="{651A8AB2-1737-104F-A2C0-76A360A0AAB5}" srcOrd="4" destOrd="0" presId="urn:microsoft.com/office/officeart/2005/8/layout/hList1"/>
    <dgm:cxn modelId="{338292DD-481F-A044-B19E-7C2DFDC6F0DA}" type="presParOf" srcId="{651A8AB2-1737-104F-A2C0-76A360A0AAB5}" destId="{98A28FFE-4C5B-2E4A-A40D-88E869E9D03A}" srcOrd="0" destOrd="0" presId="urn:microsoft.com/office/officeart/2005/8/layout/hList1"/>
    <dgm:cxn modelId="{6AE4513B-4880-CB4B-BDC5-CC2037AD8C7B}" type="presParOf" srcId="{651A8AB2-1737-104F-A2C0-76A360A0AAB5}" destId="{9AF25259-4B13-DC43-89F3-5741C030B9B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1649FA-F3A5-4233-8F86-51D85889C274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A705B891-AD79-48CA-AE88-6AE9FFB61907}">
      <dgm:prSet/>
      <dgm:spPr/>
      <dgm:t>
        <a:bodyPr/>
        <a:lstStyle/>
        <a:p>
          <a:r>
            <a:rPr lang="en-US" dirty="0"/>
            <a:t>What age is considered neonates?</a:t>
          </a:r>
        </a:p>
      </dgm:t>
    </dgm:pt>
    <dgm:pt modelId="{823072E0-1119-4588-A2A3-669771FFEC3A}" type="parTrans" cxnId="{5710CD9B-F91B-4089-96ED-B0FD0F2625CE}">
      <dgm:prSet/>
      <dgm:spPr/>
      <dgm:t>
        <a:bodyPr/>
        <a:lstStyle/>
        <a:p>
          <a:endParaRPr lang="en-US"/>
        </a:p>
      </dgm:t>
    </dgm:pt>
    <dgm:pt modelId="{8174D07C-35F0-4A52-9985-32A7BD380BFC}" type="sibTrans" cxnId="{5710CD9B-F91B-4089-96ED-B0FD0F2625CE}">
      <dgm:prSet/>
      <dgm:spPr/>
      <dgm:t>
        <a:bodyPr/>
        <a:lstStyle/>
        <a:p>
          <a:endParaRPr lang="en-US"/>
        </a:p>
      </dgm:t>
    </dgm:pt>
    <dgm:pt modelId="{6A7CF5F7-8875-4326-8118-17AA66B014D5}">
      <dgm:prSet/>
      <dgm:spPr/>
      <dgm:t>
        <a:bodyPr/>
        <a:lstStyle/>
        <a:p>
          <a:r>
            <a:rPr lang="en-US" dirty="0"/>
            <a:t>First 6 weeks of age</a:t>
          </a:r>
        </a:p>
      </dgm:t>
    </dgm:pt>
    <dgm:pt modelId="{59E7B67C-0ED2-48F4-A0A4-2CDC69D53602}" type="parTrans" cxnId="{50546B98-1D5B-4C05-BD11-5210DA3A1239}">
      <dgm:prSet/>
      <dgm:spPr/>
      <dgm:t>
        <a:bodyPr/>
        <a:lstStyle/>
        <a:p>
          <a:endParaRPr lang="en-US"/>
        </a:p>
      </dgm:t>
    </dgm:pt>
    <dgm:pt modelId="{A62CB49E-0ACD-407B-8736-36A3B5756EDC}" type="sibTrans" cxnId="{50546B98-1D5B-4C05-BD11-5210DA3A1239}">
      <dgm:prSet/>
      <dgm:spPr/>
      <dgm:t>
        <a:bodyPr/>
        <a:lstStyle/>
        <a:p>
          <a:endParaRPr lang="en-US"/>
        </a:p>
      </dgm:t>
    </dgm:pt>
    <dgm:pt modelId="{EF4C268F-35E3-4FC3-9D39-05743F5302AD}">
      <dgm:prSet/>
      <dgm:spPr/>
      <dgm:t>
        <a:bodyPr/>
        <a:lstStyle/>
        <a:p>
          <a:r>
            <a:rPr lang="en-US" dirty="0"/>
            <a:t>What age is considered pediatrics?</a:t>
          </a:r>
        </a:p>
      </dgm:t>
    </dgm:pt>
    <dgm:pt modelId="{7A374CBD-FC28-4469-9FA7-DB1FBE70FBE5}" type="parTrans" cxnId="{2A4F31BE-1A2A-4415-90D1-813B66A16F45}">
      <dgm:prSet/>
      <dgm:spPr/>
      <dgm:t>
        <a:bodyPr/>
        <a:lstStyle/>
        <a:p>
          <a:endParaRPr lang="en-US"/>
        </a:p>
      </dgm:t>
    </dgm:pt>
    <dgm:pt modelId="{C0927A86-5484-4F81-9FED-4ED72C87298A}" type="sibTrans" cxnId="{2A4F31BE-1A2A-4415-90D1-813B66A16F45}">
      <dgm:prSet/>
      <dgm:spPr/>
      <dgm:t>
        <a:bodyPr/>
        <a:lstStyle/>
        <a:p>
          <a:endParaRPr lang="en-US"/>
        </a:p>
      </dgm:t>
    </dgm:pt>
    <dgm:pt modelId="{34568291-74A8-40AC-8DCE-BA4C7473C44E}">
      <dgm:prSet/>
      <dgm:spPr/>
      <dgm:t>
        <a:bodyPr/>
        <a:lstStyle/>
        <a:p>
          <a:r>
            <a:rPr lang="en-US"/>
            <a:t>6-12 weeks of age</a:t>
          </a:r>
        </a:p>
      </dgm:t>
    </dgm:pt>
    <dgm:pt modelId="{BB422AE3-84C3-473B-81FA-863971E96E27}" type="parTrans" cxnId="{37DB051D-EA3C-473D-BC51-E62EFF2E8232}">
      <dgm:prSet/>
      <dgm:spPr/>
      <dgm:t>
        <a:bodyPr/>
        <a:lstStyle/>
        <a:p>
          <a:endParaRPr lang="en-US"/>
        </a:p>
      </dgm:t>
    </dgm:pt>
    <dgm:pt modelId="{85C0AF6D-A8EA-4D0F-A108-AD022ABFE497}" type="sibTrans" cxnId="{37DB051D-EA3C-473D-BC51-E62EFF2E8232}">
      <dgm:prSet/>
      <dgm:spPr/>
      <dgm:t>
        <a:bodyPr/>
        <a:lstStyle/>
        <a:p>
          <a:endParaRPr lang="en-US"/>
        </a:p>
      </dgm:t>
    </dgm:pt>
    <dgm:pt modelId="{BCA8DA63-B022-3147-8AF3-30A0EE74D65B}" type="pres">
      <dgm:prSet presAssocID="{BD1649FA-F3A5-4233-8F86-51D85889C274}" presName="Name0" presStyleCnt="0">
        <dgm:presLayoutVars>
          <dgm:dir/>
          <dgm:animLvl val="lvl"/>
          <dgm:resizeHandles val="exact"/>
        </dgm:presLayoutVars>
      </dgm:prSet>
      <dgm:spPr/>
    </dgm:pt>
    <dgm:pt modelId="{5DEB10F0-3F5E-6741-97BB-A259FFDB4C79}" type="pres">
      <dgm:prSet presAssocID="{A705B891-AD79-48CA-AE88-6AE9FFB61907}" presName="composite" presStyleCnt="0"/>
      <dgm:spPr/>
    </dgm:pt>
    <dgm:pt modelId="{E0B96AAB-2747-9F4B-9F94-6B142854FDAD}" type="pres">
      <dgm:prSet presAssocID="{A705B891-AD79-48CA-AE88-6AE9FFB6190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79DB628-AE01-0C49-B5E3-98F46C628BC9}" type="pres">
      <dgm:prSet presAssocID="{A705B891-AD79-48CA-AE88-6AE9FFB61907}" presName="desTx" presStyleLbl="alignAccFollowNode1" presStyleIdx="0" presStyleCnt="2">
        <dgm:presLayoutVars>
          <dgm:bulletEnabled val="1"/>
        </dgm:presLayoutVars>
      </dgm:prSet>
      <dgm:spPr/>
    </dgm:pt>
    <dgm:pt modelId="{313B2903-4E47-7D40-B31E-47CA728D85C7}" type="pres">
      <dgm:prSet presAssocID="{8174D07C-35F0-4A52-9985-32A7BD380BFC}" presName="space" presStyleCnt="0"/>
      <dgm:spPr/>
    </dgm:pt>
    <dgm:pt modelId="{D858E779-CFA4-F944-AD84-1C4FD04200F0}" type="pres">
      <dgm:prSet presAssocID="{EF4C268F-35E3-4FC3-9D39-05743F5302AD}" presName="composite" presStyleCnt="0"/>
      <dgm:spPr/>
    </dgm:pt>
    <dgm:pt modelId="{9E3028B3-BFBB-CC43-BEF1-B1E2FD33A29C}" type="pres">
      <dgm:prSet presAssocID="{EF4C268F-35E3-4FC3-9D39-05743F5302AD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EE427C7F-17AC-E642-AA00-CAAFAC74A4F1}" type="pres">
      <dgm:prSet presAssocID="{EF4C268F-35E3-4FC3-9D39-05743F5302AD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37DB051D-EA3C-473D-BC51-E62EFF2E8232}" srcId="{EF4C268F-35E3-4FC3-9D39-05743F5302AD}" destId="{34568291-74A8-40AC-8DCE-BA4C7473C44E}" srcOrd="0" destOrd="0" parTransId="{BB422AE3-84C3-473B-81FA-863971E96E27}" sibTransId="{85C0AF6D-A8EA-4D0F-A108-AD022ABFE497}"/>
    <dgm:cxn modelId="{50546B98-1D5B-4C05-BD11-5210DA3A1239}" srcId="{A705B891-AD79-48CA-AE88-6AE9FFB61907}" destId="{6A7CF5F7-8875-4326-8118-17AA66B014D5}" srcOrd="0" destOrd="0" parTransId="{59E7B67C-0ED2-48F4-A0A4-2CDC69D53602}" sibTransId="{A62CB49E-0ACD-407B-8736-36A3B5756EDC}"/>
    <dgm:cxn modelId="{5710CD9B-F91B-4089-96ED-B0FD0F2625CE}" srcId="{BD1649FA-F3A5-4233-8F86-51D85889C274}" destId="{A705B891-AD79-48CA-AE88-6AE9FFB61907}" srcOrd="0" destOrd="0" parTransId="{823072E0-1119-4588-A2A3-669771FFEC3A}" sibTransId="{8174D07C-35F0-4A52-9985-32A7BD380BFC}"/>
    <dgm:cxn modelId="{23E70BA9-3E6F-9D4D-B49D-1FBCA68C3D44}" type="presOf" srcId="{34568291-74A8-40AC-8DCE-BA4C7473C44E}" destId="{EE427C7F-17AC-E642-AA00-CAAFAC74A4F1}" srcOrd="0" destOrd="0" presId="urn:microsoft.com/office/officeart/2005/8/layout/hList1"/>
    <dgm:cxn modelId="{575B4EBC-C43C-DD48-9E99-E43FF8A6C997}" type="presOf" srcId="{6A7CF5F7-8875-4326-8118-17AA66B014D5}" destId="{379DB628-AE01-0C49-B5E3-98F46C628BC9}" srcOrd="0" destOrd="0" presId="urn:microsoft.com/office/officeart/2005/8/layout/hList1"/>
    <dgm:cxn modelId="{2A4F31BE-1A2A-4415-90D1-813B66A16F45}" srcId="{BD1649FA-F3A5-4233-8F86-51D85889C274}" destId="{EF4C268F-35E3-4FC3-9D39-05743F5302AD}" srcOrd="1" destOrd="0" parTransId="{7A374CBD-FC28-4469-9FA7-DB1FBE70FBE5}" sibTransId="{C0927A86-5484-4F81-9FED-4ED72C87298A}"/>
    <dgm:cxn modelId="{1B73F8CE-1907-6E46-BCE6-A57759DC26A5}" type="presOf" srcId="{A705B891-AD79-48CA-AE88-6AE9FFB61907}" destId="{E0B96AAB-2747-9F4B-9F94-6B142854FDAD}" srcOrd="0" destOrd="0" presId="urn:microsoft.com/office/officeart/2005/8/layout/hList1"/>
    <dgm:cxn modelId="{D3CD95F0-208A-E34F-9419-4DA313F27078}" type="presOf" srcId="{EF4C268F-35E3-4FC3-9D39-05743F5302AD}" destId="{9E3028B3-BFBB-CC43-BEF1-B1E2FD33A29C}" srcOrd="0" destOrd="0" presId="urn:microsoft.com/office/officeart/2005/8/layout/hList1"/>
    <dgm:cxn modelId="{B7673CFF-FD1F-5543-B54F-AA22124B8D70}" type="presOf" srcId="{BD1649FA-F3A5-4233-8F86-51D85889C274}" destId="{BCA8DA63-B022-3147-8AF3-30A0EE74D65B}" srcOrd="0" destOrd="0" presId="urn:microsoft.com/office/officeart/2005/8/layout/hList1"/>
    <dgm:cxn modelId="{36522F44-3F9C-F346-88D6-0515806B003A}" type="presParOf" srcId="{BCA8DA63-B022-3147-8AF3-30A0EE74D65B}" destId="{5DEB10F0-3F5E-6741-97BB-A259FFDB4C79}" srcOrd="0" destOrd="0" presId="urn:microsoft.com/office/officeart/2005/8/layout/hList1"/>
    <dgm:cxn modelId="{98DDE4DC-A531-D347-A779-45A4FDE4E7BD}" type="presParOf" srcId="{5DEB10F0-3F5E-6741-97BB-A259FFDB4C79}" destId="{E0B96AAB-2747-9F4B-9F94-6B142854FDAD}" srcOrd="0" destOrd="0" presId="urn:microsoft.com/office/officeart/2005/8/layout/hList1"/>
    <dgm:cxn modelId="{C8B7B00F-EF96-534E-B50F-41891A679F9D}" type="presParOf" srcId="{5DEB10F0-3F5E-6741-97BB-A259FFDB4C79}" destId="{379DB628-AE01-0C49-B5E3-98F46C628BC9}" srcOrd="1" destOrd="0" presId="urn:microsoft.com/office/officeart/2005/8/layout/hList1"/>
    <dgm:cxn modelId="{B7BF856E-DB71-BD4F-BD63-97EF677B77C0}" type="presParOf" srcId="{BCA8DA63-B022-3147-8AF3-30A0EE74D65B}" destId="{313B2903-4E47-7D40-B31E-47CA728D85C7}" srcOrd="1" destOrd="0" presId="urn:microsoft.com/office/officeart/2005/8/layout/hList1"/>
    <dgm:cxn modelId="{33B9949F-3853-6B4A-9446-1D3C755BD0F0}" type="presParOf" srcId="{BCA8DA63-B022-3147-8AF3-30A0EE74D65B}" destId="{D858E779-CFA4-F944-AD84-1C4FD04200F0}" srcOrd="2" destOrd="0" presId="urn:microsoft.com/office/officeart/2005/8/layout/hList1"/>
    <dgm:cxn modelId="{4452DC9C-58B2-DF4D-800B-073E2C1AF82C}" type="presParOf" srcId="{D858E779-CFA4-F944-AD84-1C4FD04200F0}" destId="{9E3028B3-BFBB-CC43-BEF1-B1E2FD33A29C}" srcOrd="0" destOrd="0" presId="urn:microsoft.com/office/officeart/2005/8/layout/hList1"/>
    <dgm:cxn modelId="{7205D116-B4B1-6544-8469-1D2A0516B459}" type="presParOf" srcId="{D858E779-CFA4-F944-AD84-1C4FD04200F0}" destId="{EE427C7F-17AC-E642-AA00-CAAFAC74A4F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ED3D24-38B8-424A-AFC7-06E0FD19D63A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7D56E64-EE3F-4469-B169-941D9A377E37}">
      <dgm:prSet/>
      <dgm:spPr/>
      <dgm:t>
        <a:bodyPr/>
        <a:lstStyle/>
        <a:p>
          <a:r>
            <a:rPr lang="en-US" dirty="0"/>
            <a:t>Low protein (hypoalbuminemia)</a:t>
          </a:r>
        </a:p>
      </dgm:t>
    </dgm:pt>
    <dgm:pt modelId="{801F473E-482D-4F9F-BA6E-BB2FF79E7F64}" type="parTrans" cxnId="{8504E280-DA0C-4C69-AA47-C58C3F6F43CC}">
      <dgm:prSet/>
      <dgm:spPr/>
      <dgm:t>
        <a:bodyPr/>
        <a:lstStyle/>
        <a:p>
          <a:endParaRPr lang="en-US"/>
        </a:p>
      </dgm:t>
    </dgm:pt>
    <dgm:pt modelId="{17C02918-A8BA-4A30-90EB-A4374F97A8CF}" type="sibTrans" cxnId="{8504E280-DA0C-4C69-AA47-C58C3F6F43CC}">
      <dgm:prSet/>
      <dgm:spPr/>
      <dgm:t>
        <a:bodyPr/>
        <a:lstStyle/>
        <a:p>
          <a:endParaRPr lang="en-US"/>
        </a:p>
      </dgm:t>
    </dgm:pt>
    <dgm:pt modelId="{298B62E5-78EA-4C0D-987E-C74C6512B880}">
      <dgm:prSet/>
      <dgm:spPr/>
      <dgm:t>
        <a:bodyPr/>
        <a:lstStyle/>
        <a:p>
          <a:r>
            <a:rPr lang="en-US" dirty="0"/>
            <a:t>Greater free active portion of protein-bound drugs increases response to these drugs</a:t>
          </a:r>
        </a:p>
      </dgm:t>
    </dgm:pt>
    <dgm:pt modelId="{46CFFEFA-6A4F-4E3C-B93A-242076FF6729}" type="parTrans" cxnId="{D2BD1AC4-9FC0-41A9-9DD9-C0467DEF1926}">
      <dgm:prSet/>
      <dgm:spPr/>
      <dgm:t>
        <a:bodyPr/>
        <a:lstStyle/>
        <a:p>
          <a:endParaRPr lang="en-US"/>
        </a:p>
      </dgm:t>
    </dgm:pt>
    <dgm:pt modelId="{6C1F96F6-32DC-4C47-9DA1-1AC41730A651}" type="sibTrans" cxnId="{D2BD1AC4-9FC0-41A9-9DD9-C0467DEF1926}">
      <dgm:prSet/>
      <dgm:spPr/>
      <dgm:t>
        <a:bodyPr/>
        <a:lstStyle/>
        <a:p>
          <a:endParaRPr lang="en-US"/>
        </a:p>
      </dgm:t>
    </dgm:pt>
    <dgm:pt modelId="{EF79DB7A-E10E-4EFA-AA0F-A0320F2E6A36}">
      <dgm:prSet/>
      <dgm:spPr/>
      <dgm:t>
        <a:bodyPr/>
        <a:lstStyle/>
        <a:p>
          <a:r>
            <a:rPr lang="en-US"/>
            <a:t>Barbiturates, ketamine, etomidate, NSAIDs</a:t>
          </a:r>
        </a:p>
      </dgm:t>
    </dgm:pt>
    <dgm:pt modelId="{2CE47EEA-FA35-4226-B7E8-04B07CCE331C}" type="parTrans" cxnId="{49D07F7B-FBA4-4DC5-A7CD-C5ABB423D39B}">
      <dgm:prSet/>
      <dgm:spPr/>
      <dgm:t>
        <a:bodyPr/>
        <a:lstStyle/>
        <a:p>
          <a:endParaRPr lang="en-US"/>
        </a:p>
      </dgm:t>
    </dgm:pt>
    <dgm:pt modelId="{83D6B556-8CE1-45E4-98CA-E1BAEB041BD8}" type="sibTrans" cxnId="{49D07F7B-FBA4-4DC5-A7CD-C5ABB423D39B}">
      <dgm:prSet/>
      <dgm:spPr/>
      <dgm:t>
        <a:bodyPr/>
        <a:lstStyle/>
        <a:p>
          <a:endParaRPr lang="en-US"/>
        </a:p>
      </dgm:t>
    </dgm:pt>
    <dgm:pt modelId="{A06BED9C-4C6B-43FF-A697-02ED405D4C27}">
      <dgm:prSet/>
      <dgm:spPr/>
      <dgm:t>
        <a:bodyPr/>
        <a:lstStyle/>
        <a:p>
          <a:r>
            <a:rPr lang="en-US"/>
            <a:t>Increased blood-brain barrier permeability</a:t>
          </a:r>
        </a:p>
      </dgm:t>
    </dgm:pt>
    <dgm:pt modelId="{1CBA3311-AA8A-4401-AFCB-25217AD53725}" type="parTrans" cxnId="{026959AD-C5C8-4689-B449-8B2D19B19BEB}">
      <dgm:prSet/>
      <dgm:spPr/>
      <dgm:t>
        <a:bodyPr/>
        <a:lstStyle/>
        <a:p>
          <a:endParaRPr lang="en-US"/>
        </a:p>
      </dgm:t>
    </dgm:pt>
    <dgm:pt modelId="{47C87800-6DF5-4431-9065-2578FA97C23E}" type="sibTrans" cxnId="{026959AD-C5C8-4689-B449-8B2D19B19BEB}">
      <dgm:prSet/>
      <dgm:spPr/>
      <dgm:t>
        <a:bodyPr/>
        <a:lstStyle/>
        <a:p>
          <a:endParaRPr lang="en-US"/>
        </a:p>
      </dgm:t>
    </dgm:pt>
    <dgm:pt modelId="{3918415C-B504-4675-93E3-92C9903C5B34}">
      <dgm:prSet/>
      <dgm:spPr/>
      <dgm:t>
        <a:bodyPr/>
        <a:lstStyle/>
        <a:p>
          <a:r>
            <a:rPr lang="en-US"/>
            <a:t>Larger percentage of drug dose can reach brain</a:t>
          </a:r>
        </a:p>
      </dgm:t>
    </dgm:pt>
    <dgm:pt modelId="{89500CB1-EBC4-4F87-A594-7CC15BF68A95}" type="parTrans" cxnId="{14D73FD6-D373-4ABD-BDB0-882DCF98B2F1}">
      <dgm:prSet/>
      <dgm:spPr/>
      <dgm:t>
        <a:bodyPr/>
        <a:lstStyle/>
        <a:p>
          <a:endParaRPr lang="en-US"/>
        </a:p>
      </dgm:t>
    </dgm:pt>
    <dgm:pt modelId="{F1CADA68-BD22-43A6-AF6F-2DADC5394E52}" type="sibTrans" cxnId="{14D73FD6-D373-4ABD-BDB0-882DCF98B2F1}">
      <dgm:prSet/>
      <dgm:spPr/>
      <dgm:t>
        <a:bodyPr/>
        <a:lstStyle/>
        <a:p>
          <a:endParaRPr lang="en-US"/>
        </a:p>
      </dgm:t>
    </dgm:pt>
    <dgm:pt modelId="{23AB1044-147B-4CAB-A4B2-93C549D7BF32}">
      <dgm:prSet/>
      <dgm:spPr/>
      <dgm:t>
        <a:bodyPr/>
        <a:lstStyle/>
        <a:p>
          <a:r>
            <a:rPr lang="en-US"/>
            <a:t>Centralized circulation</a:t>
          </a:r>
        </a:p>
      </dgm:t>
    </dgm:pt>
    <dgm:pt modelId="{B8355492-8FDF-4E12-83E9-2AEA26E2868E}" type="parTrans" cxnId="{65827A3C-D7F2-4C25-A7E8-37E2A7094AD9}">
      <dgm:prSet/>
      <dgm:spPr/>
      <dgm:t>
        <a:bodyPr/>
        <a:lstStyle/>
        <a:p>
          <a:endParaRPr lang="en-US"/>
        </a:p>
      </dgm:t>
    </dgm:pt>
    <dgm:pt modelId="{067868A3-8740-4DAF-B23A-B4BF6903650E}" type="sibTrans" cxnId="{65827A3C-D7F2-4C25-A7E8-37E2A7094AD9}">
      <dgm:prSet/>
      <dgm:spPr/>
      <dgm:t>
        <a:bodyPr/>
        <a:lstStyle/>
        <a:p>
          <a:endParaRPr lang="en-US"/>
        </a:p>
      </dgm:t>
    </dgm:pt>
    <dgm:pt modelId="{8E65DF6E-5551-481D-B468-C218AF3BB6CC}">
      <dgm:prSet/>
      <dgm:spPr/>
      <dgm:t>
        <a:bodyPr/>
        <a:lstStyle/>
        <a:p>
          <a:r>
            <a:rPr lang="en-US"/>
            <a:t>Greater delivery of anesthetic drugs to highly perfused tissues like the brain</a:t>
          </a:r>
        </a:p>
      </dgm:t>
    </dgm:pt>
    <dgm:pt modelId="{2F6A3EBD-C000-4780-B7A9-A6C841DF89A1}" type="parTrans" cxnId="{AE903795-EFB3-4452-B5BA-F766D20AA486}">
      <dgm:prSet/>
      <dgm:spPr/>
      <dgm:t>
        <a:bodyPr/>
        <a:lstStyle/>
        <a:p>
          <a:endParaRPr lang="en-US"/>
        </a:p>
      </dgm:t>
    </dgm:pt>
    <dgm:pt modelId="{B44AD9E3-D053-43CD-8E44-3E488757A2E9}" type="sibTrans" cxnId="{AE903795-EFB3-4452-B5BA-F766D20AA486}">
      <dgm:prSet/>
      <dgm:spPr/>
      <dgm:t>
        <a:bodyPr/>
        <a:lstStyle/>
        <a:p>
          <a:endParaRPr lang="en-US"/>
        </a:p>
      </dgm:t>
    </dgm:pt>
    <dgm:pt modelId="{A63F7A1B-A8A6-432B-B87F-324DEEF46951}">
      <dgm:prSet/>
      <dgm:spPr/>
      <dgm:t>
        <a:bodyPr/>
        <a:lstStyle/>
        <a:p>
          <a:r>
            <a:rPr lang="en-US" dirty="0"/>
            <a:t>More susceptible to hypovolemia</a:t>
          </a:r>
        </a:p>
      </dgm:t>
    </dgm:pt>
    <dgm:pt modelId="{97E89857-AC2F-4AED-A7CA-A0E13744263D}" type="parTrans" cxnId="{E43D3F6E-5361-4F3B-8A95-A233BA1942F6}">
      <dgm:prSet/>
      <dgm:spPr/>
      <dgm:t>
        <a:bodyPr/>
        <a:lstStyle/>
        <a:p>
          <a:endParaRPr lang="en-US"/>
        </a:p>
      </dgm:t>
    </dgm:pt>
    <dgm:pt modelId="{03C9F4A1-4891-4170-9CFE-8EEE9EA33844}" type="sibTrans" cxnId="{E43D3F6E-5361-4F3B-8A95-A233BA1942F6}">
      <dgm:prSet/>
      <dgm:spPr/>
      <dgm:t>
        <a:bodyPr/>
        <a:lstStyle/>
        <a:p>
          <a:endParaRPr lang="en-US"/>
        </a:p>
      </dgm:t>
    </dgm:pt>
    <dgm:pt modelId="{2410E08C-0B65-4306-AA8D-00165FAE6D1E}">
      <dgm:prSet/>
      <dgm:spPr/>
      <dgm:t>
        <a:bodyPr/>
        <a:lstStyle/>
        <a:p>
          <a:r>
            <a:rPr lang="en-US" dirty="0"/>
            <a:t>Low body fat percentage</a:t>
          </a:r>
        </a:p>
      </dgm:t>
    </dgm:pt>
    <dgm:pt modelId="{634B1000-71C8-44F4-970B-DC03A555D3D1}" type="parTrans" cxnId="{DE87AD4F-E7D9-4E9B-BE14-C6D1FD57C578}">
      <dgm:prSet/>
      <dgm:spPr/>
      <dgm:t>
        <a:bodyPr/>
        <a:lstStyle/>
        <a:p>
          <a:endParaRPr lang="en-US"/>
        </a:p>
      </dgm:t>
    </dgm:pt>
    <dgm:pt modelId="{CB9C14D4-7F29-40D0-929F-3E28AB99466C}" type="sibTrans" cxnId="{DE87AD4F-E7D9-4E9B-BE14-C6D1FD57C578}">
      <dgm:prSet/>
      <dgm:spPr/>
      <dgm:t>
        <a:bodyPr/>
        <a:lstStyle/>
        <a:p>
          <a:endParaRPr lang="en-US"/>
        </a:p>
      </dgm:t>
    </dgm:pt>
    <dgm:pt modelId="{BEFF0477-E292-4F4B-8444-2434F3DDD12B}">
      <dgm:prSet/>
      <dgm:spPr/>
      <dgm:t>
        <a:bodyPr/>
        <a:lstStyle/>
        <a:p>
          <a:r>
            <a:rPr lang="en-US" dirty="0"/>
            <a:t>Immature thermoregulatory system</a:t>
          </a:r>
        </a:p>
      </dgm:t>
    </dgm:pt>
    <dgm:pt modelId="{151376BC-C310-4C8E-A933-90EDD4272FAD}" type="parTrans" cxnId="{D007AE13-EB27-486F-A836-8D80D26AD3AD}">
      <dgm:prSet/>
      <dgm:spPr/>
      <dgm:t>
        <a:bodyPr/>
        <a:lstStyle/>
        <a:p>
          <a:endParaRPr lang="en-US"/>
        </a:p>
      </dgm:t>
    </dgm:pt>
    <dgm:pt modelId="{A0C742DF-7D15-4296-8F62-B371BC6F132C}" type="sibTrans" cxnId="{D007AE13-EB27-486F-A836-8D80D26AD3AD}">
      <dgm:prSet/>
      <dgm:spPr/>
      <dgm:t>
        <a:bodyPr/>
        <a:lstStyle/>
        <a:p>
          <a:endParaRPr lang="en-US"/>
        </a:p>
      </dgm:t>
    </dgm:pt>
    <dgm:pt modelId="{5DEF2E59-EF11-5A44-97DA-EC148422E273}">
      <dgm:prSet/>
      <dgm:spPr/>
      <dgm:t>
        <a:bodyPr/>
        <a:lstStyle/>
        <a:p>
          <a:r>
            <a:rPr lang="en-US" dirty="0"/>
            <a:t>Smaller adipose tissue compartment for drug redistribution</a:t>
          </a:r>
        </a:p>
      </dgm:t>
    </dgm:pt>
    <dgm:pt modelId="{A7E8F47B-9E1E-FA4A-B047-B031521EB624}" type="parTrans" cxnId="{A92F2CD3-D646-D147-8E44-ECE6BCA9B741}">
      <dgm:prSet/>
      <dgm:spPr/>
      <dgm:t>
        <a:bodyPr/>
        <a:lstStyle/>
        <a:p>
          <a:endParaRPr lang="en-US"/>
        </a:p>
      </dgm:t>
    </dgm:pt>
    <dgm:pt modelId="{97800EE1-263E-9244-AC80-C609CFF39822}" type="sibTrans" cxnId="{A92F2CD3-D646-D147-8E44-ECE6BCA9B741}">
      <dgm:prSet/>
      <dgm:spPr/>
      <dgm:t>
        <a:bodyPr/>
        <a:lstStyle/>
        <a:p>
          <a:endParaRPr lang="en-US"/>
        </a:p>
      </dgm:t>
    </dgm:pt>
    <dgm:pt modelId="{3ADE767E-2499-5F4A-A689-12DE4D085099}">
      <dgm:prSet/>
      <dgm:spPr/>
      <dgm:t>
        <a:bodyPr/>
        <a:lstStyle/>
        <a:p>
          <a:r>
            <a:rPr lang="en-US" dirty="0"/>
            <a:t>Susceptible to hypothermia</a:t>
          </a:r>
        </a:p>
      </dgm:t>
    </dgm:pt>
    <dgm:pt modelId="{7590E787-3FFD-4D44-BD9E-0DFC613AFD89}" type="parTrans" cxnId="{A87C637E-16F6-C442-9075-11AE3F743DC7}">
      <dgm:prSet/>
      <dgm:spPr/>
      <dgm:t>
        <a:bodyPr/>
        <a:lstStyle/>
        <a:p>
          <a:endParaRPr lang="en-US"/>
        </a:p>
      </dgm:t>
    </dgm:pt>
    <dgm:pt modelId="{CBFA3E0A-10B7-0147-B0E1-91F62DCFA42C}" type="sibTrans" cxnId="{A87C637E-16F6-C442-9075-11AE3F743DC7}">
      <dgm:prSet/>
      <dgm:spPr/>
      <dgm:t>
        <a:bodyPr/>
        <a:lstStyle/>
        <a:p>
          <a:endParaRPr lang="en-US"/>
        </a:p>
      </dgm:t>
    </dgm:pt>
    <dgm:pt modelId="{D8978CED-63F6-D041-9DA7-889EDCC3ED20}" type="pres">
      <dgm:prSet presAssocID="{93ED3D24-38B8-424A-AFC7-06E0FD19D63A}" presName="linear" presStyleCnt="0">
        <dgm:presLayoutVars>
          <dgm:animLvl val="lvl"/>
          <dgm:resizeHandles val="exact"/>
        </dgm:presLayoutVars>
      </dgm:prSet>
      <dgm:spPr/>
    </dgm:pt>
    <dgm:pt modelId="{582925FE-8033-A644-8005-2E3027C32D3C}" type="pres">
      <dgm:prSet presAssocID="{E7D56E64-EE3F-4469-B169-941D9A377E37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A31EA25-8491-3E48-A3B3-7C49A55DFA43}" type="pres">
      <dgm:prSet presAssocID="{E7D56E64-EE3F-4469-B169-941D9A377E37}" presName="childText" presStyleLbl="revTx" presStyleIdx="0" presStyleCnt="5">
        <dgm:presLayoutVars>
          <dgm:bulletEnabled val="1"/>
        </dgm:presLayoutVars>
      </dgm:prSet>
      <dgm:spPr/>
    </dgm:pt>
    <dgm:pt modelId="{8FF1EF13-7EC1-4E4C-87A2-64903EFFAA60}" type="pres">
      <dgm:prSet presAssocID="{A06BED9C-4C6B-43FF-A697-02ED405D4C27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62436A2-DB05-B246-B032-6C90C1DA346D}" type="pres">
      <dgm:prSet presAssocID="{A06BED9C-4C6B-43FF-A697-02ED405D4C27}" presName="childText" presStyleLbl="revTx" presStyleIdx="1" presStyleCnt="5">
        <dgm:presLayoutVars>
          <dgm:bulletEnabled val="1"/>
        </dgm:presLayoutVars>
      </dgm:prSet>
      <dgm:spPr/>
    </dgm:pt>
    <dgm:pt modelId="{D2E0A86E-CABF-2648-993C-44CF4F066D4F}" type="pres">
      <dgm:prSet presAssocID="{23AB1044-147B-4CAB-A4B2-93C549D7BF32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211A808-4558-284F-80B7-95B2F6B1B654}" type="pres">
      <dgm:prSet presAssocID="{23AB1044-147B-4CAB-A4B2-93C549D7BF32}" presName="childText" presStyleLbl="revTx" presStyleIdx="2" presStyleCnt="5">
        <dgm:presLayoutVars>
          <dgm:bulletEnabled val="1"/>
        </dgm:presLayoutVars>
      </dgm:prSet>
      <dgm:spPr/>
    </dgm:pt>
    <dgm:pt modelId="{299294F1-8A5A-B548-8838-771CE2F392EF}" type="pres">
      <dgm:prSet presAssocID="{2410E08C-0B65-4306-AA8D-00165FAE6D1E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0640B6B-556D-C644-9E2C-70B208C9C078}" type="pres">
      <dgm:prSet presAssocID="{2410E08C-0B65-4306-AA8D-00165FAE6D1E}" presName="childText" presStyleLbl="revTx" presStyleIdx="3" presStyleCnt="5">
        <dgm:presLayoutVars>
          <dgm:bulletEnabled val="1"/>
        </dgm:presLayoutVars>
      </dgm:prSet>
      <dgm:spPr/>
    </dgm:pt>
    <dgm:pt modelId="{B2E6D168-0313-B545-BCA2-BB0BF95665FB}" type="pres">
      <dgm:prSet presAssocID="{BEFF0477-E292-4F4B-8444-2434F3DDD12B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22807531-C70E-4C48-8453-B3EF9B67A39C}" type="pres">
      <dgm:prSet presAssocID="{BEFF0477-E292-4F4B-8444-2434F3DDD12B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D007AE13-EB27-486F-A836-8D80D26AD3AD}" srcId="{93ED3D24-38B8-424A-AFC7-06E0FD19D63A}" destId="{BEFF0477-E292-4F4B-8444-2434F3DDD12B}" srcOrd="4" destOrd="0" parTransId="{151376BC-C310-4C8E-A933-90EDD4272FAD}" sibTransId="{A0C742DF-7D15-4296-8F62-B371BC6F132C}"/>
    <dgm:cxn modelId="{367A6A14-F2C5-8F4C-BF76-3567A41050DD}" type="presOf" srcId="{5DEF2E59-EF11-5A44-97DA-EC148422E273}" destId="{60640B6B-556D-C644-9E2C-70B208C9C078}" srcOrd="0" destOrd="0" presId="urn:microsoft.com/office/officeart/2005/8/layout/vList2"/>
    <dgm:cxn modelId="{AF9B722A-BB7B-B948-B2D7-FF70F4792E73}" type="presOf" srcId="{3918415C-B504-4675-93E3-92C9903C5B34}" destId="{262436A2-DB05-B246-B032-6C90C1DA346D}" srcOrd="0" destOrd="0" presId="urn:microsoft.com/office/officeart/2005/8/layout/vList2"/>
    <dgm:cxn modelId="{65827A3C-D7F2-4C25-A7E8-37E2A7094AD9}" srcId="{93ED3D24-38B8-424A-AFC7-06E0FD19D63A}" destId="{23AB1044-147B-4CAB-A4B2-93C549D7BF32}" srcOrd="2" destOrd="0" parTransId="{B8355492-8FDF-4E12-83E9-2AEA26E2868E}" sibTransId="{067868A3-8740-4DAF-B23A-B4BF6903650E}"/>
    <dgm:cxn modelId="{DE87AD4F-E7D9-4E9B-BE14-C6D1FD57C578}" srcId="{93ED3D24-38B8-424A-AFC7-06E0FD19D63A}" destId="{2410E08C-0B65-4306-AA8D-00165FAE6D1E}" srcOrd="3" destOrd="0" parTransId="{634B1000-71C8-44F4-970B-DC03A555D3D1}" sibTransId="{CB9C14D4-7F29-40D0-929F-3E28AB99466C}"/>
    <dgm:cxn modelId="{0BB3C34F-3A6A-CE41-ACCD-DE18A17EFE03}" type="presOf" srcId="{BEFF0477-E292-4F4B-8444-2434F3DDD12B}" destId="{B2E6D168-0313-B545-BCA2-BB0BF95665FB}" srcOrd="0" destOrd="0" presId="urn:microsoft.com/office/officeart/2005/8/layout/vList2"/>
    <dgm:cxn modelId="{25E4D455-F7D8-E442-BE65-8D174842E0B1}" type="presOf" srcId="{3ADE767E-2499-5F4A-A689-12DE4D085099}" destId="{22807531-C70E-4C48-8453-B3EF9B67A39C}" srcOrd="0" destOrd="0" presId="urn:microsoft.com/office/officeart/2005/8/layout/vList2"/>
    <dgm:cxn modelId="{86196260-A592-C44A-8311-8AA187588DAC}" type="presOf" srcId="{8E65DF6E-5551-481D-B468-C218AF3BB6CC}" destId="{9211A808-4558-284F-80B7-95B2F6B1B654}" srcOrd="0" destOrd="0" presId="urn:microsoft.com/office/officeart/2005/8/layout/vList2"/>
    <dgm:cxn modelId="{E43D3F6E-5361-4F3B-8A95-A233BA1942F6}" srcId="{23AB1044-147B-4CAB-A4B2-93C549D7BF32}" destId="{A63F7A1B-A8A6-432B-B87F-324DEEF46951}" srcOrd="1" destOrd="0" parTransId="{97E89857-AC2F-4AED-A7CA-A0E13744263D}" sibTransId="{03C9F4A1-4891-4170-9CFE-8EEE9EA33844}"/>
    <dgm:cxn modelId="{76734B74-14E3-7C47-8D6E-D856621051EB}" type="presOf" srcId="{2410E08C-0B65-4306-AA8D-00165FAE6D1E}" destId="{299294F1-8A5A-B548-8838-771CE2F392EF}" srcOrd="0" destOrd="0" presId="urn:microsoft.com/office/officeart/2005/8/layout/vList2"/>
    <dgm:cxn modelId="{DEE60575-65FB-2C4D-9954-2640761F7561}" type="presOf" srcId="{A06BED9C-4C6B-43FF-A697-02ED405D4C27}" destId="{8FF1EF13-7EC1-4E4C-87A2-64903EFFAA60}" srcOrd="0" destOrd="0" presId="urn:microsoft.com/office/officeart/2005/8/layout/vList2"/>
    <dgm:cxn modelId="{49D07F7B-FBA4-4DC5-A7CD-C5ABB423D39B}" srcId="{298B62E5-78EA-4C0D-987E-C74C6512B880}" destId="{EF79DB7A-E10E-4EFA-AA0F-A0320F2E6A36}" srcOrd="0" destOrd="0" parTransId="{2CE47EEA-FA35-4226-B7E8-04B07CCE331C}" sibTransId="{83D6B556-8CE1-45E4-98CA-E1BAEB041BD8}"/>
    <dgm:cxn modelId="{A87C637E-16F6-C442-9075-11AE3F743DC7}" srcId="{BEFF0477-E292-4F4B-8444-2434F3DDD12B}" destId="{3ADE767E-2499-5F4A-A689-12DE4D085099}" srcOrd="0" destOrd="0" parTransId="{7590E787-3FFD-4D44-BD9E-0DFC613AFD89}" sibTransId="{CBFA3E0A-10B7-0147-B0E1-91F62DCFA42C}"/>
    <dgm:cxn modelId="{EE67EA7F-292A-9642-8F89-2B006312D023}" type="presOf" srcId="{298B62E5-78EA-4C0D-987E-C74C6512B880}" destId="{6A31EA25-8491-3E48-A3B3-7C49A55DFA43}" srcOrd="0" destOrd="0" presId="urn:microsoft.com/office/officeart/2005/8/layout/vList2"/>
    <dgm:cxn modelId="{8504E280-DA0C-4C69-AA47-C58C3F6F43CC}" srcId="{93ED3D24-38B8-424A-AFC7-06E0FD19D63A}" destId="{E7D56E64-EE3F-4469-B169-941D9A377E37}" srcOrd="0" destOrd="0" parTransId="{801F473E-482D-4F9F-BA6E-BB2FF79E7F64}" sibTransId="{17C02918-A8BA-4A30-90EB-A4374F97A8CF}"/>
    <dgm:cxn modelId="{AE903795-EFB3-4452-B5BA-F766D20AA486}" srcId="{23AB1044-147B-4CAB-A4B2-93C549D7BF32}" destId="{8E65DF6E-5551-481D-B468-C218AF3BB6CC}" srcOrd="0" destOrd="0" parTransId="{2F6A3EBD-C000-4780-B7A9-A6C841DF89A1}" sibTransId="{B44AD9E3-D053-43CD-8E44-3E488757A2E9}"/>
    <dgm:cxn modelId="{E7E03196-FA0D-1B49-A4A7-B951D9AC8F3E}" type="presOf" srcId="{A63F7A1B-A8A6-432B-B87F-324DEEF46951}" destId="{9211A808-4558-284F-80B7-95B2F6B1B654}" srcOrd="0" destOrd="1" presId="urn:microsoft.com/office/officeart/2005/8/layout/vList2"/>
    <dgm:cxn modelId="{05133298-1E19-C64B-84C4-0DCBDE80C3B1}" type="presOf" srcId="{EF79DB7A-E10E-4EFA-AA0F-A0320F2E6A36}" destId="{6A31EA25-8491-3E48-A3B3-7C49A55DFA43}" srcOrd="0" destOrd="1" presId="urn:microsoft.com/office/officeart/2005/8/layout/vList2"/>
    <dgm:cxn modelId="{5E48489F-46D4-5546-A49B-28B009E8F721}" type="presOf" srcId="{93ED3D24-38B8-424A-AFC7-06E0FD19D63A}" destId="{D8978CED-63F6-D041-9DA7-889EDCC3ED20}" srcOrd="0" destOrd="0" presId="urn:microsoft.com/office/officeart/2005/8/layout/vList2"/>
    <dgm:cxn modelId="{026959AD-C5C8-4689-B449-8B2D19B19BEB}" srcId="{93ED3D24-38B8-424A-AFC7-06E0FD19D63A}" destId="{A06BED9C-4C6B-43FF-A697-02ED405D4C27}" srcOrd="1" destOrd="0" parTransId="{1CBA3311-AA8A-4401-AFCB-25217AD53725}" sibTransId="{47C87800-6DF5-4431-9065-2578FA97C23E}"/>
    <dgm:cxn modelId="{D2BD1AC4-9FC0-41A9-9DD9-C0467DEF1926}" srcId="{E7D56E64-EE3F-4469-B169-941D9A377E37}" destId="{298B62E5-78EA-4C0D-987E-C74C6512B880}" srcOrd="0" destOrd="0" parTransId="{46CFFEFA-6A4F-4E3C-B93A-242076FF6729}" sibTransId="{6C1F96F6-32DC-4C47-9DA1-1AC41730A651}"/>
    <dgm:cxn modelId="{A92F2CD3-D646-D147-8E44-ECE6BCA9B741}" srcId="{2410E08C-0B65-4306-AA8D-00165FAE6D1E}" destId="{5DEF2E59-EF11-5A44-97DA-EC148422E273}" srcOrd="0" destOrd="0" parTransId="{A7E8F47B-9E1E-FA4A-B047-B031521EB624}" sibTransId="{97800EE1-263E-9244-AC80-C609CFF39822}"/>
    <dgm:cxn modelId="{14D73FD6-D373-4ABD-BDB0-882DCF98B2F1}" srcId="{A06BED9C-4C6B-43FF-A697-02ED405D4C27}" destId="{3918415C-B504-4675-93E3-92C9903C5B34}" srcOrd="0" destOrd="0" parTransId="{89500CB1-EBC4-4F87-A594-7CC15BF68A95}" sibTransId="{F1CADA68-BD22-43A6-AF6F-2DADC5394E52}"/>
    <dgm:cxn modelId="{011B13EA-300D-E744-A8F8-DE2FB78D091E}" type="presOf" srcId="{23AB1044-147B-4CAB-A4B2-93C549D7BF32}" destId="{D2E0A86E-CABF-2648-993C-44CF4F066D4F}" srcOrd="0" destOrd="0" presId="urn:microsoft.com/office/officeart/2005/8/layout/vList2"/>
    <dgm:cxn modelId="{3C49BBFB-EA96-154E-A61A-02A1B3E73371}" type="presOf" srcId="{E7D56E64-EE3F-4469-B169-941D9A377E37}" destId="{582925FE-8033-A644-8005-2E3027C32D3C}" srcOrd="0" destOrd="0" presId="urn:microsoft.com/office/officeart/2005/8/layout/vList2"/>
    <dgm:cxn modelId="{CA44C6DA-3CA6-5846-AE21-0CAEB6B59D63}" type="presParOf" srcId="{D8978CED-63F6-D041-9DA7-889EDCC3ED20}" destId="{582925FE-8033-A644-8005-2E3027C32D3C}" srcOrd="0" destOrd="0" presId="urn:microsoft.com/office/officeart/2005/8/layout/vList2"/>
    <dgm:cxn modelId="{B943AC6F-ACFF-1449-B004-A42CEB7C3CD4}" type="presParOf" srcId="{D8978CED-63F6-D041-9DA7-889EDCC3ED20}" destId="{6A31EA25-8491-3E48-A3B3-7C49A55DFA43}" srcOrd="1" destOrd="0" presId="urn:microsoft.com/office/officeart/2005/8/layout/vList2"/>
    <dgm:cxn modelId="{D5177B19-4DFC-484D-92D1-9C88038BC865}" type="presParOf" srcId="{D8978CED-63F6-D041-9DA7-889EDCC3ED20}" destId="{8FF1EF13-7EC1-4E4C-87A2-64903EFFAA60}" srcOrd="2" destOrd="0" presId="urn:microsoft.com/office/officeart/2005/8/layout/vList2"/>
    <dgm:cxn modelId="{783821C8-BF67-7445-AB4B-F7C9B24521B1}" type="presParOf" srcId="{D8978CED-63F6-D041-9DA7-889EDCC3ED20}" destId="{262436A2-DB05-B246-B032-6C90C1DA346D}" srcOrd="3" destOrd="0" presId="urn:microsoft.com/office/officeart/2005/8/layout/vList2"/>
    <dgm:cxn modelId="{FA948DC3-ACA2-A645-B9BD-67869B912F5A}" type="presParOf" srcId="{D8978CED-63F6-D041-9DA7-889EDCC3ED20}" destId="{D2E0A86E-CABF-2648-993C-44CF4F066D4F}" srcOrd="4" destOrd="0" presId="urn:microsoft.com/office/officeart/2005/8/layout/vList2"/>
    <dgm:cxn modelId="{F955166A-B904-8E48-9F79-2ACC1726BDF4}" type="presParOf" srcId="{D8978CED-63F6-D041-9DA7-889EDCC3ED20}" destId="{9211A808-4558-284F-80B7-95B2F6B1B654}" srcOrd="5" destOrd="0" presId="urn:microsoft.com/office/officeart/2005/8/layout/vList2"/>
    <dgm:cxn modelId="{9FF0244B-37B9-564C-AEDB-A10C3E97406B}" type="presParOf" srcId="{D8978CED-63F6-D041-9DA7-889EDCC3ED20}" destId="{299294F1-8A5A-B548-8838-771CE2F392EF}" srcOrd="6" destOrd="0" presId="urn:microsoft.com/office/officeart/2005/8/layout/vList2"/>
    <dgm:cxn modelId="{FA5E1444-5B9B-C842-8823-9D967C72C98B}" type="presParOf" srcId="{D8978CED-63F6-D041-9DA7-889EDCC3ED20}" destId="{60640B6B-556D-C644-9E2C-70B208C9C078}" srcOrd="7" destOrd="0" presId="urn:microsoft.com/office/officeart/2005/8/layout/vList2"/>
    <dgm:cxn modelId="{2B45243F-F5F3-6243-BC37-16B9DAC9557F}" type="presParOf" srcId="{D8978CED-63F6-D041-9DA7-889EDCC3ED20}" destId="{B2E6D168-0313-B545-BCA2-BB0BF95665FB}" srcOrd="8" destOrd="0" presId="urn:microsoft.com/office/officeart/2005/8/layout/vList2"/>
    <dgm:cxn modelId="{2D906C11-E59A-5542-B611-903A9168F629}" type="presParOf" srcId="{D8978CED-63F6-D041-9DA7-889EDCC3ED20}" destId="{22807531-C70E-4C48-8453-B3EF9B67A39C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333F92-80C0-4789-A657-5BC7B24DF289}" type="doc">
      <dgm:prSet loTypeId="urn:microsoft.com/office/officeart/2005/8/layout/h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8CC618F7-46F9-42B4-AEC1-BA254A20FD1B}">
      <dgm:prSet/>
      <dgm:spPr/>
      <dgm:t>
        <a:bodyPr/>
        <a:lstStyle/>
        <a:p>
          <a:r>
            <a:rPr lang="en-US"/>
            <a:t>Hepatic system</a:t>
          </a:r>
        </a:p>
      </dgm:t>
    </dgm:pt>
    <dgm:pt modelId="{CCB25335-F7B1-4244-9BA8-9154489FF069}" type="parTrans" cxnId="{8A863B44-A1DA-4330-9E16-1A65CA18B074}">
      <dgm:prSet/>
      <dgm:spPr/>
      <dgm:t>
        <a:bodyPr/>
        <a:lstStyle/>
        <a:p>
          <a:endParaRPr lang="en-US"/>
        </a:p>
      </dgm:t>
    </dgm:pt>
    <dgm:pt modelId="{30094137-3D91-4F94-98CD-78629712E589}" type="sibTrans" cxnId="{8A863B44-A1DA-4330-9E16-1A65CA18B074}">
      <dgm:prSet/>
      <dgm:spPr/>
      <dgm:t>
        <a:bodyPr/>
        <a:lstStyle/>
        <a:p>
          <a:endParaRPr lang="en-US"/>
        </a:p>
      </dgm:t>
    </dgm:pt>
    <dgm:pt modelId="{79853D18-DBC8-490B-9630-D88FDE559AF1}">
      <dgm:prSet/>
      <dgm:spPr/>
      <dgm:t>
        <a:bodyPr/>
        <a:lstStyle/>
        <a:p>
          <a:r>
            <a:rPr lang="en-US" dirty="0"/>
            <a:t>Lower hepatic enzymatic activity</a:t>
          </a:r>
        </a:p>
      </dgm:t>
    </dgm:pt>
    <dgm:pt modelId="{3D1B321A-D89C-484A-B0B1-2E366CE16060}" type="parTrans" cxnId="{DE900258-37C6-4111-8CB0-25A206472366}">
      <dgm:prSet/>
      <dgm:spPr/>
      <dgm:t>
        <a:bodyPr/>
        <a:lstStyle/>
        <a:p>
          <a:endParaRPr lang="en-US"/>
        </a:p>
      </dgm:t>
    </dgm:pt>
    <dgm:pt modelId="{FF1B3B79-F285-47D1-A617-DE22A8F88CB7}" type="sibTrans" cxnId="{DE900258-37C6-4111-8CB0-25A206472366}">
      <dgm:prSet/>
      <dgm:spPr/>
      <dgm:t>
        <a:bodyPr/>
        <a:lstStyle/>
        <a:p>
          <a:endParaRPr lang="en-US"/>
        </a:p>
      </dgm:t>
    </dgm:pt>
    <dgm:pt modelId="{FFAD301E-8D55-43D8-8FB0-5DDB3D1CD2C7}">
      <dgm:prSet/>
      <dgm:spPr/>
      <dgm:t>
        <a:bodyPr/>
        <a:lstStyle/>
        <a:p>
          <a:r>
            <a:rPr lang="en-US"/>
            <a:t>Prolonged duration of hepatically cleared drugs</a:t>
          </a:r>
        </a:p>
      </dgm:t>
    </dgm:pt>
    <dgm:pt modelId="{BBDE2D9D-DBBE-4BA3-BB89-A2626227F4CE}" type="parTrans" cxnId="{56D0BAA9-8A35-4669-BCFE-88552617A2A0}">
      <dgm:prSet/>
      <dgm:spPr/>
      <dgm:t>
        <a:bodyPr/>
        <a:lstStyle/>
        <a:p>
          <a:endParaRPr lang="en-US"/>
        </a:p>
      </dgm:t>
    </dgm:pt>
    <dgm:pt modelId="{C6F459EB-40BD-4A5C-9571-F3BD61A14797}" type="sibTrans" cxnId="{56D0BAA9-8A35-4669-BCFE-88552617A2A0}">
      <dgm:prSet/>
      <dgm:spPr/>
      <dgm:t>
        <a:bodyPr/>
        <a:lstStyle/>
        <a:p>
          <a:endParaRPr lang="en-US"/>
        </a:p>
      </dgm:t>
    </dgm:pt>
    <dgm:pt modelId="{9F064044-DEF1-4DB2-A5A1-FA3BDE8624BA}">
      <dgm:prSet/>
      <dgm:spPr/>
      <dgm:t>
        <a:bodyPr/>
        <a:lstStyle/>
        <a:p>
          <a:r>
            <a:rPr lang="en-US"/>
            <a:t>May lead to prolonged recovery time</a:t>
          </a:r>
        </a:p>
      </dgm:t>
    </dgm:pt>
    <dgm:pt modelId="{DF235872-D135-442B-8698-6773241B0A76}" type="parTrans" cxnId="{688A6850-BF68-4F6D-87F2-2A07CE0DE091}">
      <dgm:prSet/>
      <dgm:spPr/>
      <dgm:t>
        <a:bodyPr/>
        <a:lstStyle/>
        <a:p>
          <a:endParaRPr lang="en-US"/>
        </a:p>
      </dgm:t>
    </dgm:pt>
    <dgm:pt modelId="{69203B70-D5A6-41DA-974F-2389F74FF5CA}" type="sibTrans" cxnId="{688A6850-BF68-4F6D-87F2-2A07CE0DE091}">
      <dgm:prSet/>
      <dgm:spPr/>
      <dgm:t>
        <a:bodyPr/>
        <a:lstStyle/>
        <a:p>
          <a:endParaRPr lang="en-US"/>
        </a:p>
      </dgm:t>
    </dgm:pt>
    <dgm:pt modelId="{ED493221-1332-4593-B34E-249671B3AFC4}">
      <dgm:prSet/>
      <dgm:spPr/>
      <dgm:t>
        <a:bodyPr/>
        <a:lstStyle/>
        <a:p>
          <a:r>
            <a:rPr lang="en-US"/>
            <a:t>Renal system</a:t>
          </a:r>
        </a:p>
      </dgm:t>
    </dgm:pt>
    <dgm:pt modelId="{D686BEBF-67C9-4F08-9119-6041EA146780}" type="parTrans" cxnId="{37C257EA-95EA-4D95-966D-541831843B32}">
      <dgm:prSet/>
      <dgm:spPr/>
      <dgm:t>
        <a:bodyPr/>
        <a:lstStyle/>
        <a:p>
          <a:endParaRPr lang="en-US"/>
        </a:p>
      </dgm:t>
    </dgm:pt>
    <dgm:pt modelId="{9D2D7794-44E3-41D0-A26F-96406FE4B9C6}" type="sibTrans" cxnId="{37C257EA-95EA-4D95-966D-541831843B32}">
      <dgm:prSet/>
      <dgm:spPr/>
      <dgm:t>
        <a:bodyPr/>
        <a:lstStyle/>
        <a:p>
          <a:endParaRPr lang="en-US"/>
        </a:p>
      </dgm:t>
    </dgm:pt>
    <dgm:pt modelId="{F3DEBB5C-874C-411C-A65D-CA06DA9A43DF}">
      <dgm:prSet/>
      <dgm:spPr/>
      <dgm:t>
        <a:bodyPr/>
        <a:lstStyle/>
        <a:p>
          <a:r>
            <a:rPr lang="en-US"/>
            <a:t>Lower GFR for first 2-3 weeks and slower tubular secretion for first 4-8 weeks</a:t>
          </a:r>
        </a:p>
      </dgm:t>
    </dgm:pt>
    <dgm:pt modelId="{FFF69AE1-E3FE-461A-A22F-FA12869B9DE2}" type="parTrans" cxnId="{83E358CE-C441-485E-A15B-A9DFE81B5CB7}">
      <dgm:prSet/>
      <dgm:spPr/>
      <dgm:t>
        <a:bodyPr/>
        <a:lstStyle/>
        <a:p>
          <a:endParaRPr lang="en-US"/>
        </a:p>
      </dgm:t>
    </dgm:pt>
    <dgm:pt modelId="{F1E95DC2-1FF4-4216-A050-31B010D3CA2F}" type="sibTrans" cxnId="{83E358CE-C441-485E-A15B-A9DFE81B5CB7}">
      <dgm:prSet/>
      <dgm:spPr/>
      <dgm:t>
        <a:bodyPr/>
        <a:lstStyle/>
        <a:p>
          <a:endParaRPr lang="en-US"/>
        </a:p>
      </dgm:t>
    </dgm:pt>
    <dgm:pt modelId="{6D96C9AD-4F34-46C5-A564-09486B1DE1DC}">
      <dgm:prSet/>
      <dgm:spPr/>
      <dgm:t>
        <a:bodyPr/>
        <a:lstStyle/>
        <a:p>
          <a:r>
            <a:rPr lang="en-US"/>
            <a:t>Prolonged duration of renally excreted drugs</a:t>
          </a:r>
        </a:p>
      </dgm:t>
    </dgm:pt>
    <dgm:pt modelId="{3CED0C50-A6DB-4DE2-BA98-73A73FB6690F}" type="parTrans" cxnId="{3AFADD74-4617-46A9-BF7A-A6F6B7FBB16B}">
      <dgm:prSet/>
      <dgm:spPr/>
      <dgm:t>
        <a:bodyPr/>
        <a:lstStyle/>
        <a:p>
          <a:endParaRPr lang="en-US"/>
        </a:p>
      </dgm:t>
    </dgm:pt>
    <dgm:pt modelId="{E5EDB6B5-DE2B-44FD-BBAF-52BB349FD65C}" type="sibTrans" cxnId="{3AFADD74-4617-46A9-BF7A-A6F6B7FBB16B}">
      <dgm:prSet/>
      <dgm:spPr/>
      <dgm:t>
        <a:bodyPr/>
        <a:lstStyle/>
        <a:p>
          <a:endParaRPr lang="en-US"/>
        </a:p>
      </dgm:t>
    </dgm:pt>
    <dgm:pt modelId="{65338445-1F52-4A0E-884F-472E4C27B000}">
      <dgm:prSet/>
      <dgm:spPr/>
      <dgm:t>
        <a:bodyPr/>
        <a:lstStyle/>
        <a:p>
          <a:r>
            <a:rPr lang="en-US"/>
            <a:t>Decreased tolerance to fluid load</a:t>
          </a:r>
        </a:p>
      </dgm:t>
    </dgm:pt>
    <dgm:pt modelId="{62BFDD58-C147-4459-A5F7-8F6B7507758B}" type="parTrans" cxnId="{86A7545D-2763-488C-B0E6-0B76935BF1A1}">
      <dgm:prSet/>
      <dgm:spPr/>
      <dgm:t>
        <a:bodyPr/>
        <a:lstStyle/>
        <a:p>
          <a:endParaRPr lang="en-US"/>
        </a:p>
      </dgm:t>
    </dgm:pt>
    <dgm:pt modelId="{9F82DBF7-3E8E-4CCA-8E8C-69D0C13AD837}" type="sibTrans" cxnId="{86A7545D-2763-488C-B0E6-0B76935BF1A1}">
      <dgm:prSet/>
      <dgm:spPr/>
      <dgm:t>
        <a:bodyPr/>
        <a:lstStyle/>
        <a:p>
          <a:endParaRPr lang="en-US"/>
        </a:p>
      </dgm:t>
    </dgm:pt>
    <dgm:pt modelId="{21969F8C-E0DC-4AB1-B115-A43E2CA0E841}">
      <dgm:prSet/>
      <dgm:spPr/>
      <dgm:t>
        <a:bodyPr/>
        <a:lstStyle/>
        <a:p>
          <a:r>
            <a:rPr lang="en-US"/>
            <a:t>May lead to prolonged recovery time</a:t>
          </a:r>
        </a:p>
      </dgm:t>
    </dgm:pt>
    <dgm:pt modelId="{D0FA10C1-6095-4CD2-9DB4-2EF23A9E309D}" type="parTrans" cxnId="{A5142F4E-B85D-4A96-8532-81252D34A7CC}">
      <dgm:prSet/>
      <dgm:spPr/>
      <dgm:t>
        <a:bodyPr/>
        <a:lstStyle/>
        <a:p>
          <a:endParaRPr lang="en-US"/>
        </a:p>
      </dgm:t>
    </dgm:pt>
    <dgm:pt modelId="{B84DEB08-B668-4DF4-A613-E4E097BCAA4F}" type="sibTrans" cxnId="{A5142F4E-B85D-4A96-8532-81252D34A7CC}">
      <dgm:prSet/>
      <dgm:spPr/>
      <dgm:t>
        <a:bodyPr/>
        <a:lstStyle/>
        <a:p>
          <a:endParaRPr lang="en-US"/>
        </a:p>
      </dgm:t>
    </dgm:pt>
    <dgm:pt modelId="{DEE039A4-285E-2545-AC81-85293C2B8EA8}" type="pres">
      <dgm:prSet presAssocID="{4E333F92-80C0-4789-A657-5BC7B24DF289}" presName="Name0" presStyleCnt="0">
        <dgm:presLayoutVars>
          <dgm:dir/>
          <dgm:animLvl val="lvl"/>
          <dgm:resizeHandles val="exact"/>
        </dgm:presLayoutVars>
      </dgm:prSet>
      <dgm:spPr/>
    </dgm:pt>
    <dgm:pt modelId="{086026F5-7C6C-2D40-BD7D-69178014DA71}" type="pres">
      <dgm:prSet presAssocID="{8CC618F7-46F9-42B4-AEC1-BA254A20FD1B}" presName="composite" presStyleCnt="0"/>
      <dgm:spPr/>
    </dgm:pt>
    <dgm:pt modelId="{659F12A9-CA7C-B446-ACB4-3E97C3970388}" type="pres">
      <dgm:prSet presAssocID="{8CC618F7-46F9-42B4-AEC1-BA254A20FD1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3F31CC14-400F-DB46-B5A5-24983A7250AC}" type="pres">
      <dgm:prSet presAssocID="{8CC618F7-46F9-42B4-AEC1-BA254A20FD1B}" presName="desTx" presStyleLbl="alignAccFollowNode1" presStyleIdx="0" presStyleCnt="2">
        <dgm:presLayoutVars>
          <dgm:bulletEnabled val="1"/>
        </dgm:presLayoutVars>
      </dgm:prSet>
      <dgm:spPr/>
    </dgm:pt>
    <dgm:pt modelId="{0276CFE1-215B-6540-9958-688154EADA88}" type="pres">
      <dgm:prSet presAssocID="{30094137-3D91-4F94-98CD-78629712E589}" presName="space" presStyleCnt="0"/>
      <dgm:spPr/>
    </dgm:pt>
    <dgm:pt modelId="{C55CFCCE-3A66-1C48-A120-FA0B0894B96A}" type="pres">
      <dgm:prSet presAssocID="{ED493221-1332-4593-B34E-249671B3AFC4}" presName="composite" presStyleCnt="0"/>
      <dgm:spPr/>
    </dgm:pt>
    <dgm:pt modelId="{70567CC3-03A1-7C40-A223-52A1A0A89A44}" type="pres">
      <dgm:prSet presAssocID="{ED493221-1332-4593-B34E-249671B3AFC4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2F8BEA0E-EF45-5240-9D8F-3D560926C01A}" type="pres">
      <dgm:prSet presAssocID="{ED493221-1332-4593-B34E-249671B3AFC4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9440215-7B93-E347-9403-C62F1C8CF480}" type="presOf" srcId="{6D96C9AD-4F34-46C5-A564-09486B1DE1DC}" destId="{2F8BEA0E-EF45-5240-9D8F-3D560926C01A}" srcOrd="0" destOrd="1" presId="urn:microsoft.com/office/officeart/2005/8/layout/hList1"/>
    <dgm:cxn modelId="{F2442918-BE49-0C48-998A-CED4D3AE31CC}" type="presOf" srcId="{9F064044-DEF1-4DB2-A5A1-FA3BDE8624BA}" destId="{3F31CC14-400F-DB46-B5A5-24983A7250AC}" srcOrd="0" destOrd="2" presId="urn:microsoft.com/office/officeart/2005/8/layout/hList1"/>
    <dgm:cxn modelId="{8A863B44-A1DA-4330-9E16-1A65CA18B074}" srcId="{4E333F92-80C0-4789-A657-5BC7B24DF289}" destId="{8CC618F7-46F9-42B4-AEC1-BA254A20FD1B}" srcOrd="0" destOrd="0" parTransId="{CCB25335-F7B1-4244-9BA8-9154489FF069}" sibTransId="{30094137-3D91-4F94-98CD-78629712E589}"/>
    <dgm:cxn modelId="{A5142F4E-B85D-4A96-8532-81252D34A7CC}" srcId="{F3DEBB5C-874C-411C-A65D-CA06DA9A43DF}" destId="{21969F8C-E0DC-4AB1-B115-A43E2CA0E841}" srcOrd="2" destOrd="0" parTransId="{D0FA10C1-6095-4CD2-9DB4-2EF23A9E309D}" sibTransId="{B84DEB08-B668-4DF4-A613-E4E097BCAA4F}"/>
    <dgm:cxn modelId="{688A6850-BF68-4F6D-87F2-2A07CE0DE091}" srcId="{79853D18-DBC8-490B-9630-D88FDE559AF1}" destId="{9F064044-DEF1-4DB2-A5A1-FA3BDE8624BA}" srcOrd="1" destOrd="0" parTransId="{DF235872-D135-442B-8698-6773241B0A76}" sibTransId="{69203B70-D5A6-41DA-974F-2389F74FF5CA}"/>
    <dgm:cxn modelId="{5537E556-2162-EE45-9860-42960EDEBF54}" type="presOf" srcId="{F3DEBB5C-874C-411C-A65D-CA06DA9A43DF}" destId="{2F8BEA0E-EF45-5240-9D8F-3D560926C01A}" srcOrd="0" destOrd="0" presId="urn:microsoft.com/office/officeart/2005/8/layout/hList1"/>
    <dgm:cxn modelId="{DE900258-37C6-4111-8CB0-25A206472366}" srcId="{8CC618F7-46F9-42B4-AEC1-BA254A20FD1B}" destId="{79853D18-DBC8-490B-9630-D88FDE559AF1}" srcOrd="0" destOrd="0" parTransId="{3D1B321A-D89C-484A-B0B1-2E366CE16060}" sibTransId="{FF1B3B79-F285-47D1-A617-DE22A8F88CB7}"/>
    <dgm:cxn modelId="{86A7545D-2763-488C-B0E6-0B76935BF1A1}" srcId="{F3DEBB5C-874C-411C-A65D-CA06DA9A43DF}" destId="{65338445-1F52-4A0E-884F-472E4C27B000}" srcOrd="1" destOrd="0" parTransId="{62BFDD58-C147-4459-A5F7-8F6B7507758B}" sibTransId="{9F82DBF7-3E8E-4CCA-8E8C-69D0C13AD837}"/>
    <dgm:cxn modelId="{F167A864-78B5-D94E-97E6-7D390163A7A6}" type="presOf" srcId="{8CC618F7-46F9-42B4-AEC1-BA254A20FD1B}" destId="{659F12A9-CA7C-B446-ACB4-3E97C3970388}" srcOrd="0" destOrd="0" presId="urn:microsoft.com/office/officeart/2005/8/layout/hList1"/>
    <dgm:cxn modelId="{3AFADD74-4617-46A9-BF7A-A6F6B7FBB16B}" srcId="{F3DEBB5C-874C-411C-A65D-CA06DA9A43DF}" destId="{6D96C9AD-4F34-46C5-A564-09486B1DE1DC}" srcOrd="0" destOrd="0" parTransId="{3CED0C50-A6DB-4DE2-BA98-73A73FB6690F}" sibTransId="{E5EDB6B5-DE2B-44FD-BBAF-52BB349FD65C}"/>
    <dgm:cxn modelId="{F203E79C-7C54-CC47-AF89-A9383386962C}" type="presOf" srcId="{ED493221-1332-4593-B34E-249671B3AFC4}" destId="{70567CC3-03A1-7C40-A223-52A1A0A89A44}" srcOrd="0" destOrd="0" presId="urn:microsoft.com/office/officeart/2005/8/layout/hList1"/>
    <dgm:cxn modelId="{26DB42A7-9C9B-DB4F-807E-A8A6EB0E2A6F}" type="presOf" srcId="{4E333F92-80C0-4789-A657-5BC7B24DF289}" destId="{DEE039A4-285E-2545-AC81-85293C2B8EA8}" srcOrd="0" destOrd="0" presId="urn:microsoft.com/office/officeart/2005/8/layout/hList1"/>
    <dgm:cxn modelId="{8F620DA8-D08F-9B40-BF29-2FB65A11A598}" type="presOf" srcId="{65338445-1F52-4A0E-884F-472E4C27B000}" destId="{2F8BEA0E-EF45-5240-9D8F-3D560926C01A}" srcOrd="0" destOrd="2" presId="urn:microsoft.com/office/officeart/2005/8/layout/hList1"/>
    <dgm:cxn modelId="{A94C3EA9-324D-784E-9FF9-A515614B70D1}" type="presOf" srcId="{79853D18-DBC8-490B-9630-D88FDE559AF1}" destId="{3F31CC14-400F-DB46-B5A5-24983A7250AC}" srcOrd="0" destOrd="0" presId="urn:microsoft.com/office/officeart/2005/8/layout/hList1"/>
    <dgm:cxn modelId="{56D0BAA9-8A35-4669-BCFE-88552617A2A0}" srcId="{79853D18-DBC8-490B-9630-D88FDE559AF1}" destId="{FFAD301E-8D55-43D8-8FB0-5DDB3D1CD2C7}" srcOrd="0" destOrd="0" parTransId="{BBDE2D9D-DBBE-4BA3-BB89-A2626227F4CE}" sibTransId="{C6F459EB-40BD-4A5C-9571-F3BD61A14797}"/>
    <dgm:cxn modelId="{2FB593B8-2352-7444-A076-5C08F1A085C6}" type="presOf" srcId="{FFAD301E-8D55-43D8-8FB0-5DDB3D1CD2C7}" destId="{3F31CC14-400F-DB46-B5A5-24983A7250AC}" srcOrd="0" destOrd="1" presId="urn:microsoft.com/office/officeart/2005/8/layout/hList1"/>
    <dgm:cxn modelId="{4BC9F1C0-60EA-C640-9C76-AC8BF476FA0A}" type="presOf" srcId="{21969F8C-E0DC-4AB1-B115-A43E2CA0E841}" destId="{2F8BEA0E-EF45-5240-9D8F-3D560926C01A}" srcOrd="0" destOrd="3" presId="urn:microsoft.com/office/officeart/2005/8/layout/hList1"/>
    <dgm:cxn modelId="{83E358CE-C441-485E-A15B-A9DFE81B5CB7}" srcId="{ED493221-1332-4593-B34E-249671B3AFC4}" destId="{F3DEBB5C-874C-411C-A65D-CA06DA9A43DF}" srcOrd="0" destOrd="0" parTransId="{FFF69AE1-E3FE-461A-A22F-FA12869B9DE2}" sibTransId="{F1E95DC2-1FF4-4216-A050-31B010D3CA2F}"/>
    <dgm:cxn modelId="{37C257EA-95EA-4D95-966D-541831843B32}" srcId="{4E333F92-80C0-4789-A657-5BC7B24DF289}" destId="{ED493221-1332-4593-B34E-249671B3AFC4}" srcOrd="1" destOrd="0" parTransId="{D686BEBF-67C9-4F08-9119-6041EA146780}" sibTransId="{9D2D7794-44E3-41D0-A26F-96406FE4B9C6}"/>
    <dgm:cxn modelId="{FB3B316E-EE97-EE45-9B93-688E79BBA060}" type="presParOf" srcId="{DEE039A4-285E-2545-AC81-85293C2B8EA8}" destId="{086026F5-7C6C-2D40-BD7D-69178014DA71}" srcOrd="0" destOrd="0" presId="urn:microsoft.com/office/officeart/2005/8/layout/hList1"/>
    <dgm:cxn modelId="{8D6B5B93-C9A8-E34E-9B88-6E6E298D4954}" type="presParOf" srcId="{086026F5-7C6C-2D40-BD7D-69178014DA71}" destId="{659F12A9-CA7C-B446-ACB4-3E97C3970388}" srcOrd="0" destOrd="0" presId="urn:microsoft.com/office/officeart/2005/8/layout/hList1"/>
    <dgm:cxn modelId="{611917B7-C889-5446-96F0-D7AEC9136AA5}" type="presParOf" srcId="{086026F5-7C6C-2D40-BD7D-69178014DA71}" destId="{3F31CC14-400F-DB46-B5A5-24983A7250AC}" srcOrd="1" destOrd="0" presId="urn:microsoft.com/office/officeart/2005/8/layout/hList1"/>
    <dgm:cxn modelId="{2AF03FBE-D428-D042-80CC-6D45D81EB67E}" type="presParOf" srcId="{DEE039A4-285E-2545-AC81-85293C2B8EA8}" destId="{0276CFE1-215B-6540-9958-688154EADA88}" srcOrd="1" destOrd="0" presId="urn:microsoft.com/office/officeart/2005/8/layout/hList1"/>
    <dgm:cxn modelId="{42F969C6-339C-C84F-AD95-D11AFEEBB4AC}" type="presParOf" srcId="{DEE039A4-285E-2545-AC81-85293C2B8EA8}" destId="{C55CFCCE-3A66-1C48-A120-FA0B0894B96A}" srcOrd="2" destOrd="0" presId="urn:microsoft.com/office/officeart/2005/8/layout/hList1"/>
    <dgm:cxn modelId="{A2F4BCAE-C9D8-6E4B-835D-03C765C821FD}" type="presParOf" srcId="{C55CFCCE-3A66-1C48-A120-FA0B0894B96A}" destId="{70567CC3-03A1-7C40-A223-52A1A0A89A44}" srcOrd="0" destOrd="0" presId="urn:microsoft.com/office/officeart/2005/8/layout/hList1"/>
    <dgm:cxn modelId="{2780660B-8D15-D745-9271-1CDDCC6BB1BB}" type="presParOf" srcId="{C55CFCCE-3A66-1C48-A120-FA0B0894B96A}" destId="{2F8BEA0E-EF45-5240-9D8F-3D560926C01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39598DC-6868-4FE8-8242-50BDB2CE7CF8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2AF40E4-7F54-420E-8131-DDAA295F0563}">
      <dgm:prSet/>
      <dgm:spPr/>
      <dgm:t>
        <a:bodyPr/>
        <a:lstStyle/>
        <a:p>
          <a:r>
            <a:rPr lang="en-US"/>
            <a:t>High metabolic rate with higher rate of oxygen consumption</a:t>
          </a:r>
        </a:p>
      </dgm:t>
    </dgm:pt>
    <dgm:pt modelId="{B6F91921-CF85-4FCC-98EC-708A1967F2A8}" type="parTrans" cxnId="{4782A4FE-7947-444B-8148-195B978A1210}">
      <dgm:prSet/>
      <dgm:spPr/>
      <dgm:t>
        <a:bodyPr/>
        <a:lstStyle/>
        <a:p>
          <a:endParaRPr lang="en-US"/>
        </a:p>
      </dgm:t>
    </dgm:pt>
    <dgm:pt modelId="{3E97F1F0-4564-441D-8714-8FD4DA1B8204}" type="sibTrans" cxnId="{4782A4FE-7947-444B-8148-195B978A1210}">
      <dgm:prSet/>
      <dgm:spPr/>
      <dgm:t>
        <a:bodyPr/>
        <a:lstStyle/>
        <a:p>
          <a:endParaRPr lang="en-US"/>
        </a:p>
      </dgm:t>
    </dgm:pt>
    <dgm:pt modelId="{E1D6C099-AEA1-4ED2-914D-612B1428635E}">
      <dgm:prSet/>
      <dgm:spPr/>
      <dgm:t>
        <a:bodyPr/>
        <a:lstStyle/>
        <a:p>
          <a:r>
            <a:rPr lang="en-US" dirty="0"/>
            <a:t>Needs higher alveolar minute ventilation compared to adults</a:t>
          </a:r>
        </a:p>
      </dgm:t>
    </dgm:pt>
    <dgm:pt modelId="{4329A5B1-FC76-4915-A207-EE615A7BD74C}" type="parTrans" cxnId="{92562DB1-CCB4-4D7E-BA7D-BB782CCA7885}">
      <dgm:prSet/>
      <dgm:spPr/>
      <dgm:t>
        <a:bodyPr/>
        <a:lstStyle/>
        <a:p>
          <a:endParaRPr lang="en-US"/>
        </a:p>
      </dgm:t>
    </dgm:pt>
    <dgm:pt modelId="{173E3DAC-C89C-40F3-B2E4-85AB4F7A03A5}" type="sibTrans" cxnId="{92562DB1-CCB4-4D7E-BA7D-BB782CCA7885}">
      <dgm:prSet/>
      <dgm:spPr/>
      <dgm:t>
        <a:bodyPr/>
        <a:lstStyle/>
        <a:p>
          <a:endParaRPr lang="en-US"/>
        </a:p>
      </dgm:t>
    </dgm:pt>
    <dgm:pt modelId="{2BA3DE42-F89D-42D4-B3D3-894001DBF4BA}">
      <dgm:prSet/>
      <dgm:spPr/>
      <dgm:t>
        <a:bodyPr/>
        <a:lstStyle/>
        <a:p>
          <a:r>
            <a:rPr lang="en-US"/>
            <a:t>With increased ventilation, faster induction with inhalant anesthetics</a:t>
          </a:r>
        </a:p>
      </dgm:t>
    </dgm:pt>
    <dgm:pt modelId="{5A2CA034-7636-4428-A4C3-EEB9A1AE6F3D}" type="parTrans" cxnId="{25A99944-24F7-4315-827D-B843F5005496}">
      <dgm:prSet/>
      <dgm:spPr/>
      <dgm:t>
        <a:bodyPr/>
        <a:lstStyle/>
        <a:p>
          <a:endParaRPr lang="en-US"/>
        </a:p>
      </dgm:t>
    </dgm:pt>
    <dgm:pt modelId="{026C520F-4B77-492B-8076-48A27380616E}" type="sibTrans" cxnId="{25A99944-24F7-4315-827D-B843F5005496}">
      <dgm:prSet/>
      <dgm:spPr/>
      <dgm:t>
        <a:bodyPr/>
        <a:lstStyle/>
        <a:p>
          <a:endParaRPr lang="en-US"/>
        </a:p>
      </dgm:t>
    </dgm:pt>
    <dgm:pt modelId="{C0FAB9A1-6E75-4859-A7D4-83D7D951DE3F}">
      <dgm:prSet/>
      <dgm:spPr/>
      <dgm:t>
        <a:bodyPr/>
        <a:lstStyle/>
        <a:p>
          <a:r>
            <a:rPr lang="en-US"/>
            <a:t>Decreased pulmonary function reserve</a:t>
          </a:r>
        </a:p>
      </dgm:t>
    </dgm:pt>
    <dgm:pt modelId="{F60F6E64-81B2-41A4-8876-BF97C8B4B79D}" type="parTrans" cxnId="{132CFBE5-33F7-4664-9052-7A69287E2BA5}">
      <dgm:prSet/>
      <dgm:spPr/>
      <dgm:t>
        <a:bodyPr/>
        <a:lstStyle/>
        <a:p>
          <a:endParaRPr lang="en-US"/>
        </a:p>
      </dgm:t>
    </dgm:pt>
    <dgm:pt modelId="{E859BBDA-05F3-425F-AA28-347E676E4F12}" type="sibTrans" cxnId="{132CFBE5-33F7-4664-9052-7A69287E2BA5}">
      <dgm:prSet/>
      <dgm:spPr/>
      <dgm:t>
        <a:bodyPr/>
        <a:lstStyle/>
        <a:p>
          <a:endParaRPr lang="en-US"/>
        </a:p>
      </dgm:t>
    </dgm:pt>
    <dgm:pt modelId="{78BE8486-78E6-4E95-B708-F1168B49D0C9}">
      <dgm:prSet/>
      <dgm:spPr/>
      <dgm:t>
        <a:bodyPr/>
        <a:lstStyle/>
        <a:p>
          <a:r>
            <a:rPr lang="en-US"/>
            <a:t>Increased risk of hypoxia during apnea or airway obstruction</a:t>
          </a:r>
        </a:p>
      </dgm:t>
    </dgm:pt>
    <dgm:pt modelId="{727811AB-F824-4143-83ED-8F94D7D5C9AA}" type="parTrans" cxnId="{5855D448-6A9B-4525-9E95-D09FC0E8C925}">
      <dgm:prSet/>
      <dgm:spPr/>
      <dgm:t>
        <a:bodyPr/>
        <a:lstStyle/>
        <a:p>
          <a:endParaRPr lang="en-US"/>
        </a:p>
      </dgm:t>
    </dgm:pt>
    <dgm:pt modelId="{8E806889-2459-4886-9146-A2B55A5C3EFA}" type="sibTrans" cxnId="{5855D448-6A9B-4525-9E95-D09FC0E8C925}">
      <dgm:prSet/>
      <dgm:spPr/>
      <dgm:t>
        <a:bodyPr/>
        <a:lstStyle/>
        <a:p>
          <a:endParaRPr lang="en-US"/>
        </a:p>
      </dgm:t>
    </dgm:pt>
    <dgm:pt modelId="{A8DF0E37-9836-4C80-B674-71587CE05764}">
      <dgm:prSet/>
      <dgm:spPr/>
      <dgm:t>
        <a:bodyPr/>
        <a:lstStyle/>
        <a:p>
          <a:r>
            <a:rPr lang="en-US"/>
            <a:t>Pliable rib cage</a:t>
          </a:r>
        </a:p>
      </dgm:t>
    </dgm:pt>
    <dgm:pt modelId="{9209570E-CF4C-4418-BE8A-4E3314A1598C}" type="parTrans" cxnId="{63A792DB-6496-4373-88B0-2F9EA7DC5C93}">
      <dgm:prSet/>
      <dgm:spPr/>
      <dgm:t>
        <a:bodyPr/>
        <a:lstStyle/>
        <a:p>
          <a:endParaRPr lang="en-US"/>
        </a:p>
      </dgm:t>
    </dgm:pt>
    <dgm:pt modelId="{2165E213-6CA1-4A8D-AD93-98491B629201}" type="sibTrans" cxnId="{63A792DB-6496-4373-88B0-2F9EA7DC5C93}">
      <dgm:prSet/>
      <dgm:spPr/>
      <dgm:t>
        <a:bodyPr/>
        <a:lstStyle/>
        <a:p>
          <a:endParaRPr lang="en-US"/>
        </a:p>
      </dgm:t>
    </dgm:pt>
    <dgm:pt modelId="{0D274907-7D27-49FD-9F64-02FA03B04290}">
      <dgm:prSet/>
      <dgm:spPr/>
      <dgm:t>
        <a:bodyPr/>
        <a:lstStyle/>
        <a:p>
          <a:r>
            <a:rPr lang="en-US"/>
            <a:t>Less efficient ventilation and greater work of breathing</a:t>
          </a:r>
        </a:p>
      </dgm:t>
    </dgm:pt>
    <dgm:pt modelId="{AFE2D8C8-DE1C-427D-B789-FDA257A34599}" type="parTrans" cxnId="{E389271E-28FA-45D2-A86C-AFF1FF9657E9}">
      <dgm:prSet/>
      <dgm:spPr/>
      <dgm:t>
        <a:bodyPr/>
        <a:lstStyle/>
        <a:p>
          <a:endParaRPr lang="en-US"/>
        </a:p>
      </dgm:t>
    </dgm:pt>
    <dgm:pt modelId="{61239247-18DA-455E-86AA-04BD31DE9260}" type="sibTrans" cxnId="{E389271E-28FA-45D2-A86C-AFF1FF9657E9}">
      <dgm:prSet/>
      <dgm:spPr/>
      <dgm:t>
        <a:bodyPr/>
        <a:lstStyle/>
        <a:p>
          <a:endParaRPr lang="en-US"/>
        </a:p>
      </dgm:t>
    </dgm:pt>
    <dgm:pt modelId="{0434B5EA-BF35-B94B-AF23-C4C14A1B3241}" type="pres">
      <dgm:prSet presAssocID="{739598DC-6868-4FE8-8242-50BDB2CE7CF8}" presName="linear" presStyleCnt="0">
        <dgm:presLayoutVars>
          <dgm:animLvl val="lvl"/>
          <dgm:resizeHandles val="exact"/>
        </dgm:presLayoutVars>
      </dgm:prSet>
      <dgm:spPr/>
    </dgm:pt>
    <dgm:pt modelId="{C06D0223-4995-D747-AD9C-3F6DCA9350D4}" type="pres">
      <dgm:prSet presAssocID="{52AF40E4-7F54-420E-8131-DDAA295F056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B09387E-183C-5444-AD26-E569D6911FAD}" type="pres">
      <dgm:prSet presAssocID="{52AF40E4-7F54-420E-8131-DDAA295F0563}" presName="childText" presStyleLbl="revTx" presStyleIdx="0" presStyleCnt="3">
        <dgm:presLayoutVars>
          <dgm:bulletEnabled val="1"/>
        </dgm:presLayoutVars>
      </dgm:prSet>
      <dgm:spPr/>
    </dgm:pt>
    <dgm:pt modelId="{7A64F60C-AAA8-F144-B37B-BD1E54EB33A9}" type="pres">
      <dgm:prSet presAssocID="{C0FAB9A1-6E75-4859-A7D4-83D7D951DE3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8782491-21EB-4041-B53C-35B0C0883F47}" type="pres">
      <dgm:prSet presAssocID="{C0FAB9A1-6E75-4859-A7D4-83D7D951DE3F}" presName="childText" presStyleLbl="revTx" presStyleIdx="1" presStyleCnt="3">
        <dgm:presLayoutVars>
          <dgm:bulletEnabled val="1"/>
        </dgm:presLayoutVars>
      </dgm:prSet>
      <dgm:spPr/>
    </dgm:pt>
    <dgm:pt modelId="{7B9A05DE-70A3-8C4C-9CEA-B3E7EFFD9C24}" type="pres">
      <dgm:prSet presAssocID="{A8DF0E37-9836-4C80-B674-71587CE0576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89CD7D2-F49A-6844-BFEE-0C190ABECD34}" type="pres">
      <dgm:prSet presAssocID="{A8DF0E37-9836-4C80-B674-71587CE05764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6C9AD31D-8427-9B42-ACF0-346BBC17A25A}" type="presOf" srcId="{A8DF0E37-9836-4C80-B674-71587CE05764}" destId="{7B9A05DE-70A3-8C4C-9CEA-B3E7EFFD9C24}" srcOrd="0" destOrd="0" presId="urn:microsoft.com/office/officeart/2005/8/layout/vList2"/>
    <dgm:cxn modelId="{E389271E-28FA-45D2-A86C-AFF1FF9657E9}" srcId="{A8DF0E37-9836-4C80-B674-71587CE05764}" destId="{0D274907-7D27-49FD-9F64-02FA03B04290}" srcOrd="0" destOrd="0" parTransId="{AFE2D8C8-DE1C-427D-B789-FDA257A34599}" sibTransId="{61239247-18DA-455E-86AA-04BD31DE9260}"/>
    <dgm:cxn modelId="{6EAB9D3A-7381-9640-A167-EC5EB77801BD}" type="presOf" srcId="{78BE8486-78E6-4E95-B708-F1168B49D0C9}" destId="{E8782491-21EB-4041-B53C-35B0C0883F47}" srcOrd="0" destOrd="0" presId="urn:microsoft.com/office/officeart/2005/8/layout/vList2"/>
    <dgm:cxn modelId="{25A99944-24F7-4315-827D-B843F5005496}" srcId="{52AF40E4-7F54-420E-8131-DDAA295F0563}" destId="{2BA3DE42-F89D-42D4-B3D3-894001DBF4BA}" srcOrd="1" destOrd="0" parTransId="{5A2CA034-7636-4428-A4C3-EEB9A1AE6F3D}" sibTransId="{026C520F-4B77-492B-8076-48A27380616E}"/>
    <dgm:cxn modelId="{5855D448-6A9B-4525-9E95-D09FC0E8C925}" srcId="{C0FAB9A1-6E75-4859-A7D4-83D7D951DE3F}" destId="{78BE8486-78E6-4E95-B708-F1168B49D0C9}" srcOrd="0" destOrd="0" parTransId="{727811AB-F824-4143-83ED-8F94D7D5C9AA}" sibTransId="{8E806889-2459-4886-9146-A2B55A5C3EFA}"/>
    <dgm:cxn modelId="{29E7E46C-987C-4A4F-833F-5E5E01B9B356}" type="presOf" srcId="{739598DC-6868-4FE8-8242-50BDB2CE7CF8}" destId="{0434B5EA-BF35-B94B-AF23-C4C14A1B3241}" srcOrd="0" destOrd="0" presId="urn:microsoft.com/office/officeart/2005/8/layout/vList2"/>
    <dgm:cxn modelId="{1A99D46F-321C-0D4C-80B1-2734A577BD39}" type="presOf" srcId="{0D274907-7D27-49FD-9F64-02FA03B04290}" destId="{D89CD7D2-F49A-6844-BFEE-0C190ABECD34}" srcOrd="0" destOrd="0" presId="urn:microsoft.com/office/officeart/2005/8/layout/vList2"/>
    <dgm:cxn modelId="{A29F4779-7057-E543-904F-7487819F7EC1}" type="presOf" srcId="{2BA3DE42-F89D-42D4-B3D3-894001DBF4BA}" destId="{7B09387E-183C-5444-AD26-E569D6911FAD}" srcOrd="0" destOrd="1" presId="urn:microsoft.com/office/officeart/2005/8/layout/vList2"/>
    <dgm:cxn modelId="{92562DB1-CCB4-4D7E-BA7D-BB782CCA7885}" srcId="{52AF40E4-7F54-420E-8131-DDAA295F0563}" destId="{E1D6C099-AEA1-4ED2-914D-612B1428635E}" srcOrd="0" destOrd="0" parTransId="{4329A5B1-FC76-4915-A207-EE615A7BD74C}" sibTransId="{173E3DAC-C89C-40F3-B2E4-85AB4F7A03A5}"/>
    <dgm:cxn modelId="{C82AA7BD-E60E-674B-BE7C-BC467C43DCD3}" type="presOf" srcId="{C0FAB9A1-6E75-4859-A7D4-83D7D951DE3F}" destId="{7A64F60C-AAA8-F144-B37B-BD1E54EB33A9}" srcOrd="0" destOrd="0" presId="urn:microsoft.com/office/officeart/2005/8/layout/vList2"/>
    <dgm:cxn modelId="{C8CBD4C9-B65E-6249-96FA-75103FB38829}" type="presOf" srcId="{E1D6C099-AEA1-4ED2-914D-612B1428635E}" destId="{7B09387E-183C-5444-AD26-E569D6911FAD}" srcOrd="0" destOrd="0" presId="urn:microsoft.com/office/officeart/2005/8/layout/vList2"/>
    <dgm:cxn modelId="{63A792DB-6496-4373-88B0-2F9EA7DC5C93}" srcId="{739598DC-6868-4FE8-8242-50BDB2CE7CF8}" destId="{A8DF0E37-9836-4C80-B674-71587CE05764}" srcOrd="2" destOrd="0" parTransId="{9209570E-CF4C-4418-BE8A-4E3314A1598C}" sibTransId="{2165E213-6CA1-4A8D-AD93-98491B629201}"/>
    <dgm:cxn modelId="{132CFBE5-33F7-4664-9052-7A69287E2BA5}" srcId="{739598DC-6868-4FE8-8242-50BDB2CE7CF8}" destId="{C0FAB9A1-6E75-4859-A7D4-83D7D951DE3F}" srcOrd="1" destOrd="0" parTransId="{F60F6E64-81B2-41A4-8876-BF97C8B4B79D}" sibTransId="{E859BBDA-05F3-425F-AA28-347E676E4F12}"/>
    <dgm:cxn modelId="{A1475EEC-A496-E745-A8AA-D84EDA32694E}" type="presOf" srcId="{52AF40E4-7F54-420E-8131-DDAA295F0563}" destId="{C06D0223-4995-D747-AD9C-3F6DCA9350D4}" srcOrd="0" destOrd="0" presId="urn:microsoft.com/office/officeart/2005/8/layout/vList2"/>
    <dgm:cxn modelId="{4782A4FE-7947-444B-8148-195B978A1210}" srcId="{739598DC-6868-4FE8-8242-50BDB2CE7CF8}" destId="{52AF40E4-7F54-420E-8131-DDAA295F0563}" srcOrd="0" destOrd="0" parTransId="{B6F91921-CF85-4FCC-98EC-708A1967F2A8}" sibTransId="{3E97F1F0-4564-441D-8714-8FD4DA1B8204}"/>
    <dgm:cxn modelId="{F5CF20A6-CF56-4F42-A219-8ECD88A890E0}" type="presParOf" srcId="{0434B5EA-BF35-B94B-AF23-C4C14A1B3241}" destId="{C06D0223-4995-D747-AD9C-3F6DCA9350D4}" srcOrd="0" destOrd="0" presId="urn:microsoft.com/office/officeart/2005/8/layout/vList2"/>
    <dgm:cxn modelId="{BB49FB30-956B-D64A-8500-23F5DBFC1E96}" type="presParOf" srcId="{0434B5EA-BF35-B94B-AF23-C4C14A1B3241}" destId="{7B09387E-183C-5444-AD26-E569D6911FAD}" srcOrd="1" destOrd="0" presId="urn:microsoft.com/office/officeart/2005/8/layout/vList2"/>
    <dgm:cxn modelId="{96F5D009-1602-8F45-9C5E-006EF7D82048}" type="presParOf" srcId="{0434B5EA-BF35-B94B-AF23-C4C14A1B3241}" destId="{7A64F60C-AAA8-F144-B37B-BD1E54EB33A9}" srcOrd="2" destOrd="0" presId="urn:microsoft.com/office/officeart/2005/8/layout/vList2"/>
    <dgm:cxn modelId="{3D62A1E1-85FA-8A4D-951E-CF7B67210F6A}" type="presParOf" srcId="{0434B5EA-BF35-B94B-AF23-C4C14A1B3241}" destId="{E8782491-21EB-4041-B53C-35B0C0883F47}" srcOrd="3" destOrd="0" presId="urn:microsoft.com/office/officeart/2005/8/layout/vList2"/>
    <dgm:cxn modelId="{B641C292-D352-E04E-BCC7-BF67B4F828B1}" type="presParOf" srcId="{0434B5EA-BF35-B94B-AF23-C4C14A1B3241}" destId="{7B9A05DE-70A3-8C4C-9CEA-B3E7EFFD9C24}" srcOrd="4" destOrd="0" presId="urn:microsoft.com/office/officeart/2005/8/layout/vList2"/>
    <dgm:cxn modelId="{2BA8B885-98DF-5C41-8EC7-FE4A60D6E37F}" type="presParOf" srcId="{0434B5EA-BF35-B94B-AF23-C4C14A1B3241}" destId="{D89CD7D2-F49A-6844-BFEE-0C190ABECD34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2D279FBA-0F69-42A5-BDAB-2B3EFC317114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6DBBF44-9FF5-4205-8426-B221249153FE}">
      <dgm:prSet/>
      <dgm:spPr/>
      <dgm:t>
        <a:bodyPr/>
        <a:lstStyle/>
        <a:p>
          <a:r>
            <a:rPr lang="en-US" dirty="0"/>
            <a:t>Opioids</a:t>
          </a:r>
        </a:p>
      </dgm:t>
    </dgm:pt>
    <dgm:pt modelId="{9AE01E30-FA70-4A4D-A1BB-BE579A4EB708}" type="parTrans" cxnId="{458CAFD5-A170-4B65-95C6-BA80FB30E2B0}">
      <dgm:prSet/>
      <dgm:spPr/>
      <dgm:t>
        <a:bodyPr/>
        <a:lstStyle/>
        <a:p>
          <a:endParaRPr lang="en-US"/>
        </a:p>
      </dgm:t>
    </dgm:pt>
    <dgm:pt modelId="{1B68D688-176F-4B22-8D11-214141FFA567}" type="sibTrans" cxnId="{458CAFD5-A170-4B65-95C6-BA80FB30E2B0}">
      <dgm:prSet/>
      <dgm:spPr/>
      <dgm:t>
        <a:bodyPr/>
        <a:lstStyle/>
        <a:p>
          <a:endParaRPr lang="en-US"/>
        </a:p>
      </dgm:t>
    </dgm:pt>
    <dgm:pt modelId="{B420C971-46F7-42AF-BA5D-D04D27C6C610}">
      <dgm:prSet/>
      <dgm:spPr/>
      <dgm:t>
        <a:bodyPr/>
        <a:lstStyle/>
        <a:p>
          <a:r>
            <a:rPr lang="en-US" dirty="0"/>
            <a:t>Reversible</a:t>
          </a:r>
        </a:p>
      </dgm:t>
    </dgm:pt>
    <dgm:pt modelId="{E30A86DC-40AD-48BB-A2D0-922F58080B60}" type="parTrans" cxnId="{41AACC87-9A25-4710-BA6A-71FF654BA8FC}">
      <dgm:prSet/>
      <dgm:spPr/>
      <dgm:t>
        <a:bodyPr/>
        <a:lstStyle/>
        <a:p>
          <a:endParaRPr lang="en-US"/>
        </a:p>
      </dgm:t>
    </dgm:pt>
    <dgm:pt modelId="{E24B7B26-CC25-4919-960B-A957A15A1652}" type="sibTrans" cxnId="{41AACC87-9A25-4710-BA6A-71FF654BA8FC}">
      <dgm:prSet/>
      <dgm:spPr/>
      <dgm:t>
        <a:bodyPr/>
        <a:lstStyle/>
        <a:p>
          <a:endParaRPr lang="en-US"/>
        </a:p>
      </dgm:t>
    </dgm:pt>
    <dgm:pt modelId="{F9D93A2D-5BB6-433D-B1AE-8CEBA0CBCA43}">
      <dgm:prSet/>
      <dgm:spPr/>
      <dgm:t>
        <a:bodyPr/>
        <a:lstStyle/>
        <a:p>
          <a:r>
            <a:rPr lang="en-US" dirty="0"/>
            <a:t>Selection based on level of analgesia required</a:t>
          </a:r>
        </a:p>
      </dgm:t>
    </dgm:pt>
    <dgm:pt modelId="{B756D7AC-8860-4A96-B349-B87C3552744E}" type="parTrans" cxnId="{30B9ECD6-7F78-4D35-AA55-F5F550ABEF18}">
      <dgm:prSet/>
      <dgm:spPr/>
      <dgm:t>
        <a:bodyPr/>
        <a:lstStyle/>
        <a:p>
          <a:endParaRPr lang="en-US"/>
        </a:p>
      </dgm:t>
    </dgm:pt>
    <dgm:pt modelId="{59B4E21B-91AB-4516-AA30-7B22E7AE6F06}" type="sibTrans" cxnId="{30B9ECD6-7F78-4D35-AA55-F5F550ABEF18}">
      <dgm:prSet/>
      <dgm:spPr/>
      <dgm:t>
        <a:bodyPr/>
        <a:lstStyle/>
        <a:p>
          <a:endParaRPr lang="en-US"/>
        </a:p>
      </dgm:t>
    </dgm:pt>
    <dgm:pt modelId="{BA6D171F-E69E-4111-B92D-3BD342F5CAD1}">
      <dgm:prSet/>
      <dgm:spPr/>
      <dgm:t>
        <a:bodyPr/>
        <a:lstStyle/>
        <a:p>
          <a:r>
            <a:rPr lang="en-US" dirty="0"/>
            <a:t>Morphine in less than 1 month puppy causes more respiratory depression than fentanyl</a:t>
          </a:r>
        </a:p>
      </dgm:t>
    </dgm:pt>
    <dgm:pt modelId="{B98475ED-3895-4DE9-A4AC-6BDAF73379EF}" type="parTrans" cxnId="{E473F01E-A084-4D6D-A764-86A34E98CC74}">
      <dgm:prSet/>
      <dgm:spPr/>
      <dgm:t>
        <a:bodyPr/>
        <a:lstStyle/>
        <a:p>
          <a:endParaRPr lang="en-US"/>
        </a:p>
      </dgm:t>
    </dgm:pt>
    <dgm:pt modelId="{0CE79004-5D9B-478E-8851-7FA76C97AA00}" type="sibTrans" cxnId="{E473F01E-A084-4D6D-A764-86A34E98CC74}">
      <dgm:prSet/>
      <dgm:spPr/>
      <dgm:t>
        <a:bodyPr/>
        <a:lstStyle/>
        <a:p>
          <a:endParaRPr lang="en-US"/>
        </a:p>
      </dgm:t>
    </dgm:pt>
    <dgm:pt modelId="{31C44B17-AA1A-407E-AFFF-2DA43C286BCF}">
      <dgm:prSet/>
      <dgm:spPr/>
      <dgm:t>
        <a:bodyPr/>
        <a:lstStyle/>
        <a:p>
          <a:r>
            <a:rPr lang="en-US" dirty="0"/>
            <a:t>Buprenorphine/butorphanol minimal cardiac and respiratory effects</a:t>
          </a:r>
        </a:p>
      </dgm:t>
    </dgm:pt>
    <dgm:pt modelId="{72EBB9DB-2324-4ED4-9A92-7C07E801D387}" type="parTrans" cxnId="{EB9855C2-AB5D-4A76-A2D7-3704D18E6483}">
      <dgm:prSet/>
      <dgm:spPr/>
      <dgm:t>
        <a:bodyPr/>
        <a:lstStyle/>
        <a:p>
          <a:endParaRPr lang="en-US"/>
        </a:p>
      </dgm:t>
    </dgm:pt>
    <dgm:pt modelId="{91129870-ED2C-45CF-BA99-17969E88872F}" type="sibTrans" cxnId="{EB9855C2-AB5D-4A76-A2D7-3704D18E6483}">
      <dgm:prSet/>
      <dgm:spPr/>
      <dgm:t>
        <a:bodyPr/>
        <a:lstStyle/>
        <a:p>
          <a:endParaRPr lang="en-US"/>
        </a:p>
      </dgm:t>
    </dgm:pt>
    <dgm:pt modelId="{330AE8E6-4069-49D6-9484-996877C43F5E}">
      <dgm:prSet/>
      <dgm:spPr/>
      <dgm:t>
        <a:bodyPr/>
        <a:lstStyle/>
        <a:p>
          <a:r>
            <a:rPr lang="en-US"/>
            <a:t>Benzodiazepines</a:t>
          </a:r>
        </a:p>
      </dgm:t>
    </dgm:pt>
    <dgm:pt modelId="{8DE3A7B4-0B91-4A71-90D7-200E0612693F}" type="parTrans" cxnId="{3E6B2658-3DD8-44F8-881A-70FAF62D2220}">
      <dgm:prSet/>
      <dgm:spPr/>
      <dgm:t>
        <a:bodyPr/>
        <a:lstStyle/>
        <a:p>
          <a:endParaRPr lang="en-US"/>
        </a:p>
      </dgm:t>
    </dgm:pt>
    <dgm:pt modelId="{E097F854-11D0-4F06-9FC5-185D16F9FE5B}" type="sibTrans" cxnId="{3E6B2658-3DD8-44F8-881A-70FAF62D2220}">
      <dgm:prSet/>
      <dgm:spPr/>
      <dgm:t>
        <a:bodyPr/>
        <a:lstStyle/>
        <a:p>
          <a:endParaRPr lang="en-US"/>
        </a:p>
      </dgm:t>
    </dgm:pt>
    <dgm:pt modelId="{9C8E15AE-6635-42B6-9951-ABB409A92F06}">
      <dgm:prSet/>
      <dgm:spPr/>
      <dgm:t>
        <a:bodyPr/>
        <a:lstStyle/>
        <a:p>
          <a:r>
            <a:rPr lang="en-US"/>
            <a:t>Reversible</a:t>
          </a:r>
        </a:p>
      </dgm:t>
    </dgm:pt>
    <dgm:pt modelId="{ECBDAD5C-B610-4D3F-9FB2-3F364351F7C2}" type="parTrans" cxnId="{2AF64E54-4893-45EA-A200-F098349CADC6}">
      <dgm:prSet/>
      <dgm:spPr/>
      <dgm:t>
        <a:bodyPr/>
        <a:lstStyle/>
        <a:p>
          <a:endParaRPr lang="en-US"/>
        </a:p>
      </dgm:t>
    </dgm:pt>
    <dgm:pt modelId="{8E5773A3-FA26-4C33-84DE-AA9DFA465F91}" type="sibTrans" cxnId="{2AF64E54-4893-45EA-A200-F098349CADC6}">
      <dgm:prSet/>
      <dgm:spPr/>
      <dgm:t>
        <a:bodyPr/>
        <a:lstStyle/>
        <a:p>
          <a:endParaRPr lang="en-US"/>
        </a:p>
      </dgm:t>
    </dgm:pt>
    <dgm:pt modelId="{0D98E76B-AE63-4931-8F1D-B0C08C2B0A8E}">
      <dgm:prSet/>
      <dgm:spPr/>
      <dgm:t>
        <a:bodyPr/>
        <a:lstStyle/>
        <a:p>
          <a:r>
            <a:rPr lang="en-US" dirty="0"/>
            <a:t>No analgesia effects, so consider in combination with other medications</a:t>
          </a:r>
        </a:p>
      </dgm:t>
    </dgm:pt>
    <dgm:pt modelId="{41391A27-9056-408D-AE52-32CD95CAD5EA}" type="parTrans" cxnId="{2649B8AA-D2A9-402B-8D2D-841ACF7FED51}">
      <dgm:prSet/>
      <dgm:spPr/>
      <dgm:t>
        <a:bodyPr/>
        <a:lstStyle/>
        <a:p>
          <a:endParaRPr lang="en-US"/>
        </a:p>
      </dgm:t>
    </dgm:pt>
    <dgm:pt modelId="{C90D391A-ABDB-44DA-A99D-A3EB51A54BAA}" type="sibTrans" cxnId="{2649B8AA-D2A9-402B-8D2D-841ACF7FED51}">
      <dgm:prSet/>
      <dgm:spPr/>
      <dgm:t>
        <a:bodyPr/>
        <a:lstStyle/>
        <a:p>
          <a:endParaRPr lang="en-US"/>
        </a:p>
      </dgm:t>
    </dgm:pt>
    <dgm:pt modelId="{EAE4FA9B-DBB7-4164-84E9-D1804842C8AA}">
      <dgm:prSet/>
      <dgm:spPr/>
      <dgm:t>
        <a:bodyPr/>
        <a:lstStyle/>
        <a:p>
          <a:r>
            <a:rPr lang="en-US"/>
            <a:t>Minimal cardiac and respiratory depression</a:t>
          </a:r>
        </a:p>
      </dgm:t>
    </dgm:pt>
    <dgm:pt modelId="{3D6788A5-8DE6-400E-95FB-AD27B6EB0F49}" type="parTrans" cxnId="{BF31CD30-E374-4E6D-95CA-E11951C33F87}">
      <dgm:prSet/>
      <dgm:spPr/>
      <dgm:t>
        <a:bodyPr/>
        <a:lstStyle/>
        <a:p>
          <a:endParaRPr lang="en-US"/>
        </a:p>
      </dgm:t>
    </dgm:pt>
    <dgm:pt modelId="{C40E25E3-A99A-4EC4-9608-1C21C5161E62}" type="sibTrans" cxnId="{BF31CD30-E374-4E6D-95CA-E11951C33F87}">
      <dgm:prSet/>
      <dgm:spPr/>
      <dgm:t>
        <a:bodyPr/>
        <a:lstStyle/>
        <a:p>
          <a:endParaRPr lang="en-US"/>
        </a:p>
      </dgm:t>
    </dgm:pt>
    <dgm:pt modelId="{8FB1FC56-37BD-4E11-A7E7-6AB918580BCF}">
      <dgm:prSet/>
      <dgm:spPr/>
      <dgm:t>
        <a:bodyPr/>
        <a:lstStyle/>
        <a:p>
          <a:r>
            <a:rPr lang="en-US"/>
            <a:t>Alpha 2 adrenergic receptor agonists</a:t>
          </a:r>
        </a:p>
      </dgm:t>
    </dgm:pt>
    <dgm:pt modelId="{E511F420-18A6-4AB8-AE90-6C5F979AE6BD}" type="parTrans" cxnId="{65F4DBD6-CABC-4A7E-B223-5F4037850009}">
      <dgm:prSet/>
      <dgm:spPr/>
      <dgm:t>
        <a:bodyPr/>
        <a:lstStyle/>
        <a:p>
          <a:endParaRPr lang="en-US"/>
        </a:p>
      </dgm:t>
    </dgm:pt>
    <dgm:pt modelId="{B42A6BAF-12CA-4BB8-A45D-EF6D2BA6CECA}" type="sibTrans" cxnId="{65F4DBD6-CABC-4A7E-B223-5F4037850009}">
      <dgm:prSet/>
      <dgm:spPr/>
      <dgm:t>
        <a:bodyPr/>
        <a:lstStyle/>
        <a:p>
          <a:endParaRPr lang="en-US"/>
        </a:p>
      </dgm:t>
    </dgm:pt>
    <dgm:pt modelId="{350DB4AD-AD9D-45A2-94A8-245716B89BB4}">
      <dgm:prSet/>
      <dgm:spPr/>
      <dgm:t>
        <a:bodyPr/>
        <a:lstStyle/>
        <a:p>
          <a:r>
            <a:rPr lang="en-US" dirty="0"/>
            <a:t>Good sedation</a:t>
          </a:r>
        </a:p>
      </dgm:t>
    </dgm:pt>
    <dgm:pt modelId="{5ED57A00-51D9-4C51-AAA6-C5E2CBF6AAEA}" type="parTrans" cxnId="{1E640553-1F3F-4DD9-B6AC-5014589BACF8}">
      <dgm:prSet/>
      <dgm:spPr/>
      <dgm:t>
        <a:bodyPr/>
        <a:lstStyle/>
        <a:p>
          <a:endParaRPr lang="en-US"/>
        </a:p>
      </dgm:t>
    </dgm:pt>
    <dgm:pt modelId="{495992E0-9C9C-4959-BA52-0D2ADB87F69E}" type="sibTrans" cxnId="{1E640553-1F3F-4DD9-B6AC-5014589BACF8}">
      <dgm:prSet/>
      <dgm:spPr/>
      <dgm:t>
        <a:bodyPr/>
        <a:lstStyle/>
        <a:p>
          <a:endParaRPr lang="en-US"/>
        </a:p>
      </dgm:t>
    </dgm:pt>
    <dgm:pt modelId="{6152D1C1-6C49-4117-91D3-F371EBD23FCA}">
      <dgm:prSet/>
      <dgm:spPr/>
      <dgm:t>
        <a:bodyPr/>
        <a:lstStyle/>
        <a:p>
          <a:r>
            <a:rPr lang="en-US"/>
            <a:t>Significant cardiovascular effects</a:t>
          </a:r>
        </a:p>
      </dgm:t>
    </dgm:pt>
    <dgm:pt modelId="{6FA2E0AF-422D-4CA0-B9CD-233134119152}" type="parTrans" cxnId="{42649C65-F3D0-4FFF-8778-5E111576C5E8}">
      <dgm:prSet/>
      <dgm:spPr/>
      <dgm:t>
        <a:bodyPr/>
        <a:lstStyle/>
        <a:p>
          <a:endParaRPr lang="en-US"/>
        </a:p>
      </dgm:t>
    </dgm:pt>
    <dgm:pt modelId="{D06CF758-B7C3-47D1-819F-7A54CA5805BA}" type="sibTrans" cxnId="{42649C65-F3D0-4FFF-8778-5E111576C5E8}">
      <dgm:prSet/>
      <dgm:spPr/>
      <dgm:t>
        <a:bodyPr/>
        <a:lstStyle/>
        <a:p>
          <a:endParaRPr lang="en-US"/>
        </a:p>
      </dgm:t>
    </dgm:pt>
    <dgm:pt modelId="{90AA1CFD-63A4-42BC-A1D3-B9E909F3EF36}">
      <dgm:prSet/>
      <dgm:spPr/>
      <dgm:t>
        <a:bodyPr/>
        <a:lstStyle/>
        <a:p>
          <a:r>
            <a:rPr lang="en-US"/>
            <a:t>Increased peripheral vascular resistance, bradycardia, decreased cardiac output</a:t>
          </a:r>
        </a:p>
      </dgm:t>
    </dgm:pt>
    <dgm:pt modelId="{0396215E-7963-48A3-9CC2-D954AD348458}" type="parTrans" cxnId="{A033DAE8-31FB-42AF-8F2D-870780FC266C}">
      <dgm:prSet/>
      <dgm:spPr/>
      <dgm:t>
        <a:bodyPr/>
        <a:lstStyle/>
        <a:p>
          <a:endParaRPr lang="en-US"/>
        </a:p>
      </dgm:t>
    </dgm:pt>
    <dgm:pt modelId="{F0FD8CFE-D067-4E90-BB92-2B3FF1E59BB6}" type="sibTrans" cxnId="{A033DAE8-31FB-42AF-8F2D-870780FC266C}">
      <dgm:prSet/>
      <dgm:spPr/>
      <dgm:t>
        <a:bodyPr/>
        <a:lstStyle/>
        <a:p>
          <a:endParaRPr lang="en-US"/>
        </a:p>
      </dgm:t>
    </dgm:pt>
    <dgm:pt modelId="{8B79DD21-5181-420D-9BB4-B010DF78B177}">
      <dgm:prSet/>
      <dgm:spPr/>
      <dgm:t>
        <a:bodyPr/>
        <a:lstStyle/>
        <a:p>
          <a:r>
            <a:rPr lang="en-US"/>
            <a:t>Acepromazine</a:t>
          </a:r>
        </a:p>
      </dgm:t>
    </dgm:pt>
    <dgm:pt modelId="{9CC0A5E9-CCD8-4ECF-8BC6-52C2C2B09B83}" type="parTrans" cxnId="{CF834B7F-6C64-40AD-9011-01122F06B71B}">
      <dgm:prSet/>
      <dgm:spPr/>
      <dgm:t>
        <a:bodyPr/>
        <a:lstStyle/>
        <a:p>
          <a:endParaRPr lang="en-US"/>
        </a:p>
      </dgm:t>
    </dgm:pt>
    <dgm:pt modelId="{E566B39F-E289-4004-9226-CEF5EE460B0B}" type="sibTrans" cxnId="{CF834B7F-6C64-40AD-9011-01122F06B71B}">
      <dgm:prSet/>
      <dgm:spPr/>
      <dgm:t>
        <a:bodyPr/>
        <a:lstStyle/>
        <a:p>
          <a:endParaRPr lang="en-US"/>
        </a:p>
      </dgm:t>
    </dgm:pt>
    <dgm:pt modelId="{45A2D982-9F2B-48DD-A593-526E7032FEB2}">
      <dgm:prSet/>
      <dgm:spPr/>
      <dgm:t>
        <a:bodyPr/>
        <a:lstStyle/>
        <a:p>
          <a:r>
            <a:rPr lang="en-US" dirty="0"/>
            <a:t>Good sedation</a:t>
          </a:r>
        </a:p>
      </dgm:t>
    </dgm:pt>
    <dgm:pt modelId="{855D46F8-F08F-42DE-ACC0-5F51E89E068F}" type="parTrans" cxnId="{47C64BF7-9AE6-4299-B533-FD0C66A1EB26}">
      <dgm:prSet/>
      <dgm:spPr/>
      <dgm:t>
        <a:bodyPr/>
        <a:lstStyle/>
        <a:p>
          <a:endParaRPr lang="en-US"/>
        </a:p>
      </dgm:t>
    </dgm:pt>
    <dgm:pt modelId="{14286A7E-3DDA-46B3-A126-6F4185263D1D}" type="sibTrans" cxnId="{47C64BF7-9AE6-4299-B533-FD0C66A1EB26}">
      <dgm:prSet/>
      <dgm:spPr/>
      <dgm:t>
        <a:bodyPr/>
        <a:lstStyle/>
        <a:p>
          <a:endParaRPr lang="en-US"/>
        </a:p>
      </dgm:t>
    </dgm:pt>
    <dgm:pt modelId="{0B11EAD1-E6B5-4A83-96B9-422071D0D55E}">
      <dgm:prSet/>
      <dgm:spPr/>
      <dgm:t>
        <a:bodyPr/>
        <a:lstStyle/>
        <a:p>
          <a:r>
            <a:rPr lang="en-US" dirty="0"/>
            <a:t>Significant cardiovascular effects</a:t>
          </a:r>
        </a:p>
      </dgm:t>
    </dgm:pt>
    <dgm:pt modelId="{6B932F60-AA29-45FC-AF61-88A9C1CD7E64}" type="parTrans" cxnId="{A4CBA3BC-ECC0-4808-9EC5-CEACCC8826FC}">
      <dgm:prSet/>
      <dgm:spPr/>
      <dgm:t>
        <a:bodyPr/>
        <a:lstStyle/>
        <a:p>
          <a:endParaRPr lang="en-US"/>
        </a:p>
      </dgm:t>
    </dgm:pt>
    <dgm:pt modelId="{19E746D9-9A83-4540-BB8C-42298D1D4E3B}" type="sibTrans" cxnId="{A4CBA3BC-ECC0-4808-9EC5-CEACCC8826FC}">
      <dgm:prSet/>
      <dgm:spPr/>
      <dgm:t>
        <a:bodyPr/>
        <a:lstStyle/>
        <a:p>
          <a:endParaRPr lang="en-US"/>
        </a:p>
      </dgm:t>
    </dgm:pt>
    <dgm:pt modelId="{177B8514-42CC-45F8-875B-555A17A6F19E}">
      <dgm:prSet/>
      <dgm:spPr/>
      <dgm:t>
        <a:bodyPr/>
        <a:lstStyle/>
        <a:p>
          <a:r>
            <a:rPr lang="en-US" dirty="0"/>
            <a:t>Hypotension and vasodilation worsening hypothermia</a:t>
          </a:r>
        </a:p>
      </dgm:t>
    </dgm:pt>
    <dgm:pt modelId="{271AFC77-9E97-4D2B-BCC3-EC73A7FEC2AE}" type="parTrans" cxnId="{2B7C4AB6-F300-4B09-AA3E-DB63CE8E220B}">
      <dgm:prSet/>
      <dgm:spPr/>
      <dgm:t>
        <a:bodyPr/>
        <a:lstStyle/>
        <a:p>
          <a:endParaRPr lang="en-US"/>
        </a:p>
      </dgm:t>
    </dgm:pt>
    <dgm:pt modelId="{C17865F6-F7DB-49C2-9CEA-8838FF2A6B0C}" type="sibTrans" cxnId="{2B7C4AB6-F300-4B09-AA3E-DB63CE8E220B}">
      <dgm:prSet/>
      <dgm:spPr/>
      <dgm:t>
        <a:bodyPr/>
        <a:lstStyle/>
        <a:p>
          <a:endParaRPr lang="en-US"/>
        </a:p>
      </dgm:t>
    </dgm:pt>
    <dgm:pt modelId="{93504C57-47DA-4746-AA7E-D5229E9A655B}">
      <dgm:prSet/>
      <dgm:spPr/>
      <dgm:t>
        <a:bodyPr/>
        <a:lstStyle/>
        <a:p>
          <a:r>
            <a:rPr lang="en-US" dirty="0"/>
            <a:t>Good sedation and analgesia</a:t>
          </a:r>
        </a:p>
      </dgm:t>
    </dgm:pt>
    <dgm:pt modelId="{CFBE8647-5882-1443-8349-F4103ED18E90}" type="parTrans" cxnId="{94434AA6-1198-1745-8FB8-70C29C86774D}">
      <dgm:prSet/>
      <dgm:spPr/>
      <dgm:t>
        <a:bodyPr/>
        <a:lstStyle/>
        <a:p>
          <a:endParaRPr lang="en-US"/>
        </a:p>
      </dgm:t>
    </dgm:pt>
    <dgm:pt modelId="{A4D49BAE-3CAC-E04E-A6A9-20894D105CD9}" type="sibTrans" cxnId="{94434AA6-1198-1745-8FB8-70C29C86774D}">
      <dgm:prSet/>
      <dgm:spPr/>
      <dgm:t>
        <a:bodyPr/>
        <a:lstStyle/>
        <a:p>
          <a:endParaRPr lang="en-US"/>
        </a:p>
      </dgm:t>
    </dgm:pt>
    <dgm:pt modelId="{9E90390F-F9C2-4B4D-874A-1D2DEDCD52AB}">
      <dgm:prSet/>
      <dgm:spPr/>
      <dgm:t>
        <a:bodyPr/>
        <a:lstStyle/>
        <a:p>
          <a:r>
            <a:rPr lang="en-US" dirty="0"/>
            <a:t>Reversible</a:t>
          </a:r>
        </a:p>
      </dgm:t>
    </dgm:pt>
    <dgm:pt modelId="{051ACD5D-54B9-5D40-B5EA-0BED763882AF}" type="parTrans" cxnId="{17F5F0AD-00CE-FC49-9E30-AAFC3FFBFF14}">
      <dgm:prSet/>
      <dgm:spPr/>
      <dgm:t>
        <a:bodyPr/>
        <a:lstStyle/>
        <a:p>
          <a:endParaRPr lang="en-US"/>
        </a:p>
      </dgm:t>
    </dgm:pt>
    <dgm:pt modelId="{35004248-F89B-C445-B21B-ED9F1DBA4DD2}" type="sibTrans" cxnId="{17F5F0AD-00CE-FC49-9E30-AAFC3FFBFF14}">
      <dgm:prSet/>
      <dgm:spPr/>
      <dgm:t>
        <a:bodyPr/>
        <a:lstStyle/>
        <a:p>
          <a:endParaRPr lang="en-US"/>
        </a:p>
      </dgm:t>
    </dgm:pt>
    <dgm:pt modelId="{99111F83-4CD0-8444-9DFE-01A5F3D614B6}">
      <dgm:prSet/>
      <dgm:spPr/>
      <dgm:t>
        <a:bodyPr/>
        <a:lstStyle/>
        <a:p>
          <a:r>
            <a:rPr lang="en-US" dirty="0"/>
            <a:t>Not reversible</a:t>
          </a:r>
        </a:p>
      </dgm:t>
    </dgm:pt>
    <dgm:pt modelId="{7CC6681B-4B9B-3E41-8DE5-A9C54027DC19}" type="parTrans" cxnId="{4D8FDD60-7D79-A94D-B3A4-D487EED48383}">
      <dgm:prSet/>
      <dgm:spPr/>
      <dgm:t>
        <a:bodyPr/>
        <a:lstStyle/>
        <a:p>
          <a:endParaRPr lang="en-US"/>
        </a:p>
      </dgm:t>
    </dgm:pt>
    <dgm:pt modelId="{57546CAB-D0A0-324D-905F-30165251FE3A}" type="sibTrans" cxnId="{4D8FDD60-7D79-A94D-B3A4-D487EED48383}">
      <dgm:prSet/>
      <dgm:spPr/>
      <dgm:t>
        <a:bodyPr/>
        <a:lstStyle/>
        <a:p>
          <a:endParaRPr lang="en-US"/>
        </a:p>
      </dgm:t>
    </dgm:pt>
    <dgm:pt modelId="{D00C0B36-81FE-1041-800C-177D30719DDF}">
      <dgm:prSet/>
      <dgm:spPr/>
      <dgm:t>
        <a:bodyPr/>
        <a:lstStyle/>
        <a:p>
          <a:r>
            <a:rPr lang="en-US" dirty="0"/>
            <a:t>Local/regional blocks</a:t>
          </a:r>
        </a:p>
      </dgm:t>
    </dgm:pt>
    <dgm:pt modelId="{4319D03B-BED8-E34F-A137-106B42F40EA1}" type="parTrans" cxnId="{2FF08B90-7297-334F-9ABC-1371743E2328}">
      <dgm:prSet/>
      <dgm:spPr/>
      <dgm:t>
        <a:bodyPr/>
        <a:lstStyle/>
        <a:p>
          <a:endParaRPr lang="en-US"/>
        </a:p>
      </dgm:t>
    </dgm:pt>
    <dgm:pt modelId="{518A13BE-6254-0840-B9B5-F4EE1BE68354}" type="sibTrans" cxnId="{2FF08B90-7297-334F-9ABC-1371743E2328}">
      <dgm:prSet/>
      <dgm:spPr/>
      <dgm:t>
        <a:bodyPr/>
        <a:lstStyle/>
        <a:p>
          <a:endParaRPr lang="en-US"/>
        </a:p>
      </dgm:t>
    </dgm:pt>
    <dgm:pt modelId="{5FA21DDB-2912-8B46-80BD-50B467852F49}">
      <dgm:prSet/>
      <dgm:spPr/>
      <dgm:t>
        <a:bodyPr/>
        <a:lstStyle/>
        <a:p>
          <a:r>
            <a:rPr lang="en-US" dirty="0"/>
            <a:t>Reduces general anesthesia</a:t>
          </a:r>
        </a:p>
      </dgm:t>
    </dgm:pt>
    <dgm:pt modelId="{33DAAEA6-740B-2348-829B-16C1701D1744}" type="parTrans" cxnId="{133CA221-62C5-2241-AF3A-A19D8F5A4914}">
      <dgm:prSet/>
      <dgm:spPr/>
      <dgm:t>
        <a:bodyPr/>
        <a:lstStyle/>
        <a:p>
          <a:endParaRPr lang="en-US"/>
        </a:p>
      </dgm:t>
    </dgm:pt>
    <dgm:pt modelId="{362FA702-B99B-D147-8755-0DFA5D9D227F}" type="sibTrans" cxnId="{133CA221-62C5-2241-AF3A-A19D8F5A4914}">
      <dgm:prSet/>
      <dgm:spPr/>
      <dgm:t>
        <a:bodyPr/>
        <a:lstStyle/>
        <a:p>
          <a:endParaRPr lang="en-US"/>
        </a:p>
      </dgm:t>
    </dgm:pt>
    <dgm:pt modelId="{1F102209-A392-0B43-9BC4-E308B3306E08}">
      <dgm:prSet/>
      <dgm:spPr/>
      <dgm:t>
        <a:bodyPr/>
        <a:lstStyle/>
        <a:p>
          <a:r>
            <a:rPr lang="en-US" dirty="0"/>
            <a:t>Helps provide analgesia</a:t>
          </a:r>
        </a:p>
      </dgm:t>
    </dgm:pt>
    <dgm:pt modelId="{640EC413-7CF3-EF49-B2CD-1941FA8220F5}" type="parTrans" cxnId="{08639363-3989-1F4B-AED4-59CA61207FE1}">
      <dgm:prSet/>
      <dgm:spPr/>
      <dgm:t>
        <a:bodyPr/>
        <a:lstStyle/>
        <a:p>
          <a:endParaRPr lang="en-US"/>
        </a:p>
      </dgm:t>
    </dgm:pt>
    <dgm:pt modelId="{9F4B26EB-18CC-F549-A204-44A95F49B239}" type="sibTrans" cxnId="{08639363-3989-1F4B-AED4-59CA61207FE1}">
      <dgm:prSet/>
      <dgm:spPr/>
      <dgm:t>
        <a:bodyPr/>
        <a:lstStyle/>
        <a:p>
          <a:endParaRPr lang="en-US"/>
        </a:p>
      </dgm:t>
    </dgm:pt>
    <dgm:pt modelId="{13D80B87-11F4-A24E-9EC8-B54F0A0711EC}" type="pres">
      <dgm:prSet presAssocID="{2D279FBA-0F69-42A5-BDAB-2B3EFC317114}" presName="Name0" presStyleCnt="0">
        <dgm:presLayoutVars>
          <dgm:dir/>
          <dgm:animLvl val="lvl"/>
          <dgm:resizeHandles val="exact"/>
        </dgm:presLayoutVars>
      </dgm:prSet>
      <dgm:spPr/>
    </dgm:pt>
    <dgm:pt modelId="{BE2F92BD-C85A-254E-9925-3DF6FDFCAA32}" type="pres">
      <dgm:prSet presAssocID="{96DBBF44-9FF5-4205-8426-B221249153FE}" presName="composite" presStyleCnt="0"/>
      <dgm:spPr/>
    </dgm:pt>
    <dgm:pt modelId="{E5ABC60B-7E30-BF46-BBDB-CBE467148826}" type="pres">
      <dgm:prSet presAssocID="{96DBBF44-9FF5-4205-8426-B221249153FE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BDAE7EA6-CC9E-2341-88F3-AE43CBCF0FFA}" type="pres">
      <dgm:prSet presAssocID="{96DBBF44-9FF5-4205-8426-B221249153FE}" presName="desTx" presStyleLbl="alignAccFollowNode1" presStyleIdx="0" presStyleCnt="5">
        <dgm:presLayoutVars>
          <dgm:bulletEnabled val="1"/>
        </dgm:presLayoutVars>
      </dgm:prSet>
      <dgm:spPr/>
    </dgm:pt>
    <dgm:pt modelId="{56996E61-58A9-364E-9C6C-874BF1F21A28}" type="pres">
      <dgm:prSet presAssocID="{1B68D688-176F-4B22-8D11-214141FFA567}" presName="space" presStyleCnt="0"/>
      <dgm:spPr/>
    </dgm:pt>
    <dgm:pt modelId="{3A4F2070-8B53-0F46-9012-7DFB24AE7EB3}" type="pres">
      <dgm:prSet presAssocID="{330AE8E6-4069-49D6-9484-996877C43F5E}" presName="composite" presStyleCnt="0"/>
      <dgm:spPr/>
    </dgm:pt>
    <dgm:pt modelId="{4F555422-2864-2E47-BFFC-74A21D17CBB7}" type="pres">
      <dgm:prSet presAssocID="{330AE8E6-4069-49D6-9484-996877C43F5E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697EC04C-7181-2743-85C4-A40BC1CB0633}" type="pres">
      <dgm:prSet presAssocID="{330AE8E6-4069-49D6-9484-996877C43F5E}" presName="desTx" presStyleLbl="alignAccFollowNode1" presStyleIdx="1" presStyleCnt="5">
        <dgm:presLayoutVars>
          <dgm:bulletEnabled val="1"/>
        </dgm:presLayoutVars>
      </dgm:prSet>
      <dgm:spPr/>
    </dgm:pt>
    <dgm:pt modelId="{AA6F4F75-0FA6-4945-9335-ACD3EC807412}" type="pres">
      <dgm:prSet presAssocID="{E097F854-11D0-4F06-9FC5-185D16F9FE5B}" presName="space" presStyleCnt="0"/>
      <dgm:spPr/>
    </dgm:pt>
    <dgm:pt modelId="{E6A0804C-3104-2642-83D8-00E8263A0FDA}" type="pres">
      <dgm:prSet presAssocID="{8FB1FC56-37BD-4E11-A7E7-6AB918580BCF}" presName="composite" presStyleCnt="0"/>
      <dgm:spPr/>
    </dgm:pt>
    <dgm:pt modelId="{B4EF8856-7638-7E4A-8751-5EEA4B1E1A48}" type="pres">
      <dgm:prSet presAssocID="{8FB1FC56-37BD-4E11-A7E7-6AB918580BCF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DB1C13B2-D1C0-504C-B44E-6A81EFAE021B}" type="pres">
      <dgm:prSet presAssocID="{8FB1FC56-37BD-4E11-A7E7-6AB918580BCF}" presName="desTx" presStyleLbl="alignAccFollowNode1" presStyleIdx="2" presStyleCnt="5">
        <dgm:presLayoutVars>
          <dgm:bulletEnabled val="1"/>
        </dgm:presLayoutVars>
      </dgm:prSet>
      <dgm:spPr/>
    </dgm:pt>
    <dgm:pt modelId="{459A9E21-6954-4145-9BFA-8D256B1287D3}" type="pres">
      <dgm:prSet presAssocID="{B42A6BAF-12CA-4BB8-A45D-EF6D2BA6CECA}" presName="space" presStyleCnt="0"/>
      <dgm:spPr/>
    </dgm:pt>
    <dgm:pt modelId="{8CC588F7-4F76-814B-A8BA-0E0D0E1CE8AE}" type="pres">
      <dgm:prSet presAssocID="{8B79DD21-5181-420D-9BB4-B010DF78B177}" presName="composite" presStyleCnt="0"/>
      <dgm:spPr/>
    </dgm:pt>
    <dgm:pt modelId="{E377A753-9A7B-9543-9C30-A70AEBB80E93}" type="pres">
      <dgm:prSet presAssocID="{8B79DD21-5181-420D-9BB4-B010DF78B177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CC88A246-9B3F-AC4C-B34D-6BF468D83D6C}" type="pres">
      <dgm:prSet presAssocID="{8B79DD21-5181-420D-9BB4-B010DF78B177}" presName="desTx" presStyleLbl="alignAccFollowNode1" presStyleIdx="3" presStyleCnt="5">
        <dgm:presLayoutVars>
          <dgm:bulletEnabled val="1"/>
        </dgm:presLayoutVars>
      </dgm:prSet>
      <dgm:spPr/>
    </dgm:pt>
    <dgm:pt modelId="{18658A47-48AF-6347-A9D2-58A5640142F7}" type="pres">
      <dgm:prSet presAssocID="{E566B39F-E289-4004-9226-CEF5EE460B0B}" presName="space" presStyleCnt="0"/>
      <dgm:spPr/>
    </dgm:pt>
    <dgm:pt modelId="{FC67B521-DBCE-AA45-B60D-D31194421137}" type="pres">
      <dgm:prSet presAssocID="{D00C0B36-81FE-1041-800C-177D30719DDF}" presName="composite" presStyleCnt="0"/>
      <dgm:spPr/>
    </dgm:pt>
    <dgm:pt modelId="{C5CF13F7-446B-EE43-8E58-58F25074EDD2}" type="pres">
      <dgm:prSet presAssocID="{D00C0B36-81FE-1041-800C-177D30719DDF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190363DC-1A8C-5240-A89A-3AD24BB9278A}" type="pres">
      <dgm:prSet presAssocID="{D00C0B36-81FE-1041-800C-177D30719DDF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339B6E0E-A9FB-D64C-BD8F-829910D20E58}" type="presOf" srcId="{1F102209-A392-0B43-9BC4-E308B3306E08}" destId="{190363DC-1A8C-5240-A89A-3AD24BB9278A}" srcOrd="0" destOrd="0" presId="urn:microsoft.com/office/officeart/2005/8/layout/hList1"/>
    <dgm:cxn modelId="{7309301B-5F02-7443-BC1C-95A72F7296E1}" type="presOf" srcId="{B420C971-46F7-42AF-BA5D-D04D27C6C610}" destId="{BDAE7EA6-CC9E-2341-88F3-AE43CBCF0FFA}" srcOrd="0" destOrd="0" presId="urn:microsoft.com/office/officeart/2005/8/layout/hList1"/>
    <dgm:cxn modelId="{6BF16E1E-7A5C-B841-A1AA-5430D0781B30}" type="presOf" srcId="{0B11EAD1-E6B5-4A83-96B9-422071D0D55E}" destId="{CC88A246-9B3F-AC4C-B34D-6BF468D83D6C}" srcOrd="0" destOrd="2" presId="urn:microsoft.com/office/officeart/2005/8/layout/hList1"/>
    <dgm:cxn modelId="{E473F01E-A084-4D6D-A764-86A34E98CC74}" srcId="{96DBBF44-9FF5-4205-8426-B221249153FE}" destId="{BA6D171F-E69E-4111-B92D-3BD342F5CAD1}" srcOrd="3" destOrd="0" parTransId="{B98475ED-3895-4DE9-A4AC-6BDAF73379EF}" sibTransId="{0CE79004-5D9B-478E-8851-7FA76C97AA00}"/>
    <dgm:cxn modelId="{133CA221-62C5-2241-AF3A-A19D8F5A4914}" srcId="{D00C0B36-81FE-1041-800C-177D30719DDF}" destId="{5FA21DDB-2912-8B46-80BD-50B467852F49}" srcOrd="1" destOrd="0" parTransId="{33DAAEA6-740B-2348-829B-16C1701D1744}" sibTransId="{362FA702-B99B-D147-8755-0DFA5D9D227F}"/>
    <dgm:cxn modelId="{A3522E29-F04D-8449-B0AA-4EDAD39FF26F}" type="presOf" srcId="{D00C0B36-81FE-1041-800C-177D30719DDF}" destId="{C5CF13F7-446B-EE43-8E58-58F25074EDD2}" srcOrd="0" destOrd="0" presId="urn:microsoft.com/office/officeart/2005/8/layout/hList1"/>
    <dgm:cxn modelId="{B670CB2E-F3EB-4E4A-A506-F42ED6E35008}" type="presOf" srcId="{6152D1C1-6C49-4117-91D3-F371EBD23FCA}" destId="{DB1C13B2-D1C0-504C-B44E-6A81EFAE021B}" srcOrd="0" destOrd="2" presId="urn:microsoft.com/office/officeart/2005/8/layout/hList1"/>
    <dgm:cxn modelId="{BF31CD30-E374-4E6D-95CA-E11951C33F87}" srcId="{330AE8E6-4069-49D6-9484-996877C43F5E}" destId="{EAE4FA9B-DBB7-4164-84E9-D1804842C8AA}" srcOrd="2" destOrd="0" parTransId="{3D6788A5-8DE6-400E-95FB-AD27B6EB0F49}" sibTransId="{C40E25E3-A99A-4EC4-9608-1C21C5161E62}"/>
    <dgm:cxn modelId="{E9F2593A-24F1-5E4B-96C4-6AB155CD3311}" type="presOf" srcId="{9E90390F-F9C2-4B4D-874A-1D2DEDCD52AB}" destId="{DB1C13B2-D1C0-504C-B44E-6A81EFAE021B}" srcOrd="0" destOrd="0" presId="urn:microsoft.com/office/officeart/2005/8/layout/hList1"/>
    <dgm:cxn modelId="{8A22C148-8BFD-5B41-929E-2E3C147CD86D}" type="presOf" srcId="{31C44B17-AA1A-407E-AFFF-2DA43C286BCF}" destId="{BDAE7EA6-CC9E-2341-88F3-AE43CBCF0FFA}" srcOrd="0" destOrd="4" presId="urn:microsoft.com/office/officeart/2005/8/layout/hList1"/>
    <dgm:cxn modelId="{14D2894B-7E4A-7946-A78B-F2CF702B8878}" type="presOf" srcId="{350DB4AD-AD9D-45A2-94A8-245716B89BB4}" destId="{DB1C13B2-D1C0-504C-B44E-6A81EFAE021B}" srcOrd="0" destOrd="1" presId="urn:microsoft.com/office/officeart/2005/8/layout/hList1"/>
    <dgm:cxn modelId="{BE4A874E-CEF4-E145-BDD1-501D10E7DD29}" type="presOf" srcId="{45A2D982-9F2B-48DD-A593-526E7032FEB2}" destId="{CC88A246-9B3F-AC4C-B34D-6BF468D83D6C}" srcOrd="0" destOrd="1" presId="urn:microsoft.com/office/officeart/2005/8/layout/hList1"/>
    <dgm:cxn modelId="{52063D51-7097-454F-A834-A826F6D79832}" type="presOf" srcId="{0D98E76B-AE63-4931-8F1D-B0C08C2B0A8E}" destId="{697EC04C-7181-2743-85C4-A40BC1CB0633}" srcOrd="0" destOrd="1" presId="urn:microsoft.com/office/officeart/2005/8/layout/hList1"/>
    <dgm:cxn modelId="{1E640553-1F3F-4DD9-B6AC-5014589BACF8}" srcId="{8FB1FC56-37BD-4E11-A7E7-6AB918580BCF}" destId="{350DB4AD-AD9D-45A2-94A8-245716B89BB4}" srcOrd="1" destOrd="0" parTransId="{5ED57A00-51D9-4C51-AAA6-C5E2CBF6AAEA}" sibTransId="{495992E0-9C9C-4959-BA52-0D2ADB87F69E}"/>
    <dgm:cxn modelId="{2AF64E54-4893-45EA-A200-F098349CADC6}" srcId="{330AE8E6-4069-49D6-9484-996877C43F5E}" destId="{9C8E15AE-6635-42B6-9951-ABB409A92F06}" srcOrd="0" destOrd="0" parTransId="{ECBDAD5C-B610-4D3F-9FB2-3F364351F7C2}" sibTransId="{8E5773A3-FA26-4C33-84DE-AA9DFA465F91}"/>
    <dgm:cxn modelId="{3E6B2658-3DD8-44F8-881A-70FAF62D2220}" srcId="{2D279FBA-0F69-42A5-BDAB-2B3EFC317114}" destId="{330AE8E6-4069-49D6-9484-996877C43F5E}" srcOrd="1" destOrd="0" parTransId="{8DE3A7B4-0B91-4A71-90D7-200E0612693F}" sibTransId="{E097F854-11D0-4F06-9FC5-185D16F9FE5B}"/>
    <dgm:cxn modelId="{4D8FDD60-7D79-A94D-B3A4-D487EED48383}" srcId="{8B79DD21-5181-420D-9BB4-B010DF78B177}" destId="{99111F83-4CD0-8444-9DFE-01A5F3D614B6}" srcOrd="0" destOrd="0" parTransId="{7CC6681B-4B9B-3E41-8DE5-A9C54027DC19}" sibTransId="{57546CAB-D0A0-324D-905F-30165251FE3A}"/>
    <dgm:cxn modelId="{08639363-3989-1F4B-AED4-59CA61207FE1}" srcId="{D00C0B36-81FE-1041-800C-177D30719DDF}" destId="{1F102209-A392-0B43-9BC4-E308B3306E08}" srcOrd="0" destOrd="0" parTransId="{640EC413-7CF3-EF49-B2CD-1941FA8220F5}" sibTransId="{9F4B26EB-18CC-F549-A204-44A95F49B239}"/>
    <dgm:cxn modelId="{42649C65-F3D0-4FFF-8778-5E111576C5E8}" srcId="{8FB1FC56-37BD-4E11-A7E7-6AB918580BCF}" destId="{6152D1C1-6C49-4117-91D3-F371EBD23FCA}" srcOrd="2" destOrd="0" parTransId="{6FA2E0AF-422D-4CA0-B9CD-233134119152}" sibTransId="{D06CF758-B7C3-47D1-819F-7A54CA5805BA}"/>
    <dgm:cxn modelId="{3FE25171-35BE-774F-A7D7-D469E60613F6}" type="presOf" srcId="{5FA21DDB-2912-8B46-80BD-50B467852F49}" destId="{190363DC-1A8C-5240-A89A-3AD24BB9278A}" srcOrd="0" destOrd="1" presId="urn:microsoft.com/office/officeart/2005/8/layout/hList1"/>
    <dgm:cxn modelId="{10EAD774-98DC-0049-BAC2-CDD9F70B5EDB}" type="presOf" srcId="{BA6D171F-E69E-4111-B92D-3BD342F5CAD1}" destId="{BDAE7EA6-CC9E-2341-88F3-AE43CBCF0FFA}" srcOrd="0" destOrd="3" presId="urn:microsoft.com/office/officeart/2005/8/layout/hList1"/>
    <dgm:cxn modelId="{CF834B7F-6C64-40AD-9011-01122F06B71B}" srcId="{2D279FBA-0F69-42A5-BDAB-2B3EFC317114}" destId="{8B79DD21-5181-420D-9BB4-B010DF78B177}" srcOrd="3" destOrd="0" parTransId="{9CC0A5E9-CCD8-4ECF-8BC6-52C2C2B09B83}" sibTransId="{E566B39F-E289-4004-9226-CEF5EE460B0B}"/>
    <dgm:cxn modelId="{F25F2585-D509-134B-BD8E-70471DB27C4D}" type="presOf" srcId="{9C8E15AE-6635-42B6-9951-ABB409A92F06}" destId="{697EC04C-7181-2743-85C4-A40BC1CB0633}" srcOrd="0" destOrd="0" presId="urn:microsoft.com/office/officeart/2005/8/layout/hList1"/>
    <dgm:cxn modelId="{8ED09A86-025C-9847-9054-8778E049669C}" type="presOf" srcId="{F9D93A2D-5BB6-433D-B1AE-8CEBA0CBCA43}" destId="{BDAE7EA6-CC9E-2341-88F3-AE43CBCF0FFA}" srcOrd="0" destOrd="2" presId="urn:microsoft.com/office/officeart/2005/8/layout/hList1"/>
    <dgm:cxn modelId="{41AACC87-9A25-4710-BA6A-71FF654BA8FC}" srcId="{96DBBF44-9FF5-4205-8426-B221249153FE}" destId="{B420C971-46F7-42AF-BA5D-D04D27C6C610}" srcOrd="0" destOrd="0" parTransId="{E30A86DC-40AD-48BB-A2D0-922F58080B60}" sibTransId="{E24B7B26-CC25-4919-960B-A957A15A1652}"/>
    <dgm:cxn modelId="{9C9B5289-2FFD-0240-86C0-227548C11829}" type="presOf" srcId="{8FB1FC56-37BD-4E11-A7E7-6AB918580BCF}" destId="{B4EF8856-7638-7E4A-8751-5EEA4B1E1A48}" srcOrd="0" destOrd="0" presId="urn:microsoft.com/office/officeart/2005/8/layout/hList1"/>
    <dgm:cxn modelId="{2FF08B90-7297-334F-9ABC-1371743E2328}" srcId="{2D279FBA-0F69-42A5-BDAB-2B3EFC317114}" destId="{D00C0B36-81FE-1041-800C-177D30719DDF}" srcOrd="4" destOrd="0" parTransId="{4319D03B-BED8-E34F-A137-106B42F40EA1}" sibTransId="{518A13BE-6254-0840-B9B5-F4EE1BE68354}"/>
    <dgm:cxn modelId="{358A7895-B364-DB47-9E3D-A5A17D87938E}" type="presOf" srcId="{96DBBF44-9FF5-4205-8426-B221249153FE}" destId="{E5ABC60B-7E30-BF46-BBDB-CBE467148826}" srcOrd="0" destOrd="0" presId="urn:microsoft.com/office/officeart/2005/8/layout/hList1"/>
    <dgm:cxn modelId="{32324397-BB2F-1E4F-8E27-B32111070756}" type="presOf" srcId="{8B79DD21-5181-420D-9BB4-B010DF78B177}" destId="{E377A753-9A7B-9543-9C30-A70AEBB80E93}" srcOrd="0" destOrd="0" presId="urn:microsoft.com/office/officeart/2005/8/layout/hList1"/>
    <dgm:cxn modelId="{94434AA6-1198-1745-8FB8-70C29C86774D}" srcId="{96DBBF44-9FF5-4205-8426-B221249153FE}" destId="{93504C57-47DA-4746-AA7E-D5229E9A655B}" srcOrd="1" destOrd="0" parTransId="{CFBE8647-5882-1443-8349-F4103ED18E90}" sibTransId="{A4D49BAE-3CAC-E04E-A6A9-20894D105CD9}"/>
    <dgm:cxn modelId="{2649B8AA-D2A9-402B-8D2D-841ACF7FED51}" srcId="{330AE8E6-4069-49D6-9484-996877C43F5E}" destId="{0D98E76B-AE63-4931-8F1D-B0C08C2B0A8E}" srcOrd="1" destOrd="0" parTransId="{41391A27-9056-408D-AE52-32CD95CAD5EA}" sibTransId="{C90D391A-ABDB-44DA-A99D-A3EB51A54BAA}"/>
    <dgm:cxn modelId="{351D75AC-C89A-734B-8CC7-56FA9860EEBB}" type="presOf" srcId="{99111F83-4CD0-8444-9DFE-01A5F3D614B6}" destId="{CC88A246-9B3F-AC4C-B34D-6BF468D83D6C}" srcOrd="0" destOrd="0" presId="urn:microsoft.com/office/officeart/2005/8/layout/hList1"/>
    <dgm:cxn modelId="{17F5F0AD-00CE-FC49-9E30-AAFC3FFBFF14}" srcId="{8FB1FC56-37BD-4E11-A7E7-6AB918580BCF}" destId="{9E90390F-F9C2-4B4D-874A-1D2DEDCD52AB}" srcOrd="0" destOrd="0" parTransId="{051ACD5D-54B9-5D40-B5EA-0BED763882AF}" sibTransId="{35004248-F89B-C445-B21B-ED9F1DBA4DD2}"/>
    <dgm:cxn modelId="{2B7C4AB6-F300-4B09-AA3E-DB63CE8E220B}" srcId="{0B11EAD1-E6B5-4A83-96B9-422071D0D55E}" destId="{177B8514-42CC-45F8-875B-555A17A6F19E}" srcOrd="0" destOrd="0" parTransId="{271AFC77-9E97-4D2B-BCC3-EC73A7FEC2AE}" sibTransId="{C17865F6-F7DB-49C2-9CEA-8838FF2A6B0C}"/>
    <dgm:cxn modelId="{825B6BB8-7C3D-A345-B0DE-9DD8FAAC2E05}" type="presOf" srcId="{EAE4FA9B-DBB7-4164-84E9-D1804842C8AA}" destId="{697EC04C-7181-2743-85C4-A40BC1CB0633}" srcOrd="0" destOrd="2" presId="urn:microsoft.com/office/officeart/2005/8/layout/hList1"/>
    <dgm:cxn modelId="{A4CBA3BC-ECC0-4808-9EC5-CEACCC8826FC}" srcId="{8B79DD21-5181-420D-9BB4-B010DF78B177}" destId="{0B11EAD1-E6B5-4A83-96B9-422071D0D55E}" srcOrd="2" destOrd="0" parTransId="{6B932F60-AA29-45FC-AF61-88A9C1CD7E64}" sibTransId="{19E746D9-9A83-4540-BB8C-42298D1D4E3B}"/>
    <dgm:cxn modelId="{715D73BE-CD58-7245-9140-6E2EEBDFA77F}" type="presOf" srcId="{330AE8E6-4069-49D6-9484-996877C43F5E}" destId="{4F555422-2864-2E47-BFFC-74A21D17CBB7}" srcOrd="0" destOrd="0" presId="urn:microsoft.com/office/officeart/2005/8/layout/hList1"/>
    <dgm:cxn modelId="{EB9855C2-AB5D-4A76-A2D7-3704D18E6483}" srcId="{96DBBF44-9FF5-4205-8426-B221249153FE}" destId="{31C44B17-AA1A-407E-AFFF-2DA43C286BCF}" srcOrd="4" destOrd="0" parTransId="{72EBB9DB-2324-4ED4-9A92-7C07E801D387}" sibTransId="{91129870-ED2C-45CF-BA99-17969E88872F}"/>
    <dgm:cxn modelId="{B6F190C3-F019-4E41-8A28-765AD6B538C0}" type="presOf" srcId="{93504C57-47DA-4746-AA7E-D5229E9A655B}" destId="{BDAE7EA6-CC9E-2341-88F3-AE43CBCF0FFA}" srcOrd="0" destOrd="1" presId="urn:microsoft.com/office/officeart/2005/8/layout/hList1"/>
    <dgm:cxn modelId="{CD68BBCE-DDBC-E246-A2B8-44CFF4456AD3}" type="presOf" srcId="{90AA1CFD-63A4-42BC-A1D3-B9E909F3EF36}" destId="{DB1C13B2-D1C0-504C-B44E-6A81EFAE021B}" srcOrd="0" destOrd="3" presId="urn:microsoft.com/office/officeart/2005/8/layout/hList1"/>
    <dgm:cxn modelId="{458CAFD5-A170-4B65-95C6-BA80FB30E2B0}" srcId="{2D279FBA-0F69-42A5-BDAB-2B3EFC317114}" destId="{96DBBF44-9FF5-4205-8426-B221249153FE}" srcOrd="0" destOrd="0" parTransId="{9AE01E30-FA70-4A4D-A1BB-BE579A4EB708}" sibTransId="{1B68D688-176F-4B22-8D11-214141FFA567}"/>
    <dgm:cxn modelId="{65F4DBD6-CABC-4A7E-B223-5F4037850009}" srcId="{2D279FBA-0F69-42A5-BDAB-2B3EFC317114}" destId="{8FB1FC56-37BD-4E11-A7E7-6AB918580BCF}" srcOrd="2" destOrd="0" parTransId="{E511F420-18A6-4AB8-AE90-6C5F979AE6BD}" sibTransId="{B42A6BAF-12CA-4BB8-A45D-EF6D2BA6CECA}"/>
    <dgm:cxn modelId="{30B9ECD6-7F78-4D35-AA55-F5F550ABEF18}" srcId="{96DBBF44-9FF5-4205-8426-B221249153FE}" destId="{F9D93A2D-5BB6-433D-B1AE-8CEBA0CBCA43}" srcOrd="2" destOrd="0" parTransId="{B756D7AC-8860-4A96-B349-B87C3552744E}" sibTransId="{59B4E21B-91AB-4516-AA30-7B22E7AE6F06}"/>
    <dgm:cxn modelId="{A033DAE8-31FB-42AF-8F2D-870780FC266C}" srcId="{6152D1C1-6C49-4117-91D3-F371EBD23FCA}" destId="{90AA1CFD-63A4-42BC-A1D3-B9E909F3EF36}" srcOrd="0" destOrd="0" parTransId="{0396215E-7963-48A3-9CC2-D954AD348458}" sibTransId="{F0FD8CFE-D067-4E90-BB92-2B3FF1E59BB6}"/>
    <dgm:cxn modelId="{0EB39EEA-59AB-F846-BA29-50C0B1AEB21D}" type="presOf" srcId="{177B8514-42CC-45F8-875B-555A17A6F19E}" destId="{CC88A246-9B3F-AC4C-B34D-6BF468D83D6C}" srcOrd="0" destOrd="3" presId="urn:microsoft.com/office/officeart/2005/8/layout/hList1"/>
    <dgm:cxn modelId="{4F3FFDEE-572E-7546-9CA7-C2885CB07EC2}" type="presOf" srcId="{2D279FBA-0F69-42A5-BDAB-2B3EFC317114}" destId="{13D80B87-11F4-A24E-9EC8-B54F0A0711EC}" srcOrd="0" destOrd="0" presId="urn:microsoft.com/office/officeart/2005/8/layout/hList1"/>
    <dgm:cxn modelId="{47C64BF7-9AE6-4299-B533-FD0C66A1EB26}" srcId="{8B79DD21-5181-420D-9BB4-B010DF78B177}" destId="{45A2D982-9F2B-48DD-A593-526E7032FEB2}" srcOrd="1" destOrd="0" parTransId="{855D46F8-F08F-42DE-ACC0-5F51E89E068F}" sibTransId="{14286A7E-3DDA-46B3-A126-6F4185263D1D}"/>
    <dgm:cxn modelId="{ACFDBAA5-A0D6-7F4E-B1FD-FBE00EC88E92}" type="presParOf" srcId="{13D80B87-11F4-A24E-9EC8-B54F0A0711EC}" destId="{BE2F92BD-C85A-254E-9925-3DF6FDFCAA32}" srcOrd="0" destOrd="0" presId="urn:microsoft.com/office/officeart/2005/8/layout/hList1"/>
    <dgm:cxn modelId="{5F646EAD-B80A-F94A-925A-15485F4C729F}" type="presParOf" srcId="{BE2F92BD-C85A-254E-9925-3DF6FDFCAA32}" destId="{E5ABC60B-7E30-BF46-BBDB-CBE467148826}" srcOrd="0" destOrd="0" presId="urn:microsoft.com/office/officeart/2005/8/layout/hList1"/>
    <dgm:cxn modelId="{44B09461-5B71-9D4B-B83D-EDF715438E09}" type="presParOf" srcId="{BE2F92BD-C85A-254E-9925-3DF6FDFCAA32}" destId="{BDAE7EA6-CC9E-2341-88F3-AE43CBCF0FFA}" srcOrd="1" destOrd="0" presId="urn:microsoft.com/office/officeart/2005/8/layout/hList1"/>
    <dgm:cxn modelId="{293518ED-AFE1-C748-A187-A70E5B48F526}" type="presParOf" srcId="{13D80B87-11F4-A24E-9EC8-B54F0A0711EC}" destId="{56996E61-58A9-364E-9C6C-874BF1F21A28}" srcOrd="1" destOrd="0" presId="urn:microsoft.com/office/officeart/2005/8/layout/hList1"/>
    <dgm:cxn modelId="{B1AAE12D-09CB-7D4C-BFE5-F08F94F300BE}" type="presParOf" srcId="{13D80B87-11F4-A24E-9EC8-B54F0A0711EC}" destId="{3A4F2070-8B53-0F46-9012-7DFB24AE7EB3}" srcOrd="2" destOrd="0" presId="urn:microsoft.com/office/officeart/2005/8/layout/hList1"/>
    <dgm:cxn modelId="{81BF4B05-DE14-FE4B-88ED-063531E32698}" type="presParOf" srcId="{3A4F2070-8B53-0F46-9012-7DFB24AE7EB3}" destId="{4F555422-2864-2E47-BFFC-74A21D17CBB7}" srcOrd="0" destOrd="0" presId="urn:microsoft.com/office/officeart/2005/8/layout/hList1"/>
    <dgm:cxn modelId="{3F791539-6E3F-0842-9992-04E34BC14EF8}" type="presParOf" srcId="{3A4F2070-8B53-0F46-9012-7DFB24AE7EB3}" destId="{697EC04C-7181-2743-85C4-A40BC1CB0633}" srcOrd="1" destOrd="0" presId="urn:microsoft.com/office/officeart/2005/8/layout/hList1"/>
    <dgm:cxn modelId="{63F904D1-54C9-DD47-8E7B-315F9604990A}" type="presParOf" srcId="{13D80B87-11F4-A24E-9EC8-B54F0A0711EC}" destId="{AA6F4F75-0FA6-4945-9335-ACD3EC807412}" srcOrd="3" destOrd="0" presId="urn:microsoft.com/office/officeart/2005/8/layout/hList1"/>
    <dgm:cxn modelId="{98A16CDF-41D7-7B45-B97B-904987CEC325}" type="presParOf" srcId="{13D80B87-11F4-A24E-9EC8-B54F0A0711EC}" destId="{E6A0804C-3104-2642-83D8-00E8263A0FDA}" srcOrd="4" destOrd="0" presId="urn:microsoft.com/office/officeart/2005/8/layout/hList1"/>
    <dgm:cxn modelId="{E9003B7E-6AB2-534C-86A1-483F2484E46F}" type="presParOf" srcId="{E6A0804C-3104-2642-83D8-00E8263A0FDA}" destId="{B4EF8856-7638-7E4A-8751-5EEA4B1E1A48}" srcOrd="0" destOrd="0" presId="urn:microsoft.com/office/officeart/2005/8/layout/hList1"/>
    <dgm:cxn modelId="{13D1837C-FE71-844C-BB60-F8A1D763A8B8}" type="presParOf" srcId="{E6A0804C-3104-2642-83D8-00E8263A0FDA}" destId="{DB1C13B2-D1C0-504C-B44E-6A81EFAE021B}" srcOrd="1" destOrd="0" presId="urn:microsoft.com/office/officeart/2005/8/layout/hList1"/>
    <dgm:cxn modelId="{B1931852-5552-0242-AB1C-40421DFAFEB6}" type="presParOf" srcId="{13D80B87-11F4-A24E-9EC8-B54F0A0711EC}" destId="{459A9E21-6954-4145-9BFA-8D256B1287D3}" srcOrd="5" destOrd="0" presId="urn:microsoft.com/office/officeart/2005/8/layout/hList1"/>
    <dgm:cxn modelId="{19117C4C-A46E-524A-BA67-026622175B44}" type="presParOf" srcId="{13D80B87-11F4-A24E-9EC8-B54F0A0711EC}" destId="{8CC588F7-4F76-814B-A8BA-0E0D0E1CE8AE}" srcOrd="6" destOrd="0" presId="urn:microsoft.com/office/officeart/2005/8/layout/hList1"/>
    <dgm:cxn modelId="{724B186D-B67B-6E48-90C7-6E6BF91690EB}" type="presParOf" srcId="{8CC588F7-4F76-814B-A8BA-0E0D0E1CE8AE}" destId="{E377A753-9A7B-9543-9C30-A70AEBB80E93}" srcOrd="0" destOrd="0" presId="urn:microsoft.com/office/officeart/2005/8/layout/hList1"/>
    <dgm:cxn modelId="{7D56A884-C56F-C244-BE5C-186F2FA000C8}" type="presParOf" srcId="{8CC588F7-4F76-814B-A8BA-0E0D0E1CE8AE}" destId="{CC88A246-9B3F-AC4C-B34D-6BF468D83D6C}" srcOrd="1" destOrd="0" presId="urn:microsoft.com/office/officeart/2005/8/layout/hList1"/>
    <dgm:cxn modelId="{AC278270-26E1-CE45-9D15-7E8443475CB2}" type="presParOf" srcId="{13D80B87-11F4-A24E-9EC8-B54F0A0711EC}" destId="{18658A47-48AF-6347-A9D2-58A5640142F7}" srcOrd="7" destOrd="0" presId="urn:microsoft.com/office/officeart/2005/8/layout/hList1"/>
    <dgm:cxn modelId="{7F025785-9B2F-AE4D-81D4-1D4CBBB35C21}" type="presParOf" srcId="{13D80B87-11F4-A24E-9EC8-B54F0A0711EC}" destId="{FC67B521-DBCE-AA45-B60D-D31194421137}" srcOrd="8" destOrd="0" presId="urn:microsoft.com/office/officeart/2005/8/layout/hList1"/>
    <dgm:cxn modelId="{843D913D-B584-3F42-9CBB-A3AEBAB237CF}" type="presParOf" srcId="{FC67B521-DBCE-AA45-B60D-D31194421137}" destId="{C5CF13F7-446B-EE43-8E58-58F25074EDD2}" srcOrd="0" destOrd="0" presId="urn:microsoft.com/office/officeart/2005/8/layout/hList1"/>
    <dgm:cxn modelId="{F3C7A518-263D-A74E-BFAE-718FD36EF0EE}" type="presParOf" srcId="{FC67B521-DBCE-AA45-B60D-D31194421137}" destId="{190363DC-1A8C-5240-A89A-3AD24BB9278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A20DF1-8319-C844-98CB-8FC2127BE9DD}">
      <dsp:nvSpPr>
        <dsp:cNvPr id="0" name=""/>
        <dsp:cNvSpPr/>
      </dsp:nvSpPr>
      <dsp:spPr>
        <a:xfrm>
          <a:off x="1306750" y="353"/>
          <a:ext cx="2390030" cy="14340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Cardiovascular</a:t>
          </a:r>
        </a:p>
      </dsp:txBody>
      <dsp:txXfrm>
        <a:off x="1306750" y="353"/>
        <a:ext cx="2390030" cy="1434018"/>
      </dsp:txXfrm>
    </dsp:sp>
    <dsp:sp modelId="{D1594A36-C29F-1344-90C0-6C44FFD3A113}">
      <dsp:nvSpPr>
        <dsp:cNvPr id="0" name=""/>
        <dsp:cNvSpPr/>
      </dsp:nvSpPr>
      <dsp:spPr>
        <a:xfrm>
          <a:off x="3935784" y="353"/>
          <a:ext cx="2390030" cy="14340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Pulmonary</a:t>
          </a:r>
        </a:p>
      </dsp:txBody>
      <dsp:txXfrm>
        <a:off x="3935784" y="353"/>
        <a:ext cx="2390030" cy="1434018"/>
      </dsp:txXfrm>
    </dsp:sp>
    <dsp:sp modelId="{4912CD81-4EF8-F84C-AA6B-8E00FC885A93}">
      <dsp:nvSpPr>
        <dsp:cNvPr id="0" name=""/>
        <dsp:cNvSpPr/>
      </dsp:nvSpPr>
      <dsp:spPr>
        <a:xfrm>
          <a:off x="6564818" y="353"/>
          <a:ext cx="2390030" cy="143401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Gastrointestinal</a:t>
          </a:r>
        </a:p>
      </dsp:txBody>
      <dsp:txXfrm>
        <a:off x="6564818" y="353"/>
        <a:ext cx="2390030" cy="1434018"/>
      </dsp:txXfrm>
    </dsp:sp>
    <dsp:sp modelId="{11053FCD-4F6F-8A45-9875-5D06FFF86BD8}">
      <dsp:nvSpPr>
        <dsp:cNvPr id="0" name=""/>
        <dsp:cNvSpPr/>
      </dsp:nvSpPr>
      <dsp:spPr>
        <a:xfrm>
          <a:off x="2621267" y="1673375"/>
          <a:ext cx="2390030" cy="143401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Liver and kidney</a:t>
          </a:r>
        </a:p>
      </dsp:txBody>
      <dsp:txXfrm>
        <a:off x="2621267" y="1673375"/>
        <a:ext cx="2390030" cy="1434018"/>
      </dsp:txXfrm>
    </dsp:sp>
    <dsp:sp modelId="{74B69314-020E-1D43-A9EE-5FCC69CAB8B7}">
      <dsp:nvSpPr>
        <dsp:cNvPr id="0" name=""/>
        <dsp:cNvSpPr/>
      </dsp:nvSpPr>
      <dsp:spPr>
        <a:xfrm>
          <a:off x="5250301" y="1673375"/>
          <a:ext cx="2390030" cy="143401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Uterine blood flow</a:t>
          </a:r>
        </a:p>
      </dsp:txBody>
      <dsp:txXfrm>
        <a:off x="5250301" y="1673375"/>
        <a:ext cx="2390030" cy="143401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348BB0-60B9-954B-B771-5025C0F8F0CD}">
      <dsp:nvSpPr>
        <dsp:cNvPr id="0" name=""/>
        <dsp:cNvSpPr/>
      </dsp:nvSpPr>
      <dsp:spPr>
        <a:xfrm>
          <a:off x="4229" y="64706"/>
          <a:ext cx="2543164" cy="460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Mask delivery itself</a:t>
          </a:r>
        </a:p>
      </dsp:txBody>
      <dsp:txXfrm>
        <a:off x="4229" y="64706"/>
        <a:ext cx="2543164" cy="460800"/>
      </dsp:txXfrm>
    </dsp:sp>
    <dsp:sp modelId="{EEFCBF08-D26B-D249-8036-D739C7A22945}">
      <dsp:nvSpPr>
        <dsp:cNvPr id="0" name=""/>
        <dsp:cNvSpPr/>
      </dsp:nvSpPr>
      <dsp:spPr>
        <a:xfrm>
          <a:off x="4229" y="525506"/>
          <a:ext cx="2543164" cy="396052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Increased risk of anesthesia-related mortality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Reserved for special cases due to animal behavior or certain medical conditions that require inhalant induction</a:t>
          </a:r>
        </a:p>
      </dsp:txBody>
      <dsp:txXfrm>
        <a:off x="4229" y="525506"/>
        <a:ext cx="2543164" cy="3960520"/>
      </dsp:txXfrm>
    </dsp:sp>
    <dsp:sp modelId="{564BD1B5-F6A2-1548-9B05-B39236BBE546}">
      <dsp:nvSpPr>
        <dsp:cNvPr id="0" name=""/>
        <dsp:cNvSpPr/>
      </dsp:nvSpPr>
      <dsp:spPr>
        <a:xfrm>
          <a:off x="2903436" y="64706"/>
          <a:ext cx="2543164" cy="460800"/>
        </a:xfrm>
        <a:prstGeom prst="rect">
          <a:avLst/>
        </a:prstGeom>
        <a:solidFill>
          <a:schemeClr val="accent2">
            <a:hueOff val="-3450629"/>
            <a:satOff val="15286"/>
            <a:lumOff val="-5621"/>
            <a:alphaOff val="0"/>
          </a:schemeClr>
        </a:solidFill>
        <a:ln w="12700" cap="flat" cmpd="sng" algn="ctr">
          <a:solidFill>
            <a:schemeClr val="accent2">
              <a:hueOff val="-3450629"/>
              <a:satOff val="15286"/>
              <a:lumOff val="-56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Propofol/alfaxalone</a:t>
          </a:r>
        </a:p>
      </dsp:txBody>
      <dsp:txXfrm>
        <a:off x="2903436" y="64706"/>
        <a:ext cx="2543164" cy="460800"/>
      </dsp:txXfrm>
    </dsp:sp>
    <dsp:sp modelId="{757B946F-8F34-B045-A19F-8C0FC2627834}">
      <dsp:nvSpPr>
        <dsp:cNvPr id="0" name=""/>
        <dsp:cNvSpPr/>
      </dsp:nvSpPr>
      <dsp:spPr>
        <a:xfrm>
          <a:off x="2903436" y="525506"/>
          <a:ext cx="2543164" cy="3960520"/>
        </a:xfrm>
        <a:prstGeom prst="rect">
          <a:avLst/>
        </a:prstGeom>
        <a:solidFill>
          <a:schemeClr val="accent2">
            <a:tint val="40000"/>
            <a:alpha val="90000"/>
            <a:hueOff val="-3648662"/>
            <a:satOff val="10440"/>
            <a:lumOff val="-69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3648662"/>
              <a:satOff val="10440"/>
              <a:lumOff val="-6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Can be titrated to effect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Can cause cardiovascular and respiratory depression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Rapidly redistributed and biotransformed by several routes, so not dependent on function of single organ system</a:t>
          </a:r>
        </a:p>
      </dsp:txBody>
      <dsp:txXfrm>
        <a:off x="2903436" y="525506"/>
        <a:ext cx="2543164" cy="3960520"/>
      </dsp:txXfrm>
    </dsp:sp>
    <dsp:sp modelId="{CEE169CF-DE43-BE4E-9DB8-B50D91BE139B}">
      <dsp:nvSpPr>
        <dsp:cNvPr id="0" name=""/>
        <dsp:cNvSpPr/>
      </dsp:nvSpPr>
      <dsp:spPr>
        <a:xfrm>
          <a:off x="5802643" y="64706"/>
          <a:ext cx="2543164" cy="460800"/>
        </a:xfrm>
        <a:prstGeom prst="rect">
          <a:avLst/>
        </a:prstGeom>
        <a:solidFill>
          <a:schemeClr val="accent2">
            <a:hueOff val="-6901259"/>
            <a:satOff val="30573"/>
            <a:lumOff val="-11243"/>
            <a:alphaOff val="0"/>
          </a:schemeClr>
        </a:solidFill>
        <a:ln w="12700" cap="flat" cmpd="sng" algn="ctr">
          <a:solidFill>
            <a:schemeClr val="accent2">
              <a:hueOff val="-6901259"/>
              <a:satOff val="30573"/>
              <a:lumOff val="-112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Etomidate</a:t>
          </a:r>
        </a:p>
      </dsp:txBody>
      <dsp:txXfrm>
        <a:off x="5802643" y="64706"/>
        <a:ext cx="2543164" cy="460800"/>
      </dsp:txXfrm>
    </dsp:sp>
    <dsp:sp modelId="{DC5C5DE9-08D9-5641-88E7-7000E3D76779}">
      <dsp:nvSpPr>
        <dsp:cNvPr id="0" name=""/>
        <dsp:cNvSpPr/>
      </dsp:nvSpPr>
      <dsp:spPr>
        <a:xfrm>
          <a:off x="5802643" y="525506"/>
          <a:ext cx="2543164" cy="3960520"/>
        </a:xfrm>
        <a:prstGeom prst="rect">
          <a:avLst/>
        </a:prstGeom>
        <a:solidFill>
          <a:schemeClr val="accent2">
            <a:tint val="40000"/>
            <a:alpha val="90000"/>
            <a:hueOff val="-7297324"/>
            <a:satOff val="20881"/>
            <a:lumOff val="-138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7297324"/>
              <a:satOff val="20881"/>
              <a:lumOff val="-13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Not reported in veterinary neonatal/pediatric animals, but used in neonatal/pediatric humans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Can cause adrenal insufficiency in septic neonates</a:t>
          </a:r>
        </a:p>
      </dsp:txBody>
      <dsp:txXfrm>
        <a:off x="5802643" y="525506"/>
        <a:ext cx="2543164" cy="3960520"/>
      </dsp:txXfrm>
    </dsp:sp>
    <dsp:sp modelId="{03F80CE7-0F2E-ED46-AE95-515214DB78EB}">
      <dsp:nvSpPr>
        <dsp:cNvPr id="0" name=""/>
        <dsp:cNvSpPr/>
      </dsp:nvSpPr>
      <dsp:spPr>
        <a:xfrm>
          <a:off x="8701850" y="64706"/>
          <a:ext cx="2543164" cy="460800"/>
        </a:xfrm>
        <a:prstGeom prst="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Ketamine</a:t>
          </a:r>
        </a:p>
      </dsp:txBody>
      <dsp:txXfrm>
        <a:off x="8701850" y="64706"/>
        <a:ext cx="2543164" cy="460800"/>
      </dsp:txXfrm>
    </dsp:sp>
    <dsp:sp modelId="{1D9DB46C-8648-AE40-9F07-4FD1B0C54076}">
      <dsp:nvSpPr>
        <dsp:cNvPr id="0" name=""/>
        <dsp:cNvSpPr/>
      </dsp:nvSpPr>
      <dsp:spPr>
        <a:xfrm>
          <a:off x="8701850" y="525506"/>
          <a:ext cx="2543164" cy="3960520"/>
        </a:xfrm>
        <a:prstGeom prst="rect">
          <a:avLst/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Use in combination with benzodiazepine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Mild respiratory depression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Improved cardiovascular function through stimulation of sympathetic nervous system</a:t>
          </a:r>
        </a:p>
        <a:p>
          <a:pPr marL="514350" lvl="3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Reduced in neonates due to immature sympathetic nervous system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Requires haptic metabolism and renal clearance, so prolonged duration in neonates</a:t>
          </a:r>
        </a:p>
      </dsp:txBody>
      <dsp:txXfrm>
        <a:off x="8701850" y="525506"/>
        <a:ext cx="2543164" cy="396052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F44063-4589-1448-A9EF-77FD7640E46F}">
      <dsp:nvSpPr>
        <dsp:cNvPr id="0" name=""/>
        <dsp:cNvSpPr/>
      </dsp:nvSpPr>
      <dsp:spPr>
        <a:xfrm>
          <a:off x="50" y="31899"/>
          <a:ext cx="4795093" cy="6912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Pros:</a:t>
          </a:r>
        </a:p>
      </dsp:txBody>
      <dsp:txXfrm>
        <a:off x="50" y="31899"/>
        <a:ext cx="4795093" cy="691200"/>
      </dsp:txXfrm>
    </dsp:sp>
    <dsp:sp modelId="{B7B77037-2B7A-7746-9DEB-747331CCB533}">
      <dsp:nvSpPr>
        <dsp:cNvPr id="0" name=""/>
        <dsp:cNvSpPr/>
      </dsp:nvSpPr>
      <dsp:spPr>
        <a:xfrm>
          <a:off x="50" y="723099"/>
          <a:ext cx="4795093" cy="234697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Minimally metabolized and primarily eliminated by lungs, so ideal for young with immature hepatic and renal function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Titrate to effect</a:t>
          </a:r>
        </a:p>
      </dsp:txBody>
      <dsp:txXfrm>
        <a:off x="50" y="723099"/>
        <a:ext cx="4795093" cy="2346975"/>
      </dsp:txXfrm>
    </dsp:sp>
    <dsp:sp modelId="{21E3685B-2DA2-B443-A334-3CF2A3170628}">
      <dsp:nvSpPr>
        <dsp:cNvPr id="0" name=""/>
        <dsp:cNvSpPr/>
      </dsp:nvSpPr>
      <dsp:spPr>
        <a:xfrm>
          <a:off x="5466456" y="31899"/>
          <a:ext cx="4795093" cy="691200"/>
        </a:xfrm>
        <a:prstGeom prst="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Cons:</a:t>
          </a:r>
        </a:p>
      </dsp:txBody>
      <dsp:txXfrm>
        <a:off x="5466456" y="31899"/>
        <a:ext cx="4795093" cy="691200"/>
      </dsp:txXfrm>
    </dsp:sp>
    <dsp:sp modelId="{E4ECD5FA-F9EC-D14F-92E3-4CA9828222DD}">
      <dsp:nvSpPr>
        <dsp:cNvPr id="0" name=""/>
        <dsp:cNvSpPr/>
      </dsp:nvSpPr>
      <dsp:spPr>
        <a:xfrm>
          <a:off x="5466456" y="723099"/>
          <a:ext cx="4795093" cy="2346975"/>
        </a:xfrm>
        <a:prstGeom prst="rect">
          <a:avLst/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Hypotension with vasodilation and decreased cardiac contractility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Hypoventilation leading to increased risk of hypoxia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/>
            <a:t>Hypothermia</a:t>
          </a:r>
        </a:p>
      </dsp:txBody>
      <dsp:txXfrm>
        <a:off x="5466456" y="723099"/>
        <a:ext cx="4795093" cy="23469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EAC613-7A05-2346-9E75-749D62AB8CA3}">
      <dsp:nvSpPr>
        <dsp:cNvPr id="0" name=""/>
        <dsp:cNvSpPr/>
      </dsp:nvSpPr>
      <dsp:spPr>
        <a:xfrm>
          <a:off x="0" y="21854"/>
          <a:ext cx="6151562" cy="514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Increased risk of hyperventilation</a:t>
          </a:r>
        </a:p>
      </dsp:txBody>
      <dsp:txXfrm>
        <a:off x="25130" y="46984"/>
        <a:ext cx="6101302" cy="464540"/>
      </dsp:txXfrm>
    </dsp:sp>
    <dsp:sp modelId="{1F8E778A-05AF-BB4C-8EB3-EF77ECA8C3E2}">
      <dsp:nvSpPr>
        <dsp:cNvPr id="0" name=""/>
        <dsp:cNvSpPr/>
      </dsp:nvSpPr>
      <dsp:spPr>
        <a:xfrm>
          <a:off x="0" y="536654"/>
          <a:ext cx="6151562" cy="15939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1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During pregnancy, increased progesterone increases respiratory center CO2 sensitivity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Increased ventilatory minute volume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PaCO2 progressively decreases during gestation to 30mmHg at parturition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Stimulated during labor by pain, apprehension, and anxiety</a:t>
          </a:r>
        </a:p>
      </dsp:txBody>
      <dsp:txXfrm>
        <a:off x="0" y="536654"/>
        <a:ext cx="6151562" cy="1593900"/>
      </dsp:txXfrm>
    </dsp:sp>
    <dsp:sp modelId="{0150363E-D009-734A-8B9C-0023DA26D995}">
      <dsp:nvSpPr>
        <dsp:cNvPr id="0" name=""/>
        <dsp:cNvSpPr/>
      </dsp:nvSpPr>
      <dsp:spPr>
        <a:xfrm>
          <a:off x="0" y="2130555"/>
          <a:ext cx="6151562" cy="514800"/>
        </a:xfrm>
        <a:prstGeom prst="round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Increased risk of hypoxemia</a:t>
          </a:r>
        </a:p>
      </dsp:txBody>
      <dsp:txXfrm>
        <a:off x="25130" y="2155685"/>
        <a:ext cx="6101302" cy="464540"/>
      </dsp:txXfrm>
    </dsp:sp>
    <dsp:sp modelId="{B3D10D50-EC5E-9E47-A6CA-4F02F1B73A0D}">
      <dsp:nvSpPr>
        <dsp:cNvPr id="0" name=""/>
        <dsp:cNvSpPr/>
      </dsp:nvSpPr>
      <dsp:spPr>
        <a:xfrm>
          <a:off x="0" y="2645355"/>
          <a:ext cx="6151562" cy="13434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1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Increased oxygen consumption (~20%)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Developing fetus, placenta, uterine muscle, mammary tissue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Functional residual capacity (FRC) decreased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Craniodorsal displacement of diaphragm and abdominal organs with uterus</a:t>
          </a:r>
        </a:p>
      </dsp:txBody>
      <dsp:txXfrm>
        <a:off x="0" y="2645355"/>
        <a:ext cx="6151562" cy="1343430"/>
      </dsp:txXfrm>
    </dsp:sp>
    <dsp:sp modelId="{10CE28D5-41A4-0B4F-A0A8-93FC52DD38F6}">
      <dsp:nvSpPr>
        <dsp:cNvPr id="0" name=""/>
        <dsp:cNvSpPr/>
      </dsp:nvSpPr>
      <dsp:spPr>
        <a:xfrm>
          <a:off x="0" y="3988785"/>
          <a:ext cx="6151562" cy="514800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Induction with inhalant agents more rapid</a:t>
          </a:r>
        </a:p>
      </dsp:txBody>
      <dsp:txXfrm>
        <a:off x="25130" y="4013915"/>
        <a:ext cx="6101302" cy="464540"/>
      </dsp:txXfrm>
    </dsp:sp>
    <dsp:sp modelId="{31A91D60-3649-E747-BADD-6DD725C2C112}">
      <dsp:nvSpPr>
        <dsp:cNvPr id="0" name=""/>
        <dsp:cNvSpPr/>
      </dsp:nvSpPr>
      <dsp:spPr>
        <a:xfrm>
          <a:off x="0" y="4503585"/>
          <a:ext cx="6151562" cy="7514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1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Equilibrium rate between inspired and alveolar anesthetic partial pressure accelerated by increased alveolar ventilation and decreased FRC</a:t>
          </a:r>
        </a:p>
      </dsp:txBody>
      <dsp:txXfrm>
        <a:off x="0" y="4503585"/>
        <a:ext cx="6151562" cy="751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79915F-EC48-694B-9DE6-E738400EAFA2}">
      <dsp:nvSpPr>
        <dsp:cNvPr id="0" name=""/>
        <dsp:cNvSpPr/>
      </dsp:nvSpPr>
      <dsp:spPr>
        <a:xfrm>
          <a:off x="54" y="137949"/>
          <a:ext cx="5196984" cy="6336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Liver</a:t>
          </a:r>
        </a:p>
      </dsp:txBody>
      <dsp:txXfrm>
        <a:off x="54" y="137949"/>
        <a:ext cx="5196984" cy="633600"/>
      </dsp:txXfrm>
    </dsp:sp>
    <dsp:sp modelId="{EC8B2FB8-53FB-7B47-8A13-355997EDF8DD}">
      <dsp:nvSpPr>
        <dsp:cNvPr id="0" name=""/>
        <dsp:cNvSpPr/>
      </dsp:nvSpPr>
      <dsp:spPr>
        <a:xfrm>
          <a:off x="54" y="771549"/>
          <a:ext cx="5196984" cy="3091213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Minor alterations in hepatic function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Slightly decreased plasma protein concentration (overall total plasma protein increased with increased blood volume)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Slightly increased ALT/ALP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Unaltered bilirubin</a:t>
          </a:r>
        </a:p>
      </dsp:txBody>
      <dsp:txXfrm>
        <a:off x="54" y="771549"/>
        <a:ext cx="5196984" cy="3091213"/>
      </dsp:txXfrm>
    </dsp:sp>
    <dsp:sp modelId="{C698347C-28BB-3047-8DFB-3C7E3B7390F8}">
      <dsp:nvSpPr>
        <dsp:cNvPr id="0" name=""/>
        <dsp:cNvSpPr/>
      </dsp:nvSpPr>
      <dsp:spPr>
        <a:xfrm>
          <a:off x="5924616" y="137949"/>
          <a:ext cx="5196984" cy="6336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Kidney</a:t>
          </a:r>
        </a:p>
      </dsp:txBody>
      <dsp:txXfrm>
        <a:off x="5924616" y="137949"/>
        <a:ext cx="5196984" cy="633600"/>
      </dsp:txXfrm>
    </dsp:sp>
    <dsp:sp modelId="{B8EC15EF-3034-3D4D-9465-10E4E24930A7}">
      <dsp:nvSpPr>
        <dsp:cNvPr id="0" name=""/>
        <dsp:cNvSpPr/>
      </dsp:nvSpPr>
      <dsp:spPr>
        <a:xfrm>
          <a:off x="5924616" y="771549"/>
          <a:ext cx="5196984" cy="3091213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Increased GFR and renal plasma flow by 60%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Lower BUN and creatinine concentration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Therefore, those that are azotemic may indicate renal pathology or compromise, so avoid drugs with nephrotoxic potential</a:t>
          </a:r>
        </a:p>
        <a:p>
          <a:pPr marL="685800" lvl="3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Aminoglycoside antibiotics, NSAIDS</a:t>
          </a:r>
        </a:p>
      </dsp:txBody>
      <dsp:txXfrm>
        <a:off x="5924616" y="771549"/>
        <a:ext cx="5196984" cy="309121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54DF77-38B2-0B46-BE9B-D20340046686}">
      <dsp:nvSpPr>
        <dsp:cNvPr id="0" name=""/>
        <dsp:cNvSpPr/>
      </dsp:nvSpPr>
      <dsp:spPr>
        <a:xfrm>
          <a:off x="3206" y="196891"/>
          <a:ext cx="3126581" cy="518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Thiopental</a:t>
          </a:r>
        </a:p>
      </dsp:txBody>
      <dsp:txXfrm>
        <a:off x="3206" y="196891"/>
        <a:ext cx="3126581" cy="518400"/>
      </dsp:txXfrm>
    </dsp:sp>
    <dsp:sp modelId="{A8EAEF73-958A-7D44-A209-97C1F411AE99}">
      <dsp:nvSpPr>
        <dsp:cNvPr id="0" name=""/>
        <dsp:cNvSpPr/>
      </dsp:nvSpPr>
      <dsp:spPr>
        <a:xfrm>
          <a:off x="3206" y="715291"/>
          <a:ext cx="3126581" cy="395588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Rapidly crosses placenta but also rapidly cleared from neonatal circulation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Apnea common on induction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Rapid recovery from rapid redistribution and metabolism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Neonatal respiratory depression, sleepiness, decreased activity, decreased suckling</a:t>
          </a:r>
        </a:p>
      </dsp:txBody>
      <dsp:txXfrm>
        <a:off x="3206" y="715291"/>
        <a:ext cx="3126581" cy="3955888"/>
      </dsp:txXfrm>
    </dsp:sp>
    <dsp:sp modelId="{E3AA02BD-1955-C744-B0F1-EFF887B0164E}">
      <dsp:nvSpPr>
        <dsp:cNvPr id="0" name=""/>
        <dsp:cNvSpPr/>
      </dsp:nvSpPr>
      <dsp:spPr>
        <a:xfrm>
          <a:off x="3567509" y="196891"/>
          <a:ext cx="3126581" cy="518400"/>
        </a:xfrm>
        <a:prstGeom prst="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Propofol</a:t>
          </a:r>
        </a:p>
      </dsp:txBody>
      <dsp:txXfrm>
        <a:off x="3567509" y="196891"/>
        <a:ext cx="3126581" cy="518400"/>
      </dsp:txXfrm>
    </dsp:sp>
    <dsp:sp modelId="{88331DEE-417E-5040-B201-2681F9A7EC80}">
      <dsp:nvSpPr>
        <dsp:cNvPr id="0" name=""/>
        <dsp:cNvSpPr/>
      </dsp:nvSpPr>
      <dsp:spPr>
        <a:xfrm>
          <a:off x="3567509" y="715291"/>
          <a:ext cx="3126581" cy="3955888"/>
        </a:xfrm>
        <a:prstGeom prst="rect">
          <a:avLst/>
        </a:prstGeom>
        <a:solidFill>
          <a:schemeClr val="accent2">
            <a:tint val="40000"/>
            <a:alpha val="90000"/>
            <a:hueOff val="-5472993"/>
            <a:satOff val="15661"/>
            <a:lumOff val="-10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472993"/>
              <a:satOff val="15661"/>
              <a:lumOff val="-1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Slightly greater cardiovascular and respiratory changes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Also rapidly crosses placenta but rapidly cleared from neonatal circulation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Study showed superior newborn survival compared to thiopental/general anesthesia and comparable to epidural anesthesia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Another study showed greater puppy vigor, vocalization, and survival following surgery</a:t>
          </a:r>
        </a:p>
      </dsp:txBody>
      <dsp:txXfrm>
        <a:off x="3567509" y="715291"/>
        <a:ext cx="3126581" cy="3955888"/>
      </dsp:txXfrm>
    </dsp:sp>
    <dsp:sp modelId="{98A28FFE-4C5B-2E4A-A40D-88E869E9D03A}">
      <dsp:nvSpPr>
        <dsp:cNvPr id="0" name=""/>
        <dsp:cNvSpPr/>
      </dsp:nvSpPr>
      <dsp:spPr>
        <a:xfrm>
          <a:off x="7131812" y="196891"/>
          <a:ext cx="3126581" cy="518400"/>
        </a:xfrm>
        <a:prstGeom prst="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Etomidate</a:t>
          </a:r>
        </a:p>
      </dsp:txBody>
      <dsp:txXfrm>
        <a:off x="7131812" y="196891"/>
        <a:ext cx="3126581" cy="518400"/>
      </dsp:txXfrm>
    </dsp:sp>
    <dsp:sp modelId="{9AF25259-4B13-DC43-89F3-5741C030B9B3}">
      <dsp:nvSpPr>
        <dsp:cNvPr id="0" name=""/>
        <dsp:cNvSpPr/>
      </dsp:nvSpPr>
      <dsp:spPr>
        <a:xfrm>
          <a:off x="7131812" y="715291"/>
          <a:ext cx="3126581" cy="3955888"/>
        </a:xfrm>
        <a:prstGeom prst="rect">
          <a:avLst/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Rapid induction with minimal cardiovascular effects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Fetal tissue perfusion well maintained, more rapid initiation of neonatal spontaneous breathing and greater fetal vitality at delivery compared to thiopental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Pain with IV injection without premeds, can have myoclonus or involuntary movements</a:t>
          </a:r>
        </a:p>
      </dsp:txBody>
      <dsp:txXfrm>
        <a:off x="7131812" y="715291"/>
        <a:ext cx="3126581" cy="39558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96AAB-2747-9F4B-9F94-6B142854FDAD}">
      <dsp:nvSpPr>
        <dsp:cNvPr id="0" name=""/>
        <dsp:cNvSpPr/>
      </dsp:nvSpPr>
      <dsp:spPr>
        <a:xfrm>
          <a:off x="50" y="85793"/>
          <a:ext cx="4795093" cy="13053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What age is considered neonates?</a:t>
          </a:r>
        </a:p>
      </dsp:txBody>
      <dsp:txXfrm>
        <a:off x="50" y="85793"/>
        <a:ext cx="4795093" cy="1305348"/>
      </dsp:txXfrm>
    </dsp:sp>
    <dsp:sp modelId="{379DB628-AE01-0C49-B5E3-98F46C628BC9}">
      <dsp:nvSpPr>
        <dsp:cNvPr id="0" name=""/>
        <dsp:cNvSpPr/>
      </dsp:nvSpPr>
      <dsp:spPr>
        <a:xfrm>
          <a:off x="50" y="1391141"/>
          <a:ext cx="4795093" cy="162504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358" tIns="197358" rIns="263144" bIns="296037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First 6 weeks of age</a:t>
          </a:r>
        </a:p>
      </dsp:txBody>
      <dsp:txXfrm>
        <a:off x="50" y="1391141"/>
        <a:ext cx="4795093" cy="1625040"/>
      </dsp:txXfrm>
    </dsp:sp>
    <dsp:sp modelId="{9E3028B3-BFBB-CC43-BEF1-B1E2FD33A29C}">
      <dsp:nvSpPr>
        <dsp:cNvPr id="0" name=""/>
        <dsp:cNvSpPr/>
      </dsp:nvSpPr>
      <dsp:spPr>
        <a:xfrm>
          <a:off x="5466456" y="85793"/>
          <a:ext cx="4795093" cy="13053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3144" tIns="150368" rIns="263144" bIns="150368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What age is considered pediatrics?</a:t>
          </a:r>
        </a:p>
      </dsp:txBody>
      <dsp:txXfrm>
        <a:off x="5466456" y="85793"/>
        <a:ext cx="4795093" cy="1305348"/>
      </dsp:txXfrm>
    </dsp:sp>
    <dsp:sp modelId="{EE427C7F-17AC-E642-AA00-CAAFAC74A4F1}">
      <dsp:nvSpPr>
        <dsp:cNvPr id="0" name=""/>
        <dsp:cNvSpPr/>
      </dsp:nvSpPr>
      <dsp:spPr>
        <a:xfrm>
          <a:off x="5466456" y="1391141"/>
          <a:ext cx="4795093" cy="162504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7358" tIns="197358" rIns="263144" bIns="296037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/>
            <a:t>6-12 weeks of age</a:t>
          </a:r>
        </a:p>
      </dsp:txBody>
      <dsp:txXfrm>
        <a:off x="5466456" y="1391141"/>
        <a:ext cx="4795093" cy="16250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2925FE-8033-A644-8005-2E3027C32D3C}">
      <dsp:nvSpPr>
        <dsp:cNvPr id="0" name=""/>
        <dsp:cNvSpPr/>
      </dsp:nvSpPr>
      <dsp:spPr>
        <a:xfrm>
          <a:off x="0" y="49179"/>
          <a:ext cx="6996224" cy="60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Low protein (hypoalbuminemia)</a:t>
          </a:r>
        </a:p>
      </dsp:txBody>
      <dsp:txXfrm>
        <a:off x="29700" y="78879"/>
        <a:ext cx="6936824" cy="549000"/>
      </dsp:txXfrm>
    </dsp:sp>
    <dsp:sp modelId="{6A31EA25-8491-3E48-A3B3-7C49A55DFA43}">
      <dsp:nvSpPr>
        <dsp:cNvPr id="0" name=""/>
        <dsp:cNvSpPr/>
      </dsp:nvSpPr>
      <dsp:spPr>
        <a:xfrm>
          <a:off x="0" y="657579"/>
          <a:ext cx="6996224" cy="941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13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Greater free active portion of protein-bound drugs increases response to these drugs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Barbiturates, ketamine, etomidate, NSAIDs</a:t>
          </a:r>
        </a:p>
      </dsp:txBody>
      <dsp:txXfrm>
        <a:off x="0" y="657579"/>
        <a:ext cx="6996224" cy="941850"/>
      </dsp:txXfrm>
    </dsp:sp>
    <dsp:sp modelId="{8FF1EF13-7EC1-4E4C-87A2-64903EFFAA60}">
      <dsp:nvSpPr>
        <dsp:cNvPr id="0" name=""/>
        <dsp:cNvSpPr/>
      </dsp:nvSpPr>
      <dsp:spPr>
        <a:xfrm>
          <a:off x="0" y="1599429"/>
          <a:ext cx="6996224" cy="608400"/>
        </a:xfrm>
        <a:prstGeom prst="roundRect">
          <a:avLst/>
        </a:prstGeom>
        <a:gradFill rotWithShape="0">
          <a:gsLst>
            <a:gs pos="0">
              <a:schemeClr val="accent2">
                <a:hueOff val="-2587972"/>
                <a:satOff val="11465"/>
                <a:lumOff val="-4216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2587972"/>
                <a:satOff val="11465"/>
                <a:lumOff val="-4216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2587972"/>
                <a:satOff val="11465"/>
                <a:lumOff val="-4216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Increased blood-brain barrier permeability</a:t>
          </a:r>
        </a:p>
      </dsp:txBody>
      <dsp:txXfrm>
        <a:off x="29700" y="1629129"/>
        <a:ext cx="6936824" cy="549000"/>
      </dsp:txXfrm>
    </dsp:sp>
    <dsp:sp modelId="{262436A2-DB05-B246-B032-6C90C1DA346D}">
      <dsp:nvSpPr>
        <dsp:cNvPr id="0" name=""/>
        <dsp:cNvSpPr/>
      </dsp:nvSpPr>
      <dsp:spPr>
        <a:xfrm>
          <a:off x="0" y="2207829"/>
          <a:ext cx="6996224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13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Larger percentage of drug dose can reach brain</a:t>
          </a:r>
        </a:p>
      </dsp:txBody>
      <dsp:txXfrm>
        <a:off x="0" y="2207829"/>
        <a:ext cx="6996224" cy="430560"/>
      </dsp:txXfrm>
    </dsp:sp>
    <dsp:sp modelId="{D2E0A86E-CABF-2648-993C-44CF4F066D4F}">
      <dsp:nvSpPr>
        <dsp:cNvPr id="0" name=""/>
        <dsp:cNvSpPr/>
      </dsp:nvSpPr>
      <dsp:spPr>
        <a:xfrm>
          <a:off x="0" y="2638390"/>
          <a:ext cx="6996224" cy="608400"/>
        </a:xfrm>
        <a:prstGeom prst="roundRect">
          <a:avLst/>
        </a:prstGeom>
        <a:gradFill rotWithShape="0">
          <a:gsLst>
            <a:gs pos="0">
              <a:schemeClr val="accent2">
                <a:hueOff val="-5175944"/>
                <a:satOff val="22930"/>
                <a:lumOff val="-8432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5175944"/>
                <a:satOff val="22930"/>
                <a:lumOff val="-8432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5175944"/>
                <a:satOff val="22930"/>
                <a:lumOff val="-8432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Centralized circulation</a:t>
          </a:r>
        </a:p>
      </dsp:txBody>
      <dsp:txXfrm>
        <a:off x="29700" y="2668090"/>
        <a:ext cx="6936824" cy="549000"/>
      </dsp:txXfrm>
    </dsp:sp>
    <dsp:sp modelId="{9211A808-4558-284F-80B7-95B2F6B1B654}">
      <dsp:nvSpPr>
        <dsp:cNvPr id="0" name=""/>
        <dsp:cNvSpPr/>
      </dsp:nvSpPr>
      <dsp:spPr>
        <a:xfrm>
          <a:off x="0" y="3246790"/>
          <a:ext cx="6996224" cy="941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13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Greater delivery of anesthetic drugs to highly perfused tissues like the brain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More susceptible to hypovolemia</a:t>
          </a:r>
        </a:p>
      </dsp:txBody>
      <dsp:txXfrm>
        <a:off x="0" y="3246790"/>
        <a:ext cx="6996224" cy="941850"/>
      </dsp:txXfrm>
    </dsp:sp>
    <dsp:sp modelId="{299294F1-8A5A-B548-8838-771CE2F392EF}">
      <dsp:nvSpPr>
        <dsp:cNvPr id="0" name=""/>
        <dsp:cNvSpPr/>
      </dsp:nvSpPr>
      <dsp:spPr>
        <a:xfrm>
          <a:off x="0" y="4188640"/>
          <a:ext cx="6996224" cy="608400"/>
        </a:xfrm>
        <a:prstGeom prst="roundRect">
          <a:avLst/>
        </a:prstGeom>
        <a:gradFill rotWithShape="0">
          <a:gsLst>
            <a:gs pos="0">
              <a:schemeClr val="accent2">
                <a:hueOff val="-7763915"/>
                <a:satOff val="34394"/>
                <a:lumOff val="-12648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7763915"/>
                <a:satOff val="34394"/>
                <a:lumOff val="-12648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7763915"/>
                <a:satOff val="34394"/>
                <a:lumOff val="-12648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Low body fat percentage</a:t>
          </a:r>
        </a:p>
      </dsp:txBody>
      <dsp:txXfrm>
        <a:off x="29700" y="4218340"/>
        <a:ext cx="6936824" cy="549000"/>
      </dsp:txXfrm>
    </dsp:sp>
    <dsp:sp modelId="{60640B6B-556D-C644-9E2C-70B208C9C078}">
      <dsp:nvSpPr>
        <dsp:cNvPr id="0" name=""/>
        <dsp:cNvSpPr/>
      </dsp:nvSpPr>
      <dsp:spPr>
        <a:xfrm>
          <a:off x="0" y="4797040"/>
          <a:ext cx="6996224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13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Smaller adipose tissue compartment for drug redistribution</a:t>
          </a:r>
        </a:p>
      </dsp:txBody>
      <dsp:txXfrm>
        <a:off x="0" y="4797040"/>
        <a:ext cx="6996224" cy="430560"/>
      </dsp:txXfrm>
    </dsp:sp>
    <dsp:sp modelId="{B2E6D168-0313-B545-BCA2-BB0BF95665FB}">
      <dsp:nvSpPr>
        <dsp:cNvPr id="0" name=""/>
        <dsp:cNvSpPr/>
      </dsp:nvSpPr>
      <dsp:spPr>
        <a:xfrm>
          <a:off x="0" y="5227600"/>
          <a:ext cx="6996224" cy="608400"/>
        </a:xfrm>
        <a:prstGeom prst="roundRect">
          <a:avLst/>
        </a:prstGeom>
        <a:gradFill rotWithShape="0">
          <a:gsLst>
            <a:gs pos="0">
              <a:schemeClr val="accent2">
                <a:hueOff val="-10351888"/>
                <a:satOff val="45859"/>
                <a:lumOff val="-16864"/>
                <a:alphaOff val="0"/>
                <a:tint val="97000"/>
                <a:satMod val="100000"/>
                <a:lumMod val="102000"/>
              </a:schemeClr>
            </a:gs>
            <a:gs pos="50000">
              <a:schemeClr val="accent2">
                <a:hueOff val="-10351888"/>
                <a:satOff val="45859"/>
                <a:lumOff val="-16864"/>
                <a:alphaOff val="0"/>
                <a:shade val="100000"/>
                <a:satMod val="103000"/>
                <a:lumMod val="100000"/>
              </a:schemeClr>
            </a:gs>
            <a:gs pos="100000">
              <a:schemeClr val="accent2">
                <a:hueOff val="-10351888"/>
                <a:satOff val="45859"/>
                <a:lumOff val="-16864"/>
                <a:alphaOff val="0"/>
                <a:shade val="93000"/>
                <a:satMod val="11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Immature thermoregulatory system</a:t>
          </a:r>
        </a:p>
      </dsp:txBody>
      <dsp:txXfrm>
        <a:off x="29700" y="5257300"/>
        <a:ext cx="6936824" cy="549000"/>
      </dsp:txXfrm>
    </dsp:sp>
    <dsp:sp modelId="{22807531-C70E-4C48-8453-B3EF9B67A39C}">
      <dsp:nvSpPr>
        <dsp:cNvPr id="0" name=""/>
        <dsp:cNvSpPr/>
      </dsp:nvSpPr>
      <dsp:spPr>
        <a:xfrm>
          <a:off x="0" y="5836000"/>
          <a:ext cx="6996224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2130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Susceptible to hypothermia</a:t>
          </a:r>
        </a:p>
      </dsp:txBody>
      <dsp:txXfrm>
        <a:off x="0" y="5836000"/>
        <a:ext cx="6996224" cy="43056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9F12A9-CA7C-B446-ACB4-3E97C3970388}">
      <dsp:nvSpPr>
        <dsp:cNvPr id="0" name=""/>
        <dsp:cNvSpPr/>
      </dsp:nvSpPr>
      <dsp:spPr>
        <a:xfrm>
          <a:off x="50" y="54255"/>
          <a:ext cx="4795093" cy="6048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Hepatic system</a:t>
          </a:r>
        </a:p>
      </dsp:txBody>
      <dsp:txXfrm>
        <a:off x="50" y="54255"/>
        <a:ext cx="4795093" cy="604800"/>
      </dsp:txXfrm>
    </dsp:sp>
    <dsp:sp modelId="{3F31CC14-400F-DB46-B5A5-24983A7250AC}">
      <dsp:nvSpPr>
        <dsp:cNvPr id="0" name=""/>
        <dsp:cNvSpPr/>
      </dsp:nvSpPr>
      <dsp:spPr>
        <a:xfrm>
          <a:off x="50" y="659055"/>
          <a:ext cx="4795093" cy="238866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 dirty="0"/>
            <a:t>Lower hepatic enzymatic activity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Prolonged duration of hepatically cleared drugs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May lead to prolonged recovery time</a:t>
          </a:r>
        </a:p>
      </dsp:txBody>
      <dsp:txXfrm>
        <a:off x="50" y="659055"/>
        <a:ext cx="4795093" cy="2388664"/>
      </dsp:txXfrm>
    </dsp:sp>
    <dsp:sp modelId="{70567CC3-03A1-7C40-A223-52A1A0A89A44}">
      <dsp:nvSpPr>
        <dsp:cNvPr id="0" name=""/>
        <dsp:cNvSpPr/>
      </dsp:nvSpPr>
      <dsp:spPr>
        <a:xfrm>
          <a:off x="5466456" y="54255"/>
          <a:ext cx="4795093" cy="60480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Renal system</a:t>
          </a:r>
        </a:p>
      </dsp:txBody>
      <dsp:txXfrm>
        <a:off x="5466456" y="54255"/>
        <a:ext cx="4795093" cy="604800"/>
      </dsp:txXfrm>
    </dsp:sp>
    <dsp:sp modelId="{2F8BEA0E-EF45-5240-9D8F-3D560926C01A}">
      <dsp:nvSpPr>
        <dsp:cNvPr id="0" name=""/>
        <dsp:cNvSpPr/>
      </dsp:nvSpPr>
      <dsp:spPr>
        <a:xfrm>
          <a:off x="5466456" y="659055"/>
          <a:ext cx="4795093" cy="238866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Lower GFR for first 2-3 weeks and slower tubular secretion for first 4-8 weeks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Prolonged duration of renally excreted drugs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Decreased tolerance to fluid load</a:t>
          </a:r>
        </a:p>
        <a:p>
          <a:pPr marL="457200" lvl="2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100" kern="1200"/>
            <a:t>May lead to prolonged recovery time</a:t>
          </a:r>
        </a:p>
      </dsp:txBody>
      <dsp:txXfrm>
        <a:off x="5466456" y="659055"/>
        <a:ext cx="4795093" cy="238866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D0223-4995-D747-AD9C-3F6DCA9350D4}">
      <dsp:nvSpPr>
        <dsp:cNvPr id="0" name=""/>
        <dsp:cNvSpPr/>
      </dsp:nvSpPr>
      <dsp:spPr>
        <a:xfrm>
          <a:off x="0" y="300"/>
          <a:ext cx="6151562" cy="9652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High metabolic rate with higher rate of oxygen consumption</a:t>
          </a:r>
        </a:p>
      </dsp:txBody>
      <dsp:txXfrm>
        <a:off x="47120" y="47420"/>
        <a:ext cx="6057322" cy="871010"/>
      </dsp:txXfrm>
    </dsp:sp>
    <dsp:sp modelId="{7B09387E-183C-5444-AD26-E569D6911FAD}">
      <dsp:nvSpPr>
        <dsp:cNvPr id="0" name=""/>
        <dsp:cNvSpPr/>
      </dsp:nvSpPr>
      <dsp:spPr>
        <a:xfrm>
          <a:off x="0" y="965550"/>
          <a:ext cx="6151562" cy="1190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12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 dirty="0"/>
            <a:t>Needs higher alveolar minute ventilation compared to adults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With increased ventilation, faster induction with inhalant anesthetics</a:t>
          </a:r>
        </a:p>
      </dsp:txBody>
      <dsp:txXfrm>
        <a:off x="0" y="965550"/>
        <a:ext cx="6151562" cy="1190250"/>
      </dsp:txXfrm>
    </dsp:sp>
    <dsp:sp modelId="{7A64F60C-AAA8-F144-B37B-BD1E54EB33A9}">
      <dsp:nvSpPr>
        <dsp:cNvPr id="0" name=""/>
        <dsp:cNvSpPr/>
      </dsp:nvSpPr>
      <dsp:spPr>
        <a:xfrm>
          <a:off x="0" y="2155800"/>
          <a:ext cx="6151562" cy="9652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Decreased pulmonary function reserve</a:t>
          </a:r>
        </a:p>
      </dsp:txBody>
      <dsp:txXfrm>
        <a:off x="47120" y="2202920"/>
        <a:ext cx="6057322" cy="871010"/>
      </dsp:txXfrm>
    </dsp:sp>
    <dsp:sp modelId="{E8782491-21EB-4041-B53C-35B0C0883F47}">
      <dsp:nvSpPr>
        <dsp:cNvPr id="0" name=""/>
        <dsp:cNvSpPr/>
      </dsp:nvSpPr>
      <dsp:spPr>
        <a:xfrm>
          <a:off x="0" y="3121050"/>
          <a:ext cx="6151562" cy="59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12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Increased risk of hypoxia during apnea or airway obstruction</a:t>
          </a:r>
        </a:p>
      </dsp:txBody>
      <dsp:txXfrm>
        <a:off x="0" y="3121050"/>
        <a:ext cx="6151562" cy="595125"/>
      </dsp:txXfrm>
    </dsp:sp>
    <dsp:sp modelId="{7B9A05DE-70A3-8C4C-9CEA-B3E7EFFD9C24}">
      <dsp:nvSpPr>
        <dsp:cNvPr id="0" name=""/>
        <dsp:cNvSpPr/>
      </dsp:nvSpPr>
      <dsp:spPr>
        <a:xfrm>
          <a:off x="0" y="3716175"/>
          <a:ext cx="6151562" cy="9652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Pliable rib cage</a:t>
          </a:r>
        </a:p>
      </dsp:txBody>
      <dsp:txXfrm>
        <a:off x="47120" y="3763295"/>
        <a:ext cx="6057322" cy="871010"/>
      </dsp:txXfrm>
    </dsp:sp>
    <dsp:sp modelId="{D89CD7D2-F49A-6844-BFEE-0C190ABECD34}">
      <dsp:nvSpPr>
        <dsp:cNvPr id="0" name=""/>
        <dsp:cNvSpPr/>
      </dsp:nvSpPr>
      <dsp:spPr>
        <a:xfrm>
          <a:off x="0" y="4681425"/>
          <a:ext cx="6151562" cy="5951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312" tIns="31750" rIns="177800" bIns="3175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000" kern="1200"/>
            <a:t>Less efficient ventilation and greater work of breathing</a:t>
          </a:r>
        </a:p>
      </dsp:txBody>
      <dsp:txXfrm>
        <a:off x="0" y="4681425"/>
        <a:ext cx="6151562" cy="59512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ABC60B-7E30-BF46-BBDB-CBE467148826}">
      <dsp:nvSpPr>
        <dsp:cNvPr id="0" name=""/>
        <dsp:cNvSpPr/>
      </dsp:nvSpPr>
      <dsp:spPr>
        <a:xfrm>
          <a:off x="5390" y="717146"/>
          <a:ext cx="2066275" cy="42074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Opioids</a:t>
          </a:r>
        </a:p>
      </dsp:txBody>
      <dsp:txXfrm>
        <a:off x="5390" y="717146"/>
        <a:ext cx="2066275" cy="420742"/>
      </dsp:txXfrm>
    </dsp:sp>
    <dsp:sp modelId="{BDAE7EA6-CC9E-2341-88F3-AE43CBCF0FFA}">
      <dsp:nvSpPr>
        <dsp:cNvPr id="0" name=""/>
        <dsp:cNvSpPr/>
      </dsp:nvSpPr>
      <dsp:spPr>
        <a:xfrm>
          <a:off x="5390" y="1137889"/>
          <a:ext cx="2066275" cy="20422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Reversible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Good sedation and analgesia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Selection based on level of analgesia required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Morphine in less than 1 month puppy causes more respiratory depression than fentanyl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Buprenorphine/butorphanol minimal cardiac and respiratory effects</a:t>
          </a:r>
        </a:p>
      </dsp:txBody>
      <dsp:txXfrm>
        <a:off x="5390" y="1137889"/>
        <a:ext cx="2066275" cy="2042280"/>
      </dsp:txXfrm>
    </dsp:sp>
    <dsp:sp modelId="{4F555422-2864-2E47-BFFC-74A21D17CBB7}">
      <dsp:nvSpPr>
        <dsp:cNvPr id="0" name=""/>
        <dsp:cNvSpPr/>
      </dsp:nvSpPr>
      <dsp:spPr>
        <a:xfrm>
          <a:off x="2360944" y="717146"/>
          <a:ext cx="2066275" cy="420742"/>
        </a:xfrm>
        <a:prstGeom prst="rect">
          <a:avLst/>
        </a:prstGeom>
        <a:solidFill>
          <a:schemeClr val="accent2">
            <a:hueOff val="-2587972"/>
            <a:satOff val="11465"/>
            <a:lumOff val="-4216"/>
            <a:alphaOff val="0"/>
          </a:schemeClr>
        </a:solidFill>
        <a:ln w="12700" cap="flat" cmpd="sng" algn="ctr">
          <a:solidFill>
            <a:schemeClr val="accent2">
              <a:hueOff val="-2587972"/>
              <a:satOff val="11465"/>
              <a:lumOff val="-42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Benzodiazepines</a:t>
          </a:r>
        </a:p>
      </dsp:txBody>
      <dsp:txXfrm>
        <a:off x="2360944" y="717146"/>
        <a:ext cx="2066275" cy="420742"/>
      </dsp:txXfrm>
    </dsp:sp>
    <dsp:sp modelId="{697EC04C-7181-2743-85C4-A40BC1CB0633}">
      <dsp:nvSpPr>
        <dsp:cNvPr id="0" name=""/>
        <dsp:cNvSpPr/>
      </dsp:nvSpPr>
      <dsp:spPr>
        <a:xfrm>
          <a:off x="2360944" y="1137889"/>
          <a:ext cx="2066275" cy="2042280"/>
        </a:xfrm>
        <a:prstGeom prst="rect">
          <a:avLst/>
        </a:prstGeom>
        <a:solidFill>
          <a:schemeClr val="accent2">
            <a:tint val="40000"/>
            <a:alpha val="90000"/>
            <a:hueOff val="-2736497"/>
            <a:satOff val="7830"/>
            <a:lumOff val="-521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2736497"/>
              <a:satOff val="7830"/>
              <a:lumOff val="-52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Reversible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No analgesia effects, so consider in combination with other medications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Minimal cardiac and respiratory depression</a:t>
          </a:r>
        </a:p>
      </dsp:txBody>
      <dsp:txXfrm>
        <a:off x="2360944" y="1137889"/>
        <a:ext cx="2066275" cy="2042280"/>
      </dsp:txXfrm>
    </dsp:sp>
    <dsp:sp modelId="{B4EF8856-7638-7E4A-8751-5EEA4B1E1A48}">
      <dsp:nvSpPr>
        <dsp:cNvPr id="0" name=""/>
        <dsp:cNvSpPr/>
      </dsp:nvSpPr>
      <dsp:spPr>
        <a:xfrm>
          <a:off x="4716498" y="717146"/>
          <a:ext cx="2066275" cy="420742"/>
        </a:xfrm>
        <a:prstGeom prst="rect">
          <a:avLst/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accent2">
              <a:hueOff val="-5175944"/>
              <a:satOff val="22930"/>
              <a:lumOff val="-84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Alpha 2 adrenergic receptor agonists</a:t>
          </a:r>
        </a:p>
      </dsp:txBody>
      <dsp:txXfrm>
        <a:off x="4716498" y="717146"/>
        <a:ext cx="2066275" cy="420742"/>
      </dsp:txXfrm>
    </dsp:sp>
    <dsp:sp modelId="{DB1C13B2-D1C0-504C-B44E-6A81EFAE021B}">
      <dsp:nvSpPr>
        <dsp:cNvPr id="0" name=""/>
        <dsp:cNvSpPr/>
      </dsp:nvSpPr>
      <dsp:spPr>
        <a:xfrm>
          <a:off x="4716498" y="1137889"/>
          <a:ext cx="2066275" cy="2042280"/>
        </a:xfrm>
        <a:prstGeom prst="rect">
          <a:avLst/>
        </a:prstGeom>
        <a:solidFill>
          <a:schemeClr val="accent2">
            <a:tint val="40000"/>
            <a:alpha val="90000"/>
            <a:hueOff val="-5472993"/>
            <a:satOff val="15661"/>
            <a:lumOff val="-1042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5472993"/>
              <a:satOff val="15661"/>
              <a:lumOff val="-10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Reversible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Good sedation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Significant cardiovascular effects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/>
            <a:t>Increased peripheral vascular resistance, bradycardia, decreased cardiac output</a:t>
          </a:r>
        </a:p>
      </dsp:txBody>
      <dsp:txXfrm>
        <a:off x="4716498" y="1137889"/>
        <a:ext cx="2066275" cy="2042280"/>
      </dsp:txXfrm>
    </dsp:sp>
    <dsp:sp modelId="{E377A753-9A7B-9543-9C30-A70AEBB80E93}">
      <dsp:nvSpPr>
        <dsp:cNvPr id="0" name=""/>
        <dsp:cNvSpPr/>
      </dsp:nvSpPr>
      <dsp:spPr>
        <a:xfrm>
          <a:off x="7072052" y="717146"/>
          <a:ext cx="2066275" cy="420742"/>
        </a:xfrm>
        <a:prstGeom prst="rect">
          <a:avLst/>
        </a:prstGeom>
        <a:solidFill>
          <a:schemeClr val="accent2">
            <a:hueOff val="-7763915"/>
            <a:satOff val="34394"/>
            <a:lumOff val="-12648"/>
            <a:alphaOff val="0"/>
          </a:schemeClr>
        </a:solidFill>
        <a:ln w="12700" cap="flat" cmpd="sng" algn="ctr">
          <a:solidFill>
            <a:schemeClr val="accent2">
              <a:hueOff val="-7763915"/>
              <a:satOff val="34394"/>
              <a:lumOff val="-126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/>
            <a:t>Acepromazine</a:t>
          </a:r>
        </a:p>
      </dsp:txBody>
      <dsp:txXfrm>
        <a:off x="7072052" y="717146"/>
        <a:ext cx="2066275" cy="420742"/>
      </dsp:txXfrm>
    </dsp:sp>
    <dsp:sp modelId="{CC88A246-9B3F-AC4C-B34D-6BF468D83D6C}">
      <dsp:nvSpPr>
        <dsp:cNvPr id="0" name=""/>
        <dsp:cNvSpPr/>
      </dsp:nvSpPr>
      <dsp:spPr>
        <a:xfrm>
          <a:off x="7072052" y="1137889"/>
          <a:ext cx="2066275" cy="2042280"/>
        </a:xfrm>
        <a:prstGeom prst="rect">
          <a:avLst/>
        </a:prstGeom>
        <a:solidFill>
          <a:schemeClr val="accent2">
            <a:tint val="40000"/>
            <a:alpha val="90000"/>
            <a:hueOff val="-8209490"/>
            <a:satOff val="23491"/>
            <a:lumOff val="-156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209490"/>
              <a:satOff val="23491"/>
              <a:lumOff val="-15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Not reversible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Good sedation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Significant cardiovascular effects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Hypotension and vasodilation worsening hypothermia</a:t>
          </a:r>
        </a:p>
      </dsp:txBody>
      <dsp:txXfrm>
        <a:off x="7072052" y="1137889"/>
        <a:ext cx="2066275" cy="2042280"/>
      </dsp:txXfrm>
    </dsp:sp>
    <dsp:sp modelId="{C5CF13F7-446B-EE43-8E58-58F25074EDD2}">
      <dsp:nvSpPr>
        <dsp:cNvPr id="0" name=""/>
        <dsp:cNvSpPr/>
      </dsp:nvSpPr>
      <dsp:spPr>
        <a:xfrm>
          <a:off x="9427607" y="717146"/>
          <a:ext cx="2066275" cy="420742"/>
        </a:xfrm>
        <a:prstGeom prst="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accent2">
              <a:hueOff val="-10351888"/>
              <a:satOff val="45859"/>
              <a:lumOff val="-168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Local/regional blocks</a:t>
          </a:r>
        </a:p>
      </dsp:txBody>
      <dsp:txXfrm>
        <a:off x="9427607" y="717146"/>
        <a:ext cx="2066275" cy="420742"/>
      </dsp:txXfrm>
    </dsp:sp>
    <dsp:sp modelId="{190363DC-1A8C-5240-A89A-3AD24BB9278A}">
      <dsp:nvSpPr>
        <dsp:cNvPr id="0" name=""/>
        <dsp:cNvSpPr/>
      </dsp:nvSpPr>
      <dsp:spPr>
        <a:xfrm>
          <a:off x="9427607" y="1137889"/>
          <a:ext cx="2066275" cy="2042280"/>
        </a:xfrm>
        <a:prstGeom prst="rect">
          <a:avLst/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Helps provide analgesia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kern="1200" dirty="0"/>
            <a:t>Reduces general anesthesia</a:t>
          </a:r>
        </a:p>
      </dsp:txBody>
      <dsp:txXfrm>
        <a:off x="9427607" y="1137889"/>
        <a:ext cx="2066275" cy="20422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6154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284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70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5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7822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065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938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87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416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11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2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3742A24-2F15-814A-AB82-64F575D64247}" type="datetimeFigureOut">
              <a:rPr lang="en-US" smtClean="0"/>
              <a:t>11/11/19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CCBA745-7D37-6C47-A601-6C91F4D4C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315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16ABD-8C88-3447-8FFC-C57EB4341F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Anesthesia Case Examples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F876EC-FDDC-7D41-9073-6005E2EE19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Victoria Chu</a:t>
            </a:r>
          </a:p>
        </p:txBody>
      </p:sp>
    </p:spTree>
    <p:extLst>
      <p:ext uri="{BB962C8B-B14F-4D97-AF65-F5344CB8AC3E}">
        <p14:creationId xmlns:p14="http://schemas.microsoft.com/office/powerpoint/2010/main" val="1899783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F61E9-2898-E74C-B70B-C743027AA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2219" y="964692"/>
            <a:ext cx="9684326" cy="1188720"/>
          </a:xfrm>
        </p:spPr>
        <p:txBody>
          <a:bodyPr/>
          <a:lstStyle/>
          <a:p>
            <a:r>
              <a:rPr lang="en-US" dirty="0"/>
              <a:t>General Anesthesia during Pregnancy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9826A-E127-CA46-A59C-C732DDCD01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trimester</a:t>
            </a:r>
          </a:p>
          <a:p>
            <a:pPr lvl="1"/>
            <a:r>
              <a:rPr lang="en-US" dirty="0"/>
              <a:t>Fetal teratogenesis, spontaneous abortion, fetal death</a:t>
            </a:r>
          </a:p>
          <a:p>
            <a:r>
              <a:rPr lang="en-US" dirty="0"/>
              <a:t>Middle trimester</a:t>
            </a:r>
          </a:p>
          <a:p>
            <a:pPr lvl="1"/>
            <a:r>
              <a:rPr lang="en-US" dirty="0"/>
              <a:t>Safest period of gestation</a:t>
            </a:r>
          </a:p>
          <a:p>
            <a:pPr lvl="1"/>
            <a:r>
              <a:rPr lang="en-US" dirty="0"/>
              <a:t>Reports of spontaneous abortion and fetal death</a:t>
            </a:r>
          </a:p>
          <a:p>
            <a:r>
              <a:rPr lang="en-US" dirty="0"/>
              <a:t>Final trimester</a:t>
            </a:r>
          </a:p>
          <a:p>
            <a:pPr lvl="1"/>
            <a:r>
              <a:rPr lang="en-US" dirty="0"/>
              <a:t>Premature labor and fetal death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798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ECCAB4-445D-3B4D-A22D-AA90EEDBB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286000"/>
            <a:ext cx="8991600" cy="1828800"/>
          </a:xfrm>
          <a:noFill/>
          <a:ln>
            <a:solidFill>
              <a:schemeClr val="tx1"/>
            </a:solidFill>
          </a:ln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 kern="1200" cap="all" spc="2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Premedication Drugs do you want to consider? What are some Pros/Cons?</a:t>
            </a:r>
          </a:p>
        </p:txBody>
      </p:sp>
    </p:spTree>
    <p:extLst>
      <p:ext uri="{BB962C8B-B14F-4D97-AF65-F5344CB8AC3E}">
        <p14:creationId xmlns:p14="http://schemas.microsoft.com/office/powerpoint/2010/main" val="21871116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90448-47AB-C749-995E-3F012BC2A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1238"/>
            <a:ext cx="7729728" cy="1188720"/>
          </a:xfrm>
        </p:spPr>
        <p:txBody>
          <a:bodyPr/>
          <a:lstStyle/>
          <a:p>
            <a:r>
              <a:rPr lang="en-US" dirty="0"/>
              <a:t>C-section Anesthetic Drugs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93A6D-EE85-2744-91F0-D24EB7F1A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5907" y="1878008"/>
            <a:ext cx="10015870" cy="4638754"/>
          </a:xfrm>
        </p:spPr>
        <p:txBody>
          <a:bodyPr>
            <a:normAutofit/>
          </a:bodyPr>
          <a:lstStyle/>
          <a:p>
            <a:r>
              <a:rPr lang="en-US" sz="2800" dirty="0"/>
              <a:t>Tranquilizers and sedatives have long duration of action and should not be routinely used</a:t>
            </a:r>
          </a:p>
          <a:p>
            <a:pPr lvl="1"/>
            <a:r>
              <a:rPr lang="en-US" sz="2400" dirty="0"/>
              <a:t>Acepromazine: maternal and fetal depression even at low doses</a:t>
            </a:r>
          </a:p>
          <a:p>
            <a:pPr lvl="1"/>
            <a:r>
              <a:rPr lang="en-US" sz="2400" dirty="0"/>
              <a:t>Benzodiazepines: neonatal depression with absence of vocalization, apnea, hypothermia immediately following birth</a:t>
            </a:r>
          </a:p>
          <a:p>
            <a:pPr lvl="1"/>
            <a:r>
              <a:rPr lang="en-US" sz="2400" dirty="0"/>
              <a:t>Alpha 2 adrenergic agonists</a:t>
            </a:r>
          </a:p>
          <a:p>
            <a:pPr lvl="2"/>
            <a:r>
              <a:rPr lang="en-US" sz="2400" dirty="0"/>
              <a:t>Ketamine/xylazine decreased tissue perfusion from cardiopulmonary changes, so should not be used in dogs</a:t>
            </a:r>
          </a:p>
          <a:p>
            <a:pPr lvl="2"/>
            <a:r>
              <a:rPr lang="en-US" sz="2400" dirty="0" err="1"/>
              <a:t>Demedetomidine</a:t>
            </a:r>
            <a:r>
              <a:rPr lang="en-US" sz="2400" dirty="0"/>
              <a:t>: no studies on effect on pregnancy or parturition </a:t>
            </a:r>
          </a:p>
        </p:txBody>
      </p:sp>
    </p:spTree>
    <p:extLst>
      <p:ext uri="{BB962C8B-B14F-4D97-AF65-F5344CB8AC3E}">
        <p14:creationId xmlns:p14="http://schemas.microsoft.com/office/powerpoint/2010/main" val="1136016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19C8F-0E0B-0C47-815E-DCB3A1E12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218" y="1953492"/>
            <a:ext cx="10709564" cy="4563271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Rapidly cross placenta</a:t>
            </a:r>
          </a:p>
          <a:p>
            <a:pPr lvl="1"/>
            <a:r>
              <a:rPr lang="en-US" dirty="0"/>
              <a:t>Causes neonatal respiratory and neurobehavioral depression</a:t>
            </a:r>
          </a:p>
          <a:p>
            <a:pPr lvl="1"/>
            <a:r>
              <a:rPr lang="en-US" dirty="0"/>
              <a:t>Choice based on desired duration of opioid action</a:t>
            </a:r>
          </a:p>
          <a:p>
            <a:pPr lvl="1"/>
            <a:r>
              <a:rPr lang="en-US" dirty="0"/>
              <a:t>Common </a:t>
            </a:r>
            <a:r>
              <a:rPr lang="el-GR" dirty="0"/>
              <a:t>μ‐</a:t>
            </a:r>
            <a:r>
              <a:rPr lang="en-US" dirty="0"/>
              <a:t>opioid receptor agonists morphine, fentanyl, oxymorphone, hydromorphone, methadone</a:t>
            </a:r>
          </a:p>
          <a:p>
            <a:pPr lvl="1"/>
            <a:r>
              <a:rPr lang="en-US" dirty="0"/>
              <a:t>Mixed or partial agonists </a:t>
            </a:r>
          </a:p>
          <a:p>
            <a:pPr lvl="2"/>
            <a:r>
              <a:rPr lang="en-US" dirty="0"/>
              <a:t>Less respiratory depression</a:t>
            </a:r>
          </a:p>
          <a:p>
            <a:pPr lvl="2"/>
            <a:r>
              <a:rPr lang="en-US" dirty="0"/>
              <a:t>Butorphanol mild to moderate sedation with mild analgesia</a:t>
            </a:r>
          </a:p>
          <a:p>
            <a:pPr lvl="2"/>
            <a:r>
              <a:rPr lang="en-US" dirty="0"/>
              <a:t>Buprenorphine mild sedation with good analgesia</a:t>
            </a:r>
          </a:p>
          <a:p>
            <a:pPr lvl="1"/>
            <a:r>
              <a:rPr lang="en-US" dirty="0"/>
              <a:t>Reversible with antagonists</a:t>
            </a:r>
          </a:p>
          <a:p>
            <a:pPr lvl="2"/>
            <a:r>
              <a:rPr lang="en-US" dirty="0"/>
              <a:t>Naloxone 0.04mg/kg IV</a:t>
            </a:r>
          </a:p>
          <a:p>
            <a:pPr lvl="2"/>
            <a:r>
              <a:rPr lang="en-US" dirty="0"/>
              <a:t>Although it rapidly crosses placenta, recommend administering directly to neonates post delivery</a:t>
            </a:r>
          </a:p>
          <a:p>
            <a:pPr lvl="2"/>
            <a:r>
              <a:rPr lang="en-US" dirty="0"/>
              <a:t>Additional doses may need to be given</a:t>
            </a:r>
          </a:p>
          <a:p>
            <a:pPr lvl="2"/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34D542-E4A9-F84B-BFA4-3831A1DAD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41237"/>
            <a:ext cx="7729728" cy="1188720"/>
          </a:xfrm>
        </p:spPr>
        <p:txBody>
          <a:bodyPr/>
          <a:lstStyle/>
          <a:p>
            <a:r>
              <a:rPr lang="en-US" dirty="0"/>
              <a:t>Opioids</a:t>
            </a:r>
          </a:p>
        </p:txBody>
      </p:sp>
    </p:spTree>
    <p:extLst>
      <p:ext uri="{BB962C8B-B14F-4D97-AF65-F5344CB8AC3E}">
        <p14:creationId xmlns:p14="http://schemas.microsoft.com/office/powerpoint/2010/main" val="2965663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90357-2D69-8A4A-8B65-58DE396C8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99673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Induction agents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EBC937-B9B0-4128-98B6-5A17FEFE4F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1055075"/>
              </p:ext>
            </p:extLst>
          </p:nvPr>
        </p:nvGraphicFramePr>
        <p:xfrm>
          <a:off x="965201" y="1690255"/>
          <a:ext cx="10261600" cy="4868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33820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09753-CDA1-A94E-8DD8-D7FD8C5EB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01782"/>
            <a:ext cx="7729728" cy="1188720"/>
          </a:xfrm>
        </p:spPr>
        <p:txBody>
          <a:bodyPr/>
          <a:lstStyle/>
          <a:p>
            <a:r>
              <a:rPr lang="en-US" dirty="0"/>
              <a:t>Local anesthetics: </a:t>
            </a:r>
            <a:r>
              <a:rPr lang="en-US" dirty="0" err="1"/>
              <a:t>EPidurals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1FDE3-2A47-8445-BCE0-D1C2C69E9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8365" y="1925782"/>
            <a:ext cx="10210800" cy="4530436"/>
          </a:xfrm>
        </p:spPr>
        <p:txBody>
          <a:bodyPr>
            <a:normAutofit/>
          </a:bodyPr>
          <a:lstStyle/>
          <a:p>
            <a:r>
              <a:rPr lang="en-US" dirty="0"/>
              <a:t>Amide derivatives: lidocaine, mepivacaine, bupivacaine, ropivacaine</a:t>
            </a:r>
          </a:p>
          <a:p>
            <a:pPr lvl="1"/>
            <a:r>
              <a:rPr lang="en-US" dirty="0"/>
              <a:t>Metabolized by hepatic microsomal enzymes</a:t>
            </a:r>
          </a:p>
          <a:p>
            <a:pPr lvl="1"/>
            <a:r>
              <a:rPr lang="en-US" dirty="0"/>
              <a:t>After absorption from infection site, blood levels decrease but can still reach significant concentrations in fetus</a:t>
            </a:r>
          </a:p>
          <a:p>
            <a:pPr lvl="1"/>
            <a:r>
              <a:rPr lang="en-US" dirty="0"/>
              <a:t>Neonatal </a:t>
            </a:r>
            <a:r>
              <a:rPr lang="en-US" dirty="0" err="1"/>
              <a:t>concetration</a:t>
            </a:r>
            <a:r>
              <a:rPr lang="en-US" dirty="0"/>
              <a:t> &gt;3 ug/mL of lidocaine can cause neonatal depression</a:t>
            </a:r>
          </a:p>
          <a:p>
            <a:r>
              <a:rPr lang="en-US" dirty="0"/>
              <a:t>With epidural injection, maternal hypotension and decreased uteroplacental perfusion may occur from sympathetic blockade</a:t>
            </a:r>
          </a:p>
          <a:p>
            <a:pPr lvl="1"/>
            <a:r>
              <a:rPr lang="en-US" dirty="0"/>
              <a:t>Vasopressors to treat maternal </a:t>
            </a:r>
            <a:r>
              <a:rPr lang="en-US" dirty="0" err="1"/>
              <a:t>hypotention</a:t>
            </a:r>
            <a:endParaRPr lang="en-US" dirty="0"/>
          </a:p>
          <a:p>
            <a:pPr lvl="1"/>
            <a:r>
              <a:rPr lang="en-US" dirty="0"/>
              <a:t>IV fluids to offset increased capacity of vascular system</a:t>
            </a:r>
          </a:p>
          <a:p>
            <a:r>
              <a:rPr lang="en-US" dirty="0"/>
              <a:t>Short‐acting local anes­thetic (2% lidocaine) is administered at a dose of 1 mL per 3.25–4.5 kg of body weight in the epidural space to provide surgical site anesthesia. </a:t>
            </a:r>
          </a:p>
          <a:p>
            <a:r>
              <a:rPr lang="en-US" dirty="0"/>
              <a:t>In recent years, epidurally administered drugs, including lidocaine and bupivacaine in a 1:1 volumetric mixture, have provided extended duration of surgical anesthesia and pain management in the early recovery period.</a:t>
            </a:r>
          </a:p>
        </p:txBody>
      </p:sp>
    </p:spTree>
    <p:extLst>
      <p:ext uri="{BB962C8B-B14F-4D97-AF65-F5344CB8AC3E}">
        <p14:creationId xmlns:p14="http://schemas.microsoft.com/office/powerpoint/2010/main" val="2915098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A3DF2-2E90-A44A-837D-E7798E6BB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anesthesia: Inhalants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6347C-74E0-A34E-8C79-615CB9266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Preoxygenation and oxygenation during procedure important to improve fetal oxygenation</a:t>
            </a:r>
          </a:p>
          <a:p>
            <a:r>
              <a:rPr lang="en-US" dirty="0"/>
              <a:t>Pros:</a:t>
            </a:r>
          </a:p>
          <a:p>
            <a:pPr lvl="1"/>
            <a:r>
              <a:rPr lang="en-US" dirty="0"/>
              <a:t>Speed and ease of induction</a:t>
            </a:r>
          </a:p>
          <a:p>
            <a:pPr lvl="1"/>
            <a:r>
              <a:rPr lang="en-US" dirty="0"/>
              <a:t>Reliability</a:t>
            </a:r>
          </a:p>
          <a:p>
            <a:pPr lvl="1"/>
            <a:r>
              <a:rPr lang="en-US" dirty="0"/>
              <a:t>Control of airway with intubation</a:t>
            </a:r>
          </a:p>
          <a:p>
            <a:r>
              <a:rPr lang="en-US" dirty="0"/>
              <a:t>Cons:</a:t>
            </a:r>
          </a:p>
          <a:p>
            <a:pPr lvl="1"/>
            <a:r>
              <a:rPr lang="en-US" dirty="0"/>
              <a:t>Neonatal depression</a:t>
            </a:r>
          </a:p>
          <a:p>
            <a:pPr lvl="1"/>
            <a:r>
              <a:rPr lang="en-US" dirty="0"/>
              <a:t>Inadequate plane leads to catecholamine release with hypertension and decreased uteroplacental perfusion</a:t>
            </a:r>
          </a:p>
        </p:txBody>
      </p:sp>
    </p:spTree>
    <p:extLst>
      <p:ext uri="{BB962C8B-B14F-4D97-AF65-F5344CB8AC3E}">
        <p14:creationId xmlns:p14="http://schemas.microsoft.com/office/powerpoint/2010/main" val="2235578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E6306-A965-264C-B54B-7C00BDFA3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4657345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400" dirty="0"/>
              <a:t>Harley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BC43B1-46BC-8841-AD58-A881A0D3D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4672" y="2640692"/>
            <a:ext cx="4566114" cy="1552936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1.5 month old male intact </a:t>
            </a:r>
          </a:p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German Shepherd</a:t>
            </a:r>
          </a:p>
          <a:p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Diagnosis: PDA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D1D9D39-4642-734B-8C9B-2A07D598E8C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3530" r="28559"/>
          <a:stretch/>
        </p:blipFill>
        <p:spPr>
          <a:xfrm>
            <a:off x="7534654" y="10"/>
            <a:ext cx="465734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732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0FC2D9B-BFA6-3C4B-8190-6630AC48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Neonatal/Pediatric Anesthesia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8AFA2B83-321A-4618-A454-3C052BFA64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2493593"/>
              </p:ext>
            </p:extLst>
          </p:nvPr>
        </p:nvGraphicFramePr>
        <p:xfrm>
          <a:off x="965201" y="2638425"/>
          <a:ext cx="10261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36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0B96AAB-2747-9F4B-9F94-6B142854FD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E0B96AAB-2747-9F4B-9F94-6B142854FD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79DB628-AE01-0C49-B5E3-98F46C628B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379DB628-AE01-0C49-B5E3-98F46C628B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9E3028B3-BFBB-CC43-BEF1-B1E2FD33A2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9E3028B3-BFBB-CC43-BEF1-B1E2FD33A2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E427C7F-17AC-E642-AA00-CAAFAC74A4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EE427C7F-17AC-E642-AA00-CAAFAC74A4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8DCDFA-6D78-AD42-A3E7-2A686FEC7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434" y="115614"/>
            <a:ext cx="11214538" cy="151348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Marion" panose="02020502060400020003" pitchFamily="18" charset="77"/>
                <a:cs typeface="Bangla MN" pitchFamily="2" charset="0"/>
              </a:rPr>
              <a:t>Name some physiologic differences in neonates that can result in changes to pharmacokinetics and pharmacodynamics that alter drug interactions?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B7DBC-7D8B-8042-8839-85D2C65FDE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1434" y="1912883"/>
            <a:ext cx="5654566" cy="4698124"/>
          </a:xfrm>
        </p:spPr>
        <p:txBody>
          <a:bodyPr>
            <a:normAutofit/>
          </a:bodyPr>
          <a:lstStyle/>
          <a:p>
            <a:r>
              <a:rPr lang="en-US" dirty="0"/>
              <a:t>General characteristics</a:t>
            </a:r>
          </a:p>
          <a:p>
            <a:pPr lvl="1"/>
            <a:r>
              <a:rPr lang="en-US" dirty="0"/>
              <a:t>Low protein (hypoalbuminemia)</a:t>
            </a:r>
          </a:p>
          <a:p>
            <a:pPr lvl="1"/>
            <a:r>
              <a:rPr lang="en-US" dirty="0"/>
              <a:t>Increased blood-brain barrier permeability</a:t>
            </a:r>
          </a:p>
          <a:p>
            <a:pPr lvl="1"/>
            <a:r>
              <a:rPr lang="en-US" dirty="0"/>
              <a:t>Centralized circulation</a:t>
            </a:r>
          </a:p>
          <a:p>
            <a:pPr lvl="1"/>
            <a:r>
              <a:rPr lang="en-US" dirty="0"/>
              <a:t>Low body fat percentage</a:t>
            </a:r>
          </a:p>
          <a:p>
            <a:pPr lvl="1"/>
            <a:r>
              <a:rPr lang="en-US" dirty="0"/>
              <a:t>Immature thermoregulatory system</a:t>
            </a:r>
          </a:p>
          <a:p>
            <a:pPr lvl="1"/>
            <a:endParaRPr lang="en-US" dirty="0"/>
          </a:p>
          <a:p>
            <a:r>
              <a:rPr lang="en-US" dirty="0"/>
              <a:t>Hepatic system</a:t>
            </a:r>
          </a:p>
          <a:p>
            <a:pPr lvl="1"/>
            <a:r>
              <a:rPr lang="en-US" dirty="0"/>
              <a:t>Immature hepatic function</a:t>
            </a:r>
          </a:p>
          <a:p>
            <a:pPr lvl="1"/>
            <a:endParaRPr lang="en-US" dirty="0"/>
          </a:p>
          <a:p>
            <a:r>
              <a:rPr lang="en-US" dirty="0"/>
              <a:t>Renal system</a:t>
            </a:r>
          </a:p>
          <a:p>
            <a:pPr lvl="1"/>
            <a:r>
              <a:rPr lang="en-US" dirty="0"/>
              <a:t>Immature renal function (lower GFR)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60BD7-591E-1543-A3AF-108157C28E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8315" y="1912884"/>
            <a:ext cx="5317657" cy="4698124"/>
          </a:xfrm>
        </p:spPr>
        <p:txBody>
          <a:bodyPr>
            <a:normAutofit/>
          </a:bodyPr>
          <a:lstStyle/>
          <a:p>
            <a:r>
              <a:rPr lang="en-US" dirty="0"/>
              <a:t>Respiratory system</a:t>
            </a:r>
          </a:p>
          <a:p>
            <a:pPr lvl="1"/>
            <a:r>
              <a:rPr lang="en-US" dirty="0"/>
              <a:t>High metabolic rate with higher rate of oxygen consumption</a:t>
            </a:r>
          </a:p>
          <a:p>
            <a:pPr lvl="1"/>
            <a:r>
              <a:rPr lang="en-US" dirty="0"/>
              <a:t>Decreased pulmonary function reserve</a:t>
            </a:r>
          </a:p>
          <a:p>
            <a:pPr lvl="1"/>
            <a:r>
              <a:rPr lang="en-US" dirty="0"/>
              <a:t>High alveolar minute ventilation</a:t>
            </a:r>
          </a:p>
          <a:p>
            <a:pPr lvl="1"/>
            <a:r>
              <a:rPr lang="en-US" dirty="0"/>
              <a:t>Pliable rib cage</a:t>
            </a:r>
          </a:p>
          <a:p>
            <a:endParaRPr lang="en-US" dirty="0"/>
          </a:p>
          <a:p>
            <a:r>
              <a:rPr lang="en-US" dirty="0"/>
              <a:t>Cardiovascular system</a:t>
            </a:r>
          </a:p>
          <a:p>
            <a:pPr lvl="1"/>
            <a:r>
              <a:rPr lang="en-US" dirty="0"/>
              <a:t>Limited myocardial contractile tissue</a:t>
            </a:r>
          </a:p>
          <a:p>
            <a:pPr lvl="1"/>
            <a:r>
              <a:rPr lang="en-US" dirty="0"/>
              <a:t>Low ventricular compliance</a:t>
            </a:r>
          </a:p>
          <a:p>
            <a:pPr lvl="1"/>
            <a:r>
              <a:rPr lang="en-US" dirty="0"/>
              <a:t>Limited cardiac reserve</a:t>
            </a:r>
          </a:p>
          <a:p>
            <a:pPr lvl="1"/>
            <a:r>
              <a:rPr lang="en-US" dirty="0"/>
              <a:t>Cardiac output heart rate dependent</a:t>
            </a:r>
          </a:p>
        </p:txBody>
      </p:sp>
    </p:spTree>
    <p:extLst>
      <p:ext uri="{BB962C8B-B14F-4D97-AF65-F5344CB8AC3E}">
        <p14:creationId xmlns:p14="http://schemas.microsoft.com/office/powerpoint/2010/main" val="2963908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7B94C0DD-617A-F54D-8E46-92B0EA8A40F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7679" r="13445"/>
          <a:stretch/>
        </p:blipFill>
        <p:spPr>
          <a:xfrm>
            <a:off x="6432331" y="1362368"/>
            <a:ext cx="5423338" cy="38676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916AFF5-7C9A-B142-8DFE-5FD8D1AC13DF}"/>
              </a:ext>
            </a:extLst>
          </p:cNvPr>
          <p:cNvSpPr txBox="1"/>
          <p:nvPr/>
        </p:nvSpPr>
        <p:spPr>
          <a:xfrm>
            <a:off x="960827" y="3134574"/>
            <a:ext cx="43450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5 year old female intact English bulldog </a:t>
            </a:r>
          </a:p>
          <a:p>
            <a:pPr algn="ctr"/>
            <a:r>
              <a:rPr lang="en-US" sz="3200" dirty="0"/>
              <a:t>Diagnosis: Dystocia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C3E08C0-9B52-EC45-BEC3-4A2E6AD09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978776"/>
            <a:ext cx="4657345" cy="1174991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sz="2400" dirty="0"/>
              <a:t>Stella</a:t>
            </a:r>
          </a:p>
        </p:txBody>
      </p:sp>
    </p:spTree>
    <p:extLst>
      <p:ext uri="{BB962C8B-B14F-4D97-AF65-F5344CB8AC3E}">
        <p14:creationId xmlns:p14="http://schemas.microsoft.com/office/powerpoint/2010/main" val="41630822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8">
            <a:extLst>
              <a:ext uri="{FF2B5EF4-FFF2-40B4-BE49-F238E27FC236}">
                <a16:creationId xmlns:a16="http://schemas.microsoft.com/office/drawing/2014/main" id="{93F0ADB5-A0B4-4B01-A8C4-FDC34CE22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0">
            <a:extLst>
              <a:ext uri="{FF2B5EF4-FFF2-40B4-BE49-F238E27FC236}">
                <a16:creationId xmlns:a16="http://schemas.microsoft.com/office/drawing/2014/main" id="{AA6D0FDE-0241-4C21-A720-A694753582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EC8B5E-B0FC-8549-9282-C2EE2A0A6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2681103"/>
            <a:ext cx="3363974" cy="149579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en-US" sz="2400">
                <a:solidFill>
                  <a:schemeClr val="bg1"/>
                </a:solidFill>
              </a:rPr>
              <a:t>General characteristics</a:t>
            </a:r>
          </a:p>
        </p:txBody>
      </p:sp>
      <p:graphicFrame>
        <p:nvGraphicFramePr>
          <p:cNvPr id="25" name="Content Placeholder 2">
            <a:extLst>
              <a:ext uri="{FF2B5EF4-FFF2-40B4-BE49-F238E27FC236}">
                <a16:creationId xmlns:a16="http://schemas.microsoft.com/office/drawing/2014/main" id="{5FED4250-00DB-4CA0-B845-E16D39C8CB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262201"/>
              </p:ext>
            </p:extLst>
          </p:nvPr>
        </p:nvGraphicFramePr>
        <p:xfrm>
          <a:off x="4997302" y="233917"/>
          <a:ext cx="6996224" cy="6315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924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5" grpId="1">
        <p:bldAsOne/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3881E-6CE4-8B4E-AF08-987FA9FD82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 dirty="0"/>
              <a:t>Hepatic/Renal system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035D3E-8EDE-4934-B34D-4A77292C7F7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13052080"/>
              </p:ext>
            </p:extLst>
          </p:nvPr>
        </p:nvGraphicFramePr>
        <p:xfrm>
          <a:off x="965201" y="2638425"/>
          <a:ext cx="10261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990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9F12A9-CA7C-B446-ACB4-3E97C39703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659F12A9-CA7C-B446-ACB4-3E97C39703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F31CC14-400F-DB46-B5A5-24983A7250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3F31CC14-400F-DB46-B5A5-24983A7250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0567CC3-03A1-7C40-A223-52A1A0A89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70567CC3-03A1-7C40-A223-52A1A0A89A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F8BEA0E-EF45-5240-9D8F-3D560926C0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2F8BEA0E-EF45-5240-9D8F-3D560926C0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65F3E8-569C-E145-982B-307D50A6C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/>
              <a:t>Respiratory System</a:t>
            </a:r>
            <a:endParaRPr lang="en-US" dirty="0"/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id="{2AAB6F8C-F6D4-4CAA-B6C6-F0652F14B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591943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658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06D0223-4995-D747-AD9C-3F6DCA935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>
                                            <p:graphicEl>
                                              <a:dgm id="{C06D0223-4995-D747-AD9C-3F6DCA935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09387E-183C-5444-AD26-E569D6911F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>
                                            <p:graphicEl>
                                              <a:dgm id="{7B09387E-183C-5444-AD26-E569D6911F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A64F60C-AAA8-F144-B37B-BD1E54EB33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>
                                            <p:graphicEl>
                                              <a:dgm id="{7A64F60C-AAA8-F144-B37B-BD1E54EB33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8782491-21EB-4041-B53C-35B0C0883F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>
                                            <p:graphicEl>
                                              <a:dgm id="{E8782491-21EB-4041-B53C-35B0C0883F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B9A05DE-70A3-8C4C-9CEA-B3E7EFFD9C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graphicEl>
                                              <a:dgm id="{7B9A05DE-70A3-8C4C-9CEA-B3E7EFFD9C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9CD7D2-F49A-6844-BFEE-0C190ABEC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>
                                            <p:graphicEl>
                                              <a:dgm id="{D89CD7D2-F49A-6844-BFEE-0C190ABEC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D3EEE3-EE57-5741-8F9F-F880993C4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Cardiovascular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B84D1A-F239-9342-9869-5798337DA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062" y="2291262"/>
            <a:ext cx="8779512" cy="2879256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404040"/>
                </a:solidFill>
              </a:rPr>
              <a:t>Increased anesthetic risk</a:t>
            </a:r>
          </a:p>
          <a:p>
            <a:pPr lvl="1"/>
            <a:r>
              <a:rPr lang="en-US" dirty="0">
                <a:solidFill>
                  <a:srgbClr val="404040"/>
                </a:solidFill>
              </a:rPr>
              <a:t>May need IV support or chronotropic support</a:t>
            </a:r>
          </a:p>
          <a:p>
            <a:r>
              <a:rPr lang="en-US" dirty="0">
                <a:solidFill>
                  <a:srgbClr val="404040"/>
                </a:solidFill>
              </a:rPr>
              <a:t>Immature cardiovascular system leads to:</a:t>
            </a:r>
          </a:p>
          <a:p>
            <a:pPr lvl="1"/>
            <a:r>
              <a:rPr lang="en-US" dirty="0">
                <a:solidFill>
                  <a:srgbClr val="404040"/>
                </a:solidFill>
              </a:rPr>
              <a:t>Less contractile tissue and limited ventricular compliance</a:t>
            </a:r>
          </a:p>
          <a:p>
            <a:pPr lvl="1"/>
            <a:r>
              <a:rPr lang="en-US" dirty="0">
                <a:solidFill>
                  <a:srgbClr val="404040"/>
                </a:solidFill>
              </a:rPr>
              <a:t>Limited stroke volume and cardiac reserve</a:t>
            </a:r>
          </a:p>
          <a:p>
            <a:pPr lvl="1"/>
            <a:r>
              <a:rPr lang="en-US" dirty="0">
                <a:solidFill>
                  <a:srgbClr val="404040"/>
                </a:solidFill>
              </a:rPr>
              <a:t>Cardiac output more dependent on heart rate</a:t>
            </a:r>
          </a:p>
          <a:p>
            <a:pPr lvl="2"/>
            <a:r>
              <a:rPr lang="en-US" dirty="0">
                <a:solidFill>
                  <a:srgbClr val="404040"/>
                </a:solidFill>
              </a:rPr>
              <a:t>Anesthetics that induce bradycardia will affect cardiac output</a:t>
            </a:r>
          </a:p>
        </p:txBody>
      </p:sp>
    </p:spTree>
    <p:extLst>
      <p:ext uri="{BB962C8B-B14F-4D97-AF65-F5344CB8AC3E}">
        <p14:creationId xmlns:p14="http://schemas.microsoft.com/office/powerpoint/2010/main" val="1827552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C7644-C13A-9443-A507-F439CD08B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523240"/>
            <a:ext cx="11499273" cy="1188720"/>
          </a:xfrm>
        </p:spPr>
        <p:txBody>
          <a:bodyPr>
            <a:normAutofit/>
          </a:bodyPr>
          <a:lstStyle/>
          <a:p>
            <a:r>
              <a:rPr lang="en-US" sz="2000" dirty="0"/>
              <a:t>What premedication drugs would you consider and what are some pros/cons of these medications?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8A2AC0F-2445-4BED-9668-24E7D59426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2065879"/>
              </p:ext>
            </p:extLst>
          </p:nvPr>
        </p:nvGraphicFramePr>
        <p:xfrm>
          <a:off x="304800" y="2078183"/>
          <a:ext cx="11499273" cy="3897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527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5ABC60B-7E30-BF46-BBDB-CBE467148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E5ABC60B-7E30-BF46-BBDB-CBE4671488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AE7EA6-CC9E-2341-88F3-AE43CBCF0F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BDAE7EA6-CC9E-2341-88F3-AE43CBCF0F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F555422-2864-2E47-BFFC-74A21D17C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4F555422-2864-2E47-BFFC-74A21D17C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7EC04C-7181-2743-85C4-A40BC1CB06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697EC04C-7181-2743-85C4-A40BC1CB06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4EF8856-7638-7E4A-8751-5EEA4B1E1A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B4EF8856-7638-7E4A-8751-5EEA4B1E1A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1C13B2-D1C0-504C-B44E-6A81EFAE02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DB1C13B2-D1C0-504C-B44E-6A81EFAE02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377A753-9A7B-9543-9C30-A70AEBB80E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E377A753-9A7B-9543-9C30-A70AEBB80E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C88A246-9B3F-AC4C-B34D-6BF468D83D6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CC88A246-9B3F-AC4C-B34D-6BF468D83D6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5CF13F7-446B-EE43-8E58-58F25074E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5">
                                            <p:graphicEl>
                                              <a:dgm id="{C5CF13F7-446B-EE43-8E58-58F25074E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90363DC-1A8C-5240-A89A-3AD24BB927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190363DC-1A8C-5240-A89A-3AD24BB927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2D55B-907E-D44D-AD62-0C47EAA5B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77" y="233916"/>
            <a:ext cx="11249245" cy="1084521"/>
          </a:xfrm>
        </p:spPr>
        <p:txBody>
          <a:bodyPr>
            <a:normAutofit/>
          </a:bodyPr>
          <a:lstStyle/>
          <a:p>
            <a:r>
              <a:rPr lang="en-US" sz="2400" dirty="0"/>
              <a:t>What induction agents would you consider and what are some pros/cons?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C95B691-ADB3-43D4-8DB3-D7AE4B62F7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7400692"/>
              </p:ext>
            </p:extLst>
          </p:nvPr>
        </p:nvGraphicFramePr>
        <p:xfrm>
          <a:off x="318977" y="1722475"/>
          <a:ext cx="11249244" cy="4550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8672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348BB0-60B9-954B-B771-5025C0F8F0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1E348BB0-60B9-954B-B771-5025C0F8F0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FCBF08-D26B-D249-8036-D739C7A22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EEFCBF08-D26B-D249-8036-D739C7A229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64BD1B5-F6A2-1548-9B05-B39236BBE5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564BD1B5-F6A2-1548-9B05-B39236BBE5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57B946F-8F34-B045-A19F-8C0FC26278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757B946F-8F34-B045-A19F-8C0FC26278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E169CF-DE43-BE4E-9DB8-B50D91BE13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CEE169CF-DE43-BE4E-9DB8-B50D91BE13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5C5DE9-08D9-5641-88E7-7000E3D767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graphicEl>
                                              <a:dgm id="{DC5C5DE9-08D9-5641-88E7-7000E3D767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3F80CE7-0F2E-ED46-AE95-515214DB78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graphicEl>
                                              <a:dgm id="{03F80CE7-0F2E-ED46-AE95-515214DB78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9DB46C-8648-AE40-9F07-4FD1B0C54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1D9DB46C-8648-AE40-9F07-4FD1B0C540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815EF-B268-9440-A02B-1ECE486C8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Inhalant Anesthetics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4AF7E0-81C2-4245-9540-24B1EF7523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3014813"/>
              </p:ext>
            </p:extLst>
          </p:nvPr>
        </p:nvGraphicFramePr>
        <p:xfrm>
          <a:off x="965201" y="2638425"/>
          <a:ext cx="10261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780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BF44063-4589-1448-A9EF-77FD7640E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0BF44063-4589-1448-A9EF-77FD7640E4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B77037-2B7A-7746-9DEB-747331CCB5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B7B77037-2B7A-7746-9DEB-747331CCB5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E3685B-2DA2-B443-A334-3CF2A3170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21E3685B-2DA2-B443-A334-3CF2A31706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4ECD5FA-F9EC-D14F-92E3-4CA9828222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E4ECD5FA-F9EC-D14F-92E3-4CA9828222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A3A55-733F-6346-BD98-CEAB0E33D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5929"/>
            <a:ext cx="7729728" cy="1188720"/>
          </a:xfrm>
        </p:spPr>
        <p:txBody>
          <a:bodyPr/>
          <a:lstStyle/>
          <a:p>
            <a:r>
              <a:rPr lang="en-US" dirty="0"/>
              <a:t>Neonates and Pain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CFE44-4A08-CC4D-949E-3A28A82CD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036618"/>
            <a:ext cx="10958945" cy="46135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Theory:  With immature nervous system, neonates are incapable of experiencing pain</a:t>
            </a:r>
          </a:p>
          <a:p>
            <a:r>
              <a:rPr lang="en-US" dirty="0"/>
              <a:t>Studies:</a:t>
            </a:r>
          </a:p>
          <a:p>
            <a:pPr lvl="1"/>
            <a:r>
              <a:rPr lang="en-US" dirty="0"/>
              <a:t>Neonatal and pediatric humans experience pain which may lead to changes in nociceptive processes and could result in chronic pain conditions later in life</a:t>
            </a:r>
          </a:p>
          <a:p>
            <a:pPr lvl="1"/>
            <a:r>
              <a:rPr lang="en-US" dirty="0"/>
              <a:t>EEG model in lambs showed no response at 3 hours after birth to “adult-like” response at 1 week of age</a:t>
            </a:r>
          </a:p>
          <a:p>
            <a:pPr lvl="2"/>
            <a:r>
              <a:rPr lang="en-US" dirty="0"/>
              <a:t>Conclusion: extremely young patient tail docking or dewclaw removal without analgesia may be acceptable</a:t>
            </a:r>
          </a:p>
          <a:p>
            <a:pPr lvl="1"/>
            <a:r>
              <a:rPr lang="en-US" dirty="0"/>
              <a:t>Lambs castrated at 1 day of age without analgesia had increased pain-related behaviors when tail docked at 1 month of age compared to lambs castrated 10days of age without analgesia</a:t>
            </a:r>
          </a:p>
          <a:p>
            <a:pPr lvl="2"/>
            <a:r>
              <a:rPr lang="en-US" dirty="0"/>
              <a:t>Conclusions: procedures performed in early neonatal period can have increased pain-associated behavior later in life, perhaps due to alterations in inhibitory responses to pain</a:t>
            </a:r>
          </a:p>
          <a:p>
            <a:pPr lvl="2"/>
            <a:endParaRPr lang="en-US" dirty="0"/>
          </a:p>
          <a:p>
            <a:r>
              <a:rPr lang="en-US" dirty="0"/>
              <a:t>Analgesia in neonates should be considered to limit long-term effects on nociceptive pathway and reduce dose of drugs needed to maintain general anesthesia, improving anesthetic risk by decreasing dose-dependent adverse effects</a:t>
            </a:r>
          </a:p>
        </p:txBody>
      </p:sp>
    </p:spTree>
    <p:extLst>
      <p:ext uri="{BB962C8B-B14F-4D97-AF65-F5344CB8AC3E}">
        <p14:creationId xmlns:p14="http://schemas.microsoft.com/office/powerpoint/2010/main" val="3030711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C96D1-3D66-8847-ABC4-FB570F6A1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8110"/>
            <a:ext cx="7729728" cy="1188720"/>
          </a:xfrm>
        </p:spPr>
        <p:txBody>
          <a:bodyPr/>
          <a:lstStyle/>
          <a:p>
            <a:r>
              <a:rPr lang="en-US" dirty="0"/>
              <a:t>Support during anesthesia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FF215-4A3F-FC40-9C79-9F966A38D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727" y="1787237"/>
            <a:ext cx="10986655" cy="497378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Neonatal fluid requirements greater than in adults</a:t>
            </a:r>
          </a:p>
          <a:p>
            <a:pPr lvl="1"/>
            <a:r>
              <a:rPr lang="en-US" dirty="0"/>
              <a:t>Greater body surface area, higher percentage of body water, immature renal function decreases ability to concentrate urine, higher respiratory rates leading to greater fluid losses</a:t>
            </a:r>
          </a:p>
          <a:p>
            <a:pPr lvl="1"/>
            <a:r>
              <a:rPr lang="en-US" dirty="0"/>
              <a:t>60-180mL/kg/day</a:t>
            </a:r>
          </a:p>
          <a:p>
            <a:pPr lvl="1"/>
            <a:r>
              <a:rPr lang="en-US" dirty="0"/>
              <a:t>Overhydration should still be avoided with limited renal clearance and increased risk of excessive dilution of serum proteins with pre-existing hypoalbuminemia</a:t>
            </a:r>
          </a:p>
          <a:p>
            <a:r>
              <a:rPr lang="en-US" dirty="0"/>
              <a:t>Increased risk of hypoglycemia</a:t>
            </a:r>
          </a:p>
          <a:p>
            <a:pPr lvl="1"/>
            <a:r>
              <a:rPr lang="en-US" dirty="0"/>
              <a:t>Minimal hepatic glycogen</a:t>
            </a:r>
          </a:p>
          <a:p>
            <a:pPr lvl="1"/>
            <a:r>
              <a:rPr lang="en-US" dirty="0"/>
              <a:t>Check BG and correct or prevent with dextrose-containing fluids</a:t>
            </a:r>
          </a:p>
          <a:p>
            <a:r>
              <a:rPr lang="en-US" dirty="0"/>
              <a:t>Increased risk of hypothermia</a:t>
            </a:r>
          </a:p>
          <a:p>
            <a:pPr lvl="1"/>
            <a:r>
              <a:rPr lang="en-US" dirty="0"/>
              <a:t>High body surface area to body mass ratio</a:t>
            </a:r>
          </a:p>
          <a:p>
            <a:pPr lvl="1"/>
            <a:r>
              <a:rPr lang="en-US" dirty="0"/>
              <a:t>Shivering increases oxygen consumption</a:t>
            </a:r>
          </a:p>
          <a:p>
            <a:pPr lvl="1"/>
            <a:r>
              <a:rPr lang="en-US" dirty="0"/>
              <a:t>Hypothermia may contribute to anesthesia-related death</a:t>
            </a:r>
          </a:p>
          <a:p>
            <a:r>
              <a:rPr lang="en-US" dirty="0"/>
              <a:t>Monitoring respiratory rate, heart rate and blood pressure</a:t>
            </a:r>
          </a:p>
          <a:p>
            <a:pPr lvl="1"/>
            <a:r>
              <a:rPr lang="en-US" dirty="0"/>
              <a:t>Normal neonatal resp rate 15-40bpm, heart rate 200-220 bpm, MAP average in 1month puppy is 49mmHg</a:t>
            </a:r>
          </a:p>
        </p:txBody>
      </p:sp>
    </p:spTree>
    <p:extLst>
      <p:ext uri="{BB962C8B-B14F-4D97-AF65-F5344CB8AC3E}">
        <p14:creationId xmlns:p14="http://schemas.microsoft.com/office/powerpoint/2010/main" val="1509452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F8433-FA52-F14F-8CAA-509015C86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Physiologic Changes with Organ systems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01209BC-8D03-413B-8215-09FC9E92C6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2503540"/>
              </p:ext>
            </p:extLst>
          </p:nvPr>
        </p:nvGraphicFramePr>
        <p:xfrm>
          <a:off x="965200" y="2638425"/>
          <a:ext cx="10261600" cy="3107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26884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A20DF1-8319-C844-98CB-8FC2127BE9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24A20DF1-8319-C844-98CB-8FC2127BE9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594A36-C29F-1344-90C0-6C44FFD3A1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D1594A36-C29F-1344-90C0-6C44FFD3A1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12CD81-4EF8-F84C-AA6B-8E00FC885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4912CD81-4EF8-F84C-AA6B-8E00FC885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053FCD-4F6F-8A45-9875-5D06FFF86B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11053FCD-4F6F-8A45-9875-5D06FFF86B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4B69314-020E-1D43-A9EE-5FCC69CAB8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74B69314-020E-1D43-A9EE-5FCC69CAB8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D7B4AEF-4C20-6640-A804-976BE0C64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02692"/>
            <a:ext cx="7729728" cy="739417"/>
          </a:xfrm>
        </p:spPr>
        <p:txBody>
          <a:bodyPr>
            <a:normAutofit fontScale="90000"/>
          </a:bodyPr>
          <a:lstStyle/>
          <a:p>
            <a:r>
              <a:rPr lang="en-US" dirty="0"/>
              <a:t>Cardiovascular Changes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ED5B6D-11E9-044F-8B39-5B197AADF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435" y="1357746"/>
            <a:ext cx="10931237" cy="4932218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Maternal blood volume increases 40% but more plasma volume than red cell mass (decreased hemoglobin and PCV)</a:t>
            </a:r>
          </a:p>
          <a:p>
            <a:pPr lvl="1"/>
            <a:r>
              <a:rPr lang="en-US" dirty="0"/>
              <a:t>Increased cardiac output</a:t>
            </a:r>
          </a:p>
          <a:p>
            <a:pPr lvl="2"/>
            <a:r>
              <a:rPr lang="en-US" dirty="0"/>
              <a:t>Increased heart rate and stroke volume increases 30-50% above normal</a:t>
            </a:r>
          </a:p>
          <a:p>
            <a:pPr lvl="2"/>
            <a:r>
              <a:rPr lang="en-US" dirty="0"/>
              <a:t>Plasma estrogen decreases peripheral vascular resistance</a:t>
            </a:r>
          </a:p>
          <a:p>
            <a:pPr lvl="2"/>
            <a:r>
              <a:rPr lang="en-US" dirty="0"/>
              <a:t>During labor and immediately post partum, contracting uterus extrudes blood, increasing cardiac output 10-25%</a:t>
            </a:r>
          </a:p>
          <a:p>
            <a:pPr lvl="1"/>
            <a:r>
              <a:rPr lang="en-US" dirty="0"/>
              <a:t>Body position effects cardiac output</a:t>
            </a:r>
          </a:p>
          <a:p>
            <a:pPr lvl="2"/>
            <a:r>
              <a:rPr lang="en-US" dirty="0"/>
              <a:t>Dorsal recumbency with enlarged uterus and contents compresses posterior vena cava and aorta, decreasing venous return, decreasing cardiac output, reducing uterine and renal blood flow</a:t>
            </a:r>
          </a:p>
          <a:p>
            <a:pPr lvl="1"/>
            <a:r>
              <a:rPr lang="en-US" dirty="0"/>
              <a:t>Cardiac reserve decreased</a:t>
            </a:r>
          </a:p>
          <a:p>
            <a:pPr lvl="2"/>
            <a:r>
              <a:rPr lang="en-US" dirty="0"/>
              <a:t>Increased cardiac work during pregnancy and parturition</a:t>
            </a:r>
          </a:p>
          <a:p>
            <a:pPr lvl="2"/>
            <a:r>
              <a:rPr lang="en-US" dirty="0"/>
              <a:t>Increased hemodynamic demand with parturition associated pain</a:t>
            </a:r>
          </a:p>
          <a:p>
            <a:pPr lvl="3"/>
            <a:r>
              <a:rPr lang="en-US" dirty="0"/>
              <a:t>Management of pain and anxiety becomes very important, balancing doses to prevent cardiac depression and decompensation</a:t>
            </a:r>
          </a:p>
        </p:txBody>
      </p:sp>
    </p:spTree>
    <p:extLst>
      <p:ext uri="{BB962C8B-B14F-4D97-AF65-F5344CB8AC3E}">
        <p14:creationId xmlns:p14="http://schemas.microsoft.com/office/powerpoint/2010/main" val="4260111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E866FF9-A729-45F0-A163-10E89E871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B71339-B517-E142-AA35-36E7970C4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5"/>
            <a:ext cx="3401568" cy="1495794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>
            <a:normAutofit/>
          </a:bodyPr>
          <a:lstStyle/>
          <a:p>
            <a:r>
              <a:rPr lang="en-US" dirty="0"/>
              <a:t>Pulmonary changes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04366F-2366-4688-98E7-B101C7BC6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B9F87C-A3CB-4FEF-9272-6C296502122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0360651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670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7">
            <a:extLst>
              <a:ext uri="{FF2B5EF4-FFF2-40B4-BE49-F238E27FC236}">
                <a16:creationId xmlns:a16="http://schemas.microsoft.com/office/drawing/2014/main" id="{C33976D1-3430-450C-A978-87A9A6E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9">
            <a:extLst>
              <a:ext uri="{FF2B5EF4-FFF2-40B4-BE49-F238E27FC236}">
                <a16:creationId xmlns:a16="http://schemas.microsoft.com/office/drawing/2014/main" id="{7D6AAC78-7D86-415A-ADC1-2B4748079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9680" y="1248156"/>
            <a:ext cx="9692640" cy="436168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F2A658D9-F185-44F1-BA33-D50320D1D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2228" y="1060704"/>
            <a:ext cx="10067544" cy="4736592"/>
          </a:xfrm>
          <a:prstGeom prst="rect">
            <a:avLst/>
          </a:prstGeom>
          <a:noFill/>
          <a:ln w="317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93ED6F-1462-0648-983D-1191F8304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67418"/>
            <a:ext cx="7729728" cy="1188720"/>
          </a:xfrm>
          <a:solidFill>
            <a:srgbClr val="FFFFFF"/>
          </a:solidFill>
        </p:spPr>
        <p:txBody>
          <a:bodyPr>
            <a:normAutofit/>
          </a:bodyPr>
          <a:lstStyle/>
          <a:p>
            <a:r>
              <a:rPr lang="en-US" dirty="0"/>
              <a:t>Gastrointestinal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7AD91-4235-0348-8A73-C3EC54CDDB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6244" y="1821312"/>
            <a:ext cx="8779512" cy="36225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Delayed gastric emptying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Physical displacement of stomach by uterus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Decreased gastric motility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Increased serum progesterone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Altered hormonal physiology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Increased acid, chloride, and enzyme concentrations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Increased risk of regurgitation and aspiration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Lower esophageal sphincter tone decreased</a:t>
            </a:r>
          </a:p>
          <a:p>
            <a:pPr lvl="1">
              <a:lnSpc>
                <a:spcPct val="90000"/>
              </a:lnSpc>
            </a:pPr>
            <a:r>
              <a:rPr lang="en-US" sz="2000" dirty="0">
                <a:solidFill>
                  <a:srgbClr val="404040"/>
                </a:solidFill>
              </a:rPr>
              <a:t>Intragastric pressure increased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AE0DF82-4E57-854C-B86D-50F7C41D35A0}"/>
              </a:ext>
            </a:extLst>
          </p:cNvPr>
          <p:cNvSpPr/>
          <p:nvPr/>
        </p:nvSpPr>
        <p:spPr>
          <a:xfrm>
            <a:off x="7552353" y="1783523"/>
            <a:ext cx="4384028" cy="93331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ysClr val="windowText" lastClr="000000"/>
                </a:solidFill>
              </a:rPr>
              <a:t>What medications should be administered part of preanesthetic protocol?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D930761-4F1B-1941-86F4-57397DD8513C}"/>
              </a:ext>
            </a:extLst>
          </p:cNvPr>
          <p:cNvSpPr/>
          <p:nvPr/>
        </p:nvSpPr>
        <p:spPr>
          <a:xfrm>
            <a:off x="7703127" y="2972243"/>
            <a:ext cx="4073237" cy="218164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n-US" dirty="0">
                <a:solidFill>
                  <a:sysClr val="windowText" lastClr="000000"/>
                </a:solidFill>
              </a:rPr>
              <a:t>1) Antiemetic (maropitant, ondansetron)</a:t>
            </a:r>
          </a:p>
          <a:p>
            <a:pPr lvl="1"/>
            <a:r>
              <a:rPr lang="en-US" dirty="0">
                <a:solidFill>
                  <a:sysClr val="windowText" lastClr="000000"/>
                </a:solidFill>
              </a:rPr>
              <a:t>2) Promotility (metoclopramide)</a:t>
            </a:r>
          </a:p>
          <a:p>
            <a:pPr lvl="1"/>
            <a:r>
              <a:rPr lang="en-US" dirty="0">
                <a:solidFill>
                  <a:sysClr val="windowText" lastClr="000000"/>
                </a:solidFill>
              </a:rPr>
              <a:t>3) H2 receptor antagonist (famotidine, ranitidine, cimetidine)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46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C5D911-F62A-9A43-B49E-A6E4808F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666981"/>
            <a:ext cx="7729728" cy="1188720"/>
          </a:xfrm>
        </p:spPr>
        <p:txBody>
          <a:bodyPr>
            <a:normAutofit/>
          </a:bodyPr>
          <a:lstStyle/>
          <a:p>
            <a:r>
              <a:rPr lang="en-US" dirty="0"/>
              <a:t>Liver/Kidney Changes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9BEAFA9-9C24-43EB-9153-1305BC113F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229024"/>
              </p:ext>
            </p:extLst>
          </p:nvPr>
        </p:nvGraphicFramePr>
        <p:xfrm>
          <a:off x="535172" y="2190307"/>
          <a:ext cx="11121656" cy="4000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2451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BC667-D46F-CD46-A44C-4827C7EBC8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16546"/>
            <a:ext cx="7729728" cy="1188720"/>
          </a:xfrm>
        </p:spPr>
        <p:txBody>
          <a:bodyPr/>
          <a:lstStyle/>
          <a:p>
            <a:r>
              <a:rPr lang="en-US" dirty="0"/>
              <a:t>Uterine Blood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ECD30-4F7E-D14B-AFF2-E079E8E6A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563" y="1759528"/>
            <a:ext cx="10917381" cy="4530436"/>
          </a:xfrm>
        </p:spPr>
        <p:txBody>
          <a:bodyPr/>
          <a:lstStyle/>
          <a:p>
            <a:r>
              <a:rPr lang="en-US" dirty="0"/>
              <a:t>Stable uteroplacental circulation important for neonatal survival</a:t>
            </a:r>
          </a:p>
          <a:p>
            <a:pPr lvl="1"/>
            <a:r>
              <a:rPr lang="en-US" dirty="0"/>
              <a:t>Uterine blood flow</a:t>
            </a:r>
          </a:p>
          <a:p>
            <a:pPr lvl="2"/>
            <a:r>
              <a:rPr lang="en-US" dirty="0"/>
              <a:t>Directly proportional to systemic perfusion pressure</a:t>
            </a:r>
          </a:p>
          <a:p>
            <a:pPr lvl="2"/>
            <a:r>
              <a:rPr lang="en-US" dirty="0"/>
              <a:t>Inversely proportional to vascular resistance created by myometrial blood vessels</a:t>
            </a:r>
          </a:p>
          <a:p>
            <a:pPr lvl="1"/>
            <a:r>
              <a:rPr lang="en-US" dirty="0"/>
              <a:t>Placental perfusion</a:t>
            </a:r>
          </a:p>
          <a:p>
            <a:pPr lvl="2"/>
            <a:r>
              <a:rPr lang="en-US" dirty="0"/>
              <a:t>Dependent on uteroplacental perfusion pressure</a:t>
            </a:r>
          </a:p>
          <a:p>
            <a:pPr lvl="2"/>
            <a:r>
              <a:rPr lang="en-US" dirty="0"/>
              <a:t>Placental vessels can slightly change vascular resistance</a:t>
            </a:r>
          </a:p>
          <a:p>
            <a:pPr lvl="2"/>
            <a:endParaRPr lang="en-US" dirty="0"/>
          </a:p>
          <a:p>
            <a:r>
              <a:rPr lang="en-US" dirty="0"/>
              <a:t>Anesthesia consequences</a:t>
            </a:r>
          </a:p>
          <a:p>
            <a:pPr lvl="1"/>
            <a:r>
              <a:rPr lang="en-US" dirty="0"/>
              <a:t>Decrease uterine blood flow contributes to reduce fetal viability</a:t>
            </a:r>
          </a:p>
          <a:p>
            <a:pPr lvl="1"/>
            <a:r>
              <a:rPr lang="en-US" dirty="0"/>
              <a:t>Placental </a:t>
            </a:r>
            <a:r>
              <a:rPr lang="en-US" dirty="0" err="1"/>
              <a:t>hypotention</a:t>
            </a:r>
            <a:r>
              <a:rPr lang="en-US" dirty="0"/>
              <a:t> with hypovolemia and anesthesia induced cardiovascular depression</a:t>
            </a:r>
          </a:p>
          <a:p>
            <a:pPr lvl="1"/>
            <a:r>
              <a:rPr lang="en-US" dirty="0"/>
              <a:t>Uterine </a:t>
            </a:r>
            <a:r>
              <a:rPr lang="en-US" dirty="0" err="1"/>
              <a:t>vasocontriction</a:t>
            </a:r>
            <a:r>
              <a:rPr lang="en-US" dirty="0"/>
              <a:t> with sympathomimetic drugs having alpha 1 adrenergic effects</a:t>
            </a:r>
          </a:p>
        </p:txBody>
      </p:sp>
    </p:spTree>
    <p:extLst>
      <p:ext uri="{BB962C8B-B14F-4D97-AF65-F5344CB8AC3E}">
        <p14:creationId xmlns:p14="http://schemas.microsoft.com/office/powerpoint/2010/main" val="4439598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30F62-699D-9D4B-A796-1E214F6C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74983"/>
            <a:ext cx="7729728" cy="1188720"/>
          </a:xfrm>
        </p:spPr>
        <p:txBody>
          <a:bodyPr/>
          <a:lstStyle/>
          <a:p>
            <a:r>
              <a:rPr lang="en-US" dirty="0"/>
              <a:t>Placental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BB61D-B1E0-6142-AFDA-B9C0BD52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5454" y="2299854"/>
            <a:ext cx="8977746" cy="3075709"/>
          </a:xfrm>
        </p:spPr>
        <p:txBody>
          <a:bodyPr>
            <a:normAutofit/>
          </a:bodyPr>
          <a:lstStyle/>
          <a:p>
            <a:r>
              <a:rPr lang="en-US" dirty="0"/>
              <a:t>Drugs that can cross blood-brain barrier can also cross placenta</a:t>
            </a:r>
          </a:p>
          <a:p>
            <a:r>
              <a:rPr lang="en-US" dirty="0"/>
              <a:t>Cross by several mechanisms, but most importantly by simple diffusion</a:t>
            </a:r>
          </a:p>
          <a:p>
            <a:pPr lvl="1"/>
            <a:r>
              <a:rPr lang="en-US" dirty="0"/>
              <a:t>Diffuse rapidly: low molecular weight (&lt;500 Da), low protein binding, high lipid solubility</a:t>
            </a:r>
          </a:p>
          <a:p>
            <a:pPr lvl="1"/>
            <a:r>
              <a:rPr lang="en-US" dirty="0"/>
              <a:t>Diffuse slowly: larger molecular weight (&gt;1000 Da), highly protein bound, low lipid solubility</a:t>
            </a:r>
          </a:p>
          <a:p>
            <a:r>
              <a:rPr lang="en-US" dirty="0"/>
              <a:t>Most anesthetics diffuse quickly with exception of muscle relaxant drugs</a:t>
            </a:r>
          </a:p>
          <a:p>
            <a:r>
              <a:rPr lang="en-US" dirty="0"/>
              <a:t>Decreased drug metabolism in fetus</a:t>
            </a:r>
          </a:p>
          <a:p>
            <a:pPr lvl="1"/>
            <a:r>
              <a:rPr lang="en-US" dirty="0"/>
              <a:t>Higher drug concentration and effects</a:t>
            </a:r>
          </a:p>
          <a:p>
            <a:pPr lvl="1"/>
            <a:r>
              <a:rPr lang="en-US" dirty="0"/>
              <a:t>Longer duration in fetus</a:t>
            </a:r>
          </a:p>
        </p:txBody>
      </p:sp>
    </p:spTree>
    <p:extLst>
      <p:ext uri="{BB962C8B-B14F-4D97-AF65-F5344CB8AC3E}">
        <p14:creationId xmlns:p14="http://schemas.microsoft.com/office/powerpoint/2010/main" val="316214392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2014</Words>
  <Application>Microsoft Macintosh PowerPoint</Application>
  <PresentationFormat>Widescreen</PresentationFormat>
  <Paragraphs>291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Corbel</vt:lpstr>
      <vt:lpstr>Gill Sans MT</vt:lpstr>
      <vt:lpstr>Marion</vt:lpstr>
      <vt:lpstr>Parcel</vt:lpstr>
      <vt:lpstr>Anesthesia Case Examples</vt:lpstr>
      <vt:lpstr>Stella</vt:lpstr>
      <vt:lpstr>Physiologic Changes with Organ systems</vt:lpstr>
      <vt:lpstr>Cardiovascular Changes</vt:lpstr>
      <vt:lpstr>Pulmonary changes</vt:lpstr>
      <vt:lpstr>Gastrointestinal Changes</vt:lpstr>
      <vt:lpstr>Liver/Kidney Changes</vt:lpstr>
      <vt:lpstr>Uterine Blood Flow</vt:lpstr>
      <vt:lpstr>Placental considerations</vt:lpstr>
      <vt:lpstr>General Anesthesia during Pregnancy</vt:lpstr>
      <vt:lpstr>What Premedication Drugs do you want to consider? What are some Pros/Cons?</vt:lpstr>
      <vt:lpstr>C-section Anesthetic Drugs</vt:lpstr>
      <vt:lpstr>Opioids</vt:lpstr>
      <vt:lpstr>Induction agents</vt:lpstr>
      <vt:lpstr>Local anesthetics: EPidurals</vt:lpstr>
      <vt:lpstr>General anesthesia: Inhalants</vt:lpstr>
      <vt:lpstr>Harley</vt:lpstr>
      <vt:lpstr>Neonatal/Pediatric Anesthesia</vt:lpstr>
      <vt:lpstr>Name some physiologic differences in neonates that can result in changes to pharmacokinetics and pharmacodynamics that alter drug interactions?</vt:lpstr>
      <vt:lpstr>General characteristics</vt:lpstr>
      <vt:lpstr>Hepatic/Renal system</vt:lpstr>
      <vt:lpstr>Respiratory System</vt:lpstr>
      <vt:lpstr>Cardiovascular system</vt:lpstr>
      <vt:lpstr>What premedication drugs would you consider and what are some pros/cons of these medications?</vt:lpstr>
      <vt:lpstr>What induction agents would you consider and what are some pros/cons?</vt:lpstr>
      <vt:lpstr>Inhalant Anesthetics</vt:lpstr>
      <vt:lpstr>Neonates and Pain</vt:lpstr>
      <vt:lpstr>Support during anesthesia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Anesthesia Case Examples</dc:title>
  <dc:creator>Victoria Chu</dc:creator>
  <cp:lastModifiedBy>Victoria Chu</cp:lastModifiedBy>
  <cp:revision>3</cp:revision>
  <dcterms:created xsi:type="dcterms:W3CDTF">2019-11-12T20:33:02Z</dcterms:created>
  <dcterms:modified xsi:type="dcterms:W3CDTF">2019-11-12T21:58:40Z</dcterms:modified>
</cp:coreProperties>
</file>