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2" r:id="rId3"/>
    <p:sldId id="308" r:id="rId4"/>
    <p:sldId id="309" r:id="rId5"/>
    <p:sldId id="310" r:id="rId6"/>
    <p:sldId id="311" r:id="rId7"/>
    <p:sldId id="258" r:id="rId8"/>
    <p:sldId id="259" r:id="rId9"/>
    <p:sldId id="260" r:id="rId10"/>
    <p:sldId id="261" r:id="rId11"/>
    <p:sldId id="262" r:id="rId12"/>
    <p:sldId id="263" r:id="rId13"/>
    <p:sldId id="264" r:id="rId14"/>
    <p:sldId id="265" r:id="rId15"/>
    <p:sldId id="266" r:id="rId16"/>
    <p:sldId id="267"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3" r:id="rId41"/>
    <p:sldId id="294" r:id="rId42"/>
    <p:sldId id="296" r:id="rId43"/>
    <p:sldId id="297" r:id="rId44"/>
    <p:sldId id="298" r:id="rId45"/>
    <p:sldId id="292" r:id="rId46"/>
    <p:sldId id="300" r:id="rId47"/>
    <p:sldId id="301" r:id="rId48"/>
    <p:sldId id="302" r:id="rId49"/>
    <p:sldId id="303" r:id="rId50"/>
    <p:sldId id="304" r:id="rId51"/>
    <p:sldId id="306" r:id="rId52"/>
    <p:sldId id="307"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5" d="100"/>
          <a:sy n="45" d="100"/>
        </p:scale>
        <p:origin x="48" y="5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B93C9-3A49-4334-8EA7-E25DF0E024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54B25D-23DA-409F-BE4D-D8C3275696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CDE8BE-F8A5-4CB5-A0BF-CA056EE02057}"/>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5" name="Footer Placeholder 4">
            <a:extLst>
              <a:ext uri="{FF2B5EF4-FFF2-40B4-BE49-F238E27FC236}">
                <a16:creationId xmlns:a16="http://schemas.microsoft.com/office/drawing/2014/main" id="{35FC65ED-39EC-4C1E-AAF2-9E75ED4A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F1CCF-0BCA-4E31-8B3E-ED98CE43E713}"/>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3221994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25579-6824-482B-9CC4-3117D787D1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1793E7-58EC-4988-B975-B86BDA1121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AC6009-DB65-4A5D-82C6-18D6B68F2083}"/>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5" name="Footer Placeholder 4">
            <a:extLst>
              <a:ext uri="{FF2B5EF4-FFF2-40B4-BE49-F238E27FC236}">
                <a16:creationId xmlns:a16="http://schemas.microsoft.com/office/drawing/2014/main" id="{F38524EE-D4FB-4DC7-B7BF-E5EFD3E21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8C63AB-7FD2-44BD-AA47-65F073F80725}"/>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1705849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36DDE2-28C4-4D07-AB11-A0E15C103F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6339F9-3D88-423C-AB04-54AD2A53CF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87B1D9-F4C8-4F3C-9654-1FB208BA5A77}"/>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5" name="Footer Placeholder 4">
            <a:extLst>
              <a:ext uri="{FF2B5EF4-FFF2-40B4-BE49-F238E27FC236}">
                <a16:creationId xmlns:a16="http://schemas.microsoft.com/office/drawing/2014/main" id="{EF29C377-FF3A-47EE-8C0E-BEEA66BF5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D39540-A12A-4039-9CC1-16E3D8B7F445}"/>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287637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87BE6-CAB8-4FF4-8257-B90F981164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517A3C-9D8C-48A5-907E-44EA4F232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929EAE-CB50-4151-93EF-1CD678E09ECF}"/>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5" name="Footer Placeholder 4">
            <a:extLst>
              <a:ext uri="{FF2B5EF4-FFF2-40B4-BE49-F238E27FC236}">
                <a16:creationId xmlns:a16="http://schemas.microsoft.com/office/drawing/2014/main" id="{8970911D-671B-4252-B45F-88BCD8D4A5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A9BD0-A108-4E58-9591-3B9FCF5140C4}"/>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1542944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8868C-7FA3-431B-B520-3DE28F98E5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89EA63-731E-4E31-A3D7-E4AD6FD753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49B95F-8D6B-43FF-824A-A6B23ED1C98C}"/>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5" name="Footer Placeholder 4">
            <a:extLst>
              <a:ext uri="{FF2B5EF4-FFF2-40B4-BE49-F238E27FC236}">
                <a16:creationId xmlns:a16="http://schemas.microsoft.com/office/drawing/2014/main" id="{3F3F90CA-3CBA-4F9F-B6CA-C3AC73D1D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1F9372-B926-42C4-9566-DD511DACCA8A}"/>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2329044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4EC06-E81B-4DF2-B07D-06CC97B996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74933E-6E87-4CE0-B078-CDC9E1A65B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E18D2A-3493-43E3-A4CC-6856725C51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5403DA2-541E-4F9C-BD01-85B9B244AB78}"/>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6" name="Footer Placeholder 5">
            <a:extLst>
              <a:ext uri="{FF2B5EF4-FFF2-40B4-BE49-F238E27FC236}">
                <a16:creationId xmlns:a16="http://schemas.microsoft.com/office/drawing/2014/main" id="{B1B60D57-1A23-44C2-973E-9CCF6436A5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EFB6A1-AC44-4C82-9A5F-D442FB3B4534}"/>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601562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6D096-7516-4D54-B1F4-EDDB32AECCF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5F828F-C2C9-4772-9817-69E6F70A38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156D9F-E521-4B07-831B-41CBA405CF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E1B2D0-3873-45F6-A750-7D8C28FD2B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463DCF-872C-4697-9A07-4708E660A2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7B0B4B-93D1-4A2D-AD51-A7B3D76AAF6E}"/>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8" name="Footer Placeholder 7">
            <a:extLst>
              <a:ext uri="{FF2B5EF4-FFF2-40B4-BE49-F238E27FC236}">
                <a16:creationId xmlns:a16="http://schemas.microsoft.com/office/drawing/2014/main" id="{9042DF4E-E697-4142-BDEA-66F5D72BFC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B96B46-75E2-4852-B02D-23BB421C200D}"/>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2021141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2E4DB-B2C7-4473-95B2-28F687E6B7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A6B11A-1A6D-4185-AB55-70D612F4F43A}"/>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4" name="Footer Placeholder 3">
            <a:extLst>
              <a:ext uri="{FF2B5EF4-FFF2-40B4-BE49-F238E27FC236}">
                <a16:creationId xmlns:a16="http://schemas.microsoft.com/office/drawing/2014/main" id="{F3DB2F79-CBBC-4D8D-95AC-83F76F0C6C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5BDC33-5D42-4FCC-8CE4-40EBE7A54E68}"/>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2813110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4D87D0-87EE-4E76-83A9-876EED8BCD23}"/>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3" name="Footer Placeholder 2">
            <a:extLst>
              <a:ext uri="{FF2B5EF4-FFF2-40B4-BE49-F238E27FC236}">
                <a16:creationId xmlns:a16="http://schemas.microsoft.com/office/drawing/2014/main" id="{6A322C8F-816A-422E-B294-83FC36A76B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F58DB7-6015-4AFB-A088-156CEF321AD4}"/>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145228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4D7EF-CFC3-4CCD-954D-2D13E15F4B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C3BA00-26D1-4346-8A3F-350C067E98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0CEE81-88A2-4EA6-AF16-9BC4DF4496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7FD7BD-3288-4FA9-803E-9157F9557985}"/>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6" name="Footer Placeholder 5">
            <a:extLst>
              <a:ext uri="{FF2B5EF4-FFF2-40B4-BE49-F238E27FC236}">
                <a16:creationId xmlns:a16="http://schemas.microsoft.com/office/drawing/2014/main" id="{11F1353A-A0C6-46CA-B1AF-0E1299E31E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73F4FC-3887-4048-BBEB-C2CD66EBDBC7}"/>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4096609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44D51-1903-45C9-BB24-FEB3B525A2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B2CCDD-FD06-46BF-BA09-817A4F63B0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F4E714-0BA9-4BE0-9A6B-68A0284B03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ACAEC7-F1E9-4301-B2A0-E11967CC8858}"/>
              </a:ext>
            </a:extLst>
          </p:cNvPr>
          <p:cNvSpPr>
            <a:spLocks noGrp="1"/>
          </p:cNvSpPr>
          <p:nvPr>
            <p:ph type="dt" sz="half" idx="10"/>
          </p:nvPr>
        </p:nvSpPr>
        <p:spPr/>
        <p:txBody>
          <a:bodyPr/>
          <a:lstStyle/>
          <a:p>
            <a:fld id="{2FFB12FA-264B-4CAB-94C2-9292D010D90C}" type="datetimeFigureOut">
              <a:rPr lang="en-US" smtClean="0"/>
              <a:t>10/16/2020</a:t>
            </a:fld>
            <a:endParaRPr lang="en-US"/>
          </a:p>
        </p:txBody>
      </p:sp>
      <p:sp>
        <p:nvSpPr>
          <p:cNvPr id="6" name="Footer Placeholder 5">
            <a:extLst>
              <a:ext uri="{FF2B5EF4-FFF2-40B4-BE49-F238E27FC236}">
                <a16:creationId xmlns:a16="http://schemas.microsoft.com/office/drawing/2014/main" id="{184B40C7-D145-4CB0-B0C2-EA50D3842E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EA6F3D-E6FC-4AAB-BDA2-089CDC80B723}"/>
              </a:ext>
            </a:extLst>
          </p:cNvPr>
          <p:cNvSpPr>
            <a:spLocks noGrp="1"/>
          </p:cNvSpPr>
          <p:nvPr>
            <p:ph type="sldNum" sz="quarter" idx="12"/>
          </p:nvPr>
        </p:nvSpPr>
        <p:spPr/>
        <p:txBody>
          <a:bodyPr/>
          <a:lstStyle/>
          <a:p>
            <a:fld id="{75D36ADB-DE2E-4EB7-A994-D82EA74B6008}" type="slidenum">
              <a:rPr lang="en-US" smtClean="0"/>
              <a:t>‹#›</a:t>
            </a:fld>
            <a:endParaRPr lang="en-US"/>
          </a:p>
        </p:txBody>
      </p:sp>
    </p:spTree>
    <p:extLst>
      <p:ext uri="{BB962C8B-B14F-4D97-AF65-F5344CB8AC3E}">
        <p14:creationId xmlns:p14="http://schemas.microsoft.com/office/powerpoint/2010/main" val="655549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gs>
            <a:gs pos="100000">
              <a:schemeClr val="accent1">
                <a:lumMod val="45000"/>
                <a:lumOff val="55000"/>
              </a:schemeClr>
            </a:gs>
            <a:gs pos="0">
              <a:schemeClr val="accent1">
                <a:lumMod val="5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510658-BFEC-470C-97A7-BE214D1AED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E7F048-6042-4621-BD01-0D32A3A394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DAFAD0-38F6-4C3D-B96B-592A2C2E84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FB12FA-264B-4CAB-94C2-9292D010D90C}" type="datetimeFigureOut">
              <a:rPr lang="en-US" smtClean="0"/>
              <a:t>10/16/2020</a:t>
            </a:fld>
            <a:endParaRPr lang="en-US"/>
          </a:p>
        </p:txBody>
      </p:sp>
      <p:sp>
        <p:nvSpPr>
          <p:cNvPr id="5" name="Footer Placeholder 4">
            <a:extLst>
              <a:ext uri="{FF2B5EF4-FFF2-40B4-BE49-F238E27FC236}">
                <a16:creationId xmlns:a16="http://schemas.microsoft.com/office/drawing/2014/main" id="{EE3E9947-74E6-4C39-8CFF-682341FD83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317C86-523D-477A-AAF2-4EFF165B18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D36ADB-DE2E-4EB7-A994-D82EA74B6008}" type="slidenum">
              <a:rPr lang="en-US" smtClean="0"/>
              <a:t>‹#›</a:t>
            </a:fld>
            <a:endParaRPr lang="en-US"/>
          </a:p>
        </p:txBody>
      </p:sp>
    </p:spTree>
    <p:extLst>
      <p:ext uri="{BB962C8B-B14F-4D97-AF65-F5344CB8AC3E}">
        <p14:creationId xmlns:p14="http://schemas.microsoft.com/office/powerpoint/2010/main" val="4276674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0C2A7-E458-4DDD-A3AF-1CC5FE36CE7B}"/>
              </a:ext>
            </a:extLst>
          </p:cNvPr>
          <p:cNvSpPr>
            <a:spLocks noGrp="1"/>
          </p:cNvSpPr>
          <p:nvPr>
            <p:ph type="ctrTitle"/>
          </p:nvPr>
        </p:nvSpPr>
        <p:spPr/>
        <p:txBody>
          <a:bodyPr>
            <a:normAutofit fontScale="90000"/>
          </a:bodyPr>
          <a:lstStyle/>
          <a:p>
            <a:r>
              <a:rPr lang="en-US" sz="6000" b="1" i="0" u="none" strike="noStrike" baseline="0" dirty="0">
                <a:latin typeface="+mn-lt"/>
              </a:rPr>
              <a:t>Consensus on the Rational Use of </a:t>
            </a:r>
            <a:r>
              <a:rPr lang="en-US" sz="6000" b="1" i="0" u="none" strike="noStrike" baseline="0" dirty="0" err="1">
                <a:latin typeface="+mn-lt"/>
              </a:rPr>
              <a:t>Antithrombotics</a:t>
            </a:r>
            <a:r>
              <a:rPr lang="en-US" sz="6000" b="1" i="0" u="none" strike="noStrike" baseline="0" dirty="0">
                <a:latin typeface="+mn-lt"/>
              </a:rPr>
              <a:t> in</a:t>
            </a:r>
            <a:br>
              <a:rPr lang="en-US" sz="6000" b="1" i="0" u="none" strike="noStrike" baseline="0" dirty="0">
                <a:latin typeface="+mn-lt"/>
              </a:rPr>
            </a:br>
            <a:r>
              <a:rPr lang="en-US" sz="6000" b="1" i="0" u="none" strike="noStrike" baseline="0" dirty="0">
                <a:latin typeface="+mn-lt"/>
              </a:rPr>
              <a:t>Veterinary Critical Care</a:t>
            </a:r>
            <a:endParaRPr lang="en-US" dirty="0">
              <a:latin typeface="+mn-lt"/>
            </a:endParaRPr>
          </a:p>
        </p:txBody>
      </p:sp>
      <p:sp>
        <p:nvSpPr>
          <p:cNvPr id="3" name="Subtitle 2">
            <a:extLst>
              <a:ext uri="{FF2B5EF4-FFF2-40B4-BE49-F238E27FC236}">
                <a16:creationId xmlns:a16="http://schemas.microsoft.com/office/drawing/2014/main" id="{521518ED-9C24-4B54-926D-059C98A4BFF5}"/>
              </a:ext>
            </a:extLst>
          </p:cNvPr>
          <p:cNvSpPr>
            <a:spLocks noGrp="1"/>
          </p:cNvSpPr>
          <p:nvPr>
            <p:ph type="subTitle" idx="1"/>
          </p:nvPr>
        </p:nvSpPr>
        <p:spPr>
          <a:xfrm>
            <a:off x="1524000" y="3602038"/>
            <a:ext cx="9144000" cy="3103562"/>
          </a:xfrm>
        </p:spPr>
        <p:txBody>
          <a:bodyPr>
            <a:normAutofit/>
          </a:bodyPr>
          <a:lstStyle/>
          <a:p>
            <a:r>
              <a:rPr lang="en-US" dirty="0"/>
              <a:t>Journal Club</a:t>
            </a:r>
          </a:p>
          <a:p>
            <a:r>
              <a:rPr lang="en-US" dirty="0"/>
              <a:t>10/15/20</a:t>
            </a:r>
          </a:p>
          <a:p>
            <a:endParaRPr lang="en-US" dirty="0"/>
          </a:p>
          <a:p>
            <a:endParaRPr lang="en-US" dirty="0"/>
          </a:p>
          <a:p>
            <a:r>
              <a:rPr lang="en-US" sz="2000" dirty="0"/>
              <a:t>Tomas Boullhesen-Williams</a:t>
            </a:r>
          </a:p>
          <a:p>
            <a:r>
              <a:rPr lang="en-US" sz="2000" dirty="0"/>
              <a:t>ECC resident</a:t>
            </a:r>
          </a:p>
          <a:p>
            <a:r>
              <a:rPr lang="en-US" sz="2000" dirty="0"/>
              <a:t>Cornell University </a:t>
            </a:r>
          </a:p>
        </p:txBody>
      </p:sp>
    </p:spTree>
    <p:extLst>
      <p:ext uri="{BB962C8B-B14F-4D97-AF65-F5344CB8AC3E}">
        <p14:creationId xmlns:p14="http://schemas.microsoft.com/office/powerpoint/2010/main" val="2093978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88AA9-E504-4E84-A7F5-5406FE291B52}"/>
              </a:ext>
            </a:extLst>
          </p:cNvPr>
          <p:cNvSpPr>
            <a:spLocks noGrp="1"/>
          </p:cNvSpPr>
          <p:nvPr>
            <p:ph type="title"/>
          </p:nvPr>
        </p:nvSpPr>
        <p:spPr/>
        <p:txBody>
          <a:bodyPr>
            <a:normAutofit fontScale="90000"/>
          </a:bodyPr>
          <a:lstStyle/>
          <a:p>
            <a:br>
              <a:rPr lang="en-US" dirty="0">
                <a:latin typeface="+mn-lt"/>
              </a:rPr>
            </a:br>
            <a:r>
              <a:rPr lang="en-US" sz="4600" b="1" dirty="0">
                <a:latin typeface="+mn-lt"/>
              </a:rPr>
              <a:t>Pancreatitis </a:t>
            </a:r>
            <a:r>
              <a:rPr lang="en-US" sz="4600" b="1" i="0" u="none" strike="noStrike" baseline="0" dirty="0">
                <a:latin typeface="+mn-lt"/>
              </a:rPr>
              <a:t>(dogs only)</a:t>
            </a:r>
            <a:br>
              <a:rPr lang="en-US" sz="4400" b="0" i="0" u="none" strike="noStrike" baseline="0" dirty="0">
                <a:latin typeface="+mn-lt"/>
              </a:rPr>
            </a:br>
            <a:endParaRPr lang="en-US" dirty="0">
              <a:latin typeface="+mn-lt"/>
            </a:endParaRPr>
          </a:p>
        </p:txBody>
      </p:sp>
      <p:sp>
        <p:nvSpPr>
          <p:cNvPr id="3" name="Content Placeholder 2">
            <a:extLst>
              <a:ext uri="{FF2B5EF4-FFF2-40B4-BE49-F238E27FC236}">
                <a16:creationId xmlns:a16="http://schemas.microsoft.com/office/drawing/2014/main" id="{27FD4F28-C83F-4901-8CFD-CD4EC1D3C4A0}"/>
              </a:ext>
            </a:extLst>
          </p:cNvPr>
          <p:cNvSpPr>
            <a:spLocks noGrp="1"/>
          </p:cNvSpPr>
          <p:nvPr>
            <p:ph idx="1"/>
          </p:nvPr>
        </p:nvSpPr>
        <p:spPr/>
        <p:txBody>
          <a:bodyPr>
            <a:normAutofit/>
          </a:bodyPr>
          <a:lstStyle/>
          <a:p>
            <a:pPr marL="0" indent="0" algn="l">
              <a:buNone/>
            </a:pPr>
            <a:r>
              <a:rPr lang="en-US" sz="1800" b="1" i="0" u="none" strike="noStrike" baseline="0" dirty="0">
                <a:latin typeface="Lato-Bold"/>
              </a:rPr>
              <a:t>a. </a:t>
            </a:r>
            <a:r>
              <a:rPr lang="en-US" sz="1800" b="0" i="0" u="none" strike="noStrike" baseline="0" dirty="0">
                <a:latin typeface="Lato-Regular"/>
              </a:rPr>
              <a:t>Severe pancreatitis may be associated with the development of thrombosis in dogs.</a:t>
            </a:r>
          </a:p>
          <a:p>
            <a:pPr marL="0" indent="0" algn="l">
              <a:buNone/>
            </a:pPr>
            <a:r>
              <a:rPr lang="en-US" sz="1800" b="1" i="0" u="none" strike="noStrike" baseline="0" dirty="0">
                <a:latin typeface="Lato-Bold"/>
              </a:rPr>
              <a:t>b. </a:t>
            </a:r>
            <a:r>
              <a:rPr lang="en-US" sz="1800" b="0" i="0" u="none" strike="noStrike" baseline="0" dirty="0">
                <a:latin typeface="Lato-Regular"/>
              </a:rPr>
              <a:t>We suggest that antithrombotic therapy be considered for dogs with acute pancreatic necrosis</a:t>
            </a:r>
            <a:endParaRPr lang="en-US" sz="1800" dirty="0">
              <a:latin typeface="Lato-Regular"/>
            </a:endParaRPr>
          </a:p>
          <a:p>
            <a:pPr marL="0" indent="0" algn="l">
              <a:buNone/>
            </a:pPr>
            <a:endParaRPr lang="en-US" sz="1800" dirty="0">
              <a:latin typeface="Lato-Regular"/>
            </a:endParaRPr>
          </a:p>
          <a:p>
            <a:pPr algn="l"/>
            <a:r>
              <a:rPr lang="en-US" sz="1800" b="0" i="0" u="none" strike="noStrike" baseline="0" dirty="0">
                <a:latin typeface="Lato-Regular"/>
              </a:rPr>
              <a:t>Information regarding the incidence of thrombosis in dogs with pancreatitis compared to healthy dogs is lacking. </a:t>
            </a:r>
          </a:p>
          <a:p>
            <a:pPr algn="l"/>
            <a:r>
              <a:rPr lang="en-US" sz="1800" dirty="0">
                <a:latin typeface="Lato-Regular"/>
              </a:rPr>
              <a:t>R</a:t>
            </a:r>
            <a:r>
              <a:rPr lang="en-US" sz="1800" b="0" i="0" u="none" strike="noStrike" baseline="0" dirty="0">
                <a:latin typeface="Lato-Regular"/>
              </a:rPr>
              <a:t>ecommendations were derived from studies supporting a hypercoagulable state in dogs with pancreatitis</a:t>
            </a:r>
          </a:p>
          <a:p>
            <a:pPr marL="0" indent="0" algn="l">
              <a:buNone/>
            </a:pPr>
            <a:endParaRPr lang="en-US" sz="1800" b="0" i="0" u="none" strike="noStrike" baseline="0" dirty="0">
              <a:latin typeface="Lato-Regular"/>
            </a:endParaRPr>
          </a:p>
          <a:p>
            <a:pPr marL="0" indent="0" algn="l">
              <a:buNone/>
            </a:pPr>
            <a:r>
              <a:rPr lang="en-US" sz="1800" b="0" i="0" u="none" strike="noStrike" baseline="0" dirty="0">
                <a:latin typeface="Lato-Regular"/>
              </a:rPr>
              <a:t>MOA: </a:t>
            </a:r>
          </a:p>
          <a:p>
            <a:pPr lvl="1"/>
            <a:r>
              <a:rPr lang="en-US" sz="1400" b="0" i="0" u="none" strike="noStrike" baseline="0" dirty="0">
                <a:latin typeface="Lato-Regular"/>
              </a:rPr>
              <a:t>reduced TM expression in liver, lung, and spleen </a:t>
            </a:r>
          </a:p>
          <a:p>
            <a:pPr lvl="1"/>
            <a:r>
              <a:rPr lang="en-US" sz="1400" b="0" i="0" u="none" strike="noStrike" baseline="0" dirty="0">
                <a:latin typeface="Lato-Regular"/>
              </a:rPr>
              <a:t>reduced antithrombin</a:t>
            </a:r>
          </a:p>
          <a:p>
            <a:pPr lvl="1"/>
            <a:r>
              <a:rPr lang="en-US" sz="1400" b="0" i="0" u="none" strike="noStrike" baseline="0" dirty="0">
                <a:latin typeface="Lato-Regular"/>
              </a:rPr>
              <a:t> decreased fibrinolysis</a:t>
            </a:r>
            <a:endParaRPr lang="en-US" dirty="0"/>
          </a:p>
        </p:txBody>
      </p:sp>
    </p:spTree>
    <p:extLst>
      <p:ext uri="{BB962C8B-B14F-4D97-AF65-F5344CB8AC3E}">
        <p14:creationId xmlns:p14="http://schemas.microsoft.com/office/powerpoint/2010/main" val="1937894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5F718-B0A9-4B0B-8855-34ACDCB9BB0D}"/>
              </a:ext>
            </a:extLst>
          </p:cNvPr>
          <p:cNvSpPr>
            <a:spLocks noGrp="1"/>
          </p:cNvSpPr>
          <p:nvPr>
            <p:ph type="title"/>
          </p:nvPr>
        </p:nvSpPr>
        <p:spPr/>
        <p:txBody>
          <a:bodyPr>
            <a:normAutofit/>
          </a:bodyPr>
          <a:lstStyle/>
          <a:p>
            <a:r>
              <a:rPr lang="en-US" sz="4100" b="1" dirty="0"/>
              <a:t>Steroid administration</a:t>
            </a:r>
          </a:p>
        </p:txBody>
      </p:sp>
      <p:sp>
        <p:nvSpPr>
          <p:cNvPr id="3" name="Content Placeholder 2">
            <a:extLst>
              <a:ext uri="{FF2B5EF4-FFF2-40B4-BE49-F238E27FC236}">
                <a16:creationId xmlns:a16="http://schemas.microsoft.com/office/drawing/2014/main" id="{37086BE2-AAD5-479E-A28D-4E90B864B37C}"/>
              </a:ext>
            </a:extLst>
          </p:cNvPr>
          <p:cNvSpPr>
            <a:spLocks noGrp="1"/>
          </p:cNvSpPr>
          <p:nvPr>
            <p:ph idx="1"/>
          </p:nvPr>
        </p:nvSpPr>
        <p:spPr/>
        <p:txBody>
          <a:bodyPr>
            <a:normAutofit/>
          </a:bodyPr>
          <a:lstStyle/>
          <a:p>
            <a:pPr marL="0" indent="0" algn="l">
              <a:buNone/>
            </a:pPr>
            <a:r>
              <a:rPr lang="en-US" sz="1800" b="1" i="0" u="none" strike="noStrike" baseline="0" dirty="0">
                <a:latin typeface="Lato-Regular"/>
              </a:rPr>
              <a:t>a.  </a:t>
            </a:r>
            <a:r>
              <a:rPr lang="en-US" sz="1800" b="0" i="0" u="none" strike="noStrike" baseline="0" dirty="0">
                <a:latin typeface="Lato-Regular"/>
              </a:rPr>
              <a:t>Corticosteroid administration favors a hypercoagulable state in dogs</a:t>
            </a:r>
          </a:p>
          <a:p>
            <a:pPr marL="0" indent="0" algn="l">
              <a:buNone/>
            </a:pPr>
            <a:r>
              <a:rPr lang="en-US" sz="1800" b="1" i="0" u="none" strike="noStrike" baseline="0" dirty="0">
                <a:latin typeface="Lato-Bold"/>
              </a:rPr>
              <a:t>b. </a:t>
            </a:r>
            <a:r>
              <a:rPr lang="en-US" sz="1800" b="0" i="0" u="none" strike="noStrike" baseline="0" dirty="0">
                <a:latin typeface="Lato-Regular"/>
              </a:rPr>
              <a:t>Treatment with corticosteroids may be associated with the development of thrombosis </a:t>
            </a:r>
          </a:p>
          <a:p>
            <a:pPr marL="0" indent="0" algn="l">
              <a:buNone/>
            </a:pPr>
            <a:r>
              <a:rPr lang="en-US" sz="1800" b="1" i="0" u="none" strike="noStrike" baseline="0" dirty="0">
                <a:latin typeface="Lato-Bold"/>
              </a:rPr>
              <a:t>c. </a:t>
            </a:r>
            <a:r>
              <a:rPr lang="en-US" sz="1800" b="0" i="0" u="none" strike="noStrike" baseline="0" dirty="0">
                <a:latin typeface="Lato-Regular"/>
              </a:rPr>
              <a:t>We suggest that antithrombotic therapy be considered for dogs receiving corticosteroids where other risk factors for thrombosis exist.</a:t>
            </a:r>
          </a:p>
          <a:p>
            <a:pPr marL="0" indent="0" algn="l">
              <a:buNone/>
            </a:pPr>
            <a:r>
              <a:rPr lang="en-US" sz="1800" b="1" i="0" u="none" strike="noStrike" baseline="0" dirty="0">
                <a:latin typeface="Lato-Bold"/>
              </a:rPr>
              <a:t>d. </a:t>
            </a:r>
            <a:r>
              <a:rPr lang="en-US" sz="1800" b="0" i="0" u="none" strike="noStrike" baseline="0" dirty="0">
                <a:latin typeface="Lato-Regular"/>
              </a:rPr>
              <a:t>There is insufficient evidence to define an association between corticosteroid administration and development of thrombosis in cats.</a:t>
            </a:r>
          </a:p>
          <a:p>
            <a:pPr marL="0" indent="0" algn="l">
              <a:buNone/>
            </a:pPr>
            <a:endParaRPr lang="en-US" sz="1800" dirty="0">
              <a:latin typeface="Lato-Regular"/>
            </a:endParaRPr>
          </a:p>
          <a:p>
            <a:pPr algn="l"/>
            <a:r>
              <a:rPr lang="en-US" sz="1800" b="0" i="0" u="none" strike="noStrike" baseline="0" dirty="0">
                <a:latin typeface="Lato-Regular"/>
              </a:rPr>
              <a:t>No studies directly investigating the relationship between glucocorticoids and the increased risk of thrombosis in dogs were identified.</a:t>
            </a:r>
          </a:p>
          <a:p>
            <a:pPr marL="0" indent="0" algn="l">
              <a:buNone/>
            </a:pPr>
            <a:r>
              <a:rPr lang="en-US" sz="1400" b="0" i="0" u="none" strike="noStrike" baseline="0" dirty="0">
                <a:latin typeface="Lato-Regular"/>
              </a:rPr>
              <a:t>MOA: </a:t>
            </a:r>
          </a:p>
          <a:p>
            <a:pPr lvl="1"/>
            <a:r>
              <a:rPr lang="en-US" sz="1000" b="0" i="0" u="none" strike="noStrike" baseline="0" dirty="0">
                <a:latin typeface="Lato-Regular"/>
              </a:rPr>
              <a:t>increased coagulation factors</a:t>
            </a:r>
          </a:p>
          <a:p>
            <a:pPr lvl="1"/>
            <a:r>
              <a:rPr lang="en-US" sz="1000" dirty="0">
                <a:latin typeface="Lato-Regular"/>
              </a:rPr>
              <a:t>P</a:t>
            </a:r>
            <a:r>
              <a:rPr lang="en-US" sz="1000" b="0" i="0" u="none" strike="noStrike" baseline="0" dirty="0">
                <a:latin typeface="Lato-Regular"/>
              </a:rPr>
              <a:t>latelet aggregation</a:t>
            </a:r>
          </a:p>
          <a:p>
            <a:pPr lvl="1"/>
            <a:r>
              <a:rPr lang="en-US" sz="1000" dirty="0">
                <a:latin typeface="Lato-Regular"/>
              </a:rPr>
              <a:t>F</a:t>
            </a:r>
            <a:r>
              <a:rPr lang="en-US" sz="1000" b="0" i="0" u="none" strike="noStrike" baseline="0" dirty="0">
                <a:latin typeface="Lato-Regular"/>
              </a:rPr>
              <a:t>ibrinogen concentration </a:t>
            </a:r>
          </a:p>
          <a:p>
            <a:pPr lvl="1"/>
            <a:r>
              <a:rPr lang="en-US" sz="1000" b="0" i="0" u="none" strike="noStrike" baseline="0" dirty="0">
                <a:latin typeface="Lato-Regular"/>
              </a:rPr>
              <a:t>Clot strength</a:t>
            </a:r>
          </a:p>
          <a:p>
            <a:pPr lvl="1"/>
            <a:r>
              <a:rPr lang="en-US" sz="1000" dirty="0">
                <a:latin typeface="Lato-Regular"/>
              </a:rPr>
              <a:t>T</a:t>
            </a:r>
            <a:r>
              <a:rPr lang="en-US" sz="1000" b="0" i="0" u="none" strike="noStrike" baseline="0" dirty="0">
                <a:latin typeface="Lato-Regular"/>
              </a:rPr>
              <a:t>hrombin generation along with reduced antithrombin</a:t>
            </a:r>
          </a:p>
        </p:txBody>
      </p:sp>
    </p:spTree>
    <p:extLst>
      <p:ext uri="{BB962C8B-B14F-4D97-AF65-F5344CB8AC3E}">
        <p14:creationId xmlns:p14="http://schemas.microsoft.com/office/powerpoint/2010/main" val="1357483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6B066-CFD5-43AF-9801-43A53DD1DD2D}"/>
              </a:ext>
            </a:extLst>
          </p:cNvPr>
          <p:cNvSpPr>
            <a:spLocks noGrp="1"/>
          </p:cNvSpPr>
          <p:nvPr>
            <p:ph type="title"/>
          </p:nvPr>
        </p:nvSpPr>
        <p:spPr/>
        <p:txBody>
          <a:bodyPr>
            <a:normAutofit/>
          </a:bodyPr>
          <a:lstStyle/>
          <a:p>
            <a:r>
              <a:rPr lang="en-US" sz="4100" b="1" dirty="0"/>
              <a:t>Hyperadrenocorticism</a:t>
            </a:r>
          </a:p>
        </p:txBody>
      </p:sp>
      <p:sp>
        <p:nvSpPr>
          <p:cNvPr id="3" name="Content Placeholder 2">
            <a:extLst>
              <a:ext uri="{FF2B5EF4-FFF2-40B4-BE49-F238E27FC236}">
                <a16:creationId xmlns:a16="http://schemas.microsoft.com/office/drawing/2014/main" id="{E959F167-CD38-45AC-9996-CFB296EF357F}"/>
              </a:ext>
            </a:extLst>
          </p:cNvPr>
          <p:cNvSpPr>
            <a:spLocks noGrp="1"/>
          </p:cNvSpPr>
          <p:nvPr>
            <p:ph idx="1"/>
          </p:nvPr>
        </p:nvSpPr>
        <p:spPr/>
        <p:txBody>
          <a:bodyPr/>
          <a:lstStyle/>
          <a:p>
            <a:pPr marL="0" indent="0" algn="l">
              <a:buNone/>
            </a:pPr>
            <a:r>
              <a:rPr lang="en-US" sz="1800" b="1" i="0" u="none" strike="noStrike" baseline="0" dirty="0">
                <a:latin typeface="Lato-Bold"/>
              </a:rPr>
              <a:t>a. </a:t>
            </a:r>
            <a:r>
              <a:rPr lang="en-US" sz="1800" b="0" i="0" u="none" strike="noStrike" baseline="0" dirty="0">
                <a:latin typeface="Lato-Regular"/>
              </a:rPr>
              <a:t>Hyperadrenocorticism (HAC) is associated with thrombosis in a small subset of dogs only</a:t>
            </a:r>
          </a:p>
          <a:p>
            <a:pPr marL="0" indent="0" algn="l">
              <a:buNone/>
            </a:pPr>
            <a:r>
              <a:rPr lang="en-US" sz="1800" b="1" i="0" u="none" strike="noStrike" baseline="0" dirty="0">
                <a:latin typeface="Lato-Bold"/>
              </a:rPr>
              <a:t>b. </a:t>
            </a:r>
            <a:r>
              <a:rPr lang="en-US" sz="1800" b="0" i="0" u="none" strike="noStrike" baseline="0" dirty="0">
                <a:latin typeface="Lato-Regular"/>
              </a:rPr>
              <a:t>We suggest HAC should be investigated in dogs presented with thrombosis.</a:t>
            </a:r>
          </a:p>
          <a:p>
            <a:pPr marL="0" indent="0" algn="l">
              <a:buNone/>
            </a:pPr>
            <a:r>
              <a:rPr lang="en-US" sz="1800" b="1" i="0" u="none" strike="noStrike" baseline="0" dirty="0">
                <a:latin typeface="Lato-Bold"/>
              </a:rPr>
              <a:t>c. </a:t>
            </a:r>
            <a:r>
              <a:rPr lang="en-US" sz="1800" b="0" i="0" u="none" strike="noStrike" baseline="0" dirty="0">
                <a:latin typeface="Lato-Regular"/>
              </a:rPr>
              <a:t>A diagnosis of HAC alone does not warrant antithrombotic therapy unless other risk factors and/or comorbidities exist.</a:t>
            </a:r>
          </a:p>
          <a:p>
            <a:pPr marL="0" indent="0" algn="l">
              <a:buNone/>
            </a:pPr>
            <a:endParaRPr lang="en-US" sz="1800" dirty="0">
              <a:latin typeface="Lato-Regular"/>
            </a:endParaRPr>
          </a:p>
          <a:p>
            <a:pPr algn="l"/>
            <a:r>
              <a:rPr lang="en-US" sz="1800" b="0" i="0" u="none" strike="noStrike" baseline="0" dirty="0">
                <a:latin typeface="Lato-Regular"/>
              </a:rPr>
              <a:t>22 papers reviewed; 10 retrospective papers (no control groups) suggest that HAC is associated with the development of thrombosis</a:t>
            </a:r>
            <a:endParaRPr lang="en-US" dirty="0"/>
          </a:p>
        </p:txBody>
      </p:sp>
    </p:spTree>
    <p:extLst>
      <p:ext uri="{BB962C8B-B14F-4D97-AF65-F5344CB8AC3E}">
        <p14:creationId xmlns:p14="http://schemas.microsoft.com/office/powerpoint/2010/main" val="1262556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406B8-5625-4CD5-A28B-3A5006710D5A}"/>
              </a:ext>
            </a:extLst>
          </p:cNvPr>
          <p:cNvSpPr>
            <a:spLocks noGrp="1"/>
          </p:cNvSpPr>
          <p:nvPr>
            <p:ph type="title"/>
          </p:nvPr>
        </p:nvSpPr>
        <p:spPr/>
        <p:txBody>
          <a:bodyPr>
            <a:normAutofit/>
          </a:bodyPr>
          <a:lstStyle/>
          <a:p>
            <a:r>
              <a:rPr lang="en-US" sz="4100" b="1" dirty="0"/>
              <a:t>Cancer</a:t>
            </a:r>
          </a:p>
        </p:txBody>
      </p:sp>
      <p:sp>
        <p:nvSpPr>
          <p:cNvPr id="3" name="Content Placeholder 2">
            <a:extLst>
              <a:ext uri="{FF2B5EF4-FFF2-40B4-BE49-F238E27FC236}">
                <a16:creationId xmlns:a16="http://schemas.microsoft.com/office/drawing/2014/main" id="{9C3DA4CD-E174-4E4F-BFE6-8D428BB20AA5}"/>
              </a:ext>
            </a:extLst>
          </p:cNvPr>
          <p:cNvSpPr>
            <a:spLocks noGrp="1"/>
          </p:cNvSpPr>
          <p:nvPr>
            <p:ph idx="1"/>
          </p:nvPr>
        </p:nvSpPr>
        <p:spPr/>
        <p:txBody>
          <a:bodyPr>
            <a:normAutofit lnSpcReduction="10000"/>
          </a:bodyPr>
          <a:lstStyle/>
          <a:p>
            <a:pPr marL="0" indent="0" algn="l">
              <a:buNone/>
            </a:pPr>
            <a:r>
              <a:rPr lang="en-US" sz="1800" b="1" i="0" u="none" strike="noStrike" baseline="0" dirty="0">
                <a:latin typeface="Lato-Bold"/>
              </a:rPr>
              <a:t>a. </a:t>
            </a:r>
            <a:r>
              <a:rPr lang="en-US" sz="1800" b="0" i="0" u="none" strike="noStrike" baseline="0" dirty="0">
                <a:latin typeface="Lato-Regular"/>
              </a:rPr>
              <a:t>Cancer in dogs, in particular ADC, is associated with the development of thrombosis in a small subset of dogs only</a:t>
            </a:r>
          </a:p>
          <a:p>
            <a:pPr marL="0" indent="0" algn="l">
              <a:buNone/>
            </a:pPr>
            <a:r>
              <a:rPr lang="en-US" sz="1800" b="1" i="0" u="none" strike="noStrike" baseline="0" dirty="0">
                <a:latin typeface="Lato-Bold"/>
              </a:rPr>
              <a:t>b. </a:t>
            </a:r>
            <a:r>
              <a:rPr lang="en-US" sz="1800" b="0" i="0" u="none" strike="noStrike" baseline="0" dirty="0">
                <a:latin typeface="Lato-Regular"/>
              </a:rPr>
              <a:t>There is insufficient evidence to support routine anticoagulation of dogs with cancer</a:t>
            </a:r>
          </a:p>
          <a:p>
            <a:pPr marL="0" indent="0" algn="l">
              <a:buNone/>
            </a:pPr>
            <a:r>
              <a:rPr lang="en-US" sz="1800" b="1" i="0" u="none" strike="noStrike" baseline="0" dirty="0">
                <a:latin typeface="Lato-Bold"/>
              </a:rPr>
              <a:t>c. </a:t>
            </a:r>
            <a:r>
              <a:rPr lang="en-US" sz="1800" i="0" u="none" strike="noStrike" baseline="0" dirty="0">
                <a:latin typeface="Lato-Bold"/>
              </a:rPr>
              <a:t>T</a:t>
            </a:r>
            <a:r>
              <a:rPr lang="en-US" sz="1800" b="0" i="0" u="none" strike="noStrike" baseline="0" dirty="0">
                <a:latin typeface="Lato-Regular"/>
              </a:rPr>
              <a:t>herapy be considered for dogs with cancer where hypercoagulability is demonstrated, or where other risk factors for thrombosis exist</a:t>
            </a:r>
          </a:p>
          <a:p>
            <a:pPr marL="0" indent="0" algn="l">
              <a:buNone/>
            </a:pPr>
            <a:endParaRPr lang="en-US" sz="1800" dirty="0">
              <a:latin typeface="Lato-Regular"/>
            </a:endParaRPr>
          </a:p>
          <a:p>
            <a:pPr algn="l"/>
            <a:r>
              <a:rPr lang="en-US" sz="1800" b="0" i="0" u="none" strike="noStrike" baseline="0" dirty="0">
                <a:latin typeface="Lato-Regular"/>
              </a:rPr>
              <a:t>Neoplasia is one of the most common underlying disease processes identified in retrospective studies of canine thrombosis</a:t>
            </a:r>
          </a:p>
          <a:p>
            <a:pPr marL="0" indent="0" algn="l">
              <a:buNone/>
            </a:pPr>
            <a:endParaRPr lang="en-US" sz="1800" b="0" i="0" u="none" strike="noStrike" baseline="0" dirty="0">
              <a:latin typeface="Lato-Regular"/>
            </a:endParaRPr>
          </a:p>
          <a:p>
            <a:pPr algn="l"/>
            <a:r>
              <a:rPr lang="en-US" sz="1800" dirty="0">
                <a:latin typeface="Lato-Regular"/>
              </a:rPr>
              <a:t>MOA: </a:t>
            </a:r>
          </a:p>
          <a:p>
            <a:pPr lvl="1"/>
            <a:r>
              <a:rPr lang="en-US" sz="1400" b="0" i="0" u="none" strike="noStrike" baseline="0" dirty="0">
                <a:latin typeface="Lato-Regular"/>
              </a:rPr>
              <a:t>overexpression of circulating TF </a:t>
            </a:r>
          </a:p>
          <a:p>
            <a:pPr lvl="1"/>
            <a:r>
              <a:rPr lang="en-US" sz="1400" b="0" i="0" u="none" strike="noStrike" baseline="0" dirty="0">
                <a:latin typeface="Lato-Regular"/>
              </a:rPr>
              <a:t>Thrombocytosis</a:t>
            </a:r>
          </a:p>
          <a:p>
            <a:pPr lvl="1"/>
            <a:r>
              <a:rPr lang="en-US" sz="1400" b="0" i="0" u="none" strike="noStrike" baseline="0" dirty="0">
                <a:latin typeface="Lato-Regular"/>
              </a:rPr>
              <a:t>Platelet hyper-reactivity</a:t>
            </a:r>
          </a:p>
          <a:p>
            <a:pPr lvl="1"/>
            <a:r>
              <a:rPr lang="en-US" sz="1400" b="0" i="0" u="none" strike="noStrike" baseline="0" dirty="0">
                <a:latin typeface="Lato-Regular"/>
              </a:rPr>
              <a:t>Hyperfibrinogenemia</a:t>
            </a:r>
          </a:p>
          <a:p>
            <a:pPr lvl="1"/>
            <a:r>
              <a:rPr lang="en-US" sz="1400" b="0" i="0" u="none" strike="noStrike" baseline="0" dirty="0">
                <a:latin typeface="Lato-Regular"/>
              </a:rPr>
              <a:t>Reduced antithrombin activity</a:t>
            </a:r>
            <a:endParaRPr lang="en-US" dirty="0"/>
          </a:p>
        </p:txBody>
      </p:sp>
    </p:spTree>
    <p:extLst>
      <p:ext uri="{BB962C8B-B14F-4D97-AF65-F5344CB8AC3E}">
        <p14:creationId xmlns:p14="http://schemas.microsoft.com/office/powerpoint/2010/main" val="2108552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02CE4-9BBB-4D53-B994-083846FF37C1}"/>
              </a:ext>
            </a:extLst>
          </p:cNvPr>
          <p:cNvSpPr>
            <a:spLocks noGrp="1"/>
          </p:cNvSpPr>
          <p:nvPr>
            <p:ph type="title"/>
          </p:nvPr>
        </p:nvSpPr>
        <p:spPr/>
        <p:txBody>
          <a:bodyPr>
            <a:normAutofit/>
          </a:bodyPr>
          <a:lstStyle/>
          <a:p>
            <a:r>
              <a:rPr lang="en-US" sz="4100" b="1" dirty="0"/>
              <a:t>Sepsis</a:t>
            </a:r>
          </a:p>
        </p:txBody>
      </p:sp>
      <p:sp>
        <p:nvSpPr>
          <p:cNvPr id="3" name="Content Placeholder 2">
            <a:extLst>
              <a:ext uri="{FF2B5EF4-FFF2-40B4-BE49-F238E27FC236}">
                <a16:creationId xmlns:a16="http://schemas.microsoft.com/office/drawing/2014/main" id="{8D3850CC-F2C3-4BFE-A5A9-6D6D069BF15C}"/>
              </a:ext>
            </a:extLst>
          </p:cNvPr>
          <p:cNvSpPr>
            <a:spLocks noGrp="1"/>
          </p:cNvSpPr>
          <p:nvPr>
            <p:ph idx="1"/>
          </p:nvPr>
        </p:nvSpPr>
        <p:spPr/>
        <p:txBody>
          <a:bodyPr>
            <a:normAutofit fontScale="92500" lnSpcReduction="10000"/>
          </a:bodyPr>
          <a:lstStyle/>
          <a:p>
            <a:pPr marL="0" indent="0" algn="l">
              <a:buNone/>
            </a:pPr>
            <a:r>
              <a:rPr lang="en-US" sz="1800" b="1" i="0" u="none" strike="noStrike" baseline="0" dirty="0">
                <a:latin typeface="Lato-Bold"/>
              </a:rPr>
              <a:t>a. </a:t>
            </a:r>
            <a:r>
              <a:rPr lang="en-US" sz="1800" b="0" i="0" u="none" strike="noStrike" baseline="0" dirty="0">
                <a:latin typeface="Lato-Regular"/>
              </a:rPr>
              <a:t>Sepsis is associated with the development of thrombosis in a small subset of dogs only</a:t>
            </a:r>
          </a:p>
          <a:p>
            <a:pPr marL="0" indent="0" algn="l">
              <a:buNone/>
            </a:pPr>
            <a:r>
              <a:rPr lang="en-US" sz="1800" b="1" i="0" u="none" strike="noStrike" baseline="0" dirty="0">
                <a:latin typeface="Lato-Bold"/>
              </a:rPr>
              <a:t>b. </a:t>
            </a:r>
            <a:r>
              <a:rPr lang="en-US" sz="1800" b="0" i="0" u="none" strike="noStrike" baseline="0" dirty="0">
                <a:latin typeface="Lato-Regular"/>
              </a:rPr>
              <a:t>There is insufficient evidence to support routine anticoagulation of dogs with sepsis</a:t>
            </a:r>
          </a:p>
          <a:p>
            <a:pPr marL="0" indent="0" algn="l">
              <a:buNone/>
            </a:pPr>
            <a:r>
              <a:rPr lang="en-US" sz="1800" b="1" i="0" u="none" strike="noStrike" baseline="0" dirty="0">
                <a:latin typeface="Lato-Bold"/>
              </a:rPr>
              <a:t>c. </a:t>
            </a:r>
            <a:r>
              <a:rPr lang="en-US" sz="1800" b="0" i="0" u="none" strike="noStrike" baseline="0" dirty="0">
                <a:latin typeface="Lato-Regular"/>
              </a:rPr>
              <a:t>We suggest that antithrombotic therapy be considered for dogs with sepsis where hypercoagulability is demonstrated, or where other risk factors for thrombosis exist</a:t>
            </a:r>
          </a:p>
          <a:p>
            <a:pPr marL="0" indent="0" algn="l">
              <a:buNone/>
            </a:pPr>
            <a:endParaRPr lang="en-US" sz="1800" dirty="0">
              <a:latin typeface="Lato-Regular"/>
            </a:endParaRPr>
          </a:p>
          <a:p>
            <a:pPr algn="l"/>
            <a:r>
              <a:rPr lang="en-US" sz="1800" b="0" i="0" u="none" strike="noStrike" baseline="0" dirty="0">
                <a:latin typeface="Lato-Regular"/>
              </a:rPr>
              <a:t>Sepsis is consistently listed as an underlying cause of thrombosis in retrospective studies of thrombotic conditions in dogs, but most studies lack controls</a:t>
            </a:r>
          </a:p>
          <a:p>
            <a:pPr algn="l"/>
            <a:endParaRPr lang="en-US" sz="1800" dirty="0">
              <a:latin typeface="Lato-Regular"/>
            </a:endParaRPr>
          </a:p>
          <a:p>
            <a:pPr algn="l"/>
            <a:r>
              <a:rPr lang="en-US" sz="1800" dirty="0">
                <a:latin typeface="Lato-Regular"/>
              </a:rPr>
              <a:t>MOA: </a:t>
            </a:r>
          </a:p>
          <a:p>
            <a:pPr lvl="1"/>
            <a:r>
              <a:rPr lang="en-US" sz="1400" b="0" i="0" u="none" strike="noStrike" baseline="0" dirty="0">
                <a:latin typeface="Lato-Regular"/>
              </a:rPr>
              <a:t>Reduced endogenous anticoagulants (protein C and AT) </a:t>
            </a:r>
          </a:p>
          <a:p>
            <a:pPr lvl="1"/>
            <a:r>
              <a:rPr lang="en-US" sz="1400" b="0" i="0" u="none" strike="noStrike" baseline="0" dirty="0">
                <a:latin typeface="Lato-Regular"/>
              </a:rPr>
              <a:t>Increased fibrinogen</a:t>
            </a:r>
          </a:p>
          <a:p>
            <a:pPr lvl="1"/>
            <a:r>
              <a:rPr lang="en-US" sz="1400" dirty="0">
                <a:latin typeface="Lato-Regular"/>
              </a:rPr>
              <a:t>I</a:t>
            </a:r>
            <a:r>
              <a:rPr lang="en-US" sz="1400" b="0" i="0" u="none" strike="noStrike" baseline="0" dirty="0">
                <a:latin typeface="Lato-Regular"/>
              </a:rPr>
              <a:t>ncreased thrombin activatable</a:t>
            </a:r>
          </a:p>
          <a:p>
            <a:pPr lvl="1"/>
            <a:r>
              <a:rPr lang="en-US" sz="1400" b="0" i="0" u="none" strike="noStrike" baseline="0" dirty="0">
                <a:latin typeface="Lato-Regular"/>
              </a:rPr>
              <a:t>Fibrinolysis inhibitor</a:t>
            </a:r>
          </a:p>
          <a:p>
            <a:pPr lvl="1"/>
            <a:r>
              <a:rPr lang="en-US" sz="1400" dirty="0">
                <a:latin typeface="Lato-Regular"/>
              </a:rPr>
              <a:t>TM </a:t>
            </a:r>
            <a:r>
              <a:rPr lang="en-US" sz="1400" b="0" i="0" u="none" strike="noStrike" baseline="0" dirty="0">
                <a:latin typeface="Lato-Regular"/>
              </a:rPr>
              <a:t>downregulation</a:t>
            </a:r>
          </a:p>
          <a:p>
            <a:pPr lvl="1"/>
            <a:r>
              <a:rPr lang="en-US" sz="1400" dirty="0">
                <a:latin typeface="Lato-Regular"/>
              </a:rPr>
              <a:t>P</a:t>
            </a:r>
            <a:r>
              <a:rPr lang="en-US" sz="1400" b="0" i="0" u="none" strike="noStrike" baseline="0" dirty="0">
                <a:latin typeface="Lato-Regular"/>
              </a:rPr>
              <a:t>latelet hyperreactivity</a:t>
            </a:r>
            <a:endParaRPr lang="en-US" dirty="0"/>
          </a:p>
        </p:txBody>
      </p:sp>
    </p:spTree>
    <p:extLst>
      <p:ext uri="{BB962C8B-B14F-4D97-AF65-F5344CB8AC3E}">
        <p14:creationId xmlns:p14="http://schemas.microsoft.com/office/powerpoint/2010/main" val="3485597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8F53D-21C4-4134-9A25-354CA9A89743}"/>
              </a:ext>
            </a:extLst>
          </p:cNvPr>
          <p:cNvSpPr>
            <a:spLocks noGrp="1"/>
          </p:cNvSpPr>
          <p:nvPr>
            <p:ph type="title"/>
          </p:nvPr>
        </p:nvSpPr>
        <p:spPr/>
        <p:txBody>
          <a:bodyPr>
            <a:normAutofit/>
          </a:bodyPr>
          <a:lstStyle/>
          <a:p>
            <a:r>
              <a:rPr lang="en-US" sz="4100" b="1" dirty="0"/>
              <a:t>Cerebrovascular disease</a:t>
            </a:r>
          </a:p>
        </p:txBody>
      </p:sp>
      <p:sp>
        <p:nvSpPr>
          <p:cNvPr id="3" name="Content Placeholder 2">
            <a:extLst>
              <a:ext uri="{FF2B5EF4-FFF2-40B4-BE49-F238E27FC236}">
                <a16:creationId xmlns:a16="http://schemas.microsoft.com/office/drawing/2014/main" id="{19DEA87B-A900-417F-9818-4C34577CD2F1}"/>
              </a:ext>
            </a:extLst>
          </p:cNvPr>
          <p:cNvSpPr>
            <a:spLocks noGrp="1"/>
          </p:cNvSpPr>
          <p:nvPr>
            <p:ph idx="1"/>
          </p:nvPr>
        </p:nvSpPr>
        <p:spPr/>
        <p:txBody>
          <a:bodyPr/>
          <a:lstStyle/>
          <a:p>
            <a:pPr marL="0" indent="0" algn="l">
              <a:buNone/>
            </a:pPr>
            <a:r>
              <a:rPr lang="en-US" sz="1800" b="1" i="0" u="none" strike="noStrike" baseline="0" dirty="0">
                <a:latin typeface="Lato-Bold"/>
              </a:rPr>
              <a:t>a. </a:t>
            </a:r>
            <a:r>
              <a:rPr lang="en-US" sz="1800" b="0" i="0" u="none" strike="noStrike" baseline="0" dirty="0">
                <a:latin typeface="Lato-Regular"/>
              </a:rPr>
              <a:t>Cerebrovascular disease is more likely to result from a thrombotic event rather than be the cause of one.</a:t>
            </a:r>
          </a:p>
          <a:p>
            <a:pPr marL="0" indent="0" algn="l">
              <a:buNone/>
            </a:pPr>
            <a:r>
              <a:rPr lang="en-US" sz="1800" b="1" i="0" u="none" strike="noStrike" baseline="0" dirty="0">
                <a:latin typeface="Lato-Bold"/>
              </a:rPr>
              <a:t>b. </a:t>
            </a:r>
            <a:r>
              <a:rPr lang="en-US" sz="1800" b="0" i="0" u="none" strike="noStrike" baseline="0" dirty="0">
                <a:latin typeface="Lato-Regular"/>
              </a:rPr>
              <a:t>We suggest that antithrombotic therapy be considered when an ischemic stroke is identified, and a concurrent medical condition associated with a risk for thrombosis is present.</a:t>
            </a:r>
          </a:p>
          <a:p>
            <a:pPr marL="0" indent="0" algn="l">
              <a:buNone/>
            </a:pPr>
            <a:endParaRPr lang="en-US" sz="1800" dirty="0">
              <a:latin typeface="Lato-Regular"/>
            </a:endParaRPr>
          </a:p>
          <a:p>
            <a:pPr algn="l"/>
            <a:r>
              <a:rPr lang="en-US" sz="1800" b="0" i="0" u="none" strike="noStrike" baseline="0" dirty="0">
                <a:latin typeface="Lato-Regular"/>
              </a:rPr>
              <a:t>Studies suggest that ischemic strokes are the result of the hypercoagulable conditions rather than a risk factor for thrombosis themselves</a:t>
            </a:r>
            <a:endParaRPr lang="en-US" dirty="0"/>
          </a:p>
        </p:txBody>
      </p:sp>
    </p:spTree>
    <p:extLst>
      <p:ext uri="{BB962C8B-B14F-4D97-AF65-F5344CB8AC3E}">
        <p14:creationId xmlns:p14="http://schemas.microsoft.com/office/powerpoint/2010/main" val="221917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0DD32-926C-4637-A47F-F0FB2B79E2A1}"/>
              </a:ext>
            </a:extLst>
          </p:cNvPr>
          <p:cNvSpPr>
            <a:spLocks noGrp="1"/>
          </p:cNvSpPr>
          <p:nvPr>
            <p:ph type="title"/>
          </p:nvPr>
        </p:nvSpPr>
        <p:spPr/>
        <p:txBody>
          <a:bodyPr>
            <a:normAutofit/>
          </a:bodyPr>
          <a:lstStyle/>
          <a:p>
            <a:r>
              <a:rPr lang="en-US" sz="4100" b="1" dirty="0"/>
              <a:t>Cardiac disease in dogs and cats:</a:t>
            </a:r>
          </a:p>
        </p:txBody>
      </p:sp>
      <p:sp>
        <p:nvSpPr>
          <p:cNvPr id="3" name="Content Placeholder 2">
            <a:extLst>
              <a:ext uri="{FF2B5EF4-FFF2-40B4-BE49-F238E27FC236}">
                <a16:creationId xmlns:a16="http://schemas.microsoft.com/office/drawing/2014/main" id="{768D9816-3792-41EA-9F35-06FA64C7F090}"/>
              </a:ext>
            </a:extLst>
          </p:cNvPr>
          <p:cNvSpPr>
            <a:spLocks noGrp="1"/>
          </p:cNvSpPr>
          <p:nvPr>
            <p:ph idx="1"/>
          </p:nvPr>
        </p:nvSpPr>
        <p:spPr>
          <a:xfrm>
            <a:off x="838200" y="1690688"/>
            <a:ext cx="10515600" cy="4824413"/>
          </a:xfrm>
        </p:spPr>
        <p:txBody>
          <a:bodyPr>
            <a:normAutofit fontScale="92500" lnSpcReduction="10000"/>
          </a:bodyPr>
          <a:lstStyle/>
          <a:p>
            <a:pPr marL="0" indent="0" algn="l">
              <a:buNone/>
            </a:pPr>
            <a:r>
              <a:rPr lang="en-US" sz="1900" b="1" i="0" u="none" strike="noStrike" baseline="0" dirty="0">
                <a:latin typeface="Lato-Bold"/>
              </a:rPr>
              <a:t>a. </a:t>
            </a:r>
            <a:r>
              <a:rPr lang="en-US" sz="1900" b="0" i="0" u="none" strike="noStrike" baseline="0" dirty="0">
                <a:latin typeface="Lato-Regular"/>
              </a:rPr>
              <a:t>Feline cardiomyopathy (HCM, RCM, UCM and DCM is strongly associated with risk of ATE.</a:t>
            </a:r>
          </a:p>
          <a:p>
            <a:pPr marL="0" indent="0" algn="l">
              <a:buNone/>
            </a:pPr>
            <a:r>
              <a:rPr lang="en-US" sz="1900" b="1" i="0" u="none" strike="noStrike" baseline="0" dirty="0">
                <a:latin typeface="Lato-Bold"/>
              </a:rPr>
              <a:t>b. </a:t>
            </a:r>
            <a:r>
              <a:rPr lang="en-US" sz="1900" b="0" i="0" u="none" strike="noStrike" baseline="0" dirty="0">
                <a:latin typeface="Lato-Regular"/>
              </a:rPr>
              <a:t>Cats with a history of ATE, left atrial (LA) dilation, spontaneous </a:t>
            </a:r>
            <a:r>
              <a:rPr lang="en-US" sz="1900" b="0" i="0" u="none" strike="noStrike" baseline="0" dirty="0" err="1">
                <a:latin typeface="Lato-Regular"/>
              </a:rPr>
              <a:t>echocontrast</a:t>
            </a:r>
            <a:r>
              <a:rPr lang="en-US" sz="1900" b="0" i="0" u="none" strike="noStrike" baseline="0" dirty="0">
                <a:latin typeface="Lato-Regular"/>
              </a:rPr>
              <a:t>, or reduced LA appendage flow velocity may be at particular risk</a:t>
            </a:r>
          </a:p>
          <a:p>
            <a:pPr marL="0" indent="0" algn="l">
              <a:buNone/>
            </a:pPr>
            <a:r>
              <a:rPr lang="en-US" sz="1900" b="1" i="0" u="none" strike="noStrike" baseline="0" dirty="0">
                <a:latin typeface="Lato-Bold"/>
              </a:rPr>
              <a:t>c. </a:t>
            </a:r>
            <a:r>
              <a:rPr lang="en-US" sz="1900" b="0" i="0" u="none" strike="noStrike" baseline="0" dirty="0">
                <a:latin typeface="Lato-Regular"/>
              </a:rPr>
              <a:t>We recommend antithrombotic therapy for cats with cardiomyopathy, particularly in those with the above risk factors</a:t>
            </a:r>
          </a:p>
          <a:p>
            <a:pPr marL="0" indent="0" algn="l">
              <a:buNone/>
            </a:pPr>
            <a:endParaRPr lang="en-US" sz="1900" dirty="0">
              <a:latin typeface="Lato-Regular"/>
            </a:endParaRPr>
          </a:p>
          <a:p>
            <a:pPr algn="l"/>
            <a:r>
              <a:rPr lang="en-US" sz="1900" b="0" i="0" u="none" strike="noStrike" baseline="0" dirty="0">
                <a:latin typeface="Lato-Regular"/>
              </a:rPr>
              <a:t>FATCAT: quantifying the cumulative risk of ATE in 1,730 cats over 10 years </a:t>
            </a:r>
            <a:r>
              <a:rPr lang="en-US" sz="1900" b="0" i="0" u="none" strike="noStrike" baseline="0" dirty="0">
                <a:latin typeface="Lato-Regular"/>
                <a:sym typeface="Wingdings" panose="05000000000000000000" pitchFamily="2" charset="2"/>
              </a:rPr>
              <a:t> </a:t>
            </a:r>
            <a:r>
              <a:rPr lang="en-US" sz="1900" b="0" i="0" u="none" strike="noStrike" baseline="0" dirty="0">
                <a:latin typeface="Lato-Regular"/>
              </a:rPr>
              <a:t>the cumulative risk of ATE at 1, 5, and 10 years was 3.5%, 9.5%, and 11.3%, respectively, in cats with HCM compared to 0.0%, 0.4%, and 0.7%, respectively, in apparently healthy cats</a:t>
            </a:r>
          </a:p>
          <a:p>
            <a:pPr marL="0" indent="0" algn="l">
              <a:buNone/>
            </a:pPr>
            <a:endParaRPr lang="en-US" sz="1900" dirty="0"/>
          </a:p>
          <a:p>
            <a:pPr marL="0" indent="0" algn="l">
              <a:buNone/>
            </a:pPr>
            <a:r>
              <a:rPr lang="en-US" sz="1900" b="1" i="0" u="none" strike="noStrike" baseline="0" dirty="0">
                <a:latin typeface="Lato-Bold"/>
              </a:rPr>
              <a:t>a. </a:t>
            </a:r>
            <a:r>
              <a:rPr lang="en-US" sz="1900" b="0" i="0" u="none" strike="noStrike" baseline="0" dirty="0">
                <a:latin typeface="Lato-Regular"/>
              </a:rPr>
              <a:t>Canine cardiac diseases are not associated with a high risk of development of thrombosis</a:t>
            </a:r>
          </a:p>
          <a:p>
            <a:pPr marL="0" indent="0" algn="l">
              <a:buNone/>
            </a:pPr>
            <a:r>
              <a:rPr lang="en-US" sz="1900" b="1" i="0" u="none" strike="noStrike" baseline="0" dirty="0">
                <a:latin typeface="Lato-Bold"/>
              </a:rPr>
              <a:t>b. </a:t>
            </a:r>
            <a:r>
              <a:rPr lang="en-US" sz="1900" b="0" i="0" u="none" strike="noStrike" baseline="0" dirty="0">
                <a:latin typeface="Lato-Regular"/>
              </a:rPr>
              <a:t>We suggest that antithrombotic therapy be considered in individual dogs where other risk factors for thrombosis exist</a:t>
            </a:r>
          </a:p>
          <a:p>
            <a:pPr marL="0" indent="0" algn="l">
              <a:buNone/>
            </a:pPr>
            <a:endParaRPr lang="en-US" sz="1900" dirty="0">
              <a:latin typeface="Lato-Regular"/>
            </a:endParaRPr>
          </a:p>
          <a:p>
            <a:pPr algn="l"/>
            <a:r>
              <a:rPr lang="en-US" sz="1900" b="0" i="0" u="none" strike="noStrike" baseline="0" dirty="0">
                <a:latin typeface="Lato-Regular"/>
              </a:rPr>
              <a:t>There is very limited evidence linking cardiac disease in dogs to the development of venous or arterial thrombosis.</a:t>
            </a:r>
            <a:endParaRPr lang="en-US" sz="1900" dirty="0"/>
          </a:p>
          <a:p>
            <a:pPr algn="l"/>
            <a:endParaRPr lang="en-US" dirty="0"/>
          </a:p>
        </p:txBody>
      </p:sp>
    </p:spTree>
    <p:extLst>
      <p:ext uri="{BB962C8B-B14F-4D97-AF65-F5344CB8AC3E}">
        <p14:creationId xmlns:p14="http://schemas.microsoft.com/office/powerpoint/2010/main" val="383551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D3F6A-3885-4539-8DB0-670E7FCFA9C8}"/>
              </a:ext>
            </a:extLst>
          </p:cNvPr>
          <p:cNvSpPr>
            <a:spLocks noGrp="1"/>
          </p:cNvSpPr>
          <p:nvPr>
            <p:ph type="title"/>
          </p:nvPr>
        </p:nvSpPr>
        <p:spPr/>
        <p:txBody>
          <a:bodyPr>
            <a:normAutofit/>
          </a:bodyPr>
          <a:lstStyle/>
          <a:p>
            <a:r>
              <a:rPr lang="en-US" sz="4100" b="1" dirty="0"/>
              <a:t>In summary</a:t>
            </a:r>
          </a:p>
        </p:txBody>
      </p:sp>
      <p:sp>
        <p:nvSpPr>
          <p:cNvPr id="3" name="Content Placeholder 2">
            <a:extLst>
              <a:ext uri="{FF2B5EF4-FFF2-40B4-BE49-F238E27FC236}">
                <a16:creationId xmlns:a16="http://schemas.microsoft.com/office/drawing/2014/main" id="{718363BF-9C4C-47CE-B4FB-74CC1420E5F6}"/>
              </a:ext>
            </a:extLst>
          </p:cNvPr>
          <p:cNvSpPr>
            <a:spLocks noGrp="1"/>
          </p:cNvSpPr>
          <p:nvPr>
            <p:ph idx="1"/>
          </p:nvPr>
        </p:nvSpPr>
        <p:spPr/>
        <p:txBody>
          <a:bodyPr/>
          <a:lstStyle/>
          <a:p>
            <a:pPr marL="0" indent="0" algn="l">
              <a:buNone/>
            </a:pPr>
            <a:r>
              <a:rPr lang="en-US" sz="1800" dirty="0">
                <a:latin typeface="Lato-Regular"/>
              </a:rPr>
              <a:t>H</a:t>
            </a:r>
            <a:r>
              <a:rPr lang="en-US" sz="1800" b="0" i="0" u="none" strike="noStrike" baseline="0" dirty="0">
                <a:latin typeface="Lato-Regular"/>
              </a:rPr>
              <a:t>igh risk for thrombosis: </a:t>
            </a:r>
          </a:p>
          <a:p>
            <a:pPr marL="0" indent="0" algn="l">
              <a:buNone/>
            </a:pPr>
            <a:r>
              <a:rPr lang="en-US" sz="1800" b="1" i="0" u="none" strike="noStrike" baseline="0" dirty="0">
                <a:latin typeface="Lato-Bold"/>
              </a:rPr>
              <a:t>a. </a:t>
            </a:r>
            <a:r>
              <a:rPr lang="en-US" sz="1800" b="0" i="0" u="none" strike="noStrike" baseline="0" dirty="0">
                <a:latin typeface="Lato-Regular"/>
              </a:rPr>
              <a:t>Dogs with IMHA or PLN.</a:t>
            </a:r>
          </a:p>
          <a:p>
            <a:pPr marL="0" indent="0" algn="l">
              <a:buNone/>
            </a:pPr>
            <a:r>
              <a:rPr lang="en-US" sz="1800" b="1" i="0" u="none" strike="noStrike" baseline="0" dirty="0">
                <a:latin typeface="Lato-Bold"/>
              </a:rPr>
              <a:t>b. </a:t>
            </a:r>
            <a:r>
              <a:rPr lang="en-US" sz="1800" b="0" i="0" u="none" strike="noStrike" baseline="0" dirty="0">
                <a:latin typeface="Lato-Regular"/>
              </a:rPr>
              <a:t>Cats with cardiomyopathy and associated risk factors </a:t>
            </a:r>
          </a:p>
          <a:p>
            <a:pPr marL="0" indent="0" algn="l">
              <a:buNone/>
            </a:pPr>
            <a:r>
              <a:rPr lang="en-US" sz="1800" b="1" i="0" u="none" strike="noStrike" baseline="0" dirty="0">
                <a:latin typeface="Lato-Bold"/>
              </a:rPr>
              <a:t>c. </a:t>
            </a:r>
            <a:r>
              <a:rPr lang="en-US" sz="1800" b="0" i="0" u="none" strike="noStrike" baseline="0" dirty="0">
                <a:latin typeface="Lato-Regular"/>
              </a:rPr>
              <a:t>Dogs or cats with </a:t>
            </a:r>
            <a:r>
              <a:rPr lang="en-US" sz="1800" b="0" i="1" u="none" strike="noStrike" baseline="0" dirty="0">
                <a:latin typeface="STIXMath-Italic"/>
              </a:rPr>
              <a:t>&gt;</a:t>
            </a:r>
            <a:r>
              <a:rPr lang="en-US" sz="1800" b="0" i="0" u="none" strike="noStrike" baseline="0" dirty="0">
                <a:latin typeface="Lato-Regular"/>
              </a:rPr>
              <a:t>1 disease/risk factor for thrombosis (</a:t>
            </a:r>
            <a:r>
              <a:rPr lang="en-US" sz="1800" b="0" i="0" u="none" strike="noStrike" baseline="0" dirty="0" err="1">
                <a:latin typeface="Lato-Regular"/>
              </a:rPr>
              <a:t>eg</a:t>
            </a:r>
            <a:r>
              <a:rPr lang="en-US" sz="1800" b="0" i="0" u="none" strike="noStrike" baseline="0" dirty="0">
                <a:latin typeface="Lato-Regular"/>
              </a:rPr>
              <a:t>, pancreatitis with sepsis).</a:t>
            </a:r>
          </a:p>
          <a:p>
            <a:pPr marL="0" indent="0" algn="l">
              <a:buNone/>
            </a:pPr>
            <a:endParaRPr lang="en-US" sz="1800" b="0" i="0" u="none" strike="noStrike" baseline="0" dirty="0">
              <a:latin typeface="Lato-Regular"/>
            </a:endParaRPr>
          </a:p>
          <a:p>
            <a:pPr marL="0" indent="0" algn="l">
              <a:buNone/>
            </a:pPr>
            <a:r>
              <a:rPr lang="en-US" sz="1800" dirty="0">
                <a:latin typeface="Lato-Regular"/>
              </a:rPr>
              <a:t>L</a:t>
            </a:r>
            <a:r>
              <a:rPr lang="en-US" sz="1800" b="0" i="0" u="none" strike="noStrike" baseline="0" dirty="0">
                <a:latin typeface="Lato-Regular"/>
              </a:rPr>
              <a:t>ow/moderate risk for thrombosis:</a:t>
            </a:r>
          </a:p>
          <a:p>
            <a:pPr marL="0" indent="0" algn="l">
              <a:buNone/>
            </a:pPr>
            <a:r>
              <a:rPr lang="en-US" sz="1800" b="1" i="0" u="none" strike="noStrike" baseline="0" dirty="0">
                <a:latin typeface="Lato-Bold"/>
              </a:rPr>
              <a:t>a. </a:t>
            </a:r>
            <a:r>
              <a:rPr lang="en-US" sz="1800" b="0" i="0" u="none" strike="noStrike" baseline="0" dirty="0">
                <a:latin typeface="Lato-Regular"/>
              </a:rPr>
              <a:t>Dogs or cats with a single risk factor/disease.</a:t>
            </a:r>
          </a:p>
          <a:p>
            <a:pPr marL="0" indent="0" algn="l">
              <a:buNone/>
            </a:pPr>
            <a:r>
              <a:rPr lang="en-US" sz="1800" b="1" i="0" u="none" strike="noStrike" baseline="0" dirty="0">
                <a:latin typeface="Lato-Bold"/>
              </a:rPr>
              <a:t>b. </a:t>
            </a:r>
            <a:r>
              <a:rPr lang="en-US" sz="1800" b="0" i="0" u="none" strike="noStrike" baseline="0" dirty="0">
                <a:latin typeface="Lato-Regular"/>
              </a:rPr>
              <a:t>Dogs or cats with known risk factor conditions that, with treatment, are likely to resolve in days to weeks.</a:t>
            </a:r>
            <a:endParaRPr lang="en-US" dirty="0"/>
          </a:p>
        </p:txBody>
      </p:sp>
    </p:spTree>
    <p:extLst>
      <p:ext uri="{BB962C8B-B14F-4D97-AF65-F5344CB8AC3E}">
        <p14:creationId xmlns:p14="http://schemas.microsoft.com/office/powerpoint/2010/main" val="815049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5D63C-AE5B-43D2-B56E-27DCE8A8E1FC}"/>
              </a:ext>
            </a:extLst>
          </p:cNvPr>
          <p:cNvSpPr>
            <a:spLocks noGrp="1"/>
          </p:cNvSpPr>
          <p:nvPr>
            <p:ph type="title"/>
          </p:nvPr>
        </p:nvSpPr>
        <p:spPr/>
        <p:txBody>
          <a:bodyPr>
            <a:normAutofit/>
          </a:bodyPr>
          <a:lstStyle/>
          <a:p>
            <a:r>
              <a:rPr lang="en-US" sz="4100" b="1" dirty="0"/>
              <a:t>Domain 2—Defining rational therapeutic usage</a:t>
            </a:r>
          </a:p>
        </p:txBody>
      </p:sp>
      <p:sp>
        <p:nvSpPr>
          <p:cNvPr id="3" name="Content Placeholder 2">
            <a:extLst>
              <a:ext uri="{FF2B5EF4-FFF2-40B4-BE49-F238E27FC236}">
                <a16:creationId xmlns:a16="http://schemas.microsoft.com/office/drawing/2014/main" id="{8E764452-0C87-4041-BE3A-5352EDCA646E}"/>
              </a:ext>
            </a:extLst>
          </p:cNvPr>
          <p:cNvSpPr>
            <a:spLocks noGrp="1"/>
          </p:cNvSpPr>
          <p:nvPr>
            <p:ph idx="1"/>
          </p:nvPr>
        </p:nvSpPr>
        <p:spPr>
          <a:xfrm>
            <a:off x="838200" y="1825625"/>
            <a:ext cx="10515600" cy="4908550"/>
          </a:xfrm>
        </p:spPr>
        <p:txBody>
          <a:bodyPr>
            <a:noAutofit/>
          </a:bodyPr>
          <a:lstStyle/>
          <a:p>
            <a:pPr algn="l"/>
            <a:r>
              <a:rPr lang="en-US" sz="1800" b="0" i="0" u="none" strike="noStrike" baseline="0" dirty="0">
                <a:latin typeface="Lato-Regular"/>
              </a:rPr>
              <a:t>Goal of domain 2: to establish what drug or drug combination should be administered in venous and arterial thromboembolic disease settings, to define rational therapeutic usage</a:t>
            </a:r>
          </a:p>
          <a:p>
            <a:pPr algn="l"/>
            <a:endParaRPr lang="en-US" sz="1800" dirty="0">
              <a:latin typeface="Lato-Regular"/>
            </a:endParaRPr>
          </a:p>
          <a:p>
            <a:pPr algn="l"/>
            <a:r>
              <a:rPr lang="en-US" sz="1800" b="0" i="0" u="none" strike="noStrike" baseline="0" dirty="0">
                <a:latin typeface="Lato-Regular"/>
              </a:rPr>
              <a:t>Venous thromboembolism (PLN and IMHA): </a:t>
            </a:r>
          </a:p>
          <a:p>
            <a:pPr lvl="1"/>
            <a:r>
              <a:rPr lang="en-US" sz="1800" b="0" i="0" u="none" strike="noStrike" baseline="0" dirty="0">
                <a:latin typeface="Lato-Regular"/>
              </a:rPr>
              <a:t>Thrombi form under low-shear conditions</a:t>
            </a:r>
          </a:p>
          <a:p>
            <a:pPr lvl="1"/>
            <a:r>
              <a:rPr lang="en-US" sz="1800" b="0" i="0" u="none" strike="noStrike" baseline="0" dirty="0">
                <a:latin typeface="Lato-Regular"/>
              </a:rPr>
              <a:t>Typically fibrin rich and their formation is less dependent upon platelet number or function</a:t>
            </a:r>
          </a:p>
          <a:p>
            <a:pPr algn="l"/>
            <a:endParaRPr lang="en-US" sz="1800" b="0" i="0" u="none" strike="noStrike" baseline="0" dirty="0">
              <a:latin typeface="Lato-Regular"/>
            </a:endParaRPr>
          </a:p>
          <a:p>
            <a:pPr algn="l"/>
            <a:r>
              <a:rPr lang="en-US" sz="1800" dirty="0">
                <a:latin typeface="Lato-Regular"/>
              </a:rPr>
              <a:t>A</a:t>
            </a:r>
            <a:r>
              <a:rPr lang="en-US" sz="1800" b="0" i="0" u="none" strike="noStrike" baseline="0" dirty="0">
                <a:latin typeface="Lato-Regular"/>
              </a:rPr>
              <a:t>rterial thrombotic complications (such as feline cardiomyopathies):</a:t>
            </a:r>
          </a:p>
          <a:p>
            <a:pPr lvl="1"/>
            <a:r>
              <a:rPr lang="en-US" sz="1800" dirty="0">
                <a:latin typeface="Lato-Regular"/>
              </a:rPr>
              <a:t>T</a:t>
            </a:r>
            <a:r>
              <a:rPr lang="en-US" sz="1800" b="0" i="0" u="none" strike="noStrike" baseline="0" dirty="0">
                <a:latin typeface="Lato-Regular"/>
              </a:rPr>
              <a:t>hrombi form under high-shear conditions</a:t>
            </a:r>
          </a:p>
          <a:p>
            <a:pPr lvl="1"/>
            <a:r>
              <a:rPr lang="en-US" sz="1800" dirty="0">
                <a:latin typeface="Lato-Regular"/>
              </a:rPr>
              <a:t>T</a:t>
            </a:r>
            <a:r>
              <a:rPr lang="en-US" sz="1800" b="0" i="0" u="none" strike="noStrike" baseline="0" dirty="0">
                <a:latin typeface="Lato-Regular"/>
              </a:rPr>
              <a:t>ypically platelet rich </a:t>
            </a:r>
            <a:r>
              <a:rPr lang="en-US" sz="1800" b="0" i="0" u="none" strike="noStrike" baseline="0" dirty="0">
                <a:latin typeface="Lato-Regular"/>
                <a:sym typeface="Wingdings" panose="05000000000000000000" pitchFamily="2" charset="2"/>
              </a:rPr>
              <a:t> </a:t>
            </a:r>
            <a:r>
              <a:rPr lang="en-US" sz="1800" b="0" i="0" u="none" strike="noStrike" baseline="0" dirty="0">
                <a:latin typeface="Lato-Regular"/>
              </a:rPr>
              <a:t>drugs that limit the ability of platelets to activate, aggregate, or adhere may be most effective</a:t>
            </a:r>
          </a:p>
          <a:p>
            <a:pPr marL="457200" lvl="1" indent="0">
              <a:buNone/>
            </a:pPr>
            <a:r>
              <a:rPr lang="en-US" sz="1800" b="0" i="0" u="none" strike="noStrike" baseline="0" dirty="0">
                <a:latin typeface="Lato-Regular"/>
              </a:rPr>
              <a:t> </a:t>
            </a:r>
          </a:p>
          <a:p>
            <a:pPr algn="l"/>
            <a:r>
              <a:rPr lang="en-US" sz="1800" b="0" i="0" u="none" strike="noStrike" baseline="0" dirty="0">
                <a:latin typeface="Lato-Regular"/>
              </a:rPr>
              <a:t>This pathophysiologic rationale underpins the convention of administration of anticoagulant drugs in venous thrombosis and antiplatelet agents in arterial thrombosis</a:t>
            </a:r>
            <a:endParaRPr lang="en-US" sz="1800" dirty="0"/>
          </a:p>
        </p:txBody>
      </p:sp>
    </p:spTree>
    <p:extLst>
      <p:ext uri="{BB962C8B-B14F-4D97-AF65-F5344CB8AC3E}">
        <p14:creationId xmlns:p14="http://schemas.microsoft.com/office/powerpoint/2010/main" val="1251067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67781-0D5D-4F3C-8E4A-654DC97CD34E}"/>
              </a:ext>
            </a:extLst>
          </p:cNvPr>
          <p:cNvSpPr>
            <a:spLocks noGrp="1"/>
          </p:cNvSpPr>
          <p:nvPr>
            <p:ph type="title"/>
          </p:nvPr>
        </p:nvSpPr>
        <p:spPr/>
        <p:txBody>
          <a:bodyPr>
            <a:normAutofit/>
          </a:bodyPr>
          <a:lstStyle/>
          <a:p>
            <a:r>
              <a:rPr lang="en-US" sz="4100" b="1" dirty="0"/>
              <a:t>Antithrombotic agents in VTE</a:t>
            </a:r>
          </a:p>
        </p:txBody>
      </p:sp>
      <p:sp>
        <p:nvSpPr>
          <p:cNvPr id="3" name="Content Placeholder 2">
            <a:extLst>
              <a:ext uri="{FF2B5EF4-FFF2-40B4-BE49-F238E27FC236}">
                <a16:creationId xmlns:a16="http://schemas.microsoft.com/office/drawing/2014/main" id="{BE73B106-38A2-49BB-9491-89D2459E9E39}"/>
              </a:ext>
            </a:extLst>
          </p:cNvPr>
          <p:cNvSpPr>
            <a:spLocks noGrp="1"/>
          </p:cNvSpPr>
          <p:nvPr>
            <p:ph idx="1"/>
          </p:nvPr>
        </p:nvSpPr>
        <p:spPr/>
        <p:txBody>
          <a:bodyPr>
            <a:normAutofit lnSpcReduction="10000"/>
          </a:bodyPr>
          <a:lstStyle/>
          <a:p>
            <a:pPr marL="0" indent="0" algn="l">
              <a:buNone/>
            </a:pPr>
            <a:r>
              <a:rPr lang="en-US" sz="1800" b="0" i="0" u="none" strike="noStrike" baseline="0" dirty="0">
                <a:latin typeface="Lato-Regular"/>
              </a:rPr>
              <a:t>Antiplatelet agents versus anticoagulants for VTE (dogs)</a:t>
            </a:r>
          </a:p>
          <a:p>
            <a:pPr marL="0" indent="0" algn="l">
              <a:buNone/>
            </a:pPr>
            <a:r>
              <a:rPr lang="en-US" sz="1800" b="1" i="0" u="none" strike="noStrike" baseline="0" dirty="0">
                <a:latin typeface="Lato-Bold"/>
              </a:rPr>
              <a:t>a. </a:t>
            </a:r>
            <a:r>
              <a:rPr lang="en-US" sz="1800" i="0" u="none" strike="noStrike" baseline="0" dirty="0">
                <a:latin typeface="Lato-Bold"/>
              </a:rPr>
              <a:t>A</a:t>
            </a:r>
            <a:r>
              <a:rPr lang="en-US" sz="1800" b="0" i="0" u="none" strike="noStrike" baseline="0" dirty="0">
                <a:latin typeface="Lato-Regular"/>
              </a:rPr>
              <a:t>nticoagulants may be more effective than antiplatelet agents for VTE prevention in dogs in general and in dirofilariasis specifically</a:t>
            </a:r>
          </a:p>
          <a:p>
            <a:pPr marL="0" indent="0" algn="l">
              <a:buNone/>
            </a:pPr>
            <a:r>
              <a:rPr lang="en-US" sz="1800" b="1" i="0" u="none" strike="noStrike" baseline="0" dirty="0">
                <a:latin typeface="Lato-Bold"/>
              </a:rPr>
              <a:t>2.2 </a:t>
            </a:r>
            <a:r>
              <a:rPr lang="en-US" sz="1800" b="0" i="0" u="none" strike="noStrike" baseline="0" dirty="0">
                <a:latin typeface="Lato-Regular"/>
              </a:rPr>
              <a:t>Antiplatelet agents versus anticoagulants for VTE (cats)</a:t>
            </a:r>
          </a:p>
          <a:p>
            <a:pPr marL="0" indent="0" algn="l">
              <a:buNone/>
            </a:pPr>
            <a:r>
              <a:rPr lang="en-US" sz="1800" b="1" i="0" u="none" strike="noStrike" baseline="0" dirty="0">
                <a:latin typeface="Lato-Bold"/>
              </a:rPr>
              <a:t>a. </a:t>
            </a:r>
            <a:r>
              <a:rPr lang="en-US" sz="1800" b="0" i="0" u="none" strike="noStrike" baseline="0" dirty="0">
                <a:latin typeface="Lato-Regular"/>
              </a:rPr>
              <a:t>No evidence-based recommendations can be made regarding the use of antiplatelet agents for VTE in cats.</a:t>
            </a:r>
          </a:p>
          <a:p>
            <a:pPr marL="0" indent="0" algn="l">
              <a:buNone/>
            </a:pPr>
            <a:r>
              <a:rPr lang="en-US" sz="1800" b="1" i="0" u="none" strike="noStrike" baseline="0" dirty="0">
                <a:latin typeface="Lato-Bold"/>
              </a:rPr>
              <a:t>b. </a:t>
            </a:r>
            <a:r>
              <a:rPr lang="en-US" sz="1800" b="0" i="0" u="none" strike="noStrike" baseline="0" dirty="0">
                <a:latin typeface="Lato-Regular"/>
              </a:rPr>
              <a:t>We suggest that anticoagulants rather than antiplatelet agents be used for the prevention of VTE in cats</a:t>
            </a:r>
          </a:p>
          <a:p>
            <a:pPr marL="0" indent="0" algn="l">
              <a:buNone/>
            </a:pPr>
            <a:endParaRPr lang="en-US" sz="1800" dirty="0">
              <a:latin typeface="Lato-Regular"/>
            </a:endParaRPr>
          </a:p>
          <a:p>
            <a:pPr algn="l"/>
            <a:r>
              <a:rPr lang="en-US" sz="1800" b="0" i="0" u="none" strike="noStrike" baseline="0" dirty="0">
                <a:latin typeface="Lato-Regular"/>
              </a:rPr>
              <a:t>There is a single prospective study directly comparing 2 antiplatelet agents (aspirin and prostacyclin) with an anticoagulant (heparin) in the setting of thrombus formation under venous shear conditions </a:t>
            </a:r>
            <a:r>
              <a:rPr lang="en-US" sz="1800" b="0" i="0" u="none" strike="noStrike" baseline="0" dirty="0">
                <a:latin typeface="Lato-Regular"/>
                <a:sym typeface="Wingdings" panose="05000000000000000000" pitchFamily="2" charset="2"/>
              </a:rPr>
              <a:t> </a:t>
            </a:r>
            <a:r>
              <a:rPr lang="en-US" sz="1800" dirty="0">
                <a:latin typeface="Lato-Regular"/>
                <a:sym typeface="Wingdings" panose="05000000000000000000" pitchFamily="2" charset="2"/>
              </a:rPr>
              <a:t>H</a:t>
            </a:r>
            <a:r>
              <a:rPr lang="en-US" sz="1800" b="0" i="0" u="none" strike="noStrike" baseline="0" dirty="0">
                <a:latin typeface="Lato-Regular"/>
              </a:rPr>
              <a:t>eparin was superior to aspirin for prevention of thrombus formation</a:t>
            </a:r>
          </a:p>
          <a:p>
            <a:pPr algn="l"/>
            <a:r>
              <a:rPr lang="en-US" sz="1800" dirty="0">
                <a:latin typeface="Lato-Regular"/>
              </a:rPr>
              <a:t>Other retrospectives showed conflicting results regarding superiority</a:t>
            </a:r>
          </a:p>
          <a:p>
            <a:pPr algn="l"/>
            <a:r>
              <a:rPr lang="en-US" sz="1800" b="0" i="0" u="none" strike="noStrike" baseline="0" dirty="0">
                <a:latin typeface="Lato-Regular"/>
              </a:rPr>
              <a:t>Direct comparison between drugs is still lacking</a:t>
            </a:r>
          </a:p>
        </p:txBody>
      </p:sp>
    </p:spTree>
    <p:extLst>
      <p:ext uri="{BB962C8B-B14F-4D97-AF65-F5344CB8AC3E}">
        <p14:creationId xmlns:p14="http://schemas.microsoft.com/office/powerpoint/2010/main" val="193193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7897A-F424-4F6E-B6A7-58F2D989E443}"/>
              </a:ext>
            </a:extLst>
          </p:cNvPr>
          <p:cNvSpPr>
            <a:spLocks noGrp="1"/>
          </p:cNvSpPr>
          <p:nvPr>
            <p:ph type="title"/>
          </p:nvPr>
        </p:nvSpPr>
        <p:spPr/>
        <p:txBody>
          <a:bodyPr/>
          <a:lstStyle/>
          <a:p>
            <a:r>
              <a:rPr lang="en-US" sz="4400" dirty="0"/>
              <a:t>Coagulation quick overview</a:t>
            </a:r>
            <a:endParaRPr lang="en-US" dirty="0"/>
          </a:p>
        </p:txBody>
      </p:sp>
      <p:sp>
        <p:nvSpPr>
          <p:cNvPr id="3" name="Content Placeholder 2">
            <a:extLst>
              <a:ext uri="{FF2B5EF4-FFF2-40B4-BE49-F238E27FC236}">
                <a16:creationId xmlns:a16="http://schemas.microsoft.com/office/drawing/2014/main" id="{F78BE729-880A-45E1-BE7E-34390516BEB4}"/>
              </a:ext>
            </a:extLst>
          </p:cNvPr>
          <p:cNvSpPr>
            <a:spLocks noGrp="1"/>
          </p:cNvSpPr>
          <p:nvPr>
            <p:ph idx="1"/>
          </p:nvPr>
        </p:nvSpPr>
        <p:spPr>
          <a:xfrm>
            <a:off x="838200" y="1825625"/>
            <a:ext cx="5013960" cy="4869815"/>
          </a:xfrm>
        </p:spPr>
        <p:txBody>
          <a:bodyPr>
            <a:normAutofit/>
          </a:bodyPr>
          <a:lstStyle/>
          <a:p>
            <a:r>
              <a:rPr lang="en-US" sz="1800" dirty="0"/>
              <a:t>ADP:</a:t>
            </a:r>
          </a:p>
          <a:p>
            <a:pPr lvl="1"/>
            <a:r>
              <a:rPr lang="en-US" sz="1800" dirty="0"/>
              <a:t>P2Y1 is coupled to </a:t>
            </a:r>
            <a:r>
              <a:rPr lang="en-US" sz="1800" dirty="0" err="1"/>
              <a:t>Gq</a:t>
            </a:r>
            <a:r>
              <a:rPr lang="en-US" sz="1800" dirty="0"/>
              <a:t> and initiates calcium mobilization resulting in shape change and reversible platelet aggregation</a:t>
            </a:r>
          </a:p>
          <a:p>
            <a:pPr lvl="1"/>
            <a:r>
              <a:rPr lang="en-US" sz="1800" dirty="0"/>
              <a:t>P2Y12 is coupled to Gi resulting in inhibition of adenylate cyclase and lowering of cAMP levels. P2Y12 activation is associated with irreversible platelet aggregation</a:t>
            </a:r>
          </a:p>
          <a:p>
            <a:pPr lvl="1"/>
            <a:endParaRPr lang="en-US" sz="1800" dirty="0"/>
          </a:p>
          <a:p>
            <a:pPr lvl="1"/>
            <a:endParaRPr lang="en-US" sz="1800" dirty="0"/>
          </a:p>
          <a:p>
            <a:pPr algn="l"/>
            <a:r>
              <a:rPr lang="en-US" sz="1800" b="0" i="0" u="none" strike="noStrike" baseline="0" dirty="0">
                <a:latin typeface="Univers" panose="020B0503020202020204" pitchFamily="34" charset="0"/>
              </a:rPr>
              <a:t>Thromboxane receptor (TXA 2 /PGH 2):</a:t>
            </a:r>
          </a:p>
          <a:p>
            <a:pPr lvl="1"/>
            <a:r>
              <a:rPr lang="en-US" sz="1800" b="0" i="0" u="none" strike="noStrike" baseline="0" dirty="0">
                <a:latin typeface="Univers" panose="020B0503020202020204" pitchFamily="34" charset="0"/>
              </a:rPr>
              <a:t>Platelets possess two types of receptors, TP alpha</a:t>
            </a:r>
            <a:r>
              <a:rPr lang="en-US" sz="1800" b="0" i="0" u="none" strike="noStrike" baseline="0" dirty="0">
                <a:latin typeface="Symbol" panose="05050102010706020507" pitchFamily="18" charset="2"/>
              </a:rPr>
              <a:t> </a:t>
            </a:r>
            <a:r>
              <a:rPr lang="en-US" sz="1800" b="0" i="0" u="none" strike="noStrike" baseline="0" dirty="0">
                <a:latin typeface="Univers" panose="020B0503020202020204" pitchFamily="34" charset="0"/>
              </a:rPr>
              <a:t>and TP </a:t>
            </a:r>
            <a:r>
              <a:rPr lang="en-US" sz="1800" dirty="0">
                <a:latin typeface="Symbol" panose="05050102010706020507" pitchFamily="18" charset="2"/>
              </a:rPr>
              <a:t>b</a:t>
            </a:r>
            <a:r>
              <a:rPr lang="en-US" sz="1800" b="0" i="0" u="none" strike="noStrike" baseline="0" dirty="0">
                <a:latin typeface="Univers" panose="020B0503020202020204" pitchFamily="34" charset="0"/>
              </a:rPr>
              <a:t>, which are coupled to G proteins; TP alpha</a:t>
            </a:r>
            <a:r>
              <a:rPr lang="en-US" sz="1800" b="0" i="0" u="none" strike="noStrike" baseline="0" dirty="0">
                <a:latin typeface="Symbol" panose="05050102010706020507" pitchFamily="18" charset="2"/>
              </a:rPr>
              <a:t> </a:t>
            </a:r>
            <a:r>
              <a:rPr lang="en-US" sz="1800" b="0" i="0" u="none" strike="noStrike" baseline="0" dirty="0">
                <a:latin typeface="Univers" panose="020B0503020202020204" pitchFamily="34" charset="0"/>
              </a:rPr>
              <a:t>is coupled to Gs while TP </a:t>
            </a:r>
            <a:r>
              <a:rPr lang="en-US" sz="1800" dirty="0">
                <a:latin typeface="Symbol" panose="05050102010706020507" pitchFamily="18" charset="2"/>
              </a:rPr>
              <a:t>b</a:t>
            </a:r>
            <a:r>
              <a:rPr lang="en-US" sz="1800" b="0" i="0" u="none" strike="noStrike" baseline="0" dirty="0">
                <a:latin typeface="Symbol" panose="05050102010706020507" pitchFamily="18" charset="2"/>
              </a:rPr>
              <a:t> </a:t>
            </a:r>
            <a:r>
              <a:rPr lang="en-US" sz="1800" b="0" i="0" u="none" strike="noStrike" baseline="0" dirty="0">
                <a:latin typeface="Univers" panose="020B0503020202020204" pitchFamily="34" charset="0"/>
              </a:rPr>
              <a:t>is coupled to Gi. TXA 2 and PGH 2 interact with both receptor types</a:t>
            </a:r>
            <a:endParaRPr lang="en-US" sz="1800" dirty="0"/>
          </a:p>
        </p:txBody>
      </p:sp>
      <p:pic>
        <p:nvPicPr>
          <p:cNvPr id="1026" name="Picture 2" descr="Platelet receptors and signaling in the dynamics of thrombus formation |  Haematologica">
            <a:extLst>
              <a:ext uri="{FF2B5EF4-FFF2-40B4-BE49-F238E27FC236}">
                <a16:creationId xmlns:a16="http://schemas.microsoft.com/office/drawing/2014/main" id="{0596CF55-CD74-47DF-B1A3-E9F3CFEB1B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0825" y="1690688"/>
            <a:ext cx="5262562" cy="3617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348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7ADAB-59C7-4A88-9624-F48E4BA0349D}"/>
              </a:ext>
            </a:extLst>
          </p:cNvPr>
          <p:cNvSpPr>
            <a:spLocks noGrp="1"/>
          </p:cNvSpPr>
          <p:nvPr>
            <p:ph type="title"/>
          </p:nvPr>
        </p:nvSpPr>
        <p:spPr/>
        <p:txBody>
          <a:bodyPr>
            <a:normAutofit/>
          </a:bodyPr>
          <a:lstStyle/>
          <a:p>
            <a:r>
              <a:rPr lang="en-US" sz="4100" b="1" dirty="0"/>
              <a:t>Antithrombotic agents in ATE</a:t>
            </a:r>
          </a:p>
        </p:txBody>
      </p:sp>
      <p:sp>
        <p:nvSpPr>
          <p:cNvPr id="3" name="Content Placeholder 2">
            <a:extLst>
              <a:ext uri="{FF2B5EF4-FFF2-40B4-BE49-F238E27FC236}">
                <a16:creationId xmlns:a16="http://schemas.microsoft.com/office/drawing/2014/main" id="{45B2B3C0-03BE-425F-A040-D70C1CD01CBF}"/>
              </a:ext>
            </a:extLst>
          </p:cNvPr>
          <p:cNvSpPr>
            <a:spLocks noGrp="1"/>
          </p:cNvSpPr>
          <p:nvPr>
            <p:ph idx="1"/>
          </p:nvPr>
        </p:nvSpPr>
        <p:spPr/>
        <p:txBody>
          <a:bodyPr>
            <a:normAutofit fontScale="92500"/>
          </a:bodyPr>
          <a:lstStyle/>
          <a:p>
            <a:pPr marL="0" indent="0" algn="l">
              <a:buNone/>
            </a:pPr>
            <a:r>
              <a:rPr lang="en-US" sz="1800" b="0" i="0" u="none" strike="noStrike" baseline="0" dirty="0">
                <a:latin typeface="Lato-Regular"/>
              </a:rPr>
              <a:t>Antiplatelet agents versus anticoagulants for ATE (dogs)</a:t>
            </a:r>
          </a:p>
          <a:p>
            <a:pPr marL="0" indent="0" algn="l">
              <a:buNone/>
            </a:pPr>
            <a:r>
              <a:rPr lang="en-US" sz="1800" b="1" i="0" u="none" strike="noStrike" baseline="0" dirty="0">
                <a:latin typeface="Lato-Bold"/>
              </a:rPr>
              <a:t>a. </a:t>
            </a:r>
            <a:r>
              <a:rPr lang="en-US" sz="1800" b="0" i="0" u="none" strike="noStrike" baseline="0" dirty="0">
                <a:latin typeface="Lato-Regular"/>
              </a:rPr>
              <a:t>We suggest that antiplatelet agents may be more effective than anticoagulants for the prevention of ATE in dogs</a:t>
            </a:r>
          </a:p>
          <a:p>
            <a:pPr marL="0" indent="0" algn="l">
              <a:buNone/>
            </a:pPr>
            <a:r>
              <a:rPr lang="en-US" sz="1800" b="1" i="0" u="none" strike="noStrike" baseline="0" dirty="0">
                <a:latin typeface="Lato-Bold"/>
              </a:rPr>
              <a:t>b. </a:t>
            </a:r>
            <a:r>
              <a:rPr lang="en-US" sz="1800" b="0" i="0" u="none" strike="noStrike" baseline="0" dirty="0">
                <a:latin typeface="Lato-Regular"/>
              </a:rPr>
              <a:t>We suggest that anticoagulants may also be effective for prevention of ATE in dogs</a:t>
            </a:r>
          </a:p>
          <a:p>
            <a:pPr marL="0" indent="0" algn="l">
              <a:buNone/>
            </a:pPr>
            <a:endParaRPr lang="en-US" sz="1800" b="0" i="0" u="none" strike="noStrike" baseline="0" dirty="0">
              <a:latin typeface="Lato-Regular"/>
            </a:endParaRPr>
          </a:p>
          <a:p>
            <a:pPr marL="0" indent="0" algn="l">
              <a:buNone/>
            </a:pPr>
            <a:r>
              <a:rPr lang="en-US" sz="1800" b="0" i="0" u="none" strike="noStrike" baseline="0" dirty="0">
                <a:latin typeface="Lato-Regular"/>
              </a:rPr>
              <a:t>Antiplatelet agents versus anticoagulants for ATE (cats)</a:t>
            </a:r>
          </a:p>
          <a:p>
            <a:pPr marL="0" indent="0" algn="l">
              <a:buNone/>
            </a:pPr>
            <a:r>
              <a:rPr lang="en-US" sz="1800" b="1" i="0" u="none" strike="noStrike" baseline="0" dirty="0">
                <a:latin typeface="Lato-Bold"/>
              </a:rPr>
              <a:t>a. </a:t>
            </a:r>
            <a:r>
              <a:rPr lang="en-US" sz="1800" b="0" i="0" u="none" strike="noStrike" baseline="0" dirty="0">
                <a:latin typeface="Lato-Regular"/>
              </a:rPr>
              <a:t>We recommend that antiplatelet agents be used for the prevention of ATE in cats</a:t>
            </a:r>
          </a:p>
          <a:p>
            <a:pPr marL="0" indent="0" algn="l">
              <a:buNone/>
            </a:pPr>
            <a:r>
              <a:rPr lang="en-US" sz="1800" b="1" i="0" u="none" strike="noStrike" baseline="0" dirty="0">
                <a:latin typeface="Lato-Bold"/>
              </a:rPr>
              <a:t>b. </a:t>
            </a:r>
            <a:r>
              <a:rPr lang="en-US" sz="1800" b="0" i="0" u="none" strike="noStrike" baseline="0" dirty="0">
                <a:latin typeface="Lato-Regular"/>
              </a:rPr>
              <a:t>No evidence-based recommendations can be made regarding the use of anticoagulants for ATE in cats</a:t>
            </a:r>
          </a:p>
          <a:p>
            <a:pPr marL="0" indent="0" algn="l">
              <a:buNone/>
            </a:pPr>
            <a:endParaRPr lang="en-US" sz="1800" b="0" i="0" u="none" strike="noStrike" baseline="0" dirty="0">
              <a:latin typeface="Lato-Regular"/>
            </a:endParaRPr>
          </a:p>
          <a:p>
            <a:pPr algn="l"/>
            <a:r>
              <a:rPr lang="en-US" sz="1800" b="0" i="0" u="none" strike="noStrike" baseline="0" dirty="0">
                <a:latin typeface="Lato-Regular"/>
              </a:rPr>
              <a:t>studies </a:t>
            </a:r>
            <a:r>
              <a:rPr lang="en-US" sz="1800" dirty="0">
                <a:latin typeface="Lato-Regular"/>
              </a:rPr>
              <a:t>showed that </a:t>
            </a:r>
            <a:r>
              <a:rPr lang="en-US" sz="1800" b="0" i="0" u="none" strike="noStrike" baseline="0" dirty="0">
                <a:latin typeface="Lato-Regular"/>
              </a:rPr>
              <a:t>anticoagulants were inferior to antiplatelet agents in the setting of arterial thrombosis</a:t>
            </a:r>
          </a:p>
          <a:p>
            <a:pPr algn="l"/>
            <a:r>
              <a:rPr lang="en-US" sz="1800" b="0" i="0" u="none" strike="noStrike" baseline="0" dirty="0">
                <a:latin typeface="Lato-Regular"/>
              </a:rPr>
              <a:t>Although direct comparisons suggest superiority of antiplatelet agents for ATE in dogs, multiple studies suggest efficacy of anticoagulants including UFH, LMWH, and direct inhibitors of </a:t>
            </a:r>
            <a:r>
              <a:rPr lang="en-US" sz="1800" b="0" i="0" u="none" strike="noStrike" baseline="0" dirty="0" err="1">
                <a:latin typeface="Lato-Regular"/>
              </a:rPr>
              <a:t>Xa</a:t>
            </a:r>
            <a:r>
              <a:rPr lang="en-US" sz="1800" b="0" i="0" u="none" strike="noStrike" baseline="0" dirty="0">
                <a:latin typeface="Lato-Regular"/>
              </a:rPr>
              <a:t> and thrombin for arterial thrombosis in dogs</a:t>
            </a:r>
            <a:endParaRPr lang="en-US" dirty="0"/>
          </a:p>
        </p:txBody>
      </p:sp>
    </p:spTree>
    <p:extLst>
      <p:ext uri="{BB962C8B-B14F-4D97-AF65-F5344CB8AC3E}">
        <p14:creationId xmlns:p14="http://schemas.microsoft.com/office/powerpoint/2010/main" val="1336436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5A3A-C52F-472E-BA83-D92DC7EFA179}"/>
              </a:ext>
            </a:extLst>
          </p:cNvPr>
          <p:cNvSpPr>
            <a:spLocks noGrp="1"/>
          </p:cNvSpPr>
          <p:nvPr>
            <p:ph type="title"/>
          </p:nvPr>
        </p:nvSpPr>
        <p:spPr/>
        <p:txBody>
          <a:bodyPr>
            <a:normAutofit/>
          </a:bodyPr>
          <a:lstStyle/>
          <a:p>
            <a:r>
              <a:rPr lang="en-US" sz="4100" b="1" dirty="0"/>
              <a:t>Clopidogrel versus aspirin in animals at risk of thrombosis</a:t>
            </a:r>
          </a:p>
        </p:txBody>
      </p:sp>
      <p:sp>
        <p:nvSpPr>
          <p:cNvPr id="3" name="Content Placeholder 2">
            <a:extLst>
              <a:ext uri="{FF2B5EF4-FFF2-40B4-BE49-F238E27FC236}">
                <a16:creationId xmlns:a16="http://schemas.microsoft.com/office/drawing/2014/main" id="{837F9D49-06A8-4AE9-BEB6-DEC03C81AAF0}"/>
              </a:ext>
            </a:extLst>
          </p:cNvPr>
          <p:cNvSpPr>
            <a:spLocks noGrp="1"/>
          </p:cNvSpPr>
          <p:nvPr>
            <p:ph idx="1"/>
          </p:nvPr>
        </p:nvSpPr>
        <p:spPr/>
        <p:txBody>
          <a:bodyPr/>
          <a:lstStyle/>
          <a:p>
            <a:pPr marL="0" indent="0" algn="l">
              <a:buNone/>
            </a:pPr>
            <a:r>
              <a:rPr lang="en-US" sz="1800" dirty="0">
                <a:latin typeface="Lato-Bold"/>
              </a:rPr>
              <a:t>D</a:t>
            </a:r>
            <a:r>
              <a:rPr lang="en-US" sz="1800" i="0" u="none" strike="noStrike" baseline="0" dirty="0">
                <a:latin typeface="Lato-Regular"/>
              </a:rPr>
              <a:t>ogs</a:t>
            </a:r>
          </a:p>
          <a:p>
            <a:pPr marL="0" indent="0" algn="l">
              <a:buNone/>
            </a:pPr>
            <a:r>
              <a:rPr lang="en-US" sz="1800" b="1" i="0" u="none" strike="noStrike" baseline="0" dirty="0">
                <a:latin typeface="Lato-Bold"/>
              </a:rPr>
              <a:t>a. </a:t>
            </a:r>
            <a:r>
              <a:rPr lang="en-US" sz="1800" dirty="0">
                <a:latin typeface="Lato-Regular"/>
              </a:rPr>
              <a:t>I</a:t>
            </a:r>
            <a:r>
              <a:rPr lang="en-US" sz="1800" b="0" i="0" u="none" strike="noStrike" baseline="0" dirty="0">
                <a:latin typeface="Lato-Regular"/>
              </a:rPr>
              <a:t>nsufficient evidence to make strong recommendations</a:t>
            </a:r>
          </a:p>
          <a:p>
            <a:pPr marL="0" indent="0" algn="l">
              <a:buNone/>
            </a:pPr>
            <a:r>
              <a:rPr lang="en-US" sz="1800" b="1" i="0" u="none" strike="noStrike" baseline="0" dirty="0">
                <a:latin typeface="Lato-Bold"/>
              </a:rPr>
              <a:t>b. </a:t>
            </a:r>
            <a:r>
              <a:rPr lang="en-US" sz="1800" b="0" i="0" u="none" strike="noStrike" baseline="0" dirty="0">
                <a:latin typeface="Lato-Regular"/>
              </a:rPr>
              <a:t>We suggest that clopidogrel may be more effective than aspirin in dogs at risk for ATE</a:t>
            </a:r>
          </a:p>
          <a:p>
            <a:pPr marL="0" indent="0" algn="l">
              <a:buNone/>
            </a:pPr>
            <a:endParaRPr lang="en-US" sz="1800" b="0" i="0" u="none" strike="noStrike" baseline="0" dirty="0">
              <a:latin typeface="Lato-Regular"/>
            </a:endParaRPr>
          </a:p>
          <a:p>
            <a:pPr marL="0" indent="0" algn="l">
              <a:buNone/>
            </a:pPr>
            <a:r>
              <a:rPr lang="en-US" sz="1800" b="0" i="0" u="none" strike="noStrike" baseline="0" dirty="0">
                <a:latin typeface="Lato-Regular"/>
              </a:rPr>
              <a:t>Cats</a:t>
            </a:r>
          </a:p>
          <a:p>
            <a:pPr marL="0" indent="0" algn="l">
              <a:buNone/>
            </a:pPr>
            <a:r>
              <a:rPr lang="en-US" sz="1800" b="1" i="0" u="none" strike="noStrike" baseline="0" dirty="0">
                <a:latin typeface="Lato-Regular"/>
              </a:rPr>
              <a:t>a.  </a:t>
            </a:r>
            <a:r>
              <a:rPr lang="en-US" sz="1800" b="0" i="0" u="none" strike="noStrike" baseline="0" dirty="0">
                <a:latin typeface="Lato-Regular"/>
              </a:rPr>
              <a:t>We recommend that clopidogrel be used instead of aspirin in cats at risk for ATE</a:t>
            </a:r>
          </a:p>
          <a:p>
            <a:pPr marL="0" indent="0" algn="l">
              <a:buNone/>
            </a:pPr>
            <a:r>
              <a:rPr lang="en-US" sz="1800" b="1" i="0" u="none" strike="noStrike" baseline="0" dirty="0">
                <a:latin typeface="Lato-Bold"/>
              </a:rPr>
              <a:t>b. </a:t>
            </a:r>
            <a:r>
              <a:rPr lang="en-US" sz="1800" b="0" i="0" u="none" strike="noStrike" baseline="0" dirty="0">
                <a:latin typeface="Lato-Regular"/>
              </a:rPr>
              <a:t>There is no evidence on which to base recommendations regarding the use of aspirin or clopidogrel in cats at risk for VTE</a:t>
            </a:r>
            <a:endParaRPr lang="en-US" dirty="0"/>
          </a:p>
        </p:txBody>
      </p:sp>
    </p:spTree>
    <p:extLst>
      <p:ext uri="{BB962C8B-B14F-4D97-AF65-F5344CB8AC3E}">
        <p14:creationId xmlns:p14="http://schemas.microsoft.com/office/powerpoint/2010/main" val="2626633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1A970-7A08-4401-A735-57370FEAB3EB}"/>
              </a:ext>
            </a:extLst>
          </p:cNvPr>
          <p:cNvSpPr>
            <a:spLocks noGrp="1"/>
          </p:cNvSpPr>
          <p:nvPr>
            <p:ph type="title"/>
          </p:nvPr>
        </p:nvSpPr>
        <p:spPr/>
        <p:txBody>
          <a:bodyPr>
            <a:normAutofit/>
          </a:bodyPr>
          <a:lstStyle/>
          <a:p>
            <a:r>
              <a:rPr lang="en-US" sz="4100" b="1" dirty="0"/>
              <a:t>Novel antithrombotic agents in animals at risk of thrombosis</a:t>
            </a:r>
          </a:p>
        </p:txBody>
      </p:sp>
      <p:sp>
        <p:nvSpPr>
          <p:cNvPr id="3" name="Content Placeholder 2">
            <a:extLst>
              <a:ext uri="{FF2B5EF4-FFF2-40B4-BE49-F238E27FC236}">
                <a16:creationId xmlns:a16="http://schemas.microsoft.com/office/drawing/2014/main" id="{B65572A0-ED7A-4D8F-B958-06FE5EC4FE01}"/>
              </a:ext>
            </a:extLst>
          </p:cNvPr>
          <p:cNvSpPr>
            <a:spLocks noGrp="1"/>
          </p:cNvSpPr>
          <p:nvPr>
            <p:ph idx="1"/>
          </p:nvPr>
        </p:nvSpPr>
        <p:spPr/>
        <p:txBody>
          <a:bodyPr>
            <a:normAutofit/>
          </a:bodyPr>
          <a:lstStyle/>
          <a:p>
            <a:pPr marL="0" indent="0">
              <a:buNone/>
            </a:pPr>
            <a:r>
              <a:rPr lang="en-US" sz="1800" b="0" i="0" u="none" strike="noStrike" baseline="0" dirty="0">
                <a:latin typeface="Lato-Regular"/>
              </a:rPr>
              <a:t>New antiplatelet agents versus clopidogrel or aspirin (dogs)</a:t>
            </a:r>
          </a:p>
          <a:p>
            <a:pPr marL="0" indent="0" algn="l">
              <a:buNone/>
            </a:pPr>
            <a:r>
              <a:rPr lang="en-US" sz="1800" b="0" i="0" u="none" strike="noStrike" baseline="0" dirty="0">
                <a:latin typeface="Lato-Regular"/>
              </a:rPr>
              <a:t>a. There is insufficient evidence to make recommendations</a:t>
            </a:r>
          </a:p>
          <a:p>
            <a:pPr marL="342900" indent="-342900" algn="l">
              <a:buAutoNum type="alphaLcPeriod" startAt="2"/>
            </a:pPr>
            <a:r>
              <a:rPr lang="en-US" sz="1800" b="0" i="0" u="none" strike="noStrike" baseline="0" dirty="0">
                <a:latin typeface="Lato-Regular"/>
              </a:rPr>
              <a:t>We suggest that both abciximab and ticagrelor appear safe and may be efficacious </a:t>
            </a:r>
          </a:p>
          <a:p>
            <a:pPr marL="342900" indent="-342900" algn="l">
              <a:buAutoNum type="alphaLcPeriod" startAt="2"/>
            </a:pPr>
            <a:endParaRPr lang="en-US" sz="1800" dirty="0">
              <a:latin typeface="Lato-Regular"/>
            </a:endParaRPr>
          </a:p>
          <a:p>
            <a:pPr marL="0" indent="0" algn="l">
              <a:buNone/>
            </a:pPr>
            <a:r>
              <a:rPr lang="en-US" sz="1800" b="0" i="0" u="none" strike="noStrike" baseline="0" dirty="0">
                <a:latin typeface="Lato-Regular"/>
              </a:rPr>
              <a:t>New antiplatelet agents versus clopidogrel or aspirin (cats)</a:t>
            </a:r>
          </a:p>
          <a:p>
            <a:pPr marL="0" indent="0" algn="l">
              <a:buNone/>
            </a:pPr>
            <a:r>
              <a:rPr lang="en-US" sz="1800" b="1" i="0" u="none" strike="noStrike" baseline="0" dirty="0">
                <a:latin typeface="Lato-Bold"/>
              </a:rPr>
              <a:t>a. </a:t>
            </a:r>
            <a:r>
              <a:rPr lang="en-US" sz="1800" b="0" i="0" u="none" strike="noStrike" baseline="0" dirty="0">
                <a:latin typeface="Lato-Regular"/>
              </a:rPr>
              <a:t>Insufficient evidence to make</a:t>
            </a:r>
          </a:p>
          <a:p>
            <a:pPr marL="0" indent="0" algn="l">
              <a:buNone/>
            </a:pPr>
            <a:r>
              <a:rPr lang="en-US" sz="1800" b="1" i="0" u="none" strike="noStrike" baseline="0" dirty="0">
                <a:latin typeface="Lato-Bold"/>
              </a:rPr>
              <a:t>b. </a:t>
            </a:r>
            <a:r>
              <a:rPr lang="en-US" sz="1800" b="0" i="0" u="none" strike="noStrike" baseline="0" dirty="0">
                <a:latin typeface="Lato-Regular"/>
              </a:rPr>
              <a:t>We suggest that abciximab appears safe and may be efficacious as an antiplatelet agent in cats.</a:t>
            </a:r>
          </a:p>
          <a:p>
            <a:pPr marL="0" indent="0" algn="l">
              <a:buNone/>
            </a:pPr>
            <a:endParaRPr lang="en-US" sz="1800" dirty="0">
              <a:latin typeface="Lato-Regular"/>
            </a:endParaRPr>
          </a:p>
          <a:p>
            <a:pPr algn="l"/>
            <a:r>
              <a:rPr lang="en-US" sz="1800" b="0" i="0" u="none" strike="noStrike" baseline="0" dirty="0">
                <a:latin typeface="Lato-Regular"/>
              </a:rPr>
              <a:t>No clinical studies that evaluate novel antiplatelet agents in dogs and cats were identified</a:t>
            </a:r>
            <a:endParaRPr lang="en-US" dirty="0"/>
          </a:p>
        </p:txBody>
      </p:sp>
    </p:spTree>
    <p:extLst>
      <p:ext uri="{BB962C8B-B14F-4D97-AF65-F5344CB8AC3E}">
        <p14:creationId xmlns:p14="http://schemas.microsoft.com/office/powerpoint/2010/main" val="316414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43F24-F5E5-487F-A4B7-F9DF3F6B3FA6}"/>
              </a:ext>
            </a:extLst>
          </p:cNvPr>
          <p:cNvSpPr>
            <a:spLocks noGrp="1"/>
          </p:cNvSpPr>
          <p:nvPr>
            <p:ph type="title"/>
          </p:nvPr>
        </p:nvSpPr>
        <p:spPr>
          <a:xfrm>
            <a:off x="838200" y="346075"/>
            <a:ext cx="10515600" cy="1325563"/>
          </a:xfrm>
        </p:spPr>
        <p:txBody>
          <a:bodyPr>
            <a:normAutofit/>
          </a:bodyPr>
          <a:lstStyle/>
          <a:p>
            <a:r>
              <a:rPr lang="en-US" sz="4100" b="1" dirty="0"/>
              <a:t>LMWH versus UFH in animals at risk of thrombosis</a:t>
            </a:r>
          </a:p>
        </p:txBody>
      </p:sp>
      <p:sp>
        <p:nvSpPr>
          <p:cNvPr id="3" name="Content Placeholder 2">
            <a:extLst>
              <a:ext uri="{FF2B5EF4-FFF2-40B4-BE49-F238E27FC236}">
                <a16:creationId xmlns:a16="http://schemas.microsoft.com/office/drawing/2014/main" id="{D5D0BD9E-2565-4082-A871-623FF0FFE60D}"/>
              </a:ext>
            </a:extLst>
          </p:cNvPr>
          <p:cNvSpPr>
            <a:spLocks noGrp="1"/>
          </p:cNvSpPr>
          <p:nvPr>
            <p:ph idx="1"/>
          </p:nvPr>
        </p:nvSpPr>
        <p:spPr/>
        <p:txBody>
          <a:bodyPr>
            <a:normAutofit fontScale="92500" lnSpcReduction="10000"/>
          </a:bodyPr>
          <a:lstStyle/>
          <a:p>
            <a:pPr marL="0" indent="0" algn="l">
              <a:buNone/>
            </a:pPr>
            <a:r>
              <a:rPr lang="en-US" sz="1800" b="0" i="0" u="none" strike="noStrike" baseline="0" dirty="0">
                <a:latin typeface="Lato-Regular"/>
              </a:rPr>
              <a:t>UFH versus LMWH (dogs)</a:t>
            </a:r>
          </a:p>
          <a:p>
            <a:pPr marL="342900" indent="-342900" algn="l">
              <a:buAutoNum type="alphaLcPeriod"/>
            </a:pPr>
            <a:r>
              <a:rPr lang="en-US" sz="1800" b="0" i="0" u="none" strike="noStrike" baseline="0" dirty="0">
                <a:latin typeface="Lato-Regular"/>
              </a:rPr>
              <a:t>Insufficient evidence to make strong recommendations regarding the use of UFH versus LMWH </a:t>
            </a:r>
          </a:p>
          <a:p>
            <a:pPr marL="342900" indent="-342900" algn="l">
              <a:buAutoNum type="alphaLcPeriod"/>
            </a:pPr>
            <a:r>
              <a:rPr lang="en-US" sz="1800" b="0" i="0" u="none" strike="noStrike" baseline="0" dirty="0">
                <a:latin typeface="Lato-Regular"/>
              </a:rPr>
              <a:t>LMWH may be used in preference to UFH because of the positive safety profile of LMWH and more reliable bioavailability of the LMWH products compared to UFH</a:t>
            </a:r>
          </a:p>
          <a:p>
            <a:pPr marL="0" indent="0" algn="l">
              <a:buNone/>
            </a:pPr>
            <a:r>
              <a:rPr lang="en-US" sz="1800" b="0" i="0" u="none" strike="noStrike" baseline="0" dirty="0">
                <a:latin typeface="Lato-Regular"/>
              </a:rPr>
              <a:t>UFH versus LMWH (cats)</a:t>
            </a:r>
          </a:p>
          <a:p>
            <a:pPr marL="342900" indent="-342900" algn="l">
              <a:buAutoNum type="alphaLcPeriod"/>
            </a:pPr>
            <a:r>
              <a:rPr lang="en-US" sz="1800" b="0" i="0" u="none" strike="noStrike" baseline="0" dirty="0">
                <a:latin typeface="Lato-Regular"/>
              </a:rPr>
              <a:t>No evidence-based recommendations can be made </a:t>
            </a:r>
          </a:p>
          <a:p>
            <a:pPr marL="342900" indent="-342900" algn="l">
              <a:buAutoNum type="alphaLcPeriod"/>
            </a:pPr>
            <a:r>
              <a:rPr lang="en-US" sz="1800" b="0" i="0" u="none" strike="noStrike" baseline="0" dirty="0">
                <a:latin typeface="Lato-Regular"/>
              </a:rPr>
              <a:t>We suggest that LMWH may be used in preference to UFH because of the documented efficacy of LMWH and the positive safety profile of LMWH</a:t>
            </a:r>
          </a:p>
          <a:p>
            <a:pPr marL="0" indent="0" algn="l">
              <a:buNone/>
            </a:pPr>
            <a:endParaRPr lang="en-US" sz="1800" dirty="0">
              <a:latin typeface="Lato-Regular"/>
            </a:endParaRPr>
          </a:p>
          <a:p>
            <a:pPr algn="l"/>
            <a:r>
              <a:rPr lang="en-US" sz="1800" b="0" i="0" u="none" strike="noStrike" baseline="0" dirty="0">
                <a:latin typeface="Lato-Regular"/>
              </a:rPr>
              <a:t>Neither </a:t>
            </a:r>
            <a:r>
              <a:rPr lang="en-US" sz="1800" b="0" i="0" u="none" strike="noStrike" baseline="0" dirty="0" err="1">
                <a:latin typeface="Lato-Regular"/>
              </a:rPr>
              <a:t>dalteparin</a:t>
            </a:r>
            <a:r>
              <a:rPr lang="en-US" sz="1800" b="0" i="0" u="none" strike="noStrike" baseline="0" dirty="0">
                <a:latin typeface="Lato-Regular"/>
              </a:rPr>
              <a:t> or low-dose UFH dose produced meaningful anti-</a:t>
            </a:r>
            <a:r>
              <a:rPr lang="en-US" sz="1800" b="0" i="0" u="none" strike="noStrike" baseline="0" dirty="0" err="1">
                <a:latin typeface="Lato-Regular"/>
              </a:rPr>
              <a:t>Xa</a:t>
            </a:r>
            <a:r>
              <a:rPr lang="en-US" sz="1800" b="0" i="0" u="none" strike="noStrike" baseline="0" dirty="0">
                <a:latin typeface="Lato-Regular"/>
              </a:rPr>
              <a:t> activity. None of the dogs in the study developed thrombosis, but 4 dogs that received high-dose UFH bled</a:t>
            </a:r>
          </a:p>
          <a:p>
            <a:pPr algn="l"/>
            <a:r>
              <a:rPr lang="en-US" sz="1800" b="0" i="0" u="none" strike="noStrike" baseline="0" dirty="0">
                <a:latin typeface="Lato-Regular"/>
              </a:rPr>
              <a:t>There is evidence indicating that enoxaparin may be beneficial in dogs with IMHA but that study did not compare LMWH with UFH</a:t>
            </a:r>
          </a:p>
          <a:p>
            <a:pPr algn="l"/>
            <a:r>
              <a:rPr lang="en-US" sz="1800" dirty="0">
                <a:latin typeface="Lato-Regular"/>
              </a:rPr>
              <a:t>Evidence lacking in cats</a:t>
            </a:r>
            <a:endParaRPr lang="en-US" dirty="0"/>
          </a:p>
        </p:txBody>
      </p:sp>
    </p:spTree>
    <p:extLst>
      <p:ext uri="{BB962C8B-B14F-4D97-AF65-F5344CB8AC3E}">
        <p14:creationId xmlns:p14="http://schemas.microsoft.com/office/powerpoint/2010/main" val="1581474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A6B31-2229-488F-94A8-78D69D80DB64}"/>
              </a:ext>
            </a:extLst>
          </p:cNvPr>
          <p:cNvSpPr>
            <a:spLocks noGrp="1"/>
          </p:cNvSpPr>
          <p:nvPr>
            <p:ph type="title"/>
          </p:nvPr>
        </p:nvSpPr>
        <p:spPr/>
        <p:txBody>
          <a:bodyPr>
            <a:normAutofit/>
          </a:bodyPr>
          <a:lstStyle/>
          <a:p>
            <a:r>
              <a:rPr lang="en-US" sz="4100" b="1" dirty="0"/>
              <a:t>Direct </a:t>
            </a:r>
            <a:r>
              <a:rPr lang="en-US" sz="4100" b="1" dirty="0" err="1"/>
              <a:t>Xa</a:t>
            </a:r>
            <a:r>
              <a:rPr lang="en-US" sz="4100" b="1" dirty="0"/>
              <a:t> inhibitor in animals at risk of thrombosis</a:t>
            </a:r>
          </a:p>
        </p:txBody>
      </p:sp>
      <p:sp>
        <p:nvSpPr>
          <p:cNvPr id="3" name="Content Placeholder 2">
            <a:extLst>
              <a:ext uri="{FF2B5EF4-FFF2-40B4-BE49-F238E27FC236}">
                <a16:creationId xmlns:a16="http://schemas.microsoft.com/office/drawing/2014/main" id="{FE95F9E4-7F86-4321-8D53-7F82BB9CB2FB}"/>
              </a:ext>
            </a:extLst>
          </p:cNvPr>
          <p:cNvSpPr>
            <a:spLocks noGrp="1"/>
          </p:cNvSpPr>
          <p:nvPr>
            <p:ph idx="1"/>
          </p:nvPr>
        </p:nvSpPr>
        <p:spPr/>
        <p:txBody>
          <a:bodyPr>
            <a:normAutofit/>
          </a:bodyPr>
          <a:lstStyle/>
          <a:p>
            <a:pPr marL="0" indent="0" algn="l">
              <a:buNone/>
            </a:pPr>
            <a:r>
              <a:rPr lang="en-US" sz="1800" b="0" i="0" u="none" strike="noStrike" baseline="0" dirty="0">
                <a:latin typeface="Lato-Regular"/>
              </a:rPr>
              <a:t>Direct </a:t>
            </a:r>
            <a:r>
              <a:rPr lang="en-US" sz="1800" b="0" i="0" u="none" strike="noStrike" baseline="0" dirty="0" err="1">
                <a:latin typeface="Lato-Regular"/>
              </a:rPr>
              <a:t>Xa</a:t>
            </a:r>
            <a:r>
              <a:rPr lang="en-US" sz="1800" b="0" i="0" u="none" strike="noStrike" baseline="0" dirty="0">
                <a:latin typeface="Lato-Regular"/>
              </a:rPr>
              <a:t> inhibitors versus UFH (dogs)</a:t>
            </a:r>
          </a:p>
          <a:p>
            <a:pPr marL="342900" indent="-342900" algn="l">
              <a:buAutoNum type="alphaLcPeriod"/>
            </a:pPr>
            <a:r>
              <a:rPr lang="en-US" sz="1800" b="0" i="0" u="none" strike="noStrike" baseline="0" dirty="0">
                <a:latin typeface="Lato-Regular"/>
              </a:rPr>
              <a:t>There is insufficient evidence to make strong recommendations regarding the use of the direct </a:t>
            </a:r>
            <a:r>
              <a:rPr lang="en-US" sz="1800" b="0" i="0" u="none" strike="noStrike" baseline="0" dirty="0" err="1">
                <a:latin typeface="Lato-Regular"/>
              </a:rPr>
              <a:t>Xa</a:t>
            </a:r>
            <a:r>
              <a:rPr lang="en-US" sz="1800" b="0" i="0" u="none" strike="noStrike" baseline="0" dirty="0">
                <a:latin typeface="Lato-Regular"/>
              </a:rPr>
              <a:t> inhibitors versus UFH </a:t>
            </a:r>
          </a:p>
          <a:p>
            <a:pPr marL="342900" indent="-342900" algn="l">
              <a:buAutoNum type="alphaLcPeriod"/>
            </a:pPr>
            <a:r>
              <a:rPr lang="en-US" sz="1800" b="0" i="0" u="none" strike="noStrike" baseline="0" dirty="0">
                <a:latin typeface="Lato-Regular"/>
              </a:rPr>
              <a:t>Direct </a:t>
            </a:r>
            <a:r>
              <a:rPr lang="en-US" sz="1800" b="0" i="0" u="none" strike="noStrike" baseline="0" dirty="0" err="1">
                <a:latin typeface="Lato-Regular"/>
              </a:rPr>
              <a:t>Xa</a:t>
            </a:r>
            <a:r>
              <a:rPr lang="en-US" sz="1800" b="0" i="0" u="none" strike="noStrike" baseline="0" dirty="0">
                <a:latin typeface="Lato-Regular"/>
              </a:rPr>
              <a:t> inhibitors may be used in preference to UFH based on evidence of equivalent efficacy, combined with reliable pharmacokinetics and the ease of oral dosing</a:t>
            </a:r>
          </a:p>
          <a:p>
            <a:pPr marL="0" indent="0" algn="l">
              <a:buNone/>
            </a:pPr>
            <a:r>
              <a:rPr lang="en-US" sz="1800" b="0" i="0" u="none" strike="noStrike" baseline="0" dirty="0">
                <a:latin typeface="Lato-Regular"/>
              </a:rPr>
              <a:t>Direct </a:t>
            </a:r>
            <a:r>
              <a:rPr lang="en-US" sz="1800" b="0" i="0" u="none" strike="noStrike" baseline="0" dirty="0" err="1">
                <a:latin typeface="Lato-Regular"/>
              </a:rPr>
              <a:t>Xa</a:t>
            </a:r>
            <a:r>
              <a:rPr lang="en-US" sz="1800" b="0" i="0" u="none" strike="noStrike" baseline="0" dirty="0">
                <a:latin typeface="Lato-Regular"/>
              </a:rPr>
              <a:t> inhibitors versus UFH (cats)</a:t>
            </a:r>
          </a:p>
          <a:p>
            <a:pPr marL="0" indent="0" algn="l">
              <a:buNone/>
            </a:pPr>
            <a:r>
              <a:rPr lang="en-US" sz="1800" b="1" i="0" u="none" strike="noStrike" baseline="0" dirty="0">
                <a:latin typeface="Lato-Bold"/>
              </a:rPr>
              <a:t>a. </a:t>
            </a:r>
            <a:r>
              <a:rPr lang="en-US" sz="1800" b="0" i="0" u="none" strike="noStrike" baseline="0" dirty="0">
                <a:latin typeface="Lato-Regular"/>
              </a:rPr>
              <a:t>No evidence-based recommendations can be made in cats</a:t>
            </a:r>
          </a:p>
          <a:p>
            <a:pPr marL="0" indent="0" algn="l">
              <a:buNone/>
            </a:pPr>
            <a:r>
              <a:rPr lang="en-US" sz="1800" b="1" i="0" u="none" strike="noStrike" baseline="0" dirty="0">
                <a:latin typeface="Lato-Bold"/>
              </a:rPr>
              <a:t>b. </a:t>
            </a:r>
            <a:r>
              <a:rPr lang="en-US" sz="1800" b="0" i="0" u="none" strike="noStrike" baseline="0" dirty="0">
                <a:latin typeface="Lato-Regular"/>
              </a:rPr>
              <a:t>Direct </a:t>
            </a:r>
            <a:r>
              <a:rPr lang="en-US" sz="1800" b="0" i="0" u="none" strike="noStrike" baseline="0" dirty="0" err="1">
                <a:latin typeface="Lato-Regular"/>
              </a:rPr>
              <a:t>Xa</a:t>
            </a:r>
            <a:r>
              <a:rPr lang="en-US" sz="1800" b="0" i="0" u="none" strike="noStrike" baseline="0" dirty="0">
                <a:latin typeface="Lato-Regular"/>
              </a:rPr>
              <a:t> inhibitors can be considered in cats based on reliable pharmacokinetics and a favorable preliminary safety profile</a:t>
            </a:r>
          </a:p>
          <a:p>
            <a:pPr marL="0" indent="0" algn="l">
              <a:buNone/>
            </a:pPr>
            <a:endParaRPr lang="en-US" sz="1800" dirty="0">
              <a:latin typeface="Lato-Regular"/>
            </a:endParaRPr>
          </a:p>
          <a:p>
            <a:pPr algn="l"/>
            <a:r>
              <a:rPr lang="en-US" sz="1800" b="0" i="0" u="none" strike="noStrike" baseline="0" dirty="0">
                <a:latin typeface="Lato-Regular"/>
              </a:rPr>
              <a:t>Several experimental studies in canine models of vessel occlusion demonstrate at least equivalent efficacy for the direct </a:t>
            </a:r>
            <a:r>
              <a:rPr lang="en-US" sz="1800" b="0" i="0" u="none" strike="noStrike" baseline="0" dirty="0" err="1">
                <a:latin typeface="Lato-Regular"/>
              </a:rPr>
              <a:t>Xa</a:t>
            </a:r>
            <a:r>
              <a:rPr lang="en-US" sz="1800" b="0" i="0" u="none" strike="noStrike" baseline="0" dirty="0">
                <a:latin typeface="Lato-Regular"/>
              </a:rPr>
              <a:t> inhibitors compared to UFH</a:t>
            </a:r>
            <a:endParaRPr lang="en-US" dirty="0"/>
          </a:p>
        </p:txBody>
      </p:sp>
    </p:spTree>
    <p:extLst>
      <p:ext uri="{BB962C8B-B14F-4D97-AF65-F5344CB8AC3E}">
        <p14:creationId xmlns:p14="http://schemas.microsoft.com/office/powerpoint/2010/main" val="2262798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00DD4-3EDC-463E-BAC1-8797127EDF00}"/>
              </a:ext>
            </a:extLst>
          </p:cNvPr>
          <p:cNvSpPr>
            <a:spLocks noGrp="1"/>
          </p:cNvSpPr>
          <p:nvPr>
            <p:ph type="title"/>
          </p:nvPr>
        </p:nvSpPr>
        <p:spPr/>
        <p:txBody>
          <a:bodyPr>
            <a:normAutofit/>
          </a:bodyPr>
          <a:lstStyle/>
          <a:p>
            <a:r>
              <a:rPr lang="en-US" sz="4100" b="1" dirty="0"/>
              <a:t>Direct </a:t>
            </a:r>
            <a:r>
              <a:rPr lang="en-US" sz="4100" b="1" dirty="0" err="1"/>
              <a:t>Xa</a:t>
            </a:r>
            <a:r>
              <a:rPr lang="en-US" sz="4100" b="1" dirty="0"/>
              <a:t> inhibitors versus LMWH on outcome</a:t>
            </a:r>
          </a:p>
        </p:txBody>
      </p:sp>
      <p:sp>
        <p:nvSpPr>
          <p:cNvPr id="3" name="Content Placeholder 2">
            <a:extLst>
              <a:ext uri="{FF2B5EF4-FFF2-40B4-BE49-F238E27FC236}">
                <a16:creationId xmlns:a16="http://schemas.microsoft.com/office/drawing/2014/main" id="{ACDA8180-2B30-4850-B245-88A84F57F5B7}"/>
              </a:ext>
            </a:extLst>
          </p:cNvPr>
          <p:cNvSpPr>
            <a:spLocks noGrp="1"/>
          </p:cNvSpPr>
          <p:nvPr>
            <p:ph idx="1"/>
          </p:nvPr>
        </p:nvSpPr>
        <p:spPr/>
        <p:txBody>
          <a:bodyPr/>
          <a:lstStyle/>
          <a:p>
            <a:pPr marL="0" indent="0" algn="l">
              <a:buNone/>
            </a:pPr>
            <a:r>
              <a:rPr lang="en-US" sz="1800" b="0" i="0" u="none" strike="noStrike" baseline="0" dirty="0">
                <a:latin typeface="Lato-Regular"/>
              </a:rPr>
              <a:t>Direct </a:t>
            </a:r>
            <a:r>
              <a:rPr lang="en-US" sz="1800" b="0" i="0" u="none" strike="noStrike" baseline="0" dirty="0" err="1">
                <a:latin typeface="Lato-Regular"/>
              </a:rPr>
              <a:t>Xa</a:t>
            </a:r>
            <a:r>
              <a:rPr lang="en-US" sz="1800" b="0" i="0" u="none" strike="noStrike" baseline="0" dirty="0">
                <a:latin typeface="Lato-Regular"/>
              </a:rPr>
              <a:t> inhibitors versus LMWH (dogs and cats)</a:t>
            </a:r>
          </a:p>
          <a:p>
            <a:pPr marL="0" indent="0" algn="l">
              <a:buNone/>
            </a:pPr>
            <a:r>
              <a:rPr lang="en-US" sz="1800" b="1" i="0" u="none" strike="noStrike" baseline="0" dirty="0">
                <a:latin typeface="Lato-Bold"/>
              </a:rPr>
              <a:t>a. </a:t>
            </a:r>
            <a:r>
              <a:rPr lang="en-US" sz="1800" b="0" i="0" u="none" strike="noStrike" baseline="0" dirty="0">
                <a:latin typeface="Lato-Regular"/>
              </a:rPr>
              <a:t>There is insufficient evidence to make strong recommendations</a:t>
            </a:r>
          </a:p>
          <a:p>
            <a:pPr marL="0" indent="0" algn="l">
              <a:buNone/>
            </a:pPr>
            <a:r>
              <a:rPr lang="en-US" sz="1800" b="1" i="0" u="none" strike="noStrike" baseline="0" dirty="0">
                <a:latin typeface="Lato-Bold"/>
              </a:rPr>
              <a:t>b. </a:t>
            </a:r>
            <a:r>
              <a:rPr lang="en-US" sz="1800" i="0" u="none" strike="noStrike" baseline="0" dirty="0">
                <a:latin typeface="Lato-Bold"/>
              </a:rPr>
              <a:t>E</a:t>
            </a:r>
            <a:r>
              <a:rPr lang="en-US" sz="1800" b="0" i="0" u="none" strike="noStrike" baseline="0" dirty="0">
                <a:latin typeface="Lato-Regular"/>
              </a:rPr>
              <a:t>ither the direct </a:t>
            </a:r>
            <a:r>
              <a:rPr lang="en-US" sz="1800" b="0" i="0" u="none" strike="noStrike" baseline="0" dirty="0" err="1">
                <a:latin typeface="Lato-Regular"/>
              </a:rPr>
              <a:t>Xa</a:t>
            </a:r>
            <a:r>
              <a:rPr lang="en-US" sz="1800" b="0" i="0" u="none" strike="noStrike" baseline="0" dirty="0">
                <a:latin typeface="Lato-Regular"/>
              </a:rPr>
              <a:t> inhibitors or LMWH in dogs is reasonable</a:t>
            </a:r>
          </a:p>
          <a:p>
            <a:pPr marL="0" indent="0" algn="l">
              <a:buNone/>
            </a:pPr>
            <a:endParaRPr lang="en-US" sz="1800" dirty="0">
              <a:latin typeface="Lato-Regular"/>
            </a:endParaRPr>
          </a:p>
          <a:p>
            <a:pPr algn="l"/>
            <a:r>
              <a:rPr lang="en-US" sz="1800" dirty="0">
                <a:latin typeface="Lato-Regular"/>
              </a:rPr>
              <a:t>P</a:t>
            </a:r>
            <a:r>
              <a:rPr lang="en-US" sz="1800" b="0" i="0" u="none" strike="noStrike" baseline="0" dirty="0">
                <a:latin typeface="Lato-Regular"/>
              </a:rPr>
              <a:t>aucity of data comparing LMWH to direct </a:t>
            </a:r>
            <a:r>
              <a:rPr lang="en-US" sz="1800" b="0" i="0" u="none" strike="noStrike" baseline="0" dirty="0" err="1">
                <a:latin typeface="Lato-Regular"/>
              </a:rPr>
              <a:t>Xa</a:t>
            </a:r>
            <a:r>
              <a:rPr lang="en-US" sz="1800" b="0" i="0" u="none" strike="noStrike" baseline="0" dirty="0">
                <a:latin typeface="Lato-Regular"/>
              </a:rPr>
              <a:t> inhibitors in dogs. No prospective randomized clinical studies that compared these 2 drug classes</a:t>
            </a:r>
          </a:p>
          <a:p>
            <a:pPr algn="l"/>
            <a:r>
              <a:rPr lang="en-US" sz="1800" dirty="0">
                <a:latin typeface="Lato-Regular"/>
              </a:rPr>
              <a:t>Multiple studies reviewed the pharmacokinetics in dogs</a:t>
            </a:r>
            <a:endParaRPr lang="en-US" dirty="0"/>
          </a:p>
        </p:txBody>
      </p:sp>
    </p:spTree>
    <p:extLst>
      <p:ext uri="{BB962C8B-B14F-4D97-AF65-F5344CB8AC3E}">
        <p14:creationId xmlns:p14="http://schemas.microsoft.com/office/powerpoint/2010/main" val="1044085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6A977-6A9F-4B9F-8F22-6EFB9F7357CE}"/>
              </a:ext>
            </a:extLst>
          </p:cNvPr>
          <p:cNvSpPr>
            <a:spLocks noGrp="1"/>
          </p:cNvSpPr>
          <p:nvPr>
            <p:ph type="title"/>
          </p:nvPr>
        </p:nvSpPr>
        <p:spPr/>
        <p:txBody>
          <a:bodyPr>
            <a:normAutofit/>
          </a:bodyPr>
          <a:lstStyle/>
          <a:p>
            <a:r>
              <a:rPr lang="en-US" sz="4100" b="1" dirty="0"/>
              <a:t>UFH versus warfarin on outcome in dogs</a:t>
            </a:r>
          </a:p>
        </p:txBody>
      </p:sp>
      <p:sp>
        <p:nvSpPr>
          <p:cNvPr id="3" name="Content Placeholder 2">
            <a:extLst>
              <a:ext uri="{FF2B5EF4-FFF2-40B4-BE49-F238E27FC236}">
                <a16:creationId xmlns:a16="http://schemas.microsoft.com/office/drawing/2014/main" id="{B49DCC86-3E45-4F61-B0FF-FA39A09AA43E}"/>
              </a:ext>
            </a:extLst>
          </p:cNvPr>
          <p:cNvSpPr>
            <a:spLocks noGrp="1"/>
          </p:cNvSpPr>
          <p:nvPr>
            <p:ph idx="1"/>
          </p:nvPr>
        </p:nvSpPr>
        <p:spPr/>
        <p:txBody>
          <a:bodyPr/>
          <a:lstStyle/>
          <a:p>
            <a:pPr marL="0" indent="0" algn="l">
              <a:buNone/>
            </a:pPr>
            <a:r>
              <a:rPr lang="en-US" sz="1800" b="1" i="0" u="none" strike="noStrike" baseline="0" dirty="0">
                <a:latin typeface="Lato-Bold"/>
              </a:rPr>
              <a:t>a. </a:t>
            </a:r>
            <a:r>
              <a:rPr lang="en-US" sz="1800" b="0" i="0" u="none" strike="noStrike" baseline="0" dirty="0">
                <a:latin typeface="Lato-Regular"/>
              </a:rPr>
              <a:t>There is insufficient evidence to make strong recommendations regarding the efficacy of heparin products versus warfarin in dogs or cats</a:t>
            </a:r>
          </a:p>
          <a:p>
            <a:pPr marL="0" indent="0" algn="l">
              <a:buNone/>
            </a:pPr>
            <a:r>
              <a:rPr lang="en-US" sz="1800" b="1" i="0" u="none" strike="noStrike" baseline="0" dirty="0">
                <a:latin typeface="Lato-Bold"/>
              </a:rPr>
              <a:t>b. </a:t>
            </a:r>
            <a:r>
              <a:rPr lang="en-US" sz="1800" b="0" i="0" u="none" strike="noStrike" baseline="0" dirty="0">
                <a:latin typeface="Lato-Regular"/>
              </a:rPr>
              <a:t>UFH or LMWH be used in preference to warfarin</a:t>
            </a:r>
            <a:endParaRPr lang="en-US" dirty="0"/>
          </a:p>
        </p:txBody>
      </p:sp>
    </p:spTree>
    <p:extLst>
      <p:ext uri="{BB962C8B-B14F-4D97-AF65-F5344CB8AC3E}">
        <p14:creationId xmlns:p14="http://schemas.microsoft.com/office/powerpoint/2010/main" val="1016131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12B4-4DD7-4CC5-98D2-6C3673A7B017}"/>
              </a:ext>
            </a:extLst>
          </p:cNvPr>
          <p:cNvSpPr>
            <a:spLocks noGrp="1"/>
          </p:cNvSpPr>
          <p:nvPr>
            <p:ph type="title"/>
          </p:nvPr>
        </p:nvSpPr>
        <p:spPr/>
        <p:txBody>
          <a:bodyPr>
            <a:normAutofit/>
          </a:bodyPr>
          <a:lstStyle/>
          <a:p>
            <a:r>
              <a:rPr lang="en-US" sz="4100" b="1" dirty="0"/>
              <a:t>Combination therapy for venous thrombosis on outcome</a:t>
            </a:r>
          </a:p>
        </p:txBody>
      </p:sp>
      <p:sp>
        <p:nvSpPr>
          <p:cNvPr id="3" name="Content Placeholder 2">
            <a:extLst>
              <a:ext uri="{FF2B5EF4-FFF2-40B4-BE49-F238E27FC236}">
                <a16:creationId xmlns:a16="http://schemas.microsoft.com/office/drawing/2014/main" id="{AF361B31-8249-4EBD-AD60-6F346242EAB3}"/>
              </a:ext>
            </a:extLst>
          </p:cNvPr>
          <p:cNvSpPr>
            <a:spLocks noGrp="1"/>
          </p:cNvSpPr>
          <p:nvPr>
            <p:ph idx="1"/>
          </p:nvPr>
        </p:nvSpPr>
        <p:spPr/>
        <p:txBody>
          <a:bodyPr/>
          <a:lstStyle/>
          <a:p>
            <a:pPr marL="0" indent="0" algn="l">
              <a:buNone/>
            </a:pPr>
            <a:r>
              <a:rPr lang="en-US" sz="1800" b="1" i="0" u="none" strike="noStrike" baseline="0" dirty="0">
                <a:latin typeface="Lato-Bold"/>
              </a:rPr>
              <a:t>a. </a:t>
            </a:r>
            <a:r>
              <a:rPr lang="en-US" sz="1800" b="0" i="0" u="none" strike="noStrike" baseline="0" dirty="0">
                <a:latin typeface="Lato-Regular"/>
              </a:rPr>
              <a:t>No evidence-based recommendation can be made regarding the efficacy of direct </a:t>
            </a:r>
            <a:r>
              <a:rPr lang="en-US" sz="1800" b="0" i="0" u="none" strike="noStrike" baseline="0" dirty="0" err="1">
                <a:latin typeface="Lato-Regular"/>
              </a:rPr>
              <a:t>Xa</a:t>
            </a:r>
            <a:r>
              <a:rPr lang="en-US" sz="1800" b="0" i="0" u="none" strike="noStrike" baseline="0" dirty="0">
                <a:latin typeface="Lato-Regular"/>
              </a:rPr>
              <a:t> inhibitors versus warfarin in dogs or cats</a:t>
            </a:r>
          </a:p>
          <a:p>
            <a:pPr marL="0" indent="0" algn="l">
              <a:buNone/>
            </a:pPr>
            <a:r>
              <a:rPr lang="en-US" sz="1800" b="1" i="0" u="none" strike="noStrike" baseline="0" dirty="0">
                <a:latin typeface="Lato-Bold"/>
              </a:rPr>
              <a:t>b. </a:t>
            </a:r>
            <a:r>
              <a:rPr lang="en-US" sz="1800" i="0" u="none" strike="noStrike" baseline="0" dirty="0">
                <a:latin typeface="Lato-Bold"/>
              </a:rPr>
              <a:t>D</a:t>
            </a:r>
            <a:r>
              <a:rPr lang="en-US" sz="1800" i="0" u="none" strike="noStrike" baseline="0" dirty="0">
                <a:latin typeface="Lato-Regular"/>
              </a:rPr>
              <a:t>i</a:t>
            </a:r>
            <a:r>
              <a:rPr lang="en-US" sz="1800" b="0" i="0" u="none" strike="noStrike" baseline="0" dirty="0">
                <a:latin typeface="Lato-Regular"/>
              </a:rPr>
              <a:t>rect </a:t>
            </a:r>
            <a:r>
              <a:rPr lang="en-US" sz="1800" b="0" i="0" u="none" strike="noStrike" baseline="0" dirty="0" err="1">
                <a:latin typeface="Lato-Regular"/>
              </a:rPr>
              <a:t>Xa</a:t>
            </a:r>
            <a:r>
              <a:rPr lang="en-US" sz="1800" b="0" i="0" u="none" strike="noStrike" baseline="0" dirty="0">
                <a:latin typeface="Lato-Regular"/>
              </a:rPr>
              <a:t> inhibitors should be used in preference to warfarin in both dogs and cats</a:t>
            </a:r>
          </a:p>
          <a:p>
            <a:pPr marL="0" indent="0" algn="l">
              <a:buNone/>
            </a:pPr>
            <a:endParaRPr lang="en-US" sz="1800" dirty="0">
              <a:latin typeface="Lato-Regular"/>
            </a:endParaRPr>
          </a:p>
          <a:p>
            <a:pPr algn="l"/>
            <a:r>
              <a:rPr lang="en-US" sz="1800" b="0" i="0" u="none" strike="noStrike" baseline="0" dirty="0">
                <a:latin typeface="Lato-Regular"/>
              </a:rPr>
              <a:t>Insufficient evidence comparing direct </a:t>
            </a:r>
            <a:r>
              <a:rPr lang="en-US" sz="1800" b="0" i="0" u="none" strike="noStrike" baseline="0" dirty="0" err="1">
                <a:latin typeface="Lato-Regular"/>
              </a:rPr>
              <a:t>Xa</a:t>
            </a:r>
            <a:r>
              <a:rPr lang="en-US" sz="1800" b="0" i="0" u="none" strike="noStrike" baseline="0" dirty="0">
                <a:latin typeface="Lato-Regular"/>
              </a:rPr>
              <a:t> inhibitors with warfarin in dogs or cats at risk of thrombosis</a:t>
            </a:r>
            <a:endParaRPr lang="en-US" dirty="0"/>
          </a:p>
        </p:txBody>
      </p:sp>
    </p:spTree>
    <p:extLst>
      <p:ext uri="{BB962C8B-B14F-4D97-AF65-F5344CB8AC3E}">
        <p14:creationId xmlns:p14="http://schemas.microsoft.com/office/powerpoint/2010/main" val="2733524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50CCE-E653-4602-B375-EE85FF0CF611}"/>
              </a:ext>
            </a:extLst>
          </p:cNvPr>
          <p:cNvSpPr>
            <a:spLocks noGrp="1"/>
          </p:cNvSpPr>
          <p:nvPr>
            <p:ph type="title"/>
          </p:nvPr>
        </p:nvSpPr>
        <p:spPr/>
        <p:txBody>
          <a:bodyPr>
            <a:normAutofit/>
          </a:bodyPr>
          <a:lstStyle/>
          <a:p>
            <a:r>
              <a:rPr lang="en-US" sz="4100" b="1" dirty="0"/>
              <a:t>Combination therapy for VTE on outcome</a:t>
            </a:r>
          </a:p>
        </p:txBody>
      </p:sp>
      <p:sp>
        <p:nvSpPr>
          <p:cNvPr id="3" name="Content Placeholder 2">
            <a:extLst>
              <a:ext uri="{FF2B5EF4-FFF2-40B4-BE49-F238E27FC236}">
                <a16:creationId xmlns:a16="http://schemas.microsoft.com/office/drawing/2014/main" id="{B26D8027-5954-4758-BDC9-C8CF359D450A}"/>
              </a:ext>
            </a:extLst>
          </p:cNvPr>
          <p:cNvSpPr>
            <a:spLocks noGrp="1"/>
          </p:cNvSpPr>
          <p:nvPr>
            <p:ph idx="1"/>
          </p:nvPr>
        </p:nvSpPr>
        <p:spPr/>
        <p:txBody>
          <a:bodyPr>
            <a:normAutofit/>
          </a:bodyPr>
          <a:lstStyle/>
          <a:p>
            <a:pPr marL="0" indent="0" algn="l">
              <a:buNone/>
            </a:pPr>
            <a:r>
              <a:rPr lang="en-US" sz="1800" b="0" i="0" u="none" strike="noStrike" baseline="0" dirty="0">
                <a:latin typeface="Lato-Regular"/>
              </a:rPr>
              <a:t>Combination anticoagulant and antiplatelet therapy for VTE (dogs)</a:t>
            </a:r>
          </a:p>
          <a:p>
            <a:pPr marL="0" indent="0" algn="l">
              <a:buNone/>
            </a:pPr>
            <a:r>
              <a:rPr lang="en-US" sz="1800" b="1" i="0" u="none" strike="noStrike" baseline="0" dirty="0">
                <a:latin typeface="Lato-Bold"/>
              </a:rPr>
              <a:t>a. </a:t>
            </a:r>
            <a:r>
              <a:rPr lang="en-US" sz="1800" i="0" u="none" strike="noStrike" baseline="0" dirty="0">
                <a:latin typeface="Lato-Bold"/>
              </a:rPr>
              <a:t>A</a:t>
            </a:r>
            <a:r>
              <a:rPr lang="en-US" sz="1800" b="0" i="0" u="none" strike="noStrike" baseline="0" dirty="0">
                <a:latin typeface="Lato-Regular"/>
              </a:rPr>
              <a:t>spirin or clopidogrel in addition to LMWH or individually adjusted UFH therapy may be considered in dogs at high risk of VTE, where the risk of clot formation is felt to outweigh the increased risk of bleeding resulting from combination therapy</a:t>
            </a:r>
          </a:p>
          <a:p>
            <a:pPr marL="0" indent="0" algn="l">
              <a:buNone/>
            </a:pPr>
            <a:r>
              <a:rPr lang="en-US" sz="1800" b="0" i="0" u="none" strike="noStrike" baseline="0" dirty="0">
                <a:latin typeface="Lato-Regular"/>
              </a:rPr>
              <a:t>Combination anticoagulant and antiplatelet therapy for VTE (cats)</a:t>
            </a:r>
          </a:p>
          <a:p>
            <a:pPr marL="0" indent="0" algn="l">
              <a:buNone/>
            </a:pPr>
            <a:r>
              <a:rPr lang="en-US" sz="1800" b="1" i="0" u="none" strike="noStrike" baseline="0" dirty="0">
                <a:latin typeface="Lato-Bold"/>
              </a:rPr>
              <a:t>a. </a:t>
            </a:r>
            <a:r>
              <a:rPr lang="en-US" sz="1800" b="0" i="0" u="none" strike="noStrike" baseline="0" dirty="0">
                <a:latin typeface="Lato-Regular"/>
              </a:rPr>
              <a:t>There is insufficient evidence to make strong</a:t>
            </a:r>
          </a:p>
          <a:p>
            <a:pPr marL="0" indent="0" algn="l">
              <a:buNone/>
            </a:pPr>
            <a:r>
              <a:rPr lang="en-US" sz="1800" b="1" i="0" u="none" strike="noStrike" baseline="0" dirty="0">
                <a:latin typeface="Lato-Bold"/>
              </a:rPr>
              <a:t>b. </a:t>
            </a:r>
            <a:r>
              <a:rPr lang="en-US" sz="1800" b="0" i="0" u="none" strike="noStrike" baseline="0" dirty="0">
                <a:latin typeface="Lato-Regular"/>
              </a:rPr>
              <a:t>Combination therapy may be considered where there is a high risk of thrombosis and the risk of clot formation is felt to outweigh the increased risk of bleeding resulting from combination therapy</a:t>
            </a:r>
          </a:p>
          <a:p>
            <a:pPr marL="0" indent="0" algn="l">
              <a:buNone/>
            </a:pPr>
            <a:endParaRPr lang="en-US" sz="1800" dirty="0">
              <a:latin typeface="Lato-Regular"/>
            </a:endParaRPr>
          </a:p>
          <a:p>
            <a:pPr algn="l"/>
            <a:r>
              <a:rPr lang="en-US" sz="1800" b="0" i="0" u="none" strike="noStrike" baseline="0" dirty="0">
                <a:latin typeface="Lato-Regular"/>
              </a:rPr>
              <a:t>Little evidence from veterinary literature suggesting a benefit for combining anticoagulant and antiplatelet drugs over anticoagulant therapy alone in dogs at risk of venous thrombosis</a:t>
            </a:r>
            <a:endParaRPr lang="en-US" dirty="0"/>
          </a:p>
        </p:txBody>
      </p:sp>
    </p:spTree>
    <p:extLst>
      <p:ext uri="{BB962C8B-B14F-4D97-AF65-F5344CB8AC3E}">
        <p14:creationId xmlns:p14="http://schemas.microsoft.com/office/powerpoint/2010/main" val="2803449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0A778-2757-42A4-8FCF-E373D7FFB33D}"/>
              </a:ext>
            </a:extLst>
          </p:cNvPr>
          <p:cNvSpPr>
            <a:spLocks noGrp="1"/>
          </p:cNvSpPr>
          <p:nvPr>
            <p:ph type="title"/>
          </p:nvPr>
        </p:nvSpPr>
        <p:spPr/>
        <p:txBody>
          <a:bodyPr>
            <a:normAutofit/>
          </a:bodyPr>
          <a:lstStyle/>
          <a:p>
            <a:r>
              <a:rPr lang="en-US" sz="4100" b="1" dirty="0"/>
              <a:t>Combination therapy on ATE on outcome</a:t>
            </a:r>
          </a:p>
        </p:txBody>
      </p:sp>
      <p:sp>
        <p:nvSpPr>
          <p:cNvPr id="3" name="Content Placeholder 2">
            <a:extLst>
              <a:ext uri="{FF2B5EF4-FFF2-40B4-BE49-F238E27FC236}">
                <a16:creationId xmlns:a16="http://schemas.microsoft.com/office/drawing/2014/main" id="{E1129CA1-8817-429B-8F34-ECF676039A82}"/>
              </a:ext>
            </a:extLst>
          </p:cNvPr>
          <p:cNvSpPr>
            <a:spLocks noGrp="1"/>
          </p:cNvSpPr>
          <p:nvPr>
            <p:ph idx="1"/>
          </p:nvPr>
        </p:nvSpPr>
        <p:spPr/>
        <p:txBody>
          <a:bodyPr>
            <a:normAutofit/>
          </a:bodyPr>
          <a:lstStyle/>
          <a:p>
            <a:pPr marL="0" indent="0" algn="l">
              <a:buNone/>
            </a:pPr>
            <a:r>
              <a:rPr lang="en-US" sz="1800" b="0" i="0" u="none" strike="noStrike" baseline="0" dirty="0">
                <a:latin typeface="Lato-Regular"/>
              </a:rPr>
              <a:t>Combination antiplatelet and anticoagulant therapy for ATE (dogs and cats)</a:t>
            </a:r>
          </a:p>
          <a:p>
            <a:pPr marL="0" indent="0" algn="l">
              <a:buNone/>
            </a:pPr>
            <a:r>
              <a:rPr lang="en-US" sz="1800" b="1" i="0" u="none" strike="noStrike" baseline="0" dirty="0">
                <a:latin typeface="Lato-Bold"/>
              </a:rPr>
              <a:t>a. </a:t>
            </a:r>
            <a:r>
              <a:rPr lang="en-US" sz="1800" b="0" i="0" u="none" strike="noStrike" baseline="0" dirty="0">
                <a:latin typeface="Lato-Regular"/>
              </a:rPr>
              <a:t>There is insufficient evidence to make strong recommendations </a:t>
            </a:r>
            <a:r>
              <a:rPr lang="en-US" sz="1800" b="0" i="0" u="sng" strike="noStrike" baseline="0" dirty="0">
                <a:latin typeface="Lato-Regular"/>
              </a:rPr>
              <a:t>for or against </a:t>
            </a:r>
            <a:r>
              <a:rPr lang="en-US" sz="1800" b="0" i="0" u="none" strike="noStrike" baseline="0" dirty="0">
                <a:latin typeface="Lato-Regular"/>
              </a:rPr>
              <a:t>the use of combination antiplatelet and anticoagulant therapy in dogs at risk for ATE</a:t>
            </a:r>
          </a:p>
          <a:p>
            <a:pPr marL="0" indent="0" algn="l">
              <a:buNone/>
            </a:pPr>
            <a:r>
              <a:rPr lang="en-US" sz="1800" b="1" i="0" u="none" strike="noStrike" baseline="0" dirty="0">
                <a:latin typeface="Lato-Bold"/>
              </a:rPr>
              <a:t>b. </a:t>
            </a:r>
            <a:r>
              <a:rPr lang="en-US" sz="1800" b="0" i="0" u="none" strike="noStrike" baseline="0" dirty="0">
                <a:latin typeface="Lato-Regular"/>
              </a:rPr>
              <a:t>Combination of clopidogrel or aspirin with LMWH may be considered in dogs at risk for ATE</a:t>
            </a:r>
          </a:p>
        </p:txBody>
      </p:sp>
    </p:spTree>
    <p:extLst>
      <p:ext uri="{BB962C8B-B14F-4D97-AF65-F5344CB8AC3E}">
        <p14:creationId xmlns:p14="http://schemas.microsoft.com/office/powerpoint/2010/main" val="1863461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A664E-EC1E-4AB7-BAE3-F031DB1C4C41}"/>
              </a:ext>
            </a:extLst>
          </p:cNvPr>
          <p:cNvSpPr>
            <a:spLocks noGrp="1"/>
          </p:cNvSpPr>
          <p:nvPr>
            <p:ph type="title"/>
          </p:nvPr>
        </p:nvSpPr>
        <p:spPr>
          <a:xfrm>
            <a:off x="838200" y="346075"/>
            <a:ext cx="10515600" cy="1325563"/>
          </a:xfrm>
        </p:spPr>
        <p:txBody>
          <a:bodyPr>
            <a:normAutofit/>
          </a:bodyPr>
          <a:lstStyle/>
          <a:p>
            <a:r>
              <a:rPr lang="en-US" sz="4100" dirty="0"/>
              <a:t>Coagulation quick overview</a:t>
            </a:r>
          </a:p>
        </p:txBody>
      </p:sp>
      <p:sp>
        <p:nvSpPr>
          <p:cNvPr id="3" name="Content Placeholder 2">
            <a:extLst>
              <a:ext uri="{FF2B5EF4-FFF2-40B4-BE49-F238E27FC236}">
                <a16:creationId xmlns:a16="http://schemas.microsoft.com/office/drawing/2014/main" id="{FB2FB762-9CD6-4EAF-B34D-5BE2DB4D5AB3}"/>
              </a:ext>
            </a:extLst>
          </p:cNvPr>
          <p:cNvSpPr>
            <a:spLocks noGrp="1"/>
          </p:cNvSpPr>
          <p:nvPr>
            <p:ph idx="1"/>
          </p:nvPr>
        </p:nvSpPr>
        <p:spPr>
          <a:xfrm>
            <a:off x="838200" y="1844675"/>
            <a:ext cx="6928164" cy="4351338"/>
          </a:xfrm>
        </p:spPr>
        <p:txBody>
          <a:bodyPr/>
          <a:lstStyle/>
          <a:p>
            <a:pPr marL="0" indent="0">
              <a:buNone/>
            </a:pPr>
            <a:r>
              <a:rPr lang="en-US" sz="1800" dirty="0"/>
              <a:t>Cascade model:</a:t>
            </a:r>
          </a:p>
          <a:p>
            <a:r>
              <a:rPr lang="en-US" sz="1800" dirty="0"/>
              <a:t>Extrinsic pathway: (TF) III + VIII → X -- (3 + 7 = 10)</a:t>
            </a:r>
          </a:p>
          <a:p>
            <a:pPr lvl="1"/>
            <a:r>
              <a:rPr lang="en-US" sz="1400" dirty="0"/>
              <a:t>Clotting trigger is extravascular (cell-bound protein: TF)</a:t>
            </a:r>
          </a:p>
          <a:p>
            <a:r>
              <a:rPr lang="en-US" sz="1800" dirty="0"/>
              <a:t>Intrinsic: (XII → XI → IX → VIII → X) -- (TENET - Ten, Eleven, Nine, Eight, Ten)</a:t>
            </a:r>
          </a:p>
          <a:p>
            <a:pPr lvl="1"/>
            <a:r>
              <a:rPr lang="en-US" sz="1400" dirty="0"/>
              <a:t>no extravascular trigger</a:t>
            </a:r>
          </a:p>
          <a:p>
            <a:r>
              <a:rPr lang="en-US" sz="1800" dirty="0"/>
              <a:t>Common pathway: formation of </a:t>
            </a:r>
            <a:r>
              <a:rPr lang="en-US" sz="1800" dirty="0" err="1"/>
              <a:t>Xa+Va</a:t>
            </a:r>
            <a:r>
              <a:rPr lang="en-US" sz="1800" dirty="0"/>
              <a:t> complex which generates </a:t>
            </a:r>
            <a:r>
              <a:rPr lang="en-US" sz="1800" dirty="0" err="1"/>
              <a:t>IIa</a:t>
            </a:r>
            <a:r>
              <a:rPr lang="en-US" sz="1800" dirty="0"/>
              <a:t>. </a:t>
            </a:r>
            <a:r>
              <a:rPr lang="en-US" sz="1800" dirty="0" err="1"/>
              <a:t>IIa</a:t>
            </a:r>
            <a:r>
              <a:rPr lang="en-US" sz="1800" dirty="0"/>
              <a:t> then cleaves Fibrinogen to </a:t>
            </a:r>
            <a:r>
              <a:rPr lang="en-US" sz="1800" dirty="0" err="1"/>
              <a:t>Ia</a:t>
            </a:r>
            <a:r>
              <a:rPr lang="en-US" sz="1800" dirty="0"/>
              <a:t> (fibrin), which spontaneously polymerizes into an insoluble fibrin gel</a:t>
            </a:r>
          </a:p>
          <a:p>
            <a:endParaRPr lang="en-US" dirty="0"/>
          </a:p>
        </p:txBody>
      </p:sp>
      <p:pic>
        <p:nvPicPr>
          <p:cNvPr id="1026" name="Picture 2">
            <a:extLst>
              <a:ext uri="{FF2B5EF4-FFF2-40B4-BE49-F238E27FC236}">
                <a16:creationId xmlns:a16="http://schemas.microsoft.com/office/drawing/2014/main" id="{0866B49D-B628-428C-A1EF-FD3491FB6D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650" t="52402" r="51968" b="10044"/>
          <a:stretch/>
        </p:blipFill>
        <p:spPr bwMode="auto">
          <a:xfrm>
            <a:off x="8058150" y="2298623"/>
            <a:ext cx="3638550" cy="2533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898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44011-C0E2-4010-984C-BC6FACCC1C9E}"/>
              </a:ext>
            </a:extLst>
          </p:cNvPr>
          <p:cNvSpPr>
            <a:spLocks noGrp="1"/>
          </p:cNvSpPr>
          <p:nvPr>
            <p:ph type="title"/>
          </p:nvPr>
        </p:nvSpPr>
        <p:spPr/>
        <p:txBody>
          <a:bodyPr>
            <a:normAutofit/>
          </a:bodyPr>
          <a:lstStyle/>
          <a:p>
            <a:r>
              <a:rPr lang="en-US" sz="4100" b="1" dirty="0"/>
              <a:t>Domain 3—Defining antithrombotic protocols</a:t>
            </a:r>
          </a:p>
        </p:txBody>
      </p:sp>
      <p:sp>
        <p:nvSpPr>
          <p:cNvPr id="3" name="Content Placeholder 2">
            <a:extLst>
              <a:ext uri="{FF2B5EF4-FFF2-40B4-BE49-F238E27FC236}">
                <a16:creationId xmlns:a16="http://schemas.microsoft.com/office/drawing/2014/main" id="{64DB1C96-CDE8-402D-B051-AFAD709A7DE7}"/>
              </a:ext>
            </a:extLst>
          </p:cNvPr>
          <p:cNvSpPr>
            <a:spLocks noGrp="1"/>
          </p:cNvSpPr>
          <p:nvPr>
            <p:ph idx="1"/>
          </p:nvPr>
        </p:nvSpPr>
        <p:spPr/>
        <p:txBody>
          <a:bodyPr>
            <a:normAutofit/>
          </a:bodyPr>
          <a:lstStyle/>
          <a:p>
            <a:pPr algn="l"/>
            <a:r>
              <a:rPr lang="en-US" sz="1800" dirty="0"/>
              <a:t>Goal of this domain: </a:t>
            </a:r>
            <a:r>
              <a:rPr lang="en-US" sz="1800" b="0" i="0" u="none" strike="noStrike" baseline="0" dirty="0">
                <a:latin typeface="Lato-Regular"/>
              </a:rPr>
              <a:t>to determine whether some antithrombotic protocols are more effective than others and the route and frequency of administration. Also to highlight potential adverse effects and to evaluate safety profiles</a:t>
            </a:r>
          </a:p>
          <a:p>
            <a:pPr algn="l"/>
            <a:endParaRPr lang="en-US" sz="1800" dirty="0">
              <a:latin typeface="Lato-Regular"/>
            </a:endParaRPr>
          </a:p>
          <a:p>
            <a:pPr marL="0" indent="0" algn="l">
              <a:buNone/>
            </a:pPr>
            <a:r>
              <a:rPr lang="en-US" sz="1800" dirty="0">
                <a:latin typeface="Lato-Regular"/>
              </a:rPr>
              <a:t>Drugs evaluated:</a:t>
            </a:r>
          </a:p>
          <a:p>
            <a:pPr algn="l"/>
            <a:r>
              <a:rPr lang="en-US" sz="1800" b="0" i="0" u="none" strike="noStrike" baseline="0" dirty="0">
                <a:latin typeface="Lato-Regular"/>
              </a:rPr>
              <a:t>Aspirin</a:t>
            </a:r>
          </a:p>
          <a:p>
            <a:pPr algn="l"/>
            <a:r>
              <a:rPr lang="en-US" sz="1800" dirty="0">
                <a:latin typeface="Lato-Regular"/>
              </a:rPr>
              <a:t>C</a:t>
            </a:r>
            <a:r>
              <a:rPr lang="en-US" sz="1800" b="0" i="0" u="none" strike="noStrike" baseline="0" dirty="0">
                <a:latin typeface="Lato-Regular"/>
              </a:rPr>
              <a:t>lopidogrel</a:t>
            </a:r>
          </a:p>
          <a:p>
            <a:pPr algn="l"/>
            <a:r>
              <a:rPr lang="en-US" sz="1800" dirty="0">
                <a:latin typeface="Lato-Regular"/>
              </a:rPr>
              <a:t>W</a:t>
            </a:r>
            <a:r>
              <a:rPr lang="en-US" sz="1800" b="0" i="0" u="none" strike="noStrike" baseline="0" dirty="0">
                <a:latin typeface="Lato-Regular"/>
              </a:rPr>
              <a:t>arfarin</a:t>
            </a:r>
          </a:p>
          <a:p>
            <a:pPr algn="l"/>
            <a:r>
              <a:rPr lang="en-US" sz="1800" b="0" i="0" u="none" strike="noStrike" baseline="0" dirty="0">
                <a:latin typeface="Lato-Regular"/>
              </a:rPr>
              <a:t>UFH</a:t>
            </a:r>
            <a:endParaRPr lang="en-US" sz="1800" dirty="0">
              <a:latin typeface="Lato-Regular"/>
            </a:endParaRPr>
          </a:p>
          <a:p>
            <a:pPr algn="l"/>
            <a:r>
              <a:rPr lang="en-US" sz="1800" b="0" i="0" u="none" strike="noStrike" baseline="0" dirty="0" err="1">
                <a:latin typeface="Lato-Regular"/>
              </a:rPr>
              <a:t>Dalteparin</a:t>
            </a:r>
            <a:r>
              <a:rPr lang="en-US" sz="1800" dirty="0">
                <a:latin typeface="Lato-Regular"/>
              </a:rPr>
              <a:t> and</a:t>
            </a:r>
            <a:r>
              <a:rPr lang="en-US" sz="1800" b="0" i="0" u="none" strike="noStrike" baseline="0" dirty="0">
                <a:latin typeface="Lato-Regular"/>
              </a:rPr>
              <a:t> enoxaparin</a:t>
            </a:r>
          </a:p>
          <a:p>
            <a:pPr algn="l"/>
            <a:r>
              <a:rPr lang="en-US" sz="1800" dirty="0">
                <a:latin typeface="Lato-Regular"/>
              </a:rPr>
              <a:t>F</a:t>
            </a:r>
            <a:r>
              <a:rPr lang="en-US" sz="1800" b="0" i="0" u="none" strike="noStrike" baseline="0" dirty="0">
                <a:latin typeface="Lato-Regular"/>
              </a:rPr>
              <a:t>ondaparinux</a:t>
            </a:r>
          </a:p>
          <a:p>
            <a:pPr algn="l"/>
            <a:r>
              <a:rPr lang="en-US" sz="1800" dirty="0">
                <a:latin typeface="Lato-Regular"/>
              </a:rPr>
              <a:t>R</a:t>
            </a:r>
            <a:r>
              <a:rPr lang="en-US" sz="1800" b="0" i="0" u="none" strike="noStrike" baseline="0" dirty="0">
                <a:latin typeface="Lato-Regular"/>
              </a:rPr>
              <a:t>ivaroxaban</a:t>
            </a:r>
            <a:endParaRPr lang="en-US" sz="1800" dirty="0"/>
          </a:p>
        </p:txBody>
      </p:sp>
    </p:spTree>
    <p:extLst>
      <p:ext uri="{BB962C8B-B14F-4D97-AF65-F5344CB8AC3E}">
        <p14:creationId xmlns:p14="http://schemas.microsoft.com/office/powerpoint/2010/main" val="4079180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F28AF-7E85-4927-9001-5BE812F6E3DE}"/>
              </a:ext>
            </a:extLst>
          </p:cNvPr>
          <p:cNvSpPr>
            <a:spLocks noGrp="1"/>
          </p:cNvSpPr>
          <p:nvPr>
            <p:ph type="title"/>
          </p:nvPr>
        </p:nvSpPr>
        <p:spPr/>
        <p:txBody>
          <a:bodyPr>
            <a:normAutofit/>
          </a:bodyPr>
          <a:lstStyle/>
          <a:p>
            <a:r>
              <a:rPr lang="en-US" sz="4100" b="1" dirty="0"/>
              <a:t>Aspirin therapy</a:t>
            </a:r>
          </a:p>
        </p:txBody>
      </p:sp>
      <p:sp>
        <p:nvSpPr>
          <p:cNvPr id="3" name="Content Placeholder 2">
            <a:extLst>
              <a:ext uri="{FF2B5EF4-FFF2-40B4-BE49-F238E27FC236}">
                <a16:creationId xmlns:a16="http://schemas.microsoft.com/office/drawing/2014/main" id="{E8D35295-4052-4CF8-8619-582E3843DCFE}"/>
              </a:ext>
            </a:extLst>
          </p:cNvPr>
          <p:cNvSpPr>
            <a:spLocks noGrp="1"/>
          </p:cNvSpPr>
          <p:nvPr>
            <p:ph idx="1"/>
          </p:nvPr>
        </p:nvSpPr>
        <p:spPr/>
        <p:txBody>
          <a:bodyPr>
            <a:normAutofit/>
          </a:bodyPr>
          <a:lstStyle/>
          <a:p>
            <a:pPr marL="0" indent="0" algn="l">
              <a:buNone/>
            </a:pPr>
            <a:r>
              <a:rPr lang="en-US" sz="1800" b="1" i="0" u="none" strike="noStrike" baseline="0" dirty="0">
                <a:latin typeface="Lato-Bold"/>
              </a:rPr>
              <a:t>Dogs</a:t>
            </a:r>
          </a:p>
          <a:p>
            <a:pPr marL="0" indent="0" algn="l">
              <a:buNone/>
            </a:pPr>
            <a:r>
              <a:rPr lang="en-US" sz="1800" b="1" i="0" u="none" strike="noStrike" baseline="0" dirty="0">
                <a:latin typeface="Lato-Bold"/>
              </a:rPr>
              <a:t>a. </a:t>
            </a:r>
            <a:r>
              <a:rPr lang="en-US" sz="1800" i="0" u="none" strike="noStrike" baseline="0" dirty="0">
                <a:latin typeface="Lato-Bold"/>
              </a:rPr>
              <a:t>O</a:t>
            </a:r>
            <a:r>
              <a:rPr lang="en-US" sz="1800" b="0" i="0" u="none" strike="noStrike" baseline="0" dirty="0">
                <a:latin typeface="Lato-Regular"/>
              </a:rPr>
              <a:t>ral aspirin may be effective for prevention of ATE in dogs</a:t>
            </a:r>
          </a:p>
          <a:p>
            <a:pPr marL="0" indent="0" algn="l">
              <a:buNone/>
            </a:pPr>
            <a:r>
              <a:rPr lang="en-US" sz="1800" b="1" i="0" u="none" strike="noStrike" baseline="0" dirty="0">
                <a:latin typeface="Lato-Bold"/>
              </a:rPr>
              <a:t>b. </a:t>
            </a:r>
            <a:r>
              <a:rPr lang="en-US" sz="1800" b="0" i="0" u="none" strike="noStrike" baseline="0" dirty="0">
                <a:latin typeface="Lato-Regular"/>
              </a:rPr>
              <a:t>No evidence-based recommendations can be made for a specific aspirin dosage</a:t>
            </a:r>
          </a:p>
          <a:p>
            <a:pPr marL="0" indent="0" algn="l">
              <a:buNone/>
            </a:pPr>
            <a:r>
              <a:rPr lang="en-US" sz="1800" b="1" i="0" u="none" strike="noStrike" baseline="0" dirty="0">
                <a:latin typeface="Lato-Bold"/>
              </a:rPr>
              <a:t>c. </a:t>
            </a:r>
            <a:r>
              <a:rPr lang="en-US" sz="1800" b="0" i="0" u="none" strike="noStrike" baseline="0" dirty="0">
                <a:latin typeface="Lato-Regular"/>
              </a:rPr>
              <a:t>We suggest that aspirin be given for 2–3 days before full therapeutic effects of aspirin are anticipated, although commencement of aspirin therapy after an arterial insult may still be effective at preventing thrombosis</a:t>
            </a:r>
          </a:p>
          <a:p>
            <a:pPr marL="0" indent="0" algn="l">
              <a:buNone/>
            </a:pPr>
            <a:r>
              <a:rPr lang="en-US" sz="1800" b="1" i="0" u="none" strike="noStrike" baseline="0" dirty="0">
                <a:latin typeface="Lato-Bold"/>
              </a:rPr>
              <a:t>d. </a:t>
            </a:r>
            <a:r>
              <a:rPr lang="en-US" sz="1800" b="0" i="0" u="none" strike="noStrike" baseline="0" dirty="0">
                <a:latin typeface="Lato-Regular"/>
              </a:rPr>
              <a:t>No recommendations can be made for, or against, use of aspirin for VTE </a:t>
            </a:r>
          </a:p>
          <a:p>
            <a:pPr marL="0" indent="0" algn="l">
              <a:buNone/>
            </a:pPr>
            <a:endParaRPr lang="en-US" sz="1800" b="1" dirty="0">
              <a:latin typeface="Lato-Bold"/>
            </a:endParaRPr>
          </a:p>
          <a:p>
            <a:pPr marL="0" indent="0" algn="l">
              <a:buNone/>
            </a:pPr>
            <a:r>
              <a:rPr lang="en-US" sz="1800" b="1" i="0" u="none" strike="noStrike" baseline="0" dirty="0">
                <a:latin typeface="Lato-Bold"/>
              </a:rPr>
              <a:t>Cats</a:t>
            </a:r>
          </a:p>
          <a:p>
            <a:pPr marL="0" indent="0" algn="l">
              <a:buNone/>
            </a:pPr>
            <a:r>
              <a:rPr lang="en-US" sz="1800" b="1" i="0" u="none" strike="noStrike" baseline="0" dirty="0">
                <a:latin typeface="Lato-Bold"/>
              </a:rPr>
              <a:t>a. </a:t>
            </a:r>
            <a:r>
              <a:rPr lang="en-US" sz="1800" b="0" i="0" u="none" strike="noStrike" baseline="0" dirty="0">
                <a:latin typeface="Lato-Regular"/>
              </a:rPr>
              <a:t>We recommend against aspirin as a sole antithrombotic in cats at risk for ATE</a:t>
            </a:r>
          </a:p>
          <a:p>
            <a:pPr marL="0" indent="0" algn="l">
              <a:buNone/>
            </a:pPr>
            <a:r>
              <a:rPr lang="en-US" sz="1800" b="1" i="0" u="none" strike="noStrike" baseline="0" dirty="0">
                <a:latin typeface="Lato-Bold"/>
              </a:rPr>
              <a:t>b. </a:t>
            </a:r>
            <a:r>
              <a:rPr lang="en-US" sz="1800" b="0" i="0" u="none" strike="noStrike" baseline="0" dirty="0">
                <a:latin typeface="Lato-Regular"/>
              </a:rPr>
              <a:t>No recommendations can be made concerning appropriate aspirin dosage in cats</a:t>
            </a:r>
            <a:endParaRPr lang="en-US" dirty="0"/>
          </a:p>
        </p:txBody>
      </p:sp>
    </p:spTree>
    <p:extLst>
      <p:ext uri="{BB962C8B-B14F-4D97-AF65-F5344CB8AC3E}">
        <p14:creationId xmlns:p14="http://schemas.microsoft.com/office/powerpoint/2010/main" val="3994113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62F9C-B01A-4D56-B527-44B4A07FCED0}"/>
              </a:ext>
            </a:extLst>
          </p:cNvPr>
          <p:cNvSpPr>
            <a:spLocks noGrp="1"/>
          </p:cNvSpPr>
          <p:nvPr>
            <p:ph type="title"/>
          </p:nvPr>
        </p:nvSpPr>
        <p:spPr/>
        <p:txBody>
          <a:bodyPr>
            <a:normAutofit/>
          </a:bodyPr>
          <a:lstStyle/>
          <a:p>
            <a:r>
              <a:rPr lang="en-US" sz="4100" b="1" dirty="0"/>
              <a:t>Clopidogrel therapy</a:t>
            </a:r>
          </a:p>
        </p:txBody>
      </p:sp>
      <p:sp>
        <p:nvSpPr>
          <p:cNvPr id="3" name="Content Placeholder 2">
            <a:extLst>
              <a:ext uri="{FF2B5EF4-FFF2-40B4-BE49-F238E27FC236}">
                <a16:creationId xmlns:a16="http://schemas.microsoft.com/office/drawing/2014/main" id="{17D2CFD7-63D6-4F53-9F59-4C7FB6FE956C}"/>
              </a:ext>
            </a:extLst>
          </p:cNvPr>
          <p:cNvSpPr>
            <a:spLocks noGrp="1"/>
          </p:cNvSpPr>
          <p:nvPr>
            <p:ph idx="1"/>
          </p:nvPr>
        </p:nvSpPr>
        <p:spPr/>
        <p:txBody>
          <a:bodyPr>
            <a:normAutofit/>
          </a:bodyPr>
          <a:lstStyle/>
          <a:p>
            <a:pPr marL="0" indent="0" algn="l">
              <a:buNone/>
            </a:pPr>
            <a:r>
              <a:rPr lang="en-US" sz="1800" b="1" i="0" u="none" strike="noStrike" baseline="0" dirty="0">
                <a:latin typeface="Lato-Bold"/>
              </a:rPr>
              <a:t>Dogs</a:t>
            </a:r>
          </a:p>
          <a:p>
            <a:pPr marL="0" indent="0" algn="l">
              <a:buNone/>
            </a:pPr>
            <a:r>
              <a:rPr lang="en-US" sz="1800" b="1" i="0" u="none" strike="noStrike" baseline="0" dirty="0">
                <a:latin typeface="Lato-Bold"/>
              </a:rPr>
              <a:t>a. </a:t>
            </a:r>
            <a:r>
              <a:rPr lang="en-US" sz="1800" b="0" i="0" u="none" strike="noStrike" baseline="0" dirty="0">
                <a:latin typeface="Lato-Regular"/>
              </a:rPr>
              <a:t>We recommend clopidogrel at 1.1–3 mg/kg PO q24h for the prevention of ATE in dogs.</a:t>
            </a:r>
          </a:p>
          <a:p>
            <a:pPr marL="0" indent="0" algn="l">
              <a:buNone/>
            </a:pPr>
            <a:r>
              <a:rPr lang="en-US" sz="1800" b="1" i="0" u="none" strike="noStrike" baseline="0" dirty="0">
                <a:latin typeface="Lato-Bold"/>
              </a:rPr>
              <a:t>b. </a:t>
            </a:r>
            <a:r>
              <a:rPr lang="en-US" sz="1800" b="0" i="0" u="none" strike="noStrike" baseline="0" dirty="0">
                <a:latin typeface="Lato-Regular"/>
              </a:rPr>
              <a:t>We suggest a single oral loading dose (</a:t>
            </a:r>
            <a:r>
              <a:rPr lang="en-US" sz="1800" b="0" i="0" u="none" strike="noStrike" baseline="0" dirty="0" err="1">
                <a:latin typeface="Lato-Regular"/>
              </a:rPr>
              <a:t>eg</a:t>
            </a:r>
            <a:r>
              <a:rPr lang="en-US" sz="1800" b="0" i="0" u="none" strike="noStrike" baseline="0" dirty="0">
                <a:latin typeface="Lato-Regular"/>
              </a:rPr>
              <a:t>, 4–10 mg/kg) may be useful for obtaining therapeutic plasma concentrations more rapidly</a:t>
            </a:r>
          </a:p>
          <a:p>
            <a:pPr marL="0" indent="0" algn="l">
              <a:buNone/>
            </a:pPr>
            <a:r>
              <a:rPr lang="en-US" sz="1800" b="1" i="0" u="none" strike="noStrike" baseline="0" dirty="0">
                <a:latin typeface="Lato-Bold"/>
              </a:rPr>
              <a:t>c. </a:t>
            </a:r>
            <a:r>
              <a:rPr lang="en-US" sz="1800" b="0" i="0" u="none" strike="noStrike" baseline="0" dirty="0">
                <a:latin typeface="Lato-Regular"/>
              </a:rPr>
              <a:t>No recommendations can be made for, or against, use of clopidogrel as sole agent for VTE in dogs.</a:t>
            </a:r>
          </a:p>
          <a:p>
            <a:pPr marL="0" indent="0" algn="l">
              <a:buNone/>
            </a:pPr>
            <a:endParaRPr lang="en-US" sz="1800" b="1" dirty="0">
              <a:latin typeface="Lato-Bold"/>
            </a:endParaRPr>
          </a:p>
          <a:p>
            <a:pPr marL="0" indent="0" algn="l">
              <a:buNone/>
            </a:pPr>
            <a:r>
              <a:rPr lang="en-US" sz="1800" b="1" i="0" u="none" strike="noStrike" baseline="0" dirty="0">
                <a:latin typeface="Lato-Bold"/>
              </a:rPr>
              <a:t>Cats</a:t>
            </a:r>
          </a:p>
          <a:p>
            <a:pPr marL="0" indent="0" algn="l">
              <a:buNone/>
            </a:pPr>
            <a:r>
              <a:rPr lang="en-US" sz="1800" b="1" i="0" u="none" strike="noStrike" baseline="0" dirty="0">
                <a:latin typeface="Lato-Bold"/>
              </a:rPr>
              <a:t>a. </a:t>
            </a:r>
            <a:r>
              <a:rPr lang="en-US" sz="1800" b="0" i="0" u="none" strike="noStrike" baseline="0" dirty="0">
                <a:latin typeface="Lato-Regular"/>
              </a:rPr>
              <a:t>We recommend clopidogrel at 18.75 mg PO q24h, for prevention of ATE in cats.</a:t>
            </a:r>
          </a:p>
          <a:p>
            <a:pPr marL="0" indent="0" algn="l">
              <a:buNone/>
            </a:pPr>
            <a:r>
              <a:rPr lang="en-US" sz="1800" b="1" i="0" u="none" strike="noStrike" baseline="0" dirty="0">
                <a:latin typeface="Lato-Bold"/>
              </a:rPr>
              <a:t>b. </a:t>
            </a:r>
            <a:r>
              <a:rPr lang="en-US" sz="1800" b="0" i="0" u="none" strike="noStrike" baseline="0" dirty="0">
                <a:latin typeface="Lato-Regular"/>
              </a:rPr>
              <a:t>We suggest a single oral loading dose (</a:t>
            </a:r>
            <a:r>
              <a:rPr lang="en-US" sz="1800" b="0" i="0" u="none" strike="noStrike" baseline="0" dirty="0" err="1">
                <a:latin typeface="Lato-Regular"/>
              </a:rPr>
              <a:t>eg</a:t>
            </a:r>
            <a:r>
              <a:rPr lang="en-US" sz="1800" b="0" i="0" u="none" strike="noStrike" baseline="0" dirty="0">
                <a:latin typeface="Lato-Regular"/>
              </a:rPr>
              <a:t> 37.5 mg total) may be useful for obtaining therapeutic plasma concentrations more rapidly.</a:t>
            </a:r>
          </a:p>
          <a:p>
            <a:pPr marL="0" indent="0" algn="l">
              <a:buNone/>
            </a:pPr>
            <a:r>
              <a:rPr lang="en-US" sz="1800" b="1" i="0" u="none" strike="noStrike" baseline="0" dirty="0">
                <a:latin typeface="Lato-Bold"/>
              </a:rPr>
              <a:t>c. </a:t>
            </a:r>
            <a:r>
              <a:rPr lang="en-US" sz="1800" b="0" i="0" u="none" strike="noStrike" baseline="0" dirty="0">
                <a:latin typeface="Lato-Regular"/>
              </a:rPr>
              <a:t>No recommendations can be made for, or against, use of clopidogrel for VTE in cats.</a:t>
            </a:r>
            <a:endParaRPr lang="en-US" dirty="0"/>
          </a:p>
        </p:txBody>
      </p:sp>
    </p:spTree>
    <p:extLst>
      <p:ext uri="{BB962C8B-B14F-4D97-AF65-F5344CB8AC3E}">
        <p14:creationId xmlns:p14="http://schemas.microsoft.com/office/powerpoint/2010/main" val="36385319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CDE60-82A3-42A5-8327-D3C389547055}"/>
              </a:ext>
            </a:extLst>
          </p:cNvPr>
          <p:cNvSpPr>
            <a:spLocks noGrp="1"/>
          </p:cNvSpPr>
          <p:nvPr>
            <p:ph type="title"/>
          </p:nvPr>
        </p:nvSpPr>
        <p:spPr/>
        <p:txBody>
          <a:bodyPr>
            <a:normAutofit/>
          </a:bodyPr>
          <a:lstStyle/>
          <a:p>
            <a:r>
              <a:rPr lang="en-US" sz="4100" b="1" dirty="0"/>
              <a:t>Warfarin therapy</a:t>
            </a:r>
          </a:p>
        </p:txBody>
      </p:sp>
      <p:sp>
        <p:nvSpPr>
          <p:cNvPr id="3" name="Content Placeholder 2">
            <a:extLst>
              <a:ext uri="{FF2B5EF4-FFF2-40B4-BE49-F238E27FC236}">
                <a16:creationId xmlns:a16="http://schemas.microsoft.com/office/drawing/2014/main" id="{127BC78A-D395-461F-B0CC-E6E71E3FD1F5}"/>
              </a:ext>
            </a:extLst>
          </p:cNvPr>
          <p:cNvSpPr>
            <a:spLocks noGrp="1"/>
          </p:cNvSpPr>
          <p:nvPr>
            <p:ph idx="1"/>
          </p:nvPr>
        </p:nvSpPr>
        <p:spPr>
          <a:xfrm>
            <a:off x="838200" y="1844675"/>
            <a:ext cx="10515600" cy="4351338"/>
          </a:xfrm>
        </p:spPr>
        <p:txBody>
          <a:bodyPr>
            <a:normAutofit/>
          </a:bodyPr>
          <a:lstStyle/>
          <a:p>
            <a:pPr marL="0" indent="0">
              <a:buNone/>
            </a:pPr>
            <a:r>
              <a:rPr lang="en-US" sz="1800" b="1" dirty="0"/>
              <a:t>Warfarin (Dogs)</a:t>
            </a:r>
          </a:p>
          <a:p>
            <a:pPr marL="0" indent="0">
              <a:buNone/>
            </a:pPr>
            <a:r>
              <a:rPr lang="en-US" sz="1800" dirty="0"/>
              <a:t>a. We suggest that warfarin should not be used in dogs because it inconsistently improves outcomes and is commonly associated with bleeding complications</a:t>
            </a:r>
          </a:p>
          <a:p>
            <a:pPr marL="0" indent="0">
              <a:buNone/>
            </a:pPr>
            <a:r>
              <a:rPr lang="en-US" sz="1800" b="1" dirty="0"/>
              <a:t>Warfarin (Cats)</a:t>
            </a:r>
          </a:p>
          <a:p>
            <a:pPr marL="0" indent="0">
              <a:buNone/>
            </a:pPr>
            <a:r>
              <a:rPr lang="en-US" sz="1800" dirty="0"/>
              <a:t>a. No evidence-based recommendations can be made </a:t>
            </a:r>
          </a:p>
          <a:p>
            <a:pPr marL="0" indent="0">
              <a:buNone/>
            </a:pPr>
            <a:r>
              <a:rPr lang="en-US" sz="1800" dirty="0"/>
              <a:t>b. Warfarin should not be used in cats because of marked interindividual variation coupled with a narrow therapeutic index</a:t>
            </a:r>
          </a:p>
        </p:txBody>
      </p:sp>
    </p:spTree>
    <p:extLst>
      <p:ext uri="{BB962C8B-B14F-4D97-AF65-F5344CB8AC3E}">
        <p14:creationId xmlns:p14="http://schemas.microsoft.com/office/powerpoint/2010/main" val="39777044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19F3E-CDE8-406F-9523-51F8228746B4}"/>
              </a:ext>
            </a:extLst>
          </p:cNvPr>
          <p:cNvSpPr>
            <a:spLocks noGrp="1"/>
          </p:cNvSpPr>
          <p:nvPr>
            <p:ph type="title"/>
          </p:nvPr>
        </p:nvSpPr>
        <p:spPr/>
        <p:txBody>
          <a:bodyPr>
            <a:normAutofit/>
          </a:bodyPr>
          <a:lstStyle/>
          <a:p>
            <a:r>
              <a:rPr lang="en-US" sz="4100" b="1" dirty="0"/>
              <a:t>UFH</a:t>
            </a:r>
          </a:p>
        </p:txBody>
      </p:sp>
      <p:sp>
        <p:nvSpPr>
          <p:cNvPr id="3" name="Content Placeholder 2">
            <a:extLst>
              <a:ext uri="{FF2B5EF4-FFF2-40B4-BE49-F238E27FC236}">
                <a16:creationId xmlns:a16="http://schemas.microsoft.com/office/drawing/2014/main" id="{F0DEEEE0-E65C-4574-A54A-740466ED09D3}"/>
              </a:ext>
            </a:extLst>
          </p:cNvPr>
          <p:cNvSpPr>
            <a:spLocks noGrp="1"/>
          </p:cNvSpPr>
          <p:nvPr>
            <p:ph idx="1"/>
          </p:nvPr>
        </p:nvSpPr>
        <p:spPr/>
        <p:txBody>
          <a:bodyPr>
            <a:normAutofit/>
          </a:bodyPr>
          <a:lstStyle/>
          <a:p>
            <a:pPr marL="0" indent="0">
              <a:buNone/>
            </a:pPr>
            <a:r>
              <a:rPr lang="en-US" sz="1800" b="1" dirty="0"/>
              <a:t>Unfractionated Heparin (Dogs)</a:t>
            </a:r>
          </a:p>
          <a:p>
            <a:pPr marL="0" indent="0">
              <a:buNone/>
            </a:pPr>
            <a:r>
              <a:rPr lang="en-US" sz="1800" dirty="0"/>
              <a:t>a. can be effectively administered by the IV or SC routes</a:t>
            </a:r>
          </a:p>
          <a:p>
            <a:pPr marL="0" indent="0">
              <a:buNone/>
            </a:pPr>
            <a:r>
              <a:rPr lang="en-US" sz="1800" dirty="0"/>
              <a:t>b. Optimal UFH dose likely varies in individual dogs to maximize antithrombotic effects and minimize hemorrhagic complications</a:t>
            </a:r>
          </a:p>
          <a:p>
            <a:pPr marL="0" indent="0">
              <a:buNone/>
            </a:pPr>
            <a:r>
              <a:rPr lang="en-US" sz="1800" dirty="0"/>
              <a:t>c. Initial IV dosing scheme of 100 U/kg bolus, then 480–900 U/kg/24h (20–37.5 U/kg/h) CRI</a:t>
            </a:r>
          </a:p>
          <a:p>
            <a:pPr marL="0" indent="0">
              <a:buNone/>
            </a:pPr>
            <a:r>
              <a:rPr lang="en-US" sz="1800" dirty="0"/>
              <a:t>d. Initial SC dosage of UFH of 150–300 U/kg q6h</a:t>
            </a:r>
          </a:p>
          <a:p>
            <a:pPr marL="0" indent="0">
              <a:buNone/>
            </a:pPr>
            <a:r>
              <a:rPr lang="en-US" sz="1800" dirty="0"/>
              <a:t>e. We recommend that UFH is not administered by inhalation or PO</a:t>
            </a:r>
          </a:p>
          <a:p>
            <a:pPr marL="0" indent="0">
              <a:buNone/>
            </a:pPr>
            <a:endParaRPr lang="en-US" sz="1800" dirty="0"/>
          </a:p>
          <a:p>
            <a:pPr marL="0" indent="0">
              <a:buNone/>
            </a:pPr>
            <a:r>
              <a:rPr lang="en-US" sz="1800" b="1" dirty="0"/>
              <a:t>Unfractionated Heparin (Cats)</a:t>
            </a:r>
          </a:p>
          <a:p>
            <a:pPr marL="0" indent="0">
              <a:buNone/>
            </a:pPr>
            <a:r>
              <a:rPr lang="en-US" sz="1800" dirty="0"/>
              <a:t>a. Only a SC route of administration of UFH has been investigated </a:t>
            </a:r>
          </a:p>
          <a:p>
            <a:pPr marL="0" indent="0">
              <a:buNone/>
            </a:pPr>
            <a:r>
              <a:rPr lang="en-US" sz="1800" dirty="0"/>
              <a:t>b. Initial SC dosage of UFH of 250 U/kg q6h</a:t>
            </a:r>
          </a:p>
        </p:txBody>
      </p:sp>
    </p:spTree>
    <p:extLst>
      <p:ext uri="{BB962C8B-B14F-4D97-AF65-F5344CB8AC3E}">
        <p14:creationId xmlns:p14="http://schemas.microsoft.com/office/powerpoint/2010/main" val="3829816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CC265-2E5F-464C-B9AC-B702321C80A0}"/>
              </a:ext>
            </a:extLst>
          </p:cNvPr>
          <p:cNvSpPr>
            <a:spLocks noGrp="1"/>
          </p:cNvSpPr>
          <p:nvPr>
            <p:ph type="title"/>
          </p:nvPr>
        </p:nvSpPr>
        <p:spPr/>
        <p:txBody>
          <a:bodyPr>
            <a:normAutofit/>
          </a:bodyPr>
          <a:lstStyle/>
          <a:p>
            <a:r>
              <a:rPr lang="en-US" sz="4100" b="1" dirty="0" err="1"/>
              <a:t>Dalteparin</a:t>
            </a:r>
            <a:r>
              <a:rPr lang="en-US" sz="4100" b="1" dirty="0"/>
              <a:t> therapy</a:t>
            </a:r>
          </a:p>
        </p:txBody>
      </p:sp>
      <p:sp>
        <p:nvSpPr>
          <p:cNvPr id="3" name="Content Placeholder 2">
            <a:extLst>
              <a:ext uri="{FF2B5EF4-FFF2-40B4-BE49-F238E27FC236}">
                <a16:creationId xmlns:a16="http://schemas.microsoft.com/office/drawing/2014/main" id="{66E12BED-A579-4F16-88FB-6E8319E7C431}"/>
              </a:ext>
            </a:extLst>
          </p:cNvPr>
          <p:cNvSpPr>
            <a:spLocks noGrp="1"/>
          </p:cNvSpPr>
          <p:nvPr>
            <p:ph idx="1"/>
          </p:nvPr>
        </p:nvSpPr>
        <p:spPr/>
        <p:txBody>
          <a:bodyPr/>
          <a:lstStyle/>
          <a:p>
            <a:pPr marL="0" indent="0" algn="l">
              <a:buNone/>
            </a:pPr>
            <a:r>
              <a:rPr lang="en-US" sz="1800" b="1" i="0" u="none" strike="noStrike" baseline="0" dirty="0">
                <a:latin typeface="Lato-Bold"/>
              </a:rPr>
              <a:t>Dogs</a:t>
            </a:r>
          </a:p>
          <a:p>
            <a:pPr marL="0" indent="0" algn="l">
              <a:buNone/>
            </a:pPr>
            <a:r>
              <a:rPr lang="en-US" sz="1800" b="1" i="0" u="none" strike="noStrike" baseline="0" dirty="0">
                <a:latin typeface="Lato-Bold"/>
              </a:rPr>
              <a:t>a. </a:t>
            </a:r>
            <a:r>
              <a:rPr lang="en-US" sz="1800" dirty="0">
                <a:latin typeface="Lato-Regular"/>
              </a:rPr>
              <a:t>I</a:t>
            </a:r>
            <a:r>
              <a:rPr lang="en-US" sz="1800" b="0" i="0" u="none" strike="noStrike" baseline="0" dirty="0">
                <a:latin typeface="Lato-Regular"/>
              </a:rPr>
              <a:t>nitial SC dosage of 100–175 U/kg q8h in dogs</a:t>
            </a:r>
          </a:p>
          <a:p>
            <a:pPr marL="0" indent="0" algn="l">
              <a:buNone/>
            </a:pPr>
            <a:r>
              <a:rPr lang="en-US" sz="1800" b="1" i="0" u="none" strike="noStrike" baseline="0" dirty="0">
                <a:latin typeface="Lato-Bold"/>
              </a:rPr>
              <a:t>b. </a:t>
            </a:r>
            <a:r>
              <a:rPr lang="en-US" sz="1800" b="0" i="0" u="none" strike="noStrike" baseline="0" dirty="0">
                <a:latin typeface="Lato-Regular"/>
              </a:rPr>
              <a:t>Minor bleeding may be noted at the doses reported above, but serious bleeding is unlikely</a:t>
            </a:r>
          </a:p>
          <a:p>
            <a:pPr marL="0" indent="0" algn="l">
              <a:buNone/>
            </a:pPr>
            <a:endParaRPr lang="en-US" sz="1800" b="0" i="0" u="none" strike="noStrike" baseline="0" dirty="0">
              <a:latin typeface="Lato-Regular"/>
            </a:endParaRPr>
          </a:p>
          <a:p>
            <a:pPr marL="0" indent="0" algn="l">
              <a:buNone/>
            </a:pPr>
            <a:r>
              <a:rPr lang="en-US" sz="1800" b="1" i="0" u="none" strike="noStrike" baseline="0" dirty="0">
                <a:latin typeface="Lato-Bold"/>
              </a:rPr>
              <a:t>Cats</a:t>
            </a:r>
          </a:p>
          <a:p>
            <a:pPr marL="0" indent="0" algn="l">
              <a:buNone/>
            </a:pPr>
            <a:r>
              <a:rPr lang="en-US" sz="1800" b="1" i="0" u="none" strike="noStrike" baseline="0" dirty="0">
                <a:latin typeface="Lato-Bold"/>
              </a:rPr>
              <a:t>a. </a:t>
            </a:r>
            <a:r>
              <a:rPr lang="en-US" sz="1800" b="0" i="0" u="none" strike="noStrike" baseline="0" dirty="0">
                <a:latin typeface="Lato-Regular"/>
              </a:rPr>
              <a:t>In cats, frequent SC administration is likely necessary for maintenance of the human target anti-</a:t>
            </a:r>
            <a:r>
              <a:rPr lang="en-US" sz="1800" b="0" i="0" u="none" strike="noStrike" baseline="0" dirty="0" err="1">
                <a:latin typeface="Lato-Regular"/>
              </a:rPr>
              <a:t>Xa</a:t>
            </a:r>
            <a:r>
              <a:rPr lang="en-US" sz="1800" b="0" i="0" u="none" strike="noStrike" baseline="0" dirty="0">
                <a:latin typeface="Lato-Regular"/>
              </a:rPr>
              <a:t> activity range</a:t>
            </a:r>
          </a:p>
          <a:p>
            <a:pPr marL="0" indent="0" algn="l">
              <a:buNone/>
            </a:pPr>
            <a:r>
              <a:rPr lang="en-US" sz="1800" b="1" i="0" u="none" strike="noStrike" baseline="0" dirty="0">
                <a:latin typeface="Lato-Bold"/>
              </a:rPr>
              <a:t>b. </a:t>
            </a:r>
            <a:r>
              <a:rPr lang="en-US" sz="1800" b="0" i="0" u="none" strike="noStrike" baseline="0" dirty="0">
                <a:latin typeface="Lato-Regular"/>
              </a:rPr>
              <a:t>We suggest lower dosages compared to dogs may be acceptable at increased frequency </a:t>
            </a:r>
            <a:r>
              <a:rPr lang="en-US" sz="1800" b="0" i="0" u="none" strike="noStrike" baseline="0" dirty="0" err="1">
                <a:latin typeface="Lato-Regular"/>
              </a:rPr>
              <a:t>eg</a:t>
            </a:r>
            <a:r>
              <a:rPr lang="en-US" sz="1800" b="0" i="0" u="none" strike="noStrike" baseline="0" dirty="0">
                <a:latin typeface="Lato-Regular"/>
              </a:rPr>
              <a:t>, 75 U/kg SC q6h</a:t>
            </a:r>
          </a:p>
          <a:p>
            <a:pPr marL="0" indent="0" algn="l">
              <a:buNone/>
            </a:pPr>
            <a:r>
              <a:rPr lang="en-US" sz="1800" b="1" i="0" u="none" strike="noStrike" baseline="0" dirty="0">
                <a:latin typeface="Lato-Bold"/>
              </a:rPr>
              <a:t>c. </a:t>
            </a:r>
            <a:r>
              <a:rPr lang="en-US" sz="1800" b="0" i="0" u="none" strike="noStrike" baseline="0" dirty="0">
                <a:latin typeface="Lato-Regular"/>
              </a:rPr>
              <a:t>Bleeding complications, usually minor and self-limiting, may occur with a variety of dosing schemes</a:t>
            </a:r>
          </a:p>
          <a:p>
            <a:pPr marL="0" indent="0" algn="l">
              <a:buNone/>
            </a:pPr>
            <a:endParaRPr lang="en-US" sz="1800" dirty="0">
              <a:latin typeface="Lato-Regular"/>
            </a:endParaRPr>
          </a:p>
          <a:p>
            <a:pPr marL="0" indent="0" algn="l">
              <a:buNone/>
            </a:pPr>
            <a:r>
              <a:rPr lang="en-US" sz="1800" dirty="0">
                <a:latin typeface="Lato-Regular"/>
              </a:rPr>
              <a:t>Little data exists regarding dosages and efficacy in small animals </a:t>
            </a:r>
            <a:endParaRPr lang="en-US" dirty="0"/>
          </a:p>
        </p:txBody>
      </p:sp>
    </p:spTree>
    <p:extLst>
      <p:ext uri="{BB962C8B-B14F-4D97-AF65-F5344CB8AC3E}">
        <p14:creationId xmlns:p14="http://schemas.microsoft.com/office/powerpoint/2010/main" val="26924088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997E2-6308-4DC6-96D5-89A3714C379E}"/>
              </a:ext>
            </a:extLst>
          </p:cNvPr>
          <p:cNvSpPr>
            <a:spLocks noGrp="1"/>
          </p:cNvSpPr>
          <p:nvPr>
            <p:ph type="title"/>
          </p:nvPr>
        </p:nvSpPr>
        <p:spPr/>
        <p:txBody>
          <a:bodyPr>
            <a:normAutofit/>
          </a:bodyPr>
          <a:lstStyle/>
          <a:p>
            <a:r>
              <a:rPr lang="en-US" sz="4100" b="1" dirty="0"/>
              <a:t>Enoxaparin therapy</a:t>
            </a:r>
          </a:p>
        </p:txBody>
      </p:sp>
      <p:sp>
        <p:nvSpPr>
          <p:cNvPr id="3" name="Content Placeholder 2">
            <a:extLst>
              <a:ext uri="{FF2B5EF4-FFF2-40B4-BE49-F238E27FC236}">
                <a16:creationId xmlns:a16="http://schemas.microsoft.com/office/drawing/2014/main" id="{3B63CBD7-22B8-4B60-A1CA-45F715E370C7}"/>
              </a:ext>
            </a:extLst>
          </p:cNvPr>
          <p:cNvSpPr>
            <a:spLocks noGrp="1"/>
          </p:cNvSpPr>
          <p:nvPr>
            <p:ph idx="1"/>
          </p:nvPr>
        </p:nvSpPr>
        <p:spPr/>
        <p:txBody>
          <a:bodyPr>
            <a:normAutofit/>
          </a:bodyPr>
          <a:lstStyle/>
          <a:p>
            <a:pPr marL="0" indent="0" algn="l">
              <a:buNone/>
            </a:pPr>
            <a:r>
              <a:rPr lang="en-US" sz="1800" b="1" i="0" u="none" strike="noStrike" baseline="0" dirty="0">
                <a:latin typeface="Lato-Bold"/>
              </a:rPr>
              <a:t>Dogs</a:t>
            </a:r>
          </a:p>
          <a:p>
            <a:pPr marL="0" indent="0" algn="l">
              <a:buNone/>
            </a:pPr>
            <a:r>
              <a:rPr lang="en-US" sz="1800" b="1" i="0" u="none" strike="noStrike" baseline="0" dirty="0">
                <a:latin typeface="Lato-Bold"/>
              </a:rPr>
              <a:t>a. </a:t>
            </a:r>
            <a:r>
              <a:rPr lang="en-US" sz="1800" i="0" u="none" strike="noStrike" baseline="0" dirty="0">
                <a:latin typeface="Lato-Bold"/>
              </a:rPr>
              <a:t>D</a:t>
            </a:r>
            <a:r>
              <a:rPr lang="en-US" sz="1800" b="0" i="0" u="none" strike="noStrike" baseline="0" dirty="0">
                <a:latin typeface="Lato-Regular"/>
              </a:rPr>
              <a:t>osage of 0.8 mg/kg SC q6h is safe and well tolerated</a:t>
            </a:r>
          </a:p>
          <a:p>
            <a:pPr marL="0" indent="0" algn="l">
              <a:buNone/>
            </a:pPr>
            <a:r>
              <a:rPr lang="en-US" sz="1800" b="1" i="0" u="none" strike="noStrike" baseline="0" dirty="0">
                <a:latin typeface="Lato-Bold"/>
              </a:rPr>
              <a:t>b. </a:t>
            </a:r>
            <a:r>
              <a:rPr lang="en-US" sz="1800" b="0" i="0" u="none" strike="noStrike" baseline="0" dirty="0">
                <a:latin typeface="Lato-Regular"/>
              </a:rPr>
              <a:t>This dose may not achieve anti-</a:t>
            </a:r>
            <a:r>
              <a:rPr lang="en-US" sz="1800" b="0" i="0" u="none" strike="noStrike" baseline="0" dirty="0" err="1">
                <a:latin typeface="Lato-Regular"/>
              </a:rPr>
              <a:t>Xa</a:t>
            </a:r>
            <a:r>
              <a:rPr lang="en-US" sz="1800" b="0" i="0" u="none" strike="noStrike" baseline="0" dirty="0">
                <a:latin typeface="Lato-Regular"/>
              </a:rPr>
              <a:t> levels considered to be therapeutic in people in all breeds </a:t>
            </a:r>
          </a:p>
          <a:p>
            <a:pPr marL="0" indent="0" algn="l">
              <a:buNone/>
            </a:pPr>
            <a:r>
              <a:rPr lang="en-US" sz="1800" b="1" i="0" u="none" strike="noStrike" baseline="0" dirty="0">
                <a:latin typeface="Lato-Bold"/>
              </a:rPr>
              <a:t>c. </a:t>
            </a:r>
            <a:r>
              <a:rPr lang="en-US" sz="1800" b="0" i="0" u="none" strike="noStrike" baseline="0" dirty="0">
                <a:latin typeface="Lato-Regular"/>
              </a:rPr>
              <a:t>Only minor bleeding complications have been reported</a:t>
            </a:r>
          </a:p>
          <a:p>
            <a:pPr marL="0" indent="0" algn="l">
              <a:buNone/>
            </a:pPr>
            <a:endParaRPr lang="en-US" sz="1800" b="0" i="0" u="none" strike="noStrike" baseline="0" dirty="0">
              <a:latin typeface="Lato-Regular"/>
            </a:endParaRPr>
          </a:p>
          <a:p>
            <a:pPr marL="0" indent="0" algn="l">
              <a:buNone/>
            </a:pPr>
            <a:r>
              <a:rPr lang="en-US" sz="1800" b="1" i="0" u="none" strike="noStrike" baseline="0" dirty="0">
                <a:latin typeface="Lato-Bold"/>
              </a:rPr>
              <a:t>Cats</a:t>
            </a:r>
          </a:p>
          <a:p>
            <a:pPr marL="0" indent="0" algn="l">
              <a:buNone/>
            </a:pPr>
            <a:r>
              <a:rPr lang="en-US" sz="1800" b="1" i="0" u="none" strike="noStrike" baseline="0" dirty="0">
                <a:latin typeface="Lato-Bold"/>
              </a:rPr>
              <a:t>a. </a:t>
            </a:r>
            <a:r>
              <a:rPr lang="en-US" sz="1800" b="0" i="0" u="none" strike="noStrike" baseline="0" dirty="0">
                <a:latin typeface="Lato-Regular"/>
              </a:rPr>
              <a:t>We suggest enoxaparin at a dosage of 0.75–1 mg/kg SC q6-12h should be considered in cats with a risk of VTE</a:t>
            </a:r>
          </a:p>
          <a:p>
            <a:pPr marL="0" indent="0" algn="l">
              <a:buNone/>
            </a:pPr>
            <a:r>
              <a:rPr lang="en-US" sz="1800" b="1" i="0" u="none" strike="noStrike" baseline="0" dirty="0">
                <a:latin typeface="Lato-Bold"/>
              </a:rPr>
              <a:t>b. </a:t>
            </a:r>
            <a:r>
              <a:rPr lang="en-US" sz="1800" b="0" i="0" u="none" strike="noStrike" baseline="0" dirty="0">
                <a:latin typeface="Lato-Regular"/>
              </a:rPr>
              <a:t>We suggest enoxaparin be administered q6h to reduce interindividual variation in peak anti-</a:t>
            </a:r>
            <a:r>
              <a:rPr lang="en-US" sz="1800" b="0" i="0" u="none" strike="noStrike" baseline="0" dirty="0" err="1">
                <a:latin typeface="Lato-Regular"/>
              </a:rPr>
              <a:t>Xa</a:t>
            </a:r>
            <a:r>
              <a:rPr lang="en-US" sz="1800" b="0" i="0" u="none" strike="noStrike" baseline="0" dirty="0">
                <a:latin typeface="Lato-Regular"/>
              </a:rPr>
              <a:t> activity</a:t>
            </a:r>
            <a:endParaRPr lang="en-US" dirty="0"/>
          </a:p>
        </p:txBody>
      </p:sp>
    </p:spTree>
    <p:extLst>
      <p:ext uri="{BB962C8B-B14F-4D97-AF65-F5344CB8AC3E}">
        <p14:creationId xmlns:p14="http://schemas.microsoft.com/office/powerpoint/2010/main" val="24145470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0A263-734D-4946-8023-39460DC4D34A}"/>
              </a:ext>
            </a:extLst>
          </p:cNvPr>
          <p:cNvSpPr>
            <a:spLocks noGrp="1"/>
          </p:cNvSpPr>
          <p:nvPr>
            <p:ph type="title"/>
          </p:nvPr>
        </p:nvSpPr>
        <p:spPr/>
        <p:txBody>
          <a:bodyPr>
            <a:normAutofit/>
          </a:bodyPr>
          <a:lstStyle/>
          <a:p>
            <a:r>
              <a:rPr lang="en-US" sz="4100" b="1" dirty="0"/>
              <a:t>Fondaparinux therapy</a:t>
            </a:r>
          </a:p>
        </p:txBody>
      </p:sp>
      <p:sp>
        <p:nvSpPr>
          <p:cNvPr id="3" name="Content Placeholder 2">
            <a:extLst>
              <a:ext uri="{FF2B5EF4-FFF2-40B4-BE49-F238E27FC236}">
                <a16:creationId xmlns:a16="http://schemas.microsoft.com/office/drawing/2014/main" id="{1570F8D0-DDB3-47ED-9A0B-66C2534555C6}"/>
              </a:ext>
            </a:extLst>
          </p:cNvPr>
          <p:cNvSpPr>
            <a:spLocks noGrp="1"/>
          </p:cNvSpPr>
          <p:nvPr>
            <p:ph idx="1"/>
          </p:nvPr>
        </p:nvSpPr>
        <p:spPr/>
        <p:txBody>
          <a:bodyPr>
            <a:normAutofit/>
          </a:bodyPr>
          <a:lstStyle/>
          <a:p>
            <a:pPr marL="0" indent="0">
              <a:buNone/>
            </a:pPr>
            <a:r>
              <a:rPr lang="en-US" sz="1800" dirty="0"/>
              <a:t>a. No studies of fondaparinux in dogs were identified</a:t>
            </a:r>
          </a:p>
          <a:p>
            <a:pPr marL="0" indent="0">
              <a:buNone/>
            </a:pPr>
            <a:r>
              <a:rPr lang="en-US" sz="1800" dirty="0"/>
              <a:t>b. A dose of fondaparinux of 0.06 or 0.20 mg/kg SC q12h was sufficient to achieve a peak plasma anti-</a:t>
            </a:r>
            <a:r>
              <a:rPr lang="en-US" sz="1800" dirty="0" err="1"/>
              <a:t>Xa</a:t>
            </a:r>
            <a:r>
              <a:rPr lang="en-US" sz="1800" dirty="0"/>
              <a:t> activity in cats considered effective in people, without bleeding complications</a:t>
            </a:r>
          </a:p>
          <a:p>
            <a:pPr marL="0" indent="0">
              <a:buNone/>
            </a:pPr>
            <a:endParaRPr lang="en-US" sz="1800" dirty="0"/>
          </a:p>
          <a:p>
            <a:pPr marL="0" indent="0">
              <a:buNone/>
            </a:pPr>
            <a:r>
              <a:rPr lang="en-US" sz="1800" dirty="0"/>
              <a:t>Only one study in cats (6 patients), none in dogs</a:t>
            </a:r>
          </a:p>
        </p:txBody>
      </p:sp>
    </p:spTree>
    <p:extLst>
      <p:ext uri="{BB962C8B-B14F-4D97-AF65-F5344CB8AC3E}">
        <p14:creationId xmlns:p14="http://schemas.microsoft.com/office/powerpoint/2010/main" val="33826317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8455-F379-4DDE-A849-0DCC0CF7535E}"/>
              </a:ext>
            </a:extLst>
          </p:cNvPr>
          <p:cNvSpPr>
            <a:spLocks noGrp="1"/>
          </p:cNvSpPr>
          <p:nvPr>
            <p:ph type="title"/>
          </p:nvPr>
        </p:nvSpPr>
        <p:spPr/>
        <p:txBody>
          <a:bodyPr>
            <a:normAutofit/>
          </a:bodyPr>
          <a:lstStyle/>
          <a:p>
            <a:r>
              <a:rPr lang="en-US" sz="4100" b="1" dirty="0"/>
              <a:t>Rivaroxaban therapy</a:t>
            </a:r>
          </a:p>
        </p:txBody>
      </p:sp>
      <p:sp>
        <p:nvSpPr>
          <p:cNvPr id="3" name="Content Placeholder 2">
            <a:extLst>
              <a:ext uri="{FF2B5EF4-FFF2-40B4-BE49-F238E27FC236}">
                <a16:creationId xmlns:a16="http://schemas.microsoft.com/office/drawing/2014/main" id="{2BE5E0A8-3A37-4C39-92F5-6D657FAB41AD}"/>
              </a:ext>
            </a:extLst>
          </p:cNvPr>
          <p:cNvSpPr>
            <a:spLocks noGrp="1"/>
          </p:cNvSpPr>
          <p:nvPr>
            <p:ph idx="1"/>
          </p:nvPr>
        </p:nvSpPr>
        <p:spPr/>
        <p:txBody>
          <a:bodyPr>
            <a:normAutofit/>
          </a:bodyPr>
          <a:lstStyle/>
          <a:p>
            <a:pPr marL="0" indent="0">
              <a:buNone/>
            </a:pPr>
            <a:r>
              <a:rPr lang="en-US" sz="1800" b="1" dirty="0"/>
              <a:t>Rivaroxaban (Dogs)</a:t>
            </a:r>
          </a:p>
          <a:p>
            <a:pPr marL="0" indent="0">
              <a:buNone/>
            </a:pPr>
            <a:r>
              <a:rPr lang="en-US" sz="1800" dirty="0"/>
              <a:t>a. Based on preliminary data, rivaroxaban appears safe and well tolerated in dogs</a:t>
            </a:r>
          </a:p>
          <a:p>
            <a:pPr marL="0" indent="0">
              <a:buNone/>
            </a:pPr>
            <a:r>
              <a:rPr lang="en-US" sz="1800" dirty="0"/>
              <a:t>b. Dosage of 1–2mg/kg/day in dogs</a:t>
            </a:r>
          </a:p>
          <a:p>
            <a:pPr marL="0" indent="0">
              <a:buNone/>
            </a:pPr>
            <a:endParaRPr lang="en-US" sz="1800" dirty="0"/>
          </a:p>
          <a:p>
            <a:pPr marL="0" indent="0">
              <a:buNone/>
            </a:pPr>
            <a:r>
              <a:rPr lang="en-US" sz="1800" b="1" dirty="0"/>
              <a:t>Rivaroxaban (Cats)</a:t>
            </a:r>
          </a:p>
          <a:p>
            <a:pPr marL="0" indent="0">
              <a:buNone/>
            </a:pPr>
            <a:r>
              <a:rPr lang="en-US" sz="1800" dirty="0"/>
              <a:t>a. Based on preliminary data, rivaroxaban appears safe and well tolerated in cats</a:t>
            </a:r>
          </a:p>
          <a:p>
            <a:pPr marL="0" indent="0">
              <a:buNone/>
            </a:pPr>
            <a:r>
              <a:rPr lang="en-US" sz="1800" dirty="0"/>
              <a:t>b. Dosage of 0.5-1mg/kg/day in cats</a:t>
            </a:r>
          </a:p>
        </p:txBody>
      </p:sp>
    </p:spTree>
    <p:extLst>
      <p:ext uri="{BB962C8B-B14F-4D97-AF65-F5344CB8AC3E}">
        <p14:creationId xmlns:p14="http://schemas.microsoft.com/office/powerpoint/2010/main" val="29662703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D6407-81A2-4B23-9138-D2C9128EEF0C}"/>
              </a:ext>
            </a:extLst>
          </p:cNvPr>
          <p:cNvSpPr>
            <a:spLocks noGrp="1"/>
          </p:cNvSpPr>
          <p:nvPr>
            <p:ph type="title"/>
          </p:nvPr>
        </p:nvSpPr>
        <p:spPr/>
        <p:txBody>
          <a:bodyPr>
            <a:normAutofit/>
          </a:bodyPr>
          <a:lstStyle/>
          <a:p>
            <a:r>
              <a:rPr lang="en-US" sz="4100" b="1" dirty="0"/>
              <a:t>Domain 4—Refining and monitoring antithrombotic therapies</a:t>
            </a:r>
          </a:p>
        </p:txBody>
      </p:sp>
      <p:sp>
        <p:nvSpPr>
          <p:cNvPr id="3" name="Content Placeholder 2">
            <a:extLst>
              <a:ext uri="{FF2B5EF4-FFF2-40B4-BE49-F238E27FC236}">
                <a16:creationId xmlns:a16="http://schemas.microsoft.com/office/drawing/2014/main" id="{8D998A26-B791-493A-AE47-1548950E0A4C}"/>
              </a:ext>
            </a:extLst>
          </p:cNvPr>
          <p:cNvSpPr>
            <a:spLocks noGrp="1"/>
          </p:cNvSpPr>
          <p:nvPr>
            <p:ph idx="1"/>
          </p:nvPr>
        </p:nvSpPr>
        <p:spPr/>
        <p:txBody>
          <a:bodyPr>
            <a:normAutofit/>
          </a:bodyPr>
          <a:lstStyle/>
          <a:p>
            <a:r>
              <a:rPr lang="en-US" sz="1800" dirty="0"/>
              <a:t>Goals of this domain: </a:t>
            </a:r>
          </a:p>
          <a:p>
            <a:pPr lvl="1"/>
            <a:r>
              <a:rPr lang="en-US" sz="1800" dirty="0"/>
              <a:t>Systematically review and summarize the evidence for therapeutic monitoring of antithrombotic drugs to reduce the risk of complications or improve any outcomes</a:t>
            </a:r>
          </a:p>
          <a:p>
            <a:pPr lvl="1"/>
            <a:r>
              <a:rPr lang="en-US" sz="1800" dirty="0"/>
              <a:t>Develop clinical practice guidelines regarding antithrombotic monitoring</a:t>
            </a:r>
          </a:p>
          <a:p>
            <a:pPr lvl="1"/>
            <a:endParaRPr lang="en-US" sz="1800" dirty="0"/>
          </a:p>
          <a:p>
            <a:pPr marL="0" indent="0" algn="l">
              <a:buNone/>
            </a:pPr>
            <a:r>
              <a:rPr lang="en-US" sz="1800" b="0" i="0" u="none" strike="noStrike" baseline="0" dirty="0">
                <a:latin typeface="Lato-Regular"/>
              </a:rPr>
              <a:t>Tests for monitoring anticoagulant therapy included: </a:t>
            </a:r>
          </a:p>
          <a:p>
            <a:pPr algn="l"/>
            <a:r>
              <a:rPr lang="en-US" sz="1800" b="0" i="0" u="none" strike="noStrike" baseline="0" dirty="0">
                <a:latin typeface="Lato-Regular"/>
              </a:rPr>
              <a:t>PT, INR, activated clotting time (ACT), </a:t>
            </a:r>
            <a:r>
              <a:rPr lang="en-US" sz="1800" b="0" i="0" u="none" strike="noStrike" baseline="0" dirty="0" err="1">
                <a:latin typeface="Lato-Regular"/>
              </a:rPr>
              <a:t>aPTT</a:t>
            </a:r>
            <a:r>
              <a:rPr lang="en-US" sz="1800" b="0" i="0" u="none" strike="noStrike" baseline="0" dirty="0">
                <a:latin typeface="Lato-Regular"/>
              </a:rPr>
              <a:t>, anti-Factor </a:t>
            </a:r>
            <a:r>
              <a:rPr lang="en-US" sz="1800" b="0" i="0" u="none" strike="noStrike" baseline="0" dirty="0" err="1">
                <a:latin typeface="Lato-Regular"/>
              </a:rPr>
              <a:t>Xa</a:t>
            </a:r>
            <a:r>
              <a:rPr lang="en-US" sz="1800" b="0" i="0" u="none" strike="noStrike" baseline="0" dirty="0">
                <a:latin typeface="Lato-Regular"/>
              </a:rPr>
              <a:t> activity, and viscoelastic tests (TEG, TEM and </a:t>
            </a:r>
            <a:r>
              <a:rPr lang="en-US" sz="1800" b="0" i="0" u="none" strike="noStrike" baseline="0" dirty="0" err="1">
                <a:latin typeface="Lato-Regular"/>
              </a:rPr>
              <a:t>sonoclot</a:t>
            </a:r>
            <a:r>
              <a:rPr lang="en-US" sz="1800" b="0" i="0" u="none" strike="noStrike" baseline="0" dirty="0">
                <a:latin typeface="Lato-Regular"/>
              </a:rPr>
              <a:t>)</a:t>
            </a:r>
            <a:endParaRPr lang="en-US" sz="1800" dirty="0"/>
          </a:p>
        </p:txBody>
      </p:sp>
    </p:spTree>
    <p:extLst>
      <p:ext uri="{BB962C8B-B14F-4D97-AF65-F5344CB8AC3E}">
        <p14:creationId xmlns:p14="http://schemas.microsoft.com/office/powerpoint/2010/main" val="2984667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022A0-37AE-489E-9A60-97DC8A0AAFCA}"/>
              </a:ext>
            </a:extLst>
          </p:cNvPr>
          <p:cNvSpPr>
            <a:spLocks noGrp="1"/>
          </p:cNvSpPr>
          <p:nvPr>
            <p:ph type="title"/>
          </p:nvPr>
        </p:nvSpPr>
        <p:spPr/>
        <p:txBody>
          <a:bodyPr>
            <a:normAutofit/>
          </a:bodyPr>
          <a:lstStyle/>
          <a:p>
            <a:r>
              <a:rPr lang="en-US" sz="4100" dirty="0"/>
              <a:t>Coagulation quick overview</a:t>
            </a:r>
          </a:p>
        </p:txBody>
      </p:sp>
      <p:sp>
        <p:nvSpPr>
          <p:cNvPr id="3" name="Content Placeholder 2">
            <a:extLst>
              <a:ext uri="{FF2B5EF4-FFF2-40B4-BE49-F238E27FC236}">
                <a16:creationId xmlns:a16="http://schemas.microsoft.com/office/drawing/2014/main" id="{2A00274B-9628-4361-9DB8-4D55C94201B1}"/>
              </a:ext>
            </a:extLst>
          </p:cNvPr>
          <p:cNvSpPr>
            <a:spLocks noGrp="1"/>
          </p:cNvSpPr>
          <p:nvPr>
            <p:ph idx="1"/>
          </p:nvPr>
        </p:nvSpPr>
        <p:spPr>
          <a:xfrm>
            <a:off x="838200" y="1825625"/>
            <a:ext cx="8420100" cy="4308476"/>
          </a:xfrm>
        </p:spPr>
        <p:txBody>
          <a:bodyPr>
            <a:normAutofit fontScale="25000" lnSpcReduction="20000"/>
          </a:bodyPr>
          <a:lstStyle/>
          <a:p>
            <a:pPr marL="0" indent="0">
              <a:buNone/>
            </a:pPr>
            <a:r>
              <a:rPr lang="en-US" sz="7200" dirty="0"/>
              <a:t>Cell based model of </a:t>
            </a:r>
            <a:r>
              <a:rPr lang="en-US" sz="7200" dirty="0" err="1"/>
              <a:t>IIa</a:t>
            </a:r>
            <a:r>
              <a:rPr lang="en-US" sz="7200" dirty="0"/>
              <a:t> generation:</a:t>
            </a:r>
          </a:p>
          <a:p>
            <a:r>
              <a:rPr lang="en-US" sz="7200" dirty="0"/>
              <a:t>Initiation: </a:t>
            </a:r>
          </a:p>
          <a:p>
            <a:r>
              <a:rPr lang="en-US" sz="7200" dirty="0"/>
              <a:t>Cell injury → blood is exposed to a TF-bearing cell and VII is activated and rapidly binds to TF</a:t>
            </a:r>
          </a:p>
          <a:p>
            <a:r>
              <a:rPr lang="en-US" sz="7200" dirty="0" err="1"/>
              <a:t>TF+VIIa</a:t>
            </a:r>
            <a:r>
              <a:rPr lang="en-US" sz="7200" dirty="0"/>
              <a:t> → activates additional </a:t>
            </a:r>
            <a:r>
              <a:rPr lang="en-US" sz="7200" dirty="0" err="1"/>
              <a:t>TF+VIIa</a:t>
            </a:r>
            <a:r>
              <a:rPr lang="en-US" sz="7200" dirty="0"/>
              <a:t> which generates small amounts of </a:t>
            </a:r>
            <a:r>
              <a:rPr lang="en-US" sz="7200" dirty="0" err="1"/>
              <a:t>IXa</a:t>
            </a:r>
            <a:r>
              <a:rPr lang="en-US" sz="7200" dirty="0"/>
              <a:t> and </a:t>
            </a:r>
            <a:r>
              <a:rPr lang="en-US" sz="7200" dirty="0" err="1"/>
              <a:t>Xa</a:t>
            </a:r>
            <a:endParaRPr lang="en-US" sz="7200" dirty="0"/>
          </a:p>
          <a:p>
            <a:r>
              <a:rPr lang="en-US" sz="7200" dirty="0"/>
              <a:t>V is also activated by </a:t>
            </a:r>
            <a:r>
              <a:rPr lang="en-US" sz="7200" dirty="0" err="1"/>
              <a:t>Xa</a:t>
            </a:r>
            <a:endParaRPr lang="en-US" sz="7200" dirty="0"/>
          </a:p>
          <a:p>
            <a:r>
              <a:rPr lang="en-US" sz="7200" dirty="0"/>
              <a:t>The resultant enzyme and cofactor (</a:t>
            </a:r>
            <a:r>
              <a:rPr lang="en-US" sz="7200" dirty="0" err="1"/>
              <a:t>Xa</a:t>
            </a:r>
            <a:r>
              <a:rPr lang="en-US" sz="7200" dirty="0"/>
              <a:t> and </a:t>
            </a:r>
            <a:r>
              <a:rPr lang="en-US" sz="7200" dirty="0" err="1"/>
              <a:t>Va</a:t>
            </a:r>
            <a:r>
              <a:rPr lang="en-US" sz="7200" dirty="0"/>
              <a:t>) form the prothrombinase complex which cleaves II to generate </a:t>
            </a:r>
            <a:r>
              <a:rPr lang="en-US" sz="7200" dirty="0" err="1"/>
              <a:t>IIa</a:t>
            </a:r>
            <a:r>
              <a:rPr lang="en-US" sz="7200" dirty="0"/>
              <a:t> on the surface of the TF-bearing cell.</a:t>
            </a:r>
          </a:p>
          <a:p>
            <a:r>
              <a:rPr lang="en-US" sz="7200" dirty="0"/>
              <a:t>Any </a:t>
            </a:r>
            <a:r>
              <a:rPr lang="en-US" sz="7200" dirty="0" err="1"/>
              <a:t>Xa</a:t>
            </a:r>
            <a:r>
              <a:rPr lang="en-US" sz="7200" dirty="0"/>
              <a:t> that dissociates from the membrane surface is rapidly inactivated by TFPI and AT-HSPG. </a:t>
            </a:r>
          </a:p>
          <a:p>
            <a:r>
              <a:rPr lang="en-US" sz="7200" dirty="0" err="1"/>
              <a:t>Xa</a:t>
            </a:r>
            <a:r>
              <a:rPr lang="en-US" sz="7200" dirty="0"/>
              <a:t> therefore, is restricted to the surface of the TF-bearing cell on which it was generated</a:t>
            </a:r>
          </a:p>
          <a:p>
            <a:r>
              <a:rPr lang="en-US" sz="7200" dirty="0"/>
              <a:t>However, </a:t>
            </a:r>
            <a:r>
              <a:rPr lang="en-US" sz="7200" dirty="0" err="1"/>
              <a:t>IXa</a:t>
            </a:r>
            <a:r>
              <a:rPr lang="en-US" sz="7200" dirty="0"/>
              <a:t> is not inactivated by TFPI and can dissociate and move to the surface of nearby platelets or other cells</a:t>
            </a:r>
          </a:p>
          <a:p>
            <a:r>
              <a:rPr lang="en-US" sz="7200" dirty="0"/>
              <a:t>Small amounts of </a:t>
            </a:r>
            <a:r>
              <a:rPr lang="en-US" sz="7200" dirty="0" err="1"/>
              <a:t>IIa</a:t>
            </a:r>
            <a:r>
              <a:rPr lang="en-US" sz="7200" dirty="0"/>
              <a:t> also leave the cell surface</a:t>
            </a:r>
          </a:p>
          <a:p>
            <a:endParaRPr lang="en-US" dirty="0"/>
          </a:p>
        </p:txBody>
      </p:sp>
      <p:pic>
        <p:nvPicPr>
          <p:cNvPr id="2050" name="Picture 2">
            <a:extLst>
              <a:ext uri="{FF2B5EF4-FFF2-40B4-BE49-F238E27FC236}">
                <a16:creationId xmlns:a16="http://schemas.microsoft.com/office/drawing/2014/main" id="{36E69C17-2C2B-4454-90AC-ED45E27175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054" t="20259" r="30217" b="44828"/>
          <a:stretch/>
        </p:blipFill>
        <p:spPr bwMode="auto">
          <a:xfrm>
            <a:off x="8808867" y="393873"/>
            <a:ext cx="3087859" cy="2440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75155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E9269-B16A-42D5-B418-AFFC3B455477}"/>
              </a:ext>
            </a:extLst>
          </p:cNvPr>
          <p:cNvSpPr>
            <a:spLocks noGrp="1"/>
          </p:cNvSpPr>
          <p:nvPr>
            <p:ph type="title"/>
          </p:nvPr>
        </p:nvSpPr>
        <p:spPr/>
        <p:txBody>
          <a:bodyPr>
            <a:normAutofit/>
          </a:bodyPr>
          <a:lstStyle/>
          <a:p>
            <a:r>
              <a:rPr lang="en-US" sz="4100" b="1" dirty="0"/>
              <a:t>Aspirin monitoring</a:t>
            </a:r>
          </a:p>
        </p:txBody>
      </p:sp>
      <p:sp>
        <p:nvSpPr>
          <p:cNvPr id="3" name="Content Placeholder 2">
            <a:extLst>
              <a:ext uri="{FF2B5EF4-FFF2-40B4-BE49-F238E27FC236}">
                <a16:creationId xmlns:a16="http://schemas.microsoft.com/office/drawing/2014/main" id="{1EAB63BC-2601-4726-8B6B-2EE1FBC8B78D}"/>
              </a:ext>
            </a:extLst>
          </p:cNvPr>
          <p:cNvSpPr>
            <a:spLocks noGrp="1"/>
          </p:cNvSpPr>
          <p:nvPr>
            <p:ph idx="1"/>
          </p:nvPr>
        </p:nvSpPr>
        <p:spPr/>
        <p:txBody>
          <a:bodyPr>
            <a:normAutofit/>
          </a:bodyPr>
          <a:lstStyle/>
          <a:p>
            <a:pPr marL="0" indent="0">
              <a:buNone/>
            </a:pPr>
            <a:r>
              <a:rPr lang="en-US" sz="1800" b="1" dirty="0"/>
              <a:t>a. </a:t>
            </a:r>
            <a:r>
              <a:rPr lang="en-US" sz="1800" dirty="0"/>
              <a:t>Adjusting therapy to achieve platelet inhibition via platelet aggregometry in dogs receiving aspirin therapy can be considered</a:t>
            </a:r>
          </a:p>
          <a:p>
            <a:pPr marL="0" indent="0">
              <a:buNone/>
            </a:pPr>
            <a:r>
              <a:rPr lang="en-US" sz="1800" b="1" dirty="0"/>
              <a:t>b. </a:t>
            </a:r>
            <a:r>
              <a:rPr lang="en-US" sz="1800" dirty="0"/>
              <a:t>Some evidence suggests that in dogs receiving aspirin, platelet inhibition detectable via aggregometry (various agonists), is associated with reduced risk of arterial thromboembolism</a:t>
            </a:r>
          </a:p>
          <a:p>
            <a:pPr marL="0" indent="0">
              <a:buNone/>
            </a:pPr>
            <a:r>
              <a:rPr lang="en-US" sz="1800" b="1" dirty="0"/>
              <a:t>c. </a:t>
            </a:r>
            <a:r>
              <a:rPr lang="en-US" sz="1800" dirty="0"/>
              <a:t>Monitoring techniques are currently too varied to provide uniform recommendations at this time</a:t>
            </a:r>
          </a:p>
        </p:txBody>
      </p:sp>
    </p:spTree>
    <p:extLst>
      <p:ext uri="{BB962C8B-B14F-4D97-AF65-F5344CB8AC3E}">
        <p14:creationId xmlns:p14="http://schemas.microsoft.com/office/powerpoint/2010/main" val="3639439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614B8-87F9-443E-B2BD-CE74C1154575}"/>
              </a:ext>
            </a:extLst>
          </p:cNvPr>
          <p:cNvSpPr>
            <a:spLocks noGrp="1"/>
          </p:cNvSpPr>
          <p:nvPr>
            <p:ph type="title"/>
          </p:nvPr>
        </p:nvSpPr>
        <p:spPr>
          <a:xfrm>
            <a:off x="838200" y="346075"/>
            <a:ext cx="10515600" cy="1325563"/>
          </a:xfrm>
        </p:spPr>
        <p:txBody>
          <a:bodyPr>
            <a:normAutofit/>
          </a:bodyPr>
          <a:lstStyle/>
          <a:p>
            <a:r>
              <a:rPr lang="en-US" sz="4100" b="1" dirty="0"/>
              <a:t>Clopidogrel monitoring</a:t>
            </a:r>
          </a:p>
        </p:txBody>
      </p:sp>
      <p:sp>
        <p:nvSpPr>
          <p:cNvPr id="3" name="Content Placeholder 2">
            <a:extLst>
              <a:ext uri="{FF2B5EF4-FFF2-40B4-BE49-F238E27FC236}">
                <a16:creationId xmlns:a16="http://schemas.microsoft.com/office/drawing/2014/main" id="{24DDEF6A-9527-4113-8486-1E4CB2664246}"/>
              </a:ext>
            </a:extLst>
          </p:cNvPr>
          <p:cNvSpPr>
            <a:spLocks noGrp="1"/>
          </p:cNvSpPr>
          <p:nvPr>
            <p:ph idx="1"/>
          </p:nvPr>
        </p:nvSpPr>
        <p:spPr>
          <a:xfrm>
            <a:off x="838200" y="1825625"/>
            <a:ext cx="10515600" cy="723275"/>
          </a:xfrm>
        </p:spPr>
        <p:txBody>
          <a:bodyPr>
            <a:normAutofit/>
          </a:bodyPr>
          <a:lstStyle/>
          <a:p>
            <a:pPr marL="0" indent="0">
              <a:buNone/>
            </a:pPr>
            <a:r>
              <a:rPr lang="en-US" sz="1800" dirty="0"/>
              <a:t>Guidelines not formulated given the lack of literature addressing this item</a:t>
            </a:r>
          </a:p>
        </p:txBody>
      </p:sp>
      <p:sp>
        <p:nvSpPr>
          <p:cNvPr id="5" name="TextBox 4">
            <a:extLst>
              <a:ext uri="{FF2B5EF4-FFF2-40B4-BE49-F238E27FC236}">
                <a16:creationId xmlns:a16="http://schemas.microsoft.com/office/drawing/2014/main" id="{4403FE3A-B6C7-4911-BFBD-0BB385C3251A}"/>
              </a:ext>
            </a:extLst>
          </p:cNvPr>
          <p:cNvSpPr txBox="1"/>
          <p:nvPr/>
        </p:nvSpPr>
        <p:spPr>
          <a:xfrm>
            <a:off x="838200" y="3278019"/>
            <a:ext cx="6096000" cy="723275"/>
          </a:xfrm>
          <a:prstGeom prst="rect">
            <a:avLst/>
          </a:prstGeom>
          <a:noFill/>
        </p:spPr>
        <p:txBody>
          <a:bodyPr wrap="square">
            <a:spAutoFit/>
          </a:bodyPr>
          <a:lstStyle/>
          <a:p>
            <a:r>
              <a:rPr lang="en-US" sz="4100" dirty="0"/>
              <a:t>Warfarin monitoring</a:t>
            </a:r>
          </a:p>
        </p:txBody>
      </p:sp>
      <p:sp>
        <p:nvSpPr>
          <p:cNvPr id="7" name="TextBox 6">
            <a:extLst>
              <a:ext uri="{FF2B5EF4-FFF2-40B4-BE49-F238E27FC236}">
                <a16:creationId xmlns:a16="http://schemas.microsoft.com/office/drawing/2014/main" id="{BE90C6A7-E81D-4F94-B1A7-2958B5BD1796}"/>
              </a:ext>
            </a:extLst>
          </p:cNvPr>
          <p:cNvSpPr txBox="1"/>
          <p:nvPr/>
        </p:nvSpPr>
        <p:spPr>
          <a:xfrm>
            <a:off x="838200" y="4022626"/>
            <a:ext cx="10515600" cy="1477328"/>
          </a:xfrm>
          <a:prstGeom prst="rect">
            <a:avLst/>
          </a:prstGeom>
          <a:noFill/>
        </p:spPr>
        <p:txBody>
          <a:bodyPr wrap="square">
            <a:spAutoFit/>
          </a:bodyPr>
          <a:lstStyle/>
          <a:p>
            <a:pPr marL="0" indent="0">
              <a:buNone/>
            </a:pPr>
            <a:r>
              <a:rPr lang="en-US" sz="1800" b="1" dirty="0"/>
              <a:t>a. </a:t>
            </a:r>
            <a:r>
              <a:rPr lang="en-US" sz="1800" dirty="0"/>
              <a:t>We suggest that warfarin should not be used in dogs or in cats</a:t>
            </a:r>
          </a:p>
          <a:p>
            <a:pPr marL="0" indent="0">
              <a:buNone/>
            </a:pPr>
            <a:r>
              <a:rPr lang="en-US" sz="1800" b="1" dirty="0"/>
              <a:t>b. </a:t>
            </a:r>
            <a:r>
              <a:rPr lang="en-US" sz="1800" dirty="0"/>
              <a:t>If warfarin is used, we recommend monitoring warfarin therapy ideally with PTINR to achieve a target of 2–3, or 1.5–2.0 times the baseline PT</a:t>
            </a:r>
          </a:p>
          <a:p>
            <a:pPr marL="0" indent="0">
              <a:buNone/>
            </a:pPr>
            <a:r>
              <a:rPr lang="en-US" sz="1800" b="1" dirty="0"/>
              <a:t>c. </a:t>
            </a:r>
            <a:r>
              <a:rPr lang="en-US" sz="1800" dirty="0"/>
              <a:t>Close therapeutic monitoring, particularly early in the course of therapy, is indicated to maximize efficacy and reduce the risk of complications</a:t>
            </a:r>
          </a:p>
        </p:txBody>
      </p:sp>
    </p:spTree>
    <p:extLst>
      <p:ext uri="{BB962C8B-B14F-4D97-AF65-F5344CB8AC3E}">
        <p14:creationId xmlns:p14="http://schemas.microsoft.com/office/powerpoint/2010/main" val="13685537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E458C-118A-4BCE-8D28-26416884DA53}"/>
              </a:ext>
            </a:extLst>
          </p:cNvPr>
          <p:cNvSpPr>
            <a:spLocks noGrp="1"/>
          </p:cNvSpPr>
          <p:nvPr>
            <p:ph type="title"/>
          </p:nvPr>
        </p:nvSpPr>
        <p:spPr/>
        <p:txBody>
          <a:bodyPr>
            <a:normAutofit/>
          </a:bodyPr>
          <a:lstStyle/>
          <a:p>
            <a:r>
              <a:rPr lang="en-US" sz="4100" b="1" dirty="0"/>
              <a:t>UFH monitoring</a:t>
            </a:r>
          </a:p>
        </p:txBody>
      </p:sp>
      <p:sp>
        <p:nvSpPr>
          <p:cNvPr id="3" name="Content Placeholder 2">
            <a:extLst>
              <a:ext uri="{FF2B5EF4-FFF2-40B4-BE49-F238E27FC236}">
                <a16:creationId xmlns:a16="http://schemas.microsoft.com/office/drawing/2014/main" id="{904C80E5-F854-4D8E-B6F2-B7032B405F7D}"/>
              </a:ext>
            </a:extLst>
          </p:cNvPr>
          <p:cNvSpPr>
            <a:spLocks noGrp="1"/>
          </p:cNvSpPr>
          <p:nvPr>
            <p:ph idx="1"/>
          </p:nvPr>
        </p:nvSpPr>
        <p:spPr/>
        <p:txBody>
          <a:bodyPr/>
          <a:lstStyle/>
          <a:p>
            <a:pPr marL="0" indent="0" algn="l">
              <a:buNone/>
            </a:pPr>
            <a:r>
              <a:rPr lang="en-US" sz="1800" b="1" i="0" u="none" strike="noStrike" baseline="0" dirty="0">
                <a:latin typeface="Lato-Bold"/>
              </a:rPr>
              <a:t>a. </a:t>
            </a:r>
            <a:r>
              <a:rPr lang="en-US" sz="1800" dirty="0">
                <a:latin typeface="Lato-Regular"/>
              </a:rPr>
              <a:t>A</a:t>
            </a:r>
            <a:r>
              <a:rPr lang="en-US" sz="1800" b="0" i="0" u="none" strike="noStrike" baseline="0" dirty="0">
                <a:latin typeface="Lato-Regular"/>
              </a:rPr>
              <a:t>nti-</a:t>
            </a:r>
            <a:r>
              <a:rPr lang="en-US" sz="1800" b="0" i="0" u="none" strike="noStrike" baseline="0" dirty="0" err="1">
                <a:latin typeface="Lato-Regular"/>
              </a:rPr>
              <a:t>Xa</a:t>
            </a:r>
            <a:r>
              <a:rPr lang="en-US" sz="1800" b="0" i="0" u="none" strike="noStrike" baseline="0" dirty="0">
                <a:latin typeface="Lato-Regular"/>
              </a:rPr>
              <a:t> activity for UFH monitoring in dogs because evidence supporting the use of other monitoring tests (</a:t>
            </a:r>
            <a:r>
              <a:rPr lang="en-US" sz="1800" b="0" i="0" u="none" strike="noStrike" baseline="0" dirty="0" err="1">
                <a:latin typeface="Lato-Regular"/>
              </a:rPr>
              <a:t>eg</a:t>
            </a:r>
            <a:r>
              <a:rPr lang="en-US" sz="1800" b="0" i="0" u="none" strike="noStrike" baseline="0" dirty="0">
                <a:latin typeface="Lato-Regular"/>
              </a:rPr>
              <a:t>, ACT, </a:t>
            </a:r>
            <a:r>
              <a:rPr lang="en-US" sz="1800" b="0" i="0" u="none" strike="noStrike" baseline="0" dirty="0" err="1">
                <a:latin typeface="Lato-Regular"/>
              </a:rPr>
              <a:t>aPTT</a:t>
            </a:r>
            <a:r>
              <a:rPr lang="en-US" sz="1800" b="0" i="0" u="none" strike="noStrike" baseline="0" dirty="0">
                <a:latin typeface="Lato-Regular"/>
              </a:rPr>
              <a:t>, TEG, and </a:t>
            </a:r>
            <a:r>
              <a:rPr lang="en-US" sz="1800" b="0" i="0" u="none" strike="noStrike" baseline="0" dirty="0" err="1">
                <a:latin typeface="Lato-Regular"/>
              </a:rPr>
              <a:t>Sonoclot</a:t>
            </a:r>
            <a:r>
              <a:rPr lang="en-US" sz="1800" b="0" i="0" u="none" strike="noStrike" baseline="0" dirty="0">
                <a:latin typeface="Lato-Regular"/>
              </a:rPr>
              <a:t>) is limited at this time</a:t>
            </a:r>
          </a:p>
          <a:p>
            <a:pPr marL="0" indent="0" algn="l">
              <a:buNone/>
            </a:pPr>
            <a:r>
              <a:rPr lang="en-US" sz="1800" b="1" i="0" u="none" strike="noStrike" baseline="0" dirty="0">
                <a:latin typeface="Lato-Bold"/>
              </a:rPr>
              <a:t>b. </a:t>
            </a:r>
            <a:r>
              <a:rPr lang="en-US" sz="1800" b="0" i="0" u="none" strike="noStrike" baseline="0" dirty="0">
                <a:latin typeface="Lato-Regular"/>
              </a:rPr>
              <a:t>An anti-</a:t>
            </a:r>
            <a:r>
              <a:rPr lang="en-US" sz="1800" b="0" i="0" u="none" strike="noStrike" baseline="0" dirty="0" err="1">
                <a:latin typeface="Lato-Regular"/>
              </a:rPr>
              <a:t>Xa</a:t>
            </a:r>
            <a:r>
              <a:rPr lang="en-US" sz="1800" b="0" i="0" u="none" strike="noStrike" baseline="0" dirty="0">
                <a:latin typeface="Lato-Regular"/>
              </a:rPr>
              <a:t> target of 0.35–0.7 U/mL is recommended to minimize thrombosis risk and improve outcome, although minor hemorrhage may still occur</a:t>
            </a:r>
          </a:p>
          <a:p>
            <a:pPr marL="0" indent="0" algn="l">
              <a:buNone/>
            </a:pPr>
            <a:endParaRPr lang="en-US" sz="1800" b="0" i="0" u="none" strike="noStrike" baseline="0" dirty="0">
              <a:latin typeface="Lato-Regular"/>
            </a:endParaRPr>
          </a:p>
          <a:p>
            <a:pPr marL="0" indent="0" algn="l">
              <a:buNone/>
            </a:pPr>
            <a:r>
              <a:rPr lang="en-US" sz="1800" b="1" i="0" u="none" strike="noStrike" baseline="0" dirty="0">
                <a:latin typeface="Lato-Bold"/>
              </a:rPr>
              <a:t>c. </a:t>
            </a:r>
            <a:r>
              <a:rPr lang="en-US" sz="1800" b="0" i="0" u="none" strike="noStrike" baseline="0" dirty="0">
                <a:latin typeface="Lato-Regular"/>
              </a:rPr>
              <a:t>There is insufficient evidence to make a strong recommendation for a specific anti-</a:t>
            </a:r>
            <a:r>
              <a:rPr lang="en-US" sz="1800" b="0" i="0" u="none" strike="noStrike" baseline="0" dirty="0" err="1">
                <a:latin typeface="Lato-Regular"/>
              </a:rPr>
              <a:t>Xa</a:t>
            </a:r>
            <a:r>
              <a:rPr lang="en-US" sz="1800" b="0" i="0" u="none" strike="noStrike" baseline="0" dirty="0">
                <a:latin typeface="Lato-Regular"/>
              </a:rPr>
              <a:t> target in cats</a:t>
            </a:r>
          </a:p>
          <a:p>
            <a:pPr marL="0" indent="0" algn="l">
              <a:buNone/>
            </a:pPr>
            <a:r>
              <a:rPr lang="en-US" sz="1800" b="1" i="0" u="none" strike="noStrike" baseline="0" dirty="0">
                <a:latin typeface="Lato-Bold"/>
              </a:rPr>
              <a:t>d. </a:t>
            </a:r>
            <a:r>
              <a:rPr lang="en-US" sz="1800" b="0" i="0" u="none" strike="noStrike" baseline="0" dirty="0">
                <a:latin typeface="Lato-Regular"/>
              </a:rPr>
              <a:t>An anti-</a:t>
            </a:r>
            <a:r>
              <a:rPr lang="en-US" sz="1800" b="0" i="0" u="none" strike="noStrike" baseline="0" dirty="0" err="1">
                <a:latin typeface="Lato-Regular"/>
              </a:rPr>
              <a:t>Xa</a:t>
            </a:r>
            <a:r>
              <a:rPr lang="en-US" sz="1800" b="0" i="0" u="none" strike="noStrike" baseline="0" dirty="0">
                <a:latin typeface="Lato-Regular"/>
              </a:rPr>
              <a:t> target of 0.35–0.7 U/mL is reasonable in cats until more evidence is available</a:t>
            </a:r>
            <a:endParaRPr lang="en-US" dirty="0"/>
          </a:p>
        </p:txBody>
      </p:sp>
    </p:spTree>
    <p:extLst>
      <p:ext uri="{BB962C8B-B14F-4D97-AF65-F5344CB8AC3E}">
        <p14:creationId xmlns:p14="http://schemas.microsoft.com/office/powerpoint/2010/main" val="17586639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69CF8-B1F7-4D5B-A2D5-1E6F940FC265}"/>
              </a:ext>
            </a:extLst>
          </p:cNvPr>
          <p:cNvSpPr>
            <a:spLocks noGrp="1"/>
          </p:cNvSpPr>
          <p:nvPr>
            <p:ph type="title"/>
          </p:nvPr>
        </p:nvSpPr>
        <p:spPr/>
        <p:txBody>
          <a:bodyPr>
            <a:normAutofit/>
          </a:bodyPr>
          <a:lstStyle/>
          <a:p>
            <a:r>
              <a:rPr lang="en-US" sz="4100" b="1" dirty="0"/>
              <a:t>Low molecular weight heparin monitoring</a:t>
            </a:r>
          </a:p>
        </p:txBody>
      </p:sp>
      <p:sp>
        <p:nvSpPr>
          <p:cNvPr id="3" name="Content Placeholder 2">
            <a:extLst>
              <a:ext uri="{FF2B5EF4-FFF2-40B4-BE49-F238E27FC236}">
                <a16:creationId xmlns:a16="http://schemas.microsoft.com/office/drawing/2014/main" id="{717059E2-2460-4034-A413-3B12357FCCE8}"/>
              </a:ext>
            </a:extLst>
          </p:cNvPr>
          <p:cNvSpPr>
            <a:spLocks noGrp="1"/>
          </p:cNvSpPr>
          <p:nvPr>
            <p:ph idx="1"/>
          </p:nvPr>
        </p:nvSpPr>
        <p:spPr/>
        <p:txBody>
          <a:bodyPr>
            <a:normAutofit/>
          </a:bodyPr>
          <a:lstStyle/>
          <a:p>
            <a:pPr marL="0" indent="0">
              <a:buNone/>
            </a:pPr>
            <a:r>
              <a:rPr lang="en-US" sz="1800" dirty="0"/>
              <a:t>a. There is insufficient evidence to make strong recommendations for therapeutic monitoring of LMWH in dogs or cats.</a:t>
            </a:r>
          </a:p>
          <a:p>
            <a:pPr marL="0" indent="0" algn="l">
              <a:buNone/>
            </a:pPr>
            <a:r>
              <a:rPr lang="en-US" sz="1800" dirty="0">
                <a:latin typeface="Lato-Bold"/>
              </a:rPr>
              <a:t>b. </a:t>
            </a:r>
            <a:r>
              <a:rPr lang="en-US" sz="1800" b="0" i="0" u="none" strike="noStrike" baseline="0" dirty="0">
                <a:latin typeface="Lato-Regular"/>
              </a:rPr>
              <a:t>We suggest adjusting therapy in dogs, targeting anti-</a:t>
            </a:r>
            <a:r>
              <a:rPr lang="en-US" sz="1800" b="0" i="0" u="none" strike="noStrike" baseline="0" dirty="0" err="1">
                <a:latin typeface="Lato-Regular"/>
              </a:rPr>
              <a:t>Xa</a:t>
            </a:r>
            <a:r>
              <a:rPr lang="en-US" sz="1800" b="0" i="0" u="none" strike="noStrike" baseline="0" dirty="0">
                <a:latin typeface="Lato-Regular"/>
              </a:rPr>
              <a:t> levels of 0.5–1.0 U/mL 2–4 hours </a:t>
            </a:r>
            <a:r>
              <a:rPr lang="en-US" sz="1800" b="0" i="0" u="none" strike="noStrike" baseline="0" dirty="0" err="1">
                <a:latin typeface="Lato-Regular"/>
              </a:rPr>
              <a:t>postdose</a:t>
            </a:r>
            <a:r>
              <a:rPr lang="en-US" sz="1800" b="0" i="0" u="none" strike="noStrike" baseline="0" dirty="0">
                <a:latin typeface="Lato-Regular"/>
              </a:rPr>
              <a:t> can be considered.</a:t>
            </a:r>
            <a:endParaRPr lang="en-US" sz="1800" dirty="0"/>
          </a:p>
        </p:txBody>
      </p:sp>
      <p:sp>
        <p:nvSpPr>
          <p:cNvPr id="4" name="Title 1">
            <a:extLst>
              <a:ext uri="{FF2B5EF4-FFF2-40B4-BE49-F238E27FC236}">
                <a16:creationId xmlns:a16="http://schemas.microsoft.com/office/drawing/2014/main" id="{9B049654-AB78-4452-B395-33BAA64A3CE4}"/>
              </a:ext>
            </a:extLst>
          </p:cNvPr>
          <p:cNvSpPr txBox="1">
            <a:spLocks/>
          </p:cNvSpPr>
          <p:nvPr/>
        </p:nvSpPr>
        <p:spPr>
          <a:xfrm>
            <a:off x="838200" y="333851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100" b="1" dirty="0"/>
              <a:t>Rivaroxaban monitoring</a:t>
            </a:r>
          </a:p>
        </p:txBody>
      </p:sp>
      <p:sp>
        <p:nvSpPr>
          <p:cNvPr id="6" name="TextBox 5">
            <a:extLst>
              <a:ext uri="{FF2B5EF4-FFF2-40B4-BE49-F238E27FC236}">
                <a16:creationId xmlns:a16="http://schemas.microsoft.com/office/drawing/2014/main" id="{1429CC9D-8286-485C-802C-ED7DE31737BC}"/>
              </a:ext>
            </a:extLst>
          </p:cNvPr>
          <p:cNvSpPr txBox="1"/>
          <p:nvPr/>
        </p:nvSpPr>
        <p:spPr>
          <a:xfrm>
            <a:off x="838199" y="4475846"/>
            <a:ext cx="10515599" cy="646331"/>
          </a:xfrm>
          <a:prstGeom prst="rect">
            <a:avLst/>
          </a:prstGeom>
          <a:noFill/>
        </p:spPr>
        <p:txBody>
          <a:bodyPr wrap="square">
            <a:spAutoFit/>
          </a:bodyPr>
          <a:lstStyle/>
          <a:p>
            <a:r>
              <a:rPr lang="en-US" sz="1800" dirty="0"/>
              <a:t>Guidelines for rivaroxaban monitoring were not formulated given the lack of literature addressing the PICO questions</a:t>
            </a:r>
          </a:p>
        </p:txBody>
      </p:sp>
    </p:spTree>
    <p:extLst>
      <p:ext uri="{BB962C8B-B14F-4D97-AF65-F5344CB8AC3E}">
        <p14:creationId xmlns:p14="http://schemas.microsoft.com/office/powerpoint/2010/main" val="3325736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379B9-2A73-4B7F-BBF8-7D05D4770BE9}"/>
              </a:ext>
            </a:extLst>
          </p:cNvPr>
          <p:cNvSpPr>
            <a:spLocks noGrp="1"/>
          </p:cNvSpPr>
          <p:nvPr>
            <p:ph type="title"/>
          </p:nvPr>
        </p:nvSpPr>
        <p:spPr/>
        <p:txBody>
          <a:bodyPr>
            <a:normAutofit/>
          </a:bodyPr>
          <a:lstStyle/>
          <a:p>
            <a:r>
              <a:rPr lang="en-US" b="1" dirty="0"/>
              <a:t>Domain 5—Discontinuation of therapy</a:t>
            </a:r>
          </a:p>
        </p:txBody>
      </p:sp>
      <p:sp>
        <p:nvSpPr>
          <p:cNvPr id="3" name="Content Placeholder 2">
            <a:extLst>
              <a:ext uri="{FF2B5EF4-FFF2-40B4-BE49-F238E27FC236}">
                <a16:creationId xmlns:a16="http://schemas.microsoft.com/office/drawing/2014/main" id="{38C7702E-5930-4813-BF04-3DEEFD92C891}"/>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7725884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6797A-0F36-48A5-871B-0C9781E7F7AA}"/>
              </a:ext>
            </a:extLst>
          </p:cNvPr>
          <p:cNvSpPr>
            <a:spLocks noGrp="1"/>
          </p:cNvSpPr>
          <p:nvPr>
            <p:ph type="title"/>
          </p:nvPr>
        </p:nvSpPr>
        <p:spPr/>
        <p:txBody>
          <a:bodyPr>
            <a:normAutofit/>
          </a:bodyPr>
          <a:lstStyle/>
          <a:p>
            <a:r>
              <a:rPr lang="en-US" sz="4100" b="1" dirty="0"/>
              <a:t>Discontinuation of therapy for invasive procedures</a:t>
            </a:r>
          </a:p>
        </p:txBody>
      </p:sp>
      <p:sp>
        <p:nvSpPr>
          <p:cNvPr id="3" name="Content Placeholder 2">
            <a:extLst>
              <a:ext uri="{FF2B5EF4-FFF2-40B4-BE49-F238E27FC236}">
                <a16:creationId xmlns:a16="http://schemas.microsoft.com/office/drawing/2014/main" id="{E4EF09E9-6820-4FD4-BC05-0E545D71B9AC}"/>
              </a:ext>
            </a:extLst>
          </p:cNvPr>
          <p:cNvSpPr>
            <a:spLocks noGrp="1"/>
          </p:cNvSpPr>
          <p:nvPr>
            <p:ph idx="1"/>
          </p:nvPr>
        </p:nvSpPr>
        <p:spPr/>
        <p:txBody>
          <a:bodyPr/>
          <a:lstStyle/>
          <a:p>
            <a:pPr marL="0" indent="0" algn="l">
              <a:buNone/>
            </a:pPr>
            <a:r>
              <a:rPr lang="en-US" sz="1800" b="1" i="0" u="none" strike="noStrike" baseline="0" dirty="0">
                <a:latin typeface="Lato-Bold"/>
              </a:rPr>
              <a:t>a. </a:t>
            </a:r>
            <a:r>
              <a:rPr lang="en-US" sz="1800" b="0" i="0" u="none" strike="noStrike" baseline="0" dirty="0">
                <a:latin typeface="Lato-Regular"/>
              </a:rPr>
              <a:t>In patients at high risk for thrombosis, anticoagulation should not be discontinued for invasive procedures.</a:t>
            </a:r>
          </a:p>
          <a:p>
            <a:pPr marL="0" indent="0" algn="l">
              <a:buNone/>
            </a:pPr>
            <a:r>
              <a:rPr lang="en-US" sz="1800" b="1" i="0" u="none" strike="noStrike" baseline="0" dirty="0">
                <a:latin typeface="Lato-Bold"/>
              </a:rPr>
              <a:t>b. </a:t>
            </a:r>
            <a:r>
              <a:rPr lang="en-US" sz="1800" b="0" i="0" u="none" strike="noStrike" baseline="0" dirty="0">
                <a:latin typeface="Lato-Regular"/>
              </a:rPr>
              <a:t>In patients at low to moderate risk for thrombosis, consideration may be given for discontinuation of anticoagulation prior to invasive procedures</a:t>
            </a:r>
            <a:endParaRPr lang="en-US" dirty="0"/>
          </a:p>
        </p:txBody>
      </p:sp>
    </p:spTree>
    <p:extLst>
      <p:ext uri="{BB962C8B-B14F-4D97-AF65-F5344CB8AC3E}">
        <p14:creationId xmlns:p14="http://schemas.microsoft.com/office/powerpoint/2010/main" val="29767773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74A21-A901-4088-9E89-43F2CE38023B}"/>
              </a:ext>
            </a:extLst>
          </p:cNvPr>
          <p:cNvSpPr>
            <a:spLocks noGrp="1"/>
          </p:cNvSpPr>
          <p:nvPr>
            <p:ph type="title"/>
          </p:nvPr>
        </p:nvSpPr>
        <p:spPr/>
        <p:txBody>
          <a:bodyPr>
            <a:normAutofit/>
          </a:bodyPr>
          <a:lstStyle/>
          <a:p>
            <a:r>
              <a:rPr lang="en-US" sz="4100" b="1" dirty="0"/>
              <a:t>Discontinuation antiplatelet agents before surgery</a:t>
            </a:r>
          </a:p>
        </p:txBody>
      </p:sp>
      <p:sp>
        <p:nvSpPr>
          <p:cNvPr id="3" name="Content Placeholder 2">
            <a:extLst>
              <a:ext uri="{FF2B5EF4-FFF2-40B4-BE49-F238E27FC236}">
                <a16:creationId xmlns:a16="http://schemas.microsoft.com/office/drawing/2014/main" id="{E75D7878-8499-4B7E-9A0B-1153BE0781D3}"/>
              </a:ext>
            </a:extLst>
          </p:cNvPr>
          <p:cNvSpPr>
            <a:spLocks noGrp="1"/>
          </p:cNvSpPr>
          <p:nvPr>
            <p:ph idx="1"/>
          </p:nvPr>
        </p:nvSpPr>
        <p:spPr>
          <a:xfrm>
            <a:off x="838200" y="1825625"/>
            <a:ext cx="10515600" cy="4908550"/>
          </a:xfrm>
        </p:spPr>
        <p:txBody>
          <a:bodyPr>
            <a:noAutofit/>
          </a:bodyPr>
          <a:lstStyle/>
          <a:p>
            <a:pPr marL="0" indent="0">
              <a:buNone/>
            </a:pPr>
            <a:r>
              <a:rPr lang="en-US" sz="1800" dirty="0"/>
              <a:t>a. Antiplatelet therapy with a single antiplatelet agent should be continued</a:t>
            </a:r>
          </a:p>
          <a:p>
            <a:pPr marL="0" indent="0">
              <a:buNone/>
            </a:pPr>
            <a:r>
              <a:rPr lang="en-US" sz="1800" dirty="0"/>
              <a:t>b. Discontinuing one agent if animals are receiving dual antiplatelet therapy</a:t>
            </a:r>
          </a:p>
          <a:p>
            <a:pPr marL="0" indent="0">
              <a:buNone/>
            </a:pPr>
            <a:r>
              <a:rPr lang="en-US" sz="1800" dirty="0"/>
              <a:t>c. We suggest that these patients are at increased risk of bleeding and that close attention be paid to surgical hemostasis.</a:t>
            </a:r>
          </a:p>
          <a:p>
            <a:pPr marL="0" indent="0" algn="l">
              <a:buNone/>
            </a:pPr>
            <a:r>
              <a:rPr lang="en-US" sz="1800" b="1" i="0" u="none" strike="noStrike" baseline="0" dirty="0">
                <a:latin typeface="Lato-Bold"/>
              </a:rPr>
              <a:t>Antiplatelet agent discontinuation 5–7 days prior to an elective procedure versus no discontinuation (low to moderate risk)</a:t>
            </a:r>
          </a:p>
          <a:p>
            <a:pPr marL="0" indent="0" algn="l">
              <a:buNone/>
            </a:pPr>
            <a:r>
              <a:rPr lang="en-US" sz="1800" b="1" i="0" u="none" strike="noStrike" baseline="0" dirty="0">
                <a:latin typeface="Lato-Bold"/>
              </a:rPr>
              <a:t>a. </a:t>
            </a:r>
            <a:r>
              <a:rPr lang="en-US" sz="1800" b="0" i="0" u="none" strike="noStrike" baseline="0" dirty="0">
                <a:latin typeface="Lato-Regular"/>
              </a:rPr>
              <a:t>We recommend that antiplatelet agents should be discontinued prior to the planned procedure</a:t>
            </a:r>
          </a:p>
          <a:p>
            <a:pPr marL="0" indent="0" algn="l">
              <a:buNone/>
            </a:pPr>
            <a:r>
              <a:rPr lang="en-US" sz="1800" b="1" i="0" u="none" strike="noStrike" baseline="0" dirty="0">
                <a:latin typeface="Lato-Bold"/>
              </a:rPr>
              <a:t>b. </a:t>
            </a:r>
            <a:r>
              <a:rPr lang="en-US" sz="1800" dirty="0">
                <a:latin typeface="Lato-Regular"/>
              </a:rPr>
              <a:t>5</a:t>
            </a:r>
            <a:r>
              <a:rPr lang="en-US" sz="1800" b="0" i="0" u="none" strike="noStrike" baseline="0" dirty="0">
                <a:latin typeface="Lato-Regular"/>
              </a:rPr>
              <a:t> to 7 days is a reasonable amount of time to clear the effects of a drug that is an irreversible inhibitor of platelet function</a:t>
            </a:r>
          </a:p>
          <a:p>
            <a:pPr marL="0" indent="0" algn="l">
              <a:buNone/>
            </a:pPr>
            <a:r>
              <a:rPr lang="en-US" sz="1800" b="1" i="0" u="none" strike="noStrike" baseline="0" dirty="0">
                <a:latin typeface="Lato-Bold"/>
              </a:rPr>
              <a:t>Antiplatelet agent discontinuation 5–7 days prior to surgery versus 24 hours (high risk)</a:t>
            </a:r>
          </a:p>
          <a:p>
            <a:pPr marL="0" indent="0" algn="l">
              <a:buNone/>
            </a:pPr>
            <a:r>
              <a:rPr lang="en-US" sz="1800" b="1" i="0" u="none" strike="noStrike" baseline="0" dirty="0">
                <a:latin typeface="Lato-Bold"/>
              </a:rPr>
              <a:t>a. </a:t>
            </a:r>
            <a:r>
              <a:rPr lang="en-US" sz="1800" b="0" i="0" u="none" strike="noStrike" baseline="0" dirty="0">
                <a:latin typeface="Lato-Regular"/>
              </a:rPr>
              <a:t>We recommend against withdrawing antiplatelet agents within 5 days of a procedure</a:t>
            </a:r>
          </a:p>
          <a:p>
            <a:pPr marL="0" indent="0" algn="l">
              <a:buNone/>
            </a:pPr>
            <a:r>
              <a:rPr lang="en-US" sz="1800" b="1" i="0" u="none" strike="noStrike" baseline="0" dirty="0">
                <a:latin typeface="Lato-Bold"/>
              </a:rPr>
              <a:t>Antiplatelet agent discontinuation 5–7 days prior to surgery versus 24 hours (low to moderate risk)</a:t>
            </a:r>
          </a:p>
          <a:p>
            <a:pPr marL="0" indent="0" algn="l">
              <a:buNone/>
            </a:pPr>
            <a:r>
              <a:rPr lang="en-US" sz="1800" b="1" i="0" u="none" strike="noStrike" baseline="0" dirty="0">
                <a:latin typeface="Lato-Bold"/>
              </a:rPr>
              <a:t>a. </a:t>
            </a:r>
            <a:r>
              <a:rPr lang="en-US" sz="1800" b="0" i="0" u="none" strike="noStrike" baseline="0" dirty="0">
                <a:latin typeface="Lato-Regular"/>
              </a:rPr>
              <a:t>We recommend that antiplatelet agents be discontinued within 5 days of a procedure</a:t>
            </a:r>
            <a:endParaRPr lang="en-US" sz="1800" dirty="0"/>
          </a:p>
        </p:txBody>
      </p:sp>
    </p:spTree>
    <p:extLst>
      <p:ext uri="{BB962C8B-B14F-4D97-AF65-F5344CB8AC3E}">
        <p14:creationId xmlns:p14="http://schemas.microsoft.com/office/powerpoint/2010/main" val="40845321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A6193-537C-463A-9C2D-65001EBD8737}"/>
              </a:ext>
            </a:extLst>
          </p:cNvPr>
          <p:cNvSpPr>
            <a:spLocks noGrp="1"/>
          </p:cNvSpPr>
          <p:nvPr>
            <p:ph type="title"/>
          </p:nvPr>
        </p:nvSpPr>
        <p:spPr/>
        <p:txBody>
          <a:bodyPr>
            <a:normAutofit/>
          </a:bodyPr>
          <a:lstStyle/>
          <a:p>
            <a:r>
              <a:rPr lang="en-US" sz="4100" b="1" dirty="0"/>
              <a:t>Discontinuation of heparins before surgery</a:t>
            </a:r>
          </a:p>
        </p:txBody>
      </p:sp>
      <p:sp>
        <p:nvSpPr>
          <p:cNvPr id="3" name="Content Placeholder 2">
            <a:extLst>
              <a:ext uri="{FF2B5EF4-FFF2-40B4-BE49-F238E27FC236}">
                <a16:creationId xmlns:a16="http://schemas.microsoft.com/office/drawing/2014/main" id="{2E5AAA57-5A05-4D7A-ACA2-BFB73797B132}"/>
              </a:ext>
            </a:extLst>
          </p:cNvPr>
          <p:cNvSpPr>
            <a:spLocks noGrp="1"/>
          </p:cNvSpPr>
          <p:nvPr>
            <p:ph idx="1"/>
          </p:nvPr>
        </p:nvSpPr>
        <p:spPr/>
        <p:txBody>
          <a:bodyPr>
            <a:normAutofit/>
          </a:bodyPr>
          <a:lstStyle/>
          <a:p>
            <a:pPr marL="0" indent="0">
              <a:buNone/>
            </a:pPr>
            <a:r>
              <a:rPr lang="en-US" sz="1800" b="1" dirty="0"/>
              <a:t>UFH/LMWH discontinuation 24 hours prior to an elective procedure versus no discontinuation (high risk)</a:t>
            </a:r>
          </a:p>
          <a:p>
            <a:pPr marL="0" indent="0">
              <a:buNone/>
            </a:pPr>
            <a:r>
              <a:rPr lang="en-US" sz="1800" dirty="0"/>
              <a:t>a. We recommend that heparin therapy should not be discontinued</a:t>
            </a:r>
          </a:p>
          <a:p>
            <a:pPr marL="0" indent="0">
              <a:buNone/>
            </a:pPr>
            <a:r>
              <a:rPr lang="en-US" sz="1800" dirty="0"/>
              <a:t>b. We recommend that surgery be planned to occur at nadir of anticoagulant effect (approximately 6–8 h after prior dose if given by subcutaneous injection)</a:t>
            </a:r>
          </a:p>
          <a:p>
            <a:pPr marL="0" indent="0">
              <a:buNone/>
            </a:pPr>
            <a:r>
              <a:rPr lang="en-US" sz="1800" dirty="0"/>
              <a:t>c. We suggest that these patients are at increased risk of bleeding and that close attention be paid to surgical hemostasis.</a:t>
            </a:r>
          </a:p>
          <a:p>
            <a:pPr marL="0" indent="0">
              <a:buNone/>
            </a:pPr>
            <a:endParaRPr lang="en-US" sz="1800" dirty="0"/>
          </a:p>
          <a:p>
            <a:pPr marL="0" indent="0">
              <a:buNone/>
            </a:pPr>
            <a:r>
              <a:rPr lang="en-US" sz="1800" b="1" dirty="0"/>
              <a:t>UFH/LMWH discontinuation 24 hours prior to an elective procedure versus no discontinuation (low to moderate risk)</a:t>
            </a:r>
          </a:p>
          <a:p>
            <a:pPr marL="0" indent="0">
              <a:buNone/>
            </a:pPr>
            <a:r>
              <a:rPr lang="en-US" sz="1800" dirty="0"/>
              <a:t>a. We recommend that consideration may be given to taper (UFH) or stop (LMWH) therapy prior to a procedure</a:t>
            </a:r>
          </a:p>
        </p:txBody>
      </p:sp>
    </p:spTree>
    <p:extLst>
      <p:ext uri="{BB962C8B-B14F-4D97-AF65-F5344CB8AC3E}">
        <p14:creationId xmlns:p14="http://schemas.microsoft.com/office/powerpoint/2010/main" val="18381904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15776-C49E-4912-AB63-D287F02F3C62}"/>
              </a:ext>
            </a:extLst>
          </p:cNvPr>
          <p:cNvSpPr>
            <a:spLocks noGrp="1"/>
          </p:cNvSpPr>
          <p:nvPr>
            <p:ph type="title"/>
          </p:nvPr>
        </p:nvSpPr>
        <p:spPr/>
        <p:txBody>
          <a:bodyPr>
            <a:normAutofit/>
          </a:bodyPr>
          <a:lstStyle/>
          <a:p>
            <a:r>
              <a:rPr lang="en-US" sz="4100" b="1" dirty="0"/>
              <a:t>Restarting antithrombotic therapy following surgery</a:t>
            </a:r>
          </a:p>
        </p:txBody>
      </p:sp>
      <p:sp>
        <p:nvSpPr>
          <p:cNvPr id="3" name="Content Placeholder 2">
            <a:extLst>
              <a:ext uri="{FF2B5EF4-FFF2-40B4-BE49-F238E27FC236}">
                <a16:creationId xmlns:a16="http://schemas.microsoft.com/office/drawing/2014/main" id="{65548460-DBAF-476B-B6CE-A2AF17C4A862}"/>
              </a:ext>
            </a:extLst>
          </p:cNvPr>
          <p:cNvSpPr>
            <a:spLocks noGrp="1"/>
          </p:cNvSpPr>
          <p:nvPr>
            <p:ph idx="1"/>
          </p:nvPr>
        </p:nvSpPr>
        <p:spPr/>
        <p:txBody>
          <a:bodyPr>
            <a:normAutofit/>
          </a:bodyPr>
          <a:lstStyle/>
          <a:p>
            <a:pPr marL="0" indent="0">
              <a:buNone/>
            </a:pPr>
            <a:r>
              <a:rPr lang="en-US" sz="1800" b="1" dirty="0"/>
              <a:t>Restarting antithrombotic therapy 24 hours post surgery versus 3–5 days (high-risk patient)</a:t>
            </a:r>
          </a:p>
          <a:p>
            <a:pPr marL="342900" indent="-342900">
              <a:buAutoNum type="alphaLcPeriod"/>
            </a:pPr>
            <a:r>
              <a:rPr lang="en-US" sz="1800" dirty="0"/>
              <a:t>We recommend that in patients at high risk, antithrombotic therapy should be restarted as soon as possible after surgery provided there is no evidence of ongoing bleeding</a:t>
            </a:r>
          </a:p>
          <a:p>
            <a:pPr marL="0" indent="0">
              <a:buNone/>
            </a:pPr>
            <a:endParaRPr lang="en-US" sz="1800" dirty="0"/>
          </a:p>
          <a:p>
            <a:pPr marL="0" indent="0">
              <a:buNone/>
            </a:pPr>
            <a:r>
              <a:rPr lang="en-US" sz="1800" b="1" dirty="0"/>
              <a:t>Restarting antithrombotic therapy 24 hours post surgery versus 3–5 days (low to moderate risk patient)</a:t>
            </a:r>
          </a:p>
          <a:p>
            <a:pPr marL="0" indent="0">
              <a:buNone/>
            </a:pPr>
            <a:r>
              <a:rPr lang="en-US" sz="1800" dirty="0"/>
              <a:t>a. No evidence-based recommendation can be made for patients at low/moderate risk.</a:t>
            </a:r>
          </a:p>
          <a:p>
            <a:pPr marL="0" indent="0">
              <a:buNone/>
            </a:pPr>
            <a:r>
              <a:rPr lang="en-US" sz="1800" dirty="0"/>
              <a:t>b. We suggest that in patients at low/moderate risk, antithrombotic therapy be restarted once there is no evidence of ongoing bleeding.</a:t>
            </a:r>
          </a:p>
          <a:p>
            <a:pPr marL="0" indent="0">
              <a:buNone/>
            </a:pPr>
            <a:r>
              <a:rPr lang="en-US" sz="1800" dirty="0"/>
              <a:t>5.10 Restarting antithrombotic therapy 24 hours post-surgery vs 3–5 days (patients that develop thrombosis)</a:t>
            </a:r>
          </a:p>
          <a:p>
            <a:pPr marL="0" indent="0">
              <a:buNone/>
            </a:pPr>
            <a:r>
              <a:rPr lang="en-US" sz="1800" dirty="0"/>
              <a:t>a. We recommend that antithrombotic therapy should be initiated immediately in patients that develop thrombosis in the postoperative period</a:t>
            </a:r>
          </a:p>
        </p:txBody>
      </p:sp>
    </p:spTree>
    <p:extLst>
      <p:ext uri="{BB962C8B-B14F-4D97-AF65-F5344CB8AC3E}">
        <p14:creationId xmlns:p14="http://schemas.microsoft.com/office/powerpoint/2010/main" val="13956376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2B005-764D-4D1E-96AA-58999AA8615F}"/>
              </a:ext>
            </a:extLst>
          </p:cNvPr>
          <p:cNvSpPr>
            <a:spLocks noGrp="1"/>
          </p:cNvSpPr>
          <p:nvPr>
            <p:ph type="title"/>
          </p:nvPr>
        </p:nvSpPr>
        <p:spPr/>
        <p:txBody>
          <a:bodyPr>
            <a:normAutofit/>
          </a:bodyPr>
          <a:lstStyle/>
          <a:p>
            <a:r>
              <a:rPr lang="en-US" sz="4100" b="1" dirty="0"/>
              <a:t>Discontinuing antithrombotic agents following dissolution of venous and arterial clots</a:t>
            </a:r>
          </a:p>
        </p:txBody>
      </p:sp>
      <p:sp>
        <p:nvSpPr>
          <p:cNvPr id="3" name="Content Placeholder 2">
            <a:extLst>
              <a:ext uri="{FF2B5EF4-FFF2-40B4-BE49-F238E27FC236}">
                <a16:creationId xmlns:a16="http://schemas.microsoft.com/office/drawing/2014/main" id="{0BB55BB7-F0FB-468A-8C2A-CC4563C9EA6A}"/>
              </a:ext>
            </a:extLst>
          </p:cNvPr>
          <p:cNvSpPr>
            <a:spLocks noGrp="1"/>
          </p:cNvSpPr>
          <p:nvPr>
            <p:ph idx="1"/>
          </p:nvPr>
        </p:nvSpPr>
        <p:spPr/>
        <p:txBody>
          <a:bodyPr>
            <a:normAutofit/>
          </a:bodyPr>
          <a:lstStyle/>
          <a:p>
            <a:pPr marL="0" indent="0">
              <a:buNone/>
            </a:pPr>
            <a:r>
              <a:rPr lang="en-US" sz="1800" dirty="0"/>
              <a:t>a. We recommend that if the underlying causative conditions have resolved, that antithrombotic therapy should be discontinued following thrombus resolution</a:t>
            </a:r>
          </a:p>
          <a:p>
            <a:pPr marL="0" indent="0">
              <a:buNone/>
            </a:pPr>
            <a:endParaRPr lang="en-US" sz="1800" dirty="0"/>
          </a:p>
          <a:p>
            <a:pPr marL="0" indent="0">
              <a:buNone/>
            </a:pPr>
            <a:r>
              <a:rPr lang="en-US" sz="1800" dirty="0"/>
              <a:t>b. In patients with unknown underlying conditions or where these conditions cannot be cured or resolved, we recommend antithrombotic therapy should be continued indefinitely</a:t>
            </a:r>
          </a:p>
        </p:txBody>
      </p:sp>
    </p:spTree>
    <p:extLst>
      <p:ext uri="{BB962C8B-B14F-4D97-AF65-F5344CB8AC3E}">
        <p14:creationId xmlns:p14="http://schemas.microsoft.com/office/powerpoint/2010/main" val="2706520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84FD-E2EB-405B-A9BB-ADED8B2BF54A}"/>
              </a:ext>
            </a:extLst>
          </p:cNvPr>
          <p:cNvSpPr>
            <a:spLocks noGrp="1"/>
          </p:cNvSpPr>
          <p:nvPr>
            <p:ph type="title"/>
          </p:nvPr>
        </p:nvSpPr>
        <p:spPr/>
        <p:txBody>
          <a:bodyPr>
            <a:normAutofit/>
          </a:bodyPr>
          <a:lstStyle/>
          <a:p>
            <a:r>
              <a:rPr lang="en-US" sz="4100" dirty="0"/>
              <a:t>Coagulation quick overview</a:t>
            </a:r>
          </a:p>
        </p:txBody>
      </p:sp>
      <p:sp>
        <p:nvSpPr>
          <p:cNvPr id="3" name="Content Placeholder 2">
            <a:extLst>
              <a:ext uri="{FF2B5EF4-FFF2-40B4-BE49-F238E27FC236}">
                <a16:creationId xmlns:a16="http://schemas.microsoft.com/office/drawing/2014/main" id="{62641B6B-55A7-4CC4-B5F8-1FBCA8607718}"/>
              </a:ext>
            </a:extLst>
          </p:cNvPr>
          <p:cNvSpPr>
            <a:spLocks noGrp="1"/>
          </p:cNvSpPr>
          <p:nvPr>
            <p:ph idx="1"/>
          </p:nvPr>
        </p:nvSpPr>
        <p:spPr/>
        <p:txBody>
          <a:bodyPr>
            <a:normAutofit/>
          </a:bodyPr>
          <a:lstStyle/>
          <a:p>
            <a:pPr marL="0" indent="0">
              <a:buNone/>
            </a:pPr>
            <a:r>
              <a:rPr lang="en-US" sz="1800" dirty="0"/>
              <a:t>Amplification:</a:t>
            </a:r>
          </a:p>
          <a:p>
            <a:r>
              <a:rPr lang="en-US" sz="1800" dirty="0"/>
              <a:t>Once a small amount of </a:t>
            </a:r>
            <a:r>
              <a:rPr lang="en-US" sz="1800" dirty="0" err="1"/>
              <a:t>IIa</a:t>
            </a:r>
            <a:r>
              <a:rPr lang="en-US" sz="1800" dirty="0"/>
              <a:t> has been generated in the first phase, it is available to activate platelets</a:t>
            </a:r>
          </a:p>
          <a:p>
            <a:r>
              <a:rPr lang="en-US" sz="1800" dirty="0" err="1"/>
              <a:t>IIa</a:t>
            </a:r>
            <a:r>
              <a:rPr lang="en-US" sz="1800" dirty="0"/>
              <a:t> binds to platelets → extreme changes in the platelet surface → shape changes, shuffling of phospholipids (externalization of </a:t>
            </a:r>
            <a:r>
              <a:rPr lang="en-US" sz="1800" dirty="0" err="1"/>
              <a:t>Pser</a:t>
            </a:r>
            <a:r>
              <a:rPr lang="en-US" sz="1800" dirty="0"/>
              <a:t> and </a:t>
            </a:r>
            <a:r>
              <a:rPr lang="en-US" sz="1800" dirty="0" err="1"/>
              <a:t>PEth</a:t>
            </a:r>
            <a:r>
              <a:rPr lang="en-US" sz="1800" dirty="0"/>
              <a:t>) and release of granule contents</a:t>
            </a:r>
          </a:p>
          <a:p>
            <a:r>
              <a:rPr lang="en-US" sz="1800" dirty="0"/>
              <a:t>Granules: induce further activation and clotting reactions</a:t>
            </a:r>
          </a:p>
          <a:p>
            <a:r>
              <a:rPr lang="en-US" sz="1800" dirty="0"/>
              <a:t>Negative surfaces → promote binding of </a:t>
            </a:r>
            <a:r>
              <a:rPr lang="en-US" sz="1800" dirty="0" err="1"/>
              <a:t>coag</a:t>
            </a:r>
            <a:r>
              <a:rPr lang="en-US" sz="1800" dirty="0"/>
              <a:t> proteins to the activated membrane </a:t>
            </a:r>
          </a:p>
          <a:p>
            <a:r>
              <a:rPr lang="en-US" sz="1800" dirty="0" err="1"/>
              <a:t>IIa</a:t>
            </a:r>
            <a:r>
              <a:rPr lang="en-US" sz="1800" dirty="0"/>
              <a:t> also cleaves VWF from VIII and forms </a:t>
            </a:r>
            <a:r>
              <a:rPr lang="en-US" sz="1800" dirty="0" err="1"/>
              <a:t>VIIIa</a:t>
            </a:r>
            <a:endParaRPr lang="en-US" sz="1800" dirty="0"/>
          </a:p>
          <a:p>
            <a:r>
              <a:rPr lang="en-US" sz="1800" dirty="0" err="1"/>
              <a:t>IIa</a:t>
            </a:r>
            <a:r>
              <a:rPr lang="en-US" sz="1800" dirty="0"/>
              <a:t> generated in the initiation phase activates XI and V on the platelet surface</a:t>
            </a:r>
          </a:p>
          <a:p>
            <a:pPr marL="0" indent="0">
              <a:buNone/>
            </a:pPr>
            <a:endParaRPr lang="en-US" dirty="0"/>
          </a:p>
        </p:txBody>
      </p:sp>
      <p:pic>
        <p:nvPicPr>
          <p:cNvPr id="3076" name="Picture 4">
            <a:extLst>
              <a:ext uri="{FF2B5EF4-FFF2-40B4-BE49-F238E27FC236}">
                <a16:creationId xmlns:a16="http://schemas.microsoft.com/office/drawing/2014/main" id="{4BECF44C-3B14-499E-84EE-F2F3395DCA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627" t="38556" r="30728" b="29292"/>
          <a:stretch/>
        </p:blipFill>
        <p:spPr bwMode="auto">
          <a:xfrm>
            <a:off x="8601076" y="4133850"/>
            <a:ext cx="3433550" cy="260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2125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6D517-21B0-4505-81E4-A76E403E7551}"/>
              </a:ext>
            </a:extLst>
          </p:cNvPr>
          <p:cNvSpPr>
            <a:spLocks noGrp="1"/>
          </p:cNvSpPr>
          <p:nvPr>
            <p:ph type="title"/>
          </p:nvPr>
        </p:nvSpPr>
        <p:spPr/>
        <p:txBody>
          <a:bodyPr>
            <a:normAutofit/>
          </a:bodyPr>
          <a:lstStyle/>
          <a:p>
            <a:r>
              <a:rPr lang="en-US" sz="4100" b="1" dirty="0"/>
              <a:t>Abrupt versus tapered</a:t>
            </a:r>
            <a:br>
              <a:rPr lang="en-US" sz="4100" b="1" dirty="0"/>
            </a:br>
            <a:r>
              <a:rPr lang="en-US" sz="4100" b="1" dirty="0"/>
              <a:t>discontinuation of unfractionated heparin</a:t>
            </a:r>
          </a:p>
        </p:txBody>
      </p:sp>
      <p:sp>
        <p:nvSpPr>
          <p:cNvPr id="3" name="Content Placeholder 2">
            <a:extLst>
              <a:ext uri="{FF2B5EF4-FFF2-40B4-BE49-F238E27FC236}">
                <a16:creationId xmlns:a16="http://schemas.microsoft.com/office/drawing/2014/main" id="{AF476055-AB39-454E-B777-17A57D3C1EF3}"/>
              </a:ext>
            </a:extLst>
          </p:cNvPr>
          <p:cNvSpPr>
            <a:spLocks noGrp="1"/>
          </p:cNvSpPr>
          <p:nvPr>
            <p:ph idx="1"/>
          </p:nvPr>
        </p:nvSpPr>
        <p:spPr>
          <a:xfrm>
            <a:off x="838200" y="1825625"/>
            <a:ext cx="10515600" cy="1098550"/>
          </a:xfrm>
        </p:spPr>
        <p:txBody>
          <a:bodyPr>
            <a:normAutofit/>
          </a:bodyPr>
          <a:lstStyle/>
          <a:p>
            <a:pPr marL="0" indent="0">
              <a:buNone/>
            </a:pPr>
            <a:r>
              <a:rPr lang="en-US" sz="1800" dirty="0"/>
              <a:t>a. We recommend that if UFH is administered as an IV constant rate infusion (CRI) it should be tapered (weaned) rather than abruptly discontinued</a:t>
            </a:r>
          </a:p>
          <a:p>
            <a:pPr marL="0" indent="0">
              <a:buNone/>
            </a:pPr>
            <a:r>
              <a:rPr lang="en-US" sz="1800" dirty="0"/>
              <a:t>b. Clinicians should consider weaning UFH therapy administered by the subcutaneous route</a:t>
            </a:r>
          </a:p>
        </p:txBody>
      </p:sp>
      <p:sp>
        <p:nvSpPr>
          <p:cNvPr id="4" name="Title 1">
            <a:extLst>
              <a:ext uri="{FF2B5EF4-FFF2-40B4-BE49-F238E27FC236}">
                <a16:creationId xmlns:a16="http://schemas.microsoft.com/office/drawing/2014/main" id="{DF785399-1347-4910-A432-14EC7130ED2A}"/>
              </a:ext>
            </a:extLst>
          </p:cNvPr>
          <p:cNvSpPr txBox="1">
            <a:spLocks/>
          </p:cNvSpPr>
          <p:nvPr/>
        </p:nvSpPr>
        <p:spPr>
          <a:xfrm>
            <a:off x="838200" y="3351212"/>
            <a:ext cx="10515600" cy="2352675"/>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a:p>
            <a:r>
              <a:rPr lang="en-US" b="1" dirty="0"/>
              <a:t>Abrupt versus tapered discontinuation of LMWH</a:t>
            </a:r>
          </a:p>
          <a:p>
            <a:endParaRPr lang="en-US" dirty="0"/>
          </a:p>
          <a:p>
            <a:r>
              <a:rPr lang="en-US" sz="1900" i="0" u="none" strike="noStrike" baseline="0" dirty="0">
                <a:latin typeface="Lato-Regular"/>
              </a:rPr>
              <a:t>a. Clinicians do not need to wean low molecular weight heparin therapy prior to discontinuation</a:t>
            </a:r>
            <a:endParaRPr lang="en-US" sz="1900" dirty="0"/>
          </a:p>
          <a:p>
            <a:endParaRPr lang="en-US" dirty="0"/>
          </a:p>
        </p:txBody>
      </p:sp>
    </p:spTree>
    <p:extLst>
      <p:ext uri="{BB962C8B-B14F-4D97-AF65-F5344CB8AC3E}">
        <p14:creationId xmlns:p14="http://schemas.microsoft.com/office/powerpoint/2010/main" val="24052650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B162B-B730-489D-B379-F7F4CAE96A12}"/>
              </a:ext>
            </a:extLst>
          </p:cNvPr>
          <p:cNvSpPr>
            <a:spLocks noGrp="1"/>
          </p:cNvSpPr>
          <p:nvPr>
            <p:ph type="title"/>
          </p:nvPr>
        </p:nvSpPr>
        <p:spPr/>
        <p:txBody>
          <a:bodyPr>
            <a:normAutofit/>
          </a:bodyPr>
          <a:lstStyle/>
          <a:p>
            <a:r>
              <a:rPr lang="en-US" sz="4100" b="1" dirty="0"/>
              <a:t>Abrupt versus tapered discontinuation of oral </a:t>
            </a:r>
            <a:r>
              <a:rPr lang="en-US" sz="4100" b="1" dirty="0" err="1"/>
              <a:t>Xa</a:t>
            </a:r>
            <a:r>
              <a:rPr lang="en-US" sz="4100" b="1" dirty="0"/>
              <a:t> inhibitors</a:t>
            </a:r>
          </a:p>
        </p:txBody>
      </p:sp>
      <p:sp>
        <p:nvSpPr>
          <p:cNvPr id="3" name="Content Placeholder 2">
            <a:extLst>
              <a:ext uri="{FF2B5EF4-FFF2-40B4-BE49-F238E27FC236}">
                <a16:creationId xmlns:a16="http://schemas.microsoft.com/office/drawing/2014/main" id="{390815A7-0095-4559-8862-AB7677C55465}"/>
              </a:ext>
            </a:extLst>
          </p:cNvPr>
          <p:cNvSpPr>
            <a:spLocks noGrp="1"/>
          </p:cNvSpPr>
          <p:nvPr>
            <p:ph idx="1"/>
          </p:nvPr>
        </p:nvSpPr>
        <p:spPr/>
        <p:txBody>
          <a:bodyPr>
            <a:normAutofit/>
          </a:bodyPr>
          <a:lstStyle/>
          <a:p>
            <a:r>
              <a:rPr lang="en-US" sz="1900" dirty="0"/>
              <a:t>Weaning of direct oral </a:t>
            </a:r>
            <a:r>
              <a:rPr lang="en-US" sz="1900" dirty="0" err="1"/>
              <a:t>Xa</a:t>
            </a:r>
            <a:r>
              <a:rPr lang="en-US" sz="1900" dirty="0"/>
              <a:t> inhibitor therapy </a:t>
            </a:r>
          </a:p>
          <a:p>
            <a:pPr marL="0" indent="0">
              <a:buNone/>
            </a:pPr>
            <a:r>
              <a:rPr lang="en-US" sz="1900" dirty="0"/>
              <a:t>a. Clinicians should consider weaning direct oral </a:t>
            </a:r>
            <a:r>
              <a:rPr lang="en-US" sz="1900" dirty="0" err="1"/>
              <a:t>Xa</a:t>
            </a:r>
            <a:r>
              <a:rPr lang="en-US" sz="1900" dirty="0"/>
              <a:t> inhibitor therapies.</a:t>
            </a:r>
          </a:p>
          <a:p>
            <a:endParaRPr lang="en-US" sz="1900" dirty="0"/>
          </a:p>
          <a:p>
            <a:r>
              <a:rPr lang="en-US" sz="1900" dirty="0"/>
              <a:t>“Rebound hypercoagulation phenomenon” following discontinuation of heparins: (seen with UFH and LMWH)</a:t>
            </a:r>
          </a:p>
          <a:p>
            <a:r>
              <a:rPr lang="en-US" sz="1900" dirty="0"/>
              <a:t>Elevated thrombin production may contribute to post-infusion thrombophilia</a:t>
            </a:r>
          </a:p>
          <a:p>
            <a:pPr algn="l"/>
            <a:r>
              <a:rPr lang="en-US" sz="1900" b="0" i="0" u="none" strike="noStrike" baseline="0" dirty="0">
                <a:latin typeface="Lato-Regular"/>
              </a:rPr>
              <a:t>Decreased activity of tissue factor pathway inhibitor (TFPI) may also have contributed to thrombophilia</a:t>
            </a:r>
          </a:p>
          <a:p>
            <a:pPr algn="l"/>
            <a:r>
              <a:rPr lang="en-US" sz="1900" dirty="0">
                <a:latin typeface="Lato-Regular"/>
              </a:rPr>
              <a:t>For anti-</a:t>
            </a:r>
            <a:r>
              <a:rPr lang="en-US" sz="1900" dirty="0" err="1">
                <a:latin typeface="Lato-Regular"/>
              </a:rPr>
              <a:t>Xa</a:t>
            </a:r>
            <a:r>
              <a:rPr lang="en-US" sz="1900" dirty="0">
                <a:latin typeface="Lato-Regular"/>
              </a:rPr>
              <a:t>: T</a:t>
            </a:r>
            <a:r>
              <a:rPr lang="en-US" sz="1900" b="0" i="0" u="none" strike="noStrike" baseline="0" dirty="0">
                <a:latin typeface="Lato-Regular"/>
              </a:rPr>
              <a:t>here is not enough strong evidence to support a rebound effect following discontinuation these meds, there is also not strong evidence to refute this possibility</a:t>
            </a:r>
          </a:p>
          <a:p>
            <a:pPr algn="l"/>
            <a:endParaRPr lang="en-US" dirty="0"/>
          </a:p>
        </p:txBody>
      </p:sp>
    </p:spTree>
    <p:extLst>
      <p:ext uri="{BB962C8B-B14F-4D97-AF65-F5344CB8AC3E}">
        <p14:creationId xmlns:p14="http://schemas.microsoft.com/office/powerpoint/2010/main" val="2852826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5C89B-96CA-469C-B7E3-A805B05F5A33}"/>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810586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04181-D670-4A7B-B3CC-06D0315C2682}"/>
              </a:ext>
            </a:extLst>
          </p:cNvPr>
          <p:cNvSpPr>
            <a:spLocks noGrp="1"/>
          </p:cNvSpPr>
          <p:nvPr>
            <p:ph type="title"/>
          </p:nvPr>
        </p:nvSpPr>
        <p:spPr>
          <a:xfrm>
            <a:off x="838200" y="346075"/>
            <a:ext cx="6696075" cy="1325563"/>
          </a:xfrm>
        </p:spPr>
        <p:txBody>
          <a:bodyPr>
            <a:normAutofit/>
          </a:bodyPr>
          <a:lstStyle/>
          <a:p>
            <a:r>
              <a:rPr lang="en-US" sz="4100"/>
              <a:t>Coagulation quick overview</a:t>
            </a:r>
            <a:endParaRPr lang="en-US" sz="4100" dirty="0"/>
          </a:p>
        </p:txBody>
      </p:sp>
      <p:sp>
        <p:nvSpPr>
          <p:cNvPr id="3" name="Content Placeholder 2">
            <a:extLst>
              <a:ext uri="{FF2B5EF4-FFF2-40B4-BE49-F238E27FC236}">
                <a16:creationId xmlns:a16="http://schemas.microsoft.com/office/drawing/2014/main" id="{F6AFABBC-3A79-44A4-ACEF-70A79A210CC2}"/>
              </a:ext>
            </a:extLst>
          </p:cNvPr>
          <p:cNvSpPr>
            <a:spLocks noGrp="1"/>
          </p:cNvSpPr>
          <p:nvPr>
            <p:ph idx="1"/>
          </p:nvPr>
        </p:nvSpPr>
        <p:spPr>
          <a:xfrm>
            <a:off x="838200" y="1844675"/>
            <a:ext cx="10515600" cy="4351338"/>
          </a:xfrm>
        </p:spPr>
        <p:txBody>
          <a:bodyPr>
            <a:normAutofit fontScale="92500"/>
          </a:bodyPr>
          <a:lstStyle/>
          <a:p>
            <a:pPr marL="0" indent="0">
              <a:buNone/>
            </a:pPr>
            <a:r>
              <a:rPr lang="en-US" sz="2100" dirty="0"/>
              <a:t>Propagation:</a:t>
            </a:r>
          </a:p>
          <a:p>
            <a:r>
              <a:rPr lang="en-US" sz="2100" dirty="0"/>
              <a:t>This phase occurs on the surface of the platelets</a:t>
            </a:r>
          </a:p>
          <a:p>
            <a:r>
              <a:rPr lang="en-US" sz="2100" dirty="0"/>
              <a:t>Platelets are activated → express ligands → promote cell-cell interactions → platelet aggregation</a:t>
            </a:r>
          </a:p>
          <a:p>
            <a:r>
              <a:rPr lang="en-US" sz="2100" dirty="0" err="1"/>
              <a:t>IXa</a:t>
            </a:r>
            <a:r>
              <a:rPr lang="en-US" sz="2100" dirty="0"/>
              <a:t> generated by TF-</a:t>
            </a:r>
            <a:r>
              <a:rPr lang="en-US" sz="2100" dirty="0" err="1"/>
              <a:t>VIIa</a:t>
            </a:r>
            <a:r>
              <a:rPr lang="en-US" sz="2100" dirty="0"/>
              <a:t> (generated in initiation phase) can bind to </a:t>
            </a:r>
            <a:r>
              <a:rPr lang="en-US" sz="2100" dirty="0" err="1"/>
              <a:t>VIIIa</a:t>
            </a:r>
            <a:r>
              <a:rPr lang="en-US" sz="2100" dirty="0"/>
              <a:t> (generated in amplification phase) on the platelet surface</a:t>
            </a:r>
          </a:p>
          <a:p>
            <a:r>
              <a:rPr lang="en-US" sz="2100" dirty="0" err="1"/>
              <a:t>XIa</a:t>
            </a:r>
            <a:r>
              <a:rPr lang="en-US" sz="2100" dirty="0"/>
              <a:t> cleaves additional IX and activates it</a:t>
            </a:r>
          </a:p>
          <a:p>
            <a:r>
              <a:rPr lang="en-US" sz="2100" dirty="0"/>
              <a:t>Once the intrinsic </a:t>
            </a:r>
            <a:r>
              <a:rPr lang="en-US" sz="2100" dirty="0" err="1"/>
              <a:t>tenase</a:t>
            </a:r>
            <a:r>
              <a:rPr lang="en-US" sz="2100" dirty="0"/>
              <a:t> complex (</a:t>
            </a:r>
            <a:r>
              <a:rPr lang="en-US" sz="2100" dirty="0" err="1"/>
              <a:t>IXa+VIIIa</a:t>
            </a:r>
            <a:r>
              <a:rPr lang="en-US" sz="2100" dirty="0"/>
              <a:t>) forms on the platelet membrane, it rapidly begins to generate </a:t>
            </a:r>
            <a:r>
              <a:rPr lang="en-US" sz="2100" dirty="0" err="1"/>
              <a:t>Xa</a:t>
            </a:r>
            <a:r>
              <a:rPr lang="en-US" sz="2100" dirty="0"/>
              <a:t> on the platelet. In this phase, </a:t>
            </a:r>
            <a:r>
              <a:rPr lang="en-US" sz="2100" dirty="0" err="1"/>
              <a:t>Xa</a:t>
            </a:r>
            <a:r>
              <a:rPr lang="en-US" sz="2100" dirty="0"/>
              <a:t> is not inhibited since platelets do not express AT-HSPG.</a:t>
            </a:r>
          </a:p>
          <a:p>
            <a:r>
              <a:rPr lang="en-US" sz="2100" dirty="0" err="1"/>
              <a:t>Xa</a:t>
            </a:r>
            <a:r>
              <a:rPr lang="en-US" sz="2100" dirty="0"/>
              <a:t> rapidly binds to </a:t>
            </a:r>
            <a:r>
              <a:rPr lang="en-US" sz="2100" dirty="0" err="1"/>
              <a:t>Va</a:t>
            </a:r>
            <a:r>
              <a:rPr lang="en-US" sz="2100" dirty="0"/>
              <a:t> (generated by </a:t>
            </a:r>
            <a:r>
              <a:rPr lang="en-US" sz="2100" dirty="0" err="1"/>
              <a:t>IIa</a:t>
            </a:r>
            <a:r>
              <a:rPr lang="en-US" sz="2100" dirty="0"/>
              <a:t> in the amplification phase) and cleaves II to </a:t>
            </a:r>
            <a:r>
              <a:rPr lang="en-US" sz="2100" dirty="0" err="1"/>
              <a:t>IIa</a:t>
            </a:r>
            <a:r>
              <a:rPr lang="en-US" sz="2100" dirty="0"/>
              <a:t>.</a:t>
            </a:r>
          </a:p>
          <a:p>
            <a:r>
              <a:rPr lang="en-US" sz="2100" dirty="0"/>
              <a:t>This prothrombinase activity results in a burst of thrombin</a:t>
            </a:r>
          </a:p>
          <a:p>
            <a:r>
              <a:rPr lang="en-US" sz="2100" dirty="0"/>
              <a:t>When enough </a:t>
            </a:r>
            <a:r>
              <a:rPr lang="en-US" sz="2100" dirty="0" err="1"/>
              <a:t>IIa</a:t>
            </a:r>
            <a:r>
              <a:rPr lang="en-US" sz="2100" dirty="0"/>
              <a:t> is generated with enough speed to cleave Fibrinogen, a clot forms</a:t>
            </a:r>
          </a:p>
          <a:p>
            <a:pPr marL="0" indent="0">
              <a:buNone/>
            </a:pPr>
            <a:endParaRPr lang="en-US" dirty="0"/>
          </a:p>
        </p:txBody>
      </p:sp>
      <p:pic>
        <p:nvPicPr>
          <p:cNvPr id="4098" name="Picture 2">
            <a:extLst>
              <a:ext uri="{FF2B5EF4-FFF2-40B4-BE49-F238E27FC236}">
                <a16:creationId xmlns:a16="http://schemas.microsoft.com/office/drawing/2014/main" id="{D2A31410-F611-4AE5-A395-BFE5455083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112" t="44526" r="30651" b="21898"/>
          <a:stretch/>
        </p:blipFill>
        <p:spPr bwMode="auto">
          <a:xfrm>
            <a:off x="8353425" y="346075"/>
            <a:ext cx="2847975" cy="2201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508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FECAA-B2CF-4377-BCEC-440CA7C8B3D2}"/>
              </a:ext>
            </a:extLst>
          </p:cNvPr>
          <p:cNvSpPr>
            <a:spLocks noGrp="1"/>
          </p:cNvSpPr>
          <p:nvPr>
            <p:ph type="title"/>
          </p:nvPr>
        </p:nvSpPr>
        <p:spPr/>
        <p:txBody>
          <a:bodyPr>
            <a:normAutofit/>
          </a:bodyPr>
          <a:lstStyle/>
          <a:p>
            <a:r>
              <a:rPr lang="en-US" sz="4100" b="1"/>
              <a:t>Domain 1—Defining populations at risk</a:t>
            </a:r>
            <a:endParaRPr lang="en-US" sz="4100" b="1" dirty="0"/>
          </a:p>
        </p:txBody>
      </p:sp>
      <p:sp>
        <p:nvSpPr>
          <p:cNvPr id="3" name="Content Placeholder 2">
            <a:extLst>
              <a:ext uri="{FF2B5EF4-FFF2-40B4-BE49-F238E27FC236}">
                <a16:creationId xmlns:a16="http://schemas.microsoft.com/office/drawing/2014/main" id="{4313C6CC-B1DC-41E4-A282-190B78879EAF}"/>
              </a:ext>
            </a:extLst>
          </p:cNvPr>
          <p:cNvSpPr>
            <a:spLocks noGrp="1"/>
          </p:cNvSpPr>
          <p:nvPr>
            <p:ph idx="1"/>
          </p:nvPr>
        </p:nvSpPr>
        <p:spPr/>
        <p:txBody>
          <a:bodyPr/>
          <a:lstStyle/>
          <a:p>
            <a:pPr algn="l"/>
            <a:r>
              <a:rPr lang="en-US" sz="1800" b="0" i="0" u="none" strike="noStrike" baseline="0">
                <a:latin typeface="Lato-Regular"/>
              </a:rPr>
              <a:t>The goal of Domain 1: </a:t>
            </a:r>
          </a:p>
          <a:p>
            <a:pPr lvl="1"/>
            <a:r>
              <a:rPr lang="en-US" sz="1400" b="0" i="0" u="none" strike="noStrike" baseline="0">
                <a:latin typeface="Lato-Regular"/>
              </a:rPr>
              <a:t>to explore the association between disease and thrombosis in a number of conditions identified as potential risk factors in the current veterinary literature</a:t>
            </a:r>
          </a:p>
          <a:p>
            <a:pPr lvl="1"/>
            <a:r>
              <a:rPr lang="en-US" sz="1400" b="0" i="0" u="none" strike="noStrike" baseline="0">
                <a:latin typeface="Lato-Regular"/>
              </a:rPr>
              <a:t>to provide the basis for recommendations on prescribing documented in the subsequent domains. </a:t>
            </a:r>
          </a:p>
          <a:p>
            <a:pPr lvl="1"/>
            <a:endParaRPr lang="en-US" sz="1400">
              <a:latin typeface="Lato-Regular"/>
            </a:endParaRPr>
          </a:p>
          <a:p>
            <a:pPr marL="457200" lvl="1" indent="0">
              <a:buNone/>
            </a:pPr>
            <a:endParaRPr lang="en-US" sz="1400" b="0" i="0" u="none" strike="noStrike" baseline="0">
              <a:latin typeface="Lato-Regular"/>
            </a:endParaRPr>
          </a:p>
          <a:p>
            <a:pPr marL="457200" lvl="1" indent="0">
              <a:buNone/>
            </a:pPr>
            <a:endParaRPr lang="en-US" sz="1400" b="0" i="0" u="none" strike="noStrike" baseline="0" dirty="0">
              <a:latin typeface="Lato-Regular"/>
            </a:endParaRPr>
          </a:p>
        </p:txBody>
      </p:sp>
    </p:spTree>
    <p:extLst>
      <p:ext uri="{BB962C8B-B14F-4D97-AF65-F5344CB8AC3E}">
        <p14:creationId xmlns:p14="http://schemas.microsoft.com/office/powerpoint/2010/main" val="315918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E6B1B-66EC-4F13-8FCF-601A1C358584}"/>
              </a:ext>
            </a:extLst>
          </p:cNvPr>
          <p:cNvSpPr>
            <a:spLocks noGrp="1"/>
          </p:cNvSpPr>
          <p:nvPr>
            <p:ph type="title"/>
          </p:nvPr>
        </p:nvSpPr>
        <p:spPr/>
        <p:txBody>
          <a:bodyPr>
            <a:normAutofit fontScale="90000"/>
          </a:bodyPr>
          <a:lstStyle/>
          <a:p>
            <a:br>
              <a:rPr lang="en-US" dirty="0"/>
            </a:br>
            <a:r>
              <a:rPr lang="en-US" b="1" dirty="0">
                <a:latin typeface="+mn-lt"/>
              </a:rPr>
              <a:t>IMHA </a:t>
            </a:r>
            <a:r>
              <a:rPr lang="en-US" sz="4400" b="1" i="0" u="none" strike="noStrike" baseline="0" dirty="0">
                <a:latin typeface="+mn-lt"/>
              </a:rPr>
              <a:t>(dogs only)</a:t>
            </a:r>
            <a:br>
              <a:rPr lang="en-US" sz="4400" b="0" i="0" u="none" strike="noStrike" baseline="0" dirty="0">
                <a:latin typeface="Lato-Regular"/>
              </a:rPr>
            </a:br>
            <a:endParaRPr lang="en-US" dirty="0"/>
          </a:p>
        </p:txBody>
      </p:sp>
      <p:sp>
        <p:nvSpPr>
          <p:cNvPr id="3" name="Content Placeholder 2">
            <a:extLst>
              <a:ext uri="{FF2B5EF4-FFF2-40B4-BE49-F238E27FC236}">
                <a16:creationId xmlns:a16="http://schemas.microsoft.com/office/drawing/2014/main" id="{FE5D5E7A-08ED-423D-B850-2F19BBFC4FB6}"/>
              </a:ext>
            </a:extLst>
          </p:cNvPr>
          <p:cNvSpPr>
            <a:spLocks noGrp="1"/>
          </p:cNvSpPr>
          <p:nvPr>
            <p:ph idx="1"/>
          </p:nvPr>
        </p:nvSpPr>
        <p:spPr/>
        <p:txBody>
          <a:bodyPr>
            <a:normAutofit/>
          </a:bodyPr>
          <a:lstStyle/>
          <a:p>
            <a:pPr marL="0" indent="0" algn="l">
              <a:buNone/>
            </a:pPr>
            <a:r>
              <a:rPr lang="en-US" sz="1800" b="1" i="0" u="none" strike="noStrike" baseline="0" dirty="0">
                <a:latin typeface="Lato-Bold"/>
              </a:rPr>
              <a:t>a. </a:t>
            </a:r>
            <a:r>
              <a:rPr lang="en-US" sz="1800" b="0" i="0" u="none" strike="noStrike" baseline="0" dirty="0">
                <a:latin typeface="Lato-Regular"/>
              </a:rPr>
              <a:t>Immune-mediated hemolytic anemia (IMHA) is strongly associated with the development of thrombosis in dogs</a:t>
            </a:r>
          </a:p>
          <a:p>
            <a:pPr marL="0" indent="0" algn="l">
              <a:buNone/>
            </a:pPr>
            <a:r>
              <a:rPr lang="en-US" sz="1800" b="1" i="0" u="none" strike="noStrike" baseline="0" dirty="0">
                <a:latin typeface="Lato-Bold"/>
              </a:rPr>
              <a:t>b. </a:t>
            </a:r>
            <a:r>
              <a:rPr lang="en-US" sz="1800" b="0" i="0" u="none" strike="noStrike" baseline="0" dirty="0">
                <a:latin typeface="Lato-Regular"/>
              </a:rPr>
              <a:t>We </a:t>
            </a:r>
            <a:r>
              <a:rPr lang="en-US" sz="1600" b="0" i="0" u="none" strike="noStrike" baseline="0" dirty="0">
                <a:latin typeface="Lato-Regular"/>
              </a:rPr>
              <a:t>recommend</a:t>
            </a:r>
            <a:r>
              <a:rPr lang="en-US" sz="1800" b="0" i="0" u="none" strike="noStrike" baseline="0" dirty="0">
                <a:latin typeface="Lato-Regular"/>
              </a:rPr>
              <a:t> antithrombotic therapy for dogs with IMHA</a:t>
            </a:r>
          </a:p>
          <a:p>
            <a:pPr marL="0" indent="0" algn="l">
              <a:buNone/>
            </a:pPr>
            <a:endParaRPr lang="en-US" sz="1800" dirty="0">
              <a:latin typeface="Lato-Regular"/>
            </a:endParaRPr>
          </a:p>
          <a:p>
            <a:pPr marL="0" indent="0" algn="l">
              <a:buNone/>
            </a:pPr>
            <a:r>
              <a:rPr lang="en-US" sz="2000" dirty="0"/>
              <a:t>MOA: </a:t>
            </a:r>
            <a:endParaRPr lang="en-US" sz="2000" dirty="0">
              <a:latin typeface="Lato-Regular"/>
            </a:endParaRPr>
          </a:p>
          <a:p>
            <a:pPr algn="l"/>
            <a:r>
              <a:rPr lang="en-US" sz="1800" dirty="0">
                <a:latin typeface="Lato-Regular"/>
              </a:rPr>
              <a:t>I</a:t>
            </a:r>
            <a:r>
              <a:rPr lang="en-US" sz="1800" b="0" i="0" u="none" strike="noStrike" baseline="0" dirty="0">
                <a:latin typeface="Lato-Regular"/>
              </a:rPr>
              <a:t>ncreased TF </a:t>
            </a:r>
            <a:r>
              <a:rPr lang="fr-FR" sz="1800" b="0" i="0" u="none" strike="noStrike" baseline="0" dirty="0">
                <a:latin typeface="Lato-Regular"/>
              </a:rPr>
              <a:t>expression</a:t>
            </a:r>
          </a:p>
          <a:p>
            <a:pPr algn="l"/>
            <a:r>
              <a:rPr lang="fr-FR" sz="1800" b="0" i="0" u="none" strike="noStrike" baseline="0" dirty="0">
                <a:latin typeface="Lato-Regular"/>
              </a:rPr>
              <a:t>Platelet activation</a:t>
            </a:r>
          </a:p>
          <a:p>
            <a:pPr algn="l"/>
            <a:r>
              <a:rPr lang="fr-FR" sz="1800" b="0" i="0" u="none" strike="noStrike" baseline="0" dirty="0">
                <a:latin typeface="Lato-Regular"/>
              </a:rPr>
              <a:t>Procoagulant microparticules</a:t>
            </a:r>
            <a:r>
              <a:rPr lang="fr-FR" sz="1800" dirty="0">
                <a:latin typeface="Lato-Regular"/>
              </a:rPr>
              <a:t> </a:t>
            </a:r>
            <a:r>
              <a:rPr lang="en-US" sz="1800" b="0" i="0" u="none" strike="noStrike" baseline="0" dirty="0">
                <a:latin typeface="Lato-Regular"/>
              </a:rPr>
              <a:t>and neutrophil extracellular traps</a:t>
            </a:r>
          </a:p>
        </p:txBody>
      </p:sp>
    </p:spTree>
    <p:extLst>
      <p:ext uri="{BB962C8B-B14F-4D97-AF65-F5344CB8AC3E}">
        <p14:creationId xmlns:p14="http://schemas.microsoft.com/office/powerpoint/2010/main" val="4107816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0197E-4CD7-4081-B1E3-1826F7A0FF16}"/>
              </a:ext>
            </a:extLst>
          </p:cNvPr>
          <p:cNvSpPr>
            <a:spLocks noGrp="1"/>
          </p:cNvSpPr>
          <p:nvPr>
            <p:ph type="title"/>
          </p:nvPr>
        </p:nvSpPr>
        <p:spPr>
          <a:xfrm>
            <a:off x="838200" y="346075"/>
            <a:ext cx="10515600" cy="1325563"/>
          </a:xfrm>
        </p:spPr>
        <p:txBody>
          <a:bodyPr>
            <a:normAutofit/>
          </a:bodyPr>
          <a:lstStyle/>
          <a:p>
            <a:r>
              <a:rPr lang="en-US" sz="4100" b="1" dirty="0">
                <a:latin typeface="Calibri" panose="020F0502020204030204" pitchFamily="34" charset="0"/>
                <a:cs typeface="Calibri" panose="020F0502020204030204" pitchFamily="34" charset="0"/>
              </a:rPr>
              <a:t>PLN</a:t>
            </a:r>
          </a:p>
        </p:txBody>
      </p:sp>
      <p:sp>
        <p:nvSpPr>
          <p:cNvPr id="3" name="Content Placeholder 2">
            <a:extLst>
              <a:ext uri="{FF2B5EF4-FFF2-40B4-BE49-F238E27FC236}">
                <a16:creationId xmlns:a16="http://schemas.microsoft.com/office/drawing/2014/main" id="{5AA2866C-8BDE-4DA8-8F50-9E14AF99ACEB}"/>
              </a:ext>
            </a:extLst>
          </p:cNvPr>
          <p:cNvSpPr>
            <a:spLocks noGrp="1"/>
          </p:cNvSpPr>
          <p:nvPr>
            <p:ph idx="1"/>
          </p:nvPr>
        </p:nvSpPr>
        <p:spPr/>
        <p:txBody>
          <a:bodyPr/>
          <a:lstStyle/>
          <a:p>
            <a:pPr marL="0" indent="0" algn="l">
              <a:buNone/>
            </a:pPr>
            <a:r>
              <a:rPr lang="en-US" sz="1800" b="1" i="0" u="none" strike="noStrike" baseline="0" dirty="0">
                <a:latin typeface="Lato-Bold"/>
              </a:rPr>
              <a:t>a. </a:t>
            </a:r>
            <a:r>
              <a:rPr lang="en-US" sz="1800" b="0" i="0" u="none" strike="noStrike" baseline="0" dirty="0">
                <a:latin typeface="Lato-Regular"/>
              </a:rPr>
              <a:t>PLN is associated with the development of thrombosis in dogs.</a:t>
            </a:r>
          </a:p>
          <a:p>
            <a:pPr marL="0" indent="0" algn="l">
              <a:buNone/>
            </a:pPr>
            <a:r>
              <a:rPr lang="en-US" sz="1800" b="1" i="0" u="none" strike="noStrike" baseline="0" dirty="0">
                <a:latin typeface="Lato-Bold"/>
              </a:rPr>
              <a:t>b. </a:t>
            </a:r>
            <a:r>
              <a:rPr lang="en-US" sz="1800" b="0" i="0" u="none" strike="noStrike" baseline="0" dirty="0">
                <a:latin typeface="Lato-Regular"/>
              </a:rPr>
              <a:t>We recommend antithrombotic therapy for dogs with PLN.</a:t>
            </a:r>
          </a:p>
          <a:p>
            <a:pPr algn="l"/>
            <a:endParaRPr lang="en-US" sz="1800" dirty="0">
              <a:latin typeface="Lato-Regular"/>
            </a:endParaRPr>
          </a:p>
          <a:p>
            <a:pPr algn="l"/>
            <a:r>
              <a:rPr lang="en-US" sz="1800" b="0" i="0" u="none" strike="noStrike" baseline="0" dirty="0">
                <a:latin typeface="Lato-Regular"/>
              </a:rPr>
              <a:t>22 studies reviewed, 15 studies (ranging from LOE 2–5, Fair) support an association between PLN and thrombosis</a:t>
            </a:r>
          </a:p>
          <a:p>
            <a:pPr algn="l"/>
            <a:r>
              <a:rPr lang="en-US" sz="1800" b="0" i="0" u="none" strike="noStrike" baseline="0" dirty="0">
                <a:latin typeface="Lato-Regular"/>
              </a:rPr>
              <a:t>Because of the lack of control groups in the majority of these publications, a clear cause and effect relationship between PLN and the development of thrombosis cannot be established</a:t>
            </a:r>
          </a:p>
          <a:p>
            <a:pPr algn="l"/>
            <a:r>
              <a:rPr lang="en-US" sz="1800" b="0" i="0" u="none" strike="noStrike" baseline="0" dirty="0">
                <a:latin typeface="Lato-Regular"/>
              </a:rPr>
              <a:t>Studies support hypercoagulable changes in this patient population</a:t>
            </a:r>
            <a:endParaRPr lang="en-US" dirty="0"/>
          </a:p>
        </p:txBody>
      </p:sp>
    </p:spTree>
    <p:extLst>
      <p:ext uri="{BB962C8B-B14F-4D97-AF65-F5344CB8AC3E}">
        <p14:creationId xmlns:p14="http://schemas.microsoft.com/office/powerpoint/2010/main" val="39373210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1705</TotalTime>
  <Words>4718</Words>
  <Application>Microsoft Office PowerPoint</Application>
  <PresentationFormat>Widescreen</PresentationFormat>
  <Paragraphs>413</Paragraphs>
  <Slides>52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Arial</vt:lpstr>
      <vt:lpstr>Calibri</vt:lpstr>
      <vt:lpstr>Calibri Light</vt:lpstr>
      <vt:lpstr>Lato-Bold</vt:lpstr>
      <vt:lpstr>Lato-Regular</vt:lpstr>
      <vt:lpstr>STIXMath-Italic</vt:lpstr>
      <vt:lpstr>Symbol</vt:lpstr>
      <vt:lpstr>Univers</vt:lpstr>
      <vt:lpstr>Office Theme</vt:lpstr>
      <vt:lpstr>Consensus on the Rational Use of Antithrombotics in Veterinary Critical Care</vt:lpstr>
      <vt:lpstr>Coagulation quick overview</vt:lpstr>
      <vt:lpstr>Coagulation quick overview</vt:lpstr>
      <vt:lpstr>Coagulation quick overview</vt:lpstr>
      <vt:lpstr>Coagulation quick overview</vt:lpstr>
      <vt:lpstr>Coagulation quick overview</vt:lpstr>
      <vt:lpstr>Domain 1—Defining populations at risk</vt:lpstr>
      <vt:lpstr> IMHA (dogs only) </vt:lpstr>
      <vt:lpstr>PLN</vt:lpstr>
      <vt:lpstr> Pancreatitis (dogs only) </vt:lpstr>
      <vt:lpstr>Steroid administration</vt:lpstr>
      <vt:lpstr>Hyperadrenocorticism</vt:lpstr>
      <vt:lpstr>Cancer</vt:lpstr>
      <vt:lpstr>Sepsis</vt:lpstr>
      <vt:lpstr>Cerebrovascular disease</vt:lpstr>
      <vt:lpstr>Cardiac disease in dogs and cats:</vt:lpstr>
      <vt:lpstr>In summary</vt:lpstr>
      <vt:lpstr>Domain 2—Defining rational therapeutic usage</vt:lpstr>
      <vt:lpstr>Antithrombotic agents in VTE</vt:lpstr>
      <vt:lpstr>Antithrombotic agents in ATE</vt:lpstr>
      <vt:lpstr>Clopidogrel versus aspirin in animals at risk of thrombosis</vt:lpstr>
      <vt:lpstr>Novel antithrombotic agents in animals at risk of thrombosis</vt:lpstr>
      <vt:lpstr>LMWH versus UFH in animals at risk of thrombosis</vt:lpstr>
      <vt:lpstr>Direct Xa inhibitor in animals at risk of thrombosis</vt:lpstr>
      <vt:lpstr>Direct Xa inhibitors versus LMWH on outcome</vt:lpstr>
      <vt:lpstr>UFH versus warfarin on outcome in dogs</vt:lpstr>
      <vt:lpstr>Combination therapy for venous thrombosis on outcome</vt:lpstr>
      <vt:lpstr>Combination therapy for VTE on outcome</vt:lpstr>
      <vt:lpstr>Combination therapy on ATE on outcome</vt:lpstr>
      <vt:lpstr>Domain 3—Defining antithrombotic protocols</vt:lpstr>
      <vt:lpstr>Aspirin therapy</vt:lpstr>
      <vt:lpstr>Clopidogrel therapy</vt:lpstr>
      <vt:lpstr>Warfarin therapy</vt:lpstr>
      <vt:lpstr>UFH</vt:lpstr>
      <vt:lpstr>Dalteparin therapy</vt:lpstr>
      <vt:lpstr>Enoxaparin therapy</vt:lpstr>
      <vt:lpstr>Fondaparinux therapy</vt:lpstr>
      <vt:lpstr>Rivaroxaban therapy</vt:lpstr>
      <vt:lpstr>Domain 4—Refining and monitoring antithrombotic therapies</vt:lpstr>
      <vt:lpstr>Aspirin monitoring</vt:lpstr>
      <vt:lpstr>Clopidogrel monitoring</vt:lpstr>
      <vt:lpstr>UFH monitoring</vt:lpstr>
      <vt:lpstr>Low molecular weight heparin monitoring</vt:lpstr>
      <vt:lpstr>Domain 5—Discontinuation of therapy</vt:lpstr>
      <vt:lpstr>Discontinuation of therapy for invasive procedures</vt:lpstr>
      <vt:lpstr>Discontinuation antiplatelet agents before surgery</vt:lpstr>
      <vt:lpstr>Discontinuation of heparins before surgery</vt:lpstr>
      <vt:lpstr>Restarting antithrombotic therapy following surgery</vt:lpstr>
      <vt:lpstr>Discontinuing antithrombotic agents following dissolution of venous and arterial clots</vt:lpstr>
      <vt:lpstr>Abrupt versus tapered discontinuation of unfractionated heparin</vt:lpstr>
      <vt:lpstr>Abrupt versus tapered discontinuation of oral Xa inhibitors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CURATIVE INITIATIVE</dc:title>
  <dc:creator>Tomas Boullhesen Williams</dc:creator>
  <cp:lastModifiedBy>Tomas Boullhesen Williams</cp:lastModifiedBy>
  <cp:revision>36</cp:revision>
  <dcterms:created xsi:type="dcterms:W3CDTF">2020-10-14T14:32:45Z</dcterms:created>
  <dcterms:modified xsi:type="dcterms:W3CDTF">2020-10-17T13:46:39Z</dcterms:modified>
</cp:coreProperties>
</file>