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7" r:id="rId4"/>
    <p:sldId id="288" r:id="rId5"/>
    <p:sldId id="258" r:id="rId6"/>
    <p:sldId id="293" r:id="rId7"/>
    <p:sldId id="289" r:id="rId8"/>
    <p:sldId id="260" r:id="rId9"/>
    <p:sldId id="261" r:id="rId10"/>
    <p:sldId id="262" r:id="rId11"/>
    <p:sldId id="290" r:id="rId12"/>
    <p:sldId id="263" r:id="rId13"/>
    <p:sldId id="265" r:id="rId14"/>
    <p:sldId id="266" r:id="rId15"/>
    <p:sldId id="267" r:id="rId16"/>
    <p:sldId id="292" r:id="rId17"/>
    <p:sldId id="268" r:id="rId18"/>
    <p:sldId id="270" r:id="rId19"/>
    <p:sldId id="294" r:id="rId20"/>
    <p:sldId id="271" r:id="rId21"/>
    <p:sldId id="274" r:id="rId22"/>
    <p:sldId id="296" r:id="rId23"/>
    <p:sldId id="275" r:id="rId24"/>
    <p:sldId id="278" r:id="rId25"/>
    <p:sldId id="276" r:id="rId26"/>
    <p:sldId id="277" r:id="rId27"/>
    <p:sldId id="279" r:id="rId28"/>
    <p:sldId id="280" r:id="rId29"/>
    <p:sldId id="281" r:id="rId30"/>
    <p:sldId id="272" r:id="rId31"/>
    <p:sldId id="273" r:id="rId32"/>
    <p:sldId id="295" r:id="rId33"/>
    <p:sldId id="284" r:id="rId34"/>
    <p:sldId id="285" r:id="rId35"/>
    <p:sldId id="291" r:id="rId3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9DF22-00B1-4855-8CC3-E472006C9C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3ADF05-C787-4900-B764-191413D910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06897-29B2-4490-9A97-17D10A2C6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2DD48-4B2F-403B-902D-726D2F625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83455-3F97-4F1F-8F37-E4B678B3C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3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A623C-265D-45FF-9E81-069279114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5825EF-CF42-4DCD-8CE1-8574A55DC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D92C6-CF51-4901-A401-9AE2FA9B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BE3E5-4095-402F-A609-EB666A9D4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C77CF5-C3CB-4631-8376-129AF28C2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2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71535C-D4B7-4DAE-95DE-A7293B0664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2B2CE7-700E-4456-9591-FA7941C20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56FB9-37BD-4148-ADB9-C1D0092C2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BB5B4-62A9-4750-82B4-33FD7DAC8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A15A0-56C3-437C-B0A9-D9D31556D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40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2CB1A-0AE2-47B7-8E4F-7EEF308FF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80E5B-9805-4A8B-839D-16867C155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CF743-25E6-41E8-9626-3C8F75769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E43B9-5099-4449-89D0-1CC02C810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3B06A-1A4C-447E-8787-A16D2CB5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106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29A01-E729-4F02-B842-21FA09BA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2B5D5-66D3-4881-88E1-0E557F4B7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F721A-9972-47E4-8740-F49E586F3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3230A1-99F7-4534-BE9B-54FB1C8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981A4-1664-4C53-B3AE-FAFB8F9E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74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F6349-B981-4D6D-8CF8-0EB6204D7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2C2AD-2A86-43B2-AC41-605D60262F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95963-A702-47BF-9BD8-4D0FD33BF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799FC-0A6B-491D-8215-31264D77A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B19A8A-14AD-41BF-A69D-DEFCEAC7C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D0B39E-ACEC-4D54-ABED-1EB65D0F8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6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7EAB4-F6FC-45C6-B343-D6A755F2D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743EA-097D-43B4-B8D5-C17D6F471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FD79AA-1EBF-4CAC-872A-3901CC02E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042D89-16FA-4545-A376-CD5457E9D4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DE2C5C-4DEE-4F5D-911F-85622EFA8C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ABA0B8-9CD0-4D6C-9AEF-51B3BF6C6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DFDFF8-0E69-4B64-BAD8-66895CA2B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9F6CA9-93EE-4F32-8AD2-524B2CD68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16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F0D8C-D4BD-4062-9372-FA0D2378A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C77C4E-C1EE-4253-80FC-8ACE60455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B47699-7D6E-4DA4-95BC-4E487888E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54D683-4C9D-46DF-8833-CF1D41F98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8DAFA0-DC6B-4DB9-86C0-9FA0A6F3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FE1B67-C531-44F4-8A06-ED3B64920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53DC7-06E5-484D-8A88-2B9D7C592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49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ABBC1-4CBB-41EF-B360-629E90EBE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D1F89-F50C-43C2-AB1A-E3709E056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36E421-5A9B-47F6-8B2C-DFEBA5277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94BCB5-A4EB-4BB6-90B2-7C1895CB9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3A3244-26D0-4F57-94F0-91BAD6FAD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4E5EB-3BA9-4399-92D3-A5CDF7919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18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D8046-DD4E-4054-AE33-6C27D01CC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7F0596-6447-497D-9403-9C4600E6D8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EDDD92-431A-48B9-AFB4-F73CE7D74E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0E16F-DFB7-4C3C-9D28-762D6ED00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A80A6-613E-4E00-A05A-966B3E34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D902CD-FCD7-425D-BC89-708E160E9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6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A53BB1-FC07-49D2-9D1B-5A33C105C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4EA8E-3BBD-47BA-96FA-913BE25C8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CA524-26FC-4038-B3E5-E4EA99CC89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5F67D-9DE6-4E67-B379-E95F46C815A1}" type="datetimeFigureOut">
              <a:rPr lang="en-US" smtClean="0"/>
              <a:t>6/16/2020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FE52F-2CCD-47C7-B166-AC4325A7B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E034A-E259-44A4-BD7D-425747422A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E37FE-3819-4E6C-8E1F-B2F4AEDD3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91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8EB7C94-76B5-48C9-AB03-492FE266F1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34231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Dr. Williams</a:t>
            </a:r>
          </a:p>
          <a:p>
            <a:endParaRPr lang="en-US" dirty="0">
              <a:solidFill>
                <a:srgbClr val="00B050"/>
              </a:solidFill>
            </a:endParaRPr>
          </a:p>
          <a:p>
            <a:r>
              <a:rPr lang="en-US" dirty="0">
                <a:solidFill>
                  <a:srgbClr val="00B050"/>
                </a:solidFill>
              </a:rPr>
              <a:t>Cornell University</a:t>
            </a:r>
          </a:p>
          <a:p>
            <a:r>
              <a:rPr lang="en-US" dirty="0">
                <a:solidFill>
                  <a:srgbClr val="00B050"/>
                </a:solidFill>
              </a:rPr>
              <a:t>June 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D3383D-CF8E-415C-B5B6-1EA416335058}"/>
              </a:ext>
            </a:extLst>
          </p:cNvPr>
          <p:cNvSpPr/>
          <p:nvPr/>
        </p:nvSpPr>
        <p:spPr>
          <a:xfrm>
            <a:off x="1289891" y="2105561"/>
            <a:ext cx="96122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4000" dirty="0" err="1">
                <a:solidFill>
                  <a:schemeClr val="bg1"/>
                </a:solidFill>
              </a:rPr>
              <a:t>Critical</a:t>
            </a:r>
            <a:r>
              <a:rPr lang="es-AR" sz="4000" dirty="0">
                <a:solidFill>
                  <a:schemeClr val="bg1"/>
                </a:solidFill>
              </a:rPr>
              <a:t> </a:t>
            </a:r>
            <a:r>
              <a:rPr lang="es-AR" sz="4000" dirty="0" err="1">
                <a:solidFill>
                  <a:schemeClr val="bg1"/>
                </a:solidFill>
              </a:rPr>
              <a:t>illness-related</a:t>
            </a:r>
            <a:r>
              <a:rPr lang="es-AR" sz="4000" dirty="0">
                <a:solidFill>
                  <a:schemeClr val="bg1"/>
                </a:solidFill>
              </a:rPr>
              <a:t> </a:t>
            </a:r>
            <a:r>
              <a:rPr lang="es-AR" sz="4000" dirty="0" err="1">
                <a:solidFill>
                  <a:schemeClr val="bg1"/>
                </a:solidFill>
              </a:rPr>
              <a:t>corticosteroid</a:t>
            </a:r>
            <a:r>
              <a:rPr lang="es-AR" sz="4000" dirty="0">
                <a:solidFill>
                  <a:schemeClr val="bg1"/>
                </a:solidFill>
              </a:rPr>
              <a:t> </a:t>
            </a:r>
            <a:r>
              <a:rPr lang="es-AR" sz="4000" dirty="0" err="1">
                <a:solidFill>
                  <a:schemeClr val="bg1"/>
                </a:solidFill>
              </a:rPr>
              <a:t>insufficiency</a:t>
            </a:r>
            <a:r>
              <a:rPr lang="es-AR" sz="4000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AE064-48D5-43D7-BDB5-4AD1153A3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Mechanisms for development: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49EAD-1ACB-4380-AC50-3E8FF1324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888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1. Proinflammatory cytokine mediated inhibition of CRH and ACTH secretion</a:t>
            </a:r>
          </a:p>
          <a:p>
            <a:pPr marL="0" indent="0">
              <a:buNone/>
            </a:pP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 Cytokine mediated steroid receptor dysfunction and reduction</a:t>
            </a:r>
          </a:p>
          <a:p>
            <a:pPr marL="0" indent="0">
              <a:buNone/>
            </a:pP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3. </a:t>
            </a:r>
            <a:r>
              <a:rPr lang="en-US" dirty="0" err="1">
                <a:solidFill>
                  <a:schemeClr val="bg1"/>
                </a:solidFill>
              </a:rPr>
              <a:t>Corticostatin</a:t>
            </a:r>
            <a:r>
              <a:rPr lang="en-US" dirty="0">
                <a:solidFill>
                  <a:schemeClr val="bg1"/>
                </a:solidFill>
              </a:rPr>
              <a:t>-mediated ACTH receptor antagonism</a:t>
            </a:r>
          </a:p>
          <a:p>
            <a:endParaRPr lang="en-US" dirty="0"/>
          </a:p>
        </p:txBody>
      </p:sp>
      <p:pic>
        <p:nvPicPr>
          <p:cNvPr id="4" name="Picture 2" descr="Recovery of steroid induced adrenal insufficiency - Younes ...">
            <a:extLst>
              <a:ext uri="{FF2B5EF4-FFF2-40B4-BE49-F238E27FC236}">
                <a16:creationId xmlns:a16="http://schemas.microsoft.com/office/drawing/2014/main" id="{F97AF19F-3D4E-48B5-A8B3-AC77EDC62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245" y="2257692"/>
            <a:ext cx="3851755" cy="293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55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8ECE8-F924-4B6D-88DA-CC536E695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Mechanisms for development: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BC8CF-7B0A-47E5-AF66-FD59610D7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4. Leptin-mediated inhibition of the HPA axis during illness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5. Tissue resistance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reduction of circulating </a:t>
            </a:r>
            <a:r>
              <a:rPr lang="en-US" dirty="0" err="1">
                <a:solidFill>
                  <a:schemeClr val="bg1"/>
                </a:solidFill>
              </a:rPr>
              <a:t>transcortin</a:t>
            </a:r>
            <a:r>
              <a:rPr lang="en-US" dirty="0">
                <a:solidFill>
                  <a:schemeClr val="bg1"/>
                </a:solidFill>
              </a:rPr>
              <a:t> concentrations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increased cytokine mediated conversion of cortisol to cortisone (inactive)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56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0AA1-9DBA-48BB-84F0-9A991FC13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Mechanisms for development: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F1997-361E-4C28-9CFB-512049F60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986211"/>
          </a:xfrm>
        </p:spPr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en-US" sz="5100" dirty="0">
                <a:solidFill>
                  <a:schemeClr val="bg1"/>
                </a:solidFill>
              </a:rPr>
              <a:t>6. Disruption of pituitary and/or adrenal gland function</a:t>
            </a:r>
          </a:p>
          <a:p>
            <a:pPr marL="0" indent="0" fontAlgn="base">
              <a:buNone/>
            </a:pPr>
            <a:endParaRPr lang="en-US" sz="5100" dirty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r>
              <a:rPr lang="en-US" sz="5100" dirty="0">
                <a:solidFill>
                  <a:schemeClr val="bg1"/>
                </a:solidFill>
              </a:rPr>
              <a:t>7. ABCB1 gene mutation resulting in the lack of P-glycoprotein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>
              <a:buNone/>
            </a:pPr>
            <a:br>
              <a:rPr lang="en-US" b="0" dirty="0">
                <a:effectLst/>
              </a:rPr>
            </a:br>
            <a:endParaRPr lang="en-US" dirty="0"/>
          </a:p>
        </p:txBody>
      </p:sp>
      <p:pic>
        <p:nvPicPr>
          <p:cNvPr id="12290" name="Picture 2" descr="Modulation of P-Glycoprotein at the Blood-Brain Barrier ...">
            <a:extLst>
              <a:ext uri="{FF2B5EF4-FFF2-40B4-BE49-F238E27FC236}">
                <a16:creationId xmlns:a16="http://schemas.microsoft.com/office/drawing/2014/main" id="{AE3B390B-846F-41FE-82B6-D81B6C747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468" y="3514381"/>
            <a:ext cx="3349063" cy="277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068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B38BA-FEFF-46E2-9AFF-2E5C74E39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Clinical 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428E0B-D6CE-4BC4-AEEF-A13CE1DB9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vague and nonspecific</a:t>
            </a:r>
          </a:p>
          <a:p>
            <a:pPr marL="0" indent="0" fontAlgn="base">
              <a:buNone/>
            </a:pP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Human patients with septic shock: hypotension that is refractory to fluid resuscitation and requiring vasopressor therapy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51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84E49-2640-4B09-8489-6ED6EC3F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362D7-DA98-4CE0-B856-16ABD8BC9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Critically ill patients requiring vasopressor support</a:t>
            </a:r>
          </a:p>
          <a:p>
            <a:pPr marL="0" indent="0" fontAlgn="base">
              <a:buNone/>
            </a:pPr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Humans typically have </a:t>
            </a:r>
            <a:r>
              <a:rPr lang="en-US" b="1" dirty="0">
                <a:solidFill>
                  <a:schemeClr val="bg1"/>
                </a:solidFill>
              </a:rPr>
              <a:t>normal or elevated basal serum cortisol concentrations and a blunted response to ACTH stimulation</a:t>
            </a:r>
            <a:endParaRPr lang="en-US" dirty="0">
              <a:solidFill>
                <a:schemeClr val="bg1"/>
              </a:solidFill>
            </a:endParaRP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Similar findings in critically ill dogs </a:t>
            </a:r>
          </a:p>
          <a:p>
            <a:pPr marL="0" lvl="1" indent="0" fontAlgn="base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lvl="1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No consensus exists regarding the identification of patients with CIRCI in human or vet med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10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026EB-7E65-4DCE-9D5A-479A64930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Methods to try identify CIRCI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FF215-CC78-4311-8FE3-30D3C6A17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1. Evaluation of adrenal function: </a:t>
            </a:r>
            <a:r>
              <a:rPr lang="en-US" b="1" dirty="0">
                <a:solidFill>
                  <a:schemeClr val="bg1"/>
                </a:solidFill>
              </a:rPr>
              <a:t>ACTH stim test</a:t>
            </a:r>
            <a:r>
              <a:rPr lang="en-US" dirty="0">
                <a:solidFill>
                  <a:schemeClr val="bg1"/>
                </a:solidFill>
              </a:rPr>
              <a:t>: 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In dogs: IV administration of 5µg </a:t>
            </a:r>
            <a:r>
              <a:rPr lang="en-US" dirty="0" err="1">
                <a:solidFill>
                  <a:schemeClr val="bg1"/>
                </a:solidFill>
              </a:rPr>
              <a:t>cosyntropin</a:t>
            </a:r>
            <a:r>
              <a:rPr lang="en-US" dirty="0">
                <a:solidFill>
                  <a:schemeClr val="bg1"/>
                </a:solidFill>
              </a:rPr>
              <a:t>/kg up to a maximum of 250µg 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In cats: IV administration of 125µg of </a:t>
            </a:r>
            <a:r>
              <a:rPr lang="en-US" dirty="0" err="1">
                <a:solidFill>
                  <a:schemeClr val="bg1"/>
                </a:solidFill>
              </a:rPr>
              <a:t>cosyntropin</a:t>
            </a:r>
            <a:r>
              <a:rPr lang="en-US" dirty="0">
                <a:solidFill>
                  <a:schemeClr val="bg1"/>
                </a:solidFill>
              </a:rPr>
              <a:t>/cat </a:t>
            </a:r>
          </a:p>
          <a:p>
            <a:pPr marL="457200" lvl="1" indent="0">
              <a:buNone/>
            </a:pP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 </a:t>
            </a:r>
            <a:r>
              <a:rPr lang="en-US" b="1" dirty="0">
                <a:solidFill>
                  <a:schemeClr val="bg1"/>
                </a:solidFill>
              </a:rPr>
              <a:t>Low-dose (0.5µg/kg IV) ACTH stim testing</a:t>
            </a:r>
            <a:endParaRPr lang="en-US" b="1" dirty="0">
              <a:solidFill>
                <a:schemeClr val="bg1"/>
              </a:solidFill>
              <a:effectLst/>
            </a:endParaRPr>
          </a:p>
          <a:p>
            <a:r>
              <a:rPr lang="en-US" dirty="0">
                <a:solidFill>
                  <a:schemeClr val="bg1"/>
                </a:solidFill>
              </a:rPr>
              <a:t>Might be more sensitive diagnostic test in detecting patients with insufficient adrenal gland function than the standard-dose test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1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9D2EFE-3A2F-4DC9-9838-F01886C43C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4" t="35020" r="32680" b="7963"/>
          <a:stretch/>
        </p:blipFill>
        <p:spPr>
          <a:xfrm>
            <a:off x="2688422" y="427874"/>
            <a:ext cx="6815155" cy="600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894F2-A5B3-416D-83B7-5A89C290C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Methods to try identify CIRCI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1E927-0CFC-406D-93EE-C4E0B3026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dirty="0">
                <a:solidFill>
                  <a:schemeClr val="bg1"/>
                </a:solidFill>
              </a:rPr>
              <a:t>3. </a:t>
            </a:r>
            <a:r>
              <a:rPr lang="en-US" sz="9600" b="1" dirty="0">
                <a:solidFill>
                  <a:schemeClr val="bg1"/>
                </a:solidFill>
              </a:rPr>
              <a:t>Serum free cortisol</a:t>
            </a:r>
            <a:r>
              <a:rPr lang="en-US" sz="9600" dirty="0">
                <a:solidFill>
                  <a:schemeClr val="bg1"/>
                </a:solidFill>
              </a:rPr>
              <a:t>: </a:t>
            </a:r>
            <a:endParaRPr lang="en-US" sz="96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sz="9600" dirty="0">
                <a:solidFill>
                  <a:schemeClr val="bg1"/>
                </a:solidFill>
              </a:rPr>
              <a:t>serum free cortisol may be a more precise predictor of adrenal gland function</a:t>
            </a:r>
          </a:p>
          <a:p>
            <a:pPr marL="0" indent="0">
              <a:buNone/>
            </a:pPr>
            <a:endParaRPr lang="en-US" sz="9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9600" dirty="0">
                <a:solidFill>
                  <a:schemeClr val="bg1"/>
                </a:solidFill>
              </a:rPr>
              <a:t>1) </a:t>
            </a:r>
            <a:r>
              <a:rPr lang="en-US" sz="9600" dirty="0" err="1">
                <a:solidFill>
                  <a:schemeClr val="bg1"/>
                </a:solidFill>
              </a:rPr>
              <a:t>Transcortin</a:t>
            </a:r>
            <a:r>
              <a:rPr lang="en-US" sz="9600" dirty="0">
                <a:solidFill>
                  <a:schemeClr val="bg1"/>
                </a:solidFill>
              </a:rPr>
              <a:t> can decrease by approximately 50% due to systemic inflammation</a:t>
            </a:r>
            <a:endParaRPr lang="en-US" sz="96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sz="9600" dirty="0">
                <a:solidFill>
                  <a:schemeClr val="bg1"/>
                </a:solidFill>
              </a:rPr>
              <a:t>2) May be falsely low in </a:t>
            </a:r>
            <a:r>
              <a:rPr lang="en-US" sz="9600" dirty="0" err="1">
                <a:solidFill>
                  <a:schemeClr val="bg1"/>
                </a:solidFill>
              </a:rPr>
              <a:t>hypoproteinemic</a:t>
            </a:r>
            <a:r>
              <a:rPr lang="en-US" sz="9600" dirty="0">
                <a:solidFill>
                  <a:schemeClr val="bg1"/>
                </a:solidFill>
              </a:rPr>
              <a:t> patients, resulting in overestimation of CIRCI</a:t>
            </a:r>
            <a:endParaRPr lang="en-US" sz="96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sz="9600" dirty="0">
                <a:solidFill>
                  <a:schemeClr val="bg1"/>
                </a:solidFill>
              </a:rPr>
              <a:t>3) Less likely to be altered in states of hypoproteinemia</a:t>
            </a:r>
          </a:p>
          <a:p>
            <a:pPr marL="0" indent="0">
              <a:buNone/>
            </a:pPr>
            <a:endParaRPr lang="en-US" sz="9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9600" dirty="0">
                <a:solidFill>
                  <a:schemeClr val="bg1"/>
                </a:solidFill>
              </a:rPr>
              <a:t>4) May not accurately represent the biological activity of serum free cortisol during illness</a:t>
            </a:r>
          </a:p>
          <a:p>
            <a:pPr marL="0" indent="0">
              <a:buNone/>
            </a:pPr>
            <a:r>
              <a:rPr lang="en-US" sz="9600" b="0" dirty="0">
                <a:solidFill>
                  <a:schemeClr val="bg1"/>
                </a:solidFill>
                <a:effectLst/>
              </a:rPr>
              <a:t>5) </a:t>
            </a:r>
            <a:r>
              <a:rPr lang="en-US" sz="9600" dirty="0">
                <a:solidFill>
                  <a:schemeClr val="bg1"/>
                </a:solidFill>
              </a:rPr>
              <a:t>Canine and feline studies are lacking, ability to measure not widely available</a:t>
            </a:r>
            <a:endParaRPr lang="en-US" sz="96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endParaRPr lang="en-US" b="0" dirty="0">
              <a:effectLst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08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5E3C7-5949-433C-A4FB-48DDACB02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Methods to try identify CIRCI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DE3D0-2F8F-4E13-8464-0F18F54A4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dirty="0">
                <a:solidFill>
                  <a:schemeClr val="bg1"/>
                </a:solidFill>
              </a:rPr>
              <a:t>4. </a:t>
            </a:r>
            <a:r>
              <a:rPr lang="en-US" sz="3800" b="1" dirty="0">
                <a:solidFill>
                  <a:schemeClr val="bg1"/>
                </a:solidFill>
              </a:rPr>
              <a:t>Delta cortisol concentration</a:t>
            </a:r>
            <a:r>
              <a:rPr lang="en-US" sz="3800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3800" dirty="0">
                <a:solidFill>
                  <a:schemeClr val="bg1"/>
                </a:solidFill>
              </a:rPr>
              <a:t>Humans: basal cortisol ≤34 µg/dL + delta cortisol concentration ≥9 µg/dL in response to stim test - favorable prognosis:    </a:t>
            </a:r>
            <a:endParaRPr lang="en-US" sz="38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sz="3800" dirty="0">
                <a:solidFill>
                  <a:schemeClr val="bg1"/>
                </a:solidFill>
              </a:rPr>
              <a:t>1) basal cortisol &gt;34µg/dL + delta cortisol concentration &lt;9µg/dL - poor prognosis</a:t>
            </a:r>
            <a:endParaRPr lang="en-US" sz="38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sz="3800" dirty="0">
                <a:solidFill>
                  <a:schemeClr val="bg1"/>
                </a:solidFill>
              </a:rPr>
              <a:t>2) delta cortisol of &lt;9µg/dL – one diagnostic criterion for CIRCI in humans</a:t>
            </a:r>
            <a:endParaRPr lang="en-US" sz="38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endParaRPr lang="en-US" sz="3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800" dirty="0">
                <a:solidFill>
                  <a:schemeClr val="bg1"/>
                </a:solidFill>
              </a:rPr>
              <a:t>Veterinary studies </a:t>
            </a:r>
          </a:p>
          <a:p>
            <a:pPr marL="0" indent="0">
              <a:buNone/>
            </a:pPr>
            <a:r>
              <a:rPr lang="en-US" sz="3800" dirty="0">
                <a:solidFill>
                  <a:schemeClr val="bg1"/>
                </a:solidFill>
              </a:rPr>
              <a:t>1) septic dogs with delta cortisol ≤3µg/dL after stim test - more likely to have systemic hypotension and decreased survival</a:t>
            </a:r>
            <a:endParaRPr lang="en-US" sz="3800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sz="3800" dirty="0">
                <a:solidFill>
                  <a:schemeClr val="bg1"/>
                </a:solidFill>
              </a:rPr>
              <a:t>2) acutely ill dogs with delta cortisol ≤3µg/dL after a stim test - more likely to require vasopressor therapy 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3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45FEC-54E6-4694-9FB9-02306FE25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2) Name three methods to try diagnose CIRCI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A938B-878D-4676-A5F8-E79C9D801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ACTH stim test</a:t>
            </a:r>
          </a:p>
          <a:p>
            <a:r>
              <a:rPr lang="en-US" dirty="0">
                <a:solidFill>
                  <a:schemeClr val="bg1"/>
                </a:solidFill>
              </a:rPr>
              <a:t>Delta Cortisol</a:t>
            </a:r>
          </a:p>
          <a:p>
            <a:r>
              <a:rPr lang="en-US" dirty="0">
                <a:solidFill>
                  <a:schemeClr val="bg1"/>
                </a:solidFill>
              </a:rPr>
              <a:t>Serum free cortisol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95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49BE8-9118-4DC3-BA1F-91F89BCA2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are steroids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96DEF8-EDE7-44A1-BDC2-B5521B1B3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Cortisol</a:t>
            </a:r>
          </a:p>
          <a:p>
            <a:r>
              <a:rPr lang="en-US" dirty="0">
                <a:solidFill>
                  <a:schemeClr val="bg1"/>
                </a:solidFill>
              </a:rPr>
              <a:t>Synthetized in adrenal cortex</a:t>
            </a:r>
          </a:p>
          <a:p>
            <a:r>
              <a:rPr lang="en-US" dirty="0">
                <a:solidFill>
                  <a:schemeClr val="bg1"/>
                </a:solidFill>
              </a:rPr>
              <a:t>Derived from cholesterol</a:t>
            </a:r>
          </a:p>
          <a:p>
            <a:r>
              <a:rPr lang="en-US" dirty="0">
                <a:solidFill>
                  <a:schemeClr val="bg1"/>
                </a:solidFill>
              </a:rPr>
              <a:t>Binds to cortisol-binding globulin or </a:t>
            </a:r>
            <a:r>
              <a:rPr lang="en-US" dirty="0" err="1">
                <a:solidFill>
                  <a:schemeClr val="bg1"/>
                </a:solidFill>
              </a:rPr>
              <a:t>Transcortin</a:t>
            </a:r>
            <a:r>
              <a:rPr lang="en-US" dirty="0">
                <a:solidFill>
                  <a:schemeClr val="bg1"/>
                </a:solidFill>
              </a:rPr>
              <a:t> (95%)</a:t>
            </a:r>
          </a:p>
          <a:p>
            <a:r>
              <a:rPr lang="en-US" dirty="0">
                <a:solidFill>
                  <a:schemeClr val="bg1"/>
                </a:solidFill>
              </a:rPr>
              <a:t>Metabolized in liver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8" name="Picture 4" descr="Steroidogenesis">
            <a:extLst>
              <a:ext uri="{FF2B5EF4-FFF2-40B4-BE49-F238E27FC236}">
                <a16:creationId xmlns:a16="http://schemas.microsoft.com/office/drawing/2014/main" id="{2ADF5E3C-F9C9-4D96-93A6-8D5EBAC89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603" y="579639"/>
            <a:ext cx="2646436" cy="342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ranscortin - Wikipedia">
            <a:extLst>
              <a:ext uri="{FF2B5EF4-FFF2-40B4-BE49-F238E27FC236}">
                <a16:creationId xmlns:a16="http://schemas.microsoft.com/office/drawing/2014/main" id="{C5408BFC-5382-47BE-AAF0-8A8D2E1F2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2603" y="4280766"/>
            <a:ext cx="2646436" cy="198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62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C38B1-3A51-4351-BF04-234F7799F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Methods to try identify CIRCI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F7756-9BC6-4117-9C84-CA49988968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b="1" dirty="0">
                <a:solidFill>
                  <a:schemeClr val="bg1"/>
                </a:solidFill>
              </a:rPr>
              <a:t>Three scenarios </a:t>
            </a:r>
            <a:r>
              <a:rPr lang="en-US" dirty="0">
                <a:solidFill>
                  <a:schemeClr val="bg1"/>
                </a:solidFill>
              </a:rPr>
              <a:t>may indicate CIRCI: 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1. Dogs with normal or elevated basal cortisol and post-stim cortisol less than the normal reference range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 A normal or elevated basal cortisol and flatline response (cortisol &lt;5% greater than the basal)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3. Delta cortisol concentration ≤3µg/dL 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br>
              <a:rPr lang="en-US" b="0" dirty="0">
                <a:solidFill>
                  <a:schemeClr val="bg1"/>
                </a:solidFill>
                <a:effectLst/>
              </a:rPr>
            </a:br>
            <a:r>
              <a:rPr lang="en-US" b="0" dirty="0">
                <a:solidFill>
                  <a:schemeClr val="bg1"/>
                </a:solidFill>
                <a:effectLst/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ats: Diagnostic criteria undetermined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7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471AB-15DB-4ADD-80D3-84AF63E8B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Differential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0C23E-CDB9-43C1-81B7-6BF895603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AR" dirty="0" err="1">
                <a:solidFill>
                  <a:schemeClr val="bg1"/>
                </a:solidFill>
              </a:rPr>
              <a:t>Refractory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hypotension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1. Sepsis/</a:t>
            </a:r>
            <a:r>
              <a:rPr lang="es-AR" dirty="0" err="1">
                <a:solidFill>
                  <a:schemeClr val="bg1"/>
                </a:solidFill>
              </a:rPr>
              <a:t>septic</a:t>
            </a:r>
            <a:r>
              <a:rPr lang="es-AR" dirty="0">
                <a:solidFill>
                  <a:schemeClr val="bg1"/>
                </a:solidFill>
              </a:rPr>
              <a:t> shock/SIRS </a:t>
            </a:r>
            <a:r>
              <a:rPr lang="es-AR" dirty="0" err="1">
                <a:solidFill>
                  <a:schemeClr val="bg1"/>
                </a:solidFill>
              </a:rPr>
              <a:t>without</a:t>
            </a:r>
            <a:r>
              <a:rPr lang="es-AR" dirty="0">
                <a:solidFill>
                  <a:schemeClr val="bg1"/>
                </a:solidFill>
              </a:rPr>
              <a:t> CIRCI 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2. Absolute </a:t>
            </a:r>
            <a:r>
              <a:rPr lang="es-AR" dirty="0" err="1">
                <a:solidFill>
                  <a:schemeClr val="bg1"/>
                </a:solidFill>
              </a:rPr>
              <a:t>spontaneous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hypoadrenocorticism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3. </a:t>
            </a:r>
            <a:r>
              <a:rPr lang="es-AR" dirty="0" err="1">
                <a:solidFill>
                  <a:schemeClr val="bg1"/>
                </a:solidFill>
              </a:rPr>
              <a:t>Decompensated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hypovolemic</a:t>
            </a:r>
            <a:r>
              <a:rPr lang="es-AR" dirty="0">
                <a:solidFill>
                  <a:schemeClr val="bg1"/>
                </a:solidFill>
              </a:rPr>
              <a:t> shock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4. Cardiovascular </a:t>
            </a:r>
            <a:r>
              <a:rPr lang="es-AR" dirty="0" err="1">
                <a:solidFill>
                  <a:schemeClr val="bg1"/>
                </a:solidFill>
              </a:rPr>
              <a:t>disease</a:t>
            </a:r>
            <a:r>
              <a:rPr lang="es-AR" dirty="0">
                <a:solidFill>
                  <a:schemeClr val="bg1"/>
                </a:solidFill>
              </a:rPr>
              <a:t>: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	a. </a:t>
            </a:r>
            <a:r>
              <a:rPr lang="es-AR" dirty="0" err="1">
                <a:solidFill>
                  <a:schemeClr val="bg1"/>
                </a:solidFill>
              </a:rPr>
              <a:t>Cardiogenic</a:t>
            </a:r>
            <a:r>
              <a:rPr lang="es-AR" dirty="0">
                <a:solidFill>
                  <a:schemeClr val="bg1"/>
                </a:solidFill>
              </a:rPr>
              <a:t> shock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	b. </a:t>
            </a:r>
            <a:r>
              <a:rPr lang="es-AR" dirty="0" err="1">
                <a:solidFill>
                  <a:schemeClr val="bg1"/>
                </a:solidFill>
              </a:rPr>
              <a:t>Overdose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of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vasodilator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therapy</a:t>
            </a:r>
            <a:endParaRPr lang="es-A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A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5. </a:t>
            </a:r>
            <a:r>
              <a:rPr lang="es-AR" dirty="0" err="1">
                <a:solidFill>
                  <a:schemeClr val="bg1"/>
                </a:solidFill>
              </a:rPr>
              <a:t>Hypermagnesemia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6. </a:t>
            </a:r>
            <a:r>
              <a:rPr lang="es-AR" dirty="0" err="1">
                <a:solidFill>
                  <a:schemeClr val="bg1"/>
                </a:solidFill>
              </a:rPr>
              <a:t>Diabetic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ketoacidosis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7. </a:t>
            </a:r>
            <a:r>
              <a:rPr lang="es-AR" dirty="0" err="1">
                <a:solidFill>
                  <a:schemeClr val="bg1"/>
                </a:solidFill>
              </a:rPr>
              <a:t>Anaphylaxis</a:t>
            </a:r>
            <a:br>
              <a:rPr lang="es-A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9B93A-B587-4FBD-81A6-F3008B203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3) Describe scenarios that might warrant treatment with steroids in a critically ill dog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165DD-4B90-4C7B-AA86-5544B1B91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9711"/>
            <a:ext cx="10515600" cy="287857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Refractory hypotension</a:t>
            </a:r>
          </a:p>
          <a:p>
            <a:r>
              <a:rPr lang="en-US" dirty="0">
                <a:solidFill>
                  <a:schemeClr val="bg1"/>
                </a:solidFill>
              </a:rPr>
              <a:t>Dogs with normal or elevated basal cortisol and post-stim cortisol less than the normal reference range</a:t>
            </a:r>
          </a:p>
          <a:p>
            <a:r>
              <a:rPr lang="en-US" dirty="0">
                <a:solidFill>
                  <a:schemeClr val="bg1"/>
                </a:solidFill>
              </a:rPr>
              <a:t>A normal or elevated basal cortisol and flatline response (cortisol &lt;5% greater than the basal)</a:t>
            </a:r>
          </a:p>
          <a:p>
            <a:r>
              <a:rPr lang="en-US" dirty="0">
                <a:solidFill>
                  <a:schemeClr val="bg1"/>
                </a:solidFill>
              </a:rPr>
              <a:t>Delta cortisol concentration ≤3µg/dL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17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8C5FA-A11E-4388-89E4-59B95168C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FC576-4C3A-416D-A786-10DBE1612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In humans:</a:t>
            </a:r>
          </a:p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1. Optimal dose yet to be determined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 Human protocols hydro 200–300mg IV SID for a 70kg person (2.9–4.3mg/kg IV q 24h). CRI or q 6h</a:t>
            </a:r>
          </a:p>
          <a:p>
            <a:pPr marL="0" indent="0">
              <a:buNone/>
            </a:pP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3. Repeated bolus injections of HC causes significant hyperglycemia - not observed with CRI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- Surviving Sepsis Campaign guidelines recommend using a CRI over repeated bolus doses for avoidance of these side effects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661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C085F-CB5C-46FF-9A63-F609D6415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71CF6-4CE3-43AB-B914-AD3D46606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physiological to supraphysiological dosages </a:t>
            </a:r>
          </a:p>
          <a:p>
            <a:pPr marL="971550" lvl="1" indent="-514350">
              <a:buAutoNum type="arabicPeriod"/>
            </a:pPr>
            <a:r>
              <a:rPr lang="en-US" dirty="0">
                <a:solidFill>
                  <a:schemeClr val="bg1"/>
                </a:solidFill>
              </a:rPr>
              <a:t>(1 – 4.3mg/kg IV q 24h of hydrocortisone [q 6h or CRI], 0.25–1mg/kg IV q 24h of </a:t>
            </a:r>
            <a:r>
              <a:rPr lang="en-US" dirty="0" err="1">
                <a:solidFill>
                  <a:schemeClr val="bg1"/>
                </a:solidFill>
              </a:rPr>
              <a:t>pred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 The American College of Critical Care Medicine Task force recommended </a:t>
            </a:r>
            <a:r>
              <a:rPr lang="en-US" b="1" dirty="0">
                <a:solidFill>
                  <a:schemeClr val="bg1"/>
                </a:solidFill>
              </a:rPr>
              <a:t>against the use of dexamethasone</a:t>
            </a:r>
            <a:r>
              <a:rPr lang="en-US" dirty="0">
                <a:solidFill>
                  <a:schemeClr val="bg1"/>
                </a:solidFill>
              </a:rPr>
              <a:t> for the treatment of CIRCI, because it may interfere with ACTH stimulation testing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03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85BBE-12B2-478D-956E-B2E8C331D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685E8-A930-4A0F-81FE-673E54A51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0910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no guidelines for treatment of CIRCI in vet med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43D93A-8918-40C1-94B3-F94262A8FE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65" t="31165" r="16325" b="16948"/>
          <a:stretch/>
        </p:blipFill>
        <p:spPr>
          <a:xfrm>
            <a:off x="220339" y="2434728"/>
            <a:ext cx="6167230" cy="34345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BD463A-1023-4C96-8A83-3C9645C39B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11" t="34056" r="25813" b="34137"/>
          <a:stretch/>
        </p:blipFill>
        <p:spPr>
          <a:xfrm>
            <a:off x="6632154" y="3808916"/>
            <a:ext cx="5523215" cy="2382564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C54E02A-1EFE-466E-AA31-E30061C8A6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1" t="24004" r="24029" b="37252"/>
          <a:stretch/>
        </p:blipFill>
        <p:spPr bwMode="auto">
          <a:xfrm>
            <a:off x="6735225" y="2313542"/>
            <a:ext cx="3410143" cy="142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47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114FA-AC25-47AD-9726-7BFE8ADEC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 when do we treat?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836C2-487D-4492-B3DA-CE51406FC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It is reasonable to start volume-resuscitated, vasopressor-dependent animals on hydro after performing stim test: 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1. treatment can be stopped if normal stim test</a:t>
            </a:r>
          </a:p>
          <a:p>
            <a:pPr marL="0" indent="0">
              <a:buNone/>
            </a:pP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2. Steroids can be continued in patients that have: 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(a) normal or elevated basal cortisol and a post-stim cortisol less than the reference range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(b) normal or elevated basal cortisol and flat line response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(c) delta cortisol concentration ≤3µg/dL 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(d) demonstrated a significant improvement in cardiovascular status within 24h of starting corticosteroid therapy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F142B-EE64-41F6-958B-D1CA9AC26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C1C8F-F4CC-48DC-ABA8-2E9D704A6C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HPA dysfunction in CIRCI is transient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lifelong therapy not required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Steroid dose are slowly tapered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Stim test should be repeated following the resolution of critical illness and discontinuation of steroids</a:t>
            </a:r>
          </a:p>
          <a:p>
            <a:pPr marL="0" indent="0">
              <a:buNone/>
            </a:pPr>
            <a:br>
              <a:rPr lang="en-US" b="0" dirty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88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55CBB-61A0-4D32-94CB-5E0EC3DAC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6B0B8-DE44-4271-818E-C943EA103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49748"/>
          </a:xfrm>
        </p:spPr>
        <p:txBody>
          <a:bodyPr>
            <a:normAutofit/>
          </a:bodyPr>
          <a:lstStyle/>
          <a:p>
            <a:pPr fontAlgn="base"/>
            <a:r>
              <a:rPr lang="es-AR" dirty="0">
                <a:solidFill>
                  <a:schemeClr val="bg1"/>
                </a:solidFill>
              </a:rPr>
              <a:t>Human </a:t>
            </a:r>
            <a:r>
              <a:rPr lang="es-AR" dirty="0" err="1">
                <a:solidFill>
                  <a:schemeClr val="bg1"/>
                </a:solidFill>
              </a:rPr>
              <a:t>critically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ill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patients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</a:t>
            </a:r>
            <a:r>
              <a:rPr lang="es-AR" dirty="0">
                <a:solidFill>
                  <a:schemeClr val="bg1"/>
                </a:solidFill>
              </a:rPr>
              <a:t> CIRCI </a:t>
            </a:r>
            <a:r>
              <a:rPr lang="es-AR" dirty="0" err="1">
                <a:solidFill>
                  <a:schemeClr val="bg1"/>
                </a:solidFill>
              </a:rPr>
              <a:t>have</a:t>
            </a:r>
            <a:r>
              <a:rPr lang="es-AR" dirty="0">
                <a:solidFill>
                  <a:schemeClr val="bg1"/>
                </a:solidFill>
              </a:rPr>
              <a:t> a </a:t>
            </a:r>
            <a:r>
              <a:rPr lang="es-AR" dirty="0" err="1">
                <a:solidFill>
                  <a:schemeClr val="bg1"/>
                </a:solidFill>
              </a:rPr>
              <a:t>worse</a:t>
            </a:r>
            <a:r>
              <a:rPr lang="es-AR" dirty="0">
                <a:solidFill>
                  <a:schemeClr val="bg1"/>
                </a:solidFill>
              </a:rPr>
              <a:t> prognosis</a:t>
            </a:r>
          </a:p>
          <a:p>
            <a:pPr marL="514350" indent="-514350" fontAlgn="base">
              <a:buAutoNum type="arabicPeriod"/>
            </a:pPr>
            <a:r>
              <a:rPr lang="es-AR" dirty="0" err="1">
                <a:solidFill>
                  <a:schemeClr val="bg1"/>
                </a:solidFill>
              </a:rPr>
              <a:t>Nonsurvivors</a:t>
            </a:r>
            <a:r>
              <a:rPr lang="es-AR" dirty="0">
                <a:solidFill>
                  <a:schemeClr val="bg1"/>
                </a:solidFill>
              </a:rPr>
              <a:t>: </a:t>
            </a:r>
            <a:r>
              <a:rPr lang="es-AR" dirty="0" err="1">
                <a:solidFill>
                  <a:schemeClr val="bg1"/>
                </a:solidFill>
              </a:rPr>
              <a:t>low</a:t>
            </a:r>
            <a:r>
              <a:rPr lang="es-AR" dirty="0">
                <a:solidFill>
                  <a:schemeClr val="bg1"/>
                </a:solidFill>
              </a:rPr>
              <a:t> basal cortisol (&lt;9µg/</a:t>
            </a:r>
            <a:r>
              <a:rPr lang="es-AR" dirty="0" err="1">
                <a:solidFill>
                  <a:schemeClr val="bg1"/>
                </a:solidFill>
              </a:rPr>
              <a:t>dL</a:t>
            </a:r>
            <a:r>
              <a:rPr lang="es-AR" dirty="0">
                <a:solidFill>
                  <a:schemeClr val="bg1"/>
                </a:solidFill>
              </a:rPr>
              <a:t>), </a:t>
            </a:r>
            <a:r>
              <a:rPr lang="es-AR" dirty="0" err="1">
                <a:solidFill>
                  <a:schemeClr val="bg1"/>
                </a:solidFill>
              </a:rPr>
              <a:t>very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high</a:t>
            </a:r>
            <a:r>
              <a:rPr lang="es-AR" dirty="0">
                <a:solidFill>
                  <a:schemeClr val="bg1"/>
                </a:solidFill>
              </a:rPr>
              <a:t> basal cortisol (&gt;44µg/</a:t>
            </a:r>
            <a:r>
              <a:rPr lang="es-AR" dirty="0" err="1">
                <a:solidFill>
                  <a:schemeClr val="bg1"/>
                </a:solidFill>
              </a:rPr>
              <a:t>dL</a:t>
            </a:r>
            <a:r>
              <a:rPr lang="es-AR" dirty="0">
                <a:solidFill>
                  <a:schemeClr val="bg1"/>
                </a:solidFill>
              </a:rPr>
              <a:t>), and/</a:t>
            </a:r>
            <a:r>
              <a:rPr lang="es-AR" dirty="0" err="1">
                <a:solidFill>
                  <a:schemeClr val="bg1"/>
                </a:solidFill>
              </a:rPr>
              <a:t>or</a:t>
            </a:r>
            <a:r>
              <a:rPr lang="es-AR" dirty="0">
                <a:solidFill>
                  <a:schemeClr val="bg1"/>
                </a:solidFill>
              </a:rPr>
              <a:t> a </a:t>
            </a:r>
            <a:r>
              <a:rPr lang="es-AR" dirty="0" err="1">
                <a:solidFill>
                  <a:schemeClr val="bg1"/>
                </a:solidFill>
              </a:rPr>
              <a:t>low</a:t>
            </a:r>
            <a:r>
              <a:rPr lang="es-AR" dirty="0">
                <a:solidFill>
                  <a:schemeClr val="bg1"/>
                </a:solidFill>
              </a:rPr>
              <a:t> cortisol response </a:t>
            </a:r>
            <a:r>
              <a:rPr lang="es-AR" dirty="0" err="1">
                <a:solidFill>
                  <a:schemeClr val="bg1"/>
                </a:solidFill>
              </a:rPr>
              <a:t>to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stim</a:t>
            </a:r>
            <a:r>
              <a:rPr lang="es-AR" dirty="0">
                <a:solidFill>
                  <a:schemeClr val="bg1"/>
                </a:solidFill>
              </a:rPr>
              <a:t> test (delta cortisol &lt;9µg/</a:t>
            </a:r>
            <a:r>
              <a:rPr lang="es-AR" dirty="0" err="1">
                <a:solidFill>
                  <a:schemeClr val="bg1"/>
                </a:solidFill>
              </a:rPr>
              <a:t>dL</a:t>
            </a:r>
            <a:r>
              <a:rPr lang="es-AR" dirty="0">
                <a:solidFill>
                  <a:schemeClr val="bg1"/>
                </a:solidFill>
              </a:rPr>
              <a:t>)</a:t>
            </a:r>
          </a:p>
          <a:p>
            <a:pPr marL="514350" indent="-514350" fontAlgn="base">
              <a:buAutoNum type="arabicPeriod"/>
            </a:pP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2. Poor cortisol response </a:t>
            </a:r>
            <a:r>
              <a:rPr lang="es-AR" dirty="0" err="1">
                <a:solidFill>
                  <a:schemeClr val="bg1"/>
                </a:solidFill>
              </a:rPr>
              <a:t>to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stim</a:t>
            </a:r>
            <a:r>
              <a:rPr lang="es-AR" dirty="0">
                <a:solidFill>
                  <a:schemeClr val="bg1"/>
                </a:solidFill>
              </a:rPr>
              <a:t> test (delta cortisol &lt;9µg/</a:t>
            </a:r>
            <a:r>
              <a:rPr lang="es-AR" dirty="0" err="1">
                <a:solidFill>
                  <a:schemeClr val="bg1"/>
                </a:solidFill>
              </a:rPr>
              <a:t>dL</a:t>
            </a:r>
            <a:r>
              <a:rPr lang="es-AR" dirty="0">
                <a:solidFill>
                  <a:schemeClr val="bg1"/>
                </a:solidFill>
              </a:rPr>
              <a:t>) </a:t>
            </a:r>
            <a:r>
              <a:rPr lang="es-AR" dirty="0" err="1">
                <a:solidFill>
                  <a:schemeClr val="bg1"/>
                </a:solidFill>
              </a:rPr>
              <a:t>is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associated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poor</a:t>
            </a:r>
            <a:r>
              <a:rPr lang="es-AR" dirty="0">
                <a:solidFill>
                  <a:schemeClr val="bg1"/>
                </a:solidFill>
              </a:rPr>
              <a:t> response </a:t>
            </a:r>
            <a:r>
              <a:rPr lang="es-AR" dirty="0" err="1">
                <a:solidFill>
                  <a:schemeClr val="bg1"/>
                </a:solidFill>
              </a:rPr>
              <a:t>to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vasopressor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therapy</a:t>
            </a:r>
            <a:endParaRPr lang="es-A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3. </a:t>
            </a:r>
            <a:r>
              <a:rPr lang="es-AR" dirty="0" err="1">
                <a:solidFill>
                  <a:schemeClr val="bg1"/>
                </a:solidFill>
              </a:rPr>
              <a:t>Replacement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therapy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steroids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improved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survival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without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causing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overt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harm</a:t>
            </a:r>
            <a:r>
              <a:rPr lang="es-AR" dirty="0">
                <a:solidFill>
                  <a:schemeClr val="bg1"/>
                </a:solidFill>
              </a:rPr>
              <a:t> (</a:t>
            </a:r>
            <a:r>
              <a:rPr lang="es-AR" dirty="0" err="1">
                <a:solidFill>
                  <a:schemeClr val="bg1"/>
                </a:solidFill>
              </a:rPr>
              <a:t>e.g</a:t>
            </a:r>
            <a:r>
              <a:rPr lang="es-AR" dirty="0">
                <a:solidFill>
                  <a:schemeClr val="bg1"/>
                </a:solidFill>
              </a:rPr>
              <a:t>., </a:t>
            </a:r>
            <a:r>
              <a:rPr lang="es-AR" dirty="0" err="1">
                <a:solidFill>
                  <a:schemeClr val="bg1"/>
                </a:solidFill>
              </a:rPr>
              <a:t>infection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or</a:t>
            </a:r>
            <a:r>
              <a:rPr lang="es-AR" dirty="0">
                <a:solidFill>
                  <a:schemeClr val="bg1"/>
                </a:solidFill>
              </a:rPr>
              <a:t> GI </a:t>
            </a:r>
            <a:r>
              <a:rPr lang="es-AR" dirty="0" err="1">
                <a:solidFill>
                  <a:schemeClr val="bg1"/>
                </a:solidFill>
              </a:rPr>
              <a:t>hemorrhage</a:t>
            </a:r>
            <a:r>
              <a:rPr lang="es-AR" dirty="0">
                <a:solidFill>
                  <a:schemeClr val="bg1"/>
                </a:solidFill>
              </a:rPr>
              <a:t>)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08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6022E-D3B2-4188-A709-3381AFF26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9648E-D08E-4011-A0C6-C5E8C3362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es-AR" dirty="0" err="1">
                <a:solidFill>
                  <a:schemeClr val="bg1"/>
                </a:solidFill>
              </a:rPr>
              <a:t>not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fully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known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for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dogs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</a:t>
            </a:r>
            <a:r>
              <a:rPr lang="es-AR" dirty="0">
                <a:solidFill>
                  <a:schemeClr val="bg1"/>
                </a:solidFill>
              </a:rPr>
              <a:t> CIRCI: </a:t>
            </a:r>
          </a:p>
          <a:p>
            <a:pPr marL="514350" indent="-514350">
              <a:buAutoNum type="arabicPeriod"/>
            </a:pPr>
            <a:r>
              <a:rPr lang="es-AR" dirty="0">
                <a:solidFill>
                  <a:schemeClr val="bg1"/>
                </a:solidFill>
              </a:rPr>
              <a:t>Delta cortisol ≤3µg/</a:t>
            </a:r>
            <a:r>
              <a:rPr lang="es-AR" dirty="0" err="1">
                <a:solidFill>
                  <a:schemeClr val="bg1"/>
                </a:solidFill>
              </a:rPr>
              <a:t>dL</a:t>
            </a:r>
            <a:r>
              <a:rPr lang="es-AR" dirty="0">
                <a:solidFill>
                  <a:schemeClr val="bg1"/>
                </a:solidFill>
              </a:rPr>
              <a:t> after </a:t>
            </a:r>
            <a:r>
              <a:rPr lang="es-AR" dirty="0" err="1">
                <a:solidFill>
                  <a:schemeClr val="bg1"/>
                </a:solidFill>
              </a:rPr>
              <a:t>stim</a:t>
            </a:r>
            <a:r>
              <a:rPr lang="es-AR" dirty="0">
                <a:solidFill>
                  <a:schemeClr val="bg1"/>
                </a:solidFill>
              </a:rPr>
              <a:t> test in </a:t>
            </a:r>
            <a:r>
              <a:rPr lang="es-AR" dirty="0" err="1">
                <a:solidFill>
                  <a:schemeClr val="bg1"/>
                </a:solidFill>
              </a:rPr>
              <a:t>septic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dogs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assoc</a:t>
            </a:r>
            <a:r>
              <a:rPr lang="es-AR" dirty="0">
                <a:solidFill>
                  <a:schemeClr val="bg1"/>
                </a:solidFill>
              </a:rPr>
              <a:t> w/ </a:t>
            </a:r>
            <a:r>
              <a:rPr lang="es-AR" dirty="0" err="1">
                <a:solidFill>
                  <a:schemeClr val="bg1"/>
                </a:solidFill>
              </a:rPr>
              <a:t>systemic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hypotension</a:t>
            </a:r>
            <a:r>
              <a:rPr lang="es-AR" dirty="0">
                <a:solidFill>
                  <a:schemeClr val="bg1"/>
                </a:solidFill>
              </a:rPr>
              <a:t> and </a:t>
            </a:r>
            <a:r>
              <a:rPr lang="es-AR" dirty="0" err="1">
                <a:solidFill>
                  <a:schemeClr val="bg1"/>
                </a:solidFill>
              </a:rPr>
              <a:t>decreased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survival</a:t>
            </a:r>
            <a:endParaRPr lang="es-AR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2. </a:t>
            </a:r>
            <a:r>
              <a:rPr lang="es-AR" dirty="0" err="1">
                <a:solidFill>
                  <a:schemeClr val="bg1"/>
                </a:solidFill>
              </a:rPr>
              <a:t>Acutely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ill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dogs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</a:t>
            </a:r>
            <a:r>
              <a:rPr lang="es-AR" dirty="0">
                <a:solidFill>
                  <a:schemeClr val="bg1"/>
                </a:solidFill>
              </a:rPr>
              <a:t> delta cortisol ≤3µg/</a:t>
            </a:r>
            <a:r>
              <a:rPr lang="es-AR" dirty="0" err="1">
                <a:solidFill>
                  <a:schemeClr val="bg1"/>
                </a:solidFill>
              </a:rPr>
              <a:t>dL</a:t>
            </a:r>
            <a:r>
              <a:rPr lang="es-AR" dirty="0">
                <a:solidFill>
                  <a:schemeClr val="bg1"/>
                </a:solidFill>
              </a:rPr>
              <a:t> after </a:t>
            </a:r>
            <a:r>
              <a:rPr lang="es-AR" dirty="0" err="1">
                <a:solidFill>
                  <a:schemeClr val="bg1"/>
                </a:solidFill>
              </a:rPr>
              <a:t>stim</a:t>
            </a:r>
            <a:r>
              <a:rPr lang="es-AR" dirty="0">
                <a:solidFill>
                  <a:schemeClr val="bg1"/>
                </a:solidFill>
              </a:rPr>
              <a:t> test - more </a:t>
            </a:r>
            <a:r>
              <a:rPr lang="es-AR" dirty="0" err="1">
                <a:solidFill>
                  <a:schemeClr val="bg1"/>
                </a:solidFill>
              </a:rPr>
              <a:t>likely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to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require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pressors</a:t>
            </a:r>
            <a:r>
              <a:rPr lang="es-AR" dirty="0">
                <a:solidFill>
                  <a:schemeClr val="bg1"/>
                </a:solidFill>
              </a:rPr>
              <a:t> </a:t>
            </a:r>
          </a:p>
          <a:p>
            <a:pPr marL="0" indent="0">
              <a:buNone/>
            </a:pPr>
            <a:endParaRPr lang="es-A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AR" dirty="0">
                <a:solidFill>
                  <a:schemeClr val="bg1"/>
                </a:solidFill>
              </a:rPr>
              <a:t>3. </a:t>
            </a:r>
            <a:r>
              <a:rPr lang="es-AR" dirty="0" err="1">
                <a:solidFill>
                  <a:schemeClr val="bg1"/>
                </a:solidFill>
              </a:rPr>
              <a:t>Elevated</a:t>
            </a:r>
            <a:r>
              <a:rPr lang="es-AR" dirty="0">
                <a:solidFill>
                  <a:schemeClr val="bg1"/>
                </a:solidFill>
              </a:rPr>
              <a:t> basal </a:t>
            </a:r>
            <a:r>
              <a:rPr lang="es-AR" dirty="0" err="1">
                <a:solidFill>
                  <a:schemeClr val="bg1"/>
                </a:solidFill>
              </a:rPr>
              <a:t>serum</a:t>
            </a:r>
            <a:r>
              <a:rPr lang="es-AR" dirty="0">
                <a:solidFill>
                  <a:schemeClr val="bg1"/>
                </a:solidFill>
              </a:rPr>
              <a:t> cortisol and </a:t>
            </a:r>
            <a:r>
              <a:rPr lang="es-AR" dirty="0" err="1">
                <a:solidFill>
                  <a:schemeClr val="bg1"/>
                </a:solidFill>
              </a:rPr>
              <a:t>decreased</a:t>
            </a:r>
            <a:r>
              <a:rPr lang="es-AR" dirty="0">
                <a:solidFill>
                  <a:schemeClr val="bg1"/>
                </a:solidFill>
              </a:rPr>
              <a:t> basal </a:t>
            </a:r>
            <a:r>
              <a:rPr lang="es-AR" dirty="0" err="1">
                <a:solidFill>
                  <a:schemeClr val="bg1"/>
                </a:solidFill>
              </a:rPr>
              <a:t>serum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thyroid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concentrations</a:t>
            </a:r>
            <a:r>
              <a:rPr lang="es-AR" dirty="0">
                <a:solidFill>
                  <a:schemeClr val="bg1"/>
                </a:solidFill>
              </a:rPr>
              <a:t> at 24 and 48h after hospital </a:t>
            </a:r>
            <a:r>
              <a:rPr lang="es-AR" dirty="0" err="1">
                <a:solidFill>
                  <a:schemeClr val="bg1"/>
                </a:solidFill>
              </a:rPr>
              <a:t>admission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assoc</a:t>
            </a:r>
            <a:r>
              <a:rPr lang="es-AR" dirty="0">
                <a:solidFill>
                  <a:schemeClr val="bg1"/>
                </a:solidFill>
              </a:rPr>
              <a:t> w/ </a:t>
            </a:r>
            <a:r>
              <a:rPr lang="es-AR" dirty="0" err="1">
                <a:solidFill>
                  <a:schemeClr val="bg1"/>
                </a:solidFill>
              </a:rPr>
              <a:t>death</a:t>
            </a:r>
            <a:r>
              <a:rPr lang="es-AR" dirty="0">
                <a:solidFill>
                  <a:schemeClr val="bg1"/>
                </a:solidFill>
              </a:rPr>
              <a:t> in </a:t>
            </a:r>
            <a:r>
              <a:rPr lang="es-AR" dirty="0" err="1">
                <a:solidFill>
                  <a:schemeClr val="bg1"/>
                </a:solidFill>
              </a:rPr>
              <a:t>dogs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</a:t>
            </a:r>
            <a:r>
              <a:rPr lang="es-AR" dirty="0">
                <a:solidFill>
                  <a:schemeClr val="bg1"/>
                </a:solidFill>
              </a:rPr>
              <a:t> parvo</a:t>
            </a:r>
            <a:endParaRPr lang="es-AR" b="0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035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9AF6F-C9D4-46D4-BF01-1E11B7C02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are steroids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BF8B3-EE3F-452C-A778-7E907B550A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Functions of cortisol</a:t>
            </a:r>
          </a:p>
          <a:p>
            <a:r>
              <a:rPr lang="en-US" dirty="0">
                <a:solidFill>
                  <a:schemeClr val="bg1"/>
                </a:solidFill>
              </a:rPr>
              <a:t>Carbohydrate, protein and fat metabolism</a:t>
            </a:r>
          </a:p>
          <a:p>
            <a:r>
              <a:rPr lang="en-US" dirty="0">
                <a:solidFill>
                  <a:schemeClr val="bg1"/>
                </a:solidFill>
              </a:rPr>
              <a:t>Anti-inflammatory effects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Stabilizes lysosomal membranes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Decreases permeability of capillaries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Decreases chemotaxis and phagocytosis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Immune system suppression</a:t>
            </a:r>
          </a:p>
          <a:p>
            <a:pPr marL="685800" lvl="2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14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1E960-D27F-461D-A641-42974EF39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66774"/>
            <a:ext cx="10515600" cy="200507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Dogs with a delta cortisol &lt; 3 ug/dL following a standard 250 ug/dog ACTH stim test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more likely to be hypotensive and had decreased survival compared to dogs with a cortisol increase &gt; 3 ug/dL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B8B3D51-0062-413C-9997-EF0A7BD78C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2" t="24215" r="30599" b="40526"/>
          <a:stretch/>
        </p:blipFill>
        <p:spPr bwMode="auto">
          <a:xfrm>
            <a:off x="2844376" y="600018"/>
            <a:ext cx="6503247" cy="218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47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71770-60EF-4005-944E-FED40BD26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91498"/>
            <a:ext cx="10515600" cy="231354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Delta cortisol &lt; 3 ug/dL 1 hour after 5 ug/kg </a:t>
            </a:r>
            <a:r>
              <a:rPr lang="en-US" dirty="0" err="1">
                <a:solidFill>
                  <a:schemeClr val="bg1"/>
                </a:solidFill>
              </a:rPr>
              <a:t>cosyntropin</a:t>
            </a:r>
            <a:r>
              <a:rPr lang="en-US" dirty="0">
                <a:solidFill>
                  <a:schemeClr val="bg1"/>
                </a:solidFill>
              </a:rPr>
              <a:t> were more likely to be pressor-dependent than dogs with delta cortisol &gt; 3 ug/dL</a:t>
            </a:r>
          </a:p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2B8DCDE-2BFE-4A12-8D32-A0565EF71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3" t="31096" r="29606" b="28556"/>
          <a:stretch/>
        </p:blipFill>
        <p:spPr bwMode="auto">
          <a:xfrm>
            <a:off x="2886487" y="602752"/>
            <a:ext cx="6419026" cy="239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08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D8608-2D15-4AFF-9B79-23646C695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3) True or false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3A43-E713-484A-99CE-5369FE1A3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3687"/>
            <a:ext cx="10515600" cy="950626"/>
          </a:xfrm>
        </p:spPr>
        <p:txBody>
          <a:bodyPr/>
          <a:lstStyle/>
          <a:p>
            <a:pPr marL="0" indent="0">
              <a:buNone/>
            </a:pPr>
            <a:r>
              <a:rPr lang="es-AR" dirty="0" err="1">
                <a:solidFill>
                  <a:schemeClr val="bg1"/>
                </a:solidFill>
              </a:rPr>
              <a:t>Acutely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ill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dogs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with</a:t>
            </a:r>
            <a:r>
              <a:rPr lang="es-AR" dirty="0">
                <a:solidFill>
                  <a:schemeClr val="bg1"/>
                </a:solidFill>
              </a:rPr>
              <a:t> a delta cortisol </a:t>
            </a:r>
            <a:r>
              <a:rPr lang="es-AR" b="1" dirty="0" err="1">
                <a:solidFill>
                  <a:srgbClr val="00B050"/>
                </a:solidFill>
              </a:rPr>
              <a:t>greater</a:t>
            </a:r>
            <a:r>
              <a:rPr lang="es-AR" dirty="0">
                <a:solidFill>
                  <a:schemeClr val="bg1"/>
                </a:solidFill>
              </a:rPr>
              <a:t> tan 3µg/</a:t>
            </a:r>
            <a:r>
              <a:rPr lang="es-AR" dirty="0" err="1">
                <a:solidFill>
                  <a:schemeClr val="bg1"/>
                </a:solidFill>
              </a:rPr>
              <a:t>dL</a:t>
            </a:r>
            <a:r>
              <a:rPr lang="es-AR" dirty="0">
                <a:solidFill>
                  <a:schemeClr val="bg1"/>
                </a:solidFill>
              </a:rPr>
              <a:t> after </a:t>
            </a:r>
            <a:r>
              <a:rPr lang="es-AR" dirty="0" err="1">
                <a:solidFill>
                  <a:schemeClr val="bg1"/>
                </a:solidFill>
              </a:rPr>
              <a:t>stim</a:t>
            </a:r>
            <a:r>
              <a:rPr lang="es-AR" dirty="0">
                <a:solidFill>
                  <a:schemeClr val="bg1"/>
                </a:solidFill>
              </a:rPr>
              <a:t> test are more </a:t>
            </a:r>
            <a:r>
              <a:rPr lang="es-AR" dirty="0" err="1">
                <a:solidFill>
                  <a:schemeClr val="bg1"/>
                </a:solidFill>
              </a:rPr>
              <a:t>likely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to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require</a:t>
            </a:r>
            <a:r>
              <a:rPr lang="es-AR" dirty="0">
                <a:solidFill>
                  <a:schemeClr val="bg1"/>
                </a:solidFill>
              </a:rPr>
              <a:t> </a:t>
            </a:r>
            <a:r>
              <a:rPr lang="es-AR" dirty="0" err="1">
                <a:solidFill>
                  <a:schemeClr val="bg1"/>
                </a:solidFill>
              </a:rPr>
              <a:t>pressors</a:t>
            </a:r>
            <a:r>
              <a:rPr lang="es-AR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0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D0EF9-2EAF-4098-820D-C425B25A8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8965"/>
            <a:ext cx="10515600" cy="358799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Total cortisol vs plasma or serum cortisol?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Recommend against using plasma free cortisol level rather than plasma total cortisol for diagnosis of CIRCI</a:t>
            </a:r>
          </a:p>
          <a:p>
            <a:pPr marL="0" indent="0" fontAlgn="base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Is the hemodynamic response to hydrocortisone superior to stim test for diagnosis of CIRCI?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Suggest the use of stim test rather than the hemodynamic response to hydro for diagnosis of CIRCI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104CF3B-1019-44D6-B0B8-1CF064285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24169" r="31674" b="34193"/>
          <a:stretch/>
        </p:blipFill>
        <p:spPr bwMode="auto">
          <a:xfrm>
            <a:off x="3481330" y="220338"/>
            <a:ext cx="5632832" cy="228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87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E88BA-527D-47FF-88A1-0EDDD6689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05907"/>
            <a:ext cx="10515600" cy="355845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Should steroids be administered among hospitalized adult patients with sepsis without septic shock?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Suggest against use of steroids in patients with sepsis without septic shock. Conditional recommendation, moderate quality of evidence. HYPRESS trial.</a:t>
            </a:r>
          </a:p>
          <a:p>
            <a:pPr marL="0" indent="0" fontAlgn="base">
              <a:buNone/>
            </a:pP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Should steroids be administered among hospitalized adult patients with septic shock?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Suggest using steroids in patients with shock that is not responsive to fluid and moderate to high-dose vasopressor therapy. </a:t>
            </a:r>
          </a:p>
          <a:p>
            <a:pPr marL="0" indent="0" fontAlgn="base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Recommended dose of steroids?</a:t>
            </a:r>
            <a:endParaRPr lang="en-US" b="0" dirty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r>
              <a:rPr lang="en-US" dirty="0">
                <a:solidFill>
                  <a:schemeClr val="bg1"/>
                </a:solidFill>
              </a:rPr>
              <a:t>Suggest long course and low dose: IV hydro &lt;400 mg/day for 3 or more days</a:t>
            </a:r>
          </a:p>
          <a:p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E1EDFE7-9E3C-42EC-BC8E-04EEEF3E0D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24169" r="31674" b="34193"/>
          <a:stretch/>
        </p:blipFill>
        <p:spPr bwMode="auto">
          <a:xfrm>
            <a:off x="2791399" y="330507"/>
            <a:ext cx="6609202" cy="268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46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may contain: one or more people, people riding horses and outdoor">
            <a:extLst>
              <a:ext uri="{FF2B5EF4-FFF2-40B4-BE49-F238E27FC236}">
                <a16:creationId xmlns:a16="http://schemas.microsoft.com/office/drawing/2014/main" id="{4E268F27-5A66-47EC-B386-F414D7B65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081" y="0"/>
            <a:ext cx="9875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193322-0784-42E7-9852-3ABB56260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8635" y="425316"/>
            <a:ext cx="2020945" cy="78537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530498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24398-A48B-4567-B3A8-CEE43A849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Hemodynamic effects of cortisol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3F319-6F9E-474F-A2D3-AEF4FCE78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4012310"/>
            <a:ext cx="10515600" cy="1325564"/>
          </a:xfrm>
        </p:spPr>
        <p:txBody>
          <a:bodyPr>
            <a:normAutofit/>
          </a:bodyPr>
          <a:lstStyle/>
          <a:p>
            <a:pPr marL="685800" lvl="2"/>
            <a:r>
              <a:rPr lang="en-US" sz="2400" dirty="0">
                <a:solidFill>
                  <a:schemeClr val="bg1"/>
                </a:solidFill>
              </a:rPr>
              <a:t>Up-regulate synthesis of </a:t>
            </a:r>
            <a:r>
              <a:rPr lang="el-GR" sz="2400" dirty="0">
                <a:solidFill>
                  <a:schemeClr val="bg1"/>
                </a:solidFill>
              </a:rPr>
              <a:t>β</a:t>
            </a:r>
            <a:r>
              <a:rPr lang="en-US" sz="2400" dirty="0">
                <a:solidFill>
                  <a:schemeClr val="bg1"/>
                </a:solidFill>
              </a:rPr>
              <a:t>-adrenergic receptors</a:t>
            </a:r>
          </a:p>
          <a:p>
            <a:pPr marL="685800" lvl="2"/>
            <a:r>
              <a:rPr lang="en-US" sz="2400" dirty="0">
                <a:solidFill>
                  <a:schemeClr val="bg1"/>
                </a:solidFill>
              </a:rPr>
              <a:t>Increase density of </a:t>
            </a:r>
            <a:r>
              <a:rPr lang="el-GR" sz="2400" dirty="0">
                <a:solidFill>
                  <a:schemeClr val="bg1"/>
                </a:solidFill>
              </a:rPr>
              <a:t>β</a:t>
            </a:r>
            <a:r>
              <a:rPr lang="en-US" sz="2400" dirty="0">
                <a:solidFill>
                  <a:schemeClr val="bg1"/>
                </a:solidFill>
              </a:rPr>
              <a:t>-adrenergic receptors</a:t>
            </a:r>
          </a:p>
          <a:p>
            <a:pPr marL="682625" lvl="3"/>
            <a:r>
              <a:rPr lang="en-US" sz="2200" dirty="0">
                <a:solidFill>
                  <a:schemeClr val="bg1"/>
                </a:solidFill>
              </a:rPr>
              <a:t>Prevents </a:t>
            </a:r>
            <a:r>
              <a:rPr lang="el-GR" sz="2200" dirty="0">
                <a:solidFill>
                  <a:schemeClr val="bg1"/>
                </a:solidFill>
              </a:rPr>
              <a:t>β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s-AR" sz="2200" dirty="0" err="1">
                <a:solidFill>
                  <a:schemeClr val="bg1"/>
                </a:solidFill>
              </a:rPr>
              <a:t>adrenergic</a:t>
            </a:r>
            <a:r>
              <a:rPr lang="es-AR" sz="2200" dirty="0">
                <a:solidFill>
                  <a:schemeClr val="bg1"/>
                </a:solidFill>
              </a:rPr>
              <a:t> </a:t>
            </a:r>
            <a:r>
              <a:rPr lang="es-AR" sz="2200" dirty="0" err="1">
                <a:solidFill>
                  <a:schemeClr val="bg1"/>
                </a:solidFill>
              </a:rPr>
              <a:t>desensitization</a:t>
            </a:r>
            <a:endParaRPr lang="es-AR" sz="2200" dirty="0">
              <a:solidFill>
                <a:schemeClr val="bg1"/>
              </a:solidFill>
            </a:endParaRPr>
          </a:p>
          <a:p>
            <a:pPr marL="454025" lvl="3" indent="0">
              <a:buNone/>
            </a:pPr>
            <a:endParaRPr lang="es-AR" sz="2200" dirty="0"/>
          </a:p>
          <a:p>
            <a:pPr marL="628650" lvl="3"/>
            <a:endParaRPr lang="es-AR" sz="2200" dirty="0"/>
          </a:p>
          <a:p>
            <a:pPr marL="738188" lvl="3"/>
            <a:endParaRPr lang="es-AR" sz="2200" dirty="0"/>
          </a:p>
          <a:p>
            <a:pPr marL="682625" lvl="3"/>
            <a:endParaRPr lang="es-AR" sz="2200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FD7E1C-D845-47B8-899B-71C4EFF66C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875" r="43434" b="30059"/>
          <a:stretch/>
        </p:blipFill>
        <p:spPr>
          <a:xfrm>
            <a:off x="2647720" y="1629888"/>
            <a:ext cx="6896559" cy="213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6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30489-7FB2-44B9-AA05-744204FD1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Cortisol Secretion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8BE90-8BE9-44C8-9F83-E20FA30E8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386330" cy="4872630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Corticotropin releasing hormone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ACTH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Cortisol</a:t>
            </a:r>
          </a:p>
          <a:p>
            <a:pPr fontAlgn="base"/>
            <a:endParaRPr lang="en-US" dirty="0">
              <a:solidFill>
                <a:schemeClr val="bg1"/>
              </a:solidFill>
            </a:endParaRP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Response to stress: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Inflammation/pain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Hypotension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Hypoglycemia</a:t>
            </a:r>
          </a:p>
          <a:p>
            <a:pPr lvl="1" fontAlgn="base"/>
            <a:r>
              <a:rPr lang="en-US" dirty="0">
                <a:solidFill>
                  <a:schemeClr val="bg1"/>
                </a:solidFill>
              </a:rPr>
              <a:t>Hypoxemia</a:t>
            </a:r>
          </a:p>
        </p:txBody>
      </p:sp>
      <p:pic>
        <p:nvPicPr>
          <p:cNvPr id="3074" name="Picture 2" descr="Recovery of steroid induced adrenal insufficiency - Younes ...">
            <a:extLst>
              <a:ext uri="{FF2B5EF4-FFF2-40B4-BE49-F238E27FC236}">
                <a16:creationId xmlns:a16="http://schemas.microsoft.com/office/drawing/2014/main" id="{FFF7665B-2A49-4D2A-9678-73134C8F3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424" y="1457095"/>
            <a:ext cx="5171219" cy="394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07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E5F11-B0DA-4A62-B37B-773F0450C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7833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1) How does steroids help maintain vascular tone? (2 mechanisms)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69581-CA48-4D31-AF41-91BC35C5E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37162"/>
            <a:ext cx="10515600" cy="983676"/>
          </a:xfrm>
        </p:spPr>
        <p:txBody>
          <a:bodyPr/>
          <a:lstStyle/>
          <a:p>
            <a:pPr marL="685800" lvl="2"/>
            <a:r>
              <a:rPr lang="en-US" sz="2800" dirty="0">
                <a:solidFill>
                  <a:schemeClr val="bg1"/>
                </a:solidFill>
              </a:rPr>
              <a:t>Through the up-regulation of </a:t>
            </a:r>
            <a:r>
              <a:rPr lang="el-GR" sz="2800" dirty="0">
                <a:solidFill>
                  <a:schemeClr val="bg1"/>
                </a:solidFill>
              </a:rPr>
              <a:t>β</a:t>
            </a:r>
            <a:r>
              <a:rPr lang="en-US" sz="2800" dirty="0">
                <a:solidFill>
                  <a:schemeClr val="bg1"/>
                </a:solidFill>
              </a:rPr>
              <a:t>-adrenergic receptors and prevention of </a:t>
            </a:r>
            <a:r>
              <a:rPr lang="el-GR" sz="2800" dirty="0">
                <a:solidFill>
                  <a:schemeClr val="bg1"/>
                </a:solidFill>
              </a:rPr>
              <a:t>β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s-AR" sz="2800" dirty="0" err="1">
                <a:solidFill>
                  <a:schemeClr val="bg1"/>
                </a:solidFill>
              </a:rPr>
              <a:t>adrenergic</a:t>
            </a:r>
            <a:r>
              <a:rPr lang="es-AR" sz="2800" dirty="0">
                <a:solidFill>
                  <a:schemeClr val="bg1"/>
                </a:solidFill>
              </a:rPr>
              <a:t> </a:t>
            </a:r>
            <a:r>
              <a:rPr lang="es-AR" sz="2800" dirty="0" err="1">
                <a:solidFill>
                  <a:schemeClr val="bg1"/>
                </a:solidFill>
              </a:rPr>
              <a:t>desensitization</a:t>
            </a:r>
            <a:endParaRPr lang="es-AR" sz="28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89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ame of Thrones' Final Season: Cersei Lannister Predictions ...">
            <a:extLst>
              <a:ext uri="{FF2B5EF4-FFF2-40B4-BE49-F238E27FC236}">
                <a16:creationId xmlns:a16="http://schemas.microsoft.com/office/drawing/2014/main" id="{CA5C64C6-A57F-4759-B6A0-6F5B6292D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196"/>
            <a:ext cx="12245885" cy="689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92D2C-11C1-4043-92FD-006FE8CF8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2772" y="4800180"/>
            <a:ext cx="2290590" cy="543002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bg1"/>
                </a:solidFill>
              </a:rPr>
              <a:t>Who is she?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5C0EA6-637A-411C-9BEC-1634679A8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55613"/>
            <a:ext cx="1051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sz="4000" b="1" dirty="0" err="1">
                <a:solidFill>
                  <a:schemeClr val="bg1"/>
                </a:solidFill>
              </a:rPr>
              <a:t>Critical</a:t>
            </a:r>
            <a:r>
              <a:rPr lang="es-AR" sz="4000" b="1" dirty="0">
                <a:solidFill>
                  <a:schemeClr val="bg1"/>
                </a:solidFill>
              </a:rPr>
              <a:t> </a:t>
            </a:r>
            <a:r>
              <a:rPr lang="es-AR" sz="4000" b="1" dirty="0" err="1">
                <a:solidFill>
                  <a:schemeClr val="bg1"/>
                </a:solidFill>
              </a:rPr>
              <a:t>illness-related</a:t>
            </a:r>
            <a:r>
              <a:rPr lang="es-AR" sz="4000" b="1" dirty="0">
                <a:solidFill>
                  <a:schemeClr val="bg1"/>
                </a:solidFill>
              </a:rPr>
              <a:t> </a:t>
            </a:r>
            <a:r>
              <a:rPr lang="es-AR" sz="4000" b="1" dirty="0" err="1">
                <a:solidFill>
                  <a:schemeClr val="bg1"/>
                </a:solidFill>
              </a:rPr>
              <a:t>corticosteroid</a:t>
            </a:r>
            <a:r>
              <a:rPr lang="es-AR" sz="4000" b="1" dirty="0">
                <a:solidFill>
                  <a:schemeClr val="bg1"/>
                </a:solidFill>
              </a:rPr>
              <a:t> </a:t>
            </a:r>
            <a:r>
              <a:rPr lang="es-AR" sz="4000" b="1" dirty="0" err="1">
                <a:solidFill>
                  <a:schemeClr val="bg1"/>
                </a:solidFill>
              </a:rPr>
              <a:t>insufficiency</a:t>
            </a:r>
            <a:r>
              <a:rPr lang="es-AR" sz="4000" b="1" dirty="0">
                <a:solidFill>
                  <a:schemeClr val="bg1"/>
                </a:solidFill>
              </a:rPr>
              <a:t> </a:t>
            </a:r>
          </a:p>
          <a:p>
            <a:pPr algn="ctr"/>
            <a:endParaRPr lang="en-US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80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3C55B6-E60A-4656-ABAD-0F64BFC88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52743"/>
            <a:ext cx="10515600" cy="3290544"/>
          </a:xfrm>
        </p:spPr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Impairment of the hypothalamic pituitary axis during critical illness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Dysregulated systemic inflammation resulting from inadequate glucocorticoid-mediated anti-inflammatory activity for the severity of the disease (sepsis or septic shock)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increased levels of biological markers of inflammation and coagulation over time, morbidity, length of ICU stay and mortality</a:t>
            </a:r>
          </a:p>
          <a:p>
            <a:endParaRPr 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AEB599E-D6C3-4DD0-8482-7DC8A29255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0" t="24830" r="32047" b="33972"/>
          <a:stretch/>
        </p:blipFill>
        <p:spPr bwMode="auto">
          <a:xfrm>
            <a:off x="2761791" y="361535"/>
            <a:ext cx="6668418" cy="268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15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E00-BCF2-4938-B555-E51890D6E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Pathogenesis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23A35-C033-4601-A2BF-13F6DDA5B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>
                <a:solidFill>
                  <a:schemeClr val="bg1"/>
                </a:solidFill>
              </a:rPr>
              <a:t>identified in dogs with sepsis/septic shock, trauma, GDV, neoplasia, and genetic mutation (ABCB1/MDR1)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identified in cats with neoplasia, trauma, and sepsis/septic shock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Not been documented in stable patients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relative and transient </a:t>
            </a:r>
          </a:p>
          <a:p>
            <a:pPr fontAlgn="base"/>
            <a:r>
              <a:rPr lang="en-US" dirty="0">
                <a:solidFill>
                  <a:schemeClr val="bg1"/>
                </a:solidFill>
              </a:rPr>
              <a:t>most likely multifactorial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85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7946</TotalTime>
  <Words>1577</Words>
  <Application>Microsoft Office PowerPoint</Application>
  <PresentationFormat>Widescreen</PresentationFormat>
  <Paragraphs>196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PowerPoint Presentation</vt:lpstr>
      <vt:lpstr>Why are steroids important?</vt:lpstr>
      <vt:lpstr>Why are steroids important?</vt:lpstr>
      <vt:lpstr>Hemodynamic effects of cortisol</vt:lpstr>
      <vt:lpstr>Cortisol Secretion</vt:lpstr>
      <vt:lpstr>1) How does steroids help maintain vascular tone? (2 mechanisms)</vt:lpstr>
      <vt:lpstr>Critical illness-related corticosteroid insufficiency  </vt:lpstr>
      <vt:lpstr>PowerPoint Presentation</vt:lpstr>
      <vt:lpstr>Pathogenesis</vt:lpstr>
      <vt:lpstr>Mechanisms for development:</vt:lpstr>
      <vt:lpstr>Mechanisms for development:</vt:lpstr>
      <vt:lpstr>Mechanisms for development:</vt:lpstr>
      <vt:lpstr>Clinical signs</vt:lpstr>
      <vt:lpstr>Diagnosis</vt:lpstr>
      <vt:lpstr>Methods to try identify CIRCI</vt:lpstr>
      <vt:lpstr>PowerPoint Presentation</vt:lpstr>
      <vt:lpstr>Methods to try identify CIRCI</vt:lpstr>
      <vt:lpstr>Methods to try identify CIRCI</vt:lpstr>
      <vt:lpstr>2) Name three methods to try diagnose CIRCI</vt:lpstr>
      <vt:lpstr>Methods to try identify CIRCI</vt:lpstr>
      <vt:lpstr>Differential diagnosis</vt:lpstr>
      <vt:lpstr>3) Describe scenarios that might warrant treatment with steroids in a critically ill dog</vt:lpstr>
      <vt:lpstr>Treatment</vt:lpstr>
      <vt:lpstr>Treatment</vt:lpstr>
      <vt:lpstr>Treatment</vt:lpstr>
      <vt:lpstr>So when do we treat?</vt:lpstr>
      <vt:lpstr>Treatment</vt:lpstr>
      <vt:lpstr>Prognosis</vt:lpstr>
      <vt:lpstr>Prognosis</vt:lpstr>
      <vt:lpstr>PowerPoint Presentation</vt:lpstr>
      <vt:lpstr>PowerPoint Presentation</vt:lpstr>
      <vt:lpstr>3) True or false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Tomas Boullhesen Williams</dc:creator>
  <cp:lastModifiedBy>Tomas Boullhesen Williams</cp:lastModifiedBy>
  <cp:revision>35</cp:revision>
  <dcterms:created xsi:type="dcterms:W3CDTF">2020-06-16T08:07:42Z</dcterms:created>
  <dcterms:modified xsi:type="dcterms:W3CDTF">2020-06-21T22:07:52Z</dcterms:modified>
</cp:coreProperties>
</file>