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ink/ink1.xml" ContentType="application/inkml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notesMasterIdLst>
    <p:notesMasterId r:id="rId44"/>
  </p:notesMasterIdLst>
  <p:sldIdLst>
    <p:sldId id="256" r:id="rId5"/>
    <p:sldId id="267" r:id="rId6"/>
    <p:sldId id="300" r:id="rId7"/>
    <p:sldId id="287" r:id="rId8"/>
    <p:sldId id="260" r:id="rId9"/>
    <p:sldId id="273" r:id="rId10"/>
    <p:sldId id="272" r:id="rId11"/>
    <p:sldId id="274" r:id="rId12"/>
    <p:sldId id="264" r:id="rId13"/>
    <p:sldId id="265" r:id="rId14"/>
    <p:sldId id="266" r:id="rId15"/>
    <p:sldId id="268" r:id="rId16"/>
    <p:sldId id="269" r:id="rId17"/>
    <p:sldId id="270" r:id="rId18"/>
    <p:sldId id="271" r:id="rId19"/>
    <p:sldId id="275" r:id="rId20"/>
    <p:sldId id="276" r:id="rId21"/>
    <p:sldId id="277" r:id="rId22"/>
    <p:sldId id="278" r:id="rId23"/>
    <p:sldId id="279" r:id="rId24"/>
    <p:sldId id="284" r:id="rId25"/>
    <p:sldId id="285" r:id="rId26"/>
    <p:sldId id="280" r:id="rId27"/>
    <p:sldId id="281" r:id="rId28"/>
    <p:sldId id="292" r:id="rId29"/>
    <p:sldId id="282" r:id="rId30"/>
    <p:sldId id="283" r:id="rId31"/>
    <p:sldId id="286" r:id="rId32"/>
    <p:sldId id="288" r:id="rId33"/>
    <p:sldId id="289" r:id="rId34"/>
    <p:sldId id="293" r:id="rId35"/>
    <p:sldId id="290" r:id="rId36"/>
    <p:sldId id="291" r:id="rId37"/>
    <p:sldId id="294" r:id="rId38"/>
    <p:sldId id="297" r:id="rId39"/>
    <p:sldId id="295" r:id="rId40"/>
    <p:sldId id="296" r:id="rId41"/>
    <p:sldId id="259" r:id="rId42"/>
    <p:sldId id="301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F2835F8-605A-46FC-9E68-0804AAEEFDC8}" v="4" dt="2021-04-04T01:09:18.6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1-03-14T21:58:38.59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151 343,'299'2,"329"-4,-339-12,128-2,-325 16,191-3,-216-2,0-2,80-20,328-73,-147 34,-154 30,1 7,301-10,95 42,-4 43,267 117,-764-147,11 0,125 8,78-14,-234-10,1063 5,-693-6,-365 3,-1 3,0 2,0 3,0 2,82 30,-86-26,-16-6,0 2,-1 1,0 1,35 23,-40-20,-11-7,0 1,-1 0,0 2,20 19,-28-23,0-1,-1 2,0-1,0 1,-1 0,-1 0,1 1,3 11,11 33,3-1,43 74,-40-90,-20-30,0 0,0 0,-1 1,0-1,-1 1,4 11,19 104,-21-88,-1 0,-1 0,-3 70,-2-65,2 0,11 71,6-18,12 174,-29 182,-3-216,4-208,0 0,10 39,-6-34,3 36,-7-50,1 0,1-1,0 0,1 1,1-2,12 24,6 20,-10-26,19 33,-21-45,-1 2,0-1,-2 2,8 31,0 38,9 179,-26 97,-2-183,4-70,-5 114,2-222,0-1,0 1,-1 0,-1-1,1 1,-4 6,-2 7,-182 563,35 15,145-562,9-33,-43 196,39-165,1 0,2 1,3 60,0-91,-1 1,1 0,-2-1,1 1,-1 0,1-1,-1 1,-1-1,-2 9,2-11,1-1,-1 1,1-1,-1 1,0-1,0 0,0 0,0 1,0-2,-1 1,1 0,0 0,-1-1,0 1,1-1,-1 0,0 0,1 0,-7 1,-18 2,0-1,0-1,0-1,-38-5,2 2,-423 1,482 0,0 1,0 0,-1 0,1 0,0 1,0-1,0 1,0 0,0 0,0 1,0-1,1 1,-1 0,0 0,1 0,-1 0,1 1,0-1,0 1,0 0,0 0,0 0,0 0,1 0,0 1,0-1,-2 5,-17 37,16-32,0-1,-1 1,-1-1,0-1,-15 20,-25 20,9-11,-53 73,72-84,0 1,-25 55,37-71,-1 0,0-1,-1 0,-1 0,1-1,-2-1,0 0,-14 12,-18 19,-9 12,-83 69,-94 56,221-173,0-1,-1 0,1 0,-1-1,0 0,0 0,-1-1,1 0,-1-1,1 0,-11 0,-12 0,0-1,-34-5,2 1,48 3,-3-1,-37 4,50-2,-1 0,1 0,0 1,0 0,0 0,0 1,0-1,0 1,1 1,-6 3,-13 15,1 1,1 1,1 1,-29 46,31-44,-353 504,166-275,168-210,25-29,-1 0,0 0,-2-2,-26 23,5-14,-55 27,18-11,30-14,-4 4,-1-3,-86 34,76-41,-1-3,0-2,-1-3,-1-2,-100 2,-200-18,302 3,0-3,-104-25,49 8,-149-43,78 16,40 23,-20-5,57 8,-1 5,-1 5,-175 0,164 14,-193-7,253 2,0-3,0-3,-63-19,-338-104,412 122,-1 2,-1 2,0 2,-90 3,-90 14,-111 2,325-13,1 1,-1 1,1 1,0 1,0 0,0 1,0 1,1 1,0 0,1 1,-1 1,2 1,-1 0,1 1,1 1,0 0,1 1,-16 18,18-17,-2 0,0 0,0-2,-25 19,30-26,-1 1,0-1,0-1,-1 0,1 0,-1-1,0 0,0-1,0 0,-11 1,-41-1,-70-6,17-1,88 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268055-1839-4D31-986B-BC9217B2ACC7}" type="datetimeFigureOut">
              <a:rPr lang="en-US" smtClean="0"/>
              <a:t>6/22/2021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CCB023-95A3-4462-9788-E5C4100346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222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Pulmonary circulation receives blood from the RV to pulmonary capillaries to oxygen to RBCs and CO2 to alveoli </a:t>
            </a:r>
          </a:p>
          <a:p>
            <a:r>
              <a:rPr lang="en-US" dirty="0"/>
              <a:t>Bronchial circulation which delivers oxygenated blood from the aorta to the lung tissue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5827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contents pH &gt;2.5 even with large volumes lower morbidity and mortality, high with contents &lt;1.4 even with small volumes  </a:t>
            </a:r>
          </a:p>
          <a:p>
            <a:r>
              <a:rPr lang="en-US" dirty="0"/>
              <a:t>4 hours after aspiration --- large numbers of neutrophils present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562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Surfactant- decreased surface tension and decreases work of breathing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5644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right mainstem bronchus is a more direct continuation of the trachea so higher prevalence in right side in sternal patients </a:t>
            </a:r>
          </a:p>
          <a:p>
            <a:r>
              <a:rPr lang="en-US" dirty="0"/>
              <a:t>Samples should be obtained – patient stability or cost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41330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witnessed the oropharynx should be suctioned </a:t>
            </a:r>
          </a:p>
          <a:p>
            <a:r>
              <a:rPr lang="en-US" dirty="0"/>
              <a:t>Antibiotics are not recommended in humans unless signs for &gt;48 </a:t>
            </a:r>
            <a:r>
              <a:rPr lang="en-US" dirty="0" err="1"/>
              <a:t>hrs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786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Diagnostic and treatment modalities </a:t>
            </a:r>
            <a:r>
              <a:rPr lang="en-US" dirty="0" err="1"/>
              <a:t>assocaited</a:t>
            </a:r>
            <a:r>
              <a:rPr lang="en-US" dirty="0"/>
              <a:t> with survival, retro, 125 dogs, AP based on 2+ criteria- rads, clinical signs, </a:t>
            </a:r>
            <a:r>
              <a:rPr lang="en-US" dirty="0" err="1"/>
              <a:t>wbc</a:t>
            </a:r>
            <a:r>
              <a:rPr lang="en-US" dirty="0"/>
              <a:t> changes, airway culture, history compatible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508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PPIs have been associated with hospital acquired pneumonia in people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063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Reduced reflection = increased perm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5783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NPE- massive neuronal sympathetic activity causes both types of edema “blast theory”, high pressure and then increased perm </a:t>
            </a:r>
          </a:p>
          <a:p>
            <a:r>
              <a:rPr lang="en-US" dirty="0"/>
              <a:t>NPPE- </a:t>
            </a:r>
            <a:r>
              <a:rPr lang="en-US" dirty="0" err="1"/>
              <a:t>subatmospheric</a:t>
            </a:r>
            <a:r>
              <a:rPr lang="en-US" dirty="0"/>
              <a:t> intrathoracic pressure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87350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Compared with CXR, 12% had B lines with no disease vs 100% with CHF, &gt;3 at every site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549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36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#1 hematogenous vs airborne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51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 one scheme used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39224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Veterinary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0194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335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Rads: not sensitive or specific mainly used to r/o other disease, hard to differentiate from old age changes, hard to determine severity or progression of disease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5637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HRCT similar findings in humans, if meet criteria do not need lung biopsy for diagnosis</a:t>
            </a:r>
          </a:p>
          <a:p>
            <a:r>
              <a:rPr lang="en-US" dirty="0" err="1"/>
              <a:t>bronchoscopic</a:t>
            </a:r>
            <a:r>
              <a:rPr lang="en-US" dirty="0"/>
              <a:t> changes cannot differentiate between CB and CIPF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65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Breeds- </a:t>
            </a:r>
            <a:r>
              <a:rPr lang="en-US" dirty="0" err="1"/>
              <a:t>irish</a:t>
            </a:r>
            <a:r>
              <a:rPr lang="en-US" dirty="0"/>
              <a:t> wolfhounds, brachycephalic (FB, EB and pugs) 3.7X more likely to develop, hx of GI signs most common, pugs tended to be older and have neuro </a:t>
            </a:r>
            <a:r>
              <a:rPr lang="en-US" dirty="0" err="1"/>
              <a:t>dz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CCB023-95A3-4462-9788-E5C41003469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3409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6/22/2021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customXml" Target="../ink/ink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ECCBE7-3097-447A-B886-405433B7B2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127" y="1320800"/>
            <a:ext cx="8361229" cy="2773680"/>
          </a:xfrm>
        </p:spPr>
        <p:txBody>
          <a:bodyPr/>
          <a:lstStyle/>
          <a:p>
            <a:r>
              <a:rPr lang="en-US" dirty="0"/>
              <a:t>Pulmonary Parenchymal disease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A85E47-6ED3-4D37-87E0-3482BDAE4A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79904" y="4094480"/>
            <a:ext cx="6831673" cy="1086237"/>
          </a:xfrm>
        </p:spPr>
        <p:txBody>
          <a:bodyPr/>
          <a:lstStyle/>
          <a:p>
            <a:r>
              <a:rPr lang="en-US" dirty="0"/>
              <a:t>Samantha Davis, DVM</a:t>
            </a:r>
          </a:p>
        </p:txBody>
      </p:sp>
    </p:spTree>
    <p:extLst>
      <p:ext uri="{BB962C8B-B14F-4D97-AF65-F5344CB8AC3E}">
        <p14:creationId xmlns:p14="http://schemas.microsoft.com/office/powerpoint/2010/main" val="3238159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6379F-FF2E-47B5-A7BA-DAC04CCBA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Histopathology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41346-A976-42AB-90C4-81D2E6DDD2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Diffuse, mature uniform fibrosis of the alveolar wall throughout the lung</a:t>
            </a:r>
          </a:p>
          <a:p>
            <a:r>
              <a:rPr lang="en-US" dirty="0"/>
              <a:t>Often there are areas of more severe, but less mature fibrosis</a:t>
            </a:r>
          </a:p>
          <a:p>
            <a:r>
              <a:rPr lang="en-US" dirty="0"/>
              <a:t>Fibrosis is worst adjacent to the bronchi</a:t>
            </a:r>
          </a:p>
          <a:p>
            <a:r>
              <a:rPr lang="en-US" dirty="0"/>
              <a:t>Mild to moderate interstitial lymphoplasmacytic inflammation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0533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E5C07-A797-4C62-8B0B-4347D4B7A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0650" y="685800"/>
            <a:ext cx="9886950" cy="1485900"/>
          </a:xfrm>
        </p:spPr>
        <p:txBody>
          <a:bodyPr>
            <a:normAutofit/>
          </a:bodyPr>
          <a:lstStyle/>
          <a:p>
            <a:r>
              <a:rPr lang="en-US" dirty="0"/>
              <a:t>Signalment and signs</a:t>
            </a:r>
          </a:p>
        </p:txBody>
      </p:sp>
      <p:pic>
        <p:nvPicPr>
          <p:cNvPr id="1026" name="Picture 2" descr="West Highland White Terrier Grooming | Animal Behavior College">
            <a:extLst>
              <a:ext uri="{FF2B5EF4-FFF2-40B4-BE49-F238E27FC236}">
                <a16:creationId xmlns:a16="http://schemas.microsoft.com/office/drawing/2014/main" id="{58B6ABEB-FC7C-4790-AE40-03AECF6965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3" r="18804" b="2"/>
          <a:stretch/>
        </p:blipFill>
        <p:spPr bwMode="auto">
          <a:xfrm>
            <a:off x="1390649" y="2401556"/>
            <a:ext cx="3211495" cy="3466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4A247-2575-4911-947A-A2E06E0DC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0824" y="2286000"/>
            <a:ext cx="6176776" cy="3581400"/>
          </a:xfrm>
        </p:spPr>
        <p:txBody>
          <a:bodyPr>
            <a:normAutofit/>
          </a:bodyPr>
          <a:lstStyle/>
          <a:p>
            <a:r>
              <a:rPr lang="en-US" dirty="0"/>
              <a:t>Most commonly affects WHWT, but can affect other terriers or breeds</a:t>
            </a:r>
          </a:p>
          <a:p>
            <a:r>
              <a:rPr lang="en-US" dirty="0"/>
              <a:t>Middle aged to older with no sex predisposition </a:t>
            </a:r>
          </a:p>
          <a:p>
            <a:r>
              <a:rPr lang="en-US" dirty="0"/>
              <a:t>Signs: cough, exercise intolerance, dyspnea, cyanosis, collapse</a:t>
            </a:r>
          </a:p>
          <a:p>
            <a:r>
              <a:rPr lang="en-US" dirty="0"/>
              <a:t>Often present with advanced disease</a:t>
            </a:r>
          </a:p>
          <a:p>
            <a:r>
              <a:rPr lang="en-US" dirty="0"/>
              <a:t>PE: BAR or dyspneic, “Velcro” crackles on inspiration bilaterally, soft right sided heart murmur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160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613B3-772D-44A6-AAD8-2B5A15335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72258E-CD2A-4F38-9969-3C4EEEF90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No associated changes in CBC/Chemistry/urinalysis</a:t>
            </a:r>
          </a:p>
          <a:p>
            <a:r>
              <a:rPr lang="en-US" dirty="0"/>
              <a:t>Perform fecal to r/o parasitic disease</a:t>
            </a:r>
          </a:p>
          <a:p>
            <a:r>
              <a:rPr lang="en-US" dirty="0"/>
              <a:t>ABG- low PaO2 and high A-a gradient </a:t>
            </a:r>
          </a:p>
          <a:p>
            <a:r>
              <a:rPr lang="en-US" dirty="0"/>
              <a:t>Six minute walk test</a:t>
            </a:r>
          </a:p>
          <a:p>
            <a:r>
              <a:rPr lang="en-US" dirty="0"/>
              <a:t>Thoracic radiographs- broncho-interstitial pattern, +/- patchy alveolar pattern, +/- cardiac and pulmonary artery enlargement</a:t>
            </a:r>
          </a:p>
          <a:p>
            <a:r>
              <a:rPr lang="en-US" dirty="0"/>
              <a:t>Echocardiogram- PH found in 20% to 60% of WHWT with suspect CIPF </a:t>
            </a:r>
          </a:p>
        </p:txBody>
      </p:sp>
    </p:spTree>
    <p:extLst>
      <p:ext uri="{BB962C8B-B14F-4D97-AF65-F5344CB8AC3E}">
        <p14:creationId xmlns:p14="http://schemas.microsoft.com/office/powerpoint/2010/main" val="2106822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79A65-A670-4DE6-AB08-0E7DFEAA8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0C306-FE4F-49C4-A2E1-568A200B2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HRCT- ground glass opacity, mosaic attenuation, linear and reticular opacities, consolidation or bronchial wall thickening </a:t>
            </a:r>
          </a:p>
          <a:p>
            <a:r>
              <a:rPr lang="en-US" dirty="0"/>
              <a:t>Bronchoscopy - bronchial mucosal irregularity, mild to moderate increase in bronchial mucous, bronchomalacia, dynamic airway collapse and bronchiectasis </a:t>
            </a:r>
          </a:p>
          <a:p>
            <a:r>
              <a:rPr lang="en-US" dirty="0"/>
              <a:t>BALF- increased macrophages, neutrophils and mast cells</a:t>
            </a:r>
          </a:p>
          <a:p>
            <a:r>
              <a:rPr lang="en-US" dirty="0"/>
              <a:t>Biomarkers: WHWT (healthy vs sick) ET-1, chemokine ligand 2, IL-8, PIIINP, MMP-9, CB vs CIPF- ET-1, MMP-9, MMP-2, PIIINP, WHWT- TGF-beta, IL-8</a:t>
            </a:r>
          </a:p>
        </p:txBody>
      </p:sp>
    </p:spTree>
    <p:extLst>
      <p:ext uri="{BB962C8B-B14F-4D97-AF65-F5344CB8AC3E}">
        <p14:creationId xmlns:p14="http://schemas.microsoft.com/office/powerpoint/2010/main" val="35109728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85DD1-1B1A-4940-A62A-3F9A86373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89019-C9C7-4F0D-A669-7F307901D9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effective treatments, leading cause of lung transplants in humans worldwide </a:t>
            </a:r>
          </a:p>
          <a:p>
            <a:r>
              <a:rPr lang="en-US" dirty="0"/>
              <a:t>Pirfenidone- antifibrotic- downregulate collagen and growth factors, no clinical studies in dogs </a:t>
            </a:r>
          </a:p>
          <a:p>
            <a:r>
              <a:rPr lang="en-US" dirty="0" err="1"/>
              <a:t>Nintedanib</a:t>
            </a:r>
            <a:r>
              <a:rPr lang="en-US" dirty="0"/>
              <a:t>- severe GI signs in dogs</a:t>
            </a:r>
          </a:p>
          <a:p>
            <a:r>
              <a:rPr lang="en-US" dirty="0"/>
              <a:t>Prednisone may reduce cough, no clear benefit to oral vs inhaled </a:t>
            </a:r>
          </a:p>
          <a:p>
            <a:r>
              <a:rPr lang="en-US" dirty="0"/>
              <a:t>Theophylline</a:t>
            </a:r>
          </a:p>
          <a:p>
            <a:r>
              <a:rPr lang="en-US" dirty="0"/>
              <a:t>PPIs or H2 blockers </a:t>
            </a:r>
          </a:p>
          <a:p>
            <a:r>
              <a:rPr lang="en-US" dirty="0"/>
              <a:t>Sildenafil if PH</a:t>
            </a:r>
          </a:p>
        </p:txBody>
      </p:sp>
    </p:spTree>
    <p:extLst>
      <p:ext uri="{BB962C8B-B14F-4D97-AF65-F5344CB8AC3E}">
        <p14:creationId xmlns:p14="http://schemas.microsoft.com/office/powerpoint/2010/main" val="30887139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F938F-D515-4B9F-8540-8C9D4245B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Prognosis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C3899A-EBB6-4238-BD64-C1CD464F8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May develop acute exacerbation, primary vs secondary</a:t>
            </a:r>
          </a:p>
          <a:p>
            <a:r>
              <a:rPr lang="en-US" dirty="0"/>
              <a:t>MST 32 months from onset of clinical signs</a:t>
            </a:r>
          </a:p>
          <a:p>
            <a:r>
              <a:rPr lang="en-US" dirty="0"/>
              <a:t>MST 11 months after diagnosis </a:t>
            </a:r>
          </a:p>
          <a:p>
            <a:r>
              <a:rPr lang="en-US" dirty="0"/>
              <a:t>Can have a slow or rapid disease progression </a:t>
            </a:r>
          </a:p>
          <a:p>
            <a:r>
              <a:rPr lang="en-US" dirty="0"/>
              <a:t>High chemokine ligand-2 and severity of HRCT findings were negatively associated with survival </a:t>
            </a:r>
          </a:p>
        </p:txBody>
      </p:sp>
    </p:spTree>
    <p:extLst>
      <p:ext uri="{BB962C8B-B14F-4D97-AF65-F5344CB8AC3E}">
        <p14:creationId xmlns:p14="http://schemas.microsoft.com/office/powerpoint/2010/main" val="2987139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6F6D2-17A0-4C3A-963C-AD88232C8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Fibrotic ILDs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A5ED-C1E3-4EF7-BB0D-744B8A4C79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Excluding familial fibrotic ILD in WHWT</a:t>
            </a:r>
          </a:p>
          <a:p>
            <a:r>
              <a:rPr lang="en-US" dirty="0"/>
              <a:t>End stage presentation of progressive fibrotic disease that often presents with restrictive lung disease</a:t>
            </a:r>
          </a:p>
          <a:p>
            <a:r>
              <a:rPr lang="en-US" dirty="0"/>
              <a:t>These disease processes may have underlying etiologies that would be amenable to treatment</a:t>
            </a:r>
          </a:p>
          <a:p>
            <a:r>
              <a:rPr lang="en-US" dirty="0"/>
              <a:t>Described in cats but in smaller populations </a:t>
            </a:r>
          </a:p>
        </p:txBody>
      </p:sp>
    </p:spTree>
    <p:extLst>
      <p:ext uri="{BB962C8B-B14F-4D97-AF65-F5344CB8AC3E}">
        <p14:creationId xmlns:p14="http://schemas.microsoft.com/office/powerpoint/2010/main" val="2888964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F2E32-AB00-4B62-A9B5-1A3B5BF3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NSIP and LIP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9A88AD-16C8-42AE-AA16-CC3CAB2386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Non-specific interstitial pneumonia and lymphocytic interstitial pneumonitis </a:t>
            </a:r>
          </a:p>
          <a:p>
            <a:r>
              <a:rPr lang="en-US" dirty="0"/>
              <a:t>NSIP histopathologic diagnosis described in WHWT</a:t>
            </a:r>
          </a:p>
          <a:p>
            <a:r>
              <a:rPr lang="en-US" dirty="0"/>
              <a:t>LIP described in FIV positive cats based on BALF </a:t>
            </a:r>
          </a:p>
        </p:txBody>
      </p:sp>
    </p:spTree>
    <p:extLst>
      <p:ext uri="{BB962C8B-B14F-4D97-AF65-F5344CB8AC3E}">
        <p14:creationId xmlns:p14="http://schemas.microsoft.com/office/powerpoint/2010/main" val="28183667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D26C2-F3EB-4E71-A3AF-4829CBD1B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Acute interstitial pneumonia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96BD-DBFD-4858-94B7-78920658CE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“Idiopathic ARDS” </a:t>
            </a:r>
          </a:p>
          <a:p>
            <a:r>
              <a:rPr lang="en-US" dirty="0"/>
              <a:t>Criteria: less than 60 days duration, bilateral diffuse infiltrates on imaging, diffuse alveolar damage on </a:t>
            </a:r>
            <a:r>
              <a:rPr lang="en-US" dirty="0" err="1"/>
              <a:t>histo</a:t>
            </a:r>
            <a:r>
              <a:rPr lang="en-US" dirty="0"/>
              <a:t>, no previous inciting event or imaging changes</a:t>
            </a:r>
          </a:p>
          <a:p>
            <a:r>
              <a:rPr lang="en-US" dirty="0"/>
              <a:t>AIP could be confused with AE of IPF, however AIP is due to a single insult, not repetitive </a:t>
            </a:r>
          </a:p>
          <a:p>
            <a:r>
              <a:rPr lang="en-US" dirty="0"/>
              <a:t>No reports in dogs and cats especially since one of the ARDS criteria is a known inciting factor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418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C9EE9-0480-4B7C-9C1A-F75018B7C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Cryptogenic organizing pneumonia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3B82E2-9866-46BE-900A-9D67AD686A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Granulation tissue obstructs bronchioles </a:t>
            </a:r>
            <a:r>
              <a:rPr lang="en-US"/>
              <a:t>and alveoli </a:t>
            </a:r>
            <a:endParaRPr lang="en-US" dirty="0"/>
          </a:p>
          <a:p>
            <a:r>
              <a:rPr lang="en-US" dirty="0"/>
              <a:t>Few case reports in veterinary medicine – research dogs, secondary to toxic fume inhalation, often an idiopathic steroid responsive form </a:t>
            </a:r>
          </a:p>
        </p:txBody>
      </p:sp>
    </p:spTree>
    <p:extLst>
      <p:ext uri="{BB962C8B-B14F-4D97-AF65-F5344CB8AC3E}">
        <p14:creationId xmlns:p14="http://schemas.microsoft.com/office/powerpoint/2010/main" val="935912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55213-BF43-4967-8057-094D76AA3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Topics covered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D482C2-9DB7-431E-B351-FC1BF45F80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Interstitial lung disease/pulmonary fibrosis</a:t>
            </a:r>
          </a:p>
          <a:p>
            <a:r>
              <a:rPr lang="en-US" dirty="0"/>
              <a:t>Aspiration pneumonia</a:t>
            </a:r>
          </a:p>
          <a:p>
            <a:r>
              <a:rPr lang="en-US" dirty="0"/>
              <a:t>Pulmonary edema</a:t>
            </a:r>
          </a:p>
          <a:p>
            <a:pPr lvl="1"/>
            <a:r>
              <a:rPr lang="en-US" dirty="0"/>
              <a:t>Cardiogenic</a:t>
            </a:r>
          </a:p>
          <a:p>
            <a:pPr lvl="1"/>
            <a:r>
              <a:rPr lang="en-US" dirty="0"/>
              <a:t>Non cardiogenic </a:t>
            </a:r>
          </a:p>
        </p:txBody>
      </p:sp>
    </p:spTree>
    <p:extLst>
      <p:ext uri="{BB962C8B-B14F-4D97-AF65-F5344CB8AC3E}">
        <p14:creationId xmlns:p14="http://schemas.microsoft.com/office/powerpoint/2010/main" val="3912741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E5F3A-D522-44C5-9CE9-8AA1A3697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Aspiration pneumonia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0E5360-0B85-47D3-B114-59B937137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May refer to pneumonitis (inflammation) or pneumonia (infection)</a:t>
            </a:r>
          </a:p>
          <a:p>
            <a:r>
              <a:rPr lang="en-US" dirty="0"/>
              <a:t>Aspiration occurs secondary to inadvertent inhalation of gastric acid, oropharyngeal secretions and/or ingesta</a:t>
            </a:r>
          </a:p>
          <a:p>
            <a:r>
              <a:rPr lang="en-US" dirty="0"/>
              <a:t>Local irritation by the gastric acid changes the local environment and promotes bacterial invasion, compromises gas exchange </a:t>
            </a:r>
          </a:p>
          <a:p>
            <a:r>
              <a:rPr lang="en-US" dirty="0"/>
              <a:t>Risk factors: breed, anesthesia, esophageal disease, seizures, vomiting or regurgitation, laryngeal disease </a:t>
            </a:r>
          </a:p>
          <a:p>
            <a:r>
              <a:rPr lang="en-US" dirty="0"/>
              <a:t>Events are witnessed &lt;1% of the time  </a:t>
            </a:r>
          </a:p>
          <a:p>
            <a:r>
              <a:rPr lang="en-US" dirty="0"/>
              <a:t>Mortality rate ~25%, very important to start treatment early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90891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362E4-2E77-41DF-94E7-674D3CF17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53EDD-6316-4A90-80A5-827FCBA77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 a benign event – ‘bland aspiration’ </a:t>
            </a:r>
          </a:p>
          <a:p>
            <a:r>
              <a:rPr lang="en-US" dirty="0"/>
              <a:t>Pneumonitis – secondary to large volume, low pH and presence of food</a:t>
            </a:r>
          </a:p>
          <a:p>
            <a:pPr lvl="1"/>
            <a:r>
              <a:rPr lang="en-US" dirty="0"/>
              <a:t>Chemical burn- (pH 1.8-2.5)</a:t>
            </a:r>
          </a:p>
          <a:p>
            <a:pPr lvl="1"/>
            <a:r>
              <a:rPr lang="en-US" dirty="0"/>
              <a:t>Immunological- alveolar macrophages and type II pneumocytes release inflammatory cytokines</a:t>
            </a:r>
            <a:r>
              <a:rPr lang="en-US" dirty="0">
                <a:sym typeface="Wingdings" panose="05000000000000000000" pitchFamily="2" charset="2"/>
              </a:rPr>
              <a:t> neutrophils release proteases and oxidants compromise vascular endothelial integrity  increase permeability proteins and fluid increase in the alveoli  inhibits gas exchange and consolidation occurs  </a:t>
            </a:r>
          </a:p>
          <a:p>
            <a:pPr marL="530352" lvl="1" indent="0">
              <a:buNone/>
            </a:pPr>
            <a:endParaRPr lang="en-US" dirty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6719607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1BEBA-F96E-4624-9AC0-D8DBADA97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AE68B-1E7D-4E56-BEDE-60D117DDAA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Pneumonia – aspiration of colonized oropharyngeal and gastric contents, due to acidic contents and pathogenic bacteria</a:t>
            </a:r>
          </a:p>
          <a:p>
            <a:r>
              <a:rPr lang="en-US" dirty="0"/>
              <a:t>Inflammatory events may be incited without evidence of acid burn due to the presence of bacteria (regardless of pH and volume)</a:t>
            </a:r>
          </a:p>
          <a:p>
            <a:r>
              <a:rPr lang="en-US" dirty="0"/>
              <a:t>Macrophage activation</a:t>
            </a:r>
            <a:r>
              <a:rPr lang="en-US" dirty="0">
                <a:sym typeface="Wingdings" panose="05000000000000000000" pitchFamily="2" charset="2"/>
              </a:rPr>
              <a:t> cytokine and inflammatory mediators microvascular disruption and edema airway collapse and damage to </a:t>
            </a:r>
            <a:r>
              <a:rPr lang="en-US" dirty="0" err="1">
                <a:sym typeface="Wingdings" panose="05000000000000000000" pitchFamily="2" charset="2"/>
              </a:rPr>
              <a:t>mucociliary</a:t>
            </a:r>
            <a:r>
              <a:rPr lang="en-US" dirty="0">
                <a:sym typeface="Wingdings" panose="05000000000000000000" pitchFamily="2" charset="2"/>
              </a:rPr>
              <a:t> clearance  epithelial injury from burn enhances bacterial adherence  changes to the phospholipid and protein components of surfactant, increases surface tension- atelectasis</a:t>
            </a:r>
          </a:p>
          <a:p>
            <a:r>
              <a:rPr lang="en-US" dirty="0">
                <a:sym typeface="Wingdings" panose="05000000000000000000" pitchFamily="2" charset="2"/>
              </a:rPr>
              <a:t>Bronchoconstriction increased airway resistance 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8305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AE1A8-6F9E-4558-8975-805AFC7418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04685-BEC5-44A4-AB1F-9C498D935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Acute changes in respiratory pattern and effort </a:t>
            </a:r>
          </a:p>
          <a:p>
            <a:r>
              <a:rPr lang="en-US" dirty="0"/>
              <a:t> Harsh lung sounds or crackles on auscultation </a:t>
            </a:r>
          </a:p>
          <a:p>
            <a:r>
              <a:rPr lang="en-US" dirty="0"/>
              <a:t>Fever</a:t>
            </a:r>
          </a:p>
          <a:p>
            <a:r>
              <a:rPr lang="en-US" dirty="0"/>
              <a:t>Coughing </a:t>
            </a:r>
          </a:p>
          <a:p>
            <a:r>
              <a:rPr lang="en-US" dirty="0"/>
              <a:t>30% have normal BV sounds </a:t>
            </a:r>
          </a:p>
          <a:p>
            <a:endParaRPr lang="en-US" dirty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374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05605-EC46-4581-BF69-2E65EA485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5D34A-2110-4570-A760-EC489E4AB6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Often presumptive diagnosis based on history, clinical signs and radiographic findings</a:t>
            </a:r>
          </a:p>
          <a:p>
            <a:r>
              <a:rPr lang="en-US" dirty="0"/>
              <a:t>CBC/chemistry- elevated WBC counts +/- LS</a:t>
            </a:r>
          </a:p>
          <a:p>
            <a:r>
              <a:rPr lang="en-US" dirty="0"/>
              <a:t>Thoracic radiographs- interstitial to alveolar pattern in dependent lung lobes </a:t>
            </a:r>
            <a:r>
              <a:rPr lang="en-US" dirty="0">
                <a:sym typeface="Wingdings" panose="05000000000000000000" pitchFamily="2" charset="2"/>
              </a:rPr>
              <a:t> right middle, right cranial, left cranial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Patient in dorsal recumbency, more likely to see caudal lobes affected</a:t>
            </a:r>
            <a:endParaRPr lang="en-US" dirty="0"/>
          </a:p>
          <a:p>
            <a:r>
              <a:rPr lang="en-US" dirty="0"/>
              <a:t>Oxygenation status – hypoxemia (PaO2 &lt; 80 mmHg) in 79% of patients, (SPO2 &lt; 90%) in 56%</a:t>
            </a:r>
          </a:p>
          <a:p>
            <a:r>
              <a:rPr lang="en-US" dirty="0"/>
              <a:t>BAL/TTW – neutrophilic, mixed neutrophilic or macrophagic inflammation, 75% of TTW positive </a:t>
            </a:r>
            <a:r>
              <a:rPr lang="en-US" dirty="0">
                <a:sym typeface="Wingdings" panose="05000000000000000000" pitchFamily="2" charset="2"/>
              </a:rPr>
              <a:t> E. coli, MR-S. aureus, K. pneumoniae, enterococcus </a:t>
            </a:r>
            <a:endParaRPr lang="en-US" dirty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816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041E47-6A0B-4A4F-8F19-247093FABD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Thoracic radiographs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5250F91-9169-46A8-86A5-E3A6439833E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620" y="2286000"/>
            <a:ext cx="755916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04543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B1CB9-F383-4F22-9395-0EC866330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12A66-35BF-4358-BCCA-AA3999A970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IV fluids- judicious use of fluids, increased vascular permeability so increased hydrostatic pressure can allow for fluid extravasation into pulmonary parenchyma</a:t>
            </a:r>
          </a:p>
          <a:p>
            <a:r>
              <a:rPr lang="en-US" dirty="0"/>
              <a:t>Antibiotics- beta lactam or cephalosporin and a fluoroquinolone, unclear if coverage is needed for anaerobes </a:t>
            </a:r>
          </a:p>
          <a:p>
            <a:r>
              <a:rPr lang="en-US" dirty="0"/>
              <a:t>Oxygen </a:t>
            </a:r>
          </a:p>
          <a:p>
            <a:r>
              <a:rPr lang="en-US" dirty="0"/>
              <a:t>Nebulization- unclear benefit, hypertonic saline increased </a:t>
            </a:r>
            <a:r>
              <a:rPr lang="en-US" dirty="0" err="1"/>
              <a:t>mucociliary</a:t>
            </a:r>
            <a:r>
              <a:rPr lang="en-US" dirty="0"/>
              <a:t> clearance over normal saline, NAC can decrease viscosity but causes bronchoconstriction</a:t>
            </a:r>
          </a:p>
          <a:p>
            <a:r>
              <a:rPr lang="en-US" dirty="0"/>
              <a:t>Bronchodilator- no increased survival benefit found 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4796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804469-FABE-4E2C-8D1C-B3F03D2605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6F8CA0-41E4-4170-BCCA-DFDD4CAD9F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Overall survival rates 30-80%</a:t>
            </a:r>
          </a:p>
          <a:p>
            <a:r>
              <a:rPr lang="en-US" dirty="0"/>
              <a:t>Disease processes that are untreatable (laryngeal paralysis, </a:t>
            </a:r>
            <a:r>
              <a:rPr lang="en-US" dirty="0" err="1"/>
              <a:t>megaesohoagus</a:t>
            </a:r>
            <a:r>
              <a:rPr lang="en-US" dirty="0"/>
              <a:t>, </a:t>
            </a:r>
            <a:r>
              <a:rPr lang="en-US" dirty="0" err="1"/>
              <a:t>etc</a:t>
            </a:r>
            <a:r>
              <a:rPr lang="en-US" dirty="0"/>
              <a:t>) are likely to result in repeated in episodes which increase the likelihood of euthanasia </a:t>
            </a:r>
          </a:p>
          <a:p>
            <a:r>
              <a:rPr lang="en-US" dirty="0"/>
              <a:t>Tart et al 2010, survival rate 81%, retrospective, patients with &gt;2 lung lobes affected had a worse outcome, 77% of airway samples had positive cultures – 42.6% were mixed gram +/gram- (E. coli most common)</a:t>
            </a:r>
          </a:p>
          <a:p>
            <a:r>
              <a:rPr lang="en-US" dirty="0"/>
              <a:t>No statistical survival with any treatments except colloids- negative association with survival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7151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D787CD-3CDB-4D41-9427-C7B91AAE2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517460-4A2F-4208-B7BF-CD9740148E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Anesthesia considerations:</a:t>
            </a:r>
          </a:p>
          <a:p>
            <a:pPr lvl="1"/>
            <a:r>
              <a:rPr lang="en-US" dirty="0"/>
              <a:t>Fasting – </a:t>
            </a:r>
            <a:r>
              <a:rPr lang="en-US" dirty="0" err="1"/>
              <a:t>Savaas</a:t>
            </a:r>
            <a:r>
              <a:rPr lang="en-US" dirty="0"/>
              <a:t> et al 2009- small meal 3 hours prior to GA less likely to aspirate </a:t>
            </a:r>
          </a:p>
          <a:p>
            <a:pPr lvl="1"/>
            <a:r>
              <a:rPr lang="en-US" dirty="0"/>
              <a:t>ET tube cuff pressure 20-30 cm H2O, removing ET tube as late as possible</a:t>
            </a:r>
          </a:p>
          <a:p>
            <a:pPr lvl="1"/>
            <a:r>
              <a:rPr lang="en-US" dirty="0"/>
              <a:t>Medications- PPIs may decrease damage to esophagus and less likely to cause pneumonitis due to higher pH</a:t>
            </a:r>
          </a:p>
        </p:txBody>
      </p:sp>
    </p:spTree>
    <p:extLst>
      <p:ext uri="{BB962C8B-B14F-4D97-AF65-F5344CB8AC3E}">
        <p14:creationId xmlns:p14="http://schemas.microsoft.com/office/powerpoint/2010/main" val="175109680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BCE1B-1C98-489F-BFD2-644620B81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 in felines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AC8FD-9263-4A09-ADD2-9CE3D12EDF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Levy et al 2019- retrospective all cats diagnosed with AP or bronchopneumonia, 28 cases</a:t>
            </a:r>
          </a:p>
          <a:p>
            <a:r>
              <a:rPr lang="en-US" dirty="0"/>
              <a:t> 3 view CXR were necessary for inclusion </a:t>
            </a:r>
          </a:p>
          <a:p>
            <a:r>
              <a:rPr lang="en-US" dirty="0"/>
              <a:t>Most common presenting complaints were increased RE, anorexia, vomiting and lethargy</a:t>
            </a:r>
          </a:p>
          <a:p>
            <a:r>
              <a:rPr lang="en-US" dirty="0"/>
              <a:t>Right middle and left cranial were the most commonly affected lung lobes</a:t>
            </a:r>
          </a:p>
          <a:p>
            <a:r>
              <a:rPr lang="en-US" dirty="0"/>
              <a:t>Same predisposing factors as dogs- recent vomiting and GA most common</a:t>
            </a:r>
          </a:p>
        </p:txBody>
      </p:sp>
    </p:spTree>
    <p:extLst>
      <p:ext uri="{BB962C8B-B14F-4D97-AF65-F5344CB8AC3E}">
        <p14:creationId xmlns:p14="http://schemas.microsoft.com/office/powerpoint/2010/main" val="3996444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2850F-B817-468F-85B5-556EF65A1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Pulmonary parenchyma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1FCC99-D9DD-40CC-B89D-8ABB0A49E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After the lower respiratory tract, the terminal bronchioles divide into respiratory bronchioles</a:t>
            </a:r>
          </a:p>
          <a:p>
            <a:r>
              <a:rPr lang="en-US" dirty="0"/>
              <a:t>These have few alveoli </a:t>
            </a:r>
          </a:p>
          <a:p>
            <a:r>
              <a:rPr lang="en-US" dirty="0"/>
              <a:t>Last are the alveolar ducts which are completely lined with alveoli</a:t>
            </a:r>
          </a:p>
          <a:p>
            <a:r>
              <a:rPr lang="en-US" dirty="0"/>
              <a:t>Regions of the lung with alveoli= respiratory zone</a:t>
            </a:r>
          </a:p>
          <a:p>
            <a:r>
              <a:rPr lang="en-US" dirty="0"/>
              <a:t>Portion of lung distal to terminal bronchioles= acinus</a:t>
            </a:r>
          </a:p>
          <a:p>
            <a:r>
              <a:rPr lang="en-US" dirty="0"/>
              <a:t>Alveoli are inherently unstable structures; surfactant lowers the surface tenson to allow for greater stability 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560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E66ED0-2B88-40D4-8125-CCACD96D1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Pulmonary edema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70F18D-D5D1-44B7-8841-3F4A13641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Cardiogenic vs non cardiogenic</a:t>
            </a:r>
          </a:p>
          <a:p>
            <a:r>
              <a:rPr lang="en-US" dirty="0"/>
              <a:t>Accumulation of extravascular fluid in the pulmonary parenchyma or alveoli</a:t>
            </a:r>
          </a:p>
          <a:p>
            <a:r>
              <a:rPr lang="en-US" dirty="0"/>
              <a:t>Most often caused by high pressure edema (cardiogenic) or increased permeability edema (NC)</a:t>
            </a:r>
          </a:p>
          <a:p>
            <a:r>
              <a:rPr lang="en-US" dirty="0"/>
              <a:t>Starling forces, reflection coefficient (relative permeability of the membrane to protein) filtration coefficient (overall fluid flow from vasculature of specific tissues)</a:t>
            </a:r>
          </a:p>
          <a:p>
            <a:r>
              <a:rPr lang="en-US" dirty="0"/>
              <a:t>Mechanisms to decrease edema formation: decrease interstitial COP, increase interstitial hydrostatic pressure and increased lymphatic drainage </a:t>
            </a:r>
          </a:p>
          <a:p>
            <a:r>
              <a:rPr lang="en-US" dirty="0"/>
              <a:t>Lymphatics and bronchial circulation clear edema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58109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881B9-83C9-40C6-94FB-85D0335CF0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Causes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B2898F-9B3A-46B0-A7B4-1A7E7C5004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Cardiogenic edema most often secondary to left sided congestive heart failure</a:t>
            </a:r>
          </a:p>
          <a:p>
            <a:r>
              <a:rPr lang="en-US" dirty="0"/>
              <a:t>Chronic compensation results in fluid retention to maintain cardiac output which leads to congestion and edema  </a:t>
            </a:r>
          </a:p>
          <a:p>
            <a:r>
              <a:rPr lang="en-US" dirty="0"/>
              <a:t>DCM and MMVD in dogs, HCM in cats </a:t>
            </a:r>
          </a:p>
          <a:p>
            <a:r>
              <a:rPr lang="en-US" dirty="0"/>
              <a:t>IVF therapy can also cause high pressure edema, rarely in cases without pre-existing cardiac or pulmonary pathology</a:t>
            </a:r>
          </a:p>
          <a:p>
            <a:r>
              <a:rPr lang="en-US" dirty="0"/>
              <a:t>Non cardiogenic edema secondary to ARDS</a:t>
            </a:r>
            <a:r>
              <a:rPr lang="en-US" dirty="0">
                <a:sym typeface="Wingdings" panose="05000000000000000000" pitchFamily="2" charset="2"/>
              </a:rPr>
              <a:t> inflammation, infection, sepsis, SIRS, trauma, multiple transfusions, smoke inhalation, submersion, toxins or PTE</a:t>
            </a:r>
            <a:r>
              <a:rPr lang="en-US" dirty="0"/>
              <a:t> </a:t>
            </a:r>
          </a:p>
          <a:p>
            <a:r>
              <a:rPr lang="en-US" dirty="0"/>
              <a:t>Mixed cause edema- neurogenic PE (head trauma, seizure, electrical cord bite) vs negative pressure PE (upper airway obstruction, strangulation)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024697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A4492-709C-422E-AB61-D2850D3D5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Pathophysiology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AF1EAB-922B-49F6-B6B6-8C72C5B7FD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High pressure edema- high pulmonary capillary pressure </a:t>
            </a:r>
            <a:r>
              <a:rPr lang="en-US" dirty="0">
                <a:sym typeface="Wingdings" panose="05000000000000000000" pitchFamily="2" charset="2"/>
              </a:rPr>
              <a:t> fluid extravasation overwhelms lymphatic removal </a:t>
            </a:r>
            <a:r>
              <a:rPr lang="en-US" dirty="0"/>
              <a:t>fluid flows toward the peri-</a:t>
            </a:r>
            <a:r>
              <a:rPr lang="en-US" dirty="0" err="1"/>
              <a:t>bronchovascular</a:t>
            </a:r>
            <a:r>
              <a:rPr lang="en-US" dirty="0"/>
              <a:t> </a:t>
            </a:r>
            <a:r>
              <a:rPr lang="en-US" dirty="0" err="1"/>
              <a:t>interstitium</a:t>
            </a:r>
            <a:r>
              <a:rPr lang="en-US" dirty="0"/>
              <a:t> where there is no gas exchange</a:t>
            </a:r>
            <a:r>
              <a:rPr lang="en-US" dirty="0">
                <a:sym typeface="Wingdings" panose="05000000000000000000" pitchFamily="2" charset="2"/>
              </a:rPr>
              <a:t> then to all parts of the pulmonary </a:t>
            </a:r>
            <a:r>
              <a:rPr lang="en-US" dirty="0" err="1">
                <a:sym typeface="Wingdings" panose="05000000000000000000" pitchFamily="2" charset="2"/>
              </a:rPr>
              <a:t>interstitium</a:t>
            </a:r>
            <a:r>
              <a:rPr lang="en-US" dirty="0">
                <a:sym typeface="Wingdings" panose="05000000000000000000" pitchFamily="2" charset="2"/>
              </a:rPr>
              <a:t> finally reaching the alveoli</a:t>
            </a:r>
          </a:p>
          <a:p>
            <a:r>
              <a:rPr lang="en-US" dirty="0">
                <a:sym typeface="Wingdings" panose="05000000000000000000" pitchFamily="2" charset="2"/>
              </a:rPr>
              <a:t>Increased </a:t>
            </a:r>
            <a:r>
              <a:rPr lang="en-US" dirty="0" err="1">
                <a:sym typeface="Wingdings" panose="05000000000000000000" pitchFamily="2" charset="2"/>
              </a:rPr>
              <a:t>permeablity</a:t>
            </a:r>
            <a:r>
              <a:rPr lang="en-US" dirty="0">
                <a:sym typeface="Wingdings" panose="05000000000000000000" pitchFamily="2" charset="2"/>
              </a:rPr>
              <a:t> edema injury to the microvascular barrier leading to high protein fluid leakage  increased permeability so protective mechanisms are no longer intact  small rise in hydrostatic pressure can result in large amount of interstitial edema</a:t>
            </a:r>
          </a:p>
          <a:p>
            <a:r>
              <a:rPr lang="en-US" dirty="0">
                <a:sym typeface="Wingdings" panose="05000000000000000000" pitchFamily="2" charset="2"/>
              </a:rPr>
              <a:t>If concurrent endothelial and epithelial injury, the intravascular space and alveoli have a direct connection so alveolar flooding occurs </a:t>
            </a:r>
          </a:p>
        </p:txBody>
      </p:sp>
    </p:spTree>
    <p:extLst>
      <p:ext uri="{BB962C8B-B14F-4D97-AF65-F5344CB8AC3E}">
        <p14:creationId xmlns:p14="http://schemas.microsoft.com/office/powerpoint/2010/main" val="3162702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19D8F-4E1C-431F-B8C3-F0CE0F1BC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signs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E4812-4BFB-435E-B6FB-4227134CC3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Dyspnea</a:t>
            </a:r>
          </a:p>
          <a:p>
            <a:r>
              <a:rPr lang="en-US" dirty="0"/>
              <a:t>Loud crackles or course lung sounds</a:t>
            </a:r>
          </a:p>
          <a:p>
            <a:r>
              <a:rPr lang="en-US" dirty="0"/>
              <a:t>Weakness</a:t>
            </a:r>
          </a:p>
          <a:p>
            <a:r>
              <a:rPr lang="en-US" dirty="0"/>
              <a:t>Cyanosis </a:t>
            </a:r>
          </a:p>
          <a:p>
            <a:r>
              <a:rPr lang="en-US" dirty="0"/>
              <a:t>+/- heart murmur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34152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690EA-9731-4A23-9906-8A8A18B87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Diagnostics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B55C8-FFAA-4118-99CF-927D9FB97E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WAIT! Until patient is stable</a:t>
            </a:r>
          </a:p>
          <a:p>
            <a:r>
              <a:rPr lang="en-US" dirty="0"/>
              <a:t>SPO2</a:t>
            </a:r>
          </a:p>
          <a:p>
            <a:r>
              <a:rPr lang="en-US" dirty="0"/>
              <a:t>ABG</a:t>
            </a:r>
          </a:p>
          <a:p>
            <a:r>
              <a:rPr lang="en-US" dirty="0"/>
              <a:t>TFAST- </a:t>
            </a:r>
            <a:r>
              <a:rPr lang="en-US" dirty="0" err="1"/>
              <a:t>Lisciandro</a:t>
            </a:r>
            <a:r>
              <a:rPr lang="en-US" dirty="0"/>
              <a:t> et al, 2017- cats with CHF vs no resp disease </a:t>
            </a:r>
          </a:p>
          <a:p>
            <a:r>
              <a:rPr lang="en-US" dirty="0"/>
              <a:t> CXR- interstitial to alveolar pattern, perihilar for cardiogenic with enlarged pulmonary veins vs caudo-dorsal distribution for NP in dogs, cats can have diffuse or patchy distribution </a:t>
            </a:r>
          </a:p>
          <a:p>
            <a:r>
              <a:rPr lang="en-US" dirty="0" err="1"/>
              <a:t>Bouyssou</a:t>
            </a:r>
            <a:r>
              <a:rPr lang="en-US" dirty="0"/>
              <a:t> et al 2016- 49 dogs, 11 cats with NCPE from varying causes, very variable appearance!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4573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2" name="Group 70">
            <a:extLst>
              <a:ext uri="{FF2B5EF4-FFF2-40B4-BE49-F238E27FC236}">
                <a16:creationId xmlns:a16="http://schemas.microsoft.com/office/drawing/2014/main" id="{9D9D6BF1-DFF2-4526-9D13-BF339D8C41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72" name="Freeform 6">
              <a:extLst>
                <a:ext uri="{FF2B5EF4-FFF2-40B4-BE49-F238E27FC236}">
                  <a16:creationId xmlns:a16="http://schemas.microsoft.com/office/drawing/2014/main" id="{A54D4DB6-FB18-4CAE-8905-E0053C9256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73" name="Freeform 6">
              <a:extLst>
                <a:ext uri="{FF2B5EF4-FFF2-40B4-BE49-F238E27FC236}">
                  <a16:creationId xmlns:a16="http://schemas.microsoft.com/office/drawing/2014/main" id="{1DBD6488-9429-4FFA-8AE8-C4022C39B0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75" name="Rectangle 74">
            <a:extLst>
              <a:ext uri="{FF2B5EF4-FFF2-40B4-BE49-F238E27FC236}">
                <a16:creationId xmlns:a16="http://schemas.microsoft.com/office/drawing/2014/main" id="{7BB74091-09FE-44AF-8325-7FE6E175F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772B27-BCE5-45DE-A916-1E28ED5EC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58" y="4736961"/>
            <a:ext cx="10720685" cy="9367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cap="all" dirty="0"/>
              <a:t>Cardiogenic PE 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E430B36-4F2E-4972-9EE9-2C88482119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6" b="17356"/>
          <a:stretch/>
        </p:blipFill>
        <p:spPr bwMode="auto">
          <a:xfrm>
            <a:off x="20" y="10"/>
            <a:ext cx="12191980" cy="418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0F30CCEB-94C4-4F72-BA5A-9CEA85302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434936" y="4446551"/>
            <a:ext cx="1957171" cy="1103687"/>
          </a:xfrm>
          <a:custGeom>
            <a:avLst/>
            <a:gdLst>
              <a:gd name="connsiteX0" fmla="*/ 2017702 w 2017702"/>
              <a:gd name="connsiteY0" fmla="*/ 1137821 h 1137821"/>
              <a:gd name="connsiteX1" fmla="*/ 404 w 2017702"/>
              <a:gd name="connsiteY1" fmla="*/ 1137821 h 1137821"/>
              <a:gd name="connsiteX2" fmla="*/ 0 w 2017702"/>
              <a:gd name="connsiteY2" fmla="*/ 900216 h 1137821"/>
              <a:gd name="connsiteX3" fmla="*/ 1767759 w 2017702"/>
              <a:gd name="connsiteY3" fmla="*/ 901031 h 1137821"/>
              <a:gd name="connsiteX4" fmla="*/ 1767759 w 2017702"/>
              <a:gd name="connsiteY4" fmla="*/ 0 h 1137821"/>
              <a:gd name="connsiteX5" fmla="*/ 2017702 w 2017702"/>
              <a:gd name="connsiteY5" fmla="*/ 0 h 1137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7702" h="1137821">
                <a:moveTo>
                  <a:pt x="2017702" y="1137821"/>
                </a:moveTo>
                <a:lnTo>
                  <a:pt x="404" y="1137821"/>
                </a:lnTo>
                <a:cubicBezTo>
                  <a:pt x="-404" y="1055814"/>
                  <a:pt x="807" y="982224"/>
                  <a:pt x="0" y="900216"/>
                </a:cubicBezTo>
                <a:lnTo>
                  <a:pt x="1767759" y="901031"/>
                </a:lnTo>
                <a:lnTo>
                  <a:pt x="1767759" y="0"/>
                </a:lnTo>
                <a:lnTo>
                  <a:pt x="2017702" y="0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0DE1A94F-CC8B-4954-97A7-ADD4F300D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796837" y="5311230"/>
            <a:ext cx="2042265" cy="1213486"/>
          </a:xfrm>
          <a:custGeom>
            <a:avLst/>
            <a:gdLst>
              <a:gd name="connsiteX0" fmla="*/ 1844618 w 2105428"/>
              <a:gd name="connsiteY0" fmla="*/ 0 h 1251016"/>
              <a:gd name="connsiteX1" fmla="*/ 2105428 w 2105428"/>
              <a:gd name="connsiteY1" fmla="*/ 0 h 1251016"/>
              <a:gd name="connsiteX2" fmla="*/ 2105428 w 2105428"/>
              <a:gd name="connsiteY2" fmla="*/ 1251016 h 1251016"/>
              <a:gd name="connsiteX3" fmla="*/ 421 w 2105428"/>
              <a:gd name="connsiteY3" fmla="*/ 1251016 h 1251016"/>
              <a:gd name="connsiteX4" fmla="*/ 0 w 2105428"/>
              <a:gd name="connsiteY4" fmla="*/ 1003081 h 1251016"/>
              <a:gd name="connsiteX5" fmla="*/ 1844618 w 2105428"/>
              <a:gd name="connsiteY5" fmla="*/ 1003931 h 125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5428" h="1251016">
                <a:moveTo>
                  <a:pt x="1844618" y="0"/>
                </a:moveTo>
                <a:lnTo>
                  <a:pt x="2105428" y="0"/>
                </a:lnTo>
                <a:lnTo>
                  <a:pt x="2105428" y="1251016"/>
                </a:lnTo>
                <a:lnTo>
                  <a:pt x="421" y="1251016"/>
                </a:lnTo>
                <a:cubicBezTo>
                  <a:pt x="-421" y="1165443"/>
                  <a:pt x="842" y="1088654"/>
                  <a:pt x="0" y="1003081"/>
                </a:cubicBezTo>
                <a:lnTo>
                  <a:pt x="1844618" y="1003931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148389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848BD4-35AA-4DCE-9ECB-CDC8EA780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4B3D4A-66C9-4DBD-8BB8-CFEFF6C55C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Cardiogenic- oxygen, furosemide, butorphanol, </a:t>
            </a:r>
            <a:r>
              <a:rPr lang="en-US" dirty="0" err="1"/>
              <a:t>pimobendan</a:t>
            </a:r>
            <a:endParaRPr lang="en-US" dirty="0"/>
          </a:p>
          <a:p>
            <a:r>
              <a:rPr lang="en-US" dirty="0"/>
              <a:t>Non- cardiogenic- oxygen, judicious use of IVF </a:t>
            </a:r>
          </a:p>
          <a:p>
            <a:r>
              <a:rPr lang="en-US" dirty="0"/>
              <a:t>Mechanical ventilation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4871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F9004-DA87-4713-9CC2-9CEAF6A1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18611F-33EB-432F-A9DF-77CFFB69EA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Variable depending on etiology</a:t>
            </a:r>
          </a:p>
          <a:p>
            <a:r>
              <a:rPr lang="en-US" dirty="0"/>
              <a:t>NPE and NPEE usually good prognosis</a:t>
            </a:r>
          </a:p>
          <a:p>
            <a:r>
              <a:rPr lang="en-US" dirty="0"/>
              <a:t>Severe NCPE usually carries a poor prognosis</a:t>
            </a:r>
          </a:p>
          <a:p>
            <a:r>
              <a:rPr lang="en-US" dirty="0"/>
              <a:t>Cardiogenic- dogs with MMVD MST is 1 </a:t>
            </a:r>
            <a:r>
              <a:rPr lang="en-US" dirty="0" err="1"/>
              <a:t>yr</a:t>
            </a:r>
            <a:r>
              <a:rPr lang="en-US" dirty="0"/>
              <a:t>, cats with HCM MST is 6 </a:t>
            </a:r>
            <a:r>
              <a:rPr lang="en-US" dirty="0" err="1"/>
              <a:t>mos</a:t>
            </a:r>
            <a:r>
              <a:rPr lang="en-US" dirty="0"/>
              <a:t>, DCM MST 6 </a:t>
            </a:r>
            <a:r>
              <a:rPr lang="en-US" dirty="0" err="1"/>
              <a:t>mos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1289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2CE41-2DCA-4CAF-B19A-D1F305476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CA6C9-246B-48DC-9CF1-C08A87098C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Laurila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HP,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Rajamäki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MM. Update on Canine Idiopathic Pulmonary Fibrosis in West Highland White Terriers. Vet Clin North Am Small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Anim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Pract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. 2020 Mar;50(2):431-446.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: 10.1016/j.cvsm.2019.11.004.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2019 Dec 20. PMID: 31866093.</a:t>
            </a:r>
          </a:p>
          <a:p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Reinero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C. Interstitial lung diseases in dogs and cats part I: The idiopathic interstitial pneumonias. Vet J. 2019 Jan;243:48-54.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: 10.1016/j.tvjl.2018.11.010.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2018 Nov 20. PMID: 30606439.</a:t>
            </a:r>
          </a:p>
          <a:p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Dear JD. Bacterial Pneumonia in Dogs and Cats: An Update. Vet Clin North Am Small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Anim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Pract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. 2020 Mar;50(2):447-465.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: 10.1016/j.cvsm.2019.10.007.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2019 Dec 5. PMID: 31813555; PMCID: PMC7114575.</a:t>
            </a:r>
          </a:p>
          <a:p>
            <a:r>
              <a:rPr lang="en-US" dirty="0"/>
              <a:t>Sherman R, </a:t>
            </a:r>
            <a:r>
              <a:rPr lang="en-US" dirty="0" err="1"/>
              <a:t>Karagiannis</a:t>
            </a:r>
            <a:r>
              <a:rPr lang="en-US" dirty="0"/>
              <a:t> M. Aspiration Pneumonia in the Dog: A Review. Top Companion </a:t>
            </a:r>
            <a:r>
              <a:rPr lang="en-US" dirty="0" err="1"/>
              <a:t>Anim</a:t>
            </a:r>
            <a:r>
              <a:rPr lang="en-US" dirty="0"/>
              <a:t> Med. 2017 Mar;32(1):1-7. </a:t>
            </a:r>
            <a:r>
              <a:rPr lang="en-US" dirty="0" err="1"/>
              <a:t>doi</a:t>
            </a:r>
            <a:r>
              <a:rPr lang="en-US" dirty="0"/>
              <a:t>: 10.1053/j.tcam.2017.05.003. </a:t>
            </a:r>
            <a:r>
              <a:rPr lang="en-US" dirty="0" err="1"/>
              <a:t>Epub</a:t>
            </a:r>
            <a:r>
              <a:rPr lang="en-US" dirty="0"/>
              <a:t> 2017 May 27. PMID: 28750782.</a:t>
            </a:r>
          </a:p>
          <a:p>
            <a:r>
              <a:rPr lang="en-US" dirty="0"/>
              <a:t>Tart KM, </a:t>
            </a:r>
            <a:r>
              <a:rPr lang="en-US" dirty="0" err="1"/>
              <a:t>Babski</a:t>
            </a:r>
            <a:r>
              <a:rPr lang="en-US" dirty="0"/>
              <a:t> DM, Lee JA. Potential risks, prognostic indicators, and diagnostic and treatment modalities affecting survival in dogs with presumptive aspiration pneumonia: 125 cases (2005-2008). J Vet </a:t>
            </a:r>
            <a:r>
              <a:rPr lang="en-US" dirty="0" err="1"/>
              <a:t>Emerg</a:t>
            </a:r>
            <a:r>
              <a:rPr lang="en-US" dirty="0"/>
              <a:t> Crit Care (San Antonio). 2010 Jun;20(3):319-29. </a:t>
            </a:r>
            <a:r>
              <a:rPr lang="en-US" dirty="0" err="1"/>
              <a:t>doi</a:t>
            </a:r>
            <a:r>
              <a:rPr lang="en-US" dirty="0"/>
              <a:t>: 10.1111/j.1476-4431.2010.00542.x. PMID: 20636985.</a:t>
            </a:r>
          </a:p>
        </p:txBody>
      </p:sp>
    </p:spTree>
    <p:extLst>
      <p:ext uri="{BB962C8B-B14F-4D97-AF65-F5344CB8AC3E}">
        <p14:creationId xmlns:p14="http://schemas.microsoft.com/office/powerpoint/2010/main" val="422382095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F7F3FC-01D5-4E5B-8D4E-4D2F062AF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A57018-F392-4B9B-9228-1AB2F4D11C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Levy N, </a:t>
            </a:r>
            <a:r>
              <a:rPr lang="en-US" dirty="0" err="1"/>
              <a:t>Ballegeer</a:t>
            </a:r>
            <a:r>
              <a:rPr lang="en-US" dirty="0"/>
              <a:t> E, </a:t>
            </a:r>
            <a:r>
              <a:rPr lang="en-US" dirty="0" err="1"/>
              <a:t>Koenigshof</a:t>
            </a:r>
            <a:r>
              <a:rPr lang="en-US" dirty="0"/>
              <a:t> A. Clinical and radiographic findings in cats with aspiration pneumonia: retrospective evaluation of 28 cases. J Small </a:t>
            </a:r>
            <a:r>
              <a:rPr lang="en-US" dirty="0" err="1"/>
              <a:t>Anim</a:t>
            </a:r>
            <a:r>
              <a:rPr lang="en-US" dirty="0"/>
              <a:t> </a:t>
            </a:r>
            <a:r>
              <a:rPr lang="en-US" dirty="0" err="1"/>
              <a:t>Pract</a:t>
            </a:r>
            <a:r>
              <a:rPr lang="en-US" dirty="0"/>
              <a:t>. 2019 Jun;60(6):356-360. </a:t>
            </a:r>
            <a:r>
              <a:rPr lang="en-US" dirty="0" err="1"/>
              <a:t>doi</a:t>
            </a:r>
            <a:r>
              <a:rPr lang="en-US" dirty="0"/>
              <a:t>: 10.1111/jsap.12990. </a:t>
            </a:r>
            <a:r>
              <a:rPr lang="en-US" dirty="0" err="1"/>
              <a:t>Epub</a:t>
            </a:r>
            <a:r>
              <a:rPr lang="en-US" dirty="0"/>
              <a:t> 2019 Mar 6. PMID: 30843218.</a:t>
            </a:r>
          </a:p>
          <a:p>
            <a:r>
              <a:rPr lang="en-US" dirty="0"/>
              <a:t>SACCM</a:t>
            </a:r>
          </a:p>
          <a:p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Bouyssou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S,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Specchi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S,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Desquilbet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L,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Pey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P. RADIOGRAPHIC APPEARANCE OF PRESUMED NONCARDIOGENIC PULMONARY EDEMA AND CORRELATION WITH THE UNDERLYING CAUSE IN DOGS AND CATS. Vet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Radiol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Ultrasound. 2017 May;58(3):259-265.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doi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: 10.1111/vru.12468. </a:t>
            </a:r>
            <a:r>
              <a:rPr lang="en-US" b="0" i="0" dirty="0" err="1">
                <a:solidFill>
                  <a:srgbClr val="212121"/>
                </a:solidFill>
                <a:effectLst/>
                <a:latin typeface="BlinkMacSystemFont"/>
              </a:rPr>
              <a:t>Epub</a:t>
            </a:r>
            <a:r>
              <a:rPr lang="en-US" b="0" i="0" dirty="0">
                <a:solidFill>
                  <a:srgbClr val="212121"/>
                </a:solidFill>
                <a:effectLst/>
                <a:latin typeface="BlinkMacSystemFont"/>
              </a:rPr>
              <a:t> 2016 Dec 22. PMID: 28005303.</a:t>
            </a:r>
            <a:r>
              <a:rPr lang="en-US" dirty="0">
                <a:effectLst/>
                <a:latin typeface="Arial" panose="020B0604020202020204" pitchFamily="34" charset="0"/>
              </a:rPr>
              <a:t> </a:t>
            </a:r>
            <a:endParaRPr lang="en-US" dirty="0"/>
          </a:p>
          <a:p>
            <a:r>
              <a:rPr lang="en-US" dirty="0">
                <a:effectLst/>
              </a:rPr>
              <a:t>Darcy, H. P., Humm, K., &amp; Ter </a:t>
            </a:r>
            <a:r>
              <a:rPr lang="en-US" dirty="0" err="1">
                <a:effectLst/>
              </a:rPr>
              <a:t>Haar</a:t>
            </a:r>
            <a:r>
              <a:rPr lang="en-US" dirty="0">
                <a:effectLst/>
              </a:rPr>
              <a:t>, G. (2018). Retrospective analysis of incidence, clinical FEATURES, potential risk factors, and prognostic indicators for aspiration pneumonia in three brachycephalic dog breeds. </a:t>
            </a:r>
            <a:r>
              <a:rPr lang="en-US" i="1" dirty="0">
                <a:effectLst/>
              </a:rPr>
              <a:t>Journal of the American Veterinary Medical Association,</a:t>
            </a:r>
            <a:r>
              <a:rPr lang="en-US" dirty="0">
                <a:effectLst/>
              </a:rPr>
              <a:t> </a:t>
            </a:r>
            <a:r>
              <a:rPr lang="en-US" i="1" dirty="0">
                <a:effectLst/>
              </a:rPr>
              <a:t>253</a:t>
            </a:r>
            <a:r>
              <a:rPr lang="en-US" dirty="0">
                <a:effectLst/>
              </a:rPr>
              <a:t>(7), 869-876. doi:10.2460/javma.253.7.869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425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6A1476-830E-48C0-B49A-700E8E5704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Pulmonary parenchyma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B055A-7714-4863-997B-20BD3F407A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Exchange oxygen and carbon dioxide in the blood in the pulmonary capillaries </a:t>
            </a:r>
          </a:p>
          <a:p>
            <a:r>
              <a:rPr lang="en-US" dirty="0"/>
              <a:t>Pulmonary capillaries are wrapped around the alveoli, only 1 RBC passes through at a time, minimizing the space oxygen must travel between the alveolus and hemoglobin molecule</a:t>
            </a:r>
          </a:p>
          <a:p>
            <a:r>
              <a:rPr lang="en-US" dirty="0"/>
              <a:t>For optimal gas exchange ventilation and perfusion should match </a:t>
            </a:r>
          </a:p>
          <a:p>
            <a:r>
              <a:rPr lang="en-US" dirty="0"/>
              <a:t>Arterial walls contain smooth muscle, so if one section of lung is not receiving adequate oxygen the arteries will constrict and divert blood flow to another lung unit</a:t>
            </a:r>
          </a:p>
          <a:p>
            <a:r>
              <a:rPr lang="en-US" dirty="0"/>
              <a:t>Removes inhaled particles, however alveoli have no cilia so alveolar macrophages  are utilized </a:t>
            </a:r>
          </a:p>
        </p:txBody>
      </p:sp>
    </p:spTree>
    <p:extLst>
      <p:ext uri="{BB962C8B-B14F-4D97-AF65-F5344CB8AC3E}">
        <p14:creationId xmlns:p14="http://schemas.microsoft.com/office/powerpoint/2010/main" val="4256607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2685E-408D-43CB-9D80-877EC53BD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Interstitial lung disease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3781B7-15FE-4CE6-8B3F-0886C22F4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ILD are noninfectious and nonmalignant pulmonary diseases with radiographic and clinicopathologic overlap</a:t>
            </a:r>
          </a:p>
          <a:p>
            <a:r>
              <a:rPr lang="en-US" dirty="0"/>
              <a:t>The majority of ILD have no known underlying etiology- varying levels of inflammation and fibrosis </a:t>
            </a:r>
          </a:p>
          <a:p>
            <a:r>
              <a:rPr lang="en-US" dirty="0"/>
              <a:t>Over 200 types of ILD in humans, less known in canines but are likely under-reported</a:t>
            </a:r>
          </a:p>
          <a:p>
            <a:r>
              <a:rPr lang="en-US" dirty="0"/>
              <a:t>Not always interstitial- can affect the parenchyma, pleural space, airways and vessels </a:t>
            </a:r>
          </a:p>
          <a:p>
            <a:r>
              <a:rPr lang="en-US" dirty="0"/>
              <a:t>Pulmonary </a:t>
            </a:r>
            <a:r>
              <a:rPr lang="en-US" dirty="0" err="1"/>
              <a:t>interstitium</a:t>
            </a:r>
            <a:r>
              <a:rPr lang="en-US" dirty="0"/>
              <a:t>- anatomic space lined by alveolar epithelial cells and capillary endothelial cells as well as loose connective tissue </a:t>
            </a:r>
          </a:p>
        </p:txBody>
      </p:sp>
    </p:spTree>
    <p:extLst>
      <p:ext uri="{BB962C8B-B14F-4D97-AF65-F5344CB8AC3E}">
        <p14:creationId xmlns:p14="http://schemas.microsoft.com/office/powerpoint/2010/main" val="29236885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E2429-4293-45AA-B2A6-290BCA015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977747"/>
          </a:xfrm>
        </p:spPr>
        <p:txBody>
          <a:bodyPr/>
          <a:lstStyle/>
          <a:p>
            <a:r>
              <a:rPr lang="en-US" dirty="0"/>
              <a:t>ILD- pathophysiology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E9A053-BDFF-46CB-92B2-093CB6147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Hypothesized to be secondary to repetitive insult to the distal lung parenchyma and an aberrant wound healing process</a:t>
            </a:r>
          </a:p>
          <a:p>
            <a:r>
              <a:rPr lang="en-US" dirty="0"/>
              <a:t>Injured alveolar epithelium leads to increased epithelial cell death, abnormal re-epithelialization, pneumocyte type II hyperplasia and activation of alveolar epithelial cells </a:t>
            </a:r>
          </a:p>
          <a:p>
            <a:r>
              <a:rPr lang="en-US" dirty="0"/>
              <a:t>This creates a pro-thrombotic environment along with activation of coagulation </a:t>
            </a:r>
          </a:p>
          <a:p>
            <a:r>
              <a:rPr lang="en-US" dirty="0"/>
              <a:t>These processes can turn epithelial cells into fibroblasts </a:t>
            </a:r>
            <a:r>
              <a:rPr lang="en-US" dirty="0">
                <a:sym typeface="Wingdings" panose="05000000000000000000" pitchFamily="2" charset="2"/>
              </a:rPr>
              <a:t> epithelial mesenchymal cell transition myofibroblasts </a:t>
            </a:r>
          </a:p>
          <a:p>
            <a:r>
              <a:rPr lang="en-US" dirty="0"/>
              <a:t>Over time this leads to fibroblasts, myofibroblasts and an excessive production of collagen which leads to abnormal lung tissue </a:t>
            </a:r>
            <a:r>
              <a:rPr lang="en-US" dirty="0">
                <a:sym typeface="Wingdings" panose="05000000000000000000" pitchFamily="2" charset="2"/>
              </a:rPr>
              <a:t> diffusion impairment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7546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927BF-2989-4509-A6E6-2BEE6D452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3F4D9-2B4F-4FEA-B25C-F2BDD5AC3B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Human classification scheme for ILD:</a:t>
            </a:r>
          </a:p>
          <a:p>
            <a:pPr lvl="1"/>
            <a:r>
              <a:rPr lang="en-US" dirty="0"/>
              <a:t>Idiopathic interstitial pneumonia (IIP)</a:t>
            </a:r>
          </a:p>
          <a:p>
            <a:pPr lvl="1"/>
            <a:r>
              <a:rPr lang="en-US" dirty="0"/>
              <a:t> ILD of known cause</a:t>
            </a:r>
          </a:p>
          <a:p>
            <a:pPr lvl="1"/>
            <a:r>
              <a:rPr lang="en-US" dirty="0"/>
              <a:t>Miscellaneous ILD</a:t>
            </a:r>
          </a:p>
          <a:p>
            <a:pPr marL="530352" lvl="1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0396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A6EC888-B85F-410F-B430-06583E94B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488911C-0EC7-40A9-9BCB-CA8A66E46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53023EA8-527A-4FA2-A71D-626F91275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76" name="Freeform 6">
              <a:extLst>
                <a:ext uri="{FF2B5EF4-FFF2-40B4-BE49-F238E27FC236}">
                  <a16:creationId xmlns:a16="http://schemas.microsoft.com/office/drawing/2014/main" id="{60C46CD6-ADBB-41BC-8969-7C707D433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77" name="Freeform 6">
              <a:extLst>
                <a:ext uri="{FF2B5EF4-FFF2-40B4-BE49-F238E27FC236}">
                  <a16:creationId xmlns:a16="http://schemas.microsoft.com/office/drawing/2014/main" id="{B6C38415-998B-45FB-A12C-BD0B184CB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79" name="Rectangle 78">
            <a:extLst>
              <a:ext uri="{FF2B5EF4-FFF2-40B4-BE49-F238E27FC236}">
                <a16:creationId xmlns:a16="http://schemas.microsoft.com/office/drawing/2014/main" id="{C8D89F71-9459-4318-ACAE-874616C3A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462" y="968188"/>
            <a:ext cx="10194046" cy="4894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3069E6F-0199-4A1E-BA0C-0DDD64C3FAB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22194" y="1537042"/>
            <a:ext cx="9550581" cy="374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6DB8CFDE-1314-49D4-AFAE-4AD9716684BC}"/>
                  </a:ext>
                </a:extLst>
              </p14:cNvPr>
              <p14:cNvContentPartPr/>
              <p14:nvPr/>
            </p14:nvContentPartPr>
            <p14:xfrm>
              <a:off x="991874" y="1726764"/>
              <a:ext cx="3470760" cy="321048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6DB8CFDE-1314-49D4-AFAE-4AD9716684B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37874" y="1619124"/>
                <a:ext cx="3578400" cy="3426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8482796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77F735-A58C-4AB5-970A-AD822BF2D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CIPF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5CB23-53BE-47A4-94C2-B56DB49E7A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Canine idiopathic pulmonary fibrosis is an ILD classified as an IIP sub classified as a familial and fibrotic in WHWT</a:t>
            </a:r>
          </a:p>
          <a:p>
            <a:r>
              <a:rPr lang="en-US" dirty="0"/>
              <a:t>The trigger is unknown, in human cigarette smoking, environmental agents, GERD and herpes virus are risk factors</a:t>
            </a:r>
          </a:p>
          <a:p>
            <a:r>
              <a:rPr lang="en-US" dirty="0"/>
              <a:t>In WHWT terriers a survey showed that living in an old house, poor ventilation and frequent trips to the groomer were risk factors</a:t>
            </a:r>
          </a:p>
          <a:p>
            <a:r>
              <a:rPr lang="en-US" dirty="0" err="1"/>
              <a:t>Maatta</a:t>
            </a:r>
            <a:r>
              <a:rPr lang="en-US" dirty="0"/>
              <a:t> et al found bile acids in BAL samples in WHWT with CIPF which may support GERD and micro-aspiration as a cause  </a:t>
            </a:r>
          </a:p>
          <a:p>
            <a:r>
              <a:rPr lang="en-US" dirty="0"/>
              <a:t>Hereditary, increased serum levels of TGF-beta</a:t>
            </a:r>
          </a:p>
        </p:txBody>
      </p:sp>
    </p:spTree>
    <p:extLst>
      <p:ext uri="{BB962C8B-B14F-4D97-AF65-F5344CB8AC3E}">
        <p14:creationId xmlns:p14="http://schemas.microsoft.com/office/powerpoint/2010/main" val="280751787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00C8F1EDDDCA43912C9CD33B6C7633" ma:contentTypeVersion="4" ma:contentTypeDescription="Create a new document." ma:contentTypeScope="" ma:versionID="90b2718d60f802d9dd4e3cb9324c423b">
  <xsd:schema xmlns:xsd="http://www.w3.org/2001/XMLSchema" xmlns:xs="http://www.w3.org/2001/XMLSchema" xmlns:p="http://schemas.microsoft.com/office/2006/metadata/properties" xmlns:ns3="eead8066-1649-4026-958d-e71beebcb467" targetNamespace="http://schemas.microsoft.com/office/2006/metadata/properties" ma:root="true" ma:fieldsID="08ebdad197b02361a3ddbd25dd822dae" ns3:_="">
    <xsd:import namespace="eead8066-1649-4026-958d-e71beebcb46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ad8066-1649-4026-958d-e71beebcb46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93A8608-35BC-46C9-ACE0-5A76CEB9C303}">
  <ds:schemaRefs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purl.org/dc/dcmitype/"/>
    <ds:schemaRef ds:uri="http://www.w3.org/XML/1998/namespace"/>
    <ds:schemaRef ds:uri="eead8066-1649-4026-958d-e71beebcb467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A898B16B-D24F-4CF4-AAA3-29375AF8E6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ad8066-1649-4026-958d-e71beebcb46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1434F45-E0CE-4764-8694-0D0F9AA0C1D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39068</TotalTime>
  <Words>2825</Words>
  <Application>Microsoft Office PowerPoint</Application>
  <PresentationFormat>Widescreen</PresentationFormat>
  <Paragraphs>245</Paragraphs>
  <Slides>39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BlinkMacSystemFont</vt:lpstr>
      <vt:lpstr>Calibri</vt:lpstr>
      <vt:lpstr>Franklin Gothic Book</vt:lpstr>
      <vt:lpstr>Crop</vt:lpstr>
      <vt:lpstr>Pulmonary Parenchymal disease</vt:lpstr>
      <vt:lpstr>Topics covered</vt:lpstr>
      <vt:lpstr>Pulmonary parenchyma</vt:lpstr>
      <vt:lpstr>Pulmonary parenchyma</vt:lpstr>
      <vt:lpstr>Interstitial lung disease</vt:lpstr>
      <vt:lpstr>ILD- pathophysiology</vt:lpstr>
      <vt:lpstr>ILD</vt:lpstr>
      <vt:lpstr>PowerPoint Presentation</vt:lpstr>
      <vt:lpstr>CIPF</vt:lpstr>
      <vt:lpstr>Histopathology</vt:lpstr>
      <vt:lpstr>Signalment and signs</vt:lpstr>
      <vt:lpstr>Diagnosis</vt:lpstr>
      <vt:lpstr>Advanced diagnostics</vt:lpstr>
      <vt:lpstr>Treatment </vt:lpstr>
      <vt:lpstr>Prognosis </vt:lpstr>
      <vt:lpstr>Fibrotic ILDs</vt:lpstr>
      <vt:lpstr>NSIP and LIP</vt:lpstr>
      <vt:lpstr>Acute interstitial pneumonia </vt:lpstr>
      <vt:lpstr>Cryptogenic organizing pneumonia</vt:lpstr>
      <vt:lpstr>Aspiration pneumonia </vt:lpstr>
      <vt:lpstr>Pathophysiology</vt:lpstr>
      <vt:lpstr>Pathophysiology </vt:lpstr>
      <vt:lpstr>Signs</vt:lpstr>
      <vt:lpstr>Diagnostics</vt:lpstr>
      <vt:lpstr>Thoracic radiographs </vt:lpstr>
      <vt:lpstr>Treatment</vt:lpstr>
      <vt:lpstr>Prognosis</vt:lpstr>
      <vt:lpstr>Prevention</vt:lpstr>
      <vt:lpstr>AP in felines </vt:lpstr>
      <vt:lpstr>Pulmonary edema </vt:lpstr>
      <vt:lpstr>Causes </vt:lpstr>
      <vt:lpstr>Pathophysiology</vt:lpstr>
      <vt:lpstr>Clinical signs </vt:lpstr>
      <vt:lpstr>Diagnostics </vt:lpstr>
      <vt:lpstr>Cardiogenic PE </vt:lpstr>
      <vt:lpstr>Treatment </vt:lpstr>
      <vt:lpstr>Prognosis</vt:lpstr>
      <vt:lpstr>References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Pulmonary Parenchymal disease</dc:title>
  <dc:creator>Samantha Davis</dc:creator>
  <cp:lastModifiedBy>Samantha Davis</cp:lastModifiedBy>
  <cp:revision>2</cp:revision>
  <dcterms:created xsi:type="dcterms:W3CDTF">2021-03-14T22:53:33Z</dcterms:created>
  <dcterms:modified xsi:type="dcterms:W3CDTF">2021-06-22T10:43:59Z</dcterms:modified>
</cp:coreProperties>
</file>