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64" r:id="rId2"/>
    <p:sldId id="268" r:id="rId3"/>
    <p:sldId id="269" r:id="rId4"/>
    <p:sldId id="266" r:id="rId5"/>
    <p:sldId id="265" r:id="rId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26" autoAdjust="0"/>
    <p:restoredTop sz="94660"/>
  </p:normalViewPr>
  <p:slideViewPr>
    <p:cSldViewPr>
      <p:cViewPr varScale="1">
        <p:scale>
          <a:sx n="111" d="100"/>
          <a:sy n="111" d="100"/>
        </p:scale>
        <p:origin x="1980" y="96"/>
      </p:cViewPr>
      <p:guideLst>
        <p:guide orient="horz" pos="2160"/>
        <p:guide pos="1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ie M. Stevens" userId="385c2085-160b-4d5e-949a-cd478715e763" providerId="ADAL" clId="{FA6C4759-0ED1-4FA3-AC1E-97A92E366CD0}"/>
    <pc:docChg chg="modSld">
      <pc:chgData name="Laurie M. Stevens" userId="385c2085-160b-4d5e-949a-cd478715e763" providerId="ADAL" clId="{FA6C4759-0ED1-4FA3-AC1E-97A92E366CD0}" dt="2025-07-01T14:05:40.909" v="90" actId="6549"/>
      <pc:docMkLst>
        <pc:docMk/>
      </pc:docMkLst>
      <pc:sldChg chg="modSp mod">
        <pc:chgData name="Laurie M. Stevens" userId="385c2085-160b-4d5e-949a-cd478715e763" providerId="ADAL" clId="{FA6C4759-0ED1-4FA3-AC1E-97A92E366CD0}" dt="2025-07-01T14:04:13.034" v="86" actId="20577"/>
        <pc:sldMkLst>
          <pc:docMk/>
          <pc:sldMk cId="82568502" sldId="265"/>
        </pc:sldMkLst>
      </pc:sldChg>
      <pc:sldChg chg="modSp mod">
        <pc:chgData name="Laurie M. Stevens" userId="385c2085-160b-4d5e-949a-cd478715e763" providerId="ADAL" clId="{FA6C4759-0ED1-4FA3-AC1E-97A92E366CD0}" dt="2025-07-01T14:00:51.351" v="15" actId="20577"/>
        <pc:sldMkLst>
          <pc:docMk/>
          <pc:sldMk cId="3759449863" sldId="268"/>
        </pc:sldMkLst>
      </pc:sldChg>
      <pc:sldChg chg="modSp mod">
        <pc:chgData name="Laurie M. Stevens" userId="385c2085-160b-4d5e-949a-cd478715e763" providerId="ADAL" clId="{FA6C4759-0ED1-4FA3-AC1E-97A92E366CD0}" dt="2025-07-01T14:05:40.909" v="90" actId="6549"/>
        <pc:sldMkLst>
          <pc:docMk/>
          <pc:sldMk cId="1449822116" sldId="269"/>
        </pc:sldMkLst>
      </pc:sldChg>
    </pc:docChg>
  </pc:docChgLst>
  <pc:docChgLst>
    <pc:chgData name="Laurie M. Stevens" userId="385c2085-160b-4d5e-949a-cd478715e763" providerId="ADAL" clId="{0F186FA6-94D9-4E6A-B9E2-78141F5718B1}"/>
    <pc:docChg chg="modSld">
      <pc:chgData name="Laurie M. Stevens" userId="385c2085-160b-4d5e-949a-cd478715e763" providerId="ADAL" clId="{0F186FA6-94D9-4E6A-B9E2-78141F5718B1}" dt="2025-08-21T21:43:52.118" v="47" actId="20577"/>
      <pc:docMkLst>
        <pc:docMk/>
      </pc:docMkLst>
      <pc:sldChg chg="modSp mod">
        <pc:chgData name="Laurie M. Stevens" userId="385c2085-160b-4d5e-949a-cd478715e763" providerId="ADAL" clId="{0F186FA6-94D9-4E6A-B9E2-78141F5718B1}" dt="2025-08-21T21:43:52.118" v="47" actId="20577"/>
        <pc:sldMkLst>
          <pc:docMk/>
          <pc:sldMk cId="82568502" sldId="265"/>
        </pc:sldMkLst>
      </pc:sldChg>
    </pc:docChg>
  </pc:docChgLst>
  <pc:docChgLst>
    <pc:chgData name="Laurie M. Stevens" userId="385c2085-160b-4d5e-949a-cd478715e763" providerId="ADAL" clId="{B07E8A40-61B1-44DF-8E6C-12E4D4AB8036}"/>
    <pc:docChg chg="modSld">
      <pc:chgData name="Laurie M. Stevens" userId="385c2085-160b-4d5e-949a-cd478715e763" providerId="ADAL" clId="{B07E8A40-61B1-44DF-8E6C-12E4D4AB8036}" dt="2024-09-26T20:37:58.453" v="94" actId="20577"/>
      <pc:docMkLst>
        <pc:docMk/>
      </pc:docMkLst>
      <pc:sldChg chg="modSp mod">
        <pc:chgData name="Laurie M. Stevens" userId="385c2085-160b-4d5e-949a-cd478715e763" providerId="ADAL" clId="{B07E8A40-61B1-44DF-8E6C-12E4D4AB8036}" dt="2024-09-13T15:25:15.350" v="31" actId="20577"/>
        <pc:sldMkLst>
          <pc:docMk/>
          <pc:sldMk cId="2338758380" sldId="264"/>
        </pc:sldMkLst>
      </pc:sldChg>
      <pc:sldChg chg="modSp mod">
        <pc:chgData name="Laurie M. Stevens" userId="385c2085-160b-4d5e-949a-cd478715e763" providerId="ADAL" clId="{B07E8A40-61B1-44DF-8E6C-12E4D4AB8036}" dt="2024-09-26T20:37:58.453" v="94" actId="20577"/>
        <pc:sldMkLst>
          <pc:docMk/>
          <pc:sldMk cId="82568502" sldId="265"/>
        </pc:sldMkLst>
      </pc:sldChg>
      <pc:sldChg chg="modSp mod">
        <pc:chgData name="Laurie M. Stevens" userId="385c2085-160b-4d5e-949a-cd478715e763" providerId="ADAL" clId="{B07E8A40-61B1-44DF-8E6C-12E4D4AB8036}" dt="2024-09-26T20:34:20.900" v="50" actId="20577"/>
        <pc:sldMkLst>
          <pc:docMk/>
          <pc:sldMk cId="2996300988" sldId="266"/>
        </pc:sldMkLst>
      </pc:sldChg>
      <pc:sldChg chg="modSp mod">
        <pc:chgData name="Laurie M. Stevens" userId="385c2085-160b-4d5e-949a-cd478715e763" providerId="ADAL" clId="{B07E8A40-61B1-44DF-8E6C-12E4D4AB8036}" dt="2024-09-26T20:35:04.053" v="74" actId="20577"/>
        <pc:sldMkLst>
          <pc:docMk/>
          <pc:sldMk cId="3759449863" sldId="268"/>
        </pc:sldMkLst>
      </pc:sldChg>
    </pc:docChg>
  </pc:docChgLst>
  <pc:docChgLst>
    <pc:chgData name="Laurie M. Stevens" userId="385c2085-160b-4d5e-949a-cd478715e763" providerId="ADAL" clId="{51CC7043-95CB-41F4-83F0-45CA3A989AED}"/>
    <pc:docChg chg="undo custSel addSld modSld sldOrd">
      <pc:chgData name="Laurie M. Stevens" userId="385c2085-160b-4d5e-949a-cd478715e763" providerId="ADAL" clId="{51CC7043-95CB-41F4-83F0-45CA3A989AED}" dt="2024-11-01T14:01:46.040" v="612" actId="6549"/>
      <pc:docMkLst>
        <pc:docMk/>
      </pc:docMkLst>
      <pc:sldChg chg="addSp delSp modSp mod">
        <pc:chgData name="Laurie M. Stevens" userId="385c2085-160b-4d5e-949a-cd478715e763" providerId="ADAL" clId="{51CC7043-95CB-41F4-83F0-45CA3A989AED}" dt="2024-10-23T12:16:48.615" v="509" actId="20577"/>
        <pc:sldMkLst>
          <pc:docMk/>
          <pc:sldMk cId="2338758380" sldId="264"/>
        </pc:sldMkLst>
      </pc:sldChg>
      <pc:sldChg chg="modSp mod">
        <pc:chgData name="Laurie M. Stevens" userId="385c2085-160b-4d5e-949a-cd478715e763" providerId="ADAL" clId="{51CC7043-95CB-41F4-83F0-45CA3A989AED}" dt="2024-11-01T14:01:10.678" v="611" actId="20577"/>
        <pc:sldMkLst>
          <pc:docMk/>
          <pc:sldMk cId="82568502" sldId="265"/>
        </pc:sldMkLst>
      </pc:sldChg>
      <pc:sldChg chg="modSp mod ord">
        <pc:chgData name="Laurie M. Stevens" userId="385c2085-160b-4d5e-949a-cd478715e763" providerId="ADAL" clId="{51CC7043-95CB-41F4-83F0-45CA3A989AED}" dt="2024-11-01T14:01:46.040" v="612" actId="6549"/>
        <pc:sldMkLst>
          <pc:docMk/>
          <pc:sldMk cId="2996300988" sldId="266"/>
        </pc:sldMkLst>
      </pc:sldChg>
      <pc:sldChg chg="modSp mod">
        <pc:chgData name="Laurie M. Stevens" userId="385c2085-160b-4d5e-949a-cd478715e763" providerId="ADAL" clId="{51CC7043-95CB-41F4-83F0-45CA3A989AED}" dt="2024-10-23T12:17:02.443" v="529" actId="20577"/>
        <pc:sldMkLst>
          <pc:docMk/>
          <pc:sldMk cId="3759449863" sldId="268"/>
        </pc:sldMkLst>
      </pc:sldChg>
      <pc:sldChg chg="addSp delSp modSp new mod ord">
        <pc:chgData name="Laurie M. Stevens" userId="385c2085-160b-4d5e-949a-cd478715e763" providerId="ADAL" clId="{51CC7043-95CB-41F4-83F0-45CA3A989AED}" dt="2024-10-23T12:29:07.638" v="592"/>
        <pc:sldMkLst>
          <pc:docMk/>
          <pc:sldMk cId="1449822116" sldId="269"/>
        </pc:sldMkLst>
      </pc:sldChg>
    </pc:docChg>
  </pc:docChgLst>
  <pc:docChgLst>
    <pc:chgData name="Laurie M. Stevens" userId="385c2085-160b-4d5e-949a-cd478715e763" providerId="ADAL" clId="{DF92A628-7766-4479-9C95-6597B73CDBE0}"/>
    <pc:docChg chg="modSld">
      <pc:chgData name="Laurie M. Stevens" userId="385c2085-160b-4d5e-949a-cd478715e763" providerId="ADAL" clId="{DF92A628-7766-4479-9C95-6597B73CDBE0}" dt="2025-10-02T14:28:58.980" v="56" actId="20577"/>
      <pc:docMkLst>
        <pc:docMk/>
      </pc:docMkLst>
      <pc:sldChg chg="modSp mod">
        <pc:chgData name="Laurie M. Stevens" userId="385c2085-160b-4d5e-949a-cd478715e763" providerId="ADAL" clId="{DF92A628-7766-4479-9C95-6597B73CDBE0}" dt="2025-10-02T14:28:58.980" v="56" actId="20577"/>
        <pc:sldMkLst>
          <pc:docMk/>
          <pc:sldMk cId="2338758380" sldId="264"/>
        </pc:sldMkLst>
        <pc:spChg chg="mod">
          <ac:chgData name="Laurie M. Stevens" userId="385c2085-160b-4d5e-949a-cd478715e763" providerId="ADAL" clId="{DF92A628-7766-4479-9C95-6597B73CDBE0}" dt="2025-09-19T13:47:17.646" v="26" actId="20577"/>
          <ac:spMkLst>
            <pc:docMk/>
            <pc:sldMk cId="2338758380" sldId="264"/>
            <ac:spMk id="62" creationId="{00000000-0000-0000-0000-000000000000}"/>
          </ac:spMkLst>
        </pc:spChg>
        <pc:spChg chg="mod">
          <ac:chgData name="Laurie M. Stevens" userId="385c2085-160b-4d5e-949a-cd478715e763" providerId="ADAL" clId="{DF92A628-7766-4479-9C95-6597B73CDBE0}" dt="2025-10-02T14:28:58.980" v="56" actId="20577"/>
          <ac:spMkLst>
            <pc:docMk/>
            <pc:sldMk cId="2338758380" sldId="264"/>
            <ac:spMk id="2054" creationId="{00000000-0000-0000-0000-000000000000}"/>
          </ac:spMkLst>
        </pc:spChg>
      </pc:sldChg>
      <pc:sldChg chg="modSp mod">
        <pc:chgData name="Laurie M. Stevens" userId="385c2085-160b-4d5e-949a-cd478715e763" providerId="ADAL" clId="{DF92A628-7766-4479-9C95-6597B73CDBE0}" dt="2025-09-19T13:47:44.132" v="49" actId="20577"/>
        <pc:sldMkLst>
          <pc:docMk/>
          <pc:sldMk cId="3759449863" sldId="268"/>
        </pc:sldMkLst>
        <pc:spChg chg="mod">
          <ac:chgData name="Laurie M. Stevens" userId="385c2085-160b-4d5e-949a-cd478715e763" providerId="ADAL" clId="{DF92A628-7766-4479-9C95-6597B73CDBE0}" dt="2025-09-19T13:47:44.132" v="49" actId="20577"/>
          <ac:spMkLst>
            <pc:docMk/>
            <pc:sldMk cId="3759449863" sldId="268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5"/>
            <a:ext cx="3169699" cy="479402"/>
          </a:xfrm>
          <a:prstGeom prst="rect">
            <a:avLst/>
          </a:prstGeom>
        </p:spPr>
        <p:txBody>
          <a:bodyPr vert="horz" lIns="95273" tIns="47637" rIns="95273" bIns="4763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847" y="5"/>
            <a:ext cx="3169699" cy="479402"/>
          </a:xfrm>
          <a:prstGeom prst="rect">
            <a:avLst/>
          </a:prstGeom>
        </p:spPr>
        <p:txBody>
          <a:bodyPr vert="horz" lIns="95273" tIns="47637" rIns="95273" bIns="47637" rtlCol="0"/>
          <a:lstStyle>
            <a:lvl1pPr algn="r">
              <a:defRPr sz="1200"/>
            </a:lvl1pPr>
          </a:lstStyle>
          <a:p>
            <a:fld id="{F7D66E74-69D2-4EC3-AB96-A3DEE1E335F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120161"/>
            <a:ext cx="3169699" cy="479402"/>
          </a:xfrm>
          <a:prstGeom prst="rect">
            <a:avLst/>
          </a:prstGeom>
        </p:spPr>
        <p:txBody>
          <a:bodyPr vert="horz" lIns="95273" tIns="47637" rIns="95273" bIns="4763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847" y="9120161"/>
            <a:ext cx="3169699" cy="479402"/>
          </a:xfrm>
          <a:prstGeom prst="rect">
            <a:avLst/>
          </a:prstGeom>
        </p:spPr>
        <p:txBody>
          <a:bodyPr vert="horz" lIns="95273" tIns="47637" rIns="95273" bIns="47637" rtlCol="0" anchor="b"/>
          <a:lstStyle>
            <a:lvl1pPr algn="r">
              <a:defRPr sz="1200"/>
            </a:lvl1pPr>
          </a:lstStyle>
          <a:p>
            <a:fld id="{5D98E43B-EFCF-4228-ADD9-5851FF80B9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34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44AA6-91BC-4AAF-B5D9-5F54025D7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E5B5D-6B5C-42B4-9783-F02E08A58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D8E80-B8DE-4FAA-BAEA-75E4589FC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70BEB-D36A-4D3E-AF7F-3E91C06878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18C6F-867E-4B9C-8C5C-7C11F7D84D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5821C-07F6-4B82-AC7E-29126BD45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F8C46-9F69-4FB0-9298-1B1731DC0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5DCFC-16AC-4969-B2F2-DC02C1EDD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4F66C-969F-4CF8-A545-9534AE5872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15DDC-E421-4961-B6D0-F4BD7A802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BBD23-87CF-4B7C-BB78-1057B62EC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95F5724-B7B5-4061-9D87-46AA96B75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2"/>
          <p:cNvSpPr txBox="1">
            <a:spLocks noChangeArrowheads="1"/>
          </p:cNvSpPr>
          <p:nvPr/>
        </p:nvSpPr>
        <p:spPr bwMode="auto">
          <a:xfrm>
            <a:off x="2741762" y="1535668"/>
            <a:ext cx="36576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Century Gothic" pitchFamily="34" charset="0"/>
              </a:rPr>
              <a:t>Jason </a:t>
            </a:r>
            <a:r>
              <a:rPr lang="en-US" sz="1000" dirty="0" err="1">
                <a:latin typeface="Century Gothic" pitchFamily="34" charset="0"/>
              </a:rPr>
              <a:t>Kovari</a:t>
            </a:r>
            <a:endParaRPr lang="en-US" sz="1000" dirty="0">
              <a:latin typeface="Century Gothic" pitchFamily="34" charset="0"/>
            </a:endParaRPr>
          </a:p>
          <a:p>
            <a:pPr algn="ctr"/>
            <a:r>
              <a:rPr lang="en-US" sz="800" i="1" dirty="0">
                <a:latin typeface="Arial Narrow" pitchFamily="34" charset="0"/>
              </a:rPr>
              <a:t>Associate University Librarian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180850" y="381000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sp>
        <p:nvSpPr>
          <p:cNvPr id="2054" name="Text Box 25"/>
          <p:cNvSpPr txBox="1">
            <a:spLocks noChangeArrowheads="1"/>
          </p:cNvSpPr>
          <p:nvPr/>
        </p:nvSpPr>
        <p:spPr bwMode="auto">
          <a:xfrm>
            <a:off x="6477000" y="2907268"/>
            <a:ext cx="2286000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u="sng" cap="small" dirty="0">
                <a:latin typeface="Calibri" pitchFamily="34" charset="0"/>
              </a:rPr>
              <a:t>Cataloging and Metadata Services</a:t>
            </a:r>
          </a:p>
          <a:p>
            <a:pPr algn="ctr"/>
            <a:r>
              <a:rPr lang="en-US" sz="800" b="1" dirty="0">
                <a:latin typeface="Calibri" pitchFamily="34" charset="0"/>
              </a:rPr>
              <a:t>Laura Daniels</a:t>
            </a:r>
          </a:p>
          <a:p>
            <a:pPr algn="ctr"/>
            <a:r>
              <a:rPr lang="en-US" sz="700" i="1">
                <a:latin typeface="Calibri" pitchFamily="34" charset="0"/>
              </a:rPr>
              <a:t>Director</a:t>
            </a:r>
            <a:endParaRPr lang="en-US" sz="700" i="1" dirty="0">
              <a:latin typeface="Calibri" pitchFamily="34" charset="0"/>
            </a:endParaRPr>
          </a:p>
        </p:txBody>
      </p:sp>
      <p:sp>
        <p:nvSpPr>
          <p:cNvPr id="2064" name="Text Box 39"/>
          <p:cNvSpPr txBox="1">
            <a:spLocks noChangeArrowheads="1"/>
          </p:cNvSpPr>
          <p:nvPr/>
        </p:nvSpPr>
        <p:spPr bwMode="auto">
          <a:xfrm>
            <a:off x="6703345" y="4328924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Data Services</a:t>
            </a:r>
          </a:p>
        </p:txBody>
      </p:sp>
      <p:sp>
        <p:nvSpPr>
          <p:cNvPr id="55" name="Text Box 39"/>
          <p:cNvSpPr txBox="1">
            <a:spLocks noChangeArrowheads="1"/>
          </p:cNvSpPr>
          <p:nvPr/>
        </p:nvSpPr>
        <p:spPr bwMode="auto">
          <a:xfrm>
            <a:off x="911829" y="3821668"/>
            <a:ext cx="1828800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Acquisitions &amp; E-Resource Strategy Librarian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911829" y="4888468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Continuations Workflow</a:t>
            </a:r>
          </a:p>
        </p:txBody>
      </p:sp>
      <p:sp>
        <p:nvSpPr>
          <p:cNvPr id="62" name="Text Box 25"/>
          <p:cNvSpPr txBox="1">
            <a:spLocks noChangeArrowheads="1"/>
          </p:cNvSpPr>
          <p:nvPr/>
        </p:nvSpPr>
        <p:spPr bwMode="auto">
          <a:xfrm>
            <a:off x="695039" y="2907268"/>
            <a:ext cx="2286000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u="sng" cap="small" dirty="0">
                <a:latin typeface="Calibri" pitchFamily="34" charset="0"/>
              </a:rPr>
              <a:t>Acquisition and E-Resource </a:t>
            </a:r>
          </a:p>
          <a:p>
            <a:pPr algn="ctr"/>
            <a:r>
              <a:rPr lang="en-US" sz="1100" b="1" u="sng" cap="small" dirty="0">
                <a:latin typeface="Calibri" pitchFamily="34" charset="0"/>
              </a:rPr>
              <a:t>Licensing Services</a:t>
            </a:r>
          </a:p>
          <a:p>
            <a:pPr algn="ctr"/>
            <a:r>
              <a:rPr lang="en-US" sz="800" b="1" dirty="0">
                <a:latin typeface="Calibri" pitchFamily="34" charset="0"/>
              </a:rPr>
              <a:t>Peter McCracken</a:t>
            </a:r>
          </a:p>
          <a:p>
            <a:pPr algn="ctr"/>
            <a:r>
              <a:rPr lang="en-US" sz="700" i="1" dirty="0">
                <a:latin typeface="Calibri" pitchFamily="34" charset="0"/>
              </a:rPr>
              <a:t>Interim Director</a:t>
            </a:r>
          </a:p>
        </p:txBody>
      </p:sp>
      <p:sp>
        <p:nvSpPr>
          <p:cNvPr id="101" name="Text Box 80"/>
          <p:cNvSpPr txBox="1">
            <a:spLocks noChangeArrowheads="1"/>
          </p:cNvSpPr>
          <p:nvPr/>
        </p:nvSpPr>
        <p:spPr bwMode="auto">
          <a:xfrm>
            <a:off x="404813" y="6491932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October 2024</a:t>
            </a: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3018632" y="864513"/>
            <a:ext cx="3106737" cy="430887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Librarian</a:t>
            </a:r>
          </a:p>
          <a:p>
            <a:pPr algn="ctr"/>
            <a:r>
              <a:rPr lang="en-US" sz="1000" dirty="0">
                <a:latin typeface="Arial Black" pitchFamily="34" charset="0"/>
              </a:rPr>
              <a:t>Elaine Westbrooks</a:t>
            </a:r>
            <a:endParaRPr lang="en-US" sz="800" dirty="0">
              <a:latin typeface="Arial Narrow" pitchFamily="34" charset="0"/>
            </a:endParaRPr>
          </a:p>
        </p:txBody>
      </p:sp>
      <p:cxnSp>
        <p:nvCxnSpPr>
          <p:cNvPr id="67" name="Straight Connector 66"/>
          <p:cNvCxnSpPr>
            <a:stCxn id="2051" idx="0"/>
            <a:endCxn id="58" idx="2"/>
          </p:cNvCxnSpPr>
          <p:nvPr/>
        </p:nvCxnSpPr>
        <p:spPr>
          <a:xfrm flipV="1">
            <a:off x="4570562" y="1295400"/>
            <a:ext cx="1439" cy="24026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3806304" y="3821668"/>
            <a:ext cx="1828800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Automation and Metadata Management</a:t>
            </a:r>
          </a:p>
        </p:txBody>
      </p:sp>
      <p:sp>
        <p:nvSpPr>
          <p:cNvPr id="59" name="Text Box 25"/>
          <p:cNvSpPr txBox="1">
            <a:spLocks noChangeArrowheads="1"/>
          </p:cNvSpPr>
          <p:nvPr/>
        </p:nvSpPr>
        <p:spPr bwMode="auto">
          <a:xfrm>
            <a:off x="3806304" y="4888468"/>
            <a:ext cx="1828800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175" indent="3175">
              <a:defRPr sz="900" cap="small">
                <a:latin typeface="Calibri" pitchFamily="34" charset="0"/>
              </a:defRPr>
            </a:lvl1pPr>
          </a:lstStyle>
          <a:p>
            <a:r>
              <a:rPr lang="en-US" dirty="0"/>
              <a:t>Commercial Binding, Preparations, and Physical Processing</a:t>
            </a:r>
          </a:p>
        </p:txBody>
      </p:sp>
      <p:cxnSp>
        <p:nvCxnSpPr>
          <p:cNvPr id="2055" name="Elbow Connector 2054"/>
          <p:cNvCxnSpPr>
            <a:cxnSpLocks/>
            <a:stCxn id="62" idx="0"/>
            <a:endCxn id="72" idx="2"/>
          </p:cNvCxnSpPr>
          <p:nvPr/>
        </p:nvCxnSpPr>
        <p:spPr>
          <a:xfrm rot="5400000" flipH="1" flipV="1">
            <a:off x="2941296" y="1276565"/>
            <a:ext cx="527447" cy="2733961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  <a:stCxn id="55" idx="0"/>
            <a:endCxn id="62" idx="2"/>
          </p:cNvCxnSpPr>
          <p:nvPr/>
        </p:nvCxnSpPr>
        <p:spPr>
          <a:xfrm flipV="1">
            <a:off x="1826229" y="3515836"/>
            <a:ext cx="11810" cy="305832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39"/>
          <p:cNvSpPr txBox="1">
            <a:spLocks noChangeArrowheads="1"/>
          </p:cNvSpPr>
          <p:nvPr/>
        </p:nvSpPr>
        <p:spPr bwMode="auto">
          <a:xfrm>
            <a:off x="6703345" y="5343436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Web Archiving</a:t>
            </a:r>
          </a:p>
        </p:txBody>
      </p:sp>
      <p:sp>
        <p:nvSpPr>
          <p:cNvPr id="61" name="Text Box 25"/>
          <p:cNvSpPr txBox="1">
            <a:spLocks noChangeArrowheads="1"/>
          </p:cNvSpPr>
          <p:nvPr/>
        </p:nvSpPr>
        <p:spPr bwMode="auto">
          <a:xfrm>
            <a:off x="3581397" y="2907268"/>
            <a:ext cx="2286000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u="sng" cap="small" dirty="0">
                <a:latin typeface="Calibri" pitchFamily="34" charset="0"/>
              </a:rPr>
              <a:t>Automation, Assessment, </a:t>
            </a:r>
          </a:p>
          <a:p>
            <a:pPr algn="ctr"/>
            <a:r>
              <a:rPr lang="en-US" sz="1100" b="1" u="sng" cap="small" dirty="0">
                <a:latin typeface="Calibri" pitchFamily="34" charset="0"/>
              </a:rPr>
              <a:t>and Post-Cataloging Services</a:t>
            </a:r>
          </a:p>
          <a:p>
            <a:pPr algn="ctr"/>
            <a:r>
              <a:rPr lang="en-US" sz="800" b="1" dirty="0">
                <a:latin typeface="Calibri" pitchFamily="34" charset="0"/>
              </a:rPr>
              <a:t>Adam Chandler</a:t>
            </a:r>
          </a:p>
          <a:p>
            <a:pPr algn="ctr"/>
            <a:r>
              <a:rPr lang="en-US" sz="700" i="1" dirty="0">
                <a:latin typeface="Calibri" pitchFamily="34" charset="0"/>
              </a:rPr>
              <a:t>Director</a:t>
            </a:r>
          </a:p>
        </p:txBody>
      </p:sp>
      <p:sp>
        <p:nvSpPr>
          <p:cNvPr id="64" name="Text Box 39"/>
          <p:cNvSpPr txBox="1">
            <a:spLocks noChangeArrowheads="1"/>
          </p:cNvSpPr>
          <p:nvPr/>
        </p:nvSpPr>
        <p:spPr bwMode="auto">
          <a:xfrm>
            <a:off x="3806304" y="4429036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Database Quality</a:t>
            </a:r>
          </a:p>
        </p:txBody>
      </p:sp>
      <p:sp>
        <p:nvSpPr>
          <p:cNvPr id="69" name="Text Box 39"/>
          <p:cNvSpPr txBox="1">
            <a:spLocks noChangeArrowheads="1"/>
          </p:cNvSpPr>
          <p:nvPr/>
        </p:nvSpPr>
        <p:spPr bwMode="auto">
          <a:xfrm>
            <a:off x="911829" y="4424318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Monographs Workflow</a:t>
            </a:r>
          </a:p>
        </p:txBody>
      </p:sp>
      <p:cxnSp>
        <p:nvCxnSpPr>
          <p:cNvPr id="14" name="Elbow Connector 13"/>
          <p:cNvCxnSpPr>
            <a:stCxn id="61" idx="0"/>
            <a:endCxn id="72" idx="2"/>
          </p:cNvCxnSpPr>
          <p:nvPr/>
        </p:nvCxnSpPr>
        <p:spPr>
          <a:xfrm rot="16200000" flipV="1">
            <a:off x="4384476" y="2567346"/>
            <a:ext cx="527447" cy="152397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2054" idx="0"/>
            <a:endCxn id="72" idx="2"/>
          </p:cNvCxnSpPr>
          <p:nvPr/>
        </p:nvCxnSpPr>
        <p:spPr>
          <a:xfrm rot="16200000" flipV="1">
            <a:off x="5832277" y="1119545"/>
            <a:ext cx="527447" cy="3048000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Straight Connector 2062"/>
          <p:cNvCxnSpPr>
            <a:stCxn id="61" idx="2"/>
            <a:endCxn id="45" idx="0"/>
          </p:cNvCxnSpPr>
          <p:nvPr/>
        </p:nvCxnSpPr>
        <p:spPr>
          <a:xfrm flipH="1">
            <a:off x="4720704" y="3568988"/>
            <a:ext cx="3693" cy="25268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 Box 39"/>
          <p:cNvSpPr txBox="1">
            <a:spLocks noChangeArrowheads="1"/>
          </p:cNvSpPr>
          <p:nvPr/>
        </p:nvSpPr>
        <p:spPr bwMode="auto">
          <a:xfrm>
            <a:off x="3806304" y="5567318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900" i="1" dirty="0">
                <a:latin typeface="Calibri" pitchFamily="34" charset="0"/>
              </a:rPr>
              <a:t>Collection Data Analysis</a:t>
            </a: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6703345" y="3821668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Metadata Production</a:t>
            </a:r>
          </a:p>
        </p:txBody>
      </p:sp>
      <p:sp>
        <p:nvSpPr>
          <p:cNvPr id="49" name="Text Box 39"/>
          <p:cNvSpPr txBox="1">
            <a:spLocks noChangeArrowheads="1"/>
          </p:cNvSpPr>
          <p:nvPr/>
        </p:nvSpPr>
        <p:spPr bwMode="auto">
          <a:xfrm>
            <a:off x="6703345" y="4836180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>
                <a:latin typeface="Calibri" pitchFamily="34" charset="0"/>
              </a:rPr>
              <a:t>Metadata Design &amp; Operations</a:t>
            </a:r>
          </a:p>
        </p:txBody>
      </p:sp>
      <p:cxnSp>
        <p:nvCxnSpPr>
          <p:cNvPr id="15" name="Elbow Connector 14"/>
          <p:cNvCxnSpPr>
            <a:stCxn id="61" idx="1"/>
            <a:endCxn id="44" idx="1"/>
          </p:cNvCxnSpPr>
          <p:nvPr/>
        </p:nvCxnSpPr>
        <p:spPr>
          <a:xfrm rot="10800000" flipH="1" flipV="1">
            <a:off x="3581396" y="3238128"/>
            <a:ext cx="224907" cy="2444606"/>
          </a:xfrm>
          <a:prstGeom prst="bentConnector3">
            <a:avLst>
              <a:gd name="adj1" fmla="val -101642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4" idx="0"/>
            <a:endCxn id="45" idx="2"/>
          </p:cNvCxnSpPr>
          <p:nvPr/>
        </p:nvCxnSpPr>
        <p:spPr>
          <a:xfrm flipV="1">
            <a:off x="4720704" y="4191000"/>
            <a:ext cx="0" cy="238036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9" idx="0"/>
            <a:endCxn id="64" idx="2"/>
          </p:cNvCxnSpPr>
          <p:nvPr/>
        </p:nvCxnSpPr>
        <p:spPr>
          <a:xfrm flipV="1">
            <a:off x="4720704" y="4659868"/>
            <a:ext cx="0" cy="22860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8" idx="0"/>
            <a:endCxn id="2054" idx="2"/>
          </p:cNvCxnSpPr>
          <p:nvPr/>
        </p:nvCxnSpPr>
        <p:spPr>
          <a:xfrm flipV="1">
            <a:off x="7617745" y="3399711"/>
            <a:ext cx="2255" cy="421957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7617745" y="4052500"/>
            <a:ext cx="0" cy="27642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7617745" y="4559756"/>
            <a:ext cx="0" cy="27642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617745" y="5067012"/>
            <a:ext cx="0" cy="27642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9" name="Straight Connector 2048"/>
          <p:cNvCxnSpPr>
            <a:stCxn id="69" idx="0"/>
            <a:endCxn id="55" idx="2"/>
          </p:cNvCxnSpPr>
          <p:nvPr/>
        </p:nvCxnSpPr>
        <p:spPr>
          <a:xfrm flipV="1">
            <a:off x="1826229" y="4191000"/>
            <a:ext cx="0" cy="233318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2" name="Straight Connector 2051"/>
          <p:cNvCxnSpPr>
            <a:stCxn id="56" idx="0"/>
            <a:endCxn id="69" idx="2"/>
          </p:cNvCxnSpPr>
          <p:nvPr/>
        </p:nvCxnSpPr>
        <p:spPr>
          <a:xfrm flipV="1">
            <a:off x="1826229" y="4655150"/>
            <a:ext cx="0" cy="233318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971800" y="2133600"/>
            <a:ext cx="3200400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b="1" spc="300" dirty="0">
                <a:latin typeface="Century Gothic" pitchFamily="34" charset="0"/>
              </a:rPr>
              <a:t>LIBRARY TECHNICAL SERVICES</a:t>
            </a:r>
          </a:p>
        </p:txBody>
      </p:sp>
      <p:cxnSp>
        <p:nvCxnSpPr>
          <p:cNvPr id="2061" name="Straight Connector 2060"/>
          <p:cNvCxnSpPr>
            <a:stCxn id="72" idx="0"/>
            <a:endCxn id="2051" idx="2"/>
          </p:cNvCxnSpPr>
          <p:nvPr/>
        </p:nvCxnSpPr>
        <p:spPr>
          <a:xfrm flipH="1" flipV="1">
            <a:off x="4570562" y="1905000"/>
            <a:ext cx="1438" cy="22860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7001675" y="2148989"/>
            <a:ext cx="1377418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Laurie Stevens</a:t>
            </a:r>
          </a:p>
          <a:p>
            <a:pPr algn="ctr"/>
            <a:r>
              <a:rPr lang="en-US" sz="900" i="1" dirty="0">
                <a:latin typeface="Calibri" pitchFamily="34" charset="0"/>
              </a:rPr>
              <a:t>Administrative Support</a:t>
            </a:r>
          </a:p>
        </p:txBody>
      </p:sp>
      <p:cxnSp>
        <p:nvCxnSpPr>
          <p:cNvPr id="3" name="Elbow Connector 2"/>
          <p:cNvCxnSpPr>
            <a:stCxn id="72" idx="2"/>
            <a:endCxn id="38" idx="1"/>
          </p:cNvCxnSpPr>
          <p:nvPr/>
        </p:nvCxnSpPr>
        <p:spPr>
          <a:xfrm rot="5400000" flipH="1" flipV="1">
            <a:off x="5763754" y="1141900"/>
            <a:ext cx="46166" cy="2429675"/>
          </a:xfrm>
          <a:prstGeom prst="bentConnector4">
            <a:avLst>
              <a:gd name="adj1" fmla="val -308313"/>
              <a:gd name="adj2" fmla="val 82930"/>
            </a:avLst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24D26B-2394-C884-A983-28455A6C016A}"/>
              </a:ext>
            </a:extLst>
          </p:cNvPr>
          <p:cNvCxnSpPr/>
          <p:nvPr/>
        </p:nvCxnSpPr>
        <p:spPr>
          <a:xfrm>
            <a:off x="6125369" y="2654588"/>
            <a:ext cx="46830" cy="33388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 Box 25">
            <a:extLst>
              <a:ext uri="{FF2B5EF4-FFF2-40B4-BE49-F238E27FC236}">
                <a16:creationId xmlns:a16="http://schemas.microsoft.com/office/drawing/2014/main" id="{183699C8-646E-B552-FFD4-E9091ECA9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199" y="5993487"/>
            <a:ext cx="2286000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u="sng" cap="small" dirty="0">
                <a:latin typeface="Calibri" pitchFamily="34" charset="0"/>
              </a:rPr>
              <a:t>Archival Technical Services</a:t>
            </a:r>
          </a:p>
          <a:p>
            <a:pPr algn="ctr"/>
            <a:r>
              <a:rPr lang="en-US" sz="800" b="1" dirty="0">
                <a:latin typeface="Calibri" pitchFamily="34" charset="0"/>
              </a:rPr>
              <a:t>Katerina </a:t>
            </a:r>
            <a:r>
              <a:rPr lang="en-US" sz="800" b="1" dirty="0" err="1">
                <a:latin typeface="Calibri" pitchFamily="34" charset="0"/>
              </a:rPr>
              <a:t>Dimitriadou</a:t>
            </a:r>
            <a:r>
              <a:rPr lang="en-US" sz="800" b="1" dirty="0">
                <a:latin typeface="Calibri" pitchFamily="34" charset="0"/>
              </a:rPr>
              <a:t>-Shuster</a:t>
            </a:r>
          </a:p>
          <a:p>
            <a:pPr algn="ctr"/>
            <a:r>
              <a:rPr lang="en-US" sz="700" i="1" dirty="0">
                <a:latin typeface="Calibri" pitchFamily="34" charset="0"/>
              </a:rPr>
              <a:t>Director</a:t>
            </a:r>
          </a:p>
        </p:txBody>
      </p:sp>
    </p:spTree>
    <p:extLst>
      <p:ext uri="{BB962C8B-B14F-4D97-AF65-F5344CB8AC3E}">
        <p14:creationId xmlns:p14="http://schemas.microsoft.com/office/powerpoint/2010/main" val="233875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9"/>
          <p:cNvSpPr txBox="1">
            <a:spLocks noChangeArrowheads="1"/>
          </p:cNvSpPr>
          <p:nvPr/>
        </p:nvSpPr>
        <p:spPr bwMode="auto">
          <a:xfrm>
            <a:off x="3196577" y="4866504"/>
            <a:ext cx="1501639" cy="6463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Milena Ataian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Francis Lutkenhouse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Laurie Stevens, </a:t>
            </a:r>
            <a:r>
              <a:rPr lang="en-US" sz="900" i="1" dirty="0">
                <a:latin typeface="Calibri" pitchFamily="34" charset="0"/>
              </a:rPr>
              <a:t>Approvals Coordinator</a:t>
            </a:r>
          </a:p>
        </p:txBody>
      </p:sp>
      <p:sp>
        <p:nvSpPr>
          <p:cNvPr id="2" name="Text Box 23"/>
          <p:cNvSpPr txBox="1">
            <a:spLocks noChangeArrowheads="1"/>
          </p:cNvSpPr>
          <p:nvPr/>
        </p:nvSpPr>
        <p:spPr bwMode="auto">
          <a:xfrm>
            <a:off x="3180850" y="304800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sp>
        <p:nvSpPr>
          <p:cNvPr id="3" name="Text Box 25"/>
          <p:cNvSpPr txBox="1">
            <a:spLocks noChangeArrowheads="1"/>
          </p:cNvSpPr>
          <p:nvPr/>
        </p:nvSpPr>
        <p:spPr bwMode="auto">
          <a:xfrm>
            <a:off x="2743200" y="2286000"/>
            <a:ext cx="3657600" cy="56938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Calibri" pitchFamily="34" charset="0"/>
              </a:rPr>
              <a:t>Acquisition and E-Resource Licensing Services</a:t>
            </a:r>
          </a:p>
          <a:p>
            <a:pPr algn="ctr"/>
            <a:r>
              <a:rPr lang="en-US" sz="900" b="1" dirty="0">
                <a:latin typeface="Calibri" pitchFamily="34" charset="0"/>
              </a:rPr>
              <a:t>Peter McCracken</a:t>
            </a:r>
          </a:p>
          <a:p>
            <a:pPr algn="ctr"/>
            <a:r>
              <a:rPr lang="en-US" sz="800" i="1">
                <a:latin typeface="Calibri" pitchFamily="34" charset="0"/>
              </a:rPr>
              <a:t>Interim Director</a:t>
            </a:r>
            <a:endParaRPr lang="en-US" sz="800" i="1" dirty="0">
              <a:latin typeface="Calibri" pitchFamily="34" charset="0"/>
            </a:endParaRPr>
          </a:p>
        </p:txBody>
      </p:sp>
      <p:sp>
        <p:nvSpPr>
          <p:cNvPr id="5" name="Text Box 39"/>
          <p:cNvSpPr txBox="1">
            <a:spLocks noChangeArrowheads="1"/>
          </p:cNvSpPr>
          <p:nvPr/>
        </p:nvSpPr>
        <p:spPr bwMode="auto">
          <a:xfrm>
            <a:off x="7329533" y="3276335"/>
            <a:ext cx="1479252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Peter McCracken, </a:t>
            </a:r>
            <a:r>
              <a:rPr lang="en-US" sz="900" i="1" dirty="0">
                <a:latin typeface="Calibri" pitchFamily="34" charset="0"/>
              </a:rPr>
              <a:t>Acquisitions &amp; E-Resource Strategy Librarian</a:t>
            </a:r>
          </a:p>
          <a:p>
            <a:pPr algn="ctr"/>
            <a:endParaRPr lang="en-US" sz="1000" dirty="0">
              <a:latin typeface="Calibri" pitchFamily="34" charset="0"/>
            </a:endParaRPr>
          </a:p>
        </p:txBody>
      </p:sp>
      <p:sp>
        <p:nvSpPr>
          <p:cNvPr id="6" name="Text Box 39"/>
          <p:cNvSpPr txBox="1">
            <a:spLocks noChangeArrowheads="1"/>
          </p:cNvSpPr>
          <p:nvPr/>
        </p:nvSpPr>
        <p:spPr bwMode="auto">
          <a:xfrm>
            <a:off x="1584960" y="3275138"/>
            <a:ext cx="1920240" cy="57708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u="sng" dirty="0">
                <a:latin typeface="Calibri" pitchFamily="34" charset="0"/>
              </a:rPr>
              <a:t>Monographs Workflow</a:t>
            </a:r>
          </a:p>
          <a:p>
            <a:pPr algn="ctr"/>
            <a:r>
              <a:rPr lang="en-US" sz="1050" dirty="0">
                <a:latin typeface="Calibri" pitchFamily="34" charset="0"/>
              </a:rPr>
              <a:t>Lisa Maybury</a:t>
            </a:r>
          </a:p>
          <a:p>
            <a:pPr algn="ctr"/>
            <a:r>
              <a:rPr lang="en-US" sz="1050" i="1" dirty="0">
                <a:latin typeface="Calibri" pitchFamily="34" charset="0"/>
              </a:rPr>
              <a:t>Head</a:t>
            </a:r>
          </a:p>
        </p:txBody>
      </p:sp>
      <p:cxnSp>
        <p:nvCxnSpPr>
          <p:cNvPr id="9" name="Elbow Connector 8"/>
          <p:cNvCxnSpPr>
            <a:stCxn id="6" idx="0"/>
            <a:endCxn id="3" idx="2"/>
          </p:cNvCxnSpPr>
          <p:nvPr/>
        </p:nvCxnSpPr>
        <p:spPr>
          <a:xfrm rot="5400000" flipH="1" flipV="1">
            <a:off x="3348665" y="2051803"/>
            <a:ext cx="419751" cy="2026920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7" idx="0"/>
            <a:endCxn id="3" idx="2"/>
          </p:cNvCxnSpPr>
          <p:nvPr/>
        </p:nvCxnSpPr>
        <p:spPr>
          <a:xfrm rot="16200000" flipV="1">
            <a:off x="4592547" y="2834840"/>
            <a:ext cx="425060" cy="466153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cxnSpLocks/>
            <a:stCxn id="5" idx="0"/>
            <a:endCxn id="3" idx="2"/>
          </p:cNvCxnSpPr>
          <p:nvPr/>
        </p:nvCxnSpPr>
        <p:spPr>
          <a:xfrm rot="16200000" flipV="1">
            <a:off x="6110106" y="1317281"/>
            <a:ext cx="420948" cy="3497159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0"/>
          </p:cNvCxnSpPr>
          <p:nvPr/>
        </p:nvCxnSpPr>
        <p:spPr>
          <a:xfrm flipV="1">
            <a:off x="4572000" y="1987153"/>
            <a:ext cx="0" cy="2988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 Box 22"/>
          <p:cNvSpPr txBox="1">
            <a:spLocks noChangeArrowheads="1"/>
          </p:cNvSpPr>
          <p:nvPr/>
        </p:nvSpPr>
        <p:spPr bwMode="auto">
          <a:xfrm>
            <a:off x="2743200" y="1219200"/>
            <a:ext cx="36576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Century Gothic" pitchFamily="34" charset="0"/>
              </a:rPr>
              <a:t>Jason </a:t>
            </a:r>
            <a:r>
              <a:rPr lang="en-US" sz="1000" dirty="0" err="1">
                <a:latin typeface="Century Gothic" pitchFamily="34" charset="0"/>
              </a:rPr>
              <a:t>Kovari</a:t>
            </a:r>
            <a:endParaRPr lang="en-US" sz="1000" dirty="0">
              <a:latin typeface="Century Gothic" pitchFamily="34" charset="0"/>
            </a:endParaRPr>
          </a:p>
          <a:p>
            <a:pPr algn="ctr"/>
            <a:r>
              <a:rPr lang="en-US" sz="800" i="1" dirty="0">
                <a:latin typeface="Arial Narrow" pitchFamily="34" charset="0"/>
              </a:rPr>
              <a:t>Associate University Librarian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5" name="Text Box 80"/>
          <p:cNvSpPr txBox="1">
            <a:spLocks noChangeArrowheads="1"/>
          </p:cNvSpPr>
          <p:nvPr/>
        </p:nvSpPr>
        <p:spPr bwMode="auto">
          <a:xfrm>
            <a:off x="404813" y="6474311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October 2024</a:t>
            </a:r>
          </a:p>
        </p:txBody>
      </p:sp>
      <p:cxnSp>
        <p:nvCxnSpPr>
          <p:cNvPr id="24" name="Straight Connector 23"/>
          <p:cNvCxnSpPr>
            <a:cxnSpLocks/>
            <a:stCxn id="25" idx="2"/>
          </p:cNvCxnSpPr>
          <p:nvPr/>
        </p:nvCxnSpPr>
        <p:spPr>
          <a:xfrm>
            <a:off x="1016770" y="4653496"/>
            <a:ext cx="7620" cy="3031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39"/>
          <p:cNvSpPr txBox="1">
            <a:spLocks noChangeArrowheads="1"/>
          </p:cNvSpPr>
          <p:nvPr/>
        </p:nvSpPr>
        <p:spPr bwMode="auto">
          <a:xfrm>
            <a:off x="5328397" y="4914724"/>
            <a:ext cx="1097280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Ben Abel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Dani Medve</a:t>
            </a:r>
          </a:p>
        </p:txBody>
      </p:sp>
      <p:cxnSp>
        <p:nvCxnSpPr>
          <p:cNvPr id="40" name="Elbow Connector 39"/>
          <p:cNvCxnSpPr>
            <a:cxnSpLocks/>
          </p:cNvCxnSpPr>
          <p:nvPr/>
        </p:nvCxnSpPr>
        <p:spPr>
          <a:xfrm rot="5400000">
            <a:off x="1660908" y="3254537"/>
            <a:ext cx="274320" cy="1463040"/>
          </a:xfrm>
          <a:prstGeom prst="bentConnector3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cxnSpLocks/>
          </p:cNvCxnSpPr>
          <p:nvPr/>
        </p:nvCxnSpPr>
        <p:spPr>
          <a:xfrm rot="16200000" flipH="1">
            <a:off x="2671563" y="3620950"/>
            <a:ext cx="1097280" cy="1371600"/>
          </a:xfrm>
          <a:prstGeom prst="bentConnector3">
            <a:avLst>
              <a:gd name="adj1" fmla="val 50000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cxnSpLocks/>
          </p:cNvCxnSpPr>
          <p:nvPr/>
        </p:nvCxnSpPr>
        <p:spPr>
          <a:xfrm rot="16200000" flipH="1">
            <a:off x="5288191" y="3533596"/>
            <a:ext cx="274320" cy="914400"/>
          </a:xfrm>
          <a:prstGeom prst="bentConnector3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9" idx="0"/>
            <a:endCxn id="28" idx="2"/>
          </p:cNvCxnSpPr>
          <p:nvPr/>
        </p:nvCxnSpPr>
        <p:spPr>
          <a:xfrm flipV="1">
            <a:off x="5877037" y="4705522"/>
            <a:ext cx="0" cy="209202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2971800" y="1828800"/>
            <a:ext cx="3200400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b="1" spc="300" dirty="0">
                <a:latin typeface="Century Gothic" pitchFamily="34" charset="0"/>
              </a:rPr>
              <a:t>LIBRARY TECHNICAL SERVICES</a:t>
            </a:r>
          </a:p>
        </p:txBody>
      </p:sp>
      <p:cxnSp>
        <p:nvCxnSpPr>
          <p:cNvPr id="58" name="Straight Connector 57"/>
          <p:cNvCxnSpPr>
            <a:stCxn id="55" idx="0"/>
            <a:endCxn id="14" idx="2"/>
          </p:cNvCxnSpPr>
          <p:nvPr/>
        </p:nvCxnSpPr>
        <p:spPr>
          <a:xfrm flipV="1">
            <a:off x="4572000" y="1588532"/>
            <a:ext cx="0" cy="240268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 Box 5"/>
          <p:cNvSpPr txBox="1">
            <a:spLocks noChangeArrowheads="1"/>
          </p:cNvSpPr>
          <p:nvPr/>
        </p:nvSpPr>
        <p:spPr bwMode="auto">
          <a:xfrm>
            <a:off x="3018632" y="685800"/>
            <a:ext cx="3106737" cy="430887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Librarian</a:t>
            </a:r>
          </a:p>
          <a:p>
            <a:pPr algn="ctr"/>
            <a:r>
              <a:rPr lang="en-US" sz="1000" dirty="0">
                <a:latin typeface="Arial Black" pitchFamily="34" charset="0"/>
              </a:rPr>
              <a:t>Elaine Westbrooks</a:t>
            </a:r>
            <a:endParaRPr lang="en-US" sz="800" dirty="0">
              <a:latin typeface="Arial Narrow" pitchFamily="34" charset="0"/>
            </a:endParaRPr>
          </a:p>
        </p:txBody>
      </p:sp>
      <p:cxnSp>
        <p:nvCxnSpPr>
          <p:cNvPr id="61" name="Straight Connector 60"/>
          <p:cNvCxnSpPr>
            <a:stCxn id="14" idx="0"/>
            <a:endCxn id="59" idx="2"/>
          </p:cNvCxnSpPr>
          <p:nvPr/>
        </p:nvCxnSpPr>
        <p:spPr>
          <a:xfrm flipV="1">
            <a:off x="4572000" y="1116687"/>
            <a:ext cx="1" cy="10251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 Box 39">
            <a:extLst>
              <a:ext uri="{FF2B5EF4-FFF2-40B4-BE49-F238E27FC236}">
                <a16:creationId xmlns:a16="http://schemas.microsoft.com/office/drawing/2014/main" id="{8211DCCA-A198-A336-FF55-A04CBD8F3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22" y="4952999"/>
            <a:ext cx="1678078" cy="6463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Kathryn Hughes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Azucena Campos Lopez</a:t>
            </a:r>
          </a:p>
          <a:p>
            <a:pPr algn="ctr"/>
            <a:r>
              <a:rPr lang="en-US" sz="900" dirty="0" err="1">
                <a:latin typeface="Calibri" pitchFamily="34" charset="0"/>
              </a:rPr>
              <a:t>Lingli</a:t>
            </a:r>
            <a:r>
              <a:rPr lang="en-US" sz="900" dirty="0">
                <a:latin typeface="Calibri" pitchFamily="34" charset="0"/>
              </a:rPr>
              <a:t> Ma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Tenzin Tsokyi</a:t>
            </a:r>
          </a:p>
        </p:txBody>
      </p:sp>
      <p:cxnSp>
        <p:nvCxnSpPr>
          <p:cNvPr id="12" name="Elbow Connector 2">
            <a:extLst>
              <a:ext uri="{FF2B5EF4-FFF2-40B4-BE49-F238E27FC236}">
                <a16:creationId xmlns:a16="http://schemas.microsoft.com/office/drawing/2014/main" id="{663A1952-74BD-EBBB-1627-0C07D608D01D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1702320" y="4505474"/>
            <a:ext cx="326366" cy="253916"/>
          </a:xfrm>
          <a:prstGeom prst="bentConnector3">
            <a:avLst>
              <a:gd name="adj1" fmla="val 50000"/>
            </a:avLst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ext Box 39">
            <a:extLst>
              <a:ext uri="{FF2B5EF4-FFF2-40B4-BE49-F238E27FC236}">
                <a16:creationId xmlns:a16="http://schemas.microsoft.com/office/drawing/2014/main" id="{F9F3ECDE-33CA-ACF9-8DCA-80365AB09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686" y="4505474"/>
            <a:ext cx="1097280" cy="5078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Masayo Uchiyama, </a:t>
            </a:r>
            <a:r>
              <a:rPr lang="en-US" sz="900" i="1" dirty="0">
                <a:latin typeface="Calibri" pitchFamily="34" charset="0"/>
              </a:rPr>
              <a:t>Print Orders Coordinator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5117884-BF21-A2AE-4D08-93E7FFA191AC}"/>
              </a:ext>
            </a:extLst>
          </p:cNvPr>
          <p:cNvCxnSpPr>
            <a:cxnSpLocks/>
          </p:cNvCxnSpPr>
          <p:nvPr/>
        </p:nvCxnSpPr>
        <p:spPr>
          <a:xfrm flipV="1">
            <a:off x="2537460" y="4306750"/>
            <a:ext cx="0" cy="206436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 Box 39"/>
          <p:cNvSpPr txBox="1">
            <a:spLocks noChangeArrowheads="1"/>
          </p:cNvSpPr>
          <p:nvPr/>
        </p:nvSpPr>
        <p:spPr bwMode="auto">
          <a:xfrm>
            <a:off x="330970" y="4099498"/>
            <a:ext cx="1371600" cy="553998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b="1" u="sng" dirty="0">
                <a:latin typeface="Calibri" pitchFamily="34" charset="0"/>
              </a:rPr>
              <a:t>Ordering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You Lee Chun</a:t>
            </a:r>
          </a:p>
          <a:p>
            <a:pPr algn="ctr"/>
            <a:r>
              <a:rPr lang="en-US" sz="1000" i="1" dirty="0">
                <a:latin typeface="Calibri" pitchFamily="34" charset="0"/>
              </a:rPr>
              <a:t>Supervisor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CA2EB58-AD26-D803-57BB-1B81632B8104}"/>
              </a:ext>
            </a:extLst>
          </p:cNvPr>
          <p:cNvCxnSpPr>
            <a:cxnSpLocks/>
          </p:cNvCxnSpPr>
          <p:nvPr/>
        </p:nvCxnSpPr>
        <p:spPr>
          <a:xfrm flipV="1">
            <a:off x="6556004" y="3065263"/>
            <a:ext cx="0" cy="2988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 Box 39"/>
          <p:cNvSpPr txBox="1">
            <a:spLocks noChangeArrowheads="1"/>
          </p:cNvSpPr>
          <p:nvPr/>
        </p:nvSpPr>
        <p:spPr bwMode="auto">
          <a:xfrm>
            <a:off x="5191237" y="4151524"/>
            <a:ext cx="1371600" cy="553998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b="1" u="sng" dirty="0">
                <a:latin typeface="Calibri" pitchFamily="34" charset="0"/>
              </a:rPr>
              <a:t>Serials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Joanna Cerro</a:t>
            </a:r>
          </a:p>
          <a:p>
            <a:pPr algn="ctr"/>
            <a:r>
              <a:rPr lang="en-US" sz="1000" i="1" dirty="0">
                <a:latin typeface="Calibri" pitchFamily="34" charset="0"/>
              </a:rPr>
              <a:t>Supervisor</a:t>
            </a:r>
          </a:p>
        </p:txBody>
      </p:sp>
      <p:sp>
        <p:nvSpPr>
          <p:cNvPr id="30" name="Text Box 39"/>
          <p:cNvSpPr txBox="1">
            <a:spLocks noChangeArrowheads="1"/>
          </p:cNvSpPr>
          <p:nvPr/>
        </p:nvSpPr>
        <p:spPr bwMode="auto">
          <a:xfrm>
            <a:off x="4004743" y="4172854"/>
            <a:ext cx="1097280" cy="6463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Liz Kluz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Emily Knapp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Sally Lockwood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Rebecca Utz</a:t>
            </a:r>
          </a:p>
        </p:txBody>
      </p:sp>
      <p:cxnSp>
        <p:nvCxnSpPr>
          <p:cNvPr id="46" name="Elbow Connector 45"/>
          <p:cNvCxnSpPr>
            <a:cxnSpLocks/>
          </p:cNvCxnSpPr>
          <p:nvPr/>
        </p:nvCxnSpPr>
        <p:spPr>
          <a:xfrm rot="5400000">
            <a:off x="4577887" y="3782590"/>
            <a:ext cx="365760" cy="414768"/>
          </a:xfrm>
          <a:prstGeom prst="bentConnector3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4078033" y="3280447"/>
            <a:ext cx="1920240" cy="56169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50" b="1" u="sng" dirty="0">
                <a:latin typeface="Calibri" pitchFamily="34" charset="0"/>
              </a:rPr>
              <a:t>Continuations Workflow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Liisa Mobley</a:t>
            </a:r>
          </a:p>
          <a:p>
            <a:pPr algn="ctr"/>
            <a:r>
              <a:rPr lang="en-US" sz="1000" i="1" dirty="0">
                <a:latin typeface="Calibri" pitchFamily="34" charset="0"/>
              </a:rPr>
              <a:t>Head</a:t>
            </a:r>
          </a:p>
        </p:txBody>
      </p:sp>
      <p:sp>
        <p:nvSpPr>
          <p:cNvPr id="31" name="Text Box 39"/>
          <p:cNvSpPr txBox="1">
            <a:spLocks noChangeArrowheads="1"/>
          </p:cNvSpPr>
          <p:nvPr/>
        </p:nvSpPr>
        <p:spPr bwMode="auto">
          <a:xfrm>
            <a:off x="6057402" y="3270030"/>
            <a:ext cx="1097280" cy="78483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Emma Raub, </a:t>
            </a:r>
            <a:r>
              <a:rPr lang="en-US" sz="900" i="1" dirty="0">
                <a:latin typeface="Calibri" pitchFamily="34" charset="0"/>
              </a:rPr>
              <a:t>Electronic Resources Librarian and Licensing Coordinator</a:t>
            </a:r>
          </a:p>
        </p:txBody>
      </p:sp>
    </p:spTree>
    <p:extLst>
      <p:ext uri="{BB962C8B-B14F-4D97-AF65-F5344CB8AC3E}">
        <p14:creationId xmlns:p14="http://schemas.microsoft.com/office/powerpoint/2010/main" val="375944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5">
            <a:extLst>
              <a:ext uri="{FF2B5EF4-FFF2-40B4-BE49-F238E27FC236}">
                <a16:creationId xmlns:a16="http://schemas.microsoft.com/office/drawing/2014/main" id="{F5494771-216A-B6CA-0AAB-2241E80EF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469137"/>
            <a:ext cx="429768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latin typeface="Calibri" pitchFamily="34" charset="0"/>
              </a:rPr>
              <a:t>Archival Technical Services</a:t>
            </a:r>
          </a:p>
          <a:p>
            <a:pPr algn="ctr"/>
            <a:r>
              <a:rPr lang="en-US" sz="1000" b="1" dirty="0">
                <a:latin typeface="Calibri" pitchFamily="34" charset="0"/>
              </a:rPr>
              <a:t>Katerina </a:t>
            </a:r>
            <a:r>
              <a:rPr lang="en-US" sz="1000" b="1" dirty="0" err="1">
                <a:latin typeface="Calibri" pitchFamily="34" charset="0"/>
              </a:rPr>
              <a:t>Dimitriadou</a:t>
            </a:r>
            <a:r>
              <a:rPr lang="en-US" sz="1000" b="1" dirty="0">
                <a:latin typeface="Calibri" pitchFamily="34" charset="0"/>
              </a:rPr>
              <a:t>-Schuster</a:t>
            </a:r>
          </a:p>
          <a:p>
            <a:pPr algn="ctr"/>
            <a:r>
              <a:rPr lang="en-US" sz="800" i="1" dirty="0">
                <a:latin typeface="Calibri" pitchFamily="34" charset="0"/>
              </a:rPr>
              <a:t>Director</a:t>
            </a:r>
          </a:p>
        </p:txBody>
      </p:sp>
      <p:sp>
        <p:nvSpPr>
          <p:cNvPr id="7" name="Text Box 39">
            <a:extLst>
              <a:ext uri="{FF2B5EF4-FFF2-40B4-BE49-F238E27FC236}">
                <a16:creationId xmlns:a16="http://schemas.microsoft.com/office/drawing/2014/main" id="{C626C133-454C-C733-B9CA-C6F033B30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2611" y="3448028"/>
            <a:ext cx="3094829" cy="106182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dirty="0" err="1">
                <a:latin typeface="Calibri" pitchFamily="34" charset="0"/>
              </a:rPr>
              <a:t>Eirva</a:t>
            </a:r>
            <a:r>
              <a:rPr lang="en-US" sz="1050" dirty="0">
                <a:latin typeface="Calibri" pitchFamily="34" charset="0"/>
              </a:rPr>
              <a:t> </a:t>
            </a:r>
            <a:r>
              <a:rPr lang="en-US" sz="1050" dirty="0" err="1">
                <a:latin typeface="Calibri" pitchFamily="34" charset="0"/>
              </a:rPr>
              <a:t>Diamessis</a:t>
            </a:r>
            <a:r>
              <a:rPr lang="en-US" sz="1050" dirty="0">
                <a:latin typeface="Calibri" pitchFamily="34" charset="0"/>
              </a:rPr>
              <a:t>, Senior Manuscript Processor</a:t>
            </a:r>
          </a:p>
          <a:p>
            <a:pPr algn="ctr"/>
            <a:r>
              <a:rPr lang="en-US" sz="1050" dirty="0">
                <a:latin typeface="Calibri" pitchFamily="34" charset="0"/>
              </a:rPr>
              <a:t>Freddy Loew, Technical Services Archivist</a:t>
            </a:r>
          </a:p>
          <a:p>
            <a:pPr algn="ctr"/>
            <a:r>
              <a:rPr lang="en-US" sz="1050" dirty="0">
                <a:latin typeface="Calibri" pitchFamily="34" charset="0"/>
              </a:rPr>
              <a:t>Kait Bloomquist, Manuscript Processor</a:t>
            </a:r>
          </a:p>
          <a:p>
            <a:pPr algn="ctr"/>
            <a:r>
              <a:rPr lang="en-US" sz="1050" dirty="0">
                <a:latin typeface="Calibri" pitchFamily="34" charset="0"/>
              </a:rPr>
              <a:t>Jude Corina, Accessioning Specialist</a:t>
            </a:r>
          </a:p>
          <a:p>
            <a:pPr algn="ctr"/>
            <a:r>
              <a:rPr lang="en-US" sz="1050" dirty="0">
                <a:latin typeface="Calibri" pitchFamily="34" charset="0"/>
              </a:rPr>
              <a:t>Phoebe Kowalewski, Atlantic Philanthropies Archivist</a:t>
            </a:r>
          </a:p>
          <a:p>
            <a:pPr algn="ctr"/>
            <a:r>
              <a:rPr lang="en-US" sz="1050" dirty="0">
                <a:latin typeface="Calibri" pitchFamily="34" charset="0"/>
              </a:rPr>
              <a:t>Terri Jordan, Digital Processor</a:t>
            </a:r>
            <a:endParaRPr lang="en-US" sz="1000" dirty="0">
              <a:latin typeface="Calibri" pitchFamily="34" charset="0"/>
            </a:endParaRPr>
          </a:p>
        </p:txBody>
      </p:sp>
      <p:sp>
        <p:nvSpPr>
          <p:cNvPr id="11" name="Text Box 80">
            <a:extLst>
              <a:ext uri="{FF2B5EF4-FFF2-40B4-BE49-F238E27FC236}">
                <a16:creationId xmlns:a16="http://schemas.microsoft.com/office/drawing/2014/main" id="{E18D4A2D-CD98-7878-F8CB-40542B112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362" y="6477000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>
                <a:latin typeface="Arial Narrow" pitchFamily="34" charset="0"/>
              </a:rPr>
              <a:t>Updated October 2024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8" name="Text Box 23">
            <a:extLst>
              <a:ext uri="{FF2B5EF4-FFF2-40B4-BE49-F238E27FC236}">
                <a16:creationId xmlns:a16="http://schemas.microsoft.com/office/drawing/2014/main" id="{8970C499-3C62-50DD-2EB8-54C6B8A04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6090" y="304800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17EBB9-BA28-B372-C878-450C82B0AF79}"/>
              </a:ext>
            </a:extLst>
          </p:cNvPr>
          <p:cNvCxnSpPr>
            <a:stCxn id="2" idx="0"/>
            <a:endCxn id="21" idx="2"/>
          </p:cNvCxnSpPr>
          <p:nvPr/>
        </p:nvCxnSpPr>
        <p:spPr>
          <a:xfrm flipV="1">
            <a:off x="4587240" y="2075021"/>
            <a:ext cx="0" cy="3941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 Box 22">
            <a:extLst>
              <a:ext uri="{FF2B5EF4-FFF2-40B4-BE49-F238E27FC236}">
                <a16:creationId xmlns:a16="http://schemas.microsoft.com/office/drawing/2014/main" id="{3380B883-51F7-1782-D717-412251910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8440" y="1219200"/>
            <a:ext cx="36576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Century Gothic" pitchFamily="34" charset="0"/>
              </a:rPr>
              <a:t>Jason </a:t>
            </a:r>
            <a:r>
              <a:rPr lang="en-US" sz="1000" dirty="0" err="1">
                <a:latin typeface="Century Gothic" pitchFamily="34" charset="0"/>
              </a:rPr>
              <a:t>Kovari</a:t>
            </a:r>
            <a:endParaRPr lang="en-US" sz="1000" dirty="0">
              <a:latin typeface="Century Gothic" pitchFamily="34" charset="0"/>
            </a:endParaRPr>
          </a:p>
          <a:p>
            <a:pPr algn="ctr"/>
            <a:r>
              <a:rPr lang="en-US" sz="800" i="1" dirty="0">
                <a:latin typeface="Arial Narrow" pitchFamily="34" charset="0"/>
              </a:rPr>
              <a:t>Associate University Librarian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21" name="Text Box 22">
            <a:extLst>
              <a:ext uri="{FF2B5EF4-FFF2-40B4-BE49-F238E27FC236}">
                <a16:creationId xmlns:a16="http://schemas.microsoft.com/office/drawing/2014/main" id="{64F6E198-5AE7-36BC-E2D3-DCF98ED7F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040" y="1828800"/>
            <a:ext cx="3200400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b="1" spc="300" dirty="0">
                <a:latin typeface="Century Gothic" pitchFamily="34" charset="0"/>
              </a:rPr>
              <a:t>LIBRARY TECHNICAL SERVICES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86290B4-4F69-AEF5-61F8-03ECAB753B06}"/>
              </a:ext>
            </a:extLst>
          </p:cNvPr>
          <p:cNvCxnSpPr/>
          <p:nvPr/>
        </p:nvCxnSpPr>
        <p:spPr>
          <a:xfrm flipV="1">
            <a:off x="4587240" y="1588532"/>
            <a:ext cx="0" cy="240268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Box 5">
            <a:extLst>
              <a:ext uri="{FF2B5EF4-FFF2-40B4-BE49-F238E27FC236}">
                <a16:creationId xmlns:a16="http://schemas.microsoft.com/office/drawing/2014/main" id="{2476B75A-8A13-B946-A507-93C35C2D7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872" y="685800"/>
            <a:ext cx="3106737" cy="430887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Librarian</a:t>
            </a:r>
          </a:p>
          <a:p>
            <a:pPr algn="ctr"/>
            <a:r>
              <a:rPr lang="en-US" sz="1000" dirty="0">
                <a:latin typeface="Arial Black" pitchFamily="34" charset="0"/>
              </a:rPr>
              <a:t>Elaine Westbrooks</a:t>
            </a:r>
            <a:endParaRPr lang="en-US" sz="800" dirty="0">
              <a:latin typeface="Arial Narrow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055EC54-CBA7-A897-DE63-A304103AE938}"/>
              </a:ext>
            </a:extLst>
          </p:cNvPr>
          <p:cNvCxnSpPr/>
          <p:nvPr/>
        </p:nvCxnSpPr>
        <p:spPr>
          <a:xfrm flipV="1">
            <a:off x="4587240" y="1116687"/>
            <a:ext cx="1" cy="10251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E61C88B-BBE6-AA9F-E243-4A75BCCE5172}"/>
              </a:ext>
            </a:extLst>
          </p:cNvPr>
          <p:cNvCxnSpPr/>
          <p:nvPr/>
        </p:nvCxnSpPr>
        <p:spPr>
          <a:xfrm flipV="1">
            <a:off x="4572000" y="3053912"/>
            <a:ext cx="0" cy="3941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22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5"/>
          <p:cNvSpPr txBox="1">
            <a:spLocks noChangeArrowheads="1"/>
          </p:cNvSpPr>
          <p:nvPr/>
        </p:nvSpPr>
        <p:spPr bwMode="auto">
          <a:xfrm>
            <a:off x="2438400" y="2309827"/>
            <a:ext cx="429768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latin typeface="Calibri" pitchFamily="34" charset="0"/>
              </a:rPr>
              <a:t>Automation, Assessment, and Post-Cataloging Services</a:t>
            </a:r>
          </a:p>
          <a:p>
            <a:pPr algn="ctr"/>
            <a:r>
              <a:rPr lang="en-US" sz="1000" b="1" dirty="0">
                <a:latin typeface="Calibri" pitchFamily="34" charset="0"/>
              </a:rPr>
              <a:t>Adam Chandler</a:t>
            </a:r>
          </a:p>
          <a:p>
            <a:pPr algn="ctr"/>
            <a:r>
              <a:rPr lang="en-US" sz="800" i="1" dirty="0">
                <a:latin typeface="Calibri" pitchFamily="34" charset="0"/>
              </a:rPr>
              <a:t>Director</a:t>
            </a:r>
          </a:p>
        </p:txBody>
      </p:sp>
      <p:sp>
        <p:nvSpPr>
          <p:cNvPr id="6" name="Text Box 39"/>
          <p:cNvSpPr txBox="1">
            <a:spLocks noChangeArrowheads="1"/>
          </p:cNvSpPr>
          <p:nvPr/>
        </p:nvSpPr>
        <p:spPr bwMode="auto">
          <a:xfrm>
            <a:off x="512362" y="3782962"/>
            <a:ext cx="1673352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50" b="1" u="sng" dirty="0">
                <a:latin typeface="Calibri" pitchFamily="34" charset="0"/>
              </a:rPr>
              <a:t>Automation and Metadata Management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Jennifer Colt</a:t>
            </a:r>
          </a:p>
        </p:txBody>
      </p:sp>
      <p:cxnSp>
        <p:nvCxnSpPr>
          <p:cNvPr id="11" name="Elbow Connector 10"/>
          <p:cNvCxnSpPr>
            <a:stCxn id="6" idx="0"/>
            <a:endCxn id="3" idx="2"/>
          </p:cNvCxnSpPr>
          <p:nvPr/>
        </p:nvCxnSpPr>
        <p:spPr>
          <a:xfrm rot="5400000" flipH="1" flipV="1">
            <a:off x="2523959" y="1719681"/>
            <a:ext cx="888360" cy="3238202"/>
          </a:xfrm>
          <a:prstGeom prst="bentConnector3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51" idx="1"/>
            <a:endCxn id="3" idx="3"/>
          </p:cNvCxnSpPr>
          <p:nvPr/>
        </p:nvCxnSpPr>
        <p:spPr>
          <a:xfrm rot="10800000">
            <a:off x="6736080" y="2602215"/>
            <a:ext cx="335280" cy="859246"/>
          </a:xfrm>
          <a:prstGeom prst="bentConnector3">
            <a:avLst>
              <a:gd name="adj1" fmla="val 50000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 Box 39"/>
          <p:cNvSpPr txBox="1">
            <a:spLocks noChangeArrowheads="1"/>
          </p:cNvSpPr>
          <p:nvPr/>
        </p:nvSpPr>
        <p:spPr bwMode="auto">
          <a:xfrm>
            <a:off x="609603" y="4625370"/>
            <a:ext cx="1464154" cy="78483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Peter </a:t>
            </a:r>
            <a:r>
              <a:rPr lang="en-US" sz="900" dirty="0" err="1">
                <a:latin typeface="Calibri" pitchFamily="34" charset="0"/>
              </a:rPr>
              <a:t>DelaCuadra</a:t>
            </a:r>
            <a:endParaRPr lang="en-US" sz="900" dirty="0">
              <a:latin typeface="Calibri" pitchFamily="34" charset="0"/>
            </a:endParaRPr>
          </a:p>
          <a:p>
            <a:pPr algn="ctr"/>
            <a:r>
              <a:rPr lang="en-US" sz="900" dirty="0">
                <a:latin typeface="Calibri" pitchFamily="34" charset="0"/>
              </a:rPr>
              <a:t>Peter Martinez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Natalya Pikulik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Whitney Christopher, Automation Librarian</a:t>
            </a: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2675180" y="3782962"/>
            <a:ext cx="1676400" cy="56938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u="sng" dirty="0">
                <a:latin typeface="Calibri" pitchFamily="34" charset="0"/>
              </a:rPr>
              <a:t>Inputting Workflow and</a:t>
            </a:r>
          </a:p>
          <a:p>
            <a:pPr algn="ctr"/>
            <a:r>
              <a:rPr lang="en-US" sz="1050" b="1" u="sng" dirty="0">
                <a:latin typeface="Calibri" pitchFamily="34" charset="0"/>
              </a:rPr>
              <a:t>Database Quality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Pedro Arroyo</a:t>
            </a:r>
          </a:p>
        </p:txBody>
      </p:sp>
      <p:sp>
        <p:nvSpPr>
          <p:cNvPr id="42" name="Text Box 39"/>
          <p:cNvSpPr txBox="1">
            <a:spLocks noChangeArrowheads="1"/>
          </p:cNvSpPr>
          <p:nvPr/>
        </p:nvSpPr>
        <p:spPr bwMode="auto">
          <a:xfrm>
            <a:off x="2492199" y="4763869"/>
            <a:ext cx="2042362" cy="5078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Catherine Cooke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Heidi </a:t>
            </a:r>
            <a:r>
              <a:rPr lang="en-US" sz="900" dirty="0" err="1">
                <a:latin typeface="Calibri" pitchFamily="34" charset="0"/>
              </a:rPr>
              <a:t>Kotun</a:t>
            </a:r>
            <a:r>
              <a:rPr lang="en-US" sz="900" dirty="0">
                <a:latin typeface="Calibri" pitchFamily="34" charset="0"/>
              </a:rPr>
              <a:t> Dawes,  </a:t>
            </a:r>
            <a:r>
              <a:rPr lang="en-US" sz="900" i="1" dirty="0">
                <a:latin typeface="Calibri" pitchFamily="34" charset="0"/>
              </a:rPr>
              <a:t>Inputting and</a:t>
            </a:r>
          </a:p>
          <a:p>
            <a:pPr algn="ctr"/>
            <a:r>
              <a:rPr lang="en-US" sz="900" i="1">
                <a:latin typeface="Calibri" pitchFamily="34" charset="0"/>
              </a:rPr>
              <a:t>Student Coordinator</a:t>
            </a:r>
            <a:endParaRPr lang="en-US" sz="900" i="1" dirty="0">
              <a:latin typeface="Calibri" pitchFamily="34" charset="0"/>
            </a:endParaRPr>
          </a:p>
        </p:txBody>
      </p:sp>
      <p:sp>
        <p:nvSpPr>
          <p:cNvPr id="43" name="Text Box 45"/>
          <p:cNvSpPr txBox="1">
            <a:spLocks noChangeArrowheads="1"/>
          </p:cNvSpPr>
          <p:nvPr/>
        </p:nvSpPr>
        <p:spPr bwMode="auto">
          <a:xfrm>
            <a:off x="4803648" y="3782962"/>
            <a:ext cx="1673352" cy="715581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en-US"/>
            </a:defPPr>
            <a:lvl1pPr algn="ctr">
              <a:defRPr sz="1050" b="1">
                <a:latin typeface="Calibri" pitchFamily="34" charset="0"/>
              </a:defRPr>
            </a:lvl1pPr>
          </a:lstStyle>
          <a:p>
            <a:r>
              <a:rPr lang="en-US" u="sng" dirty="0"/>
              <a:t>Commercial Binding, Preparations,</a:t>
            </a:r>
            <a:br>
              <a:rPr lang="en-US" u="sng" dirty="0"/>
            </a:br>
            <a:r>
              <a:rPr lang="en-US" u="sng" dirty="0"/>
              <a:t>and Physical Processing</a:t>
            </a:r>
          </a:p>
          <a:p>
            <a:r>
              <a:rPr lang="en-US" sz="900" b="0" dirty="0"/>
              <a:t>Susan Cobb</a:t>
            </a:r>
          </a:p>
        </p:txBody>
      </p:sp>
      <p:sp>
        <p:nvSpPr>
          <p:cNvPr id="46" name="Text Box 39"/>
          <p:cNvSpPr txBox="1">
            <a:spLocks noChangeArrowheads="1"/>
          </p:cNvSpPr>
          <p:nvPr/>
        </p:nvSpPr>
        <p:spPr bwMode="auto">
          <a:xfrm>
            <a:off x="4953000" y="4763869"/>
            <a:ext cx="1371600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75" indent="3175" algn="ctr"/>
            <a:r>
              <a:rPr lang="en-US" sz="900" dirty="0">
                <a:latin typeface="Calibri" pitchFamily="34" charset="0"/>
              </a:rPr>
              <a:t>Jan Frantz</a:t>
            </a:r>
          </a:p>
          <a:p>
            <a:pPr marL="3175" indent="3175" algn="ctr"/>
            <a:r>
              <a:rPr lang="en-US" sz="900" dirty="0">
                <a:latin typeface="Calibri" pitchFamily="34" charset="0"/>
              </a:rPr>
              <a:t>Pamela Parish</a:t>
            </a:r>
            <a:endParaRPr lang="en-US" sz="900" i="1" dirty="0">
              <a:latin typeface="Calibri" pitchFamily="34" charset="0"/>
            </a:endParaRPr>
          </a:p>
        </p:txBody>
      </p:sp>
      <p:sp>
        <p:nvSpPr>
          <p:cNvPr id="50" name="Text Box 80"/>
          <p:cNvSpPr txBox="1">
            <a:spLocks noChangeArrowheads="1"/>
          </p:cNvSpPr>
          <p:nvPr/>
        </p:nvSpPr>
        <p:spPr bwMode="auto">
          <a:xfrm>
            <a:off x="512362" y="6477000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 October 2024</a:t>
            </a:r>
          </a:p>
        </p:txBody>
      </p:sp>
      <p:sp>
        <p:nvSpPr>
          <p:cNvPr id="51" name="Text Box 45"/>
          <p:cNvSpPr txBox="1">
            <a:spLocks noChangeArrowheads="1"/>
          </p:cNvSpPr>
          <p:nvPr/>
        </p:nvSpPr>
        <p:spPr bwMode="auto">
          <a:xfrm>
            <a:off x="7071360" y="3126754"/>
            <a:ext cx="1920240" cy="669414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050" b="1">
                <a:latin typeface="Calibri" pitchFamily="34" charset="0"/>
              </a:defRPr>
            </a:lvl1pPr>
          </a:lstStyle>
          <a:p>
            <a:r>
              <a:rPr lang="en-US" u="sng" dirty="0"/>
              <a:t>Collection Data Analysis</a:t>
            </a:r>
          </a:p>
          <a:p>
            <a:r>
              <a:rPr lang="en-US" sz="900" b="0" dirty="0"/>
              <a:t>Joanne Leary (50%)</a:t>
            </a:r>
          </a:p>
          <a:p>
            <a:r>
              <a:rPr lang="en-US" sz="900" b="0" dirty="0"/>
              <a:t>Sally Lockwood (10%)</a:t>
            </a:r>
          </a:p>
          <a:p>
            <a:r>
              <a:rPr lang="en-US" sz="900" b="0" dirty="0"/>
              <a:t>Wendy Wilcox (10%)</a:t>
            </a:r>
          </a:p>
        </p:txBody>
      </p:sp>
      <p:cxnSp>
        <p:nvCxnSpPr>
          <p:cNvPr id="55" name="Elbow Connector 54"/>
          <p:cNvCxnSpPr>
            <a:stCxn id="3" idx="2"/>
            <a:endCxn id="41" idx="0"/>
          </p:cNvCxnSpPr>
          <p:nvPr/>
        </p:nvCxnSpPr>
        <p:spPr>
          <a:xfrm rot="5400000">
            <a:off x="3606130" y="2801852"/>
            <a:ext cx="888360" cy="1073860"/>
          </a:xfrm>
          <a:prstGeom prst="bentConnector3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stCxn id="3" idx="2"/>
            <a:endCxn id="43" idx="0"/>
          </p:cNvCxnSpPr>
          <p:nvPr/>
        </p:nvCxnSpPr>
        <p:spPr>
          <a:xfrm rot="16200000" flipH="1">
            <a:off x="4669602" y="2812240"/>
            <a:ext cx="888360" cy="1053084"/>
          </a:xfrm>
          <a:prstGeom prst="bentConnector3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46" idx="0"/>
            <a:endCxn id="43" idx="2"/>
          </p:cNvCxnSpPr>
          <p:nvPr/>
        </p:nvCxnSpPr>
        <p:spPr>
          <a:xfrm flipV="1">
            <a:off x="5638800" y="4498543"/>
            <a:ext cx="1524" cy="265326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cxnSpLocks/>
            <a:stCxn id="42" idx="0"/>
            <a:endCxn id="41" idx="2"/>
          </p:cNvCxnSpPr>
          <p:nvPr/>
        </p:nvCxnSpPr>
        <p:spPr>
          <a:xfrm flipV="1">
            <a:off x="3513380" y="4352349"/>
            <a:ext cx="0" cy="41152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cxnSpLocks/>
            <a:stCxn id="40" idx="0"/>
            <a:endCxn id="6" idx="2"/>
          </p:cNvCxnSpPr>
          <p:nvPr/>
        </p:nvCxnSpPr>
        <p:spPr>
          <a:xfrm flipV="1">
            <a:off x="1341680" y="4336960"/>
            <a:ext cx="7358" cy="28841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 Box 23"/>
          <p:cNvSpPr txBox="1">
            <a:spLocks noChangeArrowheads="1"/>
          </p:cNvSpPr>
          <p:nvPr/>
        </p:nvSpPr>
        <p:spPr bwMode="auto">
          <a:xfrm>
            <a:off x="3196090" y="304800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cxnSp>
        <p:nvCxnSpPr>
          <p:cNvPr id="70" name="Straight Connector 69"/>
          <p:cNvCxnSpPr>
            <a:stCxn id="3" idx="0"/>
            <a:endCxn id="72" idx="2"/>
          </p:cNvCxnSpPr>
          <p:nvPr/>
        </p:nvCxnSpPr>
        <p:spPr>
          <a:xfrm flipV="1">
            <a:off x="4587240" y="2075021"/>
            <a:ext cx="0" cy="2348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Text Box 22"/>
          <p:cNvSpPr txBox="1">
            <a:spLocks noChangeArrowheads="1"/>
          </p:cNvSpPr>
          <p:nvPr/>
        </p:nvSpPr>
        <p:spPr bwMode="auto">
          <a:xfrm>
            <a:off x="2758440" y="1219200"/>
            <a:ext cx="36576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Century Gothic" pitchFamily="34" charset="0"/>
              </a:rPr>
              <a:t>Jason </a:t>
            </a:r>
            <a:r>
              <a:rPr lang="en-US" sz="1000" dirty="0" err="1">
                <a:latin typeface="Century Gothic" pitchFamily="34" charset="0"/>
              </a:rPr>
              <a:t>Kovari</a:t>
            </a:r>
            <a:endParaRPr lang="en-US" sz="1000" dirty="0">
              <a:latin typeface="Century Gothic" pitchFamily="34" charset="0"/>
            </a:endParaRPr>
          </a:p>
          <a:p>
            <a:pPr algn="ctr"/>
            <a:r>
              <a:rPr lang="en-US" sz="800" i="1" dirty="0">
                <a:latin typeface="Arial Narrow" pitchFamily="34" charset="0"/>
              </a:rPr>
              <a:t>Associate University Librarian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987040" y="1828800"/>
            <a:ext cx="3200400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b="1" spc="300" dirty="0">
                <a:latin typeface="Century Gothic" pitchFamily="34" charset="0"/>
              </a:rPr>
              <a:t>LIBRARY TECHNICAL SERVICES</a:t>
            </a:r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4587240" y="1588532"/>
            <a:ext cx="0" cy="240268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Text Box 5"/>
          <p:cNvSpPr txBox="1">
            <a:spLocks noChangeArrowheads="1"/>
          </p:cNvSpPr>
          <p:nvPr/>
        </p:nvSpPr>
        <p:spPr bwMode="auto">
          <a:xfrm>
            <a:off x="3033872" y="685800"/>
            <a:ext cx="3106737" cy="430887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Librarian</a:t>
            </a:r>
          </a:p>
          <a:p>
            <a:pPr algn="ctr"/>
            <a:r>
              <a:rPr lang="en-US" sz="1000" dirty="0">
                <a:latin typeface="Arial Black" pitchFamily="34" charset="0"/>
              </a:rPr>
              <a:t>Elaine Westbrooks</a:t>
            </a:r>
            <a:endParaRPr lang="en-US" sz="800" dirty="0">
              <a:latin typeface="Arial Narrow" pitchFamily="34" charset="0"/>
            </a:endParaRPr>
          </a:p>
        </p:txBody>
      </p:sp>
      <p:cxnSp>
        <p:nvCxnSpPr>
          <p:cNvPr id="75" name="Straight Connector 74"/>
          <p:cNvCxnSpPr/>
          <p:nvPr/>
        </p:nvCxnSpPr>
        <p:spPr>
          <a:xfrm flipV="1">
            <a:off x="4587240" y="1116687"/>
            <a:ext cx="1" cy="10251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300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5"/>
          <p:cNvSpPr txBox="1">
            <a:spLocks noChangeArrowheads="1"/>
          </p:cNvSpPr>
          <p:nvPr/>
        </p:nvSpPr>
        <p:spPr bwMode="auto">
          <a:xfrm>
            <a:off x="2743200" y="2028398"/>
            <a:ext cx="3657600" cy="56938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Calibri" pitchFamily="34" charset="0"/>
              </a:rPr>
              <a:t>Cataloging and Metadata Services</a:t>
            </a:r>
          </a:p>
          <a:p>
            <a:pPr algn="ctr"/>
            <a:r>
              <a:rPr lang="en-US" sz="900" b="1" dirty="0">
                <a:latin typeface="Calibri" pitchFamily="34" charset="0"/>
              </a:rPr>
              <a:t>Laura Daniels</a:t>
            </a:r>
          </a:p>
          <a:p>
            <a:pPr algn="ctr"/>
            <a:r>
              <a:rPr lang="en-US" sz="800" i="1">
                <a:latin typeface="Calibri" pitchFamily="34" charset="0"/>
              </a:rPr>
              <a:t>Acting Director</a:t>
            </a:r>
            <a:endParaRPr lang="en-US" sz="800" i="1" dirty="0">
              <a:latin typeface="Calibri" pitchFamily="34" charset="0"/>
            </a:endParaRPr>
          </a:p>
        </p:txBody>
      </p:sp>
      <p:sp>
        <p:nvSpPr>
          <p:cNvPr id="5" name="Text Box 39"/>
          <p:cNvSpPr txBox="1">
            <a:spLocks noChangeArrowheads="1"/>
          </p:cNvSpPr>
          <p:nvPr/>
        </p:nvSpPr>
        <p:spPr bwMode="auto">
          <a:xfrm>
            <a:off x="7162800" y="3059211"/>
            <a:ext cx="1676400" cy="72327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u="sng" dirty="0">
                <a:latin typeface="Calibri" pitchFamily="34" charset="0"/>
              </a:rPr>
              <a:t>Metadata Design &amp; Operations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Steven Folsom</a:t>
            </a:r>
          </a:p>
          <a:p>
            <a:pPr algn="ctr"/>
            <a:r>
              <a:rPr lang="en-US" sz="1000" i="1" dirty="0">
                <a:latin typeface="Calibri" pitchFamily="34" charset="0"/>
              </a:rPr>
              <a:t>Head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476702" y="4967338"/>
            <a:ext cx="1371598" cy="78483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Brian Arnold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Yelena Kurbanova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Apikanya McCarty</a:t>
            </a:r>
          </a:p>
          <a:p>
            <a:pPr algn="ctr"/>
            <a:r>
              <a:rPr lang="en-US" sz="900">
                <a:latin typeface="Calibri" pitchFamily="34" charset="0"/>
              </a:rPr>
              <a:t>Billy </a:t>
            </a:r>
            <a:r>
              <a:rPr lang="en-US" sz="900" dirty="0">
                <a:latin typeface="Calibri" pitchFamily="34" charset="0"/>
              </a:rPr>
              <a:t>Noseworthy</a:t>
            </a:r>
          </a:p>
          <a:p>
            <a:pPr algn="ctr"/>
            <a:endParaRPr lang="en-US" sz="900" dirty="0">
              <a:latin typeface="Calibri" pitchFamily="34" charset="0"/>
            </a:endParaRPr>
          </a:p>
        </p:txBody>
      </p:sp>
      <p:sp>
        <p:nvSpPr>
          <p:cNvPr id="11" name="Text Box 39"/>
          <p:cNvSpPr txBox="1">
            <a:spLocks noChangeArrowheads="1"/>
          </p:cNvSpPr>
          <p:nvPr/>
        </p:nvSpPr>
        <p:spPr bwMode="auto">
          <a:xfrm>
            <a:off x="7162800" y="4034391"/>
            <a:ext cx="1676400" cy="1892826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900" i="1" dirty="0">
              <a:latin typeface="Calibri" pitchFamily="34" charset="0"/>
            </a:endParaRPr>
          </a:p>
          <a:p>
            <a:pPr algn="ctr"/>
            <a:r>
              <a:rPr lang="en-US" sz="900" dirty="0">
                <a:latin typeface="Calibri" pitchFamily="34" charset="0"/>
              </a:rPr>
              <a:t>Mary Campany</a:t>
            </a:r>
            <a:r>
              <a:rPr lang="en-US" sz="900" i="1" dirty="0">
                <a:latin typeface="Calibri" pitchFamily="34" charset="0"/>
              </a:rPr>
              <a:t>, Authorities </a:t>
            </a:r>
          </a:p>
          <a:p>
            <a:pPr algn="ctr"/>
            <a:r>
              <a:rPr lang="en-US" sz="900" i="1" dirty="0">
                <a:latin typeface="Calibri" pitchFamily="34" charset="0"/>
              </a:rPr>
              <a:t>Metadata Librarian</a:t>
            </a:r>
          </a:p>
          <a:p>
            <a:pPr algn="ctr"/>
            <a:endParaRPr lang="en-US" sz="900" dirty="0">
              <a:latin typeface="Calibri" pitchFamily="34" charset="0"/>
            </a:endParaRPr>
          </a:p>
          <a:p>
            <a:pPr algn="ctr"/>
            <a:r>
              <a:rPr lang="en-US" sz="900" dirty="0">
                <a:latin typeface="Calibri" pitchFamily="34" charset="0"/>
              </a:rPr>
              <a:t>Julia Corrice, </a:t>
            </a:r>
            <a:r>
              <a:rPr lang="en-US" sz="900" i="1" dirty="0">
                <a:latin typeface="Calibri" pitchFamily="34" charset="0"/>
              </a:rPr>
              <a:t>Metadata Operations Librarian</a:t>
            </a:r>
          </a:p>
          <a:p>
            <a:pPr algn="ctr"/>
            <a:endParaRPr lang="en-US" sz="900" i="1" dirty="0">
              <a:latin typeface="Calibri" pitchFamily="34" charset="0"/>
            </a:endParaRPr>
          </a:p>
          <a:p>
            <a:pPr algn="ctr"/>
            <a:r>
              <a:rPr lang="en-US" sz="900" dirty="0">
                <a:latin typeface="Calibri" pitchFamily="34" charset="0"/>
              </a:rPr>
              <a:t>Chloe McLaren, </a:t>
            </a:r>
            <a:r>
              <a:rPr lang="en-US" sz="900" i="1" dirty="0">
                <a:latin typeface="Calibri" pitchFamily="34" charset="0"/>
              </a:rPr>
              <a:t>Metadata Projects Librarian</a:t>
            </a:r>
          </a:p>
          <a:p>
            <a:pPr algn="ctr"/>
            <a:endParaRPr lang="en-US" sz="900" i="1" dirty="0">
              <a:latin typeface="Calibri" pitchFamily="34" charset="0"/>
            </a:endParaRPr>
          </a:p>
          <a:p>
            <a:pPr algn="ctr"/>
            <a:r>
              <a:rPr lang="en-US" sz="900" i="1" dirty="0" err="1">
                <a:latin typeface="Calibri" pitchFamily="34" charset="0"/>
              </a:rPr>
              <a:t>Brinna</a:t>
            </a:r>
            <a:r>
              <a:rPr lang="en-US" sz="900" i="1" dirty="0">
                <a:latin typeface="Calibri" pitchFamily="34" charset="0"/>
              </a:rPr>
              <a:t> Michael, Visual Resources Metadata Librarian</a:t>
            </a:r>
          </a:p>
          <a:p>
            <a:pPr algn="ctr"/>
            <a:endParaRPr lang="en-US" sz="900" i="1" dirty="0">
              <a:latin typeface="Calibri" pitchFamily="34" charset="0"/>
            </a:endParaRPr>
          </a:p>
        </p:txBody>
      </p:sp>
      <p:cxnSp>
        <p:nvCxnSpPr>
          <p:cNvPr id="16" name="Elbow Connector 15"/>
          <p:cNvCxnSpPr>
            <a:stCxn id="7" idx="0"/>
            <a:endCxn id="3" idx="2"/>
          </p:cNvCxnSpPr>
          <p:nvPr/>
        </p:nvCxnSpPr>
        <p:spPr>
          <a:xfrm rot="5400000" flipH="1" flipV="1">
            <a:off x="2790582" y="1215289"/>
            <a:ext cx="398922" cy="3163914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cxnSpLocks/>
          </p:cNvCxnSpPr>
          <p:nvPr/>
        </p:nvCxnSpPr>
        <p:spPr>
          <a:xfrm rot="16200000" flipV="1">
            <a:off x="6052250" y="1087217"/>
            <a:ext cx="461426" cy="3429000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  <a:stCxn id="11" idx="0"/>
            <a:endCxn id="5" idx="2"/>
          </p:cNvCxnSpPr>
          <p:nvPr/>
        </p:nvCxnSpPr>
        <p:spPr>
          <a:xfrm flipV="1">
            <a:off x="8001000" y="3782486"/>
            <a:ext cx="0" cy="251905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 Box 39"/>
          <p:cNvSpPr txBox="1">
            <a:spLocks noChangeArrowheads="1"/>
          </p:cNvSpPr>
          <p:nvPr/>
        </p:nvSpPr>
        <p:spPr bwMode="auto">
          <a:xfrm>
            <a:off x="3501663" y="4800600"/>
            <a:ext cx="1066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Beth Kelly</a:t>
            </a:r>
            <a:endParaRPr lang="en-US" sz="900" i="1" dirty="0">
              <a:latin typeface="Calibri" pitchFamily="34" charset="0"/>
            </a:endParaRPr>
          </a:p>
        </p:txBody>
      </p:sp>
      <p:sp>
        <p:nvSpPr>
          <p:cNvPr id="27" name="Text Box 39"/>
          <p:cNvSpPr txBox="1">
            <a:spLocks noChangeArrowheads="1"/>
          </p:cNvSpPr>
          <p:nvPr/>
        </p:nvSpPr>
        <p:spPr bwMode="auto">
          <a:xfrm>
            <a:off x="476702" y="4084554"/>
            <a:ext cx="1371599" cy="523220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b="1" u="sng" dirty="0">
                <a:latin typeface="Calibri" pitchFamily="34" charset="0"/>
              </a:rPr>
              <a:t> Cataloging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Pam Stansbury</a:t>
            </a:r>
          </a:p>
          <a:p>
            <a:pPr algn="ctr"/>
            <a:r>
              <a:rPr lang="en-US" sz="800" i="1" dirty="0">
                <a:latin typeface="Calibri" pitchFamily="34" charset="0"/>
              </a:rPr>
              <a:t>Administrative Supervisor</a:t>
            </a:r>
          </a:p>
        </p:txBody>
      </p:sp>
      <p:cxnSp>
        <p:nvCxnSpPr>
          <p:cNvPr id="29" name="Straight Connector 28"/>
          <p:cNvCxnSpPr>
            <a:cxnSpLocks/>
            <a:stCxn id="9" idx="0"/>
            <a:endCxn id="27" idx="2"/>
          </p:cNvCxnSpPr>
          <p:nvPr/>
        </p:nvCxnSpPr>
        <p:spPr>
          <a:xfrm flipV="1">
            <a:off x="1162501" y="4607774"/>
            <a:ext cx="1" cy="35956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 Box 39"/>
          <p:cNvSpPr txBox="1">
            <a:spLocks noChangeArrowheads="1"/>
          </p:cNvSpPr>
          <p:nvPr/>
        </p:nvSpPr>
        <p:spPr bwMode="auto">
          <a:xfrm>
            <a:off x="2011680" y="4815706"/>
            <a:ext cx="1188720" cy="78483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Yi Jin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Babette </a:t>
            </a:r>
            <a:r>
              <a:rPr lang="en-US" sz="900" dirty="0" err="1">
                <a:latin typeface="Calibri" pitchFamily="34" charset="0"/>
              </a:rPr>
              <a:t>Hodis</a:t>
            </a:r>
            <a:endParaRPr lang="en-US" sz="900" dirty="0">
              <a:latin typeface="Calibri" pitchFamily="34" charset="0"/>
            </a:endParaRPr>
          </a:p>
          <a:p>
            <a:pPr algn="ctr"/>
            <a:r>
              <a:rPr lang="en-US" sz="900" dirty="0">
                <a:latin typeface="Calibri" pitchFamily="34" charset="0"/>
              </a:rPr>
              <a:t>Kumiko McKee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Swe </a:t>
            </a:r>
            <a:r>
              <a:rPr lang="en-US" sz="900" dirty="0" err="1">
                <a:latin typeface="Calibri" pitchFamily="34" charset="0"/>
              </a:rPr>
              <a:t>Swe</a:t>
            </a:r>
            <a:r>
              <a:rPr lang="en-US" sz="900" dirty="0">
                <a:latin typeface="Calibri" pitchFamily="34" charset="0"/>
              </a:rPr>
              <a:t> Myint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Yael Zucker</a:t>
            </a:r>
          </a:p>
        </p:txBody>
      </p:sp>
      <p:cxnSp>
        <p:nvCxnSpPr>
          <p:cNvPr id="33" name="Straight Connector 32"/>
          <p:cNvCxnSpPr>
            <a:cxnSpLocks/>
            <a:stCxn id="31" idx="0"/>
            <a:endCxn id="30" idx="2"/>
          </p:cNvCxnSpPr>
          <p:nvPr/>
        </p:nvCxnSpPr>
        <p:spPr>
          <a:xfrm flipH="1" flipV="1">
            <a:off x="2600550" y="4739942"/>
            <a:ext cx="5490" cy="7576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6" idx="0"/>
            <a:endCxn id="34" idx="2"/>
          </p:cNvCxnSpPr>
          <p:nvPr/>
        </p:nvCxnSpPr>
        <p:spPr>
          <a:xfrm flipV="1">
            <a:off x="4035063" y="4595733"/>
            <a:ext cx="5771" cy="204867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 Box 39"/>
          <p:cNvSpPr txBox="1">
            <a:spLocks noChangeArrowheads="1"/>
          </p:cNvSpPr>
          <p:nvPr/>
        </p:nvSpPr>
        <p:spPr bwMode="auto">
          <a:xfrm>
            <a:off x="4839277" y="4806181"/>
            <a:ext cx="1205697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Christopher Peppel</a:t>
            </a:r>
            <a:endParaRPr lang="en-US" sz="900" i="1" dirty="0">
              <a:latin typeface="Calibri" pitchFamily="34" charset="0"/>
            </a:endParaRPr>
          </a:p>
        </p:txBody>
      </p:sp>
      <p:cxnSp>
        <p:nvCxnSpPr>
          <p:cNvPr id="40" name="Straight Connector 39"/>
          <p:cNvCxnSpPr>
            <a:cxnSpLocks/>
            <a:stCxn id="37" idx="0"/>
            <a:endCxn id="38" idx="2"/>
          </p:cNvCxnSpPr>
          <p:nvPr/>
        </p:nvCxnSpPr>
        <p:spPr>
          <a:xfrm flipV="1">
            <a:off x="5442126" y="4715526"/>
            <a:ext cx="4919" cy="90655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cxnSpLocks/>
          </p:cNvCxnSpPr>
          <p:nvPr/>
        </p:nvCxnSpPr>
        <p:spPr>
          <a:xfrm rot="16200000" flipH="1">
            <a:off x="3090183" y="1653516"/>
            <a:ext cx="822960" cy="4480560"/>
          </a:xfrm>
          <a:prstGeom prst="bentConnector3">
            <a:avLst>
              <a:gd name="adj1" fmla="val 44995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Elbow Connector 80"/>
          <p:cNvCxnSpPr>
            <a:cxnSpLocks/>
          </p:cNvCxnSpPr>
          <p:nvPr/>
        </p:nvCxnSpPr>
        <p:spPr>
          <a:xfrm rot="16200000" flipH="1">
            <a:off x="2358662" y="2439830"/>
            <a:ext cx="640080" cy="2834640"/>
          </a:xfrm>
          <a:prstGeom prst="bentConnector3">
            <a:avLst>
              <a:gd name="adj1" fmla="val 50000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Text Box 80"/>
          <p:cNvSpPr txBox="1">
            <a:spLocks noChangeArrowheads="1"/>
          </p:cNvSpPr>
          <p:nvPr/>
        </p:nvSpPr>
        <p:spPr bwMode="auto">
          <a:xfrm>
            <a:off x="404813" y="6477000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October 2024</a:t>
            </a:r>
          </a:p>
        </p:txBody>
      </p:sp>
      <p:sp>
        <p:nvSpPr>
          <p:cNvPr id="113" name="Text Box 23"/>
          <p:cNvSpPr txBox="1">
            <a:spLocks noChangeArrowheads="1"/>
          </p:cNvSpPr>
          <p:nvPr/>
        </p:nvSpPr>
        <p:spPr bwMode="auto">
          <a:xfrm>
            <a:off x="3180850" y="194846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cxnSp>
        <p:nvCxnSpPr>
          <p:cNvPr id="114" name="Straight Connector 113"/>
          <p:cNvCxnSpPr>
            <a:stCxn id="3" idx="0"/>
          </p:cNvCxnSpPr>
          <p:nvPr/>
        </p:nvCxnSpPr>
        <p:spPr>
          <a:xfrm flipV="1">
            <a:off x="4572000" y="1758554"/>
            <a:ext cx="0" cy="2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5" name="Text Box 22"/>
          <p:cNvSpPr txBox="1">
            <a:spLocks noChangeArrowheads="1"/>
          </p:cNvSpPr>
          <p:nvPr/>
        </p:nvSpPr>
        <p:spPr bwMode="auto">
          <a:xfrm>
            <a:off x="2743200" y="1154668"/>
            <a:ext cx="36576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Century Gothic" pitchFamily="34" charset="0"/>
              </a:rPr>
              <a:t>Jason </a:t>
            </a:r>
            <a:r>
              <a:rPr lang="en-US" sz="1000" dirty="0" err="1">
                <a:latin typeface="Century Gothic" pitchFamily="34" charset="0"/>
              </a:rPr>
              <a:t>Kovari</a:t>
            </a:r>
            <a:endParaRPr lang="en-US" sz="1000" dirty="0">
              <a:latin typeface="Century Gothic" pitchFamily="34" charset="0"/>
            </a:endParaRPr>
          </a:p>
          <a:p>
            <a:pPr algn="ctr"/>
            <a:r>
              <a:rPr lang="en-US" sz="800" i="1" dirty="0">
                <a:latin typeface="Arial Narrow" pitchFamily="34" charset="0"/>
              </a:rPr>
              <a:t>Associate University Librarian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16" name="Text Box 22"/>
          <p:cNvSpPr txBox="1">
            <a:spLocks noChangeArrowheads="1"/>
          </p:cNvSpPr>
          <p:nvPr/>
        </p:nvSpPr>
        <p:spPr bwMode="auto">
          <a:xfrm>
            <a:off x="2971800" y="1658779"/>
            <a:ext cx="3200400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b="1" spc="300" dirty="0">
                <a:latin typeface="Century Gothic" pitchFamily="34" charset="0"/>
              </a:rPr>
              <a:t>LIBRARY TECHNICAL SERVICES</a:t>
            </a:r>
          </a:p>
        </p:txBody>
      </p:sp>
      <p:cxnSp>
        <p:nvCxnSpPr>
          <p:cNvPr id="117" name="Straight Connector 116"/>
          <p:cNvCxnSpPr>
            <a:stCxn id="116" idx="0"/>
            <a:endCxn id="115" idx="2"/>
          </p:cNvCxnSpPr>
          <p:nvPr/>
        </p:nvCxnSpPr>
        <p:spPr>
          <a:xfrm flipV="1">
            <a:off x="4572000" y="1524000"/>
            <a:ext cx="0" cy="134779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Text Box 5"/>
          <p:cNvSpPr txBox="1">
            <a:spLocks noChangeArrowheads="1"/>
          </p:cNvSpPr>
          <p:nvPr/>
        </p:nvSpPr>
        <p:spPr bwMode="auto">
          <a:xfrm>
            <a:off x="3018632" y="635913"/>
            <a:ext cx="3106737" cy="430887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Librarian</a:t>
            </a:r>
          </a:p>
          <a:p>
            <a:pPr algn="ctr"/>
            <a:r>
              <a:rPr lang="en-US" sz="1000" dirty="0">
                <a:latin typeface="Arial Black" pitchFamily="34" charset="0"/>
              </a:rPr>
              <a:t>Elaine Westbrooks</a:t>
            </a:r>
            <a:endParaRPr lang="en-US" sz="800" dirty="0">
              <a:latin typeface="Arial Narrow" pitchFamily="34" charset="0"/>
            </a:endParaRPr>
          </a:p>
        </p:txBody>
      </p:sp>
      <p:cxnSp>
        <p:nvCxnSpPr>
          <p:cNvPr id="119" name="Straight Connector 118"/>
          <p:cNvCxnSpPr>
            <a:stCxn id="115" idx="0"/>
            <a:endCxn id="118" idx="2"/>
          </p:cNvCxnSpPr>
          <p:nvPr/>
        </p:nvCxnSpPr>
        <p:spPr>
          <a:xfrm flipV="1">
            <a:off x="4572000" y="1066800"/>
            <a:ext cx="1" cy="8786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Elbow Connector 80">
            <a:extLst>
              <a:ext uri="{FF2B5EF4-FFF2-40B4-BE49-F238E27FC236}">
                <a16:creationId xmlns:a16="http://schemas.microsoft.com/office/drawing/2014/main" id="{A1A3777F-1C8F-BF46-E679-FFB03C794E24}"/>
              </a:ext>
            </a:extLst>
          </p:cNvPr>
          <p:cNvCxnSpPr>
            <a:cxnSpLocks/>
          </p:cNvCxnSpPr>
          <p:nvPr/>
        </p:nvCxnSpPr>
        <p:spPr>
          <a:xfrm rot="16200000" flipH="1">
            <a:off x="1627922" y="3130010"/>
            <a:ext cx="640080" cy="1371600"/>
          </a:xfrm>
          <a:prstGeom prst="bentConnector3">
            <a:avLst>
              <a:gd name="adj1" fmla="val 56673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Elbow Connector 80">
            <a:extLst>
              <a:ext uri="{FF2B5EF4-FFF2-40B4-BE49-F238E27FC236}">
                <a16:creationId xmlns:a16="http://schemas.microsoft.com/office/drawing/2014/main" id="{B652A035-7FF6-90B5-7152-E59FD49FF679}"/>
              </a:ext>
            </a:extLst>
          </p:cNvPr>
          <p:cNvCxnSpPr>
            <a:cxnSpLocks/>
          </p:cNvCxnSpPr>
          <p:nvPr/>
        </p:nvCxnSpPr>
        <p:spPr>
          <a:xfrm rot="16200000" flipH="1">
            <a:off x="940098" y="3756855"/>
            <a:ext cx="640080" cy="0"/>
          </a:xfrm>
          <a:prstGeom prst="bentConnector3">
            <a:avLst>
              <a:gd name="adj1" fmla="val 50000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Elbow Connector 80">
            <a:extLst>
              <a:ext uri="{FF2B5EF4-FFF2-40B4-BE49-F238E27FC236}">
                <a16:creationId xmlns:a16="http://schemas.microsoft.com/office/drawing/2014/main" id="{143D09C6-E188-CFDA-B486-BE4AA71208F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87828" y="1155500"/>
            <a:ext cx="486461" cy="5341010"/>
          </a:xfrm>
          <a:prstGeom prst="bentConnector3">
            <a:avLst>
              <a:gd name="adj1" fmla="val 56673"/>
            </a:avLst>
          </a:prstGeom>
          <a:ln w="317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571410" y="2996707"/>
            <a:ext cx="1673352" cy="57708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u="sng" dirty="0">
                <a:latin typeface="Calibri" pitchFamily="34" charset="0"/>
              </a:rPr>
              <a:t>Metadata Production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Laura Daniels</a:t>
            </a:r>
          </a:p>
          <a:p>
            <a:pPr algn="ctr"/>
            <a:r>
              <a:rPr lang="en-US" sz="1000" i="1" dirty="0">
                <a:latin typeface="Calibri" pitchFamily="34" charset="0"/>
              </a:rPr>
              <a:t>Assistant Director</a:t>
            </a: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3355034" y="4072513"/>
            <a:ext cx="1371600" cy="523220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00" b="1" u="sng" dirty="0">
                <a:latin typeface="Calibri" pitchFamily="34" charset="0"/>
              </a:rPr>
              <a:t>Music Cataloging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Tracey Snyder</a:t>
            </a:r>
          </a:p>
          <a:p>
            <a:pPr algn="ctr"/>
            <a:r>
              <a:rPr lang="en-US" sz="800" i="1" dirty="0">
                <a:latin typeface="Calibri" pitchFamily="34" charset="0"/>
              </a:rPr>
              <a:t>Coordinator</a:t>
            </a:r>
          </a:p>
        </p:txBody>
      </p:sp>
      <p:sp>
        <p:nvSpPr>
          <p:cNvPr id="30" name="Text Box 39"/>
          <p:cNvSpPr txBox="1">
            <a:spLocks noChangeArrowheads="1"/>
          </p:cNvSpPr>
          <p:nvPr/>
        </p:nvSpPr>
        <p:spPr bwMode="auto">
          <a:xfrm>
            <a:off x="1914750" y="4078222"/>
            <a:ext cx="1371600" cy="661720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050" b="1">
                <a:latin typeface="Calibri" pitchFamily="34" charset="0"/>
              </a:defRPr>
            </a:lvl1pPr>
          </a:lstStyle>
          <a:p>
            <a:r>
              <a:rPr lang="en-US" sz="1000" u="sng" dirty="0"/>
              <a:t>Cataloging</a:t>
            </a:r>
          </a:p>
          <a:p>
            <a:r>
              <a:rPr lang="en-US" sz="900" b="0" i="1" dirty="0"/>
              <a:t>Apikanya McCarty</a:t>
            </a:r>
          </a:p>
          <a:p>
            <a:r>
              <a:rPr lang="en-US" sz="900" b="0" i="1"/>
              <a:t>Administrative Supervisor</a:t>
            </a:r>
            <a:endParaRPr lang="en-US" sz="800" b="0" i="1" dirty="0"/>
          </a:p>
        </p:txBody>
      </p:sp>
      <p:sp>
        <p:nvSpPr>
          <p:cNvPr id="39" name="Text Box 39">
            <a:extLst>
              <a:ext uri="{FF2B5EF4-FFF2-40B4-BE49-F238E27FC236}">
                <a16:creationId xmlns:a16="http://schemas.microsoft.com/office/drawing/2014/main" id="{BC916D43-6A93-1DCF-236B-860DF3AF0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3078" y="4066833"/>
            <a:ext cx="903155" cy="5078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Rare Materials Cataloger,</a:t>
            </a:r>
          </a:p>
          <a:p>
            <a:pPr algn="ctr"/>
            <a:r>
              <a:rPr lang="en-US" sz="900" i="1" dirty="0">
                <a:latin typeface="Calibri" pitchFamily="34" charset="0"/>
              </a:rPr>
              <a:t>Indica Mattson</a:t>
            </a:r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4761245" y="4069195"/>
            <a:ext cx="1371600" cy="646331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00" b="1" u="sng" dirty="0">
                <a:latin typeface="Calibri" pitchFamily="34" charset="0"/>
              </a:rPr>
              <a:t>Rare Cataloging</a:t>
            </a:r>
          </a:p>
          <a:p>
            <a:pPr algn="ctr"/>
            <a:r>
              <a:rPr lang="en-US" sz="1000" dirty="0">
                <a:latin typeface="Calibri" pitchFamily="34" charset="0"/>
              </a:rPr>
              <a:t>Jaime </a:t>
            </a:r>
            <a:r>
              <a:rPr lang="en-US" sz="1000" dirty="0" err="1">
                <a:latin typeface="Calibri" pitchFamily="34" charset="0"/>
              </a:rPr>
              <a:t>Groetsema</a:t>
            </a:r>
            <a:endParaRPr lang="en-US" sz="1000" dirty="0">
              <a:latin typeface="Calibri" pitchFamily="34" charset="0"/>
            </a:endParaRPr>
          </a:p>
          <a:p>
            <a:pPr algn="ctr"/>
            <a:r>
              <a:rPr lang="en-US" sz="800" i="1" dirty="0">
                <a:latin typeface="Calibri" pitchFamily="34" charset="0"/>
              </a:rPr>
              <a:t>Lead Librarian, Rare Materials Cataloger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69ABD45-646B-5AF2-D3DD-C8DDC64C78CE}"/>
              </a:ext>
            </a:extLst>
          </p:cNvPr>
          <p:cNvCxnSpPr>
            <a:stCxn id="38" idx="3"/>
            <a:endCxn id="39" idx="1"/>
          </p:cNvCxnSpPr>
          <p:nvPr/>
        </p:nvCxnSpPr>
        <p:spPr>
          <a:xfrm flipV="1">
            <a:off x="6132845" y="4320749"/>
            <a:ext cx="70233" cy="71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468814-B82F-9625-ACAE-2787702E98E5}"/>
              </a:ext>
            </a:extLst>
          </p:cNvPr>
          <p:cNvCxnSpPr>
            <a:stCxn id="38" idx="3"/>
            <a:endCxn id="39" idx="1"/>
          </p:cNvCxnSpPr>
          <p:nvPr/>
        </p:nvCxnSpPr>
        <p:spPr>
          <a:xfrm flipV="1">
            <a:off x="6132845" y="4320749"/>
            <a:ext cx="70233" cy="71612"/>
          </a:xfrm>
          <a:prstGeom prst="line">
            <a:avLst/>
          </a:prstGeom>
          <a:ln>
            <a:solidFill>
              <a:schemeClr val="tx1">
                <a:alpha val="9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6850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8095</TotalTime>
  <Words>480</Words>
  <Application>Microsoft Office PowerPoint</Application>
  <PresentationFormat>On-screen Show (4:3)</PresentationFormat>
  <Paragraphs>168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Arial Narrow</vt:lpstr>
      <vt:lpstr>Calibri</vt:lpstr>
      <vt:lpstr>Century Gothic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CUL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Michelle Eastman</dc:creator>
  <cp:lastModifiedBy>Laurie M. Stevens</cp:lastModifiedBy>
  <cp:revision>469</cp:revision>
  <cp:lastPrinted>2019-08-26T17:36:42Z</cp:lastPrinted>
  <dcterms:created xsi:type="dcterms:W3CDTF">2008-08-19T15:38:02Z</dcterms:created>
  <dcterms:modified xsi:type="dcterms:W3CDTF">2025-10-02T14:28:59Z</dcterms:modified>
</cp:coreProperties>
</file>