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9" r:id="rId10"/>
    <p:sldId id="264" r:id="rId11"/>
    <p:sldId id="270" r:id="rId12"/>
    <p:sldId id="271" r:id="rId13"/>
    <p:sldId id="272" r:id="rId14"/>
    <p:sldId id="263" r:id="rId15"/>
    <p:sldId id="274" r:id="rId16"/>
    <p:sldId id="273" r:id="rId17"/>
    <p:sldId id="265" r:id="rId18"/>
    <p:sldId id="266" r:id="rId19"/>
    <p:sldId id="275" r:id="rId20"/>
    <p:sldId id="276" r:id="rId21"/>
    <p:sldId id="26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x/034kFw" TargetMode="External"/><Relationship Id="rId2" Type="http://schemas.openxmlformats.org/officeDocument/2006/relationships/hyperlink" Target="https://confluence.cornell.edu/x/r2eJF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folio.org/x/_oJFAw" TargetMode="External"/><Relationship Id="rId4" Type="http://schemas.openxmlformats.org/officeDocument/2006/relationships/hyperlink" Target="https://wiki.folio.org/x/HJr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ornell-training.folio.ebsco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Searching Folio’s inventory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Laura E. Daniels</a:t>
            </a:r>
          </a:p>
          <a:p>
            <a:r>
              <a:rPr lang="en-US" dirty="0" smtClean="0"/>
              <a:t>For Cornell University Library</a:t>
            </a:r>
          </a:p>
          <a:p>
            <a:r>
              <a:rPr lang="en-US" dirty="0" smtClean="0"/>
              <a:t>February 19,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hrid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0593" y="2170970"/>
            <a:ext cx="3262437" cy="323892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 smtClean="0"/>
              <a:t>Using the same example, you look more closely and find the catalog URL, which includes the </a:t>
            </a:r>
            <a:r>
              <a:rPr lang="en-US" dirty="0" err="1" smtClean="0"/>
              <a:t>bibid</a:t>
            </a:r>
            <a:r>
              <a:rPr lang="en-US" dirty="0" smtClean="0"/>
              <a:t> for this title. </a:t>
            </a:r>
          </a:p>
          <a:p>
            <a:pPr marL="0" indent="0">
              <a:buNone/>
            </a:pPr>
            <a:r>
              <a:rPr lang="en-US" dirty="0" smtClean="0"/>
              <a:t>That </a:t>
            </a:r>
            <a:r>
              <a:rPr lang="en-US" dirty="0" err="1" smtClean="0"/>
              <a:t>bibid</a:t>
            </a:r>
            <a:r>
              <a:rPr lang="en-US" dirty="0" smtClean="0"/>
              <a:t> is called the Instance HRID (human readable identifier) in FOLIO. This search is performed in the Instance segment.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d6bff484-9e04-487d-ac55-68e100fc0983@namprd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2165131"/>
            <a:ext cx="4821111" cy="271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525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7" y="1371600"/>
            <a:ext cx="1102042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68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barcode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dirty="0" smtClean="0"/>
              <a:t>If you have the book, or its barcode available, you can search that in the item segment.</a:t>
            </a:r>
          </a:p>
          <a:p>
            <a:pPr marL="0" indent="0">
              <a:buNone/>
            </a:pPr>
            <a:r>
              <a:rPr lang="en-US" dirty="0" smtClean="0"/>
              <a:t>Tip: if you’re already viewing a record in Inventory you can easily copy the barcode (and some other numbers) using the clipboard icon.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438" y="3586327"/>
            <a:ext cx="65341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25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1504950"/>
            <a:ext cx="117443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15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dirty="0" smtClean="0"/>
              <a:t>The title search is different that we are used to. It is a keyword search within the title field, not a phrase search and not left-anchored.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67" y="3168417"/>
            <a:ext cx="9814692" cy="286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80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dirty="0"/>
              <a:t>Also, the “statement of responsibility” part of the title field is included in the title </a:t>
            </a:r>
            <a:r>
              <a:rPr lang="en-US" dirty="0" smtClean="0"/>
              <a:t>index, since Instance records don’t have the same “subfields” that MARC has. </a:t>
            </a:r>
            <a:r>
              <a:rPr lang="en-US" dirty="0"/>
              <a:t>S</a:t>
            </a:r>
            <a:r>
              <a:rPr lang="en-US" dirty="0" smtClean="0"/>
              <a:t>ince that information is not always part of the title, don’t rely on it when searching.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39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4" y="196486"/>
            <a:ext cx="10763579" cy="648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title and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We don’t have the same explicit author/title search that Voyager does, but we can approximate it using the Keyword search.</a:t>
            </a:r>
          </a:p>
          <a:p>
            <a:r>
              <a:rPr lang="en-US" dirty="0" smtClean="0"/>
              <a:t>Be aware that the author may actually be coming from the title field, though.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834" y="3317180"/>
            <a:ext cx="9154511" cy="326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serial with common title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418" y="2141538"/>
            <a:ext cx="9326189" cy="364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2362" y="1397963"/>
            <a:ext cx="4698074" cy="3649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7089" y="2120518"/>
            <a:ext cx="3899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our data is completely mapped, this limit should work – but it doesn’t right now. So what else can we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5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I’ll Cover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of Inventory</a:t>
            </a:r>
          </a:p>
          <a:p>
            <a:r>
              <a:rPr lang="en-US" dirty="0" smtClean="0"/>
              <a:t>Search Interface</a:t>
            </a:r>
          </a:p>
          <a:p>
            <a:r>
              <a:rPr lang="en-US" dirty="0" smtClean="0"/>
              <a:t>Types of searches</a:t>
            </a:r>
          </a:p>
          <a:p>
            <a:r>
              <a:rPr lang="en-US" dirty="0" smtClean="0"/>
              <a:t>Filters</a:t>
            </a:r>
          </a:p>
          <a:p>
            <a:r>
              <a:rPr lang="en-US" dirty="0" smtClean="0"/>
              <a:t>Examples</a:t>
            </a:r>
          </a:p>
          <a:p>
            <a:r>
              <a:rPr lang="en-US" dirty="0" smtClean="0"/>
              <a:t>Your questions, I hope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62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2" y="70803"/>
            <a:ext cx="5367994" cy="33688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557" y="1323048"/>
            <a:ext cx="4502183" cy="423320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240221" y="1587062"/>
            <a:ext cx="620110" cy="168165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304353" y="1534510"/>
            <a:ext cx="611454" cy="22071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1845" y="3962399"/>
            <a:ext cx="6850155" cy="28589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61131" y="1534510"/>
            <a:ext cx="2974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Hack: Use </a:t>
            </a:r>
            <a:r>
              <a:rPr lang="en-US" dirty="0" err="1" smtClean="0"/>
              <a:t>Blacklight</a:t>
            </a:r>
            <a:r>
              <a:rPr lang="en-US" dirty="0" smtClean="0"/>
              <a:t> (public catalog) to find the record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0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 find more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Cornell Library FOLIO documentation </a:t>
            </a:r>
            <a:r>
              <a:rPr lang="en-US" dirty="0" smtClean="0"/>
              <a:t>on Confluence</a:t>
            </a:r>
          </a:p>
          <a:p>
            <a:r>
              <a:rPr lang="en-US" dirty="0" smtClean="0">
                <a:hlinkClick r:id="rId3"/>
              </a:rPr>
              <a:t>LTS FOLIO documentation </a:t>
            </a:r>
            <a:r>
              <a:rPr lang="en-US" dirty="0" smtClean="0"/>
              <a:t>on Confluence</a:t>
            </a:r>
          </a:p>
          <a:p>
            <a:r>
              <a:rPr lang="en-US" dirty="0" smtClean="0"/>
              <a:t>FOLIO wiki: </a:t>
            </a:r>
            <a:r>
              <a:rPr lang="en-US" dirty="0" smtClean="0">
                <a:hlinkClick r:id="rId4"/>
              </a:rPr>
              <a:t>Inventory information, tips, and tricks</a:t>
            </a:r>
            <a:endParaRPr lang="en-US" dirty="0" smtClean="0"/>
          </a:p>
          <a:p>
            <a:r>
              <a:rPr lang="en-US" dirty="0" smtClean="0"/>
              <a:t>FOLIO wiki: </a:t>
            </a:r>
            <a:r>
              <a:rPr lang="en-US" dirty="0" smtClean="0">
                <a:hlinkClick r:id="rId5"/>
              </a:rPr>
              <a:t>Community Contributed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24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won’t cover today*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Query search (advanced searching)</a:t>
            </a:r>
          </a:p>
          <a:p>
            <a:r>
              <a:rPr lang="en-US" dirty="0" smtClean="0"/>
              <a:t>Creating or editing records</a:t>
            </a:r>
          </a:p>
          <a:p>
            <a:r>
              <a:rPr lang="en-US" dirty="0" smtClean="0"/>
              <a:t>Searching other apps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*Not because these are not important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63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functionality critical to effective searching is not in the Honeysuckle release</a:t>
            </a:r>
          </a:p>
          <a:p>
            <a:r>
              <a:rPr lang="en-US" dirty="0" smtClean="0"/>
              <a:t>Sorting and display improvements being made are not in the Honeysuckle release</a:t>
            </a:r>
          </a:p>
          <a:p>
            <a:r>
              <a:rPr lang="en-US" dirty="0" smtClean="0"/>
              <a:t>Documentation I share is in progress </a:t>
            </a:r>
          </a:p>
          <a:p>
            <a:r>
              <a:rPr lang="en-US" dirty="0" smtClean="0"/>
              <a:t>My internet connection at home may contribute to system slowness in demos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inventory?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Holds bibliographic, holdings, and item data</a:t>
            </a:r>
          </a:p>
          <a:p>
            <a:r>
              <a:rPr lang="en-US" dirty="0" smtClean="0"/>
              <a:t>But is not a cataloging tool</a:t>
            </a:r>
          </a:p>
          <a:p>
            <a:r>
              <a:rPr lang="en-US" dirty="0" smtClean="0"/>
              <a:t>Non-MARC… with underlying MARC source data</a:t>
            </a:r>
          </a:p>
          <a:p>
            <a:r>
              <a:rPr lang="en-US" dirty="0" smtClean="0"/>
              <a:t>In general, if you search the cataloging module in Voyager now, you’ll be searching the Inventory app in FOLIO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6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https://cornell-training.folio.ebsco.com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Use “SSO” login at the bottom of the page</a:t>
            </a:r>
          </a:p>
          <a:p>
            <a:r>
              <a:rPr lang="en-US" dirty="0" smtClean="0"/>
              <a:t>Look for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861" y="4199164"/>
            <a:ext cx="165735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Left, middle, and right panes (standard FOLIO layout)</a:t>
            </a:r>
          </a:p>
          <a:p>
            <a:r>
              <a:rPr lang="en-US" dirty="0" smtClean="0"/>
              <a:t>Segments (correspond to record types)</a:t>
            </a:r>
          </a:p>
          <a:p>
            <a:r>
              <a:rPr lang="en-US" dirty="0" smtClean="0"/>
              <a:t>Search options</a:t>
            </a:r>
          </a:p>
          <a:p>
            <a:r>
              <a:rPr lang="en-US" dirty="0" smtClean="0"/>
              <a:t>Filter options</a:t>
            </a:r>
          </a:p>
          <a:p>
            <a:r>
              <a:rPr lang="en-US" dirty="0" smtClean="0"/>
              <a:t>Reset all 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call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960372"/>
            <a:ext cx="4215383" cy="3649133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student comes up to you with a question about a book. They have this record displayed on their phone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Because the call number is part of the holdings data, this search is done in the holdings segment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all number, normalized </a:t>
            </a:r>
          </a:p>
          <a:p>
            <a:pPr marL="0" indent="0">
              <a:buNone/>
            </a:pPr>
            <a:r>
              <a:rPr lang="en-US" dirty="0" smtClean="0"/>
              <a:t>vs.</a:t>
            </a:r>
          </a:p>
          <a:p>
            <a:pPr marL="0" indent="0">
              <a:buNone/>
            </a:pPr>
            <a:r>
              <a:rPr lang="en-US" dirty="0" smtClean="0"/>
              <a:t>Call number, eye-readable</a:t>
            </a:r>
            <a:endParaRPr lang="en-US" dirty="0"/>
          </a:p>
        </p:txBody>
      </p:sp>
      <p:pic>
        <p:nvPicPr>
          <p:cNvPr id="1026" name="Picture 2" descr="a80fb621-7f5d-4edd-930f-235628ec3b73@namprd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992" y="1054716"/>
            <a:ext cx="2928367" cy="520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0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438275"/>
            <a:ext cx="111442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46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4348</TotalTime>
  <Words>562</Words>
  <Application>Microsoft Office PowerPoint</Application>
  <PresentationFormat>Widescreen</PresentationFormat>
  <Paragraphs>68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Celestial</vt:lpstr>
      <vt:lpstr>Searching Folio’s inventory</vt:lpstr>
      <vt:lpstr>What I’ll Cover today</vt:lpstr>
      <vt:lpstr>What I won’t cover today*</vt:lpstr>
      <vt:lpstr>caveats</vt:lpstr>
      <vt:lpstr>What is inventory?</vt:lpstr>
      <vt:lpstr>How do I get there?</vt:lpstr>
      <vt:lpstr>Search interface</vt:lpstr>
      <vt:lpstr>Example: call number</vt:lpstr>
      <vt:lpstr>PowerPoint Presentation</vt:lpstr>
      <vt:lpstr>Example: hrid</vt:lpstr>
      <vt:lpstr>PowerPoint Presentation</vt:lpstr>
      <vt:lpstr>Example: barcode</vt:lpstr>
      <vt:lpstr>PowerPoint Presentation</vt:lpstr>
      <vt:lpstr>Example: title</vt:lpstr>
      <vt:lpstr>Title, continued</vt:lpstr>
      <vt:lpstr>PowerPoint Presentation</vt:lpstr>
      <vt:lpstr>Example: title and author</vt:lpstr>
      <vt:lpstr>Example: serial with common title</vt:lpstr>
      <vt:lpstr>PowerPoint Presentation</vt:lpstr>
      <vt:lpstr>PowerPoint Presentation</vt:lpstr>
      <vt:lpstr>Where can I find more information?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Folio’s inventory</dc:title>
  <dc:creator>Laura E. Daniels</dc:creator>
  <cp:lastModifiedBy>Laura E. Daniels</cp:lastModifiedBy>
  <cp:revision>16</cp:revision>
  <dcterms:created xsi:type="dcterms:W3CDTF">2021-02-16T16:51:46Z</dcterms:created>
  <dcterms:modified xsi:type="dcterms:W3CDTF">2021-02-19T17:19:49Z</dcterms:modified>
</cp:coreProperties>
</file>