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2" r:id="rId1"/>
  </p:sldMasterIdLst>
  <p:notesMasterIdLst>
    <p:notesMasterId r:id="rId51"/>
  </p:notesMasterIdLst>
  <p:sldIdLst>
    <p:sldId id="257" r:id="rId2"/>
    <p:sldId id="265" r:id="rId3"/>
    <p:sldId id="346" r:id="rId4"/>
    <p:sldId id="258" r:id="rId5"/>
    <p:sldId id="292" r:id="rId6"/>
    <p:sldId id="349" r:id="rId7"/>
    <p:sldId id="259" r:id="rId8"/>
    <p:sldId id="288" r:id="rId9"/>
    <p:sldId id="350" r:id="rId10"/>
    <p:sldId id="317" r:id="rId11"/>
    <p:sldId id="286" r:id="rId12"/>
    <p:sldId id="274" r:id="rId13"/>
    <p:sldId id="276" r:id="rId14"/>
    <p:sldId id="275" r:id="rId15"/>
    <p:sldId id="318" r:id="rId16"/>
    <p:sldId id="319" r:id="rId17"/>
    <p:sldId id="320" r:id="rId18"/>
    <p:sldId id="308" r:id="rId19"/>
    <p:sldId id="321" r:id="rId20"/>
    <p:sldId id="322" r:id="rId21"/>
    <p:sldId id="300" r:id="rId22"/>
    <p:sldId id="351" r:id="rId23"/>
    <p:sldId id="325" r:id="rId24"/>
    <p:sldId id="287" r:id="rId25"/>
    <p:sldId id="330" r:id="rId26"/>
    <p:sldId id="327" r:id="rId27"/>
    <p:sldId id="328" r:id="rId28"/>
    <p:sldId id="331" r:id="rId29"/>
    <p:sldId id="332" r:id="rId30"/>
    <p:sldId id="329" r:id="rId31"/>
    <p:sldId id="352" r:id="rId32"/>
    <p:sldId id="323" r:id="rId33"/>
    <p:sldId id="324" r:id="rId34"/>
    <p:sldId id="315" r:id="rId35"/>
    <p:sldId id="333" r:id="rId36"/>
    <p:sldId id="334" r:id="rId37"/>
    <p:sldId id="335" r:id="rId38"/>
    <p:sldId id="336" r:id="rId39"/>
    <p:sldId id="353" r:id="rId40"/>
    <p:sldId id="337" r:id="rId41"/>
    <p:sldId id="338" r:id="rId42"/>
    <p:sldId id="339" r:id="rId43"/>
    <p:sldId id="340" r:id="rId44"/>
    <p:sldId id="341" r:id="rId45"/>
    <p:sldId id="342" r:id="rId46"/>
    <p:sldId id="343" r:id="rId47"/>
    <p:sldId id="344" r:id="rId48"/>
    <p:sldId id="345" r:id="rId49"/>
    <p:sldId id="316"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4381" autoAdjust="0"/>
  </p:normalViewPr>
  <p:slideViewPr>
    <p:cSldViewPr>
      <p:cViewPr varScale="1">
        <p:scale>
          <a:sx n="60" d="100"/>
          <a:sy n="60" d="100"/>
        </p:scale>
        <p:origin x="840"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5BAF6-FEF1-47E6-B764-A7433EFFCA0E}" type="datetimeFigureOut">
              <a:rPr lang="en-US" smtClean="0"/>
              <a:t>9/19/2019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873D41-F53A-4058-A698-1359A48D91AC}" type="slidenum">
              <a:rPr lang="en-US" smtClean="0"/>
              <a:t>‹#›</a:t>
            </a:fld>
            <a:endParaRPr lang="en-US" dirty="0"/>
          </a:p>
        </p:txBody>
      </p:sp>
    </p:spTree>
    <p:extLst>
      <p:ext uri="{BB962C8B-B14F-4D97-AF65-F5344CB8AC3E}">
        <p14:creationId xmlns:p14="http://schemas.microsoft.com/office/powerpoint/2010/main" val="3018360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Allodynia: pain caused by a non painful stimulus</a:t>
            </a:r>
          </a:p>
          <a:p>
            <a:r>
              <a:rPr lang="en-US" dirty="0"/>
              <a:t>Hyperalgesia: exaggerated response to a painful stimulus</a:t>
            </a:r>
          </a:p>
        </p:txBody>
      </p:sp>
      <p:sp>
        <p:nvSpPr>
          <p:cNvPr id="4" name="Slide Number Placeholder 3"/>
          <p:cNvSpPr>
            <a:spLocks noGrp="1"/>
          </p:cNvSpPr>
          <p:nvPr>
            <p:ph type="sldNum" sz="quarter" idx="10"/>
          </p:nvPr>
        </p:nvSpPr>
        <p:spPr/>
        <p:txBody>
          <a:bodyPr/>
          <a:lstStyle/>
          <a:p>
            <a:fld id="{93873D41-F53A-4058-A698-1359A48D91AC}" type="slidenum">
              <a:rPr lang="en-US" smtClean="0"/>
              <a:t>4</a:t>
            </a:fld>
            <a:endParaRPr lang="en-US" dirty="0"/>
          </a:p>
        </p:txBody>
      </p:sp>
    </p:spTree>
    <p:extLst>
      <p:ext uri="{BB962C8B-B14F-4D97-AF65-F5344CB8AC3E}">
        <p14:creationId xmlns:p14="http://schemas.microsoft.com/office/powerpoint/2010/main" val="3911304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Nociception does not necessarily mean Pain </a:t>
            </a:r>
          </a:p>
          <a:p>
            <a:r>
              <a:rPr lang="en-US" dirty="0"/>
              <a:t>Stimulation</a:t>
            </a:r>
            <a:r>
              <a:rPr lang="en-US" baseline="0" dirty="0"/>
              <a:t> does not = Pain</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5</a:t>
            </a:fld>
            <a:endParaRPr lang="en-US" dirty="0"/>
          </a:p>
        </p:txBody>
      </p:sp>
    </p:spTree>
    <p:extLst>
      <p:ext uri="{BB962C8B-B14F-4D97-AF65-F5344CB8AC3E}">
        <p14:creationId xmlns:p14="http://schemas.microsoft.com/office/powerpoint/2010/main" val="2942140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Noxious</a:t>
            </a:r>
            <a:r>
              <a:rPr lang="en-US" baseline="0" dirty="0"/>
              <a:t> stimuli triggers </a:t>
            </a:r>
            <a:r>
              <a:rPr lang="en-US" baseline="0" dirty="0" err="1"/>
              <a:t>trasnduction</a:t>
            </a:r>
            <a:endParaRPr lang="en-US" dirty="0"/>
          </a:p>
        </p:txBody>
      </p:sp>
      <p:sp>
        <p:nvSpPr>
          <p:cNvPr id="4" name="Slide Number Placeholder 3"/>
          <p:cNvSpPr>
            <a:spLocks noGrp="1"/>
          </p:cNvSpPr>
          <p:nvPr>
            <p:ph type="sldNum" sz="quarter" idx="10"/>
          </p:nvPr>
        </p:nvSpPr>
        <p:spPr/>
        <p:txBody>
          <a:bodyPr/>
          <a:lstStyle/>
          <a:p>
            <a:fld id="{93873D41-F53A-4058-A698-1359A48D91AC}" type="slidenum">
              <a:rPr lang="en-US" smtClean="0"/>
              <a:t>7</a:t>
            </a:fld>
            <a:endParaRPr lang="en-US" dirty="0"/>
          </a:p>
        </p:txBody>
      </p:sp>
    </p:spTree>
    <p:extLst>
      <p:ext uri="{BB962C8B-B14F-4D97-AF65-F5344CB8AC3E}">
        <p14:creationId xmlns:p14="http://schemas.microsoft.com/office/powerpoint/2010/main" val="2957888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called inflammatory soup</a:t>
            </a:r>
          </a:p>
          <a:p>
            <a:r>
              <a:rPr lang="en-US" dirty="0"/>
              <a:t>Tissue injury and infection cause inflammation via plasma extravasation and infiltration of immune cells such as macrophages, T cells and neutrophils into the damaged tissue. The infiltrated immune cells and resident cells, including mast cells, macrophages and keratinocytes, release several inflammatory mediators, such as bradykinin, prostaglandins, H</a:t>
            </a:r>
            <a:r>
              <a:rPr lang="en-US" baseline="30000" dirty="0"/>
              <a:t>+</a:t>
            </a:r>
            <a:r>
              <a:rPr lang="en-US" dirty="0"/>
              <a:t>, ATP, nerve growth factors (NGFs), pro-inflammatory cytokines (tumour necrosis factor (TNF; formerly known as TNF</a:t>
            </a:r>
            <a:r>
              <a:rPr lang="el-GR" dirty="0"/>
              <a:t>α), </a:t>
            </a:r>
            <a:r>
              <a:rPr lang="en-US" dirty="0"/>
              <a:t>interleukin-1</a:t>
            </a:r>
            <a:r>
              <a:rPr lang="el-GR" dirty="0"/>
              <a:t>β (</a:t>
            </a:r>
            <a:r>
              <a:rPr lang="en-US" dirty="0"/>
              <a:t>IL-1</a:t>
            </a:r>
            <a:r>
              <a:rPr lang="el-GR" dirty="0"/>
              <a:t>β) </a:t>
            </a:r>
            <a:r>
              <a:rPr lang="en-US" dirty="0"/>
              <a:t>and IL-6) and pro-inflammatory chemokines (CC-chemokine ligand 2 (CCL2), CXC-chemokine ligand 1 (CXCL1) and CXCL5). Nociceptor neurons express the receptors for all of these inflammatory mediators, which act on their respective receptors on peripheral nociceptor nerve fibres. These receptors include G protein-coupled receptors (GPCRs), ionotropic receptors, and tyrosine kinase receptors, and their activation results in the generation of second messengers such as Ca</a:t>
            </a:r>
            <a:r>
              <a:rPr lang="en-US" baseline="30000" dirty="0"/>
              <a:t>2+</a:t>
            </a:r>
            <a:r>
              <a:rPr lang="en-US" dirty="0"/>
              <a:t> and cyclic AMP, which in turn activate several kinases, such as protein kinase A (PKA), PKC, calcium/calmodulin-dependent protein kinase (CaMK), phosphoinositide 3-kinase (PI3K) and the mitogen-activated protein kinases (MAPKs) extracellular signal-regulated kinase (ERK), p38 MAPK and JUN N-terminal kinase (JNK). Activation of these kinases causes hypersensitivity and hyperexcitability of nociceptor neurons (known as peripheral sensitization) through the modulation of key transduction molecules such as transient receptor potential cation channel subfamily A member 1 (TRPA1), TRPV1 and Piezo (a stretch-activated ion channel), as well as key conduction molecules such as the voltage-gated sodium channels Nav1.7, Nav1.8 and Nav1.9. Nociceptor neurons also express Toll-like receptors (TLRs; specifically, TLR3, TLR4 and TLR7), which can be activated by exogenous ligands (known as pathogen-activated molecular patterns, which include viral and bacterial components) and endogenous ligands (known as danger-activated molecular patterns, such as RNAs). Certain microRNAs (for example, let-7b) serve as novel pain mediators to activate nociceptors via TLR7, which is coupled to TRPA1 (the coupling is further enhanced when TLR7 is activated by let-7b). Bacterial infection with </a:t>
            </a:r>
            <a:r>
              <a:rPr lang="en-US" i="1" dirty="0"/>
              <a:t>Staphylococcus aureus</a:t>
            </a:r>
            <a:r>
              <a:rPr lang="en-US" dirty="0"/>
              <a:t> also directly activates nociceptors and induces neuronal hyperexcitability by releasing bacterial </a:t>
            </a:r>
            <a:r>
              <a:rPr lang="en-US" i="1" dirty="0"/>
              <a:t>N</a:t>
            </a:r>
            <a:r>
              <a:rPr lang="en-US" dirty="0"/>
              <a:t>-formylated peptides (FPs) and the formation of the pore-forming toxin </a:t>
            </a:r>
            <a:r>
              <a:rPr lang="el-GR" dirty="0"/>
              <a:t>α-</a:t>
            </a:r>
            <a:r>
              <a:rPr lang="en-US" dirty="0"/>
              <a:t>haemolysin (</a:t>
            </a:r>
            <a:r>
              <a:rPr lang="el-GR" dirty="0"/>
              <a:t>α-</a:t>
            </a:r>
            <a:r>
              <a:rPr lang="en-US" dirty="0"/>
              <a:t>HL). Activation of nociceptors also releases substance P and calcitonin gene-related peptide (CGRP), which are involved in the generation of neurogenic inflammation. CGRP also negatively regulates lymphadenopathy after inflammation. 4-HNE, 4-hydroxynonenal; 5,6-EET, 5,6-epoxyeicosatrienoic acid; ASIC, acid-sensing ion channel; FPR1, formyl peptide receptor 1; HETE, 5-hydroxyeicosatetraenoic acid; HMGB1, high mobility group protein B1; P2X3, P2X purinergic receptor 3; PGE</a:t>
            </a:r>
            <a:r>
              <a:rPr lang="en-US" baseline="-25000" dirty="0"/>
              <a:t>2</a:t>
            </a:r>
            <a:r>
              <a:rPr lang="en-US" dirty="0"/>
              <a:t>, prostaglandin E</a:t>
            </a:r>
            <a:r>
              <a:rPr lang="en-US" baseline="-25000" dirty="0"/>
              <a:t>2</a:t>
            </a:r>
            <a:r>
              <a:rPr lang="en-US" dirty="0"/>
              <a:t>; RTK, receptor tyrosine kinase.</a:t>
            </a:r>
          </a:p>
        </p:txBody>
      </p:sp>
      <p:sp>
        <p:nvSpPr>
          <p:cNvPr id="4" name="Slide Number Placeholder 3"/>
          <p:cNvSpPr>
            <a:spLocks noGrp="1"/>
          </p:cNvSpPr>
          <p:nvPr>
            <p:ph type="sldNum" sz="quarter" idx="10"/>
          </p:nvPr>
        </p:nvSpPr>
        <p:spPr/>
        <p:txBody>
          <a:bodyPr/>
          <a:lstStyle/>
          <a:p>
            <a:fld id="{93873D41-F53A-4058-A698-1359A48D91AC}" type="slidenum">
              <a:rPr lang="en-US" smtClean="0"/>
              <a:t>8</a:t>
            </a:fld>
            <a:endParaRPr lang="en-US" dirty="0"/>
          </a:p>
        </p:txBody>
      </p:sp>
    </p:spTree>
    <p:extLst>
      <p:ext uri="{BB962C8B-B14F-4D97-AF65-F5344CB8AC3E}">
        <p14:creationId xmlns:p14="http://schemas.microsoft.com/office/powerpoint/2010/main" val="20629876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A8AF86F2-3759-4D2C-B722-325CBF4C04DF}" type="datetime1">
              <a:rPr lang="en-US" smtClean="0"/>
              <a:t>9/19/2019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r>
              <a:rPr lang="en-US"/>
              <a:t>Mariana Pardo</a:t>
            </a:r>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53846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327AB3-E9D6-4956-86D7-C3C77BA8AE03}" type="datetime1">
              <a:rPr lang="en-US" smtClean="0"/>
              <a:t>9/19/2019</a:t>
            </a:fld>
            <a:endParaRPr lang="en-US" dirty="0"/>
          </a:p>
        </p:txBody>
      </p:sp>
      <p:sp>
        <p:nvSpPr>
          <p:cNvPr id="6" name="Footer Placeholder 5"/>
          <p:cNvSpPr>
            <a:spLocks noGrp="1"/>
          </p:cNvSpPr>
          <p:nvPr>
            <p:ph type="ftr" sz="quarter" idx="11"/>
          </p:nvPr>
        </p:nvSpPr>
        <p:spPr/>
        <p:txBody>
          <a:bodyPr/>
          <a:lstStyle/>
          <a:p>
            <a:r>
              <a:rPr lang="en-US"/>
              <a:t>Mariana Pardo</a:t>
            </a:r>
            <a:endParaRPr lang="en-US" dirty="0"/>
          </a:p>
        </p:txBody>
      </p:sp>
      <p:sp>
        <p:nvSpPr>
          <p:cNvPr id="7" name="Slide Number Placeholder 6"/>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277740650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37327AB3-E9D6-4956-86D7-C3C77BA8AE03}" type="datetime1">
              <a:rPr lang="en-US" smtClean="0"/>
              <a:t>9/19/2019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US"/>
              <a:t>Mariana Pardo</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4589089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37327AB3-E9D6-4956-86D7-C3C77BA8AE03}" type="datetime1">
              <a:rPr lang="en-US" smtClean="0"/>
              <a:t>9/19/2019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US"/>
              <a:t>Mariana Pardo</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9DA9C308-4835-4CB1-B05C-2E94E2EFC1CC}"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3786901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37327AB3-E9D6-4956-86D7-C3C77BA8AE03}" type="datetime1">
              <a:rPr lang="en-US" smtClean="0"/>
              <a:t>9/19/2019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r>
              <a:rPr lang="en-US"/>
              <a:t>Mariana Pardo</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93304909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7327AB3-E9D6-4956-86D7-C3C77BA8AE03}" type="datetime1">
              <a:rPr lang="en-US" smtClean="0"/>
              <a:t>9/19/2019</a:t>
            </a:fld>
            <a:endParaRPr lang="en-US" dirty="0"/>
          </a:p>
        </p:txBody>
      </p:sp>
      <p:sp>
        <p:nvSpPr>
          <p:cNvPr id="4" name="Footer Placeholder 3"/>
          <p:cNvSpPr>
            <a:spLocks noGrp="1"/>
          </p:cNvSpPr>
          <p:nvPr>
            <p:ph type="ftr" sz="quarter" idx="11"/>
          </p:nvPr>
        </p:nvSpPr>
        <p:spPr/>
        <p:txBody>
          <a:bodyPr/>
          <a:lstStyle/>
          <a:p>
            <a:r>
              <a:rPr lang="en-US"/>
              <a:t>Mariana Pardo</a:t>
            </a:r>
            <a:endParaRPr lang="en-US" dirty="0"/>
          </a:p>
        </p:txBody>
      </p:sp>
      <p:sp>
        <p:nvSpPr>
          <p:cNvPr id="5" name="Slide Number Placeholder 4"/>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40857126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7327AB3-E9D6-4956-86D7-C3C77BA8AE03}" type="datetime1">
              <a:rPr lang="en-US" smtClean="0"/>
              <a:t>9/19/2019</a:t>
            </a:fld>
            <a:endParaRPr lang="en-US" dirty="0"/>
          </a:p>
        </p:txBody>
      </p:sp>
      <p:sp>
        <p:nvSpPr>
          <p:cNvPr id="4" name="Footer Placeholder 3"/>
          <p:cNvSpPr>
            <a:spLocks noGrp="1"/>
          </p:cNvSpPr>
          <p:nvPr>
            <p:ph type="ftr" sz="quarter" idx="11"/>
          </p:nvPr>
        </p:nvSpPr>
        <p:spPr/>
        <p:txBody>
          <a:bodyPr/>
          <a:lstStyle/>
          <a:p>
            <a:r>
              <a:rPr lang="en-US"/>
              <a:t>Mariana Pardo</a:t>
            </a:r>
            <a:endParaRPr lang="en-US" dirty="0"/>
          </a:p>
        </p:txBody>
      </p:sp>
      <p:sp>
        <p:nvSpPr>
          <p:cNvPr id="5" name="Slide Number Placeholder 4"/>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64959157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DBBC-EE1E-4FDC-8A57-D1D6ADC185D8}" type="datetime1">
              <a:rPr lang="en-US" smtClean="0"/>
              <a:t>9/19/2019</a:t>
            </a:fld>
            <a:endParaRPr lang="en-US" dirty="0"/>
          </a:p>
        </p:txBody>
      </p:sp>
      <p:sp>
        <p:nvSpPr>
          <p:cNvPr id="5" name="Footer Placeholder 4"/>
          <p:cNvSpPr>
            <a:spLocks noGrp="1"/>
          </p:cNvSpPr>
          <p:nvPr>
            <p:ph type="ftr" sz="quarter" idx="11"/>
          </p:nvPr>
        </p:nvSpPr>
        <p:spPr/>
        <p:txBody>
          <a:bodyPr/>
          <a:lstStyle/>
          <a:p>
            <a:r>
              <a:rPr lang="en-US"/>
              <a:t>Mariana Pardo</a:t>
            </a:r>
            <a:endParaRPr lang="en-US" dirty="0"/>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1771503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D282D9F8-1E42-4802-A1B3-278F14656517}" type="datetime1">
              <a:rPr lang="en-US" smtClean="0"/>
              <a:t>9/19/2019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r>
              <a:rPr lang="en-US"/>
              <a:t>Mariana Pardo</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1993471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061C4F6-45DE-4DFE-804F-C6C0DA716A1C}" type="datetime1">
              <a:rPr lang="en-US" smtClean="0"/>
              <a:t>9/19/2019</a:t>
            </a:fld>
            <a:endParaRPr lang="en-US" dirty="0"/>
          </a:p>
        </p:txBody>
      </p:sp>
      <p:sp>
        <p:nvSpPr>
          <p:cNvPr id="5" name="Footer Placeholder 4"/>
          <p:cNvSpPr>
            <a:spLocks noGrp="1"/>
          </p:cNvSpPr>
          <p:nvPr>
            <p:ph type="ftr" sz="quarter" idx="11"/>
          </p:nvPr>
        </p:nvSpPr>
        <p:spPr/>
        <p:txBody>
          <a:bodyPr/>
          <a:lstStyle/>
          <a:p>
            <a:r>
              <a:rPr lang="en-US"/>
              <a:t>Mariana Pardo</a:t>
            </a:r>
            <a:endParaRPr lang="en-US" dirty="0"/>
          </a:p>
        </p:txBody>
      </p:sp>
      <p:sp>
        <p:nvSpPr>
          <p:cNvPr id="6" name="Slide Number Placeholder 5"/>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058416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AE196BC7-FE71-4B97-9A8D-9DF4458C660A}" type="datetime1">
              <a:rPr lang="en-US" smtClean="0"/>
              <a:t>9/19/2019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r>
              <a:rPr lang="en-US"/>
              <a:t>Mariana Pardo</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217766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F28D67-C588-454A-B3DD-F5C2A8B04D36}" type="datetime1">
              <a:rPr lang="en-US" smtClean="0"/>
              <a:t>9/19/2019</a:t>
            </a:fld>
            <a:endParaRPr lang="en-US" dirty="0"/>
          </a:p>
        </p:txBody>
      </p:sp>
      <p:sp>
        <p:nvSpPr>
          <p:cNvPr id="6" name="Footer Placeholder 5"/>
          <p:cNvSpPr>
            <a:spLocks noGrp="1"/>
          </p:cNvSpPr>
          <p:nvPr>
            <p:ph type="ftr" sz="quarter" idx="11"/>
          </p:nvPr>
        </p:nvSpPr>
        <p:spPr/>
        <p:txBody>
          <a:bodyPr/>
          <a:lstStyle/>
          <a:p>
            <a:r>
              <a:rPr lang="en-US"/>
              <a:t>Mariana Pardo</a:t>
            </a:r>
            <a:endParaRPr lang="en-US" dirty="0"/>
          </a:p>
        </p:txBody>
      </p:sp>
      <p:sp>
        <p:nvSpPr>
          <p:cNvPr id="7" name="Slide Number Placeholder 6"/>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831800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327AB3-E9D6-4956-86D7-C3C77BA8AE03}" type="datetime1">
              <a:rPr lang="en-US" smtClean="0"/>
              <a:t>9/19/2019</a:t>
            </a:fld>
            <a:endParaRPr lang="en-US" dirty="0"/>
          </a:p>
        </p:txBody>
      </p:sp>
      <p:sp>
        <p:nvSpPr>
          <p:cNvPr id="8" name="Footer Placeholder 7"/>
          <p:cNvSpPr>
            <a:spLocks noGrp="1"/>
          </p:cNvSpPr>
          <p:nvPr>
            <p:ph type="ftr" sz="quarter" idx="11"/>
          </p:nvPr>
        </p:nvSpPr>
        <p:spPr/>
        <p:txBody>
          <a:bodyPr/>
          <a:lstStyle/>
          <a:p>
            <a:r>
              <a:rPr lang="en-US"/>
              <a:t>Mariana Pardo</a:t>
            </a:r>
            <a:endParaRPr lang="en-US" dirty="0"/>
          </a:p>
        </p:txBody>
      </p:sp>
      <p:sp>
        <p:nvSpPr>
          <p:cNvPr id="9" name="Slide Number Placeholder 8"/>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70789516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059A9A3-880E-4FBB-A8A7-7F5C843403B8}" type="datetime1">
              <a:rPr lang="en-US" smtClean="0"/>
              <a:t>9/19/2019</a:t>
            </a:fld>
            <a:endParaRPr lang="en-US" dirty="0"/>
          </a:p>
        </p:txBody>
      </p:sp>
      <p:sp>
        <p:nvSpPr>
          <p:cNvPr id="4" name="Footer Placeholder 3"/>
          <p:cNvSpPr>
            <a:spLocks noGrp="1"/>
          </p:cNvSpPr>
          <p:nvPr>
            <p:ph type="ftr" sz="quarter" idx="11"/>
          </p:nvPr>
        </p:nvSpPr>
        <p:spPr/>
        <p:txBody>
          <a:bodyPr/>
          <a:lstStyle/>
          <a:p>
            <a:r>
              <a:rPr lang="en-US"/>
              <a:t>Mariana Pardo</a:t>
            </a:r>
            <a:endParaRPr lang="en-US" dirty="0"/>
          </a:p>
        </p:txBody>
      </p:sp>
      <p:sp>
        <p:nvSpPr>
          <p:cNvPr id="5" name="Slide Number Placeholder 4"/>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122436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9405ED-BA63-4F21-84E1-A4D7E7D005BE}" type="datetime1">
              <a:rPr lang="en-US" smtClean="0"/>
              <a:t>9/19/2019</a:t>
            </a:fld>
            <a:endParaRPr lang="en-US" dirty="0"/>
          </a:p>
        </p:txBody>
      </p:sp>
      <p:sp>
        <p:nvSpPr>
          <p:cNvPr id="3" name="Footer Placeholder 2"/>
          <p:cNvSpPr>
            <a:spLocks noGrp="1"/>
          </p:cNvSpPr>
          <p:nvPr>
            <p:ph type="ftr" sz="quarter" idx="11"/>
          </p:nvPr>
        </p:nvSpPr>
        <p:spPr/>
        <p:txBody>
          <a:bodyPr/>
          <a:lstStyle/>
          <a:p>
            <a:r>
              <a:rPr lang="en-US"/>
              <a:t>Mariana Pardo</a:t>
            </a:r>
            <a:endParaRPr lang="en-US" dirty="0"/>
          </a:p>
        </p:txBody>
      </p:sp>
      <p:sp>
        <p:nvSpPr>
          <p:cNvPr id="4" name="Slide Number Placeholder 3"/>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3703781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67126D-593D-4FBF-8DBF-5EE8B77136E7}" type="datetime1">
              <a:rPr lang="en-US" smtClean="0"/>
              <a:t>9/19/2019</a:t>
            </a:fld>
            <a:endParaRPr lang="en-US" dirty="0"/>
          </a:p>
        </p:txBody>
      </p:sp>
      <p:sp>
        <p:nvSpPr>
          <p:cNvPr id="6" name="Footer Placeholder 5"/>
          <p:cNvSpPr>
            <a:spLocks noGrp="1"/>
          </p:cNvSpPr>
          <p:nvPr>
            <p:ph type="ftr" sz="quarter" idx="11"/>
          </p:nvPr>
        </p:nvSpPr>
        <p:spPr/>
        <p:txBody>
          <a:bodyPr/>
          <a:lstStyle/>
          <a:p>
            <a:r>
              <a:rPr lang="en-US"/>
              <a:t>Mariana Pardo</a:t>
            </a:r>
            <a:endParaRPr lang="en-US" dirty="0"/>
          </a:p>
        </p:txBody>
      </p:sp>
      <p:sp>
        <p:nvSpPr>
          <p:cNvPr id="7" name="Slide Number Placeholder 6"/>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2943957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E36879-5E16-4F5E-8DB2-50DDE52EAD77}" type="datetime1">
              <a:rPr lang="en-US" smtClean="0"/>
              <a:t>9/19/2019</a:t>
            </a:fld>
            <a:endParaRPr lang="en-US" dirty="0"/>
          </a:p>
        </p:txBody>
      </p:sp>
      <p:sp>
        <p:nvSpPr>
          <p:cNvPr id="6" name="Footer Placeholder 5"/>
          <p:cNvSpPr>
            <a:spLocks noGrp="1"/>
          </p:cNvSpPr>
          <p:nvPr>
            <p:ph type="ftr" sz="quarter" idx="11"/>
          </p:nvPr>
        </p:nvSpPr>
        <p:spPr/>
        <p:txBody>
          <a:bodyPr/>
          <a:lstStyle/>
          <a:p>
            <a:r>
              <a:rPr lang="en-US"/>
              <a:t>Mariana Pardo</a:t>
            </a:r>
            <a:endParaRPr lang="en-US" dirty="0"/>
          </a:p>
        </p:txBody>
      </p:sp>
      <p:sp>
        <p:nvSpPr>
          <p:cNvPr id="7" name="Slide Number Placeholder 6"/>
          <p:cNvSpPr>
            <a:spLocks noGrp="1"/>
          </p:cNvSpPr>
          <p:nvPr>
            <p:ph type="sldNum" sz="quarter" idx="12"/>
          </p:nvPr>
        </p:nvSpPr>
        <p:spPr/>
        <p:txBody>
          <a:bodyPr/>
          <a:lstStyle/>
          <a:p>
            <a:fld id="{9DA9C308-4835-4CB1-B05C-2E94E2EFC1CC}" type="slidenum">
              <a:rPr lang="en-US" smtClean="0"/>
              <a:t>‹#›</a:t>
            </a:fld>
            <a:endParaRPr lang="en-US" dirty="0"/>
          </a:p>
        </p:txBody>
      </p:sp>
    </p:spTree>
    <p:extLst>
      <p:ext uri="{BB962C8B-B14F-4D97-AF65-F5344CB8AC3E}">
        <p14:creationId xmlns:p14="http://schemas.microsoft.com/office/powerpoint/2010/main" val="200515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7327AB3-E9D6-4956-86D7-C3C77BA8AE03}" type="datetime1">
              <a:rPr lang="en-US" smtClean="0"/>
              <a:t>9/19/2019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Mariana Pardo</a:t>
            </a:r>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A9C308-4835-4CB1-B05C-2E94E2EFC1CC}" type="slidenum">
              <a:rPr lang="en-US" smtClean="0"/>
              <a:t>‹#›</a:t>
            </a:fld>
            <a:endParaRPr lang="en-US" dirty="0"/>
          </a:p>
        </p:txBody>
      </p:sp>
    </p:spTree>
    <p:extLst>
      <p:ext uri="{BB962C8B-B14F-4D97-AF65-F5344CB8AC3E}">
        <p14:creationId xmlns:p14="http://schemas.microsoft.com/office/powerpoint/2010/main" val="1673958638"/>
      </p:ext>
    </p:extLst>
  </p:cSld>
  <p:clrMap bg1="dk1" tx1="lt1" bg2="dk2" tx2="lt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 id="2147484035" r:id="rId13"/>
    <p:sldLayoutId id="2147484036" r:id="rId14"/>
    <p:sldLayoutId id="2147484037" r:id="rId15"/>
    <p:sldLayoutId id="2147484038" r:id="rId16"/>
    <p:sldLayoutId id="2147484039"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58028" y="2274838"/>
            <a:ext cx="7275944" cy="2308324"/>
          </a:xfrm>
          <a:prstGeom prst="rect">
            <a:avLst/>
          </a:prstGeom>
          <a:noFill/>
        </p:spPr>
        <p:txBody>
          <a:bodyPr wrap="square" rtlCol="0">
            <a:spAutoFit/>
          </a:bodyPr>
          <a:lstStyle/>
          <a:p>
            <a:pPr algn="ctr"/>
            <a:r>
              <a:rPr lang="en-US" sz="7200" b="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Physiology of Pain</a:t>
            </a:r>
          </a:p>
          <a:p>
            <a:pPr algn="ctr"/>
            <a:r>
              <a:rPr lang="en-US" sz="7200" b="1"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a:t>And Pain scores</a:t>
            </a:r>
          </a:p>
        </p:txBody>
      </p:sp>
    </p:spTree>
    <p:extLst>
      <p:ext uri="{BB962C8B-B14F-4D97-AF65-F5344CB8AC3E}">
        <p14:creationId xmlns:p14="http://schemas.microsoft.com/office/powerpoint/2010/main" val="2905361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D19F64-4EE3-49EF-A693-503A5277E647}"/>
              </a:ext>
            </a:extLst>
          </p:cNvPr>
          <p:cNvSpPr txBox="1"/>
          <p:nvPr/>
        </p:nvSpPr>
        <p:spPr>
          <a:xfrm>
            <a:off x="1600200" y="2209800"/>
            <a:ext cx="9296400" cy="2308324"/>
          </a:xfrm>
          <a:prstGeom prst="rect">
            <a:avLst/>
          </a:prstGeom>
          <a:noFill/>
        </p:spPr>
        <p:txBody>
          <a:bodyPr wrap="square" rtlCol="0">
            <a:spAutoFit/>
          </a:bodyPr>
          <a:lstStyle/>
          <a:p>
            <a:r>
              <a:rPr lang="en-US" sz="2400" dirty="0"/>
              <a:t>Transduction phase:</a:t>
            </a:r>
          </a:p>
          <a:p>
            <a:endParaRPr lang="en-US" sz="2400" dirty="0"/>
          </a:p>
          <a:p>
            <a:pPr marL="285750" indent="-285750">
              <a:buFontTx/>
              <a:buChar char="-"/>
            </a:pPr>
            <a:r>
              <a:rPr lang="en-US" sz="2400" dirty="0"/>
              <a:t>can be abolished by local anesthetics </a:t>
            </a:r>
          </a:p>
          <a:p>
            <a:pPr marL="285750" indent="-285750">
              <a:buFontTx/>
              <a:buChar char="-"/>
            </a:pPr>
            <a:endParaRPr lang="en-US" sz="2400" dirty="0"/>
          </a:p>
          <a:p>
            <a:pPr marL="285750" indent="-285750">
              <a:buFontTx/>
              <a:buChar char="-"/>
            </a:pPr>
            <a:r>
              <a:rPr lang="en-US" sz="2400" dirty="0"/>
              <a:t>NSAIDs will obtund transduction by decreasing production of endogenous </a:t>
            </a:r>
            <a:r>
              <a:rPr lang="en-US" sz="2400" dirty="0" err="1"/>
              <a:t>algogenic</a:t>
            </a:r>
            <a:r>
              <a:rPr lang="en-US" sz="2400" dirty="0"/>
              <a:t> substances</a:t>
            </a:r>
            <a:endParaRPr lang="es-AR" sz="2400" dirty="0"/>
          </a:p>
        </p:txBody>
      </p:sp>
    </p:spTree>
    <p:extLst>
      <p:ext uri="{BB962C8B-B14F-4D97-AF65-F5344CB8AC3E}">
        <p14:creationId xmlns:p14="http://schemas.microsoft.com/office/powerpoint/2010/main" val="2421311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t>Components of Nociception</a:t>
            </a:r>
          </a:p>
        </p:txBody>
      </p:sp>
      <p:sp>
        <p:nvSpPr>
          <p:cNvPr id="5" name="Content Placeholder 4"/>
          <p:cNvSpPr>
            <a:spLocks noGrp="1"/>
          </p:cNvSpPr>
          <p:nvPr>
            <p:ph idx="1"/>
          </p:nvPr>
        </p:nvSpPr>
        <p:spPr/>
        <p:txBody>
          <a:bodyPr>
            <a:normAutofit/>
          </a:bodyPr>
          <a:lstStyle/>
          <a:p>
            <a:pPr marL="0" indent="0">
              <a:buNone/>
            </a:pPr>
            <a:r>
              <a:rPr lang="en-US" b="1" dirty="0"/>
              <a:t>2) Transmission</a:t>
            </a:r>
            <a:r>
              <a:rPr lang="en-US" dirty="0"/>
              <a:t>: is the propagation of nerve impulses through the nervous system</a:t>
            </a:r>
          </a:p>
          <a:p>
            <a:pPr lvl="1"/>
            <a:r>
              <a:rPr lang="en-US" dirty="0"/>
              <a:t>Peripheral afferent nociceptors</a:t>
            </a:r>
          </a:p>
          <a:p>
            <a:pPr lvl="2"/>
            <a:r>
              <a:rPr lang="en-US" dirty="0"/>
              <a:t>A – </a:t>
            </a:r>
            <a:r>
              <a:rPr lang="el-GR" dirty="0"/>
              <a:t>β</a:t>
            </a:r>
            <a:r>
              <a:rPr lang="en-US" dirty="0"/>
              <a:t> fibers</a:t>
            </a:r>
          </a:p>
          <a:p>
            <a:pPr lvl="2"/>
            <a:r>
              <a:rPr lang="en-US" dirty="0"/>
              <a:t>A – </a:t>
            </a:r>
            <a:r>
              <a:rPr lang="el-GR" dirty="0"/>
              <a:t>δ</a:t>
            </a:r>
            <a:r>
              <a:rPr lang="en-US" dirty="0"/>
              <a:t> fibers</a:t>
            </a:r>
          </a:p>
          <a:p>
            <a:pPr lvl="2"/>
            <a:r>
              <a:rPr lang="en-US" dirty="0"/>
              <a:t>C – fibers</a:t>
            </a:r>
          </a:p>
          <a:p>
            <a:pPr marL="914400" lvl="2" indent="0">
              <a:buNone/>
            </a:pPr>
            <a:endParaRPr lang="en-US" dirty="0"/>
          </a:p>
          <a:p>
            <a:pPr lvl="1"/>
            <a:r>
              <a:rPr lang="en-US" dirty="0"/>
              <a:t>Ascending Pathways – Spinal Cord</a:t>
            </a:r>
          </a:p>
          <a:p>
            <a:pPr marL="457200" lvl="1" indent="0">
              <a:buNone/>
            </a:pPr>
            <a:endParaRPr lang="en-US" dirty="0"/>
          </a:p>
          <a:p>
            <a:pPr lvl="2"/>
            <a:r>
              <a:rPr lang="es-AR" b="1" dirty="0" err="1"/>
              <a:t>spinocervicothalamic</a:t>
            </a:r>
            <a:r>
              <a:rPr lang="es-AR" b="1" dirty="0"/>
              <a:t> </a:t>
            </a:r>
            <a:r>
              <a:rPr lang="es-AR" b="1" dirty="0" err="1"/>
              <a:t>tract</a:t>
            </a:r>
            <a:r>
              <a:rPr lang="es-AR" b="1" dirty="0"/>
              <a:t> </a:t>
            </a:r>
          </a:p>
          <a:p>
            <a:pPr marL="914400" lvl="2" indent="0">
              <a:buNone/>
            </a:pPr>
            <a:endParaRPr lang="es-AR" b="1" dirty="0"/>
          </a:p>
          <a:p>
            <a:pPr lvl="2"/>
            <a:r>
              <a:rPr lang="es-AR" b="1" dirty="0" err="1"/>
              <a:t>spinoreticular</a:t>
            </a:r>
            <a:r>
              <a:rPr lang="es-AR" b="1" dirty="0"/>
              <a:t> </a:t>
            </a:r>
            <a:r>
              <a:rPr lang="es-AR" b="1" dirty="0" err="1"/>
              <a:t>tract</a:t>
            </a:r>
            <a:endParaRPr lang="es-AR" dirty="0"/>
          </a:p>
          <a:p>
            <a:pPr marL="0" indent="0">
              <a:buNone/>
            </a:pPr>
            <a:br>
              <a:rPr lang="es-AR" dirty="0"/>
            </a:br>
            <a:endParaRPr lang="en-US" dirty="0"/>
          </a:p>
          <a:p>
            <a:endParaRPr lang="en-US" dirty="0"/>
          </a:p>
        </p:txBody>
      </p:sp>
    </p:spTree>
    <p:extLst>
      <p:ext uri="{BB962C8B-B14F-4D97-AF65-F5344CB8AC3E}">
        <p14:creationId xmlns:p14="http://schemas.microsoft.com/office/powerpoint/2010/main" val="286788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dirty="0"/>
              <a:t>Primary Afferent Nerves: </a:t>
            </a:r>
            <a:br>
              <a:rPr lang="en-US" dirty="0"/>
            </a:br>
            <a:r>
              <a:rPr lang="en-US" dirty="0"/>
              <a:t>A</a:t>
            </a:r>
            <a:r>
              <a:rPr lang="en-US" dirty="0">
                <a:latin typeface="+mn-lt"/>
              </a:rPr>
              <a:t>-</a:t>
            </a:r>
            <a:r>
              <a:rPr lang="el-GR" dirty="0">
                <a:latin typeface="+mn-lt"/>
                <a:cs typeface="Arial" panose="020B0604020202020204" pitchFamily="34" charset="0"/>
              </a:rPr>
              <a:t>β</a:t>
            </a:r>
            <a:r>
              <a:rPr lang="en-US" dirty="0">
                <a:latin typeface="+mn-lt"/>
                <a:cs typeface="Arial" panose="020B0604020202020204" pitchFamily="34" charset="0"/>
              </a:rPr>
              <a:t> </a:t>
            </a:r>
            <a:r>
              <a:rPr lang="en-US" dirty="0">
                <a:cs typeface="Arial" panose="020B0604020202020204" pitchFamily="34" charset="0"/>
              </a:rPr>
              <a:t>Nociceptor: </a:t>
            </a:r>
            <a:br>
              <a:rPr lang="en-US" dirty="0">
                <a:cs typeface="Arial" panose="020B0604020202020204" pitchFamily="34" charset="0"/>
              </a:rPr>
            </a:br>
            <a:endParaRPr lang="en-US" dirty="0"/>
          </a:p>
        </p:txBody>
      </p:sp>
      <p:sp>
        <p:nvSpPr>
          <p:cNvPr id="3" name="Content Placeholder 2"/>
          <p:cNvSpPr>
            <a:spLocks noGrp="1"/>
          </p:cNvSpPr>
          <p:nvPr>
            <p:ph idx="1"/>
          </p:nvPr>
        </p:nvSpPr>
        <p:spPr/>
        <p:txBody>
          <a:bodyPr>
            <a:normAutofit/>
          </a:bodyPr>
          <a:lstStyle/>
          <a:p>
            <a:r>
              <a:rPr lang="en-US" sz="1800" dirty="0">
                <a:cs typeface="Arial" panose="020B0604020202020204" pitchFamily="34" charset="0"/>
              </a:rPr>
              <a:t>Activated by light touch and/or moving stimuli</a:t>
            </a:r>
          </a:p>
          <a:p>
            <a:endParaRPr lang="en-US" sz="1800" dirty="0">
              <a:cs typeface="Arial" panose="020B0604020202020204" pitchFamily="34" charset="0"/>
            </a:endParaRPr>
          </a:p>
          <a:p>
            <a:r>
              <a:rPr lang="en-US" sz="1800" dirty="0">
                <a:cs typeface="Arial" panose="020B0604020202020204" pitchFamily="34" charset="0"/>
              </a:rPr>
              <a:t>Largest &amp; myelinated  - </a:t>
            </a:r>
            <a:r>
              <a:rPr lang="en-US" sz="1800" dirty="0"/>
              <a:t>6-22 μm diameter</a:t>
            </a:r>
            <a:endParaRPr lang="en-US" sz="1800" dirty="0">
              <a:cs typeface="Arial" panose="020B0604020202020204" pitchFamily="34" charset="0"/>
            </a:endParaRPr>
          </a:p>
          <a:p>
            <a:endParaRPr lang="en-US" sz="1800" dirty="0"/>
          </a:p>
          <a:p>
            <a:r>
              <a:rPr lang="en-US" sz="1800" dirty="0"/>
              <a:t>Fast conduction (velocity of 33-75 m/s)</a:t>
            </a:r>
            <a:endParaRPr lang="en-US" sz="1800" dirty="0">
              <a:cs typeface="Arial" panose="020B0604020202020204" pitchFamily="34" charset="0"/>
            </a:endParaRPr>
          </a:p>
          <a:p>
            <a:pPr marL="0" indent="0">
              <a:buNone/>
            </a:pPr>
            <a:endParaRPr lang="en-US" sz="1800" dirty="0"/>
          </a:p>
          <a:p>
            <a:r>
              <a:rPr lang="en-US" sz="1800" dirty="0"/>
              <a:t>Primarily in skin, normally don’t produce pain</a:t>
            </a:r>
          </a:p>
        </p:txBody>
      </p:sp>
      <p:pic>
        <p:nvPicPr>
          <p:cNvPr id="6" name="Picture 5"/>
          <p:cNvPicPr>
            <a:picLocks noChangeAspect="1"/>
          </p:cNvPicPr>
          <p:nvPr/>
        </p:nvPicPr>
        <p:blipFill>
          <a:blip r:embed="rId2"/>
          <a:stretch>
            <a:fillRect/>
          </a:stretch>
        </p:blipFill>
        <p:spPr>
          <a:xfrm>
            <a:off x="7124700" y="2876550"/>
            <a:ext cx="2464266" cy="2286000"/>
          </a:xfrm>
          <a:prstGeom prst="rect">
            <a:avLst/>
          </a:prstGeom>
        </p:spPr>
      </p:pic>
    </p:spTree>
    <p:extLst>
      <p:ext uri="{BB962C8B-B14F-4D97-AF65-F5344CB8AC3E}">
        <p14:creationId xmlns:p14="http://schemas.microsoft.com/office/powerpoint/2010/main" val="4274133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dirty="0"/>
              <a:t>Primary Afferent Nerves: </a:t>
            </a:r>
            <a:br>
              <a:rPr lang="en-US" dirty="0"/>
            </a:br>
            <a:r>
              <a:rPr lang="en-US" dirty="0"/>
              <a:t>A-</a:t>
            </a:r>
            <a:r>
              <a:rPr lang="el-GR" dirty="0">
                <a:latin typeface="+mn-lt"/>
                <a:cs typeface="Arial" panose="020B0604020202020204" pitchFamily="34" charset="0"/>
              </a:rPr>
              <a:t>δ</a:t>
            </a:r>
            <a:r>
              <a:rPr lang="en-US" dirty="0">
                <a:cs typeface="Arial" panose="020B0604020202020204" pitchFamily="34" charset="0"/>
              </a:rPr>
              <a:t> Nociceptor: </a:t>
            </a:r>
            <a:br>
              <a:rPr lang="en-US" dirty="0">
                <a:cs typeface="Arial" panose="020B0604020202020204" pitchFamily="34" charset="0"/>
              </a:rPr>
            </a:br>
            <a:endParaRPr lang="en-US" dirty="0"/>
          </a:p>
        </p:txBody>
      </p:sp>
      <p:sp>
        <p:nvSpPr>
          <p:cNvPr id="3" name="Content Placeholder 2"/>
          <p:cNvSpPr>
            <a:spLocks noGrp="1"/>
          </p:cNvSpPr>
          <p:nvPr>
            <p:ph idx="1"/>
          </p:nvPr>
        </p:nvSpPr>
        <p:spPr/>
        <p:txBody>
          <a:bodyPr>
            <a:normAutofit/>
          </a:bodyPr>
          <a:lstStyle/>
          <a:p>
            <a:r>
              <a:rPr lang="en-US" sz="1800" dirty="0">
                <a:cs typeface="Arial" panose="020B0604020202020204" pitchFamily="34" charset="0"/>
              </a:rPr>
              <a:t>Activated by mechanical and thermal stimuli</a:t>
            </a:r>
          </a:p>
          <a:p>
            <a:endParaRPr lang="en-US" sz="1800" dirty="0">
              <a:cs typeface="Arial" panose="020B0604020202020204" pitchFamily="34" charset="0"/>
            </a:endParaRPr>
          </a:p>
          <a:p>
            <a:r>
              <a:rPr lang="en-US" sz="1800" dirty="0">
                <a:cs typeface="Arial" panose="020B0604020202020204" pitchFamily="34" charset="0"/>
              </a:rPr>
              <a:t>Small &amp; myelinated nerves (2-5 um diameter)</a:t>
            </a:r>
          </a:p>
          <a:p>
            <a:endParaRPr lang="en-US" sz="1800" dirty="0"/>
          </a:p>
          <a:p>
            <a:r>
              <a:rPr lang="en-US" sz="1800" dirty="0"/>
              <a:t>Fast conduction (velocity of 6-30 m/s)</a:t>
            </a:r>
          </a:p>
          <a:p>
            <a:endParaRPr lang="en-US" sz="1800" dirty="0"/>
          </a:p>
          <a:p>
            <a:r>
              <a:rPr lang="en-US" sz="1800" dirty="0"/>
              <a:t>Short-lasting, pricking-type pain</a:t>
            </a:r>
          </a:p>
        </p:txBody>
      </p:sp>
      <p:pic>
        <p:nvPicPr>
          <p:cNvPr id="6" name="Picture 5"/>
          <p:cNvPicPr>
            <a:picLocks noChangeAspect="1"/>
          </p:cNvPicPr>
          <p:nvPr/>
        </p:nvPicPr>
        <p:blipFill>
          <a:blip r:embed="rId2"/>
          <a:stretch>
            <a:fillRect/>
          </a:stretch>
        </p:blipFill>
        <p:spPr>
          <a:xfrm>
            <a:off x="7124700" y="2876550"/>
            <a:ext cx="2464266" cy="2286000"/>
          </a:xfrm>
          <a:prstGeom prst="rect">
            <a:avLst/>
          </a:prstGeom>
        </p:spPr>
      </p:pic>
    </p:spTree>
    <p:extLst>
      <p:ext uri="{BB962C8B-B14F-4D97-AF65-F5344CB8AC3E}">
        <p14:creationId xmlns:p14="http://schemas.microsoft.com/office/powerpoint/2010/main" val="2807182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fontScale="90000"/>
          </a:bodyPr>
          <a:lstStyle/>
          <a:p>
            <a:r>
              <a:rPr lang="en-US" dirty="0"/>
              <a:t>Primary Afferent Nerves: </a:t>
            </a:r>
            <a:br>
              <a:rPr lang="en-US" dirty="0"/>
            </a:br>
            <a:r>
              <a:rPr lang="en-US" dirty="0"/>
              <a:t>C </a:t>
            </a:r>
            <a:r>
              <a:rPr lang="en-US" dirty="0">
                <a:cs typeface="Arial" panose="020B0604020202020204" pitchFamily="34" charset="0"/>
              </a:rPr>
              <a:t>Nociceptor: </a:t>
            </a:r>
            <a:br>
              <a:rPr lang="en-US" dirty="0">
                <a:cs typeface="Arial" panose="020B0604020202020204" pitchFamily="34" charset="0"/>
              </a:rPr>
            </a:br>
            <a:endParaRPr lang="en-US" dirty="0"/>
          </a:p>
        </p:txBody>
      </p:sp>
      <p:sp>
        <p:nvSpPr>
          <p:cNvPr id="3" name="Content Placeholder 2"/>
          <p:cNvSpPr>
            <a:spLocks noGrp="1"/>
          </p:cNvSpPr>
          <p:nvPr>
            <p:ph idx="1"/>
          </p:nvPr>
        </p:nvSpPr>
        <p:spPr/>
        <p:txBody>
          <a:bodyPr>
            <a:normAutofit/>
          </a:bodyPr>
          <a:lstStyle/>
          <a:p>
            <a:pPr>
              <a:buClr>
                <a:srgbClr val="83992A"/>
              </a:buClr>
            </a:pPr>
            <a:r>
              <a:rPr lang="en-US" sz="1800" dirty="0">
                <a:cs typeface="Arial" panose="020B0604020202020204" pitchFamily="34" charset="0"/>
              </a:rPr>
              <a:t>Activated by mechanical, chemical and thermal stimuli</a:t>
            </a:r>
          </a:p>
          <a:p>
            <a:pPr>
              <a:buClr>
                <a:srgbClr val="83992A"/>
              </a:buClr>
            </a:pPr>
            <a:endParaRPr lang="en-US" sz="1800" dirty="0">
              <a:cs typeface="Arial" panose="020B0604020202020204" pitchFamily="34" charset="0"/>
            </a:endParaRPr>
          </a:p>
          <a:p>
            <a:pPr>
              <a:buClr>
                <a:srgbClr val="83992A"/>
              </a:buClr>
            </a:pPr>
            <a:r>
              <a:rPr lang="en-US" sz="1800" dirty="0">
                <a:cs typeface="Arial" panose="020B0604020202020204" pitchFamily="34" charset="0"/>
              </a:rPr>
              <a:t>Unmyelinated (2 um diameter)</a:t>
            </a:r>
          </a:p>
          <a:p>
            <a:pPr>
              <a:buClr>
                <a:srgbClr val="83992A"/>
              </a:buClr>
            </a:pPr>
            <a:endParaRPr lang="en-US" sz="1800" dirty="0"/>
          </a:p>
          <a:p>
            <a:pPr>
              <a:buClr>
                <a:srgbClr val="83992A"/>
              </a:buClr>
            </a:pPr>
            <a:r>
              <a:rPr lang="en-US" sz="1800" dirty="0"/>
              <a:t>Slow conduction (velocity of 0.5-2 um/s)</a:t>
            </a:r>
          </a:p>
          <a:p>
            <a:pPr>
              <a:buClr>
                <a:srgbClr val="83992A"/>
              </a:buClr>
            </a:pPr>
            <a:endParaRPr lang="en-US" sz="1800" dirty="0"/>
          </a:p>
          <a:p>
            <a:pPr>
              <a:buClr>
                <a:srgbClr val="83992A"/>
              </a:buClr>
            </a:pPr>
            <a:r>
              <a:rPr lang="en-US" sz="1800" dirty="0"/>
              <a:t>Dull, poorly localized, burning type pain</a:t>
            </a:r>
          </a:p>
        </p:txBody>
      </p:sp>
      <p:pic>
        <p:nvPicPr>
          <p:cNvPr id="6" name="Picture 5"/>
          <p:cNvPicPr>
            <a:picLocks noChangeAspect="1"/>
          </p:cNvPicPr>
          <p:nvPr/>
        </p:nvPicPr>
        <p:blipFill>
          <a:blip r:embed="rId2"/>
          <a:stretch>
            <a:fillRect/>
          </a:stretch>
        </p:blipFill>
        <p:spPr>
          <a:xfrm>
            <a:off x="7124700" y="2876550"/>
            <a:ext cx="2464266" cy="2286000"/>
          </a:xfrm>
          <a:prstGeom prst="rect">
            <a:avLst/>
          </a:prstGeom>
        </p:spPr>
      </p:pic>
    </p:spTree>
    <p:extLst>
      <p:ext uri="{BB962C8B-B14F-4D97-AF65-F5344CB8AC3E}">
        <p14:creationId xmlns:p14="http://schemas.microsoft.com/office/powerpoint/2010/main" val="1153671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BEFAA-7C1D-4D01-A9C0-69670F76A64F}"/>
              </a:ext>
            </a:extLst>
          </p:cNvPr>
          <p:cNvSpPr>
            <a:spLocks noGrp="1"/>
          </p:cNvSpPr>
          <p:nvPr>
            <p:ph type="title"/>
          </p:nvPr>
        </p:nvSpPr>
        <p:spPr>
          <a:xfrm>
            <a:off x="3276600" y="748703"/>
            <a:ext cx="8610600" cy="1293028"/>
          </a:xfrm>
        </p:spPr>
        <p:txBody>
          <a:bodyPr>
            <a:normAutofit fontScale="90000"/>
          </a:bodyPr>
          <a:lstStyle/>
          <a:p>
            <a:r>
              <a:rPr lang="es-AR" b="1" dirty="0" err="1"/>
              <a:t>spinocervicothalamic</a:t>
            </a:r>
            <a:r>
              <a:rPr lang="es-AR" b="1" dirty="0"/>
              <a:t> </a:t>
            </a:r>
            <a:r>
              <a:rPr lang="es-AR" b="1" dirty="0" err="1"/>
              <a:t>tract</a:t>
            </a:r>
            <a:r>
              <a:rPr lang="es-AR" dirty="0"/>
              <a:t> </a:t>
            </a:r>
            <a:br>
              <a:rPr lang="es-AR" dirty="0"/>
            </a:br>
            <a:br>
              <a:rPr lang="es-AR" dirty="0"/>
            </a:br>
            <a:endParaRPr lang="es-AR" dirty="0"/>
          </a:p>
        </p:txBody>
      </p:sp>
      <p:sp>
        <p:nvSpPr>
          <p:cNvPr id="3" name="Content Placeholder 2">
            <a:extLst>
              <a:ext uri="{FF2B5EF4-FFF2-40B4-BE49-F238E27FC236}">
                <a16:creationId xmlns:a16="http://schemas.microsoft.com/office/drawing/2014/main" id="{C3C26628-C535-4E59-BADD-D80207038844}"/>
              </a:ext>
            </a:extLst>
          </p:cNvPr>
          <p:cNvSpPr>
            <a:spLocks noGrp="1"/>
          </p:cNvSpPr>
          <p:nvPr>
            <p:ph idx="1"/>
          </p:nvPr>
        </p:nvSpPr>
        <p:spPr>
          <a:xfrm>
            <a:off x="533400" y="1886158"/>
            <a:ext cx="5791200" cy="4024125"/>
          </a:xfrm>
        </p:spPr>
        <p:txBody>
          <a:bodyPr>
            <a:normAutofit fontScale="92500" lnSpcReduction="10000"/>
          </a:bodyPr>
          <a:lstStyle/>
          <a:p>
            <a:pPr fontAlgn="base"/>
            <a:r>
              <a:rPr lang="en-US" b="1" dirty="0"/>
              <a:t>superficial pain &amp; tactile sensations</a:t>
            </a:r>
          </a:p>
          <a:p>
            <a:pPr fontAlgn="base"/>
            <a:r>
              <a:rPr lang="en-US" dirty="0"/>
              <a:t>afferents synapse dorsal horn </a:t>
            </a:r>
            <a:r>
              <a:rPr lang="en-US" dirty="0">
                <a:sym typeface="Wingdings" panose="05000000000000000000" pitchFamily="2" charset="2"/>
              </a:rPr>
              <a:t> 2ry</a:t>
            </a:r>
            <a:r>
              <a:rPr lang="en-US" dirty="0"/>
              <a:t> afferents then mediate local reflexes </a:t>
            </a:r>
            <a:r>
              <a:rPr lang="en-US" dirty="0">
                <a:sym typeface="Wingdings" panose="05000000000000000000" pitchFamily="2" charset="2"/>
              </a:rPr>
              <a:t> </a:t>
            </a:r>
            <a:r>
              <a:rPr lang="en-US" dirty="0"/>
              <a:t>spinal cord segments CI and C2 </a:t>
            </a:r>
            <a:r>
              <a:rPr lang="en-US" dirty="0">
                <a:sym typeface="Wingdings" panose="05000000000000000000" pitchFamily="2" charset="2"/>
              </a:rPr>
              <a:t> </a:t>
            </a:r>
            <a:r>
              <a:rPr lang="en-US" dirty="0"/>
              <a:t>they synapse in lateral cervical nucleus</a:t>
            </a:r>
          </a:p>
          <a:p>
            <a:pPr fontAlgn="base"/>
            <a:r>
              <a:rPr lang="en-US" dirty="0"/>
              <a:t>from this nucleus </a:t>
            </a:r>
            <a:r>
              <a:rPr lang="en-US" dirty="0">
                <a:sym typeface="Wingdings" panose="05000000000000000000" pitchFamily="2" charset="2"/>
              </a:rPr>
              <a:t> </a:t>
            </a:r>
            <a:r>
              <a:rPr lang="en-US" dirty="0"/>
              <a:t>project through the brain stem to the thalamus</a:t>
            </a:r>
          </a:p>
          <a:p>
            <a:pPr fontAlgn="base"/>
            <a:r>
              <a:rPr lang="en-US" dirty="0"/>
              <a:t>Some collaterals will terminate in the RF</a:t>
            </a:r>
          </a:p>
          <a:p>
            <a:pPr fontAlgn="base"/>
            <a:r>
              <a:rPr lang="en-US" dirty="0"/>
              <a:t>From thalamus </a:t>
            </a:r>
            <a:r>
              <a:rPr lang="en-US" dirty="0">
                <a:sym typeface="Wingdings" panose="05000000000000000000" pitchFamily="2" charset="2"/>
              </a:rPr>
              <a:t> </a:t>
            </a:r>
            <a:r>
              <a:rPr lang="en-US" dirty="0"/>
              <a:t>somatosensory cortex</a:t>
            </a:r>
          </a:p>
          <a:p>
            <a:pPr fontAlgn="base"/>
            <a:r>
              <a:rPr lang="en-US" dirty="0"/>
              <a:t>Highly discriminative: the painful stimulus can be precisely determined </a:t>
            </a:r>
          </a:p>
          <a:p>
            <a:pPr fontAlgn="base"/>
            <a:r>
              <a:rPr lang="en-US" dirty="0"/>
              <a:t>F(x) assessment: superficial pain test</a:t>
            </a:r>
            <a:endParaRPr lang="es-AR" dirty="0"/>
          </a:p>
        </p:txBody>
      </p:sp>
      <p:pic>
        <p:nvPicPr>
          <p:cNvPr id="1026" name="Picture 2" descr="Image result for spinocervicothalamic tract">
            <a:extLst>
              <a:ext uri="{FF2B5EF4-FFF2-40B4-BE49-F238E27FC236}">
                <a16:creationId xmlns:a16="http://schemas.microsoft.com/office/drawing/2014/main" id="{F8FD4B03-28DB-423C-8730-A19618965E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590800"/>
            <a:ext cx="5943600" cy="186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909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5663A-65D5-465F-B99B-4815D4E60FE5}"/>
              </a:ext>
            </a:extLst>
          </p:cNvPr>
          <p:cNvSpPr>
            <a:spLocks noGrp="1"/>
          </p:cNvSpPr>
          <p:nvPr>
            <p:ph type="title"/>
          </p:nvPr>
        </p:nvSpPr>
        <p:spPr>
          <a:xfrm>
            <a:off x="2971800" y="695623"/>
            <a:ext cx="8610600" cy="1279862"/>
          </a:xfrm>
        </p:spPr>
        <p:txBody>
          <a:bodyPr>
            <a:normAutofit fontScale="90000"/>
          </a:bodyPr>
          <a:lstStyle/>
          <a:p>
            <a:r>
              <a:rPr lang="es-AR" b="1" dirty="0" err="1"/>
              <a:t>spinoreticular</a:t>
            </a:r>
            <a:r>
              <a:rPr lang="es-AR" b="1" dirty="0"/>
              <a:t> </a:t>
            </a:r>
            <a:r>
              <a:rPr lang="es-AR" b="1" dirty="0" err="1"/>
              <a:t>tract</a:t>
            </a:r>
            <a:br>
              <a:rPr lang="es-AR" dirty="0"/>
            </a:br>
            <a:br>
              <a:rPr lang="es-AR" dirty="0"/>
            </a:br>
            <a:endParaRPr lang="es-AR" dirty="0"/>
          </a:p>
        </p:txBody>
      </p:sp>
      <p:sp>
        <p:nvSpPr>
          <p:cNvPr id="3" name="Content Placeholder 2">
            <a:extLst>
              <a:ext uri="{FF2B5EF4-FFF2-40B4-BE49-F238E27FC236}">
                <a16:creationId xmlns:a16="http://schemas.microsoft.com/office/drawing/2014/main" id="{45A62767-1166-48D6-93ED-8154C3B7A786}"/>
              </a:ext>
            </a:extLst>
          </p:cNvPr>
          <p:cNvSpPr>
            <a:spLocks noGrp="1"/>
          </p:cNvSpPr>
          <p:nvPr>
            <p:ph idx="1"/>
          </p:nvPr>
        </p:nvSpPr>
        <p:spPr>
          <a:xfrm>
            <a:off x="685800" y="2194560"/>
            <a:ext cx="7086600" cy="4024125"/>
          </a:xfrm>
        </p:spPr>
        <p:txBody>
          <a:bodyPr>
            <a:normAutofit fontScale="85000" lnSpcReduction="20000"/>
          </a:bodyPr>
          <a:lstStyle/>
          <a:p>
            <a:pPr fontAlgn="base"/>
            <a:r>
              <a:rPr lang="en-US" b="1" dirty="0"/>
              <a:t>deep-pain &amp; visceral sensations</a:t>
            </a:r>
          </a:p>
          <a:p>
            <a:pPr fontAlgn="base"/>
            <a:r>
              <a:rPr lang="en-US" dirty="0"/>
              <a:t>afferents enter cord &amp; diverge &amp; send collaterals rostral and caudal to the segment of entry</a:t>
            </a:r>
          </a:p>
          <a:p>
            <a:pPr fontAlgn="base"/>
            <a:r>
              <a:rPr lang="en-US" dirty="0"/>
              <a:t>Axons of neurons in this system are present diffusely in the lateral and ventral funiculi</a:t>
            </a:r>
          </a:p>
          <a:p>
            <a:pPr fontAlgn="base"/>
            <a:r>
              <a:rPr lang="en-US" dirty="0"/>
              <a:t>Decussation of axons occurs diffusely throughout the long axis of the tract</a:t>
            </a:r>
          </a:p>
          <a:p>
            <a:pPr fontAlgn="base"/>
            <a:r>
              <a:rPr lang="en-US" dirty="0"/>
              <a:t>Most projections terminate in the RF. Most deep pain that is consciously perceived arrives at the cortex via diffuse reticular projections to the thalamus</a:t>
            </a:r>
          </a:p>
          <a:p>
            <a:pPr fontAlgn="base"/>
            <a:r>
              <a:rPr lang="en-US" dirty="0"/>
              <a:t>activates the limbic system </a:t>
            </a:r>
            <a:r>
              <a:rPr lang="en-US" dirty="0">
                <a:sym typeface="Wingdings" panose="05000000000000000000" pitchFamily="2" charset="2"/>
              </a:rPr>
              <a:t> </a:t>
            </a:r>
            <a:r>
              <a:rPr lang="en-US" dirty="0"/>
              <a:t>emotional responses to pain</a:t>
            </a:r>
          </a:p>
          <a:p>
            <a:pPr fontAlgn="base"/>
            <a:r>
              <a:rPr lang="en-US" dirty="0"/>
              <a:t>Visceral pain poorly localized: afferent fibers have large overlapping receptor fields</a:t>
            </a:r>
          </a:p>
          <a:p>
            <a:pPr fontAlgn="base"/>
            <a:r>
              <a:rPr lang="en-US" dirty="0"/>
              <a:t>F(x) test: deep pain testing</a:t>
            </a:r>
            <a:endParaRPr lang="es-AR" dirty="0"/>
          </a:p>
        </p:txBody>
      </p:sp>
      <p:pic>
        <p:nvPicPr>
          <p:cNvPr id="2050" name="Picture 2" descr="Image result for spinoreticular tract">
            <a:extLst>
              <a:ext uri="{FF2B5EF4-FFF2-40B4-BE49-F238E27FC236}">
                <a16:creationId xmlns:a16="http://schemas.microsoft.com/office/drawing/2014/main" id="{2F7AF20C-BDC6-4A27-8000-BDCC93910C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3665" y="1524000"/>
            <a:ext cx="4198283" cy="3160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140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DB50B-501A-44F4-96C8-7186C0B359FE}"/>
              </a:ext>
            </a:extLst>
          </p:cNvPr>
          <p:cNvSpPr>
            <a:spLocks noGrp="1"/>
          </p:cNvSpPr>
          <p:nvPr>
            <p:ph type="title"/>
          </p:nvPr>
        </p:nvSpPr>
        <p:spPr>
          <a:xfrm>
            <a:off x="457200" y="1752600"/>
            <a:ext cx="4419600" cy="1293028"/>
          </a:xfrm>
        </p:spPr>
        <p:txBody>
          <a:bodyPr>
            <a:normAutofit fontScale="90000"/>
          </a:bodyPr>
          <a:lstStyle/>
          <a:p>
            <a:pPr algn="l"/>
            <a:r>
              <a:rPr lang="en-US" b="1" dirty="0"/>
              <a:t>Components of Nociception</a:t>
            </a:r>
            <a:endParaRPr lang="es-AR" dirty="0"/>
          </a:p>
        </p:txBody>
      </p:sp>
      <p:sp>
        <p:nvSpPr>
          <p:cNvPr id="3" name="Content Placeholder 2">
            <a:extLst>
              <a:ext uri="{FF2B5EF4-FFF2-40B4-BE49-F238E27FC236}">
                <a16:creationId xmlns:a16="http://schemas.microsoft.com/office/drawing/2014/main" id="{952B598C-AD07-4360-B53D-575F7501C26E}"/>
              </a:ext>
            </a:extLst>
          </p:cNvPr>
          <p:cNvSpPr>
            <a:spLocks noGrp="1"/>
          </p:cNvSpPr>
          <p:nvPr>
            <p:ph idx="1"/>
          </p:nvPr>
        </p:nvSpPr>
        <p:spPr>
          <a:xfrm>
            <a:off x="5334000" y="1743740"/>
            <a:ext cx="6400800" cy="4024125"/>
          </a:xfrm>
        </p:spPr>
        <p:txBody>
          <a:bodyPr>
            <a:noAutofit/>
          </a:bodyPr>
          <a:lstStyle/>
          <a:p>
            <a:pPr marL="0" indent="0">
              <a:buNone/>
            </a:pPr>
            <a:r>
              <a:rPr lang="en-US" sz="2000" b="1" dirty="0"/>
              <a:t>3) Modulation:</a:t>
            </a:r>
          </a:p>
          <a:p>
            <a:pPr marL="0" indent="0">
              <a:buNone/>
            </a:pPr>
            <a:endParaRPr lang="en-US" sz="2000" b="1" dirty="0"/>
          </a:p>
          <a:p>
            <a:pPr marL="0" indent="0">
              <a:buNone/>
            </a:pPr>
            <a:r>
              <a:rPr lang="en-US" sz="2000" b="1" dirty="0"/>
              <a:t>Peripheral Modulation</a:t>
            </a:r>
          </a:p>
          <a:p>
            <a:pPr fontAlgn="base"/>
            <a:r>
              <a:rPr lang="en-US" sz="2000" dirty="0"/>
              <a:t>Some inflammatory mediators will lower the threshold of nociceptors</a:t>
            </a:r>
          </a:p>
          <a:p>
            <a:pPr fontAlgn="base"/>
            <a:r>
              <a:rPr lang="en-US" sz="2000" dirty="0"/>
              <a:t>Others will stimulate nociceptors and can thus be considered nociceptor activators</a:t>
            </a:r>
          </a:p>
          <a:p>
            <a:pPr fontAlgn="base"/>
            <a:r>
              <a:rPr lang="en-US" sz="2000" dirty="0"/>
              <a:t>primary hyperalgesia (increased responsiveness of nociceptors) and allodynia (normally </a:t>
            </a:r>
            <a:r>
              <a:rPr lang="en-US" sz="2000" dirty="0" err="1"/>
              <a:t>nonnoxious</a:t>
            </a:r>
            <a:r>
              <a:rPr lang="en-US" sz="2000" dirty="0"/>
              <a:t> stimuli, become capable of activating nociceptors)</a:t>
            </a:r>
          </a:p>
        </p:txBody>
      </p:sp>
    </p:spTree>
    <p:extLst>
      <p:ext uri="{BB962C8B-B14F-4D97-AF65-F5344CB8AC3E}">
        <p14:creationId xmlns:p14="http://schemas.microsoft.com/office/powerpoint/2010/main" val="216371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71800" y="914400"/>
            <a:ext cx="5753250" cy="5459824"/>
          </a:xfrm>
          <a:prstGeom prst="rect">
            <a:avLst/>
          </a:prstGeom>
        </p:spPr>
      </p:pic>
    </p:spTree>
    <p:extLst>
      <p:ext uri="{BB962C8B-B14F-4D97-AF65-F5344CB8AC3E}">
        <p14:creationId xmlns:p14="http://schemas.microsoft.com/office/powerpoint/2010/main" val="3450497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17441-8FD6-42D3-9700-0F6288455D58}"/>
              </a:ext>
            </a:extLst>
          </p:cNvPr>
          <p:cNvSpPr>
            <a:spLocks noGrp="1"/>
          </p:cNvSpPr>
          <p:nvPr>
            <p:ph type="title"/>
          </p:nvPr>
        </p:nvSpPr>
        <p:spPr>
          <a:xfrm>
            <a:off x="2438400" y="838200"/>
            <a:ext cx="9525000" cy="1293028"/>
          </a:xfrm>
        </p:spPr>
        <p:txBody>
          <a:bodyPr>
            <a:normAutofit fontScale="90000"/>
          </a:bodyPr>
          <a:lstStyle/>
          <a:p>
            <a:r>
              <a:rPr lang="es-AR" sz="3600" b="1" dirty="0"/>
              <a:t>Neuronal </a:t>
            </a:r>
            <a:r>
              <a:rPr lang="es-AR" sz="3600" b="1" dirty="0" err="1"/>
              <a:t>Circuits</a:t>
            </a:r>
            <a:r>
              <a:rPr lang="es-AR" sz="3600" b="1" dirty="0"/>
              <a:t> </a:t>
            </a:r>
            <a:r>
              <a:rPr lang="es-AR" sz="3600" b="1" dirty="0" err="1"/>
              <a:t>that</a:t>
            </a:r>
            <a:r>
              <a:rPr lang="es-AR" sz="3600" b="1" dirty="0"/>
              <a:t> </a:t>
            </a:r>
            <a:r>
              <a:rPr lang="es-AR" sz="3600" b="1" dirty="0" err="1"/>
              <a:t>Modulate</a:t>
            </a:r>
            <a:r>
              <a:rPr lang="es-AR" sz="3600" b="1" dirty="0"/>
              <a:t> </a:t>
            </a:r>
            <a:r>
              <a:rPr lang="es-AR" sz="3600" b="1" dirty="0" err="1"/>
              <a:t>Pain</a:t>
            </a:r>
            <a:br>
              <a:rPr lang="en-US" dirty="0"/>
            </a:br>
            <a:br>
              <a:rPr lang="en-US" dirty="0"/>
            </a:br>
            <a:endParaRPr lang="es-AR" dirty="0"/>
          </a:p>
        </p:txBody>
      </p:sp>
      <p:sp>
        <p:nvSpPr>
          <p:cNvPr id="3" name="Content Placeholder 2">
            <a:extLst>
              <a:ext uri="{FF2B5EF4-FFF2-40B4-BE49-F238E27FC236}">
                <a16:creationId xmlns:a16="http://schemas.microsoft.com/office/drawing/2014/main" id="{5123A03A-6C85-4592-B857-EC1761630803}"/>
              </a:ext>
            </a:extLst>
          </p:cNvPr>
          <p:cNvSpPr>
            <a:spLocks noGrp="1"/>
          </p:cNvSpPr>
          <p:nvPr>
            <p:ph idx="1"/>
          </p:nvPr>
        </p:nvSpPr>
        <p:spPr>
          <a:xfrm>
            <a:off x="685800" y="1828800"/>
            <a:ext cx="4724400" cy="4389885"/>
          </a:xfrm>
        </p:spPr>
        <p:txBody>
          <a:bodyPr>
            <a:normAutofit/>
          </a:bodyPr>
          <a:lstStyle/>
          <a:p>
            <a:pPr marL="0" indent="0">
              <a:buNone/>
            </a:pPr>
            <a:r>
              <a:rPr lang="es-AR" sz="2400" b="1" dirty="0"/>
              <a:t>GATE CONTROL THEORY</a:t>
            </a:r>
          </a:p>
          <a:p>
            <a:pPr marL="0" indent="0">
              <a:buNone/>
            </a:pPr>
            <a:endParaRPr lang="es-AR" b="1" i="1" dirty="0"/>
          </a:p>
          <a:p>
            <a:pPr marL="0" indent="0">
              <a:buNone/>
            </a:pPr>
            <a:r>
              <a:rPr lang="en-US" dirty="0"/>
              <a:t>collateral sensory fibers carrying non painful input activate inhibitory interneurons, which inhibit pain transmission at the spinal cord level</a:t>
            </a:r>
          </a:p>
          <a:p>
            <a:pPr marL="0" indent="0">
              <a:buNone/>
            </a:pPr>
            <a:endParaRPr lang="en-US" dirty="0"/>
          </a:p>
          <a:p>
            <a:pPr marL="0" indent="0">
              <a:buNone/>
            </a:pPr>
            <a:r>
              <a:rPr lang="en-US" dirty="0"/>
              <a:t>reduce the sensation of sharp pain by activating low-threshold mechanoreceptors</a:t>
            </a:r>
          </a:p>
        </p:txBody>
      </p:sp>
      <p:pic>
        <p:nvPicPr>
          <p:cNvPr id="3074" name="Picture 2">
            <a:extLst>
              <a:ext uri="{FF2B5EF4-FFF2-40B4-BE49-F238E27FC236}">
                <a16:creationId xmlns:a16="http://schemas.microsoft.com/office/drawing/2014/main" id="{E501CB56-A8AA-471F-A7FD-102A235DD2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5925" y="2057400"/>
            <a:ext cx="6467475" cy="2250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890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0"/>
            <a:ext cx="11277600" cy="1066800"/>
          </a:xfrm>
        </p:spPr>
        <p:txBody>
          <a:bodyPr anchor="t">
            <a:normAutofit fontScale="90000"/>
          </a:bodyPr>
          <a:lstStyle/>
          <a:p>
            <a:pPr algn="l"/>
            <a:r>
              <a:rPr lang="uk-UA" sz="3100" dirty="0"/>
              <a:t>“an unpleasan</a:t>
            </a:r>
            <a:r>
              <a:rPr lang="en-US" sz="3100" dirty="0"/>
              <a:t>t</a:t>
            </a:r>
            <a:r>
              <a:rPr lang="uk-UA" sz="3100" dirty="0"/>
              <a:t> experience associated with actual or potential tissue damage”</a:t>
            </a:r>
            <a:br>
              <a:rPr lang="en-US" sz="3100" dirty="0"/>
            </a:br>
            <a:br>
              <a:rPr lang="en-US" sz="3100" dirty="0"/>
            </a:br>
            <a:br>
              <a:rPr lang="en-US" dirty="0"/>
            </a:br>
            <a:br>
              <a:rPr lang="en-US" dirty="0"/>
            </a:br>
            <a:endParaRPr lang="en-US" dirty="0"/>
          </a:p>
        </p:txBody>
      </p:sp>
    </p:spTree>
    <p:extLst>
      <p:ext uri="{BB962C8B-B14F-4D97-AF65-F5344CB8AC3E}">
        <p14:creationId xmlns:p14="http://schemas.microsoft.com/office/powerpoint/2010/main" val="151109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3F2DA-6BC1-4DAB-B080-B4041176FE55}"/>
              </a:ext>
            </a:extLst>
          </p:cNvPr>
          <p:cNvSpPr>
            <a:spLocks noGrp="1"/>
          </p:cNvSpPr>
          <p:nvPr>
            <p:ph type="title"/>
          </p:nvPr>
        </p:nvSpPr>
        <p:spPr>
          <a:xfrm>
            <a:off x="-3619500" y="1143000"/>
            <a:ext cx="8610600" cy="1293028"/>
          </a:xfrm>
        </p:spPr>
        <p:txBody>
          <a:bodyPr>
            <a:normAutofit/>
          </a:bodyPr>
          <a:lstStyle/>
          <a:p>
            <a:r>
              <a:rPr lang="en-US" sz="2400" b="1" dirty="0"/>
              <a:t>Endogenous Opioid System</a:t>
            </a:r>
            <a:endParaRPr lang="es-AR" sz="2400" b="1" dirty="0"/>
          </a:p>
        </p:txBody>
      </p:sp>
      <p:sp>
        <p:nvSpPr>
          <p:cNvPr id="3" name="Content Placeholder 2">
            <a:extLst>
              <a:ext uri="{FF2B5EF4-FFF2-40B4-BE49-F238E27FC236}">
                <a16:creationId xmlns:a16="http://schemas.microsoft.com/office/drawing/2014/main" id="{6470253D-9BC5-4349-8788-DCC3E6BC8A09}"/>
              </a:ext>
            </a:extLst>
          </p:cNvPr>
          <p:cNvSpPr>
            <a:spLocks noGrp="1"/>
          </p:cNvSpPr>
          <p:nvPr>
            <p:ph idx="1"/>
          </p:nvPr>
        </p:nvSpPr>
        <p:spPr>
          <a:xfrm>
            <a:off x="685800" y="2194560"/>
            <a:ext cx="4419600" cy="4024125"/>
          </a:xfrm>
        </p:spPr>
        <p:txBody>
          <a:bodyPr>
            <a:normAutofit fontScale="92500" lnSpcReduction="10000"/>
          </a:bodyPr>
          <a:lstStyle/>
          <a:p>
            <a:pPr marL="0" indent="0">
              <a:buNone/>
            </a:pPr>
            <a:r>
              <a:rPr lang="en-US" dirty="0"/>
              <a:t>Endogenous substances</a:t>
            </a:r>
          </a:p>
          <a:p>
            <a:pPr marL="285750" indent="-285750"/>
            <a:r>
              <a:rPr lang="en-US" dirty="0"/>
              <a:t>Enkephalins</a:t>
            </a:r>
          </a:p>
          <a:p>
            <a:pPr marL="285750" indent="-285750"/>
            <a:r>
              <a:rPr lang="en-US" dirty="0"/>
              <a:t>Endorphins</a:t>
            </a:r>
          </a:p>
          <a:p>
            <a:pPr marL="285750" indent="-285750"/>
            <a:r>
              <a:rPr lang="en-US" dirty="0"/>
              <a:t>Dynorphins</a:t>
            </a:r>
          </a:p>
          <a:p>
            <a:pPr marL="285750" indent="-285750"/>
            <a:endParaRPr lang="en-US" dirty="0"/>
          </a:p>
          <a:p>
            <a:pPr marL="285750" indent="-285750"/>
            <a:r>
              <a:rPr lang="en-US" dirty="0"/>
              <a:t>analgesia, mood regulation, and modulation of the stress response </a:t>
            </a:r>
          </a:p>
          <a:p>
            <a:pPr marL="285750" indent="-285750"/>
            <a:r>
              <a:rPr lang="en-US" dirty="0"/>
              <a:t>brain’s reward center with behavioral and social implications on mood disorders and addiction</a:t>
            </a:r>
          </a:p>
          <a:p>
            <a:endParaRPr lang="es-AR" dirty="0"/>
          </a:p>
        </p:txBody>
      </p:sp>
      <p:pic>
        <p:nvPicPr>
          <p:cNvPr id="4098" name="Picture 2" descr="Image result for endogenous opioid system">
            <a:extLst>
              <a:ext uri="{FF2B5EF4-FFF2-40B4-BE49-F238E27FC236}">
                <a16:creationId xmlns:a16="http://schemas.microsoft.com/office/drawing/2014/main" id="{F41E173A-E6B9-41B7-AC5A-CEBB076ADF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1954619"/>
            <a:ext cx="6142392" cy="423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88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192" y="1143000"/>
            <a:ext cx="6435608" cy="1371600"/>
          </a:xfrm>
        </p:spPr>
        <p:txBody>
          <a:bodyPr anchor="ctr">
            <a:normAutofit/>
          </a:bodyPr>
          <a:lstStyle/>
          <a:p>
            <a:r>
              <a:rPr lang="en-US" sz="2400" b="1" dirty="0"/>
              <a:t>Descending Inhibitory Nerve System</a:t>
            </a:r>
          </a:p>
        </p:txBody>
      </p:sp>
      <p:sp>
        <p:nvSpPr>
          <p:cNvPr id="4" name="Text Placeholder 3"/>
          <p:cNvSpPr>
            <a:spLocks noGrp="1"/>
          </p:cNvSpPr>
          <p:nvPr>
            <p:ph type="body" sz="half" idx="2"/>
          </p:nvPr>
        </p:nvSpPr>
        <p:spPr>
          <a:xfrm>
            <a:off x="457200" y="2263897"/>
            <a:ext cx="6241816" cy="3477684"/>
          </a:xfrm>
        </p:spPr>
        <p:txBody>
          <a:bodyPr>
            <a:normAutofit lnSpcReduction="10000"/>
          </a:bodyPr>
          <a:lstStyle/>
          <a:p>
            <a:pPr algn="l"/>
            <a:r>
              <a:rPr lang="en-US" dirty="0"/>
              <a:t>Control the entry of nociceptive information to the brain:</a:t>
            </a:r>
          </a:p>
          <a:p>
            <a:pPr marL="285750" indent="-285750" algn="l">
              <a:buFont typeface="Arial" panose="020B0604020202020204" pitchFamily="34" charset="0"/>
              <a:buChar char="•"/>
            </a:pPr>
            <a:r>
              <a:rPr lang="en-US" dirty="0"/>
              <a:t>Periaqueductal gray matter (PAG)</a:t>
            </a:r>
          </a:p>
          <a:p>
            <a:pPr marL="285750" indent="-285750" algn="l">
              <a:buFont typeface="Arial" panose="020B0604020202020204" pitchFamily="34" charset="0"/>
              <a:buChar char="•"/>
            </a:pPr>
            <a:r>
              <a:rPr lang="en-US" dirty="0"/>
              <a:t>Rostral ventromedial medulla (RVM)</a:t>
            </a:r>
          </a:p>
          <a:p>
            <a:pPr algn="l"/>
            <a:endParaRPr lang="en-US" dirty="0"/>
          </a:p>
          <a:p>
            <a:pPr algn="l"/>
            <a:r>
              <a:rPr lang="en-US" dirty="0"/>
              <a:t>Main transmitters:</a:t>
            </a:r>
          </a:p>
          <a:p>
            <a:pPr marL="285750" indent="-285750" algn="l">
              <a:buFont typeface="Arial" panose="020B0604020202020204" pitchFamily="34" charset="0"/>
              <a:buChar char="•"/>
            </a:pPr>
            <a:r>
              <a:rPr lang="en-US" dirty="0"/>
              <a:t>Serotonin</a:t>
            </a:r>
          </a:p>
          <a:p>
            <a:pPr marL="285750" indent="-285750" algn="l">
              <a:buFont typeface="Arial" panose="020B0604020202020204" pitchFamily="34" charset="0"/>
              <a:buChar char="•"/>
            </a:pPr>
            <a:r>
              <a:rPr lang="en-US" dirty="0"/>
              <a:t>Norepinephrine</a:t>
            </a:r>
          </a:p>
          <a:p>
            <a:pPr marL="285750" indent="-285750" algn="l">
              <a:buFont typeface="Arial" panose="020B0604020202020204" pitchFamily="34" charset="0"/>
              <a:buChar char="•"/>
            </a:pPr>
            <a:endParaRPr lang="en-US" dirty="0"/>
          </a:p>
          <a:p>
            <a:pPr marL="285750" indent="-285750">
              <a:buFont typeface="Arial" panose="020B0604020202020204" pitchFamily="34" charset="0"/>
              <a:buChar char="•"/>
            </a:pPr>
            <a:r>
              <a:rPr lang="en-US" dirty="0"/>
              <a:t>Activity in these systems will recruit interneurons whose neurotransmitters inhibit transmission in spinal cord pain pathways</a:t>
            </a:r>
          </a:p>
        </p:txBody>
      </p:sp>
      <p:pic>
        <p:nvPicPr>
          <p:cNvPr id="5122" name="Picture 2">
            <a:extLst>
              <a:ext uri="{FF2B5EF4-FFF2-40B4-BE49-F238E27FC236}">
                <a16:creationId xmlns:a16="http://schemas.microsoft.com/office/drawing/2014/main" id="{2C9E2DE7-C1DF-403F-B429-2EB3B80060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1143000"/>
            <a:ext cx="2491402" cy="4952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52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36DE6EB-68B7-4824-8414-29AA367AB14F}"/>
              </a:ext>
            </a:extLst>
          </p:cNvPr>
          <p:cNvSpPr>
            <a:spLocks noGrp="1"/>
          </p:cNvSpPr>
          <p:nvPr>
            <p:ph type="body" sz="half" idx="2"/>
          </p:nvPr>
        </p:nvSpPr>
        <p:spPr>
          <a:xfrm>
            <a:off x="914400" y="857533"/>
            <a:ext cx="8458200" cy="457199"/>
          </a:xfrm>
        </p:spPr>
        <p:txBody>
          <a:bodyPr>
            <a:normAutofit/>
          </a:bodyPr>
          <a:lstStyle/>
          <a:p>
            <a:r>
              <a:rPr lang="en-US" sz="1800" dirty="0"/>
              <a:t>What is Central sensitization?</a:t>
            </a:r>
            <a:endParaRPr lang="es-AR" sz="1800" dirty="0"/>
          </a:p>
        </p:txBody>
      </p:sp>
      <p:sp>
        <p:nvSpPr>
          <p:cNvPr id="5" name="TextBox 4">
            <a:extLst>
              <a:ext uri="{FF2B5EF4-FFF2-40B4-BE49-F238E27FC236}">
                <a16:creationId xmlns:a16="http://schemas.microsoft.com/office/drawing/2014/main" id="{3841FD37-C53B-4B84-967F-D926D1486A52}"/>
              </a:ext>
            </a:extLst>
          </p:cNvPr>
          <p:cNvSpPr txBox="1"/>
          <p:nvPr/>
        </p:nvSpPr>
        <p:spPr>
          <a:xfrm>
            <a:off x="914400" y="1311268"/>
            <a:ext cx="8229600" cy="1938992"/>
          </a:xfrm>
          <a:prstGeom prst="rect">
            <a:avLst/>
          </a:prstGeom>
          <a:noFill/>
        </p:spPr>
        <p:txBody>
          <a:bodyPr wrap="square" rtlCol="0">
            <a:spAutoFit/>
          </a:bodyPr>
          <a:lstStyle/>
          <a:p>
            <a:r>
              <a:rPr lang="en-US" sz="2400" dirty="0"/>
              <a:t>enhanced excitability of dorsal horn neurons and is characterized by increased spontaneous activity, enlarged receptive field (RF) areas, and an increase in responses evoked by large and small caliber primary afferent fibers</a:t>
            </a:r>
            <a:endParaRPr lang="es-AR" sz="2400" dirty="0"/>
          </a:p>
        </p:txBody>
      </p:sp>
      <p:sp>
        <p:nvSpPr>
          <p:cNvPr id="6" name="TextBox 5">
            <a:extLst>
              <a:ext uri="{FF2B5EF4-FFF2-40B4-BE49-F238E27FC236}">
                <a16:creationId xmlns:a16="http://schemas.microsoft.com/office/drawing/2014/main" id="{6F5813BA-109C-40ED-9410-3E55659D5728}"/>
              </a:ext>
            </a:extLst>
          </p:cNvPr>
          <p:cNvSpPr txBox="1"/>
          <p:nvPr/>
        </p:nvSpPr>
        <p:spPr>
          <a:xfrm>
            <a:off x="762000" y="3473664"/>
            <a:ext cx="8534400" cy="646331"/>
          </a:xfrm>
          <a:prstGeom prst="rect">
            <a:avLst/>
          </a:prstGeom>
          <a:noFill/>
        </p:spPr>
        <p:txBody>
          <a:bodyPr wrap="square" rtlCol="0">
            <a:spAutoFit/>
          </a:bodyPr>
          <a:lstStyle/>
          <a:p>
            <a:r>
              <a:rPr lang="en-US" dirty="0"/>
              <a:t>Name the 2 receptors that play a key role in central sensitization and pain wind-up</a:t>
            </a:r>
            <a:endParaRPr lang="es-AR" dirty="0"/>
          </a:p>
        </p:txBody>
      </p:sp>
      <p:sp>
        <p:nvSpPr>
          <p:cNvPr id="7" name="TextBox 6">
            <a:extLst>
              <a:ext uri="{FF2B5EF4-FFF2-40B4-BE49-F238E27FC236}">
                <a16:creationId xmlns:a16="http://schemas.microsoft.com/office/drawing/2014/main" id="{FB5CACE6-36C2-44DA-9930-DFD1411E2519}"/>
              </a:ext>
            </a:extLst>
          </p:cNvPr>
          <p:cNvSpPr txBox="1"/>
          <p:nvPr/>
        </p:nvSpPr>
        <p:spPr>
          <a:xfrm>
            <a:off x="1143000" y="4343399"/>
            <a:ext cx="6019800" cy="830997"/>
          </a:xfrm>
          <a:prstGeom prst="rect">
            <a:avLst/>
          </a:prstGeom>
          <a:noFill/>
        </p:spPr>
        <p:txBody>
          <a:bodyPr wrap="square" rtlCol="0">
            <a:spAutoFit/>
          </a:bodyPr>
          <a:lstStyle/>
          <a:p>
            <a:pPr marL="342900" indent="-342900">
              <a:buAutoNum type="arabicParenR"/>
            </a:pPr>
            <a:r>
              <a:rPr lang="en-US" sz="2400" dirty="0" err="1"/>
              <a:t>AMPAr</a:t>
            </a:r>
            <a:endParaRPr lang="en-US" sz="2400" dirty="0"/>
          </a:p>
          <a:p>
            <a:pPr marL="342900" indent="-342900">
              <a:buAutoNum type="arabicParenR"/>
            </a:pPr>
            <a:r>
              <a:rPr lang="en-US" sz="2400" dirty="0" err="1"/>
              <a:t>NMDAr</a:t>
            </a:r>
            <a:endParaRPr lang="es-AR" sz="2400" dirty="0"/>
          </a:p>
        </p:txBody>
      </p:sp>
      <p:pic>
        <p:nvPicPr>
          <p:cNvPr id="13314" name="Picture 2" descr="Image result for nmda receptor">
            <a:extLst>
              <a:ext uri="{FF2B5EF4-FFF2-40B4-BE49-F238E27FC236}">
                <a16:creationId xmlns:a16="http://schemas.microsoft.com/office/drawing/2014/main" id="{20B05642-5EF6-4FBB-8B73-5C756206416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751" t="6667" r="8749" b="3333"/>
          <a:stretch/>
        </p:blipFill>
        <p:spPr bwMode="auto">
          <a:xfrm>
            <a:off x="4572000" y="4098034"/>
            <a:ext cx="4273402" cy="2622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0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B0199D-11BC-4C7B-A4CA-97CA07D0C6B6}"/>
              </a:ext>
            </a:extLst>
          </p:cNvPr>
          <p:cNvSpPr>
            <a:spLocks noGrp="1"/>
          </p:cNvSpPr>
          <p:nvPr>
            <p:ph type="body" sz="half" idx="2"/>
          </p:nvPr>
        </p:nvSpPr>
        <p:spPr>
          <a:xfrm>
            <a:off x="685800" y="1676400"/>
            <a:ext cx="6324600" cy="5181599"/>
          </a:xfrm>
        </p:spPr>
        <p:txBody>
          <a:bodyPr>
            <a:normAutofit fontScale="85000" lnSpcReduction="20000"/>
          </a:bodyPr>
          <a:lstStyle/>
          <a:p>
            <a:r>
              <a:rPr lang="es-AR" sz="2400" b="1" dirty="0"/>
              <a:t>PAIN ‘WIND-UP’</a:t>
            </a:r>
          </a:p>
          <a:p>
            <a:endParaRPr lang="es-AR" sz="2300" b="1" dirty="0"/>
          </a:p>
          <a:p>
            <a:pPr marL="285750" indent="-285750">
              <a:buFontTx/>
              <a:buChar char="-"/>
            </a:pPr>
            <a:r>
              <a:rPr lang="en-US" sz="2300" dirty="0"/>
              <a:t>occurs with rapid, continuous firing of primary nociceptive afferents</a:t>
            </a:r>
          </a:p>
          <a:p>
            <a:pPr marL="285750" indent="-285750">
              <a:buFontTx/>
              <a:buChar char="-"/>
            </a:pPr>
            <a:r>
              <a:rPr lang="en-US" sz="2300" dirty="0"/>
              <a:t>The high-frequency of action potentials stimulates release of increased amounts of glutamate &amp; substance P</a:t>
            </a:r>
          </a:p>
          <a:p>
            <a:pPr marL="285750" indent="-285750">
              <a:buFontTx/>
              <a:buChar char="-"/>
            </a:pPr>
            <a:r>
              <a:rPr lang="en-US" sz="2300" dirty="0"/>
              <a:t>increased exposure to GLU activates NMDA receptors (activated only w/ persistent membrane depolarization) on the postsynaptic membrane</a:t>
            </a:r>
          </a:p>
          <a:p>
            <a:pPr marL="285750" indent="-285750">
              <a:buFontTx/>
              <a:buChar char="-"/>
            </a:pPr>
            <a:r>
              <a:rPr lang="en-US" sz="2300" dirty="0" err="1"/>
              <a:t>AMPAr</a:t>
            </a:r>
            <a:r>
              <a:rPr lang="en-US" sz="2300" dirty="0"/>
              <a:t> </a:t>
            </a:r>
            <a:r>
              <a:rPr lang="en-US" sz="2300" dirty="0">
                <a:sym typeface="Wingdings" panose="05000000000000000000" pitchFamily="2" charset="2"/>
              </a:rPr>
              <a:t> </a:t>
            </a:r>
            <a:r>
              <a:rPr lang="en-US" sz="2300" dirty="0" err="1">
                <a:sym typeface="Wingdings" panose="05000000000000000000" pitchFamily="2" charset="2"/>
              </a:rPr>
              <a:t>NMDAr</a:t>
            </a:r>
            <a:endParaRPr lang="en-US" sz="2300" dirty="0"/>
          </a:p>
          <a:p>
            <a:pPr marL="285750" indent="-285750">
              <a:buFontTx/>
              <a:buChar char="-"/>
            </a:pPr>
            <a:r>
              <a:rPr lang="en-US" sz="2300" dirty="0" err="1"/>
              <a:t>NMDAr</a:t>
            </a:r>
            <a:r>
              <a:rPr lang="en-US" sz="2300" dirty="0"/>
              <a:t> activation via Ca </a:t>
            </a:r>
            <a:r>
              <a:rPr lang="en-US" sz="2300" dirty="0">
                <a:sym typeface="Wingdings" panose="05000000000000000000" pitchFamily="2" charset="2"/>
              </a:rPr>
              <a:t> </a:t>
            </a:r>
            <a:r>
              <a:rPr lang="en-US" sz="2300" dirty="0"/>
              <a:t>upregulation of receptors</a:t>
            </a:r>
          </a:p>
          <a:p>
            <a:pPr marL="285750" indent="-285750">
              <a:buFontTx/>
              <a:buChar char="-"/>
            </a:pPr>
            <a:r>
              <a:rPr lang="en-US" sz="2300" dirty="0"/>
              <a:t>This change can last from hours to days (and longer) after the causative event ends</a:t>
            </a:r>
          </a:p>
          <a:p>
            <a:pPr marL="285750" indent="-285750">
              <a:buFontTx/>
              <a:buChar char="-"/>
            </a:pPr>
            <a:endParaRPr lang="es-AR" sz="2400" b="1" dirty="0"/>
          </a:p>
          <a:p>
            <a:br>
              <a:rPr lang="es-AR" dirty="0"/>
            </a:br>
            <a:endParaRPr lang="es-AR" dirty="0"/>
          </a:p>
        </p:txBody>
      </p:sp>
      <p:pic>
        <p:nvPicPr>
          <p:cNvPr id="6146" name="Picture 2" descr="Image result for wind up pain">
            <a:extLst>
              <a:ext uri="{FF2B5EF4-FFF2-40B4-BE49-F238E27FC236}">
                <a16:creationId xmlns:a16="http://schemas.microsoft.com/office/drawing/2014/main" id="{49DF0D51-6185-49C7-BE75-D6A80BDE2D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2" y="2010916"/>
            <a:ext cx="4443132"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53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a:t>Components of Nociception</a:t>
            </a:r>
            <a:endParaRPr lang="en-US" sz="3600" dirty="0"/>
          </a:p>
        </p:txBody>
      </p:sp>
      <p:sp>
        <p:nvSpPr>
          <p:cNvPr id="5" name="Content Placeholder 4"/>
          <p:cNvSpPr>
            <a:spLocks noGrp="1"/>
          </p:cNvSpPr>
          <p:nvPr>
            <p:ph idx="1"/>
          </p:nvPr>
        </p:nvSpPr>
        <p:spPr>
          <a:xfrm>
            <a:off x="5562600" y="762000"/>
            <a:ext cx="5943600" cy="5456684"/>
          </a:xfrm>
        </p:spPr>
        <p:txBody>
          <a:bodyPr>
            <a:normAutofit/>
          </a:bodyPr>
          <a:lstStyle/>
          <a:p>
            <a:r>
              <a:rPr lang="en-US" b="1" dirty="0"/>
              <a:t>4) Perception</a:t>
            </a:r>
            <a:r>
              <a:rPr lang="en-US" dirty="0"/>
              <a:t>: integration of thalamocortical, reticular, and limbic function to produce the final conscious subjective and emotional experience of pain</a:t>
            </a:r>
          </a:p>
          <a:p>
            <a:endParaRPr lang="en-US" dirty="0"/>
          </a:p>
          <a:p>
            <a:r>
              <a:rPr lang="en-US" dirty="0"/>
              <a:t>can be obtunded with GA or opioids and a2-agonists either alone or with tranquilizer/sedatives</a:t>
            </a:r>
            <a:br>
              <a:rPr lang="en-US" dirty="0"/>
            </a:br>
            <a:endParaRPr lang="en-US" b="1" dirty="0"/>
          </a:p>
          <a:p>
            <a:pPr marL="457200" lvl="1" indent="0">
              <a:buNone/>
            </a:pPr>
            <a:endParaRPr lang="en-US" dirty="0"/>
          </a:p>
          <a:p>
            <a:endParaRPr lang="en-US" dirty="0"/>
          </a:p>
        </p:txBody>
      </p:sp>
      <p:pic>
        <p:nvPicPr>
          <p:cNvPr id="3" name="Picture 2"/>
          <p:cNvPicPr>
            <a:picLocks noChangeAspect="1"/>
          </p:cNvPicPr>
          <p:nvPr/>
        </p:nvPicPr>
        <p:blipFill>
          <a:blip r:embed="rId2"/>
          <a:stretch>
            <a:fillRect/>
          </a:stretch>
        </p:blipFill>
        <p:spPr>
          <a:xfrm>
            <a:off x="909357" y="3466772"/>
            <a:ext cx="4086225" cy="2933700"/>
          </a:xfrm>
          <a:prstGeom prst="rect">
            <a:avLst/>
          </a:prstGeom>
        </p:spPr>
      </p:pic>
    </p:spTree>
    <p:extLst>
      <p:ext uri="{BB962C8B-B14F-4D97-AF65-F5344CB8AC3E}">
        <p14:creationId xmlns:p14="http://schemas.microsoft.com/office/powerpoint/2010/main" val="4158614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504D2E-FF23-43CD-A4BF-586E8F552719}"/>
              </a:ext>
            </a:extLst>
          </p:cNvPr>
          <p:cNvPicPr>
            <a:picLocks noChangeAspect="1"/>
          </p:cNvPicPr>
          <p:nvPr/>
        </p:nvPicPr>
        <p:blipFill rotWithShape="1">
          <a:blip r:embed="rId2"/>
          <a:srcRect l="18125" t="32222" r="23125" b="37778"/>
          <a:stretch/>
        </p:blipFill>
        <p:spPr>
          <a:xfrm>
            <a:off x="1984022" y="1524000"/>
            <a:ext cx="8223956" cy="2362200"/>
          </a:xfrm>
          <a:prstGeom prst="rect">
            <a:avLst/>
          </a:prstGeom>
        </p:spPr>
      </p:pic>
      <p:sp>
        <p:nvSpPr>
          <p:cNvPr id="6" name="TextBox 5">
            <a:extLst>
              <a:ext uri="{FF2B5EF4-FFF2-40B4-BE49-F238E27FC236}">
                <a16:creationId xmlns:a16="http://schemas.microsoft.com/office/drawing/2014/main" id="{ADE0B4D5-2B37-4369-89E6-723ADAE3F0D3}"/>
              </a:ext>
            </a:extLst>
          </p:cNvPr>
          <p:cNvSpPr txBox="1"/>
          <p:nvPr/>
        </p:nvSpPr>
        <p:spPr>
          <a:xfrm>
            <a:off x="2135011" y="4495800"/>
            <a:ext cx="7921978" cy="646331"/>
          </a:xfrm>
          <a:prstGeom prst="rect">
            <a:avLst/>
          </a:prstGeom>
          <a:noFill/>
        </p:spPr>
        <p:txBody>
          <a:bodyPr wrap="square" rtlCol="0">
            <a:spAutoFit/>
          </a:bodyPr>
          <a:lstStyle/>
          <a:p>
            <a:r>
              <a:rPr lang="en-US" dirty="0"/>
              <a:t>The increase in awareness of pain will reduce pain thresholds and consequently increase the pain experienced</a:t>
            </a:r>
            <a:endParaRPr lang="es-AR" dirty="0"/>
          </a:p>
        </p:txBody>
      </p:sp>
    </p:spTree>
    <p:extLst>
      <p:ext uri="{BB962C8B-B14F-4D97-AF65-F5344CB8AC3E}">
        <p14:creationId xmlns:p14="http://schemas.microsoft.com/office/powerpoint/2010/main" val="421061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A898C-D1F1-45BB-A8F6-B7F4450B3834}"/>
              </a:ext>
            </a:extLst>
          </p:cNvPr>
          <p:cNvSpPr>
            <a:spLocks noGrp="1"/>
          </p:cNvSpPr>
          <p:nvPr>
            <p:ph type="title"/>
          </p:nvPr>
        </p:nvSpPr>
        <p:spPr>
          <a:xfrm>
            <a:off x="6248400" y="0"/>
            <a:ext cx="6873240" cy="1600200"/>
          </a:xfrm>
        </p:spPr>
        <p:txBody>
          <a:bodyPr/>
          <a:lstStyle/>
          <a:p>
            <a:r>
              <a:rPr lang="es-AR" dirty="0" err="1"/>
              <a:t>Neuropathic</a:t>
            </a:r>
            <a:r>
              <a:rPr lang="es-AR" dirty="0"/>
              <a:t> </a:t>
            </a:r>
            <a:r>
              <a:rPr lang="es-AR" dirty="0" err="1"/>
              <a:t>Pain</a:t>
            </a:r>
            <a:endParaRPr lang="es-AR" dirty="0"/>
          </a:p>
        </p:txBody>
      </p:sp>
      <p:sp>
        <p:nvSpPr>
          <p:cNvPr id="4" name="Text Placeholder 3">
            <a:extLst>
              <a:ext uri="{FF2B5EF4-FFF2-40B4-BE49-F238E27FC236}">
                <a16:creationId xmlns:a16="http://schemas.microsoft.com/office/drawing/2014/main" id="{4E7CB304-07D7-4AF3-BDE3-2423CAAFEF2E}"/>
              </a:ext>
            </a:extLst>
          </p:cNvPr>
          <p:cNvSpPr>
            <a:spLocks noGrp="1"/>
          </p:cNvSpPr>
          <p:nvPr>
            <p:ph type="body" sz="half" idx="2"/>
          </p:nvPr>
        </p:nvSpPr>
        <p:spPr>
          <a:xfrm>
            <a:off x="685800" y="1676401"/>
            <a:ext cx="6324600" cy="4571999"/>
          </a:xfrm>
        </p:spPr>
        <p:txBody>
          <a:bodyPr>
            <a:normAutofit/>
          </a:bodyPr>
          <a:lstStyle/>
          <a:p>
            <a:pPr marL="285750" indent="-285750" fontAlgn="base">
              <a:buFontTx/>
              <a:buChar char="-"/>
            </a:pPr>
            <a:r>
              <a:rPr lang="en-US" dirty="0"/>
              <a:t>injury to the nervous system: secondary to trauma, vascular, endocrinopathy, or infection </a:t>
            </a:r>
          </a:p>
          <a:p>
            <a:pPr marL="285750" indent="-285750" fontAlgn="base">
              <a:buFontTx/>
              <a:buChar char="-"/>
            </a:pPr>
            <a:r>
              <a:rPr lang="en-US" dirty="0"/>
              <a:t>Hyperalgesia and allodynia</a:t>
            </a:r>
          </a:p>
          <a:p>
            <a:pPr marL="285750" indent="-285750" fontAlgn="base">
              <a:buFontTx/>
              <a:buChar char="-"/>
            </a:pPr>
            <a:r>
              <a:rPr lang="en-US" dirty="0"/>
              <a:t>Damaged afferents apt to develop collateral sprouting in response to neurotrophic factors released by damaged tissues</a:t>
            </a:r>
          </a:p>
          <a:p>
            <a:pPr marL="285750" indent="-285750" fontAlgn="base">
              <a:buFontTx/>
              <a:buChar char="-"/>
            </a:pPr>
            <a:r>
              <a:rPr lang="en-US" dirty="0"/>
              <a:t>Aberrant collaterals can produce an abnormal perception of pain</a:t>
            </a:r>
          </a:p>
          <a:p>
            <a:pPr marL="285750" indent="-285750" fontAlgn="base">
              <a:buFontTx/>
              <a:buChar char="-"/>
            </a:pPr>
            <a:endParaRPr lang="en-US" dirty="0"/>
          </a:p>
          <a:p>
            <a:pPr marL="285750" indent="-285750" fontAlgn="base">
              <a:buFontTx/>
              <a:buChar char="-"/>
            </a:pPr>
            <a:r>
              <a:rPr lang="en-US" dirty="0"/>
              <a:t>Decreased number of </a:t>
            </a:r>
            <a:r>
              <a:rPr lang="en-US" dirty="0" err="1"/>
              <a:t>GABAr</a:t>
            </a:r>
            <a:r>
              <a:rPr lang="en-US" dirty="0"/>
              <a:t> </a:t>
            </a:r>
          </a:p>
          <a:p>
            <a:pPr marL="285750" indent="-285750" fontAlgn="base">
              <a:buFontTx/>
              <a:buChar char="-"/>
            </a:pPr>
            <a:r>
              <a:rPr lang="en-US" dirty="0"/>
              <a:t>Loss of opioid receptors </a:t>
            </a:r>
            <a:r>
              <a:rPr lang="en-US" dirty="0">
                <a:sym typeface="Wingdings" panose="05000000000000000000" pitchFamily="2" charset="2"/>
              </a:rPr>
              <a:t> lack of response</a:t>
            </a:r>
            <a:endParaRPr lang="en-US" dirty="0"/>
          </a:p>
          <a:p>
            <a:pPr marL="285750" indent="-285750" fontAlgn="base">
              <a:buFontTx/>
              <a:buChar char="-"/>
            </a:pPr>
            <a:r>
              <a:rPr lang="en-US" dirty="0"/>
              <a:t>Increased number of </a:t>
            </a:r>
            <a:r>
              <a:rPr lang="en-US" dirty="0" err="1"/>
              <a:t>CCKr</a:t>
            </a:r>
            <a:r>
              <a:rPr lang="en-US" dirty="0"/>
              <a:t> </a:t>
            </a:r>
            <a:r>
              <a:rPr lang="en-US" dirty="0">
                <a:sym typeface="Wingdings" panose="05000000000000000000" pitchFamily="2" charset="2"/>
              </a:rPr>
              <a:t> opioid antagonist</a:t>
            </a:r>
            <a:endParaRPr lang="en-US" dirty="0"/>
          </a:p>
          <a:p>
            <a:pPr fontAlgn="base"/>
            <a:endParaRPr lang="en-US" dirty="0"/>
          </a:p>
          <a:p>
            <a:pPr marL="285750" indent="-285750" fontAlgn="base">
              <a:buFontTx/>
              <a:buChar char="-"/>
            </a:pPr>
            <a:r>
              <a:rPr lang="en-US" dirty="0" err="1"/>
              <a:t>NMDAr</a:t>
            </a:r>
            <a:r>
              <a:rPr lang="en-US" dirty="0"/>
              <a:t> </a:t>
            </a:r>
            <a:r>
              <a:rPr lang="en-US" dirty="0">
                <a:sym typeface="Wingdings" panose="05000000000000000000" pitchFamily="2" charset="2"/>
              </a:rPr>
              <a:t></a:t>
            </a:r>
            <a:r>
              <a:rPr lang="en-US" dirty="0"/>
              <a:t> key part of spinal facilitation of pain</a:t>
            </a:r>
            <a:endParaRPr lang="es-AR" dirty="0"/>
          </a:p>
        </p:txBody>
      </p:sp>
      <p:pic>
        <p:nvPicPr>
          <p:cNvPr id="7170" name="Picture 2" descr="Image result for neuropathic pain">
            <a:extLst>
              <a:ext uri="{FF2B5EF4-FFF2-40B4-BE49-F238E27FC236}">
                <a16:creationId xmlns:a16="http://schemas.microsoft.com/office/drawing/2014/main" id="{4522E4AE-8CFD-40EC-82A2-B19B421203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976" b="11377"/>
          <a:stretch/>
        </p:blipFill>
        <p:spPr bwMode="auto">
          <a:xfrm>
            <a:off x="7564120" y="2362200"/>
            <a:ext cx="42418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80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7A42CB-DEDC-4A69-ADAA-9923ABF43C4C}"/>
              </a:ext>
            </a:extLst>
          </p:cNvPr>
          <p:cNvSpPr>
            <a:spLocks noGrp="1"/>
          </p:cNvSpPr>
          <p:nvPr>
            <p:ph type="body" sz="half" idx="2"/>
          </p:nvPr>
        </p:nvSpPr>
        <p:spPr>
          <a:xfrm>
            <a:off x="5867400" y="609600"/>
            <a:ext cx="6873240" cy="1066799"/>
          </a:xfrm>
        </p:spPr>
        <p:txBody>
          <a:bodyPr/>
          <a:lstStyle/>
          <a:p>
            <a:r>
              <a:rPr lang="en-US" sz="2400" dirty="0"/>
              <a:t>So why does pain matter? </a:t>
            </a:r>
            <a:br>
              <a:rPr lang="en-US" dirty="0"/>
            </a:br>
            <a:endParaRPr lang="es-AR" dirty="0"/>
          </a:p>
        </p:txBody>
      </p:sp>
      <p:pic>
        <p:nvPicPr>
          <p:cNvPr id="7" name="Picture 2">
            <a:extLst>
              <a:ext uri="{FF2B5EF4-FFF2-40B4-BE49-F238E27FC236}">
                <a16:creationId xmlns:a16="http://schemas.microsoft.com/office/drawing/2014/main" id="{A9479855-DE22-47DA-A4E4-738754D5AA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447800"/>
            <a:ext cx="640080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078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F1D9B-674E-4A53-92E0-2E4A1DF4C746}"/>
              </a:ext>
            </a:extLst>
          </p:cNvPr>
          <p:cNvSpPr>
            <a:spLocks noGrp="1"/>
          </p:cNvSpPr>
          <p:nvPr>
            <p:ph type="title"/>
          </p:nvPr>
        </p:nvSpPr>
        <p:spPr>
          <a:xfrm>
            <a:off x="685800" y="1143000"/>
            <a:ext cx="6873240" cy="1600200"/>
          </a:xfrm>
        </p:spPr>
        <p:txBody>
          <a:bodyPr/>
          <a:lstStyle/>
          <a:p>
            <a:r>
              <a:rPr lang="en-US" dirty="0"/>
              <a:t>Assessment of pain and pain scales</a:t>
            </a:r>
            <a:endParaRPr lang="es-AR" dirty="0"/>
          </a:p>
        </p:txBody>
      </p:sp>
      <p:sp>
        <p:nvSpPr>
          <p:cNvPr id="4" name="Text Placeholder 3">
            <a:extLst>
              <a:ext uri="{FF2B5EF4-FFF2-40B4-BE49-F238E27FC236}">
                <a16:creationId xmlns:a16="http://schemas.microsoft.com/office/drawing/2014/main" id="{8B548CB1-CBA4-402D-AA16-3CD34DD36C0D}"/>
              </a:ext>
            </a:extLst>
          </p:cNvPr>
          <p:cNvSpPr>
            <a:spLocks noGrp="1"/>
          </p:cNvSpPr>
          <p:nvPr>
            <p:ph type="body" sz="half" idx="2"/>
          </p:nvPr>
        </p:nvSpPr>
        <p:spPr/>
        <p:txBody>
          <a:bodyPr/>
          <a:lstStyle/>
          <a:p>
            <a:r>
              <a:rPr lang="en-US" dirty="0"/>
              <a:t>- Inherently difficult in vet patients</a:t>
            </a:r>
          </a:p>
          <a:p>
            <a:r>
              <a:rPr lang="es-AR" dirty="0"/>
              <a:t>- </a:t>
            </a:r>
            <a:r>
              <a:rPr lang="es-AR" dirty="0" err="1"/>
              <a:t>Confounded</a:t>
            </a:r>
            <a:r>
              <a:rPr lang="es-AR" dirty="0"/>
              <a:t> </a:t>
            </a:r>
            <a:r>
              <a:rPr lang="es-AR" dirty="0" err="1"/>
              <a:t>by</a:t>
            </a:r>
            <a:r>
              <a:rPr lang="es-AR" dirty="0"/>
              <a:t> stress/</a:t>
            </a:r>
            <a:r>
              <a:rPr lang="es-AR" dirty="0" err="1"/>
              <a:t>anxiety</a:t>
            </a:r>
            <a:endParaRPr lang="es-AR" dirty="0"/>
          </a:p>
          <a:p>
            <a:pPr marL="285750" indent="-285750">
              <a:buFontTx/>
              <a:buChar char="-"/>
            </a:pPr>
            <a:r>
              <a:rPr lang="en-US" dirty="0"/>
              <a:t>Physiologic changes not always reliable</a:t>
            </a:r>
          </a:p>
          <a:p>
            <a:endParaRPr lang="en-US" dirty="0"/>
          </a:p>
          <a:p>
            <a:r>
              <a:rPr lang="en-US" dirty="0"/>
              <a:t>- No single pain scoring system universally accepted/adopted</a:t>
            </a:r>
          </a:p>
          <a:p>
            <a:r>
              <a:rPr lang="en-US" dirty="0"/>
              <a:t>- Based on physiologic &amp; behavioral responses</a:t>
            </a:r>
          </a:p>
          <a:p>
            <a:r>
              <a:rPr lang="es-AR" dirty="0"/>
              <a:t>- </a:t>
            </a:r>
            <a:r>
              <a:rPr lang="es-AR" dirty="0" err="1"/>
              <a:t>Must</a:t>
            </a:r>
            <a:r>
              <a:rPr lang="es-AR" dirty="0"/>
              <a:t> </a:t>
            </a:r>
            <a:r>
              <a:rPr lang="es-AR" dirty="0" err="1"/>
              <a:t>recognize</a:t>
            </a:r>
            <a:r>
              <a:rPr lang="es-AR" dirty="0"/>
              <a:t> </a:t>
            </a:r>
            <a:r>
              <a:rPr lang="es-AR" dirty="0" err="1"/>
              <a:t>limitations</a:t>
            </a:r>
            <a:endParaRPr lang="es-AR" dirty="0"/>
          </a:p>
        </p:txBody>
      </p:sp>
      <p:pic>
        <p:nvPicPr>
          <p:cNvPr id="8194" name="Picture 2" descr="Image result for colorado pain scale">
            <a:extLst>
              <a:ext uri="{FF2B5EF4-FFF2-40B4-BE49-F238E27FC236}">
                <a16:creationId xmlns:a16="http://schemas.microsoft.com/office/drawing/2014/main" id="{FFA4E85A-1E88-4C39-8149-63465FCC9C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1874" y="948956"/>
            <a:ext cx="3714326" cy="496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642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38D09-D317-4B2D-8823-A71E8896828F}"/>
              </a:ext>
            </a:extLst>
          </p:cNvPr>
          <p:cNvSpPr>
            <a:spLocks noGrp="1"/>
          </p:cNvSpPr>
          <p:nvPr>
            <p:ph type="title"/>
          </p:nvPr>
        </p:nvSpPr>
        <p:spPr/>
        <p:txBody>
          <a:bodyPr/>
          <a:lstStyle/>
          <a:p>
            <a:r>
              <a:rPr lang="en-US" dirty="0"/>
              <a:t>Glasgow Composite Measure Pain Scale</a:t>
            </a:r>
            <a:endParaRPr lang="es-AR" dirty="0"/>
          </a:p>
        </p:txBody>
      </p:sp>
      <p:sp>
        <p:nvSpPr>
          <p:cNvPr id="4" name="Text Placeholder 3">
            <a:extLst>
              <a:ext uri="{FF2B5EF4-FFF2-40B4-BE49-F238E27FC236}">
                <a16:creationId xmlns:a16="http://schemas.microsoft.com/office/drawing/2014/main" id="{C8263529-FA63-4E4D-B519-A33FEF29D91F}"/>
              </a:ext>
            </a:extLst>
          </p:cNvPr>
          <p:cNvSpPr>
            <a:spLocks noGrp="1"/>
          </p:cNvSpPr>
          <p:nvPr>
            <p:ph type="body" sz="half" idx="2"/>
          </p:nvPr>
        </p:nvSpPr>
        <p:spPr/>
        <p:txBody>
          <a:bodyPr/>
          <a:lstStyle/>
          <a:p>
            <a:pPr marL="285750" indent="-285750">
              <a:buFontTx/>
              <a:buChar char="-"/>
            </a:pPr>
            <a:r>
              <a:rPr lang="en-US" dirty="0"/>
              <a:t>28 descriptor options within 7 behavioral categories</a:t>
            </a:r>
          </a:p>
          <a:p>
            <a:pPr marL="285750" indent="-285750">
              <a:buFontTx/>
              <a:buChar char="-"/>
            </a:pPr>
            <a:r>
              <a:rPr lang="en-US" dirty="0"/>
              <a:t>Within each category, the descriptors are ranked numerically </a:t>
            </a:r>
          </a:p>
          <a:p>
            <a:pPr marL="285750" indent="-285750">
              <a:buFontTx/>
              <a:buChar char="-"/>
            </a:pPr>
            <a:r>
              <a:rPr lang="en-US" dirty="0"/>
              <a:t>The pain score is the sum of the rank scores</a:t>
            </a:r>
            <a:endParaRPr lang="es-AR" dirty="0"/>
          </a:p>
        </p:txBody>
      </p:sp>
      <p:pic>
        <p:nvPicPr>
          <p:cNvPr id="9220" name="Picture 4" descr="Image result for glasgow pain scale veterinary">
            <a:extLst>
              <a:ext uri="{FF2B5EF4-FFF2-40B4-BE49-F238E27FC236}">
                <a16:creationId xmlns:a16="http://schemas.microsoft.com/office/drawing/2014/main" id="{3A191803-5084-4486-9915-A7F3616E973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0" y="990600"/>
            <a:ext cx="3633558"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988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643F35-F8E3-4CD4-906D-22CDF2C2DD63}"/>
              </a:ext>
            </a:extLst>
          </p:cNvPr>
          <p:cNvSpPr>
            <a:spLocks noGrp="1"/>
          </p:cNvSpPr>
          <p:nvPr>
            <p:ph type="body" idx="1"/>
          </p:nvPr>
        </p:nvSpPr>
        <p:spPr>
          <a:xfrm>
            <a:off x="1066800" y="914401"/>
            <a:ext cx="4191000" cy="609600"/>
          </a:xfrm>
        </p:spPr>
        <p:txBody>
          <a:bodyPr/>
          <a:lstStyle/>
          <a:p>
            <a:pPr algn="l"/>
            <a:r>
              <a:rPr lang="en-US" dirty="0"/>
              <a:t>Types of pain – True or False</a:t>
            </a:r>
            <a:endParaRPr lang="es-AR" dirty="0"/>
          </a:p>
        </p:txBody>
      </p:sp>
      <p:sp>
        <p:nvSpPr>
          <p:cNvPr id="5" name="TextBox 4">
            <a:extLst>
              <a:ext uri="{FF2B5EF4-FFF2-40B4-BE49-F238E27FC236}">
                <a16:creationId xmlns:a16="http://schemas.microsoft.com/office/drawing/2014/main" id="{240D1143-77DD-4F7C-AB2C-BB845A78D5DB}"/>
              </a:ext>
            </a:extLst>
          </p:cNvPr>
          <p:cNvSpPr txBox="1"/>
          <p:nvPr/>
        </p:nvSpPr>
        <p:spPr>
          <a:xfrm>
            <a:off x="1066800" y="1676400"/>
            <a:ext cx="7848600" cy="1015663"/>
          </a:xfrm>
          <a:prstGeom prst="rect">
            <a:avLst/>
          </a:prstGeom>
          <a:noFill/>
        </p:spPr>
        <p:txBody>
          <a:bodyPr wrap="square" rtlCol="0">
            <a:spAutoFit/>
          </a:bodyPr>
          <a:lstStyle/>
          <a:p>
            <a:r>
              <a:rPr lang="en-US" sz="2000" dirty="0"/>
              <a:t>- Chronic pain serves a biological function and it has been very well documented that it responds to opioids when combined with an NSAID</a:t>
            </a:r>
            <a:endParaRPr lang="es-AR" sz="2000" dirty="0"/>
          </a:p>
        </p:txBody>
      </p:sp>
      <p:sp>
        <p:nvSpPr>
          <p:cNvPr id="6" name="TextBox 5">
            <a:extLst>
              <a:ext uri="{FF2B5EF4-FFF2-40B4-BE49-F238E27FC236}">
                <a16:creationId xmlns:a16="http://schemas.microsoft.com/office/drawing/2014/main" id="{889F7434-110D-4022-84D5-FF1F96860C2C}"/>
              </a:ext>
            </a:extLst>
          </p:cNvPr>
          <p:cNvSpPr txBox="1"/>
          <p:nvPr/>
        </p:nvSpPr>
        <p:spPr>
          <a:xfrm>
            <a:off x="4581747" y="2286001"/>
            <a:ext cx="2362200" cy="461665"/>
          </a:xfrm>
          <a:prstGeom prst="rect">
            <a:avLst/>
          </a:prstGeom>
          <a:noFill/>
        </p:spPr>
        <p:txBody>
          <a:bodyPr wrap="square" rtlCol="0">
            <a:spAutoFit/>
          </a:bodyPr>
          <a:lstStyle/>
          <a:p>
            <a:r>
              <a:rPr lang="en-US" sz="2400" b="1" dirty="0">
                <a:highlight>
                  <a:srgbClr val="FF0000"/>
                </a:highlight>
              </a:rPr>
              <a:t>FALSE</a:t>
            </a:r>
            <a:endParaRPr lang="es-AR" sz="2400" b="1" dirty="0">
              <a:highlight>
                <a:srgbClr val="FF0000"/>
              </a:highlight>
            </a:endParaRPr>
          </a:p>
        </p:txBody>
      </p:sp>
    </p:spTree>
    <p:extLst>
      <p:ext uri="{BB962C8B-B14F-4D97-AF65-F5344CB8AC3E}">
        <p14:creationId xmlns:p14="http://schemas.microsoft.com/office/powerpoint/2010/main" val="168143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C77BF-53CA-4AEB-82A0-B550F5C320A7}"/>
              </a:ext>
            </a:extLst>
          </p:cNvPr>
          <p:cNvSpPr>
            <a:spLocks noGrp="1"/>
          </p:cNvSpPr>
          <p:nvPr>
            <p:ph type="title"/>
          </p:nvPr>
        </p:nvSpPr>
        <p:spPr>
          <a:xfrm>
            <a:off x="5791200" y="1772"/>
            <a:ext cx="6873240" cy="1600200"/>
          </a:xfrm>
        </p:spPr>
        <p:txBody>
          <a:bodyPr/>
          <a:lstStyle/>
          <a:p>
            <a:r>
              <a:rPr lang="en-US" dirty="0"/>
              <a:t>Now let’s do some drugs</a:t>
            </a:r>
            <a:endParaRPr lang="es-AR" dirty="0"/>
          </a:p>
        </p:txBody>
      </p:sp>
      <p:sp>
        <p:nvSpPr>
          <p:cNvPr id="4" name="Text Placeholder 3">
            <a:extLst>
              <a:ext uri="{FF2B5EF4-FFF2-40B4-BE49-F238E27FC236}">
                <a16:creationId xmlns:a16="http://schemas.microsoft.com/office/drawing/2014/main" id="{A1AAF0DF-487B-4B7F-B437-A615EDD63138}"/>
              </a:ext>
            </a:extLst>
          </p:cNvPr>
          <p:cNvSpPr>
            <a:spLocks noGrp="1"/>
          </p:cNvSpPr>
          <p:nvPr>
            <p:ph type="body" sz="half" idx="2"/>
          </p:nvPr>
        </p:nvSpPr>
        <p:spPr>
          <a:xfrm>
            <a:off x="685800" y="2209801"/>
            <a:ext cx="9753600" cy="533399"/>
          </a:xfrm>
        </p:spPr>
        <p:txBody>
          <a:bodyPr>
            <a:normAutofit/>
          </a:bodyPr>
          <a:lstStyle/>
          <a:p>
            <a:r>
              <a:rPr lang="en-US" sz="2400" dirty="0"/>
              <a:t>How do Opioids work?</a:t>
            </a:r>
            <a:endParaRPr lang="es-AR" sz="2400" dirty="0"/>
          </a:p>
        </p:txBody>
      </p:sp>
      <p:sp>
        <p:nvSpPr>
          <p:cNvPr id="8" name="TextBox 7">
            <a:extLst>
              <a:ext uri="{FF2B5EF4-FFF2-40B4-BE49-F238E27FC236}">
                <a16:creationId xmlns:a16="http://schemas.microsoft.com/office/drawing/2014/main" id="{AB6AB644-C994-4745-A84B-4E88FFBCA521}"/>
              </a:ext>
            </a:extLst>
          </p:cNvPr>
          <p:cNvSpPr txBox="1"/>
          <p:nvPr/>
        </p:nvSpPr>
        <p:spPr>
          <a:xfrm>
            <a:off x="664534" y="2895600"/>
            <a:ext cx="9089065" cy="923330"/>
          </a:xfrm>
          <a:prstGeom prst="rect">
            <a:avLst/>
          </a:prstGeom>
          <a:noFill/>
        </p:spPr>
        <p:txBody>
          <a:bodyPr wrap="square" rtlCol="0">
            <a:spAutoFit/>
          </a:bodyPr>
          <a:lstStyle/>
          <a:p>
            <a:r>
              <a:rPr lang="en-US" dirty="0"/>
              <a:t>by binding to receptors in the dorsal horn and meso-limbic system, they inhibit the pre-synaptic neurotransmitter release by polarizing the pre-synaptic membrane. They raise the pain threshold or decrease perception </a:t>
            </a:r>
            <a:endParaRPr lang="es-AR" dirty="0"/>
          </a:p>
        </p:txBody>
      </p:sp>
    </p:spTree>
    <p:extLst>
      <p:ext uri="{BB962C8B-B14F-4D97-AF65-F5344CB8AC3E}">
        <p14:creationId xmlns:p14="http://schemas.microsoft.com/office/powerpoint/2010/main" val="190847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2364-6FF0-4B71-BAC4-DE8F845378D3}"/>
              </a:ext>
            </a:extLst>
          </p:cNvPr>
          <p:cNvSpPr>
            <a:spLocks noGrp="1"/>
          </p:cNvSpPr>
          <p:nvPr>
            <p:ph type="title"/>
          </p:nvPr>
        </p:nvSpPr>
        <p:spPr>
          <a:xfrm>
            <a:off x="685800" y="533400"/>
            <a:ext cx="2743200" cy="1600200"/>
          </a:xfrm>
        </p:spPr>
        <p:txBody>
          <a:bodyPr/>
          <a:lstStyle/>
          <a:p>
            <a:r>
              <a:rPr lang="en-US" dirty="0"/>
              <a:t>Opioids</a:t>
            </a:r>
            <a:endParaRPr lang="es-AR" dirty="0"/>
          </a:p>
        </p:txBody>
      </p:sp>
      <p:sp>
        <p:nvSpPr>
          <p:cNvPr id="4" name="Text Placeholder 3">
            <a:extLst>
              <a:ext uri="{FF2B5EF4-FFF2-40B4-BE49-F238E27FC236}">
                <a16:creationId xmlns:a16="http://schemas.microsoft.com/office/drawing/2014/main" id="{356BBC05-169F-49EF-8BD7-0B6ADB51A395}"/>
              </a:ext>
            </a:extLst>
          </p:cNvPr>
          <p:cNvSpPr>
            <a:spLocks noGrp="1"/>
          </p:cNvSpPr>
          <p:nvPr>
            <p:ph type="body" sz="half" idx="2"/>
          </p:nvPr>
        </p:nvSpPr>
        <p:spPr>
          <a:xfrm>
            <a:off x="685800" y="2438400"/>
            <a:ext cx="6873240" cy="3094485"/>
          </a:xfrm>
        </p:spPr>
        <p:txBody>
          <a:bodyPr/>
          <a:lstStyle/>
          <a:p>
            <a:r>
              <a:rPr lang="en-US" sz="2400" dirty="0"/>
              <a:t>- Receptors throughout peripheral &amp; central NS</a:t>
            </a:r>
          </a:p>
          <a:p>
            <a:r>
              <a:rPr lang="en-US" sz="2400" dirty="0"/>
              <a:t>- Also GI, urinary tract, smooth muscle</a:t>
            </a:r>
          </a:p>
          <a:p>
            <a:r>
              <a:rPr lang="en-US" sz="2400" dirty="0"/>
              <a:t>- Act centrally to limit nociceptive input to CNS</a:t>
            </a:r>
          </a:p>
          <a:p>
            <a:endParaRPr lang="es-AR" dirty="0"/>
          </a:p>
        </p:txBody>
      </p:sp>
    </p:spTree>
    <p:extLst>
      <p:ext uri="{BB962C8B-B14F-4D97-AF65-F5344CB8AC3E}">
        <p14:creationId xmlns:p14="http://schemas.microsoft.com/office/powerpoint/2010/main" val="2483910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6">
            <a:extLst>
              <a:ext uri="{FF2B5EF4-FFF2-40B4-BE49-F238E27FC236}">
                <a16:creationId xmlns:a16="http://schemas.microsoft.com/office/drawing/2014/main" id="{52A00F5F-E0E6-4701-A18B-FCD2D2CE5987}"/>
              </a:ext>
            </a:extLst>
          </p:cNvPr>
          <p:cNvGraphicFramePr>
            <a:graphicFrameLocks noGrp="1"/>
          </p:cNvGraphicFramePr>
          <p:nvPr>
            <p:extLst>
              <p:ext uri="{D42A27DB-BD31-4B8C-83A1-F6EECF244321}">
                <p14:modId xmlns:p14="http://schemas.microsoft.com/office/powerpoint/2010/main" val="143460687"/>
              </p:ext>
            </p:extLst>
          </p:nvPr>
        </p:nvGraphicFramePr>
        <p:xfrm>
          <a:off x="2032000" y="1905000"/>
          <a:ext cx="8128000" cy="38608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350375966"/>
                    </a:ext>
                  </a:extLst>
                </a:gridCol>
                <a:gridCol w="4064000">
                  <a:extLst>
                    <a:ext uri="{9D8B030D-6E8A-4147-A177-3AD203B41FA5}">
                      <a16:colId xmlns:a16="http://schemas.microsoft.com/office/drawing/2014/main" val="2375776012"/>
                    </a:ext>
                  </a:extLst>
                </a:gridCol>
              </a:tblGrid>
              <a:tr h="965200">
                <a:tc>
                  <a:txBody>
                    <a:bodyPr/>
                    <a:lstStyle/>
                    <a:p>
                      <a:r>
                        <a:rPr lang="en-US" dirty="0"/>
                        <a:t>TYPE</a:t>
                      </a:r>
                      <a:endParaRPr lang="es-AR" dirty="0"/>
                    </a:p>
                  </a:txBody>
                  <a:tcPr/>
                </a:tc>
                <a:tc>
                  <a:txBody>
                    <a:bodyPr/>
                    <a:lstStyle/>
                    <a:p>
                      <a:r>
                        <a:rPr lang="en-US" dirty="0"/>
                        <a:t>EXAMPLE</a:t>
                      </a:r>
                      <a:endParaRPr lang="es-AR" dirty="0"/>
                    </a:p>
                  </a:txBody>
                  <a:tcPr/>
                </a:tc>
                <a:extLst>
                  <a:ext uri="{0D108BD9-81ED-4DB2-BD59-A6C34878D82A}">
                    <a16:rowId xmlns:a16="http://schemas.microsoft.com/office/drawing/2014/main" val="2598131818"/>
                  </a:ext>
                </a:extLst>
              </a:tr>
              <a:tr h="965200">
                <a:tc>
                  <a:txBody>
                    <a:bodyPr/>
                    <a:lstStyle/>
                    <a:p>
                      <a:r>
                        <a:rPr lang="en-US" dirty="0"/>
                        <a:t>Pure MU agonist</a:t>
                      </a:r>
                      <a:endParaRPr lang="es-AR" dirty="0"/>
                    </a:p>
                  </a:txBody>
                  <a:tcPr/>
                </a:tc>
                <a:tc>
                  <a:txBody>
                    <a:bodyPr/>
                    <a:lstStyle/>
                    <a:p>
                      <a:r>
                        <a:rPr lang="en-US" dirty="0"/>
                        <a:t>Morphine, hydromorphone, methadone, remifentanil, </a:t>
                      </a:r>
                      <a:r>
                        <a:rPr lang="en-US" dirty="0" err="1"/>
                        <a:t>oximorphone</a:t>
                      </a:r>
                      <a:endParaRPr lang="es-AR" dirty="0"/>
                    </a:p>
                  </a:txBody>
                  <a:tcPr/>
                </a:tc>
                <a:extLst>
                  <a:ext uri="{0D108BD9-81ED-4DB2-BD59-A6C34878D82A}">
                    <a16:rowId xmlns:a16="http://schemas.microsoft.com/office/drawing/2014/main" val="4055383536"/>
                  </a:ext>
                </a:extLst>
              </a:tr>
              <a:tr h="965200">
                <a:tc>
                  <a:txBody>
                    <a:bodyPr/>
                    <a:lstStyle/>
                    <a:p>
                      <a:r>
                        <a:rPr lang="en-US" dirty="0"/>
                        <a:t>Partial MU agonist</a:t>
                      </a:r>
                      <a:endParaRPr lang="es-AR" dirty="0"/>
                    </a:p>
                  </a:txBody>
                  <a:tcPr/>
                </a:tc>
                <a:tc>
                  <a:txBody>
                    <a:bodyPr/>
                    <a:lstStyle/>
                    <a:p>
                      <a:r>
                        <a:rPr lang="en-US" dirty="0"/>
                        <a:t>Buprenorphine</a:t>
                      </a:r>
                      <a:endParaRPr lang="es-AR" dirty="0"/>
                    </a:p>
                  </a:txBody>
                  <a:tcPr/>
                </a:tc>
                <a:extLst>
                  <a:ext uri="{0D108BD9-81ED-4DB2-BD59-A6C34878D82A}">
                    <a16:rowId xmlns:a16="http://schemas.microsoft.com/office/drawing/2014/main" val="3799126152"/>
                  </a:ext>
                </a:extLst>
              </a:tr>
              <a:tr h="965200">
                <a:tc>
                  <a:txBody>
                    <a:bodyPr/>
                    <a:lstStyle/>
                    <a:p>
                      <a:r>
                        <a:rPr lang="en-US" dirty="0"/>
                        <a:t>K Agonist- MU antagonist</a:t>
                      </a:r>
                      <a:endParaRPr lang="es-AR" dirty="0"/>
                    </a:p>
                  </a:txBody>
                  <a:tcPr/>
                </a:tc>
                <a:tc>
                  <a:txBody>
                    <a:bodyPr/>
                    <a:lstStyle/>
                    <a:p>
                      <a:r>
                        <a:rPr lang="en-US" dirty="0"/>
                        <a:t>Butorphanol</a:t>
                      </a:r>
                      <a:endParaRPr lang="es-AR" dirty="0"/>
                    </a:p>
                  </a:txBody>
                  <a:tcPr/>
                </a:tc>
                <a:extLst>
                  <a:ext uri="{0D108BD9-81ED-4DB2-BD59-A6C34878D82A}">
                    <a16:rowId xmlns:a16="http://schemas.microsoft.com/office/drawing/2014/main" val="4237254584"/>
                  </a:ext>
                </a:extLst>
              </a:tr>
            </a:tbl>
          </a:graphicData>
        </a:graphic>
      </p:graphicFrame>
    </p:spTree>
    <p:extLst>
      <p:ext uri="{BB962C8B-B14F-4D97-AF65-F5344CB8AC3E}">
        <p14:creationId xmlns:p14="http://schemas.microsoft.com/office/powerpoint/2010/main" val="2684716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28E26D-51B7-487A-A715-1B62B01AACC0}"/>
              </a:ext>
            </a:extLst>
          </p:cNvPr>
          <p:cNvSpPr>
            <a:spLocks noGrp="1"/>
          </p:cNvSpPr>
          <p:nvPr>
            <p:ph idx="1"/>
          </p:nvPr>
        </p:nvSpPr>
        <p:spPr>
          <a:xfrm>
            <a:off x="685800" y="1752600"/>
            <a:ext cx="10820400" cy="4024125"/>
          </a:xfrm>
        </p:spPr>
        <p:txBody>
          <a:bodyPr/>
          <a:lstStyle/>
          <a:p>
            <a:pPr marL="0" indent="0">
              <a:buNone/>
            </a:pPr>
            <a:r>
              <a:rPr lang="es-AR" dirty="0" err="1"/>
              <a:t>Advantages</a:t>
            </a:r>
            <a:endParaRPr lang="es-AR" dirty="0"/>
          </a:p>
          <a:p>
            <a:r>
              <a:rPr lang="es-AR" dirty="0" err="1"/>
              <a:t>Safe</a:t>
            </a:r>
            <a:r>
              <a:rPr lang="es-AR" dirty="0"/>
              <a:t> (</a:t>
            </a:r>
            <a:r>
              <a:rPr lang="es-AR" dirty="0" err="1"/>
              <a:t>minimal</a:t>
            </a:r>
            <a:r>
              <a:rPr lang="es-AR" dirty="0"/>
              <a:t> </a:t>
            </a:r>
            <a:r>
              <a:rPr lang="es-AR" dirty="0" err="1"/>
              <a:t>side</a:t>
            </a:r>
            <a:r>
              <a:rPr lang="es-AR" dirty="0"/>
              <a:t> </a:t>
            </a:r>
            <a:r>
              <a:rPr lang="es-AR" dirty="0" err="1"/>
              <a:t>effects</a:t>
            </a:r>
            <a:r>
              <a:rPr lang="es-AR" dirty="0"/>
              <a:t>)</a:t>
            </a:r>
          </a:p>
          <a:p>
            <a:r>
              <a:rPr lang="es-AR" dirty="0" err="1"/>
              <a:t>Efficacious</a:t>
            </a:r>
            <a:endParaRPr lang="es-AR" dirty="0"/>
          </a:p>
          <a:p>
            <a:r>
              <a:rPr lang="es-AR" dirty="0"/>
              <a:t>Rapid </a:t>
            </a:r>
            <a:r>
              <a:rPr lang="es-AR" dirty="0" err="1"/>
              <a:t>onset</a:t>
            </a:r>
            <a:r>
              <a:rPr lang="es-AR" dirty="0"/>
              <a:t> </a:t>
            </a:r>
            <a:r>
              <a:rPr lang="es-AR" dirty="0" err="1"/>
              <a:t>of</a:t>
            </a:r>
            <a:r>
              <a:rPr lang="es-AR" dirty="0"/>
              <a:t> </a:t>
            </a:r>
            <a:r>
              <a:rPr lang="es-AR" dirty="0" err="1"/>
              <a:t>action</a:t>
            </a:r>
            <a:endParaRPr lang="es-AR" dirty="0"/>
          </a:p>
          <a:p>
            <a:r>
              <a:rPr lang="es-AR" dirty="0"/>
              <a:t>Reversible</a:t>
            </a:r>
          </a:p>
          <a:p>
            <a:pPr marL="0" indent="0">
              <a:buNone/>
            </a:pPr>
            <a:r>
              <a:rPr lang="es-AR" dirty="0" err="1"/>
              <a:t>Metabolism</a:t>
            </a:r>
            <a:endParaRPr lang="es-AR" dirty="0"/>
          </a:p>
          <a:p>
            <a:r>
              <a:rPr lang="es-AR" dirty="0" err="1"/>
              <a:t>Hepatic</a:t>
            </a:r>
            <a:r>
              <a:rPr lang="es-AR" dirty="0"/>
              <a:t> </a:t>
            </a:r>
            <a:r>
              <a:rPr lang="es-AR" dirty="0" err="1"/>
              <a:t>conjunction</a:t>
            </a:r>
            <a:r>
              <a:rPr lang="es-AR" dirty="0"/>
              <a:t> + </a:t>
            </a:r>
            <a:r>
              <a:rPr lang="es-AR" dirty="0" err="1"/>
              <a:t>urine</a:t>
            </a:r>
            <a:r>
              <a:rPr lang="es-AR" dirty="0"/>
              <a:t> </a:t>
            </a:r>
            <a:r>
              <a:rPr lang="es-AR" dirty="0" err="1"/>
              <a:t>excretion</a:t>
            </a:r>
            <a:endParaRPr lang="es-AR" dirty="0"/>
          </a:p>
        </p:txBody>
      </p:sp>
    </p:spTree>
    <p:extLst>
      <p:ext uri="{BB962C8B-B14F-4D97-AF65-F5344CB8AC3E}">
        <p14:creationId xmlns:p14="http://schemas.microsoft.com/office/powerpoint/2010/main" val="23623703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413BBA-BBBA-4D5D-BBAF-6206830E3591}"/>
              </a:ext>
            </a:extLst>
          </p:cNvPr>
          <p:cNvSpPr txBox="1"/>
          <p:nvPr/>
        </p:nvSpPr>
        <p:spPr>
          <a:xfrm>
            <a:off x="838200" y="1524000"/>
            <a:ext cx="8839200" cy="5262979"/>
          </a:xfrm>
          <a:prstGeom prst="rect">
            <a:avLst/>
          </a:prstGeom>
          <a:noFill/>
        </p:spPr>
        <p:txBody>
          <a:bodyPr wrap="square" rtlCol="0">
            <a:spAutoFit/>
          </a:bodyPr>
          <a:lstStyle/>
          <a:p>
            <a:r>
              <a:rPr lang="es-AR" sz="2400" dirty="0"/>
              <a:t>Mu </a:t>
            </a:r>
            <a:r>
              <a:rPr lang="es-AR" sz="2400" dirty="0" err="1"/>
              <a:t>agonists</a:t>
            </a:r>
            <a:r>
              <a:rPr lang="es-AR" sz="2400" dirty="0"/>
              <a:t>:</a:t>
            </a:r>
          </a:p>
          <a:p>
            <a:endParaRPr lang="es-AR" sz="2400" dirty="0"/>
          </a:p>
          <a:p>
            <a:r>
              <a:rPr lang="es-AR" sz="2400" dirty="0" err="1"/>
              <a:t>Main</a:t>
            </a:r>
            <a:r>
              <a:rPr lang="es-AR" sz="2400" dirty="0"/>
              <a:t> </a:t>
            </a:r>
            <a:r>
              <a:rPr lang="es-AR" sz="2400" dirty="0" err="1"/>
              <a:t>side</a:t>
            </a:r>
            <a:r>
              <a:rPr lang="es-AR" sz="2400" dirty="0"/>
              <a:t> </a:t>
            </a:r>
            <a:r>
              <a:rPr lang="es-AR" sz="2400" dirty="0" err="1"/>
              <a:t>effects</a:t>
            </a:r>
            <a:endParaRPr lang="es-AR" sz="2400" dirty="0"/>
          </a:p>
          <a:p>
            <a:pPr marL="342900" indent="-342900">
              <a:buFontTx/>
              <a:buChar char="-"/>
            </a:pPr>
            <a:r>
              <a:rPr lang="en-US" sz="2400" dirty="0"/>
              <a:t>Preserve CV function (LV function, CO, BP)</a:t>
            </a:r>
          </a:p>
          <a:p>
            <a:pPr marL="342900" indent="-342900">
              <a:buFontTx/>
              <a:buChar char="-"/>
            </a:pPr>
            <a:r>
              <a:rPr lang="en-US" sz="2400" dirty="0"/>
              <a:t>Vagally-mediated bradycardia &amp; 2nd degree AV block</a:t>
            </a:r>
          </a:p>
          <a:p>
            <a:pPr marL="342900" indent="-342900">
              <a:buFontTx/>
              <a:buChar char="-"/>
            </a:pPr>
            <a:r>
              <a:rPr lang="es-AR" sz="2400" dirty="0" err="1"/>
              <a:t>Respiratory</a:t>
            </a:r>
            <a:r>
              <a:rPr lang="es-AR" sz="2400" dirty="0"/>
              <a:t> </a:t>
            </a:r>
            <a:r>
              <a:rPr lang="es-AR" sz="2400" dirty="0" err="1"/>
              <a:t>depression</a:t>
            </a:r>
            <a:endParaRPr lang="es-AR" sz="2400" dirty="0"/>
          </a:p>
          <a:p>
            <a:pPr marL="800100" lvl="1" indent="-342900">
              <a:buFontTx/>
              <a:buChar char="-"/>
            </a:pPr>
            <a:r>
              <a:rPr lang="es-AR" sz="2400" dirty="0"/>
              <a:t>response </a:t>
            </a:r>
            <a:r>
              <a:rPr lang="es-AR" sz="2400" dirty="0" err="1"/>
              <a:t>to</a:t>
            </a:r>
            <a:r>
              <a:rPr lang="es-AR" sz="2400" dirty="0"/>
              <a:t> CO2</a:t>
            </a:r>
          </a:p>
          <a:p>
            <a:pPr marL="800100" lvl="1" indent="-342900">
              <a:buFontTx/>
              <a:buChar char="-"/>
            </a:pPr>
            <a:r>
              <a:rPr lang="en-US" sz="2400" dirty="0"/>
              <a:t>Depresses pontine &amp; medullary respiratory centers</a:t>
            </a:r>
          </a:p>
          <a:p>
            <a:pPr lvl="1"/>
            <a:endParaRPr lang="en-US" sz="2400" dirty="0"/>
          </a:p>
          <a:p>
            <a:pPr lvl="1"/>
            <a:r>
              <a:rPr lang="en-US" sz="2400" dirty="0"/>
              <a:t>- </a:t>
            </a:r>
            <a:r>
              <a:rPr lang="es-AR" sz="2400" dirty="0" err="1"/>
              <a:t>Vomiting</a:t>
            </a:r>
            <a:r>
              <a:rPr lang="es-AR" sz="2400" dirty="0"/>
              <a:t>/nausea </a:t>
            </a:r>
            <a:r>
              <a:rPr lang="es-AR" sz="2400" dirty="0" err="1"/>
              <a:t>common</a:t>
            </a:r>
            <a:endParaRPr lang="es-AR" sz="2400" dirty="0"/>
          </a:p>
          <a:p>
            <a:pPr marL="342900" indent="-342900">
              <a:buFontTx/>
              <a:buChar char="-"/>
            </a:pPr>
            <a:r>
              <a:rPr lang="es-AR" sz="2400" dirty="0" err="1"/>
              <a:t>Morphine</a:t>
            </a:r>
            <a:r>
              <a:rPr lang="es-AR" sz="2400" dirty="0"/>
              <a:t> &gt; </a:t>
            </a:r>
            <a:r>
              <a:rPr lang="es-AR" sz="2400" dirty="0" err="1"/>
              <a:t>hydro</a:t>
            </a:r>
            <a:r>
              <a:rPr lang="es-AR" sz="2400" dirty="0"/>
              <a:t> &gt; </a:t>
            </a:r>
            <a:r>
              <a:rPr lang="es-AR" sz="2400" dirty="0" err="1"/>
              <a:t>oxy</a:t>
            </a:r>
            <a:r>
              <a:rPr lang="es-AR" sz="2400" dirty="0"/>
              <a:t> &gt; </a:t>
            </a:r>
            <a:r>
              <a:rPr lang="es-AR" sz="2400" dirty="0" err="1"/>
              <a:t>methadone</a:t>
            </a:r>
            <a:r>
              <a:rPr lang="es-AR" sz="2400" dirty="0"/>
              <a:t> &amp; </a:t>
            </a:r>
            <a:r>
              <a:rPr lang="es-AR" sz="2400" dirty="0" err="1"/>
              <a:t>fentanyl</a:t>
            </a:r>
            <a:endParaRPr lang="es-AR" sz="2400" dirty="0"/>
          </a:p>
          <a:p>
            <a:pPr marL="342900" indent="-342900">
              <a:buFontTx/>
              <a:buChar char="-"/>
            </a:pPr>
            <a:r>
              <a:rPr lang="es-AR" sz="2400" dirty="0" err="1"/>
              <a:t>decreased</a:t>
            </a:r>
            <a:r>
              <a:rPr lang="es-AR" sz="2400" dirty="0"/>
              <a:t> GI </a:t>
            </a:r>
            <a:r>
              <a:rPr lang="es-AR" sz="2400" dirty="0" err="1"/>
              <a:t>motility</a:t>
            </a:r>
            <a:endParaRPr lang="es-AR" sz="2400" dirty="0"/>
          </a:p>
          <a:p>
            <a:pPr marL="342900" indent="-342900">
              <a:buFontTx/>
              <a:buChar char="-"/>
            </a:pPr>
            <a:r>
              <a:rPr lang="es-AR" sz="2400" dirty="0" err="1"/>
              <a:t>Urine</a:t>
            </a:r>
            <a:r>
              <a:rPr lang="es-AR" sz="2400" dirty="0"/>
              <a:t> </a:t>
            </a:r>
            <a:r>
              <a:rPr lang="es-AR" sz="2400" dirty="0" err="1"/>
              <a:t>retention</a:t>
            </a:r>
            <a:endParaRPr lang="es-AR" sz="2400" dirty="0"/>
          </a:p>
          <a:p>
            <a:pPr marL="342900" indent="-342900">
              <a:buFontTx/>
              <a:buChar char="-"/>
            </a:pPr>
            <a:r>
              <a:rPr lang="es-AR" sz="2400" dirty="0" err="1"/>
              <a:t>Dysphoria</a:t>
            </a:r>
            <a:r>
              <a:rPr lang="es-AR" sz="2400" dirty="0"/>
              <a:t>, </a:t>
            </a:r>
            <a:r>
              <a:rPr lang="es-AR" sz="2400" dirty="0" err="1"/>
              <a:t>agitation</a:t>
            </a:r>
            <a:r>
              <a:rPr lang="es-AR" sz="2400" dirty="0"/>
              <a:t> (</a:t>
            </a:r>
            <a:r>
              <a:rPr lang="es-AR" sz="2400" dirty="0" err="1"/>
              <a:t>cats</a:t>
            </a:r>
            <a:r>
              <a:rPr lang="es-AR" sz="2400" dirty="0"/>
              <a:t>)</a:t>
            </a:r>
          </a:p>
        </p:txBody>
      </p:sp>
    </p:spTree>
    <p:extLst>
      <p:ext uri="{BB962C8B-B14F-4D97-AF65-F5344CB8AC3E}">
        <p14:creationId xmlns:p14="http://schemas.microsoft.com/office/powerpoint/2010/main" val="344159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FD396E-AD0F-40AC-9CA6-F099B8CC8AC6}"/>
              </a:ext>
            </a:extLst>
          </p:cNvPr>
          <p:cNvSpPr txBox="1"/>
          <p:nvPr/>
        </p:nvSpPr>
        <p:spPr>
          <a:xfrm>
            <a:off x="1447800" y="1295400"/>
            <a:ext cx="8305800" cy="4585871"/>
          </a:xfrm>
          <a:prstGeom prst="rect">
            <a:avLst/>
          </a:prstGeom>
          <a:noFill/>
        </p:spPr>
        <p:txBody>
          <a:bodyPr wrap="square" rtlCol="0">
            <a:spAutoFit/>
          </a:bodyPr>
          <a:lstStyle/>
          <a:p>
            <a:r>
              <a:rPr lang="es-AR" sz="2800" dirty="0" err="1"/>
              <a:t>Partial</a:t>
            </a:r>
            <a:r>
              <a:rPr lang="es-AR" sz="2800" dirty="0"/>
              <a:t> </a:t>
            </a:r>
            <a:r>
              <a:rPr lang="es-AR" sz="2800" dirty="0" err="1"/>
              <a:t>agonists</a:t>
            </a:r>
            <a:r>
              <a:rPr lang="es-AR" sz="2800" dirty="0"/>
              <a:t> </a:t>
            </a:r>
          </a:p>
          <a:p>
            <a:endParaRPr lang="es-AR" sz="2400" dirty="0"/>
          </a:p>
          <a:p>
            <a:r>
              <a:rPr lang="es-AR" sz="2400" dirty="0" err="1"/>
              <a:t>Buprenorphine</a:t>
            </a:r>
            <a:endParaRPr lang="es-AR" sz="2400" dirty="0"/>
          </a:p>
          <a:p>
            <a:r>
              <a:rPr lang="es-AR" sz="2400" dirty="0"/>
              <a:t>- </a:t>
            </a:r>
            <a:r>
              <a:rPr lang="es-AR" sz="2400" dirty="0" err="1"/>
              <a:t>Partial</a:t>
            </a:r>
            <a:r>
              <a:rPr lang="es-AR" sz="2400" dirty="0"/>
              <a:t> </a:t>
            </a:r>
            <a:r>
              <a:rPr lang="el-GR" sz="2400" dirty="0"/>
              <a:t>μ-</a:t>
            </a:r>
            <a:r>
              <a:rPr lang="es-AR" sz="2400" dirty="0" err="1"/>
              <a:t>agonist</a:t>
            </a:r>
            <a:endParaRPr lang="es-AR" sz="2400" dirty="0"/>
          </a:p>
          <a:p>
            <a:r>
              <a:rPr lang="es-AR" sz="2400" dirty="0"/>
              <a:t>- </a:t>
            </a:r>
            <a:r>
              <a:rPr lang="es-AR" sz="2400" dirty="0" err="1"/>
              <a:t>Ceiling</a:t>
            </a:r>
            <a:r>
              <a:rPr lang="es-AR" sz="2400" dirty="0"/>
              <a:t> </a:t>
            </a:r>
            <a:r>
              <a:rPr lang="es-AR" sz="2400" dirty="0" err="1"/>
              <a:t>effect</a:t>
            </a:r>
            <a:endParaRPr lang="es-AR" sz="2400" dirty="0"/>
          </a:p>
          <a:p>
            <a:r>
              <a:rPr lang="en-US" sz="2400" dirty="0"/>
              <a:t>- Excellent transmucosal absorption (cats), good (dogs)</a:t>
            </a:r>
          </a:p>
          <a:p>
            <a:r>
              <a:rPr lang="es-AR" sz="2400" dirty="0"/>
              <a:t>- </a:t>
            </a:r>
            <a:r>
              <a:rPr lang="es-AR" sz="2400" dirty="0" err="1"/>
              <a:t>Longer</a:t>
            </a:r>
            <a:r>
              <a:rPr lang="es-AR" sz="2400" dirty="0"/>
              <a:t> </a:t>
            </a:r>
            <a:r>
              <a:rPr lang="es-AR" sz="2400" dirty="0" err="1"/>
              <a:t>acting</a:t>
            </a:r>
            <a:r>
              <a:rPr lang="es-AR" sz="2400" dirty="0"/>
              <a:t> (6-8hr)</a:t>
            </a:r>
          </a:p>
          <a:p>
            <a:r>
              <a:rPr lang="en-US" sz="2400" dirty="0"/>
              <a:t>- Variable sedation, can get dysphoria</a:t>
            </a:r>
          </a:p>
          <a:p>
            <a:r>
              <a:rPr lang="en-US" sz="2400" dirty="0"/>
              <a:t>- Respiratory depression &amp; vomiting uncommon </a:t>
            </a:r>
            <a:r>
              <a:rPr lang="en-US" sz="2400" dirty="0">
                <a:sym typeface="Wingdings" panose="05000000000000000000" pitchFamily="2" charset="2"/>
              </a:rPr>
              <a:t></a:t>
            </a:r>
            <a:r>
              <a:rPr lang="en-US" sz="2400" dirty="0"/>
              <a:t> good for  increased ICP/IOP</a:t>
            </a:r>
          </a:p>
          <a:p>
            <a:r>
              <a:rPr lang="en-US" sz="2400" dirty="0"/>
              <a:t>- Difficult to reverse effects (10x naloxone dose)</a:t>
            </a:r>
            <a:endParaRPr lang="es-AR" sz="2400" dirty="0"/>
          </a:p>
        </p:txBody>
      </p:sp>
    </p:spTree>
    <p:extLst>
      <p:ext uri="{BB962C8B-B14F-4D97-AF65-F5344CB8AC3E}">
        <p14:creationId xmlns:p14="http://schemas.microsoft.com/office/powerpoint/2010/main" val="2925192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8BE8C3-4BAC-4AB3-A4A1-B4A277E7AA19}"/>
              </a:ext>
            </a:extLst>
          </p:cNvPr>
          <p:cNvSpPr txBox="1"/>
          <p:nvPr/>
        </p:nvSpPr>
        <p:spPr>
          <a:xfrm>
            <a:off x="2133600" y="1600200"/>
            <a:ext cx="8458200" cy="4524315"/>
          </a:xfrm>
          <a:prstGeom prst="rect">
            <a:avLst/>
          </a:prstGeom>
          <a:noFill/>
        </p:spPr>
        <p:txBody>
          <a:bodyPr wrap="square" rtlCol="0">
            <a:spAutoFit/>
          </a:bodyPr>
          <a:lstStyle/>
          <a:p>
            <a:r>
              <a:rPr lang="es-AR" sz="2400" dirty="0" err="1"/>
              <a:t>Butorphanol</a:t>
            </a:r>
            <a:endParaRPr lang="es-AR" sz="2400" dirty="0"/>
          </a:p>
          <a:p>
            <a:endParaRPr lang="es-AR" sz="2400" dirty="0"/>
          </a:p>
          <a:p>
            <a:r>
              <a:rPr lang="en-US" sz="2400" dirty="0"/>
              <a:t>- </a:t>
            </a:r>
            <a:r>
              <a:rPr lang="el-GR" sz="2400" dirty="0"/>
              <a:t>κ </a:t>
            </a:r>
            <a:r>
              <a:rPr lang="es-AR" sz="2400" dirty="0" err="1"/>
              <a:t>agonist</a:t>
            </a:r>
            <a:r>
              <a:rPr lang="es-AR" sz="2400" dirty="0"/>
              <a:t>, </a:t>
            </a:r>
            <a:r>
              <a:rPr lang="el-GR" sz="2400" dirty="0"/>
              <a:t>μ-</a:t>
            </a:r>
            <a:r>
              <a:rPr lang="es-AR" sz="2400" dirty="0" err="1"/>
              <a:t>antagonist</a:t>
            </a:r>
            <a:endParaRPr lang="es-AR" sz="2400" dirty="0"/>
          </a:p>
          <a:p>
            <a:r>
              <a:rPr lang="en-US" sz="2400" dirty="0"/>
              <a:t>- Useful for mild sedation, cough suppression, unstable patients</a:t>
            </a:r>
          </a:p>
          <a:p>
            <a:r>
              <a:rPr lang="en-US" sz="2400" dirty="0"/>
              <a:t>- (minimal systemic effects/ceiling effect)</a:t>
            </a:r>
          </a:p>
          <a:p>
            <a:r>
              <a:rPr lang="en-US" sz="2400" dirty="0"/>
              <a:t>- Respiratory depression </a:t>
            </a:r>
            <a:r>
              <a:rPr lang="en-US" sz="2400" dirty="0">
                <a:sym typeface="Wingdings" panose="05000000000000000000" pitchFamily="2" charset="2"/>
              </a:rPr>
              <a:t></a:t>
            </a:r>
            <a:r>
              <a:rPr lang="en-US" sz="2400" dirty="0"/>
              <a:t> less potential for increase ICP</a:t>
            </a:r>
          </a:p>
          <a:p>
            <a:r>
              <a:rPr lang="en-US" sz="2400" dirty="0"/>
              <a:t>- Less Vomiting &amp; effects on GI compared to full μ</a:t>
            </a:r>
          </a:p>
          <a:p>
            <a:r>
              <a:rPr lang="en-US" sz="2400" dirty="0"/>
              <a:t>- Minimal analgesia (some from κ)</a:t>
            </a:r>
          </a:p>
          <a:p>
            <a:r>
              <a:rPr lang="en-US" sz="2400" dirty="0"/>
              <a:t>- Partial reversal of μ-agonist opioids</a:t>
            </a:r>
          </a:p>
          <a:p>
            <a:r>
              <a:rPr lang="en-US" sz="2400" dirty="0"/>
              <a:t>	- Maintains weak analgesia/sedation due to κ agonist effects</a:t>
            </a:r>
            <a:endParaRPr lang="es-AR" sz="2400" dirty="0"/>
          </a:p>
        </p:txBody>
      </p:sp>
    </p:spTree>
    <p:extLst>
      <p:ext uri="{BB962C8B-B14F-4D97-AF65-F5344CB8AC3E}">
        <p14:creationId xmlns:p14="http://schemas.microsoft.com/office/powerpoint/2010/main" val="2405763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E6AD1F-0C5E-4A33-A56A-CCF555669C9B}"/>
              </a:ext>
            </a:extLst>
          </p:cNvPr>
          <p:cNvSpPr txBox="1"/>
          <p:nvPr/>
        </p:nvSpPr>
        <p:spPr>
          <a:xfrm>
            <a:off x="2362200" y="1905506"/>
            <a:ext cx="7162800" cy="3416320"/>
          </a:xfrm>
          <a:prstGeom prst="rect">
            <a:avLst/>
          </a:prstGeom>
          <a:noFill/>
        </p:spPr>
        <p:txBody>
          <a:bodyPr wrap="square" rtlCol="0">
            <a:spAutoFit/>
          </a:bodyPr>
          <a:lstStyle/>
          <a:p>
            <a:r>
              <a:rPr lang="es-AR" sz="2400" dirty="0" err="1"/>
              <a:t>Naloxone</a:t>
            </a:r>
            <a:endParaRPr lang="es-AR" sz="2400" dirty="0"/>
          </a:p>
          <a:p>
            <a:endParaRPr lang="es-AR" sz="2400" dirty="0"/>
          </a:p>
          <a:p>
            <a:r>
              <a:rPr lang="es-AR" sz="2400" dirty="0"/>
              <a:t>- </a:t>
            </a:r>
            <a:r>
              <a:rPr lang="es-AR" sz="2400" dirty="0" err="1"/>
              <a:t>Opioid</a:t>
            </a:r>
            <a:r>
              <a:rPr lang="es-AR" sz="2400" dirty="0"/>
              <a:t> </a:t>
            </a:r>
            <a:r>
              <a:rPr lang="es-AR" sz="2400" dirty="0" err="1"/>
              <a:t>antagonist</a:t>
            </a:r>
            <a:endParaRPr lang="es-AR" sz="2400" dirty="0"/>
          </a:p>
          <a:p>
            <a:r>
              <a:rPr lang="en-US" sz="2400" dirty="0"/>
              <a:t>- Competitively binds with high affinity to μ, κ, δ receptors</a:t>
            </a:r>
          </a:p>
          <a:p>
            <a:r>
              <a:rPr lang="en-US" sz="2400" dirty="0"/>
              <a:t>- Abrupt reversal of sedation, analgesia, respiratory depression</a:t>
            </a:r>
          </a:p>
          <a:p>
            <a:r>
              <a:rPr lang="es-AR" sz="2400" dirty="0"/>
              <a:t>- Short-</a:t>
            </a:r>
            <a:r>
              <a:rPr lang="es-AR" sz="2400" dirty="0" err="1"/>
              <a:t>acting</a:t>
            </a:r>
            <a:r>
              <a:rPr lang="es-AR" sz="2400" dirty="0"/>
              <a:t> (20-30 min)</a:t>
            </a:r>
          </a:p>
          <a:p>
            <a:r>
              <a:rPr lang="es-AR" sz="2400" dirty="0"/>
              <a:t>- Observe </a:t>
            </a:r>
            <a:r>
              <a:rPr lang="es-AR" sz="2400" dirty="0" err="1"/>
              <a:t>for</a:t>
            </a:r>
            <a:r>
              <a:rPr lang="es-AR" sz="2400" dirty="0"/>
              <a:t> </a:t>
            </a:r>
            <a:r>
              <a:rPr lang="es-AR" sz="2400" dirty="0" err="1"/>
              <a:t>re-narcotization</a:t>
            </a:r>
            <a:endParaRPr lang="es-AR" sz="2400" dirty="0"/>
          </a:p>
        </p:txBody>
      </p:sp>
    </p:spTree>
    <p:extLst>
      <p:ext uri="{BB962C8B-B14F-4D97-AF65-F5344CB8AC3E}">
        <p14:creationId xmlns:p14="http://schemas.microsoft.com/office/powerpoint/2010/main" val="1701847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B77D2E-76A8-45DB-933E-580DFD579788}"/>
              </a:ext>
            </a:extLst>
          </p:cNvPr>
          <p:cNvSpPr txBox="1"/>
          <p:nvPr/>
        </p:nvSpPr>
        <p:spPr>
          <a:xfrm>
            <a:off x="1753190" y="1371600"/>
            <a:ext cx="8305800" cy="3785652"/>
          </a:xfrm>
          <a:prstGeom prst="rect">
            <a:avLst/>
          </a:prstGeom>
          <a:noFill/>
        </p:spPr>
        <p:txBody>
          <a:bodyPr wrap="square" rtlCol="0">
            <a:spAutoFit/>
          </a:bodyPr>
          <a:lstStyle/>
          <a:p>
            <a:r>
              <a:rPr lang="es-AR" sz="2400" dirty="0" err="1"/>
              <a:t>Opiod</a:t>
            </a:r>
            <a:r>
              <a:rPr lang="es-AR" sz="2400" dirty="0"/>
              <a:t> </a:t>
            </a:r>
            <a:r>
              <a:rPr lang="es-AR" sz="2400" dirty="0" err="1"/>
              <a:t>related</a:t>
            </a:r>
            <a:endParaRPr lang="es-AR" sz="2400" dirty="0"/>
          </a:p>
          <a:p>
            <a:endParaRPr lang="es-AR" sz="2400" dirty="0"/>
          </a:p>
          <a:p>
            <a:r>
              <a:rPr lang="es-AR" sz="2400" dirty="0"/>
              <a:t>Tramadol</a:t>
            </a:r>
          </a:p>
          <a:p>
            <a:endParaRPr lang="es-AR" sz="2400" dirty="0"/>
          </a:p>
          <a:p>
            <a:r>
              <a:rPr lang="es-AR" sz="2400" dirty="0"/>
              <a:t>- </a:t>
            </a:r>
            <a:r>
              <a:rPr lang="es-AR" sz="2400" dirty="0" err="1"/>
              <a:t>Slight</a:t>
            </a:r>
            <a:r>
              <a:rPr lang="es-AR" sz="2400" dirty="0"/>
              <a:t> </a:t>
            </a:r>
            <a:r>
              <a:rPr lang="el-GR" sz="2400" dirty="0"/>
              <a:t>μ-</a:t>
            </a:r>
            <a:r>
              <a:rPr lang="es-AR" sz="2400" dirty="0"/>
              <a:t>receptor </a:t>
            </a:r>
            <a:r>
              <a:rPr lang="es-AR" sz="2400" dirty="0" err="1"/>
              <a:t>binding</a:t>
            </a:r>
            <a:r>
              <a:rPr lang="es-AR" sz="2400" dirty="0"/>
              <a:t> </a:t>
            </a:r>
            <a:r>
              <a:rPr lang="es-AR" sz="2400" dirty="0" err="1"/>
              <a:t>activity</a:t>
            </a:r>
            <a:endParaRPr lang="es-AR" sz="2400" dirty="0"/>
          </a:p>
          <a:p>
            <a:r>
              <a:rPr lang="en-US" sz="2400" dirty="0"/>
              <a:t>- Analgesia attributed more to inhibition of serotonin &amp; norepinephrine </a:t>
            </a:r>
            <a:r>
              <a:rPr lang="es-AR" sz="2400" dirty="0" err="1"/>
              <a:t>reuptake</a:t>
            </a:r>
            <a:endParaRPr lang="es-AR" sz="2400" dirty="0"/>
          </a:p>
          <a:p>
            <a:r>
              <a:rPr lang="es-AR" sz="2400" dirty="0"/>
              <a:t>- </a:t>
            </a:r>
            <a:r>
              <a:rPr lang="es-AR" sz="2400" dirty="0" err="1"/>
              <a:t>Mild</a:t>
            </a:r>
            <a:r>
              <a:rPr lang="es-AR" sz="2400" dirty="0"/>
              <a:t> </a:t>
            </a:r>
            <a:r>
              <a:rPr lang="es-AR" sz="2400" dirty="0" err="1"/>
              <a:t>analgesic</a:t>
            </a:r>
            <a:endParaRPr lang="es-AR" sz="2400" dirty="0"/>
          </a:p>
          <a:p>
            <a:r>
              <a:rPr lang="en-US" sz="2400" dirty="0"/>
              <a:t>- Most useful as adjunctive with NSAIDs</a:t>
            </a:r>
          </a:p>
          <a:p>
            <a:r>
              <a:rPr lang="en-US" sz="2400" dirty="0"/>
              <a:t>- Side effects: mild sedation, constipation</a:t>
            </a:r>
            <a:endParaRPr lang="es-AR" sz="2400" dirty="0"/>
          </a:p>
        </p:txBody>
      </p:sp>
      <p:pic>
        <p:nvPicPr>
          <p:cNvPr id="4" name="Picture 3">
            <a:extLst>
              <a:ext uri="{FF2B5EF4-FFF2-40B4-BE49-F238E27FC236}">
                <a16:creationId xmlns:a16="http://schemas.microsoft.com/office/drawing/2014/main" id="{B1B0B215-EA51-4018-B14F-601369F55170}"/>
              </a:ext>
            </a:extLst>
          </p:cNvPr>
          <p:cNvPicPr>
            <a:picLocks noChangeAspect="1"/>
          </p:cNvPicPr>
          <p:nvPr/>
        </p:nvPicPr>
        <p:blipFill rotWithShape="1">
          <a:blip r:embed="rId2"/>
          <a:srcRect l="14375" t="73333" r="34375" b="13334"/>
          <a:stretch/>
        </p:blipFill>
        <p:spPr>
          <a:xfrm>
            <a:off x="1753780" y="5413744"/>
            <a:ext cx="8331200" cy="1219200"/>
          </a:xfrm>
          <a:prstGeom prst="rect">
            <a:avLst/>
          </a:prstGeom>
        </p:spPr>
      </p:pic>
    </p:spTree>
    <p:extLst>
      <p:ext uri="{BB962C8B-B14F-4D97-AF65-F5344CB8AC3E}">
        <p14:creationId xmlns:p14="http://schemas.microsoft.com/office/powerpoint/2010/main" val="372898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B434EA-8E64-452C-B40B-6757B3C8661E}"/>
              </a:ext>
            </a:extLst>
          </p:cNvPr>
          <p:cNvSpPr txBox="1"/>
          <p:nvPr/>
        </p:nvSpPr>
        <p:spPr>
          <a:xfrm>
            <a:off x="1066800" y="1447800"/>
            <a:ext cx="7086600" cy="369332"/>
          </a:xfrm>
          <a:prstGeom prst="rect">
            <a:avLst/>
          </a:prstGeom>
          <a:noFill/>
        </p:spPr>
        <p:txBody>
          <a:bodyPr wrap="square" rtlCol="0">
            <a:spAutoFit/>
          </a:bodyPr>
          <a:lstStyle/>
          <a:p>
            <a:r>
              <a:rPr lang="en-US" dirty="0"/>
              <a:t>How do NSAIDS work?</a:t>
            </a:r>
            <a:endParaRPr lang="es-AR" dirty="0"/>
          </a:p>
        </p:txBody>
      </p:sp>
      <p:sp>
        <p:nvSpPr>
          <p:cNvPr id="3" name="TextBox 2">
            <a:extLst>
              <a:ext uri="{FF2B5EF4-FFF2-40B4-BE49-F238E27FC236}">
                <a16:creationId xmlns:a16="http://schemas.microsoft.com/office/drawing/2014/main" id="{E81F7E2C-3453-48A6-993E-7B467CF75BD7}"/>
              </a:ext>
            </a:extLst>
          </p:cNvPr>
          <p:cNvSpPr txBox="1"/>
          <p:nvPr/>
        </p:nvSpPr>
        <p:spPr>
          <a:xfrm>
            <a:off x="1040219" y="1906368"/>
            <a:ext cx="9448800" cy="830997"/>
          </a:xfrm>
          <a:prstGeom prst="rect">
            <a:avLst/>
          </a:prstGeom>
          <a:noFill/>
        </p:spPr>
        <p:txBody>
          <a:bodyPr wrap="square" rtlCol="0">
            <a:spAutoFit/>
          </a:bodyPr>
          <a:lstStyle/>
          <a:p>
            <a:r>
              <a:rPr lang="en-US" sz="2400" dirty="0"/>
              <a:t>inhibition of the COX1 and COX2 therefore inhibiting the transformation of AQ acid into PG and LT</a:t>
            </a:r>
            <a:endParaRPr lang="es-AR" sz="2400" dirty="0"/>
          </a:p>
        </p:txBody>
      </p:sp>
      <p:pic>
        <p:nvPicPr>
          <p:cNvPr id="14338" name="Picture 2" descr="Image result for cox 1 and cox 2 nsaids">
            <a:extLst>
              <a:ext uri="{FF2B5EF4-FFF2-40B4-BE49-F238E27FC236}">
                <a16:creationId xmlns:a16="http://schemas.microsoft.com/office/drawing/2014/main" id="{89EB30F4-666D-4A42-861A-CADF95BAB7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3124200"/>
            <a:ext cx="4163170" cy="2757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14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0" y="670322"/>
            <a:ext cx="4038600" cy="1295400"/>
          </a:xfrm>
        </p:spPr>
        <p:txBody>
          <a:bodyPr/>
          <a:lstStyle/>
          <a:p>
            <a:pPr algn="l"/>
            <a:r>
              <a:rPr lang="en-US" b="1" dirty="0"/>
              <a:t>Types of Pain</a:t>
            </a:r>
          </a:p>
        </p:txBody>
      </p:sp>
      <p:sp>
        <p:nvSpPr>
          <p:cNvPr id="4" name="Text Placeholder 3"/>
          <p:cNvSpPr>
            <a:spLocks noGrp="1"/>
          </p:cNvSpPr>
          <p:nvPr>
            <p:ph type="body" idx="1"/>
          </p:nvPr>
        </p:nvSpPr>
        <p:spPr>
          <a:xfrm>
            <a:off x="761994" y="1447800"/>
            <a:ext cx="4586478" cy="632222"/>
          </a:xfrm>
        </p:spPr>
        <p:txBody>
          <a:bodyPr/>
          <a:lstStyle/>
          <a:p>
            <a:pPr algn="ctr"/>
            <a:r>
              <a:rPr lang="en-US" dirty="0"/>
              <a:t>Acute</a:t>
            </a:r>
          </a:p>
        </p:txBody>
      </p:sp>
      <p:sp>
        <p:nvSpPr>
          <p:cNvPr id="3" name="Content Placeholder 2"/>
          <p:cNvSpPr>
            <a:spLocks noGrp="1"/>
          </p:cNvSpPr>
          <p:nvPr>
            <p:ph sz="half" idx="2"/>
          </p:nvPr>
        </p:nvSpPr>
        <p:spPr>
          <a:xfrm>
            <a:off x="1446021" y="2209800"/>
            <a:ext cx="4586478" cy="3810000"/>
          </a:xfrm>
        </p:spPr>
        <p:txBody>
          <a:bodyPr>
            <a:normAutofit fontScale="25000" lnSpcReduction="20000"/>
          </a:bodyPr>
          <a:lstStyle/>
          <a:p>
            <a:pPr fontAlgn="base"/>
            <a:r>
              <a:rPr lang="en-US" sz="9200" dirty="0"/>
              <a:t>result of a traumatic, surgical, or infectious event </a:t>
            </a:r>
          </a:p>
          <a:p>
            <a:pPr fontAlgn="base"/>
            <a:r>
              <a:rPr lang="en-US" sz="9200" dirty="0"/>
              <a:t>begins abruptly and is relatively brief</a:t>
            </a:r>
          </a:p>
          <a:p>
            <a:pPr fontAlgn="base"/>
            <a:r>
              <a:rPr lang="en-US" sz="9200" dirty="0"/>
              <a:t>generally alleviated by analgesic drugs</a:t>
            </a:r>
          </a:p>
          <a:p>
            <a:pPr fontAlgn="base"/>
            <a:r>
              <a:rPr lang="en-US" sz="9200" dirty="0"/>
              <a:t>has a biological function (serves as a warning) </a:t>
            </a:r>
          </a:p>
          <a:p>
            <a:pPr fontAlgn="base"/>
            <a:r>
              <a:rPr lang="en-US" sz="9200" dirty="0"/>
              <a:t>symptom of disease</a:t>
            </a:r>
          </a:p>
          <a:p>
            <a:pPr marL="0" indent="0" algn="ctr">
              <a:buNone/>
            </a:pPr>
            <a:endParaRPr lang="en-US" dirty="0"/>
          </a:p>
        </p:txBody>
      </p:sp>
      <p:sp>
        <p:nvSpPr>
          <p:cNvPr id="5" name="Text Placeholder 4"/>
          <p:cNvSpPr>
            <a:spLocks noGrp="1"/>
          </p:cNvSpPr>
          <p:nvPr>
            <p:ph type="body" sz="quarter" idx="3"/>
          </p:nvPr>
        </p:nvSpPr>
        <p:spPr>
          <a:xfrm>
            <a:off x="6159502" y="1537137"/>
            <a:ext cx="4595848" cy="632221"/>
          </a:xfrm>
        </p:spPr>
        <p:txBody>
          <a:bodyPr/>
          <a:lstStyle/>
          <a:p>
            <a:pPr algn="ctr"/>
            <a:r>
              <a:rPr lang="en-US" dirty="0"/>
              <a:t>Chronic</a:t>
            </a:r>
          </a:p>
        </p:txBody>
      </p:sp>
      <p:sp>
        <p:nvSpPr>
          <p:cNvPr id="6" name="Content Placeholder 5"/>
          <p:cNvSpPr>
            <a:spLocks noGrp="1"/>
          </p:cNvSpPr>
          <p:nvPr>
            <p:ph sz="quarter" idx="4"/>
          </p:nvPr>
        </p:nvSpPr>
        <p:spPr>
          <a:xfrm>
            <a:off x="6159502" y="2197100"/>
            <a:ext cx="5118098" cy="4279900"/>
          </a:xfrm>
        </p:spPr>
        <p:txBody>
          <a:bodyPr>
            <a:normAutofit fontScale="25000" lnSpcReduction="20000"/>
          </a:bodyPr>
          <a:lstStyle/>
          <a:p>
            <a:pPr fontAlgn="base"/>
            <a:r>
              <a:rPr lang="en-US" sz="9200" dirty="0"/>
              <a:t>persists beyond the usual course of an acute disease </a:t>
            </a:r>
          </a:p>
          <a:p>
            <a:pPr fontAlgn="base"/>
            <a:r>
              <a:rPr lang="en-US" sz="9200" dirty="0"/>
              <a:t>associated with a chronic pathological process </a:t>
            </a:r>
          </a:p>
          <a:p>
            <a:pPr fontAlgn="base"/>
            <a:r>
              <a:rPr lang="en-US" sz="9200" dirty="0"/>
              <a:t>seldom permanently alleviated by analgesics, but may respond to a combination</a:t>
            </a:r>
          </a:p>
          <a:p>
            <a:pPr fontAlgn="base"/>
            <a:r>
              <a:rPr lang="en-US" sz="9200" dirty="0"/>
              <a:t>It’s a disease itself</a:t>
            </a:r>
          </a:p>
          <a:p>
            <a:pPr fontAlgn="base"/>
            <a:r>
              <a:rPr lang="en-US" sz="9200" dirty="0"/>
              <a:t>No biological f(x) </a:t>
            </a:r>
          </a:p>
          <a:p>
            <a:pPr fontAlgn="base"/>
            <a:r>
              <a:rPr lang="en-US" sz="9200" dirty="0"/>
              <a:t>imposes severe detrimental stresses</a:t>
            </a:r>
          </a:p>
          <a:p>
            <a:endParaRPr lang="en-US" dirty="0"/>
          </a:p>
        </p:txBody>
      </p:sp>
    </p:spTree>
    <p:extLst>
      <p:ext uri="{BB962C8B-B14F-4D97-AF65-F5344CB8AC3E}">
        <p14:creationId xmlns:p14="http://schemas.microsoft.com/office/powerpoint/2010/main" val="297116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build="p"/>
      <p:bldP spid="5" grpId="0" build="p"/>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86142D-D1CD-457A-9011-0BF559B04ACB}"/>
              </a:ext>
            </a:extLst>
          </p:cNvPr>
          <p:cNvSpPr txBox="1"/>
          <p:nvPr/>
        </p:nvSpPr>
        <p:spPr>
          <a:xfrm>
            <a:off x="1524000" y="1219200"/>
            <a:ext cx="7696200" cy="3231654"/>
          </a:xfrm>
          <a:prstGeom prst="rect">
            <a:avLst/>
          </a:prstGeom>
          <a:noFill/>
        </p:spPr>
        <p:txBody>
          <a:bodyPr wrap="square" rtlCol="0">
            <a:spAutoFit/>
          </a:bodyPr>
          <a:lstStyle/>
          <a:p>
            <a:r>
              <a:rPr lang="es-AR" b="1" dirty="0"/>
              <a:t>NSAIDS</a:t>
            </a:r>
          </a:p>
          <a:p>
            <a:endParaRPr lang="es-AR" dirty="0"/>
          </a:p>
          <a:p>
            <a:r>
              <a:rPr lang="es-AR" sz="2400" dirty="0"/>
              <a:t>MOA</a:t>
            </a:r>
          </a:p>
          <a:p>
            <a:r>
              <a:rPr lang="en-US" sz="2400" dirty="0"/>
              <a:t>- Inhibition of COX </a:t>
            </a:r>
            <a:r>
              <a:rPr lang="en-US" sz="2400" dirty="0">
                <a:sym typeface="Wingdings" panose="05000000000000000000" pitchFamily="2" charset="2"/>
              </a:rPr>
              <a:t> </a:t>
            </a:r>
            <a:r>
              <a:rPr lang="en-US" sz="2400" dirty="0"/>
              <a:t>analgesic, anti-inflammatory, antipyretic activity</a:t>
            </a:r>
          </a:p>
          <a:p>
            <a:r>
              <a:rPr lang="en-US" sz="2400" dirty="0"/>
              <a:t>- Drugs have variable COX-1/COX-2 selectivity</a:t>
            </a:r>
          </a:p>
          <a:p>
            <a:r>
              <a:rPr lang="en-US" sz="2400" dirty="0"/>
              <a:t>- COX-1: basal prostaglandin production for homeostatic processes</a:t>
            </a:r>
          </a:p>
          <a:p>
            <a:r>
              <a:rPr lang="en-US" sz="2400" dirty="0"/>
              <a:t>- COX-2: at sites of inflammation</a:t>
            </a:r>
            <a:endParaRPr lang="es-AR" sz="2400" dirty="0"/>
          </a:p>
        </p:txBody>
      </p:sp>
      <p:pic>
        <p:nvPicPr>
          <p:cNvPr id="10242" name="Picture 2" descr="Image result for cox1 and cox2">
            <a:extLst>
              <a:ext uri="{FF2B5EF4-FFF2-40B4-BE49-F238E27FC236}">
                <a16:creationId xmlns:a16="http://schemas.microsoft.com/office/drawing/2014/main" id="{7C910AFC-9A5F-4763-A1EB-1750224D23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3657600"/>
            <a:ext cx="3854302" cy="3022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1737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4E7CA5-899A-4B77-85B9-2A96B115733A}"/>
              </a:ext>
            </a:extLst>
          </p:cNvPr>
          <p:cNvSpPr txBox="1"/>
          <p:nvPr/>
        </p:nvSpPr>
        <p:spPr>
          <a:xfrm>
            <a:off x="1447800" y="1219200"/>
            <a:ext cx="9144000" cy="4524315"/>
          </a:xfrm>
          <a:prstGeom prst="rect">
            <a:avLst/>
          </a:prstGeom>
          <a:noFill/>
        </p:spPr>
        <p:txBody>
          <a:bodyPr wrap="square" rtlCol="0">
            <a:spAutoFit/>
          </a:bodyPr>
          <a:lstStyle/>
          <a:p>
            <a:r>
              <a:rPr lang="es-AR" sz="2400" dirty="0" err="1"/>
              <a:t>Side</a:t>
            </a:r>
            <a:r>
              <a:rPr lang="es-AR" sz="2400" dirty="0"/>
              <a:t> </a:t>
            </a:r>
            <a:r>
              <a:rPr lang="es-AR" sz="2400" dirty="0" err="1"/>
              <a:t>effects</a:t>
            </a:r>
            <a:endParaRPr lang="es-AR" sz="2400" dirty="0"/>
          </a:p>
          <a:p>
            <a:r>
              <a:rPr lang="es-AR" sz="2400" dirty="0"/>
              <a:t>- GI </a:t>
            </a:r>
            <a:r>
              <a:rPr lang="es-AR" sz="2400" dirty="0" err="1"/>
              <a:t>ulceration</a:t>
            </a:r>
            <a:endParaRPr lang="es-AR" sz="2400" dirty="0"/>
          </a:p>
          <a:p>
            <a:r>
              <a:rPr lang="es-AR" sz="2400" dirty="0"/>
              <a:t>- </a:t>
            </a:r>
            <a:r>
              <a:rPr lang="es-AR" sz="2400" dirty="0" err="1"/>
              <a:t>Kidney</a:t>
            </a:r>
            <a:r>
              <a:rPr lang="es-AR" sz="2400" dirty="0"/>
              <a:t> </a:t>
            </a:r>
            <a:r>
              <a:rPr lang="es-AR" sz="2400" dirty="0" err="1"/>
              <a:t>injury</a:t>
            </a:r>
            <a:endParaRPr lang="es-AR" sz="2400" dirty="0"/>
          </a:p>
          <a:p>
            <a:r>
              <a:rPr lang="es-AR" sz="2400" dirty="0"/>
              <a:t>- </a:t>
            </a:r>
            <a:r>
              <a:rPr lang="es-AR" sz="2400" dirty="0" err="1"/>
              <a:t>Hepatocellular</a:t>
            </a:r>
            <a:r>
              <a:rPr lang="es-AR" sz="2400" dirty="0"/>
              <a:t> </a:t>
            </a:r>
            <a:r>
              <a:rPr lang="es-AR" sz="2400" dirty="0" err="1"/>
              <a:t>injury</a:t>
            </a:r>
            <a:r>
              <a:rPr lang="es-AR" sz="2400" dirty="0"/>
              <a:t> (</a:t>
            </a:r>
            <a:r>
              <a:rPr lang="es-AR" sz="2400" dirty="0" err="1"/>
              <a:t>rarely</a:t>
            </a:r>
            <a:r>
              <a:rPr lang="es-AR" sz="2400" dirty="0"/>
              <a:t>)</a:t>
            </a:r>
          </a:p>
          <a:p>
            <a:endParaRPr lang="es-AR" sz="2400" dirty="0"/>
          </a:p>
          <a:p>
            <a:r>
              <a:rPr lang="es-AR" sz="2400" dirty="0" err="1"/>
              <a:t>Contraindications</a:t>
            </a:r>
            <a:endParaRPr lang="es-AR" sz="2400" dirty="0"/>
          </a:p>
          <a:p>
            <a:pPr marL="285750" indent="-285750">
              <a:buFontTx/>
              <a:buChar char="-"/>
            </a:pPr>
            <a:r>
              <a:rPr lang="es-AR" sz="2400" dirty="0" err="1"/>
              <a:t>Hypotension</a:t>
            </a:r>
            <a:endParaRPr lang="es-AR" sz="2400" dirty="0"/>
          </a:p>
          <a:p>
            <a:pPr marL="285750" indent="-285750">
              <a:buFontTx/>
              <a:buChar char="-"/>
            </a:pPr>
            <a:r>
              <a:rPr lang="es-AR" sz="2400" dirty="0" err="1"/>
              <a:t>Hypovolemia</a:t>
            </a:r>
            <a:endParaRPr lang="es-AR" sz="2400" dirty="0"/>
          </a:p>
          <a:p>
            <a:pPr marL="285750" indent="-285750">
              <a:buFontTx/>
              <a:buChar char="-"/>
            </a:pPr>
            <a:r>
              <a:rPr lang="es-AR" sz="2400" dirty="0" err="1"/>
              <a:t>Pre-existing</a:t>
            </a:r>
            <a:r>
              <a:rPr lang="es-AR" sz="2400" dirty="0"/>
              <a:t> renal </a:t>
            </a:r>
            <a:r>
              <a:rPr lang="es-AR" sz="2400" dirty="0" err="1"/>
              <a:t>disease</a:t>
            </a:r>
            <a:r>
              <a:rPr lang="es-AR" sz="2400" dirty="0"/>
              <a:t> </a:t>
            </a:r>
          </a:p>
          <a:p>
            <a:pPr marL="285750" indent="-285750">
              <a:buFontTx/>
              <a:buChar char="-"/>
            </a:pPr>
            <a:r>
              <a:rPr lang="en-US" sz="2400" dirty="0"/>
              <a:t>Existing or high risk for gastric ulceration </a:t>
            </a:r>
          </a:p>
          <a:p>
            <a:pPr marL="285750" indent="-285750">
              <a:buFontTx/>
              <a:buChar char="-"/>
            </a:pPr>
            <a:r>
              <a:rPr lang="es-AR" sz="2400" dirty="0" err="1"/>
              <a:t>Bleeding</a:t>
            </a:r>
            <a:r>
              <a:rPr lang="es-AR" sz="2400" dirty="0"/>
              <a:t> </a:t>
            </a:r>
            <a:r>
              <a:rPr lang="es-AR" sz="2400" dirty="0" err="1"/>
              <a:t>disorder</a:t>
            </a:r>
            <a:r>
              <a:rPr lang="es-AR" sz="2400" dirty="0"/>
              <a:t> </a:t>
            </a:r>
          </a:p>
          <a:p>
            <a:pPr marL="285750" indent="-285750">
              <a:buFontTx/>
              <a:buChar char="-"/>
            </a:pPr>
            <a:r>
              <a:rPr lang="es-AR" sz="2400" dirty="0" err="1"/>
              <a:t>Concurrent</a:t>
            </a:r>
            <a:r>
              <a:rPr lang="es-AR" sz="2400" dirty="0"/>
              <a:t> </a:t>
            </a:r>
            <a:r>
              <a:rPr lang="es-AR" sz="2400" dirty="0" err="1"/>
              <a:t>with</a:t>
            </a:r>
            <a:r>
              <a:rPr lang="es-AR" sz="2400" dirty="0"/>
              <a:t> </a:t>
            </a:r>
            <a:r>
              <a:rPr lang="es-AR" sz="2400" dirty="0" err="1"/>
              <a:t>steroids</a:t>
            </a:r>
            <a:endParaRPr lang="es-AR" sz="2400" dirty="0"/>
          </a:p>
        </p:txBody>
      </p:sp>
    </p:spTree>
    <p:extLst>
      <p:ext uri="{BB962C8B-B14F-4D97-AF65-F5344CB8AC3E}">
        <p14:creationId xmlns:p14="http://schemas.microsoft.com/office/powerpoint/2010/main" val="37638037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5BB62C-0BD8-4C71-A0B5-39A9D567F0B0}"/>
              </a:ext>
            </a:extLst>
          </p:cNvPr>
          <p:cNvSpPr txBox="1"/>
          <p:nvPr/>
        </p:nvSpPr>
        <p:spPr>
          <a:xfrm>
            <a:off x="1143000" y="1219200"/>
            <a:ext cx="9296400" cy="4924425"/>
          </a:xfrm>
          <a:prstGeom prst="rect">
            <a:avLst/>
          </a:prstGeom>
          <a:noFill/>
        </p:spPr>
        <p:txBody>
          <a:bodyPr wrap="square" rtlCol="0">
            <a:spAutoFit/>
          </a:bodyPr>
          <a:lstStyle/>
          <a:p>
            <a:r>
              <a:rPr lang="es-AR" b="1" dirty="0"/>
              <a:t>ALPHA 2 AGONISTS</a:t>
            </a:r>
          </a:p>
          <a:p>
            <a:endParaRPr lang="es-AR" dirty="0"/>
          </a:p>
          <a:p>
            <a:endParaRPr lang="es-AR" dirty="0"/>
          </a:p>
          <a:p>
            <a:r>
              <a:rPr lang="es-AR" sz="2000" dirty="0"/>
              <a:t>CNS </a:t>
            </a:r>
            <a:r>
              <a:rPr lang="es-AR" sz="2000" dirty="0" err="1"/>
              <a:t>effects</a:t>
            </a:r>
            <a:endParaRPr lang="es-AR" sz="2000" dirty="0"/>
          </a:p>
          <a:p>
            <a:r>
              <a:rPr lang="en-US" sz="2000" dirty="0"/>
              <a:t>- </a:t>
            </a:r>
            <a:r>
              <a:rPr lang="el-GR" sz="2000" dirty="0"/>
              <a:t>α2 </a:t>
            </a:r>
            <a:r>
              <a:rPr lang="es-AR" sz="2000" dirty="0"/>
              <a:t>receptor </a:t>
            </a:r>
            <a:r>
              <a:rPr lang="es-AR" sz="2000" dirty="0">
                <a:sym typeface="Wingdings" panose="05000000000000000000" pitchFamily="2" charset="2"/>
              </a:rPr>
              <a:t> </a:t>
            </a:r>
            <a:r>
              <a:rPr lang="es-AR" sz="2000" dirty="0" err="1">
                <a:sym typeface="Wingdings" panose="05000000000000000000" pitchFamily="2" charset="2"/>
              </a:rPr>
              <a:t>decreased</a:t>
            </a:r>
            <a:r>
              <a:rPr lang="es-AR" sz="2000" dirty="0">
                <a:sym typeface="Wingdings" panose="05000000000000000000" pitchFamily="2" charset="2"/>
              </a:rPr>
              <a:t> </a:t>
            </a:r>
            <a:r>
              <a:rPr lang="es-AR" sz="2000" dirty="0" err="1"/>
              <a:t>norepi</a:t>
            </a:r>
            <a:r>
              <a:rPr lang="es-AR" sz="2000" dirty="0"/>
              <a:t> </a:t>
            </a:r>
            <a:r>
              <a:rPr lang="es-AR" sz="2000" dirty="0" err="1"/>
              <a:t>release</a:t>
            </a:r>
            <a:r>
              <a:rPr lang="es-AR" sz="2000" dirty="0"/>
              <a:t> </a:t>
            </a:r>
            <a:r>
              <a:rPr lang="es-AR" sz="2000" dirty="0">
                <a:sym typeface="Wingdings" panose="05000000000000000000" pitchFamily="2" charset="2"/>
              </a:rPr>
              <a:t> </a:t>
            </a:r>
            <a:r>
              <a:rPr lang="es-AR" sz="2000" dirty="0" err="1"/>
              <a:t>sedation</a:t>
            </a:r>
            <a:r>
              <a:rPr lang="es-AR" sz="2000" dirty="0"/>
              <a:t> &amp; analgesia</a:t>
            </a:r>
          </a:p>
          <a:p>
            <a:r>
              <a:rPr lang="en-US" sz="2000" dirty="0"/>
              <a:t>- Tolerance to opioids, synergistic analgesia, neuroprotective</a:t>
            </a:r>
          </a:p>
          <a:p>
            <a:endParaRPr lang="es-AR" sz="2000" dirty="0"/>
          </a:p>
          <a:p>
            <a:r>
              <a:rPr lang="es-AR" sz="2000" dirty="0"/>
              <a:t>CV </a:t>
            </a:r>
            <a:r>
              <a:rPr lang="es-AR" sz="2000" dirty="0" err="1"/>
              <a:t>effects</a:t>
            </a:r>
            <a:r>
              <a:rPr lang="es-AR" sz="2000" dirty="0"/>
              <a:t> (</a:t>
            </a:r>
            <a:r>
              <a:rPr lang="es-AR" sz="2000" dirty="0" err="1"/>
              <a:t>dose-dependent</a:t>
            </a:r>
            <a:r>
              <a:rPr lang="es-AR" sz="2000" dirty="0"/>
              <a:t>)</a:t>
            </a:r>
          </a:p>
          <a:p>
            <a:r>
              <a:rPr lang="en-US" sz="2000" dirty="0"/>
              <a:t>- </a:t>
            </a:r>
            <a:r>
              <a:rPr lang="el-GR" sz="2000" dirty="0"/>
              <a:t>α2 </a:t>
            </a:r>
            <a:r>
              <a:rPr lang="es-AR" sz="2000" dirty="0"/>
              <a:t>receptor </a:t>
            </a:r>
            <a:r>
              <a:rPr lang="es-AR" sz="2000" dirty="0" err="1"/>
              <a:t>on</a:t>
            </a:r>
            <a:r>
              <a:rPr lang="es-AR" sz="2000" dirty="0"/>
              <a:t> vascular </a:t>
            </a:r>
            <a:r>
              <a:rPr lang="es-AR" sz="2000" dirty="0" err="1"/>
              <a:t>smooth</a:t>
            </a:r>
            <a:r>
              <a:rPr lang="es-AR" sz="2000" dirty="0"/>
              <a:t> </a:t>
            </a:r>
            <a:r>
              <a:rPr lang="es-AR" sz="2000" dirty="0" err="1"/>
              <a:t>muscles</a:t>
            </a:r>
            <a:r>
              <a:rPr lang="es-AR" sz="2000" dirty="0"/>
              <a:t> </a:t>
            </a:r>
            <a:r>
              <a:rPr lang="es-AR" sz="2000" dirty="0">
                <a:sym typeface="Wingdings" panose="05000000000000000000" pitchFamily="2" charset="2"/>
              </a:rPr>
              <a:t> </a:t>
            </a:r>
            <a:r>
              <a:rPr lang="es-AR" sz="2000" dirty="0"/>
              <a:t> </a:t>
            </a:r>
            <a:r>
              <a:rPr lang="es-AR" sz="2000" dirty="0" err="1"/>
              <a:t>vasoconstriction</a:t>
            </a:r>
            <a:r>
              <a:rPr lang="es-AR" sz="2000" dirty="0"/>
              <a:t>/ </a:t>
            </a:r>
            <a:r>
              <a:rPr lang="es-AR" sz="2000" dirty="0" err="1"/>
              <a:t>increased</a:t>
            </a:r>
            <a:r>
              <a:rPr lang="es-AR" sz="2000" dirty="0"/>
              <a:t> SVR</a:t>
            </a:r>
          </a:p>
          <a:p>
            <a:r>
              <a:rPr lang="pt-BR" sz="2000" dirty="0"/>
              <a:t> </a:t>
            </a:r>
            <a:r>
              <a:rPr lang="pt-BR" sz="2000" dirty="0">
                <a:sym typeface="Wingdings" panose="05000000000000000000" pitchFamily="2" charset="2"/>
              </a:rPr>
              <a:t> </a:t>
            </a:r>
            <a:r>
              <a:rPr lang="pt-BR" sz="2000" dirty="0"/>
              <a:t>increase BP </a:t>
            </a:r>
            <a:r>
              <a:rPr lang="pt-BR" sz="2000" dirty="0">
                <a:sym typeface="Wingdings" panose="05000000000000000000" pitchFamily="2" charset="2"/>
              </a:rPr>
              <a:t> </a:t>
            </a:r>
            <a:r>
              <a:rPr lang="pt-BR" sz="2000" dirty="0"/>
              <a:t>bradycardia via baroreceptor reflex (+ central</a:t>
            </a:r>
          </a:p>
          <a:p>
            <a:r>
              <a:rPr lang="es-AR" sz="2000" dirty="0" err="1"/>
              <a:t>sympatholytic</a:t>
            </a:r>
            <a:r>
              <a:rPr lang="es-AR" sz="2000" dirty="0"/>
              <a:t>)</a:t>
            </a:r>
          </a:p>
          <a:p>
            <a:r>
              <a:rPr lang="es-AR" sz="2000" dirty="0"/>
              <a:t>- </a:t>
            </a:r>
            <a:r>
              <a:rPr lang="es-AR" sz="2000" dirty="0" err="1"/>
              <a:t>Decrease</a:t>
            </a:r>
            <a:r>
              <a:rPr lang="es-AR" sz="2000" dirty="0"/>
              <a:t> </a:t>
            </a:r>
            <a:r>
              <a:rPr lang="en-US" sz="2000" dirty="0"/>
              <a:t>HR + increase afterload = decrease CO (50%) and ultimately </a:t>
            </a:r>
            <a:r>
              <a:rPr lang="en-US" sz="2000" dirty="0">
                <a:sym typeface="Wingdings" panose="05000000000000000000" pitchFamily="2" charset="2"/>
              </a:rPr>
              <a:t>decrease in </a:t>
            </a:r>
            <a:r>
              <a:rPr lang="en-US" sz="2000" dirty="0"/>
              <a:t>BP</a:t>
            </a:r>
          </a:p>
          <a:p>
            <a:r>
              <a:rPr lang="en-US" sz="2000" dirty="0"/>
              <a:t>- Preserved blood flow to heart, brain, kidneys?</a:t>
            </a:r>
          </a:p>
          <a:p>
            <a:r>
              <a:rPr lang="en-US" sz="2000" dirty="0"/>
              <a:t>- Anticholinergics for bradycardia not recommended</a:t>
            </a:r>
            <a:endParaRPr lang="es-AR" sz="2000" dirty="0"/>
          </a:p>
        </p:txBody>
      </p:sp>
    </p:spTree>
    <p:extLst>
      <p:ext uri="{BB962C8B-B14F-4D97-AF65-F5344CB8AC3E}">
        <p14:creationId xmlns:p14="http://schemas.microsoft.com/office/powerpoint/2010/main" val="384764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83EDD5-CB0B-4647-A94D-A44743BA7942}"/>
              </a:ext>
            </a:extLst>
          </p:cNvPr>
          <p:cNvSpPr txBox="1"/>
          <p:nvPr/>
        </p:nvSpPr>
        <p:spPr>
          <a:xfrm>
            <a:off x="1447800" y="1524000"/>
            <a:ext cx="8458200" cy="4524315"/>
          </a:xfrm>
          <a:prstGeom prst="rect">
            <a:avLst/>
          </a:prstGeom>
          <a:noFill/>
        </p:spPr>
        <p:txBody>
          <a:bodyPr wrap="square" rtlCol="0">
            <a:spAutoFit/>
          </a:bodyPr>
          <a:lstStyle/>
          <a:p>
            <a:r>
              <a:rPr lang="es-AR" sz="2400" dirty="0" err="1"/>
              <a:t>Respiratory</a:t>
            </a:r>
            <a:r>
              <a:rPr lang="es-AR" sz="2400" dirty="0"/>
              <a:t> </a:t>
            </a:r>
            <a:r>
              <a:rPr lang="es-AR" sz="2400" dirty="0" err="1"/>
              <a:t>effects</a:t>
            </a:r>
            <a:endParaRPr lang="es-AR" sz="2400" dirty="0"/>
          </a:p>
          <a:p>
            <a:r>
              <a:rPr lang="es-AR" sz="2400" dirty="0"/>
              <a:t>- </a:t>
            </a:r>
            <a:r>
              <a:rPr lang="es-AR" sz="2400" dirty="0" err="1"/>
              <a:t>Minimal</a:t>
            </a:r>
            <a:endParaRPr lang="es-AR" sz="2400" dirty="0"/>
          </a:p>
          <a:p>
            <a:endParaRPr lang="es-AR" sz="2400" dirty="0"/>
          </a:p>
          <a:p>
            <a:r>
              <a:rPr lang="es-AR" sz="2400" dirty="0"/>
              <a:t>GI </a:t>
            </a:r>
            <a:r>
              <a:rPr lang="es-AR" sz="2400" dirty="0" err="1"/>
              <a:t>effects</a:t>
            </a:r>
            <a:endParaRPr lang="es-AR" sz="2400" dirty="0"/>
          </a:p>
          <a:p>
            <a:r>
              <a:rPr lang="es-AR" sz="2400" dirty="0"/>
              <a:t>- </a:t>
            </a:r>
            <a:r>
              <a:rPr lang="es-AR" sz="2400" dirty="0" err="1"/>
              <a:t>Vomiting</a:t>
            </a:r>
            <a:r>
              <a:rPr lang="es-AR" sz="2400" dirty="0"/>
              <a:t> (CRTZ)</a:t>
            </a:r>
          </a:p>
          <a:p>
            <a:r>
              <a:rPr lang="es-AR" sz="2400" dirty="0"/>
              <a:t>- </a:t>
            </a:r>
            <a:r>
              <a:rPr lang="es-AR" sz="2400" dirty="0" err="1"/>
              <a:t>decreaseSalivation</a:t>
            </a:r>
            <a:r>
              <a:rPr lang="es-AR" sz="2400" dirty="0"/>
              <a:t>/</a:t>
            </a:r>
            <a:r>
              <a:rPr lang="es-AR" sz="2400" dirty="0" err="1"/>
              <a:t>gastric</a:t>
            </a:r>
            <a:r>
              <a:rPr lang="es-AR" sz="2400" dirty="0"/>
              <a:t> </a:t>
            </a:r>
            <a:r>
              <a:rPr lang="es-AR" sz="2400" dirty="0" err="1"/>
              <a:t>secretion</a:t>
            </a:r>
            <a:endParaRPr lang="es-AR" sz="2400" dirty="0"/>
          </a:p>
          <a:p>
            <a:r>
              <a:rPr lang="fr-FR" sz="2400" dirty="0"/>
              <a:t>- </a:t>
            </a:r>
            <a:r>
              <a:rPr lang="fr-FR" sz="2400" dirty="0" err="1"/>
              <a:t>Decrease</a:t>
            </a:r>
            <a:r>
              <a:rPr lang="fr-FR" sz="2400" dirty="0"/>
              <a:t>  GI </a:t>
            </a:r>
            <a:r>
              <a:rPr lang="fr-FR" sz="2400" dirty="0" err="1"/>
              <a:t>motility</a:t>
            </a:r>
            <a:endParaRPr lang="fr-FR" sz="2400" dirty="0"/>
          </a:p>
          <a:p>
            <a:endParaRPr lang="es-AR" sz="2400" dirty="0"/>
          </a:p>
          <a:p>
            <a:r>
              <a:rPr lang="es-AR" sz="2400" dirty="0" err="1"/>
              <a:t>Other</a:t>
            </a:r>
            <a:endParaRPr lang="es-AR" sz="2400" dirty="0"/>
          </a:p>
          <a:p>
            <a:r>
              <a:rPr lang="es-AR" sz="2400" dirty="0"/>
              <a:t>- </a:t>
            </a:r>
            <a:r>
              <a:rPr lang="es-AR" sz="2400" dirty="0" err="1"/>
              <a:t>Inhibit</a:t>
            </a:r>
            <a:r>
              <a:rPr lang="es-AR" sz="2400" dirty="0"/>
              <a:t> </a:t>
            </a:r>
            <a:r>
              <a:rPr lang="es-AR" sz="2400" dirty="0" err="1"/>
              <a:t>insulin</a:t>
            </a:r>
            <a:r>
              <a:rPr lang="es-AR" sz="2400" dirty="0"/>
              <a:t> </a:t>
            </a:r>
            <a:r>
              <a:rPr lang="es-AR" sz="2400" dirty="0" err="1"/>
              <a:t>release</a:t>
            </a:r>
            <a:r>
              <a:rPr lang="es-AR" sz="2400" dirty="0"/>
              <a:t> (</a:t>
            </a:r>
            <a:r>
              <a:rPr lang="es-AR" sz="2400" dirty="0">
                <a:sym typeface="Wingdings" panose="05000000000000000000" pitchFamily="2" charset="2"/>
              </a:rPr>
              <a:t> </a:t>
            </a:r>
            <a:r>
              <a:rPr lang="es-AR" sz="2400" dirty="0" err="1"/>
              <a:t>hyperglycemia</a:t>
            </a:r>
            <a:r>
              <a:rPr lang="es-AR" sz="2400" dirty="0"/>
              <a:t>)</a:t>
            </a:r>
          </a:p>
          <a:p>
            <a:r>
              <a:rPr lang="es-AR" sz="2400" dirty="0"/>
              <a:t>- </a:t>
            </a:r>
            <a:r>
              <a:rPr lang="es-AR" sz="2400" dirty="0" err="1"/>
              <a:t>Decrease</a:t>
            </a:r>
            <a:r>
              <a:rPr lang="es-AR" sz="2400" dirty="0"/>
              <a:t> DH &amp; </a:t>
            </a:r>
            <a:r>
              <a:rPr lang="es-AR" sz="2400" dirty="0" err="1"/>
              <a:t>renin</a:t>
            </a:r>
            <a:r>
              <a:rPr lang="es-AR" sz="2400" dirty="0"/>
              <a:t> </a:t>
            </a:r>
            <a:r>
              <a:rPr lang="es-AR" sz="2400" dirty="0" err="1"/>
              <a:t>release</a:t>
            </a:r>
            <a:endParaRPr lang="es-AR" sz="2400" dirty="0"/>
          </a:p>
          <a:p>
            <a:r>
              <a:rPr lang="pt-BR" sz="2400" dirty="0"/>
              <a:t>- Increase ANP (</a:t>
            </a:r>
            <a:r>
              <a:rPr lang="pt-BR" sz="2400" dirty="0">
                <a:sym typeface="Wingdings" panose="05000000000000000000" pitchFamily="2" charset="2"/>
              </a:rPr>
              <a:t> </a:t>
            </a:r>
            <a:r>
              <a:rPr lang="pt-BR" sz="2400" dirty="0"/>
              <a:t>diuresis/natriuresis)</a:t>
            </a:r>
            <a:endParaRPr lang="es-AR" sz="2400" dirty="0"/>
          </a:p>
        </p:txBody>
      </p:sp>
    </p:spTree>
    <p:extLst>
      <p:ext uri="{BB962C8B-B14F-4D97-AF65-F5344CB8AC3E}">
        <p14:creationId xmlns:p14="http://schemas.microsoft.com/office/powerpoint/2010/main" val="12259895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197B97-B090-49FE-88B2-AD88DA0FC5B5}"/>
              </a:ext>
            </a:extLst>
          </p:cNvPr>
          <p:cNvSpPr txBox="1"/>
          <p:nvPr/>
        </p:nvSpPr>
        <p:spPr>
          <a:xfrm>
            <a:off x="1981200" y="1676400"/>
            <a:ext cx="7543800" cy="4524315"/>
          </a:xfrm>
          <a:prstGeom prst="rect">
            <a:avLst/>
          </a:prstGeom>
          <a:noFill/>
        </p:spPr>
        <p:txBody>
          <a:bodyPr wrap="square" rtlCol="0">
            <a:spAutoFit/>
          </a:bodyPr>
          <a:lstStyle/>
          <a:p>
            <a:r>
              <a:rPr lang="es-AR" sz="2400" dirty="0" err="1"/>
              <a:t>Atipamezole</a:t>
            </a:r>
            <a:endParaRPr lang="es-AR" sz="2400" dirty="0"/>
          </a:p>
          <a:p>
            <a:endParaRPr lang="es-AR" sz="2400" dirty="0"/>
          </a:p>
          <a:p>
            <a:endParaRPr lang="es-AR" sz="2400" dirty="0"/>
          </a:p>
          <a:p>
            <a:r>
              <a:rPr lang="es-AR" sz="2400" dirty="0"/>
              <a:t>- </a:t>
            </a:r>
            <a:r>
              <a:rPr lang="es-AR" sz="2400" dirty="0" err="1"/>
              <a:t>Highly</a:t>
            </a:r>
            <a:r>
              <a:rPr lang="es-AR" sz="2400" dirty="0"/>
              <a:t> </a:t>
            </a:r>
            <a:r>
              <a:rPr lang="es-AR" sz="2400" dirty="0" err="1"/>
              <a:t>selective</a:t>
            </a:r>
            <a:r>
              <a:rPr lang="es-AR" sz="2400" dirty="0"/>
              <a:t> </a:t>
            </a:r>
            <a:r>
              <a:rPr lang="el-GR" sz="2400" dirty="0"/>
              <a:t>α2 </a:t>
            </a:r>
            <a:r>
              <a:rPr lang="es-AR" sz="2400" dirty="0" err="1"/>
              <a:t>antagonist</a:t>
            </a:r>
            <a:endParaRPr lang="es-AR" sz="2400" dirty="0"/>
          </a:p>
          <a:p>
            <a:r>
              <a:rPr lang="es-AR" sz="2400" dirty="0"/>
              <a:t>- IM: reverses </a:t>
            </a:r>
            <a:r>
              <a:rPr lang="es-AR" sz="2400" dirty="0" err="1"/>
              <a:t>sedation</a:t>
            </a:r>
            <a:r>
              <a:rPr lang="es-AR" sz="2400" dirty="0"/>
              <a:t>, analgesia, CV </a:t>
            </a:r>
            <a:r>
              <a:rPr lang="es-AR" sz="2400" dirty="0" err="1"/>
              <a:t>effects</a:t>
            </a:r>
            <a:r>
              <a:rPr lang="es-AR" sz="2400" dirty="0"/>
              <a:t> in 5-10 min</a:t>
            </a:r>
          </a:p>
          <a:p>
            <a:r>
              <a:rPr lang="es-AR" sz="2400" dirty="0"/>
              <a:t>- IV: can cause </a:t>
            </a:r>
            <a:r>
              <a:rPr lang="es-AR" sz="2400" dirty="0" err="1"/>
              <a:t>transient</a:t>
            </a:r>
            <a:r>
              <a:rPr lang="es-AR" sz="2400" dirty="0"/>
              <a:t> </a:t>
            </a:r>
            <a:r>
              <a:rPr lang="es-AR" sz="2400" dirty="0" err="1"/>
              <a:t>but</a:t>
            </a:r>
            <a:r>
              <a:rPr lang="es-AR" sz="2400" dirty="0"/>
              <a:t> </a:t>
            </a:r>
            <a:r>
              <a:rPr lang="es-AR" sz="2400" dirty="0" err="1"/>
              <a:t>severe</a:t>
            </a:r>
            <a:r>
              <a:rPr lang="es-AR" sz="2400" dirty="0"/>
              <a:t> </a:t>
            </a:r>
            <a:r>
              <a:rPr lang="es-AR" sz="2400" dirty="0" err="1"/>
              <a:t>dysphoria</a:t>
            </a:r>
            <a:r>
              <a:rPr lang="es-AR" sz="2400" dirty="0"/>
              <a:t>, </a:t>
            </a:r>
            <a:r>
              <a:rPr lang="es-AR" sz="2400" dirty="0" err="1"/>
              <a:t>hypotension</a:t>
            </a:r>
            <a:endParaRPr lang="es-AR" sz="2400" dirty="0"/>
          </a:p>
          <a:p>
            <a:r>
              <a:rPr lang="en-US" sz="2400" dirty="0"/>
              <a:t>	- But give IV in CPR!</a:t>
            </a:r>
          </a:p>
          <a:p>
            <a:endParaRPr lang="es-AR" sz="2400" dirty="0"/>
          </a:p>
          <a:p>
            <a:r>
              <a:rPr lang="es-AR" sz="2400" dirty="0" err="1"/>
              <a:t>Side</a:t>
            </a:r>
            <a:r>
              <a:rPr lang="es-AR" sz="2400" dirty="0"/>
              <a:t> </a:t>
            </a:r>
            <a:r>
              <a:rPr lang="es-AR" sz="2400" dirty="0" err="1"/>
              <a:t>effects</a:t>
            </a:r>
            <a:r>
              <a:rPr lang="es-AR" sz="2400" dirty="0"/>
              <a:t>:</a:t>
            </a:r>
          </a:p>
          <a:p>
            <a:r>
              <a:rPr lang="es-AR" sz="2400" dirty="0"/>
              <a:t>- V, D, </a:t>
            </a:r>
            <a:r>
              <a:rPr lang="es-AR" sz="2400" dirty="0" err="1"/>
              <a:t>hypersalivation</a:t>
            </a:r>
            <a:r>
              <a:rPr lang="es-AR" sz="2400" dirty="0"/>
              <a:t>, </a:t>
            </a:r>
            <a:r>
              <a:rPr lang="es-AR" sz="2400" dirty="0" err="1"/>
              <a:t>tremors</a:t>
            </a:r>
            <a:endParaRPr lang="es-AR" sz="2400" dirty="0"/>
          </a:p>
        </p:txBody>
      </p:sp>
    </p:spTree>
    <p:extLst>
      <p:ext uri="{BB962C8B-B14F-4D97-AF65-F5344CB8AC3E}">
        <p14:creationId xmlns:p14="http://schemas.microsoft.com/office/powerpoint/2010/main" val="931508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77F783-2981-4246-A429-95958D2CE5CF}"/>
              </a:ext>
            </a:extLst>
          </p:cNvPr>
          <p:cNvSpPr txBox="1"/>
          <p:nvPr/>
        </p:nvSpPr>
        <p:spPr>
          <a:xfrm>
            <a:off x="2057400" y="1600200"/>
            <a:ext cx="7467600" cy="4154984"/>
          </a:xfrm>
          <a:prstGeom prst="rect">
            <a:avLst/>
          </a:prstGeom>
          <a:noFill/>
        </p:spPr>
        <p:txBody>
          <a:bodyPr wrap="square" rtlCol="0">
            <a:spAutoFit/>
          </a:bodyPr>
          <a:lstStyle/>
          <a:p>
            <a:r>
              <a:rPr lang="es-AR" sz="2400" b="1" dirty="0" err="1"/>
              <a:t>Ketamine</a:t>
            </a:r>
            <a:endParaRPr lang="es-AR" sz="2400" b="1" dirty="0"/>
          </a:p>
          <a:p>
            <a:endParaRPr lang="es-AR" sz="2400" dirty="0"/>
          </a:p>
          <a:p>
            <a:r>
              <a:rPr lang="es-AR" sz="2400" dirty="0" err="1"/>
              <a:t>Effects</a:t>
            </a:r>
            <a:r>
              <a:rPr lang="es-AR" sz="2400" dirty="0"/>
              <a:t>:</a:t>
            </a:r>
          </a:p>
          <a:p>
            <a:r>
              <a:rPr lang="es-AR" sz="2400" dirty="0"/>
              <a:t>- </a:t>
            </a:r>
            <a:r>
              <a:rPr lang="es-AR" sz="2400" dirty="0" err="1"/>
              <a:t>Increase</a:t>
            </a:r>
            <a:r>
              <a:rPr lang="es-AR" sz="2400" dirty="0"/>
              <a:t> Central </a:t>
            </a:r>
            <a:r>
              <a:rPr lang="es-AR" sz="2400" dirty="0" err="1"/>
              <a:t>sympathetic</a:t>
            </a:r>
            <a:r>
              <a:rPr lang="es-AR" sz="2400" dirty="0"/>
              <a:t> response/</a:t>
            </a:r>
            <a:r>
              <a:rPr lang="es-AR" sz="2400" dirty="0" err="1"/>
              <a:t>Incr</a:t>
            </a:r>
            <a:r>
              <a:rPr lang="es-AR" sz="2400" dirty="0"/>
              <a:t> </a:t>
            </a:r>
            <a:r>
              <a:rPr lang="es-AR" sz="2400" dirty="0" err="1"/>
              <a:t>catecholamine</a:t>
            </a:r>
            <a:r>
              <a:rPr lang="es-AR" sz="2400" dirty="0"/>
              <a:t> </a:t>
            </a:r>
            <a:r>
              <a:rPr lang="es-AR" sz="2400" dirty="0">
                <a:sym typeface="Wingdings" panose="05000000000000000000" pitchFamily="2" charset="2"/>
              </a:rPr>
              <a:t> </a:t>
            </a:r>
            <a:r>
              <a:rPr lang="es-AR" sz="2400" dirty="0"/>
              <a:t> </a:t>
            </a:r>
            <a:r>
              <a:rPr lang="es-AR" sz="2400" dirty="0" err="1"/>
              <a:t>increase</a:t>
            </a:r>
            <a:r>
              <a:rPr lang="es-AR" sz="2400" dirty="0"/>
              <a:t> HR, CO, BP</a:t>
            </a:r>
          </a:p>
          <a:p>
            <a:r>
              <a:rPr lang="pt-BR" sz="2400" dirty="0"/>
              <a:t>- Increased Myocardial contractility &amp; O2 consumption</a:t>
            </a:r>
          </a:p>
          <a:p>
            <a:r>
              <a:rPr lang="es-AR" sz="2400" dirty="0"/>
              <a:t>- </a:t>
            </a:r>
            <a:r>
              <a:rPr lang="es-AR" sz="2400" dirty="0" err="1"/>
              <a:t>Arrhythmias</a:t>
            </a:r>
            <a:endParaRPr lang="es-AR" sz="2400" dirty="0"/>
          </a:p>
          <a:p>
            <a:r>
              <a:rPr lang="es-AR" sz="2400" dirty="0"/>
              <a:t>- </a:t>
            </a:r>
            <a:r>
              <a:rPr lang="es-AR" sz="2400" dirty="0" err="1"/>
              <a:t>Minimal</a:t>
            </a:r>
            <a:r>
              <a:rPr lang="es-AR" sz="2400" dirty="0"/>
              <a:t> </a:t>
            </a:r>
            <a:r>
              <a:rPr lang="es-AR" sz="2400" dirty="0" err="1"/>
              <a:t>respiratory</a:t>
            </a:r>
            <a:r>
              <a:rPr lang="es-AR" sz="2400" dirty="0"/>
              <a:t> </a:t>
            </a:r>
            <a:r>
              <a:rPr lang="es-AR" sz="2400" dirty="0" err="1"/>
              <a:t>depression</a:t>
            </a:r>
            <a:r>
              <a:rPr lang="es-AR" sz="2400" dirty="0"/>
              <a:t>, </a:t>
            </a:r>
            <a:r>
              <a:rPr lang="es-AR" sz="2400" dirty="0" err="1"/>
              <a:t>bronchodilator</a:t>
            </a:r>
            <a:endParaRPr lang="es-AR" sz="2400" dirty="0"/>
          </a:p>
          <a:p>
            <a:r>
              <a:rPr lang="es-AR" sz="2400" dirty="0"/>
              <a:t>- </a:t>
            </a:r>
            <a:r>
              <a:rPr lang="es-AR" sz="2400" dirty="0" err="1"/>
              <a:t>Increased</a:t>
            </a:r>
            <a:r>
              <a:rPr lang="es-AR" sz="2400" dirty="0"/>
              <a:t> </a:t>
            </a:r>
            <a:r>
              <a:rPr lang="es-AR" sz="2400" dirty="0" err="1"/>
              <a:t>Muscle</a:t>
            </a:r>
            <a:r>
              <a:rPr lang="es-AR" sz="2400" dirty="0"/>
              <a:t> </a:t>
            </a:r>
            <a:r>
              <a:rPr lang="es-AR" sz="2400" dirty="0" err="1"/>
              <a:t>tone</a:t>
            </a:r>
            <a:r>
              <a:rPr lang="es-AR" sz="2400" dirty="0"/>
              <a:t>/</a:t>
            </a:r>
            <a:r>
              <a:rPr lang="es-AR" sz="2400" dirty="0" err="1"/>
              <a:t>tremors</a:t>
            </a:r>
            <a:r>
              <a:rPr lang="es-AR" sz="2400" dirty="0"/>
              <a:t>/</a:t>
            </a:r>
            <a:r>
              <a:rPr lang="es-AR" sz="2400" dirty="0" err="1"/>
              <a:t>seizure</a:t>
            </a:r>
            <a:r>
              <a:rPr lang="es-AR" sz="2400" dirty="0"/>
              <a:t> </a:t>
            </a:r>
            <a:r>
              <a:rPr lang="es-AR" sz="2400" dirty="0" err="1"/>
              <a:t>activity</a:t>
            </a:r>
            <a:endParaRPr lang="es-AR" sz="2400" dirty="0"/>
          </a:p>
          <a:p>
            <a:r>
              <a:rPr lang="es-AR" sz="2400" dirty="0"/>
              <a:t>- </a:t>
            </a:r>
            <a:r>
              <a:rPr lang="es-AR" sz="2400" dirty="0" err="1"/>
              <a:t>Excitement</a:t>
            </a:r>
            <a:r>
              <a:rPr lang="es-AR" sz="2400" dirty="0"/>
              <a:t>/</a:t>
            </a:r>
            <a:r>
              <a:rPr lang="es-AR" sz="2400" dirty="0" err="1"/>
              <a:t>dysphoria</a:t>
            </a:r>
            <a:r>
              <a:rPr lang="es-AR" sz="2400" dirty="0"/>
              <a:t> in </a:t>
            </a:r>
            <a:r>
              <a:rPr lang="es-AR" sz="2400" dirty="0" err="1"/>
              <a:t>recovery</a:t>
            </a:r>
            <a:endParaRPr lang="es-AR" sz="2400" dirty="0"/>
          </a:p>
        </p:txBody>
      </p:sp>
    </p:spTree>
    <p:extLst>
      <p:ext uri="{BB962C8B-B14F-4D97-AF65-F5344CB8AC3E}">
        <p14:creationId xmlns:p14="http://schemas.microsoft.com/office/powerpoint/2010/main" val="5315550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0926F7-5519-4860-BA83-32E7D094CFB1}"/>
              </a:ext>
            </a:extLst>
          </p:cNvPr>
          <p:cNvSpPr txBox="1"/>
          <p:nvPr/>
        </p:nvSpPr>
        <p:spPr>
          <a:xfrm>
            <a:off x="2362200" y="1676400"/>
            <a:ext cx="8229600" cy="2308324"/>
          </a:xfrm>
          <a:prstGeom prst="rect">
            <a:avLst/>
          </a:prstGeom>
          <a:noFill/>
        </p:spPr>
        <p:txBody>
          <a:bodyPr wrap="square" rtlCol="0">
            <a:spAutoFit/>
          </a:bodyPr>
          <a:lstStyle/>
          <a:p>
            <a:r>
              <a:rPr lang="es-AR" sz="2400" dirty="0" err="1"/>
              <a:t>Contraindications</a:t>
            </a:r>
            <a:r>
              <a:rPr lang="es-AR" sz="2400" dirty="0"/>
              <a:t>:</a:t>
            </a:r>
          </a:p>
          <a:p>
            <a:r>
              <a:rPr lang="en-US" sz="2400" dirty="0"/>
              <a:t>- Head trauma or other concern for Increase in I</a:t>
            </a:r>
            <a:r>
              <a:rPr lang="es-AR" sz="2400" dirty="0"/>
              <a:t>CP </a:t>
            </a:r>
            <a:r>
              <a:rPr lang="es-AR" sz="2400" dirty="0" err="1"/>
              <a:t>or</a:t>
            </a:r>
            <a:r>
              <a:rPr lang="es-AR" sz="2400" dirty="0"/>
              <a:t> IOP</a:t>
            </a:r>
          </a:p>
          <a:p>
            <a:r>
              <a:rPr lang="en-US" sz="2400" dirty="0"/>
              <a:t>- Cardiac diseases: SAS, PS, HCM</a:t>
            </a:r>
          </a:p>
          <a:p>
            <a:r>
              <a:rPr lang="es-AR" sz="2400" dirty="0"/>
              <a:t>- </a:t>
            </a:r>
            <a:r>
              <a:rPr lang="es-AR" sz="2400" dirty="0" err="1"/>
              <a:t>Pheochromocytomas</a:t>
            </a:r>
            <a:endParaRPr lang="es-AR" sz="2400" dirty="0"/>
          </a:p>
          <a:p>
            <a:r>
              <a:rPr lang="es-AR" sz="2400" dirty="0"/>
              <a:t>- </a:t>
            </a:r>
            <a:r>
              <a:rPr lang="es-AR" sz="2400" dirty="0" err="1"/>
              <a:t>Uncontrolled</a:t>
            </a:r>
            <a:r>
              <a:rPr lang="es-AR" sz="2400" dirty="0"/>
              <a:t> </a:t>
            </a:r>
            <a:r>
              <a:rPr lang="es-AR" sz="2400" dirty="0" err="1"/>
              <a:t>hyperthyroidism</a:t>
            </a:r>
            <a:endParaRPr lang="es-AR" sz="2400" dirty="0"/>
          </a:p>
        </p:txBody>
      </p:sp>
    </p:spTree>
    <p:extLst>
      <p:ext uri="{BB962C8B-B14F-4D97-AF65-F5344CB8AC3E}">
        <p14:creationId xmlns:p14="http://schemas.microsoft.com/office/powerpoint/2010/main" val="19563451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E801EA-2791-47C3-BA8B-EACB05EC6394}"/>
              </a:ext>
            </a:extLst>
          </p:cNvPr>
          <p:cNvSpPr txBox="1"/>
          <p:nvPr/>
        </p:nvSpPr>
        <p:spPr>
          <a:xfrm>
            <a:off x="2057400" y="1295400"/>
            <a:ext cx="7848600" cy="4401205"/>
          </a:xfrm>
          <a:prstGeom prst="rect">
            <a:avLst/>
          </a:prstGeom>
          <a:noFill/>
        </p:spPr>
        <p:txBody>
          <a:bodyPr wrap="square" rtlCol="0">
            <a:spAutoFit/>
          </a:bodyPr>
          <a:lstStyle/>
          <a:p>
            <a:r>
              <a:rPr lang="es-AR" sz="2000" b="1" dirty="0" err="1"/>
              <a:t>Gabapentin</a:t>
            </a:r>
            <a:endParaRPr lang="es-AR" sz="2000" b="1" dirty="0"/>
          </a:p>
          <a:p>
            <a:endParaRPr lang="es-AR" sz="2000" dirty="0"/>
          </a:p>
          <a:p>
            <a:r>
              <a:rPr lang="es-AR" sz="2000" dirty="0"/>
              <a:t>- MOA </a:t>
            </a:r>
            <a:r>
              <a:rPr lang="es-AR" sz="2000" dirty="0" err="1"/>
              <a:t>unknown</a:t>
            </a:r>
            <a:endParaRPr lang="es-AR" sz="2000" dirty="0"/>
          </a:p>
          <a:p>
            <a:r>
              <a:rPr lang="en-US" sz="2000" dirty="0"/>
              <a:t>- Structurally related to GABA but does not act as agonist</a:t>
            </a:r>
          </a:p>
          <a:p>
            <a:endParaRPr lang="es-AR" sz="2000" dirty="0"/>
          </a:p>
          <a:p>
            <a:r>
              <a:rPr lang="es-AR" sz="2000" dirty="0"/>
              <a:t>Uses:</a:t>
            </a:r>
          </a:p>
          <a:p>
            <a:r>
              <a:rPr lang="es-AR" sz="2000" dirty="0"/>
              <a:t>- </a:t>
            </a:r>
            <a:r>
              <a:rPr lang="es-AR" sz="2000" dirty="0" err="1"/>
              <a:t>Neuropathic</a:t>
            </a:r>
            <a:r>
              <a:rPr lang="es-AR" sz="2000" dirty="0"/>
              <a:t> </a:t>
            </a:r>
            <a:r>
              <a:rPr lang="es-AR" sz="2000" dirty="0" err="1"/>
              <a:t>pain</a:t>
            </a:r>
            <a:r>
              <a:rPr lang="es-AR" sz="2000" dirty="0"/>
              <a:t> </a:t>
            </a:r>
            <a:r>
              <a:rPr lang="es-AR" sz="2000" dirty="0" err="1"/>
              <a:t>analgesic</a:t>
            </a:r>
            <a:endParaRPr lang="es-AR" sz="2000" dirty="0"/>
          </a:p>
          <a:p>
            <a:r>
              <a:rPr lang="en-US" sz="2000" dirty="0"/>
              <a:t>- Can prevent allodynia or hyperalgesia</a:t>
            </a:r>
          </a:p>
          <a:p>
            <a:endParaRPr lang="es-AR" sz="2000" dirty="0"/>
          </a:p>
          <a:p>
            <a:endParaRPr lang="es-AR" sz="2000" dirty="0"/>
          </a:p>
          <a:p>
            <a:r>
              <a:rPr lang="es-AR" sz="2000" dirty="0" err="1"/>
              <a:t>Side</a:t>
            </a:r>
            <a:r>
              <a:rPr lang="es-AR" sz="2000" dirty="0"/>
              <a:t> </a:t>
            </a:r>
            <a:r>
              <a:rPr lang="es-AR" sz="2000" dirty="0" err="1"/>
              <a:t>effects</a:t>
            </a:r>
            <a:r>
              <a:rPr lang="es-AR" sz="2000" dirty="0"/>
              <a:t>:</a:t>
            </a:r>
          </a:p>
          <a:p>
            <a:r>
              <a:rPr lang="es-AR" sz="2000" dirty="0"/>
              <a:t>- </a:t>
            </a:r>
            <a:r>
              <a:rPr lang="es-AR" sz="2000" dirty="0" err="1"/>
              <a:t>Sedation</a:t>
            </a:r>
            <a:r>
              <a:rPr lang="es-AR" sz="2000" dirty="0"/>
              <a:t>, ataxia</a:t>
            </a:r>
          </a:p>
          <a:p>
            <a:r>
              <a:rPr lang="en-US" sz="2000" dirty="0"/>
              <a:t>- Use with caution if renal insufficiency</a:t>
            </a:r>
          </a:p>
          <a:p>
            <a:r>
              <a:rPr lang="es-AR" sz="2000" dirty="0"/>
              <a:t>- </a:t>
            </a:r>
            <a:r>
              <a:rPr lang="es-AR" sz="2000" dirty="0" err="1"/>
              <a:t>Abrupt</a:t>
            </a:r>
            <a:r>
              <a:rPr lang="es-AR" sz="2000" dirty="0"/>
              <a:t> </a:t>
            </a:r>
            <a:r>
              <a:rPr lang="es-AR" sz="2000" dirty="0" err="1"/>
              <a:t>discontinuation</a:t>
            </a:r>
            <a:r>
              <a:rPr lang="es-AR" sz="2000" dirty="0"/>
              <a:t> </a:t>
            </a:r>
            <a:r>
              <a:rPr lang="es-AR" sz="2000" dirty="0">
                <a:sym typeface="Wingdings" panose="05000000000000000000" pitchFamily="2" charset="2"/>
              </a:rPr>
              <a:t> </a:t>
            </a:r>
            <a:r>
              <a:rPr lang="es-AR" sz="2000" dirty="0"/>
              <a:t> </a:t>
            </a:r>
            <a:r>
              <a:rPr lang="es-AR" sz="2000" dirty="0" err="1"/>
              <a:t>withdrawal-precipitated</a:t>
            </a:r>
            <a:r>
              <a:rPr lang="es-AR" sz="2000" dirty="0"/>
              <a:t> </a:t>
            </a:r>
            <a:r>
              <a:rPr lang="es-AR" sz="2000" dirty="0" err="1"/>
              <a:t>seizures</a:t>
            </a:r>
            <a:r>
              <a:rPr lang="es-AR" sz="2000" dirty="0"/>
              <a:t>?</a:t>
            </a:r>
          </a:p>
        </p:txBody>
      </p:sp>
    </p:spTree>
    <p:extLst>
      <p:ext uri="{BB962C8B-B14F-4D97-AF65-F5344CB8AC3E}">
        <p14:creationId xmlns:p14="http://schemas.microsoft.com/office/powerpoint/2010/main" val="34707443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D64D7D-4D63-4275-B2B2-75D1AD70D826}"/>
              </a:ext>
            </a:extLst>
          </p:cNvPr>
          <p:cNvPicPr>
            <a:picLocks noChangeAspect="1"/>
          </p:cNvPicPr>
          <p:nvPr/>
        </p:nvPicPr>
        <p:blipFill rotWithShape="1">
          <a:blip r:embed="rId2"/>
          <a:srcRect l="27500" t="37778" r="46875" b="8889"/>
          <a:stretch/>
        </p:blipFill>
        <p:spPr>
          <a:xfrm>
            <a:off x="3124200" y="228600"/>
            <a:ext cx="5257800" cy="6155473"/>
          </a:xfrm>
          <a:prstGeom prst="rect">
            <a:avLst/>
          </a:prstGeom>
        </p:spPr>
      </p:pic>
    </p:spTree>
    <p:extLst>
      <p:ext uri="{BB962C8B-B14F-4D97-AF65-F5344CB8AC3E}">
        <p14:creationId xmlns:p14="http://schemas.microsoft.com/office/powerpoint/2010/main" val="33388689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 result for wicklow ireland">
            <a:extLst>
              <a:ext uri="{FF2B5EF4-FFF2-40B4-BE49-F238E27FC236}">
                <a16:creationId xmlns:a16="http://schemas.microsoft.com/office/drawing/2014/main" id="{459E784E-5A4D-4A71-AF4E-FEB0DDB5CF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0" y="-31898"/>
            <a:ext cx="12443452" cy="688989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594F74B-05E3-4A13-895D-5AF0FECC047C}"/>
              </a:ext>
            </a:extLst>
          </p:cNvPr>
          <p:cNvSpPr txBox="1"/>
          <p:nvPr/>
        </p:nvSpPr>
        <p:spPr>
          <a:xfrm>
            <a:off x="381000" y="4334908"/>
            <a:ext cx="1828800" cy="369332"/>
          </a:xfrm>
          <a:prstGeom prst="rect">
            <a:avLst/>
          </a:prstGeom>
          <a:noFill/>
        </p:spPr>
        <p:txBody>
          <a:bodyPr wrap="square" rtlCol="0">
            <a:spAutoFit/>
          </a:bodyPr>
          <a:lstStyle/>
          <a:p>
            <a:r>
              <a:rPr lang="en-US" dirty="0"/>
              <a:t>THANK YOU!</a:t>
            </a:r>
            <a:endParaRPr lang="es-AR" dirty="0"/>
          </a:p>
        </p:txBody>
      </p:sp>
    </p:spTree>
    <p:extLst>
      <p:ext uri="{BB962C8B-B14F-4D97-AF65-F5344CB8AC3E}">
        <p14:creationId xmlns:p14="http://schemas.microsoft.com/office/powerpoint/2010/main" val="2960166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AR" b="1" dirty="0" err="1"/>
              <a:t>Neuroanatomy</a:t>
            </a:r>
            <a:r>
              <a:rPr lang="es-AR" b="1" dirty="0"/>
              <a:t> </a:t>
            </a:r>
            <a:r>
              <a:rPr lang="es-AR" b="1" dirty="0" err="1"/>
              <a:t>of</a:t>
            </a:r>
            <a:r>
              <a:rPr lang="es-AR" b="1" dirty="0"/>
              <a:t> </a:t>
            </a:r>
            <a:r>
              <a:rPr lang="es-AR" b="1" dirty="0" err="1"/>
              <a:t>Nociceptive</a:t>
            </a:r>
            <a:r>
              <a:rPr lang="es-AR" b="1" dirty="0"/>
              <a:t> PATHWAYS</a:t>
            </a:r>
            <a:endParaRPr lang="en-US" dirty="0"/>
          </a:p>
        </p:txBody>
      </p:sp>
      <p:sp>
        <p:nvSpPr>
          <p:cNvPr id="3" name="Content Placeholder 2"/>
          <p:cNvSpPr>
            <a:spLocks noGrp="1"/>
          </p:cNvSpPr>
          <p:nvPr>
            <p:ph idx="1"/>
          </p:nvPr>
        </p:nvSpPr>
        <p:spPr>
          <a:xfrm>
            <a:off x="1295401" y="2438400"/>
            <a:ext cx="9601196" cy="3657600"/>
          </a:xfrm>
        </p:spPr>
        <p:txBody>
          <a:bodyPr>
            <a:normAutofit/>
          </a:bodyPr>
          <a:lstStyle/>
          <a:p>
            <a:pPr marL="0" indent="0">
              <a:buNone/>
            </a:pPr>
            <a:r>
              <a:rPr lang="en-US" b="1" dirty="0"/>
              <a:t>Nociception</a:t>
            </a:r>
            <a:r>
              <a:rPr lang="en-US" dirty="0"/>
              <a:t>: reception of signals from activation of nociceptors</a:t>
            </a:r>
          </a:p>
          <a:p>
            <a:pPr fontAlgn="base"/>
            <a:r>
              <a:rPr lang="en-US" dirty="0"/>
              <a:t>stimuli for nociceptors can include mechanical, thermal, or chemical </a:t>
            </a:r>
          </a:p>
          <a:p>
            <a:pPr fontAlgn="base"/>
            <a:r>
              <a:rPr lang="en-US" dirty="0"/>
              <a:t>Some nociceptors monomodal, some others polymodal</a:t>
            </a:r>
          </a:p>
          <a:p>
            <a:pPr fontAlgn="base"/>
            <a:r>
              <a:rPr lang="en-US" dirty="0"/>
              <a:t>Nociceptors are naked nerve endings, widely distributed in skin and deep tissues</a:t>
            </a:r>
          </a:p>
          <a:p>
            <a:pPr fontAlgn="base"/>
            <a:r>
              <a:rPr lang="en-US" dirty="0"/>
              <a:t>These represent the peripheral termini afferent neurons that possess lightly or unmyelinated, small-diameter axons</a:t>
            </a:r>
          </a:p>
          <a:p>
            <a:pPr algn="just"/>
            <a:endParaRPr lang="en-US" dirty="0"/>
          </a:p>
          <a:p>
            <a:endParaRPr lang="en-US" dirty="0"/>
          </a:p>
        </p:txBody>
      </p:sp>
    </p:spTree>
    <p:extLst>
      <p:ext uri="{BB962C8B-B14F-4D97-AF65-F5344CB8AC3E}">
        <p14:creationId xmlns:p14="http://schemas.microsoft.com/office/powerpoint/2010/main" val="794054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2EE75-42BC-4C20-A103-16BCAC0D9285}"/>
              </a:ext>
            </a:extLst>
          </p:cNvPr>
          <p:cNvSpPr>
            <a:spLocks noGrp="1"/>
          </p:cNvSpPr>
          <p:nvPr>
            <p:ph type="title"/>
          </p:nvPr>
        </p:nvSpPr>
        <p:spPr/>
        <p:txBody>
          <a:bodyPr/>
          <a:lstStyle/>
          <a:p>
            <a:r>
              <a:rPr lang="en-US" dirty="0"/>
              <a:t>Nociception</a:t>
            </a:r>
            <a:endParaRPr lang="es-AR" dirty="0"/>
          </a:p>
        </p:txBody>
      </p:sp>
      <p:sp>
        <p:nvSpPr>
          <p:cNvPr id="3" name="Content Placeholder 2">
            <a:extLst>
              <a:ext uri="{FF2B5EF4-FFF2-40B4-BE49-F238E27FC236}">
                <a16:creationId xmlns:a16="http://schemas.microsoft.com/office/drawing/2014/main" id="{C5AC8508-09FA-44AE-9EA0-3C3673C780E5}"/>
              </a:ext>
            </a:extLst>
          </p:cNvPr>
          <p:cNvSpPr>
            <a:spLocks noGrp="1"/>
          </p:cNvSpPr>
          <p:nvPr>
            <p:ph idx="1"/>
          </p:nvPr>
        </p:nvSpPr>
        <p:spPr>
          <a:xfrm>
            <a:off x="685800" y="2194561"/>
            <a:ext cx="10820400" cy="548640"/>
          </a:xfrm>
        </p:spPr>
        <p:txBody>
          <a:bodyPr/>
          <a:lstStyle/>
          <a:p>
            <a:r>
              <a:rPr lang="en-US" dirty="0"/>
              <a:t>What is the definition of nociception?</a:t>
            </a:r>
            <a:endParaRPr lang="es-AR" dirty="0"/>
          </a:p>
        </p:txBody>
      </p:sp>
      <p:sp>
        <p:nvSpPr>
          <p:cNvPr id="4" name="TextBox 3">
            <a:extLst>
              <a:ext uri="{FF2B5EF4-FFF2-40B4-BE49-F238E27FC236}">
                <a16:creationId xmlns:a16="http://schemas.microsoft.com/office/drawing/2014/main" id="{66B0A71E-5F00-45C7-AEF6-013E03D12DC4}"/>
              </a:ext>
            </a:extLst>
          </p:cNvPr>
          <p:cNvSpPr txBox="1"/>
          <p:nvPr/>
        </p:nvSpPr>
        <p:spPr>
          <a:xfrm>
            <a:off x="838200" y="2858034"/>
            <a:ext cx="10210800" cy="1323439"/>
          </a:xfrm>
          <a:prstGeom prst="rect">
            <a:avLst/>
          </a:prstGeom>
          <a:noFill/>
        </p:spPr>
        <p:txBody>
          <a:bodyPr wrap="square" rtlCol="0">
            <a:spAutoFit/>
          </a:bodyPr>
          <a:lstStyle/>
          <a:p>
            <a:r>
              <a:rPr lang="en-US" sz="2000" dirty="0"/>
              <a:t>The physiologic process of (1) transduction of a painful stimuli within the afferent nerve ending, (2) transmission of pain stimuli to the dorsal horn and (3) modulation of pain within the spinal cord and supraspinal structures that finally results in (4) perception of pain</a:t>
            </a:r>
            <a:endParaRPr lang="es-AR" sz="2000" dirty="0"/>
          </a:p>
        </p:txBody>
      </p:sp>
    </p:spTree>
    <p:extLst>
      <p:ext uri="{BB962C8B-B14F-4D97-AF65-F5344CB8AC3E}">
        <p14:creationId xmlns:p14="http://schemas.microsoft.com/office/powerpoint/2010/main" val="336079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1066800"/>
            <a:ext cx="4114800" cy="1600200"/>
          </a:xfrm>
        </p:spPr>
        <p:txBody>
          <a:bodyPr>
            <a:normAutofit/>
          </a:bodyPr>
          <a:lstStyle/>
          <a:p>
            <a:r>
              <a:rPr lang="en-US" sz="3600" b="1" dirty="0"/>
              <a:t>Components of Nociception</a:t>
            </a:r>
          </a:p>
        </p:txBody>
      </p:sp>
      <p:sp>
        <p:nvSpPr>
          <p:cNvPr id="5" name="Content Placeholder 4"/>
          <p:cNvSpPr>
            <a:spLocks noGrp="1"/>
          </p:cNvSpPr>
          <p:nvPr>
            <p:ph idx="1"/>
          </p:nvPr>
        </p:nvSpPr>
        <p:spPr/>
        <p:txBody>
          <a:bodyPr>
            <a:normAutofit/>
          </a:bodyPr>
          <a:lstStyle/>
          <a:p>
            <a:pPr marL="457200" indent="-457200">
              <a:buAutoNum type="arabicParenR"/>
            </a:pPr>
            <a:r>
              <a:rPr lang="en-US" b="1" dirty="0"/>
              <a:t>Transduction</a:t>
            </a:r>
            <a:r>
              <a:rPr lang="en-US" dirty="0"/>
              <a:t>: transformation of physical energy (noxious stimuli) into electric activity at the peripheral nociceptor</a:t>
            </a:r>
          </a:p>
          <a:p>
            <a:pPr marL="0" indent="0">
              <a:buNone/>
            </a:pPr>
            <a:endParaRPr lang="en-US" dirty="0"/>
          </a:p>
          <a:p>
            <a:pPr lvl="1"/>
            <a:r>
              <a:rPr lang="en-US" dirty="0"/>
              <a:t>Chemical stimuli</a:t>
            </a:r>
          </a:p>
          <a:p>
            <a:pPr lvl="1"/>
            <a:r>
              <a:rPr lang="en-US" dirty="0"/>
              <a:t>Thermal stimuli</a:t>
            </a:r>
          </a:p>
          <a:p>
            <a:pPr lvl="1"/>
            <a:r>
              <a:rPr lang="en-US" dirty="0"/>
              <a:t>Mechanical stimuli</a:t>
            </a:r>
          </a:p>
          <a:p>
            <a:pPr marL="457200" lvl="1" indent="0">
              <a:buNone/>
            </a:pPr>
            <a:endParaRPr lang="en-US" dirty="0"/>
          </a:p>
          <a:p>
            <a:pPr marL="457200" lvl="1" indent="0">
              <a:buNone/>
            </a:pPr>
            <a:r>
              <a:rPr lang="en-US" dirty="0"/>
              <a:t>Will release chemical substances</a:t>
            </a:r>
          </a:p>
          <a:p>
            <a:pPr marL="457200" lvl="1" indent="0">
              <a:buNone/>
            </a:pPr>
            <a:endParaRPr lang="en-US" dirty="0"/>
          </a:p>
        </p:txBody>
      </p:sp>
    </p:spTree>
    <p:extLst>
      <p:ext uri="{BB962C8B-B14F-4D97-AF65-F5344CB8AC3E}">
        <p14:creationId xmlns:p14="http://schemas.microsoft.com/office/powerpoint/2010/main" val="3325588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924800" y="1219200"/>
            <a:ext cx="3657600" cy="1200329"/>
          </a:xfrm>
          <a:prstGeom prst="rect">
            <a:avLst/>
          </a:prstGeom>
          <a:noFill/>
        </p:spPr>
        <p:txBody>
          <a:bodyPr wrap="square" rtlCol="0">
            <a:spAutoFit/>
          </a:bodyPr>
          <a:lstStyle/>
          <a:p>
            <a:pPr algn="ctr"/>
            <a:r>
              <a:rPr lang="en-US" sz="3600" dirty="0"/>
              <a:t>The painful soup</a:t>
            </a:r>
          </a:p>
        </p:txBody>
      </p:sp>
      <p:pic>
        <p:nvPicPr>
          <p:cNvPr id="4" name="Picture 3"/>
          <p:cNvPicPr>
            <a:picLocks noChangeAspect="1"/>
          </p:cNvPicPr>
          <p:nvPr/>
        </p:nvPicPr>
        <p:blipFill>
          <a:blip r:embed="rId3"/>
          <a:stretch>
            <a:fillRect/>
          </a:stretch>
        </p:blipFill>
        <p:spPr>
          <a:xfrm>
            <a:off x="7239000" y="2996189"/>
            <a:ext cx="4055371" cy="2864892"/>
          </a:xfrm>
          <a:prstGeom prst="rect">
            <a:avLst/>
          </a:prstGeom>
        </p:spPr>
      </p:pic>
      <p:pic>
        <p:nvPicPr>
          <p:cNvPr id="6" name="Picture 5"/>
          <p:cNvPicPr>
            <a:picLocks noChangeAspect="1"/>
          </p:cNvPicPr>
          <p:nvPr/>
        </p:nvPicPr>
        <p:blipFill>
          <a:blip r:embed="rId4"/>
          <a:stretch>
            <a:fillRect/>
          </a:stretch>
        </p:blipFill>
        <p:spPr>
          <a:xfrm>
            <a:off x="1371600" y="1837289"/>
            <a:ext cx="5195383" cy="4023792"/>
          </a:xfrm>
          <a:prstGeom prst="rect">
            <a:avLst/>
          </a:prstGeom>
        </p:spPr>
      </p:pic>
      <p:cxnSp>
        <p:nvCxnSpPr>
          <p:cNvPr id="7" name="Straight Connector 6"/>
          <p:cNvCxnSpPr/>
          <p:nvPr/>
        </p:nvCxnSpPr>
        <p:spPr>
          <a:xfrm flipV="1">
            <a:off x="7924800" y="1837289"/>
            <a:ext cx="3657600" cy="30708"/>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8722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181F9C-5C92-4084-8657-0C4EBBDEBA8D}"/>
              </a:ext>
            </a:extLst>
          </p:cNvPr>
          <p:cNvSpPr txBox="1"/>
          <p:nvPr/>
        </p:nvSpPr>
        <p:spPr>
          <a:xfrm>
            <a:off x="1143000" y="1676400"/>
            <a:ext cx="5257800" cy="369332"/>
          </a:xfrm>
          <a:prstGeom prst="rect">
            <a:avLst/>
          </a:prstGeom>
          <a:noFill/>
        </p:spPr>
        <p:txBody>
          <a:bodyPr wrap="square" rtlCol="0">
            <a:spAutoFit/>
          </a:bodyPr>
          <a:lstStyle/>
          <a:p>
            <a:r>
              <a:rPr lang="en-US" dirty="0"/>
              <a:t>What is an </a:t>
            </a:r>
            <a:r>
              <a:rPr lang="en-US" dirty="0" err="1"/>
              <a:t>algogenic</a:t>
            </a:r>
            <a:r>
              <a:rPr lang="en-US" dirty="0"/>
              <a:t> substance?</a:t>
            </a:r>
            <a:endParaRPr lang="es-AR" dirty="0"/>
          </a:p>
        </p:txBody>
      </p:sp>
      <p:sp>
        <p:nvSpPr>
          <p:cNvPr id="4" name="TextBox 3">
            <a:extLst>
              <a:ext uri="{FF2B5EF4-FFF2-40B4-BE49-F238E27FC236}">
                <a16:creationId xmlns:a16="http://schemas.microsoft.com/office/drawing/2014/main" id="{25C16134-9A80-492A-BA4F-6A3186DFD897}"/>
              </a:ext>
            </a:extLst>
          </p:cNvPr>
          <p:cNvSpPr txBox="1"/>
          <p:nvPr/>
        </p:nvSpPr>
        <p:spPr>
          <a:xfrm>
            <a:off x="1143000" y="2184737"/>
            <a:ext cx="7086600" cy="1200329"/>
          </a:xfrm>
          <a:prstGeom prst="rect">
            <a:avLst/>
          </a:prstGeom>
          <a:noFill/>
        </p:spPr>
        <p:txBody>
          <a:bodyPr wrap="square" rtlCol="0">
            <a:spAutoFit/>
          </a:bodyPr>
          <a:lstStyle/>
          <a:p>
            <a:r>
              <a:rPr lang="en-US" sz="2400" dirty="0"/>
              <a:t>Endogenous chemical substrates that lower the threshold potential for activating nociceptors</a:t>
            </a:r>
            <a:endParaRPr lang="es-AR" sz="2400" dirty="0"/>
          </a:p>
        </p:txBody>
      </p:sp>
      <p:sp>
        <p:nvSpPr>
          <p:cNvPr id="5" name="TextBox 4">
            <a:extLst>
              <a:ext uri="{FF2B5EF4-FFF2-40B4-BE49-F238E27FC236}">
                <a16:creationId xmlns:a16="http://schemas.microsoft.com/office/drawing/2014/main" id="{8A4332D8-651B-4E85-9424-5CCBEF4E82B6}"/>
              </a:ext>
            </a:extLst>
          </p:cNvPr>
          <p:cNvSpPr txBox="1"/>
          <p:nvPr/>
        </p:nvSpPr>
        <p:spPr>
          <a:xfrm>
            <a:off x="1128823" y="3886200"/>
            <a:ext cx="6172200" cy="369332"/>
          </a:xfrm>
          <a:prstGeom prst="rect">
            <a:avLst/>
          </a:prstGeom>
          <a:noFill/>
        </p:spPr>
        <p:txBody>
          <a:bodyPr wrap="square" rtlCol="0">
            <a:spAutoFit/>
          </a:bodyPr>
          <a:lstStyle/>
          <a:p>
            <a:r>
              <a:rPr lang="en-US" dirty="0"/>
              <a:t>Name 5 </a:t>
            </a:r>
            <a:r>
              <a:rPr lang="en-US" dirty="0" err="1"/>
              <a:t>algogenic</a:t>
            </a:r>
            <a:r>
              <a:rPr lang="en-US" dirty="0"/>
              <a:t> substances</a:t>
            </a:r>
            <a:endParaRPr lang="es-AR" dirty="0"/>
          </a:p>
        </p:txBody>
      </p:sp>
      <p:sp>
        <p:nvSpPr>
          <p:cNvPr id="6" name="TextBox 5">
            <a:extLst>
              <a:ext uri="{FF2B5EF4-FFF2-40B4-BE49-F238E27FC236}">
                <a16:creationId xmlns:a16="http://schemas.microsoft.com/office/drawing/2014/main" id="{6FB65901-4783-43ED-AFD6-CE0C7500F1FD}"/>
              </a:ext>
            </a:extLst>
          </p:cNvPr>
          <p:cNvSpPr txBox="1"/>
          <p:nvPr/>
        </p:nvSpPr>
        <p:spPr>
          <a:xfrm>
            <a:off x="1128823" y="4419600"/>
            <a:ext cx="6172200" cy="1938992"/>
          </a:xfrm>
          <a:prstGeom prst="rect">
            <a:avLst/>
          </a:prstGeom>
          <a:noFill/>
        </p:spPr>
        <p:txBody>
          <a:bodyPr wrap="square" rtlCol="0">
            <a:spAutoFit/>
          </a:bodyPr>
          <a:lstStyle/>
          <a:p>
            <a:pPr marL="342900" indent="-342900">
              <a:buAutoNum type="arabicParenR"/>
            </a:pPr>
            <a:r>
              <a:rPr lang="en-US" sz="2400" dirty="0"/>
              <a:t>Histamine</a:t>
            </a:r>
          </a:p>
          <a:p>
            <a:pPr marL="342900" indent="-342900">
              <a:buAutoNum type="arabicParenR"/>
            </a:pPr>
            <a:r>
              <a:rPr lang="en-US" sz="2400" dirty="0"/>
              <a:t>Serotonin</a:t>
            </a:r>
          </a:p>
          <a:p>
            <a:pPr marL="342900" indent="-342900">
              <a:buAutoNum type="arabicParenR"/>
            </a:pPr>
            <a:r>
              <a:rPr lang="en-US" sz="2400" dirty="0"/>
              <a:t>Bradykinins</a:t>
            </a:r>
          </a:p>
          <a:p>
            <a:pPr marL="342900" indent="-342900">
              <a:buAutoNum type="arabicParenR"/>
            </a:pPr>
            <a:r>
              <a:rPr lang="en-US" sz="2400" dirty="0"/>
              <a:t>Prostaglandins</a:t>
            </a:r>
          </a:p>
          <a:p>
            <a:pPr marL="342900" indent="-342900">
              <a:buAutoNum type="arabicParenR"/>
            </a:pPr>
            <a:r>
              <a:rPr lang="en-US" sz="2400" dirty="0"/>
              <a:t>Substance P</a:t>
            </a:r>
            <a:endParaRPr lang="es-AR" sz="2400" dirty="0"/>
          </a:p>
        </p:txBody>
      </p:sp>
    </p:spTree>
    <p:extLst>
      <p:ext uri="{BB962C8B-B14F-4D97-AF65-F5344CB8AC3E}">
        <p14:creationId xmlns:p14="http://schemas.microsoft.com/office/powerpoint/2010/main" val="428275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nset">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Vapor Trail</Template>
  <TotalTime>30489</TotalTime>
  <Words>2446</Words>
  <Application>Microsoft Office PowerPoint</Application>
  <PresentationFormat>Widescreen</PresentationFormat>
  <Paragraphs>349</Paragraphs>
  <Slides>49</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Cambria Math</vt:lpstr>
      <vt:lpstr>Century Gothic</vt:lpstr>
      <vt:lpstr>Vapor Trail</vt:lpstr>
      <vt:lpstr>PowerPoint Presentation</vt:lpstr>
      <vt:lpstr>“an unpleasant experience associated with actual or potential tissue damage”    </vt:lpstr>
      <vt:lpstr>PowerPoint Presentation</vt:lpstr>
      <vt:lpstr>Types of Pain</vt:lpstr>
      <vt:lpstr>Neuroanatomy of Nociceptive PATHWAYS</vt:lpstr>
      <vt:lpstr>Nociception</vt:lpstr>
      <vt:lpstr>Components of Nociception</vt:lpstr>
      <vt:lpstr>PowerPoint Presentation</vt:lpstr>
      <vt:lpstr>PowerPoint Presentation</vt:lpstr>
      <vt:lpstr>PowerPoint Presentation</vt:lpstr>
      <vt:lpstr>Components of Nociception</vt:lpstr>
      <vt:lpstr>Primary Afferent Nerves:  A-β Nociceptor:  </vt:lpstr>
      <vt:lpstr>Primary Afferent Nerves:  A-δ Nociceptor:  </vt:lpstr>
      <vt:lpstr>Primary Afferent Nerves:  C Nociceptor:  </vt:lpstr>
      <vt:lpstr>spinocervicothalamic tract   </vt:lpstr>
      <vt:lpstr>spinoreticular tract  </vt:lpstr>
      <vt:lpstr>Components of Nociception</vt:lpstr>
      <vt:lpstr>PowerPoint Presentation</vt:lpstr>
      <vt:lpstr>Neuronal Circuits that Modulate Pain  </vt:lpstr>
      <vt:lpstr>Endogenous Opioid System</vt:lpstr>
      <vt:lpstr>Descending Inhibitory Nerve System</vt:lpstr>
      <vt:lpstr>PowerPoint Presentation</vt:lpstr>
      <vt:lpstr>PowerPoint Presentation</vt:lpstr>
      <vt:lpstr>Components of Nociception</vt:lpstr>
      <vt:lpstr>PowerPoint Presentation</vt:lpstr>
      <vt:lpstr>Neuropathic Pain</vt:lpstr>
      <vt:lpstr>PowerPoint Presentation</vt:lpstr>
      <vt:lpstr>Assessment of pain and pain scales</vt:lpstr>
      <vt:lpstr>Glasgow Composite Measure Pain Scale</vt:lpstr>
      <vt:lpstr>Now let’s do some drugs</vt:lpstr>
      <vt:lpstr>Opioids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 O'Ceithearnaigh</cp:lastModifiedBy>
  <cp:revision>231</cp:revision>
  <dcterms:created xsi:type="dcterms:W3CDTF">2015-08-11T00:42:28Z</dcterms:created>
  <dcterms:modified xsi:type="dcterms:W3CDTF">2019-09-19T19:01:04Z</dcterms:modified>
</cp:coreProperties>
</file>