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9"/>
  </p:notesMasterIdLst>
  <p:sldIdLst>
    <p:sldId id="256" r:id="rId2"/>
    <p:sldId id="257" r:id="rId3"/>
    <p:sldId id="291" r:id="rId4"/>
    <p:sldId id="258" r:id="rId5"/>
    <p:sldId id="267" r:id="rId6"/>
    <p:sldId id="259" r:id="rId7"/>
    <p:sldId id="270" r:id="rId8"/>
    <p:sldId id="269" r:id="rId9"/>
    <p:sldId id="260" r:id="rId10"/>
    <p:sldId id="268" r:id="rId11"/>
    <p:sldId id="271" r:id="rId12"/>
    <p:sldId id="272" r:id="rId13"/>
    <p:sldId id="261" r:id="rId14"/>
    <p:sldId id="266" r:id="rId15"/>
    <p:sldId id="265" r:id="rId16"/>
    <p:sldId id="292" r:id="rId17"/>
    <p:sldId id="262" r:id="rId18"/>
    <p:sldId id="263" r:id="rId19"/>
    <p:sldId id="264" r:id="rId20"/>
    <p:sldId id="273" r:id="rId21"/>
    <p:sldId id="276" r:id="rId22"/>
    <p:sldId id="277" r:id="rId23"/>
    <p:sldId id="278" r:id="rId24"/>
    <p:sldId id="279" r:id="rId25"/>
    <p:sldId id="280" r:id="rId26"/>
    <p:sldId id="281" r:id="rId27"/>
    <p:sldId id="282" r:id="rId28"/>
    <p:sldId id="275" r:id="rId29"/>
    <p:sldId id="274" r:id="rId30"/>
    <p:sldId id="283" r:id="rId31"/>
    <p:sldId id="284" r:id="rId32"/>
    <p:sldId id="285" r:id="rId33"/>
    <p:sldId id="286" r:id="rId34"/>
    <p:sldId id="287" r:id="rId35"/>
    <p:sldId id="288" r:id="rId36"/>
    <p:sldId id="289" r:id="rId37"/>
    <p:sldId id="290"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601"/>
    <p:restoredTop sz="78303"/>
  </p:normalViewPr>
  <p:slideViewPr>
    <p:cSldViewPr snapToGrid="0" snapToObjects="1">
      <p:cViewPr varScale="1">
        <p:scale>
          <a:sx n="104" d="100"/>
          <a:sy n="104" d="100"/>
        </p:scale>
        <p:origin x="408"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B01946-A1ED-B446-862B-ADDA20F355F3}" type="datetimeFigureOut">
              <a:rPr lang="en-US" smtClean="0"/>
              <a:t>7/17/19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99124D-6161-3D44-8F5F-59D745DA4997}" type="slidenum">
              <a:rPr lang="en-US" smtClean="0"/>
              <a:t>‹#›</a:t>
            </a:fld>
            <a:endParaRPr lang="en-US"/>
          </a:p>
        </p:txBody>
      </p:sp>
    </p:spTree>
    <p:extLst>
      <p:ext uri="{BB962C8B-B14F-4D97-AF65-F5344CB8AC3E}">
        <p14:creationId xmlns:p14="http://schemas.microsoft.com/office/powerpoint/2010/main" val="29077479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The paired ovaries are the female gonads; they contain the oocytes and are responsible for much of the dog's reproductive hormone production.</a:t>
            </a:r>
          </a:p>
          <a:p>
            <a:r>
              <a:rPr lang="en-US" sz="1200" b="0" i="0" kern="1200" dirty="0">
                <a:solidFill>
                  <a:schemeClr val="tx1"/>
                </a:solidFill>
                <a:effectLst/>
                <a:latin typeface="+mn-lt"/>
                <a:ea typeface="+mn-ea"/>
                <a:cs typeface="+mn-cs"/>
              </a:rPr>
              <a:t>The oviducts are small ducts that transport the oocytes from the ovary to the uterus. The bicornuate uterine horns join and form the uterine body anterior to the cervix. The cervix is a structure consisting of dense connective tissue that connects the uterus to the vagina.</a:t>
            </a:r>
          </a:p>
          <a:p>
            <a:r>
              <a:rPr lang="en-US" sz="1200" b="0" i="0" kern="1200" dirty="0">
                <a:solidFill>
                  <a:schemeClr val="tx1"/>
                </a:solidFill>
                <a:effectLst/>
                <a:latin typeface="+mn-lt"/>
                <a:ea typeface="+mn-ea"/>
                <a:cs typeface="+mn-cs"/>
              </a:rPr>
              <a:t>And the vagina is the female copulatory organ that opens at the external genitalia, or vulva.</a:t>
            </a:r>
          </a:p>
          <a:p>
            <a:r>
              <a:rPr lang="en-US" sz="1200" b="0" i="0" kern="1200" dirty="0">
                <a:solidFill>
                  <a:schemeClr val="tx1"/>
                </a:solidFill>
                <a:effectLst/>
                <a:latin typeface="+mn-lt"/>
                <a:ea typeface="+mn-ea"/>
                <a:cs typeface="+mn-cs"/>
              </a:rPr>
              <a:t>The </a:t>
            </a:r>
            <a:r>
              <a:rPr lang="en-US" sz="1200" b="0" i="0" kern="1200" dirty="0" err="1">
                <a:solidFill>
                  <a:schemeClr val="tx1"/>
                </a:solidFill>
                <a:effectLst/>
                <a:latin typeface="+mn-lt"/>
                <a:ea typeface="+mn-ea"/>
                <a:cs typeface="+mn-cs"/>
              </a:rPr>
              <a:t>mesometrium</a:t>
            </a:r>
            <a:r>
              <a:rPr lang="en-US" sz="1200" b="0" i="0" kern="1200" dirty="0">
                <a:solidFill>
                  <a:schemeClr val="tx1"/>
                </a:solidFill>
                <a:effectLst/>
                <a:latin typeface="+mn-lt"/>
                <a:ea typeface="+mn-ea"/>
                <a:cs typeface="+mn-cs"/>
              </a:rPr>
              <a:t> is part of a larger support system throughout the abdominal cavity; the </a:t>
            </a:r>
            <a:r>
              <a:rPr lang="en-US" sz="1200" b="0" i="0" kern="1200" dirty="0" err="1">
                <a:solidFill>
                  <a:schemeClr val="tx1"/>
                </a:solidFill>
                <a:effectLst/>
                <a:latin typeface="+mn-lt"/>
                <a:ea typeface="+mn-ea"/>
                <a:cs typeface="+mn-cs"/>
              </a:rPr>
              <a:t>mesometrium</a:t>
            </a:r>
            <a:r>
              <a:rPr lang="en-US" sz="1200" b="0" i="0" kern="1200" dirty="0">
                <a:solidFill>
                  <a:schemeClr val="tx1"/>
                </a:solidFill>
                <a:effectLst/>
                <a:latin typeface="+mn-lt"/>
                <a:ea typeface="+mn-ea"/>
                <a:cs typeface="+mn-cs"/>
              </a:rPr>
              <a:t> is specifically the part that supports the uterus.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7999124D-6161-3D44-8F5F-59D745DA4997}" type="slidenum">
              <a:rPr lang="en-US" smtClean="0"/>
              <a:t>2</a:t>
            </a:fld>
            <a:endParaRPr lang="en-US"/>
          </a:p>
        </p:txBody>
      </p:sp>
    </p:spTree>
    <p:extLst>
      <p:ext uri="{BB962C8B-B14F-4D97-AF65-F5344CB8AC3E}">
        <p14:creationId xmlns:p14="http://schemas.microsoft.com/office/powerpoint/2010/main" val="2754217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99124D-6161-3D44-8F5F-59D745DA4997}" type="slidenum">
              <a:rPr lang="en-US" smtClean="0"/>
              <a:t>4</a:t>
            </a:fld>
            <a:endParaRPr lang="en-US"/>
          </a:p>
        </p:txBody>
      </p:sp>
    </p:spTree>
    <p:extLst>
      <p:ext uri="{BB962C8B-B14F-4D97-AF65-F5344CB8AC3E}">
        <p14:creationId xmlns:p14="http://schemas.microsoft.com/office/powerpoint/2010/main" val="3843883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Proestrus: estrogen levels increase from developing follicles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Estrus: continued release of FSH with LH surge leads to ovulation within 24-72 hours after surge of LH</a:t>
            </a:r>
          </a:p>
          <a:p>
            <a:endParaRPr lang="en-US" dirty="0"/>
          </a:p>
        </p:txBody>
      </p:sp>
      <p:sp>
        <p:nvSpPr>
          <p:cNvPr id="4" name="Slide Number Placeholder 3"/>
          <p:cNvSpPr>
            <a:spLocks noGrp="1"/>
          </p:cNvSpPr>
          <p:nvPr>
            <p:ph type="sldNum" sz="quarter" idx="5"/>
          </p:nvPr>
        </p:nvSpPr>
        <p:spPr/>
        <p:txBody>
          <a:bodyPr/>
          <a:lstStyle/>
          <a:p>
            <a:fld id="{7999124D-6161-3D44-8F5F-59D745DA4997}" type="slidenum">
              <a:rPr lang="en-US" smtClean="0"/>
              <a:t>7</a:t>
            </a:fld>
            <a:endParaRPr lang="en-US"/>
          </a:p>
        </p:txBody>
      </p:sp>
    </p:spTree>
    <p:extLst>
      <p:ext uri="{BB962C8B-B14F-4D97-AF65-F5344CB8AC3E}">
        <p14:creationId xmlns:p14="http://schemas.microsoft.com/office/powerpoint/2010/main" val="34833379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99124D-6161-3D44-8F5F-59D745DA4997}" type="slidenum">
              <a:rPr lang="en-US" smtClean="0"/>
              <a:t>8</a:t>
            </a:fld>
            <a:endParaRPr lang="en-US"/>
          </a:p>
        </p:txBody>
      </p:sp>
    </p:spTree>
    <p:extLst>
      <p:ext uri="{BB962C8B-B14F-4D97-AF65-F5344CB8AC3E}">
        <p14:creationId xmlns:p14="http://schemas.microsoft.com/office/powerpoint/2010/main" val="983374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99124D-6161-3D44-8F5F-59D745DA4997}" type="slidenum">
              <a:rPr lang="en-US" smtClean="0"/>
              <a:t>10</a:t>
            </a:fld>
            <a:endParaRPr lang="en-US"/>
          </a:p>
        </p:txBody>
      </p:sp>
    </p:spTree>
    <p:extLst>
      <p:ext uri="{BB962C8B-B14F-4D97-AF65-F5344CB8AC3E}">
        <p14:creationId xmlns:p14="http://schemas.microsoft.com/office/powerpoint/2010/main" val="1141101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7/17/19</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7/17/19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7/17/19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7/17/19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7/17/19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7/17/19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7/17/19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7/17/19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7/17/19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7/17/19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7/17/19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7/17/19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7/17/19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7/17/19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7/17/19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7/17/19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7/17/19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7/17/19</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6DB27-3AD5-854D-B9CF-99666DCDFB58}"/>
              </a:ext>
            </a:extLst>
          </p:cNvPr>
          <p:cNvSpPr>
            <a:spLocks noGrp="1"/>
          </p:cNvSpPr>
          <p:nvPr>
            <p:ph type="ctrTitle"/>
          </p:nvPr>
        </p:nvSpPr>
        <p:spPr/>
        <p:txBody>
          <a:bodyPr>
            <a:normAutofit/>
          </a:bodyPr>
          <a:lstStyle/>
          <a:p>
            <a:r>
              <a:rPr lang="en-US" dirty="0"/>
              <a:t>Female reproductive system:</a:t>
            </a:r>
            <a:br>
              <a:rPr lang="en-US" dirty="0"/>
            </a:br>
            <a:r>
              <a:rPr lang="en-US" sz="2800" dirty="0"/>
              <a:t>Estrus, ovulation, fertilization, gestation, parturition, dystocia, pseudopregnancy, pyometra, cystic hyperplasia</a:t>
            </a:r>
            <a:endParaRPr lang="en-US" dirty="0"/>
          </a:p>
        </p:txBody>
      </p:sp>
      <p:sp>
        <p:nvSpPr>
          <p:cNvPr id="3" name="Subtitle 2">
            <a:extLst>
              <a:ext uri="{FF2B5EF4-FFF2-40B4-BE49-F238E27FC236}">
                <a16:creationId xmlns:a16="http://schemas.microsoft.com/office/drawing/2014/main" id="{608E48A9-975B-AC4F-9B34-DCEA0D47331F}"/>
              </a:ext>
            </a:extLst>
          </p:cNvPr>
          <p:cNvSpPr>
            <a:spLocks noGrp="1"/>
          </p:cNvSpPr>
          <p:nvPr>
            <p:ph type="subTitle" idx="1"/>
          </p:nvPr>
        </p:nvSpPr>
        <p:spPr/>
        <p:txBody>
          <a:bodyPr/>
          <a:lstStyle/>
          <a:p>
            <a:r>
              <a:rPr lang="en-US" dirty="0"/>
              <a:t>Victoria Chu</a:t>
            </a:r>
          </a:p>
        </p:txBody>
      </p:sp>
    </p:spTree>
    <p:extLst>
      <p:ext uri="{BB962C8B-B14F-4D97-AF65-F5344CB8AC3E}">
        <p14:creationId xmlns:p14="http://schemas.microsoft.com/office/powerpoint/2010/main" val="41348609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0529B47-291C-414E-AE42-A9E4FBDFFE4E}"/>
              </a:ext>
            </a:extLst>
          </p:cNvPr>
          <p:cNvPicPr>
            <a:picLocks noGrp="1" noChangeAspect="1"/>
          </p:cNvPicPr>
          <p:nvPr>
            <p:ph idx="1"/>
          </p:nvPr>
        </p:nvPicPr>
        <p:blipFill>
          <a:blip r:embed="rId3"/>
          <a:stretch>
            <a:fillRect/>
          </a:stretch>
        </p:blipFill>
        <p:spPr>
          <a:xfrm>
            <a:off x="968240" y="360356"/>
            <a:ext cx="10255519" cy="6137287"/>
          </a:xfrm>
        </p:spPr>
      </p:pic>
    </p:spTree>
    <p:extLst>
      <p:ext uri="{BB962C8B-B14F-4D97-AF65-F5344CB8AC3E}">
        <p14:creationId xmlns:p14="http://schemas.microsoft.com/office/powerpoint/2010/main" val="320073376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3FF25-11EB-3840-AE56-13F8AE6964B8}"/>
              </a:ext>
            </a:extLst>
          </p:cNvPr>
          <p:cNvSpPr>
            <a:spLocks noGrp="1"/>
          </p:cNvSpPr>
          <p:nvPr>
            <p:ph type="title"/>
          </p:nvPr>
        </p:nvSpPr>
        <p:spPr>
          <a:xfrm>
            <a:off x="1141413" y="271278"/>
            <a:ext cx="9905998" cy="596824"/>
          </a:xfrm>
        </p:spPr>
        <p:txBody>
          <a:bodyPr/>
          <a:lstStyle/>
          <a:p>
            <a:r>
              <a:rPr lang="en-US" dirty="0"/>
              <a:t>Fertilization</a:t>
            </a:r>
          </a:p>
        </p:txBody>
      </p:sp>
      <p:sp>
        <p:nvSpPr>
          <p:cNvPr id="3" name="Content Placeholder 2">
            <a:extLst>
              <a:ext uri="{FF2B5EF4-FFF2-40B4-BE49-F238E27FC236}">
                <a16:creationId xmlns:a16="http://schemas.microsoft.com/office/drawing/2014/main" id="{1C14EF52-64AB-BB48-B0E6-DC798EA379E7}"/>
              </a:ext>
            </a:extLst>
          </p:cNvPr>
          <p:cNvSpPr>
            <a:spLocks noGrp="1"/>
          </p:cNvSpPr>
          <p:nvPr>
            <p:ph idx="1"/>
          </p:nvPr>
        </p:nvSpPr>
        <p:spPr>
          <a:xfrm>
            <a:off x="1141412" y="1377387"/>
            <a:ext cx="9905999" cy="5104436"/>
          </a:xfrm>
        </p:spPr>
        <p:txBody>
          <a:bodyPr>
            <a:normAutofit fontScale="85000" lnSpcReduction="20000"/>
          </a:bodyPr>
          <a:lstStyle/>
          <a:p>
            <a:r>
              <a:rPr lang="en-US" dirty="0"/>
              <a:t>Ovulation typically 2</a:t>
            </a:r>
            <a:r>
              <a:rPr lang="en-US" baseline="30000" dirty="0"/>
              <a:t>nd</a:t>
            </a:r>
            <a:r>
              <a:rPr lang="en-US" dirty="0"/>
              <a:t> day of estrus</a:t>
            </a:r>
          </a:p>
          <a:p>
            <a:r>
              <a:rPr lang="en-US" dirty="0"/>
              <a:t>Fertilization window 3 days before to 4 days after ovulation</a:t>
            </a:r>
          </a:p>
          <a:p>
            <a:r>
              <a:rPr lang="en-US" dirty="0"/>
              <a:t>Optimal breeding day 2 days after ovulation</a:t>
            </a:r>
          </a:p>
          <a:p>
            <a:r>
              <a:rPr lang="en-US" dirty="0"/>
              <a:t>What two hormonal assays could be helpful to determine ovulation?</a:t>
            </a:r>
          </a:p>
          <a:p>
            <a:r>
              <a:rPr lang="en-US" dirty="0"/>
              <a:t>Progesterone</a:t>
            </a:r>
          </a:p>
          <a:p>
            <a:pPr lvl="1"/>
            <a:r>
              <a:rPr lang="en-US" dirty="0"/>
              <a:t>Progesterone &lt;1.0ng/mL during anestrus and most of proestrus</a:t>
            </a:r>
          </a:p>
          <a:p>
            <a:pPr lvl="1"/>
            <a:r>
              <a:rPr lang="en-US" dirty="0"/>
              <a:t>Values rapidly increase &gt;1.0ng/mL just before and during </a:t>
            </a:r>
            <a:r>
              <a:rPr lang="en-US" dirty="0" err="1"/>
              <a:t>preovulatatory</a:t>
            </a:r>
            <a:r>
              <a:rPr lang="en-US" dirty="0"/>
              <a:t> LH surge</a:t>
            </a:r>
          </a:p>
          <a:p>
            <a:pPr lvl="1"/>
            <a:r>
              <a:rPr lang="en-US" dirty="0"/>
              <a:t>At ovulation, progesterone 4-10ng/mL</a:t>
            </a:r>
          </a:p>
          <a:p>
            <a:pPr lvl="1"/>
            <a:r>
              <a:rPr lang="en-US" dirty="0"/>
              <a:t>Peaks to 15-90 ng/mL by 15-30 days post LH surge</a:t>
            </a:r>
          </a:p>
          <a:p>
            <a:r>
              <a:rPr lang="en-US" dirty="0"/>
              <a:t>Luteinizing Hormone</a:t>
            </a:r>
          </a:p>
          <a:p>
            <a:pPr lvl="1"/>
            <a:r>
              <a:rPr lang="en-US" dirty="0"/>
              <a:t>Ovulation typically 2-3 days post LH surge</a:t>
            </a:r>
          </a:p>
          <a:p>
            <a:pPr lvl="1"/>
            <a:r>
              <a:rPr lang="en-US" dirty="0"/>
              <a:t>Oocyte maturation and fertilization typically 4-6 days post LH surge</a:t>
            </a:r>
          </a:p>
          <a:p>
            <a:pPr lvl="1"/>
            <a:r>
              <a:rPr lang="en-US" dirty="0"/>
              <a:t>LH surge may be for only 24 hours, so single sample may not be helpful and can miss surge</a:t>
            </a:r>
          </a:p>
          <a:p>
            <a:pPr lvl="1"/>
            <a:endParaRPr lang="en-US" dirty="0"/>
          </a:p>
          <a:p>
            <a:pPr marL="0" indent="0">
              <a:buNone/>
            </a:pPr>
            <a:endParaRPr lang="en-US" dirty="0"/>
          </a:p>
        </p:txBody>
      </p:sp>
    </p:spTree>
    <p:extLst>
      <p:ext uri="{BB962C8B-B14F-4D97-AF65-F5344CB8AC3E}">
        <p14:creationId xmlns:p14="http://schemas.microsoft.com/office/powerpoint/2010/main" val="109971061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dissolve">
                                      <p:cBhvr>
                                        <p:cTn id="30" dur="500"/>
                                        <p:tgtEl>
                                          <p:spTgt spid="3">
                                            <p:txEl>
                                              <p:pRg st="5" end="5"/>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dissolve">
                                      <p:cBhvr>
                                        <p:cTn id="33" dur="500"/>
                                        <p:tgtEl>
                                          <p:spTgt spid="3">
                                            <p:txEl>
                                              <p:pRg st="6" end="6"/>
                                            </p:txEl>
                                          </p:spTgt>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dissolve">
                                      <p:cBhvr>
                                        <p:cTn id="36" dur="500"/>
                                        <p:tgtEl>
                                          <p:spTgt spid="3">
                                            <p:txEl>
                                              <p:pRg st="7" end="7"/>
                                            </p:txEl>
                                          </p:spTgt>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dissolve">
                                      <p:cBhvr>
                                        <p:cTn id="39" dur="500"/>
                                        <p:tgtEl>
                                          <p:spTgt spid="3">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animEffect transition="in" filter="dissolve">
                                      <p:cBhvr>
                                        <p:cTn id="44" dur="500"/>
                                        <p:tgtEl>
                                          <p:spTgt spid="3">
                                            <p:txEl>
                                              <p:pRg st="9" end="9"/>
                                            </p:txEl>
                                          </p:spTgt>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dissolve">
                                      <p:cBhvr>
                                        <p:cTn id="47" dur="500"/>
                                        <p:tgtEl>
                                          <p:spTgt spid="3">
                                            <p:txEl>
                                              <p:pRg st="10" end="10"/>
                                            </p:txEl>
                                          </p:spTgt>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3">
                                            <p:txEl>
                                              <p:pRg st="11" end="11"/>
                                            </p:txEl>
                                          </p:spTgt>
                                        </p:tgtEl>
                                        <p:attrNameLst>
                                          <p:attrName>style.visibility</p:attrName>
                                        </p:attrNameLst>
                                      </p:cBhvr>
                                      <p:to>
                                        <p:strVal val="visible"/>
                                      </p:to>
                                    </p:set>
                                    <p:animEffect transition="in" filter="dissolve">
                                      <p:cBhvr>
                                        <p:cTn id="50" dur="500"/>
                                        <p:tgtEl>
                                          <p:spTgt spid="3">
                                            <p:txEl>
                                              <p:pRg st="11" end="11"/>
                                            </p:txEl>
                                          </p:spTgt>
                                        </p:tgtEl>
                                      </p:cBhvr>
                                    </p:animEffect>
                                  </p:childTnLst>
                                </p:cTn>
                              </p:par>
                              <p:par>
                                <p:cTn id="51" presetID="9" presetClass="entr" presetSubtype="0" fill="hold" grpId="0" nodeType="withEffect">
                                  <p:stCondLst>
                                    <p:cond delay="0"/>
                                  </p:stCondLst>
                                  <p:childTnLst>
                                    <p:set>
                                      <p:cBhvr>
                                        <p:cTn id="52" dur="1" fill="hold">
                                          <p:stCondLst>
                                            <p:cond delay="0"/>
                                          </p:stCondLst>
                                        </p:cTn>
                                        <p:tgtEl>
                                          <p:spTgt spid="3">
                                            <p:txEl>
                                              <p:pRg st="12" end="12"/>
                                            </p:txEl>
                                          </p:spTgt>
                                        </p:tgtEl>
                                        <p:attrNameLst>
                                          <p:attrName>style.visibility</p:attrName>
                                        </p:attrNameLst>
                                      </p:cBhvr>
                                      <p:to>
                                        <p:strVal val="visible"/>
                                      </p:to>
                                    </p:set>
                                    <p:animEffect transition="in" filter="dissolve">
                                      <p:cBhvr>
                                        <p:cTn id="53"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F3B5C-8448-6643-AE56-8A0C25B8BD6C}"/>
              </a:ext>
            </a:extLst>
          </p:cNvPr>
          <p:cNvSpPr>
            <a:spLocks noGrp="1"/>
          </p:cNvSpPr>
          <p:nvPr>
            <p:ph type="title"/>
          </p:nvPr>
        </p:nvSpPr>
        <p:spPr>
          <a:xfrm>
            <a:off x="1141412" y="0"/>
            <a:ext cx="9905998" cy="1478570"/>
          </a:xfrm>
        </p:spPr>
        <p:txBody>
          <a:bodyPr/>
          <a:lstStyle/>
          <a:p>
            <a:r>
              <a:rPr lang="en-US" dirty="0"/>
              <a:t>Types of fertilization techniques</a:t>
            </a:r>
          </a:p>
        </p:txBody>
      </p:sp>
      <p:sp>
        <p:nvSpPr>
          <p:cNvPr id="3" name="Content Placeholder 2">
            <a:extLst>
              <a:ext uri="{FF2B5EF4-FFF2-40B4-BE49-F238E27FC236}">
                <a16:creationId xmlns:a16="http://schemas.microsoft.com/office/drawing/2014/main" id="{0DBEFB61-C492-5C49-9F49-FB61B17F9893}"/>
              </a:ext>
            </a:extLst>
          </p:cNvPr>
          <p:cNvSpPr>
            <a:spLocks noGrp="1"/>
          </p:cNvSpPr>
          <p:nvPr>
            <p:ph idx="1"/>
          </p:nvPr>
        </p:nvSpPr>
        <p:spPr>
          <a:xfrm>
            <a:off x="1141412" y="1250066"/>
            <a:ext cx="9905999" cy="5301205"/>
          </a:xfrm>
        </p:spPr>
        <p:txBody>
          <a:bodyPr>
            <a:normAutofit fontScale="85000" lnSpcReduction="20000"/>
          </a:bodyPr>
          <a:lstStyle/>
          <a:p>
            <a:r>
              <a:rPr lang="en-US" dirty="0"/>
              <a:t>Natural mating</a:t>
            </a:r>
          </a:p>
          <a:p>
            <a:r>
              <a:rPr lang="en-US" dirty="0"/>
              <a:t>Artificial insemination with fresh semen</a:t>
            </a:r>
          </a:p>
          <a:p>
            <a:pPr lvl="1"/>
            <a:r>
              <a:rPr lang="en-US" dirty="0"/>
              <a:t>Recommend minimal insemination dose &gt;150 mil sperm</a:t>
            </a:r>
          </a:p>
          <a:p>
            <a:pPr lvl="1"/>
            <a:r>
              <a:rPr lang="en-US" dirty="0"/>
              <a:t>Whole ejaculate of healthy male ~250-2500 mil sperm</a:t>
            </a:r>
          </a:p>
          <a:p>
            <a:pPr lvl="1"/>
            <a:r>
              <a:rPr lang="en-US" dirty="0"/>
              <a:t>AI semen deposited at external cervical </a:t>
            </a:r>
            <a:r>
              <a:rPr lang="en-US" dirty="0" err="1"/>
              <a:t>os</a:t>
            </a:r>
            <a:r>
              <a:rPr lang="en-US" dirty="0"/>
              <a:t> and female </a:t>
            </a:r>
            <a:r>
              <a:rPr lang="en-US" dirty="0" err="1"/>
              <a:t>hindend</a:t>
            </a:r>
            <a:r>
              <a:rPr lang="en-US" dirty="0"/>
              <a:t> elevated for 5 min</a:t>
            </a:r>
          </a:p>
          <a:p>
            <a:r>
              <a:rPr lang="en-US" dirty="0"/>
              <a:t>Artificial insemination with chilled extended semen</a:t>
            </a:r>
          </a:p>
          <a:p>
            <a:pPr lvl="1"/>
            <a:r>
              <a:rPr lang="en-US" dirty="0"/>
              <a:t>Chilled to 4 degrees C and added to extender</a:t>
            </a:r>
          </a:p>
          <a:p>
            <a:pPr lvl="2"/>
            <a:r>
              <a:rPr lang="en-US" dirty="0"/>
              <a:t>Extender: 1 part egg yolk to 4 part heat-treated pasteurized cream</a:t>
            </a:r>
          </a:p>
          <a:p>
            <a:pPr lvl="1"/>
            <a:r>
              <a:rPr lang="en-US" dirty="0"/>
              <a:t>Motility of sperm decreases so should be used within 4 days</a:t>
            </a:r>
          </a:p>
          <a:p>
            <a:pPr lvl="1"/>
            <a:r>
              <a:rPr lang="en-US" dirty="0"/>
              <a:t>AI semen same as fresh semen</a:t>
            </a:r>
          </a:p>
          <a:p>
            <a:r>
              <a:rPr lang="en-US" dirty="0"/>
              <a:t>Artificial insemination with frozen semen</a:t>
            </a:r>
          </a:p>
          <a:p>
            <a:pPr lvl="1"/>
            <a:r>
              <a:rPr lang="en-US" dirty="0"/>
              <a:t>Motility of frozen-thawed semen already decreases to 65% once thawed and decreases to 45% at 24 </a:t>
            </a:r>
            <a:r>
              <a:rPr lang="en-US" dirty="0" err="1"/>
              <a:t>hr</a:t>
            </a:r>
            <a:r>
              <a:rPr lang="en-US" dirty="0"/>
              <a:t> and 15% at 48 hour</a:t>
            </a:r>
          </a:p>
          <a:p>
            <a:pPr lvl="1"/>
            <a:r>
              <a:rPr lang="en-US" dirty="0"/>
              <a:t>Frozen thawed semen deposited at lumen of uterus either transcervical or surgically through laparotomy injected through uterine wall</a:t>
            </a:r>
          </a:p>
        </p:txBody>
      </p:sp>
    </p:spTree>
    <p:extLst>
      <p:ext uri="{BB962C8B-B14F-4D97-AF65-F5344CB8AC3E}">
        <p14:creationId xmlns:p14="http://schemas.microsoft.com/office/powerpoint/2010/main" val="172006991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F2BC8-E1B5-0D4B-A04F-29C24C9CBE8B}"/>
              </a:ext>
            </a:extLst>
          </p:cNvPr>
          <p:cNvSpPr>
            <a:spLocks noGrp="1"/>
          </p:cNvSpPr>
          <p:nvPr>
            <p:ph type="title"/>
          </p:nvPr>
        </p:nvSpPr>
        <p:spPr/>
        <p:txBody>
          <a:bodyPr/>
          <a:lstStyle/>
          <a:p>
            <a:r>
              <a:rPr lang="en-US" dirty="0"/>
              <a:t>Gestation: What is average?</a:t>
            </a:r>
          </a:p>
        </p:txBody>
      </p:sp>
      <p:sp>
        <p:nvSpPr>
          <p:cNvPr id="3" name="Content Placeholder 2">
            <a:extLst>
              <a:ext uri="{FF2B5EF4-FFF2-40B4-BE49-F238E27FC236}">
                <a16:creationId xmlns:a16="http://schemas.microsoft.com/office/drawing/2014/main" id="{1E13DF1E-FC4E-A147-8FAF-B2C1E6D48A0D}"/>
              </a:ext>
            </a:extLst>
          </p:cNvPr>
          <p:cNvSpPr>
            <a:spLocks noGrp="1"/>
          </p:cNvSpPr>
          <p:nvPr>
            <p:ph idx="1"/>
          </p:nvPr>
        </p:nvSpPr>
        <p:spPr>
          <a:xfrm>
            <a:off x="614364" y="2249487"/>
            <a:ext cx="10433048" cy="4251326"/>
          </a:xfrm>
        </p:spPr>
        <p:txBody>
          <a:bodyPr/>
          <a:lstStyle/>
          <a:p>
            <a:r>
              <a:rPr lang="en-US" dirty="0"/>
              <a:t>Canine average 63-65 days with larger litters having shorter gestation</a:t>
            </a:r>
          </a:p>
          <a:p>
            <a:r>
              <a:rPr lang="en-US" dirty="0"/>
              <a:t>Feline average 63-67 days from first mating</a:t>
            </a:r>
          </a:p>
          <a:p>
            <a:r>
              <a:rPr lang="en-US" dirty="0"/>
              <a:t>Progesterone secreted by corpus luteum maintains pregnancy</a:t>
            </a:r>
          </a:p>
          <a:p>
            <a:pPr lvl="1"/>
            <a:r>
              <a:rPr lang="en-US" dirty="0"/>
              <a:t>Peak progesterone level at 20-30 days between 15-80ng/mL</a:t>
            </a:r>
          </a:p>
          <a:p>
            <a:pPr lvl="1"/>
            <a:r>
              <a:rPr lang="en-US" dirty="0"/>
              <a:t>Progesterone levels then steadily decline</a:t>
            </a:r>
          </a:p>
          <a:p>
            <a:pPr lvl="1"/>
            <a:r>
              <a:rPr lang="en-US" dirty="0"/>
              <a:t>Must be above 2ng/mL to maintain pregnancy</a:t>
            </a:r>
          </a:p>
        </p:txBody>
      </p:sp>
    </p:spTree>
    <p:extLst>
      <p:ext uri="{BB962C8B-B14F-4D97-AF65-F5344CB8AC3E}">
        <p14:creationId xmlns:p14="http://schemas.microsoft.com/office/powerpoint/2010/main" val="97407128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25C3A7-7F2B-144A-9CDA-13053A1610D6}"/>
              </a:ext>
            </a:extLst>
          </p:cNvPr>
          <p:cNvSpPr>
            <a:spLocks noGrp="1"/>
          </p:cNvSpPr>
          <p:nvPr>
            <p:ph type="title"/>
          </p:nvPr>
        </p:nvSpPr>
        <p:spPr/>
        <p:txBody>
          <a:bodyPr/>
          <a:lstStyle/>
          <a:p>
            <a:r>
              <a:rPr lang="en-US" dirty="0"/>
              <a:t>Name 4 ways to estimate parturition</a:t>
            </a:r>
          </a:p>
        </p:txBody>
      </p:sp>
    </p:spTree>
    <p:extLst>
      <p:ext uri="{BB962C8B-B14F-4D97-AF65-F5344CB8AC3E}">
        <p14:creationId xmlns:p14="http://schemas.microsoft.com/office/powerpoint/2010/main" val="46957896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4BE4F-9B82-D24E-BEE0-9D74E021F7C7}"/>
              </a:ext>
            </a:extLst>
          </p:cNvPr>
          <p:cNvSpPr>
            <a:spLocks noGrp="1"/>
          </p:cNvSpPr>
          <p:nvPr>
            <p:ph type="title"/>
          </p:nvPr>
        </p:nvSpPr>
        <p:spPr>
          <a:xfrm>
            <a:off x="1141412" y="189893"/>
            <a:ext cx="9905998" cy="1478570"/>
          </a:xfrm>
        </p:spPr>
        <p:txBody>
          <a:bodyPr/>
          <a:lstStyle/>
          <a:p>
            <a:r>
              <a:rPr lang="en-US" dirty="0"/>
              <a:t>Estimating expected date of parturition</a:t>
            </a:r>
          </a:p>
        </p:txBody>
      </p:sp>
      <p:sp>
        <p:nvSpPr>
          <p:cNvPr id="3" name="Content Placeholder 2">
            <a:extLst>
              <a:ext uri="{FF2B5EF4-FFF2-40B4-BE49-F238E27FC236}">
                <a16:creationId xmlns:a16="http://schemas.microsoft.com/office/drawing/2014/main" id="{BFFBAB7E-A238-674D-9C0F-762B92DE5A51}"/>
              </a:ext>
            </a:extLst>
          </p:cNvPr>
          <p:cNvSpPr>
            <a:spLocks noGrp="1"/>
          </p:cNvSpPr>
          <p:nvPr>
            <p:ph idx="1"/>
          </p:nvPr>
        </p:nvSpPr>
        <p:spPr>
          <a:xfrm>
            <a:off x="1141412" y="1557338"/>
            <a:ext cx="10731501" cy="4972049"/>
          </a:xfrm>
        </p:spPr>
        <p:txBody>
          <a:bodyPr>
            <a:normAutofit fontScale="92500" lnSpcReduction="20000"/>
          </a:bodyPr>
          <a:lstStyle/>
          <a:p>
            <a:r>
              <a:rPr lang="en-US" dirty="0"/>
              <a:t>Vaginal cytology</a:t>
            </a:r>
          </a:p>
          <a:p>
            <a:pPr lvl="1"/>
            <a:r>
              <a:rPr lang="en-US" dirty="0"/>
              <a:t>Estimate 57 +/- 3 days from onset of cytological diestrus</a:t>
            </a:r>
          </a:p>
          <a:p>
            <a:pPr lvl="1"/>
            <a:r>
              <a:rPr lang="en-US" dirty="0"/>
              <a:t>Sudden shift from primarily superficial cornified cells (&gt;90%) seen through estrus to 50% non-cornified parabasal and intermediate cells within 24 hours onset of diestrus</a:t>
            </a:r>
          </a:p>
          <a:p>
            <a:r>
              <a:rPr lang="en-US" dirty="0"/>
              <a:t>Endocrinology</a:t>
            </a:r>
          </a:p>
          <a:p>
            <a:pPr lvl="1"/>
            <a:r>
              <a:rPr lang="en-US" dirty="0"/>
              <a:t>Serum luteinizing hormone</a:t>
            </a:r>
          </a:p>
          <a:p>
            <a:pPr lvl="2"/>
            <a:r>
              <a:rPr lang="en-US" dirty="0"/>
              <a:t>65 days post peak LH</a:t>
            </a:r>
          </a:p>
          <a:p>
            <a:pPr lvl="1"/>
            <a:r>
              <a:rPr lang="en-US" dirty="0"/>
              <a:t>Progesterone</a:t>
            </a:r>
          </a:p>
          <a:p>
            <a:pPr lvl="2"/>
            <a:r>
              <a:rPr lang="en-US" dirty="0"/>
              <a:t>63 days post ovulation</a:t>
            </a:r>
          </a:p>
          <a:p>
            <a:pPr lvl="2"/>
            <a:r>
              <a:rPr lang="en-US" dirty="0"/>
              <a:t>Progesterone typically 4-10ng/mL at ovulation</a:t>
            </a:r>
          </a:p>
          <a:p>
            <a:r>
              <a:rPr lang="en-US" dirty="0"/>
              <a:t>Abdominal ultrasound</a:t>
            </a:r>
          </a:p>
          <a:p>
            <a:pPr lvl="1"/>
            <a:r>
              <a:rPr lang="en-US" dirty="0"/>
              <a:t>Fetal crown rump length and body diameter parameters on more than two fetuses predicts day 30-39 of pregnancy</a:t>
            </a:r>
          </a:p>
        </p:txBody>
      </p:sp>
    </p:spTree>
    <p:extLst>
      <p:ext uri="{BB962C8B-B14F-4D97-AF65-F5344CB8AC3E}">
        <p14:creationId xmlns:p14="http://schemas.microsoft.com/office/powerpoint/2010/main" val="296410096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DCB04-1F65-9D42-B174-87636C3E4CF0}"/>
              </a:ext>
            </a:extLst>
          </p:cNvPr>
          <p:cNvSpPr>
            <a:spLocks noGrp="1"/>
          </p:cNvSpPr>
          <p:nvPr>
            <p:ph type="title"/>
          </p:nvPr>
        </p:nvSpPr>
        <p:spPr/>
        <p:txBody>
          <a:bodyPr/>
          <a:lstStyle/>
          <a:p>
            <a:r>
              <a:rPr lang="en-US" dirty="0"/>
              <a:t>Vaginal cytology</a:t>
            </a:r>
          </a:p>
        </p:txBody>
      </p:sp>
      <p:pic>
        <p:nvPicPr>
          <p:cNvPr id="5" name="Content Placeholder 4">
            <a:extLst>
              <a:ext uri="{FF2B5EF4-FFF2-40B4-BE49-F238E27FC236}">
                <a16:creationId xmlns:a16="http://schemas.microsoft.com/office/drawing/2014/main" id="{6B38FD89-B69E-2345-91F6-1E946316055B}"/>
              </a:ext>
            </a:extLst>
          </p:cNvPr>
          <p:cNvPicPr>
            <a:picLocks noGrp="1" noChangeAspect="1"/>
          </p:cNvPicPr>
          <p:nvPr>
            <p:ph idx="1"/>
          </p:nvPr>
        </p:nvPicPr>
        <p:blipFill>
          <a:blip r:embed="rId2"/>
          <a:stretch>
            <a:fillRect/>
          </a:stretch>
        </p:blipFill>
        <p:spPr>
          <a:xfrm>
            <a:off x="5432018" y="437859"/>
            <a:ext cx="6505058" cy="5419843"/>
          </a:xfrm>
        </p:spPr>
      </p:pic>
      <p:pic>
        <p:nvPicPr>
          <p:cNvPr id="7" name="Picture 6">
            <a:extLst>
              <a:ext uri="{FF2B5EF4-FFF2-40B4-BE49-F238E27FC236}">
                <a16:creationId xmlns:a16="http://schemas.microsoft.com/office/drawing/2014/main" id="{E05D767D-AD24-2A46-B2CC-C8C7DE55E8E0}"/>
              </a:ext>
            </a:extLst>
          </p:cNvPr>
          <p:cNvPicPr>
            <a:picLocks noChangeAspect="1"/>
          </p:cNvPicPr>
          <p:nvPr/>
        </p:nvPicPr>
        <p:blipFill>
          <a:blip r:embed="rId3"/>
          <a:stretch>
            <a:fillRect/>
          </a:stretch>
        </p:blipFill>
        <p:spPr>
          <a:xfrm>
            <a:off x="900661" y="1859771"/>
            <a:ext cx="3873500" cy="2971800"/>
          </a:xfrm>
          <a:prstGeom prst="rect">
            <a:avLst/>
          </a:prstGeom>
        </p:spPr>
      </p:pic>
      <p:sp>
        <p:nvSpPr>
          <p:cNvPr id="8" name="TextBox 7">
            <a:extLst>
              <a:ext uri="{FF2B5EF4-FFF2-40B4-BE49-F238E27FC236}">
                <a16:creationId xmlns:a16="http://schemas.microsoft.com/office/drawing/2014/main" id="{C31C61A9-62B3-0046-B639-22C843EFD112}"/>
              </a:ext>
            </a:extLst>
          </p:cNvPr>
          <p:cNvSpPr txBox="1"/>
          <p:nvPr/>
        </p:nvSpPr>
        <p:spPr>
          <a:xfrm>
            <a:off x="1349966" y="5253644"/>
            <a:ext cx="3192387" cy="646331"/>
          </a:xfrm>
          <a:prstGeom prst="rect">
            <a:avLst/>
          </a:prstGeom>
          <a:noFill/>
        </p:spPr>
        <p:txBody>
          <a:bodyPr wrap="square" rtlCol="0">
            <a:spAutoFit/>
          </a:bodyPr>
          <a:lstStyle/>
          <a:p>
            <a:r>
              <a:rPr lang="en-US" dirty="0"/>
              <a:t>Diestrus when &gt;90% cornified cells becomes 50% non-cornified</a:t>
            </a:r>
          </a:p>
        </p:txBody>
      </p:sp>
    </p:spTree>
    <p:extLst>
      <p:ext uri="{BB962C8B-B14F-4D97-AF65-F5344CB8AC3E}">
        <p14:creationId xmlns:p14="http://schemas.microsoft.com/office/powerpoint/2010/main" val="179318169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AAB0E-986C-2344-9E92-DC187A96076B}"/>
              </a:ext>
            </a:extLst>
          </p:cNvPr>
          <p:cNvSpPr>
            <a:spLocks noGrp="1"/>
          </p:cNvSpPr>
          <p:nvPr>
            <p:ph type="title"/>
          </p:nvPr>
        </p:nvSpPr>
        <p:spPr>
          <a:xfrm>
            <a:off x="1141413" y="370866"/>
            <a:ext cx="9905998" cy="881670"/>
          </a:xfrm>
        </p:spPr>
        <p:txBody>
          <a:bodyPr/>
          <a:lstStyle/>
          <a:p>
            <a:r>
              <a:rPr lang="en-US" dirty="0"/>
              <a:t>Parturition</a:t>
            </a:r>
          </a:p>
        </p:txBody>
      </p:sp>
      <p:sp>
        <p:nvSpPr>
          <p:cNvPr id="3" name="Content Placeholder 2">
            <a:extLst>
              <a:ext uri="{FF2B5EF4-FFF2-40B4-BE49-F238E27FC236}">
                <a16:creationId xmlns:a16="http://schemas.microsoft.com/office/drawing/2014/main" id="{791ABA7C-64A6-7043-BC26-A810988A7BCB}"/>
              </a:ext>
            </a:extLst>
          </p:cNvPr>
          <p:cNvSpPr>
            <a:spLocks noGrp="1"/>
          </p:cNvSpPr>
          <p:nvPr>
            <p:ph idx="1"/>
          </p:nvPr>
        </p:nvSpPr>
        <p:spPr>
          <a:xfrm>
            <a:off x="1141412" y="1428749"/>
            <a:ext cx="9905999" cy="5244122"/>
          </a:xfrm>
        </p:spPr>
        <p:txBody>
          <a:bodyPr>
            <a:normAutofit/>
          </a:bodyPr>
          <a:lstStyle/>
          <a:p>
            <a:r>
              <a:rPr lang="en-US" dirty="0"/>
              <a:t>Signal from fetus</a:t>
            </a:r>
          </a:p>
          <a:p>
            <a:pPr lvl="1"/>
            <a:r>
              <a:rPr lang="en-US" dirty="0"/>
              <a:t>Maturation of fetal adrenal cortices release cortisol</a:t>
            </a:r>
          </a:p>
          <a:p>
            <a:r>
              <a:rPr lang="en-US" dirty="0"/>
              <a:t>Estrogen release</a:t>
            </a:r>
          </a:p>
          <a:p>
            <a:pPr lvl="1"/>
            <a:r>
              <a:rPr lang="en-US" dirty="0"/>
              <a:t>Ovarian tissue then increases estrogen secretion through day 45-60 of pregnancy</a:t>
            </a:r>
          </a:p>
          <a:p>
            <a:pPr lvl="1"/>
            <a:r>
              <a:rPr lang="en-US" dirty="0"/>
              <a:t>Estrogen stimulates upregulation of genes encoding myometrial contraction-associated proteins and prostaglandin release from uteroplacental complex</a:t>
            </a:r>
          </a:p>
          <a:p>
            <a:r>
              <a:rPr lang="en-US" dirty="0"/>
              <a:t>Prostaglandin E2 (PGE2)</a:t>
            </a:r>
          </a:p>
          <a:p>
            <a:pPr lvl="1"/>
            <a:r>
              <a:rPr lang="en-US" dirty="0"/>
              <a:t>PGE2 is luteolytic results in corpus luteum regression and decrease progesterone</a:t>
            </a:r>
          </a:p>
          <a:p>
            <a:pPr lvl="1"/>
            <a:r>
              <a:rPr lang="en-US" dirty="0"/>
              <a:t>Progesterone level will drop from 4-10ng/mL to 2ng/mL in 12-24 hour at end of pregnancy</a:t>
            </a:r>
          </a:p>
          <a:p>
            <a:pPr lvl="1"/>
            <a:r>
              <a:rPr lang="en-US" dirty="0"/>
              <a:t>Parturition will occur 24-48 hours post rapid decline of progesterone</a:t>
            </a:r>
          </a:p>
        </p:txBody>
      </p:sp>
    </p:spTree>
    <p:extLst>
      <p:ext uri="{BB962C8B-B14F-4D97-AF65-F5344CB8AC3E}">
        <p14:creationId xmlns:p14="http://schemas.microsoft.com/office/powerpoint/2010/main" val="326647124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8FC14-A55B-6045-9E14-DECC04793C83}"/>
              </a:ext>
            </a:extLst>
          </p:cNvPr>
          <p:cNvSpPr>
            <a:spLocks noGrp="1"/>
          </p:cNvSpPr>
          <p:nvPr>
            <p:ph type="title"/>
          </p:nvPr>
        </p:nvSpPr>
        <p:spPr>
          <a:xfrm>
            <a:off x="1141413" y="271464"/>
            <a:ext cx="9905998" cy="1300162"/>
          </a:xfrm>
        </p:spPr>
        <p:txBody>
          <a:bodyPr/>
          <a:lstStyle/>
          <a:p>
            <a:r>
              <a:rPr lang="en-US" dirty="0"/>
              <a:t>Parturition (Cont’d)</a:t>
            </a:r>
          </a:p>
        </p:txBody>
      </p:sp>
      <p:sp>
        <p:nvSpPr>
          <p:cNvPr id="3" name="Content Placeholder 2">
            <a:extLst>
              <a:ext uri="{FF2B5EF4-FFF2-40B4-BE49-F238E27FC236}">
                <a16:creationId xmlns:a16="http://schemas.microsoft.com/office/drawing/2014/main" id="{ACB83035-14E3-D548-8BF0-33276C9A7606}"/>
              </a:ext>
            </a:extLst>
          </p:cNvPr>
          <p:cNvSpPr>
            <a:spLocks noGrp="1"/>
          </p:cNvSpPr>
          <p:nvPr>
            <p:ph idx="1"/>
          </p:nvPr>
        </p:nvSpPr>
        <p:spPr>
          <a:xfrm>
            <a:off x="1141412" y="1828800"/>
            <a:ext cx="9905999" cy="4757736"/>
          </a:xfrm>
        </p:spPr>
        <p:txBody>
          <a:bodyPr>
            <a:normAutofit/>
          </a:bodyPr>
          <a:lstStyle/>
          <a:p>
            <a:r>
              <a:rPr lang="en-US" sz="2800" dirty="0"/>
              <a:t>Prostaglandin F2-alpha</a:t>
            </a:r>
          </a:p>
          <a:p>
            <a:pPr lvl="1"/>
            <a:r>
              <a:rPr lang="en-US" sz="2400" dirty="0"/>
              <a:t>Increases myometrium sensitivity to oxytocin</a:t>
            </a:r>
          </a:p>
          <a:p>
            <a:r>
              <a:rPr lang="en-US" sz="2800" dirty="0"/>
              <a:t>Oxytocin</a:t>
            </a:r>
          </a:p>
          <a:p>
            <a:pPr lvl="1"/>
            <a:r>
              <a:rPr lang="en-US" sz="2400" dirty="0"/>
              <a:t>Secreted by posterior pituitary gland in response to pressure on cervix</a:t>
            </a:r>
          </a:p>
          <a:p>
            <a:pPr lvl="1"/>
            <a:r>
              <a:rPr lang="en-US" sz="2400" dirty="0"/>
              <a:t>Facilitates smooth muscle contraction of myometrium and softening of cervix</a:t>
            </a:r>
          </a:p>
          <a:p>
            <a:pPr lvl="1"/>
            <a:endParaRPr lang="en-US" sz="2400" dirty="0"/>
          </a:p>
          <a:p>
            <a:endParaRPr lang="en-US" sz="2800" dirty="0"/>
          </a:p>
        </p:txBody>
      </p:sp>
    </p:spTree>
    <p:extLst>
      <p:ext uri="{BB962C8B-B14F-4D97-AF65-F5344CB8AC3E}">
        <p14:creationId xmlns:p14="http://schemas.microsoft.com/office/powerpoint/2010/main" val="232811292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62987-C2D0-0C45-B2A7-3AE1D12A9BBF}"/>
              </a:ext>
            </a:extLst>
          </p:cNvPr>
          <p:cNvSpPr>
            <a:spLocks noGrp="1"/>
          </p:cNvSpPr>
          <p:nvPr>
            <p:ph type="title"/>
          </p:nvPr>
        </p:nvSpPr>
        <p:spPr>
          <a:xfrm>
            <a:off x="1141413" y="618518"/>
            <a:ext cx="9905998" cy="824520"/>
          </a:xfrm>
        </p:spPr>
        <p:txBody>
          <a:bodyPr/>
          <a:lstStyle/>
          <a:p>
            <a:r>
              <a:rPr lang="en-US" dirty="0"/>
              <a:t>What are the Stages of parturition</a:t>
            </a:r>
          </a:p>
        </p:txBody>
      </p:sp>
      <p:pic>
        <p:nvPicPr>
          <p:cNvPr id="5" name="Content Placeholder 4">
            <a:extLst>
              <a:ext uri="{FF2B5EF4-FFF2-40B4-BE49-F238E27FC236}">
                <a16:creationId xmlns:a16="http://schemas.microsoft.com/office/drawing/2014/main" id="{BA9D85A5-E0A5-5C4F-9BC4-D5602E67B956}"/>
              </a:ext>
            </a:extLst>
          </p:cNvPr>
          <p:cNvPicPr>
            <a:picLocks noGrp="1" noChangeAspect="1"/>
          </p:cNvPicPr>
          <p:nvPr>
            <p:ph idx="1"/>
          </p:nvPr>
        </p:nvPicPr>
        <p:blipFill>
          <a:blip r:embed="rId2"/>
          <a:stretch>
            <a:fillRect/>
          </a:stretch>
        </p:blipFill>
        <p:spPr>
          <a:xfrm>
            <a:off x="2828925" y="1600719"/>
            <a:ext cx="6157913" cy="5151332"/>
          </a:xfrm>
        </p:spPr>
      </p:pic>
    </p:spTree>
    <p:extLst>
      <p:ext uri="{BB962C8B-B14F-4D97-AF65-F5344CB8AC3E}">
        <p14:creationId xmlns:p14="http://schemas.microsoft.com/office/powerpoint/2010/main" val="63129232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2B869-B6BE-674C-B86D-A3FCE769479E}"/>
              </a:ext>
            </a:extLst>
          </p:cNvPr>
          <p:cNvSpPr>
            <a:spLocks noGrp="1"/>
          </p:cNvSpPr>
          <p:nvPr>
            <p:ph type="title"/>
          </p:nvPr>
        </p:nvSpPr>
        <p:spPr/>
        <p:txBody>
          <a:bodyPr/>
          <a:lstStyle/>
          <a:p>
            <a:r>
              <a:rPr lang="en-US" dirty="0"/>
              <a:t>Anatomy:</a:t>
            </a:r>
          </a:p>
        </p:txBody>
      </p:sp>
      <p:pic>
        <p:nvPicPr>
          <p:cNvPr id="4" name="Picture 3">
            <a:extLst>
              <a:ext uri="{FF2B5EF4-FFF2-40B4-BE49-F238E27FC236}">
                <a16:creationId xmlns:a16="http://schemas.microsoft.com/office/drawing/2014/main" id="{85FBE099-D0AE-6C45-99E2-AA854BEAEB71}"/>
              </a:ext>
            </a:extLst>
          </p:cNvPr>
          <p:cNvPicPr>
            <a:picLocks noChangeAspect="1"/>
          </p:cNvPicPr>
          <p:nvPr/>
        </p:nvPicPr>
        <p:blipFill>
          <a:blip r:embed="rId3"/>
          <a:stretch>
            <a:fillRect/>
          </a:stretch>
        </p:blipFill>
        <p:spPr>
          <a:xfrm>
            <a:off x="3494421" y="599395"/>
            <a:ext cx="8188571" cy="5640087"/>
          </a:xfrm>
          <a:prstGeom prst="rect">
            <a:avLst/>
          </a:prstGeom>
        </p:spPr>
      </p:pic>
      <p:sp>
        <p:nvSpPr>
          <p:cNvPr id="5" name="Rectangle 4">
            <a:extLst>
              <a:ext uri="{FF2B5EF4-FFF2-40B4-BE49-F238E27FC236}">
                <a16:creationId xmlns:a16="http://schemas.microsoft.com/office/drawing/2014/main" id="{511237DE-706D-3F45-BBBB-AA34C6C3744B}"/>
              </a:ext>
            </a:extLst>
          </p:cNvPr>
          <p:cNvSpPr/>
          <p:nvPr/>
        </p:nvSpPr>
        <p:spPr>
          <a:xfrm>
            <a:off x="4243387" y="1357803"/>
            <a:ext cx="1085850" cy="485775"/>
          </a:xfrm>
          <a:prstGeom prst="rect">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5B339B62-156D-E048-9E63-137F9B214593}"/>
              </a:ext>
            </a:extLst>
          </p:cNvPr>
          <p:cNvSpPr/>
          <p:nvPr/>
        </p:nvSpPr>
        <p:spPr>
          <a:xfrm>
            <a:off x="9439274" y="1357803"/>
            <a:ext cx="1419226" cy="485775"/>
          </a:xfrm>
          <a:prstGeom prst="rect">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5F8F124-9F7E-4C47-B405-6B95735CE872}"/>
              </a:ext>
            </a:extLst>
          </p:cNvPr>
          <p:cNvSpPr/>
          <p:nvPr/>
        </p:nvSpPr>
        <p:spPr>
          <a:xfrm>
            <a:off x="3776660" y="2116211"/>
            <a:ext cx="2166939" cy="485775"/>
          </a:xfrm>
          <a:prstGeom prst="rect">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87B5EAF-77F4-8143-A1E2-0E6A9519715C}"/>
              </a:ext>
            </a:extLst>
          </p:cNvPr>
          <p:cNvSpPr/>
          <p:nvPr/>
        </p:nvSpPr>
        <p:spPr>
          <a:xfrm>
            <a:off x="3776660" y="3419438"/>
            <a:ext cx="2166939" cy="485775"/>
          </a:xfrm>
          <a:prstGeom prst="rect">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BBFB9DF5-145C-CC4C-90BA-C2DD76E56628}"/>
              </a:ext>
            </a:extLst>
          </p:cNvPr>
          <p:cNvSpPr/>
          <p:nvPr/>
        </p:nvSpPr>
        <p:spPr>
          <a:xfrm>
            <a:off x="9215435" y="3176550"/>
            <a:ext cx="2166939" cy="485775"/>
          </a:xfrm>
          <a:prstGeom prst="rect">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9D4BF6B-7A41-8C45-9529-B3372ADD53E1}"/>
              </a:ext>
            </a:extLst>
          </p:cNvPr>
          <p:cNvSpPr/>
          <p:nvPr/>
        </p:nvSpPr>
        <p:spPr>
          <a:xfrm>
            <a:off x="9513669" y="3805200"/>
            <a:ext cx="1868705" cy="485775"/>
          </a:xfrm>
          <a:prstGeom prst="rect">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F2677C3-0D6D-7447-96B1-81CD1C60DED0}"/>
              </a:ext>
            </a:extLst>
          </p:cNvPr>
          <p:cNvSpPr/>
          <p:nvPr/>
        </p:nvSpPr>
        <p:spPr>
          <a:xfrm>
            <a:off x="3851959" y="4947709"/>
            <a:ext cx="1868705" cy="485775"/>
          </a:xfrm>
          <a:prstGeom prst="rect">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51E6836-FF3A-6D47-B185-C460AA4D04FE}"/>
              </a:ext>
            </a:extLst>
          </p:cNvPr>
          <p:cNvSpPr/>
          <p:nvPr/>
        </p:nvSpPr>
        <p:spPr>
          <a:xfrm>
            <a:off x="9814287" y="5629353"/>
            <a:ext cx="1444263" cy="485775"/>
          </a:xfrm>
          <a:prstGeom prst="rect">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124162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2" presetClass="exit" presetSubtype="4" fill="hold" grpId="0" nodeType="clickEffect">
                                  <p:stCondLst>
                                    <p:cond delay="0"/>
                                  </p:stCondLst>
                                  <p:childTnLst>
                                    <p:animEffect transition="out" filter="wipe(down)">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2" presetClass="exit" presetSubtype="4" fill="hold" grpId="0" nodeType="clickEffect">
                                  <p:stCondLst>
                                    <p:cond delay="0"/>
                                  </p:stCondLst>
                                  <p:childTnLst>
                                    <p:animEffect transition="out" filter="wipe(down)">
                                      <p:cBhvr>
                                        <p:cTn id="21" dur="500"/>
                                        <p:tgtEl>
                                          <p:spTgt spid="8"/>
                                        </p:tgtEl>
                                      </p:cBhvr>
                                    </p:animEffect>
                                    <p:set>
                                      <p:cBhvr>
                                        <p:cTn id="22" dur="1" fill="hold">
                                          <p:stCondLst>
                                            <p:cond delay="499"/>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2" presetClass="exit" presetSubtype="4" fill="hold" grpId="0" nodeType="clickEffect">
                                  <p:stCondLst>
                                    <p:cond delay="0"/>
                                  </p:stCondLst>
                                  <p:childTnLst>
                                    <p:animEffect transition="out" filter="wipe(down)">
                                      <p:cBhvr>
                                        <p:cTn id="26" dur="500"/>
                                        <p:tgtEl>
                                          <p:spTgt spid="9"/>
                                        </p:tgtEl>
                                      </p:cBhvr>
                                    </p:animEffect>
                                    <p:set>
                                      <p:cBhvr>
                                        <p:cTn id="27" dur="1" fill="hold">
                                          <p:stCondLst>
                                            <p:cond delay="499"/>
                                          </p:stCondLst>
                                        </p:cTn>
                                        <p:tgtEl>
                                          <p:spTgt spid="9"/>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10"/>
                                        </p:tgtEl>
                                      </p:cBhvr>
                                    </p:animEffect>
                                    <p:set>
                                      <p:cBhvr>
                                        <p:cTn id="32" dur="1" fill="hold">
                                          <p:stCondLst>
                                            <p:cond delay="499"/>
                                          </p:stCondLst>
                                        </p:cTn>
                                        <p:tgtEl>
                                          <p:spTgt spid="10"/>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0" nodeType="clickEffect">
                                  <p:stCondLst>
                                    <p:cond delay="0"/>
                                  </p:stCondLst>
                                  <p:childTnLst>
                                    <p:animEffect transition="out" filter="fade">
                                      <p:cBhvr>
                                        <p:cTn id="36" dur="500"/>
                                        <p:tgtEl>
                                          <p:spTgt spid="11"/>
                                        </p:tgtEl>
                                      </p:cBhvr>
                                    </p:animEffect>
                                    <p:set>
                                      <p:cBhvr>
                                        <p:cTn id="37" dur="1" fill="hold">
                                          <p:stCondLst>
                                            <p:cond delay="499"/>
                                          </p:stCondLst>
                                        </p:cTn>
                                        <p:tgtEl>
                                          <p:spTgt spid="11"/>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22" presetClass="exit" presetSubtype="4" fill="hold" grpId="0" nodeType="clickEffect">
                                  <p:stCondLst>
                                    <p:cond delay="0"/>
                                  </p:stCondLst>
                                  <p:childTnLst>
                                    <p:animEffect transition="out" filter="wipe(down)">
                                      <p:cBhvr>
                                        <p:cTn id="41" dur="500"/>
                                        <p:tgtEl>
                                          <p:spTgt spid="12"/>
                                        </p:tgtEl>
                                      </p:cBhvr>
                                    </p:animEffect>
                                    <p:set>
                                      <p:cBhvr>
                                        <p:cTn id="42"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9B1E7-CD0C-A045-BE0A-ACB1D0453100}"/>
              </a:ext>
            </a:extLst>
          </p:cNvPr>
          <p:cNvSpPr>
            <a:spLocks noGrp="1"/>
          </p:cNvSpPr>
          <p:nvPr>
            <p:ph type="title"/>
          </p:nvPr>
        </p:nvSpPr>
        <p:spPr>
          <a:xfrm>
            <a:off x="1141413" y="618518"/>
            <a:ext cx="9905998" cy="631548"/>
          </a:xfrm>
        </p:spPr>
        <p:txBody>
          <a:bodyPr/>
          <a:lstStyle/>
          <a:p>
            <a:r>
              <a:rPr lang="en-US" dirty="0"/>
              <a:t>Dystocia</a:t>
            </a:r>
          </a:p>
        </p:txBody>
      </p:sp>
      <p:sp>
        <p:nvSpPr>
          <p:cNvPr id="3" name="Content Placeholder 2">
            <a:extLst>
              <a:ext uri="{FF2B5EF4-FFF2-40B4-BE49-F238E27FC236}">
                <a16:creationId xmlns:a16="http://schemas.microsoft.com/office/drawing/2014/main" id="{DA61CC9A-72F0-3F4B-A3CB-E84A7AA43264}"/>
              </a:ext>
            </a:extLst>
          </p:cNvPr>
          <p:cNvSpPr>
            <a:spLocks noGrp="1"/>
          </p:cNvSpPr>
          <p:nvPr>
            <p:ph idx="1"/>
          </p:nvPr>
        </p:nvSpPr>
        <p:spPr>
          <a:xfrm>
            <a:off x="1141412" y="1585732"/>
            <a:ext cx="9905999" cy="4653750"/>
          </a:xfrm>
        </p:spPr>
        <p:txBody>
          <a:bodyPr/>
          <a:lstStyle/>
          <a:p>
            <a:r>
              <a:rPr lang="en-US" dirty="0"/>
              <a:t>Definition: inability to expel fetus(es) from uterus or birth canal</a:t>
            </a:r>
          </a:p>
          <a:p>
            <a:r>
              <a:rPr lang="en-US" dirty="0"/>
              <a:t>Name some risk factors:</a:t>
            </a:r>
          </a:p>
          <a:p>
            <a:pPr lvl="1"/>
            <a:r>
              <a:rPr lang="en-US" dirty="0"/>
              <a:t>Breed: brachycephalic and </a:t>
            </a:r>
            <a:r>
              <a:rPr lang="en-US" dirty="0" err="1"/>
              <a:t>chondrodysplastic</a:t>
            </a:r>
            <a:r>
              <a:rPr lang="en-US" dirty="0"/>
              <a:t> breeds</a:t>
            </a:r>
          </a:p>
          <a:p>
            <a:pPr lvl="1"/>
            <a:r>
              <a:rPr lang="en-US" dirty="0"/>
              <a:t>Small litter size (singleton pregnancies)</a:t>
            </a:r>
          </a:p>
          <a:p>
            <a:pPr lvl="1"/>
            <a:r>
              <a:rPr lang="en-US" dirty="0"/>
              <a:t>Excessive litter size</a:t>
            </a:r>
          </a:p>
          <a:p>
            <a:pPr lvl="1"/>
            <a:r>
              <a:rPr lang="en-US" dirty="0"/>
              <a:t>Age of female</a:t>
            </a:r>
          </a:p>
          <a:p>
            <a:pPr lvl="1"/>
            <a:r>
              <a:rPr lang="en-US" dirty="0"/>
              <a:t>Underlying metabolic disease leading to uterine inertia</a:t>
            </a:r>
          </a:p>
        </p:txBody>
      </p:sp>
    </p:spTree>
    <p:extLst>
      <p:ext uri="{BB962C8B-B14F-4D97-AF65-F5344CB8AC3E}">
        <p14:creationId xmlns:p14="http://schemas.microsoft.com/office/powerpoint/2010/main" val="118397727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dissolve">
                                      <p:cBhvr>
                                        <p:cTn id="20" dur="500"/>
                                        <p:tgtEl>
                                          <p:spTgt spid="3">
                                            <p:txEl>
                                              <p:pRg st="3" end="3"/>
                                            </p:txEl>
                                          </p:spTgt>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dissolve">
                                      <p:cBhvr>
                                        <p:cTn id="26" dur="500"/>
                                        <p:tgtEl>
                                          <p:spTgt spid="3">
                                            <p:txEl>
                                              <p:pRg st="5" end="5"/>
                                            </p:txEl>
                                          </p:spTgt>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dissolve">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3FA1E-FBC8-7A40-B868-EE71048275A7}"/>
              </a:ext>
            </a:extLst>
          </p:cNvPr>
          <p:cNvSpPr>
            <a:spLocks noGrp="1"/>
          </p:cNvSpPr>
          <p:nvPr>
            <p:ph type="title"/>
          </p:nvPr>
        </p:nvSpPr>
        <p:spPr/>
        <p:txBody>
          <a:bodyPr/>
          <a:lstStyle/>
          <a:p>
            <a:r>
              <a:rPr lang="en-US" dirty="0"/>
              <a:t>Four clinical categories of dystocia</a:t>
            </a:r>
          </a:p>
        </p:txBody>
      </p:sp>
      <p:sp>
        <p:nvSpPr>
          <p:cNvPr id="3" name="Content Placeholder 2">
            <a:extLst>
              <a:ext uri="{FF2B5EF4-FFF2-40B4-BE49-F238E27FC236}">
                <a16:creationId xmlns:a16="http://schemas.microsoft.com/office/drawing/2014/main" id="{2A638448-8FC0-1E4E-9E88-72DE04144190}"/>
              </a:ext>
            </a:extLst>
          </p:cNvPr>
          <p:cNvSpPr>
            <a:spLocks noGrp="1"/>
          </p:cNvSpPr>
          <p:nvPr>
            <p:ph idx="1"/>
          </p:nvPr>
        </p:nvSpPr>
        <p:spPr/>
        <p:txBody>
          <a:bodyPr>
            <a:normAutofit lnSpcReduction="10000"/>
          </a:bodyPr>
          <a:lstStyle/>
          <a:p>
            <a:r>
              <a:rPr lang="en-US" dirty="0"/>
              <a:t>Etiology:</a:t>
            </a:r>
          </a:p>
          <a:p>
            <a:pPr lvl="1"/>
            <a:r>
              <a:rPr lang="en-US" dirty="0"/>
              <a:t>Maternal origin, fetal origin, small litter size, unknown cause</a:t>
            </a:r>
          </a:p>
          <a:p>
            <a:pPr lvl="1"/>
            <a:r>
              <a:rPr lang="en-US" dirty="0"/>
              <a:t>Fetal cause 37% due to malpresentation</a:t>
            </a:r>
          </a:p>
          <a:p>
            <a:r>
              <a:rPr lang="en-US" dirty="0"/>
              <a:t>Failure to begin stage 2 labor</a:t>
            </a:r>
          </a:p>
          <a:p>
            <a:r>
              <a:rPr lang="en-US" dirty="0"/>
              <a:t>Cessation of stage 2 labor before completion</a:t>
            </a:r>
          </a:p>
          <a:p>
            <a:r>
              <a:rPr lang="en-US" dirty="0"/>
              <a:t>Prolonged unproductive stage 2 labor</a:t>
            </a:r>
          </a:p>
          <a:p>
            <a:r>
              <a:rPr lang="en-US" dirty="0"/>
              <a:t>Apparently normal stage 2 labor with fetal distress</a:t>
            </a:r>
          </a:p>
        </p:txBody>
      </p:sp>
    </p:spTree>
    <p:extLst>
      <p:ext uri="{BB962C8B-B14F-4D97-AF65-F5344CB8AC3E}">
        <p14:creationId xmlns:p14="http://schemas.microsoft.com/office/powerpoint/2010/main" val="287200269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2F24A-7437-5D45-AB8C-90E66BEDA13D}"/>
              </a:ext>
            </a:extLst>
          </p:cNvPr>
          <p:cNvSpPr>
            <a:spLocks noGrp="1"/>
          </p:cNvSpPr>
          <p:nvPr>
            <p:ph type="title"/>
          </p:nvPr>
        </p:nvSpPr>
        <p:spPr>
          <a:xfrm>
            <a:off x="1143001" y="227582"/>
            <a:ext cx="9905998" cy="747295"/>
          </a:xfrm>
        </p:spPr>
        <p:txBody>
          <a:bodyPr/>
          <a:lstStyle/>
          <a:p>
            <a:r>
              <a:rPr lang="en-US" dirty="0"/>
              <a:t>Causes of dystocia</a:t>
            </a:r>
          </a:p>
        </p:txBody>
      </p:sp>
      <p:pic>
        <p:nvPicPr>
          <p:cNvPr id="5" name="Content Placeholder 4">
            <a:extLst>
              <a:ext uri="{FF2B5EF4-FFF2-40B4-BE49-F238E27FC236}">
                <a16:creationId xmlns:a16="http://schemas.microsoft.com/office/drawing/2014/main" id="{004ADEF2-02F0-A745-961E-0D080DB6433F}"/>
              </a:ext>
            </a:extLst>
          </p:cNvPr>
          <p:cNvPicPr>
            <a:picLocks noGrp="1" noChangeAspect="1"/>
          </p:cNvPicPr>
          <p:nvPr>
            <p:ph idx="1"/>
          </p:nvPr>
        </p:nvPicPr>
        <p:blipFill>
          <a:blip r:embed="rId2"/>
          <a:stretch>
            <a:fillRect/>
          </a:stretch>
        </p:blipFill>
        <p:spPr>
          <a:xfrm>
            <a:off x="2764278" y="974877"/>
            <a:ext cx="5013909" cy="5264605"/>
          </a:xfrm>
        </p:spPr>
      </p:pic>
    </p:spTree>
    <p:extLst>
      <p:ext uri="{BB962C8B-B14F-4D97-AF65-F5344CB8AC3E}">
        <p14:creationId xmlns:p14="http://schemas.microsoft.com/office/powerpoint/2010/main" val="299680901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11320-38FA-664D-9972-95DD0B7AD944}"/>
              </a:ext>
            </a:extLst>
          </p:cNvPr>
          <p:cNvSpPr>
            <a:spLocks noGrp="1"/>
          </p:cNvSpPr>
          <p:nvPr>
            <p:ph type="title"/>
          </p:nvPr>
        </p:nvSpPr>
        <p:spPr>
          <a:xfrm>
            <a:off x="1143001" y="-145411"/>
            <a:ext cx="9905998" cy="1478570"/>
          </a:xfrm>
        </p:spPr>
        <p:txBody>
          <a:bodyPr/>
          <a:lstStyle/>
          <a:p>
            <a:r>
              <a:rPr lang="en-US" dirty="0"/>
              <a:t>Indicators for clinical examination</a:t>
            </a:r>
          </a:p>
        </p:txBody>
      </p:sp>
      <p:pic>
        <p:nvPicPr>
          <p:cNvPr id="5" name="Content Placeholder 4">
            <a:extLst>
              <a:ext uri="{FF2B5EF4-FFF2-40B4-BE49-F238E27FC236}">
                <a16:creationId xmlns:a16="http://schemas.microsoft.com/office/drawing/2014/main" id="{D1EFCF67-1C0D-4F48-88B8-B04C987F3888}"/>
              </a:ext>
            </a:extLst>
          </p:cNvPr>
          <p:cNvPicPr>
            <a:picLocks noGrp="1" noChangeAspect="1"/>
          </p:cNvPicPr>
          <p:nvPr>
            <p:ph idx="1"/>
          </p:nvPr>
        </p:nvPicPr>
        <p:blipFill>
          <a:blip r:embed="rId2"/>
          <a:stretch>
            <a:fillRect/>
          </a:stretch>
        </p:blipFill>
        <p:spPr>
          <a:xfrm>
            <a:off x="2939971" y="964698"/>
            <a:ext cx="5703172" cy="5446680"/>
          </a:xfrm>
        </p:spPr>
      </p:pic>
    </p:spTree>
    <p:extLst>
      <p:ext uri="{BB962C8B-B14F-4D97-AF65-F5344CB8AC3E}">
        <p14:creationId xmlns:p14="http://schemas.microsoft.com/office/powerpoint/2010/main" val="162051179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191BE-238F-8048-96BD-1BD03EB37146}"/>
              </a:ext>
            </a:extLst>
          </p:cNvPr>
          <p:cNvSpPr>
            <a:spLocks noGrp="1"/>
          </p:cNvSpPr>
          <p:nvPr>
            <p:ph type="title"/>
          </p:nvPr>
        </p:nvSpPr>
        <p:spPr/>
        <p:txBody>
          <a:bodyPr/>
          <a:lstStyle/>
          <a:p>
            <a:r>
              <a:rPr lang="en-US" dirty="0"/>
              <a:t>Indicators for intervention</a:t>
            </a:r>
          </a:p>
        </p:txBody>
      </p:sp>
      <p:sp>
        <p:nvSpPr>
          <p:cNvPr id="3" name="Content Placeholder 2">
            <a:extLst>
              <a:ext uri="{FF2B5EF4-FFF2-40B4-BE49-F238E27FC236}">
                <a16:creationId xmlns:a16="http://schemas.microsoft.com/office/drawing/2014/main" id="{936DD75B-3ABE-264F-B4C3-2628E6C5A0DA}"/>
              </a:ext>
            </a:extLst>
          </p:cNvPr>
          <p:cNvSpPr>
            <a:spLocks noGrp="1"/>
          </p:cNvSpPr>
          <p:nvPr>
            <p:ph idx="1"/>
          </p:nvPr>
        </p:nvSpPr>
        <p:spPr/>
        <p:txBody>
          <a:bodyPr/>
          <a:lstStyle/>
          <a:p>
            <a:r>
              <a:rPr lang="en-US" dirty="0"/>
              <a:t>Obstruction (diagnosed via vaginal exam, radiograph, or ultrasound)</a:t>
            </a:r>
          </a:p>
          <a:p>
            <a:r>
              <a:rPr lang="en-US" dirty="0"/>
              <a:t>Female has not entered labor and progesterone &lt;2ng/mL</a:t>
            </a:r>
          </a:p>
          <a:p>
            <a:r>
              <a:rPr lang="en-US" dirty="0"/>
              <a:t>Female is systemically ill</a:t>
            </a:r>
          </a:p>
          <a:p>
            <a:r>
              <a:rPr lang="en-US" dirty="0"/>
              <a:t>Fetal heart rate bradycardic &lt;160-180bpm at term</a:t>
            </a:r>
          </a:p>
          <a:p>
            <a:r>
              <a:rPr lang="en-US" dirty="0"/>
              <a:t>Suspicion for uterine rupture or torsion</a:t>
            </a:r>
          </a:p>
        </p:txBody>
      </p:sp>
    </p:spTree>
    <p:extLst>
      <p:ext uri="{BB962C8B-B14F-4D97-AF65-F5344CB8AC3E}">
        <p14:creationId xmlns:p14="http://schemas.microsoft.com/office/powerpoint/2010/main" val="158442510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2C2FB-2D01-5845-98E5-3A29876531B5}"/>
              </a:ext>
            </a:extLst>
          </p:cNvPr>
          <p:cNvSpPr>
            <a:spLocks noGrp="1"/>
          </p:cNvSpPr>
          <p:nvPr>
            <p:ph type="title"/>
          </p:nvPr>
        </p:nvSpPr>
        <p:spPr>
          <a:xfrm>
            <a:off x="1141413" y="185195"/>
            <a:ext cx="9905998" cy="995423"/>
          </a:xfrm>
        </p:spPr>
        <p:txBody>
          <a:bodyPr>
            <a:normAutofit/>
          </a:bodyPr>
          <a:lstStyle/>
          <a:p>
            <a:r>
              <a:rPr lang="en-US" dirty="0"/>
              <a:t>Medical Management</a:t>
            </a:r>
          </a:p>
        </p:txBody>
      </p:sp>
      <p:sp>
        <p:nvSpPr>
          <p:cNvPr id="3" name="Content Placeholder 2">
            <a:extLst>
              <a:ext uri="{FF2B5EF4-FFF2-40B4-BE49-F238E27FC236}">
                <a16:creationId xmlns:a16="http://schemas.microsoft.com/office/drawing/2014/main" id="{B6D8613F-2111-7043-AB0E-F304586B2CC9}"/>
              </a:ext>
            </a:extLst>
          </p:cNvPr>
          <p:cNvSpPr>
            <a:spLocks noGrp="1"/>
          </p:cNvSpPr>
          <p:nvPr>
            <p:ph idx="1"/>
          </p:nvPr>
        </p:nvSpPr>
        <p:spPr>
          <a:xfrm>
            <a:off x="1141412" y="1180618"/>
            <a:ext cx="9905999" cy="5243331"/>
          </a:xfrm>
        </p:spPr>
        <p:txBody>
          <a:bodyPr>
            <a:normAutofit fontScale="70000" lnSpcReduction="20000"/>
          </a:bodyPr>
          <a:lstStyle/>
          <a:p>
            <a:r>
              <a:rPr lang="en-US" dirty="0"/>
              <a:t>Only 30% parturition success rate for </a:t>
            </a:r>
            <a:r>
              <a:rPr lang="en-US" dirty="0" err="1"/>
              <a:t>dystocias</a:t>
            </a:r>
            <a:endParaRPr lang="en-US" dirty="0"/>
          </a:p>
          <a:p>
            <a:r>
              <a:rPr lang="en-US" dirty="0"/>
              <a:t>Prerequisites</a:t>
            </a:r>
          </a:p>
          <a:p>
            <a:pPr lvl="1"/>
            <a:r>
              <a:rPr lang="en-US" dirty="0"/>
              <a:t>Labor not prolonged</a:t>
            </a:r>
          </a:p>
          <a:p>
            <a:pPr lvl="1"/>
            <a:r>
              <a:rPr lang="en-US" dirty="0"/>
              <a:t>Cervix is dilated</a:t>
            </a:r>
          </a:p>
          <a:p>
            <a:pPr lvl="1"/>
            <a:r>
              <a:rPr lang="en-US" dirty="0"/>
              <a:t>Fetal seize within limits for vaginal delivery</a:t>
            </a:r>
          </a:p>
          <a:p>
            <a:pPr lvl="1"/>
            <a:r>
              <a:rPr lang="en-US" dirty="0"/>
              <a:t>Obstructive causes of dystocia have been ruled out</a:t>
            </a:r>
          </a:p>
          <a:p>
            <a:r>
              <a:rPr lang="en-US" dirty="0"/>
              <a:t>Acid-base or electrolyte disturbances corrected prior to supplemental calcium or glucose</a:t>
            </a:r>
          </a:p>
          <a:p>
            <a:r>
              <a:rPr lang="en-US" dirty="0"/>
              <a:t>Low ionized calcium </a:t>
            </a:r>
          </a:p>
          <a:p>
            <a:pPr lvl="1"/>
            <a:r>
              <a:rPr lang="en-US" dirty="0"/>
              <a:t>10% Ca Gluconate 0.2mL/kg IV as CRI over a few min</a:t>
            </a:r>
          </a:p>
          <a:p>
            <a:pPr lvl="1"/>
            <a:r>
              <a:rPr lang="en-US" dirty="0"/>
              <a:t>Monitor ECG for HR and rhythm</a:t>
            </a:r>
          </a:p>
          <a:p>
            <a:pPr lvl="1"/>
            <a:r>
              <a:rPr lang="en-US" dirty="0"/>
              <a:t>Increases force of smooth muscle contraction</a:t>
            </a:r>
          </a:p>
          <a:p>
            <a:r>
              <a:rPr lang="en-US" dirty="0"/>
              <a:t>Hypoglycemia</a:t>
            </a:r>
          </a:p>
          <a:p>
            <a:pPr lvl="1"/>
            <a:r>
              <a:rPr lang="en-US" dirty="0"/>
              <a:t>Dextrose 0.25-0.5mL/kg diluted 1:1 over 10 min period</a:t>
            </a:r>
          </a:p>
          <a:p>
            <a:r>
              <a:rPr lang="en-US" dirty="0"/>
              <a:t>Oxytocin</a:t>
            </a:r>
          </a:p>
          <a:p>
            <a:pPr lvl="1"/>
            <a:r>
              <a:rPr lang="en-US" dirty="0"/>
              <a:t>0.5-2 IU SC or IM</a:t>
            </a:r>
          </a:p>
          <a:p>
            <a:pPr lvl="1"/>
            <a:r>
              <a:rPr lang="en-US" dirty="0"/>
              <a:t>Used in conjunction of Ca </a:t>
            </a:r>
            <a:r>
              <a:rPr lang="en-US" dirty="0" err="1"/>
              <a:t>gluc</a:t>
            </a:r>
            <a:r>
              <a:rPr lang="en-US" dirty="0"/>
              <a:t> to stimulate smooth muscle contraction</a:t>
            </a:r>
          </a:p>
          <a:p>
            <a:endParaRPr lang="en-US" dirty="0"/>
          </a:p>
          <a:p>
            <a:pPr lvl="1"/>
            <a:endParaRPr lang="en-US" dirty="0"/>
          </a:p>
        </p:txBody>
      </p:sp>
    </p:spTree>
    <p:extLst>
      <p:ext uri="{BB962C8B-B14F-4D97-AF65-F5344CB8AC3E}">
        <p14:creationId xmlns:p14="http://schemas.microsoft.com/office/powerpoint/2010/main" val="236411525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5" dur="500"/>
                                        <p:tgtEl>
                                          <p:spTgt spid="3">
                                            <p:txEl>
                                              <p:pRg st="2" end="2"/>
                                            </p:tx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8" dur="500"/>
                                        <p:tgtEl>
                                          <p:spTgt spid="3">
                                            <p:txEl>
                                              <p:pRg st="3" end="3"/>
                                            </p:txEl>
                                          </p:spTgt>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1" dur="500"/>
                                        <p:tgtEl>
                                          <p:spTgt spid="3">
                                            <p:txEl>
                                              <p:pRg st="4" end="4"/>
                                            </p:txEl>
                                          </p:spTgt>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grpId="0"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randombar(horizontal)">
                                      <p:cBhvr>
                                        <p:cTn id="34" dur="500"/>
                                        <p:tgtEl>
                                          <p:spTgt spid="3">
                                            <p:txEl>
                                              <p:pRg st="7" end="7"/>
                                            </p:txEl>
                                          </p:spTgt>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randombar(horizontal)">
                                      <p:cBhvr>
                                        <p:cTn id="37" dur="500"/>
                                        <p:tgtEl>
                                          <p:spTgt spid="3">
                                            <p:txEl>
                                              <p:pRg st="8" end="8"/>
                                            </p:txEl>
                                          </p:spTgt>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randombar(horizontal)">
                                      <p:cBhvr>
                                        <p:cTn id="40" dur="500"/>
                                        <p:tgtEl>
                                          <p:spTgt spid="3">
                                            <p:txEl>
                                              <p:pRg st="9" end="9"/>
                                            </p:txEl>
                                          </p:spTgt>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randombar(horizontal)">
                                      <p:cBhvr>
                                        <p:cTn id="43" dur="500"/>
                                        <p:tgtEl>
                                          <p:spTgt spid="3">
                                            <p:txEl>
                                              <p:pRg st="10" end="1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4" presetClass="entr" presetSubtype="10" fill="hold" grpId="0" nodeType="clickEffect">
                                  <p:stCondLst>
                                    <p:cond delay="0"/>
                                  </p:stCondLst>
                                  <p:childTnLst>
                                    <p:set>
                                      <p:cBhvr>
                                        <p:cTn id="47" dur="1" fill="hold">
                                          <p:stCondLst>
                                            <p:cond delay="0"/>
                                          </p:stCondLst>
                                        </p:cTn>
                                        <p:tgtEl>
                                          <p:spTgt spid="3">
                                            <p:txEl>
                                              <p:pRg st="11" end="11"/>
                                            </p:txEl>
                                          </p:spTgt>
                                        </p:tgtEl>
                                        <p:attrNameLst>
                                          <p:attrName>style.visibility</p:attrName>
                                        </p:attrNameLst>
                                      </p:cBhvr>
                                      <p:to>
                                        <p:strVal val="visible"/>
                                      </p:to>
                                    </p:set>
                                    <p:animEffect transition="in" filter="randombar(horizontal)">
                                      <p:cBhvr>
                                        <p:cTn id="48" dur="500"/>
                                        <p:tgtEl>
                                          <p:spTgt spid="3">
                                            <p:txEl>
                                              <p:pRg st="11" end="11"/>
                                            </p:txEl>
                                          </p:spTgt>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animEffect transition="in" filter="randombar(horizontal)">
                                      <p:cBhvr>
                                        <p:cTn id="51" dur="500"/>
                                        <p:tgtEl>
                                          <p:spTgt spid="3">
                                            <p:txEl>
                                              <p:pRg st="12" end="12"/>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4" presetClass="entr" presetSubtype="10" fill="hold" grpId="0" nodeType="clickEffect">
                                  <p:stCondLst>
                                    <p:cond delay="0"/>
                                  </p:stCondLst>
                                  <p:childTnLst>
                                    <p:set>
                                      <p:cBhvr>
                                        <p:cTn id="55" dur="1" fill="hold">
                                          <p:stCondLst>
                                            <p:cond delay="0"/>
                                          </p:stCondLst>
                                        </p:cTn>
                                        <p:tgtEl>
                                          <p:spTgt spid="3">
                                            <p:txEl>
                                              <p:pRg st="13" end="13"/>
                                            </p:txEl>
                                          </p:spTgt>
                                        </p:tgtEl>
                                        <p:attrNameLst>
                                          <p:attrName>style.visibility</p:attrName>
                                        </p:attrNameLst>
                                      </p:cBhvr>
                                      <p:to>
                                        <p:strVal val="visible"/>
                                      </p:to>
                                    </p:set>
                                    <p:animEffect transition="in" filter="randombar(horizontal)">
                                      <p:cBhvr>
                                        <p:cTn id="56" dur="500"/>
                                        <p:tgtEl>
                                          <p:spTgt spid="3">
                                            <p:txEl>
                                              <p:pRg st="13" end="13"/>
                                            </p:txEl>
                                          </p:spTgt>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3">
                                            <p:txEl>
                                              <p:pRg st="14" end="14"/>
                                            </p:txEl>
                                          </p:spTgt>
                                        </p:tgtEl>
                                        <p:attrNameLst>
                                          <p:attrName>style.visibility</p:attrName>
                                        </p:attrNameLst>
                                      </p:cBhvr>
                                      <p:to>
                                        <p:strVal val="visible"/>
                                      </p:to>
                                    </p:set>
                                    <p:animEffect transition="in" filter="randombar(horizontal)">
                                      <p:cBhvr>
                                        <p:cTn id="59" dur="500"/>
                                        <p:tgtEl>
                                          <p:spTgt spid="3">
                                            <p:txEl>
                                              <p:pRg st="14" end="14"/>
                                            </p:txEl>
                                          </p:spTgt>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3">
                                            <p:txEl>
                                              <p:pRg st="15" end="15"/>
                                            </p:txEl>
                                          </p:spTgt>
                                        </p:tgtEl>
                                        <p:attrNameLst>
                                          <p:attrName>style.visibility</p:attrName>
                                        </p:attrNameLst>
                                      </p:cBhvr>
                                      <p:to>
                                        <p:strVal val="visible"/>
                                      </p:to>
                                    </p:set>
                                    <p:animEffect transition="in" filter="randombar(horizontal)">
                                      <p:cBhvr>
                                        <p:cTn id="62"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B4260-0A54-0F4C-A81B-2E9C4D450576}"/>
              </a:ext>
            </a:extLst>
          </p:cNvPr>
          <p:cNvSpPr>
            <a:spLocks noGrp="1"/>
          </p:cNvSpPr>
          <p:nvPr>
            <p:ph type="title"/>
          </p:nvPr>
        </p:nvSpPr>
        <p:spPr>
          <a:xfrm>
            <a:off x="1141413" y="157459"/>
            <a:ext cx="9905998" cy="909340"/>
          </a:xfrm>
        </p:spPr>
        <p:txBody>
          <a:bodyPr/>
          <a:lstStyle/>
          <a:p>
            <a:r>
              <a:rPr lang="en-US" dirty="0"/>
              <a:t>Surgical management</a:t>
            </a:r>
          </a:p>
        </p:txBody>
      </p:sp>
      <p:sp>
        <p:nvSpPr>
          <p:cNvPr id="3" name="Content Placeholder 2">
            <a:extLst>
              <a:ext uri="{FF2B5EF4-FFF2-40B4-BE49-F238E27FC236}">
                <a16:creationId xmlns:a16="http://schemas.microsoft.com/office/drawing/2014/main" id="{0226EB5A-8EB3-8044-A409-6C475939C5A5}"/>
              </a:ext>
            </a:extLst>
          </p:cNvPr>
          <p:cNvSpPr>
            <a:spLocks noGrp="1"/>
          </p:cNvSpPr>
          <p:nvPr>
            <p:ph idx="1"/>
          </p:nvPr>
        </p:nvSpPr>
        <p:spPr>
          <a:xfrm>
            <a:off x="1141412" y="1169043"/>
            <a:ext cx="9905999" cy="4622158"/>
          </a:xfrm>
        </p:spPr>
        <p:txBody>
          <a:bodyPr>
            <a:normAutofit fontScale="92500" lnSpcReduction="20000"/>
          </a:bodyPr>
          <a:lstStyle/>
          <a:p>
            <a:r>
              <a:rPr lang="en-US" dirty="0"/>
              <a:t>Anesthesia: premed not needed, induction with </a:t>
            </a:r>
            <a:r>
              <a:rPr lang="en-US" dirty="0" err="1"/>
              <a:t>alfaxolone</a:t>
            </a:r>
            <a:r>
              <a:rPr lang="en-US" dirty="0"/>
              <a:t> or propofol, maintain on low level isoflurane</a:t>
            </a:r>
          </a:p>
          <a:p>
            <a:r>
              <a:rPr lang="en-US" dirty="0"/>
              <a:t>Ventral midline approach</a:t>
            </a:r>
          </a:p>
          <a:p>
            <a:r>
              <a:rPr lang="en-US" dirty="0"/>
              <a:t>Uterine horns exteriorized and packed with single uterine incision at base</a:t>
            </a:r>
          </a:p>
          <a:p>
            <a:r>
              <a:rPr lang="en-US" dirty="0"/>
              <a:t>Fetus manipulated to incision and chorioallantois is broken with hemostats</a:t>
            </a:r>
          </a:p>
          <a:p>
            <a:r>
              <a:rPr lang="en-US" dirty="0"/>
              <a:t>Amnion also ruptured and umbilicus clamped and tied off</a:t>
            </a:r>
          </a:p>
          <a:p>
            <a:r>
              <a:rPr lang="en-US" dirty="0"/>
              <a:t>Uterine incision closed with single layer absorbable modified </a:t>
            </a:r>
            <a:r>
              <a:rPr lang="en-US" dirty="0" err="1"/>
              <a:t>cushings</a:t>
            </a:r>
            <a:r>
              <a:rPr lang="en-US" dirty="0"/>
              <a:t> pattern</a:t>
            </a:r>
          </a:p>
          <a:p>
            <a:r>
              <a:rPr lang="en-US" dirty="0"/>
              <a:t>Oxytocin administered 0.5-1 IU/kg SQ</a:t>
            </a:r>
          </a:p>
          <a:p>
            <a:r>
              <a:rPr lang="en-US" dirty="0"/>
              <a:t>Rest of abdomen closed</a:t>
            </a:r>
          </a:p>
          <a:p>
            <a:r>
              <a:rPr lang="en-US" dirty="0"/>
              <a:t>Post op NSAID injection, meloxicam or </a:t>
            </a:r>
            <a:r>
              <a:rPr lang="en-US" dirty="0" err="1"/>
              <a:t>rimadyl</a:t>
            </a:r>
            <a:endParaRPr lang="en-US" dirty="0"/>
          </a:p>
        </p:txBody>
      </p:sp>
    </p:spTree>
    <p:extLst>
      <p:ext uri="{BB962C8B-B14F-4D97-AF65-F5344CB8AC3E}">
        <p14:creationId xmlns:p14="http://schemas.microsoft.com/office/powerpoint/2010/main" val="416448236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AAA025-D553-9541-A318-52F01239B4F2}"/>
              </a:ext>
            </a:extLst>
          </p:cNvPr>
          <p:cNvSpPr>
            <a:spLocks noGrp="1"/>
          </p:cNvSpPr>
          <p:nvPr>
            <p:ph type="title"/>
          </p:nvPr>
        </p:nvSpPr>
        <p:spPr/>
        <p:txBody>
          <a:bodyPr/>
          <a:lstStyle/>
          <a:p>
            <a:r>
              <a:rPr lang="en-US" dirty="0"/>
              <a:t>Postop care</a:t>
            </a:r>
          </a:p>
        </p:txBody>
      </p:sp>
      <p:sp>
        <p:nvSpPr>
          <p:cNvPr id="3" name="Content Placeholder 2">
            <a:extLst>
              <a:ext uri="{FF2B5EF4-FFF2-40B4-BE49-F238E27FC236}">
                <a16:creationId xmlns:a16="http://schemas.microsoft.com/office/drawing/2014/main" id="{F5B26A67-57AF-0E43-8D8B-223A9DF28F3B}"/>
              </a:ext>
            </a:extLst>
          </p:cNvPr>
          <p:cNvSpPr>
            <a:spLocks noGrp="1"/>
          </p:cNvSpPr>
          <p:nvPr>
            <p:ph idx="1"/>
          </p:nvPr>
        </p:nvSpPr>
        <p:spPr/>
        <p:txBody>
          <a:bodyPr>
            <a:normAutofit lnSpcReduction="10000"/>
          </a:bodyPr>
          <a:lstStyle/>
          <a:p>
            <a:r>
              <a:rPr lang="en-US" dirty="0"/>
              <a:t>Increased risk of </a:t>
            </a:r>
            <a:r>
              <a:rPr lang="en-US" dirty="0" err="1"/>
              <a:t>mismothering</a:t>
            </a:r>
            <a:r>
              <a:rPr lang="en-US" dirty="0"/>
              <a:t> with c-section</a:t>
            </a:r>
          </a:p>
          <a:p>
            <a:r>
              <a:rPr lang="en-US" dirty="0"/>
              <a:t>Neonates weighed every 12 hours for first 2 weeks growing at 2-4g per day</a:t>
            </a:r>
          </a:p>
          <a:p>
            <a:r>
              <a:rPr lang="en-US" dirty="0"/>
              <a:t>Dam fed high quality food several times a day during lactation</a:t>
            </a:r>
          </a:p>
          <a:p>
            <a:r>
              <a:rPr lang="en-US" dirty="0"/>
              <a:t>Calcium supplementation not needed unless concern for eclampsia</a:t>
            </a:r>
          </a:p>
          <a:p>
            <a:r>
              <a:rPr lang="en-US" dirty="0"/>
              <a:t>Neonate fed soon after parturition to ensure transfer to maternal antibodies through colostrum</a:t>
            </a:r>
          </a:p>
          <a:p>
            <a:r>
              <a:rPr lang="en-US" dirty="0"/>
              <a:t>Neonates fed every 2-3 hours for first few days</a:t>
            </a:r>
          </a:p>
        </p:txBody>
      </p:sp>
    </p:spTree>
    <p:extLst>
      <p:ext uri="{BB962C8B-B14F-4D97-AF65-F5344CB8AC3E}">
        <p14:creationId xmlns:p14="http://schemas.microsoft.com/office/powerpoint/2010/main" val="249417787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5E328-A82E-A141-BF56-BDEB60EFCDAD}"/>
              </a:ext>
            </a:extLst>
          </p:cNvPr>
          <p:cNvSpPr>
            <a:spLocks noGrp="1"/>
          </p:cNvSpPr>
          <p:nvPr>
            <p:ph type="title"/>
          </p:nvPr>
        </p:nvSpPr>
        <p:spPr>
          <a:xfrm>
            <a:off x="1141413" y="185195"/>
            <a:ext cx="9905998" cy="1066799"/>
          </a:xfrm>
        </p:spPr>
        <p:txBody>
          <a:bodyPr/>
          <a:lstStyle/>
          <a:p>
            <a:r>
              <a:rPr lang="en-US" dirty="0"/>
              <a:t>Cystic hyperplasia</a:t>
            </a:r>
          </a:p>
        </p:txBody>
      </p:sp>
      <p:sp>
        <p:nvSpPr>
          <p:cNvPr id="3" name="Content Placeholder 2">
            <a:extLst>
              <a:ext uri="{FF2B5EF4-FFF2-40B4-BE49-F238E27FC236}">
                <a16:creationId xmlns:a16="http://schemas.microsoft.com/office/drawing/2014/main" id="{4AF7A2C8-6810-4340-BFAD-9C1175B630FB}"/>
              </a:ext>
            </a:extLst>
          </p:cNvPr>
          <p:cNvSpPr>
            <a:spLocks noGrp="1"/>
          </p:cNvSpPr>
          <p:nvPr>
            <p:ph idx="1"/>
          </p:nvPr>
        </p:nvSpPr>
        <p:spPr>
          <a:xfrm>
            <a:off x="1141412" y="1539433"/>
            <a:ext cx="9905999" cy="4251768"/>
          </a:xfrm>
        </p:spPr>
        <p:txBody>
          <a:bodyPr/>
          <a:lstStyle/>
          <a:p>
            <a:r>
              <a:rPr lang="en-US" dirty="0"/>
              <a:t>Progesterone secretion during diestrus</a:t>
            </a:r>
          </a:p>
          <a:p>
            <a:pPr lvl="1"/>
            <a:r>
              <a:rPr lang="en-US" dirty="0"/>
              <a:t>Increases secretory activity of endometrial glands, deceases myometrial contractility, functionally closing cervix and allows accumulation of fluid within uterine lumen</a:t>
            </a:r>
          </a:p>
          <a:p>
            <a:pPr lvl="1"/>
            <a:r>
              <a:rPr lang="en-US" dirty="0"/>
              <a:t>Leads to mucometra, hydrometra, or pyometra</a:t>
            </a:r>
          </a:p>
          <a:p>
            <a:pPr lvl="2"/>
            <a:r>
              <a:rPr lang="en-US" dirty="0"/>
              <a:t>Definitive diagnosis requires cytology and culture of intrauterine fluid</a:t>
            </a:r>
          </a:p>
          <a:p>
            <a:r>
              <a:rPr lang="en-US" dirty="0"/>
              <a:t>CEH caused by repeated exposure of endometrium to progesterone</a:t>
            </a:r>
          </a:p>
          <a:p>
            <a:r>
              <a:rPr lang="en-US" dirty="0"/>
              <a:t>Bacterial infection from opportunistic organisms from vagina occur secondary to CEH and lead to pyometra</a:t>
            </a:r>
          </a:p>
        </p:txBody>
      </p:sp>
    </p:spTree>
    <p:extLst>
      <p:ext uri="{BB962C8B-B14F-4D97-AF65-F5344CB8AC3E}">
        <p14:creationId xmlns:p14="http://schemas.microsoft.com/office/powerpoint/2010/main" val="390347299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127B7-D804-5141-88C5-E60593351147}"/>
              </a:ext>
            </a:extLst>
          </p:cNvPr>
          <p:cNvSpPr>
            <a:spLocks noGrp="1"/>
          </p:cNvSpPr>
          <p:nvPr>
            <p:ph type="title"/>
          </p:nvPr>
        </p:nvSpPr>
        <p:spPr>
          <a:xfrm>
            <a:off x="1141413" y="254644"/>
            <a:ext cx="9905998" cy="1157468"/>
          </a:xfrm>
        </p:spPr>
        <p:txBody>
          <a:bodyPr/>
          <a:lstStyle/>
          <a:p>
            <a:r>
              <a:rPr lang="en-US" dirty="0"/>
              <a:t>Pyometra</a:t>
            </a:r>
          </a:p>
        </p:txBody>
      </p:sp>
      <p:sp>
        <p:nvSpPr>
          <p:cNvPr id="3" name="Content Placeholder 2">
            <a:extLst>
              <a:ext uri="{FF2B5EF4-FFF2-40B4-BE49-F238E27FC236}">
                <a16:creationId xmlns:a16="http://schemas.microsoft.com/office/drawing/2014/main" id="{3AE8466B-AD86-B64E-8BBA-AE75D5B509C0}"/>
              </a:ext>
            </a:extLst>
          </p:cNvPr>
          <p:cNvSpPr>
            <a:spLocks noGrp="1"/>
          </p:cNvSpPr>
          <p:nvPr>
            <p:ph idx="1"/>
          </p:nvPr>
        </p:nvSpPr>
        <p:spPr>
          <a:xfrm>
            <a:off x="1141412" y="1215342"/>
            <a:ext cx="9905999" cy="5289630"/>
          </a:xfrm>
        </p:spPr>
        <p:txBody>
          <a:bodyPr>
            <a:normAutofit fontScale="92500" lnSpcReduction="10000"/>
          </a:bodyPr>
          <a:lstStyle/>
          <a:p>
            <a:r>
              <a:rPr lang="en-US" dirty="0"/>
              <a:t>Present shortly after recent estrus and is preceded by cystic endometrial hyperplasia</a:t>
            </a:r>
          </a:p>
          <a:p>
            <a:pPr lvl="1"/>
            <a:r>
              <a:rPr lang="en-US" dirty="0"/>
              <a:t>Canine 1-4 mon post estrus</a:t>
            </a:r>
          </a:p>
          <a:p>
            <a:pPr lvl="1"/>
            <a:r>
              <a:rPr lang="en-US" dirty="0"/>
              <a:t>Feline 2-5 weeks post estrus</a:t>
            </a:r>
          </a:p>
          <a:p>
            <a:r>
              <a:rPr lang="en-US" dirty="0"/>
              <a:t>Name some clinical signs</a:t>
            </a:r>
          </a:p>
          <a:p>
            <a:pPr lvl="1"/>
            <a:r>
              <a:rPr lang="en-US" dirty="0"/>
              <a:t>Vaginal discharge (purulent to hemorrhagic to mucoid)</a:t>
            </a:r>
          </a:p>
          <a:p>
            <a:pPr lvl="1"/>
            <a:r>
              <a:rPr lang="en-US" dirty="0"/>
              <a:t>Fever</a:t>
            </a:r>
          </a:p>
          <a:p>
            <a:pPr lvl="1"/>
            <a:r>
              <a:rPr lang="en-US" dirty="0"/>
              <a:t>PU/PD</a:t>
            </a:r>
          </a:p>
          <a:p>
            <a:pPr lvl="1"/>
            <a:r>
              <a:rPr lang="en-US" dirty="0"/>
              <a:t>Vomiting</a:t>
            </a:r>
          </a:p>
          <a:p>
            <a:pPr lvl="1"/>
            <a:r>
              <a:rPr lang="en-US" dirty="0"/>
              <a:t>Signs of shock</a:t>
            </a:r>
          </a:p>
          <a:p>
            <a:pPr lvl="1"/>
            <a:r>
              <a:rPr lang="en-US" dirty="0"/>
              <a:t>SIRS and sepsis</a:t>
            </a:r>
          </a:p>
          <a:p>
            <a:r>
              <a:rPr lang="en-US" dirty="0"/>
              <a:t>Pathogens</a:t>
            </a:r>
          </a:p>
          <a:p>
            <a:pPr lvl="1"/>
            <a:r>
              <a:rPr lang="en-US" dirty="0"/>
              <a:t>E-coli 70%</a:t>
            </a:r>
          </a:p>
          <a:p>
            <a:pPr lvl="1"/>
            <a:r>
              <a:rPr lang="en-US" dirty="0"/>
              <a:t>Staphylococcus aureus, Enterobacter, pseudomonas, klebsiella, </a:t>
            </a:r>
            <a:r>
              <a:rPr lang="en-US" dirty="0" err="1"/>
              <a:t>proeus</a:t>
            </a:r>
            <a:r>
              <a:rPr lang="en-US" dirty="0"/>
              <a:t>, streptococcus</a:t>
            </a:r>
          </a:p>
          <a:p>
            <a:endParaRPr lang="en-US" dirty="0"/>
          </a:p>
        </p:txBody>
      </p:sp>
    </p:spTree>
    <p:extLst>
      <p:ext uri="{BB962C8B-B14F-4D97-AF65-F5344CB8AC3E}">
        <p14:creationId xmlns:p14="http://schemas.microsoft.com/office/powerpoint/2010/main" val="380824798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3" dur="500"/>
                                        <p:tgtEl>
                                          <p:spTgt spid="3">
                                            <p:txEl>
                                              <p:pRg st="4" end="4"/>
                                            </p:txEl>
                                          </p:spTgt>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6" dur="500"/>
                                        <p:tgtEl>
                                          <p:spTgt spid="3">
                                            <p:txEl>
                                              <p:pRg st="5" end="5"/>
                                            </p:txEl>
                                          </p:spTgt>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9" dur="500"/>
                                        <p:tgtEl>
                                          <p:spTgt spid="3">
                                            <p:txEl>
                                              <p:pRg st="6" end="6"/>
                                            </p:txEl>
                                          </p:spTgt>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randombar(horizontal)">
                                      <p:cBhvr>
                                        <p:cTn id="32" dur="500"/>
                                        <p:tgtEl>
                                          <p:spTgt spid="3">
                                            <p:txEl>
                                              <p:pRg st="7" end="7"/>
                                            </p:txEl>
                                          </p:spTgt>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randombar(horizontal)">
                                      <p:cBhvr>
                                        <p:cTn id="35" dur="500"/>
                                        <p:tgtEl>
                                          <p:spTgt spid="3">
                                            <p:txEl>
                                              <p:pRg st="8" end="8"/>
                                            </p:txEl>
                                          </p:spTgt>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randombar(horizontal)">
                                      <p:cBhvr>
                                        <p:cTn id="38" dur="500"/>
                                        <p:tgtEl>
                                          <p:spTgt spid="3">
                                            <p:txEl>
                                              <p:pRg st="9" end="9"/>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randombar(horizontal)">
                                      <p:cBhvr>
                                        <p:cTn id="43" dur="500"/>
                                        <p:tgtEl>
                                          <p:spTgt spid="3">
                                            <p:txEl>
                                              <p:pRg st="10" end="10"/>
                                            </p:txEl>
                                          </p:spTgt>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3">
                                            <p:txEl>
                                              <p:pRg st="11" end="11"/>
                                            </p:txEl>
                                          </p:spTgt>
                                        </p:tgtEl>
                                        <p:attrNameLst>
                                          <p:attrName>style.visibility</p:attrName>
                                        </p:attrNameLst>
                                      </p:cBhvr>
                                      <p:to>
                                        <p:strVal val="visible"/>
                                      </p:to>
                                    </p:set>
                                    <p:animEffect transition="in" filter="randombar(horizontal)">
                                      <p:cBhvr>
                                        <p:cTn id="46" dur="500"/>
                                        <p:tgtEl>
                                          <p:spTgt spid="3">
                                            <p:txEl>
                                              <p:pRg st="11" end="11"/>
                                            </p:txEl>
                                          </p:spTgt>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animEffect transition="in" filter="randombar(horizontal)">
                                      <p:cBhvr>
                                        <p:cTn id="49"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0B5F3-C40A-0248-BFAA-D9B9D7057085}"/>
              </a:ext>
            </a:extLst>
          </p:cNvPr>
          <p:cNvSpPr>
            <a:spLocks noGrp="1"/>
          </p:cNvSpPr>
          <p:nvPr>
            <p:ph type="title"/>
          </p:nvPr>
        </p:nvSpPr>
        <p:spPr>
          <a:xfrm>
            <a:off x="1141413" y="289368"/>
            <a:ext cx="9905998" cy="1041722"/>
          </a:xfrm>
        </p:spPr>
        <p:txBody>
          <a:bodyPr/>
          <a:lstStyle/>
          <a:p>
            <a:r>
              <a:rPr lang="en-US" dirty="0"/>
              <a:t>Anatomy</a:t>
            </a:r>
          </a:p>
        </p:txBody>
      </p:sp>
      <p:sp>
        <p:nvSpPr>
          <p:cNvPr id="3" name="Content Placeholder 2">
            <a:extLst>
              <a:ext uri="{FF2B5EF4-FFF2-40B4-BE49-F238E27FC236}">
                <a16:creationId xmlns:a16="http://schemas.microsoft.com/office/drawing/2014/main" id="{FC0F9503-DC05-8040-98D8-CF685D0F06A7}"/>
              </a:ext>
            </a:extLst>
          </p:cNvPr>
          <p:cNvSpPr>
            <a:spLocks noGrp="1"/>
          </p:cNvSpPr>
          <p:nvPr>
            <p:ph idx="1"/>
          </p:nvPr>
        </p:nvSpPr>
        <p:spPr>
          <a:xfrm>
            <a:off x="1141412" y="1562581"/>
            <a:ext cx="9905999" cy="4896091"/>
          </a:xfrm>
        </p:spPr>
        <p:txBody>
          <a:bodyPr>
            <a:normAutofit/>
          </a:bodyPr>
          <a:lstStyle/>
          <a:p>
            <a:pPr>
              <a:lnSpc>
                <a:spcPct val="100000"/>
              </a:lnSpc>
              <a:spcBef>
                <a:spcPts val="0"/>
              </a:spcBef>
              <a:buSzTx/>
              <a:defRPr/>
            </a:pPr>
            <a:r>
              <a:rPr lang="en-US" dirty="0"/>
              <a:t>Long vagina, short uterine body, and long uterine horns. </a:t>
            </a:r>
          </a:p>
          <a:p>
            <a:pPr>
              <a:lnSpc>
                <a:spcPct val="100000"/>
              </a:lnSpc>
              <a:spcBef>
                <a:spcPts val="0"/>
              </a:spcBef>
              <a:buSzTx/>
              <a:defRPr/>
            </a:pPr>
            <a:r>
              <a:rPr lang="en-US" dirty="0"/>
              <a:t>The ovaries and ovarian tubes receive blood supply from the ovarian arteries, whereas the vagina receives blood supply via the vaginal artery. The major blood supply of the uterus is via the uterine artery, but the cranial and caudal aspects of the uterus receive some blood supply via the ovarian and vaginal arteries respectively </a:t>
            </a:r>
          </a:p>
          <a:p>
            <a:pPr>
              <a:lnSpc>
                <a:spcPct val="100000"/>
              </a:lnSpc>
              <a:spcBef>
                <a:spcPts val="0"/>
              </a:spcBef>
              <a:buSzTx/>
              <a:defRPr/>
            </a:pPr>
            <a:r>
              <a:rPr lang="en-US" dirty="0"/>
              <a:t>Innervated by both sympathetic and parasympathetic nerve fibers.</a:t>
            </a:r>
          </a:p>
          <a:p>
            <a:pPr lvl="1">
              <a:lnSpc>
                <a:spcPct val="100000"/>
              </a:lnSpc>
              <a:spcBef>
                <a:spcPts val="0"/>
              </a:spcBef>
              <a:buSzTx/>
              <a:defRPr/>
            </a:pPr>
            <a:r>
              <a:rPr lang="en-US" dirty="0"/>
              <a:t>Sympathetic innervation of the ovary runs concurrently with the ovarian artery, while sympathetic innervation of the uterus and vagina forms plexuses both within the respective organs and within the broad ligament (having arisen from retroperitoneal pelvic tissue). </a:t>
            </a:r>
          </a:p>
          <a:p>
            <a:pPr lvl="1">
              <a:lnSpc>
                <a:spcPct val="100000"/>
              </a:lnSpc>
              <a:spcBef>
                <a:spcPts val="0"/>
              </a:spcBef>
              <a:buSzTx/>
              <a:defRPr/>
            </a:pPr>
            <a:r>
              <a:rPr lang="en-US" dirty="0"/>
              <a:t>Parasympathetic nerve fibers arise from the pelvic nerves and innervate via the pelvic plexus </a:t>
            </a:r>
          </a:p>
          <a:p>
            <a:endParaRPr lang="en-US" dirty="0"/>
          </a:p>
        </p:txBody>
      </p:sp>
    </p:spTree>
    <p:extLst>
      <p:ext uri="{BB962C8B-B14F-4D97-AF65-F5344CB8AC3E}">
        <p14:creationId xmlns:p14="http://schemas.microsoft.com/office/powerpoint/2010/main" val="428326960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776BC-287E-2B42-AEA6-2F832737056D}"/>
              </a:ext>
            </a:extLst>
          </p:cNvPr>
          <p:cNvSpPr>
            <a:spLocks noGrp="1"/>
          </p:cNvSpPr>
          <p:nvPr>
            <p:ph type="title"/>
          </p:nvPr>
        </p:nvSpPr>
        <p:spPr>
          <a:xfrm>
            <a:off x="1141413" y="196770"/>
            <a:ext cx="9905998" cy="833377"/>
          </a:xfrm>
        </p:spPr>
        <p:txBody>
          <a:bodyPr/>
          <a:lstStyle/>
          <a:p>
            <a:r>
              <a:rPr lang="en-US" dirty="0"/>
              <a:t>Diagnostics</a:t>
            </a:r>
          </a:p>
        </p:txBody>
      </p:sp>
      <p:sp>
        <p:nvSpPr>
          <p:cNvPr id="3" name="Content Placeholder 2">
            <a:extLst>
              <a:ext uri="{FF2B5EF4-FFF2-40B4-BE49-F238E27FC236}">
                <a16:creationId xmlns:a16="http://schemas.microsoft.com/office/drawing/2014/main" id="{183E968B-5012-F543-9105-19B9657F5852}"/>
              </a:ext>
            </a:extLst>
          </p:cNvPr>
          <p:cNvSpPr>
            <a:spLocks noGrp="1"/>
          </p:cNvSpPr>
          <p:nvPr>
            <p:ph idx="1"/>
          </p:nvPr>
        </p:nvSpPr>
        <p:spPr>
          <a:xfrm>
            <a:off x="1141412" y="1296364"/>
            <a:ext cx="9905999" cy="5278055"/>
          </a:xfrm>
        </p:spPr>
        <p:txBody>
          <a:bodyPr>
            <a:normAutofit fontScale="70000" lnSpcReduction="20000"/>
          </a:bodyPr>
          <a:lstStyle/>
          <a:p>
            <a:r>
              <a:rPr lang="en-US" dirty="0"/>
              <a:t>Vaginal cytology/culture</a:t>
            </a:r>
          </a:p>
          <a:p>
            <a:pPr lvl="1"/>
            <a:r>
              <a:rPr lang="en-US" dirty="0"/>
              <a:t>Large number of degenerate neutrophils and intra/extracellular bacteria</a:t>
            </a:r>
          </a:p>
          <a:p>
            <a:pPr lvl="1"/>
            <a:r>
              <a:rPr lang="en-US" dirty="0"/>
              <a:t>However, large number of neutrophils with some bacteria normal during diestrus</a:t>
            </a:r>
          </a:p>
          <a:p>
            <a:pPr lvl="1"/>
            <a:r>
              <a:rPr lang="en-US" dirty="0"/>
              <a:t>Use with other diagnostics to diagnosis pyometra</a:t>
            </a:r>
          </a:p>
          <a:p>
            <a:r>
              <a:rPr lang="en-US" dirty="0"/>
              <a:t>AUS</a:t>
            </a:r>
          </a:p>
          <a:p>
            <a:pPr lvl="1"/>
            <a:r>
              <a:rPr lang="en-US" dirty="0" err="1"/>
              <a:t>Uteromegaly</a:t>
            </a:r>
            <a:r>
              <a:rPr lang="en-US" dirty="0"/>
              <a:t>, thickened uterine walls, proliferative endometrial changes, fluid-distended convoluted tubular horns, anechoic to hyperechoic luminal fluid</a:t>
            </a:r>
          </a:p>
          <a:p>
            <a:pPr lvl="1"/>
            <a:r>
              <a:rPr lang="en-US" dirty="0"/>
              <a:t>Fluid can be homogenous to flocculent</a:t>
            </a:r>
          </a:p>
          <a:p>
            <a:pPr lvl="1"/>
            <a:r>
              <a:rPr lang="en-US" dirty="0"/>
              <a:t>Can see moderate to advanced CEH with 1-4mm anechoic cysts within thickened endometrium</a:t>
            </a:r>
          </a:p>
          <a:p>
            <a:r>
              <a:rPr lang="en-US" dirty="0"/>
              <a:t>CBC</a:t>
            </a:r>
          </a:p>
          <a:p>
            <a:pPr lvl="1"/>
            <a:r>
              <a:rPr lang="en-US" dirty="0"/>
              <a:t>25% normal</a:t>
            </a:r>
          </a:p>
          <a:p>
            <a:pPr lvl="1"/>
            <a:r>
              <a:rPr lang="en-US" dirty="0"/>
              <a:t>Usually marked leukocytosis with severe neutrophilia with left shift and toxic changes</a:t>
            </a:r>
          </a:p>
          <a:p>
            <a:pPr lvl="1"/>
            <a:r>
              <a:rPr lang="en-US" dirty="0"/>
              <a:t>May have mild to moderate non-regenerative anemia</a:t>
            </a:r>
          </a:p>
          <a:p>
            <a:r>
              <a:rPr lang="en-US" dirty="0"/>
              <a:t>Chem</a:t>
            </a:r>
          </a:p>
          <a:p>
            <a:pPr lvl="1"/>
            <a:r>
              <a:rPr lang="en-US" dirty="0"/>
              <a:t>Variable, but most common changes include azotemia, elevated LE, hyperbilirubinemia, hypercholesterolemia, hyperglobulinemia, hypoalbuminemia, hyperproteinemia</a:t>
            </a:r>
          </a:p>
          <a:p>
            <a:pPr lvl="1"/>
            <a:r>
              <a:rPr lang="en-US" dirty="0"/>
              <a:t>Azotemia may be due to dehydration and/or e. coli </a:t>
            </a:r>
            <a:r>
              <a:rPr lang="en-US" dirty="0" err="1"/>
              <a:t>endoxin</a:t>
            </a:r>
            <a:r>
              <a:rPr lang="en-US" dirty="0"/>
              <a:t> induced renal tubular damage</a:t>
            </a:r>
          </a:p>
          <a:p>
            <a:pPr lvl="2"/>
            <a:r>
              <a:rPr lang="en-US" dirty="0"/>
              <a:t>BUN &gt;60 associated with AKI and poor prognosis</a:t>
            </a:r>
          </a:p>
        </p:txBody>
      </p:sp>
    </p:spTree>
    <p:extLst>
      <p:ext uri="{BB962C8B-B14F-4D97-AF65-F5344CB8AC3E}">
        <p14:creationId xmlns:p14="http://schemas.microsoft.com/office/powerpoint/2010/main" val="122221012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3" dur="500"/>
                                        <p:tgtEl>
                                          <p:spTgt spid="3">
                                            <p:txEl>
                                              <p:pRg st="2" end="2"/>
                                            </p:txEl>
                                          </p:spTgt>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1" dur="500"/>
                                        <p:tgtEl>
                                          <p:spTgt spid="3">
                                            <p:txEl>
                                              <p:pRg st="4" end="4"/>
                                            </p:txEl>
                                          </p:spTgt>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4" dur="500"/>
                                        <p:tgtEl>
                                          <p:spTgt spid="3">
                                            <p:txEl>
                                              <p:pRg st="5" end="5"/>
                                            </p:txEl>
                                          </p:spTgt>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7" dur="500"/>
                                        <p:tgtEl>
                                          <p:spTgt spid="3">
                                            <p:txEl>
                                              <p:pRg st="6" end="6"/>
                                            </p:txEl>
                                          </p:spTgt>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randombar(horizontal)">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randombar(horizontal)">
                                      <p:cBhvr>
                                        <p:cTn id="35" dur="500"/>
                                        <p:tgtEl>
                                          <p:spTgt spid="3">
                                            <p:txEl>
                                              <p:pRg st="8" end="8"/>
                                            </p:txEl>
                                          </p:spTgt>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randombar(horizontal)">
                                      <p:cBhvr>
                                        <p:cTn id="38" dur="500"/>
                                        <p:tgtEl>
                                          <p:spTgt spid="3">
                                            <p:txEl>
                                              <p:pRg st="9" end="9"/>
                                            </p:txEl>
                                          </p:spTgt>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randombar(horizontal)">
                                      <p:cBhvr>
                                        <p:cTn id="41" dur="500"/>
                                        <p:tgtEl>
                                          <p:spTgt spid="3">
                                            <p:txEl>
                                              <p:pRg st="10" end="10"/>
                                            </p:txEl>
                                          </p:spTgt>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3">
                                            <p:txEl>
                                              <p:pRg st="11" end="11"/>
                                            </p:txEl>
                                          </p:spTgt>
                                        </p:tgtEl>
                                        <p:attrNameLst>
                                          <p:attrName>style.visibility</p:attrName>
                                        </p:attrNameLst>
                                      </p:cBhvr>
                                      <p:to>
                                        <p:strVal val="visible"/>
                                      </p:to>
                                    </p:set>
                                    <p:animEffect transition="in" filter="randombar(horizontal)">
                                      <p:cBhvr>
                                        <p:cTn id="44" dur="500"/>
                                        <p:tgtEl>
                                          <p:spTgt spid="3">
                                            <p:txEl>
                                              <p:pRg st="11" end="11"/>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grpId="0" nodeType="click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animEffect transition="in" filter="randombar(horizontal)">
                                      <p:cBhvr>
                                        <p:cTn id="49" dur="500"/>
                                        <p:tgtEl>
                                          <p:spTgt spid="3">
                                            <p:txEl>
                                              <p:pRg st="12" end="12"/>
                                            </p:txEl>
                                          </p:spTgt>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3">
                                            <p:txEl>
                                              <p:pRg st="13" end="13"/>
                                            </p:txEl>
                                          </p:spTgt>
                                        </p:tgtEl>
                                        <p:attrNameLst>
                                          <p:attrName>style.visibility</p:attrName>
                                        </p:attrNameLst>
                                      </p:cBhvr>
                                      <p:to>
                                        <p:strVal val="visible"/>
                                      </p:to>
                                    </p:set>
                                    <p:animEffect transition="in" filter="randombar(horizontal)">
                                      <p:cBhvr>
                                        <p:cTn id="52" dur="500"/>
                                        <p:tgtEl>
                                          <p:spTgt spid="3">
                                            <p:txEl>
                                              <p:pRg st="13" end="13"/>
                                            </p:txEl>
                                          </p:spTgt>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3">
                                            <p:txEl>
                                              <p:pRg st="14" end="14"/>
                                            </p:txEl>
                                          </p:spTgt>
                                        </p:tgtEl>
                                        <p:attrNameLst>
                                          <p:attrName>style.visibility</p:attrName>
                                        </p:attrNameLst>
                                      </p:cBhvr>
                                      <p:to>
                                        <p:strVal val="visible"/>
                                      </p:to>
                                    </p:set>
                                    <p:animEffect transition="in" filter="randombar(horizontal)">
                                      <p:cBhvr>
                                        <p:cTn id="55" dur="500"/>
                                        <p:tgtEl>
                                          <p:spTgt spid="3">
                                            <p:txEl>
                                              <p:pRg st="14" end="14"/>
                                            </p:txEl>
                                          </p:spTgt>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3">
                                            <p:txEl>
                                              <p:pRg st="15" end="15"/>
                                            </p:txEl>
                                          </p:spTgt>
                                        </p:tgtEl>
                                        <p:attrNameLst>
                                          <p:attrName>style.visibility</p:attrName>
                                        </p:attrNameLst>
                                      </p:cBhvr>
                                      <p:to>
                                        <p:strVal val="visible"/>
                                      </p:to>
                                    </p:set>
                                    <p:animEffect transition="in" filter="randombar(horizontal)">
                                      <p:cBhvr>
                                        <p:cTn id="58"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B5298-033A-834B-B92C-781641CABB9A}"/>
              </a:ext>
            </a:extLst>
          </p:cNvPr>
          <p:cNvSpPr>
            <a:spLocks noGrp="1"/>
          </p:cNvSpPr>
          <p:nvPr>
            <p:ph type="title"/>
          </p:nvPr>
        </p:nvSpPr>
        <p:spPr>
          <a:xfrm>
            <a:off x="1141412" y="327514"/>
            <a:ext cx="9905998" cy="945701"/>
          </a:xfrm>
        </p:spPr>
        <p:txBody>
          <a:bodyPr/>
          <a:lstStyle/>
          <a:p>
            <a:r>
              <a:rPr lang="en-US" dirty="0"/>
              <a:t>Treatment</a:t>
            </a:r>
          </a:p>
        </p:txBody>
      </p:sp>
      <p:sp>
        <p:nvSpPr>
          <p:cNvPr id="3" name="Content Placeholder 2">
            <a:extLst>
              <a:ext uri="{FF2B5EF4-FFF2-40B4-BE49-F238E27FC236}">
                <a16:creationId xmlns:a16="http://schemas.microsoft.com/office/drawing/2014/main" id="{051A2FBC-BF94-DD48-987D-05DFDA49B68B}"/>
              </a:ext>
            </a:extLst>
          </p:cNvPr>
          <p:cNvSpPr>
            <a:spLocks noGrp="1"/>
          </p:cNvSpPr>
          <p:nvPr>
            <p:ph idx="1"/>
          </p:nvPr>
        </p:nvSpPr>
        <p:spPr>
          <a:xfrm>
            <a:off x="1141412" y="1585732"/>
            <a:ext cx="9905999" cy="4205469"/>
          </a:xfrm>
        </p:spPr>
        <p:txBody>
          <a:bodyPr/>
          <a:lstStyle/>
          <a:p>
            <a:r>
              <a:rPr lang="en-US" dirty="0"/>
              <a:t>Stabilization</a:t>
            </a:r>
          </a:p>
          <a:p>
            <a:pPr lvl="1"/>
            <a:r>
              <a:rPr lang="en-US" dirty="0"/>
              <a:t>Evaluation of cardiovascular, respiratory, and metabolic system and stabilization prior to anesthesia recommended</a:t>
            </a:r>
          </a:p>
          <a:p>
            <a:r>
              <a:rPr lang="en-US" dirty="0"/>
              <a:t>Antibiotic</a:t>
            </a:r>
          </a:p>
          <a:p>
            <a:pPr lvl="1"/>
            <a:r>
              <a:rPr lang="en-US" dirty="0"/>
              <a:t>Broad spectrum started immediately upon presentation of all pyometra cases</a:t>
            </a:r>
          </a:p>
          <a:p>
            <a:pPr lvl="1"/>
            <a:r>
              <a:rPr lang="en-US" dirty="0"/>
              <a:t>Target e. coli and have good uterine penetration</a:t>
            </a:r>
          </a:p>
          <a:p>
            <a:pPr lvl="1"/>
            <a:r>
              <a:rPr lang="en-US" dirty="0"/>
              <a:t>Combo fluoroquinolone and extended-spectrum penicillin</a:t>
            </a:r>
          </a:p>
          <a:p>
            <a:pPr lvl="1"/>
            <a:r>
              <a:rPr lang="en-US" dirty="0"/>
              <a:t>Can consider TMS or third generation </a:t>
            </a:r>
            <a:r>
              <a:rPr lang="en-US" dirty="0" err="1"/>
              <a:t>cephlasporins</a:t>
            </a:r>
            <a:endParaRPr lang="en-US" dirty="0"/>
          </a:p>
          <a:p>
            <a:pPr lvl="1"/>
            <a:r>
              <a:rPr lang="en-US" dirty="0"/>
              <a:t>Continued 2 weeks for surgical cases, 1 month for medical management</a:t>
            </a:r>
          </a:p>
        </p:txBody>
      </p:sp>
    </p:spTree>
    <p:extLst>
      <p:ext uri="{BB962C8B-B14F-4D97-AF65-F5344CB8AC3E}">
        <p14:creationId xmlns:p14="http://schemas.microsoft.com/office/powerpoint/2010/main" val="286476029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E2075-8ECF-C041-9955-FA5A4F1964B4}"/>
              </a:ext>
            </a:extLst>
          </p:cNvPr>
          <p:cNvSpPr>
            <a:spLocks noGrp="1"/>
          </p:cNvSpPr>
          <p:nvPr>
            <p:ph type="title"/>
          </p:nvPr>
        </p:nvSpPr>
        <p:spPr/>
        <p:txBody>
          <a:bodyPr/>
          <a:lstStyle/>
          <a:p>
            <a:r>
              <a:rPr lang="en-US" dirty="0"/>
              <a:t>Surgical management vs Medical management</a:t>
            </a:r>
          </a:p>
        </p:txBody>
      </p:sp>
      <p:sp>
        <p:nvSpPr>
          <p:cNvPr id="3" name="Content Placeholder 2">
            <a:extLst>
              <a:ext uri="{FF2B5EF4-FFF2-40B4-BE49-F238E27FC236}">
                <a16:creationId xmlns:a16="http://schemas.microsoft.com/office/drawing/2014/main" id="{FB307814-71C5-5040-BC8E-4AFCC4D08304}"/>
              </a:ext>
            </a:extLst>
          </p:cNvPr>
          <p:cNvSpPr>
            <a:spLocks noGrp="1"/>
          </p:cNvSpPr>
          <p:nvPr>
            <p:ph idx="1"/>
          </p:nvPr>
        </p:nvSpPr>
        <p:spPr/>
        <p:txBody>
          <a:bodyPr>
            <a:normAutofit lnSpcReduction="10000"/>
          </a:bodyPr>
          <a:lstStyle/>
          <a:p>
            <a:r>
              <a:rPr lang="en-US" dirty="0"/>
              <a:t>Surgical management</a:t>
            </a:r>
          </a:p>
          <a:p>
            <a:pPr lvl="1"/>
            <a:r>
              <a:rPr lang="en-US" dirty="0"/>
              <a:t>Treatment of choice, especially in non-breeding animals</a:t>
            </a:r>
          </a:p>
          <a:p>
            <a:pPr lvl="1"/>
            <a:r>
              <a:rPr lang="en-US" dirty="0"/>
              <a:t>Surgery removes source of purulent exudate and endotoxin release</a:t>
            </a:r>
          </a:p>
          <a:p>
            <a:pPr lvl="1"/>
            <a:r>
              <a:rPr lang="en-US" dirty="0"/>
              <a:t>Pursued if peritonitis or uterine torsion suspected</a:t>
            </a:r>
          </a:p>
          <a:p>
            <a:r>
              <a:rPr lang="en-US" dirty="0"/>
              <a:t>Medical management</a:t>
            </a:r>
          </a:p>
          <a:p>
            <a:pPr lvl="1"/>
            <a:r>
              <a:rPr lang="en-US" dirty="0"/>
              <a:t>Considered in highly valuable breeding females &lt;6yrs old</a:t>
            </a:r>
          </a:p>
          <a:p>
            <a:pPr lvl="1"/>
            <a:r>
              <a:rPr lang="en-US" dirty="0"/>
              <a:t>If patient condition deteriorates or no significant clinical improvement seen within 2 days of initiating medical therapy, surgical management should be considered</a:t>
            </a:r>
          </a:p>
        </p:txBody>
      </p:sp>
    </p:spTree>
    <p:extLst>
      <p:ext uri="{BB962C8B-B14F-4D97-AF65-F5344CB8AC3E}">
        <p14:creationId xmlns:p14="http://schemas.microsoft.com/office/powerpoint/2010/main" val="130047624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B8B92-2A0A-9045-9C54-4ECD15F80E8D}"/>
              </a:ext>
            </a:extLst>
          </p:cNvPr>
          <p:cNvSpPr>
            <a:spLocks noGrp="1"/>
          </p:cNvSpPr>
          <p:nvPr>
            <p:ph type="title"/>
          </p:nvPr>
        </p:nvSpPr>
        <p:spPr/>
        <p:txBody>
          <a:bodyPr/>
          <a:lstStyle/>
          <a:p>
            <a:r>
              <a:rPr lang="en-US" dirty="0"/>
              <a:t>Surgical management</a:t>
            </a:r>
          </a:p>
        </p:txBody>
      </p:sp>
      <p:sp>
        <p:nvSpPr>
          <p:cNvPr id="3" name="Content Placeholder 2">
            <a:extLst>
              <a:ext uri="{FF2B5EF4-FFF2-40B4-BE49-F238E27FC236}">
                <a16:creationId xmlns:a16="http://schemas.microsoft.com/office/drawing/2014/main" id="{7482D53D-806A-1A4C-82F0-2FAB9D804535}"/>
              </a:ext>
            </a:extLst>
          </p:cNvPr>
          <p:cNvSpPr>
            <a:spLocks noGrp="1"/>
          </p:cNvSpPr>
          <p:nvPr>
            <p:ph idx="1"/>
          </p:nvPr>
        </p:nvSpPr>
        <p:spPr/>
        <p:txBody>
          <a:bodyPr>
            <a:normAutofit fontScale="92500" lnSpcReduction="20000"/>
          </a:bodyPr>
          <a:lstStyle/>
          <a:p>
            <a:r>
              <a:rPr lang="en-US" dirty="0"/>
              <a:t>Pyometra OHE similar to spay surgery except uterus grossly enlarged and can be friable</a:t>
            </a:r>
          </a:p>
          <a:p>
            <a:r>
              <a:rPr lang="en-US" dirty="0"/>
              <a:t>After removal of uterus, remaining uterine lumen is </a:t>
            </a:r>
            <a:r>
              <a:rPr lang="en-US" dirty="0" err="1"/>
              <a:t>lavaged</a:t>
            </a:r>
            <a:r>
              <a:rPr lang="en-US" dirty="0"/>
              <a:t> and </a:t>
            </a:r>
            <a:r>
              <a:rPr lang="en-US" dirty="0" err="1"/>
              <a:t>omentalized</a:t>
            </a:r>
            <a:r>
              <a:rPr lang="en-US" dirty="0"/>
              <a:t>.</a:t>
            </a:r>
          </a:p>
          <a:p>
            <a:r>
              <a:rPr lang="en-US" dirty="0"/>
              <a:t>Peritoneal cavity must be copiously </a:t>
            </a:r>
            <a:r>
              <a:rPr lang="en-US" dirty="0" err="1"/>
              <a:t>lavaged</a:t>
            </a:r>
            <a:endParaRPr lang="en-US" dirty="0"/>
          </a:p>
          <a:p>
            <a:r>
              <a:rPr lang="en-US" dirty="0"/>
              <a:t>Uterine fluid submitted for cytology and culture and susceptibility</a:t>
            </a:r>
          </a:p>
          <a:p>
            <a:r>
              <a:rPr lang="en-US" dirty="0"/>
              <a:t>Closed suction drain placed with peritonitis</a:t>
            </a:r>
          </a:p>
          <a:p>
            <a:r>
              <a:rPr lang="en-US" dirty="0"/>
              <a:t>Post op monitoring for sepsis, hypovolemia, azotemia, anemia, hypoglycemia, liver/renal dysfunction, acid-base derangement</a:t>
            </a:r>
          </a:p>
        </p:txBody>
      </p:sp>
    </p:spTree>
    <p:extLst>
      <p:ext uri="{BB962C8B-B14F-4D97-AF65-F5344CB8AC3E}">
        <p14:creationId xmlns:p14="http://schemas.microsoft.com/office/powerpoint/2010/main" val="410133241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5F3C5-6CD5-1E42-9835-4FC88B2E749B}"/>
              </a:ext>
            </a:extLst>
          </p:cNvPr>
          <p:cNvSpPr>
            <a:spLocks noGrp="1"/>
          </p:cNvSpPr>
          <p:nvPr>
            <p:ph type="title"/>
          </p:nvPr>
        </p:nvSpPr>
        <p:spPr>
          <a:xfrm>
            <a:off x="1141413" y="127322"/>
            <a:ext cx="9905998" cy="1226916"/>
          </a:xfrm>
        </p:spPr>
        <p:txBody>
          <a:bodyPr/>
          <a:lstStyle/>
          <a:p>
            <a:r>
              <a:rPr lang="en-US" dirty="0"/>
              <a:t>Medical management</a:t>
            </a:r>
          </a:p>
        </p:txBody>
      </p:sp>
      <p:sp>
        <p:nvSpPr>
          <p:cNvPr id="3" name="Content Placeholder 2">
            <a:extLst>
              <a:ext uri="{FF2B5EF4-FFF2-40B4-BE49-F238E27FC236}">
                <a16:creationId xmlns:a16="http://schemas.microsoft.com/office/drawing/2014/main" id="{11121509-4CD5-864A-8401-36CF5A695FE1}"/>
              </a:ext>
            </a:extLst>
          </p:cNvPr>
          <p:cNvSpPr>
            <a:spLocks noGrp="1"/>
          </p:cNvSpPr>
          <p:nvPr>
            <p:ph idx="1"/>
          </p:nvPr>
        </p:nvSpPr>
        <p:spPr>
          <a:xfrm>
            <a:off x="1141412" y="1504709"/>
            <a:ext cx="9905999" cy="4286492"/>
          </a:xfrm>
        </p:spPr>
        <p:txBody>
          <a:bodyPr>
            <a:normAutofit lnSpcReduction="10000"/>
          </a:bodyPr>
          <a:lstStyle/>
          <a:p>
            <a:r>
              <a:rPr lang="en-US" dirty="0"/>
              <a:t>Risk of future recurrence after treatment and potential reduction in fertility</a:t>
            </a:r>
          </a:p>
          <a:p>
            <a:r>
              <a:rPr lang="en-US" dirty="0"/>
              <a:t>First goal to remove effects of progesterone to facilitate cervical relaxation, myometrial contractions, and improve local uterine immunity</a:t>
            </a:r>
          </a:p>
          <a:p>
            <a:pPr lvl="1"/>
            <a:r>
              <a:rPr lang="en-US" dirty="0"/>
              <a:t>Allows natural expulsion of purulent contents and bacteria through open cervix</a:t>
            </a:r>
          </a:p>
          <a:p>
            <a:pPr lvl="1"/>
            <a:r>
              <a:rPr lang="en-US" dirty="0"/>
              <a:t>Prostaglandins +/- dopamine agonists +/- progesterone receptor antagonists</a:t>
            </a:r>
          </a:p>
          <a:p>
            <a:r>
              <a:rPr lang="en-US" dirty="0"/>
              <a:t>Second goal prevent bacterial proliferation with antibiotics</a:t>
            </a:r>
          </a:p>
          <a:p>
            <a:r>
              <a:rPr lang="en-US" dirty="0"/>
              <a:t>In animal with advances CEH, final goal to facilitate endometrial regeneration by prolonging anestrus thus preserving fertility</a:t>
            </a:r>
          </a:p>
          <a:p>
            <a:pPr lvl="1"/>
            <a:r>
              <a:rPr lang="en-US" dirty="0"/>
              <a:t>Androgen receptor agonists like </a:t>
            </a:r>
            <a:r>
              <a:rPr lang="en-US" dirty="0" err="1"/>
              <a:t>mibolerone</a:t>
            </a:r>
            <a:endParaRPr lang="en-US" dirty="0"/>
          </a:p>
        </p:txBody>
      </p:sp>
    </p:spTree>
    <p:extLst>
      <p:ext uri="{BB962C8B-B14F-4D97-AF65-F5344CB8AC3E}">
        <p14:creationId xmlns:p14="http://schemas.microsoft.com/office/powerpoint/2010/main" val="250265181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5F3AE-F61F-A442-8DED-3589E2929A33}"/>
              </a:ext>
            </a:extLst>
          </p:cNvPr>
          <p:cNvSpPr>
            <a:spLocks noGrp="1"/>
          </p:cNvSpPr>
          <p:nvPr>
            <p:ph type="title"/>
          </p:nvPr>
        </p:nvSpPr>
        <p:spPr>
          <a:xfrm>
            <a:off x="1141413" y="277792"/>
            <a:ext cx="9905998" cy="1226917"/>
          </a:xfrm>
        </p:spPr>
        <p:txBody>
          <a:bodyPr/>
          <a:lstStyle/>
          <a:p>
            <a:r>
              <a:rPr lang="en-US" dirty="0"/>
              <a:t>Medical management</a:t>
            </a:r>
          </a:p>
        </p:txBody>
      </p:sp>
      <p:sp>
        <p:nvSpPr>
          <p:cNvPr id="3" name="Content Placeholder 2">
            <a:extLst>
              <a:ext uri="{FF2B5EF4-FFF2-40B4-BE49-F238E27FC236}">
                <a16:creationId xmlns:a16="http://schemas.microsoft.com/office/drawing/2014/main" id="{0D9E6D37-A4AA-4F40-86ED-ADD3DE639A10}"/>
              </a:ext>
            </a:extLst>
          </p:cNvPr>
          <p:cNvSpPr>
            <a:spLocks noGrp="1"/>
          </p:cNvSpPr>
          <p:nvPr>
            <p:ph idx="1"/>
          </p:nvPr>
        </p:nvSpPr>
        <p:spPr>
          <a:xfrm>
            <a:off x="1141412" y="1504708"/>
            <a:ext cx="9905999" cy="4861367"/>
          </a:xfrm>
        </p:spPr>
        <p:txBody>
          <a:bodyPr>
            <a:normAutofit/>
          </a:bodyPr>
          <a:lstStyle/>
          <a:p>
            <a:r>
              <a:rPr lang="en-US" dirty="0"/>
              <a:t>Prostaglandin F2-alpha and prostaglandin agonists</a:t>
            </a:r>
          </a:p>
          <a:p>
            <a:pPr lvl="1"/>
            <a:r>
              <a:rPr lang="en-US" dirty="0"/>
              <a:t>PGF2-alpha with repeated doses leads to </a:t>
            </a:r>
            <a:r>
              <a:rPr lang="en-US" dirty="0" err="1"/>
              <a:t>luteolysis</a:t>
            </a:r>
            <a:r>
              <a:rPr lang="en-US" dirty="0"/>
              <a:t>, decreasing progesterone levels</a:t>
            </a:r>
          </a:p>
          <a:p>
            <a:pPr lvl="2"/>
            <a:r>
              <a:rPr lang="en-US" dirty="0"/>
              <a:t>Cervical opening and decreased glandular secretions</a:t>
            </a:r>
          </a:p>
          <a:p>
            <a:pPr lvl="1"/>
            <a:r>
              <a:rPr lang="en-US" dirty="0"/>
              <a:t>Prostaglandins promote uterine contractions</a:t>
            </a:r>
          </a:p>
          <a:p>
            <a:pPr lvl="1"/>
            <a:r>
              <a:rPr lang="en-US" dirty="0"/>
              <a:t>Natural form – </a:t>
            </a:r>
            <a:r>
              <a:rPr lang="en-US" dirty="0" err="1"/>
              <a:t>dinoprost</a:t>
            </a:r>
            <a:r>
              <a:rPr lang="en-US" dirty="0"/>
              <a:t> tromethamine</a:t>
            </a:r>
          </a:p>
          <a:p>
            <a:pPr lvl="1"/>
            <a:r>
              <a:rPr lang="en-US" dirty="0"/>
              <a:t>Synthetic form – </a:t>
            </a:r>
            <a:r>
              <a:rPr lang="en-US" dirty="0" err="1"/>
              <a:t>cloprostenol</a:t>
            </a:r>
            <a:r>
              <a:rPr lang="en-US" dirty="0"/>
              <a:t> or </a:t>
            </a:r>
            <a:r>
              <a:rPr lang="en-US" dirty="0" err="1"/>
              <a:t>alfaprostol</a:t>
            </a:r>
            <a:endParaRPr lang="en-US" dirty="0"/>
          </a:p>
          <a:p>
            <a:pPr lvl="1"/>
            <a:r>
              <a:rPr lang="en-US" dirty="0"/>
              <a:t>Dose dependent side effects with narrow </a:t>
            </a:r>
            <a:r>
              <a:rPr lang="en-US" dirty="0" err="1"/>
              <a:t>therapuetic</a:t>
            </a:r>
            <a:r>
              <a:rPr lang="en-US" dirty="0"/>
              <a:t> index</a:t>
            </a:r>
          </a:p>
          <a:p>
            <a:pPr lvl="2"/>
            <a:r>
              <a:rPr lang="en-US" dirty="0"/>
              <a:t>Occurs within 20-30 min and abates within 30 in</a:t>
            </a:r>
          </a:p>
          <a:p>
            <a:pPr lvl="2"/>
            <a:r>
              <a:rPr lang="en-US" dirty="0"/>
              <a:t>Recommend hospitalization</a:t>
            </a:r>
          </a:p>
        </p:txBody>
      </p:sp>
    </p:spTree>
    <p:extLst>
      <p:ext uri="{BB962C8B-B14F-4D97-AF65-F5344CB8AC3E}">
        <p14:creationId xmlns:p14="http://schemas.microsoft.com/office/powerpoint/2010/main" val="399634581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B0865-B576-124C-99FF-DE5D30DF9E09}"/>
              </a:ext>
            </a:extLst>
          </p:cNvPr>
          <p:cNvSpPr>
            <a:spLocks noGrp="1"/>
          </p:cNvSpPr>
          <p:nvPr>
            <p:ph type="title"/>
          </p:nvPr>
        </p:nvSpPr>
        <p:spPr>
          <a:xfrm>
            <a:off x="1141413" y="219920"/>
            <a:ext cx="9905998" cy="1157468"/>
          </a:xfrm>
        </p:spPr>
        <p:txBody>
          <a:bodyPr/>
          <a:lstStyle/>
          <a:p>
            <a:r>
              <a:rPr lang="en-US" dirty="0"/>
              <a:t>Medical management</a:t>
            </a:r>
          </a:p>
        </p:txBody>
      </p:sp>
      <p:sp>
        <p:nvSpPr>
          <p:cNvPr id="3" name="Content Placeholder 2">
            <a:extLst>
              <a:ext uri="{FF2B5EF4-FFF2-40B4-BE49-F238E27FC236}">
                <a16:creationId xmlns:a16="http://schemas.microsoft.com/office/drawing/2014/main" id="{B3C01D3D-22D4-BB42-9DAA-260FE7A52325}"/>
              </a:ext>
            </a:extLst>
          </p:cNvPr>
          <p:cNvSpPr>
            <a:spLocks noGrp="1"/>
          </p:cNvSpPr>
          <p:nvPr>
            <p:ph idx="1"/>
          </p:nvPr>
        </p:nvSpPr>
        <p:spPr>
          <a:xfrm>
            <a:off x="1141412" y="1377388"/>
            <a:ext cx="9905999" cy="4413813"/>
          </a:xfrm>
        </p:spPr>
        <p:txBody>
          <a:bodyPr>
            <a:normAutofit fontScale="92500" lnSpcReduction="10000"/>
          </a:bodyPr>
          <a:lstStyle/>
          <a:p>
            <a:r>
              <a:rPr lang="en-US" dirty="0"/>
              <a:t>Dopamine agonists</a:t>
            </a:r>
          </a:p>
          <a:p>
            <a:pPr lvl="1"/>
            <a:r>
              <a:rPr lang="en-US" dirty="0"/>
              <a:t>Cabergoline or bromocriptine (off-label) used in combo with PGF2-alpha</a:t>
            </a:r>
          </a:p>
          <a:p>
            <a:pPr lvl="1"/>
            <a:r>
              <a:rPr lang="en-US" dirty="0" err="1"/>
              <a:t>Antiprolactin</a:t>
            </a:r>
            <a:r>
              <a:rPr lang="en-US" dirty="0"/>
              <a:t> activity causing </a:t>
            </a:r>
            <a:r>
              <a:rPr lang="en-US" dirty="0" err="1"/>
              <a:t>luteolysis</a:t>
            </a:r>
            <a:r>
              <a:rPr lang="en-US" dirty="0"/>
              <a:t> indirectly by decreasing prolactin levels at 25 days after LH peak</a:t>
            </a:r>
          </a:p>
          <a:p>
            <a:pPr lvl="1"/>
            <a:r>
              <a:rPr lang="en-US" dirty="0"/>
              <a:t>Prolactin major supporter in long term maintenance of functioning corpus luteum</a:t>
            </a:r>
          </a:p>
          <a:p>
            <a:r>
              <a:rPr lang="en-US" dirty="0"/>
              <a:t>Progesterone receptor antagonists (</a:t>
            </a:r>
            <a:r>
              <a:rPr lang="en-US" dirty="0" err="1"/>
              <a:t>antiprogestins</a:t>
            </a:r>
            <a:r>
              <a:rPr lang="en-US" dirty="0"/>
              <a:t>)</a:t>
            </a:r>
          </a:p>
          <a:p>
            <a:pPr lvl="1"/>
            <a:r>
              <a:rPr lang="en-US" dirty="0" err="1"/>
              <a:t>Aglepristone</a:t>
            </a:r>
            <a:r>
              <a:rPr lang="en-US" dirty="0"/>
              <a:t> used in combo with PGF2-alpha</a:t>
            </a:r>
          </a:p>
          <a:p>
            <a:pPr lvl="1"/>
            <a:r>
              <a:rPr lang="en-US" dirty="0"/>
              <a:t>Negligible uterotonic effects so can be used safely regardless of cervical patency</a:t>
            </a:r>
          </a:p>
          <a:p>
            <a:pPr lvl="1"/>
            <a:r>
              <a:rPr lang="en-US" dirty="0" err="1"/>
              <a:t>Syntergistic</a:t>
            </a:r>
            <a:r>
              <a:rPr lang="en-US" dirty="0"/>
              <a:t> actions lead to better recovery rates with </a:t>
            </a:r>
            <a:r>
              <a:rPr lang="en-US" dirty="0" err="1"/>
              <a:t>successrates</a:t>
            </a:r>
            <a:r>
              <a:rPr lang="en-US" dirty="0"/>
              <a:t> of 72-100% canine and 90% feline</a:t>
            </a:r>
          </a:p>
          <a:p>
            <a:pPr lvl="1"/>
            <a:r>
              <a:rPr lang="en-US" dirty="0"/>
              <a:t>Lower recurrence from 0-18% no occurrence within a year</a:t>
            </a:r>
          </a:p>
        </p:txBody>
      </p:sp>
    </p:spTree>
    <p:extLst>
      <p:ext uri="{BB962C8B-B14F-4D97-AF65-F5344CB8AC3E}">
        <p14:creationId xmlns:p14="http://schemas.microsoft.com/office/powerpoint/2010/main" val="362360637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CB6C7D-C74F-394C-B77D-1C633F462621}"/>
              </a:ext>
            </a:extLst>
          </p:cNvPr>
          <p:cNvSpPr>
            <a:spLocks noGrp="1"/>
          </p:cNvSpPr>
          <p:nvPr>
            <p:ph type="title"/>
          </p:nvPr>
        </p:nvSpPr>
        <p:spPr>
          <a:xfrm>
            <a:off x="1141412" y="405115"/>
            <a:ext cx="9905998" cy="1088020"/>
          </a:xfrm>
        </p:spPr>
        <p:txBody>
          <a:bodyPr/>
          <a:lstStyle/>
          <a:p>
            <a:r>
              <a:rPr lang="en-US" dirty="0"/>
              <a:t>Medical management</a:t>
            </a:r>
          </a:p>
        </p:txBody>
      </p:sp>
      <p:sp>
        <p:nvSpPr>
          <p:cNvPr id="3" name="Content Placeholder 2">
            <a:extLst>
              <a:ext uri="{FF2B5EF4-FFF2-40B4-BE49-F238E27FC236}">
                <a16:creationId xmlns:a16="http://schemas.microsoft.com/office/drawing/2014/main" id="{22F05DF3-0E5A-824B-B61B-DD79E061BEB1}"/>
              </a:ext>
            </a:extLst>
          </p:cNvPr>
          <p:cNvSpPr>
            <a:spLocks noGrp="1"/>
          </p:cNvSpPr>
          <p:nvPr>
            <p:ph idx="1"/>
          </p:nvPr>
        </p:nvSpPr>
        <p:spPr>
          <a:xfrm>
            <a:off x="1141412" y="1817225"/>
            <a:ext cx="9905999" cy="3973976"/>
          </a:xfrm>
        </p:spPr>
        <p:txBody>
          <a:bodyPr/>
          <a:lstStyle/>
          <a:p>
            <a:pPr lvl="1"/>
            <a:r>
              <a:rPr lang="en-US" dirty="0"/>
              <a:t>Clinical improvement should be seen within 48 hours of treatment</a:t>
            </a:r>
          </a:p>
          <a:p>
            <a:pPr lvl="1"/>
            <a:r>
              <a:rPr lang="en-US" dirty="0"/>
              <a:t>Copious vaginal discharge for at least 48 hour, then decreases but lasts for 7-10days</a:t>
            </a:r>
          </a:p>
          <a:p>
            <a:pPr lvl="1"/>
            <a:r>
              <a:rPr lang="en-US" dirty="0"/>
              <a:t>Rapid reduction in uterine diameter seen on AUS within 24-48 hours</a:t>
            </a:r>
          </a:p>
          <a:p>
            <a:pPr lvl="1"/>
            <a:r>
              <a:rPr lang="en-US" dirty="0"/>
              <a:t>Future fertility decreases to 75-87%</a:t>
            </a:r>
          </a:p>
          <a:p>
            <a:pPr lvl="1"/>
            <a:r>
              <a:rPr lang="en-US" dirty="0"/>
              <a:t>20-70% recurrence in all treated females followed over 27 </a:t>
            </a:r>
            <a:r>
              <a:rPr lang="en-US" dirty="0" err="1"/>
              <a:t>mo</a:t>
            </a:r>
            <a:r>
              <a:rPr lang="en-US" dirty="0"/>
              <a:t> period</a:t>
            </a:r>
          </a:p>
          <a:p>
            <a:pPr lvl="1"/>
            <a:r>
              <a:rPr lang="en-US" dirty="0"/>
              <a:t>Recommend mating at first estrus after cure since pregnancy prevents uterine disease</a:t>
            </a:r>
          </a:p>
          <a:p>
            <a:pPr lvl="1"/>
            <a:r>
              <a:rPr lang="en-US" dirty="0"/>
              <a:t>Recheck weekly CBC to monitor decreasing neutrophilia with resolved left shift by 1</a:t>
            </a:r>
            <a:r>
              <a:rPr lang="en-US" baseline="30000" dirty="0"/>
              <a:t>st</a:t>
            </a:r>
            <a:r>
              <a:rPr lang="en-US" dirty="0"/>
              <a:t> week and normal neutrophil count by 2 weeks</a:t>
            </a:r>
          </a:p>
          <a:p>
            <a:endParaRPr lang="en-US" dirty="0"/>
          </a:p>
        </p:txBody>
      </p:sp>
    </p:spTree>
    <p:extLst>
      <p:ext uri="{BB962C8B-B14F-4D97-AF65-F5344CB8AC3E}">
        <p14:creationId xmlns:p14="http://schemas.microsoft.com/office/powerpoint/2010/main" val="257064238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5B141-EAE8-234C-8FB5-0AAB8984CB9A}"/>
              </a:ext>
            </a:extLst>
          </p:cNvPr>
          <p:cNvSpPr>
            <a:spLocks noGrp="1"/>
          </p:cNvSpPr>
          <p:nvPr>
            <p:ph type="title"/>
          </p:nvPr>
        </p:nvSpPr>
        <p:spPr>
          <a:xfrm>
            <a:off x="1141413" y="618518"/>
            <a:ext cx="9905998" cy="895957"/>
          </a:xfrm>
        </p:spPr>
        <p:txBody>
          <a:bodyPr/>
          <a:lstStyle/>
          <a:p>
            <a:r>
              <a:rPr lang="en-US" dirty="0"/>
              <a:t>Estrous cycle:</a:t>
            </a:r>
          </a:p>
        </p:txBody>
      </p:sp>
      <p:sp>
        <p:nvSpPr>
          <p:cNvPr id="3" name="Content Placeholder 2">
            <a:extLst>
              <a:ext uri="{FF2B5EF4-FFF2-40B4-BE49-F238E27FC236}">
                <a16:creationId xmlns:a16="http://schemas.microsoft.com/office/drawing/2014/main" id="{DC00E001-3B0A-B14C-8725-BCB993586A7A}"/>
              </a:ext>
            </a:extLst>
          </p:cNvPr>
          <p:cNvSpPr>
            <a:spLocks noGrp="1"/>
          </p:cNvSpPr>
          <p:nvPr>
            <p:ph idx="1"/>
          </p:nvPr>
        </p:nvSpPr>
        <p:spPr>
          <a:xfrm>
            <a:off x="728663" y="1628776"/>
            <a:ext cx="5367338" cy="4729162"/>
          </a:xfrm>
        </p:spPr>
        <p:txBody>
          <a:bodyPr>
            <a:normAutofit/>
          </a:bodyPr>
          <a:lstStyle/>
          <a:p>
            <a:r>
              <a:rPr lang="en-US" sz="2800" dirty="0"/>
              <a:t>Canine</a:t>
            </a:r>
          </a:p>
          <a:p>
            <a:pPr lvl="1"/>
            <a:r>
              <a:rPr lang="en-US" sz="2400" dirty="0"/>
              <a:t>Variable depending on breed and size</a:t>
            </a:r>
          </a:p>
          <a:p>
            <a:pPr lvl="1"/>
            <a:r>
              <a:rPr lang="en-US" sz="2400" dirty="0"/>
              <a:t>Typically starts between 6 months (small breed)-18 months (large breed) of age</a:t>
            </a:r>
          </a:p>
          <a:p>
            <a:pPr lvl="1"/>
            <a:r>
              <a:rPr lang="en-US" sz="2400" dirty="0"/>
              <a:t>Happens about every 7 months (range every 4-12mo)</a:t>
            </a:r>
          </a:p>
        </p:txBody>
      </p:sp>
      <p:sp>
        <p:nvSpPr>
          <p:cNvPr id="4" name="Content Placeholder 2">
            <a:extLst>
              <a:ext uri="{FF2B5EF4-FFF2-40B4-BE49-F238E27FC236}">
                <a16:creationId xmlns:a16="http://schemas.microsoft.com/office/drawing/2014/main" id="{FFF599CB-8FC7-834C-8B91-DD6BFA4ADF02}"/>
              </a:ext>
            </a:extLst>
          </p:cNvPr>
          <p:cNvSpPr txBox="1">
            <a:spLocks/>
          </p:cNvSpPr>
          <p:nvPr/>
        </p:nvSpPr>
        <p:spPr>
          <a:xfrm>
            <a:off x="6237287" y="1628776"/>
            <a:ext cx="5507037" cy="4972049"/>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r>
              <a:rPr lang="en-US" sz="2800" dirty="0"/>
              <a:t>Feline</a:t>
            </a:r>
          </a:p>
          <a:p>
            <a:pPr lvl="1"/>
            <a:r>
              <a:rPr lang="en-US" sz="2400" dirty="0"/>
              <a:t>Induced </a:t>
            </a:r>
            <a:r>
              <a:rPr lang="en-US" sz="2400" dirty="0" err="1"/>
              <a:t>ovulators</a:t>
            </a:r>
            <a:r>
              <a:rPr lang="en-US" sz="2400" dirty="0"/>
              <a:t> so only ovulate if copulation occurs</a:t>
            </a:r>
          </a:p>
          <a:p>
            <a:pPr lvl="1"/>
            <a:r>
              <a:rPr lang="en-US" sz="2400" dirty="0"/>
              <a:t>Typically starts at 4 months of age</a:t>
            </a:r>
          </a:p>
          <a:p>
            <a:pPr lvl="1"/>
            <a:r>
              <a:rPr lang="en-US" sz="2400" dirty="0"/>
              <a:t>2-3 heat cycles a breeding season </a:t>
            </a:r>
          </a:p>
        </p:txBody>
      </p:sp>
    </p:spTree>
    <p:extLst>
      <p:ext uri="{BB962C8B-B14F-4D97-AF65-F5344CB8AC3E}">
        <p14:creationId xmlns:p14="http://schemas.microsoft.com/office/powerpoint/2010/main" val="31114903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32AD4-8442-FC40-AE15-4FFDA77F4A22}"/>
              </a:ext>
            </a:extLst>
          </p:cNvPr>
          <p:cNvSpPr>
            <a:spLocks noGrp="1"/>
          </p:cNvSpPr>
          <p:nvPr>
            <p:ph type="title"/>
          </p:nvPr>
        </p:nvSpPr>
        <p:spPr/>
        <p:txBody>
          <a:bodyPr/>
          <a:lstStyle/>
          <a:p>
            <a:r>
              <a:rPr lang="en-US" dirty="0"/>
              <a:t>Name the 4 stages of estrous cycle</a:t>
            </a:r>
          </a:p>
        </p:txBody>
      </p:sp>
      <p:sp>
        <p:nvSpPr>
          <p:cNvPr id="3" name="Content Placeholder 2">
            <a:extLst>
              <a:ext uri="{FF2B5EF4-FFF2-40B4-BE49-F238E27FC236}">
                <a16:creationId xmlns:a16="http://schemas.microsoft.com/office/drawing/2014/main" id="{D8FAD89F-E43B-7F44-8108-7DB8C6EAC197}"/>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02255364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2375F-6848-D049-AE61-DA209E869A8E}"/>
              </a:ext>
            </a:extLst>
          </p:cNvPr>
          <p:cNvSpPr>
            <a:spLocks noGrp="1"/>
          </p:cNvSpPr>
          <p:nvPr>
            <p:ph type="title"/>
          </p:nvPr>
        </p:nvSpPr>
        <p:spPr>
          <a:xfrm>
            <a:off x="1141413" y="-176214"/>
            <a:ext cx="9905998" cy="1478570"/>
          </a:xfrm>
        </p:spPr>
        <p:txBody>
          <a:bodyPr/>
          <a:lstStyle/>
          <a:p>
            <a:r>
              <a:rPr lang="en-US" dirty="0"/>
              <a:t>Estrous cycle:</a:t>
            </a:r>
          </a:p>
        </p:txBody>
      </p:sp>
      <p:sp>
        <p:nvSpPr>
          <p:cNvPr id="3" name="Content Placeholder 2">
            <a:extLst>
              <a:ext uri="{FF2B5EF4-FFF2-40B4-BE49-F238E27FC236}">
                <a16:creationId xmlns:a16="http://schemas.microsoft.com/office/drawing/2014/main" id="{D09B1ED1-7D43-2546-800F-3A07E1A69DC1}"/>
              </a:ext>
            </a:extLst>
          </p:cNvPr>
          <p:cNvSpPr>
            <a:spLocks noGrp="1"/>
          </p:cNvSpPr>
          <p:nvPr>
            <p:ph idx="1"/>
          </p:nvPr>
        </p:nvSpPr>
        <p:spPr>
          <a:xfrm>
            <a:off x="1141413" y="971550"/>
            <a:ext cx="10602913" cy="5762626"/>
          </a:xfrm>
        </p:spPr>
        <p:txBody>
          <a:bodyPr>
            <a:normAutofit lnSpcReduction="10000"/>
          </a:bodyPr>
          <a:lstStyle/>
          <a:p>
            <a:r>
              <a:rPr lang="en-US" dirty="0"/>
              <a:t>Proestrus (~9 days)</a:t>
            </a:r>
          </a:p>
          <a:p>
            <a:pPr lvl="1"/>
            <a:r>
              <a:rPr lang="en-US" dirty="0"/>
              <a:t>“Getting ready” phase with bloody vaginal discharge</a:t>
            </a:r>
          </a:p>
          <a:p>
            <a:pPr lvl="1"/>
            <a:r>
              <a:rPr lang="en-US" dirty="0"/>
              <a:t>Female may be more interactive with male, but will not allow mating</a:t>
            </a:r>
          </a:p>
          <a:p>
            <a:r>
              <a:rPr lang="en-US" dirty="0"/>
              <a:t>Estrus (~7days)</a:t>
            </a:r>
          </a:p>
          <a:p>
            <a:pPr lvl="1"/>
            <a:r>
              <a:rPr lang="en-US" dirty="0"/>
              <a:t>Period of sexual receptivity and when ovulation occurs</a:t>
            </a:r>
          </a:p>
          <a:p>
            <a:pPr lvl="1"/>
            <a:r>
              <a:rPr lang="en-US" dirty="0"/>
              <a:t>Female allows mating to occur and stands to be mounted</a:t>
            </a:r>
          </a:p>
          <a:p>
            <a:r>
              <a:rPr lang="en-US" dirty="0"/>
              <a:t>Diestrus (Metestrus) (~60 days)</a:t>
            </a:r>
          </a:p>
          <a:p>
            <a:pPr lvl="1"/>
            <a:r>
              <a:rPr lang="en-US" dirty="0"/>
              <a:t>During this phase, either gestation occurs if fertilization successful or pseudopregnancy state</a:t>
            </a:r>
          </a:p>
          <a:p>
            <a:pPr lvl="1"/>
            <a:r>
              <a:rPr lang="en-US" dirty="0"/>
              <a:t>Progesterone driven</a:t>
            </a:r>
          </a:p>
          <a:p>
            <a:pPr lvl="2"/>
            <a:r>
              <a:rPr lang="en-US" dirty="0"/>
              <a:t>Required to maintain pregnancy</a:t>
            </a:r>
          </a:p>
          <a:p>
            <a:pPr lvl="2"/>
            <a:r>
              <a:rPr lang="en-US" dirty="0"/>
              <a:t>Progesterone surge happens in either case</a:t>
            </a:r>
          </a:p>
          <a:p>
            <a:r>
              <a:rPr lang="en-US" dirty="0"/>
              <a:t>Anestrus (~5 months)</a:t>
            </a:r>
          </a:p>
          <a:p>
            <a:pPr lvl="1"/>
            <a:r>
              <a:rPr lang="en-US" dirty="0"/>
              <a:t>Period of inactivity between cycles</a:t>
            </a:r>
          </a:p>
        </p:txBody>
      </p:sp>
    </p:spTree>
    <p:extLst>
      <p:ext uri="{BB962C8B-B14F-4D97-AF65-F5344CB8AC3E}">
        <p14:creationId xmlns:p14="http://schemas.microsoft.com/office/powerpoint/2010/main" val="150129576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89EC9C5-30EC-EA47-AB56-B1727D5C7393}"/>
              </a:ext>
            </a:extLst>
          </p:cNvPr>
          <p:cNvPicPr>
            <a:picLocks noGrp="1" noChangeAspect="1"/>
          </p:cNvPicPr>
          <p:nvPr>
            <p:ph idx="1"/>
          </p:nvPr>
        </p:nvPicPr>
        <p:blipFill rotWithShape="1">
          <a:blip r:embed="rId3"/>
          <a:srcRect r="14231"/>
          <a:stretch/>
        </p:blipFill>
        <p:spPr>
          <a:xfrm rot="5400000">
            <a:off x="2595214" y="607218"/>
            <a:ext cx="6453885" cy="5643563"/>
          </a:xfrm>
        </p:spPr>
      </p:pic>
    </p:spTree>
    <p:extLst>
      <p:ext uri="{BB962C8B-B14F-4D97-AF65-F5344CB8AC3E}">
        <p14:creationId xmlns:p14="http://schemas.microsoft.com/office/powerpoint/2010/main" val="247414440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2AA0BBA-F17D-8D4A-8C7B-BC136DE584FF}"/>
              </a:ext>
            </a:extLst>
          </p:cNvPr>
          <p:cNvPicPr>
            <a:picLocks noGrp="1" noChangeAspect="1"/>
          </p:cNvPicPr>
          <p:nvPr>
            <p:ph idx="1"/>
          </p:nvPr>
        </p:nvPicPr>
        <p:blipFill>
          <a:blip r:embed="rId3"/>
          <a:stretch>
            <a:fillRect/>
          </a:stretch>
        </p:blipFill>
        <p:spPr>
          <a:xfrm>
            <a:off x="860427" y="405751"/>
            <a:ext cx="10471146" cy="6046497"/>
          </a:xfrm>
        </p:spPr>
      </p:pic>
    </p:spTree>
    <p:extLst>
      <p:ext uri="{BB962C8B-B14F-4D97-AF65-F5344CB8AC3E}">
        <p14:creationId xmlns:p14="http://schemas.microsoft.com/office/powerpoint/2010/main" val="81237335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D02DE-49F1-4143-A93B-C79DE2AB0A5A}"/>
              </a:ext>
            </a:extLst>
          </p:cNvPr>
          <p:cNvSpPr>
            <a:spLocks noGrp="1"/>
          </p:cNvSpPr>
          <p:nvPr>
            <p:ph type="title"/>
          </p:nvPr>
        </p:nvSpPr>
        <p:spPr/>
        <p:txBody>
          <a:bodyPr/>
          <a:lstStyle/>
          <a:p>
            <a:r>
              <a:rPr lang="en-US" dirty="0"/>
              <a:t>Pseudopregnancy</a:t>
            </a:r>
          </a:p>
        </p:txBody>
      </p:sp>
      <p:sp>
        <p:nvSpPr>
          <p:cNvPr id="3" name="Content Placeholder 2">
            <a:extLst>
              <a:ext uri="{FF2B5EF4-FFF2-40B4-BE49-F238E27FC236}">
                <a16:creationId xmlns:a16="http://schemas.microsoft.com/office/drawing/2014/main" id="{C890CE37-F0B3-EA44-89F2-6E92ADD22E36}"/>
              </a:ext>
            </a:extLst>
          </p:cNvPr>
          <p:cNvSpPr>
            <a:spLocks noGrp="1"/>
          </p:cNvSpPr>
          <p:nvPr>
            <p:ph idx="1"/>
          </p:nvPr>
        </p:nvSpPr>
        <p:spPr>
          <a:xfrm>
            <a:off x="933451" y="2097088"/>
            <a:ext cx="11258549" cy="4475161"/>
          </a:xfrm>
        </p:spPr>
        <p:txBody>
          <a:bodyPr>
            <a:normAutofit/>
          </a:bodyPr>
          <a:lstStyle/>
          <a:p>
            <a:r>
              <a:rPr lang="en-US" sz="3200" dirty="0"/>
              <a:t>Effects vary among individuals</a:t>
            </a:r>
          </a:p>
          <a:p>
            <a:pPr lvl="1"/>
            <a:r>
              <a:rPr lang="en-US" sz="2800" dirty="0"/>
              <a:t>Physical changes: increased appetite, weight gain, distended abdomen, enlarged mammary glands, lactation</a:t>
            </a:r>
          </a:p>
          <a:p>
            <a:pPr lvl="1"/>
            <a:r>
              <a:rPr lang="en-US" sz="2800" dirty="0"/>
              <a:t>Behavioral changes: withdrawn or moody behavior. Nesting behavior</a:t>
            </a:r>
          </a:p>
          <a:p>
            <a:pPr lvl="1"/>
            <a:r>
              <a:rPr lang="en-US" sz="2800" dirty="0"/>
              <a:t>Some may show no changes at all.</a:t>
            </a:r>
          </a:p>
        </p:txBody>
      </p:sp>
    </p:spTree>
    <p:extLst>
      <p:ext uri="{BB962C8B-B14F-4D97-AF65-F5344CB8AC3E}">
        <p14:creationId xmlns:p14="http://schemas.microsoft.com/office/powerpoint/2010/main" val="384563817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Circuit</Template>
  <TotalTime>22451</TotalTime>
  <Words>2212</Words>
  <Application>Microsoft Macintosh PowerPoint</Application>
  <PresentationFormat>Widescreen</PresentationFormat>
  <Paragraphs>273</Paragraphs>
  <Slides>37</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37</vt:i4>
      </vt:variant>
    </vt:vector>
  </HeadingPairs>
  <TitlesOfParts>
    <vt:vector size="41" baseType="lpstr">
      <vt:lpstr>Arial</vt:lpstr>
      <vt:lpstr>Calibri</vt:lpstr>
      <vt:lpstr>Tw Cen MT</vt:lpstr>
      <vt:lpstr>Circuit</vt:lpstr>
      <vt:lpstr>Female reproductive system: Estrus, ovulation, fertilization, gestation, parturition, dystocia, pseudopregnancy, pyometra, cystic hyperplasia</vt:lpstr>
      <vt:lpstr>Anatomy:</vt:lpstr>
      <vt:lpstr>Anatomy</vt:lpstr>
      <vt:lpstr>Estrous cycle:</vt:lpstr>
      <vt:lpstr>Name the 4 stages of estrous cycle</vt:lpstr>
      <vt:lpstr>Estrous cycle:</vt:lpstr>
      <vt:lpstr>PowerPoint Presentation</vt:lpstr>
      <vt:lpstr>PowerPoint Presentation</vt:lpstr>
      <vt:lpstr>Pseudopregnancy</vt:lpstr>
      <vt:lpstr>PowerPoint Presentation</vt:lpstr>
      <vt:lpstr>Fertilization</vt:lpstr>
      <vt:lpstr>Types of fertilization techniques</vt:lpstr>
      <vt:lpstr>Gestation: What is average?</vt:lpstr>
      <vt:lpstr>Name 4 ways to estimate parturition</vt:lpstr>
      <vt:lpstr>Estimating expected date of parturition</vt:lpstr>
      <vt:lpstr>Vaginal cytology</vt:lpstr>
      <vt:lpstr>Parturition</vt:lpstr>
      <vt:lpstr>Parturition (Cont’d)</vt:lpstr>
      <vt:lpstr>What are the Stages of parturition</vt:lpstr>
      <vt:lpstr>Dystocia</vt:lpstr>
      <vt:lpstr>Four clinical categories of dystocia</vt:lpstr>
      <vt:lpstr>Causes of dystocia</vt:lpstr>
      <vt:lpstr>Indicators for clinical examination</vt:lpstr>
      <vt:lpstr>Indicators for intervention</vt:lpstr>
      <vt:lpstr>Medical Management</vt:lpstr>
      <vt:lpstr>Surgical management</vt:lpstr>
      <vt:lpstr>Postop care</vt:lpstr>
      <vt:lpstr>Cystic hyperplasia</vt:lpstr>
      <vt:lpstr>Pyometra</vt:lpstr>
      <vt:lpstr>Diagnostics</vt:lpstr>
      <vt:lpstr>Treatment</vt:lpstr>
      <vt:lpstr>Surgical management vs Medical management</vt:lpstr>
      <vt:lpstr>Surgical management</vt:lpstr>
      <vt:lpstr>Medical management</vt:lpstr>
      <vt:lpstr>Medical management</vt:lpstr>
      <vt:lpstr>Medical management</vt:lpstr>
      <vt:lpstr>Medical management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Female reproductive system: Estrus, ovulation, fertilization, gestation, parturition, dystocia, pseudopregnancy, pyometra, cystic hyperplasia</dc:title>
  <dc:creator>Victoria Chu</dc:creator>
  <cp:lastModifiedBy>Victoria Chu</cp:lastModifiedBy>
  <cp:revision>37</cp:revision>
  <dcterms:created xsi:type="dcterms:W3CDTF">2019-07-17T14:35:13Z</dcterms:created>
  <dcterms:modified xsi:type="dcterms:W3CDTF">2019-08-02T04:46:39Z</dcterms:modified>
</cp:coreProperties>
</file>