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84.xml"/>
  <Override ContentType="application/vnd.openxmlformats-officedocument.presentationml.notesSlide+xml" PartName="/ppt/notesSlides/notesSlide3.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8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77.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84.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79.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83.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80.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88.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 id="339" r:id="rId89"/>
    <p:sldId id="340" r:id="rId90"/>
    <p:sldId id="341" r:id="rId91"/>
    <p:sldId id="342" r:id="rId92"/>
    <p:sldId id="343" r:id="rId93"/>
    <p:sldId id="344" r:id="rId94"/>
  </p:sldIdLst>
  <p:sldSz cy="5143500" cx="9144000"/>
  <p:notesSz cx="6858000" cy="9144000"/>
  <p:embeddedFontLst>
    <p:embeddedFont>
      <p:font typeface="Roboto"/>
      <p:regular r:id="rId95"/>
      <p:bold r:id="rId96"/>
      <p:italic r:id="rId97"/>
      <p:boldItalic r:id="rId9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95" Type="http://schemas.openxmlformats.org/officeDocument/2006/relationships/font" Target="fonts/Roboto-regular.fntdata"/><Relationship Id="rId94" Type="http://schemas.openxmlformats.org/officeDocument/2006/relationships/slide" Target="slides/slide89.xml"/><Relationship Id="rId97" Type="http://schemas.openxmlformats.org/officeDocument/2006/relationships/font" Target="fonts/Roboto-italic.fntdata"/><Relationship Id="rId96" Type="http://schemas.openxmlformats.org/officeDocument/2006/relationships/font" Target="fonts/Roboto-bold.fntdata"/><Relationship Id="rId11" Type="http://schemas.openxmlformats.org/officeDocument/2006/relationships/slide" Target="slides/slide6.xml"/><Relationship Id="rId10" Type="http://schemas.openxmlformats.org/officeDocument/2006/relationships/slide" Target="slides/slide5.xml"/><Relationship Id="rId98" Type="http://schemas.openxmlformats.org/officeDocument/2006/relationships/font" Target="fonts/Roboto-boldItalic.fntdata"/><Relationship Id="rId13" Type="http://schemas.openxmlformats.org/officeDocument/2006/relationships/slide" Target="slides/slide8.xml"/><Relationship Id="rId12" Type="http://schemas.openxmlformats.org/officeDocument/2006/relationships/slide" Target="slides/slide7.xml"/><Relationship Id="rId91" Type="http://schemas.openxmlformats.org/officeDocument/2006/relationships/slide" Target="slides/slide86.xml"/><Relationship Id="rId90" Type="http://schemas.openxmlformats.org/officeDocument/2006/relationships/slide" Target="slides/slide85.xml"/><Relationship Id="rId93" Type="http://schemas.openxmlformats.org/officeDocument/2006/relationships/slide" Target="slides/slide88.xml"/><Relationship Id="rId92" Type="http://schemas.openxmlformats.org/officeDocument/2006/relationships/slide" Target="slides/slide8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 Id="rId84" Type="http://schemas.openxmlformats.org/officeDocument/2006/relationships/slide" Target="slides/slide79.xml"/><Relationship Id="rId83" Type="http://schemas.openxmlformats.org/officeDocument/2006/relationships/slide" Target="slides/slide78.xml"/><Relationship Id="rId86" Type="http://schemas.openxmlformats.org/officeDocument/2006/relationships/slide" Target="slides/slide81.xml"/><Relationship Id="rId85" Type="http://schemas.openxmlformats.org/officeDocument/2006/relationships/slide" Target="slides/slide80.xml"/><Relationship Id="rId88" Type="http://schemas.openxmlformats.org/officeDocument/2006/relationships/slide" Target="slides/slide83.xml"/><Relationship Id="rId87" Type="http://schemas.openxmlformats.org/officeDocument/2006/relationships/slide" Target="slides/slide82.xml"/><Relationship Id="rId89" Type="http://schemas.openxmlformats.org/officeDocument/2006/relationships/slide" Target="slides/slide84.xml"/><Relationship Id="rId80" Type="http://schemas.openxmlformats.org/officeDocument/2006/relationships/slide" Target="slides/slide75.xml"/><Relationship Id="rId82" Type="http://schemas.openxmlformats.org/officeDocument/2006/relationships/slide" Target="slides/slide77.xml"/><Relationship Id="rId81" Type="http://schemas.openxmlformats.org/officeDocument/2006/relationships/slide" Target="slides/slide7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75" Type="http://schemas.openxmlformats.org/officeDocument/2006/relationships/slide" Target="slides/slide70.xml"/><Relationship Id="rId74" Type="http://schemas.openxmlformats.org/officeDocument/2006/relationships/slide" Target="slides/slide69.xml"/><Relationship Id="rId77" Type="http://schemas.openxmlformats.org/officeDocument/2006/relationships/slide" Target="slides/slide72.xml"/><Relationship Id="rId76" Type="http://schemas.openxmlformats.org/officeDocument/2006/relationships/slide" Target="slides/slide71.xml"/><Relationship Id="rId79" Type="http://schemas.openxmlformats.org/officeDocument/2006/relationships/slide" Target="slides/slide74.xml"/><Relationship Id="rId78" Type="http://schemas.openxmlformats.org/officeDocument/2006/relationships/slide" Target="slides/slide73.xml"/><Relationship Id="rId71" Type="http://schemas.openxmlformats.org/officeDocument/2006/relationships/slide" Target="slides/slide66.xml"/><Relationship Id="rId70" Type="http://schemas.openxmlformats.org/officeDocument/2006/relationships/slide" Target="slides/slide65.xml"/><Relationship Id="rId62" Type="http://schemas.openxmlformats.org/officeDocument/2006/relationships/slide" Target="slides/slide57.xml"/><Relationship Id="rId61" Type="http://schemas.openxmlformats.org/officeDocument/2006/relationships/slide" Target="slides/slide56.xml"/><Relationship Id="rId64" Type="http://schemas.openxmlformats.org/officeDocument/2006/relationships/slide" Target="slides/slide59.xml"/><Relationship Id="rId63" Type="http://schemas.openxmlformats.org/officeDocument/2006/relationships/slide" Target="slides/slide58.xml"/><Relationship Id="rId66" Type="http://schemas.openxmlformats.org/officeDocument/2006/relationships/slide" Target="slides/slide61.xml"/><Relationship Id="rId65" Type="http://schemas.openxmlformats.org/officeDocument/2006/relationships/slide" Target="slides/slide60.xml"/><Relationship Id="rId68" Type="http://schemas.openxmlformats.org/officeDocument/2006/relationships/slide" Target="slides/slide63.xml"/><Relationship Id="rId67" Type="http://schemas.openxmlformats.org/officeDocument/2006/relationships/slide" Target="slides/slide62.xml"/><Relationship Id="rId60" Type="http://schemas.openxmlformats.org/officeDocument/2006/relationships/slide" Target="slides/slide55.xml"/><Relationship Id="rId69" Type="http://schemas.openxmlformats.org/officeDocument/2006/relationships/slide" Target="slides/slide6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55" Type="http://schemas.openxmlformats.org/officeDocument/2006/relationships/slide" Target="slides/slide50.xml"/><Relationship Id="rId54" Type="http://schemas.openxmlformats.org/officeDocument/2006/relationships/slide" Target="slides/slide49.xml"/><Relationship Id="rId57" Type="http://schemas.openxmlformats.org/officeDocument/2006/relationships/slide" Target="slides/slide52.xml"/><Relationship Id="rId56" Type="http://schemas.openxmlformats.org/officeDocument/2006/relationships/slide" Target="slides/slide51.xml"/><Relationship Id="rId59" Type="http://schemas.openxmlformats.org/officeDocument/2006/relationships/slide" Target="slides/slide54.xml"/><Relationship Id="rId58" Type="http://schemas.openxmlformats.org/officeDocument/2006/relationships/slide" Target="slides/slide5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google.com/url?sa=i&amp;url=https%3A%2F%2Flink.springer.com%2Fchapter%2F10.1007%2F978-3-319-18371-8_10&amp;psig=AOvVaw3YIDD4sy9GlzISkIT3aOkj&amp;ust=1593019069883000&amp;source=images&amp;cd=vfe&amp;ved=0CAIQjRxqFwoTCIDlo9O4mOoCFQAAAAAdAAAAABAb" TargetMode="Externa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Noelle Herrera</a:t>
            </a:r>
            <a:endParaRPr/>
          </a:p>
          <a:p>
            <a:pPr indent="0" lvl="0" marL="0" rtl="0" algn="l">
              <a:spcBef>
                <a:spcPts val="0"/>
              </a:spcBef>
              <a:spcAft>
                <a:spcPts val="0"/>
              </a:spcAft>
              <a:buNone/>
            </a:pPr>
            <a:r>
              <a:rPr lang="en"/>
              <a:t>6/23/20</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sz="1200">
                <a:solidFill>
                  <a:schemeClr val="dk1"/>
                </a:solidFill>
              </a:rPr>
              <a:t>Nelson &amp; Feldman’s Canine &amp; Feline Endocrinology, 4th Ed Chapters 10, 12, 13</a:t>
            </a:r>
            <a:endParaRPr sz="1200">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Except for CIRCI on page 508. </a:t>
            </a:r>
            <a:endParaRPr>
              <a:solidFill>
                <a:schemeClr val="dk1"/>
              </a:solidFill>
            </a:endParaRPr>
          </a:p>
          <a:p>
            <a:pPr indent="0" lvl="0" marL="0" rtl="0" algn="l">
              <a:spcBef>
                <a:spcPts val="0"/>
              </a:spcBef>
              <a:spcAft>
                <a:spcPts val="0"/>
              </a:spcAft>
              <a:buNone/>
            </a:pPr>
            <a:r>
              <a:rPr lang="en">
                <a:solidFill>
                  <a:schemeClr val="dk1"/>
                </a:solidFill>
              </a:rPr>
              <a:t>Not any of their sources.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Randolph’s Notes</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g895a4f4e37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895a4f4e37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g895a4f4e37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895a4f4e37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g895a4f4e37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895a4f4e37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g3b53b1d05497ee9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3b53b1d05497ee9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7500" lvl="1" marL="914400" rtl="0" algn="l">
              <a:lnSpc>
                <a:spcPct val="115000"/>
              </a:lnSpc>
              <a:spcBef>
                <a:spcPts val="0"/>
              </a:spcBef>
              <a:spcAft>
                <a:spcPts val="0"/>
              </a:spcAft>
              <a:buClr>
                <a:schemeClr val="dk2"/>
              </a:buClr>
              <a:buSzPts val="1400"/>
              <a:buChar char="○"/>
            </a:pPr>
            <a:r>
              <a:rPr lang="en" sz="1400">
                <a:solidFill>
                  <a:schemeClr val="dk2"/>
                </a:solidFill>
              </a:rPr>
              <a:t>Metastasis to the adrenal glands - mo</a:t>
            </a:r>
            <a:r>
              <a:rPr lang="en" sz="1400">
                <a:solidFill>
                  <a:schemeClr val="dk2"/>
                </a:solidFill>
              </a:rPr>
              <a:t>st commonly pulmonary, mammary, prostatic, gastric, and pancreatic carcinomas and melanoma however only lymphoma and bilateral anaplastic neoplasia have been reported to cause adrenal failure in dogs. </a:t>
            </a:r>
            <a:endParaRPr sz="1400">
              <a:solidFill>
                <a:schemeClr val="dk2"/>
              </a:solidFill>
            </a:endParaRPr>
          </a:p>
          <a:p>
            <a:pPr indent="0" lvl="0" marL="0" rtl="0" algn="l">
              <a:spcBef>
                <a:spcPts val="160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Google Shape;130;g895a4f4e37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895a4f4e37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Google Shape;136;g895a4f4e37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895a4f4e37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g895a4f4e37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895a4f4e37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g3b53b1d05497ee9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3b53b1d05497ee9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g895a4f4e37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895a4f4e37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800">
                <a:solidFill>
                  <a:schemeClr val="dk2"/>
                </a:solidFill>
              </a:rPr>
              <a:t>A</a:t>
            </a:r>
            <a:r>
              <a:rPr lang="en" sz="1800">
                <a:solidFill>
                  <a:schemeClr val="dk2"/>
                </a:solidFill>
              </a:rPr>
              <a:t>ll of these signs can be caused by glucocorticoid deficiency alone. But if mineralocorticoids are also affected then PU/PD, hypovolemic shock, collapse, and dehydration are more prominent, and the illness presentation is more severe.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Google Shape;160;g895a4f4e37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895a4f4e37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3b53b1d05497ee9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3b53b1d05497ee9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https://www.google.com/url?sa=i&amp;url=https%3A%2F%2Fwww.cartoonstock.com%2Fdirectory%2Fa%2Fadrenal_gland.asp&amp;psig=AOvVaw1QFFTP3-Mb4620b46FFJ3p&amp;ust=1593020738067000&amp;source=images&amp;cd=vfe&amp;ved=0CAIQjRxqFwoTCOies-6-mOoCFQAAAAAdAAAAABAD</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 name="Shape 165"/>
        <p:cNvGrpSpPr/>
        <p:nvPr/>
      </p:nvGrpSpPr>
      <p:grpSpPr>
        <a:xfrm>
          <a:off x="0" y="0"/>
          <a:ext cx="0" cy="0"/>
          <a:chOff x="0" y="0"/>
          <a:chExt cx="0" cy="0"/>
        </a:xfrm>
      </p:grpSpPr>
      <p:sp>
        <p:nvSpPr>
          <p:cNvPr id="166" name="Google Shape;166;g895a4f4e37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895a4f4e37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Google Shape;172;g3b53b1d05497ee9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b53b1d05497ee9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chemeClr val="dk2"/>
                </a:solidFill>
              </a:rPr>
              <a:t>30-40% of dogs have totally hypercalcemic whereas 18% have ionized hypercalcemia</a:t>
            </a:r>
            <a:endParaRPr sz="1800">
              <a:solidFill>
                <a:schemeClr val="dk2"/>
              </a:solidFill>
            </a:endParaRPr>
          </a:p>
          <a:p>
            <a:pPr indent="0" lvl="0" marL="0" rtl="0" algn="l">
              <a:lnSpc>
                <a:spcPct val="115000"/>
              </a:lnSpc>
              <a:spcBef>
                <a:spcPts val="1600"/>
              </a:spcBef>
              <a:spcAft>
                <a:spcPts val="1600"/>
              </a:spcAft>
              <a:buClr>
                <a:schemeClr val="dk1"/>
              </a:buClr>
              <a:buSzPts val="1100"/>
              <a:buFont typeface="Arial"/>
              <a:buNone/>
            </a:pPr>
            <a:r>
              <a:rPr lang="en" sz="1800">
                <a:solidFill>
                  <a:schemeClr val="dk2"/>
                </a:solidFill>
              </a:rPr>
              <a:t>Acidemia can lead to mild ionized hypercalcemia by decreasing protein binding of calcium.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Google Shape;178;g3b53b1d05497ee9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3b53b1d05497ee9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Google Shape;184;g3b53b1d05497ee9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3b53b1d05497ee9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Google Shape;190;g3b53b1d05497ee90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b53b1d05497ee9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Google Shape;196;g895a4f4e37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895a4f4e37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1" name="Shape 201"/>
        <p:cNvGrpSpPr/>
        <p:nvPr/>
      </p:nvGrpSpPr>
      <p:grpSpPr>
        <a:xfrm>
          <a:off x="0" y="0"/>
          <a:ext cx="0" cy="0"/>
          <a:chOff x="0" y="0"/>
          <a:chExt cx="0" cy="0"/>
        </a:xfrm>
      </p:grpSpPr>
      <p:sp>
        <p:nvSpPr>
          <p:cNvPr id="202" name="Google Shape;202;g3b53b1d05497ee9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3b53b1d05497ee9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 name="Shape 207"/>
        <p:cNvGrpSpPr/>
        <p:nvPr/>
      </p:nvGrpSpPr>
      <p:grpSpPr>
        <a:xfrm>
          <a:off x="0" y="0"/>
          <a:ext cx="0" cy="0"/>
          <a:chOff x="0" y="0"/>
          <a:chExt cx="0" cy="0"/>
        </a:xfrm>
      </p:grpSpPr>
      <p:sp>
        <p:nvSpPr>
          <p:cNvPr id="208" name="Google Shape;208;g895a4f4e37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895a4f4e37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Google Shape;214;g895a4f4e37_0_1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895a4f4e37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9" name="Shape 219"/>
        <p:cNvGrpSpPr/>
        <p:nvPr/>
      </p:nvGrpSpPr>
      <p:grpSpPr>
        <a:xfrm>
          <a:off x="0" y="0"/>
          <a:ext cx="0" cy="0"/>
          <a:chOff x="0" y="0"/>
          <a:chExt cx="0" cy="0"/>
        </a:xfrm>
      </p:grpSpPr>
      <p:sp>
        <p:nvSpPr>
          <p:cNvPr id="220" name="Google Shape;220;g3b53b1d05497ee9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b53b1d05497ee9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g3b53b1d05497ee9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b53b1d05497ee9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https://www.google.com/url?sa=i&amp;url=https%3A%2F%2Flink.springer.com%2Fchapter%2F10.1007%2F978-3-319-18371-8_10&amp;psig=AOvVaw3YIDD4sy9GlzISkIT3aOkj&amp;ust=1593019069883000&amp;source=images&amp;cd=vfe&amp;ved=0CAIQjRxqFwoTCIDlo9O4mOoCFQAAAAAdAAAAABAb</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https://www.google.com/url?sa=i&amp;url=https%3A%2F%2Fwww.yourhormones.com%2Fadrenal-glands%2F&amp;psig=AOvVaw3YIDD4sy9GlzISkIT3aOkj&amp;ust=1593019069883000&amp;source=images&amp;cd=vfe&amp;ved=0CAIQjRxqFwoTCIDlo9O4mOoCFQAAAAAdAAAAABAi</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5" name="Shape 225"/>
        <p:cNvGrpSpPr/>
        <p:nvPr/>
      </p:nvGrpSpPr>
      <p:grpSpPr>
        <a:xfrm>
          <a:off x="0" y="0"/>
          <a:ext cx="0" cy="0"/>
          <a:chOff x="0" y="0"/>
          <a:chExt cx="0" cy="0"/>
        </a:xfrm>
      </p:grpSpPr>
      <p:sp>
        <p:nvSpPr>
          <p:cNvPr id="226" name="Google Shape;226;g895a4f4e37_0_1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895a4f4e37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Dexamethasone does not interfere with ACTH testing of cortisol. Would have to wait 48 hours if one dose of pred used.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 name="Shape 231"/>
        <p:cNvGrpSpPr/>
        <p:nvPr/>
      </p:nvGrpSpPr>
      <p:grpSpPr>
        <a:xfrm>
          <a:off x="0" y="0"/>
          <a:ext cx="0" cy="0"/>
          <a:chOff x="0" y="0"/>
          <a:chExt cx="0" cy="0"/>
        </a:xfrm>
      </p:grpSpPr>
      <p:sp>
        <p:nvSpPr>
          <p:cNvPr id="232" name="Google Shape;232;g3b53b1d05497ee9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3b53b1d05497ee9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solidFill>
                  <a:schemeClr val="dk2"/>
                </a:solidFill>
              </a:rPr>
              <a:t>Measurement of endogenous ACTH is difficult and labile. Recommended in dogs with confirmed addisons but normal electrolytes- this helps distinguish primary from secondary disease. ACTH above reference range confirms secondary or pituitary disease. We care to know if primary disease to monitor electrolyte levels moving forward as they may require supplementation. </a:t>
            </a:r>
            <a:endParaRPr sz="1200">
              <a:solidFill>
                <a:schemeClr val="dk2"/>
              </a:solidFill>
            </a:endParaRPr>
          </a:p>
          <a:p>
            <a:pPr indent="0" lvl="0" marL="0" rtl="0" algn="l">
              <a:lnSpc>
                <a:spcPct val="115000"/>
              </a:lnSpc>
              <a:spcBef>
                <a:spcPts val="1600"/>
              </a:spcBef>
              <a:spcAft>
                <a:spcPts val="1600"/>
              </a:spcAft>
              <a:buNone/>
            </a:pPr>
            <a:r>
              <a:rPr lang="en" sz="1200">
                <a:solidFill>
                  <a:schemeClr val="dk2"/>
                </a:solidFill>
              </a:rPr>
              <a:t>Measurement of endogenous aldosterone is also difficult and not widely available</a:t>
            </a:r>
            <a:endParaRPr sz="1200"/>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 name="Shape 237"/>
        <p:cNvGrpSpPr/>
        <p:nvPr/>
      </p:nvGrpSpPr>
      <p:grpSpPr>
        <a:xfrm>
          <a:off x="0" y="0"/>
          <a:ext cx="0" cy="0"/>
          <a:chOff x="0" y="0"/>
          <a:chExt cx="0" cy="0"/>
        </a:xfrm>
      </p:grpSpPr>
      <p:sp>
        <p:nvSpPr>
          <p:cNvPr id="238" name="Google Shape;238;g895a4f4e37_0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895a4f4e37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DOCP = deoxycorticosterone pivalate, safe to give one dose if not addisonian.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 name="Shape 243"/>
        <p:cNvGrpSpPr/>
        <p:nvPr/>
      </p:nvGrpSpPr>
      <p:grpSpPr>
        <a:xfrm>
          <a:off x="0" y="0"/>
          <a:ext cx="0" cy="0"/>
          <a:chOff x="0" y="0"/>
          <a:chExt cx="0" cy="0"/>
        </a:xfrm>
      </p:grpSpPr>
      <p:sp>
        <p:nvSpPr>
          <p:cNvPr id="244" name="Google Shape;244;g895a4f4e37_0_1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895a4f4e37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 name="Shape 249"/>
        <p:cNvGrpSpPr/>
        <p:nvPr/>
      </p:nvGrpSpPr>
      <p:grpSpPr>
        <a:xfrm>
          <a:off x="0" y="0"/>
          <a:ext cx="0" cy="0"/>
          <a:chOff x="0" y="0"/>
          <a:chExt cx="0" cy="0"/>
        </a:xfrm>
      </p:grpSpPr>
      <p:sp>
        <p:nvSpPr>
          <p:cNvPr id="250" name="Google Shape;250;g895a4f4e37_0_1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1" name="Google Shape;251;g895a4f4e37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 name="Shape 255"/>
        <p:cNvGrpSpPr/>
        <p:nvPr/>
      </p:nvGrpSpPr>
      <p:grpSpPr>
        <a:xfrm>
          <a:off x="0" y="0"/>
          <a:ext cx="0" cy="0"/>
          <a:chOff x="0" y="0"/>
          <a:chExt cx="0" cy="0"/>
        </a:xfrm>
      </p:grpSpPr>
      <p:sp>
        <p:nvSpPr>
          <p:cNvPr id="256" name="Google Shape;256;g3b53b1d05497ee9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3b53b1d05497ee9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1" name="Shape 261"/>
        <p:cNvGrpSpPr/>
        <p:nvPr/>
      </p:nvGrpSpPr>
      <p:grpSpPr>
        <a:xfrm>
          <a:off x="0" y="0"/>
          <a:ext cx="0" cy="0"/>
          <a:chOff x="0" y="0"/>
          <a:chExt cx="0" cy="0"/>
        </a:xfrm>
      </p:grpSpPr>
      <p:sp>
        <p:nvSpPr>
          <p:cNvPr id="262" name="Google Shape;262;g3b53b1d05497ee9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3" name="Google Shape;263;g3b53b1d05497ee9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 name="Shape 267"/>
        <p:cNvGrpSpPr/>
        <p:nvPr/>
      </p:nvGrpSpPr>
      <p:grpSpPr>
        <a:xfrm>
          <a:off x="0" y="0"/>
          <a:ext cx="0" cy="0"/>
          <a:chOff x="0" y="0"/>
          <a:chExt cx="0" cy="0"/>
        </a:xfrm>
      </p:grpSpPr>
      <p:sp>
        <p:nvSpPr>
          <p:cNvPr id="268" name="Google Shape;268;g3b53b1d05497ee90_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9" name="Google Shape;269;g3b53b1d05497ee9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 name="Shape 273"/>
        <p:cNvGrpSpPr/>
        <p:nvPr/>
      </p:nvGrpSpPr>
      <p:grpSpPr>
        <a:xfrm>
          <a:off x="0" y="0"/>
          <a:ext cx="0" cy="0"/>
          <a:chOff x="0" y="0"/>
          <a:chExt cx="0" cy="0"/>
        </a:xfrm>
      </p:grpSpPr>
      <p:sp>
        <p:nvSpPr>
          <p:cNvPr id="274" name="Google Shape;274;g895a4f4e37_0_1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895a4f4e37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9" name="Shape 279"/>
        <p:cNvGrpSpPr/>
        <p:nvPr/>
      </p:nvGrpSpPr>
      <p:grpSpPr>
        <a:xfrm>
          <a:off x="0" y="0"/>
          <a:ext cx="0" cy="0"/>
          <a:chOff x="0" y="0"/>
          <a:chExt cx="0" cy="0"/>
        </a:xfrm>
      </p:grpSpPr>
      <p:sp>
        <p:nvSpPr>
          <p:cNvPr id="280" name="Google Shape;280;g3b53b1d05497ee9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3b53b1d05497ee9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https://www.google.com/url?sa=i&amp;url=http%3A%2F%2Fwww.cushings-help.com%2Fchecklist-bone.htm&amp;psig=AOvVaw1DuMB-hSpoc_nW89dH92ku&amp;ust=1593020272857000&amp;source=images&amp;cd=vfe&amp;ved=0CAIQjRxqFwoTCKj-1469mOoCFQAAAAAdAAAAABAa</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g895a4f4e3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895a4f4e3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CCCP = cyclopentanoperhydrophenanthrene</a:t>
            </a:r>
            <a:endParaRPr/>
          </a:p>
          <a:p>
            <a:pPr indent="0" lvl="0" marL="0" rtl="0" algn="l">
              <a:spcBef>
                <a:spcPts val="0"/>
              </a:spcBef>
              <a:spcAft>
                <a:spcPts val="0"/>
              </a:spcAft>
              <a:buNone/>
            </a:pPr>
            <a:r>
              <a:rPr lang="en"/>
              <a:t>(*) = P450scc, 17-a-hydroxylase, 3-B-hydroxysteroid-dehydrogenase, 21-B-hydroxylase, 11-B-hydroxylase, and aldosterone synthase. </a:t>
            </a:r>
            <a:endParaRPr/>
          </a:p>
          <a:p>
            <a:pPr indent="0" lvl="0" marL="0" rtl="0" algn="l">
              <a:spcBef>
                <a:spcPts val="0"/>
              </a:spcBef>
              <a:spcAft>
                <a:spcPts val="0"/>
              </a:spcAft>
              <a:buNone/>
            </a:pPr>
            <a:r>
              <a:rPr lang="en"/>
              <a:t>Other hormones produced in the adrenal gland include progesterone and 17-a-hydroxyprogesterone but only small amounts are secreted into the systemic circulation.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5" name="Shape 285"/>
        <p:cNvGrpSpPr/>
        <p:nvPr/>
      </p:nvGrpSpPr>
      <p:grpSpPr>
        <a:xfrm>
          <a:off x="0" y="0"/>
          <a:ext cx="0" cy="0"/>
          <a:chOff x="0" y="0"/>
          <a:chExt cx="0" cy="0"/>
        </a:xfrm>
      </p:grpSpPr>
      <p:sp>
        <p:nvSpPr>
          <p:cNvPr id="286" name="Google Shape;286;g895a4f4e37_0_1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895a4f4e37_0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1" name="Shape 291"/>
        <p:cNvGrpSpPr/>
        <p:nvPr/>
      </p:nvGrpSpPr>
      <p:grpSpPr>
        <a:xfrm>
          <a:off x="0" y="0"/>
          <a:ext cx="0" cy="0"/>
          <a:chOff x="0" y="0"/>
          <a:chExt cx="0" cy="0"/>
        </a:xfrm>
      </p:grpSpPr>
      <p:sp>
        <p:nvSpPr>
          <p:cNvPr id="292" name="Google Shape;292;g895a4f4e37_0_1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3" name="Google Shape;293;g895a4f4e37_0_1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7" name="Shape 297"/>
        <p:cNvGrpSpPr/>
        <p:nvPr/>
      </p:nvGrpSpPr>
      <p:grpSpPr>
        <a:xfrm>
          <a:off x="0" y="0"/>
          <a:ext cx="0" cy="0"/>
          <a:chOff x="0" y="0"/>
          <a:chExt cx="0" cy="0"/>
        </a:xfrm>
      </p:grpSpPr>
      <p:sp>
        <p:nvSpPr>
          <p:cNvPr id="298" name="Google Shape;298;g895a4f4e37_0_1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9" name="Google Shape;299;g895a4f4e37_0_1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chemeClr val="dk2"/>
                </a:solidFill>
              </a:rPr>
              <a:t>steroid synthesis is constant and secretion requires activation of the biosynthetic pathway.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3" name="Shape 303"/>
        <p:cNvGrpSpPr/>
        <p:nvPr/>
      </p:nvGrpSpPr>
      <p:grpSpPr>
        <a:xfrm>
          <a:off x="0" y="0"/>
          <a:ext cx="0" cy="0"/>
          <a:chOff x="0" y="0"/>
          <a:chExt cx="0" cy="0"/>
        </a:xfrm>
      </p:grpSpPr>
      <p:sp>
        <p:nvSpPr>
          <p:cNvPr id="304" name="Google Shape;304;g895a4f4e37_0_1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5" name="Google Shape;305;g895a4f4e37_0_1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9" name="Shape 309"/>
        <p:cNvGrpSpPr/>
        <p:nvPr/>
      </p:nvGrpSpPr>
      <p:grpSpPr>
        <a:xfrm>
          <a:off x="0" y="0"/>
          <a:ext cx="0" cy="0"/>
          <a:chOff x="0" y="0"/>
          <a:chExt cx="0" cy="0"/>
        </a:xfrm>
      </p:grpSpPr>
      <p:sp>
        <p:nvSpPr>
          <p:cNvPr id="310" name="Google Shape;310;g895a4f4e37_0_1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1" name="Google Shape;311;g895a4f4e37_0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5" name="Shape 315"/>
        <p:cNvGrpSpPr/>
        <p:nvPr/>
      </p:nvGrpSpPr>
      <p:grpSpPr>
        <a:xfrm>
          <a:off x="0" y="0"/>
          <a:ext cx="0" cy="0"/>
          <a:chOff x="0" y="0"/>
          <a:chExt cx="0" cy="0"/>
        </a:xfrm>
      </p:grpSpPr>
      <p:sp>
        <p:nvSpPr>
          <p:cNvPr id="316" name="Google Shape;316;g895a4f4e37_0_1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895a4f4e37_0_1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1" name="Shape 321"/>
        <p:cNvGrpSpPr/>
        <p:nvPr/>
      </p:nvGrpSpPr>
      <p:grpSpPr>
        <a:xfrm>
          <a:off x="0" y="0"/>
          <a:ext cx="0" cy="0"/>
          <a:chOff x="0" y="0"/>
          <a:chExt cx="0" cy="0"/>
        </a:xfrm>
      </p:grpSpPr>
      <p:sp>
        <p:nvSpPr>
          <p:cNvPr id="322" name="Google Shape;322;g3b53b1d05497ee9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3" name="Google Shape;323;g3b53b1d05497ee9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chemeClr val="dk2"/>
                </a:solidFill>
              </a:rPr>
              <a:t>Adult onset demodex can occur in 10% of cases. Immunosuppression from excess cortisol. Poor wound healing, thin skin, Inhibits collagen synthesis leading to weaker blood vessel walls, bruising, cartilage laxity</a:t>
            </a:r>
            <a:endParaRPr sz="1800">
              <a:solidFill>
                <a:schemeClr val="dk2"/>
              </a:solidFill>
            </a:endParaRPr>
          </a:p>
          <a:p>
            <a:pPr indent="0" lvl="0" marL="0" rtl="0" algn="l">
              <a:lnSpc>
                <a:spcPct val="115000"/>
              </a:lnSpc>
              <a:spcBef>
                <a:spcPts val="1600"/>
              </a:spcBef>
              <a:spcAft>
                <a:spcPts val="0"/>
              </a:spcAft>
              <a:buClr>
                <a:schemeClr val="dk1"/>
              </a:buClr>
              <a:buSzPts val="1100"/>
              <a:buFont typeface="Arial"/>
              <a:buNone/>
            </a:pPr>
            <a:r>
              <a:rPr lang="en" sz="1800">
                <a:solidFill>
                  <a:schemeClr val="dk2"/>
                </a:solidFill>
              </a:rPr>
              <a:t>Calcinosis cutis or cutaneous metaplastic ossification (ddx fungal infection, treatment of hypoparathyroidism or renal failure, or idiopathic). Large breed dogs are over-represented. Dystrophic calcium deposition. Firm, palpable erythematous papules to well-demarcated plaques that may feel mineralized. The most common location is the dorsum followed by the head and inguinal area. It does not always resolve with successful treatment of cushings. </a:t>
            </a:r>
            <a:endParaRPr sz="1800">
              <a:solidFill>
                <a:schemeClr val="dk2"/>
              </a:solidFill>
            </a:endParaRPr>
          </a:p>
          <a:p>
            <a:pPr indent="0" lvl="0" marL="0" rtl="0" algn="l">
              <a:lnSpc>
                <a:spcPct val="115000"/>
              </a:lnSpc>
              <a:spcBef>
                <a:spcPts val="1600"/>
              </a:spcBef>
              <a:spcAft>
                <a:spcPts val="0"/>
              </a:spcAft>
              <a:buClr>
                <a:schemeClr val="dk1"/>
              </a:buClr>
              <a:buSzPts val="1100"/>
              <a:buFont typeface="Arial"/>
              <a:buNone/>
            </a:pPr>
            <a:r>
              <a:rPr lang="en" sz="1800">
                <a:solidFill>
                  <a:schemeClr val="dk2"/>
                </a:solidFill>
              </a:rPr>
              <a:t>Pseudomyotonia rare- persistent active muscle contraction after cessation of voluntary effort. Acenteodtoally sometimes facial paralysis.</a:t>
            </a:r>
            <a:endParaRPr sz="1800">
              <a:solidFill>
                <a:schemeClr val="dk2"/>
              </a:solidFill>
            </a:endParaRPr>
          </a:p>
          <a:p>
            <a:pPr indent="0" lvl="0" marL="0" rtl="0" algn="l">
              <a:spcBef>
                <a:spcPts val="160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7" name="Shape 327"/>
        <p:cNvGrpSpPr/>
        <p:nvPr/>
      </p:nvGrpSpPr>
      <p:grpSpPr>
        <a:xfrm>
          <a:off x="0" y="0"/>
          <a:ext cx="0" cy="0"/>
          <a:chOff x="0" y="0"/>
          <a:chExt cx="0" cy="0"/>
        </a:xfrm>
      </p:grpSpPr>
      <p:sp>
        <p:nvSpPr>
          <p:cNvPr id="328" name="Google Shape;328;g3b53b1d05497ee9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9" name="Google Shape;329;g3b53b1d05497ee9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3" name="Shape 333"/>
        <p:cNvGrpSpPr/>
        <p:nvPr/>
      </p:nvGrpSpPr>
      <p:grpSpPr>
        <a:xfrm>
          <a:off x="0" y="0"/>
          <a:ext cx="0" cy="0"/>
          <a:chOff x="0" y="0"/>
          <a:chExt cx="0" cy="0"/>
        </a:xfrm>
      </p:grpSpPr>
      <p:sp>
        <p:nvSpPr>
          <p:cNvPr id="334" name="Google Shape;334;g895a4f4e37_0_1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5" name="Google Shape;335;g895a4f4e37_0_1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9" name="Shape 339"/>
        <p:cNvGrpSpPr/>
        <p:nvPr/>
      </p:nvGrpSpPr>
      <p:grpSpPr>
        <a:xfrm>
          <a:off x="0" y="0"/>
          <a:ext cx="0" cy="0"/>
          <a:chOff x="0" y="0"/>
          <a:chExt cx="0" cy="0"/>
        </a:xfrm>
      </p:grpSpPr>
      <p:sp>
        <p:nvSpPr>
          <p:cNvPr id="340" name="Google Shape;340;g895a4f4e37_0_1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1" name="Google Shape;341;g895a4f4e37_0_1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Google Shape;75;g3b53b1d05497ee9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b53b1d05497ee9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https://www.google.com/url?sa=i&amp;url=https%3A%2F%2Fwww.pinterest.com%2Fpin%2F337910778267063592%2F&amp;psig=AOvVaw1DuMB-hSpoc_nW89dH92ku&amp;ust=1593020272857000&amp;source=images&amp;cd=vfe&amp;ved=0CAIQjRxqFwoTCKj-1469mOoCFQAAAAAdAAAAABAo</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5" name="Shape 345"/>
        <p:cNvGrpSpPr/>
        <p:nvPr/>
      </p:nvGrpSpPr>
      <p:grpSpPr>
        <a:xfrm>
          <a:off x="0" y="0"/>
          <a:ext cx="0" cy="0"/>
          <a:chOff x="0" y="0"/>
          <a:chExt cx="0" cy="0"/>
        </a:xfrm>
      </p:grpSpPr>
      <p:sp>
        <p:nvSpPr>
          <p:cNvPr id="346" name="Google Shape;346;g895a4f4e37_0_1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7" name="Google Shape;347;g895a4f4e37_0_1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Box 10-1 on page 395 has a list of clinical signs caused by an enlarging pituitary tumor in dogs with cushings.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1" name="Shape 351"/>
        <p:cNvGrpSpPr/>
        <p:nvPr/>
      </p:nvGrpSpPr>
      <p:grpSpPr>
        <a:xfrm>
          <a:off x="0" y="0"/>
          <a:ext cx="0" cy="0"/>
          <a:chOff x="0" y="0"/>
          <a:chExt cx="0" cy="0"/>
        </a:xfrm>
      </p:grpSpPr>
      <p:sp>
        <p:nvSpPr>
          <p:cNvPr id="352" name="Google Shape;352;g895a4f4e37_0_1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3" name="Google Shape;353;g895a4f4e37_0_1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7" name="Shape 357"/>
        <p:cNvGrpSpPr/>
        <p:nvPr/>
      </p:nvGrpSpPr>
      <p:grpSpPr>
        <a:xfrm>
          <a:off x="0" y="0"/>
          <a:ext cx="0" cy="0"/>
          <a:chOff x="0" y="0"/>
          <a:chExt cx="0" cy="0"/>
        </a:xfrm>
      </p:grpSpPr>
      <p:sp>
        <p:nvSpPr>
          <p:cNvPr id="358" name="Google Shape;358;g895a4f4e37_0_2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9" name="Google Shape;359;g895a4f4e37_0_2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3" name="Shape 363"/>
        <p:cNvGrpSpPr/>
        <p:nvPr/>
      </p:nvGrpSpPr>
      <p:grpSpPr>
        <a:xfrm>
          <a:off x="0" y="0"/>
          <a:ext cx="0" cy="0"/>
          <a:chOff x="0" y="0"/>
          <a:chExt cx="0" cy="0"/>
        </a:xfrm>
      </p:grpSpPr>
      <p:sp>
        <p:nvSpPr>
          <p:cNvPr id="364" name="Google Shape;364;g895a4f4e37_0_2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5" name="Google Shape;365;g895a4f4e37_0_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9" name="Shape 369"/>
        <p:cNvGrpSpPr/>
        <p:nvPr/>
      </p:nvGrpSpPr>
      <p:grpSpPr>
        <a:xfrm>
          <a:off x="0" y="0"/>
          <a:ext cx="0" cy="0"/>
          <a:chOff x="0" y="0"/>
          <a:chExt cx="0" cy="0"/>
        </a:xfrm>
      </p:grpSpPr>
      <p:sp>
        <p:nvSpPr>
          <p:cNvPr id="370" name="Google Shape;370;g895a4f4e37_0_2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1" name="Google Shape;371;g895a4f4e37_0_2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5" name="Shape 375"/>
        <p:cNvGrpSpPr/>
        <p:nvPr/>
      </p:nvGrpSpPr>
      <p:grpSpPr>
        <a:xfrm>
          <a:off x="0" y="0"/>
          <a:ext cx="0" cy="0"/>
          <a:chOff x="0" y="0"/>
          <a:chExt cx="0" cy="0"/>
        </a:xfrm>
      </p:grpSpPr>
      <p:sp>
        <p:nvSpPr>
          <p:cNvPr id="376" name="Google Shape;376;g3b53b1d05497ee90_1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7" name="Google Shape;377;g3b53b1d05497ee9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1" name="Shape 381"/>
        <p:cNvGrpSpPr/>
        <p:nvPr/>
      </p:nvGrpSpPr>
      <p:grpSpPr>
        <a:xfrm>
          <a:off x="0" y="0"/>
          <a:ext cx="0" cy="0"/>
          <a:chOff x="0" y="0"/>
          <a:chExt cx="0" cy="0"/>
        </a:xfrm>
      </p:grpSpPr>
      <p:sp>
        <p:nvSpPr>
          <p:cNvPr id="382" name="Google Shape;382;g895a4f4e37_0_2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3" name="Google Shape;383;g895a4f4e37_0_2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7" name="Shape 387"/>
        <p:cNvGrpSpPr/>
        <p:nvPr/>
      </p:nvGrpSpPr>
      <p:grpSpPr>
        <a:xfrm>
          <a:off x="0" y="0"/>
          <a:ext cx="0" cy="0"/>
          <a:chOff x="0" y="0"/>
          <a:chExt cx="0" cy="0"/>
        </a:xfrm>
      </p:grpSpPr>
      <p:sp>
        <p:nvSpPr>
          <p:cNvPr id="388" name="Google Shape;388;g895a4f4e37_0_2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9" name="Google Shape;389;g895a4f4e37_0_2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Clr>
                <a:schemeClr val="dk1"/>
              </a:buClr>
              <a:buSzPts val="1100"/>
              <a:buFont typeface="Arial"/>
              <a:buNone/>
            </a:pPr>
            <a:r>
              <a:rPr lang="en" sz="1800">
                <a:solidFill>
                  <a:schemeClr val="dk2"/>
                </a:solidFill>
              </a:rPr>
              <a:t>Demonstrating cushings requires 1) increased cortisol production or 2) decreased sensitivity of the HPA axis to negative glucocorticoid feedback.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3" name="Shape 393"/>
        <p:cNvGrpSpPr/>
        <p:nvPr/>
      </p:nvGrpSpPr>
      <p:grpSpPr>
        <a:xfrm>
          <a:off x="0" y="0"/>
          <a:ext cx="0" cy="0"/>
          <a:chOff x="0" y="0"/>
          <a:chExt cx="0" cy="0"/>
        </a:xfrm>
      </p:grpSpPr>
      <p:sp>
        <p:nvSpPr>
          <p:cNvPr id="394" name="Google Shape;394;g8aa70fc05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5" name="Google Shape;395;g8aa70fc05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9" name="Shape 399"/>
        <p:cNvGrpSpPr/>
        <p:nvPr/>
      </p:nvGrpSpPr>
      <p:grpSpPr>
        <a:xfrm>
          <a:off x="0" y="0"/>
          <a:ext cx="0" cy="0"/>
          <a:chOff x="0" y="0"/>
          <a:chExt cx="0" cy="0"/>
        </a:xfrm>
      </p:grpSpPr>
      <p:sp>
        <p:nvSpPr>
          <p:cNvPr id="400" name="Google Shape;400;g8aa70fc05a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1" name="Google Shape;401;g8aa70fc05a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g895a4f4e37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895a4f4e3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HPA = hypothalamic pituitary adrenal axis</a:t>
            </a:r>
            <a:endParaRPr/>
          </a:p>
          <a:p>
            <a:pPr indent="0" lvl="0" marL="0" rtl="0" algn="l">
              <a:spcBef>
                <a:spcPts val="0"/>
              </a:spcBef>
              <a:spcAft>
                <a:spcPts val="0"/>
              </a:spcAft>
              <a:buNone/>
            </a:pPr>
            <a:r>
              <a:rPr lang="en"/>
              <a:t>AP = anterior pituitary</a:t>
            </a:r>
            <a:endParaRPr/>
          </a:p>
          <a:p>
            <a:pPr indent="0" lvl="0" marL="0" rtl="0" algn="l">
              <a:spcBef>
                <a:spcPts val="0"/>
              </a:spcBef>
              <a:spcAft>
                <a:spcPts val="0"/>
              </a:spcAft>
              <a:buNone/>
            </a:pPr>
            <a:r>
              <a:rPr lang="en"/>
              <a:t>CRH = c</a:t>
            </a:r>
            <a:r>
              <a:rPr lang="en"/>
              <a:t>orticotropin releasing hormone </a:t>
            </a:r>
            <a:endParaRPr/>
          </a:p>
          <a:p>
            <a:pPr indent="0" lvl="0" marL="0" rtl="0" algn="l">
              <a:spcBef>
                <a:spcPts val="0"/>
              </a:spcBef>
              <a:spcAft>
                <a:spcPts val="0"/>
              </a:spcAft>
              <a:buNone/>
            </a:pPr>
            <a:r>
              <a:rPr lang="en"/>
              <a:t>ACTH = adrenocorticotropic hormone</a:t>
            </a:r>
            <a:endParaRPr/>
          </a:p>
          <a:p>
            <a:pPr indent="0" lvl="0" marL="0" rtl="0" algn="l">
              <a:spcBef>
                <a:spcPts val="0"/>
              </a:spcBef>
              <a:spcAft>
                <a:spcPts val="0"/>
              </a:spcAft>
              <a:buNone/>
            </a:pPr>
            <a:r>
              <a:rPr lang="en"/>
              <a:t>Humans have a circadian rhythm of release ACTH where it’s concentration is highest in the morning - dogs/cats do not.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5" name="Shape 405"/>
        <p:cNvGrpSpPr/>
        <p:nvPr/>
      </p:nvGrpSpPr>
      <p:grpSpPr>
        <a:xfrm>
          <a:off x="0" y="0"/>
          <a:ext cx="0" cy="0"/>
          <a:chOff x="0" y="0"/>
          <a:chExt cx="0" cy="0"/>
        </a:xfrm>
      </p:grpSpPr>
      <p:sp>
        <p:nvSpPr>
          <p:cNvPr id="406" name="Google Shape;406;g8aa70fc05a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7" name="Google Shape;407;g8aa70fc05a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1" name="Shape 411"/>
        <p:cNvGrpSpPr/>
        <p:nvPr/>
      </p:nvGrpSpPr>
      <p:grpSpPr>
        <a:xfrm>
          <a:off x="0" y="0"/>
          <a:ext cx="0" cy="0"/>
          <a:chOff x="0" y="0"/>
          <a:chExt cx="0" cy="0"/>
        </a:xfrm>
      </p:grpSpPr>
      <p:sp>
        <p:nvSpPr>
          <p:cNvPr id="412" name="Google Shape;412;g3b53b1d05497ee90_1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3" name="Google Shape;413;g3b53b1d05497ee9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8" name="Shape 418"/>
        <p:cNvGrpSpPr/>
        <p:nvPr/>
      </p:nvGrpSpPr>
      <p:grpSpPr>
        <a:xfrm>
          <a:off x="0" y="0"/>
          <a:ext cx="0" cy="0"/>
          <a:chOff x="0" y="0"/>
          <a:chExt cx="0" cy="0"/>
        </a:xfrm>
      </p:grpSpPr>
      <p:sp>
        <p:nvSpPr>
          <p:cNvPr id="419" name="Google Shape;419;g8aa70fc05a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0" name="Google Shape;420;g8aa70fc05a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800">
                <a:solidFill>
                  <a:schemeClr val="dk2"/>
                </a:solidFill>
              </a:rPr>
              <a:t>Demonstrates decreased HPA axis sensitivity to negative glucocorticoid feedback, which is one of the two characteristics of HAC diagnosis.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4" name="Shape 424"/>
        <p:cNvGrpSpPr/>
        <p:nvPr/>
      </p:nvGrpSpPr>
      <p:grpSpPr>
        <a:xfrm>
          <a:off x="0" y="0"/>
          <a:ext cx="0" cy="0"/>
          <a:chOff x="0" y="0"/>
          <a:chExt cx="0" cy="0"/>
        </a:xfrm>
      </p:grpSpPr>
      <p:sp>
        <p:nvSpPr>
          <p:cNvPr id="425" name="Google Shape;425;g3b53b1d05497ee90_1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6" name="Google Shape;426;g3b53b1d05497ee9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solidFill>
                  <a:schemeClr val="dk2"/>
                </a:solidFill>
              </a:rPr>
              <a:t>Demonstrates decreased HPA axis sensitivity to negative glucocorticoid feedback, which is one of the two characteristics of HAC diagnosis. </a:t>
            </a:r>
            <a:endParaRPr sz="1800">
              <a:solidFill>
                <a:schemeClr val="dk2"/>
              </a:solidFill>
            </a:endParaRPr>
          </a:p>
          <a:p>
            <a:pPr indent="0" lvl="0" marL="0" rtl="0" algn="l">
              <a:lnSpc>
                <a:spcPct val="115000"/>
              </a:lnSpc>
              <a:spcBef>
                <a:spcPts val="1600"/>
              </a:spcBef>
              <a:spcAft>
                <a:spcPts val="1600"/>
              </a:spcAft>
              <a:buNone/>
            </a:pPr>
            <a:r>
              <a:rPr lang="en" sz="1800">
                <a:solidFill>
                  <a:schemeClr val="dk2"/>
                </a:solidFill>
              </a:rPr>
              <a:t>https://www.google.com/url?sa=i&amp;url=https%3A%2F%2Fendocrinevet.blogspot.com%2F2012%2F05%2Fhelpful-tips-to-improve-accuracy-of-low.html&amp;psig=AOvVaw2ZB-_jrmX15jy0zJBhX8Gv&amp;ust=1593034372101000&amp;source=images&amp;cd=vfe&amp;ved=0CAIQjRxqFwoTCOjvm9HxmOoCFQAAAAAdAAAAABAX</a:t>
            </a:r>
            <a:endParaRPr sz="1800">
              <a:solidFill>
                <a:schemeClr val="dk2"/>
              </a:solidFill>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0" name="Shape 430"/>
        <p:cNvGrpSpPr/>
        <p:nvPr/>
      </p:nvGrpSpPr>
      <p:grpSpPr>
        <a:xfrm>
          <a:off x="0" y="0"/>
          <a:ext cx="0" cy="0"/>
          <a:chOff x="0" y="0"/>
          <a:chExt cx="0" cy="0"/>
        </a:xfrm>
      </p:grpSpPr>
      <p:sp>
        <p:nvSpPr>
          <p:cNvPr id="431" name="Google Shape;431;g8aa70fc05a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2" name="Google Shape;432;g8aa70fc05a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solidFill>
                  <a:schemeClr val="dk2"/>
                </a:solidFill>
              </a:rPr>
              <a:t>Must have the diagnosis already</a:t>
            </a:r>
            <a:endParaRPr sz="1800">
              <a:solidFill>
                <a:schemeClr val="dk2"/>
              </a:solidFill>
            </a:endParaRPr>
          </a:p>
          <a:p>
            <a:pPr indent="0" lvl="0" marL="0" rtl="0" algn="l">
              <a:lnSpc>
                <a:spcPct val="115000"/>
              </a:lnSpc>
              <a:spcBef>
                <a:spcPts val="1600"/>
              </a:spcBef>
              <a:spcAft>
                <a:spcPts val="1600"/>
              </a:spcAft>
              <a:buClr>
                <a:schemeClr val="dk1"/>
              </a:buClr>
              <a:buSzPts val="1100"/>
              <a:buFont typeface="Arial"/>
              <a:buNone/>
            </a:pPr>
            <a:r>
              <a:rPr lang="en" sz="1800">
                <a:solidFill>
                  <a:schemeClr val="dk2"/>
                </a:solidFill>
              </a:rPr>
              <a:t>There are other tests I did not include but are in chapter 10 of Nelson/Feldmans</a:t>
            </a:r>
            <a:endParaRPr sz="1800">
              <a:solidFill>
                <a:schemeClr val="dk2"/>
              </a:solidFill>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6" name="Shape 436"/>
        <p:cNvGrpSpPr/>
        <p:nvPr/>
      </p:nvGrpSpPr>
      <p:grpSpPr>
        <a:xfrm>
          <a:off x="0" y="0"/>
          <a:ext cx="0" cy="0"/>
          <a:chOff x="0" y="0"/>
          <a:chExt cx="0" cy="0"/>
        </a:xfrm>
      </p:grpSpPr>
      <p:sp>
        <p:nvSpPr>
          <p:cNvPr id="437" name="Google Shape;437;g3b53b1d05497ee90_1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8" name="Google Shape;438;g3b53b1d05497ee9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ttps://www.google.com/url?sa=i&amp;url=https%3A%2F%2Fwww.semanticscholar.org%2Fpaper%2FPDH-ADH-or-PDH-ADH-or-PDHADH-PDH-Axlund-Behrend%2F2ae6b9181c26572daa07eea0d5f049eb446aef32&amp;psig=AOvVaw2ZB-_jrmX15jy0zJBhX8Gv&amp;ust=1593034372101000&amp;source=images&amp;cd=vfe&amp;ved=0CAIQjRxqFwoTCOjvm9HxmOoCFQAAAAAdAAAAABAN</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3" name="Shape 443"/>
        <p:cNvGrpSpPr/>
        <p:nvPr/>
      </p:nvGrpSpPr>
      <p:grpSpPr>
        <a:xfrm>
          <a:off x="0" y="0"/>
          <a:ext cx="0" cy="0"/>
          <a:chOff x="0" y="0"/>
          <a:chExt cx="0" cy="0"/>
        </a:xfrm>
      </p:grpSpPr>
      <p:sp>
        <p:nvSpPr>
          <p:cNvPr id="444" name="Google Shape;444;g8aa70fc05a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5" name="Google Shape;445;g8aa70fc05a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9" name="Shape 449"/>
        <p:cNvGrpSpPr/>
        <p:nvPr/>
      </p:nvGrpSpPr>
      <p:grpSpPr>
        <a:xfrm>
          <a:off x="0" y="0"/>
          <a:ext cx="0" cy="0"/>
          <a:chOff x="0" y="0"/>
          <a:chExt cx="0" cy="0"/>
        </a:xfrm>
      </p:grpSpPr>
      <p:sp>
        <p:nvSpPr>
          <p:cNvPr id="450" name="Google Shape;450;g8aa70fc05a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1" name="Google Shape;451;g8aa70fc05a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Published MST for dogs with hyperadrenocorticism in primary care practice in England is 510 days. </a:t>
            </a: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5" name="Shape 455"/>
        <p:cNvGrpSpPr/>
        <p:nvPr/>
      </p:nvGrpSpPr>
      <p:grpSpPr>
        <a:xfrm>
          <a:off x="0" y="0"/>
          <a:ext cx="0" cy="0"/>
          <a:chOff x="0" y="0"/>
          <a:chExt cx="0" cy="0"/>
        </a:xfrm>
      </p:grpSpPr>
      <p:sp>
        <p:nvSpPr>
          <p:cNvPr id="456" name="Google Shape;456;g8aa70fc05a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7" name="Google Shape;457;g8aa70fc05a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1" name="Shape 461"/>
        <p:cNvGrpSpPr/>
        <p:nvPr/>
      </p:nvGrpSpPr>
      <p:grpSpPr>
        <a:xfrm>
          <a:off x="0" y="0"/>
          <a:ext cx="0" cy="0"/>
          <a:chOff x="0" y="0"/>
          <a:chExt cx="0" cy="0"/>
        </a:xfrm>
      </p:grpSpPr>
      <p:sp>
        <p:nvSpPr>
          <p:cNvPr id="462" name="Google Shape;462;g8aa70fc05a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3" name="Google Shape;463;g8aa70fc05a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Nelson/Feldman’s has a good step by step approach to incidentalomas</a:t>
            </a:r>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Clr>
                <a:schemeClr val="dk1"/>
              </a:buClr>
              <a:buSzPts val="1100"/>
              <a:buFont typeface="Arial"/>
              <a:buNone/>
            </a:pPr>
            <a:r>
              <a:rPr lang="en" sz="1200"/>
              <a:t>&gt;1cm or more</a:t>
            </a:r>
            <a:endParaRPr sz="1200"/>
          </a:p>
          <a:p>
            <a:pPr indent="0" lvl="0" marL="0" rtl="0" algn="l">
              <a:lnSpc>
                <a:spcPct val="115000"/>
              </a:lnSpc>
              <a:spcBef>
                <a:spcPts val="0"/>
              </a:spcBef>
              <a:spcAft>
                <a:spcPts val="0"/>
              </a:spcAft>
              <a:buClr>
                <a:schemeClr val="dk1"/>
              </a:buClr>
              <a:buSzPts val="1100"/>
              <a:buFont typeface="Arial"/>
              <a:buNone/>
            </a:pPr>
            <a:r>
              <a:rPr lang="en" sz="1200"/>
              <a:t>Are they active? Benign? Malignant? Represent metastasis?</a:t>
            </a:r>
            <a:endParaRPr sz="1200"/>
          </a:p>
          <a:p>
            <a:pPr indent="0" lvl="0" marL="0" rtl="0" algn="l">
              <a:lnSpc>
                <a:spcPct val="115000"/>
              </a:lnSpc>
              <a:spcBef>
                <a:spcPts val="0"/>
              </a:spcBef>
              <a:spcAft>
                <a:spcPts val="0"/>
              </a:spcAft>
              <a:buClr>
                <a:schemeClr val="dk1"/>
              </a:buClr>
              <a:buSzPts val="1100"/>
              <a:buFont typeface="Arial"/>
              <a:buNone/>
            </a:pPr>
            <a:r>
              <a:rPr lang="en" sz="1200"/>
              <a:t>Dogs: cushings &gt; pheos</a:t>
            </a:r>
            <a:endParaRPr sz="1200"/>
          </a:p>
          <a:p>
            <a:pPr indent="0" lvl="0" marL="0" rtl="0" algn="l">
              <a:lnSpc>
                <a:spcPct val="115000"/>
              </a:lnSpc>
              <a:spcBef>
                <a:spcPts val="0"/>
              </a:spcBef>
              <a:spcAft>
                <a:spcPts val="0"/>
              </a:spcAft>
              <a:buClr>
                <a:schemeClr val="dk1"/>
              </a:buClr>
              <a:buSzPts val="1100"/>
              <a:buFont typeface="Arial"/>
              <a:buNone/>
            </a:pPr>
            <a:r>
              <a:rPr lang="en" sz="1200"/>
              <a:t>Cats: cortisol &gt; aldosterone. Pheos exceedingly rare in cats.</a:t>
            </a:r>
            <a:endParaRPr sz="5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g895a4f4e37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895a4f4e37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7" name="Shape 467"/>
        <p:cNvGrpSpPr/>
        <p:nvPr/>
      </p:nvGrpSpPr>
      <p:grpSpPr>
        <a:xfrm>
          <a:off x="0" y="0"/>
          <a:ext cx="0" cy="0"/>
          <a:chOff x="0" y="0"/>
          <a:chExt cx="0" cy="0"/>
        </a:xfrm>
      </p:grpSpPr>
      <p:sp>
        <p:nvSpPr>
          <p:cNvPr id="468" name="Google Shape;468;g8aa70fc05a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9" name="Google Shape;469;g8aa70fc05a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3" name="Shape 473"/>
        <p:cNvGrpSpPr/>
        <p:nvPr/>
      </p:nvGrpSpPr>
      <p:grpSpPr>
        <a:xfrm>
          <a:off x="0" y="0"/>
          <a:ext cx="0" cy="0"/>
          <a:chOff x="0" y="0"/>
          <a:chExt cx="0" cy="0"/>
        </a:xfrm>
      </p:grpSpPr>
      <p:sp>
        <p:nvSpPr>
          <p:cNvPr id="474" name="Google Shape;474;g8aa70fc05a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5" name="Google Shape;475;g8aa70fc05a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9" name="Shape 479"/>
        <p:cNvGrpSpPr/>
        <p:nvPr/>
      </p:nvGrpSpPr>
      <p:grpSpPr>
        <a:xfrm>
          <a:off x="0" y="0"/>
          <a:ext cx="0" cy="0"/>
          <a:chOff x="0" y="0"/>
          <a:chExt cx="0" cy="0"/>
        </a:xfrm>
      </p:grpSpPr>
      <p:sp>
        <p:nvSpPr>
          <p:cNvPr id="480" name="Google Shape;480;g8aa70fc05a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1" name="Google Shape;481;g8aa70fc05a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5" name="Shape 485"/>
        <p:cNvGrpSpPr/>
        <p:nvPr/>
      </p:nvGrpSpPr>
      <p:grpSpPr>
        <a:xfrm>
          <a:off x="0" y="0"/>
          <a:ext cx="0" cy="0"/>
          <a:chOff x="0" y="0"/>
          <a:chExt cx="0" cy="0"/>
        </a:xfrm>
      </p:grpSpPr>
      <p:sp>
        <p:nvSpPr>
          <p:cNvPr id="486" name="Google Shape;486;g8aa70fc05a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7" name="Google Shape;487;g8aa70fc05a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L-DOPA = L-dihydroxyphenylalanine. </a:t>
            </a:r>
            <a:endParaRPr/>
          </a:p>
          <a:p>
            <a:pPr indent="0" lvl="0" marL="0" rtl="0" algn="l">
              <a:spcBef>
                <a:spcPts val="0"/>
              </a:spcBef>
              <a:spcAft>
                <a:spcPts val="0"/>
              </a:spcAft>
              <a:buNone/>
            </a:pPr>
            <a:r>
              <a:rPr lang="en"/>
              <a:t>PNMT = phenylethanolamine-N-methyltransferase</a:t>
            </a: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1" name="Shape 491"/>
        <p:cNvGrpSpPr/>
        <p:nvPr/>
      </p:nvGrpSpPr>
      <p:grpSpPr>
        <a:xfrm>
          <a:off x="0" y="0"/>
          <a:ext cx="0" cy="0"/>
          <a:chOff x="0" y="0"/>
          <a:chExt cx="0" cy="0"/>
        </a:xfrm>
      </p:grpSpPr>
      <p:sp>
        <p:nvSpPr>
          <p:cNvPr id="492" name="Google Shape;492;g3b53b1d05497ee90_1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3" name="Google Shape;493;g3b53b1d05497ee9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L-DOPA = L-dihydroxyphenylalanine. </a:t>
            </a:r>
            <a:endParaRPr/>
          </a:p>
          <a:p>
            <a:pPr indent="0" lvl="0" marL="0" rtl="0" algn="l">
              <a:spcBef>
                <a:spcPts val="0"/>
              </a:spcBef>
              <a:spcAft>
                <a:spcPts val="0"/>
              </a:spcAft>
              <a:buNone/>
            </a:pPr>
            <a:r>
              <a:rPr lang="en"/>
              <a:t>PNMT = phenylethanolamine-N-methyltransferase</a:t>
            </a: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7" name="Shape 497"/>
        <p:cNvGrpSpPr/>
        <p:nvPr/>
      </p:nvGrpSpPr>
      <p:grpSpPr>
        <a:xfrm>
          <a:off x="0" y="0"/>
          <a:ext cx="0" cy="0"/>
          <a:chOff x="0" y="0"/>
          <a:chExt cx="0" cy="0"/>
        </a:xfrm>
      </p:grpSpPr>
      <p:sp>
        <p:nvSpPr>
          <p:cNvPr id="498" name="Google Shape;498;g8aa70fc05a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9" name="Google Shape;499;g8aa70fc05a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3" name="Shape 503"/>
        <p:cNvGrpSpPr/>
        <p:nvPr/>
      </p:nvGrpSpPr>
      <p:grpSpPr>
        <a:xfrm>
          <a:off x="0" y="0"/>
          <a:ext cx="0" cy="0"/>
          <a:chOff x="0" y="0"/>
          <a:chExt cx="0" cy="0"/>
        </a:xfrm>
      </p:grpSpPr>
      <p:sp>
        <p:nvSpPr>
          <p:cNvPr id="504" name="Google Shape;504;g8aa70fc05a_0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5" name="Google Shape;505;g8aa70fc05a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t/>
            </a: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9" name="Shape 509"/>
        <p:cNvGrpSpPr/>
        <p:nvPr/>
      </p:nvGrpSpPr>
      <p:grpSpPr>
        <a:xfrm>
          <a:off x="0" y="0"/>
          <a:ext cx="0" cy="0"/>
          <a:chOff x="0" y="0"/>
          <a:chExt cx="0" cy="0"/>
        </a:xfrm>
      </p:grpSpPr>
      <p:sp>
        <p:nvSpPr>
          <p:cNvPr id="510" name="Google Shape;510;g3b53b1d05497ee90_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1" name="Google Shape;511;g3b53b1d05497ee9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a:t>Great table in Nelson &amp; Feldman’s</a:t>
            </a: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5" name="Shape 515"/>
        <p:cNvGrpSpPr/>
        <p:nvPr/>
      </p:nvGrpSpPr>
      <p:grpSpPr>
        <a:xfrm>
          <a:off x="0" y="0"/>
          <a:ext cx="0" cy="0"/>
          <a:chOff x="0" y="0"/>
          <a:chExt cx="0" cy="0"/>
        </a:xfrm>
      </p:grpSpPr>
      <p:sp>
        <p:nvSpPr>
          <p:cNvPr id="516" name="Google Shape;516;g8aa70fc05a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7" name="Google Shape;517;g8aa70fc05a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1" name="Shape 521"/>
        <p:cNvGrpSpPr/>
        <p:nvPr/>
      </p:nvGrpSpPr>
      <p:grpSpPr>
        <a:xfrm>
          <a:off x="0" y="0"/>
          <a:ext cx="0" cy="0"/>
          <a:chOff x="0" y="0"/>
          <a:chExt cx="0" cy="0"/>
        </a:xfrm>
      </p:grpSpPr>
      <p:sp>
        <p:nvSpPr>
          <p:cNvPr id="522" name="Google Shape;522;g3b53b1d05497ee90_1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3" name="Google Shape;523;g3b53b1d05497ee90_1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g895a4f4e37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895a4f4e37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GI signs secondary to mucosal hemorrhage/ulceration and atrophy/inflammation of the gastric mucosa:</a:t>
            </a:r>
            <a:endParaRPr/>
          </a:p>
          <a:p>
            <a:pPr indent="-304800" lvl="1" marL="914400" rtl="0" algn="l">
              <a:spcBef>
                <a:spcPts val="0"/>
              </a:spcBef>
              <a:spcAft>
                <a:spcPts val="0"/>
              </a:spcAft>
              <a:buClr>
                <a:schemeClr val="dk2"/>
              </a:buClr>
              <a:buSzPts val="1200"/>
              <a:buChar char="○"/>
            </a:pPr>
            <a:r>
              <a:rPr lang="en" sz="1200">
                <a:solidFill>
                  <a:schemeClr val="dk2"/>
                </a:solidFill>
              </a:rPr>
              <a:t>Decreased GI motility</a:t>
            </a:r>
            <a:endParaRPr sz="1200">
              <a:solidFill>
                <a:schemeClr val="dk2"/>
              </a:solidFill>
            </a:endParaRPr>
          </a:p>
          <a:p>
            <a:pPr indent="-304800" lvl="1" marL="914400" rtl="0" algn="l">
              <a:lnSpc>
                <a:spcPct val="115000"/>
              </a:lnSpc>
              <a:spcBef>
                <a:spcPts val="0"/>
              </a:spcBef>
              <a:spcAft>
                <a:spcPts val="0"/>
              </a:spcAft>
              <a:buClr>
                <a:schemeClr val="dk2"/>
              </a:buClr>
              <a:buSzPts val="1200"/>
              <a:buChar char="○"/>
            </a:pPr>
            <a:r>
              <a:rPr lang="en" sz="1200">
                <a:solidFill>
                  <a:schemeClr val="dk2"/>
                </a:solidFill>
              </a:rPr>
              <a:t>Increased vascular permeability</a:t>
            </a:r>
            <a:endParaRPr sz="1200">
              <a:solidFill>
                <a:schemeClr val="dk2"/>
              </a:solidFill>
            </a:endParaRPr>
          </a:p>
          <a:p>
            <a:pPr indent="-304800" lvl="1" marL="914400" rtl="0" algn="l">
              <a:lnSpc>
                <a:spcPct val="115000"/>
              </a:lnSpc>
              <a:spcBef>
                <a:spcPts val="0"/>
              </a:spcBef>
              <a:spcAft>
                <a:spcPts val="0"/>
              </a:spcAft>
              <a:buClr>
                <a:schemeClr val="dk2"/>
              </a:buClr>
              <a:buSzPts val="1200"/>
              <a:buChar char="○"/>
            </a:pPr>
            <a:r>
              <a:rPr lang="en" sz="1200">
                <a:solidFill>
                  <a:schemeClr val="dk2"/>
                </a:solidFill>
              </a:rPr>
              <a:t>Poor tissue perfusion</a:t>
            </a:r>
            <a:endParaRPr sz="1200">
              <a:solidFill>
                <a:schemeClr val="dk2"/>
              </a:solidFill>
            </a:endParaRPr>
          </a:p>
          <a:p>
            <a:pPr indent="-304800" lvl="1" marL="914400" rtl="0" algn="l">
              <a:lnSpc>
                <a:spcPct val="115000"/>
              </a:lnSpc>
              <a:spcBef>
                <a:spcPts val="0"/>
              </a:spcBef>
              <a:spcAft>
                <a:spcPts val="0"/>
              </a:spcAft>
              <a:buClr>
                <a:schemeClr val="dk2"/>
              </a:buClr>
              <a:buSzPts val="1200"/>
              <a:buChar char="○"/>
            </a:pPr>
            <a:r>
              <a:rPr lang="en" sz="1200">
                <a:solidFill>
                  <a:schemeClr val="dk2"/>
                </a:solidFill>
              </a:rPr>
              <a:t>Hypovolemia</a:t>
            </a:r>
            <a:endParaRPr sz="1200">
              <a:solidFill>
                <a:schemeClr val="dk2"/>
              </a:solidFill>
            </a:endParaRPr>
          </a:p>
          <a:p>
            <a:pPr indent="-304800" lvl="1" marL="914400" rtl="0" algn="l">
              <a:lnSpc>
                <a:spcPct val="115000"/>
              </a:lnSpc>
              <a:spcBef>
                <a:spcPts val="0"/>
              </a:spcBef>
              <a:spcAft>
                <a:spcPts val="0"/>
              </a:spcAft>
              <a:buClr>
                <a:schemeClr val="dk2"/>
              </a:buClr>
              <a:buSzPts val="1200"/>
              <a:buChar char="○"/>
            </a:pPr>
            <a:r>
              <a:rPr lang="en" sz="1200">
                <a:solidFill>
                  <a:schemeClr val="dk2"/>
                </a:solidFill>
              </a:rPr>
              <a:t>Vascular stasis</a:t>
            </a: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7" name="Shape 527"/>
        <p:cNvGrpSpPr/>
        <p:nvPr/>
      </p:nvGrpSpPr>
      <p:grpSpPr>
        <a:xfrm>
          <a:off x="0" y="0"/>
          <a:ext cx="0" cy="0"/>
          <a:chOff x="0" y="0"/>
          <a:chExt cx="0" cy="0"/>
        </a:xfrm>
      </p:grpSpPr>
      <p:sp>
        <p:nvSpPr>
          <p:cNvPr id="528" name="Google Shape;528;g8aa70fc05a_0_1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9" name="Google Shape;529;g8aa70fc05a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3" name="Shape 533"/>
        <p:cNvGrpSpPr/>
        <p:nvPr/>
      </p:nvGrpSpPr>
      <p:grpSpPr>
        <a:xfrm>
          <a:off x="0" y="0"/>
          <a:ext cx="0" cy="0"/>
          <a:chOff x="0" y="0"/>
          <a:chExt cx="0" cy="0"/>
        </a:xfrm>
      </p:grpSpPr>
      <p:sp>
        <p:nvSpPr>
          <p:cNvPr id="534" name="Google Shape;534;g8aa70fc05a_0_1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5" name="Google Shape;535;g8aa70fc05a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9" name="Shape 539"/>
        <p:cNvGrpSpPr/>
        <p:nvPr/>
      </p:nvGrpSpPr>
      <p:grpSpPr>
        <a:xfrm>
          <a:off x="0" y="0"/>
          <a:ext cx="0" cy="0"/>
          <a:chOff x="0" y="0"/>
          <a:chExt cx="0" cy="0"/>
        </a:xfrm>
      </p:grpSpPr>
      <p:sp>
        <p:nvSpPr>
          <p:cNvPr id="540" name="Google Shape;540;g3b53b1d05497ee90_1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1" name="Google Shape;541;g3b53b1d05497ee9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5" name="Shape 545"/>
        <p:cNvGrpSpPr/>
        <p:nvPr/>
      </p:nvGrpSpPr>
      <p:grpSpPr>
        <a:xfrm>
          <a:off x="0" y="0"/>
          <a:ext cx="0" cy="0"/>
          <a:chOff x="0" y="0"/>
          <a:chExt cx="0" cy="0"/>
        </a:xfrm>
      </p:grpSpPr>
      <p:sp>
        <p:nvSpPr>
          <p:cNvPr id="546" name="Google Shape;546;g8aa70fc05a_0_1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7" name="Google Shape;547;g8aa70fc05a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1" name="Shape 551"/>
        <p:cNvGrpSpPr/>
        <p:nvPr/>
      </p:nvGrpSpPr>
      <p:grpSpPr>
        <a:xfrm>
          <a:off x="0" y="0"/>
          <a:ext cx="0" cy="0"/>
          <a:chOff x="0" y="0"/>
          <a:chExt cx="0" cy="0"/>
        </a:xfrm>
      </p:grpSpPr>
      <p:sp>
        <p:nvSpPr>
          <p:cNvPr id="552" name="Google Shape;552;g8aa70fc05a_0_1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3" name="Google Shape;553;g8aa70fc05a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50">
                <a:solidFill>
                  <a:srgbClr val="111111"/>
                </a:solidFill>
                <a:highlight>
                  <a:srgbClr val="FFFFFF"/>
                </a:highlight>
                <a:latin typeface="Roboto"/>
                <a:ea typeface="Roboto"/>
                <a:cs typeface="Roboto"/>
                <a:sym typeface="Roboto"/>
              </a:rPr>
              <a:t>The short‐term survival rate of dogs undergoing adrenalectomy for tumors &lt;3cm in diameter was 92.2%, and one‐year disease‐specific survival was 83.3%.</a:t>
            </a:r>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7" name="Shape 557"/>
        <p:cNvGrpSpPr/>
        <p:nvPr/>
      </p:nvGrpSpPr>
      <p:grpSpPr>
        <a:xfrm>
          <a:off x="0" y="0"/>
          <a:ext cx="0" cy="0"/>
          <a:chOff x="0" y="0"/>
          <a:chExt cx="0" cy="0"/>
        </a:xfrm>
      </p:grpSpPr>
      <p:sp>
        <p:nvSpPr>
          <p:cNvPr id="558" name="Google Shape;558;g8aa70fc05a_0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9" name="Google Shape;559;g8aa70fc05a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Clr>
                <a:schemeClr val="dk1"/>
              </a:buClr>
              <a:buSzPts val="1100"/>
              <a:buFont typeface="Arial"/>
              <a:buNone/>
            </a:pPr>
            <a:r>
              <a:t/>
            </a:r>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3" name="Shape 563"/>
        <p:cNvGrpSpPr/>
        <p:nvPr/>
      </p:nvGrpSpPr>
      <p:grpSpPr>
        <a:xfrm>
          <a:off x="0" y="0"/>
          <a:ext cx="0" cy="0"/>
          <a:chOff x="0" y="0"/>
          <a:chExt cx="0" cy="0"/>
        </a:xfrm>
      </p:grpSpPr>
      <p:sp>
        <p:nvSpPr>
          <p:cNvPr id="564" name="Google Shape;564;g8aa70fc05a_0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5" name="Google Shape;565;g8aa70fc05a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9" name="Shape 569"/>
        <p:cNvGrpSpPr/>
        <p:nvPr/>
      </p:nvGrpSpPr>
      <p:grpSpPr>
        <a:xfrm>
          <a:off x="0" y="0"/>
          <a:ext cx="0" cy="0"/>
          <a:chOff x="0" y="0"/>
          <a:chExt cx="0" cy="0"/>
        </a:xfrm>
      </p:grpSpPr>
      <p:sp>
        <p:nvSpPr>
          <p:cNvPr id="570" name="Google Shape;570;g3b53b1d05497ee90_1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1" name="Google Shape;571;g3b53b1d05497ee9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5" name="Shape 575"/>
        <p:cNvGrpSpPr/>
        <p:nvPr/>
      </p:nvGrpSpPr>
      <p:grpSpPr>
        <a:xfrm>
          <a:off x="0" y="0"/>
          <a:ext cx="0" cy="0"/>
          <a:chOff x="0" y="0"/>
          <a:chExt cx="0" cy="0"/>
        </a:xfrm>
      </p:grpSpPr>
      <p:sp>
        <p:nvSpPr>
          <p:cNvPr id="576" name="Google Shape;576;g8aa70fc05a_0_1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7" name="Google Shape;577;g8aa70fc05a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Pheochromocytomas are tumors that produce catecholamines from chromaffin cells in the adrenal medulla. </a:t>
            </a:r>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1" name="Shape 581"/>
        <p:cNvGrpSpPr/>
        <p:nvPr/>
      </p:nvGrpSpPr>
      <p:grpSpPr>
        <a:xfrm>
          <a:off x="0" y="0"/>
          <a:ext cx="0" cy="0"/>
          <a:chOff x="0" y="0"/>
          <a:chExt cx="0" cy="0"/>
        </a:xfrm>
      </p:grpSpPr>
      <p:sp>
        <p:nvSpPr>
          <p:cNvPr id="582" name="Google Shape;582;g8aa70fc05a_0_1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3" name="Google Shape;583;g8aa70fc05a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Google Shape;100;g895a4f4e37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895a4f4e37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 Id="rId3" Type="http://schemas.openxmlformats.org/officeDocument/2006/relationships/image" Target="../media/image8.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 Id="rId3" Type="http://schemas.openxmlformats.org/officeDocument/2006/relationships/image" Target="../media/image9.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5.xml"/><Relationship Id="rId3" Type="http://schemas.openxmlformats.org/officeDocument/2006/relationships/image" Target="../media/image7.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ph type="ctrTitle"/>
          </p:nvPr>
        </p:nvSpPr>
        <p:spPr>
          <a:xfrm>
            <a:off x="213025" y="252250"/>
            <a:ext cx="8428800" cy="1107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The Adrenal Glands</a:t>
            </a:r>
            <a:endParaRPr/>
          </a:p>
        </p:txBody>
      </p:sp>
      <p:pic>
        <p:nvPicPr>
          <p:cNvPr id="55" name="Google Shape;55;p13"/>
          <p:cNvPicPr preferRelativeResize="0"/>
          <p:nvPr/>
        </p:nvPicPr>
        <p:blipFill>
          <a:blip r:embed="rId3">
            <a:alphaModFix/>
          </a:blip>
          <a:stretch>
            <a:fillRect/>
          </a:stretch>
        </p:blipFill>
        <p:spPr>
          <a:xfrm>
            <a:off x="944375" y="1431750"/>
            <a:ext cx="7137050" cy="35685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sp>
        <p:nvSpPr>
          <p:cNvPr id="109" name="Google Shape;109;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Effects</a:t>
            </a:r>
            <a:r>
              <a:rPr lang="en"/>
              <a:t> of Mineralocorticoid Synthesis/Release</a:t>
            </a:r>
            <a:endParaRPr/>
          </a:p>
        </p:txBody>
      </p:sp>
      <p:sp>
        <p:nvSpPr>
          <p:cNvPr id="110" name="Google Shape;110;p2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Increases absorption of sodium and secretion of potassium in the kidneys, sweat glands, salivary glands, and intestinal epithelial cells</a:t>
            </a:r>
            <a:endParaRPr sz="1400"/>
          </a:p>
          <a:p>
            <a:pPr indent="-317500" lvl="1" marL="914400" rtl="0" algn="l">
              <a:spcBef>
                <a:spcPts val="0"/>
              </a:spcBef>
              <a:spcAft>
                <a:spcPts val="0"/>
              </a:spcAft>
              <a:buSzPts val="1400"/>
              <a:buChar char="○"/>
            </a:pPr>
            <a:r>
              <a:rPr lang="en" sz="1400"/>
              <a:t>Main site of action in the kidneys is the distal nephron (principal cells of the connecting segment and collecting tubules) </a:t>
            </a:r>
            <a:endParaRPr sz="1400"/>
          </a:p>
          <a:p>
            <a:pPr indent="-317500" lvl="2" marL="1371600" rtl="0" algn="l">
              <a:spcBef>
                <a:spcPts val="0"/>
              </a:spcBef>
              <a:spcAft>
                <a:spcPts val="0"/>
              </a:spcAft>
              <a:buSzPts val="1400"/>
              <a:buChar char="■"/>
            </a:pPr>
            <a:r>
              <a:rPr lang="en"/>
              <a:t>P</a:t>
            </a:r>
            <a:r>
              <a:rPr lang="en" sz="1400"/>
              <a:t>romotes tubular reabsorption of sodium and chloride and excretion of potassium</a:t>
            </a:r>
            <a:endParaRPr sz="1400"/>
          </a:p>
          <a:p>
            <a:pPr indent="-317500" lvl="2" marL="1371600" rtl="0" algn="l">
              <a:spcBef>
                <a:spcPts val="0"/>
              </a:spcBef>
              <a:spcAft>
                <a:spcPts val="0"/>
              </a:spcAft>
              <a:buSzPts val="1400"/>
              <a:buChar char="■"/>
            </a:pPr>
            <a:r>
              <a:rPr lang="en"/>
              <a:t>Incre</a:t>
            </a:r>
            <a:r>
              <a:rPr lang="en" sz="1400"/>
              <a:t>ases the number of sodium and potassium channels in the luminal membrane and increases the activity of the Na-K-ATPAse pump in the basolateral membrane. </a:t>
            </a:r>
            <a:endParaRPr sz="1400"/>
          </a:p>
          <a:p>
            <a:pPr indent="-317500" lvl="3" marL="1828800" rtl="0" algn="l">
              <a:spcBef>
                <a:spcPts val="0"/>
              </a:spcBef>
              <a:spcAft>
                <a:spcPts val="0"/>
              </a:spcAft>
              <a:buSzPts val="1400"/>
              <a:buChar char="●"/>
            </a:pPr>
            <a:r>
              <a:rPr lang="en" sz="1400"/>
              <a:t>Chloride is passively absorbed via paracellular diffusion. </a:t>
            </a:r>
            <a:endParaRPr sz="1400"/>
          </a:p>
          <a:p>
            <a:pPr indent="-317500" lvl="3" marL="1828800" rtl="0" algn="l">
              <a:spcBef>
                <a:spcPts val="0"/>
              </a:spcBef>
              <a:spcAft>
                <a:spcPts val="0"/>
              </a:spcAft>
              <a:buSzPts val="1400"/>
              <a:buChar char="●"/>
            </a:pPr>
            <a:r>
              <a:rPr lang="en" sz="1400"/>
              <a:t>Potassium is exchanged for sodium by the Na-K-ATPase pump and then secreted from the cell into the lumen. </a:t>
            </a:r>
            <a:endParaRPr/>
          </a:p>
          <a:p>
            <a:pPr indent="-317500" lvl="2" marL="1371600" rtl="0" algn="l">
              <a:spcBef>
                <a:spcPts val="0"/>
              </a:spcBef>
              <a:spcAft>
                <a:spcPts val="0"/>
              </a:spcAft>
              <a:buSzPts val="1400"/>
              <a:buChar char="■"/>
            </a:pPr>
            <a:r>
              <a:rPr lang="en" sz="1400"/>
              <a:t>Aldosterone also enhances sodium reabsorption in the</a:t>
            </a:r>
            <a:r>
              <a:rPr lang="en"/>
              <a:t> </a:t>
            </a:r>
            <a:r>
              <a:rPr lang="en" sz="1400"/>
              <a:t>collecting tubules</a:t>
            </a:r>
            <a:endParaRPr sz="1400"/>
          </a:p>
          <a:p>
            <a:pPr indent="-317500" lvl="3" marL="1828800" rtl="0" algn="l">
              <a:spcBef>
                <a:spcPts val="0"/>
              </a:spcBef>
              <a:spcAft>
                <a:spcPts val="0"/>
              </a:spcAft>
              <a:buSzPts val="1400"/>
              <a:buChar char="●"/>
            </a:pPr>
            <a:r>
              <a:rPr lang="en" sz="1400"/>
              <a:t> </a:t>
            </a:r>
            <a:r>
              <a:rPr lang="en"/>
              <a:t>H</a:t>
            </a:r>
            <a:r>
              <a:rPr lang="en" sz="1400"/>
              <a:t>ydrogen ions </a:t>
            </a:r>
            <a:r>
              <a:rPr lang="en"/>
              <a:t>are e</a:t>
            </a:r>
            <a:r>
              <a:rPr lang="en" sz="1400"/>
              <a:t>xchanged for sodium in the intercalated cells of the cortical collecting tubules. </a:t>
            </a:r>
            <a:endParaRPr sz="1400"/>
          </a:p>
          <a:p>
            <a:pPr indent="-317500" lvl="3" marL="1828800" rtl="0" algn="l">
              <a:spcBef>
                <a:spcPts val="0"/>
              </a:spcBef>
              <a:spcAft>
                <a:spcPts val="0"/>
              </a:spcAft>
              <a:buSzPts val="1400"/>
              <a:buChar char="●"/>
            </a:pPr>
            <a:r>
              <a:rPr lang="en" sz="1400"/>
              <a:t>Thus a deficiency of aldosterone causes a mild metabolic acidosis.</a:t>
            </a:r>
            <a:endParaRPr sz="14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Google Shape;115;p23"/>
          <p:cNvSpPr txBox="1"/>
          <p:nvPr>
            <p:ph type="title"/>
          </p:nvPr>
        </p:nvSpPr>
        <p:spPr>
          <a:xfrm>
            <a:off x="180100" y="1598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Effects of Mineralocorticoid Deficiency</a:t>
            </a:r>
            <a:endParaRPr/>
          </a:p>
        </p:txBody>
      </p:sp>
      <p:sp>
        <p:nvSpPr>
          <p:cNvPr id="116" name="Google Shape;116;p23"/>
          <p:cNvSpPr txBox="1"/>
          <p:nvPr>
            <p:ph idx="1" type="body"/>
          </p:nvPr>
        </p:nvSpPr>
        <p:spPr>
          <a:xfrm>
            <a:off x="180100" y="732575"/>
            <a:ext cx="8801700" cy="4158600"/>
          </a:xfrm>
          <a:prstGeom prst="rect">
            <a:avLst/>
          </a:prstGeom>
        </p:spPr>
        <p:txBody>
          <a:bodyPr anchorCtr="0" anchor="t" bIns="91425" lIns="91425" spcFirstLastPara="1" rIns="91425" wrap="square" tIns="91425">
            <a:noAutofit/>
          </a:bodyPr>
          <a:lstStyle/>
          <a:p>
            <a:pPr indent="-323850" lvl="0" marL="457200" rtl="0" algn="l">
              <a:spcBef>
                <a:spcPts val="0"/>
              </a:spcBef>
              <a:spcAft>
                <a:spcPts val="0"/>
              </a:spcAft>
              <a:buSzPts val="1500"/>
              <a:buChar char="●"/>
            </a:pPr>
            <a:r>
              <a:rPr lang="en" sz="1500"/>
              <a:t>Hyponatremia and hypochloremia:</a:t>
            </a:r>
            <a:endParaRPr sz="1500"/>
          </a:p>
          <a:p>
            <a:pPr indent="-298450" lvl="1" marL="914400" rtl="0" algn="l">
              <a:spcBef>
                <a:spcPts val="0"/>
              </a:spcBef>
              <a:spcAft>
                <a:spcPts val="0"/>
              </a:spcAft>
              <a:buSzPts val="1100"/>
              <a:buChar char="○"/>
            </a:pPr>
            <a:r>
              <a:rPr lang="en" sz="1100"/>
              <a:t>I</a:t>
            </a:r>
            <a:r>
              <a:rPr lang="en" sz="1100"/>
              <a:t>mpaired ability to conserve sodium and chloride and excrete potassium and hydrogen ions. </a:t>
            </a:r>
            <a:endParaRPr sz="1100"/>
          </a:p>
          <a:p>
            <a:pPr indent="-298450" lvl="1" marL="914400" rtl="0" algn="l">
              <a:spcBef>
                <a:spcPts val="0"/>
              </a:spcBef>
              <a:spcAft>
                <a:spcPts val="0"/>
              </a:spcAft>
              <a:buSzPts val="1100"/>
              <a:buChar char="○"/>
            </a:pPr>
            <a:r>
              <a:rPr lang="en" sz="1100"/>
              <a:t>Loss of sodium and chloride lead to concurrent loss of water. This decrease in ECF volume leads to progressive hypovolemia, hypotension, reduced cardiac output, and decreased GFR leading to pre-renal azotemia. Even more sodium is lost through vomiting and diarrhea, and continued loss of sodium and chloride through the GI tract and kidneys leads to depletion of total body salt stores and severe volume depletion.  </a:t>
            </a:r>
            <a:endParaRPr sz="1100"/>
          </a:p>
          <a:p>
            <a:pPr indent="-323850" lvl="0" marL="457200" rtl="0" algn="l">
              <a:spcBef>
                <a:spcPts val="0"/>
              </a:spcBef>
              <a:spcAft>
                <a:spcPts val="0"/>
              </a:spcAft>
              <a:buSzPts val="1500"/>
              <a:buChar char="●"/>
            </a:pPr>
            <a:r>
              <a:rPr lang="en" sz="1500"/>
              <a:t>Hyperkalemia:</a:t>
            </a:r>
            <a:endParaRPr sz="1500"/>
          </a:p>
          <a:p>
            <a:pPr indent="-298450" lvl="1" marL="914400" rtl="0" algn="l">
              <a:spcBef>
                <a:spcPts val="0"/>
              </a:spcBef>
              <a:spcAft>
                <a:spcPts val="0"/>
              </a:spcAft>
              <a:buSzPts val="1100"/>
              <a:buChar char="○"/>
            </a:pPr>
            <a:r>
              <a:rPr lang="en" sz="1100"/>
              <a:t>Hyperkalemia results from aldosterone deficiency because of decreased renal perfusion which reduces GFR and depresses cation exchange by the DCT.</a:t>
            </a:r>
            <a:endParaRPr sz="1100"/>
          </a:p>
          <a:p>
            <a:pPr indent="-298450" lvl="1" marL="914400" rtl="0" algn="l">
              <a:spcBef>
                <a:spcPts val="0"/>
              </a:spcBef>
              <a:spcAft>
                <a:spcPts val="0"/>
              </a:spcAft>
              <a:buSzPts val="1100"/>
              <a:buChar char="○"/>
            </a:pPr>
            <a:r>
              <a:rPr lang="en" sz="1100"/>
              <a:t>Hyperkalemia is worsened by metabolic acidosis which promotes shift of potassium ions from the intracellular to the extracellular space in exchange for hydrogen ions intracellularly. </a:t>
            </a:r>
            <a:endParaRPr sz="1100"/>
          </a:p>
          <a:p>
            <a:pPr indent="-298450" lvl="1" marL="914400" rtl="0" algn="l">
              <a:spcBef>
                <a:spcPts val="0"/>
              </a:spcBef>
              <a:spcAft>
                <a:spcPts val="0"/>
              </a:spcAft>
              <a:buSzPts val="1100"/>
              <a:buChar char="○"/>
            </a:pPr>
            <a:r>
              <a:rPr lang="en" sz="1100"/>
              <a:t>Decreases myocardial excitability, increases the myocardial refractory period, and slows conduction. Hypoxia secondary to hypovolemia and poor tissue perfusion contribute to myocardial dysfunction. Arrhythmias and death.</a:t>
            </a:r>
            <a:endParaRPr sz="1100"/>
          </a:p>
          <a:p>
            <a:pPr indent="-323850" lvl="0" marL="457200" rtl="0" algn="l">
              <a:spcBef>
                <a:spcPts val="0"/>
              </a:spcBef>
              <a:spcAft>
                <a:spcPts val="0"/>
              </a:spcAft>
              <a:buSzPts val="1500"/>
              <a:buChar char="●"/>
            </a:pPr>
            <a:r>
              <a:rPr lang="en" sz="1500"/>
              <a:t>Mild metabolic acidosis:</a:t>
            </a:r>
            <a:endParaRPr sz="1500"/>
          </a:p>
          <a:p>
            <a:pPr indent="-298450" lvl="1" marL="914400" rtl="0" algn="l">
              <a:spcBef>
                <a:spcPts val="0"/>
              </a:spcBef>
              <a:spcAft>
                <a:spcPts val="0"/>
              </a:spcAft>
              <a:buSzPts val="1100"/>
              <a:buChar char="○"/>
            </a:pPr>
            <a:r>
              <a:rPr lang="en" sz="1100"/>
              <a:t>Develops as a result of impaired ability to reabsorb bicarbonate and chloride ions in the renal tubules, as well as from failure of the poorly perfused kidneys to excrete metabolic waste products and hydrogen ions. </a:t>
            </a:r>
            <a:endParaRPr sz="1100"/>
          </a:p>
          <a:p>
            <a:pPr indent="-323850" lvl="0" marL="457200" rtl="0" algn="l">
              <a:spcBef>
                <a:spcPts val="0"/>
              </a:spcBef>
              <a:spcAft>
                <a:spcPts val="0"/>
              </a:spcAft>
              <a:buSzPts val="1500"/>
              <a:buChar char="●"/>
            </a:pPr>
            <a:r>
              <a:rPr lang="en" sz="1500"/>
              <a:t>PU/PD:</a:t>
            </a:r>
            <a:endParaRPr sz="1500"/>
          </a:p>
          <a:p>
            <a:pPr indent="-298450" lvl="1" marL="914400" rtl="0" algn="l">
              <a:spcBef>
                <a:spcPts val="0"/>
              </a:spcBef>
              <a:spcAft>
                <a:spcPts val="0"/>
              </a:spcAft>
              <a:buSzPts val="1100"/>
              <a:buChar char="○"/>
            </a:pPr>
            <a:r>
              <a:rPr lang="en" sz="1100"/>
              <a:t>Polyuria with compensatory polydipsia may result from aldosterone deficiency due to natriuresis and resultant loss of the renal medullary concentration gradient. </a:t>
            </a:r>
            <a:endParaRPr sz="11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Google Shape;121;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Hypoadrenocorticism or Addison’s Disease</a:t>
            </a:r>
            <a:endParaRPr/>
          </a:p>
        </p:txBody>
      </p:sp>
      <p:sp>
        <p:nvSpPr>
          <p:cNvPr id="122" name="Google Shape;122;p2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Destruction of the adrenal glands</a:t>
            </a:r>
            <a:endParaRPr/>
          </a:p>
          <a:p>
            <a:pPr indent="-342900" lvl="0" marL="457200" rtl="0" algn="l">
              <a:spcBef>
                <a:spcPts val="0"/>
              </a:spcBef>
              <a:spcAft>
                <a:spcPts val="0"/>
              </a:spcAft>
              <a:buSzPts val="1800"/>
              <a:buChar char="●"/>
            </a:pPr>
            <a:r>
              <a:rPr lang="en"/>
              <a:t>Primary Hypoadrenocorticism: </a:t>
            </a:r>
            <a:endParaRPr/>
          </a:p>
          <a:p>
            <a:pPr indent="-317500" lvl="1" marL="914400" rtl="0" algn="l">
              <a:spcBef>
                <a:spcPts val="0"/>
              </a:spcBef>
              <a:spcAft>
                <a:spcPts val="0"/>
              </a:spcAft>
              <a:buSzPts val="1400"/>
              <a:buChar char="○"/>
            </a:pPr>
            <a:r>
              <a:rPr lang="en"/>
              <a:t>B</a:t>
            </a:r>
            <a:r>
              <a:rPr lang="en"/>
              <a:t>ilateral adrenal gland destruction </a:t>
            </a:r>
            <a:endParaRPr/>
          </a:p>
          <a:p>
            <a:pPr indent="-317500" lvl="1" marL="914400" rtl="0" algn="l">
              <a:spcBef>
                <a:spcPts val="0"/>
              </a:spcBef>
              <a:spcAft>
                <a:spcPts val="0"/>
              </a:spcAft>
              <a:buSzPts val="1400"/>
              <a:buChar char="○"/>
            </a:pPr>
            <a:r>
              <a:rPr lang="en"/>
              <a:t>Accounts for more than 95% of cases in dogs</a:t>
            </a:r>
            <a:endParaRPr/>
          </a:p>
          <a:p>
            <a:pPr indent="-317500" lvl="1" marL="914400" rtl="0" algn="l">
              <a:spcBef>
                <a:spcPts val="0"/>
              </a:spcBef>
              <a:spcAft>
                <a:spcPts val="0"/>
              </a:spcAft>
              <a:buSzPts val="1400"/>
              <a:buChar char="○"/>
            </a:pPr>
            <a:r>
              <a:rPr lang="en"/>
              <a:t>Must lose &gt;90% function of both glands before clinical signs occur</a:t>
            </a:r>
            <a:endParaRPr/>
          </a:p>
          <a:p>
            <a:pPr indent="-317500" lvl="2" marL="1371600" rtl="0" algn="l">
              <a:spcBef>
                <a:spcPts val="0"/>
              </a:spcBef>
              <a:spcAft>
                <a:spcPts val="0"/>
              </a:spcAft>
              <a:buSzPts val="1400"/>
              <a:buChar char="■"/>
            </a:pPr>
            <a:r>
              <a:rPr lang="en"/>
              <a:t>Dogs that present with clinical signs have bilateral disease</a:t>
            </a:r>
            <a:endParaRPr/>
          </a:p>
          <a:p>
            <a:pPr indent="-342900" lvl="0" marL="457200" rtl="0" algn="l">
              <a:spcBef>
                <a:spcPts val="0"/>
              </a:spcBef>
              <a:spcAft>
                <a:spcPts val="0"/>
              </a:spcAft>
              <a:buSzPts val="1800"/>
              <a:buChar char="●"/>
            </a:pPr>
            <a:r>
              <a:rPr lang="en"/>
              <a:t>Secondary Hypoadrenocorticism:</a:t>
            </a:r>
            <a:endParaRPr/>
          </a:p>
          <a:p>
            <a:pPr indent="-317500" lvl="1" marL="914400" marR="0" rtl="0" algn="l">
              <a:lnSpc>
                <a:spcPct val="115000"/>
              </a:lnSpc>
              <a:spcBef>
                <a:spcPts val="0"/>
              </a:spcBef>
              <a:spcAft>
                <a:spcPts val="0"/>
              </a:spcAft>
              <a:buSzPts val="1400"/>
              <a:buChar char="○"/>
            </a:pPr>
            <a:r>
              <a:rPr lang="en"/>
              <a:t>Primary reduction in ACTH release from the pituitary gland</a:t>
            </a:r>
            <a:endParaRPr/>
          </a:p>
          <a:p>
            <a:pPr indent="-317500" lvl="1" marL="914400" marR="0" rtl="0" algn="l">
              <a:lnSpc>
                <a:spcPct val="115000"/>
              </a:lnSpc>
              <a:spcBef>
                <a:spcPts val="0"/>
              </a:spcBef>
              <a:spcAft>
                <a:spcPts val="0"/>
              </a:spcAft>
              <a:buSzPts val="1400"/>
              <a:buChar char="○"/>
            </a:pPr>
            <a:r>
              <a:rPr lang="en"/>
              <a:t>Much less common</a:t>
            </a:r>
            <a:endParaRPr/>
          </a:p>
          <a:p>
            <a:pPr indent="-317500" lvl="1" marL="914400" marR="0" rtl="0" algn="l">
              <a:lnSpc>
                <a:spcPct val="115000"/>
              </a:lnSpc>
              <a:spcBef>
                <a:spcPts val="0"/>
              </a:spcBef>
              <a:spcAft>
                <a:spcPts val="0"/>
              </a:spcAft>
              <a:buSzPts val="1400"/>
              <a:buChar char="○"/>
            </a:pPr>
            <a:r>
              <a:rPr lang="en"/>
              <a:t>This decrease in ACTH causes atrophy of the cortices leading to decreased cortisol but spares the zona glomerulosa and its mineralocorticoid synthesis/release</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sp>
        <p:nvSpPr>
          <p:cNvPr id="127" name="Google Shape;127;p25"/>
          <p:cNvSpPr txBox="1"/>
          <p:nvPr>
            <p:ph type="title"/>
          </p:nvPr>
        </p:nvSpPr>
        <p:spPr>
          <a:xfrm>
            <a:off x="92350" y="1599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Hypoadrenocorticism or Addison’s Disease</a:t>
            </a:r>
            <a:endParaRPr/>
          </a:p>
        </p:txBody>
      </p:sp>
      <p:sp>
        <p:nvSpPr>
          <p:cNvPr id="128" name="Google Shape;128;p25"/>
          <p:cNvSpPr txBox="1"/>
          <p:nvPr>
            <p:ph idx="1" type="body"/>
          </p:nvPr>
        </p:nvSpPr>
        <p:spPr>
          <a:xfrm>
            <a:off x="0" y="637025"/>
            <a:ext cx="8982000" cy="4353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Destruction is</a:t>
            </a:r>
            <a:r>
              <a:rPr lang="en"/>
              <a:t> believed to be gradual</a:t>
            </a:r>
            <a:endParaRPr/>
          </a:p>
          <a:p>
            <a:pPr indent="-317500" lvl="1" marL="914400" rtl="0" algn="l">
              <a:spcBef>
                <a:spcPts val="0"/>
              </a:spcBef>
              <a:spcAft>
                <a:spcPts val="0"/>
              </a:spcAft>
              <a:buSzPts val="1400"/>
              <a:buChar char="○"/>
            </a:pPr>
            <a:r>
              <a:rPr lang="en"/>
              <a:t>When there are still glucocorticoid and mineralocorticoid reserves, symptoms may only manifest in times of stress (waxing and waning history)</a:t>
            </a:r>
            <a:endParaRPr/>
          </a:p>
          <a:p>
            <a:pPr indent="-317500" lvl="1" marL="914400" rtl="0" algn="l">
              <a:spcBef>
                <a:spcPts val="0"/>
              </a:spcBef>
              <a:spcAft>
                <a:spcPts val="0"/>
              </a:spcAft>
              <a:buSzPts val="1400"/>
              <a:buChar char="○"/>
            </a:pPr>
            <a:r>
              <a:rPr lang="en"/>
              <a:t>As destruction progresses, you can have an acute metabolic crisis without any obvious inciting event</a:t>
            </a:r>
            <a:endParaRPr/>
          </a:p>
          <a:p>
            <a:pPr indent="-342900" lvl="0" marL="457200" rtl="0" algn="l">
              <a:spcBef>
                <a:spcPts val="0"/>
              </a:spcBef>
              <a:spcAft>
                <a:spcPts val="0"/>
              </a:spcAft>
              <a:buSzPts val="1800"/>
              <a:buChar char="●"/>
            </a:pPr>
            <a:r>
              <a:rPr lang="en"/>
              <a:t>Primary hypoadrenocorticism:</a:t>
            </a:r>
            <a:endParaRPr/>
          </a:p>
          <a:p>
            <a:pPr indent="-317500" lvl="1" marL="914400" rtl="0" algn="l">
              <a:spcBef>
                <a:spcPts val="0"/>
              </a:spcBef>
              <a:spcAft>
                <a:spcPts val="0"/>
              </a:spcAft>
              <a:buSzPts val="1400"/>
              <a:buChar char="○"/>
            </a:pPr>
            <a:r>
              <a:rPr lang="en"/>
              <a:t>In most cases, there is severe lymphoplasmacytic inflammation and adrenocortical atrophy of all layers of the adrenal cortex. Immune-mediated adrenalitis is the most likely etiology of the majority of spontaneous cases of canine primary addisons however it is most often not diagnosed and as such is considered idiopathic</a:t>
            </a:r>
            <a:endParaRPr/>
          </a:p>
          <a:p>
            <a:pPr indent="-317500" lvl="1" marL="914400" rtl="0" algn="l">
              <a:spcBef>
                <a:spcPts val="0"/>
              </a:spcBef>
              <a:spcAft>
                <a:spcPts val="0"/>
              </a:spcAft>
              <a:buSzPts val="1400"/>
              <a:buChar char="○"/>
            </a:pPr>
            <a:r>
              <a:rPr lang="en"/>
              <a:t>Other causes of primary hypoadrenocorticism in dogs includes granulomatous destruction (blasto, histo, cryptococcus), amyloidosis, hemorrhagic infarction, and metastatic neoplasia</a:t>
            </a:r>
            <a:endParaRPr/>
          </a:p>
          <a:p>
            <a:pPr indent="-317500" lvl="1" marL="914400" rtl="0" algn="l">
              <a:spcBef>
                <a:spcPts val="0"/>
              </a:spcBef>
              <a:spcAft>
                <a:spcPts val="0"/>
              </a:spcAft>
              <a:buSzPts val="1400"/>
              <a:buChar char="○"/>
            </a:pPr>
            <a:r>
              <a:rPr lang="en"/>
              <a:t>Iatrogenic addisons can occur with treatment of cushings</a:t>
            </a:r>
            <a:endParaRPr/>
          </a:p>
          <a:p>
            <a:pPr indent="-317500" lvl="2" marL="1371600" rtl="0" algn="l">
              <a:spcBef>
                <a:spcPts val="0"/>
              </a:spcBef>
              <a:spcAft>
                <a:spcPts val="0"/>
              </a:spcAft>
              <a:buSzPts val="1400"/>
              <a:buChar char="■"/>
            </a:pPr>
            <a:r>
              <a:rPr lang="en"/>
              <a:t>Mitotane is cytotoxic to the adrenal gland. 5% of dogs may develop permanent mineralocorticoid deficient addisons</a:t>
            </a:r>
            <a:endParaRPr/>
          </a:p>
          <a:p>
            <a:pPr indent="-317500" lvl="2" marL="1371600" rtl="0" algn="l">
              <a:spcBef>
                <a:spcPts val="0"/>
              </a:spcBef>
              <a:spcAft>
                <a:spcPts val="0"/>
              </a:spcAft>
              <a:buSzPts val="1400"/>
              <a:buChar char="■"/>
            </a:pPr>
            <a:r>
              <a:rPr lang="en"/>
              <a:t>Trilostane’s effect is usually reversible, but there is a possibility of adrenal necrosis and hemorrhage believed to be secondary to high circulating ACTH concentrations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Google Shape;133;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Hypoadrenocorticism or Addison’s Disease</a:t>
            </a:r>
            <a:endParaRPr/>
          </a:p>
        </p:txBody>
      </p:sp>
      <p:sp>
        <p:nvSpPr>
          <p:cNvPr id="134" name="Google Shape;134;p2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Measurement of decreased cortisol is demonstrative of disease</a:t>
            </a:r>
            <a:endParaRPr/>
          </a:p>
          <a:p>
            <a:pPr indent="-342900" lvl="0" marL="457200" rtl="0" algn="l">
              <a:spcBef>
                <a:spcPts val="0"/>
              </a:spcBef>
              <a:spcAft>
                <a:spcPts val="0"/>
              </a:spcAft>
              <a:buSzPts val="1800"/>
              <a:buChar char="●"/>
            </a:pPr>
            <a:r>
              <a:rPr lang="en"/>
              <a:t>Concurrent low aldosterone levels are assumed if there are concurrent electrolyte disturbances (hyponatremia and hyperkalemia)</a:t>
            </a:r>
            <a:endParaRPr/>
          </a:p>
          <a:p>
            <a:pPr indent="-317500" lvl="1" marL="914400" rtl="0" algn="l">
              <a:spcBef>
                <a:spcPts val="0"/>
              </a:spcBef>
              <a:spcAft>
                <a:spcPts val="0"/>
              </a:spcAft>
              <a:buSzPts val="1400"/>
              <a:buChar char="○"/>
            </a:pPr>
            <a:r>
              <a:rPr lang="en"/>
              <a:t>30% of dogs with primary hypoadrenocorticism have normal electrolyte concentrations at the time of diagnosis (= atypical addison’s or glucocorticoid deficient hypoadrenocorticism)</a:t>
            </a:r>
            <a:endParaRPr/>
          </a:p>
          <a:p>
            <a:pPr indent="-342900" lvl="0" marL="457200" rtl="0" algn="l">
              <a:spcBef>
                <a:spcPts val="0"/>
              </a:spcBef>
              <a:spcAft>
                <a:spcPts val="0"/>
              </a:spcAft>
              <a:buSzPts val="1800"/>
              <a:buChar char="●"/>
            </a:pPr>
            <a:r>
              <a:rPr lang="en"/>
              <a:t>There are rare reports of isolated hypoaldosteronism in humans either due to inadequate secretion of renin by the kidneys (called hyporeninemic hypoaldosteronism, implying there is a</a:t>
            </a:r>
            <a:r>
              <a:rPr lang="en"/>
              <a:t>bnormal kidney function</a:t>
            </a:r>
            <a:r>
              <a:rPr lang="en"/>
              <a:t>) or mutations in the biosynthetic cascade of aldosterone synthesis (called hyperreninemic hypoaldosteronism, implying there is abnormal adrenal gland function).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 name="Shape 138"/>
        <p:cNvGrpSpPr/>
        <p:nvPr/>
      </p:nvGrpSpPr>
      <p:grpSpPr>
        <a:xfrm>
          <a:off x="0" y="0"/>
          <a:ext cx="0" cy="0"/>
          <a:chOff x="0" y="0"/>
          <a:chExt cx="0" cy="0"/>
        </a:xfrm>
      </p:grpSpPr>
      <p:sp>
        <p:nvSpPr>
          <p:cNvPr id="139" name="Google Shape;139;p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Polyglandular Autoimmune Syndromes</a:t>
            </a:r>
            <a:endParaRPr/>
          </a:p>
        </p:txBody>
      </p:sp>
      <p:sp>
        <p:nvSpPr>
          <p:cNvPr id="140" name="Google Shape;140;p2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Types 1 and 2 in humans</a:t>
            </a:r>
            <a:endParaRPr/>
          </a:p>
          <a:p>
            <a:pPr indent="-342900" lvl="0" marL="457200" rtl="0" algn="l">
              <a:spcBef>
                <a:spcPts val="0"/>
              </a:spcBef>
              <a:spcAft>
                <a:spcPts val="0"/>
              </a:spcAft>
              <a:buSzPts val="1800"/>
              <a:buChar char="●"/>
            </a:pPr>
            <a:r>
              <a:rPr lang="en"/>
              <a:t>Type 1: adrenal insufficiency, hypoparathyroidism, and chronic mucocutaneous candidiasis. </a:t>
            </a:r>
            <a:endParaRPr/>
          </a:p>
          <a:p>
            <a:pPr indent="-342900" lvl="0" marL="457200" rtl="0" algn="l">
              <a:spcBef>
                <a:spcPts val="0"/>
              </a:spcBef>
              <a:spcAft>
                <a:spcPts val="0"/>
              </a:spcAft>
              <a:buSzPts val="1800"/>
              <a:buChar char="●"/>
            </a:pPr>
            <a:r>
              <a:rPr lang="en"/>
              <a:t>Type 2 or Schmidt syndrome: adrenal insufficiency, primary hypothyroidism, and insulin dependent diabetes mellitus</a:t>
            </a:r>
            <a:endParaRPr/>
          </a:p>
          <a:p>
            <a:pPr indent="-317500" lvl="1" marL="914400" rtl="0" algn="l">
              <a:spcBef>
                <a:spcPts val="0"/>
              </a:spcBef>
              <a:spcAft>
                <a:spcPts val="0"/>
              </a:spcAft>
              <a:buSzPts val="1400"/>
              <a:buChar char="○"/>
            </a:pPr>
            <a:r>
              <a:rPr lang="en"/>
              <a:t>Reports of dogs with primary hypoadrenocorticism and primary hypothyroidism</a:t>
            </a:r>
            <a:endParaRPr/>
          </a:p>
          <a:p>
            <a:pPr indent="-317500" lvl="1" marL="914400" rtl="0" algn="l">
              <a:spcBef>
                <a:spcPts val="0"/>
              </a:spcBef>
              <a:spcAft>
                <a:spcPts val="0"/>
              </a:spcAft>
              <a:buSzPts val="1400"/>
              <a:buChar char="○"/>
            </a:pPr>
            <a:r>
              <a:rPr lang="en"/>
              <a:t>Could have hypoparathyroidism and diabetes mellitus </a:t>
            </a:r>
            <a:endParaRPr/>
          </a:p>
          <a:p>
            <a:pPr indent="-342900" lvl="0" marL="457200" rtl="0" algn="l">
              <a:spcBef>
                <a:spcPts val="0"/>
              </a:spcBef>
              <a:spcAft>
                <a:spcPts val="0"/>
              </a:spcAft>
              <a:buSzPts val="1800"/>
              <a:buChar char="●"/>
            </a:pPr>
            <a:r>
              <a:rPr lang="en"/>
              <a:t>Takeaway: Consider primary hypothyroidism in an Addisonian with a poor response to treatment. </a:t>
            </a:r>
            <a:endParaRPr/>
          </a:p>
          <a:p>
            <a:pPr indent="0" lvl="0" marL="457200" rtl="0" algn="l">
              <a:spcBef>
                <a:spcPts val="1600"/>
              </a:spcBef>
              <a:spcAft>
                <a:spcPts val="160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Google Shape;145;p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Secondary hypoadrenocorticism</a:t>
            </a:r>
            <a:endParaRPr/>
          </a:p>
        </p:txBody>
      </p:sp>
      <p:sp>
        <p:nvSpPr>
          <p:cNvPr id="146" name="Google Shape;146;p2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Spontaneous: </a:t>
            </a:r>
            <a:endParaRPr/>
          </a:p>
          <a:p>
            <a:pPr indent="-317500" lvl="1" marL="914400" rtl="0" algn="l">
              <a:spcBef>
                <a:spcPts val="0"/>
              </a:spcBef>
              <a:spcAft>
                <a:spcPts val="0"/>
              </a:spcAft>
              <a:buSzPts val="1400"/>
              <a:buChar char="○"/>
            </a:pPr>
            <a:r>
              <a:rPr lang="en"/>
              <a:t>Reduced secretion of ACTH by the AP resulting in decreased synthesis and secretion of adrenal gland hormones, especially glucocorticoids. </a:t>
            </a:r>
            <a:endParaRPr/>
          </a:p>
          <a:p>
            <a:pPr indent="-317500" lvl="1" marL="914400" rtl="0" algn="l">
              <a:spcBef>
                <a:spcPts val="0"/>
              </a:spcBef>
              <a:spcAft>
                <a:spcPts val="0"/>
              </a:spcAft>
              <a:buSzPts val="1400"/>
              <a:buChar char="○"/>
            </a:pPr>
            <a:r>
              <a:rPr lang="en"/>
              <a:t>Also decreased CRH release by the hypothalamus. </a:t>
            </a:r>
            <a:endParaRPr/>
          </a:p>
          <a:p>
            <a:pPr indent="-317500" lvl="1" marL="914400" rtl="0" algn="l">
              <a:spcBef>
                <a:spcPts val="0"/>
              </a:spcBef>
              <a:spcAft>
                <a:spcPts val="0"/>
              </a:spcAft>
              <a:buSzPts val="1400"/>
              <a:buChar char="○"/>
            </a:pPr>
            <a:r>
              <a:rPr lang="en"/>
              <a:t>The most common cause of either is cancer, less so inflammation and trauma. </a:t>
            </a:r>
            <a:endParaRPr/>
          </a:p>
          <a:p>
            <a:pPr indent="-342900" lvl="0" marL="457200" rtl="0" algn="l">
              <a:spcBef>
                <a:spcPts val="0"/>
              </a:spcBef>
              <a:spcAft>
                <a:spcPts val="0"/>
              </a:spcAft>
              <a:buSzPts val="1800"/>
              <a:buChar char="●"/>
            </a:pPr>
            <a:r>
              <a:rPr lang="en"/>
              <a:t>Iatrogenic:</a:t>
            </a:r>
            <a:endParaRPr/>
          </a:p>
          <a:p>
            <a:pPr indent="-317500" lvl="1" marL="914400" rtl="0" algn="l">
              <a:spcBef>
                <a:spcPts val="0"/>
              </a:spcBef>
              <a:spcAft>
                <a:spcPts val="0"/>
              </a:spcAft>
              <a:buSzPts val="1400"/>
              <a:buChar char="○"/>
            </a:pPr>
            <a:r>
              <a:rPr lang="en"/>
              <a:t>Hypophysectomy for the treatment of pituitary dependent cushings results in permanent secondary addisons. </a:t>
            </a:r>
            <a:endParaRPr/>
          </a:p>
          <a:p>
            <a:pPr indent="-317500" lvl="1" marL="914400" rtl="0" algn="l">
              <a:spcBef>
                <a:spcPts val="0"/>
              </a:spcBef>
              <a:spcAft>
                <a:spcPts val="0"/>
              </a:spcAft>
              <a:buSzPts val="1400"/>
              <a:buChar char="○"/>
            </a:pPr>
            <a:r>
              <a:rPr lang="en"/>
              <a:t>Most commonly, iatrogenic adrenal insufficiency is secondary to the abrupt withdrawal of exogenous steroid administration</a:t>
            </a:r>
            <a:endParaRPr/>
          </a:p>
          <a:p>
            <a:pPr indent="-317500" lvl="1" marL="914400" rtl="0" algn="l">
              <a:spcBef>
                <a:spcPts val="0"/>
              </a:spcBef>
              <a:spcAft>
                <a:spcPts val="0"/>
              </a:spcAft>
              <a:buSzPts val="1400"/>
              <a:buChar char="○"/>
            </a:pPr>
            <a:r>
              <a:rPr lang="en"/>
              <a:t>Ketoconazole via dose-dependent mechanism (repeated high doses)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p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Hypoadrenocorticism or Addison’s Disease</a:t>
            </a:r>
            <a:endParaRPr/>
          </a:p>
        </p:txBody>
      </p:sp>
      <p:sp>
        <p:nvSpPr>
          <p:cNvPr id="152" name="Google Shape;152;p2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Signalment:</a:t>
            </a:r>
            <a:endParaRPr b="1"/>
          </a:p>
          <a:p>
            <a:pPr indent="-342900" lvl="0" marL="457200" rtl="0" algn="l">
              <a:spcBef>
                <a:spcPts val="1600"/>
              </a:spcBef>
              <a:spcAft>
                <a:spcPts val="0"/>
              </a:spcAft>
              <a:buSzPts val="1800"/>
              <a:buChar char="●"/>
            </a:pPr>
            <a:r>
              <a:rPr lang="en"/>
              <a:t>Young to middle-aged (avg. 4 mo. to 14 yrs, most commonly about 4 yr old)</a:t>
            </a:r>
            <a:endParaRPr/>
          </a:p>
          <a:p>
            <a:pPr indent="-342900" lvl="0" marL="457200" rtl="0" algn="l">
              <a:spcBef>
                <a:spcPts val="0"/>
              </a:spcBef>
              <a:spcAft>
                <a:spcPts val="0"/>
              </a:spcAft>
              <a:buSzPts val="1800"/>
              <a:buChar char="●"/>
            </a:pPr>
            <a:r>
              <a:rPr lang="en"/>
              <a:t>More commonly female</a:t>
            </a:r>
            <a:endParaRPr/>
          </a:p>
          <a:p>
            <a:pPr indent="-342900" lvl="0" marL="457200" rtl="0" algn="l">
              <a:spcBef>
                <a:spcPts val="0"/>
              </a:spcBef>
              <a:spcAft>
                <a:spcPts val="0"/>
              </a:spcAft>
              <a:buSzPts val="1800"/>
              <a:buChar char="●"/>
            </a:pPr>
            <a:r>
              <a:rPr lang="en"/>
              <a:t>Familial Tendencies (usually autosomal recessive)</a:t>
            </a:r>
            <a:endParaRPr/>
          </a:p>
          <a:p>
            <a:pPr indent="-317500" lvl="1" marL="914400" rtl="0" algn="l">
              <a:spcBef>
                <a:spcPts val="0"/>
              </a:spcBef>
              <a:spcAft>
                <a:spcPts val="0"/>
              </a:spcAft>
              <a:buSzPts val="1400"/>
              <a:buChar char="○"/>
            </a:pPr>
            <a:r>
              <a:rPr lang="en"/>
              <a:t>Standard Poodles (Esp black &amp; female)</a:t>
            </a:r>
            <a:endParaRPr/>
          </a:p>
          <a:p>
            <a:pPr indent="-317500" lvl="1" marL="914400" rtl="0" algn="l">
              <a:spcBef>
                <a:spcPts val="0"/>
              </a:spcBef>
              <a:spcAft>
                <a:spcPts val="0"/>
              </a:spcAft>
              <a:buSzPts val="1400"/>
              <a:buChar char="○"/>
            </a:pPr>
            <a:r>
              <a:rPr lang="en"/>
              <a:t>NSDTR</a:t>
            </a:r>
            <a:endParaRPr/>
          </a:p>
          <a:p>
            <a:pPr indent="-317500" lvl="1" marL="914400" rtl="0" algn="l">
              <a:spcBef>
                <a:spcPts val="0"/>
              </a:spcBef>
              <a:spcAft>
                <a:spcPts val="0"/>
              </a:spcAft>
              <a:buSzPts val="1400"/>
              <a:buChar char="○"/>
            </a:pPr>
            <a:r>
              <a:rPr lang="en"/>
              <a:t>Portuguese Water Dogs</a:t>
            </a:r>
            <a:endParaRPr/>
          </a:p>
          <a:p>
            <a:pPr indent="-317500" lvl="1" marL="914400" rtl="0" algn="l">
              <a:spcBef>
                <a:spcPts val="0"/>
              </a:spcBef>
              <a:spcAft>
                <a:spcPts val="0"/>
              </a:spcAft>
              <a:buSzPts val="1400"/>
              <a:buChar char="○"/>
            </a:pPr>
            <a:r>
              <a:rPr lang="en"/>
              <a:t>Bearded Collie</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sp>
        <p:nvSpPr>
          <p:cNvPr id="157" name="Google Shape;157;p30"/>
          <p:cNvSpPr txBox="1"/>
          <p:nvPr>
            <p:ph type="title"/>
          </p:nvPr>
        </p:nvSpPr>
        <p:spPr>
          <a:xfrm>
            <a:off x="92375" y="1927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Hypoadrenocorticism or Addison’s Disease</a:t>
            </a:r>
            <a:endParaRPr/>
          </a:p>
        </p:txBody>
      </p:sp>
      <p:sp>
        <p:nvSpPr>
          <p:cNvPr id="158" name="Google Shape;158;p30"/>
          <p:cNvSpPr txBox="1"/>
          <p:nvPr>
            <p:ph idx="1" type="body"/>
          </p:nvPr>
        </p:nvSpPr>
        <p:spPr>
          <a:xfrm>
            <a:off x="92375" y="765475"/>
            <a:ext cx="8739900" cy="380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History &amp; Clinical Signs:</a:t>
            </a:r>
            <a:endParaRPr b="1"/>
          </a:p>
          <a:p>
            <a:pPr indent="-342900" lvl="0" marL="457200" rtl="0" algn="l">
              <a:spcBef>
                <a:spcPts val="1600"/>
              </a:spcBef>
              <a:spcAft>
                <a:spcPts val="0"/>
              </a:spcAft>
              <a:buSzPts val="1800"/>
              <a:buChar char="●"/>
            </a:pPr>
            <a:r>
              <a:rPr lang="en"/>
              <a:t>Acute or gradual</a:t>
            </a:r>
            <a:endParaRPr/>
          </a:p>
          <a:p>
            <a:pPr indent="-342900" lvl="0" marL="457200" rtl="0" algn="l">
              <a:spcBef>
                <a:spcPts val="0"/>
              </a:spcBef>
              <a:spcAft>
                <a:spcPts val="0"/>
              </a:spcAft>
              <a:buSzPts val="1800"/>
              <a:buChar char="●"/>
            </a:pPr>
            <a:r>
              <a:rPr lang="en"/>
              <a:t>Commonly wax and wane</a:t>
            </a:r>
            <a:endParaRPr/>
          </a:p>
          <a:p>
            <a:pPr indent="-342900" lvl="0" marL="457200" rtl="0" algn="l">
              <a:spcBef>
                <a:spcPts val="0"/>
              </a:spcBef>
              <a:spcAft>
                <a:spcPts val="0"/>
              </a:spcAft>
              <a:buSzPts val="1800"/>
              <a:buChar char="●"/>
            </a:pPr>
            <a:r>
              <a:rPr lang="en"/>
              <a:t>Can be triggered by a stressful event</a:t>
            </a:r>
            <a:endParaRPr/>
          </a:p>
          <a:p>
            <a:pPr indent="-342900" lvl="0" marL="457200" rtl="0" algn="l">
              <a:spcBef>
                <a:spcPts val="0"/>
              </a:spcBef>
              <a:spcAft>
                <a:spcPts val="0"/>
              </a:spcAft>
              <a:buSzPts val="1800"/>
              <a:buChar char="●"/>
            </a:pPr>
            <a:r>
              <a:rPr lang="en"/>
              <a:t>Anorexia, vomiting, lethargy/depression, weakness, weight loss, diarrhea, and shaking/shivering are common </a:t>
            </a:r>
            <a:endParaRPr/>
          </a:p>
          <a:p>
            <a:pPr indent="-342900" lvl="0" marL="457200" rtl="0" algn="l">
              <a:spcBef>
                <a:spcPts val="0"/>
              </a:spcBef>
              <a:spcAft>
                <a:spcPts val="0"/>
              </a:spcAft>
              <a:buSzPts val="1800"/>
              <a:buChar char="●"/>
            </a:pPr>
            <a:r>
              <a:rPr lang="en"/>
              <a:t>Other signs include PU/PD and abdominal pain</a:t>
            </a:r>
            <a:endParaRPr/>
          </a:p>
          <a:p>
            <a:pPr indent="-342900" lvl="0" marL="457200" rtl="0" algn="l">
              <a:spcBef>
                <a:spcPts val="0"/>
              </a:spcBef>
              <a:spcAft>
                <a:spcPts val="0"/>
              </a:spcAft>
              <a:buSzPts val="1800"/>
              <a:buChar char="●"/>
            </a:pPr>
            <a:r>
              <a:rPr lang="en"/>
              <a:t>Episodic illness or GI signs like lethargy, vomiting, diarrhea, and/or dehydration that improve with supportive care should alert you of potential addisons, especially if recurrent</a:t>
            </a:r>
            <a:endParaRPr/>
          </a:p>
          <a:p>
            <a:pPr indent="-342900" lvl="0" marL="457200" rtl="0" algn="l">
              <a:spcBef>
                <a:spcPts val="0"/>
              </a:spcBef>
              <a:spcAft>
                <a:spcPts val="0"/>
              </a:spcAft>
              <a:buSzPts val="1800"/>
              <a:buChar char="●"/>
            </a:pPr>
            <a:r>
              <a:rPr lang="en"/>
              <a:t>Less commonly, seizures due to hypoglycemia, episodic muscle cramping, and GI hemorrhage.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sp>
        <p:nvSpPr>
          <p:cNvPr id="163" name="Google Shape;163;p3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Hypoadrenocorticism or Addison’s Disease</a:t>
            </a:r>
            <a:endParaRPr/>
          </a:p>
        </p:txBody>
      </p:sp>
      <p:sp>
        <p:nvSpPr>
          <p:cNvPr id="164" name="Google Shape;164;p3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Physical exam:</a:t>
            </a:r>
            <a:endParaRPr b="1"/>
          </a:p>
          <a:p>
            <a:pPr indent="-342900" lvl="0" marL="457200" rtl="0" algn="l">
              <a:spcBef>
                <a:spcPts val="1600"/>
              </a:spcBef>
              <a:spcAft>
                <a:spcPts val="0"/>
              </a:spcAft>
              <a:buSzPts val="1800"/>
              <a:buChar char="●"/>
            </a:pPr>
            <a:r>
              <a:rPr lang="en"/>
              <a:t>Poor body condition, lethargy, weakness, severe dehydration, abdominal pain, bradycardia, weak pulses, hypothermia, hypotension, decreased CRT, and other signs of hypovolemic shock. </a:t>
            </a:r>
            <a:endParaRPr/>
          </a:p>
          <a:p>
            <a:pPr indent="-342900" lvl="0" marL="457200" rtl="0" algn="l">
              <a:spcBef>
                <a:spcPts val="0"/>
              </a:spcBef>
              <a:spcAft>
                <a:spcPts val="0"/>
              </a:spcAft>
              <a:buSzPts val="1800"/>
              <a:buChar char="●"/>
            </a:pPr>
            <a:r>
              <a:rPr lang="en"/>
              <a:t>**Presence of bradycardia in a dog with other evidence of hypovolemic shock should raise a red flag**</a:t>
            </a:r>
            <a:endParaRPr/>
          </a:p>
          <a:p>
            <a:pPr indent="-342900" lvl="0" marL="457200" rtl="0" algn="l">
              <a:spcBef>
                <a:spcPts val="0"/>
              </a:spcBef>
              <a:spcAft>
                <a:spcPts val="0"/>
              </a:spcAft>
              <a:buSzPts val="1800"/>
              <a:buChar char="●"/>
            </a:pPr>
            <a:r>
              <a:rPr lang="en"/>
              <a:t>Melena and hematochezia can occur and other clinical signs of anemia (pale mm, weakness, and collapse) </a:t>
            </a:r>
            <a:endParaRPr/>
          </a:p>
          <a:p>
            <a:pPr indent="-342900" lvl="0" marL="457200" rtl="0" algn="l">
              <a:spcBef>
                <a:spcPts val="0"/>
              </a:spcBef>
              <a:spcAft>
                <a:spcPts val="0"/>
              </a:spcAft>
              <a:buSzPts val="1800"/>
              <a:buChar char="●"/>
            </a:pPr>
            <a:r>
              <a:rPr lang="en"/>
              <a:t>May be normal if just mild glucocorticoid deficiency</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Google Shape;60;p14"/>
          <p:cNvSpPr txBox="1"/>
          <p:nvPr>
            <p:ph idx="1" type="subTitle"/>
          </p:nvPr>
        </p:nvSpPr>
        <p:spPr>
          <a:xfrm>
            <a:off x="249150" y="1316000"/>
            <a:ext cx="8645700" cy="1981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Background</a:t>
            </a:r>
            <a:endParaRPr/>
          </a:p>
          <a:p>
            <a:pPr indent="0" lvl="0" marL="0" rtl="0" algn="l">
              <a:spcBef>
                <a:spcPts val="0"/>
              </a:spcBef>
              <a:spcAft>
                <a:spcPts val="0"/>
              </a:spcAft>
              <a:buNone/>
            </a:pPr>
            <a:r>
              <a:rPr lang="en"/>
              <a:t>Hypoadrenocorticism</a:t>
            </a:r>
            <a:endParaRPr/>
          </a:p>
          <a:p>
            <a:pPr indent="0" lvl="0" marL="0" rtl="0" algn="l">
              <a:spcBef>
                <a:spcPts val="0"/>
              </a:spcBef>
              <a:spcAft>
                <a:spcPts val="0"/>
              </a:spcAft>
              <a:buNone/>
            </a:pPr>
            <a:r>
              <a:rPr lang="en"/>
              <a:t>Hyperadrenocorticism</a:t>
            </a:r>
            <a:endParaRPr/>
          </a:p>
          <a:p>
            <a:pPr indent="0" lvl="0" marL="0" rtl="0" algn="l">
              <a:spcBef>
                <a:spcPts val="0"/>
              </a:spcBef>
              <a:spcAft>
                <a:spcPts val="0"/>
              </a:spcAft>
              <a:buNone/>
            </a:pPr>
            <a:r>
              <a:rPr lang="en"/>
              <a:t>Pheochromocytoma</a:t>
            </a:r>
            <a:endParaRPr/>
          </a:p>
          <a:p>
            <a:pPr indent="0" lvl="0" marL="0" rtl="0" algn="l">
              <a:spcBef>
                <a:spcPts val="0"/>
              </a:spcBef>
              <a:spcAft>
                <a:spcPts val="0"/>
              </a:spcAft>
              <a:buNone/>
            </a:pPr>
            <a:r>
              <a:rPr lang="en"/>
              <a:t>Miscellaneous</a:t>
            </a:r>
            <a:endParaRPr/>
          </a:p>
        </p:txBody>
      </p:sp>
      <p:pic>
        <p:nvPicPr>
          <p:cNvPr id="61" name="Google Shape;61;p14"/>
          <p:cNvPicPr preferRelativeResize="0"/>
          <p:nvPr/>
        </p:nvPicPr>
        <p:blipFill>
          <a:blip r:embed="rId3">
            <a:alphaModFix/>
          </a:blip>
          <a:stretch>
            <a:fillRect/>
          </a:stretch>
        </p:blipFill>
        <p:spPr>
          <a:xfrm>
            <a:off x="4814500" y="132475"/>
            <a:ext cx="3783600" cy="4578151"/>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8" name="Shape 168"/>
        <p:cNvGrpSpPr/>
        <p:nvPr/>
      </p:nvGrpSpPr>
      <p:grpSpPr>
        <a:xfrm>
          <a:off x="0" y="0"/>
          <a:ext cx="0" cy="0"/>
          <a:chOff x="0" y="0"/>
          <a:chExt cx="0" cy="0"/>
        </a:xfrm>
      </p:grpSpPr>
      <p:sp>
        <p:nvSpPr>
          <p:cNvPr id="169" name="Google Shape;169;p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Hypoadrenocorticism or Addison’s Disease</a:t>
            </a:r>
            <a:endParaRPr/>
          </a:p>
        </p:txBody>
      </p:sp>
      <p:sp>
        <p:nvSpPr>
          <p:cNvPr id="170" name="Google Shape;170;p3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Clinical pathology:</a:t>
            </a:r>
            <a:endParaRPr b="1"/>
          </a:p>
          <a:p>
            <a:pPr indent="-342900" lvl="0" marL="457200" rtl="0" algn="l">
              <a:spcBef>
                <a:spcPts val="1600"/>
              </a:spcBef>
              <a:spcAft>
                <a:spcPts val="0"/>
              </a:spcAft>
              <a:buSzPts val="1800"/>
              <a:buChar char="●"/>
            </a:pPr>
            <a:r>
              <a:rPr lang="en"/>
              <a:t>Hyponatremia (81%) &amp; Hyperkalemia (96%)</a:t>
            </a:r>
            <a:endParaRPr/>
          </a:p>
          <a:p>
            <a:pPr indent="-342900" lvl="1" marL="914400" rtl="0" algn="l">
              <a:spcBef>
                <a:spcPts val="0"/>
              </a:spcBef>
              <a:spcAft>
                <a:spcPts val="0"/>
              </a:spcAft>
              <a:buSzPts val="1800"/>
              <a:buChar char="○"/>
            </a:pPr>
            <a:r>
              <a:rPr lang="en" sz="1800"/>
              <a:t>Na:K &lt;24:1 was 100% specific for addisons in one study but &lt;24% in another study so just remember there are many diseases that can cause this:</a:t>
            </a:r>
            <a:endParaRPr sz="1800"/>
          </a:p>
          <a:p>
            <a:pPr indent="-342900" lvl="2" marL="1371600" rtl="0" algn="l">
              <a:spcBef>
                <a:spcPts val="0"/>
              </a:spcBef>
              <a:spcAft>
                <a:spcPts val="0"/>
              </a:spcAft>
              <a:buSzPts val="1800"/>
              <a:buChar char="■"/>
            </a:pPr>
            <a:r>
              <a:rPr lang="en" sz="1800"/>
              <a:t>Renal and urinary tract disease</a:t>
            </a:r>
            <a:endParaRPr sz="1800"/>
          </a:p>
          <a:p>
            <a:pPr indent="-342900" lvl="2" marL="1371600" rtl="0" algn="l">
              <a:spcBef>
                <a:spcPts val="0"/>
              </a:spcBef>
              <a:spcAft>
                <a:spcPts val="0"/>
              </a:spcAft>
              <a:buSzPts val="1800"/>
              <a:buChar char="■"/>
            </a:pPr>
            <a:r>
              <a:rPr lang="en" sz="1800"/>
              <a:t>GI disease</a:t>
            </a:r>
            <a:endParaRPr sz="1800"/>
          </a:p>
          <a:p>
            <a:pPr indent="-342900" lvl="2" marL="1371600" rtl="0" algn="l">
              <a:spcBef>
                <a:spcPts val="0"/>
              </a:spcBef>
              <a:spcAft>
                <a:spcPts val="0"/>
              </a:spcAft>
              <a:buSzPts val="1800"/>
              <a:buChar char="■"/>
            </a:pPr>
            <a:r>
              <a:rPr lang="en" sz="1800"/>
              <a:t>cardiorespiratory disease</a:t>
            </a:r>
            <a:endParaRPr sz="1800"/>
          </a:p>
          <a:p>
            <a:pPr indent="-342900" lvl="2" marL="1371600" rtl="0" algn="l">
              <a:spcBef>
                <a:spcPts val="0"/>
              </a:spcBef>
              <a:spcAft>
                <a:spcPts val="0"/>
              </a:spcAft>
              <a:buSzPts val="1800"/>
              <a:buChar char="■"/>
            </a:pPr>
            <a:r>
              <a:rPr lang="en" sz="1800"/>
              <a:t>Sample contamination with potassium EDTA</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 name="Shape 174"/>
        <p:cNvGrpSpPr/>
        <p:nvPr/>
      </p:nvGrpSpPr>
      <p:grpSpPr>
        <a:xfrm>
          <a:off x="0" y="0"/>
          <a:ext cx="0" cy="0"/>
          <a:chOff x="0" y="0"/>
          <a:chExt cx="0" cy="0"/>
        </a:xfrm>
      </p:grpSpPr>
      <p:sp>
        <p:nvSpPr>
          <p:cNvPr id="175" name="Google Shape;175;p33"/>
          <p:cNvSpPr txBox="1"/>
          <p:nvPr>
            <p:ph type="title"/>
          </p:nvPr>
        </p:nvSpPr>
        <p:spPr>
          <a:xfrm>
            <a:off x="180100" y="2037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Hypoadrenocorticism or Addison’s Disease</a:t>
            </a:r>
            <a:endParaRPr/>
          </a:p>
          <a:p>
            <a:pPr indent="0" lvl="0" marL="0" rtl="0" algn="l">
              <a:spcBef>
                <a:spcPts val="0"/>
              </a:spcBef>
              <a:spcAft>
                <a:spcPts val="0"/>
              </a:spcAft>
              <a:buNone/>
            </a:pPr>
            <a:r>
              <a:t/>
            </a:r>
            <a:endParaRPr/>
          </a:p>
        </p:txBody>
      </p:sp>
      <p:sp>
        <p:nvSpPr>
          <p:cNvPr id="176" name="Google Shape;176;p33"/>
          <p:cNvSpPr txBox="1"/>
          <p:nvPr>
            <p:ph idx="1" type="body"/>
          </p:nvPr>
        </p:nvSpPr>
        <p:spPr>
          <a:xfrm>
            <a:off x="307075" y="1184425"/>
            <a:ext cx="8773500" cy="39591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a:t>Clinical pathology:</a:t>
            </a:r>
            <a:endParaRPr/>
          </a:p>
          <a:p>
            <a:pPr indent="-342900" lvl="0" marL="457200" rtl="0" algn="l">
              <a:spcBef>
                <a:spcPts val="1000"/>
              </a:spcBef>
              <a:spcAft>
                <a:spcPts val="0"/>
              </a:spcAft>
              <a:buSzPts val="1800"/>
              <a:buChar char="●"/>
            </a:pPr>
            <a:r>
              <a:rPr lang="en"/>
              <a:t>Hypochloremia</a:t>
            </a:r>
            <a:endParaRPr/>
          </a:p>
          <a:p>
            <a:pPr indent="-342900" lvl="0" marL="457200" rtl="0" algn="l">
              <a:spcBef>
                <a:spcPts val="0"/>
              </a:spcBef>
              <a:spcAft>
                <a:spcPts val="0"/>
              </a:spcAft>
              <a:buSzPts val="1800"/>
              <a:buChar char="●"/>
            </a:pPr>
            <a:r>
              <a:rPr lang="en"/>
              <a:t>Hyperphosphatemia</a:t>
            </a:r>
            <a:endParaRPr/>
          </a:p>
          <a:p>
            <a:pPr indent="-342900" lvl="0" marL="457200" rtl="0" algn="l">
              <a:spcBef>
                <a:spcPts val="0"/>
              </a:spcBef>
              <a:spcAft>
                <a:spcPts val="0"/>
              </a:spcAft>
              <a:buSzPts val="1800"/>
              <a:buChar char="●"/>
            </a:pPr>
            <a:r>
              <a:rPr lang="en"/>
              <a:t>Hypercalcemia: </a:t>
            </a:r>
            <a:r>
              <a:rPr lang="en" sz="1400"/>
              <a:t>secondary to volume contraction, decreased GFR, increased intestinal absorption, and decreased urinary excretion. </a:t>
            </a:r>
            <a:endParaRPr sz="1400"/>
          </a:p>
          <a:p>
            <a:pPr indent="-342900" lvl="0" marL="457200" rtl="0" algn="l">
              <a:spcBef>
                <a:spcPts val="0"/>
              </a:spcBef>
              <a:spcAft>
                <a:spcPts val="0"/>
              </a:spcAft>
              <a:buSzPts val="1800"/>
              <a:buChar char="●"/>
            </a:pPr>
            <a:r>
              <a:rPr lang="en"/>
              <a:t>Hypocholesterolemia: </a:t>
            </a:r>
            <a:r>
              <a:rPr lang="en" sz="1400"/>
              <a:t>result of either decreased fat absorption or concurrent hepatopathy. Glucocorticoids are thought to be important for fat absorption.</a:t>
            </a:r>
            <a:r>
              <a:rPr lang="en"/>
              <a:t> </a:t>
            </a:r>
            <a:endParaRPr/>
          </a:p>
          <a:p>
            <a:pPr indent="-342900" lvl="0" marL="457200" rtl="0" algn="l">
              <a:spcBef>
                <a:spcPts val="0"/>
              </a:spcBef>
              <a:spcAft>
                <a:spcPts val="0"/>
              </a:spcAft>
              <a:buSzPts val="1800"/>
              <a:buChar char="●"/>
            </a:pPr>
            <a:r>
              <a:rPr lang="en"/>
              <a:t>Azotemia: </a:t>
            </a:r>
            <a:r>
              <a:rPr lang="en" sz="1400"/>
              <a:t>hypovolemia, hypotension, &amp; decreased renal perfusion. </a:t>
            </a:r>
            <a:endParaRPr sz="1400"/>
          </a:p>
          <a:p>
            <a:pPr indent="-317500" lvl="1" marL="914400" rtl="0" algn="l">
              <a:spcBef>
                <a:spcPts val="0"/>
              </a:spcBef>
              <a:spcAft>
                <a:spcPts val="0"/>
              </a:spcAft>
              <a:buSzPts val="1400"/>
              <a:buChar char="○"/>
            </a:pPr>
            <a:r>
              <a:rPr lang="en"/>
              <a:t>Usually BUN &gt; creatinine. Hemorrhage in the GI tract serves as substrate for the production of ammonia, which is then absorbed into the portal circulation and converted to urea (BUN) by the liver.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 name="Shape 180"/>
        <p:cNvGrpSpPr/>
        <p:nvPr/>
      </p:nvGrpSpPr>
      <p:grpSpPr>
        <a:xfrm>
          <a:off x="0" y="0"/>
          <a:ext cx="0" cy="0"/>
          <a:chOff x="0" y="0"/>
          <a:chExt cx="0" cy="0"/>
        </a:xfrm>
      </p:grpSpPr>
      <p:sp>
        <p:nvSpPr>
          <p:cNvPr id="181" name="Google Shape;181;p34"/>
          <p:cNvSpPr txBox="1"/>
          <p:nvPr>
            <p:ph type="title"/>
          </p:nvPr>
        </p:nvSpPr>
        <p:spPr>
          <a:xfrm>
            <a:off x="136225" y="1928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Hypoadrenocorticism or Addison’s Disease</a:t>
            </a:r>
            <a:endParaRPr/>
          </a:p>
        </p:txBody>
      </p:sp>
      <p:sp>
        <p:nvSpPr>
          <p:cNvPr id="182" name="Google Shape;182;p34"/>
          <p:cNvSpPr txBox="1"/>
          <p:nvPr>
            <p:ph idx="1" type="body"/>
          </p:nvPr>
        </p:nvSpPr>
        <p:spPr>
          <a:xfrm>
            <a:off x="136225" y="765500"/>
            <a:ext cx="8845800" cy="42354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a:t>Clinical pathology:</a:t>
            </a:r>
            <a:endParaRPr/>
          </a:p>
          <a:p>
            <a:pPr indent="-342900" lvl="0" marL="457200" rtl="0" algn="l">
              <a:spcBef>
                <a:spcPts val="1000"/>
              </a:spcBef>
              <a:spcAft>
                <a:spcPts val="0"/>
              </a:spcAft>
              <a:buSzPts val="1800"/>
              <a:buChar char="●"/>
            </a:pPr>
            <a:r>
              <a:rPr lang="en"/>
              <a:t>Hypoalbuminemia: </a:t>
            </a:r>
            <a:r>
              <a:rPr lang="en" sz="1400"/>
              <a:t>anorexia, GI blood loss due to mucosal ulceration, decreased synthesis due to hepatopathy, and PLE. </a:t>
            </a:r>
            <a:endParaRPr sz="1400"/>
          </a:p>
          <a:p>
            <a:pPr indent="-317500" lvl="1" marL="914400" rtl="0" algn="l">
              <a:spcBef>
                <a:spcPts val="0"/>
              </a:spcBef>
              <a:spcAft>
                <a:spcPts val="0"/>
              </a:spcAft>
              <a:buSzPts val="1400"/>
              <a:buChar char="○"/>
            </a:pPr>
            <a:r>
              <a:rPr lang="en"/>
              <a:t>Glucocorticoids have been reported to influence digestion and intestinal absorption of nutrients, especially amino acids. </a:t>
            </a:r>
            <a:endParaRPr/>
          </a:p>
          <a:p>
            <a:pPr indent="-317500" lvl="1" marL="914400" rtl="0" algn="l">
              <a:spcBef>
                <a:spcPts val="0"/>
              </a:spcBef>
              <a:spcAft>
                <a:spcPts val="0"/>
              </a:spcAft>
              <a:buSzPts val="1400"/>
              <a:buChar char="○"/>
            </a:pPr>
            <a:r>
              <a:rPr lang="en"/>
              <a:t>Increased vascular permeability may be cause of PLE. </a:t>
            </a:r>
            <a:endParaRPr/>
          </a:p>
          <a:p>
            <a:pPr indent="-317500" lvl="1" marL="914400" rtl="0" algn="l">
              <a:spcBef>
                <a:spcPts val="0"/>
              </a:spcBef>
              <a:spcAft>
                <a:spcPts val="0"/>
              </a:spcAft>
              <a:buSzPts val="1400"/>
              <a:buChar char="○"/>
            </a:pPr>
            <a:r>
              <a:rPr lang="en"/>
              <a:t>Can have hypocalcemia alongside.</a:t>
            </a:r>
            <a:endParaRPr/>
          </a:p>
          <a:p>
            <a:pPr indent="-342900" lvl="0" marL="457200" rtl="0" algn="l">
              <a:spcBef>
                <a:spcPts val="0"/>
              </a:spcBef>
              <a:spcAft>
                <a:spcPts val="0"/>
              </a:spcAft>
              <a:buSzPts val="1800"/>
              <a:buChar char="●"/>
            </a:pPr>
            <a:r>
              <a:rPr lang="en"/>
              <a:t>Hypoglycemia: </a:t>
            </a:r>
            <a:r>
              <a:rPr lang="en" sz="1400"/>
              <a:t>cortisol deficiency leads to decreased hepatic gluconeogenesis and increased peripheral sensitivity to insulin</a:t>
            </a:r>
            <a:endParaRPr sz="1400"/>
          </a:p>
          <a:p>
            <a:pPr indent="-317500" lvl="1" marL="914400" rtl="0" algn="l">
              <a:spcBef>
                <a:spcPts val="0"/>
              </a:spcBef>
              <a:spcAft>
                <a:spcPts val="0"/>
              </a:spcAft>
              <a:buSzPts val="1400"/>
              <a:buChar char="○"/>
            </a:pPr>
            <a:r>
              <a:rPr lang="en"/>
              <a:t>30% of dogs, can be severe enough to cause seizures</a:t>
            </a:r>
            <a:endParaRPr/>
          </a:p>
          <a:p>
            <a:pPr indent="-342900" lvl="0" marL="457200" rtl="0" algn="l">
              <a:spcBef>
                <a:spcPts val="0"/>
              </a:spcBef>
              <a:spcAft>
                <a:spcPts val="0"/>
              </a:spcAft>
              <a:buSzPts val="1800"/>
              <a:buChar char="●"/>
            </a:pPr>
            <a:r>
              <a:rPr lang="en"/>
              <a:t>Elevations in liver enzymes:</a:t>
            </a:r>
            <a:endParaRPr/>
          </a:p>
          <a:p>
            <a:pPr indent="-317500" lvl="1" marL="914400" rtl="0" algn="l">
              <a:spcBef>
                <a:spcPts val="0"/>
              </a:spcBef>
              <a:spcAft>
                <a:spcPts val="0"/>
              </a:spcAft>
              <a:buSzPts val="1400"/>
              <a:buChar char="○"/>
            </a:pPr>
            <a:r>
              <a:rPr lang="en"/>
              <a:t>30% of dogs</a:t>
            </a:r>
            <a:endParaRPr/>
          </a:p>
          <a:p>
            <a:pPr indent="-317500" lvl="1" marL="914400" rtl="0" algn="l">
              <a:spcBef>
                <a:spcPts val="0"/>
              </a:spcBef>
              <a:spcAft>
                <a:spcPts val="0"/>
              </a:spcAft>
              <a:buSzPts val="1400"/>
              <a:buChar char="○"/>
            </a:pPr>
            <a:r>
              <a:rPr lang="en"/>
              <a:t>Concurrent immune-mediated hepatitis or the liver could have been affected secondarily due to hypotension and impaired tissue perfusion. Regardless, dogs with addison’s have hepatic abnormalities that resolve with treatment for the addisons alone.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sp>
        <p:nvSpPr>
          <p:cNvPr id="187" name="Google Shape;187;p3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Hypoadrenocorticism or Addison’s Disease</a:t>
            </a:r>
            <a:endParaRPr/>
          </a:p>
        </p:txBody>
      </p:sp>
      <p:sp>
        <p:nvSpPr>
          <p:cNvPr id="188" name="Google Shape;188;p3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Clinical pathology:</a:t>
            </a:r>
            <a:endParaRPr/>
          </a:p>
          <a:p>
            <a:pPr indent="-342900" lvl="0" marL="457200" rtl="0" algn="l">
              <a:spcBef>
                <a:spcPts val="1600"/>
              </a:spcBef>
              <a:spcAft>
                <a:spcPts val="0"/>
              </a:spcAft>
              <a:buSzPts val="1800"/>
              <a:buChar char="●"/>
            </a:pPr>
            <a:r>
              <a:rPr lang="en"/>
              <a:t>Non-regenerative anemia (NC, NCH): </a:t>
            </a:r>
            <a:endParaRPr/>
          </a:p>
          <a:p>
            <a:pPr indent="-317500" lvl="1" marL="914400" rtl="0" algn="l">
              <a:spcBef>
                <a:spcPts val="0"/>
              </a:spcBef>
              <a:spcAft>
                <a:spcPts val="0"/>
              </a:spcAft>
              <a:buSzPts val="1400"/>
              <a:buChar char="○"/>
            </a:pPr>
            <a:r>
              <a:rPr lang="en"/>
              <a:t>due to lack of red cell production from cortisol deficiency + GI hemorrhage</a:t>
            </a:r>
            <a:endParaRPr/>
          </a:p>
          <a:p>
            <a:pPr indent="-317500" lvl="1" marL="914400" rtl="0" algn="l">
              <a:spcBef>
                <a:spcPts val="0"/>
              </a:spcBef>
              <a:spcAft>
                <a:spcPts val="0"/>
              </a:spcAft>
              <a:buSzPts val="1400"/>
              <a:buChar char="○"/>
            </a:pPr>
            <a:r>
              <a:rPr lang="en"/>
              <a:t>more likely in atypical addison’s</a:t>
            </a:r>
            <a:endParaRPr/>
          </a:p>
          <a:p>
            <a:pPr indent="-342900" lvl="0" marL="457200" rtl="0" algn="l">
              <a:spcBef>
                <a:spcPts val="0"/>
              </a:spcBef>
              <a:spcAft>
                <a:spcPts val="0"/>
              </a:spcAft>
              <a:buSzPts val="1800"/>
              <a:buChar char="●"/>
            </a:pPr>
            <a:r>
              <a:rPr lang="en"/>
              <a:t>Lymphocytosis &amp; lack of stress leukogram:</a:t>
            </a:r>
            <a:endParaRPr/>
          </a:p>
          <a:p>
            <a:pPr indent="-317500" lvl="1" marL="914400" rtl="0" algn="l">
              <a:spcBef>
                <a:spcPts val="0"/>
              </a:spcBef>
              <a:spcAft>
                <a:spcPts val="0"/>
              </a:spcAft>
              <a:buSzPts val="1400"/>
              <a:buChar char="○"/>
            </a:pPr>
            <a:r>
              <a:rPr lang="en"/>
              <a:t>Lymphocytosis &amp; eosinophilia or normal neutr/lymp when stressed/obviously sick</a:t>
            </a:r>
            <a:endParaRPr/>
          </a:p>
          <a:p>
            <a:pPr indent="-317500" lvl="2" marL="1371600" rtl="0" algn="l">
              <a:spcBef>
                <a:spcPts val="0"/>
              </a:spcBef>
              <a:spcAft>
                <a:spcPts val="0"/>
              </a:spcAft>
              <a:buSzPts val="1400"/>
              <a:buChar char="■"/>
            </a:pPr>
            <a:r>
              <a:rPr lang="en"/>
              <a:t>Cortisol causes lymphopenia due to redistribution of recirculating lymphocytes to transiently sequester in lymph nodes and bone marrow</a:t>
            </a:r>
            <a:endParaRPr/>
          </a:p>
          <a:p>
            <a:pPr indent="-317500" lvl="2" marL="1371600" rtl="0" algn="l">
              <a:spcBef>
                <a:spcPts val="0"/>
              </a:spcBef>
              <a:spcAft>
                <a:spcPts val="0"/>
              </a:spcAft>
              <a:buSzPts val="1400"/>
              <a:buChar char="■"/>
            </a:pPr>
            <a:r>
              <a:rPr lang="en"/>
              <a:t>Lymo &gt;0.75K/uL had a 100% sensitivity. Specificity was 35%, thus presence of lymphopenia excluded a diagnosis of addisons. </a:t>
            </a:r>
            <a:endParaRPr/>
          </a:p>
          <a:p>
            <a:pPr indent="0" lvl="0" marL="0" rtl="0" algn="l">
              <a:spcBef>
                <a:spcPts val="1600"/>
              </a:spcBef>
              <a:spcAft>
                <a:spcPts val="1600"/>
              </a:spcAft>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sp>
        <p:nvSpPr>
          <p:cNvPr id="193" name="Google Shape;193;p3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Hypoadrenocorticism or Addison’s Disease</a:t>
            </a:r>
            <a:endParaRPr/>
          </a:p>
        </p:txBody>
      </p:sp>
      <p:sp>
        <p:nvSpPr>
          <p:cNvPr id="194" name="Google Shape;194;p3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Clinical pathology:</a:t>
            </a:r>
            <a:endParaRPr b="1"/>
          </a:p>
          <a:p>
            <a:pPr indent="-342900" lvl="0" marL="457200" rtl="0" algn="l">
              <a:spcBef>
                <a:spcPts val="1600"/>
              </a:spcBef>
              <a:spcAft>
                <a:spcPts val="0"/>
              </a:spcAft>
              <a:buSzPts val="1800"/>
              <a:buChar char="●"/>
            </a:pPr>
            <a:r>
              <a:rPr lang="en"/>
              <a:t>Metabolic acidosis: </a:t>
            </a:r>
            <a:r>
              <a:rPr lang="en" sz="1400"/>
              <a:t>Aldosterone deficiency impairs renal tubular hydrogen ion secretion. Worsened by hypotension and poor tissue perfusion </a:t>
            </a:r>
            <a:endParaRPr sz="1400"/>
          </a:p>
          <a:p>
            <a:pPr indent="-317500" lvl="1" marL="914400" rtl="0" algn="l">
              <a:spcBef>
                <a:spcPts val="0"/>
              </a:spcBef>
              <a:spcAft>
                <a:spcPts val="0"/>
              </a:spcAft>
              <a:buSzPts val="1400"/>
              <a:buChar char="○"/>
            </a:pPr>
            <a:r>
              <a:rPr lang="en"/>
              <a:t>It rarely requires specific treatment. Adequate fluid and mineralocorticoid replacement restores renal perfusion which in turn enhances urinary hydrogen ion excretion.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sp>
        <p:nvSpPr>
          <p:cNvPr id="199" name="Google Shape;199;p37"/>
          <p:cNvSpPr txBox="1"/>
          <p:nvPr>
            <p:ph type="title"/>
          </p:nvPr>
        </p:nvSpPr>
        <p:spPr>
          <a:xfrm>
            <a:off x="125250" y="1599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Hypoadrenocorticism or Addison’s Disease</a:t>
            </a:r>
            <a:endParaRPr/>
          </a:p>
        </p:txBody>
      </p:sp>
      <p:sp>
        <p:nvSpPr>
          <p:cNvPr id="200" name="Google Shape;200;p37"/>
          <p:cNvSpPr txBox="1"/>
          <p:nvPr>
            <p:ph idx="1" type="body"/>
          </p:nvPr>
        </p:nvSpPr>
        <p:spPr>
          <a:xfrm>
            <a:off x="70425" y="658975"/>
            <a:ext cx="8911500" cy="4287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Urine Specific Gravity:</a:t>
            </a:r>
            <a:endParaRPr/>
          </a:p>
          <a:p>
            <a:pPr indent="-342900" lvl="0" marL="457200" rtl="0" algn="l">
              <a:spcBef>
                <a:spcPts val="1600"/>
              </a:spcBef>
              <a:spcAft>
                <a:spcPts val="0"/>
              </a:spcAft>
              <a:buSzPts val="1800"/>
              <a:buChar char="●"/>
            </a:pPr>
            <a:r>
              <a:rPr lang="en"/>
              <a:t>The USG of a dog with normal renal function and pre-renal azotemia should be &gt;1.030 whereas USG in a dog with primary renal failure is within or near the isosthenuric range (1.008 to 1.020)</a:t>
            </a:r>
            <a:endParaRPr/>
          </a:p>
          <a:p>
            <a:pPr indent="-342900" lvl="0" marL="457200" rtl="0" algn="l">
              <a:spcBef>
                <a:spcPts val="0"/>
              </a:spcBef>
              <a:spcAft>
                <a:spcPts val="0"/>
              </a:spcAft>
              <a:buSzPts val="1800"/>
              <a:buChar char="●"/>
            </a:pPr>
            <a:r>
              <a:rPr lang="en"/>
              <a:t>Most patients with addisons have reduced urine concentration ability due to chronic urinary sodium loss causing a reduction in the renal medullary sodium content, loss of the normal medullary concentration gradient, and impaired capacity for water resorption by the renal collecting tubules. </a:t>
            </a:r>
            <a:endParaRPr/>
          </a:p>
          <a:p>
            <a:pPr indent="-323850" lvl="1" marL="914400" rtl="0" algn="l">
              <a:spcBef>
                <a:spcPts val="0"/>
              </a:spcBef>
              <a:spcAft>
                <a:spcPts val="0"/>
              </a:spcAft>
              <a:buSzPts val="1500"/>
              <a:buChar char="○"/>
            </a:pPr>
            <a:r>
              <a:rPr lang="en" sz="1500"/>
              <a:t>Hyponatremia also interferes with stimulation of vasopressin release by reducing serum osmolality. </a:t>
            </a:r>
            <a:endParaRPr sz="1500"/>
          </a:p>
          <a:p>
            <a:pPr indent="-317500" lvl="1" marL="914400" rtl="0" algn="l">
              <a:spcBef>
                <a:spcPts val="0"/>
              </a:spcBef>
              <a:spcAft>
                <a:spcPts val="0"/>
              </a:spcAft>
              <a:buSzPts val="1400"/>
              <a:buChar char="○"/>
            </a:pPr>
            <a:r>
              <a:rPr i="1" lang="en" sz="1500"/>
              <a:t>As a result, 60% of addisonian dogs have a USG consistent with that of primary renal failure so measurement of serum cortisol is very important in any patient with azotemia and isosthenuria</a:t>
            </a:r>
            <a:r>
              <a:rPr i="1" lang="en"/>
              <a:t>. </a:t>
            </a:r>
            <a:endParaRPr i="1"/>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4" name="Shape 204"/>
        <p:cNvGrpSpPr/>
        <p:nvPr/>
      </p:nvGrpSpPr>
      <p:grpSpPr>
        <a:xfrm>
          <a:off x="0" y="0"/>
          <a:ext cx="0" cy="0"/>
          <a:chOff x="0" y="0"/>
          <a:chExt cx="0" cy="0"/>
        </a:xfrm>
      </p:grpSpPr>
      <p:sp>
        <p:nvSpPr>
          <p:cNvPr id="205" name="Google Shape;205;p3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Hypoadrenocorticism or Addison’s Disease</a:t>
            </a:r>
            <a:endParaRPr/>
          </a:p>
        </p:txBody>
      </p:sp>
      <p:sp>
        <p:nvSpPr>
          <p:cNvPr id="206" name="Google Shape;206;p3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Clinical pathology:</a:t>
            </a:r>
            <a:endParaRPr/>
          </a:p>
          <a:p>
            <a:pPr indent="-342900" lvl="0" marL="457200" rtl="0" algn="l">
              <a:spcBef>
                <a:spcPts val="1600"/>
              </a:spcBef>
              <a:spcAft>
                <a:spcPts val="0"/>
              </a:spcAft>
              <a:buSzPts val="1800"/>
              <a:buChar char="●"/>
            </a:pPr>
            <a:r>
              <a:rPr lang="en"/>
              <a:t>May mimic other diseases:</a:t>
            </a:r>
            <a:endParaRPr/>
          </a:p>
          <a:p>
            <a:pPr indent="-317500" lvl="1" marL="914400" rtl="0" algn="l">
              <a:spcBef>
                <a:spcPts val="0"/>
              </a:spcBef>
              <a:spcAft>
                <a:spcPts val="0"/>
              </a:spcAft>
              <a:buSzPts val="1400"/>
              <a:buChar char="○"/>
            </a:pPr>
            <a:r>
              <a:rPr lang="en"/>
              <a:t>Liver failure (hypoglycemia, hypoalbuminemia, hypocholesterolemia, inc ALT &amp; ALP)</a:t>
            </a:r>
            <a:endParaRPr/>
          </a:p>
          <a:p>
            <a:pPr indent="-317500" lvl="1" marL="914400" rtl="0" algn="l">
              <a:spcBef>
                <a:spcPts val="0"/>
              </a:spcBef>
              <a:spcAft>
                <a:spcPts val="0"/>
              </a:spcAft>
              <a:buSzPts val="1400"/>
              <a:buChar char="○"/>
            </a:pPr>
            <a:r>
              <a:rPr lang="en"/>
              <a:t>Renal failure (anemia, azotemia, hypercalcemia, hyperphosphatemia, and low USG)</a:t>
            </a:r>
            <a:endParaRPr/>
          </a:p>
          <a:p>
            <a:pPr indent="-317500" lvl="1" marL="914400" rtl="0" algn="l">
              <a:spcBef>
                <a:spcPts val="0"/>
              </a:spcBef>
              <a:spcAft>
                <a:spcPts val="0"/>
              </a:spcAft>
              <a:buSzPts val="1400"/>
              <a:buChar char="○"/>
            </a:pPr>
            <a:r>
              <a:rPr lang="en"/>
              <a:t>Insulinoma (hypoglycemia, increased ALT &amp; ALP)</a:t>
            </a:r>
            <a:endParaRPr/>
          </a:p>
          <a:p>
            <a:pPr indent="-317500" lvl="1" marL="914400" rtl="0" algn="l">
              <a:spcBef>
                <a:spcPts val="0"/>
              </a:spcBef>
              <a:spcAft>
                <a:spcPts val="0"/>
              </a:spcAft>
              <a:buSzPts val="1400"/>
              <a:buChar char="○"/>
            </a:pPr>
            <a:r>
              <a:rPr lang="en"/>
              <a:t>PLE (hypoalbuminemia, hypocholesterolemia, and non-regenerative anemia) </a:t>
            </a:r>
            <a:endParaRPr/>
          </a:p>
          <a:p>
            <a:pPr indent="0" lvl="0" marL="0" rtl="0" algn="l">
              <a:spcBef>
                <a:spcPts val="1600"/>
              </a:spcBef>
              <a:spcAft>
                <a:spcPts val="0"/>
              </a:spcAft>
              <a:buClr>
                <a:schemeClr val="dk1"/>
              </a:buClr>
              <a:buSzPts val="1100"/>
              <a:buFont typeface="Arial"/>
              <a:buNone/>
            </a:pPr>
            <a:r>
              <a:t/>
            </a:r>
            <a:endParaRPr/>
          </a:p>
          <a:p>
            <a:pPr indent="0" lvl="0" marL="0" rtl="0" algn="l">
              <a:spcBef>
                <a:spcPts val="1600"/>
              </a:spcBef>
              <a:spcAft>
                <a:spcPts val="0"/>
              </a:spcAft>
              <a:buClr>
                <a:schemeClr val="dk1"/>
              </a:buClr>
              <a:buSzPts val="1100"/>
              <a:buFont typeface="Arial"/>
              <a:buNone/>
            </a:pPr>
            <a:r>
              <a:t/>
            </a:r>
            <a:endParaRPr/>
          </a:p>
          <a:p>
            <a:pPr indent="0" lvl="0" marL="0" rtl="0" algn="l">
              <a:spcBef>
                <a:spcPts val="1600"/>
              </a:spcBef>
              <a:spcAft>
                <a:spcPts val="1600"/>
              </a:spcAft>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 name="Shape 210"/>
        <p:cNvGrpSpPr/>
        <p:nvPr/>
      </p:nvGrpSpPr>
      <p:grpSpPr>
        <a:xfrm>
          <a:off x="0" y="0"/>
          <a:ext cx="0" cy="0"/>
          <a:chOff x="0" y="0"/>
          <a:chExt cx="0" cy="0"/>
        </a:xfrm>
      </p:grpSpPr>
      <p:sp>
        <p:nvSpPr>
          <p:cNvPr id="211" name="Google Shape;211;p39"/>
          <p:cNvSpPr txBox="1"/>
          <p:nvPr>
            <p:ph type="title"/>
          </p:nvPr>
        </p:nvSpPr>
        <p:spPr>
          <a:xfrm>
            <a:off x="92350" y="1818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Atypical </a:t>
            </a:r>
            <a:r>
              <a:rPr lang="en"/>
              <a:t>Hypoadrenocorticism</a:t>
            </a:r>
            <a:endParaRPr/>
          </a:p>
        </p:txBody>
      </p:sp>
      <p:sp>
        <p:nvSpPr>
          <p:cNvPr id="212" name="Google Shape;212;p39"/>
          <p:cNvSpPr txBox="1"/>
          <p:nvPr>
            <p:ph idx="1" type="body"/>
          </p:nvPr>
        </p:nvSpPr>
        <p:spPr>
          <a:xfrm>
            <a:off x="147200" y="680900"/>
            <a:ext cx="8889600" cy="4462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t>Clinical pathology:</a:t>
            </a:r>
            <a:endParaRPr/>
          </a:p>
          <a:p>
            <a:pPr indent="-342900" lvl="0" marL="457200" rtl="0" algn="l">
              <a:spcBef>
                <a:spcPts val="1600"/>
              </a:spcBef>
              <a:spcAft>
                <a:spcPts val="0"/>
              </a:spcAft>
              <a:buSzPts val="1800"/>
              <a:buChar char="●"/>
            </a:pPr>
            <a:r>
              <a:rPr lang="en"/>
              <a:t>30% of addisonians can be atypical</a:t>
            </a:r>
            <a:endParaRPr/>
          </a:p>
          <a:p>
            <a:pPr indent="-342900" lvl="0" marL="457200" rtl="0" algn="l">
              <a:spcBef>
                <a:spcPts val="0"/>
              </a:spcBef>
              <a:spcAft>
                <a:spcPts val="0"/>
              </a:spcAft>
              <a:buSzPts val="1800"/>
              <a:buChar char="●"/>
            </a:pPr>
            <a:r>
              <a:rPr lang="en"/>
              <a:t>Dogs tend to be older, have more chronic signs, and are more likely to be anemia, hypoalbuminemic, and hypocholesterolemic. </a:t>
            </a:r>
            <a:endParaRPr/>
          </a:p>
          <a:p>
            <a:pPr indent="0" lvl="0" marL="0" rtl="0" algn="l">
              <a:spcBef>
                <a:spcPts val="1600"/>
              </a:spcBef>
              <a:spcAft>
                <a:spcPts val="0"/>
              </a:spcAft>
              <a:buNone/>
            </a:pPr>
            <a:r>
              <a:rPr lang="en"/>
              <a:t>Reasons for normal electrolytes in an addisonian dog include:</a:t>
            </a:r>
            <a:endParaRPr/>
          </a:p>
          <a:p>
            <a:pPr indent="-342900" lvl="0" marL="457200" rtl="0" algn="l">
              <a:spcBef>
                <a:spcPts val="0"/>
              </a:spcBef>
              <a:spcAft>
                <a:spcPts val="0"/>
              </a:spcAft>
              <a:buSzPts val="1800"/>
              <a:buChar char="●"/>
            </a:pPr>
            <a:r>
              <a:rPr lang="en"/>
              <a:t>Secondary addisons</a:t>
            </a:r>
            <a:endParaRPr/>
          </a:p>
          <a:p>
            <a:pPr indent="-342900" lvl="0" marL="457200" rtl="0" algn="l">
              <a:spcBef>
                <a:spcPts val="0"/>
              </a:spcBef>
              <a:spcAft>
                <a:spcPts val="0"/>
              </a:spcAft>
              <a:buSzPts val="1800"/>
              <a:buChar char="●"/>
            </a:pPr>
            <a:r>
              <a:rPr lang="en"/>
              <a:t>Selective destruction of the ZF and reticularis</a:t>
            </a:r>
            <a:endParaRPr/>
          </a:p>
          <a:p>
            <a:pPr indent="-342900" lvl="0" marL="457200" rtl="0" algn="l">
              <a:spcBef>
                <a:spcPts val="0"/>
              </a:spcBef>
              <a:spcAft>
                <a:spcPts val="0"/>
              </a:spcAft>
              <a:buSzPts val="1800"/>
              <a:buChar char="●"/>
            </a:pPr>
            <a:r>
              <a:rPr lang="en"/>
              <a:t>Early stage of disease → progress within next year</a:t>
            </a:r>
            <a:endParaRPr/>
          </a:p>
          <a:p>
            <a:pPr indent="-342900" lvl="0" marL="457200" rtl="0" algn="l">
              <a:spcBef>
                <a:spcPts val="0"/>
              </a:spcBef>
              <a:spcAft>
                <a:spcPts val="0"/>
              </a:spcAft>
              <a:buSzPts val="1800"/>
              <a:buChar char="●"/>
            </a:pPr>
            <a:r>
              <a:rPr lang="en"/>
              <a:t>Compensation for natriuresis by increased salt intake</a:t>
            </a:r>
            <a:endParaRPr/>
          </a:p>
          <a:p>
            <a:pPr indent="-342900" lvl="0" marL="457200" rtl="0" algn="l">
              <a:spcBef>
                <a:spcPts val="0"/>
              </a:spcBef>
              <a:spcAft>
                <a:spcPts val="0"/>
              </a:spcAft>
              <a:buSzPts val="1800"/>
              <a:buChar char="●"/>
            </a:pPr>
            <a:r>
              <a:rPr lang="en"/>
              <a:t>Concurrent illness like hypothyroidism</a:t>
            </a:r>
            <a:endParaRPr/>
          </a:p>
          <a:p>
            <a:pPr indent="-342900" lvl="0" marL="457200" rtl="0" algn="l">
              <a:spcBef>
                <a:spcPts val="0"/>
              </a:spcBef>
              <a:spcAft>
                <a:spcPts val="0"/>
              </a:spcAft>
              <a:buSzPts val="1800"/>
              <a:buChar char="●"/>
            </a:pPr>
            <a:r>
              <a:rPr lang="en"/>
              <a:t>Potassium falsely decreased by anorexia, diarrhea, and administration of potassium-free fluids.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6" name="Shape 216"/>
        <p:cNvGrpSpPr/>
        <p:nvPr/>
      </p:nvGrpSpPr>
      <p:grpSpPr>
        <a:xfrm>
          <a:off x="0" y="0"/>
          <a:ext cx="0" cy="0"/>
          <a:chOff x="0" y="0"/>
          <a:chExt cx="0" cy="0"/>
        </a:xfrm>
      </p:grpSpPr>
      <p:sp>
        <p:nvSpPr>
          <p:cNvPr id="217" name="Google Shape;217;p4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Hypoadrenocorticism or Addison’s Disease</a:t>
            </a:r>
            <a:endParaRPr/>
          </a:p>
        </p:txBody>
      </p:sp>
      <p:sp>
        <p:nvSpPr>
          <p:cNvPr id="218" name="Google Shape;218;p4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Imaging:</a:t>
            </a:r>
            <a:endParaRPr b="1"/>
          </a:p>
          <a:p>
            <a:pPr indent="0" lvl="0" marL="0" rtl="0" algn="l">
              <a:spcBef>
                <a:spcPts val="1600"/>
              </a:spcBef>
              <a:spcAft>
                <a:spcPts val="0"/>
              </a:spcAft>
              <a:buNone/>
            </a:pPr>
            <a:r>
              <a:rPr lang="en"/>
              <a:t>Radiographs: </a:t>
            </a:r>
            <a:endParaRPr/>
          </a:p>
          <a:p>
            <a:pPr indent="-342900" lvl="0" marL="457200" rtl="0" algn="l">
              <a:spcBef>
                <a:spcPts val="1600"/>
              </a:spcBef>
              <a:spcAft>
                <a:spcPts val="0"/>
              </a:spcAft>
              <a:buSzPts val="1800"/>
              <a:buChar char="●"/>
            </a:pPr>
            <a:r>
              <a:rPr lang="en"/>
              <a:t>Microcardia</a:t>
            </a:r>
            <a:endParaRPr/>
          </a:p>
          <a:p>
            <a:pPr indent="-342900" lvl="0" marL="457200" rtl="0" algn="l">
              <a:spcBef>
                <a:spcPts val="0"/>
              </a:spcBef>
              <a:spcAft>
                <a:spcPts val="0"/>
              </a:spcAft>
              <a:buSzPts val="1800"/>
              <a:buChar char="●"/>
            </a:pPr>
            <a:r>
              <a:rPr lang="en"/>
              <a:t>Small cranial lobar pulmonary artery</a:t>
            </a:r>
            <a:endParaRPr/>
          </a:p>
          <a:p>
            <a:pPr indent="-342900" lvl="0" marL="457200" rtl="0" algn="l">
              <a:spcBef>
                <a:spcPts val="0"/>
              </a:spcBef>
              <a:spcAft>
                <a:spcPts val="0"/>
              </a:spcAft>
              <a:buSzPts val="1800"/>
              <a:buChar char="●"/>
            </a:pPr>
            <a:r>
              <a:rPr lang="en"/>
              <a:t>Narrow caudal vena cava</a:t>
            </a:r>
            <a:endParaRPr/>
          </a:p>
          <a:p>
            <a:pPr indent="-342900" lvl="0" marL="457200" rtl="0" algn="l">
              <a:spcBef>
                <a:spcPts val="0"/>
              </a:spcBef>
              <a:spcAft>
                <a:spcPts val="0"/>
              </a:spcAft>
              <a:buSzPts val="1800"/>
              <a:buChar char="●"/>
            </a:pPr>
            <a:r>
              <a:rPr lang="en"/>
              <a:t>Small liver</a:t>
            </a:r>
            <a:endParaRPr/>
          </a:p>
          <a:p>
            <a:pPr indent="-342900" lvl="0" marL="457200" rtl="0" algn="l">
              <a:spcBef>
                <a:spcPts val="0"/>
              </a:spcBef>
              <a:spcAft>
                <a:spcPts val="0"/>
              </a:spcAft>
              <a:buSzPts val="1800"/>
              <a:buChar char="●"/>
            </a:pPr>
            <a:r>
              <a:rPr lang="en"/>
              <a:t>Megaesohagus or esophageal dilation: </a:t>
            </a:r>
            <a:r>
              <a:rPr lang="en" sz="1400"/>
              <a:t>suspect secondary to muscle weakness.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2" name="Shape 222"/>
        <p:cNvGrpSpPr/>
        <p:nvPr/>
      </p:nvGrpSpPr>
      <p:grpSpPr>
        <a:xfrm>
          <a:off x="0" y="0"/>
          <a:ext cx="0" cy="0"/>
          <a:chOff x="0" y="0"/>
          <a:chExt cx="0" cy="0"/>
        </a:xfrm>
      </p:grpSpPr>
      <p:sp>
        <p:nvSpPr>
          <p:cNvPr id="223" name="Google Shape;223;p4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Hypoadrenocorticism or Addison’s Disease</a:t>
            </a:r>
            <a:endParaRPr/>
          </a:p>
        </p:txBody>
      </p:sp>
      <p:sp>
        <p:nvSpPr>
          <p:cNvPr id="224" name="Google Shape;224;p4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Imaging:</a:t>
            </a:r>
            <a:endParaRPr b="1"/>
          </a:p>
          <a:p>
            <a:pPr indent="0" lvl="0" marL="0" rtl="0" algn="l">
              <a:spcBef>
                <a:spcPts val="1600"/>
              </a:spcBef>
              <a:spcAft>
                <a:spcPts val="0"/>
              </a:spcAft>
              <a:buNone/>
            </a:pPr>
            <a:r>
              <a:rPr lang="en"/>
              <a:t>Ultrasound:</a:t>
            </a:r>
            <a:endParaRPr/>
          </a:p>
          <a:p>
            <a:pPr indent="-342900" lvl="0" marL="457200" rtl="0" algn="l">
              <a:spcBef>
                <a:spcPts val="1600"/>
              </a:spcBef>
              <a:spcAft>
                <a:spcPts val="0"/>
              </a:spcAft>
              <a:buSzPts val="1800"/>
              <a:buChar char="●"/>
            </a:pPr>
            <a:r>
              <a:rPr lang="en"/>
              <a:t>Small adrenal glands </a:t>
            </a:r>
            <a:endParaRPr/>
          </a:p>
          <a:p>
            <a:pPr indent="-342900" lvl="0" marL="457200" rtl="0" algn="l">
              <a:spcBef>
                <a:spcPts val="0"/>
              </a:spcBef>
              <a:spcAft>
                <a:spcPts val="0"/>
              </a:spcAft>
              <a:buSzPts val="1800"/>
              <a:buChar char="●"/>
            </a:pPr>
            <a:r>
              <a:rPr lang="en"/>
              <a:t>Sometimes the right adrenal gland may not be found. </a:t>
            </a:r>
            <a:endParaRPr/>
          </a:p>
          <a:p>
            <a:pPr indent="-342900" lvl="0" marL="457200" rtl="0" algn="l">
              <a:spcBef>
                <a:spcPts val="0"/>
              </a:spcBef>
              <a:spcAft>
                <a:spcPts val="0"/>
              </a:spcAft>
              <a:buSzPts val="1800"/>
              <a:buChar char="●"/>
            </a:pPr>
            <a:r>
              <a:rPr lang="en"/>
              <a:t>Sometimes measuring the left adrenal gland thickness is helpful for diagnosis:</a:t>
            </a:r>
            <a:endParaRPr/>
          </a:p>
          <a:p>
            <a:pPr indent="-317500" lvl="1" marL="914400" rtl="0" algn="l">
              <a:spcBef>
                <a:spcPts val="0"/>
              </a:spcBef>
              <a:spcAft>
                <a:spcPts val="0"/>
              </a:spcAft>
              <a:buSzPts val="1400"/>
              <a:buChar char="○"/>
            </a:pPr>
            <a:r>
              <a:rPr lang="en"/>
              <a:t> &lt;3.2mm strongly suggestive but the lack or presence of does not definitively diagnose.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pic>
        <p:nvPicPr>
          <p:cNvPr id="66" name="Google Shape;66;p15"/>
          <p:cNvPicPr preferRelativeResize="0"/>
          <p:nvPr/>
        </p:nvPicPr>
        <p:blipFill>
          <a:blip r:embed="rId3">
            <a:alphaModFix/>
          </a:blip>
          <a:stretch>
            <a:fillRect/>
          </a:stretch>
        </p:blipFill>
        <p:spPr>
          <a:xfrm>
            <a:off x="72350" y="122375"/>
            <a:ext cx="4000426" cy="4750924"/>
          </a:xfrm>
          <a:prstGeom prst="rect">
            <a:avLst/>
          </a:prstGeom>
          <a:noFill/>
          <a:ln>
            <a:noFill/>
          </a:ln>
        </p:spPr>
      </p:pic>
      <p:pic>
        <p:nvPicPr>
          <p:cNvPr id="67" name="Google Shape;67;p15"/>
          <p:cNvPicPr preferRelativeResize="0"/>
          <p:nvPr/>
        </p:nvPicPr>
        <p:blipFill>
          <a:blip r:embed="rId4">
            <a:alphaModFix/>
          </a:blip>
          <a:stretch>
            <a:fillRect/>
          </a:stretch>
        </p:blipFill>
        <p:spPr>
          <a:xfrm>
            <a:off x="3542400" y="915825"/>
            <a:ext cx="5492576" cy="303685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 name="Shape 228"/>
        <p:cNvGrpSpPr/>
        <p:nvPr/>
      </p:nvGrpSpPr>
      <p:grpSpPr>
        <a:xfrm>
          <a:off x="0" y="0"/>
          <a:ext cx="0" cy="0"/>
          <a:chOff x="0" y="0"/>
          <a:chExt cx="0" cy="0"/>
        </a:xfrm>
      </p:grpSpPr>
      <p:sp>
        <p:nvSpPr>
          <p:cNvPr id="229" name="Google Shape;229;p42"/>
          <p:cNvSpPr txBox="1"/>
          <p:nvPr>
            <p:ph type="title"/>
          </p:nvPr>
        </p:nvSpPr>
        <p:spPr>
          <a:xfrm>
            <a:off x="125250" y="1928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Hypoadrenocorticism or Addison’s Disease</a:t>
            </a:r>
            <a:endParaRPr/>
          </a:p>
        </p:txBody>
      </p:sp>
      <p:sp>
        <p:nvSpPr>
          <p:cNvPr id="230" name="Google Shape;230;p42"/>
          <p:cNvSpPr txBox="1"/>
          <p:nvPr>
            <p:ph idx="1" type="body"/>
          </p:nvPr>
        </p:nvSpPr>
        <p:spPr>
          <a:xfrm>
            <a:off x="70425" y="765500"/>
            <a:ext cx="8900400" cy="4246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Diagnosis:</a:t>
            </a:r>
            <a:endParaRPr/>
          </a:p>
          <a:p>
            <a:pPr indent="-342900" lvl="0" marL="457200" rtl="0" algn="l">
              <a:spcBef>
                <a:spcPts val="0"/>
              </a:spcBef>
              <a:spcAft>
                <a:spcPts val="0"/>
              </a:spcAft>
              <a:buSzPts val="1800"/>
              <a:buChar char="●"/>
            </a:pPr>
            <a:r>
              <a:rPr lang="en"/>
              <a:t>Basal Cortisol:</a:t>
            </a:r>
            <a:endParaRPr/>
          </a:p>
          <a:p>
            <a:pPr indent="-317500" lvl="1" marL="914400" rtl="0" algn="l">
              <a:spcBef>
                <a:spcPts val="0"/>
              </a:spcBef>
              <a:spcAft>
                <a:spcPts val="0"/>
              </a:spcAft>
              <a:buSzPts val="1400"/>
              <a:buChar char="○"/>
            </a:pPr>
            <a:r>
              <a:rPr lang="en"/>
              <a:t>Helpful in ruling out the disease. </a:t>
            </a:r>
            <a:endParaRPr/>
          </a:p>
          <a:p>
            <a:pPr indent="-317500" lvl="1" marL="914400" rtl="0" algn="l">
              <a:spcBef>
                <a:spcPts val="0"/>
              </a:spcBef>
              <a:spcAft>
                <a:spcPts val="0"/>
              </a:spcAft>
              <a:buSzPts val="1400"/>
              <a:buChar char="○"/>
            </a:pPr>
            <a:r>
              <a:rPr lang="en"/>
              <a:t>&lt;2 ug/dL is 100% sensitive for Addisons meaning if &gt;2 then your patient does not have addisons disease. </a:t>
            </a:r>
            <a:endParaRPr/>
          </a:p>
          <a:p>
            <a:pPr indent="-317500" lvl="1" marL="914400" rtl="0" algn="l">
              <a:spcBef>
                <a:spcPts val="0"/>
              </a:spcBef>
              <a:spcAft>
                <a:spcPts val="0"/>
              </a:spcAft>
              <a:buSzPts val="1400"/>
              <a:buChar char="○"/>
            </a:pPr>
            <a:r>
              <a:rPr lang="en"/>
              <a:t>Must follow with ACTH to confirm disease</a:t>
            </a:r>
            <a:endParaRPr/>
          </a:p>
          <a:p>
            <a:pPr indent="-342900" lvl="0" marL="457200" rtl="0" algn="l">
              <a:spcBef>
                <a:spcPts val="0"/>
              </a:spcBef>
              <a:spcAft>
                <a:spcPts val="0"/>
              </a:spcAft>
              <a:buSzPts val="1800"/>
              <a:buChar char="●"/>
            </a:pPr>
            <a:r>
              <a:rPr lang="en"/>
              <a:t>ACTH Stim test:</a:t>
            </a:r>
            <a:r>
              <a:rPr lang="en" sz="1400"/>
              <a:t> Measures adrenal reserve</a:t>
            </a:r>
            <a:endParaRPr sz="1400"/>
          </a:p>
          <a:p>
            <a:pPr indent="-317500" lvl="1" marL="914400" rtl="0" algn="l">
              <a:spcBef>
                <a:spcPts val="0"/>
              </a:spcBef>
              <a:spcAft>
                <a:spcPts val="0"/>
              </a:spcAft>
              <a:buSzPts val="1400"/>
              <a:buChar char="○"/>
            </a:pPr>
            <a:r>
              <a:rPr lang="en"/>
              <a:t>Gold standard test for diagnosis</a:t>
            </a:r>
            <a:endParaRPr/>
          </a:p>
          <a:p>
            <a:pPr indent="-317500" lvl="1" marL="914400" rtl="0" algn="l">
              <a:spcBef>
                <a:spcPts val="0"/>
              </a:spcBef>
              <a:spcAft>
                <a:spcPts val="0"/>
              </a:spcAft>
              <a:buSzPts val="1400"/>
              <a:buChar char="○"/>
            </a:pPr>
            <a:r>
              <a:rPr lang="en"/>
              <a:t>The lowest dose of synthetic ACTH (cosyntropin) that stimulates maximal secretion of cortisol in healthy dogs is 0.5ug/kg whereas the lowest dose of ACTH that results in maximal cortisol stimulation in dogs with suspected adrenal dysfunction is </a:t>
            </a:r>
            <a:r>
              <a:rPr b="1" lang="en"/>
              <a:t>5ug/kg. </a:t>
            </a:r>
            <a:endParaRPr b="1"/>
          </a:p>
          <a:p>
            <a:pPr indent="-317500" lvl="2" marL="1371600" rtl="0" algn="l">
              <a:spcBef>
                <a:spcPts val="0"/>
              </a:spcBef>
              <a:spcAft>
                <a:spcPts val="0"/>
              </a:spcAft>
              <a:buSzPts val="1400"/>
              <a:buChar char="■"/>
            </a:pPr>
            <a:r>
              <a:rPr lang="en"/>
              <a:t>S</a:t>
            </a:r>
            <a:r>
              <a:rPr lang="en"/>
              <a:t>erum cortisol pre and 1 hour post. If you must clinically administer dexamethasone prior to performing the stim, use one dose of dexamethasone</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4" name="Shape 234"/>
        <p:cNvGrpSpPr/>
        <p:nvPr/>
      </p:nvGrpSpPr>
      <p:grpSpPr>
        <a:xfrm>
          <a:off x="0" y="0"/>
          <a:ext cx="0" cy="0"/>
          <a:chOff x="0" y="0"/>
          <a:chExt cx="0" cy="0"/>
        </a:xfrm>
      </p:grpSpPr>
      <p:sp>
        <p:nvSpPr>
          <p:cNvPr id="235" name="Google Shape;235;p43"/>
          <p:cNvSpPr txBox="1"/>
          <p:nvPr>
            <p:ph type="title"/>
          </p:nvPr>
        </p:nvSpPr>
        <p:spPr>
          <a:xfrm>
            <a:off x="125250" y="1928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Hypoadrenocorticism or Addison’s Disease</a:t>
            </a:r>
            <a:endParaRPr/>
          </a:p>
        </p:txBody>
      </p:sp>
      <p:sp>
        <p:nvSpPr>
          <p:cNvPr id="236" name="Google Shape;236;p43"/>
          <p:cNvSpPr txBox="1"/>
          <p:nvPr>
            <p:ph idx="1" type="body"/>
          </p:nvPr>
        </p:nvSpPr>
        <p:spPr>
          <a:xfrm>
            <a:off x="70425" y="765500"/>
            <a:ext cx="8900400" cy="4246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Diagnosis:</a:t>
            </a:r>
            <a:endParaRPr/>
          </a:p>
          <a:p>
            <a:pPr indent="-342900" lvl="0" marL="457200" rtl="0" algn="l">
              <a:spcBef>
                <a:spcPts val="0"/>
              </a:spcBef>
              <a:spcAft>
                <a:spcPts val="0"/>
              </a:spcAft>
              <a:buSzPts val="1800"/>
              <a:buChar char="●"/>
            </a:pPr>
            <a:r>
              <a:rPr lang="en"/>
              <a:t>ACTH Stim test:</a:t>
            </a:r>
            <a:endParaRPr/>
          </a:p>
          <a:p>
            <a:pPr indent="-317500" lvl="2" marL="1371600" rtl="0" algn="l">
              <a:spcBef>
                <a:spcPts val="0"/>
              </a:spcBef>
              <a:spcAft>
                <a:spcPts val="0"/>
              </a:spcAft>
              <a:buSzPts val="1400"/>
              <a:buChar char="■"/>
            </a:pPr>
            <a:r>
              <a:rPr lang="en"/>
              <a:t>Diagnosis is made by a pre and post less than lower reference range (usually  &lt;2ug/dL)! </a:t>
            </a:r>
            <a:endParaRPr/>
          </a:p>
          <a:p>
            <a:pPr indent="-317500" lvl="2" marL="1371600" rtl="0" algn="l">
              <a:spcBef>
                <a:spcPts val="0"/>
              </a:spcBef>
              <a:spcAft>
                <a:spcPts val="0"/>
              </a:spcAft>
              <a:buSzPts val="1400"/>
              <a:buChar char="■"/>
            </a:pPr>
            <a:r>
              <a:rPr lang="en"/>
              <a:t>Sometimes equivocal results occur where the post is 2-8:</a:t>
            </a:r>
            <a:endParaRPr/>
          </a:p>
          <a:p>
            <a:pPr indent="-317500" lvl="3" marL="1828800" rtl="0" algn="l">
              <a:spcBef>
                <a:spcPts val="0"/>
              </a:spcBef>
              <a:spcAft>
                <a:spcPts val="0"/>
              </a:spcAft>
              <a:buSzPts val="1400"/>
              <a:buChar char="●"/>
            </a:pPr>
            <a:r>
              <a:rPr lang="en"/>
              <a:t>Could be true addisons or from prior steroid administration, treatment with mitotane/trilostane/ketoconazole, gel, loss of potency of ACTH due to improper storage, etc, errors in testing. </a:t>
            </a:r>
            <a:endParaRPr/>
          </a:p>
          <a:p>
            <a:pPr indent="-317500" lvl="3" marL="1828800" rtl="0" algn="l">
              <a:spcBef>
                <a:spcPts val="0"/>
              </a:spcBef>
              <a:spcAft>
                <a:spcPts val="0"/>
              </a:spcAft>
              <a:buSzPts val="1400"/>
              <a:buChar char="●"/>
            </a:pPr>
            <a:r>
              <a:rPr lang="en"/>
              <a:t>Other differentials include CIRCI and sex hormone secreting tumors but for the former, the pre is usually above the reference range and in the latter the tumors have overt signs of cushings.</a:t>
            </a:r>
            <a:endParaRPr/>
          </a:p>
          <a:p>
            <a:pPr indent="-317500" lvl="3" marL="1828800" rtl="0" algn="l">
              <a:spcBef>
                <a:spcPts val="0"/>
              </a:spcBef>
              <a:spcAft>
                <a:spcPts val="0"/>
              </a:spcAft>
              <a:buSzPts val="1400"/>
              <a:buChar char="●"/>
            </a:pPr>
            <a:r>
              <a:rPr lang="en"/>
              <a:t>If no idea why weird response, measure basal ACTH prior to and retest in 1-4 weeks and compare to prior ACTH endogenous. </a:t>
            </a:r>
            <a:endParaRPr/>
          </a:p>
          <a:p>
            <a:pPr indent="-342900" lvl="0" marL="457200" rtl="0" algn="l">
              <a:spcBef>
                <a:spcPts val="0"/>
              </a:spcBef>
              <a:spcAft>
                <a:spcPts val="0"/>
              </a:spcAft>
              <a:buSzPts val="1800"/>
              <a:buChar char="●"/>
            </a:pPr>
            <a:r>
              <a:rPr lang="en"/>
              <a:t>Endogenous ACTH: </a:t>
            </a:r>
            <a:r>
              <a:rPr lang="en" sz="1400"/>
              <a:t>Primary vs Secondary disease</a:t>
            </a:r>
            <a:endParaRPr sz="140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 name="Shape 240"/>
        <p:cNvGrpSpPr/>
        <p:nvPr/>
      </p:nvGrpSpPr>
      <p:grpSpPr>
        <a:xfrm>
          <a:off x="0" y="0"/>
          <a:ext cx="0" cy="0"/>
          <a:chOff x="0" y="0"/>
          <a:chExt cx="0" cy="0"/>
        </a:xfrm>
      </p:grpSpPr>
      <p:sp>
        <p:nvSpPr>
          <p:cNvPr id="241" name="Google Shape;241;p44"/>
          <p:cNvSpPr txBox="1"/>
          <p:nvPr>
            <p:ph type="title"/>
          </p:nvPr>
        </p:nvSpPr>
        <p:spPr>
          <a:xfrm>
            <a:off x="59450" y="831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Treatment of Hypoadrenocorticism</a:t>
            </a:r>
            <a:endParaRPr/>
          </a:p>
        </p:txBody>
      </p:sp>
      <p:sp>
        <p:nvSpPr>
          <p:cNvPr id="242" name="Google Shape;242;p44"/>
          <p:cNvSpPr txBox="1"/>
          <p:nvPr>
            <p:ph idx="1" type="body"/>
          </p:nvPr>
        </p:nvSpPr>
        <p:spPr>
          <a:xfrm>
            <a:off x="59450" y="516375"/>
            <a:ext cx="8988300" cy="4583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Approach depends on if acute crisis or chronic clinical signs:</a:t>
            </a:r>
            <a:endParaRPr/>
          </a:p>
          <a:p>
            <a:pPr indent="-342900" lvl="0" marL="457200" rtl="0" algn="l">
              <a:spcBef>
                <a:spcPts val="0"/>
              </a:spcBef>
              <a:spcAft>
                <a:spcPts val="0"/>
              </a:spcAft>
              <a:buSzPts val="1800"/>
              <a:buChar char="●"/>
            </a:pPr>
            <a:r>
              <a:rPr lang="en"/>
              <a:t>IVC: </a:t>
            </a:r>
            <a:r>
              <a:rPr lang="en"/>
              <a:t>Collect blood and urine (cbc, chem, UA, basal cortisol).</a:t>
            </a:r>
            <a:endParaRPr/>
          </a:p>
          <a:p>
            <a:pPr indent="-342900" lvl="0" marL="457200" rtl="0" algn="l">
              <a:spcBef>
                <a:spcPts val="0"/>
              </a:spcBef>
              <a:spcAft>
                <a:spcPts val="0"/>
              </a:spcAft>
              <a:buSzPts val="1800"/>
              <a:buChar char="●"/>
            </a:pPr>
            <a:r>
              <a:rPr lang="en"/>
              <a:t>Restoration of intravascular fluid volume</a:t>
            </a:r>
            <a:endParaRPr/>
          </a:p>
          <a:p>
            <a:pPr indent="-317500" lvl="1" marL="914400" rtl="0" algn="l">
              <a:spcBef>
                <a:spcPts val="0"/>
              </a:spcBef>
              <a:spcAft>
                <a:spcPts val="0"/>
              </a:spcAft>
              <a:buSzPts val="1400"/>
              <a:buChar char="○"/>
            </a:pPr>
            <a:r>
              <a:rPr lang="en"/>
              <a:t>Bolus(es) of 0.9% NaCl as indicated by serum sodium</a:t>
            </a:r>
            <a:endParaRPr/>
          </a:p>
          <a:p>
            <a:pPr indent="-317500" lvl="2" marL="1371600" rtl="0" algn="l">
              <a:spcBef>
                <a:spcPts val="0"/>
              </a:spcBef>
              <a:spcAft>
                <a:spcPts val="0"/>
              </a:spcAft>
              <a:buSzPts val="1400"/>
              <a:buChar char="■"/>
            </a:pPr>
            <a:r>
              <a:rPr lang="en"/>
              <a:t>no more than 10-12mEq/L/day change in sodium</a:t>
            </a:r>
            <a:endParaRPr/>
          </a:p>
          <a:p>
            <a:pPr indent="-317500" lvl="2" marL="1371600" rtl="0" algn="l">
              <a:spcBef>
                <a:spcPts val="0"/>
              </a:spcBef>
              <a:spcAft>
                <a:spcPts val="0"/>
              </a:spcAft>
              <a:buSzPts val="1400"/>
              <a:buChar char="■"/>
            </a:pPr>
            <a:r>
              <a:rPr lang="en"/>
              <a:t>acidifying</a:t>
            </a:r>
            <a:endParaRPr/>
          </a:p>
          <a:p>
            <a:pPr indent="-342900" lvl="0" marL="457200" rtl="0" algn="l">
              <a:spcBef>
                <a:spcPts val="0"/>
              </a:spcBef>
              <a:spcAft>
                <a:spcPts val="0"/>
              </a:spcAft>
              <a:buSzPts val="1800"/>
              <a:buChar char="●"/>
            </a:pPr>
            <a:r>
              <a:rPr lang="en"/>
              <a:t>Treat hyperkalemia as indicated</a:t>
            </a:r>
            <a:endParaRPr/>
          </a:p>
          <a:p>
            <a:pPr indent="-342900" lvl="0" marL="457200" rtl="0" algn="l">
              <a:spcBef>
                <a:spcPts val="0"/>
              </a:spcBef>
              <a:spcAft>
                <a:spcPts val="0"/>
              </a:spcAft>
              <a:buSzPts val="1800"/>
              <a:buChar char="●"/>
            </a:pPr>
            <a:r>
              <a:rPr lang="en"/>
              <a:t>If remains hemodynamically unstable, give 0.1-2 mg/kg dexamethasone IV</a:t>
            </a:r>
            <a:endParaRPr/>
          </a:p>
          <a:p>
            <a:pPr indent="-342900" lvl="0" marL="457200" rtl="0" algn="l">
              <a:spcBef>
                <a:spcPts val="0"/>
              </a:spcBef>
              <a:spcAft>
                <a:spcPts val="0"/>
              </a:spcAft>
              <a:buSzPts val="1800"/>
              <a:buChar char="●"/>
            </a:pPr>
            <a:r>
              <a:rPr lang="en"/>
              <a:t>Administer 5 mcg/kg cosyntropin. Collect blood 1 hour later. (= stim)</a:t>
            </a:r>
            <a:endParaRPr/>
          </a:p>
          <a:p>
            <a:pPr indent="-342900" lvl="0" marL="457200" rtl="0" algn="l">
              <a:spcBef>
                <a:spcPts val="0"/>
              </a:spcBef>
              <a:spcAft>
                <a:spcPts val="0"/>
              </a:spcAft>
              <a:buSzPts val="1800"/>
              <a:buChar char="●"/>
            </a:pPr>
            <a:r>
              <a:rPr lang="en"/>
              <a:t>If dexamethasone not previously administered, then give 0.1-2 mg/kg dexamethasone or </a:t>
            </a:r>
            <a:r>
              <a:rPr lang="en"/>
              <a:t>5mg/kg or 0.3mg/kg/hr </a:t>
            </a:r>
            <a:r>
              <a:rPr lang="en"/>
              <a:t>hydrocortisone IV. </a:t>
            </a:r>
            <a:endParaRPr/>
          </a:p>
          <a:p>
            <a:pPr indent="-317500" lvl="1" marL="914400" rtl="0" algn="l">
              <a:spcBef>
                <a:spcPts val="0"/>
              </a:spcBef>
              <a:spcAft>
                <a:spcPts val="0"/>
              </a:spcAft>
              <a:buSzPts val="1400"/>
              <a:buChar char="○"/>
            </a:pPr>
            <a:r>
              <a:rPr lang="en"/>
              <a:t>Continue dexamethasone every 12 hours at 0.05-0.1mg/kg or hydrocortisone at 1mg/kg every 6 hours until you can switch to orals.</a:t>
            </a:r>
            <a:endParaRPr/>
          </a:p>
          <a:p>
            <a:pPr indent="-342900" lvl="0" marL="457200" rtl="0" algn="l">
              <a:spcBef>
                <a:spcPts val="0"/>
              </a:spcBef>
              <a:spcAft>
                <a:spcPts val="0"/>
              </a:spcAft>
              <a:buSzPts val="1800"/>
              <a:buChar char="●"/>
            </a:pPr>
            <a:r>
              <a:rPr lang="en"/>
              <a:t>If clinical suspicion is high can administer 2.2mg/kg of percorten IM (mineralocorticoid).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 name="Shape 246"/>
        <p:cNvGrpSpPr/>
        <p:nvPr/>
      </p:nvGrpSpPr>
      <p:grpSpPr>
        <a:xfrm>
          <a:off x="0" y="0"/>
          <a:ext cx="0" cy="0"/>
          <a:chOff x="0" y="0"/>
          <a:chExt cx="0" cy="0"/>
        </a:xfrm>
      </p:grpSpPr>
      <p:sp>
        <p:nvSpPr>
          <p:cNvPr id="247" name="Google Shape;247;p4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Treatment of Hypoadrenocorticism</a:t>
            </a:r>
            <a:endParaRPr/>
          </a:p>
        </p:txBody>
      </p:sp>
      <p:sp>
        <p:nvSpPr>
          <p:cNvPr id="248" name="Google Shape;248;p45"/>
          <p:cNvSpPr txBox="1"/>
          <p:nvPr>
            <p:ph idx="1" type="body"/>
          </p:nvPr>
        </p:nvSpPr>
        <p:spPr>
          <a:xfrm>
            <a:off x="311700" y="1152475"/>
            <a:ext cx="8725200" cy="369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Other supportive care like blood products, GI protectants, antiemetics, and antibiotics as indicated by vomiting, diarrhea, GI ulceration, ileus, etc. </a:t>
            </a:r>
            <a:endParaRPr/>
          </a:p>
          <a:p>
            <a:pPr indent="0" lvl="0" marL="0" rtl="0" algn="l">
              <a:spcBef>
                <a:spcPts val="1600"/>
              </a:spcBef>
              <a:spcAft>
                <a:spcPts val="0"/>
              </a:spcAft>
              <a:buNone/>
            </a:pPr>
            <a:r>
              <a:rPr lang="en"/>
              <a:t>Most dogs respond the most to IV fluid therapy, most after the boluses but also within 24-48 hours of treatment. </a:t>
            </a:r>
            <a:endParaRPr/>
          </a:p>
          <a:p>
            <a:pPr indent="0" lvl="0" marL="0" rtl="0" algn="l">
              <a:spcBef>
                <a:spcPts val="1600"/>
              </a:spcBef>
              <a:spcAft>
                <a:spcPts val="0"/>
              </a:spcAft>
              <a:buNone/>
            </a:pPr>
            <a:r>
              <a:rPr lang="en"/>
              <a:t>Complications include GI ulceration and bleeding, bacterial translocation and sepsis, DIC, and aspiration pneumonia secondary to megaesophagus. Takes longer to heal with GI bleeding that requires transfusions. </a:t>
            </a:r>
            <a:endParaRPr/>
          </a:p>
          <a:p>
            <a:pPr indent="0" lvl="0" marL="0" rtl="0" algn="l">
              <a:spcBef>
                <a:spcPts val="1600"/>
              </a:spcBef>
              <a:spcAft>
                <a:spcPts val="1600"/>
              </a:spcAft>
              <a:buNone/>
            </a:pPr>
            <a:r>
              <a:rPr lang="en"/>
              <a:t>If unexpected delayed or poor response: look for uncommon causes like cancer, adrenal necrosis, and granulomatous disease. </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2" name="Shape 252"/>
        <p:cNvGrpSpPr/>
        <p:nvPr/>
      </p:nvGrpSpPr>
      <p:grpSpPr>
        <a:xfrm>
          <a:off x="0" y="0"/>
          <a:ext cx="0" cy="0"/>
          <a:chOff x="0" y="0"/>
          <a:chExt cx="0" cy="0"/>
        </a:xfrm>
      </p:grpSpPr>
      <p:sp>
        <p:nvSpPr>
          <p:cNvPr id="253" name="Google Shape;253;p46"/>
          <p:cNvSpPr txBox="1"/>
          <p:nvPr>
            <p:ph type="title"/>
          </p:nvPr>
        </p:nvSpPr>
        <p:spPr>
          <a:xfrm>
            <a:off x="125275" y="4559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Treatment of Hypoadrenocorticism</a:t>
            </a:r>
            <a:endParaRPr/>
          </a:p>
        </p:txBody>
      </p:sp>
      <p:sp>
        <p:nvSpPr>
          <p:cNvPr id="254" name="Google Shape;254;p46"/>
          <p:cNvSpPr txBox="1"/>
          <p:nvPr>
            <p:ph idx="1" type="body"/>
          </p:nvPr>
        </p:nvSpPr>
        <p:spPr>
          <a:xfrm>
            <a:off x="285750" y="1028675"/>
            <a:ext cx="8480400" cy="368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Switch to orals once the patient is eating, not vomiting, and otherwise improved</a:t>
            </a:r>
            <a:endParaRPr/>
          </a:p>
          <a:p>
            <a:pPr indent="-342900" lvl="0" marL="457200" rtl="0" algn="l">
              <a:spcBef>
                <a:spcPts val="1000"/>
              </a:spcBef>
              <a:spcAft>
                <a:spcPts val="0"/>
              </a:spcAft>
              <a:buSzPts val="1800"/>
              <a:buChar char="●"/>
            </a:pPr>
            <a:r>
              <a:rPr lang="en"/>
              <a:t>Prednisone at 0.1-0.22mg/kg/day as starting dose. Gradually taper over several weeks until the lowest dose that will control the clinical signs. </a:t>
            </a:r>
            <a:endParaRPr/>
          </a:p>
          <a:p>
            <a:pPr indent="-317500" lvl="1" marL="914400" rtl="0" algn="l">
              <a:spcBef>
                <a:spcPts val="0"/>
              </a:spcBef>
              <a:spcAft>
                <a:spcPts val="0"/>
              </a:spcAft>
              <a:buSzPts val="1400"/>
              <a:buChar char="○"/>
            </a:pPr>
            <a:r>
              <a:rPr lang="en"/>
              <a:t>Pred can be discontinued in as many as 50% of dogs being treated with fludrocortisone for mineralocorticoid replacement because of its intrinsic glucocorticoid activity. However, if on DOCP then still needs daily or EOD prednisone. </a:t>
            </a:r>
            <a:endParaRPr/>
          </a:p>
          <a:p>
            <a:pPr indent="-317500" lvl="1" marL="914400" rtl="0" algn="l">
              <a:spcBef>
                <a:spcPts val="0"/>
              </a:spcBef>
              <a:spcAft>
                <a:spcPts val="0"/>
              </a:spcAft>
              <a:buSzPts val="1400"/>
              <a:buChar char="○"/>
            </a:pPr>
            <a:r>
              <a:rPr lang="en"/>
              <a:t>Double the dose in times of stress. </a:t>
            </a:r>
            <a:endParaRPr/>
          </a:p>
          <a:p>
            <a:pPr indent="-317500" lvl="1" marL="914400" rtl="0" algn="l">
              <a:spcBef>
                <a:spcPts val="0"/>
              </a:spcBef>
              <a:spcAft>
                <a:spcPts val="0"/>
              </a:spcAft>
              <a:buSzPts val="1400"/>
              <a:buChar char="○"/>
            </a:pPr>
            <a:r>
              <a:rPr lang="en"/>
              <a:t>Can have acute crisis from abrupt cessation of chronic steroid use.</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8" name="Shape 258"/>
        <p:cNvGrpSpPr/>
        <p:nvPr/>
      </p:nvGrpSpPr>
      <p:grpSpPr>
        <a:xfrm>
          <a:off x="0" y="0"/>
          <a:ext cx="0" cy="0"/>
          <a:chOff x="0" y="0"/>
          <a:chExt cx="0" cy="0"/>
        </a:xfrm>
      </p:grpSpPr>
      <p:sp>
        <p:nvSpPr>
          <p:cNvPr id="259" name="Google Shape;259;p47"/>
          <p:cNvSpPr txBox="1"/>
          <p:nvPr>
            <p:ph type="title"/>
          </p:nvPr>
        </p:nvSpPr>
        <p:spPr>
          <a:xfrm>
            <a:off x="114300" y="1708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Treatment of Hypoadrenocorticism</a:t>
            </a:r>
            <a:endParaRPr/>
          </a:p>
        </p:txBody>
      </p:sp>
      <p:sp>
        <p:nvSpPr>
          <p:cNvPr id="260" name="Google Shape;260;p47"/>
          <p:cNvSpPr txBox="1"/>
          <p:nvPr>
            <p:ph idx="1" type="body"/>
          </p:nvPr>
        </p:nvSpPr>
        <p:spPr>
          <a:xfrm>
            <a:off x="291525" y="1166150"/>
            <a:ext cx="8734200" cy="3845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Switch to orals once the patient is eating, not vomiting, and otherwise improved</a:t>
            </a:r>
            <a:endParaRPr/>
          </a:p>
          <a:p>
            <a:pPr indent="-342900" lvl="0" marL="457200" rtl="0" algn="l">
              <a:spcBef>
                <a:spcPts val="1000"/>
              </a:spcBef>
              <a:spcAft>
                <a:spcPts val="0"/>
              </a:spcAft>
              <a:buSzPts val="1800"/>
              <a:buChar char="●"/>
            </a:pPr>
            <a:r>
              <a:rPr lang="en"/>
              <a:t>Mineralocorticoids if hypoNa/hyperK</a:t>
            </a:r>
            <a:endParaRPr/>
          </a:p>
          <a:p>
            <a:pPr indent="-317500" lvl="1" marL="914400" rtl="0" algn="l">
              <a:spcBef>
                <a:spcPts val="0"/>
              </a:spcBef>
              <a:spcAft>
                <a:spcPts val="0"/>
              </a:spcAft>
              <a:buSzPts val="1400"/>
              <a:buChar char="○"/>
            </a:pPr>
            <a:r>
              <a:rPr lang="en"/>
              <a:t>Percorten (DOCP)</a:t>
            </a:r>
            <a:endParaRPr/>
          </a:p>
          <a:p>
            <a:pPr indent="-317500" lvl="2" marL="1371600" rtl="0" algn="l">
              <a:spcBef>
                <a:spcPts val="0"/>
              </a:spcBef>
              <a:spcAft>
                <a:spcPts val="0"/>
              </a:spcAft>
              <a:buSzPts val="1400"/>
              <a:buChar char="■"/>
            </a:pPr>
            <a:r>
              <a:rPr lang="en"/>
              <a:t>Only drug approved by the FDA. </a:t>
            </a:r>
            <a:endParaRPr/>
          </a:p>
          <a:p>
            <a:pPr indent="-317500" lvl="2" marL="1371600" rtl="0" algn="l">
              <a:spcBef>
                <a:spcPts val="0"/>
              </a:spcBef>
              <a:spcAft>
                <a:spcPts val="0"/>
              </a:spcAft>
              <a:buSzPts val="1400"/>
              <a:buChar char="■"/>
            </a:pPr>
            <a:r>
              <a:rPr lang="en"/>
              <a:t>Rapid onset of action and is effective within a few hours of injection so no overlap is needed when transitioning to DOCP from fludrocortisone. </a:t>
            </a:r>
            <a:endParaRPr/>
          </a:p>
          <a:p>
            <a:pPr indent="-317500" lvl="2" marL="1371600" rtl="0" algn="l">
              <a:spcBef>
                <a:spcPts val="0"/>
              </a:spcBef>
              <a:spcAft>
                <a:spcPts val="0"/>
              </a:spcAft>
              <a:buSzPts val="1400"/>
              <a:buChar char="■"/>
            </a:pPr>
            <a:r>
              <a:rPr lang="en"/>
              <a:t>Initially given 2.2mg/kg IM every 25 days initially. </a:t>
            </a:r>
            <a:endParaRPr/>
          </a:p>
          <a:p>
            <a:pPr indent="-317500" lvl="2" marL="1371600" rtl="0" algn="l">
              <a:spcBef>
                <a:spcPts val="0"/>
              </a:spcBef>
              <a:spcAft>
                <a:spcPts val="0"/>
              </a:spcAft>
              <a:buSzPts val="1400"/>
              <a:buChar char="■"/>
            </a:pPr>
            <a:r>
              <a:rPr lang="en"/>
              <a:t>Serum electrolytes should be checked at 12 and 25 days for the first 1-2 months. </a:t>
            </a:r>
            <a:endParaRPr/>
          </a:p>
          <a:p>
            <a:pPr indent="-317500" lvl="3" marL="1828800" rtl="0" algn="l">
              <a:spcBef>
                <a:spcPts val="0"/>
              </a:spcBef>
              <a:spcAft>
                <a:spcPts val="0"/>
              </a:spcAft>
              <a:buSzPts val="1400"/>
              <a:buChar char="●"/>
            </a:pPr>
            <a:r>
              <a:rPr lang="en"/>
              <a:t>15 day is for titration of dose, the 25 allows adjustment of days. </a:t>
            </a:r>
            <a:endParaRPr/>
          </a:p>
          <a:p>
            <a:pPr indent="-317500" lvl="3" marL="1828800" rtl="0" algn="l">
              <a:spcBef>
                <a:spcPts val="0"/>
              </a:spcBef>
              <a:spcAft>
                <a:spcPts val="0"/>
              </a:spcAft>
              <a:buSzPts val="1400"/>
              <a:buChar char="●"/>
            </a:pPr>
            <a:r>
              <a:rPr lang="en"/>
              <a:t>If normal still at 25 then can gradually go out to 30 days. Taper dose by 10% a month with measurement of sodium and potassium prior to each dose. Once they start to get outside the reference range prior to the next injection, the next dose should be increased to the previous dose that resulted in normal electrolytes for the whole time period.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4" name="Shape 264"/>
        <p:cNvGrpSpPr/>
        <p:nvPr/>
      </p:nvGrpSpPr>
      <p:grpSpPr>
        <a:xfrm>
          <a:off x="0" y="0"/>
          <a:ext cx="0" cy="0"/>
          <a:chOff x="0" y="0"/>
          <a:chExt cx="0" cy="0"/>
        </a:xfrm>
      </p:grpSpPr>
      <p:sp>
        <p:nvSpPr>
          <p:cNvPr id="265" name="Google Shape;265;p48"/>
          <p:cNvSpPr txBox="1"/>
          <p:nvPr>
            <p:ph type="title"/>
          </p:nvPr>
        </p:nvSpPr>
        <p:spPr>
          <a:xfrm>
            <a:off x="114300" y="1708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Treatment of Hypoadrenocorticism</a:t>
            </a:r>
            <a:endParaRPr/>
          </a:p>
        </p:txBody>
      </p:sp>
      <p:sp>
        <p:nvSpPr>
          <p:cNvPr id="266" name="Google Shape;266;p48"/>
          <p:cNvSpPr txBox="1"/>
          <p:nvPr>
            <p:ph idx="1" type="body"/>
          </p:nvPr>
        </p:nvSpPr>
        <p:spPr>
          <a:xfrm>
            <a:off x="239475" y="857100"/>
            <a:ext cx="8621100" cy="4047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Mineralocorticoids if hypoNa/hyperK</a:t>
            </a:r>
            <a:endParaRPr/>
          </a:p>
          <a:p>
            <a:pPr indent="-342900" lvl="0" marL="457200" rtl="0" algn="l">
              <a:lnSpc>
                <a:spcPct val="115000"/>
              </a:lnSpc>
              <a:spcBef>
                <a:spcPts val="1000"/>
              </a:spcBef>
              <a:spcAft>
                <a:spcPts val="0"/>
              </a:spcAft>
              <a:buSzPts val="1800"/>
              <a:buChar char="●"/>
            </a:pPr>
            <a:r>
              <a:rPr lang="en" sz="1800"/>
              <a:t>Fludrocortisone:</a:t>
            </a:r>
            <a:endParaRPr sz="1800"/>
          </a:p>
          <a:p>
            <a:pPr indent="-342900" lvl="1" marL="914400" rtl="0" algn="l">
              <a:lnSpc>
                <a:spcPct val="115000"/>
              </a:lnSpc>
              <a:spcBef>
                <a:spcPts val="0"/>
              </a:spcBef>
              <a:spcAft>
                <a:spcPts val="0"/>
              </a:spcAft>
              <a:buSzPts val="1800"/>
              <a:buChar char="○"/>
            </a:pPr>
            <a:r>
              <a:rPr lang="en" sz="1800"/>
              <a:t>Oral synthetic mineralocorticoid</a:t>
            </a:r>
            <a:endParaRPr sz="1800"/>
          </a:p>
          <a:p>
            <a:pPr indent="-342900" lvl="1" marL="914400" rtl="0" algn="l">
              <a:lnSpc>
                <a:spcPct val="115000"/>
              </a:lnSpc>
              <a:spcBef>
                <a:spcPts val="0"/>
              </a:spcBef>
              <a:spcAft>
                <a:spcPts val="0"/>
              </a:spcAft>
              <a:buSzPts val="1800"/>
              <a:buChar char="○"/>
            </a:pPr>
            <a:r>
              <a:rPr lang="en" sz="1800"/>
              <a:t>Must be given daily. </a:t>
            </a:r>
            <a:endParaRPr sz="1800"/>
          </a:p>
          <a:p>
            <a:pPr indent="-342900" lvl="1" marL="914400" rtl="0" algn="l">
              <a:lnSpc>
                <a:spcPct val="115000"/>
              </a:lnSpc>
              <a:spcBef>
                <a:spcPts val="0"/>
              </a:spcBef>
              <a:spcAft>
                <a:spcPts val="0"/>
              </a:spcAft>
              <a:buSzPts val="1800"/>
              <a:buChar char="○"/>
            </a:pPr>
            <a:r>
              <a:rPr lang="en" sz="1800"/>
              <a:t>Starting dose is 0.02mg/kg/day. </a:t>
            </a:r>
            <a:endParaRPr sz="1800"/>
          </a:p>
          <a:p>
            <a:pPr indent="-342900" lvl="1" marL="914400" rtl="0" algn="l">
              <a:lnSpc>
                <a:spcPct val="115000"/>
              </a:lnSpc>
              <a:spcBef>
                <a:spcPts val="0"/>
              </a:spcBef>
              <a:spcAft>
                <a:spcPts val="0"/>
              </a:spcAft>
              <a:buSzPts val="1800"/>
              <a:buChar char="○"/>
            </a:pPr>
            <a:r>
              <a:rPr lang="en" sz="1800"/>
              <a:t>Has glucocorticoid activity and may have clinical signs from that and/or be cost prohibitive at the dose required to normalize electrolytes. </a:t>
            </a:r>
            <a:endParaRPr sz="1800"/>
          </a:p>
          <a:p>
            <a:pPr indent="-342900" lvl="0" marL="457200" rtl="0" algn="l">
              <a:lnSpc>
                <a:spcPct val="115000"/>
              </a:lnSpc>
              <a:spcBef>
                <a:spcPts val="0"/>
              </a:spcBef>
              <a:spcAft>
                <a:spcPts val="0"/>
              </a:spcAft>
              <a:buSzPts val="1800"/>
              <a:buChar char="●"/>
            </a:pPr>
            <a:r>
              <a:rPr lang="en" sz="1800"/>
              <a:t>Dogs with secondary addison’s do not need mineralocorticoid replacement because ACTH is not required for aldosterone synthesis/secretion. </a:t>
            </a:r>
            <a:endParaRPr sz="1800"/>
          </a:p>
          <a:p>
            <a:pPr indent="-317500" lvl="0" marL="457200" rtl="0" algn="l">
              <a:spcBef>
                <a:spcPts val="0"/>
              </a:spcBef>
              <a:spcAft>
                <a:spcPts val="1600"/>
              </a:spcAft>
              <a:buSzPts val="1400"/>
              <a:buChar char="●"/>
            </a:pPr>
            <a:r>
              <a:rPr lang="en"/>
              <a:t>Measure electrolytes every 3 months to determine if dosage adjustment or supplementation required (ie for first year of atypical addisonian)</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0" name="Shape 270"/>
        <p:cNvGrpSpPr/>
        <p:nvPr/>
      </p:nvGrpSpPr>
      <p:grpSpPr>
        <a:xfrm>
          <a:off x="0" y="0"/>
          <a:ext cx="0" cy="0"/>
          <a:chOff x="0" y="0"/>
          <a:chExt cx="0" cy="0"/>
        </a:xfrm>
      </p:grpSpPr>
      <p:sp>
        <p:nvSpPr>
          <p:cNvPr id="271" name="Google Shape;271;p4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Treatment of Hypoadrenocorticism</a:t>
            </a:r>
            <a:endParaRPr/>
          </a:p>
        </p:txBody>
      </p:sp>
      <p:sp>
        <p:nvSpPr>
          <p:cNvPr id="272" name="Google Shape;272;p4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Most common reason for poor response to treatment is inadequate mineralocorticoid supplementation</a:t>
            </a:r>
            <a:endParaRPr/>
          </a:p>
          <a:p>
            <a:pPr indent="-317500" lvl="1" marL="914400" rtl="0" algn="l">
              <a:spcBef>
                <a:spcPts val="1600"/>
              </a:spcBef>
              <a:spcAft>
                <a:spcPts val="0"/>
              </a:spcAft>
              <a:buSzPts val="1400"/>
              <a:buChar char="○"/>
            </a:pPr>
            <a:r>
              <a:rPr lang="en"/>
              <a:t>Others include hypothyroidism, cancer, or granulomatous disease especially if higher than normal steroid doses are needed</a:t>
            </a:r>
            <a:endParaRPr/>
          </a:p>
          <a:p>
            <a:pPr indent="0" lvl="0" marL="0" rtl="0" algn="l">
              <a:spcBef>
                <a:spcPts val="1600"/>
              </a:spcBef>
              <a:spcAft>
                <a:spcPts val="1600"/>
              </a:spcAft>
              <a:buNone/>
            </a:pPr>
            <a:r>
              <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6" name="Shape 276"/>
        <p:cNvGrpSpPr/>
        <p:nvPr/>
      </p:nvGrpSpPr>
      <p:grpSpPr>
        <a:xfrm>
          <a:off x="0" y="0"/>
          <a:ext cx="0" cy="0"/>
          <a:chOff x="0" y="0"/>
          <a:chExt cx="0" cy="0"/>
        </a:xfrm>
      </p:grpSpPr>
      <p:sp>
        <p:nvSpPr>
          <p:cNvPr id="277" name="Google Shape;277;p5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Feline Hypoadrenocorticism</a:t>
            </a:r>
            <a:endParaRPr/>
          </a:p>
        </p:txBody>
      </p:sp>
      <p:sp>
        <p:nvSpPr>
          <p:cNvPr id="278" name="Google Shape;278;p50"/>
          <p:cNvSpPr txBox="1"/>
          <p:nvPr>
            <p:ph idx="1" type="body"/>
          </p:nvPr>
        </p:nvSpPr>
        <p:spPr>
          <a:xfrm>
            <a:off x="311700" y="1152475"/>
            <a:ext cx="8705100" cy="3893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Rare, DSH or DLH </a:t>
            </a:r>
            <a:endParaRPr/>
          </a:p>
          <a:p>
            <a:pPr indent="-342900" lvl="0" marL="457200" rtl="0" algn="l">
              <a:spcBef>
                <a:spcPts val="0"/>
              </a:spcBef>
              <a:spcAft>
                <a:spcPts val="0"/>
              </a:spcAft>
              <a:buSzPts val="1800"/>
              <a:buChar char="●"/>
            </a:pPr>
            <a:r>
              <a:rPr lang="en"/>
              <a:t>Similar to dogs</a:t>
            </a:r>
            <a:endParaRPr/>
          </a:p>
          <a:p>
            <a:pPr indent="-342900" lvl="0" marL="457200" rtl="0" algn="l">
              <a:spcBef>
                <a:spcPts val="0"/>
              </a:spcBef>
              <a:spcAft>
                <a:spcPts val="0"/>
              </a:spcAft>
              <a:buSzPts val="1800"/>
              <a:buChar char="●"/>
            </a:pPr>
            <a:r>
              <a:rPr lang="en"/>
              <a:t>Differential diagnoses for abnormal serum sodium and potassium concentrations should include GI disease, renal disease, and ascites. </a:t>
            </a:r>
            <a:endParaRPr/>
          </a:p>
          <a:p>
            <a:pPr indent="-342900" lvl="0" marL="457200" rtl="0" algn="l">
              <a:spcBef>
                <a:spcPts val="0"/>
              </a:spcBef>
              <a:spcAft>
                <a:spcPts val="0"/>
              </a:spcAft>
              <a:buSzPts val="1800"/>
              <a:buChar char="●"/>
            </a:pPr>
            <a:r>
              <a:rPr lang="en"/>
              <a:t>Differentials for low plasma cortisol concentrations with inadequate response to ACTH stimulation includes naturally occurring hypoadrenocorticism, chronic glucocorticoid administration,chronic megesterol acetate administration, and failure to administer ACTH. </a:t>
            </a:r>
            <a:endParaRPr/>
          </a:p>
          <a:p>
            <a:pPr indent="-342900" lvl="0" marL="457200" rtl="0" algn="l">
              <a:spcBef>
                <a:spcPts val="0"/>
              </a:spcBef>
              <a:spcAft>
                <a:spcPts val="0"/>
              </a:spcAft>
              <a:buSzPts val="1800"/>
              <a:buChar char="●"/>
            </a:pPr>
            <a:r>
              <a:rPr lang="en"/>
              <a:t>Differential diagnoses for addison’s should include lymphoma (and renal disease). </a:t>
            </a:r>
            <a:endParaRPr/>
          </a:p>
          <a:p>
            <a:pPr indent="-342900" lvl="0" marL="457200" rtl="0" algn="l">
              <a:spcBef>
                <a:spcPts val="0"/>
              </a:spcBef>
              <a:spcAft>
                <a:spcPts val="0"/>
              </a:spcAft>
              <a:buSzPts val="1800"/>
              <a:buChar char="●"/>
            </a:pPr>
            <a:r>
              <a:rPr lang="en"/>
              <a:t>Gold standard diagnostic test remains ACTH but the protocol is different. Longer time to respond. </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2" name="Shape 282"/>
        <p:cNvGrpSpPr/>
        <p:nvPr/>
      </p:nvGrpSpPr>
      <p:grpSpPr>
        <a:xfrm>
          <a:off x="0" y="0"/>
          <a:ext cx="0" cy="0"/>
          <a:chOff x="0" y="0"/>
          <a:chExt cx="0" cy="0"/>
        </a:xfrm>
      </p:grpSpPr>
      <p:sp>
        <p:nvSpPr>
          <p:cNvPr id="283" name="Google Shape;283;p5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Canine Hyperadrenocorticism or Cushing’s Disease</a:t>
            </a:r>
            <a:endParaRPr/>
          </a:p>
          <a:p>
            <a:pPr indent="0" lvl="0" marL="0" rtl="0" algn="l">
              <a:spcBef>
                <a:spcPts val="0"/>
              </a:spcBef>
              <a:spcAft>
                <a:spcPts val="0"/>
              </a:spcAft>
              <a:buNone/>
            </a:pPr>
            <a:r>
              <a:t/>
            </a:r>
            <a:endParaRPr/>
          </a:p>
        </p:txBody>
      </p:sp>
      <p:pic>
        <p:nvPicPr>
          <p:cNvPr id="284" name="Google Shape;284;p51"/>
          <p:cNvPicPr preferRelativeResize="0"/>
          <p:nvPr/>
        </p:nvPicPr>
        <p:blipFill>
          <a:blip r:embed="rId3">
            <a:alphaModFix/>
          </a:blip>
          <a:stretch>
            <a:fillRect/>
          </a:stretch>
        </p:blipFill>
        <p:spPr>
          <a:xfrm>
            <a:off x="446875" y="1285550"/>
            <a:ext cx="7434975" cy="2715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Google Shape;72;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Adrenal Glands</a:t>
            </a:r>
            <a:endParaRPr/>
          </a:p>
        </p:txBody>
      </p:sp>
      <p:sp>
        <p:nvSpPr>
          <p:cNvPr id="73" name="Google Shape;73;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a:pPr>
            <a:r>
              <a:rPr lang="en" sz="1600"/>
              <a:t>The adrenal gland is made of:</a:t>
            </a:r>
            <a:endParaRPr sz="1600"/>
          </a:p>
          <a:p>
            <a:pPr indent="-330200" lvl="1" marL="914400" rtl="0" algn="l">
              <a:spcBef>
                <a:spcPts val="0"/>
              </a:spcBef>
              <a:spcAft>
                <a:spcPts val="0"/>
              </a:spcAft>
              <a:buSzPts val="1600"/>
              <a:buChar char="○"/>
            </a:pPr>
            <a:r>
              <a:rPr lang="en" sz="1600"/>
              <a:t>Medulla which secretes catecholamines </a:t>
            </a:r>
            <a:endParaRPr sz="1600"/>
          </a:p>
          <a:p>
            <a:pPr indent="-330200" lvl="1" marL="914400" rtl="0" algn="l">
              <a:spcBef>
                <a:spcPts val="0"/>
              </a:spcBef>
              <a:spcAft>
                <a:spcPts val="0"/>
              </a:spcAft>
              <a:buSzPts val="1600"/>
              <a:buChar char="○"/>
            </a:pPr>
            <a:r>
              <a:rPr lang="en" sz="1600"/>
              <a:t>Cortex which secretes three types of steroid hormones:</a:t>
            </a:r>
            <a:endParaRPr sz="1600"/>
          </a:p>
          <a:p>
            <a:pPr indent="-304800" lvl="2" marL="1371600" rtl="0" algn="l">
              <a:spcBef>
                <a:spcPts val="0"/>
              </a:spcBef>
              <a:spcAft>
                <a:spcPts val="0"/>
              </a:spcAft>
              <a:buSzPts val="1200"/>
              <a:buChar char="■"/>
            </a:pPr>
            <a:r>
              <a:rPr lang="en" sz="1200"/>
              <a:t>Mineralocorticoids (aldosterone)</a:t>
            </a:r>
            <a:endParaRPr sz="1200"/>
          </a:p>
          <a:p>
            <a:pPr indent="-304800" lvl="2" marL="1371600" rtl="0" algn="l">
              <a:spcBef>
                <a:spcPts val="0"/>
              </a:spcBef>
              <a:spcAft>
                <a:spcPts val="0"/>
              </a:spcAft>
              <a:buSzPts val="1200"/>
              <a:buChar char="■"/>
            </a:pPr>
            <a:r>
              <a:rPr lang="en" sz="1200"/>
              <a:t>Glucocorticoids (cortisol)</a:t>
            </a:r>
            <a:endParaRPr sz="1200"/>
          </a:p>
          <a:p>
            <a:pPr indent="-304800" lvl="2" marL="1371600" rtl="0" algn="l">
              <a:spcBef>
                <a:spcPts val="0"/>
              </a:spcBef>
              <a:spcAft>
                <a:spcPts val="0"/>
              </a:spcAft>
              <a:buSzPts val="1200"/>
              <a:buChar char="■"/>
            </a:pPr>
            <a:r>
              <a:rPr lang="en" sz="1200"/>
              <a:t>Androgens (dehydroepiandrosterone and androstenedione) that serve as substrates for the synthesis of estrogen and testosterone in peripheral tissues</a:t>
            </a:r>
            <a:endParaRPr sz="1200"/>
          </a:p>
          <a:p>
            <a:pPr indent="-330200" lvl="0" marL="457200" rtl="0" algn="l">
              <a:spcBef>
                <a:spcPts val="0"/>
              </a:spcBef>
              <a:spcAft>
                <a:spcPts val="0"/>
              </a:spcAft>
              <a:buSzPts val="1600"/>
              <a:buChar char="●"/>
            </a:pPr>
            <a:r>
              <a:rPr lang="en" sz="1600"/>
              <a:t>The adrenal cortex has three layers:</a:t>
            </a:r>
            <a:endParaRPr sz="1600"/>
          </a:p>
          <a:p>
            <a:pPr indent="-304800" lvl="1" marL="914400" rtl="0" algn="l">
              <a:spcBef>
                <a:spcPts val="0"/>
              </a:spcBef>
              <a:spcAft>
                <a:spcPts val="0"/>
              </a:spcAft>
              <a:buSzPts val="1200"/>
              <a:buChar char="○"/>
            </a:pPr>
            <a:r>
              <a:rPr lang="en" sz="1200"/>
              <a:t>Zona glomerulosa (outermost, contains aldosterone synthase enzyme and makes aldosterone)</a:t>
            </a:r>
            <a:endParaRPr sz="1200"/>
          </a:p>
          <a:p>
            <a:pPr indent="-304800" lvl="1" marL="914400" rtl="0" algn="l">
              <a:spcBef>
                <a:spcPts val="0"/>
              </a:spcBef>
              <a:spcAft>
                <a:spcPts val="0"/>
              </a:spcAft>
              <a:buSzPts val="1200"/>
              <a:buChar char="○"/>
            </a:pPr>
            <a:r>
              <a:rPr lang="en" sz="1200"/>
              <a:t>Zona fasciculata (contains 17a-hydroxylase and makes cortisol and androgens)</a:t>
            </a:r>
            <a:endParaRPr sz="1200"/>
          </a:p>
          <a:p>
            <a:pPr indent="-304800" lvl="1" marL="914400" rtl="0" algn="l">
              <a:spcBef>
                <a:spcPts val="0"/>
              </a:spcBef>
              <a:spcAft>
                <a:spcPts val="0"/>
              </a:spcAft>
              <a:buSzPts val="1200"/>
              <a:buChar char="○"/>
            </a:pPr>
            <a:r>
              <a:rPr lang="en" sz="1200"/>
              <a:t>Zona reticularis </a:t>
            </a:r>
            <a:r>
              <a:rPr lang="en" sz="1200"/>
              <a:t>(contains 17a-hydroxylase and makes cortisol and androgens)</a:t>
            </a:r>
            <a:endParaRPr sz="1200"/>
          </a:p>
          <a:p>
            <a:pPr indent="-330200" lvl="0" marL="457200" rtl="0" algn="l">
              <a:spcBef>
                <a:spcPts val="0"/>
              </a:spcBef>
              <a:spcAft>
                <a:spcPts val="0"/>
              </a:spcAft>
              <a:buSzPts val="1600"/>
              <a:buChar char="●"/>
            </a:pPr>
            <a:r>
              <a:rPr lang="en" sz="1600"/>
              <a:t>Adrenal steroid hormones are derived from cholesterol and all contain a CCCP nucleus. Enzymes in the adrenal cortex (*) catalyze formation of the different adrenal steroids. </a:t>
            </a:r>
            <a:endParaRPr sz="160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8" name="Shape 288"/>
        <p:cNvGrpSpPr/>
        <p:nvPr/>
      </p:nvGrpSpPr>
      <p:grpSpPr>
        <a:xfrm>
          <a:off x="0" y="0"/>
          <a:ext cx="0" cy="0"/>
          <a:chOff x="0" y="0"/>
          <a:chExt cx="0" cy="0"/>
        </a:xfrm>
      </p:grpSpPr>
      <p:sp>
        <p:nvSpPr>
          <p:cNvPr id="289" name="Google Shape;289;p5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Canine Hyperadrenocorticism or Cushing’s Disease</a:t>
            </a:r>
            <a:endParaRPr/>
          </a:p>
          <a:p>
            <a:pPr indent="0" lvl="0" marL="0" rtl="0" algn="l">
              <a:spcBef>
                <a:spcPts val="0"/>
              </a:spcBef>
              <a:spcAft>
                <a:spcPts val="0"/>
              </a:spcAft>
              <a:buNone/>
            </a:pPr>
            <a:r>
              <a:t/>
            </a:r>
            <a:endParaRPr/>
          </a:p>
        </p:txBody>
      </p:sp>
      <p:sp>
        <p:nvSpPr>
          <p:cNvPr id="290" name="Google Shape;290;p5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Occurs from:</a:t>
            </a:r>
            <a:endParaRPr/>
          </a:p>
          <a:p>
            <a:pPr indent="-342900" lvl="0" marL="457200" rtl="0" algn="l">
              <a:spcBef>
                <a:spcPts val="1600"/>
              </a:spcBef>
              <a:spcAft>
                <a:spcPts val="0"/>
              </a:spcAft>
              <a:buSzPts val="1800"/>
              <a:buAutoNum type="arabicPeriod"/>
            </a:pPr>
            <a:r>
              <a:rPr lang="en"/>
              <a:t>Autonomous secretion of cortisol by an adrenocortical carcinoma or adenoma</a:t>
            </a:r>
            <a:endParaRPr/>
          </a:p>
          <a:p>
            <a:pPr indent="-342900" lvl="0" marL="457200" rtl="0" algn="l">
              <a:spcBef>
                <a:spcPts val="0"/>
              </a:spcBef>
              <a:spcAft>
                <a:spcPts val="0"/>
              </a:spcAft>
              <a:buSzPts val="1800"/>
              <a:buAutoNum type="arabicPeriod"/>
            </a:pPr>
            <a:r>
              <a:rPr lang="en"/>
              <a:t>Pituitary micro or macroadenoma (or carcinoma) causing increased cortisol synthesis/secretion</a:t>
            </a:r>
            <a:endParaRPr/>
          </a:p>
          <a:p>
            <a:pPr indent="-342900" lvl="0" marL="457200" rtl="0" algn="l">
              <a:spcBef>
                <a:spcPts val="0"/>
              </a:spcBef>
              <a:spcAft>
                <a:spcPts val="0"/>
              </a:spcAft>
              <a:buSzPts val="1800"/>
              <a:buAutoNum type="arabicPeriod"/>
            </a:pPr>
            <a:r>
              <a:rPr lang="en"/>
              <a:t>Iatrogenic exogenous corticosteroid administration</a:t>
            </a:r>
            <a:endParaRPr/>
          </a:p>
          <a:p>
            <a:pPr indent="-342900" lvl="0" marL="457200" rtl="0" algn="l">
              <a:spcBef>
                <a:spcPts val="0"/>
              </a:spcBef>
              <a:spcAft>
                <a:spcPts val="0"/>
              </a:spcAft>
              <a:buSzPts val="1800"/>
              <a:buAutoNum type="arabicPeriod"/>
            </a:pPr>
            <a:r>
              <a:rPr lang="en"/>
              <a:t>Secretion of ACTH from an ectopic site</a:t>
            </a:r>
            <a:endParaRPr/>
          </a:p>
          <a:p>
            <a:pPr indent="-342900" lvl="0" marL="457200" rtl="0" algn="l">
              <a:spcBef>
                <a:spcPts val="0"/>
              </a:spcBef>
              <a:spcAft>
                <a:spcPts val="0"/>
              </a:spcAft>
              <a:buSzPts val="1800"/>
              <a:buAutoNum type="arabicPeriod"/>
            </a:pPr>
            <a:r>
              <a:rPr lang="en"/>
              <a:t>Food-dependent cortisol secretion</a:t>
            </a:r>
            <a:endParaRPr/>
          </a:p>
          <a:p>
            <a:pPr indent="-342900" lvl="0" marL="457200" rtl="0" algn="l">
              <a:spcBef>
                <a:spcPts val="0"/>
              </a:spcBef>
              <a:spcAft>
                <a:spcPts val="0"/>
              </a:spcAft>
              <a:buSzPts val="1800"/>
              <a:buAutoNum type="arabicPeriod"/>
            </a:pPr>
            <a:r>
              <a:rPr lang="en"/>
              <a:t>Pituitary hyperplasia caused by excessive CRH secretion due to a hypothalamic-disorder</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 name="Shape 294"/>
        <p:cNvGrpSpPr/>
        <p:nvPr/>
      </p:nvGrpSpPr>
      <p:grpSpPr>
        <a:xfrm>
          <a:off x="0" y="0"/>
          <a:ext cx="0" cy="0"/>
          <a:chOff x="0" y="0"/>
          <a:chExt cx="0" cy="0"/>
        </a:xfrm>
      </p:grpSpPr>
      <p:sp>
        <p:nvSpPr>
          <p:cNvPr id="295" name="Google Shape;295;p5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Canine Hyperadrenocorticism or Cushing’s Disease</a:t>
            </a:r>
            <a:endParaRPr/>
          </a:p>
          <a:p>
            <a:pPr indent="0" lvl="0" marL="0" rtl="0" algn="l">
              <a:spcBef>
                <a:spcPts val="0"/>
              </a:spcBef>
              <a:spcAft>
                <a:spcPts val="0"/>
              </a:spcAft>
              <a:buClr>
                <a:schemeClr val="dk1"/>
              </a:buClr>
              <a:buSzPts val="1100"/>
              <a:buFont typeface="Arial"/>
              <a:buNone/>
            </a:pPr>
            <a:r>
              <a:t/>
            </a:r>
            <a:endParaRPr/>
          </a:p>
        </p:txBody>
      </p:sp>
      <p:sp>
        <p:nvSpPr>
          <p:cNvPr id="296" name="Google Shape;296;p53"/>
          <p:cNvSpPr txBox="1"/>
          <p:nvPr>
            <p:ph idx="1" type="body"/>
          </p:nvPr>
        </p:nvSpPr>
        <p:spPr>
          <a:xfrm>
            <a:off x="311700" y="1152475"/>
            <a:ext cx="8621700" cy="37725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CRH stimulates ACTH secretion but so does pain, trauma, stress, hypoxia, acute hypoglycemia, cold exposure, surgery, and inflammatory mediators. </a:t>
            </a:r>
            <a:endParaRPr/>
          </a:p>
          <a:p>
            <a:pPr indent="-342900" lvl="0" marL="457200" rtl="0" algn="l">
              <a:spcBef>
                <a:spcPts val="0"/>
              </a:spcBef>
              <a:spcAft>
                <a:spcPts val="0"/>
              </a:spcAft>
              <a:buSzPts val="1800"/>
              <a:buChar char="●"/>
            </a:pPr>
            <a:r>
              <a:rPr lang="en"/>
              <a:t>The negative feedback effects of cortisol on the pituitary gland to lower ACTH secretion occur in three speeds- fast, intermediate, and delayed. </a:t>
            </a:r>
            <a:endParaRPr/>
          </a:p>
          <a:p>
            <a:pPr indent="-342900" lvl="0" marL="457200" rtl="0" algn="l">
              <a:spcBef>
                <a:spcPts val="0"/>
              </a:spcBef>
              <a:spcAft>
                <a:spcPts val="0"/>
              </a:spcAft>
              <a:buSzPts val="1800"/>
              <a:buChar char="●"/>
            </a:pPr>
            <a:r>
              <a:rPr lang="en"/>
              <a:t>Cortisol and ACTH itself negatively feedback on CRH and thus ACTH. </a:t>
            </a:r>
            <a:endParaRPr/>
          </a:p>
          <a:p>
            <a:pPr indent="-342900" lvl="0" marL="457200" rtl="0" algn="l">
              <a:spcBef>
                <a:spcPts val="0"/>
              </a:spcBef>
              <a:spcAft>
                <a:spcPts val="0"/>
              </a:spcAft>
              <a:buSzPts val="1800"/>
              <a:buChar char="●"/>
            </a:pPr>
            <a:r>
              <a:rPr lang="en"/>
              <a:t>In humans and dogs, the pituitary gland is divided into two distinct parts:</a:t>
            </a:r>
            <a:endParaRPr/>
          </a:p>
          <a:p>
            <a:pPr indent="-317500" lvl="1" marL="914400" rtl="0" algn="l">
              <a:spcBef>
                <a:spcPts val="0"/>
              </a:spcBef>
              <a:spcAft>
                <a:spcPts val="0"/>
              </a:spcAft>
              <a:buSzPts val="1400"/>
              <a:buChar char="○"/>
            </a:pPr>
            <a:r>
              <a:rPr lang="en"/>
              <a:t>pars distalis (anterior)</a:t>
            </a:r>
            <a:endParaRPr/>
          </a:p>
          <a:p>
            <a:pPr indent="-317500" lvl="1" marL="914400" rtl="0" algn="l">
              <a:spcBef>
                <a:spcPts val="0"/>
              </a:spcBef>
              <a:spcAft>
                <a:spcPts val="0"/>
              </a:spcAft>
              <a:buSzPts val="1400"/>
              <a:buChar char="○"/>
            </a:pPr>
            <a:r>
              <a:rPr lang="en"/>
              <a:t>pars nervosa (posterior)</a:t>
            </a:r>
            <a:endParaRPr/>
          </a:p>
          <a:p>
            <a:pPr indent="-317500" lvl="1" marL="914400" rtl="0" algn="l">
              <a:spcBef>
                <a:spcPts val="0"/>
              </a:spcBef>
              <a:spcAft>
                <a:spcPts val="0"/>
              </a:spcAft>
              <a:buSzPts val="1400"/>
              <a:buChar char="○"/>
            </a:pPr>
            <a:r>
              <a:rPr lang="en"/>
              <a:t>in dogs there is an intermediate area called the pars intermedia that has another cell type within it</a:t>
            </a:r>
            <a:endParaRPr/>
          </a:p>
          <a:p>
            <a:pPr indent="-317500" lvl="2" marL="1371600" rtl="0" algn="l">
              <a:spcBef>
                <a:spcPts val="0"/>
              </a:spcBef>
              <a:spcAft>
                <a:spcPts val="0"/>
              </a:spcAft>
              <a:buSzPts val="1400"/>
              <a:buChar char="■"/>
            </a:pPr>
            <a:r>
              <a:rPr lang="en"/>
              <a:t>strong ACTH action under tonic negative regulation by dopamine secreted from the hypothalamic arcuate nucleus as well as by serotonin and CRH. </a:t>
            </a:r>
            <a:endParaRPr/>
          </a:p>
          <a:p>
            <a:pPr indent="-317500" lvl="2" marL="1371600" rtl="0" algn="l">
              <a:spcBef>
                <a:spcPts val="0"/>
              </a:spcBef>
              <a:spcAft>
                <a:spcPts val="0"/>
              </a:spcAft>
              <a:buSzPts val="1400"/>
              <a:buChar char="■"/>
            </a:pPr>
            <a:r>
              <a:rPr lang="en"/>
              <a:t>innervated and controlled by dopaminergic and serotoninergic fibers from the brain. </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0" name="Shape 300"/>
        <p:cNvGrpSpPr/>
        <p:nvPr/>
      </p:nvGrpSpPr>
      <p:grpSpPr>
        <a:xfrm>
          <a:off x="0" y="0"/>
          <a:ext cx="0" cy="0"/>
          <a:chOff x="0" y="0"/>
          <a:chExt cx="0" cy="0"/>
        </a:xfrm>
      </p:grpSpPr>
      <p:sp>
        <p:nvSpPr>
          <p:cNvPr id="301" name="Google Shape;301;p54"/>
          <p:cNvSpPr txBox="1"/>
          <p:nvPr>
            <p:ph type="title"/>
          </p:nvPr>
        </p:nvSpPr>
        <p:spPr>
          <a:xfrm>
            <a:off x="93050" y="1222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Steroid Synthesis</a:t>
            </a:r>
            <a:endParaRPr/>
          </a:p>
        </p:txBody>
      </p:sp>
      <p:sp>
        <p:nvSpPr>
          <p:cNvPr id="302" name="Google Shape;302;p54"/>
          <p:cNvSpPr txBox="1"/>
          <p:nvPr>
            <p:ph idx="1" type="body"/>
          </p:nvPr>
        </p:nvSpPr>
        <p:spPr>
          <a:xfrm>
            <a:off x="93050" y="579825"/>
            <a:ext cx="8892600" cy="439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Zona glomerulosa:</a:t>
            </a:r>
            <a:endParaRPr/>
          </a:p>
          <a:p>
            <a:pPr indent="-342900" lvl="0" marL="457200" rtl="0" algn="l">
              <a:spcBef>
                <a:spcPts val="0"/>
              </a:spcBef>
              <a:spcAft>
                <a:spcPts val="0"/>
              </a:spcAft>
              <a:buSzPts val="1800"/>
              <a:buChar char="●"/>
            </a:pPr>
            <a:r>
              <a:rPr lang="en"/>
              <a:t>lacks 17-a-hydroxylase enzyme activity required to synthesis glucocorticoids and sex steroids</a:t>
            </a:r>
            <a:endParaRPr/>
          </a:p>
          <a:p>
            <a:pPr indent="-342900" lvl="0" marL="457200" rtl="0" algn="l">
              <a:spcBef>
                <a:spcPts val="0"/>
              </a:spcBef>
              <a:spcAft>
                <a:spcPts val="0"/>
              </a:spcAft>
              <a:buSzPts val="1800"/>
              <a:buChar char="●"/>
            </a:pPr>
            <a:r>
              <a:rPr lang="en"/>
              <a:t>has aldosterone synthase which is necessary for synthesizing aldosterone. </a:t>
            </a:r>
            <a:endParaRPr/>
          </a:p>
          <a:p>
            <a:pPr indent="0" lvl="0" marL="0" rtl="0" algn="l">
              <a:spcBef>
                <a:spcPts val="0"/>
              </a:spcBef>
              <a:spcAft>
                <a:spcPts val="0"/>
              </a:spcAft>
              <a:buNone/>
            </a:pPr>
            <a:r>
              <a:rPr lang="en"/>
              <a:t>Steroid hormones include cortisol, aldosterone, androgens, and estrogens. Their precursor is cholesterol. </a:t>
            </a:r>
            <a:endParaRPr/>
          </a:p>
          <a:p>
            <a:pPr indent="-342900" lvl="0" marL="457200" rtl="0" algn="l">
              <a:spcBef>
                <a:spcPts val="0"/>
              </a:spcBef>
              <a:spcAft>
                <a:spcPts val="0"/>
              </a:spcAft>
              <a:buSzPts val="1800"/>
              <a:buChar char="●"/>
            </a:pPr>
            <a:r>
              <a:rPr lang="en"/>
              <a:t>Low-density lipoprotein (LDL) particles account for approximately 80% of cholesterol derived to the adrenal glands. </a:t>
            </a:r>
            <a:endParaRPr/>
          </a:p>
          <a:p>
            <a:pPr indent="-342900" lvl="0" marL="457200" rtl="0" algn="l">
              <a:spcBef>
                <a:spcPts val="0"/>
              </a:spcBef>
              <a:spcAft>
                <a:spcPts val="0"/>
              </a:spcAft>
              <a:buSzPts val="1800"/>
              <a:buChar char="●"/>
            </a:pPr>
            <a:r>
              <a:rPr lang="en"/>
              <a:t>When stimulation occurs, hydrolysis of stored cholesterol esters to release cholesterol, cholesterol uptake from plasma lipoproteins, and cholesterol synthesis also occurs within the adrenal glands. </a:t>
            </a:r>
            <a:endParaRPr/>
          </a:p>
          <a:p>
            <a:pPr indent="-342900" lvl="0" marL="457200" rtl="0" algn="l">
              <a:spcBef>
                <a:spcPts val="0"/>
              </a:spcBef>
              <a:spcAft>
                <a:spcPts val="0"/>
              </a:spcAft>
              <a:buSzPts val="1800"/>
              <a:buChar char="●"/>
            </a:pPr>
            <a:r>
              <a:rPr lang="en"/>
              <a:t>rate limiting-step in the production of steroids is cholesterol transfer within mitochondria and is regulated by steroidogenic acute regulatory protein. </a:t>
            </a:r>
            <a:endParaRPr/>
          </a:p>
          <a:p>
            <a:pPr indent="0" lvl="0" marL="457200" rtl="0" algn="l">
              <a:spcBef>
                <a:spcPts val="0"/>
              </a:spcBef>
              <a:spcAft>
                <a:spcPts val="0"/>
              </a:spcAft>
              <a:buNone/>
            </a:pPr>
            <a:r>
              <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6" name="Shape 306"/>
        <p:cNvGrpSpPr/>
        <p:nvPr/>
      </p:nvGrpSpPr>
      <p:grpSpPr>
        <a:xfrm>
          <a:off x="0" y="0"/>
          <a:ext cx="0" cy="0"/>
          <a:chOff x="0" y="0"/>
          <a:chExt cx="0" cy="0"/>
        </a:xfrm>
      </p:grpSpPr>
      <p:sp>
        <p:nvSpPr>
          <p:cNvPr id="307" name="Google Shape;307;p5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Pituitary-dependent hyperadrenocorticism</a:t>
            </a:r>
            <a:endParaRPr/>
          </a:p>
        </p:txBody>
      </p:sp>
      <p:sp>
        <p:nvSpPr>
          <p:cNvPr id="308" name="Google Shape;308;p5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80-85% of dogs with naturally occuring hyperadrenocorticism have pituitary-dependent disease. </a:t>
            </a:r>
            <a:endParaRPr/>
          </a:p>
          <a:p>
            <a:pPr indent="-342900" lvl="0" marL="457200" rtl="0" algn="l">
              <a:spcBef>
                <a:spcPts val="1600"/>
              </a:spcBef>
              <a:spcAft>
                <a:spcPts val="0"/>
              </a:spcAft>
              <a:buSzPts val="1800"/>
              <a:buChar char="●"/>
            </a:pPr>
            <a:r>
              <a:rPr lang="en"/>
              <a:t>Almost all dogs with PDH have a pituitary tumor, the remainder have hyperplasia. </a:t>
            </a:r>
            <a:endParaRPr/>
          </a:p>
          <a:p>
            <a:pPr indent="-317500" lvl="1" marL="914400" rtl="0" algn="l">
              <a:spcBef>
                <a:spcPts val="0"/>
              </a:spcBef>
              <a:spcAft>
                <a:spcPts val="0"/>
              </a:spcAft>
              <a:buSzPts val="1400"/>
              <a:buChar char="○"/>
            </a:pPr>
            <a:r>
              <a:rPr lang="en"/>
              <a:t>71-80% of pituitary tumors arise in the pars distalis. </a:t>
            </a:r>
            <a:endParaRPr/>
          </a:p>
          <a:p>
            <a:pPr indent="-317500" lvl="1" marL="914400" rtl="0" algn="l">
              <a:spcBef>
                <a:spcPts val="0"/>
              </a:spcBef>
              <a:spcAft>
                <a:spcPts val="0"/>
              </a:spcAft>
              <a:buSzPts val="1400"/>
              <a:buChar char="○"/>
            </a:pPr>
            <a:r>
              <a:rPr lang="en"/>
              <a:t>Pituitary tumors less than 10mm in diameter are classified as microadenomas. </a:t>
            </a:r>
            <a:endParaRPr/>
          </a:p>
          <a:p>
            <a:pPr indent="-317500" lvl="1" marL="914400" rtl="0" algn="l">
              <a:spcBef>
                <a:spcPts val="0"/>
              </a:spcBef>
              <a:spcAft>
                <a:spcPts val="0"/>
              </a:spcAft>
              <a:buSzPts val="1400"/>
              <a:buChar char="○"/>
            </a:pPr>
            <a:r>
              <a:rPr lang="en"/>
              <a:t>At the time of diagnosis of PDH, 31-48% have tumors &lt;3mm in diameter. </a:t>
            </a:r>
            <a:endParaRPr/>
          </a:p>
          <a:p>
            <a:pPr indent="-317500" lvl="1" marL="914400" rtl="0" algn="l">
              <a:spcBef>
                <a:spcPts val="0"/>
              </a:spcBef>
              <a:spcAft>
                <a:spcPts val="0"/>
              </a:spcAft>
              <a:buSzPts val="1400"/>
              <a:buChar char="○"/>
            </a:pPr>
            <a:r>
              <a:rPr lang="en"/>
              <a:t>Ddx: Carcinoma (rare), hyperplasia</a:t>
            </a:r>
            <a:endParaRPr/>
          </a:p>
          <a:p>
            <a:pPr indent="0" lvl="0" marL="0" rtl="0" algn="l">
              <a:spcBef>
                <a:spcPts val="1600"/>
              </a:spcBef>
              <a:spcAft>
                <a:spcPts val="0"/>
              </a:spcAft>
              <a:buNone/>
            </a:pPr>
            <a:r>
              <a:rPr lang="en"/>
              <a:t>Due to ACTH secretion, both adrenal glands are bilaterally enlarged!!</a:t>
            </a:r>
            <a:endParaRPr/>
          </a:p>
          <a:p>
            <a:pPr indent="0" lvl="0" marL="0" rtl="0" algn="l">
              <a:spcBef>
                <a:spcPts val="1600"/>
              </a:spcBef>
              <a:spcAft>
                <a:spcPts val="1600"/>
              </a:spcAft>
              <a:buNone/>
            </a:pPr>
            <a:r>
              <a:rPr lang="en"/>
              <a:t> </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2" name="Shape 312"/>
        <p:cNvGrpSpPr/>
        <p:nvPr/>
      </p:nvGrpSpPr>
      <p:grpSpPr>
        <a:xfrm>
          <a:off x="0" y="0"/>
          <a:ext cx="0" cy="0"/>
          <a:chOff x="0" y="0"/>
          <a:chExt cx="0" cy="0"/>
        </a:xfrm>
      </p:grpSpPr>
      <p:sp>
        <p:nvSpPr>
          <p:cNvPr id="313" name="Google Shape;313;p5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Adrenal dependent hyperadrenocorticism</a:t>
            </a:r>
            <a:endParaRPr/>
          </a:p>
        </p:txBody>
      </p:sp>
      <p:sp>
        <p:nvSpPr>
          <p:cNvPr id="314" name="Google Shape;314;p5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Primary adrenocortical tumors (adenomas and carcinomas) develop autogenously</a:t>
            </a:r>
            <a:endParaRPr/>
          </a:p>
          <a:p>
            <a:pPr indent="0" lvl="0" marL="0" rtl="0" algn="l">
              <a:spcBef>
                <a:spcPts val="1600"/>
              </a:spcBef>
              <a:spcAft>
                <a:spcPts val="0"/>
              </a:spcAft>
              <a:buNone/>
            </a:pPr>
            <a:r>
              <a:rPr lang="en"/>
              <a:t>Due to the negative feedback by cortisol, CRH and ACTH are decreased. </a:t>
            </a:r>
            <a:endParaRPr/>
          </a:p>
          <a:p>
            <a:pPr indent="-342900" lvl="0" marL="457200" rtl="0" algn="l">
              <a:spcBef>
                <a:spcPts val="1600"/>
              </a:spcBef>
              <a:spcAft>
                <a:spcPts val="0"/>
              </a:spcAft>
              <a:buSzPts val="1800"/>
              <a:buChar char="●"/>
            </a:pPr>
            <a:r>
              <a:rPr lang="en"/>
              <a:t>Because of the low ACTH concentrations the contralateral adrenal cortex and any non-neoplastic cells in the cancerous adrenal gland atrophy. </a:t>
            </a:r>
            <a:endParaRPr/>
          </a:p>
          <a:p>
            <a:pPr indent="0" lvl="0" marL="0" rtl="0" algn="l">
              <a:spcBef>
                <a:spcPts val="1600"/>
              </a:spcBef>
              <a:spcAft>
                <a:spcPts val="1600"/>
              </a:spcAft>
              <a:buNone/>
            </a:pPr>
            <a:r>
              <a:rPr lang="en"/>
              <a:t>Cortical adenomas are partially or completely surrounded by a fibrous connective tissue capsule, are well-demarcated, and usually single. </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 name="Shape 318"/>
        <p:cNvGrpSpPr/>
        <p:nvPr/>
      </p:nvGrpSpPr>
      <p:grpSpPr>
        <a:xfrm>
          <a:off x="0" y="0"/>
          <a:ext cx="0" cy="0"/>
          <a:chOff x="0" y="0"/>
          <a:chExt cx="0" cy="0"/>
        </a:xfrm>
      </p:grpSpPr>
      <p:sp>
        <p:nvSpPr>
          <p:cNvPr id="319" name="Google Shape;319;p5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Canine Hyperadrenocorticism or Cushing’s Disease</a:t>
            </a:r>
            <a:endParaRPr/>
          </a:p>
        </p:txBody>
      </p:sp>
      <p:sp>
        <p:nvSpPr>
          <p:cNvPr id="320" name="Google Shape;320;p5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Signalment:</a:t>
            </a:r>
            <a:endParaRPr/>
          </a:p>
          <a:p>
            <a:pPr indent="-342900" lvl="0" marL="457200" rtl="0" algn="l">
              <a:spcBef>
                <a:spcPts val="1600"/>
              </a:spcBef>
              <a:spcAft>
                <a:spcPts val="0"/>
              </a:spcAft>
              <a:buSzPts val="1800"/>
              <a:buChar char="●"/>
            </a:pPr>
            <a:r>
              <a:rPr lang="en"/>
              <a:t>Middle-aged or older dogs, vast majority &gt;6 years old</a:t>
            </a:r>
            <a:endParaRPr/>
          </a:p>
          <a:p>
            <a:pPr indent="-342900" lvl="0" marL="457200" rtl="0" algn="l">
              <a:spcBef>
                <a:spcPts val="0"/>
              </a:spcBef>
              <a:spcAft>
                <a:spcPts val="0"/>
              </a:spcAft>
              <a:buSzPts val="1800"/>
              <a:buChar char="●"/>
            </a:pPr>
            <a:r>
              <a:rPr lang="en"/>
              <a:t>No proven gender predisposition</a:t>
            </a:r>
            <a:endParaRPr/>
          </a:p>
          <a:p>
            <a:pPr indent="-342900" lvl="0" marL="457200" rtl="0" algn="l">
              <a:spcBef>
                <a:spcPts val="0"/>
              </a:spcBef>
              <a:spcAft>
                <a:spcPts val="0"/>
              </a:spcAft>
              <a:buSzPts val="1800"/>
              <a:buChar char="●"/>
            </a:pPr>
            <a:r>
              <a:rPr lang="en"/>
              <a:t>Statistical predisposition for miniature poodles, boxers, and dachshunds. </a:t>
            </a:r>
            <a:endParaRPr/>
          </a:p>
          <a:p>
            <a:pPr indent="-317500" lvl="1" marL="914400" rtl="0" algn="l">
              <a:spcBef>
                <a:spcPts val="0"/>
              </a:spcBef>
              <a:spcAft>
                <a:spcPts val="0"/>
              </a:spcAft>
              <a:buSzPts val="1400"/>
              <a:buChar char="○"/>
            </a:pPr>
            <a:r>
              <a:rPr lang="en"/>
              <a:t>PDH tends to be in smaller breed dogs whereas AT are more commonly in larger dogs. </a:t>
            </a:r>
            <a:endParaRPr/>
          </a:p>
          <a:p>
            <a:pPr indent="-342900" lvl="0" marL="457200" rtl="0" algn="l">
              <a:spcBef>
                <a:spcPts val="0"/>
              </a:spcBef>
              <a:spcAft>
                <a:spcPts val="0"/>
              </a:spcAft>
              <a:buSzPts val="1800"/>
              <a:buChar char="●"/>
            </a:pPr>
            <a:r>
              <a:rPr lang="en"/>
              <a:t>Because of growing awareness of the disease, it is being diagnosed before clinical signs become severe</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4" name="Shape 324"/>
        <p:cNvGrpSpPr/>
        <p:nvPr/>
      </p:nvGrpSpPr>
      <p:grpSpPr>
        <a:xfrm>
          <a:off x="0" y="0"/>
          <a:ext cx="0" cy="0"/>
          <a:chOff x="0" y="0"/>
          <a:chExt cx="0" cy="0"/>
        </a:xfrm>
      </p:grpSpPr>
      <p:sp>
        <p:nvSpPr>
          <p:cNvPr id="325" name="Google Shape;325;p5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Canine Hyperadrenocorticism or Cushing’s Disease</a:t>
            </a:r>
            <a:endParaRPr/>
          </a:p>
          <a:p>
            <a:pPr indent="0" lvl="0" marL="0" rtl="0" algn="l">
              <a:spcBef>
                <a:spcPts val="0"/>
              </a:spcBef>
              <a:spcAft>
                <a:spcPts val="0"/>
              </a:spcAft>
              <a:buNone/>
            </a:pPr>
            <a:r>
              <a:t/>
            </a:r>
            <a:endParaRPr/>
          </a:p>
        </p:txBody>
      </p:sp>
      <p:sp>
        <p:nvSpPr>
          <p:cNvPr id="326" name="Google Shape;326;p58"/>
          <p:cNvSpPr txBox="1"/>
          <p:nvPr>
            <p:ph idx="1" type="body"/>
          </p:nvPr>
        </p:nvSpPr>
        <p:spPr>
          <a:xfrm>
            <a:off x="311700" y="1152475"/>
            <a:ext cx="8520600" cy="399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History/ Clinical Signs:</a:t>
            </a:r>
            <a:endParaRPr/>
          </a:p>
          <a:p>
            <a:pPr indent="-342900" lvl="0" marL="457200" rtl="0" algn="l">
              <a:spcBef>
                <a:spcPts val="1600"/>
              </a:spcBef>
              <a:spcAft>
                <a:spcPts val="0"/>
              </a:spcAft>
              <a:buSzPts val="1800"/>
              <a:buChar char="●"/>
            </a:pPr>
            <a:r>
              <a:rPr lang="en"/>
              <a:t>PU/PD</a:t>
            </a:r>
            <a:endParaRPr/>
          </a:p>
          <a:p>
            <a:pPr indent="-342900" lvl="0" marL="457200" rtl="0" algn="l">
              <a:spcBef>
                <a:spcPts val="0"/>
              </a:spcBef>
              <a:spcAft>
                <a:spcPts val="0"/>
              </a:spcAft>
              <a:buSzPts val="1800"/>
              <a:buChar char="●"/>
            </a:pPr>
            <a:r>
              <a:rPr lang="en"/>
              <a:t>Polyphagia</a:t>
            </a:r>
            <a:endParaRPr/>
          </a:p>
          <a:p>
            <a:pPr indent="-342900" lvl="0" marL="457200" rtl="0" algn="l">
              <a:spcBef>
                <a:spcPts val="0"/>
              </a:spcBef>
              <a:spcAft>
                <a:spcPts val="0"/>
              </a:spcAft>
              <a:buSzPts val="1800"/>
              <a:buChar char="●"/>
            </a:pPr>
            <a:r>
              <a:rPr lang="en"/>
              <a:t>Panting &amp; increased RE (PTE) </a:t>
            </a:r>
            <a:endParaRPr/>
          </a:p>
          <a:p>
            <a:pPr indent="-342900" lvl="0" marL="457200" rtl="0" algn="l">
              <a:spcBef>
                <a:spcPts val="0"/>
              </a:spcBef>
              <a:spcAft>
                <a:spcPts val="0"/>
              </a:spcAft>
              <a:buSzPts val="1800"/>
              <a:buChar char="●"/>
            </a:pPr>
            <a:r>
              <a:rPr lang="en"/>
              <a:t>Endocrine alopecia</a:t>
            </a:r>
            <a:endParaRPr/>
          </a:p>
          <a:p>
            <a:pPr indent="-342900" lvl="0" marL="457200" rtl="0" algn="l">
              <a:spcBef>
                <a:spcPts val="0"/>
              </a:spcBef>
              <a:spcAft>
                <a:spcPts val="0"/>
              </a:spcAft>
              <a:buSzPts val="1800"/>
              <a:buChar char="●"/>
            </a:pPr>
            <a:r>
              <a:rPr lang="en"/>
              <a:t>Abdominal distension/ potbellied appearance: </a:t>
            </a:r>
            <a:r>
              <a:rPr lang="en" sz="1400"/>
              <a:t>hepatomegaly secondary to glycogen deposition (steroid hepatopathy), abdominal wall muscle weakness from protein catabolism due to excess cortisol, and intra-abdominal fat deposition.</a:t>
            </a:r>
            <a:endParaRPr/>
          </a:p>
          <a:p>
            <a:pPr indent="-342900" lvl="0" marL="457200" rtl="0" algn="l">
              <a:spcBef>
                <a:spcPts val="0"/>
              </a:spcBef>
              <a:spcAft>
                <a:spcPts val="0"/>
              </a:spcAft>
              <a:buSzPts val="1800"/>
              <a:buChar char="●"/>
            </a:pPr>
            <a:r>
              <a:rPr lang="en"/>
              <a:t>Hepatomegaly</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0" name="Shape 330"/>
        <p:cNvGrpSpPr/>
        <p:nvPr/>
      </p:nvGrpSpPr>
      <p:grpSpPr>
        <a:xfrm>
          <a:off x="0" y="0"/>
          <a:ext cx="0" cy="0"/>
          <a:chOff x="0" y="0"/>
          <a:chExt cx="0" cy="0"/>
        </a:xfrm>
      </p:grpSpPr>
      <p:sp>
        <p:nvSpPr>
          <p:cNvPr id="331" name="Google Shape;331;p5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Canine Hyperadrenocorticism or Cushing’s Disease</a:t>
            </a:r>
            <a:endParaRPr/>
          </a:p>
          <a:p>
            <a:pPr indent="0" lvl="0" marL="0" rtl="0" algn="l">
              <a:spcBef>
                <a:spcPts val="0"/>
              </a:spcBef>
              <a:spcAft>
                <a:spcPts val="0"/>
              </a:spcAft>
              <a:buNone/>
            </a:pPr>
            <a:r>
              <a:t/>
            </a:r>
            <a:endParaRPr/>
          </a:p>
        </p:txBody>
      </p:sp>
      <p:sp>
        <p:nvSpPr>
          <p:cNvPr id="332" name="Google Shape;332;p5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History/ Clinical Signs:</a:t>
            </a:r>
            <a:endParaRPr/>
          </a:p>
          <a:p>
            <a:pPr indent="-342900" lvl="0" marL="457200" rtl="0" algn="l">
              <a:spcBef>
                <a:spcPts val="1600"/>
              </a:spcBef>
              <a:spcAft>
                <a:spcPts val="0"/>
              </a:spcAft>
              <a:buSzPts val="1800"/>
              <a:buChar char="●"/>
            </a:pPr>
            <a:r>
              <a:rPr lang="en"/>
              <a:t>Muscle weakness &amp; wasting</a:t>
            </a:r>
            <a:endParaRPr/>
          </a:p>
          <a:p>
            <a:pPr indent="-342900" lvl="0" marL="457200" rtl="0" algn="l">
              <a:spcBef>
                <a:spcPts val="0"/>
              </a:spcBef>
              <a:spcAft>
                <a:spcPts val="0"/>
              </a:spcAft>
              <a:buSzPts val="1800"/>
              <a:buChar char="●"/>
            </a:pPr>
            <a:r>
              <a:rPr lang="en"/>
              <a:t>Hypertension</a:t>
            </a:r>
            <a:endParaRPr/>
          </a:p>
          <a:p>
            <a:pPr indent="-342900" lvl="0" marL="457200" rtl="0" algn="l">
              <a:spcBef>
                <a:spcPts val="0"/>
              </a:spcBef>
              <a:spcAft>
                <a:spcPts val="0"/>
              </a:spcAft>
              <a:buSzPts val="1800"/>
              <a:buChar char="●"/>
            </a:pPr>
            <a:r>
              <a:rPr i="1" lang="en"/>
              <a:t>Vomiting, diarrhea, coughing, sneezing, pain or bleeding is not caused by HAC. </a:t>
            </a:r>
            <a:endParaRPr i="1"/>
          </a:p>
          <a:p>
            <a:pPr indent="-342900" lvl="0" marL="457200" rtl="0" algn="l">
              <a:spcBef>
                <a:spcPts val="0"/>
              </a:spcBef>
              <a:spcAft>
                <a:spcPts val="0"/>
              </a:spcAft>
              <a:buSzPts val="1800"/>
              <a:buChar char="●"/>
            </a:pPr>
            <a:r>
              <a:rPr lang="en"/>
              <a:t>Poor appetite and seizures are uncommon and if are related, are in the presence of a pituitary macroadenoma. </a:t>
            </a:r>
            <a:endParaRPr/>
          </a:p>
          <a:p>
            <a:pPr indent="-342900" lvl="0" marL="457200" rtl="0" algn="l">
              <a:spcBef>
                <a:spcPts val="0"/>
              </a:spcBef>
              <a:spcAft>
                <a:spcPts val="0"/>
              </a:spcAft>
              <a:buSzPts val="1800"/>
              <a:buChar char="●"/>
            </a:pPr>
            <a:r>
              <a:rPr lang="en"/>
              <a:t>Commonly non-pruritic truncal alopecia and/or thin skin without systemic signs warrants screening for the disease. </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6" name="Shape 336"/>
        <p:cNvGrpSpPr/>
        <p:nvPr/>
      </p:nvGrpSpPr>
      <p:grpSpPr>
        <a:xfrm>
          <a:off x="0" y="0"/>
          <a:ext cx="0" cy="0"/>
          <a:chOff x="0" y="0"/>
          <a:chExt cx="0" cy="0"/>
        </a:xfrm>
      </p:grpSpPr>
      <p:sp>
        <p:nvSpPr>
          <p:cNvPr id="337" name="Google Shape;337;p6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Canine Hyperadrenocorticism or Cushing’s Disease</a:t>
            </a:r>
            <a:endParaRPr/>
          </a:p>
        </p:txBody>
      </p:sp>
      <p:sp>
        <p:nvSpPr>
          <p:cNvPr id="338" name="Google Shape;338;p6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a:t>Physical Exam Findings: </a:t>
            </a:r>
            <a:endParaRPr/>
          </a:p>
          <a:p>
            <a:pPr indent="-342900" lvl="0" marL="457200" rtl="0" algn="l">
              <a:lnSpc>
                <a:spcPct val="100000"/>
              </a:lnSpc>
              <a:spcBef>
                <a:spcPts val="0"/>
              </a:spcBef>
              <a:spcAft>
                <a:spcPts val="0"/>
              </a:spcAft>
              <a:buSzPts val="1800"/>
              <a:buChar char="●"/>
            </a:pPr>
            <a:r>
              <a:rPr lang="en"/>
              <a:t>Abdominal enlargement</a:t>
            </a:r>
            <a:endParaRPr/>
          </a:p>
          <a:p>
            <a:pPr indent="-342900" lvl="0" marL="457200" rtl="0" algn="l">
              <a:spcBef>
                <a:spcPts val="0"/>
              </a:spcBef>
              <a:spcAft>
                <a:spcPts val="0"/>
              </a:spcAft>
              <a:buSzPts val="1800"/>
              <a:buChar char="●"/>
            </a:pPr>
            <a:r>
              <a:rPr lang="en"/>
              <a:t>Hepatomegaly</a:t>
            </a:r>
            <a:endParaRPr/>
          </a:p>
          <a:p>
            <a:pPr indent="-342900" lvl="0" marL="457200" rtl="0" algn="l">
              <a:spcBef>
                <a:spcPts val="0"/>
              </a:spcBef>
              <a:spcAft>
                <a:spcPts val="0"/>
              </a:spcAft>
              <a:buSzPts val="1800"/>
              <a:buChar char="●"/>
            </a:pPr>
            <a:r>
              <a:rPr lang="en"/>
              <a:t>Panting</a:t>
            </a:r>
            <a:endParaRPr/>
          </a:p>
          <a:p>
            <a:pPr indent="-342900" lvl="0" marL="457200" rtl="0" algn="l">
              <a:spcBef>
                <a:spcPts val="0"/>
              </a:spcBef>
              <a:spcAft>
                <a:spcPts val="0"/>
              </a:spcAft>
              <a:buSzPts val="1800"/>
              <a:buChar char="●"/>
            </a:pPr>
            <a:r>
              <a:rPr lang="en"/>
              <a:t>Truncal obesity (fat redistribution)</a:t>
            </a:r>
            <a:endParaRPr/>
          </a:p>
          <a:p>
            <a:pPr indent="-342900" lvl="0" marL="457200" rtl="0" algn="l">
              <a:spcBef>
                <a:spcPts val="0"/>
              </a:spcBef>
              <a:spcAft>
                <a:spcPts val="0"/>
              </a:spcAft>
              <a:buSzPts val="1800"/>
              <a:buChar char="●"/>
            </a:pPr>
            <a:r>
              <a:rPr lang="en"/>
              <a:t>Bilaterally symmetric alopecia</a:t>
            </a:r>
            <a:endParaRPr/>
          </a:p>
          <a:p>
            <a:pPr indent="-342900" lvl="0" marL="457200" rtl="0" algn="l">
              <a:spcBef>
                <a:spcPts val="0"/>
              </a:spcBef>
              <a:spcAft>
                <a:spcPts val="0"/>
              </a:spcAft>
              <a:buSzPts val="1800"/>
              <a:buChar char="●"/>
            </a:pPr>
            <a:r>
              <a:rPr lang="en"/>
              <a:t>Hyperpigmentation, skin infections, comedones</a:t>
            </a:r>
            <a:endParaRPr/>
          </a:p>
          <a:p>
            <a:pPr indent="0" lvl="0" marL="0" rtl="0" algn="l">
              <a:spcBef>
                <a:spcPts val="1600"/>
              </a:spcBef>
              <a:spcAft>
                <a:spcPts val="1600"/>
              </a:spcAft>
              <a:buNone/>
            </a:pPr>
            <a:r>
              <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2" name="Shape 342"/>
        <p:cNvGrpSpPr/>
        <p:nvPr/>
      </p:nvGrpSpPr>
      <p:grpSpPr>
        <a:xfrm>
          <a:off x="0" y="0"/>
          <a:ext cx="0" cy="0"/>
          <a:chOff x="0" y="0"/>
          <a:chExt cx="0" cy="0"/>
        </a:xfrm>
      </p:grpSpPr>
      <p:sp>
        <p:nvSpPr>
          <p:cNvPr id="343" name="Google Shape;343;p6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SARDS</a:t>
            </a:r>
            <a:endParaRPr/>
          </a:p>
        </p:txBody>
      </p:sp>
      <p:sp>
        <p:nvSpPr>
          <p:cNvPr id="344" name="Google Shape;344;p6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Sudden acquired retinal degeneration syndrome</a:t>
            </a:r>
            <a:endParaRPr/>
          </a:p>
          <a:p>
            <a:pPr indent="-342900" lvl="0" marL="457200" rtl="0" algn="l">
              <a:spcBef>
                <a:spcPts val="1600"/>
              </a:spcBef>
              <a:spcAft>
                <a:spcPts val="0"/>
              </a:spcAft>
              <a:buSzPts val="1800"/>
              <a:buChar char="●"/>
            </a:pPr>
            <a:r>
              <a:rPr lang="en"/>
              <a:t>Idiopathic retinal disorder that produces sudden, permanent blindness in adult dogs. </a:t>
            </a:r>
            <a:endParaRPr/>
          </a:p>
          <a:p>
            <a:pPr indent="-317500" lvl="1" marL="914400" rtl="0" algn="l">
              <a:spcBef>
                <a:spcPts val="0"/>
              </a:spcBef>
              <a:spcAft>
                <a:spcPts val="0"/>
              </a:spcAft>
              <a:buSzPts val="1400"/>
              <a:buChar char="○"/>
            </a:pPr>
            <a:r>
              <a:rPr lang="en"/>
              <a:t>Characterized by non-inflammatory degeneration and loss of retinal photoreceptors. </a:t>
            </a:r>
            <a:endParaRPr/>
          </a:p>
          <a:p>
            <a:pPr indent="-342900" lvl="0" marL="457200" rtl="0" algn="l">
              <a:spcBef>
                <a:spcPts val="0"/>
              </a:spcBef>
              <a:spcAft>
                <a:spcPts val="0"/>
              </a:spcAft>
              <a:buSzPts val="1800"/>
              <a:buChar char="●"/>
            </a:pPr>
            <a:r>
              <a:rPr lang="en"/>
              <a:t>Sometimes these patients have clinical signs consistent with HAC but diagnostic testing can be true or false positive. And the signs usually resolve with time in dogs with SARDS.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sp>
        <p:nvSpPr>
          <p:cNvPr id="78" name="Google Shape;78;p17"/>
          <p:cNvSpPr txBox="1"/>
          <p:nvPr>
            <p:ph type="title"/>
          </p:nvPr>
        </p:nvSpPr>
        <p:spPr>
          <a:xfrm>
            <a:off x="322675" y="809263"/>
            <a:ext cx="3537600" cy="352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Hypoadrenocorticism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Addison’s Disease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Great Pretender </a:t>
            </a:r>
            <a:endParaRPr/>
          </a:p>
        </p:txBody>
      </p:sp>
      <p:pic>
        <p:nvPicPr>
          <p:cNvPr id="79" name="Google Shape;79;p17"/>
          <p:cNvPicPr preferRelativeResize="0"/>
          <p:nvPr/>
        </p:nvPicPr>
        <p:blipFill>
          <a:blip r:embed="rId3">
            <a:alphaModFix/>
          </a:blip>
          <a:stretch>
            <a:fillRect/>
          </a:stretch>
        </p:blipFill>
        <p:spPr>
          <a:xfrm>
            <a:off x="4030250" y="739550"/>
            <a:ext cx="4885900" cy="3664425"/>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8" name="Shape 348"/>
        <p:cNvGrpSpPr/>
        <p:nvPr/>
      </p:nvGrpSpPr>
      <p:grpSpPr>
        <a:xfrm>
          <a:off x="0" y="0"/>
          <a:ext cx="0" cy="0"/>
          <a:chOff x="0" y="0"/>
          <a:chExt cx="0" cy="0"/>
        </a:xfrm>
      </p:grpSpPr>
      <p:sp>
        <p:nvSpPr>
          <p:cNvPr id="349" name="Google Shape;349;p62"/>
          <p:cNvSpPr txBox="1"/>
          <p:nvPr>
            <p:ph type="title"/>
          </p:nvPr>
        </p:nvSpPr>
        <p:spPr>
          <a:xfrm>
            <a:off x="311700" y="445025"/>
            <a:ext cx="8785200" cy="500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Canine Hyperadrenocorticism becomes an emergency</a:t>
            </a:r>
            <a:endParaRPr/>
          </a:p>
        </p:txBody>
      </p:sp>
      <p:sp>
        <p:nvSpPr>
          <p:cNvPr id="350" name="Google Shape;350;p62"/>
          <p:cNvSpPr txBox="1"/>
          <p:nvPr>
            <p:ph idx="1" type="body"/>
          </p:nvPr>
        </p:nvSpPr>
        <p:spPr>
          <a:xfrm>
            <a:off x="311700" y="1418150"/>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Adrenal adenomas and adenocarcinomas can rupture</a:t>
            </a:r>
            <a:endParaRPr/>
          </a:p>
          <a:p>
            <a:pPr indent="0" lvl="0" marL="0" rtl="0" algn="l">
              <a:spcBef>
                <a:spcPts val="1600"/>
              </a:spcBef>
              <a:spcAft>
                <a:spcPts val="0"/>
              </a:spcAft>
              <a:buNone/>
            </a:pPr>
            <a:r>
              <a:rPr lang="en"/>
              <a:t>Pulmonary thromboembolism </a:t>
            </a:r>
            <a:endParaRPr/>
          </a:p>
          <a:p>
            <a:pPr indent="0" lvl="0" marL="0" rtl="0" algn="l">
              <a:spcBef>
                <a:spcPts val="1600"/>
              </a:spcBef>
              <a:spcAft>
                <a:spcPts val="0"/>
              </a:spcAft>
              <a:buNone/>
            </a:pPr>
            <a:r>
              <a:rPr lang="en"/>
              <a:t>Neurologic signs with PDH: </a:t>
            </a:r>
            <a:endParaRPr/>
          </a:p>
          <a:p>
            <a:pPr indent="-342900" lvl="0" marL="457200" rtl="0" algn="l">
              <a:spcBef>
                <a:spcPts val="1600"/>
              </a:spcBef>
              <a:spcAft>
                <a:spcPts val="0"/>
              </a:spcAft>
              <a:buSzPts val="1800"/>
              <a:buChar char="●"/>
            </a:pPr>
            <a:r>
              <a:rPr lang="en"/>
              <a:t>Can invade hypothalamus, infundibular recess, and third ventricle. </a:t>
            </a:r>
            <a:endParaRPr/>
          </a:p>
          <a:p>
            <a:pPr indent="-342900" lvl="0" marL="457200" rtl="0" algn="l">
              <a:spcBef>
                <a:spcPts val="0"/>
              </a:spcBef>
              <a:spcAft>
                <a:spcPts val="0"/>
              </a:spcAft>
              <a:buSzPts val="1800"/>
              <a:buChar char="●"/>
            </a:pPr>
            <a:r>
              <a:rPr lang="en"/>
              <a:t>CN 2, 3, 4 can also be affected</a:t>
            </a:r>
            <a:endParaRPr/>
          </a:p>
          <a:p>
            <a:pPr indent="-342900" lvl="0" marL="457200" rtl="0" algn="l">
              <a:spcBef>
                <a:spcPts val="0"/>
              </a:spcBef>
              <a:spcAft>
                <a:spcPts val="0"/>
              </a:spcAft>
              <a:buSzPts val="1800"/>
              <a:buChar char="●"/>
            </a:pPr>
            <a:r>
              <a:rPr lang="en"/>
              <a:t>Dull, listlessness, and inappetence progressing to more severe signs such as circling, pacing, head pressing, ataxia, behavioral changes, blindness, adipsia, and seizures. </a:t>
            </a:r>
            <a:endParaRPr/>
          </a:p>
          <a:p>
            <a:pPr indent="0" lvl="0" marL="0" rtl="0" algn="l">
              <a:spcBef>
                <a:spcPts val="1600"/>
              </a:spcBef>
              <a:spcAft>
                <a:spcPts val="1600"/>
              </a:spcAft>
              <a:buNone/>
            </a:pPr>
            <a:r>
              <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4" name="Shape 354"/>
        <p:cNvGrpSpPr/>
        <p:nvPr/>
      </p:nvGrpSpPr>
      <p:grpSpPr>
        <a:xfrm>
          <a:off x="0" y="0"/>
          <a:ext cx="0" cy="0"/>
          <a:chOff x="0" y="0"/>
          <a:chExt cx="0" cy="0"/>
        </a:xfrm>
      </p:grpSpPr>
      <p:sp>
        <p:nvSpPr>
          <p:cNvPr id="355" name="Google Shape;355;p6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Canine Hyperadrenocorticism or Cushing’s Disease</a:t>
            </a:r>
            <a:endParaRPr/>
          </a:p>
        </p:txBody>
      </p:sp>
      <p:sp>
        <p:nvSpPr>
          <p:cNvPr id="356" name="Google Shape;356;p6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Diagnosis:</a:t>
            </a:r>
            <a:endParaRPr/>
          </a:p>
          <a:p>
            <a:pPr indent="-342900" lvl="0" marL="457200" rtl="0" algn="l">
              <a:spcBef>
                <a:spcPts val="1600"/>
              </a:spcBef>
              <a:spcAft>
                <a:spcPts val="0"/>
              </a:spcAft>
              <a:buSzPts val="1800"/>
              <a:buChar char="●"/>
            </a:pPr>
            <a:r>
              <a:rPr lang="en"/>
              <a:t>CBC</a:t>
            </a:r>
            <a:endParaRPr/>
          </a:p>
          <a:p>
            <a:pPr indent="-342900" lvl="0" marL="457200" rtl="0" algn="l">
              <a:spcBef>
                <a:spcPts val="0"/>
              </a:spcBef>
              <a:spcAft>
                <a:spcPts val="0"/>
              </a:spcAft>
              <a:buSzPts val="1800"/>
              <a:buChar char="●"/>
            </a:pPr>
            <a:r>
              <a:rPr lang="en"/>
              <a:t>Chem</a:t>
            </a:r>
            <a:endParaRPr/>
          </a:p>
          <a:p>
            <a:pPr indent="-342900" lvl="0" marL="457200" rtl="0" algn="l">
              <a:spcBef>
                <a:spcPts val="0"/>
              </a:spcBef>
              <a:spcAft>
                <a:spcPts val="0"/>
              </a:spcAft>
              <a:buSzPts val="1800"/>
              <a:buChar char="●"/>
            </a:pPr>
            <a:r>
              <a:rPr lang="en"/>
              <a:t>UA with urine culture</a:t>
            </a:r>
            <a:endParaRPr/>
          </a:p>
          <a:p>
            <a:pPr indent="-342900" lvl="0" marL="457200" rtl="0" algn="l">
              <a:spcBef>
                <a:spcPts val="0"/>
              </a:spcBef>
              <a:spcAft>
                <a:spcPts val="0"/>
              </a:spcAft>
              <a:buSzPts val="1800"/>
              <a:buChar char="●"/>
            </a:pPr>
            <a:r>
              <a:rPr lang="en"/>
              <a:t>AUS</a:t>
            </a:r>
            <a:endParaRPr/>
          </a:p>
          <a:p>
            <a:pPr indent="-342900" lvl="0" marL="457200" rtl="0" algn="l">
              <a:spcBef>
                <a:spcPts val="0"/>
              </a:spcBef>
              <a:spcAft>
                <a:spcPts val="0"/>
              </a:spcAft>
              <a:buSzPts val="1800"/>
              <a:buChar char="●"/>
            </a:pPr>
            <a:r>
              <a:rPr i="1" lang="en"/>
              <a:t>Should have demonstrable clinical signs before testing</a:t>
            </a:r>
            <a:endParaRPr i="1"/>
          </a:p>
          <a:p>
            <a:pPr indent="0" lvl="0" marL="0" rtl="0" algn="l">
              <a:spcBef>
                <a:spcPts val="1600"/>
              </a:spcBef>
              <a:spcAft>
                <a:spcPts val="1600"/>
              </a:spcAft>
              <a:buNone/>
            </a:pPr>
            <a:r>
              <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0" name="Shape 360"/>
        <p:cNvGrpSpPr/>
        <p:nvPr/>
      </p:nvGrpSpPr>
      <p:grpSpPr>
        <a:xfrm>
          <a:off x="0" y="0"/>
          <a:ext cx="0" cy="0"/>
          <a:chOff x="0" y="0"/>
          <a:chExt cx="0" cy="0"/>
        </a:xfrm>
      </p:grpSpPr>
      <p:sp>
        <p:nvSpPr>
          <p:cNvPr id="361" name="Google Shape;361;p64"/>
          <p:cNvSpPr txBox="1"/>
          <p:nvPr>
            <p:ph type="title"/>
          </p:nvPr>
        </p:nvSpPr>
        <p:spPr>
          <a:xfrm>
            <a:off x="77925" y="1474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Canine Hyperadrenocorticism or Cushing’s Disease</a:t>
            </a:r>
            <a:endParaRPr/>
          </a:p>
        </p:txBody>
      </p:sp>
      <p:sp>
        <p:nvSpPr>
          <p:cNvPr id="362" name="Google Shape;362;p64"/>
          <p:cNvSpPr txBox="1"/>
          <p:nvPr>
            <p:ph idx="1" type="body"/>
          </p:nvPr>
        </p:nvSpPr>
        <p:spPr>
          <a:xfrm>
            <a:off x="77925" y="663650"/>
            <a:ext cx="8944500" cy="4288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Clin Path:</a:t>
            </a:r>
            <a:endParaRPr/>
          </a:p>
          <a:p>
            <a:pPr indent="-342900" lvl="0" marL="457200" rtl="0" algn="l">
              <a:spcBef>
                <a:spcPts val="0"/>
              </a:spcBef>
              <a:spcAft>
                <a:spcPts val="0"/>
              </a:spcAft>
              <a:buSzPts val="1800"/>
              <a:buChar char="●"/>
            </a:pPr>
            <a:r>
              <a:rPr lang="en"/>
              <a:t>Mild polycythemia</a:t>
            </a:r>
            <a:endParaRPr/>
          </a:p>
          <a:p>
            <a:pPr indent="-342900" lvl="0" marL="457200" rtl="0" algn="l">
              <a:spcBef>
                <a:spcPts val="0"/>
              </a:spcBef>
              <a:spcAft>
                <a:spcPts val="0"/>
              </a:spcAft>
              <a:buSzPts val="1800"/>
              <a:buChar char="●"/>
            </a:pPr>
            <a:r>
              <a:rPr lang="en"/>
              <a:t>Neutrophilia with monocytosis:</a:t>
            </a:r>
            <a:r>
              <a:rPr lang="en" sz="1400"/>
              <a:t> steroid-enhanced capillary demargination of these cells and prevention of normal cellular egress from the circulation</a:t>
            </a:r>
            <a:endParaRPr sz="1400"/>
          </a:p>
          <a:p>
            <a:pPr indent="-342900" lvl="0" marL="457200" rtl="0" algn="l">
              <a:spcBef>
                <a:spcPts val="0"/>
              </a:spcBef>
              <a:spcAft>
                <a:spcPts val="0"/>
              </a:spcAft>
              <a:buSzPts val="1800"/>
              <a:buChar char="●"/>
            </a:pPr>
            <a:r>
              <a:rPr lang="en"/>
              <a:t>Lymphopenia:</a:t>
            </a:r>
            <a:r>
              <a:rPr lang="en" sz="1400"/>
              <a:t> steroid-induced lympholysis</a:t>
            </a:r>
            <a:r>
              <a:rPr lang="en"/>
              <a:t> </a:t>
            </a:r>
            <a:endParaRPr/>
          </a:p>
          <a:p>
            <a:pPr indent="-342900" lvl="0" marL="457200" rtl="0" algn="l">
              <a:spcBef>
                <a:spcPts val="0"/>
              </a:spcBef>
              <a:spcAft>
                <a:spcPts val="0"/>
              </a:spcAft>
              <a:buSzPts val="1800"/>
              <a:buChar char="●"/>
            </a:pPr>
            <a:r>
              <a:rPr lang="en"/>
              <a:t>Eosinopenia: </a:t>
            </a:r>
            <a:r>
              <a:rPr lang="en" sz="1400"/>
              <a:t>sequestration in bone marrow</a:t>
            </a:r>
            <a:endParaRPr sz="1400"/>
          </a:p>
          <a:p>
            <a:pPr indent="-342900" lvl="0" marL="457200" rtl="0" algn="l">
              <a:spcBef>
                <a:spcPts val="0"/>
              </a:spcBef>
              <a:spcAft>
                <a:spcPts val="0"/>
              </a:spcAft>
              <a:buSzPts val="1800"/>
              <a:buChar char="●"/>
            </a:pPr>
            <a:r>
              <a:rPr lang="en"/>
              <a:t>Thrombocytosis</a:t>
            </a:r>
            <a:r>
              <a:rPr lang="en" sz="1400"/>
              <a:t>: </a:t>
            </a:r>
            <a:r>
              <a:rPr lang="en" sz="1400"/>
              <a:t>75-80% of the time </a:t>
            </a:r>
            <a:endParaRPr sz="1400"/>
          </a:p>
          <a:p>
            <a:pPr indent="-342900" lvl="0" marL="457200" rtl="0" algn="l">
              <a:spcBef>
                <a:spcPts val="0"/>
              </a:spcBef>
              <a:spcAft>
                <a:spcPts val="0"/>
              </a:spcAft>
              <a:buSzPts val="1800"/>
              <a:buChar char="●"/>
            </a:pPr>
            <a:r>
              <a:rPr lang="en"/>
              <a:t>ALP: </a:t>
            </a:r>
            <a:r>
              <a:rPr lang="en" sz="1400"/>
              <a:t>glucocorticoids increase synthesis of this enzyme</a:t>
            </a:r>
            <a:endParaRPr sz="1400"/>
          </a:p>
          <a:p>
            <a:pPr indent="-342900" lvl="0" marL="457200" rtl="0" algn="l">
              <a:spcBef>
                <a:spcPts val="0"/>
              </a:spcBef>
              <a:spcAft>
                <a:spcPts val="0"/>
              </a:spcAft>
              <a:buSzPts val="1800"/>
              <a:buChar char="●"/>
            </a:pPr>
            <a:r>
              <a:rPr lang="en"/>
              <a:t>ALT: </a:t>
            </a:r>
            <a:r>
              <a:rPr lang="en" sz="1400"/>
              <a:t>usually mild elevation &lt;400. Inc secondary to damage caused by swollen hepatocytes, glycogen accumulation, or interference with hepatic blood flow. </a:t>
            </a:r>
            <a:endParaRPr sz="1400"/>
          </a:p>
          <a:p>
            <a:pPr indent="-342900" lvl="0" marL="457200" rtl="0" algn="l">
              <a:spcBef>
                <a:spcPts val="0"/>
              </a:spcBef>
              <a:spcAft>
                <a:spcPts val="0"/>
              </a:spcAft>
              <a:buSzPts val="1800"/>
              <a:buChar char="●"/>
            </a:pPr>
            <a:r>
              <a:rPr lang="en"/>
              <a:t>Hyperc</a:t>
            </a:r>
            <a:r>
              <a:rPr lang="en"/>
              <a:t>holesterolemia: </a:t>
            </a:r>
            <a:r>
              <a:rPr lang="en" sz="1400"/>
              <a:t>90% of the time,</a:t>
            </a:r>
            <a:r>
              <a:rPr lang="en"/>
              <a:t> </a:t>
            </a:r>
            <a:r>
              <a:rPr lang="en" sz="1400"/>
              <a:t>glucocorticoid stimulation of lipolysis causes an increase in blood lipid and cholesterol concentrations. 75% have cholesterol &gt;300. </a:t>
            </a:r>
            <a:endParaRPr sz="1400"/>
          </a:p>
          <a:p>
            <a:pPr indent="-342900" lvl="0" marL="457200" rtl="0" algn="l">
              <a:spcBef>
                <a:spcPts val="0"/>
              </a:spcBef>
              <a:spcAft>
                <a:spcPts val="0"/>
              </a:spcAft>
              <a:buSzPts val="1800"/>
              <a:buChar char="●"/>
            </a:pPr>
            <a:r>
              <a:rPr lang="en"/>
              <a:t>Hypertriglyceridemia: </a:t>
            </a:r>
            <a:r>
              <a:rPr lang="en" sz="1400"/>
              <a:t>lipid distribution within particles can also be altered </a:t>
            </a:r>
            <a:endParaRPr sz="1400"/>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6" name="Shape 366"/>
        <p:cNvGrpSpPr/>
        <p:nvPr/>
      </p:nvGrpSpPr>
      <p:grpSpPr>
        <a:xfrm>
          <a:off x="0" y="0"/>
          <a:ext cx="0" cy="0"/>
          <a:chOff x="0" y="0"/>
          <a:chExt cx="0" cy="0"/>
        </a:xfrm>
      </p:grpSpPr>
      <p:sp>
        <p:nvSpPr>
          <p:cNvPr id="367" name="Google Shape;367;p65"/>
          <p:cNvSpPr txBox="1"/>
          <p:nvPr>
            <p:ph type="title"/>
          </p:nvPr>
        </p:nvSpPr>
        <p:spPr>
          <a:xfrm>
            <a:off x="77925" y="943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Canine Hyperadrenocorticism or Cushing’s Disease</a:t>
            </a:r>
            <a:endParaRPr/>
          </a:p>
        </p:txBody>
      </p:sp>
      <p:sp>
        <p:nvSpPr>
          <p:cNvPr id="368" name="Google Shape;368;p65"/>
          <p:cNvSpPr txBox="1"/>
          <p:nvPr>
            <p:ph idx="1" type="body"/>
          </p:nvPr>
        </p:nvSpPr>
        <p:spPr>
          <a:xfrm>
            <a:off x="297575" y="998950"/>
            <a:ext cx="8246700" cy="3538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Clin Path: </a:t>
            </a:r>
            <a:endParaRPr/>
          </a:p>
          <a:p>
            <a:pPr indent="-342900" lvl="0" marL="457200" rtl="0" algn="l">
              <a:spcBef>
                <a:spcPts val="1000"/>
              </a:spcBef>
              <a:spcAft>
                <a:spcPts val="0"/>
              </a:spcAft>
              <a:buSzPts val="1800"/>
              <a:buChar char="●"/>
            </a:pPr>
            <a:r>
              <a:rPr lang="en"/>
              <a:t>Mild hyperglycemia: glucocorticoids antagonize the effects of insulin leading to increased hepatic gluconeogenesis and decreased peripheral glucose utilization.</a:t>
            </a:r>
            <a:endParaRPr/>
          </a:p>
          <a:p>
            <a:pPr indent="-342900" lvl="0" marL="457200" rtl="0" algn="l">
              <a:spcBef>
                <a:spcPts val="0"/>
              </a:spcBef>
              <a:spcAft>
                <a:spcPts val="0"/>
              </a:spcAft>
              <a:buSzPts val="1800"/>
              <a:buChar char="●"/>
            </a:pPr>
            <a:r>
              <a:rPr lang="en"/>
              <a:t>Low BUN: polyuria </a:t>
            </a:r>
            <a:endParaRPr/>
          </a:p>
          <a:p>
            <a:pPr indent="-342900" lvl="0" marL="457200" rtl="0" algn="l">
              <a:spcBef>
                <a:spcPts val="0"/>
              </a:spcBef>
              <a:spcAft>
                <a:spcPts val="0"/>
              </a:spcAft>
              <a:buSzPts val="1800"/>
              <a:buChar char="●"/>
            </a:pPr>
            <a:r>
              <a:rPr lang="en"/>
              <a:t>Hypophosphatemia: ⅓ of dogs, maybe glucocorticoid-induced increase in urinary phosphate excretion</a:t>
            </a:r>
            <a:endParaRPr/>
          </a:p>
          <a:p>
            <a:pPr indent="-342900" lvl="0" marL="457200" rtl="0" algn="l">
              <a:spcBef>
                <a:spcPts val="0"/>
              </a:spcBef>
              <a:spcAft>
                <a:spcPts val="0"/>
              </a:spcAft>
              <a:buSzPts val="1800"/>
              <a:buChar char="●"/>
            </a:pPr>
            <a:r>
              <a:rPr lang="en"/>
              <a:t>M</a:t>
            </a:r>
            <a:r>
              <a:rPr lang="en"/>
              <a:t>ildly elevated pre and post-prandial bile acids: </a:t>
            </a:r>
            <a:r>
              <a:rPr lang="en"/>
              <a:t>⅓ of dogs </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2" name="Shape 372"/>
        <p:cNvGrpSpPr/>
        <p:nvPr/>
      </p:nvGrpSpPr>
      <p:grpSpPr>
        <a:xfrm>
          <a:off x="0" y="0"/>
          <a:ext cx="0" cy="0"/>
          <a:chOff x="0" y="0"/>
          <a:chExt cx="0" cy="0"/>
        </a:xfrm>
      </p:grpSpPr>
      <p:sp>
        <p:nvSpPr>
          <p:cNvPr id="373" name="Google Shape;373;p66"/>
          <p:cNvSpPr txBox="1"/>
          <p:nvPr>
            <p:ph type="title"/>
          </p:nvPr>
        </p:nvSpPr>
        <p:spPr>
          <a:xfrm>
            <a:off x="120425" y="2324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Canine Hyperadrenocorticism or Cushing’s Disease</a:t>
            </a:r>
            <a:endParaRPr/>
          </a:p>
        </p:txBody>
      </p:sp>
      <p:sp>
        <p:nvSpPr>
          <p:cNvPr id="374" name="Google Shape;374;p66"/>
          <p:cNvSpPr txBox="1"/>
          <p:nvPr>
            <p:ph idx="1" type="body"/>
          </p:nvPr>
        </p:nvSpPr>
        <p:spPr>
          <a:xfrm>
            <a:off x="67275" y="716775"/>
            <a:ext cx="8848800" cy="423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Clin Path: </a:t>
            </a:r>
            <a:endParaRPr/>
          </a:p>
          <a:p>
            <a:pPr indent="-342900" lvl="0" marL="457200" rtl="0" algn="l">
              <a:spcBef>
                <a:spcPts val="0"/>
              </a:spcBef>
              <a:spcAft>
                <a:spcPts val="0"/>
              </a:spcAft>
              <a:buSzPts val="1800"/>
              <a:buChar char="●"/>
            </a:pPr>
            <a:r>
              <a:rPr lang="en"/>
              <a:t>USG &lt;1.020</a:t>
            </a:r>
            <a:endParaRPr/>
          </a:p>
          <a:p>
            <a:pPr indent="-342900" lvl="0" marL="457200" rtl="0" algn="l">
              <a:spcBef>
                <a:spcPts val="0"/>
              </a:spcBef>
              <a:spcAft>
                <a:spcPts val="0"/>
              </a:spcAft>
              <a:buSzPts val="1800"/>
              <a:buChar char="●"/>
            </a:pPr>
            <a:r>
              <a:rPr lang="en"/>
              <a:t>By itself, HAC should not cause glucosuria- likely DM or another concurrent disease</a:t>
            </a:r>
            <a:endParaRPr/>
          </a:p>
          <a:p>
            <a:pPr indent="-342900" lvl="0" marL="457200" rtl="0" algn="l">
              <a:spcBef>
                <a:spcPts val="0"/>
              </a:spcBef>
              <a:spcAft>
                <a:spcPts val="0"/>
              </a:spcAft>
              <a:buSzPts val="1800"/>
              <a:buChar char="●"/>
            </a:pPr>
            <a:r>
              <a:rPr lang="en"/>
              <a:t>Proteinuria in &gt;50% of dogs but NOT the cause/source of hypoalbuminemia. </a:t>
            </a:r>
            <a:endParaRPr/>
          </a:p>
          <a:p>
            <a:pPr indent="-317500" lvl="1" marL="914400" rtl="0" algn="l">
              <a:spcBef>
                <a:spcPts val="0"/>
              </a:spcBef>
              <a:spcAft>
                <a:spcPts val="0"/>
              </a:spcAft>
              <a:buSzPts val="1400"/>
              <a:buChar char="○"/>
            </a:pPr>
            <a:r>
              <a:rPr lang="en"/>
              <a:t>Typically due to glomerulosclerosis </a:t>
            </a:r>
            <a:endParaRPr/>
          </a:p>
          <a:p>
            <a:pPr indent="-342900" lvl="0" marL="457200" rtl="0" algn="l">
              <a:spcBef>
                <a:spcPts val="0"/>
              </a:spcBef>
              <a:spcAft>
                <a:spcPts val="0"/>
              </a:spcAft>
              <a:buSzPts val="1800"/>
              <a:buChar char="●"/>
            </a:pPr>
            <a:r>
              <a:rPr lang="en"/>
              <a:t>UTIs common in 50% at time of initial diagnosis but not all have clinical signs of a UTI:</a:t>
            </a:r>
            <a:endParaRPr/>
          </a:p>
          <a:p>
            <a:pPr indent="-317500" lvl="1" marL="914400" rtl="0" algn="l">
              <a:spcBef>
                <a:spcPts val="0"/>
              </a:spcBef>
              <a:spcAft>
                <a:spcPts val="0"/>
              </a:spcAft>
              <a:buSzPts val="1400"/>
              <a:buChar char="○"/>
            </a:pPr>
            <a:r>
              <a:rPr lang="en"/>
              <a:t>urinary cortisol secretion prevents inflammation</a:t>
            </a:r>
            <a:endParaRPr/>
          </a:p>
          <a:p>
            <a:pPr indent="-317500" lvl="1" marL="914400" rtl="0" algn="l">
              <a:spcBef>
                <a:spcPts val="0"/>
              </a:spcBef>
              <a:spcAft>
                <a:spcPts val="0"/>
              </a:spcAft>
              <a:buSzPts val="1400"/>
              <a:buChar char="○"/>
            </a:pPr>
            <a:r>
              <a:rPr lang="en"/>
              <a:t>can have persistent or recurrent UTIs. </a:t>
            </a:r>
            <a:endParaRPr/>
          </a:p>
          <a:p>
            <a:pPr indent="-342900" lvl="0" marL="457200" rtl="0" algn="l">
              <a:spcBef>
                <a:spcPts val="0"/>
              </a:spcBef>
              <a:spcAft>
                <a:spcPts val="0"/>
              </a:spcAft>
              <a:buSzPts val="1800"/>
              <a:buChar char="●"/>
            </a:pPr>
            <a:r>
              <a:rPr lang="en"/>
              <a:t>Although not actually as common as initially thought, dogs can have concurrent bladder stones and if so, are 10x more likely to have calcium-containing stones. </a:t>
            </a:r>
            <a:endParaRPr/>
          </a:p>
          <a:p>
            <a:pPr indent="0" lvl="0" marL="0" rtl="0" algn="l">
              <a:spcBef>
                <a:spcPts val="0"/>
              </a:spcBef>
              <a:spcAft>
                <a:spcPts val="0"/>
              </a:spcAft>
              <a:buNone/>
            </a:pPr>
            <a:r>
              <a:t/>
            </a:r>
            <a:endParaRPr sz="1400"/>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8" name="Shape 378"/>
        <p:cNvGrpSpPr/>
        <p:nvPr/>
      </p:nvGrpSpPr>
      <p:grpSpPr>
        <a:xfrm>
          <a:off x="0" y="0"/>
          <a:ext cx="0" cy="0"/>
          <a:chOff x="0" y="0"/>
          <a:chExt cx="0" cy="0"/>
        </a:xfrm>
      </p:grpSpPr>
      <p:sp>
        <p:nvSpPr>
          <p:cNvPr id="379" name="Google Shape;379;p6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Canine Hyperadrenocorticism or Cushing’s Disease</a:t>
            </a:r>
            <a:endParaRPr/>
          </a:p>
        </p:txBody>
      </p:sp>
      <p:sp>
        <p:nvSpPr>
          <p:cNvPr id="380" name="Google Shape;380;p6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Hypertension: </a:t>
            </a:r>
            <a:endParaRPr/>
          </a:p>
          <a:p>
            <a:pPr indent="-317500" lvl="0" marL="457200" rtl="0" algn="l">
              <a:spcBef>
                <a:spcPts val="0"/>
              </a:spcBef>
              <a:spcAft>
                <a:spcPts val="0"/>
              </a:spcAft>
              <a:buSzPts val="1400"/>
              <a:buChar char="●"/>
            </a:pPr>
            <a:r>
              <a:rPr lang="en"/>
              <a:t>excessive secretion of renin (protein that acts to release angiotensin I)</a:t>
            </a:r>
            <a:endParaRPr/>
          </a:p>
          <a:p>
            <a:pPr indent="-317500" lvl="0" marL="457200" rtl="0" algn="l">
              <a:spcBef>
                <a:spcPts val="0"/>
              </a:spcBef>
              <a:spcAft>
                <a:spcPts val="0"/>
              </a:spcAft>
              <a:buSzPts val="1400"/>
              <a:buChar char="●"/>
            </a:pPr>
            <a:r>
              <a:rPr lang="en"/>
              <a:t>activation of the RA system via alternative stimulators</a:t>
            </a:r>
            <a:endParaRPr/>
          </a:p>
          <a:p>
            <a:pPr indent="-317500" lvl="0" marL="457200" rtl="0" algn="l">
              <a:spcBef>
                <a:spcPts val="0"/>
              </a:spcBef>
              <a:spcAft>
                <a:spcPts val="0"/>
              </a:spcAft>
              <a:buSzPts val="1400"/>
              <a:buChar char="●"/>
            </a:pPr>
            <a:r>
              <a:rPr lang="en"/>
              <a:t>enhanced vascular sensitivity to pressors (catecholamines and adrenergic agonists)</a:t>
            </a:r>
            <a:endParaRPr/>
          </a:p>
          <a:p>
            <a:pPr indent="-317500" lvl="0" marL="457200" rtl="0" algn="l">
              <a:spcBef>
                <a:spcPts val="0"/>
              </a:spcBef>
              <a:spcAft>
                <a:spcPts val="0"/>
              </a:spcAft>
              <a:buSzPts val="1400"/>
              <a:buChar char="●"/>
            </a:pPr>
            <a:r>
              <a:rPr lang="en"/>
              <a:t>reduction of vasodilatory prostaglandins</a:t>
            </a:r>
            <a:endParaRPr/>
          </a:p>
          <a:p>
            <a:pPr indent="-317500" lvl="0" marL="457200" rtl="0" algn="l">
              <a:spcBef>
                <a:spcPts val="0"/>
              </a:spcBef>
              <a:spcAft>
                <a:spcPts val="0"/>
              </a:spcAft>
              <a:buSzPts val="1400"/>
              <a:buChar char="●"/>
            </a:pPr>
            <a:r>
              <a:rPr lang="en"/>
              <a:t>increased secretion of mineralocorticoids. </a:t>
            </a:r>
            <a:endParaRPr/>
          </a:p>
          <a:p>
            <a:pPr indent="0" lvl="0" marL="0" rtl="0" algn="l">
              <a:spcBef>
                <a:spcPts val="0"/>
              </a:spcBef>
              <a:spcAft>
                <a:spcPts val="0"/>
              </a:spcAft>
              <a:buNone/>
            </a:pPr>
            <a:r>
              <a:rPr lang="en"/>
              <a:t>Hypertension typically improves with treatment of HAC but may not resolve in all cases. If at risk of end organ damage, treat hypertension then re-evaluate need for it once HAC is well controlled. </a:t>
            </a:r>
            <a:endParaRPr/>
          </a:p>
          <a:p>
            <a:pPr indent="0" lvl="0" marL="0" rtl="0" algn="l">
              <a:spcBef>
                <a:spcPts val="0"/>
              </a:spcBef>
              <a:spcAft>
                <a:spcPts val="1600"/>
              </a:spcAft>
              <a:buNone/>
            </a:pPr>
            <a:r>
              <a:t/>
            </a:r>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4" name="Shape 384"/>
        <p:cNvGrpSpPr/>
        <p:nvPr/>
      </p:nvGrpSpPr>
      <p:grpSpPr>
        <a:xfrm>
          <a:off x="0" y="0"/>
          <a:ext cx="0" cy="0"/>
          <a:chOff x="0" y="0"/>
          <a:chExt cx="0" cy="0"/>
        </a:xfrm>
      </p:grpSpPr>
      <p:sp>
        <p:nvSpPr>
          <p:cNvPr id="385" name="Google Shape;385;p6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Comorbidities with Hyperadrenocorticism</a:t>
            </a:r>
            <a:endParaRPr/>
          </a:p>
        </p:txBody>
      </p:sp>
      <p:sp>
        <p:nvSpPr>
          <p:cNvPr id="386" name="Google Shape;386;p6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Hypothyroidism can also cause lethargy, hypercholesterolemia and bilaterally symmetric nonpruritic alopecia but NOT PU/PD!</a:t>
            </a:r>
            <a:endParaRPr/>
          </a:p>
          <a:p>
            <a:pPr indent="0" lvl="0" marL="0" rtl="0" algn="l">
              <a:spcBef>
                <a:spcPts val="1600"/>
              </a:spcBef>
              <a:spcAft>
                <a:spcPts val="0"/>
              </a:spcAft>
              <a:buNone/>
            </a:pPr>
            <a:r>
              <a:rPr lang="en"/>
              <a:t>Testing is difficult because hypercortisolemia causes secondary hypothyroidism. If both are diagnosed, treat the HAC first then retest thyroid function. </a:t>
            </a:r>
            <a:endParaRPr/>
          </a:p>
          <a:p>
            <a:pPr indent="0" lvl="0" marL="0" rtl="0" algn="l">
              <a:spcBef>
                <a:spcPts val="1600"/>
              </a:spcBef>
              <a:spcAft>
                <a:spcPts val="0"/>
              </a:spcAft>
              <a:buNone/>
            </a:pPr>
            <a:r>
              <a:rPr lang="en"/>
              <a:t>DM and HAC can occur concurrently but likely not that often. False HAC test results can occur in a non-regulated diabetic. </a:t>
            </a:r>
            <a:endParaRPr/>
          </a:p>
          <a:p>
            <a:pPr indent="0" lvl="0" marL="0" rtl="0" algn="l">
              <a:spcBef>
                <a:spcPts val="1600"/>
              </a:spcBef>
              <a:spcAft>
                <a:spcPts val="1600"/>
              </a:spcAft>
              <a:buNone/>
            </a:pPr>
            <a:r>
              <a:rPr lang="en"/>
              <a:t>HAC &amp; gallbladder mucoceles: hyperlipidemia may be a risk factor for GB mucocele formation, or could be because of changes in GB motility or in glycoproteins such as mucin. </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0" name="Shape 390"/>
        <p:cNvGrpSpPr/>
        <p:nvPr/>
      </p:nvGrpSpPr>
      <p:grpSpPr>
        <a:xfrm>
          <a:off x="0" y="0"/>
          <a:ext cx="0" cy="0"/>
          <a:chOff x="0" y="0"/>
          <a:chExt cx="0" cy="0"/>
        </a:xfrm>
      </p:grpSpPr>
      <p:sp>
        <p:nvSpPr>
          <p:cNvPr id="391" name="Google Shape;391;p69"/>
          <p:cNvSpPr txBox="1"/>
          <p:nvPr>
            <p:ph type="title"/>
          </p:nvPr>
        </p:nvSpPr>
        <p:spPr>
          <a:xfrm>
            <a:off x="141650" y="1793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Canine Hyperadrenocorticism or Cushing’s Disease</a:t>
            </a:r>
            <a:endParaRPr/>
          </a:p>
        </p:txBody>
      </p:sp>
      <p:sp>
        <p:nvSpPr>
          <p:cNvPr id="392" name="Google Shape;392;p69"/>
          <p:cNvSpPr txBox="1"/>
          <p:nvPr>
            <p:ph idx="1" type="body"/>
          </p:nvPr>
        </p:nvSpPr>
        <p:spPr>
          <a:xfrm>
            <a:off x="141650" y="982450"/>
            <a:ext cx="8817000" cy="389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Diagnosis:</a:t>
            </a:r>
            <a:endParaRPr b="1"/>
          </a:p>
          <a:p>
            <a:pPr indent="0" lvl="0" marL="0" rtl="0" algn="l">
              <a:spcBef>
                <a:spcPts val="1600"/>
              </a:spcBef>
              <a:spcAft>
                <a:spcPts val="0"/>
              </a:spcAft>
              <a:buNone/>
            </a:pPr>
            <a:r>
              <a:rPr lang="en"/>
              <a:t>Two steps: </a:t>
            </a:r>
            <a:endParaRPr/>
          </a:p>
          <a:p>
            <a:pPr indent="-342900" lvl="0" marL="457200" rtl="0" algn="l">
              <a:spcBef>
                <a:spcPts val="1600"/>
              </a:spcBef>
              <a:spcAft>
                <a:spcPts val="0"/>
              </a:spcAft>
              <a:buSzPts val="1800"/>
              <a:buAutoNum type="arabicPeriod"/>
            </a:pPr>
            <a:r>
              <a:rPr lang="en"/>
              <a:t>Screening</a:t>
            </a:r>
            <a:endParaRPr/>
          </a:p>
          <a:p>
            <a:pPr indent="-342900" lvl="0" marL="457200" rtl="0" algn="l">
              <a:spcBef>
                <a:spcPts val="0"/>
              </a:spcBef>
              <a:spcAft>
                <a:spcPts val="0"/>
              </a:spcAft>
              <a:buSzPts val="1800"/>
              <a:buAutoNum type="arabicPeriod"/>
            </a:pPr>
            <a:r>
              <a:rPr lang="en"/>
              <a:t>Differentiation</a:t>
            </a:r>
            <a:endParaRPr/>
          </a:p>
          <a:p>
            <a:pPr indent="0" lvl="0" marL="0" rtl="0" algn="l">
              <a:spcBef>
                <a:spcPts val="1600"/>
              </a:spcBef>
              <a:spcAft>
                <a:spcPts val="0"/>
              </a:spcAft>
              <a:buNone/>
            </a:pPr>
            <a:r>
              <a:rPr lang="en"/>
              <a:t>Screening tests include: UC:CR, </a:t>
            </a:r>
            <a:r>
              <a:rPr lang="en"/>
              <a:t>ACTH stim, and LDDST </a:t>
            </a:r>
            <a:endParaRPr/>
          </a:p>
          <a:p>
            <a:pPr indent="0" lvl="0" marL="0" rtl="0" algn="l">
              <a:spcBef>
                <a:spcPts val="1600"/>
              </a:spcBef>
              <a:spcAft>
                <a:spcPts val="0"/>
              </a:spcAft>
              <a:buNone/>
            </a:pPr>
            <a:r>
              <a:rPr lang="en"/>
              <a:t>Differentiation: additional tests or imaging to distinguish between PDH And AT</a:t>
            </a:r>
            <a:endParaRPr/>
          </a:p>
          <a:p>
            <a:pPr indent="0" lvl="0" marL="0" rtl="0" algn="l">
              <a:spcBef>
                <a:spcPts val="1600"/>
              </a:spcBef>
              <a:spcAft>
                <a:spcPts val="1600"/>
              </a:spcAft>
              <a:buNone/>
            </a:pPr>
            <a:r>
              <a:rPr lang="en"/>
              <a:t>Make sure no exogenous steroids have been administered for at least 24 hours and make sure there has not been suppression of the axis based on drug and duration. </a:t>
            </a:r>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6" name="Shape 396"/>
        <p:cNvGrpSpPr/>
        <p:nvPr/>
      </p:nvGrpSpPr>
      <p:grpSpPr>
        <a:xfrm>
          <a:off x="0" y="0"/>
          <a:ext cx="0" cy="0"/>
          <a:chOff x="0" y="0"/>
          <a:chExt cx="0" cy="0"/>
        </a:xfrm>
      </p:grpSpPr>
      <p:sp>
        <p:nvSpPr>
          <p:cNvPr id="397" name="Google Shape;397;p7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Canine Hyperadrenocorticism or Cushing’s Disease</a:t>
            </a:r>
            <a:endParaRPr/>
          </a:p>
        </p:txBody>
      </p:sp>
      <p:sp>
        <p:nvSpPr>
          <p:cNvPr id="398" name="Google Shape;398;p7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Testing </a:t>
            </a:r>
            <a:r>
              <a:rPr lang="en"/>
              <a:t>nuisances</a:t>
            </a:r>
            <a:r>
              <a:rPr lang="en"/>
              <a:t>:</a:t>
            </a:r>
            <a:endParaRPr/>
          </a:p>
          <a:p>
            <a:pPr indent="-342900" lvl="0" marL="457200" rtl="0" algn="l">
              <a:spcBef>
                <a:spcPts val="1600"/>
              </a:spcBef>
              <a:spcAft>
                <a:spcPts val="0"/>
              </a:spcAft>
              <a:buSzPts val="1800"/>
              <a:buChar char="●"/>
            </a:pPr>
            <a:r>
              <a:rPr lang="en"/>
              <a:t>Non-adrenal illness can cause false positive screening test results. </a:t>
            </a:r>
            <a:endParaRPr/>
          </a:p>
          <a:p>
            <a:pPr indent="-342900" lvl="0" marL="457200" rtl="0" algn="l">
              <a:spcBef>
                <a:spcPts val="0"/>
              </a:spcBef>
              <a:spcAft>
                <a:spcPts val="0"/>
              </a:spcAft>
              <a:buSzPts val="1800"/>
              <a:buChar char="●"/>
            </a:pPr>
            <a:r>
              <a:rPr lang="en"/>
              <a:t>Phenobarbital can also look like Cushings and so if there is clinical concern, then an alternative anti-</a:t>
            </a:r>
            <a:r>
              <a:rPr lang="en"/>
              <a:t>seizure</a:t>
            </a:r>
            <a:r>
              <a:rPr lang="en"/>
              <a:t> medication should be tried and then the dog tested for cushings. </a:t>
            </a:r>
            <a:endParaRPr/>
          </a:p>
          <a:p>
            <a:pPr indent="-342900" lvl="0" marL="457200" rtl="0" algn="l">
              <a:spcBef>
                <a:spcPts val="0"/>
              </a:spcBef>
              <a:spcAft>
                <a:spcPts val="0"/>
              </a:spcAft>
              <a:buSzPts val="1800"/>
              <a:buChar char="●"/>
            </a:pPr>
            <a:r>
              <a:rPr lang="en"/>
              <a:t>Similar clinical signs and clin path to DM- look for calcinosis cutis or symmetrical alopecia to give you specific concern for cushing’s. </a:t>
            </a:r>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2" name="Shape 402"/>
        <p:cNvGrpSpPr/>
        <p:nvPr/>
      </p:nvGrpSpPr>
      <p:grpSpPr>
        <a:xfrm>
          <a:off x="0" y="0"/>
          <a:ext cx="0" cy="0"/>
          <a:chOff x="0" y="0"/>
          <a:chExt cx="0" cy="0"/>
        </a:xfrm>
      </p:grpSpPr>
      <p:sp>
        <p:nvSpPr>
          <p:cNvPr id="403" name="Google Shape;403;p7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Screening Tests:</a:t>
            </a:r>
            <a:endParaRPr/>
          </a:p>
        </p:txBody>
      </p:sp>
      <p:sp>
        <p:nvSpPr>
          <p:cNvPr id="404" name="Google Shape;404;p7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Urine cortisol: creatinine ratio:</a:t>
            </a:r>
            <a:endParaRPr/>
          </a:p>
          <a:p>
            <a:pPr indent="-342900" lvl="0" marL="457200" rtl="0" algn="l">
              <a:spcBef>
                <a:spcPts val="1600"/>
              </a:spcBef>
              <a:spcAft>
                <a:spcPts val="0"/>
              </a:spcAft>
              <a:buSzPts val="1800"/>
              <a:buChar char="●"/>
            </a:pPr>
            <a:r>
              <a:rPr lang="en"/>
              <a:t>High sensitivity</a:t>
            </a:r>
            <a:endParaRPr/>
          </a:p>
          <a:p>
            <a:pPr indent="-342900" lvl="0" marL="457200" rtl="0" algn="l">
              <a:spcBef>
                <a:spcPts val="0"/>
              </a:spcBef>
              <a:spcAft>
                <a:spcPts val="0"/>
              </a:spcAft>
              <a:buSzPts val="1800"/>
              <a:buChar char="●"/>
            </a:pPr>
            <a:r>
              <a:rPr lang="en"/>
              <a:t>Safe, easy, cheap</a:t>
            </a:r>
            <a:endParaRPr/>
          </a:p>
          <a:p>
            <a:pPr indent="-342900" lvl="0" marL="457200" rtl="0" algn="l">
              <a:spcBef>
                <a:spcPts val="0"/>
              </a:spcBef>
              <a:spcAft>
                <a:spcPts val="0"/>
              </a:spcAft>
              <a:buSzPts val="1800"/>
              <a:buChar char="●"/>
            </a:pPr>
            <a:r>
              <a:rPr lang="en"/>
              <a:t>+ LDDST = screening + differentiation</a:t>
            </a:r>
            <a:endParaRPr/>
          </a:p>
          <a:p>
            <a:pPr indent="-342900" lvl="0" marL="457200" rtl="0" algn="l">
              <a:spcBef>
                <a:spcPts val="0"/>
              </a:spcBef>
              <a:spcAft>
                <a:spcPts val="0"/>
              </a:spcAft>
              <a:buSzPts val="1800"/>
              <a:buChar char="●"/>
            </a:pPr>
            <a:r>
              <a:rPr lang="en"/>
              <a:t>Good for ruling out the disease but not ruling it in. </a:t>
            </a:r>
            <a:endParaRPr/>
          </a:p>
          <a:p>
            <a:pPr indent="-342900" lvl="0" marL="457200" rtl="0" algn="l">
              <a:spcBef>
                <a:spcPts val="0"/>
              </a:spcBef>
              <a:spcAft>
                <a:spcPts val="0"/>
              </a:spcAft>
              <a:buSzPts val="1800"/>
              <a:buChar char="●"/>
            </a:pPr>
            <a:r>
              <a:rPr lang="en"/>
              <a:t>If you test positive then you must confirm the diagnosis with ACTH or LDDST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sp>
        <p:nvSpPr>
          <p:cNvPr id="84" name="Google Shape;84;p18"/>
          <p:cNvSpPr txBox="1"/>
          <p:nvPr>
            <p:ph type="title"/>
          </p:nvPr>
        </p:nvSpPr>
        <p:spPr>
          <a:xfrm>
            <a:off x="169125" y="1708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Regulation of Glucocorticoid Synthesis/Release</a:t>
            </a:r>
            <a:endParaRPr/>
          </a:p>
        </p:txBody>
      </p:sp>
      <p:sp>
        <p:nvSpPr>
          <p:cNvPr id="85" name="Google Shape;85;p18"/>
          <p:cNvSpPr txBox="1"/>
          <p:nvPr>
            <p:ph idx="1" type="body"/>
          </p:nvPr>
        </p:nvSpPr>
        <p:spPr>
          <a:xfrm>
            <a:off x="-43875" y="663750"/>
            <a:ext cx="9080700" cy="3416400"/>
          </a:xfrm>
          <a:prstGeom prst="rect">
            <a:avLst/>
          </a:prstGeom>
        </p:spPr>
        <p:txBody>
          <a:bodyPr anchorCtr="0" anchor="t" bIns="91425" lIns="91425" spcFirstLastPara="1" rIns="91425" wrap="square" tIns="91425">
            <a:noAutofit/>
          </a:bodyPr>
          <a:lstStyle/>
          <a:p>
            <a:pPr indent="-285750" lvl="0" marL="457200" rtl="0" algn="l">
              <a:spcBef>
                <a:spcPts val="0"/>
              </a:spcBef>
              <a:spcAft>
                <a:spcPts val="0"/>
              </a:spcAft>
              <a:buSzPts val="900"/>
              <a:buChar char="●"/>
            </a:pPr>
            <a:r>
              <a:rPr lang="en" sz="1400"/>
              <a:t>Synthesis/secretion of cortisol is regulated by the HPA axis</a:t>
            </a:r>
            <a:endParaRPr sz="1400"/>
          </a:p>
          <a:p>
            <a:pPr indent="-285750" lvl="1" marL="914400" rtl="0" algn="l">
              <a:spcBef>
                <a:spcPts val="0"/>
              </a:spcBef>
              <a:spcAft>
                <a:spcPts val="0"/>
              </a:spcAft>
              <a:buSzPts val="900"/>
              <a:buChar char="○"/>
            </a:pPr>
            <a:r>
              <a:rPr lang="en"/>
              <a:t>CRH is released by neurons in the hypothalamus and acts on the AP</a:t>
            </a:r>
            <a:endParaRPr/>
          </a:p>
          <a:p>
            <a:pPr indent="-285750" lvl="1" marL="914400" rtl="0" algn="l">
              <a:spcBef>
                <a:spcPts val="0"/>
              </a:spcBef>
              <a:spcAft>
                <a:spcPts val="0"/>
              </a:spcAft>
              <a:buSzPts val="900"/>
              <a:buChar char="○"/>
            </a:pPr>
            <a:r>
              <a:rPr lang="en"/>
              <a:t>ACTH is released from the AP and travels through the blood to act on the adrenal glands</a:t>
            </a:r>
            <a:endParaRPr/>
          </a:p>
          <a:p>
            <a:pPr indent="-285750" lvl="1" marL="914400" rtl="0" algn="l">
              <a:spcBef>
                <a:spcPts val="0"/>
              </a:spcBef>
              <a:spcAft>
                <a:spcPts val="0"/>
              </a:spcAft>
              <a:buSzPts val="900"/>
              <a:buChar char="○"/>
            </a:pPr>
            <a:r>
              <a:rPr lang="en"/>
              <a:t>Cortisol is then synthesized and released by the adrenal glands</a:t>
            </a:r>
            <a:endParaRPr/>
          </a:p>
          <a:p>
            <a:pPr indent="-285750" lvl="1" marL="914400" rtl="0" algn="l">
              <a:spcBef>
                <a:spcPts val="0"/>
              </a:spcBef>
              <a:spcAft>
                <a:spcPts val="0"/>
              </a:spcAft>
              <a:buSzPts val="900"/>
              <a:buChar char="○"/>
            </a:pPr>
            <a:r>
              <a:rPr lang="en"/>
              <a:t>Rising cortisol levels in the blood has negative feedback on CRH and ACTH</a:t>
            </a:r>
            <a:endParaRPr/>
          </a:p>
          <a:p>
            <a:pPr indent="-285750" lvl="1" marL="914400" rtl="0" algn="l">
              <a:spcBef>
                <a:spcPts val="0"/>
              </a:spcBef>
              <a:spcAft>
                <a:spcPts val="0"/>
              </a:spcAft>
              <a:buSzPts val="900"/>
              <a:buChar char="○"/>
            </a:pPr>
            <a:r>
              <a:rPr lang="en"/>
              <a:t>Rising ACTH also has negative feedback on CRH</a:t>
            </a:r>
            <a:endParaRPr/>
          </a:p>
          <a:p>
            <a:pPr indent="-285750" lvl="0" marL="457200" rtl="0" algn="l">
              <a:spcBef>
                <a:spcPts val="0"/>
              </a:spcBef>
              <a:spcAft>
                <a:spcPts val="0"/>
              </a:spcAft>
              <a:buSzPts val="900"/>
              <a:buChar char="●"/>
            </a:pPr>
            <a:r>
              <a:rPr lang="en" sz="1400"/>
              <a:t>CRH is released in response to:</a:t>
            </a:r>
            <a:endParaRPr sz="1400"/>
          </a:p>
          <a:p>
            <a:pPr indent="-285750" lvl="1" marL="914400" rtl="0" algn="l">
              <a:spcBef>
                <a:spcPts val="0"/>
              </a:spcBef>
              <a:spcAft>
                <a:spcPts val="0"/>
              </a:spcAft>
              <a:buSzPts val="900"/>
              <a:buChar char="○"/>
            </a:pPr>
            <a:r>
              <a:rPr lang="en"/>
              <a:t>Stress</a:t>
            </a:r>
            <a:endParaRPr/>
          </a:p>
          <a:p>
            <a:pPr indent="-285750" lvl="1" marL="914400" rtl="0" algn="l">
              <a:spcBef>
                <a:spcPts val="0"/>
              </a:spcBef>
              <a:spcAft>
                <a:spcPts val="0"/>
              </a:spcAft>
              <a:buSzPts val="900"/>
              <a:buChar char="○"/>
            </a:pPr>
            <a:r>
              <a:rPr lang="en"/>
              <a:t>Hypoglycemia</a:t>
            </a:r>
            <a:endParaRPr/>
          </a:p>
          <a:p>
            <a:pPr indent="-285750" lvl="1" marL="914400" rtl="0" algn="l">
              <a:spcBef>
                <a:spcPts val="0"/>
              </a:spcBef>
              <a:spcAft>
                <a:spcPts val="0"/>
              </a:spcAft>
              <a:buSzPts val="900"/>
              <a:buChar char="○"/>
            </a:pPr>
            <a:r>
              <a:rPr lang="en"/>
              <a:t>Exercise</a:t>
            </a:r>
            <a:endParaRPr/>
          </a:p>
          <a:p>
            <a:pPr indent="-285750" lvl="0" marL="457200" rtl="0" algn="l">
              <a:spcBef>
                <a:spcPts val="0"/>
              </a:spcBef>
              <a:spcAft>
                <a:spcPts val="0"/>
              </a:spcAft>
              <a:buSzPts val="900"/>
              <a:buChar char="●"/>
            </a:pPr>
            <a:r>
              <a:rPr lang="en" sz="1400"/>
              <a:t>ACTH is released in response to:</a:t>
            </a:r>
            <a:endParaRPr sz="1400"/>
          </a:p>
          <a:p>
            <a:pPr indent="-285750" lvl="1" marL="914400" rtl="0" algn="l">
              <a:spcBef>
                <a:spcPts val="0"/>
              </a:spcBef>
              <a:spcAft>
                <a:spcPts val="0"/>
              </a:spcAft>
              <a:buSzPts val="900"/>
              <a:buChar char="○"/>
            </a:pPr>
            <a:r>
              <a:rPr lang="en"/>
              <a:t>CRH</a:t>
            </a:r>
            <a:endParaRPr/>
          </a:p>
          <a:p>
            <a:pPr indent="-285750" lvl="1" marL="914400" rtl="0" algn="l">
              <a:spcBef>
                <a:spcPts val="0"/>
              </a:spcBef>
              <a:spcAft>
                <a:spcPts val="0"/>
              </a:spcAft>
              <a:buSzPts val="900"/>
              <a:buChar char="○"/>
            </a:pPr>
            <a:r>
              <a:rPr lang="en"/>
              <a:t>Arginine vasopressin</a:t>
            </a:r>
            <a:endParaRPr/>
          </a:p>
          <a:p>
            <a:pPr indent="-285750" lvl="1" marL="914400" rtl="0" algn="l">
              <a:spcBef>
                <a:spcPts val="0"/>
              </a:spcBef>
              <a:spcAft>
                <a:spcPts val="0"/>
              </a:spcAft>
              <a:buSzPts val="900"/>
              <a:buChar char="○"/>
            </a:pPr>
            <a:r>
              <a:rPr lang="en"/>
              <a:t>Angiotensin 2</a:t>
            </a:r>
            <a:endParaRPr/>
          </a:p>
          <a:p>
            <a:pPr indent="-285750" lvl="1" marL="914400" rtl="0" algn="l">
              <a:spcBef>
                <a:spcPts val="0"/>
              </a:spcBef>
              <a:spcAft>
                <a:spcPts val="0"/>
              </a:spcAft>
              <a:buSzPts val="900"/>
              <a:buChar char="○"/>
            </a:pPr>
            <a:r>
              <a:rPr lang="en"/>
              <a:t>Cholecystokinin</a:t>
            </a:r>
            <a:endParaRPr/>
          </a:p>
          <a:p>
            <a:pPr indent="-285750" lvl="1" marL="914400" rtl="0" algn="l">
              <a:spcBef>
                <a:spcPts val="0"/>
              </a:spcBef>
              <a:spcAft>
                <a:spcPts val="0"/>
              </a:spcAft>
              <a:buSzPts val="900"/>
              <a:buChar char="○"/>
            </a:pPr>
            <a:r>
              <a:rPr lang="en"/>
              <a:t>Atrial natriuretic factor</a:t>
            </a:r>
            <a:endParaRPr/>
          </a:p>
          <a:p>
            <a:pPr indent="-285750" lvl="1" marL="914400" rtl="0" algn="l">
              <a:spcBef>
                <a:spcPts val="0"/>
              </a:spcBef>
              <a:spcAft>
                <a:spcPts val="0"/>
              </a:spcAft>
              <a:buSzPts val="900"/>
              <a:buChar char="○"/>
            </a:pPr>
            <a:r>
              <a:rPr lang="en"/>
              <a:t>Vasoactive peptides</a:t>
            </a:r>
            <a:endParaRPr/>
          </a:p>
        </p:txBody>
      </p:sp>
      <p:pic>
        <p:nvPicPr>
          <p:cNvPr id="86" name="Google Shape;86;p18"/>
          <p:cNvPicPr preferRelativeResize="0"/>
          <p:nvPr/>
        </p:nvPicPr>
        <p:blipFill>
          <a:blip r:embed="rId3">
            <a:alphaModFix/>
          </a:blip>
          <a:stretch>
            <a:fillRect/>
          </a:stretch>
        </p:blipFill>
        <p:spPr>
          <a:xfrm>
            <a:off x="6201325" y="2005250"/>
            <a:ext cx="2411649" cy="2864099"/>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8" name="Shape 408"/>
        <p:cNvGrpSpPr/>
        <p:nvPr/>
      </p:nvGrpSpPr>
      <p:grpSpPr>
        <a:xfrm>
          <a:off x="0" y="0"/>
          <a:ext cx="0" cy="0"/>
          <a:chOff x="0" y="0"/>
          <a:chExt cx="0" cy="0"/>
        </a:xfrm>
      </p:grpSpPr>
      <p:sp>
        <p:nvSpPr>
          <p:cNvPr id="409" name="Google Shape;409;p7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Screening Tests:</a:t>
            </a:r>
            <a:endParaRPr/>
          </a:p>
        </p:txBody>
      </p:sp>
      <p:sp>
        <p:nvSpPr>
          <p:cNvPr id="410" name="Google Shape;410;p7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ACTH stim test: </a:t>
            </a:r>
            <a:endParaRPr/>
          </a:p>
          <a:p>
            <a:pPr indent="-342900" lvl="0" marL="457200" rtl="0" algn="l">
              <a:spcBef>
                <a:spcPts val="1600"/>
              </a:spcBef>
              <a:spcAft>
                <a:spcPts val="0"/>
              </a:spcAft>
              <a:buSzPts val="1800"/>
              <a:buChar char="●"/>
            </a:pPr>
            <a:r>
              <a:rPr lang="en"/>
              <a:t>Gold standard for diagnosis of iatrogenic HAC</a:t>
            </a:r>
            <a:endParaRPr/>
          </a:p>
          <a:p>
            <a:pPr indent="-342900" lvl="0" marL="457200" rtl="0" algn="l">
              <a:spcBef>
                <a:spcPts val="0"/>
              </a:spcBef>
              <a:spcAft>
                <a:spcPts val="0"/>
              </a:spcAft>
              <a:buSzPts val="1800"/>
              <a:buChar char="●"/>
            </a:pPr>
            <a:r>
              <a:rPr lang="en"/>
              <a:t>Only test recommended for monitoring response to treatment</a:t>
            </a:r>
            <a:endParaRPr/>
          </a:p>
          <a:p>
            <a:pPr indent="-342900" lvl="0" marL="457200" rtl="0" algn="l">
              <a:spcBef>
                <a:spcPts val="0"/>
              </a:spcBef>
              <a:spcAft>
                <a:spcPts val="0"/>
              </a:spcAft>
              <a:buSzPts val="1800"/>
              <a:buChar char="●"/>
            </a:pPr>
            <a:r>
              <a:rPr lang="en"/>
              <a:t>Safe, simple, relatively quick</a:t>
            </a:r>
            <a:endParaRPr/>
          </a:p>
          <a:p>
            <a:pPr indent="-342900" lvl="0" marL="457200" rtl="0" algn="l">
              <a:spcBef>
                <a:spcPts val="0"/>
              </a:spcBef>
              <a:spcAft>
                <a:spcPts val="0"/>
              </a:spcAft>
              <a:buSzPts val="1800"/>
              <a:buChar char="●"/>
            </a:pPr>
            <a:r>
              <a:rPr lang="en"/>
              <a:t>Main disadvantage is its lower sensitivity than LDDST and that it can not differentiate PDH from an AT</a:t>
            </a:r>
            <a:endParaRPr/>
          </a:p>
          <a:p>
            <a:pPr indent="0" lvl="0" marL="0" rtl="0" algn="l">
              <a:spcBef>
                <a:spcPts val="1600"/>
              </a:spcBef>
              <a:spcAft>
                <a:spcPts val="1600"/>
              </a:spcAft>
              <a:buNone/>
            </a:pPr>
            <a:r>
              <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4" name="Shape 414"/>
        <p:cNvGrpSpPr/>
        <p:nvPr/>
      </p:nvGrpSpPr>
      <p:grpSpPr>
        <a:xfrm>
          <a:off x="0" y="0"/>
          <a:ext cx="0" cy="0"/>
          <a:chOff x="0" y="0"/>
          <a:chExt cx="0" cy="0"/>
        </a:xfrm>
      </p:grpSpPr>
      <p:sp>
        <p:nvSpPr>
          <p:cNvPr id="415" name="Google Shape;415;p73"/>
          <p:cNvSpPr txBox="1"/>
          <p:nvPr>
            <p:ph type="title"/>
          </p:nvPr>
        </p:nvSpPr>
        <p:spPr>
          <a:xfrm>
            <a:off x="152275" y="1155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Screening Tests:</a:t>
            </a:r>
            <a:endParaRPr/>
          </a:p>
        </p:txBody>
      </p:sp>
      <p:pic>
        <p:nvPicPr>
          <p:cNvPr id="416" name="Google Shape;416;p73"/>
          <p:cNvPicPr preferRelativeResize="0"/>
          <p:nvPr/>
        </p:nvPicPr>
        <p:blipFill>
          <a:blip r:embed="rId3">
            <a:alphaModFix/>
          </a:blip>
          <a:stretch>
            <a:fillRect/>
          </a:stretch>
        </p:blipFill>
        <p:spPr>
          <a:xfrm>
            <a:off x="3881225" y="65350"/>
            <a:ext cx="4515375" cy="2970642"/>
          </a:xfrm>
          <a:prstGeom prst="rect">
            <a:avLst/>
          </a:prstGeom>
          <a:noFill/>
          <a:ln>
            <a:noFill/>
          </a:ln>
        </p:spPr>
      </p:pic>
      <p:sp>
        <p:nvSpPr>
          <p:cNvPr id="417" name="Google Shape;417;p73"/>
          <p:cNvSpPr txBox="1"/>
          <p:nvPr>
            <p:ph idx="1" type="body"/>
          </p:nvPr>
        </p:nvSpPr>
        <p:spPr>
          <a:xfrm>
            <a:off x="0" y="2422975"/>
            <a:ext cx="8969100" cy="2656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ACTH stim test: </a:t>
            </a:r>
            <a:endParaRPr/>
          </a:p>
          <a:p>
            <a:pPr indent="-342900" lvl="0" marL="457200" rtl="0" algn="l">
              <a:spcBef>
                <a:spcPts val="1600"/>
              </a:spcBef>
              <a:spcAft>
                <a:spcPts val="0"/>
              </a:spcAft>
              <a:buSzPts val="1800"/>
              <a:buChar char="●"/>
            </a:pPr>
            <a:r>
              <a:rPr lang="en"/>
              <a:t>Baseline, administer 5 mcg/kg cosyntropin, another cortisol 1 hour later. </a:t>
            </a:r>
            <a:endParaRPr/>
          </a:p>
          <a:p>
            <a:pPr indent="-342900" lvl="0" marL="457200" rtl="0" algn="l">
              <a:spcBef>
                <a:spcPts val="0"/>
              </a:spcBef>
              <a:spcAft>
                <a:spcPts val="0"/>
              </a:spcAft>
              <a:buSzPts val="1800"/>
              <a:buChar char="●"/>
            </a:pPr>
            <a:r>
              <a:rPr lang="en"/>
              <a:t>Flatline below the limit = iatrogenic because exogenous suppresses endogenous cortisol release. </a:t>
            </a:r>
            <a:endParaRPr/>
          </a:p>
          <a:p>
            <a:pPr indent="-342900" lvl="0" marL="457200" rtl="0" algn="l">
              <a:spcBef>
                <a:spcPts val="0"/>
              </a:spcBef>
              <a:spcAft>
                <a:spcPts val="0"/>
              </a:spcAft>
              <a:buSzPts val="1800"/>
              <a:buChar char="●"/>
            </a:pPr>
            <a:r>
              <a:rPr lang="en"/>
              <a:t>Healthy has some response whereas spontaneous has a marked response. </a:t>
            </a:r>
            <a:endParaRPr/>
          </a:p>
          <a:p>
            <a:pPr indent="-342900" lvl="0" marL="457200" rtl="0" algn="l">
              <a:spcBef>
                <a:spcPts val="0"/>
              </a:spcBef>
              <a:spcAft>
                <a:spcPts val="0"/>
              </a:spcAft>
              <a:buSzPts val="1800"/>
              <a:buChar char="●"/>
            </a:pPr>
            <a:r>
              <a:rPr lang="en"/>
              <a:t>Glucocorticoids, ketoconazole, and estrogens affect the test. Phenobarb does not. </a:t>
            </a:r>
            <a:endParaRPr/>
          </a:p>
          <a:p>
            <a:pPr indent="-342900" lvl="0" marL="457200" rtl="0" algn="l">
              <a:spcBef>
                <a:spcPts val="0"/>
              </a:spcBef>
              <a:spcAft>
                <a:spcPts val="0"/>
              </a:spcAft>
              <a:buSzPts val="1800"/>
              <a:buChar char="●"/>
            </a:pPr>
            <a:r>
              <a:rPr lang="en"/>
              <a:t>Sensitivity for AT is 57-63% and 80% in PDH. Specificity anywhere from 60-93%.</a:t>
            </a:r>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1" name="Shape 421"/>
        <p:cNvGrpSpPr/>
        <p:nvPr/>
      </p:nvGrpSpPr>
      <p:grpSpPr>
        <a:xfrm>
          <a:off x="0" y="0"/>
          <a:ext cx="0" cy="0"/>
          <a:chOff x="0" y="0"/>
          <a:chExt cx="0" cy="0"/>
        </a:xfrm>
      </p:grpSpPr>
      <p:sp>
        <p:nvSpPr>
          <p:cNvPr id="422" name="Google Shape;422;p74"/>
          <p:cNvSpPr txBox="1"/>
          <p:nvPr>
            <p:ph type="title"/>
          </p:nvPr>
        </p:nvSpPr>
        <p:spPr>
          <a:xfrm>
            <a:off x="109800" y="1474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Screening Tests:</a:t>
            </a:r>
            <a:endParaRPr/>
          </a:p>
        </p:txBody>
      </p:sp>
      <p:sp>
        <p:nvSpPr>
          <p:cNvPr id="423" name="Google Shape;423;p74"/>
          <p:cNvSpPr txBox="1"/>
          <p:nvPr>
            <p:ph idx="1" type="body"/>
          </p:nvPr>
        </p:nvSpPr>
        <p:spPr>
          <a:xfrm>
            <a:off x="109800" y="720150"/>
            <a:ext cx="8817000" cy="4157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LDDST: </a:t>
            </a:r>
            <a:endParaRPr/>
          </a:p>
          <a:p>
            <a:pPr indent="-342900" lvl="0" marL="457200" rtl="0" algn="l">
              <a:spcBef>
                <a:spcPts val="1600"/>
              </a:spcBef>
              <a:spcAft>
                <a:spcPts val="0"/>
              </a:spcAft>
              <a:buSzPts val="1800"/>
              <a:buChar char="●"/>
            </a:pPr>
            <a:r>
              <a:rPr lang="en"/>
              <a:t>Sensitivity is high but has lower specificity</a:t>
            </a:r>
            <a:endParaRPr/>
          </a:p>
          <a:p>
            <a:pPr indent="-342900" lvl="0" marL="457200" rtl="0" algn="l">
              <a:spcBef>
                <a:spcPts val="0"/>
              </a:spcBef>
              <a:spcAft>
                <a:spcPts val="0"/>
              </a:spcAft>
              <a:buSzPts val="1800"/>
              <a:buChar char="●"/>
            </a:pPr>
            <a:r>
              <a:rPr lang="en"/>
              <a:t>Differentiates PDH from AT in 40% of dogs. </a:t>
            </a:r>
            <a:endParaRPr/>
          </a:p>
          <a:p>
            <a:pPr indent="-342900" lvl="0" marL="457200" rtl="0" algn="l">
              <a:spcBef>
                <a:spcPts val="0"/>
              </a:spcBef>
              <a:spcAft>
                <a:spcPts val="0"/>
              </a:spcAft>
              <a:buSzPts val="1800"/>
              <a:buChar char="●"/>
            </a:pPr>
            <a:r>
              <a:rPr lang="en"/>
              <a:t>Safe (one anaphylactic reaction), cheap but timely - takes 8 hours</a:t>
            </a:r>
            <a:endParaRPr/>
          </a:p>
          <a:p>
            <a:pPr indent="-342900" lvl="0" marL="457200" rtl="0" algn="l">
              <a:spcBef>
                <a:spcPts val="0"/>
              </a:spcBef>
              <a:spcAft>
                <a:spcPts val="0"/>
              </a:spcAft>
              <a:buSzPts val="1800"/>
              <a:buChar char="●"/>
            </a:pPr>
            <a:r>
              <a:rPr lang="en"/>
              <a:t>Baseline, then give dexamethasone then measured at 4 and 8 hours. </a:t>
            </a:r>
            <a:endParaRPr/>
          </a:p>
          <a:p>
            <a:pPr indent="-342900" lvl="0" marL="457200" rtl="0" algn="l">
              <a:spcBef>
                <a:spcPts val="0"/>
              </a:spcBef>
              <a:spcAft>
                <a:spcPts val="0"/>
              </a:spcAft>
              <a:buSzPts val="1800"/>
              <a:buChar char="●"/>
            </a:pPr>
            <a:r>
              <a:rPr lang="en"/>
              <a:t>Lack of suppression at the 8 hours mark is consistent with HAC </a:t>
            </a:r>
            <a:endParaRPr/>
          </a:p>
          <a:p>
            <a:pPr indent="-317500" lvl="1" marL="914400" rtl="0" algn="l">
              <a:spcBef>
                <a:spcPts val="0"/>
              </a:spcBef>
              <a:spcAft>
                <a:spcPts val="0"/>
              </a:spcAft>
              <a:buSzPts val="1400"/>
              <a:buChar char="○"/>
            </a:pPr>
            <a:r>
              <a:rPr lang="en"/>
              <a:t>PDH- tumor resistant to feedback. </a:t>
            </a:r>
            <a:endParaRPr/>
          </a:p>
          <a:p>
            <a:pPr indent="-317500" lvl="1" marL="914400" rtl="0" algn="l">
              <a:spcBef>
                <a:spcPts val="0"/>
              </a:spcBef>
              <a:spcAft>
                <a:spcPts val="0"/>
              </a:spcAft>
              <a:buSzPts val="1400"/>
              <a:buChar char="○"/>
            </a:pPr>
            <a:r>
              <a:rPr lang="en"/>
              <a:t>AT- cortisol keeps going and that administered </a:t>
            </a:r>
            <a:r>
              <a:rPr lang="en"/>
              <a:t>doesn't</a:t>
            </a:r>
            <a:r>
              <a:rPr lang="en"/>
              <a:t> effect the pituitary that has been suppressed. </a:t>
            </a:r>
            <a:endParaRPr/>
          </a:p>
          <a:p>
            <a:pPr indent="-342900" lvl="0" marL="457200" rtl="0" algn="l">
              <a:spcBef>
                <a:spcPts val="0"/>
              </a:spcBef>
              <a:spcAft>
                <a:spcPts val="0"/>
              </a:spcAft>
              <a:buSzPts val="1800"/>
              <a:buChar char="●"/>
            </a:pPr>
            <a:r>
              <a:rPr lang="en"/>
              <a:t>Sensitivity 85-100% and specificity 44-73%</a:t>
            </a:r>
            <a:endParaRPr/>
          </a:p>
          <a:p>
            <a:pPr indent="-342900" lvl="0" marL="457200" rtl="0" algn="l">
              <a:spcBef>
                <a:spcPts val="0"/>
              </a:spcBef>
              <a:spcAft>
                <a:spcPts val="0"/>
              </a:spcAft>
              <a:buSzPts val="1800"/>
              <a:buChar char="●"/>
            </a:pPr>
            <a:r>
              <a:rPr lang="en"/>
              <a:t>More severe non-adrenal illness, the more likely a false positive test result- lower specificity. </a:t>
            </a:r>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7" name="Shape 427"/>
        <p:cNvGrpSpPr/>
        <p:nvPr/>
      </p:nvGrpSpPr>
      <p:grpSpPr>
        <a:xfrm>
          <a:off x="0" y="0"/>
          <a:ext cx="0" cy="0"/>
          <a:chOff x="0" y="0"/>
          <a:chExt cx="0" cy="0"/>
        </a:xfrm>
      </p:grpSpPr>
      <p:sp>
        <p:nvSpPr>
          <p:cNvPr id="428" name="Google Shape;428;p75"/>
          <p:cNvSpPr txBox="1"/>
          <p:nvPr>
            <p:ph type="title"/>
          </p:nvPr>
        </p:nvSpPr>
        <p:spPr>
          <a:xfrm>
            <a:off x="109800" y="1474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Screening Tests:</a:t>
            </a:r>
            <a:endParaRPr/>
          </a:p>
        </p:txBody>
      </p:sp>
      <p:pic>
        <p:nvPicPr>
          <p:cNvPr id="429" name="Google Shape;429;p75"/>
          <p:cNvPicPr preferRelativeResize="0"/>
          <p:nvPr/>
        </p:nvPicPr>
        <p:blipFill>
          <a:blip r:embed="rId3">
            <a:alphaModFix/>
          </a:blip>
          <a:stretch>
            <a:fillRect/>
          </a:stretch>
        </p:blipFill>
        <p:spPr>
          <a:xfrm>
            <a:off x="1536575" y="1170703"/>
            <a:ext cx="5667050" cy="2914175"/>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3" name="Shape 433"/>
        <p:cNvGrpSpPr/>
        <p:nvPr/>
      </p:nvGrpSpPr>
      <p:grpSpPr>
        <a:xfrm>
          <a:off x="0" y="0"/>
          <a:ext cx="0" cy="0"/>
          <a:chOff x="0" y="0"/>
          <a:chExt cx="0" cy="0"/>
        </a:xfrm>
      </p:grpSpPr>
      <p:sp>
        <p:nvSpPr>
          <p:cNvPr id="434" name="Google Shape;434;p7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Differentiation Tests:</a:t>
            </a:r>
            <a:endParaRPr/>
          </a:p>
        </p:txBody>
      </p:sp>
      <p:sp>
        <p:nvSpPr>
          <p:cNvPr id="435" name="Google Shape;435;p7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HDDST - never confirms presence of AT. </a:t>
            </a:r>
            <a:endParaRPr/>
          </a:p>
          <a:p>
            <a:pPr indent="-342900" lvl="0" marL="457200" rtl="0" algn="l">
              <a:spcBef>
                <a:spcPts val="1600"/>
              </a:spcBef>
              <a:spcAft>
                <a:spcPts val="0"/>
              </a:spcAft>
              <a:buSzPts val="1800"/>
              <a:buChar char="●"/>
            </a:pPr>
            <a:r>
              <a:rPr lang="en"/>
              <a:t>Don’t go to if LDDST did not help to differentiate</a:t>
            </a:r>
            <a:endParaRPr/>
          </a:p>
          <a:p>
            <a:pPr indent="0" lvl="0" marL="0" rtl="0" algn="l">
              <a:spcBef>
                <a:spcPts val="1600"/>
              </a:spcBef>
              <a:spcAft>
                <a:spcPts val="0"/>
              </a:spcAft>
              <a:buNone/>
            </a:pPr>
            <a:r>
              <a:rPr lang="en"/>
              <a:t>Endogenous ACTH:</a:t>
            </a:r>
            <a:endParaRPr/>
          </a:p>
          <a:p>
            <a:pPr indent="-342900" lvl="0" marL="457200" rtl="0" algn="l">
              <a:spcBef>
                <a:spcPts val="1600"/>
              </a:spcBef>
              <a:spcAft>
                <a:spcPts val="0"/>
              </a:spcAft>
              <a:buSzPts val="1800"/>
              <a:buChar char="●"/>
            </a:pPr>
            <a:r>
              <a:rPr lang="en"/>
              <a:t>Confirms AT or not</a:t>
            </a:r>
            <a:endParaRPr/>
          </a:p>
          <a:p>
            <a:pPr indent="0" lvl="0" marL="0" rtl="0" algn="l">
              <a:spcBef>
                <a:spcPts val="1600"/>
              </a:spcBef>
              <a:spcAft>
                <a:spcPts val="0"/>
              </a:spcAft>
              <a:buNone/>
            </a:pPr>
            <a:r>
              <a:rPr lang="en"/>
              <a:t>Sometimes LDDST:</a:t>
            </a:r>
            <a:endParaRPr/>
          </a:p>
          <a:p>
            <a:pPr indent="-342900" lvl="0" marL="457200" rtl="0" algn="l">
              <a:spcBef>
                <a:spcPts val="1600"/>
              </a:spcBef>
              <a:spcAft>
                <a:spcPts val="0"/>
              </a:spcAft>
              <a:buSzPts val="1800"/>
              <a:buChar char="●"/>
            </a:pPr>
            <a:r>
              <a:rPr lang="en"/>
              <a:t>If 4 hour is below cutoff or one or both is 50% less than baseline, PDH is present. If not, could be either</a:t>
            </a:r>
            <a:endParaRPr/>
          </a:p>
          <a:p>
            <a:pPr indent="0" lvl="0" marL="0" rtl="0" algn="l">
              <a:spcBef>
                <a:spcPts val="1600"/>
              </a:spcBef>
              <a:spcAft>
                <a:spcPts val="1600"/>
              </a:spcAft>
              <a:buNone/>
            </a:pPr>
            <a:r>
              <a:rPr lang="en"/>
              <a:t>Imaging</a:t>
            </a:r>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9" name="Shape 439"/>
        <p:cNvGrpSpPr/>
        <p:nvPr/>
      </p:nvGrpSpPr>
      <p:grpSpPr>
        <a:xfrm>
          <a:off x="0" y="0"/>
          <a:ext cx="0" cy="0"/>
          <a:chOff x="0" y="0"/>
          <a:chExt cx="0" cy="0"/>
        </a:xfrm>
      </p:grpSpPr>
      <p:sp>
        <p:nvSpPr>
          <p:cNvPr id="440" name="Google Shape;440;p7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p7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442" name="Google Shape;442;p77"/>
          <p:cNvPicPr preferRelativeResize="0"/>
          <p:nvPr/>
        </p:nvPicPr>
        <p:blipFill>
          <a:blip r:embed="rId3">
            <a:alphaModFix/>
          </a:blip>
          <a:stretch>
            <a:fillRect/>
          </a:stretch>
        </p:blipFill>
        <p:spPr>
          <a:xfrm>
            <a:off x="288006" y="0"/>
            <a:ext cx="8567987" cy="5143500"/>
          </a:xfrm>
          <a:prstGeom prst="rect">
            <a:avLst/>
          </a:prstGeom>
          <a:noFill/>
          <a:ln>
            <a:noFill/>
          </a:ln>
        </p:spPr>
      </p:pic>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6" name="Shape 446"/>
        <p:cNvGrpSpPr/>
        <p:nvPr/>
      </p:nvGrpSpPr>
      <p:grpSpPr>
        <a:xfrm>
          <a:off x="0" y="0"/>
          <a:ext cx="0" cy="0"/>
          <a:chOff x="0" y="0"/>
          <a:chExt cx="0" cy="0"/>
        </a:xfrm>
      </p:grpSpPr>
      <p:sp>
        <p:nvSpPr>
          <p:cNvPr id="447" name="Google Shape;447;p78"/>
          <p:cNvSpPr txBox="1"/>
          <p:nvPr>
            <p:ph type="title"/>
          </p:nvPr>
        </p:nvSpPr>
        <p:spPr>
          <a:xfrm>
            <a:off x="143975" y="1375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Treatment of Canine Hyperadrenocorticism</a:t>
            </a:r>
            <a:endParaRPr/>
          </a:p>
        </p:txBody>
      </p:sp>
      <p:sp>
        <p:nvSpPr>
          <p:cNvPr id="448" name="Google Shape;448;p78"/>
          <p:cNvSpPr txBox="1"/>
          <p:nvPr>
            <p:ph idx="1" type="body"/>
          </p:nvPr>
        </p:nvSpPr>
        <p:spPr>
          <a:xfrm>
            <a:off x="0" y="565450"/>
            <a:ext cx="8959200" cy="439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Pituitary macroadenoma (&gt;10mm diameter):</a:t>
            </a:r>
            <a:endParaRPr/>
          </a:p>
          <a:p>
            <a:pPr indent="-342900" lvl="0" marL="457200" rtl="0" algn="l">
              <a:spcBef>
                <a:spcPts val="0"/>
              </a:spcBef>
              <a:spcAft>
                <a:spcPts val="0"/>
              </a:spcAft>
              <a:buSzPts val="1800"/>
              <a:buChar char="●"/>
            </a:pPr>
            <a:r>
              <a:rPr lang="en"/>
              <a:t>Radiation therapy for local control. </a:t>
            </a:r>
            <a:endParaRPr/>
          </a:p>
          <a:p>
            <a:pPr indent="-342900" lvl="0" marL="457200" rtl="0" algn="l">
              <a:spcBef>
                <a:spcPts val="0"/>
              </a:spcBef>
              <a:spcAft>
                <a:spcPts val="0"/>
              </a:spcAft>
              <a:buSzPts val="1800"/>
              <a:buChar char="●"/>
            </a:pPr>
            <a:r>
              <a:rPr lang="en"/>
              <a:t>Survival depends on tumor size and the presence of neurological signs before treatment. </a:t>
            </a:r>
            <a:endParaRPr/>
          </a:p>
          <a:p>
            <a:pPr indent="0" lvl="0" marL="0" rtl="0" algn="l">
              <a:spcBef>
                <a:spcPts val="0"/>
              </a:spcBef>
              <a:spcAft>
                <a:spcPts val="0"/>
              </a:spcAft>
              <a:buNone/>
            </a:pPr>
            <a:r>
              <a:rPr lang="en"/>
              <a:t>Adrenal tumors:</a:t>
            </a:r>
            <a:endParaRPr/>
          </a:p>
          <a:p>
            <a:pPr indent="-342900" lvl="0" marL="457200" rtl="0" algn="l">
              <a:spcBef>
                <a:spcPts val="0"/>
              </a:spcBef>
              <a:spcAft>
                <a:spcPts val="0"/>
              </a:spcAft>
              <a:buSzPts val="1800"/>
              <a:buChar char="●"/>
            </a:pPr>
            <a:r>
              <a:rPr lang="en"/>
              <a:t>adrenalectomy is the treatment of choice for a cortisol secreting AT</a:t>
            </a:r>
            <a:endParaRPr/>
          </a:p>
          <a:p>
            <a:pPr indent="-342900" lvl="0" marL="457200" rtl="0" algn="l">
              <a:spcBef>
                <a:spcPts val="0"/>
              </a:spcBef>
              <a:spcAft>
                <a:spcPts val="0"/>
              </a:spcAft>
              <a:buSzPts val="1800"/>
              <a:buChar char="●"/>
            </a:pPr>
            <a:r>
              <a:rPr lang="en"/>
              <a:t>May be contraindicated b/c of age, comorbidities, metastasis, increased surgical and/or anesthetic risk</a:t>
            </a:r>
            <a:endParaRPr/>
          </a:p>
          <a:p>
            <a:pPr indent="-342900" lvl="0" marL="457200" rtl="0" algn="l">
              <a:spcBef>
                <a:spcPts val="0"/>
              </a:spcBef>
              <a:spcAft>
                <a:spcPts val="0"/>
              </a:spcAft>
              <a:buSzPts val="1800"/>
              <a:buChar char="●"/>
            </a:pPr>
            <a:r>
              <a:rPr lang="en"/>
              <a:t>&gt;5cm tumors or invasion of the kidneys or vena cava have a high probability of serious postoperative complications and a poor outcome. </a:t>
            </a:r>
            <a:endParaRPr/>
          </a:p>
          <a:p>
            <a:pPr indent="-342900" lvl="0" marL="457200" rtl="0" algn="l">
              <a:spcBef>
                <a:spcPts val="0"/>
              </a:spcBef>
              <a:spcAft>
                <a:spcPts val="0"/>
              </a:spcAft>
              <a:buSzPts val="1800"/>
              <a:buChar char="●"/>
            </a:pPr>
            <a:r>
              <a:rPr lang="en"/>
              <a:t>Larger the mass, the greater probability it is a carcinoma and that metastasis has </a:t>
            </a:r>
            <a:r>
              <a:rPr lang="en"/>
              <a:t>occurred.</a:t>
            </a:r>
            <a:endParaRPr/>
          </a:p>
          <a:p>
            <a:pPr indent="-342900" lvl="0" marL="457200" rtl="0" algn="l">
              <a:spcBef>
                <a:spcPts val="0"/>
              </a:spcBef>
              <a:spcAft>
                <a:spcPts val="0"/>
              </a:spcAft>
              <a:buSzPts val="1800"/>
              <a:buChar char="●"/>
            </a:pPr>
            <a:r>
              <a:rPr lang="en"/>
              <a:t>M</a:t>
            </a:r>
            <a:r>
              <a:rPr lang="en"/>
              <a:t>ost life threatening complication is thromboembolism which occurs within 24 hours of surgery. </a:t>
            </a:r>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2" name="Shape 452"/>
        <p:cNvGrpSpPr/>
        <p:nvPr/>
      </p:nvGrpSpPr>
      <p:grpSpPr>
        <a:xfrm>
          <a:off x="0" y="0"/>
          <a:ext cx="0" cy="0"/>
          <a:chOff x="0" y="0"/>
          <a:chExt cx="0" cy="0"/>
        </a:xfrm>
      </p:grpSpPr>
      <p:sp>
        <p:nvSpPr>
          <p:cNvPr id="453" name="Google Shape;453;p79"/>
          <p:cNvSpPr txBox="1"/>
          <p:nvPr>
            <p:ph type="title"/>
          </p:nvPr>
        </p:nvSpPr>
        <p:spPr>
          <a:xfrm>
            <a:off x="60125" y="1934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Medical Management of Cushing’s</a:t>
            </a:r>
            <a:endParaRPr/>
          </a:p>
        </p:txBody>
      </p:sp>
      <p:sp>
        <p:nvSpPr>
          <p:cNvPr id="454" name="Google Shape;454;p79"/>
          <p:cNvSpPr txBox="1"/>
          <p:nvPr>
            <p:ph idx="1" type="body"/>
          </p:nvPr>
        </p:nvSpPr>
        <p:spPr>
          <a:xfrm>
            <a:off x="60125" y="76612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Mitotane:</a:t>
            </a:r>
            <a:endParaRPr/>
          </a:p>
          <a:p>
            <a:pPr indent="-342900" lvl="0" marL="457200" rtl="0" algn="l">
              <a:spcBef>
                <a:spcPts val="1600"/>
              </a:spcBef>
              <a:spcAft>
                <a:spcPts val="0"/>
              </a:spcAft>
              <a:buSzPts val="1800"/>
              <a:buChar char="●"/>
            </a:pPr>
            <a:r>
              <a:rPr lang="en"/>
              <a:t>Lysodren</a:t>
            </a:r>
            <a:endParaRPr/>
          </a:p>
          <a:p>
            <a:pPr indent="-342900" lvl="0" marL="457200" rtl="0" algn="l">
              <a:spcBef>
                <a:spcPts val="0"/>
              </a:spcBef>
              <a:spcAft>
                <a:spcPts val="0"/>
              </a:spcAft>
              <a:buSzPts val="1800"/>
              <a:buChar char="●"/>
            </a:pPr>
            <a:r>
              <a:rPr lang="en"/>
              <a:t>Selective necrosis of the ZR and ZF so the cortisol and sex hormones. </a:t>
            </a:r>
            <a:endParaRPr/>
          </a:p>
          <a:p>
            <a:pPr indent="-342900" lvl="0" marL="457200" rtl="0" algn="l">
              <a:spcBef>
                <a:spcPts val="0"/>
              </a:spcBef>
              <a:spcAft>
                <a:spcPts val="0"/>
              </a:spcAft>
              <a:buSzPts val="1800"/>
              <a:buChar char="●"/>
            </a:pPr>
            <a:r>
              <a:rPr lang="en"/>
              <a:t>There are loading and maintenance doses</a:t>
            </a:r>
            <a:endParaRPr/>
          </a:p>
          <a:p>
            <a:pPr indent="-342900" lvl="0" marL="457200" rtl="0" algn="l">
              <a:spcBef>
                <a:spcPts val="0"/>
              </a:spcBef>
              <a:spcAft>
                <a:spcPts val="0"/>
              </a:spcAft>
              <a:buSzPts val="1800"/>
              <a:buChar char="●"/>
            </a:pPr>
            <a:r>
              <a:rPr lang="en"/>
              <a:t>Nelson &amp; Feldman have more information of relapses, adverse effects, etc.</a:t>
            </a:r>
            <a:endParaRPr/>
          </a:p>
          <a:p>
            <a:pPr indent="0" lvl="0" marL="0" rtl="0" algn="l">
              <a:spcBef>
                <a:spcPts val="1600"/>
              </a:spcBef>
              <a:spcAft>
                <a:spcPts val="0"/>
              </a:spcAft>
              <a:buNone/>
            </a:pPr>
            <a:r>
              <a:rPr lang="en"/>
              <a:t>Trilostane:</a:t>
            </a:r>
            <a:endParaRPr/>
          </a:p>
          <a:p>
            <a:pPr indent="-342900" lvl="0" marL="457200" rtl="0" algn="l">
              <a:spcBef>
                <a:spcPts val="1600"/>
              </a:spcBef>
              <a:spcAft>
                <a:spcPts val="0"/>
              </a:spcAft>
              <a:buSzPts val="1800"/>
              <a:buChar char="●"/>
            </a:pPr>
            <a:r>
              <a:rPr lang="en"/>
              <a:t>Vetoryl</a:t>
            </a:r>
            <a:endParaRPr/>
          </a:p>
          <a:p>
            <a:pPr indent="-342900" lvl="0" marL="457200" rtl="0" algn="l">
              <a:spcBef>
                <a:spcPts val="0"/>
              </a:spcBef>
              <a:spcAft>
                <a:spcPts val="0"/>
              </a:spcAft>
              <a:buSzPts val="1800"/>
              <a:buChar char="●"/>
            </a:pPr>
            <a:r>
              <a:rPr lang="en"/>
              <a:t>Steroid analogue that inhibits the enzyme 3-B-hydroxysteroid dehydrogenase. </a:t>
            </a:r>
            <a:endParaRPr/>
          </a:p>
          <a:p>
            <a:pPr indent="-342900" lvl="0" marL="457200" rtl="0" algn="l">
              <a:spcBef>
                <a:spcPts val="0"/>
              </a:spcBef>
              <a:spcAft>
                <a:spcPts val="0"/>
              </a:spcAft>
              <a:buSzPts val="1800"/>
              <a:buChar char="●"/>
            </a:pPr>
            <a:r>
              <a:rPr lang="en"/>
              <a:t>Monitor therapy with ACTH stim. </a:t>
            </a:r>
            <a:endParaRPr/>
          </a:p>
          <a:p>
            <a:pPr indent="-342900" lvl="0" marL="457200" rtl="0" algn="l">
              <a:spcBef>
                <a:spcPts val="0"/>
              </a:spcBef>
              <a:spcAft>
                <a:spcPts val="0"/>
              </a:spcAft>
              <a:buSzPts val="1800"/>
              <a:buChar char="●"/>
            </a:pPr>
            <a:r>
              <a:rPr lang="en"/>
              <a:t>Reported to be fully reversible but sometimes adrenal necrosis. </a:t>
            </a:r>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8" name="Shape 458"/>
        <p:cNvGrpSpPr/>
        <p:nvPr/>
      </p:nvGrpSpPr>
      <p:grpSpPr>
        <a:xfrm>
          <a:off x="0" y="0"/>
          <a:ext cx="0" cy="0"/>
          <a:chOff x="0" y="0"/>
          <a:chExt cx="0" cy="0"/>
        </a:xfrm>
      </p:grpSpPr>
      <p:sp>
        <p:nvSpPr>
          <p:cNvPr id="459" name="Google Shape;459;p80"/>
          <p:cNvSpPr txBox="1"/>
          <p:nvPr>
            <p:ph type="title"/>
          </p:nvPr>
        </p:nvSpPr>
        <p:spPr>
          <a:xfrm>
            <a:off x="102050" y="1095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Primary hyperaldosteronism</a:t>
            </a:r>
            <a:endParaRPr/>
          </a:p>
        </p:txBody>
      </p:sp>
      <p:sp>
        <p:nvSpPr>
          <p:cNvPr id="460" name="Google Shape;460;p80"/>
          <p:cNvSpPr txBox="1"/>
          <p:nvPr>
            <p:ph idx="1" type="body"/>
          </p:nvPr>
        </p:nvSpPr>
        <p:spPr>
          <a:xfrm>
            <a:off x="102050" y="682275"/>
            <a:ext cx="8829300" cy="4223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“Conn’s Syndrome”</a:t>
            </a:r>
            <a:endParaRPr/>
          </a:p>
          <a:p>
            <a:pPr indent="-342900" lvl="0" marL="457200" rtl="0" algn="l">
              <a:spcBef>
                <a:spcPts val="1600"/>
              </a:spcBef>
              <a:spcAft>
                <a:spcPts val="0"/>
              </a:spcAft>
              <a:buSzPts val="1800"/>
              <a:buChar char="●"/>
            </a:pPr>
            <a:r>
              <a:rPr lang="en"/>
              <a:t>Excessive and autonomous secretion of aldosterone - unilateral adenoma or carcinoma. </a:t>
            </a:r>
            <a:endParaRPr/>
          </a:p>
          <a:p>
            <a:pPr indent="-342900" lvl="0" marL="457200" rtl="0" algn="l">
              <a:spcBef>
                <a:spcPts val="0"/>
              </a:spcBef>
              <a:spcAft>
                <a:spcPts val="0"/>
              </a:spcAft>
              <a:buSzPts val="1800"/>
              <a:buChar char="●"/>
            </a:pPr>
            <a:r>
              <a:rPr lang="en"/>
              <a:t>It is the most common adrenal tumor affecting cats but is rare in dogs.  </a:t>
            </a:r>
            <a:endParaRPr/>
          </a:p>
          <a:p>
            <a:pPr indent="-342900" lvl="0" marL="457200" rtl="0" algn="l">
              <a:spcBef>
                <a:spcPts val="0"/>
              </a:spcBef>
              <a:spcAft>
                <a:spcPts val="0"/>
              </a:spcAft>
              <a:buSzPts val="1800"/>
              <a:buChar char="●"/>
            </a:pPr>
            <a:r>
              <a:rPr lang="en"/>
              <a:t>Middle-aged to older dogs with lethargy, anorexia, weakness, PU and PD.</a:t>
            </a:r>
            <a:endParaRPr/>
          </a:p>
          <a:p>
            <a:pPr indent="-342900" lvl="0" marL="457200" rtl="0" algn="l">
              <a:spcBef>
                <a:spcPts val="0"/>
              </a:spcBef>
              <a:spcAft>
                <a:spcPts val="0"/>
              </a:spcAft>
              <a:buSzPts val="1800"/>
              <a:buChar char="●"/>
            </a:pPr>
            <a:r>
              <a:rPr lang="en"/>
              <a:t>Severe hypokalemia with sodium at the upper reference/ mildly above with the finding of an adrenal mass on AUS should raise suspicion. </a:t>
            </a:r>
            <a:endParaRPr/>
          </a:p>
          <a:p>
            <a:pPr indent="-342900" lvl="0" marL="457200" rtl="0" algn="l">
              <a:spcBef>
                <a:spcPts val="0"/>
              </a:spcBef>
              <a:spcAft>
                <a:spcPts val="0"/>
              </a:spcAft>
              <a:buSzPts val="1800"/>
              <a:buChar char="●"/>
            </a:pPr>
            <a:r>
              <a:rPr lang="en"/>
              <a:t>Confirmation made by markedly increased aldosterone </a:t>
            </a:r>
            <a:r>
              <a:rPr lang="en"/>
              <a:t>concentration</a:t>
            </a:r>
            <a:r>
              <a:rPr lang="en"/>
              <a:t> </a:t>
            </a:r>
            <a:r>
              <a:rPr lang="en"/>
              <a:t>and</a:t>
            </a:r>
            <a:r>
              <a:rPr lang="en"/>
              <a:t> suppressed renin activity in addition to exclusion of other causes of hypoakelamia. </a:t>
            </a:r>
            <a:endParaRPr/>
          </a:p>
          <a:p>
            <a:pPr indent="-342900" lvl="0" marL="457200" rtl="0" algn="l">
              <a:spcBef>
                <a:spcPts val="0"/>
              </a:spcBef>
              <a:spcAft>
                <a:spcPts val="0"/>
              </a:spcAft>
              <a:buSzPts val="1800"/>
              <a:buChar char="●"/>
            </a:pPr>
            <a:r>
              <a:rPr lang="en"/>
              <a:t>Other findings include metabolic alkalosis to shift potassium extracellularly and systemic hypertension. </a:t>
            </a:r>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4" name="Shape 464"/>
        <p:cNvGrpSpPr/>
        <p:nvPr/>
      </p:nvGrpSpPr>
      <p:grpSpPr>
        <a:xfrm>
          <a:off x="0" y="0"/>
          <a:ext cx="0" cy="0"/>
          <a:chOff x="0" y="0"/>
          <a:chExt cx="0" cy="0"/>
        </a:xfrm>
      </p:grpSpPr>
      <p:sp>
        <p:nvSpPr>
          <p:cNvPr id="465" name="Google Shape;465;p81"/>
          <p:cNvSpPr txBox="1"/>
          <p:nvPr>
            <p:ph type="title"/>
          </p:nvPr>
        </p:nvSpPr>
        <p:spPr>
          <a:xfrm>
            <a:off x="143975" y="1934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Clr>
                <a:schemeClr val="dk1"/>
              </a:buClr>
              <a:buSzPts val="1100"/>
              <a:buFont typeface="Arial"/>
              <a:buNone/>
            </a:pPr>
            <a:r>
              <a:rPr lang="en"/>
              <a:t>Incidentalomas</a:t>
            </a:r>
            <a:endParaRPr/>
          </a:p>
        </p:txBody>
      </p:sp>
      <p:sp>
        <p:nvSpPr>
          <p:cNvPr id="466" name="Google Shape;466;p81"/>
          <p:cNvSpPr txBox="1"/>
          <p:nvPr>
            <p:ph idx="1" type="body"/>
          </p:nvPr>
        </p:nvSpPr>
        <p:spPr>
          <a:xfrm>
            <a:off x="143975" y="766125"/>
            <a:ext cx="8899200" cy="42936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Nodules on the cranial or caudal pole of an otherwise normal appearing adrenal gland in an older dog </a:t>
            </a:r>
            <a:endParaRPr/>
          </a:p>
          <a:p>
            <a:pPr indent="-342900" lvl="0" marL="457200" rtl="0" algn="l">
              <a:spcBef>
                <a:spcPts val="0"/>
              </a:spcBef>
              <a:spcAft>
                <a:spcPts val="0"/>
              </a:spcAft>
              <a:buSzPts val="1800"/>
              <a:buChar char="●"/>
            </a:pPr>
            <a:r>
              <a:rPr lang="en"/>
              <a:t>&lt;1.5cm maximal diameter and a normal contralateral adrenal gland. </a:t>
            </a:r>
            <a:endParaRPr/>
          </a:p>
          <a:p>
            <a:pPr indent="-342900" lvl="0" marL="457200" rtl="0" algn="l">
              <a:spcBef>
                <a:spcPts val="0"/>
              </a:spcBef>
              <a:spcAft>
                <a:spcPts val="0"/>
              </a:spcAft>
              <a:buSzPts val="1800"/>
              <a:buChar char="●"/>
            </a:pPr>
            <a:r>
              <a:rPr lang="en"/>
              <a:t>Usually not neoplastic or functional. </a:t>
            </a:r>
            <a:endParaRPr/>
          </a:p>
          <a:p>
            <a:pPr indent="-342900" lvl="0" marL="457200" rtl="0" algn="l">
              <a:spcBef>
                <a:spcPts val="0"/>
              </a:spcBef>
              <a:spcAft>
                <a:spcPts val="0"/>
              </a:spcAft>
              <a:buSzPts val="1800"/>
              <a:buChar char="●"/>
            </a:pPr>
            <a:r>
              <a:rPr lang="en"/>
              <a:t>Less commonly early-developing cortical tumor or pheochromocytomas - approx 75% are adrenocortical while the others are neuroendocrine. </a:t>
            </a:r>
            <a:endParaRPr/>
          </a:p>
          <a:p>
            <a:pPr indent="-342900" lvl="0" marL="457200" rtl="0" algn="l">
              <a:spcBef>
                <a:spcPts val="0"/>
              </a:spcBef>
              <a:spcAft>
                <a:spcPts val="0"/>
              </a:spcAft>
              <a:buSzPts val="1800"/>
              <a:buChar char="●"/>
            </a:pPr>
            <a:r>
              <a:rPr lang="en"/>
              <a:t>Follow up with monthly recheck AUS to ensure not growing</a:t>
            </a:r>
            <a:endParaRPr/>
          </a:p>
          <a:p>
            <a:pPr indent="-342900" lvl="0" marL="457200" rtl="0" algn="l">
              <a:spcBef>
                <a:spcPts val="0"/>
              </a:spcBef>
              <a:spcAft>
                <a:spcPts val="0"/>
              </a:spcAft>
              <a:buSzPts val="1800"/>
              <a:buChar char="●"/>
            </a:pPr>
            <a:r>
              <a:rPr lang="en"/>
              <a:t>Adrenal tumor should be suspected if loss of the typical shape of the gland, asymmetry in shape or size between the two glands, or the mass has infiltrated surrounding structures. </a:t>
            </a:r>
            <a:endParaRPr/>
          </a:p>
          <a:p>
            <a:pPr indent="-342900" lvl="0" marL="457200" rtl="0" algn="l">
              <a:spcBef>
                <a:spcPts val="0"/>
              </a:spcBef>
              <a:spcAft>
                <a:spcPts val="0"/>
              </a:spcAft>
              <a:buSzPts val="1800"/>
              <a:buChar char="●"/>
            </a:pPr>
            <a:r>
              <a:rPr lang="en"/>
              <a:t>If a max diameter of the mass is 2cm or greater, the chance of malignancy and growth is high. </a:t>
            </a:r>
            <a:endParaRPr/>
          </a:p>
          <a:p>
            <a:pPr indent="-342900" lvl="0" marL="457200" rtl="0" algn="l">
              <a:spcBef>
                <a:spcPts val="0"/>
              </a:spcBef>
              <a:spcAft>
                <a:spcPts val="0"/>
              </a:spcAft>
              <a:buSzPts val="1800"/>
              <a:buChar char="●"/>
            </a:pPr>
            <a:r>
              <a:rPr lang="en"/>
              <a:t>You should look for hypercortisolemia, hyperaldosteronism, pheochromocytoma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Google Shape;91;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Effects of Glucocorticoid Synthesis/Rease</a:t>
            </a:r>
            <a:endParaRPr/>
          </a:p>
        </p:txBody>
      </p:sp>
      <p:sp>
        <p:nvSpPr>
          <p:cNvPr id="92" name="Google Shape;92;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Stimulates hepatic gluconeogenesis and glycogenolysis</a:t>
            </a:r>
            <a:endParaRPr sz="1400"/>
          </a:p>
          <a:p>
            <a:pPr indent="-317500" lvl="0" marL="457200" rtl="0" algn="l">
              <a:spcBef>
                <a:spcPts val="0"/>
              </a:spcBef>
              <a:spcAft>
                <a:spcPts val="0"/>
              </a:spcAft>
              <a:buSzPts val="1400"/>
              <a:buChar char="●"/>
            </a:pPr>
            <a:r>
              <a:rPr lang="en" sz="1400"/>
              <a:t>Enhances protein and fat catabolism</a:t>
            </a:r>
            <a:endParaRPr sz="1400"/>
          </a:p>
          <a:p>
            <a:pPr indent="-317500" lvl="0" marL="457200" rtl="0" algn="l">
              <a:spcBef>
                <a:spcPts val="0"/>
              </a:spcBef>
              <a:spcAft>
                <a:spcPts val="0"/>
              </a:spcAft>
              <a:buSzPts val="1400"/>
              <a:buChar char="●"/>
            </a:pPr>
            <a:r>
              <a:rPr lang="en" sz="1400"/>
              <a:t>Helps maintain vascular reactivity to catecholamines</a:t>
            </a:r>
            <a:endParaRPr sz="1400"/>
          </a:p>
          <a:p>
            <a:pPr indent="-317500" lvl="0" marL="457200" rtl="0" algn="l">
              <a:spcBef>
                <a:spcPts val="0"/>
              </a:spcBef>
              <a:spcAft>
                <a:spcPts val="0"/>
              </a:spcAft>
              <a:buSzPts val="1400"/>
              <a:buChar char="●"/>
            </a:pPr>
            <a:r>
              <a:rPr lang="en" sz="1400"/>
              <a:t>Helps maintain normal blood pressure</a:t>
            </a:r>
            <a:endParaRPr sz="1400"/>
          </a:p>
          <a:p>
            <a:pPr indent="-317500" lvl="0" marL="457200" rtl="0" algn="l">
              <a:spcBef>
                <a:spcPts val="0"/>
              </a:spcBef>
              <a:spcAft>
                <a:spcPts val="0"/>
              </a:spcAft>
              <a:buSzPts val="1400"/>
              <a:buChar char="●"/>
            </a:pPr>
            <a:r>
              <a:rPr lang="en" sz="1400"/>
              <a:t>Counteracts the effects of stress</a:t>
            </a:r>
            <a:endParaRPr sz="1400"/>
          </a:p>
          <a:p>
            <a:pPr indent="-317500" lvl="0" marL="457200" rtl="0" algn="l">
              <a:spcBef>
                <a:spcPts val="0"/>
              </a:spcBef>
              <a:spcAft>
                <a:spcPts val="0"/>
              </a:spcAft>
              <a:buSzPts val="1400"/>
              <a:buChar char="●"/>
            </a:pPr>
            <a:r>
              <a:rPr lang="en" sz="1400"/>
              <a:t>Helps maintain normal GI mucosa</a:t>
            </a:r>
            <a:endParaRPr sz="1400"/>
          </a:p>
          <a:p>
            <a:pPr indent="-317500" lvl="0" marL="457200" rtl="0" algn="l">
              <a:spcBef>
                <a:spcPts val="0"/>
              </a:spcBef>
              <a:spcAft>
                <a:spcPts val="0"/>
              </a:spcAft>
              <a:buSzPts val="1400"/>
              <a:buChar char="●"/>
            </a:pPr>
            <a:r>
              <a:rPr lang="en" sz="1400"/>
              <a:t>Influences digestion and intestinal absorption of nutrients and increases intestinal brush border and mitochondrial enzymes</a:t>
            </a:r>
            <a:endParaRPr sz="1400"/>
          </a:p>
          <a:p>
            <a:pPr indent="-317500" lvl="0" marL="457200" rtl="0" algn="l">
              <a:spcBef>
                <a:spcPts val="0"/>
              </a:spcBef>
              <a:spcAft>
                <a:spcPts val="0"/>
              </a:spcAft>
              <a:buSzPts val="1400"/>
              <a:buChar char="●"/>
            </a:pPr>
            <a:r>
              <a:rPr lang="en" sz="1400"/>
              <a:t>Suppresses vasopressin secretion due to negative feedback on vasopressin release by the periventricular nucleus. </a:t>
            </a:r>
            <a:endParaRPr sz="1400"/>
          </a:p>
          <a:p>
            <a:pPr indent="-317500" lvl="0" marL="457200" rtl="0" algn="l">
              <a:spcBef>
                <a:spcPts val="0"/>
              </a:spcBef>
              <a:spcAft>
                <a:spcPts val="0"/>
              </a:spcAft>
              <a:buSzPts val="1400"/>
              <a:buChar char="●"/>
            </a:pPr>
            <a:r>
              <a:rPr lang="en" sz="1400"/>
              <a:t>Binds to mineralocorticoid receptors as avidly as aldosterone</a:t>
            </a:r>
            <a:endParaRPr sz="1400"/>
          </a:p>
          <a:p>
            <a:pPr indent="-317500" lvl="1" marL="914400" rtl="0" algn="l">
              <a:spcBef>
                <a:spcPts val="0"/>
              </a:spcBef>
              <a:spcAft>
                <a:spcPts val="0"/>
              </a:spcAft>
              <a:buSzPts val="1400"/>
              <a:buChar char="○"/>
            </a:pPr>
            <a:r>
              <a:rPr lang="en"/>
              <a:t>However,</a:t>
            </a:r>
            <a:r>
              <a:rPr lang="en" sz="1400"/>
              <a:t> typically has only weak mineralocorticoid activity because it is inactivated to cortisone by the aldosterone sensitive cells in the collecting tubules. </a:t>
            </a:r>
            <a:endParaRPr sz="1400"/>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0" name="Shape 470"/>
        <p:cNvGrpSpPr/>
        <p:nvPr/>
      </p:nvGrpSpPr>
      <p:grpSpPr>
        <a:xfrm>
          <a:off x="0" y="0"/>
          <a:ext cx="0" cy="0"/>
          <a:chOff x="0" y="0"/>
          <a:chExt cx="0" cy="0"/>
        </a:xfrm>
      </p:grpSpPr>
      <p:sp>
        <p:nvSpPr>
          <p:cNvPr id="471" name="Google Shape;471;p8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Clr>
                <a:schemeClr val="dk1"/>
              </a:buClr>
              <a:buSzPts val="1100"/>
              <a:buFont typeface="Arial"/>
              <a:buNone/>
            </a:pPr>
            <a:r>
              <a:rPr lang="en"/>
              <a:t>Occult (atypical) cushings:</a:t>
            </a:r>
            <a:endParaRPr/>
          </a:p>
        </p:txBody>
      </p:sp>
      <p:sp>
        <p:nvSpPr>
          <p:cNvPr id="472" name="Google Shape;472;p8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Overproduction of sex hormones</a:t>
            </a:r>
            <a:endParaRPr/>
          </a:p>
          <a:p>
            <a:pPr indent="0" lvl="0" marL="0" rtl="0" algn="l">
              <a:spcBef>
                <a:spcPts val="1600"/>
              </a:spcBef>
              <a:spcAft>
                <a:spcPts val="0"/>
              </a:spcAft>
              <a:buNone/>
            </a:pPr>
            <a:r>
              <a:rPr lang="en"/>
              <a:t>Not as common as typical cushings</a:t>
            </a:r>
            <a:endParaRPr/>
          </a:p>
          <a:p>
            <a:pPr indent="0" lvl="0" marL="0" rtl="0" algn="l">
              <a:spcBef>
                <a:spcPts val="1600"/>
              </a:spcBef>
              <a:spcAft>
                <a:spcPts val="1600"/>
              </a:spcAft>
              <a:buNone/>
            </a:pPr>
            <a:r>
              <a:rPr lang="en"/>
              <a:t>Refer to Ch. 10 of Nelson &amp; Feldman’s for more information</a:t>
            </a:r>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6" name="Shape 476"/>
        <p:cNvGrpSpPr/>
        <p:nvPr/>
      </p:nvGrpSpPr>
      <p:grpSpPr>
        <a:xfrm>
          <a:off x="0" y="0"/>
          <a:ext cx="0" cy="0"/>
          <a:chOff x="0" y="0"/>
          <a:chExt cx="0" cy="0"/>
        </a:xfrm>
      </p:grpSpPr>
      <p:sp>
        <p:nvSpPr>
          <p:cNvPr id="477" name="Google Shape;477;p8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Feline Hyperadrenocorticism</a:t>
            </a:r>
            <a:endParaRPr/>
          </a:p>
        </p:txBody>
      </p:sp>
      <p:sp>
        <p:nvSpPr>
          <p:cNvPr id="478" name="Google Shape;478;p8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Ch. 11 Nelson &amp; Feldman’s </a:t>
            </a:r>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2" name="Shape 482"/>
        <p:cNvGrpSpPr/>
        <p:nvPr/>
      </p:nvGrpSpPr>
      <p:grpSpPr>
        <a:xfrm>
          <a:off x="0" y="0"/>
          <a:ext cx="0" cy="0"/>
          <a:chOff x="0" y="0"/>
          <a:chExt cx="0" cy="0"/>
        </a:xfrm>
      </p:grpSpPr>
      <p:sp>
        <p:nvSpPr>
          <p:cNvPr id="483" name="Google Shape;483;p84"/>
          <p:cNvSpPr txBox="1"/>
          <p:nvPr>
            <p:ph type="title"/>
          </p:nvPr>
        </p:nvSpPr>
        <p:spPr>
          <a:xfrm>
            <a:off x="130000" y="1515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Pheochromocytoma</a:t>
            </a:r>
            <a:endParaRPr/>
          </a:p>
        </p:txBody>
      </p:sp>
      <p:sp>
        <p:nvSpPr>
          <p:cNvPr id="484" name="Google Shape;484;p84"/>
          <p:cNvSpPr txBox="1"/>
          <p:nvPr>
            <p:ph idx="1" type="body"/>
          </p:nvPr>
        </p:nvSpPr>
        <p:spPr>
          <a:xfrm>
            <a:off x="130000" y="724200"/>
            <a:ext cx="8829300" cy="429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Tumor arising from catecholamine-producing chromaffin cells in the adrenal medulla. </a:t>
            </a:r>
            <a:endParaRPr/>
          </a:p>
          <a:p>
            <a:pPr indent="-342900" lvl="0" marL="457200" rtl="0" algn="l">
              <a:spcBef>
                <a:spcPts val="0"/>
              </a:spcBef>
              <a:spcAft>
                <a:spcPts val="0"/>
              </a:spcAft>
              <a:buSzPts val="1800"/>
              <a:buChar char="●"/>
            </a:pPr>
            <a:r>
              <a:rPr lang="en"/>
              <a:t>Cells make epinephrine or norepinephrine:</a:t>
            </a:r>
            <a:endParaRPr/>
          </a:p>
          <a:p>
            <a:pPr indent="-342900" lvl="1" marL="914400" rtl="0" algn="l">
              <a:spcBef>
                <a:spcPts val="0"/>
              </a:spcBef>
              <a:spcAft>
                <a:spcPts val="0"/>
              </a:spcAft>
              <a:buSzPts val="1800"/>
              <a:buChar char="○"/>
            </a:pPr>
            <a:r>
              <a:rPr lang="en" sz="1800"/>
              <a:t>If they get their blood supply from the cortex then it is high in glucocorticoids </a:t>
            </a:r>
            <a:r>
              <a:rPr lang="en" sz="1800"/>
              <a:t>and</a:t>
            </a:r>
            <a:r>
              <a:rPr lang="en" sz="1800"/>
              <a:t> norepinephrine is subsequently converted to epinephrine. </a:t>
            </a:r>
            <a:endParaRPr sz="1800"/>
          </a:p>
          <a:p>
            <a:pPr indent="-342900" lvl="1" marL="914400" rtl="0" algn="l">
              <a:spcBef>
                <a:spcPts val="0"/>
              </a:spcBef>
              <a:spcAft>
                <a:spcPts val="0"/>
              </a:spcAft>
              <a:buSzPts val="1800"/>
              <a:buChar char="○"/>
            </a:pPr>
            <a:r>
              <a:rPr lang="en" sz="1800"/>
              <a:t>If the cells make mostly norepinephrine then they receive their blood supply from arters that bypass the adrenal cortex. </a:t>
            </a:r>
            <a:endParaRPr sz="1800"/>
          </a:p>
          <a:p>
            <a:pPr indent="0" lvl="0" marL="0" rtl="0" algn="l">
              <a:spcBef>
                <a:spcPts val="0"/>
              </a:spcBef>
              <a:spcAft>
                <a:spcPts val="0"/>
              </a:spcAft>
              <a:buNone/>
            </a:pPr>
            <a:r>
              <a:rPr lang="en"/>
              <a:t>Rare in dogs but exceedingly rare in cats. </a:t>
            </a:r>
            <a:endParaRPr/>
          </a:p>
          <a:p>
            <a:pPr indent="0" lvl="0" marL="0" rtl="0" algn="l">
              <a:spcBef>
                <a:spcPts val="0"/>
              </a:spcBef>
              <a:spcAft>
                <a:spcPts val="0"/>
              </a:spcAft>
              <a:buNone/>
            </a:pPr>
            <a:r>
              <a:rPr lang="en"/>
              <a:t>50% considered malignant because of either local (invasion) or distant metastasis. </a:t>
            </a:r>
            <a:endParaRPr/>
          </a:p>
          <a:p>
            <a:pPr indent="0" lvl="0" marL="0" rtl="0" algn="l">
              <a:spcBef>
                <a:spcPts val="0"/>
              </a:spcBef>
              <a:spcAft>
                <a:spcPts val="0"/>
              </a:spcAft>
              <a:buNone/>
            </a:pPr>
            <a:r>
              <a:rPr lang="en"/>
              <a:t>Usually unilateral, and they may have one or several additional endocrine neoplasias such as a glucocorticoid producing </a:t>
            </a:r>
            <a:r>
              <a:rPr lang="en"/>
              <a:t>adrenocortical</a:t>
            </a:r>
            <a:r>
              <a:rPr lang="en"/>
              <a:t> adenoma or carcinoma, ACTH producing pituitary tumor, parathyroid tumors or hyperplasia, thyroid adenoma or carcinoma or insulinoma</a:t>
            </a:r>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8" name="Shape 488"/>
        <p:cNvGrpSpPr/>
        <p:nvPr/>
      </p:nvGrpSpPr>
      <p:grpSpPr>
        <a:xfrm>
          <a:off x="0" y="0"/>
          <a:ext cx="0" cy="0"/>
          <a:chOff x="0" y="0"/>
          <a:chExt cx="0" cy="0"/>
        </a:xfrm>
      </p:grpSpPr>
      <p:sp>
        <p:nvSpPr>
          <p:cNvPr id="489" name="Google Shape;489;p85"/>
          <p:cNvSpPr txBox="1"/>
          <p:nvPr>
            <p:ph type="title"/>
          </p:nvPr>
        </p:nvSpPr>
        <p:spPr>
          <a:xfrm>
            <a:off x="88075" y="1095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Catecholamines</a:t>
            </a:r>
            <a:endParaRPr/>
          </a:p>
        </p:txBody>
      </p:sp>
      <p:sp>
        <p:nvSpPr>
          <p:cNvPr id="490" name="Google Shape;490;p85"/>
          <p:cNvSpPr txBox="1"/>
          <p:nvPr>
            <p:ph idx="1" type="body"/>
          </p:nvPr>
        </p:nvSpPr>
        <p:spPr>
          <a:xfrm>
            <a:off x="311700" y="747125"/>
            <a:ext cx="8520600" cy="40749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Norepinephrine (noradrenaline)</a:t>
            </a:r>
            <a:endParaRPr/>
          </a:p>
          <a:p>
            <a:pPr indent="-342900" lvl="0" marL="457200" rtl="0" algn="l">
              <a:spcBef>
                <a:spcPts val="0"/>
              </a:spcBef>
              <a:spcAft>
                <a:spcPts val="0"/>
              </a:spcAft>
              <a:buSzPts val="1800"/>
              <a:buAutoNum type="arabicPeriod"/>
            </a:pPr>
            <a:r>
              <a:rPr lang="en"/>
              <a:t>Epinephrine (adrenaline)</a:t>
            </a:r>
            <a:endParaRPr/>
          </a:p>
          <a:p>
            <a:pPr indent="-342900" lvl="0" marL="457200" rtl="0" algn="l">
              <a:spcBef>
                <a:spcPts val="0"/>
              </a:spcBef>
              <a:spcAft>
                <a:spcPts val="0"/>
              </a:spcAft>
              <a:buSzPts val="1800"/>
              <a:buAutoNum type="arabicPeriod"/>
            </a:pPr>
            <a:r>
              <a:rPr lang="en"/>
              <a:t>Dopamine</a:t>
            </a:r>
            <a:endParaRPr/>
          </a:p>
          <a:p>
            <a:pPr indent="0" lvl="0" marL="0" rtl="0" algn="l">
              <a:spcBef>
                <a:spcPts val="1600"/>
              </a:spcBef>
              <a:spcAft>
                <a:spcPts val="0"/>
              </a:spcAft>
              <a:buNone/>
            </a:pPr>
            <a:r>
              <a:rPr lang="en"/>
              <a:t>All are synthesized from the amino acid tyrosine, which is derived from food or formed from phenylalanine in the liver. </a:t>
            </a:r>
            <a:endParaRPr/>
          </a:p>
          <a:p>
            <a:pPr indent="-342900" lvl="0" marL="457200" rtl="0" algn="l">
              <a:spcBef>
                <a:spcPts val="1600"/>
              </a:spcBef>
              <a:spcAft>
                <a:spcPts val="0"/>
              </a:spcAft>
              <a:buSzPts val="1800"/>
              <a:buChar char="●"/>
            </a:pPr>
            <a:r>
              <a:rPr lang="en"/>
              <a:t>Tyrosine enters neurons or chromaffin cells and is converted to L-DOPA by the enzyme tyrosine hydroxylase. </a:t>
            </a:r>
            <a:endParaRPr/>
          </a:p>
          <a:p>
            <a:pPr indent="-317500" lvl="1" marL="914400" rtl="0" algn="l">
              <a:spcBef>
                <a:spcPts val="0"/>
              </a:spcBef>
              <a:spcAft>
                <a:spcPts val="0"/>
              </a:spcAft>
              <a:buSzPts val="1400"/>
              <a:buChar char="○"/>
            </a:pPr>
            <a:r>
              <a:rPr lang="en"/>
              <a:t>This conversion step is the rate limiting step in catecholamine synthesis. </a:t>
            </a:r>
            <a:endParaRPr/>
          </a:p>
          <a:p>
            <a:pPr indent="-317500" lvl="1" marL="914400" rtl="0" algn="l">
              <a:spcBef>
                <a:spcPts val="0"/>
              </a:spcBef>
              <a:spcAft>
                <a:spcPts val="0"/>
              </a:spcAft>
              <a:buSzPts val="1400"/>
              <a:buChar char="○"/>
            </a:pPr>
            <a:r>
              <a:rPr lang="en"/>
              <a:t>Intracellular catecholamine depletion rapidly increases enzyme activity whereas increased catecholamine levels lead to its down-regulation. </a:t>
            </a:r>
            <a:endParaRP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4" name="Shape 494"/>
        <p:cNvGrpSpPr/>
        <p:nvPr/>
      </p:nvGrpSpPr>
      <p:grpSpPr>
        <a:xfrm>
          <a:off x="0" y="0"/>
          <a:ext cx="0" cy="0"/>
          <a:chOff x="0" y="0"/>
          <a:chExt cx="0" cy="0"/>
        </a:xfrm>
      </p:grpSpPr>
      <p:sp>
        <p:nvSpPr>
          <p:cNvPr id="495" name="Google Shape;495;p86"/>
          <p:cNvSpPr txBox="1"/>
          <p:nvPr>
            <p:ph type="title"/>
          </p:nvPr>
        </p:nvSpPr>
        <p:spPr>
          <a:xfrm>
            <a:off x="88075" y="1095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Catecholamines</a:t>
            </a:r>
            <a:endParaRPr/>
          </a:p>
        </p:txBody>
      </p:sp>
      <p:sp>
        <p:nvSpPr>
          <p:cNvPr id="496" name="Google Shape;496;p86"/>
          <p:cNvSpPr txBox="1"/>
          <p:nvPr>
            <p:ph idx="1" type="body"/>
          </p:nvPr>
        </p:nvSpPr>
        <p:spPr>
          <a:xfrm>
            <a:off x="88075" y="749150"/>
            <a:ext cx="8899200" cy="4305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DOPA is then decarboxylated to dopamine:</a:t>
            </a:r>
            <a:endParaRPr/>
          </a:p>
          <a:p>
            <a:pPr indent="-317500" lvl="1" marL="914400" rtl="0" algn="l">
              <a:spcBef>
                <a:spcPts val="1600"/>
              </a:spcBef>
              <a:spcAft>
                <a:spcPts val="0"/>
              </a:spcAft>
              <a:buSzPts val="1400"/>
              <a:buChar char="○"/>
            </a:pPr>
            <a:r>
              <a:rPr lang="en"/>
              <a:t>This is either the final product, or in the adrenal medulla and most sympathetic post-ganglionic neurons, gets converted to norepinephrine.</a:t>
            </a:r>
            <a:endParaRPr/>
          </a:p>
          <a:p>
            <a:pPr indent="-317500" lvl="1" marL="914400" rtl="0" algn="l">
              <a:spcBef>
                <a:spcPts val="1600"/>
              </a:spcBef>
              <a:spcAft>
                <a:spcPts val="0"/>
              </a:spcAft>
              <a:buSzPts val="1400"/>
              <a:buChar char="○"/>
            </a:pPr>
            <a:r>
              <a:rPr lang="en"/>
              <a:t> If in the adrenal medulla, the blood supply is high in glucocorticoids that enhance expression of the enzyme PNMT therefore it gets converted to epinephrine. </a:t>
            </a:r>
            <a:endParaRPr/>
          </a:p>
          <a:p>
            <a:pPr indent="-317500" lvl="2" marL="1371600" rtl="0" algn="l">
              <a:spcBef>
                <a:spcPts val="1600"/>
              </a:spcBef>
              <a:spcAft>
                <a:spcPts val="0"/>
              </a:spcAft>
              <a:buSzPts val="1400"/>
              <a:buChar char="■"/>
            </a:pPr>
            <a:r>
              <a:rPr lang="en"/>
              <a:t>Epinephrine from adrenal medulla</a:t>
            </a:r>
            <a:endParaRPr/>
          </a:p>
          <a:p>
            <a:pPr indent="-317500" lvl="2" marL="1371600" rtl="0" algn="l">
              <a:spcBef>
                <a:spcPts val="1600"/>
              </a:spcBef>
              <a:spcAft>
                <a:spcPts val="0"/>
              </a:spcAft>
              <a:buSzPts val="1400"/>
              <a:buChar char="■"/>
            </a:pPr>
            <a:r>
              <a:rPr lang="en"/>
              <a:t>Norepienphrine from sympathetic postganglions. </a:t>
            </a:r>
            <a:endParaRPr/>
          </a:p>
          <a:p>
            <a:pPr indent="-317500" lvl="2" marL="1371600" rtl="0" algn="l">
              <a:spcBef>
                <a:spcPts val="1600"/>
              </a:spcBef>
              <a:spcAft>
                <a:spcPts val="0"/>
              </a:spcAft>
              <a:buSzPts val="1400"/>
              <a:buChar char="■"/>
            </a:pPr>
            <a:r>
              <a:rPr lang="en"/>
              <a:t>The amount of stored epinephrine to norepinephrine varies between species in the adrenal medulla:</a:t>
            </a:r>
            <a:endParaRPr/>
          </a:p>
          <a:p>
            <a:pPr indent="-317500" lvl="3" marL="1828800" rtl="0" algn="l">
              <a:spcBef>
                <a:spcPts val="1600"/>
              </a:spcBef>
              <a:spcAft>
                <a:spcPts val="0"/>
              </a:spcAft>
              <a:buSzPts val="1400"/>
              <a:buChar char="●"/>
            </a:pPr>
            <a:r>
              <a:rPr lang="en"/>
              <a:t>In dogs 70% is epinephrine while only 30% is norepi</a:t>
            </a:r>
            <a:endParaRPr/>
          </a:p>
          <a:p>
            <a:pPr indent="-317500" lvl="3" marL="1828800" rtl="0" algn="l">
              <a:spcBef>
                <a:spcPts val="1600"/>
              </a:spcBef>
              <a:spcAft>
                <a:spcPts val="1600"/>
              </a:spcAft>
              <a:buSzPts val="1400"/>
              <a:buChar char="●"/>
            </a:pPr>
            <a:r>
              <a:rPr lang="en"/>
              <a:t>In cats there is 60% epi and 40% norepi. </a:t>
            </a:r>
            <a:endParaRP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0" name="Shape 500"/>
        <p:cNvGrpSpPr/>
        <p:nvPr/>
      </p:nvGrpSpPr>
      <p:grpSpPr>
        <a:xfrm>
          <a:off x="0" y="0"/>
          <a:ext cx="0" cy="0"/>
          <a:chOff x="0" y="0"/>
          <a:chExt cx="0" cy="0"/>
        </a:xfrm>
      </p:grpSpPr>
      <p:sp>
        <p:nvSpPr>
          <p:cNvPr id="501" name="Google Shape;501;p87"/>
          <p:cNvSpPr txBox="1"/>
          <p:nvPr>
            <p:ph type="title"/>
          </p:nvPr>
        </p:nvSpPr>
        <p:spPr>
          <a:xfrm>
            <a:off x="60125" y="1095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Catecholamines</a:t>
            </a:r>
            <a:endParaRPr/>
          </a:p>
        </p:txBody>
      </p:sp>
      <p:sp>
        <p:nvSpPr>
          <p:cNvPr id="502" name="Google Shape;502;p87"/>
          <p:cNvSpPr txBox="1"/>
          <p:nvPr>
            <p:ph idx="1" type="body"/>
          </p:nvPr>
        </p:nvSpPr>
        <p:spPr>
          <a:xfrm>
            <a:off x="186950" y="824625"/>
            <a:ext cx="8520600" cy="3983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Secretion of catecholamines takes place by exocytosis of the intracellular vesicles as part of the activation of the sympathetic nervous system. </a:t>
            </a:r>
            <a:endParaRPr/>
          </a:p>
          <a:p>
            <a:pPr indent="-342900" lvl="0" marL="457200" rtl="0" algn="l">
              <a:spcBef>
                <a:spcPts val="0"/>
              </a:spcBef>
              <a:spcAft>
                <a:spcPts val="0"/>
              </a:spcAft>
              <a:buSzPts val="1800"/>
              <a:buChar char="●"/>
            </a:pPr>
            <a:r>
              <a:rPr lang="en"/>
              <a:t>Secretion increases with exercise, perceived danger, surgery, hypovolemia, hypotension, hypoglycemia, and many stressful events. </a:t>
            </a:r>
            <a:endParaRPr/>
          </a:p>
          <a:p>
            <a:pPr indent="-342900" lvl="0" marL="457200" rtl="0" algn="l">
              <a:spcBef>
                <a:spcPts val="0"/>
              </a:spcBef>
              <a:spcAft>
                <a:spcPts val="0"/>
              </a:spcAft>
              <a:buSzPts val="1800"/>
              <a:buChar char="●"/>
            </a:pPr>
            <a:r>
              <a:rPr lang="en"/>
              <a:t>The plasma half life is 1-3 minutes. </a:t>
            </a:r>
            <a:endParaRPr/>
          </a:p>
          <a:p>
            <a:pPr indent="-342900" lvl="0" marL="457200" rtl="0" algn="l">
              <a:spcBef>
                <a:spcPts val="0"/>
              </a:spcBef>
              <a:spcAft>
                <a:spcPts val="0"/>
              </a:spcAft>
              <a:buSzPts val="1800"/>
              <a:buChar char="●"/>
            </a:pPr>
            <a:r>
              <a:rPr lang="en"/>
              <a:t>Metabolism of secreted catecholamines is through the liver and kidney. They may also be conjugated in the GI tract. </a:t>
            </a:r>
            <a:endParaRPr/>
          </a:p>
          <a:p>
            <a:pPr indent="-342900" lvl="0" marL="457200" rtl="0" algn="l">
              <a:spcBef>
                <a:spcPts val="0"/>
              </a:spcBef>
              <a:spcAft>
                <a:spcPts val="0"/>
              </a:spcAft>
              <a:buSzPts val="1800"/>
              <a:buChar char="●"/>
            </a:pPr>
            <a:r>
              <a:rPr lang="en"/>
              <a:t>Metabolites, conjugates, and free catecholamines are excreted in the urine</a:t>
            </a:r>
            <a:endParaRPr/>
          </a:p>
          <a:p>
            <a:pPr indent="-317500" lvl="1" marL="914400" rtl="0" algn="l">
              <a:spcBef>
                <a:spcPts val="0"/>
              </a:spcBef>
              <a:spcAft>
                <a:spcPts val="0"/>
              </a:spcAft>
              <a:buSzPts val="1400"/>
              <a:buChar char="○"/>
            </a:pPr>
            <a:r>
              <a:rPr lang="en"/>
              <a:t>Metabolites include metanephrine and normetanephrine. </a:t>
            </a:r>
            <a:endParaRPr/>
          </a:p>
          <a:p>
            <a:pPr indent="-317500" lvl="2" marL="1371600" rtl="0" algn="l">
              <a:spcBef>
                <a:spcPts val="0"/>
              </a:spcBef>
              <a:spcAft>
                <a:spcPts val="0"/>
              </a:spcAft>
              <a:buSzPts val="1400"/>
              <a:buChar char="■"/>
            </a:pPr>
            <a:r>
              <a:rPr lang="en"/>
              <a:t>These metabolites are constantly leaking into circulation (as opposed to the catecholamines that are secreted only sporadically) therefore measurement of these analytes is superior. </a:t>
            </a:r>
            <a:endParaRPr/>
          </a:p>
          <a:p>
            <a:pPr indent="-317500" lvl="1" marL="914400" rtl="0" algn="l">
              <a:spcBef>
                <a:spcPts val="0"/>
              </a:spcBef>
              <a:spcAft>
                <a:spcPts val="0"/>
              </a:spcAft>
              <a:buSzPts val="1400"/>
              <a:buChar char="○"/>
            </a:pPr>
            <a:r>
              <a:rPr lang="en"/>
              <a:t>Free catecholamines account for only a small amount. </a:t>
            </a:r>
            <a:endParaRP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6" name="Shape 506"/>
        <p:cNvGrpSpPr/>
        <p:nvPr/>
      </p:nvGrpSpPr>
      <p:grpSpPr>
        <a:xfrm>
          <a:off x="0" y="0"/>
          <a:ext cx="0" cy="0"/>
          <a:chOff x="0" y="0"/>
          <a:chExt cx="0" cy="0"/>
        </a:xfrm>
      </p:grpSpPr>
      <p:sp>
        <p:nvSpPr>
          <p:cNvPr id="507" name="Google Shape;507;p8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Catecholamines</a:t>
            </a:r>
            <a:endParaRPr/>
          </a:p>
        </p:txBody>
      </p:sp>
      <p:sp>
        <p:nvSpPr>
          <p:cNvPr id="508" name="Google Shape;508;p8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Catecholamines act by binding to receptors located in the cell membrane of target cells. </a:t>
            </a:r>
            <a:endParaRPr/>
          </a:p>
          <a:p>
            <a:pPr indent="-342900" lvl="0" marL="457200" rtl="0" algn="l">
              <a:spcBef>
                <a:spcPts val="0"/>
              </a:spcBef>
              <a:spcAft>
                <a:spcPts val="0"/>
              </a:spcAft>
              <a:buSzPts val="1800"/>
              <a:buChar char="●"/>
            </a:pPr>
            <a:r>
              <a:rPr lang="en"/>
              <a:t>From there, signal transduction to intracellular sites takes place via G-protein adrenergic coupled receptors</a:t>
            </a:r>
            <a:endParaRPr/>
          </a:p>
          <a:p>
            <a:pPr indent="-317500" lvl="1" marL="914400" rtl="0" algn="l">
              <a:spcBef>
                <a:spcPts val="0"/>
              </a:spcBef>
              <a:spcAft>
                <a:spcPts val="0"/>
              </a:spcAft>
              <a:buSzPts val="1400"/>
              <a:buChar char="○"/>
            </a:pPr>
            <a:r>
              <a:rPr lang="en"/>
              <a:t>They are present in most cells of the body and mediate the body’s reaction to stress.</a:t>
            </a:r>
            <a:endParaRPr/>
          </a:p>
          <a:p>
            <a:pPr indent="-317500" lvl="1" marL="914400" rtl="0" algn="l">
              <a:spcBef>
                <a:spcPts val="0"/>
              </a:spcBef>
              <a:spcAft>
                <a:spcPts val="0"/>
              </a:spcAft>
              <a:buSzPts val="1400"/>
              <a:buChar char="○"/>
            </a:pPr>
            <a:r>
              <a:rPr lang="en"/>
              <a:t>The two broad categories are alpha and beta receptors but can be further expanded into 9 groups </a:t>
            </a:r>
            <a:endParaRPr/>
          </a:p>
          <a:p>
            <a:pPr indent="-317500" lvl="2" marL="1371600" rtl="0" algn="l">
              <a:spcBef>
                <a:spcPts val="0"/>
              </a:spcBef>
              <a:spcAft>
                <a:spcPts val="0"/>
              </a:spcAft>
              <a:buSzPts val="1400"/>
              <a:buChar char="■"/>
            </a:pPr>
            <a:r>
              <a:rPr lang="en"/>
              <a:t>Alpha 1 group has 1a, 1b, and 1d</a:t>
            </a:r>
            <a:endParaRPr/>
          </a:p>
          <a:p>
            <a:pPr indent="-317500" lvl="2" marL="1371600" rtl="0" algn="l">
              <a:spcBef>
                <a:spcPts val="0"/>
              </a:spcBef>
              <a:spcAft>
                <a:spcPts val="0"/>
              </a:spcAft>
              <a:buSzPts val="1400"/>
              <a:buChar char="■"/>
            </a:pPr>
            <a:r>
              <a:rPr lang="en"/>
              <a:t>Alpha 2 group has 2a, 2b, and 2c</a:t>
            </a:r>
            <a:endParaRPr/>
          </a:p>
          <a:p>
            <a:pPr indent="-317500" lvl="2" marL="1371600" rtl="0" algn="l">
              <a:spcBef>
                <a:spcPts val="0"/>
              </a:spcBef>
              <a:spcAft>
                <a:spcPts val="0"/>
              </a:spcAft>
              <a:buSzPts val="1400"/>
              <a:buChar char="■"/>
            </a:pPr>
            <a:r>
              <a:rPr lang="en"/>
              <a:t>Beta 3 group has b1, b2, and b3</a:t>
            </a:r>
            <a:endParaRP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2" name="Shape 512"/>
        <p:cNvGrpSpPr/>
        <p:nvPr/>
      </p:nvGrpSpPr>
      <p:grpSpPr>
        <a:xfrm>
          <a:off x="0" y="0"/>
          <a:ext cx="0" cy="0"/>
          <a:chOff x="0" y="0"/>
          <a:chExt cx="0" cy="0"/>
        </a:xfrm>
      </p:grpSpPr>
      <p:sp>
        <p:nvSpPr>
          <p:cNvPr id="513" name="Google Shape;513;p8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Catecholamines</a:t>
            </a:r>
            <a:endParaRPr/>
          </a:p>
        </p:txBody>
      </p:sp>
      <p:sp>
        <p:nvSpPr>
          <p:cNvPr id="514" name="Google Shape;514;p8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Epinephrine and norepinephrine both act on alpha and beta adrenergic receptors. </a:t>
            </a:r>
            <a:endParaRPr/>
          </a:p>
          <a:p>
            <a:pPr indent="-317500" lvl="1" marL="914400" rtl="0" algn="l">
              <a:spcBef>
                <a:spcPts val="0"/>
              </a:spcBef>
              <a:spcAft>
                <a:spcPts val="0"/>
              </a:spcAft>
              <a:buSzPts val="1400"/>
              <a:buChar char="○"/>
            </a:pPr>
            <a:r>
              <a:rPr lang="en"/>
              <a:t>They have approximately the same potency to stimulate alpha and B1 receptors, however epinephrine is much more potent to stimulate B2 and norepi to stimulate B3. </a:t>
            </a:r>
            <a:endParaRPr/>
          </a:p>
          <a:p>
            <a:pPr indent="-342900" lvl="0" marL="457200" rtl="0" algn="l">
              <a:spcBef>
                <a:spcPts val="0"/>
              </a:spcBef>
              <a:spcAft>
                <a:spcPts val="0"/>
              </a:spcAft>
              <a:buSzPts val="1800"/>
              <a:buChar char="●"/>
            </a:pPr>
            <a:r>
              <a:rPr lang="en"/>
              <a:t>Norepinephrine causes vasoconstriction at alpha 1 and increases in cardiac contractility and rate at beta 1. </a:t>
            </a:r>
            <a:endParaRPr/>
          </a:p>
          <a:p>
            <a:pPr indent="-317500" lvl="1" marL="914400" rtl="0" algn="l">
              <a:spcBef>
                <a:spcPts val="0"/>
              </a:spcBef>
              <a:spcAft>
                <a:spcPts val="0"/>
              </a:spcAft>
              <a:buSzPts val="1400"/>
              <a:buChar char="○"/>
            </a:pPr>
            <a:r>
              <a:rPr lang="en"/>
              <a:t>Epinephrine as the same effects as norepi at these receptors. However, epinephrine also stimulates beta 2 receptors which causes vasodilation in skeletal muscle. Therefore the effect of epinephrine on blood pressure is variable and depends on its plasma concentration -- at low epi levels, mainly B2 stimulation leading to vasodilation while at higher concentrations, a1 is </a:t>
            </a:r>
            <a:r>
              <a:rPr lang="en"/>
              <a:t>stimulated</a:t>
            </a:r>
            <a:r>
              <a:rPr lang="en"/>
              <a:t> causing vasoconstriction. </a:t>
            </a:r>
            <a:endParaRPr/>
          </a:p>
          <a:p>
            <a:pPr indent="-342900" lvl="0" marL="457200" rtl="0" algn="l">
              <a:spcBef>
                <a:spcPts val="0"/>
              </a:spcBef>
              <a:spcAft>
                <a:spcPts val="0"/>
              </a:spcAft>
              <a:buSzPts val="1800"/>
              <a:buChar char="●"/>
            </a:pPr>
            <a:r>
              <a:rPr lang="en"/>
              <a:t>Increase heart rate and contractility (b1), increase blood pressure (a1 &amp; a2), increase respiratory rate (b2), decrease GI motility (b2), increase blood glucose and fatty acids, and increase alertness. </a:t>
            </a:r>
            <a:endParaRP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8" name="Shape 518"/>
        <p:cNvGrpSpPr/>
        <p:nvPr/>
      </p:nvGrpSpPr>
      <p:grpSpPr>
        <a:xfrm>
          <a:off x="0" y="0"/>
          <a:ext cx="0" cy="0"/>
          <a:chOff x="0" y="0"/>
          <a:chExt cx="0" cy="0"/>
        </a:xfrm>
      </p:grpSpPr>
      <p:sp>
        <p:nvSpPr>
          <p:cNvPr id="519" name="Google Shape;519;p9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Pheochromocytomas</a:t>
            </a:r>
            <a:endParaRPr/>
          </a:p>
        </p:txBody>
      </p:sp>
      <p:sp>
        <p:nvSpPr>
          <p:cNvPr id="520" name="Google Shape;520;p90"/>
          <p:cNvSpPr txBox="1"/>
          <p:nvPr>
            <p:ph idx="1" type="body"/>
          </p:nvPr>
        </p:nvSpPr>
        <p:spPr>
          <a:xfrm>
            <a:off x="311700" y="1152475"/>
            <a:ext cx="8520600" cy="3865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Tumor size is positively correlated with catecholamine and metanephrines. </a:t>
            </a:r>
            <a:endParaRPr/>
          </a:p>
          <a:p>
            <a:pPr indent="-342900" lvl="0" marL="457200" rtl="0" algn="l">
              <a:spcBef>
                <a:spcPts val="0"/>
              </a:spcBef>
              <a:spcAft>
                <a:spcPts val="0"/>
              </a:spcAft>
              <a:buSzPts val="1800"/>
              <a:buChar char="●"/>
            </a:pPr>
            <a:r>
              <a:rPr lang="en"/>
              <a:t>Most cases have increased norepinephrine. </a:t>
            </a:r>
            <a:endParaRPr/>
          </a:p>
          <a:p>
            <a:pPr indent="-342900" lvl="0" marL="457200" rtl="0" algn="l">
              <a:spcBef>
                <a:spcPts val="0"/>
              </a:spcBef>
              <a:spcAft>
                <a:spcPts val="0"/>
              </a:spcAft>
              <a:buSzPts val="1800"/>
              <a:buChar char="●"/>
            </a:pPr>
            <a:r>
              <a:rPr lang="en"/>
              <a:t>Catecholamine release from the tumor is spontaneous. </a:t>
            </a:r>
            <a:endParaRPr/>
          </a:p>
          <a:p>
            <a:pPr indent="-317500" lvl="1" marL="914400" rtl="0" algn="l">
              <a:spcBef>
                <a:spcPts val="0"/>
              </a:spcBef>
              <a:spcAft>
                <a:spcPts val="0"/>
              </a:spcAft>
              <a:buSzPts val="1400"/>
              <a:buChar char="○"/>
            </a:pPr>
            <a:r>
              <a:rPr lang="en" sz="1800"/>
              <a:t>Clinical signs can therefore be sporadic.</a:t>
            </a:r>
            <a:endParaRPr/>
          </a:p>
          <a:p>
            <a:pPr indent="-342900" lvl="0" marL="457200" rtl="0" algn="l">
              <a:spcBef>
                <a:spcPts val="0"/>
              </a:spcBef>
              <a:spcAft>
                <a:spcPts val="0"/>
              </a:spcAft>
              <a:buSzPts val="1800"/>
              <a:buChar char="●"/>
            </a:pPr>
            <a:r>
              <a:rPr lang="en"/>
              <a:t>Can secrete dopamine rarely (are not hypertensive) or other hormones like hypercalcemia with PTHrp</a:t>
            </a:r>
            <a:endParaRPr/>
          </a:p>
          <a:p>
            <a:pPr indent="-342900" lvl="0" marL="457200" rtl="0" algn="l">
              <a:spcBef>
                <a:spcPts val="0"/>
              </a:spcBef>
              <a:spcAft>
                <a:spcPts val="0"/>
              </a:spcAft>
              <a:buSzPts val="1800"/>
              <a:buChar char="●"/>
            </a:pPr>
            <a:r>
              <a:rPr lang="en"/>
              <a:t>Most commonly in older dogs but can occur in any age. </a:t>
            </a:r>
            <a:endParaRPr/>
          </a:p>
          <a:p>
            <a:pPr indent="-342900" lvl="0" marL="457200" rtl="0" algn="l">
              <a:spcBef>
                <a:spcPts val="0"/>
              </a:spcBef>
              <a:spcAft>
                <a:spcPts val="0"/>
              </a:spcAft>
              <a:buSzPts val="1800"/>
              <a:buChar char="●"/>
            </a:pPr>
            <a:r>
              <a:rPr lang="en"/>
              <a:t>No sex, intact/neutered, or breed predilection. </a:t>
            </a:r>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4" name="Shape 524"/>
        <p:cNvGrpSpPr/>
        <p:nvPr/>
      </p:nvGrpSpPr>
      <p:grpSpPr>
        <a:xfrm>
          <a:off x="0" y="0"/>
          <a:ext cx="0" cy="0"/>
          <a:chOff x="0" y="0"/>
          <a:chExt cx="0" cy="0"/>
        </a:xfrm>
      </p:grpSpPr>
      <p:sp>
        <p:nvSpPr>
          <p:cNvPr id="525" name="Google Shape;525;p9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Pheochromocytomas</a:t>
            </a:r>
            <a:endParaRPr/>
          </a:p>
        </p:txBody>
      </p:sp>
      <p:sp>
        <p:nvSpPr>
          <p:cNvPr id="526" name="Google Shape;526;p91"/>
          <p:cNvSpPr txBox="1"/>
          <p:nvPr>
            <p:ph idx="1" type="body"/>
          </p:nvPr>
        </p:nvSpPr>
        <p:spPr>
          <a:xfrm>
            <a:off x="311700" y="1152475"/>
            <a:ext cx="8520600" cy="3865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Most commonly the clinical signs are due to the effects of the catecholamines and not space occupying lesion. </a:t>
            </a:r>
            <a:endParaRPr/>
          </a:p>
          <a:p>
            <a:pPr indent="-317500" lvl="1" marL="914400" rtl="0" algn="l">
              <a:spcBef>
                <a:spcPts val="0"/>
              </a:spcBef>
              <a:spcAft>
                <a:spcPts val="0"/>
              </a:spcAft>
              <a:buSzPts val="1400"/>
              <a:buChar char="○"/>
            </a:pPr>
            <a:r>
              <a:rPr lang="en"/>
              <a:t>Some signs are constant like lethargy, PD/PU while others may be episodic like panting and tachycardia/tachyarrhythmia. </a:t>
            </a:r>
            <a:endParaRPr/>
          </a:p>
          <a:p>
            <a:pPr indent="-317500" lvl="1" marL="914400" rtl="0" algn="l">
              <a:spcBef>
                <a:spcPts val="0"/>
              </a:spcBef>
              <a:spcAft>
                <a:spcPts val="0"/>
              </a:spcAft>
              <a:buSzPts val="1400"/>
              <a:buChar char="○"/>
            </a:pPr>
            <a:r>
              <a:rPr lang="en"/>
              <a:t>Severity and duration and time in between all varies</a:t>
            </a:r>
            <a:endParaRPr/>
          </a:p>
          <a:p>
            <a:pPr indent="-317500" lvl="1" marL="914400" rtl="0" algn="l">
              <a:spcBef>
                <a:spcPts val="0"/>
              </a:spcBef>
              <a:spcAft>
                <a:spcPts val="0"/>
              </a:spcAft>
              <a:buSzPts val="1400"/>
              <a:buChar char="○"/>
            </a:pPr>
            <a:r>
              <a:rPr lang="en"/>
              <a:t>Anorexia, weight loss, collapse, pale mucous membranes, nasal bleeding, gingival hemorrhage, ocular hemorrhage, acute blindness, weakness, anxiety, pacing, disorientation, muscle tremors, seizures, vomiting, diarrhea, abdominal enlargement/pain, retroperitoneal or peritoneal bleeding. </a:t>
            </a:r>
            <a:endParaRPr/>
          </a:p>
          <a:p>
            <a:pPr indent="-342900" lvl="0" marL="457200" rtl="0" algn="l">
              <a:spcBef>
                <a:spcPts val="1600"/>
              </a:spcBef>
              <a:spcAft>
                <a:spcPts val="0"/>
              </a:spcAft>
              <a:buSzPts val="1800"/>
              <a:buChar char="●"/>
            </a:pPr>
            <a:r>
              <a:rPr lang="en"/>
              <a:t>An array of lab work results</a:t>
            </a:r>
            <a:endParaRPr/>
          </a:p>
          <a:p>
            <a:pPr indent="-342900" lvl="0" marL="457200" rtl="0" algn="l">
              <a:spcBef>
                <a:spcPts val="1600"/>
              </a:spcBef>
              <a:spcAft>
                <a:spcPts val="1600"/>
              </a:spcAft>
              <a:buSzPts val="1800"/>
              <a:buChar char="●"/>
            </a:pPr>
            <a:r>
              <a:rPr lang="en"/>
              <a:t>Metastasize to any organ</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Effects of Glucocorticoid Deficiency</a:t>
            </a:r>
            <a:endParaRPr sz="2600"/>
          </a:p>
        </p:txBody>
      </p:sp>
      <p:sp>
        <p:nvSpPr>
          <p:cNvPr id="98" name="Google Shape;98;p2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a:pPr>
            <a:r>
              <a:rPr lang="en" sz="1600"/>
              <a:t>Hypotension</a:t>
            </a:r>
            <a:endParaRPr sz="1600"/>
          </a:p>
          <a:p>
            <a:pPr indent="-330200" lvl="0" marL="457200" rtl="0" algn="l">
              <a:spcBef>
                <a:spcPts val="0"/>
              </a:spcBef>
              <a:spcAft>
                <a:spcPts val="0"/>
              </a:spcAft>
              <a:buSzPts val="1600"/>
              <a:buChar char="●"/>
            </a:pPr>
            <a:r>
              <a:rPr lang="en" sz="1600"/>
              <a:t>Hypoglycemia</a:t>
            </a:r>
            <a:endParaRPr sz="1600"/>
          </a:p>
          <a:p>
            <a:pPr indent="-330200" lvl="0" marL="457200" rtl="0" algn="l">
              <a:spcBef>
                <a:spcPts val="0"/>
              </a:spcBef>
              <a:spcAft>
                <a:spcPts val="0"/>
              </a:spcAft>
              <a:buSzPts val="1600"/>
              <a:buChar char="●"/>
            </a:pPr>
            <a:r>
              <a:rPr lang="en" sz="1600"/>
              <a:t>Anorexia, </a:t>
            </a:r>
            <a:r>
              <a:rPr lang="en" sz="1600"/>
              <a:t>Weight loss</a:t>
            </a:r>
            <a:endParaRPr sz="1600"/>
          </a:p>
          <a:p>
            <a:pPr indent="-330200" lvl="0" marL="457200" rtl="0" algn="l">
              <a:spcBef>
                <a:spcPts val="0"/>
              </a:spcBef>
              <a:spcAft>
                <a:spcPts val="0"/>
              </a:spcAft>
              <a:buSzPts val="1600"/>
              <a:buChar char="●"/>
            </a:pPr>
            <a:r>
              <a:rPr lang="en" sz="1600"/>
              <a:t>Vomiting, Diarrhea</a:t>
            </a:r>
            <a:endParaRPr sz="1600"/>
          </a:p>
          <a:p>
            <a:pPr indent="-330200" lvl="0" marL="457200" rtl="0" algn="l">
              <a:spcBef>
                <a:spcPts val="0"/>
              </a:spcBef>
              <a:spcAft>
                <a:spcPts val="0"/>
              </a:spcAft>
              <a:buSzPts val="1600"/>
              <a:buChar char="●"/>
            </a:pPr>
            <a:r>
              <a:rPr lang="en" sz="1600"/>
              <a:t>Decreased mobilization of protein and fat from tissues leading to muscle weakness</a:t>
            </a:r>
            <a:endParaRPr sz="1600"/>
          </a:p>
          <a:p>
            <a:pPr indent="-330200" lvl="0" marL="457200" rtl="0" algn="l">
              <a:spcBef>
                <a:spcPts val="0"/>
              </a:spcBef>
              <a:spcAft>
                <a:spcPts val="0"/>
              </a:spcAft>
              <a:buSzPts val="1600"/>
              <a:buChar char="●"/>
            </a:pPr>
            <a:r>
              <a:rPr lang="en" sz="1600"/>
              <a:t>Increased susceptibility to stress</a:t>
            </a:r>
            <a:endParaRPr sz="1600"/>
          </a:p>
          <a:p>
            <a:pPr indent="-330200" lvl="0" marL="457200" rtl="0" algn="l">
              <a:spcBef>
                <a:spcPts val="0"/>
              </a:spcBef>
              <a:spcAft>
                <a:spcPts val="0"/>
              </a:spcAft>
              <a:buSzPts val="1600"/>
              <a:buChar char="●"/>
            </a:pPr>
            <a:r>
              <a:rPr lang="en" sz="1600"/>
              <a:t>Inability to maintain vascular tone and endothelial integrity</a:t>
            </a:r>
            <a:endParaRPr sz="1600"/>
          </a:p>
          <a:p>
            <a:pPr indent="-330200" lvl="0" marL="457200" rtl="0" algn="l">
              <a:spcBef>
                <a:spcPts val="0"/>
              </a:spcBef>
              <a:spcAft>
                <a:spcPts val="0"/>
              </a:spcAft>
              <a:buSzPts val="1600"/>
              <a:buChar char="●"/>
            </a:pPr>
            <a:r>
              <a:rPr lang="en" sz="1600"/>
              <a:t>Hyponatremia </a:t>
            </a:r>
            <a:endParaRPr sz="1200"/>
          </a:p>
          <a:p>
            <a:pPr indent="-304800" lvl="1" marL="914400" rtl="0" algn="l">
              <a:spcBef>
                <a:spcPts val="0"/>
              </a:spcBef>
              <a:spcAft>
                <a:spcPts val="0"/>
              </a:spcAft>
              <a:buSzPts val="1200"/>
              <a:buChar char="○"/>
            </a:pPr>
            <a:r>
              <a:rPr lang="en" sz="1200"/>
              <a:t>Although usually attributed to mineralocorticoid deficiency, can occur with cortisol deficiency secondary to stimulation of vasopressin secretion, which is stimulated by hypovolemia and lack of negative feedback of cortisol on the paraventricular nucleus. </a:t>
            </a:r>
            <a:endParaRPr sz="1200"/>
          </a:p>
          <a:p>
            <a:pPr indent="-304800" lvl="1" marL="914400" rtl="0" algn="l">
              <a:spcBef>
                <a:spcPts val="0"/>
              </a:spcBef>
              <a:spcAft>
                <a:spcPts val="0"/>
              </a:spcAft>
              <a:buSzPts val="1200"/>
              <a:buChar char="○"/>
            </a:pPr>
            <a:r>
              <a:rPr lang="en" sz="1200"/>
              <a:t>Hyponatremia and loss of the renal medullary concentration gradient can lead to polyuria in isolated glucocorticoid deficiency. </a:t>
            </a:r>
            <a:endParaRPr sz="1200"/>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0" name="Shape 530"/>
        <p:cNvGrpSpPr/>
        <p:nvPr/>
      </p:nvGrpSpPr>
      <p:grpSpPr>
        <a:xfrm>
          <a:off x="0" y="0"/>
          <a:ext cx="0" cy="0"/>
          <a:chOff x="0" y="0"/>
          <a:chExt cx="0" cy="0"/>
        </a:xfrm>
      </p:grpSpPr>
      <p:sp>
        <p:nvSpPr>
          <p:cNvPr id="531" name="Google Shape;531;p9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Hypertension in Pheochromocytomas</a:t>
            </a:r>
            <a:endParaRPr/>
          </a:p>
        </p:txBody>
      </p:sp>
      <p:sp>
        <p:nvSpPr>
          <p:cNvPr id="532" name="Google Shape;532;p9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Idiopathic/primary/essential: rare in dogs, 20% of cats</a:t>
            </a:r>
            <a:endParaRPr/>
          </a:p>
          <a:p>
            <a:pPr indent="0" lvl="0" marL="0" rtl="0" algn="l">
              <a:spcBef>
                <a:spcPts val="1600"/>
              </a:spcBef>
              <a:spcAft>
                <a:spcPts val="0"/>
              </a:spcAft>
              <a:buNone/>
            </a:pPr>
            <a:r>
              <a:rPr lang="en"/>
              <a:t>Secondary: secondary to renal or endocrine dysfunction</a:t>
            </a:r>
            <a:endParaRPr/>
          </a:p>
          <a:p>
            <a:pPr indent="-342900" lvl="0" marL="457200" rtl="0" algn="l">
              <a:spcBef>
                <a:spcPts val="1600"/>
              </a:spcBef>
              <a:spcAft>
                <a:spcPts val="0"/>
              </a:spcAft>
              <a:buSzPts val="1800"/>
              <a:buChar char="●"/>
            </a:pPr>
            <a:r>
              <a:rPr lang="en"/>
              <a:t>Endocrine includes primary hyperaldosteronism, cushings, pheochromocytoma, hyperthyroidism, and DM</a:t>
            </a:r>
            <a:endParaRPr/>
          </a:p>
          <a:p>
            <a:pPr indent="0" lvl="0" marL="0" rtl="0" algn="l">
              <a:spcBef>
                <a:spcPts val="1600"/>
              </a:spcBef>
              <a:spcAft>
                <a:spcPts val="1600"/>
              </a:spcAft>
              <a:buNone/>
            </a:pPr>
            <a:r>
              <a:rPr i="1" lang="en"/>
              <a:t>Hypertension is not found in all pheos and cushings is the most important differential diagnosis. </a:t>
            </a:r>
            <a:endParaRPr i="1"/>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6" name="Shape 536"/>
        <p:cNvGrpSpPr/>
        <p:nvPr/>
      </p:nvGrpSpPr>
      <p:grpSpPr>
        <a:xfrm>
          <a:off x="0" y="0"/>
          <a:ext cx="0" cy="0"/>
          <a:chOff x="0" y="0"/>
          <a:chExt cx="0" cy="0"/>
        </a:xfrm>
      </p:grpSpPr>
      <p:sp>
        <p:nvSpPr>
          <p:cNvPr id="537" name="Google Shape;537;p93"/>
          <p:cNvSpPr txBox="1"/>
          <p:nvPr>
            <p:ph type="title"/>
          </p:nvPr>
        </p:nvSpPr>
        <p:spPr>
          <a:xfrm>
            <a:off x="102050" y="1794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Back to the Incidentalomas ...</a:t>
            </a:r>
            <a:endParaRPr/>
          </a:p>
        </p:txBody>
      </p:sp>
      <p:sp>
        <p:nvSpPr>
          <p:cNvPr id="538" name="Google Shape;538;p93"/>
          <p:cNvSpPr txBox="1"/>
          <p:nvPr>
            <p:ph idx="1" type="body"/>
          </p:nvPr>
        </p:nvSpPr>
        <p:spPr>
          <a:xfrm>
            <a:off x="102050" y="752150"/>
            <a:ext cx="8927100" cy="425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Differential diagnoses for an incidentally found adrenal mass:</a:t>
            </a:r>
            <a:endParaRPr/>
          </a:p>
          <a:p>
            <a:pPr indent="-342900" lvl="0" marL="457200" rtl="0" algn="l">
              <a:spcBef>
                <a:spcPts val="1600"/>
              </a:spcBef>
              <a:spcAft>
                <a:spcPts val="0"/>
              </a:spcAft>
              <a:buSzPts val="1800"/>
              <a:buChar char="●"/>
            </a:pPr>
            <a:r>
              <a:rPr lang="en"/>
              <a:t>Functional: aldosterone producing adenoma, carcinoma, or hyperplasia; glucocorticoid producing adenoma or carcinoma, adrenocortical hyperplasia (ACTH dependent or independent); sex hormone producing adenoma or carcinoma; pheochromocytoma</a:t>
            </a:r>
            <a:endParaRPr/>
          </a:p>
          <a:p>
            <a:pPr indent="-342900" lvl="0" marL="457200" rtl="0" algn="l">
              <a:spcBef>
                <a:spcPts val="0"/>
              </a:spcBef>
              <a:spcAft>
                <a:spcPts val="0"/>
              </a:spcAft>
              <a:buSzPts val="1800"/>
              <a:buChar char="●"/>
            </a:pPr>
            <a:r>
              <a:rPr lang="en"/>
              <a:t>Nonfunctional: adenoma, carcinoma, hyperplasia; metastasis; miscellaneous others (myelolipoma, lipoma, cyst, abscess hematoma, or granuloma)</a:t>
            </a:r>
            <a:endParaRP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2" name="Shape 542"/>
        <p:cNvGrpSpPr/>
        <p:nvPr/>
      </p:nvGrpSpPr>
      <p:grpSpPr>
        <a:xfrm>
          <a:off x="0" y="0"/>
          <a:ext cx="0" cy="0"/>
          <a:chOff x="0" y="0"/>
          <a:chExt cx="0" cy="0"/>
        </a:xfrm>
      </p:grpSpPr>
      <p:sp>
        <p:nvSpPr>
          <p:cNvPr id="543" name="Google Shape;543;p94"/>
          <p:cNvSpPr txBox="1"/>
          <p:nvPr>
            <p:ph type="title"/>
          </p:nvPr>
        </p:nvSpPr>
        <p:spPr>
          <a:xfrm>
            <a:off x="102050" y="1794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Pheochromocytoma vs Cushing’s vs I</a:t>
            </a:r>
            <a:r>
              <a:rPr lang="en"/>
              <a:t>ncidentaloma</a:t>
            </a:r>
            <a:endParaRPr/>
          </a:p>
        </p:txBody>
      </p:sp>
      <p:sp>
        <p:nvSpPr>
          <p:cNvPr id="544" name="Google Shape;544;p94"/>
          <p:cNvSpPr txBox="1"/>
          <p:nvPr>
            <p:ph idx="1" type="body"/>
          </p:nvPr>
        </p:nvSpPr>
        <p:spPr>
          <a:xfrm>
            <a:off x="102050" y="752150"/>
            <a:ext cx="8927100" cy="42516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Ultrasound appearance does not help narrow down to pheo except that mineralization is uncommon (more likely cushings). </a:t>
            </a:r>
            <a:endParaRPr/>
          </a:p>
          <a:p>
            <a:pPr indent="-342900" lvl="0" marL="457200" rtl="0" algn="l">
              <a:spcBef>
                <a:spcPts val="1600"/>
              </a:spcBef>
              <a:spcAft>
                <a:spcPts val="0"/>
              </a:spcAft>
              <a:buSzPts val="1800"/>
              <a:buChar char="●"/>
            </a:pPr>
            <a:r>
              <a:rPr lang="en"/>
              <a:t>Commonly tumor thrombi, esp caudal vena cava</a:t>
            </a:r>
            <a:endParaRPr/>
          </a:p>
          <a:p>
            <a:pPr indent="-342900" lvl="0" marL="457200" rtl="0" algn="l">
              <a:spcBef>
                <a:spcPts val="1600"/>
              </a:spcBef>
              <a:spcAft>
                <a:spcPts val="0"/>
              </a:spcAft>
              <a:buSzPts val="1800"/>
              <a:buChar char="●"/>
            </a:pPr>
            <a:r>
              <a:rPr lang="en"/>
              <a:t>Most pheos are unilateral and the other adrenal gland is normal in size and shape.</a:t>
            </a:r>
            <a:endParaRPr/>
          </a:p>
          <a:p>
            <a:pPr indent="-317500" lvl="1" marL="914400" rtl="0" algn="l">
              <a:spcBef>
                <a:spcPts val="1600"/>
              </a:spcBef>
              <a:spcAft>
                <a:spcPts val="0"/>
              </a:spcAft>
              <a:buSzPts val="1400"/>
              <a:buChar char="○"/>
            </a:pPr>
            <a:r>
              <a:rPr lang="en"/>
              <a:t>There could be incidental nodules on the other gland. </a:t>
            </a:r>
            <a:endParaRPr/>
          </a:p>
          <a:p>
            <a:pPr indent="-342900" lvl="0" marL="457200" rtl="0" algn="l">
              <a:spcBef>
                <a:spcPts val="1600"/>
              </a:spcBef>
              <a:spcAft>
                <a:spcPts val="0"/>
              </a:spcAft>
              <a:buSzPts val="1800"/>
              <a:buChar char="●"/>
            </a:pPr>
            <a:r>
              <a:rPr lang="en"/>
              <a:t>CT to determine extent of vascular invasion and to look for metastasis. </a:t>
            </a:r>
            <a:endParaRPr/>
          </a:p>
          <a:p>
            <a:pPr indent="-342900" lvl="0" marL="457200" rtl="0" algn="l">
              <a:spcBef>
                <a:spcPts val="1600"/>
              </a:spcBef>
              <a:spcAft>
                <a:spcPts val="1600"/>
              </a:spcAft>
              <a:buSzPts val="1800"/>
              <a:buChar char="●"/>
            </a:pPr>
            <a:r>
              <a:rPr lang="en"/>
              <a:t>Do not aspirate adrenal nodules because in human medicine complication rate is 70% in one study and they only come back of endocrine or neuroendocrine origin. </a:t>
            </a:r>
            <a:endParaRP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8" name="Shape 548"/>
        <p:cNvGrpSpPr/>
        <p:nvPr/>
      </p:nvGrpSpPr>
      <p:grpSpPr>
        <a:xfrm>
          <a:off x="0" y="0"/>
          <a:ext cx="0" cy="0"/>
          <a:chOff x="0" y="0"/>
          <a:chExt cx="0" cy="0"/>
        </a:xfrm>
      </p:grpSpPr>
      <p:sp>
        <p:nvSpPr>
          <p:cNvPr id="549" name="Google Shape;549;p95"/>
          <p:cNvSpPr txBox="1"/>
          <p:nvPr>
            <p:ph type="title"/>
          </p:nvPr>
        </p:nvSpPr>
        <p:spPr>
          <a:xfrm>
            <a:off x="130000" y="1934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Diagnosing Pheochromocytomas</a:t>
            </a:r>
            <a:endParaRPr/>
          </a:p>
        </p:txBody>
      </p:sp>
      <p:sp>
        <p:nvSpPr>
          <p:cNvPr id="550" name="Google Shape;550;p95"/>
          <p:cNvSpPr txBox="1"/>
          <p:nvPr>
            <p:ph idx="1" type="body"/>
          </p:nvPr>
        </p:nvSpPr>
        <p:spPr>
          <a:xfrm>
            <a:off x="130000" y="766150"/>
            <a:ext cx="8787300" cy="4237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a:t>
            </a:r>
            <a:r>
              <a:rPr lang="en"/>
              <a:t>hallenging - must have a high index of suspicion because clinical signs are so vague. </a:t>
            </a:r>
            <a:endParaRPr/>
          </a:p>
          <a:p>
            <a:pPr indent="-342900" lvl="0" marL="457200" rtl="0" algn="l">
              <a:spcBef>
                <a:spcPts val="0"/>
              </a:spcBef>
              <a:spcAft>
                <a:spcPts val="0"/>
              </a:spcAft>
              <a:buSzPts val="1800"/>
              <a:buChar char="●"/>
            </a:pPr>
            <a:r>
              <a:rPr lang="en"/>
              <a:t>Most commonly they include weakness, lethargy, tachypnea, or panting, and acute or episodic collapse. </a:t>
            </a:r>
            <a:endParaRPr/>
          </a:p>
          <a:p>
            <a:pPr indent="-342900" lvl="0" marL="457200" rtl="0" algn="l">
              <a:spcBef>
                <a:spcPts val="0"/>
              </a:spcBef>
              <a:spcAft>
                <a:spcPts val="0"/>
              </a:spcAft>
              <a:buSzPts val="1800"/>
              <a:buChar char="●"/>
            </a:pPr>
            <a:r>
              <a:rPr lang="en"/>
              <a:t>Hypertension may or may not be present at the time of diagnosis. </a:t>
            </a:r>
            <a:endParaRPr/>
          </a:p>
          <a:p>
            <a:pPr indent="0" lvl="0" marL="0" rtl="0" algn="l">
              <a:spcBef>
                <a:spcPts val="0"/>
              </a:spcBef>
              <a:spcAft>
                <a:spcPts val="0"/>
              </a:spcAft>
              <a:buClr>
                <a:schemeClr val="dk1"/>
              </a:buClr>
              <a:buSzPts val="1100"/>
              <a:buFont typeface="Arial"/>
              <a:buNone/>
            </a:pPr>
            <a:r>
              <a:rPr lang="en"/>
              <a:t>Cushings is biggest differential so it should be ruled out first. </a:t>
            </a:r>
            <a:endParaRPr/>
          </a:p>
          <a:p>
            <a:pPr indent="0" lvl="0" marL="0" rtl="0" algn="l">
              <a:spcBef>
                <a:spcPts val="0"/>
              </a:spcBef>
              <a:spcAft>
                <a:spcPts val="0"/>
              </a:spcAft>
              <a:buNone/>
            </a:pPr>
            <a:r>
              <a:rPr lang="en"/>
              <a:t>Plasma or urine metanephrine &amp; normetanephrine levels</a:t>
            </a:r>
            <a:endParaRPr/>
          </a:p>
          <a:p>
            <a:pPr indent="-342900" lvl="0" marL="457200" rtl="0" algn="l">
              <a:spcBef>
                <a:spcPts val="0"/>
              </a:spcBef>
              <a:spcAft>
                <a:spcPts val="0"/>
              </a:spcAft>
              <a:buSzPts val="1800"/>
              <a:buChar char="●"/>
            </a:pPr>
            <a:r>
              <a:rPr lang="en"/>
              <a:t>Urine sample taken in the hospital as to not delay treatment (vs at home)</a:t>
            </a:r>
            <a:endParaRPr/>
          </a:p>
          <a:p>
            <a:pPr indent="-342900" lvl="0" marL="457200" rtl="0" algn="l">
              <a:spcBef>
                <a:spcPts val="0"/>
              </a:spcBef>
              <a:spcAft>
                <a:spcPts val="0"/>
              </a:spcAft>
              <a:buSzPts val="1800"/>
              <a:buChar char="●"/>
            </a:pPr>
            <a:r>
              <a:rPr lang="en"/>
              <a:t>Of all the analytes, normetanephrine is the highest. </a:t>
            </a:r>
            <a:endParaRPr/>
          </a:p>
          <a:p>
            <a:pPr indent="-342900" lvl="0" marL="457200" rtl="0" algn="l">
              <a:spcBef>
                <a:spcPts val="0"/>
              </a:spcBef>
              <a:spcAft>
                <a:spcPts val="0"/>
              </a:spcAft>
              <a:buSzPts val="1800"/>
              <a:buChar char="●"/>
            </a:pPr>
            <a:r>
              <a:rPr lang="en"/>
              <a:t>A cut off of urinary normetanephrine ratios of 4x the highest level measured in healthy dogs discriminates between cushings and pheos. </a:t>
            </a:r>
            <a:endParaRPr/>
          </a:p>
          <a:p>
            <a:pPr indent="-317500" lvl="1" marL="914400" rtl="0" algn="l">
              <a:spcBef>
                <a:spcPts val="0"/>
              </a:spcBef>
              <a:spcAft>
                <a:spcPts val="0"/>
              </a:spcAft>
              <a:buSzPts val="1400"/>
              <a:buChar char="○"/>
            </a:pPr>
            <a:r>
              <a:rPr lang="en"/>
              <a:t>Could be less than 4 times the upper limit. </a:t>
            </a:r>
            <a:endParaRPr/>
          </a:p>
        </p:txBody>
      </p:sp>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4" name="Shape 554"/>
        <p:cNvGrpSpPr/>
        <p:nvPr/>
      </p:nvGrpSpPr>
      <p:grpSpPr>
        <a:xfrm>
          <a:off x="0" y="0"/>
          <a:ext cx="0" cy="0"/>
          <a:chOff x="0" y="0"/>
          <a:chExt cx="0" cy="0"/>
        </a:xfrm>
      </p:grpSpPr>
      <p:sp>
        <p:nvSpPr>
          <p:cNvPr id="555" name="Google Shape;555;p9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Treatment of Pheochromocytomas</a:t>
            </a:r>
            <a:endParaRPr/>
          </a:p>
        </p:txBody>
      </p:sp>
      <p:sp>
        <p:nvSpPr>
          <p:cNvPr id="556" name="Google Shape;556;p9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a:t>
            </a:r>
            <a:r>
              <a:rPr lang="en"/>
              <a:t>onsidered malignant tumors. </a:t>
            </a:r>
            <a:endParaRPr/>
          </a:p>
          <a:p>
            <a:pPr indent="0" lvl="0" marL="0" rtl="0" algn="l">
              <a:spcBef>
                <a:spcPts val="1600"/>
              </a:spcBef>
              <a:spcAft>
                <a:spcPts val="0"/>
              </a:spcAft>
              <a:buNone/>
            </a:pPr>
            <a:r>
              <a:rPr lang="en"/>
              <a:t>Risk of invasion into surrounding tissues and vessels is high. </a:t>
            </a:r>
            <a:endParaRPr/>
          </a:p>
          <a:p>
            <a:pPr indent="0" lvl="0" marL="0" rtl="0" algn="l">
              <a:spcBef>
                <a:spcPts val="1600"/>
              </a:spcBef>
              <a:spcAft>
                <a:spcPts val="0"/>
              </a:spcAft>
              <a:buClr>
                <a:schemeClr val="dk1"/>
              </a:buClr>
              <a:buSzPts val="1100"/>
              <a:buFont typeface="Arial"/>
              <a:buNone/>
            </a:pPr>
            <a:r>
              <a:rPr lang="en"/>
              <a:t>Adrenalectomy is the treatment of choice. </a:t>
            </a:r>
            <a:endParaRPr/>
          </a:p>
          <a:p>
            <a:pPr indent="0" lvl="0" marL="0" rtl="0" algn="l">
              <a:spcBef>
                <a:spcPts val="1600"/>
              </a:spcBef>
              <a:spcAft>
                <a:spcPts val="1600"/>
              </a:spcAft>
              <a:buNone/>
            </a:pPr>
            <a:r>
              <a:t/>
            </a:r>
            <a:endParaRPr/>
          </a:p>
        </p:txBody>
      </p:sp>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0" name="Shape 560"/>
        <p:cNvGrpSpPr/>
        <p:nvPr/>
      </p:nvGrpSpPr>
      <p:grpSpPr>
        <a:xfrm>
          <a:off x="0" y="0"/>
          <a:ext cx="0" cy="0"/>
          <a:chOff x="0" y="0"/>
          <a:chExt cx="0" cy="0"/>
        </a:xfrm>
      </p:grpSpPr>
      <p:sp>
        <p:nvSpPr>
          <p:cNvPr id="561" name="Google Shape;561;p97"/>
          <p:cNvSpPr txBox="1"/>
          <p:nvPr>
            <p:ph type="title"/>
          </p:nvPr>
        </p:nvSpPr>
        <p:spPr>
          <a:xfrm>
            <a:off x="74100" y="1515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Preoperative management for Pheochromocytomas</a:t>
            </a:r>
            <a:endParaRPr/>
          </a:p>
        </p:txBody>
      </p:sp>
      <p:sp>
        <p:nvSpPr>
          <p:cNvPr id="562" name="Google Shape;562;p97"/>
          <p:cNvSpPr txBox="1"/>
          <p:nvPr>
            <p:ph idx="1" type="body"/>
          </p:nvPr>
        </p:nvSpPr>
        <p:spPr>
          <a:xfrm>
            <a:off x="0" y="621350"/>
            <a:ext cx="9001200" cy="4522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Anesthetic complications include hypertensive crisis, arrhythmias, pulmonary edema, and cardiac ischemia. </a:t>
            </a:r>
            <a:endParaRPr/>
          </a:p>
          <a:p>
            <a:pPr indent="0" lvl="0" marL="0" rtl="0" algn="l">
              <a:spcBef>
                <a:spcPts val="0"/>
              </a:spcBef>
              <a:spcAft>
                <a:spcPts val="0"/>
              </a:spcAft>
              <a:buNone/>
            </a:pPr>
            <a:r>
              <a:rPr lang="en"/>
              <a:t>The traditional approach is to block the effects of catecholamines for at least 10-14 days prior to surgery. </a:t>
            </a:r>
            <a:endParaRPr/>
          </a:p>
          <a:p>
            <a:pPr indent="-342900" lvl="0" marL="457200" rtl="0" algn="l">
              <a:spcBef>
                <a:spcPts val="0"/>
              </a:spcBef>
              <a:spcAft>
                <a:spcPts val="0"/>
              </a:spcAft>
              <a:buSzPts val="1800"/>
              <a:buChar char="●"/>
            </a:pPr>
            <a:r>
              <a:rPr lang="en"/>
              <a:t>Phenoxybenzamine: oral non-selective alpha adrenoreceptor antagonist</a:t>
            </a:r>
            <a:endParaRPr/>
          </a:p>
          <a:p>
            <a:pPr indent="-317500" lvl="1" marL="914400" rtl="0" algn="l">
              <a:spcBef>
                <a:spcPts val="0"/>
              </a:spcBef>
              <a:spcAft>
                <a:spcPts val="0"/>
              </a:spcAft>
              <a:buSzPts val="1400"/>
              <a:buChar char="○"/>
            </a:pPr>
            <a:r>
              <a:rPr lang="en"/>
              <a:t>Nonselective meaning it acts on alpha 1 &amp; 2 &amp; has irreversible and long lasting effects. It does not block synthesis (they actually increase levels) but blocks the effects by blocking ability to bind to receptors. </a:t>
            </a:r>
            <a:endParaRPr/>
          </a:p>
          <a:p>
            <a:pPr indent="0" lvl="0" marL="0" rtl="0" algn="l">
              <a:spcBef>
                <a:spcPts val="0"/>
              </a:spcBef>
              <a:spcAft>
                <a:spcPts val="0"/>
              </a:spcAft>
              <a:buNone/>
            </a:pPr>
            <a:r>
              <a:rPr lang="en"/>
              <a:t>Tachyarrhythmias:</a:t>
            </a:r>
            <a:endParaRPr/>
          </a:p>
          <a:p>
            <a:pPr indent="-342900" lvl="0" marL="457200" rtl="0" algn="l">
              <a:spcBef>
                <a:spcPts val="0"/>
              </a:spcBef>
              <a:spcAft>
                <a:spcPts val="0"/>
              </a:spcAft>
              <a:buSzPts val="1800"/>
              <a:buChar char="●"/>
            </a:pPr>
            <a:r>
              <a:rPr lang="en"/>
              <a:t> Beta blockers can be added </a:t>
            </a:r>
            <a:r>
              <a:rPr b="1" lang="en"/>
              <a:t>after</a:t>
            </a:r>
            <a:r>
              <a:rPr lang="en"/>
              <a:t> alpha antagonists have been given for at least 2 days. </a:t>
            </a:r>
            <a:endParaRPr/>
          </a:p>
          <a:p>
            <a:pPr indent="-317500" lvl="1" marL="914400" rtl="0" algn="l">
              <a:spcBef>
                <a:spcPts val="0"/>
              </a:spcBef>
              <a:spcAft>
                <a:spcPts val="0"/>
              </a:spcAft>
              <a:buSzPts val="1400"/>
              <a:buChar char="○"/>
            </a:pPr>
            <a:r>
              <a:rPr lang="en"/>
              <a:t>If not, hypertension may worsen with B blocker alone because a1 mediated vasoconstriction will go unopposed. </a:t>
            </a:r>
            <a:endParaRPr/>
          </a:p>
          <a:p>
            <a:pPr indent="-317500" lvl="1" marL="914400" rtl="0" algn="l">
              <a:spcBef>
                <a:spcPts val="0"/>
              </a:spcBef>
              <a:spcAft>
                <a:spcPts val="0"/>
              </a:spcAft>
              <a:buSzPts val="1400"/>
              <a:buChar char="○"/>
            </a:pPr>
            <a:r>
              <a:rPr lang="en"/>
              <a:t>Selective B1 blockers like atenolol are generally preferred over the nonselective B blockers like propranolol however at higher doses B1 blockers also block 2 receptors. </a:t>
            </a:r>
            <a:endParaRPr/>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6" name="Shape 566"/>
        <p:cNvGrpSpPr/>
        <p:nvPr/>
      </p:nvGrpSpPr>
      <p:grpSpPr>
        <a:xfrm>
          <a:off x="0" y="0"/>
          <a:ext cx="0" cy="0"/>
          <a:chOff x="0" y="0"/>
          <a:chExt cx="0" cy="0"/>
        </a:xfrm>
      </p:grpSpPr>
      <p:sp>
        <p:nvSpPr>
          <p:cNvPr id="567" name="Google Shape;567;p98"/>
          <p:cNvSpPr txBox="1"/>
          <p:nvPr>
            <p:ph type="title"/>
          </p:nvPr>
        </p:nvSpPr>
        <p:spPr>
          <a:xfrm>
            <a:off x="199875" y="2353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Preoperative management for Pheochromocytomas</a:t>
            </a:r>
            <a:endParaRPr/>
          </a:p>
        </p:txBody>
      </p:sp>
      <p:sp>
        <p:nvSpPr>
          <p:cNvPr id="568" name="Google Shape;568;p98"/>
          <p:cNvSpPr txBox="1"/>
          <p:nvPr>
            <p:ph idx="1" type="body"/>
          </p:nvPr>
        </p:nvSpPr>
        <p:spPr>
          <a:xfrm>
            <a:off x="197700" y="808050"/>
            <a:ext cx="8748600" cy="376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Herrera et al 2008 study found that dogs that go un-pretreated are 6x more likely to die during anesthesia. </a:t>
            </a:r>
            <a:endParaRPr/>
          </a:p>
          <a:p>
            <a:pPr indent="-342900" lvl="0" marL="457200" rtl="0" algn="l">
              <a:spcBef>
                <a:spcPts val="1600"/>
              </a:spcBef>
              <a:spcAft>
                <a:spcPts val="0"/>
              </a:spcAft>
              <a:buSzPts val="1800"/>
              <a:buChar char="●"/>
            </a:pPr>
            <a:r>
              <a:rPr lang="en"/>
              <a:t>However dose and duration are unknown. </a:t>
            </a:r>
            <a:endParaRPr/>
          </a:p>
          <a:p>
            <a:pPr indent="0" lvl="0" marL="0" rtl="0" algn="l">
              <a:spcBef>
                <a:spcPts val="1600"/>
              </a:spcBef>
              <a:spcAft>
                <a:spcPts val="0"/>
              </a:spcAft>
              <a:buNone/>
            </a:pPr>
            <a:r>
              <a:rPr lang="en"/>
              <a:t>Pre-treat all pheos including the normotensive ones. </a:t>
            </a:r>
            <a:endParaRPr/>
          </a:p>
          <a:p>
            <a:pPr indent="-342900" lvl="0" marL="457200" rtl="0" algn="l">
              <a:spcBef>
                <a:spcPts val="1600"/>
              </a:spcBef>
              <a:spcAft>
                <a:spcPts val="0"/>
              </a:spcAft>
              <a:buSzPts val="1800"/>
              <a:buChar char="●"/>
            </a:pPr>
            <a:r>
              <a:rPr lang="en"/>
              <a:t>Starting dose for them is 0.25mg/kg BID then increase every 2-3 days until a final dose of 1mg/kg BID is reached by 2 weeks. </a:t>
            </a:r>
            <a:endParaRPr/>
          </a:p>
          <a:p>
            <a:pPr indent="-342900" lvl="0" marL="457200" rtl="0" algn="l">
              <a:spcBef>
                <a:spcPts val="0"/>
              </a:spcBef>
              <a:spcAft>
                <a:spcPts val="0"/>
              </a:spcAft>
              <a:buSzPts val="1800"/>
              <a:buChar char="●"/>
            </a:pPr>
            <a:r>
              <a:rPr lang="en"/>
              <a:t>Last dose is given the evening prior to surgery. </a:t>
            </a:r>
            <a:endParaRPr/>
          </a:p>
          <a:p>
            <a:pPr indent="-342900" lvl="0" marL="457200" rtl="0" algn="l">
              <a:spcBef>
                <a:spcPts val="0"/>
              </a:spcBef>
              <a:spcAft>
                <a:spcPts val="0"/>
              </a:spcAft>
              <a:buSzPts val="1800"/>
              <a:buChar char="●"/>
            </a:pPr>
            <a:r>
              <a:rPr lang="en"/>
              <a:t>If the dog shows signs of hypotension (weakness, lethargy, syncope) or other adverse effects like tachycardia or vomiting, the dose is reduced.</a:t>
            </a:r>
            <a:endParaRPr/>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2" name="Shape 572"/>
        <p:cNvGrpSpPr/>
        <p:nvPr/>
      </p:nvGrpSpPr>
      <p:grpSpPr>
        <a:xfrm>
          <a:off x="0" y="0"/>
          <a:ext cx="0" cy="0"/>
          <a:chOff x="0" y="0"/>
          <a:chExt cx="0" cy="0"/>
        </a:xfrm>
      </p:grpSpPr>
      <p:sp>
        <p:nvSpPr>
          <p:cNvPr id="573" name="Google Shape;573;p99"/>
          <p:cNvSpPr txBox="1"/>
          <p:nvPr>
            <p:ph type="title"/>
          </p:nvPr>
        </p:nvSpPr>
        <p:spPr>
          <a:xfrm>
            <a:off x="199875" y="2353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Preoperative management for Pheochromocytomas</a:t>
            </a:r>
            <a:endParaRPr/>
          </a:p>
        </p:txBody>
      </p:sp>
      <p:sp>
        <p:nvSpPr>
          <p:cNvPr id="574" name="Google Shape;574;p99"/>
          <p:cNvSpPr txBox="1"/>
          <p:nvPr>
            <p:ph idx="1" type="body"/>
          </p:nvPr>
        </p:nvSpPr>
        <p:spPr>
          <a:xfrm>
            <a:off x="197700" y="808050"/>
            <a:ext cx="8748600" cy="376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If tachyarrhythmia or tachycardia is seen, a B1 selective blocker like atenolol at 0.2-1mg/kg by mouth every 12 to 24 hours is used)</a:t>
            </a:r>
            <a:endParaRPr/>
          </a:p>
          <a:p>
            <a:pPr indent="-342900" lvl="0" marL="457200" rtl="0" algn="l">
              <a:spcBef>
                <a:spcPts val="1600"/>
              </a:spcBef>
              <a:spcAft>
                <a:spcPts val="0"/>
              </a:spcAft>
              <a:buSzPts val="1800"/>
              <a:buChar char="●"/>
            </a:pPr>
            <a:r>
              <a:rPr lang="en"/>
              <a:t>Esmolol, an ultrashort acting B1 antagonist, can be given during surgery</a:t>
            </a:r>
            <a:endParaRPr/>
          </a:p>
          <a:p>
            <a:pPr indent="-317500" lvl="1" marL="914400" rtl="0" algn="l">
              <a:spcBef>
                <a:spcPts val="0"/>
              </a:spcBef>
              <a:spcAft>
                <a:spcPts val="0"/>
              </a:spcAft>
              <a:buSzPts val="1400"/>
              <a:buChar char="○"/>
            </a:pPr>
            <a:r>
              <a:rPr lang="en"/>
              <a:t>Initial bolus 50-500mcg/kg then CRI 50-200mcg/kg/min</a:t>
            </a:r>
            <a:endParaRPr/>
          </a:p>
          <a:p>
            <a:pPr indent="0" lvl="0" marL="0" rtl="0" algn="l">
              <a:spcBef>
                <a:spcPts val="1600"/>
              </a:spcBef>
              <a:spcAft>
                <a:spcPts val="0"/>
              </a:spcAft>
              <a:buNone/>
            </a:pPr>
            <a:r>
              <a:rPr lang="en"/>
              <a:t>Good info regarding peri-operative management in Nelson &amp; Feldman’s Ch. 13</a:t>
            </a:r>
            <a:endParaRPr/>
          </a:p>
          <a:p>
            <a:pPr indent="0" lvl="0" marL="0" rtl="0" algn="l">
              <a:spcBef>
                <a:spcPts val="1600"/>
              </a:spcBef>
              <a:spcAft>
                <a:spcPts val="0"/>
              </a:spcAft>
              <a:buNone/>
            </a:pPr>
            <a:r>
              <a:rPr lang="en"/>
              <a:t>Dogs that survive surgery and do not have metastasis can live for several years. </a:t>
            </a:r>
            <a:endParaRPr/>
          </a:p>
          <a:p>
            <a:pPr indent="0" lvl="0" marL="0" rtl="0" algn="l">
              <a:spcBef>
                <a:spcPts val="1600"/>
              </a:spcBef>
              <a:spcAft>
                <a:spcPts val="0"/>
              </a:spcAft>
              <a:buNone/>
            </a:pPr>
            <a:r>
              <a:rPr lang="en"/>
              <a:t>Without surgery, they can live a year on phenoxy from one study. </a:t>
            </a:r>
            <a:endParaRPr/>
          </a:p>
          <a:p>
            <a:pPr indent="0" lvl="0" marL="0" rtl="0" algn="l">
              <a:spcBef>
                <a:spcPts val="1600"/>
              </a:spcBef>
              <a:spcAft>
                <a:spcPts val="1600"/>
              </a:spcAft>
              <a:buNone/>
            </a:pPr>
            <a:r>
              <a:t/>
            </a:r>
            <a:endParaRPr/>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8" name="Shape 578"/>
        <p:cNvGrpSpPr/>
        <p:nvPr/>
      </p:nvGrpSpPr>
      <p:grpSpPr>
        <a:xfrm>
          <a:off x="0" y="0"/>
          <a:ext cx="0" cy="0"/>
          <a:chOff x="0" y="0"/>
          <a:chExt cx="0" cy="0"/>
        </a:xfrm>
      </p:grpSpPr>
      <p:sp>
        <p:nvSpPr>
          <p:cNvPr id="579" name="Google Shape;579;p100"/>
          <p:cNvSpPr txBox="1"/>
          <p:nvPr>
            <p:ph type="title"/>
          </p:nvPr>
        </p:nvSpPr>
        <p:spPr>
          <a:xfrm>
            <a:off x="88075" y="2074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Paraganglioma</a:t>
            </a:r>
            <a:endParaRPr/>
          </a:p>
        </p:txBody>
      </p:sp>
      <p:sp>
        <p:nvSpPr>
          <p:cNvPr id="580" name="Google Shape;580;p100"/>
          <p:cNvSpPr txBox="1"/>
          <p:nvPr>
            <p:ph idx="1" type="body"/>
          </p:nvPr>
        </p:nvSpPr>
        <p:spPr>
          <a:xfrm>
            <a:off x="88075" y="780100"/>
            <a:ext cx="8815200" cy="4223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Tumors of the extra-adrenal sympathetic and parasympathetic paraganglia.</a:t>
            </a:r>
            <a:endParaRPr/>
          </a:p>
          <a:p>
            <a:pPr indent="0" lvl="0" marL="0" rtl="0" algn="l">
              <a:spcBef>
                <a:spcPts val="1600"/>
              </a:spcBef>
              <a:spcAft>
                <a:spcPts val="0"/>
              </a:spcAft>
              <a:buNone/>
            </a:pPr>
            <a:r>
              <a:rPr lang="en"/>
              <a:t>Diverse group of neuroendocrine tumors that exist at many sites in the body including head, neck, thorax, and abdomen. </a:t>
            </a:r>
            <a:endParaRPr/>
          </a:p>
          <a:p>
            <a:pPr indent="-342900" lvl="0" marL="457200" rtl="0" algn="l">
              <a:spcBef>
                <a:spcPts val="1600"/>
              </a:spcBef>
              <a:spcAft>
                <a:spcPts val="0"/>
              </a:spcAft>
              <a:buSzPts val="1800"/>
              <a:buChar char="●"/>
            </a:pPr>
            <a:r>
              <a:rPr lang="en"/>
              <a:t>Sympathetic paragangliomas (non head and neck - therefore thorax and abdomen). </a:t>
            </a:r>
            <a:endParaRPr/>
          </a:p>
          <a:p>
            <a:pPr indent="-317500" lvl="1" marL="914400" rtl="0" algn="l">
              <a:spcBef>
                <a:spcPts val="0"/>
              </a:spcBef>
              <a:spcAft>
                <a:spcPts val="0"/>
              </a:spcAft>
              <a:buSzPts val="1400"/>
              <a:buChar char="○"/>
            </a:pPr>
            <a:r>
              <a:rPr lang="en"/>
              <a:t>In humans alone the majority are active and secrete norepinephrine/normetanephrine. Metastasis can occur. </a:t>
            </a:r>
            <a:endParaRPr/>
          </a:p>
          <a:p>
            <a:pPr indent="-317500" lvl="1" marL="914400" rtl="0" algn="l">
              <a:spcBef>
                <a:spcPts val="0"/>
              </a:spcBef>
              <a:spcAft>
                <a:spcPts val="0"/>
              </a:spcAft>
              <a:buSzPts val="1400"/>
              <a:buChar char="○"/>
            </a:pPr>
            <a:r>
              <a:rPr lang="en"/>
              <a:t>Uncommon to occur in dogs &amp; cats</a:t>
            </a:r>
            <a:endParaRPr/>
          </a:p>
          <a:p>
            <a:pPr indent="-342900" lvl="0" marL="457200" rtl="0" algn="l">
              <a:spcBef>
                <a:spcPts val="0"/>
              </a:spcBef>
              <a:spcAft>
                <a:spcPts val="0"/>
              </a:spcAft>
              <a:buSzPts val="1800"/>
              <a:buChar char="●"/>
            </a:pPr>
            <a:r>
              <a:rPr lang="en"/>
              <a:t>Parasympathetic paragangliomas are found in the heart and neck. </a:t>
            </a:r>
            <a:endParaRPr/>
          </a:p>
          <a:p>
            <a:pPr indent="-317500" lvl="1" marL="914400" rtl="0" algn="l">
              <a:spcBef>
                <a:spcPts val="0"/>
              </a:spcBef>
              <a:spcAft>
                <a:spcPts val="0"/>
              </a:spcAft>
              <a:buSzPts val="1400"/>
              <a:buChar char="○"/>
            </a:pPr>
            <a:r>
              <a:rPr lang="en"/>
              <a:t>Most are </a:t>
            </a:r>
            <a:r>
              <a:rPr b="1" lang="en"/>
              <a:t>non-active and cause disease because of size/location</a:t>
            </a:r>
            <a:r>
              <a:rPr lang="en"/>
              <a:t>. </a:t>
            </a:r>
            <a:endParaRPr/>
          </a:p>
          <a:p>
            <a:pPr indent="-317500" lvl="1" marL="914400" rtl="0" algn="l">
              <a:spcBef>
                <a:spcPts val="0"/>
              </a:spcBef>
              <a:spcAft>
                <a:spcPts val="0"/>
              </a:spcAft>
              <a:buSzPts val="1400"/>
              <a:buChar char="○"/>
            </a:pPr>
            <a:r>
              <a:rPr lang="en"/>
              <a:t>These are most common in dogs (&gt; SNS) but are still very rare. </a:t>
            </a:r>
            <a:endParaRPr/>
          </a:p>
          <a:p>
            <a:pPr indent="-317500" lvl="1" marL="914400" rtl="0" algn="l">
              <a:spcBef>
                <a:spcPts val="0"/>
              </a:spcBef>
              <a:spcAft>
                <a:spcPts val="0"/>
              </a:spcAft>
              <a:buSzPts val="1400"/>
              <a:buChar char="○"/>
            </a:pPr>
            <a:r>
              <a:rPr lang="en"/>
              <a:t>Most commonly along aortic and carotid body. Chemoreceptor tumors or chemodectomas. </a:t>
            </a:r>
            <a:endParaRP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4" name="Shape 584"/>
        <p:cNvGrpSpPr/>
        <p:nvPr/>
      </p:nvGrpSpPr>
      <p:grpSpPr>
        <a:xfrm>
          <a:off x="0" y="0"/>
          <a:ext cx="0" cy="0"/>
          <a:chOff x="0" y="0"/>
          <a:chExt cx="0" cy="0"/>
        </a:xfrm>
      </p:grpSpPr>
      <p:sp>
        <p:nvSpPr>
          <p:cNvPr id="585" name="Google Shape;585;p10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Multiple Endocrine Neoplasia</a:t>
            </a:r>
            <a:endParaRPr/>
          </a:p>
        </p:txBody>
      </p:sp>
      <p:sp>
        <p:nvSpPr>
          <p:cNvPr id="586" name="Google Shape;586;p10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Development of tumors within specific endocrine organs</a:t>
            </a:r>
            <a:endParaRPr/>
          </a:p>
          <a:p>
            <a:pPr indent="0" lvl="0" marL="0" rtl="0" algn="l">
              <a:spcBef>
                <a:spcPts val="1600"/>
              </a:spcBef>
              <a:spcAft>
                <a:spcPts val="0"/>
              </a:spcAft>
              <a:buNone/>
            </a:pPr>
            <a:r>
              <a:rPr lang="en"/>
              <a:t>MEN 1: Wermer syndrome</a:t>
            </a:r>
            <a:endParaRPr/>
          </a:p>
          <a:p>
            <a:pPr indent="-342900" lvl="0" marL="457200" rtl="0" algn="l">
              <a:spcBef>
                <a:spcPts val="1600"/>
              </a:spcBef>
              <a:spcAft>
                <a:spcPts val="0"/>
              </a:spcAft>
              <a:buSzPts val="1800"/>
              <a:buChar char="●"/>
            </a:pPr>
            <a:r>
              <a:rPr lang="en"/>
              <a:t>Parathyroid, pancreatic, and pituitary tumors. </a:t>
            </a:r>
            <a:endParaRPr/>
          </a:p>
          <a:p>
            <a:pPr indent="-342900" lvl="0" marL="457200" rtl="0" algn="l">
              <a:spcBef>
                <a:spcPts val="0"/>
              </a:spcBef>
              <a:spcAft>
                <a:spcPts val="0"/>
              </a:spcAft>
              <a:buSzPts val="1800"/>
              <a:buChar char="●"/>
            </a:pPr>
            <a:r>
              <a:rPr lang="en"/>
              <a:t>Diagnosis if you have ⅔ tumors. </a:t>
            </a:r>
            <a:endParaRPr/>
          </a:p>
          <a:p>
            <a:pPr indent="-342900" lvl="0" marL="457200" rtl="0" algn="l">
              <a:spcBef>
                <a:spcPts val="0"/>
              </a:spcBef>
              <a:spcAft>
                <a:spcPts val="0"/>
              </a:spcAft>
              <a:buSzPts val="1800"/>
              <a:buChar char="●"/>
            </a:pPr>
            <a:r>
              <a:rPr lang="en"/>
              <a:t>PHPT is the most common. </a:t>
            </a:r>
            <a:endParaRPr/>
          </a:p>
          <a:p>
            <a:pPr indent="0" lvl="0" marL="0" rtl="0" algn="l">
              <a:spcBef>
                <a:spcPts val="1600"/>
              </a:spcBef>
              <a:spcAft>
                <a:spcPts val="0"/>
              </a:spcAft>
              <a:buNone/>
            </a:pPr>
            <a:r>
              <a:rPr lang="en"/>
              <a:t>MEN 2</a:t>
            </a:r>
            <a:endParaRPr/>
          </a:p>
          <a:p>
            <a:pPr indent="0" lvl="0" marL="0" rtl="0" algn="l">
              <a:spcBef>
                <a:spcPts val="1600"/>
              </a:spcBef>
              <a:spcAft>
                <a:spcPts val="0"/>
              </a:spcAft>
              <a:buNone/>
            </a:pPr>
            <a:r>
              <a:rPr lang="en"/>
              <a:t>Rare in cats</a:t>
            </a:r>
            <a:endParaRPr/>
          </a:p>
          <a:p>
            <a:pPr indent="0" lvl="0" marL="0" rtl="0" algn="l">
              <a:spcBef>
                <a:spcPts val="1600"/>
              </a:spcBef>
              <a:spcAft>
                <a:spcPts val="1600"/>
              </a:spcAft>
              <a:buNone/>
            </a:pPr>
            <a:r>
              <a:rPr lang="en"/>
              <a:t>See the chapter for more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sp>
        <p:nvSpPr>
          <p:cNvPr id="103" name="Google Shape;103;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Regulation of Mineralocorticoid Synthesis/Release</a:t>
            </a:r>
            <a:endParaRPr/>
          </a:p>
        </p:txBody>
      </p:sp>
      <p:sp>
        <p:nvSpPr>
          <p:cNvPr id="104" name="Google Shape;104;p21"/>
          <p:cNvSpPr txBox="1"/>
          <p:nvPr>
            <p:ph idx="1" type="body"/>
          </p:nvPr>
        </p:nvSpPr>
        <p:spPr>
          <a:xfrm>
            <a:off x="311700" y="1152475"/>
            <a:ext cx="8714100" cy="3416400"/>
          </a:xfrm>
          <a:prstGeom prst="rect">
            <a:avLst/>
          </a:prstGeom>
        </p:spPr>
        <p:txBody>
          <a:bodyPr anchorCtr="0" anchor="t" bIns="91425" lIns="91425" spcFirstLastPara="1" rIns="91425" wrap="square" tIns="91425">
            <a:noAutofit/>
          </a:bodyPr>
          <a:lstStyle/>
          <a:p>
            <a:pPr indent="-323850" lvl="0" marL="457200" rtl="0" algn="l">
              <a:spcBef>
                <a:spcPts val="0"/>
              </a:spcBef>
              <a:spcAft>
                <a:spcPts val="0"/>
              </a:spcAft>
              <a:buSzPts val="1500"/>
              <a:buChar char="●"/>
            </a:pPr>
            <a:r>
              <a:rPr lang="en" sz="1500"/>
              <a:t>Renin-angiotensin axis:</a:t>
            </a:r>
            <a:endParaRPr sz="1500"/>
          </a:p>
          <a:p>
            <a:pPr indent="-323850" lvl="1" marL="914400" rtl="0" algn="l">
              <a:spcBef>
                <a:spcPts val="0"/>
              </a:spcBef>
              <a:spcAft>
                <a:spcPts val="0"/>
              </a:spcAft>
              <a:buSzPts val="1500"/>
              <a:buChar char="○"/>
            </a:pPr>
            <a:r>
              <a:rPr lang="en" sz="1500"/>
              <a:t>Increased Angiotensin 2 increases release of aldosterone from the adrenal cortex by increasing conversion of cholesterol to pregnenolone and corticosterone to aldosterone. </a:t>
            </a:r>
            <a:endParaRPr sz="1500"/>
          </a:p>
          <a:p>
            <a:pPr indent="-323850" lvl="2" marL="1371600" rtl="0" algn="l">
              <a:spcBef>
                <a:spcPts val="0"/>
              </a:spcBef>
              <a:spcAft>
                <a:spcPts val="0"/>
              </a:spcAft>
              <a:buSzPts val="1500"/>
              <a:buChar char="■"/>
            </a:pPr>
            <a:r>
              <a:rPr lang="en" sz="1500"/>
              <a:t>Angiotensin synthesis is stimulated by decreased ECF volume → increased renin secretion from the juxtaglomerular cells that surround the afferent arterioles as they enter renal glomeruli </a:t>
            </a:r>
            <a:endParaRPr sz="1500"/>
          </a:p>
          <a:p>
            <a:pPr indent="-323850" lvl="2" marL="1371600" rtl="0" algn="l">
              <a:spcBef>
                <a:spcPts val="0"/>
              </a:spcBef>
              <a:spcAft>
                <a:spcPts val="0"/>
              </a:spcAft>
              <a:buSzPts val="1500"/>
              <a:buChar char="■"/>
            </a:pPr>
            <a:r>
              <a:rPr lang="en" sz="1500"/>
              <a:t>Renin acts on angiotensinogen to form angiotensin 1, which is then converted to angiotensin 2 by angiotensin converting enzyme primarily in the lungs. </a:t>
            </a:r>
            <a:endParaRPr sz="1500"/>
          </a:p>
          <a:p>
            <a:pPr indent="-323850" lvl="0" marL="457200" rtl="0" algn="l">
              <a:spcBef>
                <a:spcPts val="0"/>
              </a:spcBef>
              <a:spcAft>
                <a:spcPts val="0"/>
              </a:spcAft>
              <a:buSzPts val="1500"/>
              <a:buChar char="●"/>
            </a:pPr>
            <a:r>
              <a:rPr lang="en" sz="1500"/>
              <a:t>Plasma potassium concentration</a:t>
            </a:r>
            <a:endParaRPr sz="1500"/>
          </a:p>
          <a:p>
            <a:pPr indent="-323850" lvl="1" marL="914400" rtl="0" algn="l">
              <a:spcBef>
                <a:spcPts val="0"/>
              </a:spcBef>
              <a:spcAft>
                <a:spcPts val="0"/>
              </a:spcAft>
              <a:buSzPts val="1500"/>
              <a:buChar char="○"/>
            </a:pPr>
            <a:r>
              <a:rPr lang="en" sz="1500"/>
              <a:t>Increased potassium increases release of aldosterone from the adrenal cortex</a:t>
            </a:r>
            <a:endParaRPr sz="1500"/>
          </a:p>
          <a:p>
            <a:pPr indent="-323850" lvl="0" marL="457200" rtl="0" algn="l">
              <a:spcBef>
                <a:spcPts val="0"/>
              </a:spcBef>
              <a:spcAft>
                <a:spcPts val="0"/>
              </a:spcAft>
              <a:buSzPts val="1500"/>
              <a:buChar char="●"/>
            </a:pPr>
            <a:r>
              <a:rPr lang="en" sz="1500"/>
              <a:t>To some extent plasma sodium and ACTH levels</a:t>
            </a:r>
            <a:endParaRPr sz="1500"/>
          </a:p>
          <a:p>
            <a:pPr indent="-323850" lvl="1" marL="914400" rtl="0" algn="l">
              <a:spcBef>
                <a:spcPts val="0"/>
              </a:spcBef>
              <a:spcAft>
                <a:spcPts val="0"/>
              </a:spcAft>
              <a:buSzPts val="1500"/>
              <a:buChar char="○"/>
            </a:pPr>
            <a:r>
              <a:rPr lang="en" sz="1500"/>
              <a:t>Zero ACTH will decrease aldosterone secretion but will not cause deficiency on its own</a:t>
            </a:r>
            <a:endParaRPr sz="15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