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7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8" r:id="rId21"/>
    <p:sldId id="274" r:id="rId22"/>
    <p:sldId id="275" r:id="rId23"/>
    <p:sldId id="276" r:id="rId24"/>
    <p:sldId id="277" r:id="rId2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p:scale>
          <a:sx n="75" d="100"/>
          <a:sy n="75" d="100"/>
        </p:scale>
        <p:origin x="-498" y="-78"/>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en-US" smtClean="0"/>
              <a:t>Click to edit Master title style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4AAD347D-5ACD-4C99-B74B-A9C85AD731AF}" type="datetimeFigureOut">
              <a:rPr lang="en-US" dirty="0"/>
              <a:t>9/20/2018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4509A250-FF31-4206-8172-F9D3106AACB1}" type="datetimeFigureOut">
              <a:rPr lang="en-US" dirty="0"/>
              <a:t>9/20/2018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en-US" smtClean="0"/>
              <a:t>Click to edit Master title style</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4" name="Date Placeholder 3"/>
          <p:cNvSpPr>
            <a:spLocks noGrp="1"/>
          </p:cNvSpPr>
          <p:nvPr>
            <p:ph type="dt" sz="half" idx="10"/>
          </p:nvPr>
        </p:nvSpPr>
        <p:spPr/>
        <p:txBody>
          <a:bodyPr/>
          <a:lstStyle/>
          <a:p>
            <a:fld id="{4509A250-FF31-4206-8172-F9D3106AACB1}" type="datetimeFigureOut">
              <a:rPr lang="en-US" dirty="0"/>
              <a:t>9/20/2018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en-US" smtClean="0"/>
              <a:t>Click to edit Master title style</a:t>
            </a:r>
            <a:endParaRPr lang="en-US" dirty="0"/>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en-US" smtClean="0"/>
              <a:t>Edit Master text styles</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4" name="Date Placeholder 3"/>
          <p:cNvSpPr>
            <a:spLocks noGrp="1"/>
          </p:cNvSpPr>
          <p:nvPr>
            <p:ph type="dt" sz="half" idx="10"/>
          </p:nvPr>
        </p:nvSpPr>
        <p:spPr/>
        <p:txBody>
          <a:bodyPr/>
          <a:lstStyle/>
          <a:p>
            <a:fld id="{4509A250-FF31-4206-8172-F9D3106AACB1}" type="datetimeFigureOut">
              <a:rPr lang="en-US" dirty="0"/>
              <a:t>9/20/2018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4509A250-FF31-4206-8172-F9D3106AACB1}" type="datetimeFigureOut">
              <a:rPr lang="en-US" dirty="0"/>
              <a:t>9/20/2018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smtClean="0"/>
              <a:t>Click to edit Master title style</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509A250-FF31-4206-8172-F9D3106AACB1}" type="datetimeFigureOut">
              <a:rPr lang="en-US" dirty="0"/>
              <a:t>9/20/2018</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smtClean="0"/>
              <a:t>Click to edit Master title style</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509A250-FF31-4206-8172-F9D3106AACB1}" type="datetimeFigureOut">
              <a:rPr lang="en-US" dirty="0"/>
              <a:t>9/20/2018</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nchorCtr="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dirty="0"/>
              <a:t>9/20/2018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dirty="0"/>
              <a:t>9/20/2018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3"/>
          <p:cNvSpPr>
            <a:spLocks noGrp="1"/>
          </p:cNvSpPr>
          <p:nvPr>
            <p:ph type="dt" sz="half" idx="10"/>
          </p:nvPr>
        </p:nvSpPr>
        <p:spPr/>
        <p:txBody>
          <a:bodyPr/>
          <a:lstStyle/>
          <a:p>
            <a:fld id="{4509A250-FF31-4206-8172-F9D3106AACB1}" type="datetimeFigureOut">
              <a:rPr lang="en-US" dirty="0"/>
              <a:t>9/20/2018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9796027F-7875-4030-9381-8BD8C4F21935}" type="datetimeFigureOut">
              <a:rPr lang="en-US" dirty="0"/>
              <a:t>9/20/2018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9796027F-7875-4030-9381-8BD8C4F21935}" type="datetimeFigureOut">
              <a:rPr lang="en-US" dirty="0"/>
              <a:t>9/20/2018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9796027F-7875-4030-9381-8BD8C4F21935}" type="datetimeFigureOut">
              <a:rPr lang="en-US" dirty="0"/>
              <a:t>9/20/2018</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7" name="Date Placeholder 2"/>
          <p:cNvSpPr>
            <a:spLocks noGrp="1"/>
          </p:cNvSpPr>
          <p:nvPr>
            <p:ph type="dt" sz="half" idx="10"/>
          </p:nvPr>
        </p:nvSpPr>
        <p:spPr/>
        <p:txBody>
          <a:bodyPr/>
          <a:lstStyle/>
          <a:p>
            <a:fld id="{4509A250-FF31-4206-8172-F9D3106AACB1}" type="datetimeFigureOut">
              <a:rPr lang="en-US" dirty="0"/>
              <a:t>9/20/2018</a:t>
            </a:fld>
            <a:endParaRPr lang="en-US" dirty="0"/>
          </a:p>
        </p:txBody>
      </p:sp>
      <p:sp>
        <p:nvSpPr>
          <p:cNvPr id="5" name="Footer Placeholder 3"/>
          <p:cNvSpPr>
            <a:spLocks noGrp="1"/>
          </p:cNvSpPr>
          <p:nvPr>
            <p:ph type="ftr" sz="quarter" idx="11"/>
          </p:nvPr>
        </p:nvSpPr>
        <p:spPr/>
        <p:txBody>
          <a:bodyPr/>
          <a:lstStyle/>
          <a:p>
            <a:endParaRPr lang="en-US" dirty="0"/>
          </a:p>
        </p:txBody>
      </p:sp>
      <p:sp>
        <p:nvSpPr>
          <p:cNvPr id="6" name="Slide Number Placeholder 4"/>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4509A250-FF31-4206-8172-F9D3106AACB1}" type="datetimeFigureOut">
              <a:rPr lang="en-US" dirty="0"/>
              <a:t>9/20/2018</a:t>
            </a:fld>
            <a:endParaRPr lang="en-US" dirty="0"/>
          </a:p>
        </p:txBody>
      </p:sp>
      <p:sp>
        <p:nvSpPr>
          <p:cNvPr id="5" name="Footer Placeholder 2"/>
          <p:cNvSpPr>
            <a:spLocks noGrp="1"/>
          </p:cNvSpPr>
          <p:nvPr>
            <p:ph type="ftr" sz="quarter" idx="11"/>
          </p:nvPr>
        </p:nvSpPr>
        <p:spPr/>
        <p:txBody>
          <a:bodyPr/>
          <a:lstStyle/>
          <a:p>
            <a:endParaRPr lang="en-US" dirty="0"/>
          </a:p>
        </p:txBody>
      </p:sp>
      <p:sp>
        <p:nvSpPr>
          <p:cNvPr id="6" name="Slide Number Placeholder 3"/>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7" name="Date Placeholder 4"/>
          <p:cNvSpPr>
            <a:spLocks noGrp="1"/>
          </p:cNvSpPr>
          <p:nvPr>
            <p:ph type="dt" sz="half" idx="10"/>
          </p:nvPr>
        </p:nvSpPr>
        <p:spPr/>
        <p:txBody>
          <a:bodyPr/>
          <a:lstStyle/>
          <a:p>
            <a:fld id="{4509A250-FF31-4206-8172-F9D3106AACB1}" type="datetimeFigureOut">
              <a:rPr lang="en-US" dirty="0"/>
              <a:t>9/20/2018</a:t>
            </a:fld>
            <a:endParaRPr lang="en-US" dirty="0"/>
          </a:p>
        </p:txBody>
      </p:sp>
      <p:sp>
        <p:nvSpPr>
          <p:cNvPr id="5" name="Footer Placeholder 5"/>
          <p:cNvSpPr>
            <a:spLocks noGrp="1"/>
          </p:cNvSpPr>
          <p:nvPr>
            <p:ph type="ftr" sz="quarter" idx="11"/>
          </p:nvPr>
        </p:nvSpPr>
        <p:spPr/>
        <p:txBody>
          <a:bodyPr/>
          <a:lstStyle/>
          <a:p>
            <a:endParaRPr lang="en-US" dirty="0"/>
          </a:p>
        </p:txBody>
      </p:sp>
      <p:sp>
        <p:nvSpPr>
          <p:cNvPr id="6"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4509A250-FF31-4206-8172-F9D3106AACB1}" type="datetimeFigureOut">
              <a:rPr lang="en-US" dirty="0"/>
              <a:t>9/20/2018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n-US" smtClean="0"/>
              <a:t>Click to edit Master title style</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4AAD347D-5ACD-4C99-B74B-A9C85AD731AF}" type="datetimeFigureOut">
              <a:rPr lang="en-US" dirty="0"/>
              <a:t>9/20/2018</a:t>
            </a:fld>
            <a:endParaRPr lang="en-US" dirty="0"/>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US" dirty="0"/>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D57F1E4F-1CFF-5643-939E-02111984F565}" type="slidenum">
              <a:rPr lang="en-US" dirty="0"/>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68" r:id="rId9"/>
    <p:sldLayoutId id="2147483667" r:id="rId10"/>
    <p:sldLayoutId id="2147483661" r:id="rId11"/>
    <p:sldLayoutId id="2147483664" r:id="rId12"/>
    <p:sldLayoutId id="2147483662" r:id="rId13"/>
    <p:sldLayoutId id="2147483669" r:id="rId14"/>
    <p:sldLayoutId id="2147483670" r:id="rId15"/>
    <p:sldLayoutId id="2147483658" r:id="rId16"/>
    <p:sldLayoutId id="2147483659" r:id="rId17"/>
  </p:sldLayoutIdLst>
  <p:hf sldNum="0" hdr="0" ftr="0" dt="0"/>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What I learned at IVECCS</a:t>
            </a:r>
            <a:endParaRPr lang="en-US" dirty="0"/>
          </a:p>
        </p:txBody>
      </p:sp>
      <p:sp>
        <p:nvSpPr>
          <p:cNvPr id="3" name="Subtitle 2"/>
          <p:cNvSpPr>
            <a:spLocks noGrp="1"/>
          </p:cNvSpPr>
          <p:nvPr>
            <p:ph type="subTitle" idx="1"/>
          </p:nvPr>
        </p:nvSpPr>
        <p:spPr/>
        <p:txBody>
          <a:bodyPr/>
          <a:lstStyle/>
          <a:p>
            <a:r>
              <a:rPr lang="en-US" dirty="0" smtClean="0"/>
              <a:t>9-14-18 to 9-18-18</a:t>
            </a:r>
            <a:endParaRPr lang="en-US" dirty="0"/>
          </a:p>
        </p:txBody>
      </p:sp>
    </p:spTree>
    <p:extLst>
      <p:ext uri="{BB962C8B-B14F-4D97-AF65-F5344CB8AC3E}">
        <p14:creationId xmlns:p14="http://schemas.microsoft.com/office/powerpoint/2010/main" val="344680912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Mechanisms of TIC</a:t>
            </a:r>
            <a:endParaRPr lang="en-US" dirty="0"/>
          </a:p>
        </p:txBody>
      </p:sp>
      <p:sp>
        <p:nvSpPr>
          <p:cNvPr id="3" name="Content Placeholder 2"/>
          <p:cNvSpPr>
            <a:spLocks noGrp="1"/>
          </p:cNvSpPr>
          <p:nvPr>
            <p:ph idx="1"/>
          </p:nvPr>
        </p:nvSpPr>
        <p:spPr/>
        <p:txBody>
          <a:bodyPr>
            <a:normAutofit fontScale="92500"/>
          </a:bodyPr>
          <a:lstStyle/>
          <a:p>
            <a:r>
              <a:rPr lang="en-US" dirty="0"/>
              <a:t>Endogenous </a:t>
            </a:r>
            <a:r>
              <a:rPr lang="en-US" dirty="0" smtClean="0"/>
              <a:t>anticoagulation</a:t>
            </a:r>
          </a:p>
          <a:p>
            <a:pPr lvl="1"/>
            <a:r>
              <a:rPr lang="en-US" dirty="0"/>
              <a:t>Coagulopathy on admission to the </a:t>
            </a:r>
            <a:r>
              <a:rPr lang="en-US" dirty="0" smtClean="0"/>
              <a:t>ED occurs </a:t>
            </a:r>
            <a:r>
              <a:rPr lang="en-US" dirty="0"/>
              <a:t>in approximately 25%  of human trauma patients </a:t>
            </a:r>
          </a:p>
          <a:p>
            <a:pPr lvl="2"/>
            <a:r>
              <a:rPr lang="en-US" dirty="0" smtClean="0"/>
              <a:t>independent </a:t>
            </a:r>
            <a:r>
              <a:rPr lang="en-US" dirty="0"/>
              <a:t>of fluid administration and </a:t>
            </a:r>
            <a:r>
              <a:rPr lang="en-US" dirty="0" smtClean="0"/>
              <a:t>consumption</a:t>
            </a:r>
          </a:p>
          <a:p>
            <a:pPr lvl="1"/>
            <a:r>
              <a:rPr lang="en-US" dirty="0"/>
              <a:t> Activation of the protein C (APC) pathway </a:t>
            </a:r>
            <a:endParaRPr lang="en-US" dirty="0" smtClean="0"/>
          </a:p>
          <a:p>
            <a:pPr lvl="2"/>
            <a:r>
              <a:rPr lang="en-US" dirty="0" smtClean="0"/>
              <a:t>major </a:t>
            </a:r>
            <a:r>
              <a:rPr lang="en-US" dirty="0"/>
              <a:t>driver of endogenous coagulopathy in </a:t>
            </a:r>
            <a:r>
              <a:rPr lang="en-US" dirty="0" smtClean="0"/>
              <a:t>trauma</a:t>
            </a:r>
          </a:p>
          <a:p>
            <a:pPr lvl="2"/>
            <a:r>
              <a:rPr lang="en-US" dirty="0" smtClean="0"/>
              <a:t>Activates </a:t>
            </a:r>
            <a:r>
              <a:rPr lang="en-US" dirty="0"/>
              <a:t>in the presence of thrombin-</a:t>
            </a:r>
            <a:r>
              <a:rPr lang="en-US" dirty="0" err="1"/>
              <a:t>thrombomodulin</a:t>
            </a:r>
            <a:r>
              <a:rPr lang="en-US" dirty="0"/>
              <a:t> complex and Protein S. </a:t>
            </a:r>
            <a:endParaRPr lang="en-US" dirty="0" smtClean="0"/>
          </a:p>
          <a:p>
            <a:pPr lvl="2"/>
            <a:r>
              <a:rPr lang="en-US" dirty="0" smtClean="0"/>
              <a:t>Exerts </a:t>
            </a:r>
            <a:r>
              <a:rPr lang="en-US" dirty="0"/>
              <a:t>an anticoagulant effect through inactivation of factors </a:t>
            </a:r>
            <a:r>
              <a:rPr lang="en-US" dirty="0" err="1"/>
              <a:t>Va</a:t>
            </a:r>
            <a:r>
              <a:rPr lang="en-US" dirty="0"/>
              <a:t> and </a:t>
            </a:r>
            <a:r>
              <a:rPr lang="en-US" dirty="0" err="1"/>
              <a:t>VIIIa</a:t>
            </a:r>
            <a:r>
              <a:rPr lang="en-US" dirty="0"/>
              <a:t> and </a:t>
            </a:r>
            <a:r>
              <a:rPr lang="en-US" dirty="0" err="1"/>
              <a:t>profibrinolytic</a:t>
            </a:r>
            <a:r>
              <a:rPr lang="en-US" dirty="0"/>
              <a:t> effect via inactivation of plasminogen activator inhibitor 1 (PAI-1). </a:t>
            </a:r>
            <a:endParaRPr lang="en-US" dirty="0" smtClean="0"/>
          </a:p>
          <a:p>
            <a:pPr lvl="1"/>
            <a:r>
              <a:rPr lang="en-US" dirty="0" smtClean="0"/>
              <a:t>Elevated </a:t>
            </a:r>
            <a:r>
              <a:rPr lang="en-US" dirty="0" err="1" smtClean="0"/>
              <a:t>thrombomodulin</a:t>
            </a:r>
            <a:r>
              <a:rPr lang="en-US" dirty="0" smtClean="0"/>
              <a:t> </a:t>
            </a:r>
            <a:r>
              <a:rPr lang="en-US" dirty="0"/>
              <a:t>activity and decreased plasma protein C concentration (indicating conversion to APC</a:t>
            </a:r>
            <a:r>
              <a:rPr lang="en-US" dirty="0" smtClean="0"/>
              <a:t>).</a:t>
            </a:r>
          </a:p>
          <a:p>
            <a:pPr lvl="2"/>
            <a:r>
              <a:rPr lang="en-US" dirty="0" smtClean="0"/>
              <a:t> </a:t>
            </a:r>
            <a:r>
              <a:rPr lang="en-US" dirty="0"/>
              <a:t>Systemic </a:t>
            </a:r>
            <a:r>
              <a:rPr lang="en-US" dirty="0" err="1"/>
              <a:t>hypoperfusion</a:t>
            </a:r>
            <a:r>
              <a:rPr lang="en-US" dirty="0"/>
              <a:t> appears to be important for this derangement to occur </a:t>
            </a:r>
          </a:p>
        </p:txBody>
      </p:sp>
    </p:spTree>
    <p:extLst>
      <p:ext uri="{BB962C8B-B14F-4D97-AF65-F5344CB8AC3E}">
        <p14:creationId xmlns:p14="http://schemas.microsoft.com/office/powerpoint/2010/main" val="176158933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Mechanism of TIC</a:t>
            </a:r>
            <a:endParaRPr lang="en-US" dirty="0"/>
          </a:p>
        </p:txBody>
      </p:sp>
      <p:sp>
        <p:nvSpPr>
          <p:cNvPr id="3" name="Content Placeholder 2"/>
          <p:cNvSpPr>
            <a:spLocks noGrp="1"/>
          </p:cNvSpPr>
          <p:nvPr>
            <p:ph idx="1"/>
          </p:nvPr>
        </p:nvSpPr>
        <p:spPr/>
        <p:txBody>
          <a:bodyPr>
            <a:normAutofit fontScale="92500" lnSpcReduction="10000"/>
          </a:bodyPr>
          <a:lstStyle/>
          <a:p>
            <a:r>
              <a:rPr lang="en-US" dirty="0" smtClean="0"/>
              <a:t>Counterargument</a:t>
            </a:r>
          </a:p>
          <a:p>
            <a:pPr lvl="1"/>
            <a:r>
              <a:rPr lang="en-US" dirty="0" smtClean="0"/>
              <a:t>Concentrations </a:t>
            </a:r>
            <a:r>
              <a:rPr lang="en-US" dirty="0"/>
              <a:t>of APC achieved following trauma are neither able to deplete factor </a:t>
            </a:r>
            <a:r>
              <a:rPr lang="en-US" dirty="0" err="1"/>
              <a:t>Va</a:t>
            </a:r>
            <a:r>
              <a:rPr lang="en-US" dirty="0"/>
              <a:t> nor induce fibrinolysis in </a:t>
            </a:r>
            <a:r>
              <a:rPr lang="en-US" dirty="0" smtClean="0"/>
              <a:t>vitro. </a:t>
            </a:r>
          </a:p>
          <a:p>
            <a:pPr lvl="1"/>
            <a:r>
              <a:rPr lang="en-US" dirty="0" smtClean="0"/>
              <a:t>Another </a:t>
            </a:r>
            <a:r>
              <a:rPr lang="en-US" dirty="0"/>
              <a:t>study </a:t>
            </a:r>
            <a:endParaRPr lang="en-US" dirty="0" smtClean="0"/>
          </a:p>
          <a:p>
            <a:pPr lvl="2"/>
            <a:r>
              <a:rPr lang="en-US" dirty="0" smtClean="0"/>
              <a:t>Overwhelming </a:t>
            </a:r>
            <a:r>
              <a:rPr lang="en-US" dirty="0" err="1"/>
              <a:t>tPA</a:t>
            </a:r>
            <a:r>
              <a:rPr lang="en-US" dirty="0"/>
              <a:t> release is the cause of </a:t>
            </a:r>
            <a:r>
              <a:rPr lang="en-US" dirty="0" err="1"/>
              <a:t>hyperfibrinolysis</a:t>
            </a:r>
            <a:r>
              <a:rPr lang="en-US" dirty="0"/>
              <a:t> in trauma rather than PAI-1 </a:t>
            </a:r>
            <a:r>
              <a:rPr lang="en-US" dirty="0" smtClean="0"/>
              <a:t>degradation</a:t>
            </a:r>
          </a:p>
          <a:p>
            <a:pPr lvl="1"/>
            <a:r>
              <a:rPr lang="en-US" dirty="0" err="1" smtClean="0"/>
              <a:t>Coagulopathic</a:t>
            </a:r>
            <a:r>
              <a:rPr lang="en-US" dirty="0" smtClean="0"/>
              <a:t> </a:t>
            </a:r>
            <a:r>
              <a:rPr lang="en-US" dirty="0"/>
              <a:t>bleeding in trauma is not a new phenomenon, but is rather caused by DIC with a </a:t>
            </a:r>
            <a:r>
              <a:rPr lang="en-US" dirty="0" err="1"/>
              <a:t>hyperfibrinolytic</a:t>
            </a:r>
            <a:r>
              <a:rPr lang="en-US" dirty="0"/>
              <a:t> </a:t>
            </a:r>
            <a:r>
              <a:rPr lang="en-US" dirty="0" smtClean="0"/>
              <a:t>phenotype. </a:t>
            </a:r>
          </a:p>
          <a:p>
            <a:pPr lvl="2"/>
            <a:r>
              <a:rPr lang="en-US" dirty="0" err="1"/>
              <a:t>M</a:t>
            </a:r>
            <a:r>
              <a:rPr lang="en-US" dirty="0" err="1" smtClean="0"/>
              <a:t>icrovascular</a:t>
            </a:r>
            <a:r>
              <a:rPr lang="en-US" dirty="0" smtClean="0"/>
              <a:t> </a:t>
            </a:r>
            <a:r>
              <a:rPr lang="en-US" dirty="0"/>
              <a:t>thrombosis does not appear to occur in trauma hemorrhage and platelets and fibrinogen do not often meet criteria for DIC, many continue to support that the APC pathway of TIC is a clinical entity distinct from DIC. </a:t>
            </a:r>
            <a:endParaRPr lang="en-US" dirty="0" smtClean="0"/>
          </a:p>
          <a:p>
            <a:pPr lvl="2"/>
            <a:r>
              <a:rPr lang="en-US" dirty="0" smtClean="0"/>
              <a:t>One </a:t>
            </a:r>
            <a:r>
              <a:rPr lang="en-US" dirty="0"/>
              <a:t>study revealed that among 80 trauma patients sampled approximately one hour from injury, no patient met the ISTH criteria for DIC while 15% met criteria for APC-mediated acute traumatic </a:t>
            </a:r>
            <a:r>
              <a:rPr lang="en-US" dirty="0" smtClean="0"/>
              <a:t>coagulopathy</a:t>
            </a:r>
            <a:endParaRPr lang="en-US" dirty="0"/>
          </a:p>
        </p:txBody>
      </p:sp>
    </p:spTree>
    <p:extLst>
      <p:ext uri="{BB962C8B-B14F-4D97-AF65-F5344CB8AC3E}">
        <p14:creationId xmlns:p14="http://schemas.microsoft.com/office/powerpoint/2010/main" val="272529667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Mechanism of TIC</a:t>
            </a:r>
            <a:endParaRPr lang="en-US" dirty="0"/>
          </a:p>
        </p:txBody>
      </p:sp>
      <p:sp>
        <p:nvSpPr>
          <p:cNvPr id="3" name="Content Placeholder 2"/>
          <p:cNvSpPr>
            <a:spLocks noGrp="1"/>
          </p:cNvSpPr>
          <p:nvPr>
            <p:ph idx="1"/>
          </p:nvPr>
        </p:nvSpPr>
        <p:spPr/>
        <p:txBody>
          <a:bodyPr/>
          <a:lstStyle/>
          <a:p>
            <a:r>
              <a:rPr lang="en-US" dirty="0"/>
              <a:t>A</a:t>
            </a:r>
            <a:r>
              <a:rPr lang="en-US" dirty="0" smtClean="0"/>
              <a:t>nticoagulation </a:t>
            </a:r>
            <a:r>
              <a:rPr lang="en-US" dirty="0"/>
              <a:t>in TIC is probably a complex interaction of many factors linked to the injury, the individual, and the interaction between the two. </a:t>
            </a:r>
            <a:endParaRPr lang="en-US" dirty="0" smtClean="0"/>
          </a:p>
          <a:p>
            <a:r>
              <a:rPr lang="en-US" dirty="0" smtClean="0"/>
              <a:t>One </a:t>
            </a:r>
            <a:r>
              <a:rPr lang="en-US" dirty="0"/>
              <a:t>single pathway is unlikely to predominate, and the individual may, in fact, transition rapidly through many competing pathways in the coagulation/inflammation milieu. </a:t>
            </a:r>
            <a:endParaRPr lang="en-US" dirty="0" smtClean="0"/>
          </a:p>
          <a:p>
            <a:r>
              <a:rPr lang="en-US" dirty="0"/>
              <a:t>L</a:t>
            </a:r>
            <a:r>
              <a:rPr lang="en-US" dirty="0" smtClean="0"/>
              <a:t>aboratory </a:t>
            </a:r>
            <a:r>
              <a:rPr lang="en-US" dirty="0"/>
              <a:t>testing may capture pathologic processes, physiologic responses to injury must also be considered. </a:t>
            </a:r>
          </a:p>
        </p:txBody>
      </p:sp>
    </p:spTree>
    <p:extLst>
      <p:ext uri="{BB962C8B-B14F-4D97-AF65-F5344CB8AC3E}">
        <p14:creationId xmlns:p14="http://schemas.microsoft.com/office/powerpoint/2010/main" val="425751166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Platelet Dysfunction</a:t>
            </a:r>
            <a:endParaRPr lang="en-US" dirty="0"/>
          </a:p>
        </p:txBody>
      </p:sp>
      <p:sp>
        <p:nvSpPr>
          <p:cNvPr id="3" name="Content Placeholder 2"/>
          <p:cNvSpPr>
            <a:spLocks noGrp="1"/>
          </p:cNvSpPr>
          <p:nvPr>
            <p:ph idx="1"/>
          </p:nvPr>
        </p:nvSpPr>
        <p:spPr/>
        <p:txBody>
          <a:bodyPr>
            <a:normAutofit fontScale="92500" lnSpcReduction="20000"/>
          </a:bodyPr>
          <a:lstStyle/>
          <a:p>
            <a:r>
              <a:rPr lang="en-US" dirty="0" smtClean="0"/>
              <a:t>Many </a:t>
            </a:r>
            <a:r>
              <a:rPr lang="en-US" dirty="0"/>
              <a:t>trauma patients retain platelet counts within the normal range. </a:t>
            </a:r>
            <a:endParaRPr lang="en-US" dirty="0" smtClean="0"/>
          </a:p>
          <a:p>
            <a:pPr lvl="1"/>
            <a:r>
              <a:rPr lang="en-US" dirty="0" smtClean="0"/>
              <a:t>Even </a:t>
            </a:r>
            <a:r>
              <a:rPr lang="en-US" dirty="0"/>
              <a:t>slight decreases are associated with increased risk of death at 24 </a:t>
            </a:r>
            <a:r>
              <a:rPr lang="en-US" dirty="0" smtClean="0"/>
              <a:t>hours</a:t>
            </a:r>
          </a:p>
          <a:p>
            <a:pPr lvl="1"/>
            <a:r>
              <a:rPr lang="en-US" dirty="0" smtClean="0"/>
              <a:t>Platelet </a:t>
            </a:r>
            <a:r>
              <a:rPr lang="en-US" dirty="0"/>
              <a:t>dysfunction occurs early in trauma patients </a:t>
            </a:r>
            <a:r>
              <a:rPr lang="en-US" dirty="0" smtClean="0"/>
              <a:t> </a:t>
            </a:r>
            <a:r>
              <a:rPr lang="en-US" dirty="0"/>
              <a:t>and likely contributes to </a:t>
            </a:r>
            <a:r>
              <a:rPr lang="en-US" dirty="0" err="1"/>
              <a:t>coagulopathic</a:t>
            </a:r>
            <a:r>
              <a:rPr lang="en-US" dirty="0"/>
              <a:t> </a:t>
            </a:r>
            <a:r>
              <a:rPr lang="en-US" dirty="0" smtClean="0"/>
              <a:t>bleeding</a:t>
            </a:r>
          </a:p>
          <a:p>
            <a:pPr lvl="1"/>
            <a:r>
              <a:rPr lang="en-US" dirty="0" smtClean="0"/>
              <a:t>45</a:t>
            </a:r>
            <a:r>
              <a:rPr lang="en-US" dirty="0"/>
              <a:t>% of trauma patients demonstrate platelet </a:t>
            </a:r>
            <a:r>
              <a:rPr lang="en-US" dirty="0" err="1"/>
              <a:t>hypofunction</a:t>
            </a:r>
            <a:r>
              <a:rPr lang="en-US" dirty="0"/>
              <a:t> </a:t>
            </a:r>
            <a:r>
              <a:rPr lang="en-US" dirty="0" smtClean="0"/>
              <a:t>and </a:t>
            </a:r>
            <a:r>
              <a:rPr lang="en-US" dirty="0"/>
              <a:t>experience a 10-fold higher mortality </a:t>
            </a:r>
            <a:r>
              <a:rPr lang="en-US" dirty="0" smtClean="0"/>
              <a:t>. </a:t>
            </a:r>
          </a:p>
          <a:p>
            <a:pPr lvl="2"/>
            <a:r>
              <a:rPr lang="en-US" dirty="0" smtClean="0"/>
              <a:t>Appears </a:t>
            </a:r>
            <a:r>
              <a:rPr lang="en-US" dirty="0"/>
              <a:t>to be mediated through decreased aggregation in response to ADP and </a:t>
            </a:r>
            <a:r>
              <a:rPr lang="en-US" dirty="0" smtClean="0"/>
              <a:t>thrombin. </a:t>
            </a:r>
            <a:r>
              <a:rPr lang="en-US" dirty="0"/>
              <a:t>Base deficit, injury severity, and GCS have been variably associated with reduced platelet count and increased </a:t>
            </a:r>
            <a:r>
              <a:rPr lang="en-US" dirty="0" smtClean="0"/>
              <a:t>dysfunction</a:t>
            </a:r>
          </a:p>
          <a:p>
            <a:pPr lvl="2"/>
            <a:r>
              <a:rPr lang="en-US" dirty="0"/>
              <a:t>P</a:t>
            </a:r>
            <a:r>
              <a:rPr lang="en-US" dirty="0" smtClean="0"/>
              <a:t>latelet exhaustion- </a:t>
            </a:r>
            <a:r>
              <a:rPr lang="en-US" dirty="0"/>
              <a:t>may be involved wherein massive activation of platelets at the point of injury causes refractoriness over the following hours to days</a:t>
            </a:r>
            <a:r>
              <a:rPr lang="en-US" dirty="0" smtClean="0"/>
              <a:t>.</a:t>
            </a:r>
          </a:p>
          <a:p>
            <a:pPr lvl="2"/>
            <a:r>
              <a:rPr lang="en-US" dirty="0" smtClean="0"/>
              <a:t> There </a:t>
            </a:r>
            <a:r>
              <a:rPr lang="en-US" dirty="0"/>
              <a:t>is some experimental evidence that platelets with decreased response to ADP form a shell around fully functional platelets at the core of a hemostatic plug, possibly in order to prevent widespread thrombosis</a:t>
            </a:r>
            <a:r>
              <a:rPr lang="en-US" dirty="0" smtClean="0"/>
              <a:t>.</a:t>
            </a:r>
          </a:p>
          <a:p>
            <a:pPr lvl="2"/>
            <a:r>
              <a:rPr lang="en-US" dirty="0"/>
              <a:t>T</a:t>
            </a:r>
            <a:r>
              <a:rPr lang="en-US" dirty="0" smtClean="0"/>
              <a:t>esting </a:t>
            </a:r>
            <a:r>
              <a:rPr lang="en-US" dirty="0"/>
              <a:t>platelets following trauma may also select for </a:t>
            </a:r>
            <a:r>
              <a:rPr lang="en-US" dirty="0" err="1"/>
              <a:t>hypofunctional</a:t>
            </a:r>
            <a:r>
              <a:rPr lang="en-US" dirty="0"/>
              <a:t> platelets, given that capable platelets are actively participating in clot formation. </a:t>
            </a:r>
          </a:p>
        </p:txBody>
      </p:sp>
    </p:spTree>
    <p:extLst>
      <p:ext uri="{BB962C8B-B14F-4D97-AF65-F5344CB8AC3E}">
        <p14:creationId xmlns:p14="http://schemas.microsoft.com/office/powerpoint/2010/main" val="204171637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Endotheliopathy</a:t>
            </a:r>
            <a:endParaRPr lang="en-US" dirty="0"/>
          </a:p>
        </p:txBody>
      </p:sp>
      <p:sp>
        <p:nvSpPr>
          <p:cNvPr id="3" name="Content Placeholder 2"/>
          <p:cNvSpPr>
            <a:spLocks noGrp="1"/>
          </p:cNvSpPr>
          <p:nvPr>
            <p:ph idx="1"/>
          </p:nvPr>
        </p:nvSpPr>
        <p:spPr/>
        <p:txBody>
          <a:bodyPr>
            <a:normAutofit fontScale="85000" lnSpcReduction="10000"/>
          </a:bodyPr>
          <a:lstStyle/>
          <a:p>
            <a:endParaRPr lang="en-US" dirty="0" smtClean="0"/>
          </a:p>
          <a:p>
            <a:r>
              <a:rPr lang="en-US" dirty="0" smtClean="0"/>
              <a:t>The </a:t>
            </a:r>
            <a:r>
              <a:rPr lang="en-US" dirty="0"/>
              <a:t>endothelial </a:t>
            </a:r>
            <a:r>
              <a:rPr lang="en-US" dirty="0" err="1"/>
              <a:t>glycocalyx</a:t>
            </a:r>
            <a:r>
              <a:rPr lang="en-US" dirty="0"/>
              <a:t> (EG) is a negatively-charged, carbohydrate-rich network of proteoglycans and </a:t>
            </a:r>
            <a:r>
              <a:rPr lang="en-US" dirty="0" err="1"/>
              <a:t>glycosaminoglycans</a:t>
            </a:r>
            <a:r>
              <a:rPr lang="en-US" dirty="0"/>
              <a:t> overlying the luminal surface of blood vessels. </a:t>
            </a:r>
            <a:endParaRPr lang="en-US" dirty="0" smtClean="0"/>
          </a:p>
          <a:p>
            <a:r>
              <a:rPr lang="en-US" dirty="0" smtClean="0"/>
              <a:t>The </a:t>
            </a:r>
            <a:r>
              <a:rPr lang="en-US" dirty="0"/>
              <a:t>EG can be degraded by a variety of chemical mediators including VEGF, TNF-a, </a:t>
            </a:r>
            <a:r>
              <a:rPr lang="en-US" dirty="0" err="1"/>
              <a:t>catecholamines</a:t>
            </a:r>
            <a:r>
              <a:rPr lang="en-US" dirty="0"/>
              <a:t>, matrix </a:t>
            </a:r>
            <a:r>
              <a:rPr lang="en-US" dirty="0" err="1"/>
              <a:t>metalloproteinases</a:t>
            </a:r>
            <a:r>
              <a:rPr lang="en-US" dirty="0"/>
              <a:t>, and oxidative damage. </a:t>
            </a:r>
            <a:endParaRPr lang="en-US" dirty="0" smtClean="0"/>
          </a:p>
          <a:p>
            <a:r>
              <a:rPr lang="en-US" dirty="0" smtClean="0"/>
              <a:t>Injury </a:t>
            </a:r>
            <a:r>
              <a:rPr lang="en-US" dirty="0"/>
              <a:t>to this important barrier exposes plasma constituents to a </a:t>
            </a:r>
            <a:r>
              <a:rPr lang="en-US" dirty="0" err="1"/>
              <a:t>prothrombotic</a:t>
            </a:r>
            <a:r>
              <a:rPr lang="en-US" dirty="0"/>
              <a:t>, pro-inflammatory and leaky endothelial surface. </a:t>
            </a:r>
            <a:endParaRPr lang="en-US" dirty="0" smtClean="0"/>
          </a:p>
          <a:p>
            <a:r>
              <a:rPr lang="en-US" dirty="0" smtClean="0"/>
              <a:t>Trauma induced </a:t>
            </a:r>
            <a:r>
              <a:rPr lang="en-US" dirty="0"/>
              <a:t>activation of inflammatory mediators and tissue-derived MMPs can cause degradation of the EG and shedding of chondroitin sulfate and </a:t>
            </a:r>
            <a:r>
              <a:rPr lang="en-US" dirty="0" err="1"/>
              <a:t>heparan</a:t>
            </a:r>
            <a:r>
              <a:rPr lang="en-US" dirty="0"/>
              <a:t> sulfate. </a:t>
            </a:r>
            <a:endParaRPr lang="en-US" dirty="0" smtClean="0"/>
          </a:p>
          <a:p>
            <a:pPr lvl="1"/>
            <a:r>
              <a:rPr lang="en-US" dirty="0"/>
              <a:t>I</a:t>
            </a:r>
            <a:r>
              <a:rPr lang="en-US" dirty="0" smtClean="0"/>
              <a:t>ncreases </a:t>
            </a:r>
            <a:r>
              <a:rPr lang="en-US" dirty="0"/>
              <a:t>efficiency of the endogenous anticoagulants </a:t>
            </a:r>
            <a:r>
              <a:rPr lang="en-US" dirty="0" err="1"/>
              <a:t>thrombomodulin</a:t>
            </a:r>
            <a:r>
              <a:rPr lang="en-US" dirty="0"/>
              <a:t> and </a:t>
            </a:r>
            <a:r>
              <a:rPr lang="en-US" dirty="0" err="1"/>
              <a:t>antithrombin</a:t>
            </a:r>
            <a:r>
              <a:rPr lang="en-US" dirty="0"/>
              <a:t>, </a:t>
            </a:r>
            <a:r>
              <a:rPr lang="en-US" dirty="0" smtClean="0"/>
              <a:t>respectively. </a:t>
            </a:r>
          </a:p>
          <a:p>
            <a:pPr lvl="1"/>
            <a:r>
              <a:rPr lang="en-US" dirty="0" smtClean="0"/>
              <a:t>This </a:t>
            </a:r>
            <a:r>
              <a:rPr lang="en-US" dirty="0"/>
              <a:t>phenomenon has been termed  “</a:t>
            </a:r>
            <a:r>
              <a:rPr lang="en-US" dirty="0" err="1"/>
              <a:t>autoheparinization</a:t>
            </a:r>
            <a:r>
              <a:rPr lang="en-US" dirty="0"/>
              <a:t>” and likely contributes to TIC</a:t>
            </a:r>
          </a:p>
        </p:txBody>
      </p:sp>
    </p:spTree>
    <p:extLst>
      <p:ext uri="{BB962C8B-B14F-4D97-AF65-F5344CB8AC3E}">
        <p14:creationId xmlns:p14="http://schemas.microsoft.com/office/powerpoint/2010/main" val="424035871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Endotheliopathy</a:t>
            </a:r>
            <a:endParaRPr lang="en-US" dirty="0"/>
          </a:p>
        </p:txBody>
      </p:sp>
      <p:sp>
        <p:nvSpPr>
          <p:cNvPr id="3" name="Content Placeholder 2"/>
          <p:cNvSpPr>
            <a:spLocks noGrp="1"/>
          </p:cNvSpPr>
          <p:nvPr>
            <p:ph idx="1"/>
          </p:nvPr>
        </p:nvSpPr>
        <p:spPr/>
        <p:txBody>
          <a:bodyPr/>
          <a:lstStyle/>
          <a:p>
            <a:r>
              <a:rPr lang="en-US" dirty="0"/>
              <a:t>R</a:t>
            </a:r>
            <a:r>
              <a:rPr lang="en-US" dirty="0" smtClean="0"/>
              <a:t>elease </a:t>
            </a:r>
            <a:r>
              <a:rPr lang="en-US" dirty="0"/>
              <a:t>of endothelial secretory granules, </a:t>
            </a:r>
            <a:r>
              <a:rPr lang="en-US" dirty="0" err="1"/>
              <a:t>Weibel</a:t>
            </a:r>
            <a:r>
              <a:rPr lang="en-US" dirty="0"/>
              <a:t>-Palade bodies (WPB). These granules contain many compounds responsible for inflammation, coagulation, and </a:t>
            </a:r>
            <a:r>
              <a:rPr lang="en-US" dirty="0" smtClean="0"/>
              <a:t>angiogenesis. </a:t>
            </a:r>
          </a:p>
          <a:p>
            <a:pPr lvl="1"/>
            <a:r>
              <a:rPr lang="en-US" dirty="0" smtClean="0"/>
              <a:t>At </a:t>
            </a:r>
            <a:r>
              <a:rPr lang="en-US" dirty="0"/>
              <a:t>least two of these compounds are thought to contribute to TIC: </a:t>
            </a:r>
            <a:endParaRPr lang="en-US" dirty="0" smtClean="0"/>
          </a:p>
          <a:p>
            <a:pPr lvl="2"/>
            <a:r>
              <a:rPr lang="en-US" dirty="0" err="1" smtClean="0"/>
              <a:t>tPA</a:t>
            </a:r>
            <a:r>
              <a:rPr lang="en-US" dirty="0" smtClean="0"/>
              <a:t> </a:t>
            </a:r>
            <a:r>
              <a:rPr lang="en-US" dirty="0"/>
              <a:t>(which accelerates fibrinolysis</a:t>
            </a:r>
            <a:r>
              <a:rPr lang="en-US" dirty="0" smtClean="0"/>
              <a:t>)</a:t>
            </a:r>
          </a:p>
          <a:p>
            <a:pPr lvl="2"/>
            <a:r>
              <a:rPr lang="en-US" dirty="0" smtClean="0"/>
              <a:t>angiopoeitin-2 </a:t>
            </a:r>
            <a:r>
              <a:rPr lang="en-US" dirty="0"/>
              <a:t>(which further destabilizes the EG</a:t>
            </a:r>
            <a:r>
              <a:rPr lang="en-US" dirty="0" smtClean="0"/>
              <a:t>)</a:t>
            </a:r>
          </a:p>
          <a:p>
            <a:r>
              <a:rPr lang="en-US" dirty="0" smtClean="0"/>
              <a:t>Elevations </a:t>
            </a:r>
            <a:r>
              <a:rPr lang="en-US" dirty="0"/>
              <a:t>in </a:t>
            </a:r>
            <a:r>
              <a:rPr lang="en-US" dirty="0" err="1"/>
              <a:t>tPA</a:t>
            </a:r>
            <a:r>
              <a:rPr lang="en-US" dirty="0"/>
              <a:t> and Ang-2 have been associated with coagulopathy, higher transfusion requirements, and non-survival in human trauma </a:t>
            </a:r>
            <a:r>
              <a:rPr lang="en-US" dirty="0" smtClean="0"/>
              <a:t>patients.</a:t>
            </a:r>
            <a:endParaRPr lang="en-US" dirty="0"/>
          </a:p>
        </p:txBody>
      </p:sp>
    </p:spTree>
    <p:extLst>
      <p:ext uri="{BB962C8B-B14F-4D97-AF65-F5344CB8AC3E}">
        <p14:creationId xmlns:p14="http://schemas.microsoft.com/office/powerpoint/2010/main" val="53258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Endotheliopathy</a:t>
            </a:r>
            <a:endParaRPr lang="en-US" dirty="0"/>
          </a:p>
        </p:txBody>
      </p:sp>
      <p:sp>
        <p:nvSpPr>
          <p:cNvPr id="3" name="Content Placeholder 2"/>
          <p:cNvSpPr>
            <a:spLocks noGrp="1"/>
          </p:cNvSpPr>
          <p:nvPr>
            <p:ph idx="1"/>
          </p:nvPr>
        </p:nvSpPr>
        <p:spPr/>
        <p:txBody>
          <a:bodyPr>
            <a:normAutofit/>
          </a:bodyPr>
          <a:lstStyle/>
          <a:p>
            <a:r>
              <a:rPr lang="en-US" dirty="0" err="1"/>
              <a:t>Sympathoadrenal</a:t>
            </a:r>
            <a:r>
              <a:rPr lang="en-US" dirty="0"/>
              <a:t> activation appears to play a role in endothelial injury during trauma both in animal and human studies. </a:t>
            </a:r>
            <a:endParaRPr lang="en-US" dirty="0" smtClean="0"/>
          </a:p>
          <a:p>
            <a:pPr lvl="1"/>
            <a:r>
              <a:rPr lang="en-US" dirty="0" smtClean="0"/>
              <a:t>Elevations </a:t>
            </a:r>
            <a:r>
              <a:rPr lang="en-US" dirty="0"/>
              <a:t>in </a:t>
            </a:r>
            <a:r>
              <a:rPr lang="en-US" dirty="0" err="1" smtClean="0"/>
              <a:t>catecholamines</a:t>
            </a:r>
            <a:r>
              <a:rPr lang="en-US" dirty="0" smtClean="0"/>
              <a:t> </a:t>
            </a:r>
            <a:r>
              <a:rPr lang="en-US" dirty="0"/>
              <a:t>are independently associated with </a:t>
            </a:r>
            <a:r>
              <a:rPr lang="en-US" dirty="0" err="1"/>
              <a:t>hypocoagulability</a:t>
            </a:r>
            <a:r>
              <a:rPr lang="en-US" dirty="0"/>
              <a:t> and </a:t>
            </a:r>
            <a:r>
              <a:rPr lang="en-US" dirty="0" err="1"/>
              <a:t>hyperfibrinolysis</a:t>
            </a:r>
            <a:r>
              <a:rPr lang="en-US" dirty="0"/>
              <a:t> </a:t>
            </a:r>
            <a:endParaRPr lang="en-US" dirty="0" smtClean="0"/>
          </a:p>
          <a:p>
            <a:r>
              <a:rPr lang="en-US" dirty="0" smtClean="0"/>
              <a:t>The </a:t>
            </a:r>
            <a:r>
              <a:rPr lang="en-US" dirty="0"/>
              <a:t>extent of endothelial injury can be quantified by measuring EG components such as syndecan-1, a core protein within the EG and vascular endothelial cadherin (VE-cadherin), a primary endothelial adhesion molecule. </a:t>
            </a:r>
            <a:endParaRPr lang="en-US" dirty="0" smtClean="0"/>
          </a:p>
          <a:p>
            <a:r>
              <a:rPr lang="en-US" dirty="0" smtClean="0"/>
              <a:t>In </a:t>
            </a:r>
            <a:r>
              <a:rPr lang="en-US" dirty="0"/>
              <a:t>human trauma patients, increased circulating syndecan-1 and VE-cadherin at admission is independently associated with </a:t>
            </a:r>
            <a:r>
              <a:rPr lang="en-US" dirty="0" err="1"/>
              <a:t>hypocoagulability</a:t>
            </a:r>
            <a:r>
              <a:rPr lang="en-US" dirty="0"/>
              <a:t> (measured by TEG), increased transfusion requirements, and </a:t>
            </a:r>
            <a:r>
              <a:rPr lang="en-US" dirty="0" smtClean="0"/>
              <a:t>mortality. </a:t>
            </a:r>
            <a:endParaRPr lang="en-US" dirty="0"/>
          </a:p>
        </p:txBody>
      </p:sp>
    </p:spTree>
    <p:extLst>
      <p:ext uri="{BB962C8B-B14F-4D97-AF65-F5344CB8AC3E}">
        <p14:creationId xmlns:p14="http://schemas.microsoft.com/office/powerpoint/2010/main" val="407102520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Fibrinogen depletion and </a:t>
            </a:r>
            <a:r>
              <a:rPr lang="en-US" dirty="0" err="1" smtClean="0"/>
              <a:t>hyperfibrinolysis</a:t>
            </a:r>
            <a:endParaRPr lang="en-US" dirty="0"/>
          </a:p>
        </p:txBody>
      </p:sp>
      <p:sp>
        <p:nvSpPr>
          <p:cNvPr id="3" name="Content Placeholder 2"/>
          <p:cNvSpPr>
            <a:spLocks noGrp="1"/>
          </p:cNvSpPr>
          <p:nvPr>
            <p:ph idx="1"/>
          </p:nvPr>
        </p:nvSpPr>
        <p:spPr/>
        <p:txBody>
          <a:bodyPr>
            <a:normAutofit fontScale="62500" lnSpcReduction="20000"/>
          </a:bodyPr>
          <a:lstStyle/>
          <a:p>
            <a:r>
              <a:rPr lang="en-US" dirty="0"/>
              <a:t>Fibrinogen depletion and </a:t>
            </a:r>
            <a:r>
              <a:rPr lang="en-US" dirty="0" err="1"/>
              <a:t>hyperfibrinolysis</a:t>
            </a:r>
            <a:r>
              <a:rPr lang="en-US" dirty="0"/>
              <a:t>: Early fibrinogen depletion is a key characteristic of </a:t>
            </a:r>
            <a:r>
              <a:rPr lang="en-US" dirty="0" smtClean="0"/>
              <a:t>TIC</a:t>
            </a:r>
          </a:p>
          <a:p>
            <a:pPr lvl="1"/>
            <a:r>
              <a:rPr lang="en-US" dirty="0" smtClean="0"/>
              <a:t>Associated </a:t>
            </a:r>
            <a:r>
              <a:rPr lang="en-US" dirty="0"/>
              <a:t>with high mortality and transfusion </a:t>
            </a:r>
            <a:r>
              <a:rPr lang="en-US" dirty="0" smtClean="0"/>
              <a:t>requirements</a:t>
            </a:r>
          </a:p>
          <a:p>
            <a:r>
              <a:rPr lang="en-US" dirty="0" smtClean="0"/>
              <a:t>Primary </a:t>
            </a:r>
            <a:r>
              <a:rPr lang="en-US" dirty="0"/>
              <a:t>mechanisms contributing to </a:t>
            </a:r>
            <a:r>
              <a:rPr lang="en-US" dirty="0" err="1" smtClean="0"/>
              <a:t>hypofibrinogenemia</a:t>
            </a:r>
            <a:endParaRPr lang="en-US" dirty="0" smtClean="0"/>
          </a:p>
          <a:p>
            <a:pPr lvl="1"/>
            <a:r>
              <a:rPr lang="en-US" dirty="0"/>
              <a:t>L</a:t>
            </a:r>
            <a:r>
              <a:rPr lang="en-US" dirty="0" smtClean="0"/>
              <a:t>oss </a:t>
            </a:r>
            <a:r>
              <a:rPr lang="en-US" dirty="0"/>
              <a:t>and consumption due to ongoing hemorrhage or DIC, </a:t>
            </a:r>
            <a:endParaRPr lang="en-US" dirty="0" smtClean="0"/>
          </a:p>
          <a:p>
            <a:pPr lvl="1"/>
            <a:r>
              <a:rPr lang="en-US" dirty="0"/>
              <a:t>D</a:t>
            </a:r>
            <a:r>
              <a:rPr lang="en-US" dirty="0" smtClean="0"/>
              <a:t>ilution </a:t>
            </a:r>
            <a:r>
              <a:rPr lang="en-US" dirty="0"/>
              <a:t>with crystalloid fluids and plasma-free transfusion products</a:t>
            </a:r>
            <a:r>
              <a:rPr lang="en-US" dirty="0" smtClean="0"/>
              <a:t>,</a:t>
            </a:r>
          </a:p>
          <a:p>
            <a:pPr lvl="1"/>
            <a:r>
              <a:rPr lang="en-US" dirty="0" smtClean="0"/>
              <a:t> </a:t>
            </a:r>
            <a:r>
              <a:rPr lang="en-US" dirty="0"/>
              <a:t>R</a:t>
            </a:r>
            <a:r>
              <a:rPr lang="en-US" dirty="0" smtClean="0"/>
              <a:t>apid </a:t>
            </a:r>
            <a:r>
              <a:rPr lang="en-US" dirty="0"/>
              <a:t>consumption due to accelerated clot breakdown (</a:t>
            </a:r>
            <a:r>
              <a:rPr lang="en-US" dirty="0" err="1"/>
              <a:t>hyperfibrinolysis</a:t>
            </a:r>
            <a:r>
              <a:rPr lang="en-US" dirty="0" smtClean="0"/>
              <a:t>)</a:t>
            </a:r>
          </a:p>
          <a:p>
            <a:r>
              <a:rPr lang="en-US" dirty="0" smtClean="0"/>
              <a:t>The </a:t>
            </a:r>
            <a:r>
              <a:rPr lang="en-US" dirty="0"/>
              <a:t>definitive cause of </a:t>
            </a:r>
            <a:r>
              <a:rPr lang="en-US" dirty="0" err="1"/>
              <a:t>hyperfibrinolysis</a:t>
            </a:r>
            <a:r>
              <a:rPr lang="en-US" dirty="0"/>
              <a:t> in trauma remains unknown and has been the subject of much debate. Prevailing theories include: </a:t>
            </a:r>
            <a:endParaRPr lang="en-US" dirty="0" smtClean="0"/>
          </a:p>
          <a:p>
            <a:pPr lvl="1"/>
            <a:r>
              <a:rPr lang="en-US" dirty="0"/>
              <a:t>O</a:t>
            </a:r>
            <a:r>
              <a:rPr lang="en-US" dirty="0" smtClean="0"/>
              <a:t>verwhelming </a:t>
            </a:r>
            <a:r>
              <a:rPr lang="en-US" dirty="0" err="1"/>
              <a:t>tPA</a:t>
            </a:r>
            <a:r>
              <a:rPr lang="en-US" dirty="0"/>
              <a:t> release from activated </a:t>
            </a:r>
            <a:r>
              <a:rPr lang="en-US" dirty="0" smtClean="0"/>
              <a:t>endothelium,</a:t>
            </a:r>
          </a:p>
          <a:p>
            <a:pPr lvl="1"/>
            <a:r>
              <a:rPr lang="en-US" dirty="0" smtClean="0"/>
              <a:t>APC-mediated </a:t>
            </a:r>
            <a:r>
              <a:rPr lang="en-US" dirty="0"/>
              <a:t>inhibition of the </a:t>
            </a:r>
            <a:r>
              <a:rPr lang="en-US" dirty="0" smtClean="0"/>
              <a:t>PAI-1, </a:t>
            </a:r>
          </a:p>
          <a:p>
            <a:pPr lvl="1"/>
            <a:r>
              <a:rPr lang="en-US" dirty="0"/>
              <a:t>C</a:t>
            </a:r>
            <a:r>
              <a:rPr lang="en-US" dirty="0" smtClean="0"/>
              <a:t>onsumption </a:t>
            </a:r>
            <a:r>
              <a:rPr lang="en-US" dirty="0"/>
              <a:t>and massive plasmin formation associated with thrombin generation and </a:t>
            </a:r>
            <a:r>
              <a:rPr lang="en-US" dirty="0" smtClean="0"/>
              <a:t>DIC</a:t>
            </a:r>
          </a:p>
          <a:p>
            <a:pPr lvl="1"/>
            <a:r>
              <a:rPr lang="en-US" dirty="0" smtClean="0"/>
              <a:t>Activation </a:t>
            </a:r>
            <a:r>
              <a:rPr lang="en-US" dirty="0"/>
              <a:t>of an alternative pathway of fibrinolysis mediated by </a:t>
            </a:r>
            <a:r>
              <a:rPr lang="en-US" dirty="0" smtClean="0"/>
              <a:t>neutrophil-</a:t>
            </a:r>
            <a:r>
              <a:rPr lang="en-US" dirty="0" err="1" smtClean="0"/>
              <a:t>elastase</a:t>
            </a:r>
            <a:endParaRPr lang="en-US" dirty="0" smtClean="0"/>
          </a:p>
          <a:p>
            <a:r>
              <a:rPr lang="en-US" dirty="0" smtClean="0"/>
              <a:t>While </a:t>
            </a:r>
            <a:r>
              <a:rPr lang="en-US" dirty="0"/>
              <a:t>the condition of </a:t>
            </a:r>
            <a:r>
              <a:rPr lang="en-US" dirty="0" err="1"/>
              <a:t>hyperfibrinolysis</a:t>
            </a:r>
            <a:r>
              <a:rPr lang="en-US" dirty="0"/>
              <a:t> is particularly deadly, a multicenter prospective study of 2,500 human trauma patients showed that it is more common for patients to be resistant to fibrinolysis on presentation (46% vs. 18%). </a:t>
            </a:r>
            <a:endParaRPr lang="en-US" dirty="0" smtClean="0"/>
          </a:p>
          <a:p>
            <a:pPr lvl="1"/>
            <a:r>
              <a:rPr lang="en-US" dirty="0" err="1" smtClean="0"/>
              <a:t>fibrinolytic</a:t>
            </a:r>
            <a:r>
              <a:rPr lang="en-US" dirty="0" smtClean="0"/>
              <a:t> shutdown- associated </a:t>
            </a:r>
            <a:r>
              <a:rPr lang="en-US" dirty="0"/>
              <a:t>with an increased mortality rate (22%) albeit lower than that of </a:t>
            </a:r>
            <a:r>
              <a:rPr lang="en-US" dirty="0" err="1"/>
              <a:t>hyperfibrinolysis</a:t>
            </a:r>
            <a:r>
              <a:rPr lang="en-US" dirty="0"/>
              <a:t> (34%). The leading cause of death due to </a:t>
            </a:r>
            <a:r>
              <a:rPr lang="en-US" dirty="0" err="1"/>
              <a:t>fibrinolytic</a:t>
            </a:r>
            <a:r>
              <a:rPr lang="en-US" dirty="0"/>
              <a:t> shutdown is organ failure. </a:t>
            </a:r>
          </a:p>
        </p:txBody>
      </p:sp>
    </p:spTree>
    <p:extLst>
      <p:ext uri="{BB962C8B-B14F-4D97-AF65-F5344CB8AC3E}">
        <p14:creationId xmlns:p14="http://schemas.microsoft.com/office/powerpoint/2010/main" val="162049688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Diagnosing TIC</a:t>
            </a:r>
            <a:endParaRPr lang="en-US" dirty="0"/>
          </a:p>
        </p:txBody>
      </p:sp>
      <p:sp>
        <p:nvSpPr>
          <p:cNvPr id="3" name="Content Placeholder 2"/>
          <p:cNvSpPr>
            <a:spLocks noGrp="1"/>
          </p:cNvSpPr>
          <p:nvPr>
            <p:ph idx="1"/>
          </p:nvPr>
        </p:nvSpPr>
        <p:spPr/>
        <p:txBody>
          <a:bodyPr>
            <a:normAutofit/>
          </a:bodyPr>
          <a:lstStyle/>
          <a:p>
            <a:r>
              <a:rPr lang="en-US" dirty="0"/>
              <a:t>Multiple observational studies in people demonstrate that TIC occurs most commonly in cases with severe tissue injury and </a:t>
            </a:r>
            <a:r>
              <a:rPr lang="en-US" dirty="0" err="1"/>
              <a:t>hypoperfusion</a:t>
            </a:r>
            <a:r>
              <a:rPr lang="en-US" dirty="0"/>
              <a:t>. A multicenter retrospective study of 3,646 trauma patients found that coagulopathy upon arrival at the emergency room was directly correlated to injury severity and shock </a:t>
            </a:r>
            <a:r>
              <a:rPr lang="en-US" dirty="0" smtClean="0"/>
              <a:t>severity</a:t>
            </a:r>
          </a:p>
          <a:p>
            <a:r>
              <a:rPr lang="en-US" dirty="0" smtClean="0"/>
              <a:t>Animal </a:t>
            </a:r>
            <a:r>
              <a:rPr lang="en-US" dirty="0"/>
              <a:t>models of ATC that control for exogenous factors also mirror these findings and it has been suggested that TIC cannot develop in the absence of either tissue injury and </a:t>
            </a:r>
            <a:r>
              <a:rPr lang="en-US" dirty="0" err="1"/>
              <a:t>hypoperfusion</a:t>
            </a:r>
            <a:r>
              <a:rPr lang="en-US" dirty="0"/>
              <a:t> </a:t>
            </a:r>
            <a:endParaRPr lang="en-US" dirty="0" smtClean="0"/>
          </a:p>
          <a:p>
            <a:r>
              <a:rPr lang="en-US" dirty="0" smtClean="0"/>
              <a:t>High </a:t>
            </a:r>
            <a:r>
              <a:rPr lang="en-US" dirty="0"/>
              <a:t>plasma catecholamine concentrations in trauma patients are also associated with </a:t>
            </a:r>
            <a:r>
              <a:rPr lang="en-US" dirty="0" err="1"/>
              <a:t>hypocoagulability</a:t>
            </a:r>
            <a:r>
              <a:rPr lang="en-US" dirty="0"/>
              <a:t> and </a:t>
            </a:r>
            <a:r>
              <a:rPr lang="en-US" dirty="0" err="1" smtClean="0"/>
              <a:t>hyperfibrinolysis</a:t>
            </a:r>
            <a:endParaRPr lang="en-US" dirty="0" smtClean="0"/>
          </a:p>
        </p:txBody>
      </p:sp>
    </p:spTree>
    <p:extLst>
      <p:ext uri="{BB962C8B-B14F-4D97-AF65-F5344CB8AC3E}">
        <p14:creationId xmlns:p14="http://schemas.microsoft.com/office/powerpoint/2010/main" val="54506336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Diagnosing TIC</a:t>
            </a:r>
            <a:endParaRPr lang="en-US" dirty="0"/>
          </a:p>
        </p:txBody>
      </p:sp>
      <p:sp>
        <p:nvSpPr>
          <p:cNvPr id="3" name="Content Placeholder 2"/>
          <p:cNvSpPr>
            <a:spLocks noGrp="1"/>
          </p:cNvSpPr>
          <p:nvPr>
            <p:ph idx="1"/>
          </p:nvPr>
        </p:nvSpPr>
        <p:spPr/>
        <p:txBody>
          <a:bodyPr>
            <a:normAutofit/>
          </a:bodyPr>
          <a:lstStyle/>
          <a:p>
            <a:r>
              <a:rPr lang="en-US" dirty="0" smtClean="0"/>
              <a:t>Strong </a:t>
            </a:r>
            <a:r>
              <a:rPr lang="en-US" dirty="0"/>
              <a:t>push to use viscoelastic testing not only in establishing TIC diagnosis, but also for guiding treatment. </a:t>
            </a:r>
          </a:p>
          <a:p>
            <a:pPr lvl="1"/>
            <a:r>
              <a:rPr lang="en-US" dirty="0" smtClean="0"/>
              <a:t>The </a:t>
            </a:r>
            <a:r>
              <a:rPr lang="en-US" dirty="0"/>
              <a:t>addition of bedside whole blood platelet </a:t>
            </a:r>
            <a:r>
              <a:rPr lang="en-US" dirty="0" err="1"/>
              <a:t>aggregometry</a:t>
            </a:r>
            <a:r>
              <a:rPr lang="en-US" dirty="0"/>
              <a:t> could help further identify patients with platelet </a:t>
            </a:r>
            <a:r>
              <a:rPr lang="en-US" dirty="0" err="1"/>
              <a:t>hypofunction</a:t>
            </a:r>
            <a:r>
              <a:rPr lang="en-US" dirty="0"/>
              <a:t>.  It is unclear how patients with a “laboratory” coagulopathy without ongoing clinical bleeding should be managed. </a:t>
            </a:r>
            <a:endParaRPr lang="en-US" dirty="0" smtClean="0"/>
          </a:p>
          <a:p>
            <a:r>
              <a:rPr lang="en-US" dirty="0" smtClean="0"/>
              <a:t>Some </a:t>
            </a:r>
            <a:r>
              <a:rPr lang="en-US" dirty="0"/>
              <a:t>patients that meet eligibility criteria for TIC may have established a natural balance that leaves them with a normal phenotype. On the other hand, some patients may appear minimally affected on a laboratory basis but still experience uncontrollable hemorrhage.</a:t>
            </a:r>
          </a:p>
        </p:txBody>
      </p:sp>
    </p:spTree>
    <p:extLst>
      <p:ext uri="{BB962C8B-B14F-4D97-AF65-F5344CB8AC3E}">
        <p14:creationId xmlns:p14="http://schemas.microsoft.com/office/powerpoint/2010/main" val="347784250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5513" y="282633"/>
            <a:ext cx="9585321" cy="1570615"/>
          </a:xfrm>
        </p:spPr>
        <p:txBody>
          <a:bodyPr/>
          <a:lstStyle/>
          <a:p>
            <a:r>
              <a:rPr lang="en-US" sz="2400" dirty="0" smtClean="0"/>
              <a:t>Abstracts- Induced vomiting in conjunction with the ‘</a:t>
            </a:r>
            <a:r>
              <a:rPr lang="en-US" sz="2400" dirty="0" err="1" smtClean="0"/>
              <a:t>Hemilich</a:t>
            </a:r>
            <a:r>
              <a:rPr lang="en-US" sz="2400" dirty="0" smtClean="0"/>
              <a:t> maneuver’ for gastric foreign body extraction in dogs: 100 cases </a:t>
            </a:r>
            <a:endParaRPr lang="en-US" sz="2400" dirty="0"/>
          </a:p>
        </p:txBody>
      </p:sp>
      <p:pic>
        <p:nvPicPr>
          <p:cNvPr id="5" name="Content Placeholder 4"/>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474719" y="1287578"/>
            <a:ext cx="3690851" cy="5530069"/>
          </a:xfrm>
        </p:spPr>
      </p:pic>
    </p:spTree>
    <p:extLst>
      <p:ext uri="{BB962C8B-B14F-4D97-AF65-F5344CB8AC3E}">
        <p14:creationId xmlns:p14="http://schemas.microsoft.com/office/powerpoint/2010/main" val="279640274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Veterinary Studies Related to TIC</a:t>
            </a:r>
            <a:endParaRPr lang="en-US" dirty="0"/>
          </a:p>
        </p:txBody>
      </p:sp>
      <p:sp>
        <p:nvSpPr>
          <p:cNvPr id="3" name="Content Placeholder 2"/>
          <p:cNvSpPr>
            <a:spLocks noGrp="1"/>
          </p:cNvSpPr>
          <p:nvPr>
            <p:ph idx="1"/>
          </p:nvPr>
        </p:nvSpPr>
        <p:spPr/>
        <p:txBody>
          <a:bodyPr/>
          <a:lstStyle/>
          <a:p>
            <a:r>
              <a:rPr lang="en-US" dirty="0"/>
              <a:t>Compared to the mass of human literature, published evidence of TIC in clinical veterinary medicine is sparse. </a:t>
            </a:r>
            <a:endParaRPr lang="en-US" dirty="0" smtClean="0"/>
          </a:p>
          <a:p>
            <a:r>
              <a:rPr lang="en-US" dirty="0" smtClean="0"/>
              <a:t>However</a:t>
            </a:r>
            <a:r>
              <a:rPr lang="en-US" dirty="0"/>
              <a:t>, murine as well as large animal models of TIC have helped advance what is known about the condition in people. </a:t>
            </a:r>
            <a:endParaRPr lang="en-US" dirty="0" smtClean="0"/>
          </a:p>
          <a:p>
            <a:r>
              <a:rPr lang="en-US" dirty="0" smtClean="0"/>
              <a:t>Distinct </a:t>
            </a:r>
            <a:r>
              <a:rPr lang="en-US" dirty="0"/>
              <a:t>differences in coagulation physiology have been observed between animals and humans, both in health and </a:t>
            </a:r>
            <a:r>
              <a:rPr lang="en-US" dirty="0" smtClean="0"/>
              <a:t>disease.</a:t>
            </a:r>
          </a:p>
          <a:p>
            <a:r>
              <a:rPr lang="en-US" dirty="0" smtClean="0"/>
              <a:t>Therefore</a:t>
            </a:r>
            <a:r>
              <a:rPr lang="en-US" dirty="0"/>
              <a:t>, veterinarians must consider this when applying human theory and management in veterinary trauma care</a:t>
            </a:r>
          </a:p>
        </p:txBody>
      </p:sp>
    </p:spTree>
    <p:extLst>
      <p:ext uri="{BB962C8B-B14F-4D97-AF65-F5344CB8AC3E}">
        <p14:creationId xmlns:p14="http://schemas.microsoft.com/office/powerpoint/2010/main" val="112569071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Veterinary Studies Related to TIC</a:t>
            </a:r>
            <a:endParaRPr lang="en-US" dirty="0"/>
          </a:p>
        </p:txBody>
      </p:sp>
      <p:sp>
        <p:nvSpPr>
          <p:cNvPr id="3" name="Content Placeholder 2"/>
          <p:cNvSpPr>
            <a:spLocks noGrp="1"/>
          </p:cNvSpPr>
          <p:nvPr>
            <p:ph idx="1"/>
          </p:nvPr>
        </p:nvSpPr>
        <p:spPr/>
        <p:txBody>
          <a:bodyPr>
            <a:normAutofit fontScale="85000" lnSpcReduction="10000"/>
          </a:bodyPr>
          <a:lstStyle/>
          <a:p>
            <a:r>
              <a:rPr lang="en-US" dirty="0" err="1"/>
              <a:t>Mischke</a:t>
            </a:r>
            <a:r>
              <a:rPr lang="en-US" dirty="0"/>
              <a:t> et al. 2004: Chronologically, the first and second publication evaluated the coagulation status of 31 dogs that had suffered blunt trauma. An attempt to identify </a:t>
            </a:r>
            <a:r>
              <a:rPr lang="en-US" dirty="0" err="1"/>
              <a:t>ACoT</a:t>
            </a:r>
            <a:r>
              <a:rPr lang="en-US" dirty="0"/>
              <a:t>, the investigators captured samples for </a:t>
            </a:r>
            <a:r>
              <a:rPr lang="en-US" dirty="0" err="1"/>
              <a:t>aPTT</a:t>
            </a:r>
            <a:r>
              <a:rPr lang="en-US" dirty="0"/>
              <a:t>, platelet count, individual clotting factors, fibrinogen, FDP concentration and resonance </a:t>
            </a:r>
            <a:r>
              <a:rPr lang="en-US" dirty="0" err="1"/>
              <a:t>thrombography</a:t>
            </a:r>
            <a:r>
              <a:rPr lang="en-US" dirty="0"/>
              <a:t> prior to any intervention (eliminating the possibility of </a:t>
            </a:r>
            <a:r>
              <a:rPr lang="en-US" dirty="0" err="1"/>
              <a:t>dilutional</a:t>
            </a:r>
            <a:r>
              <a:rPr lang="en-US" dirty="0"/>
              <a:t>/iatrogenic coagulopathy) (30). Coagulation abnormalities consisted of elevated FDPs in 87%, reduced FV concentration in 77% (other factors activities not reported in this study), and prolonged </a:t>
            </a:r>
            <a:r>
              <a:rPr lang="en-US" dirty="0" err="1"/>
              <a:t>aPTT</a:t>
            </a:r>
            <a:r>
              <a:rPr lang="en-US" dirty="0"/>
              <a:t> in 67% of traumatized dogs. Individual factor activity was &lt;30% in 5 dogs (16%). Platelet counts and fibrinogen were lower than the reference range in only 10% and 7%  of dogs, respectively.  </a:t>
            </a:r>
            <a:endParaRPr lang="en-US" dirty="0" smtClean="0"/>
          </a:p>
          <a:p>
            <a:r>
              <a:rPr lang="en-US" dirty="0" err="1" smtClean="0"/>
              <a:t>Mischke</a:t>
            </a:r>
            <a:r>
              <a:rPr lang="en-US" dirty="0"/>
              <a:t> et al. 2005: Hemostatic testing for these thirty dogs was later compared to a healthy control group of 102 dogs (31). All coagulation factors, protein C, plasminogen, and platelet count were decreased compared to controls with the most common factor deficiency found in FV and FII - again found in 77% of dogs. PT was prolonged in ⅓ and </a:t>
            </a:r>
            <a:r>
              <a:rPr lang="en-US" dirty="0" err="1"/>
              <a:t>aPTT</a:t>
            </a:r>
            <a:r>
              <a:rPr lang="en-US" dirty="0"/>
              <a:t> in ⅔ of these dogs. The one </a:t>
            </a:r>
            <a:r>
              <a:rPr lang="en-US" dirty="0" err="1"/>
              <a:t>analyte</a:t>
            </a:r>
            <a:r>
              <a:rPr lang="en-US" dirty="0"/>
              <a:t> that was not significantly different than control dogs was alpha2-antiplasmin</a:t>
            </a:r>
          </a:p>
        </p:txBody>
      </p:sp>
    </p:spTree>
    <p:extLst>
      <p:ext uri="{BB962C8B-B14F-4D97-AF65-F5344CB8AC3E}">
        <p14:creationId xmlns:p14="http://schemas.microsoft.com/office/powerpoint/2010/main" val="83657760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Veterinary Studies Related to TIC</a:t>
            </a:r>
          </a:p>
        </p:txBody>
      </p:sp>
      <p:sp>
        <p:nvSpPr>
          <p:cNvPr id="3" name="Content Placeholder 2"/>
          <p:cNvSpPr>
            <a:spLocks noGrp="1"/>
          </p:cNvSpPr>
          <p:nvPr>
            <p:ph idx="1"/>
          </p:nvPr>
        </p:nvSpPr>
        <p:spPr/>
        <p:txBody>
          <a:bodyPr>
            <a:normAutofit fontScale="62500" lnSpcReduction="20000"/>
          </a:bodyPr>
          <a:lstStyle/>
          <a:p>
            <a:r>
              <a:rPr lang="en-US" dirty="0"/>
              <a:t>likely due to concurrent consumption and overwhelming production as an acute phase reactant. Interestingly, 82% of these dogs had increased soluble fibrin, a marker for intravascular coagulation. The overall conclusion of this study was that dogs demonstrate a profound consumptive coagulopathy in the early stages of blunt injury and this was thought to be consistent with evidence of trauma-associated DIC in humans. The  publication listed below is also cited in support of this theory. </a:t>
            </a:r>
            <a:endParaRPr lang="en-US" dirty="0" smtClean="0"/>
          </a:p>
          <a:p>
            <a:r>
              <a:rPr lang="en-US" dirty="0" err="1" smtClean="0"/>
              <a:t>Loupal</a:t>
            </a:r>
            <a:r>
              <a:rPr lang="en-US" dirty="0"/>
              <a:t> 1982:  A publication from 1982 cited that 26% of dogs (n=50) that died from traumatic shock showed evidence of </a:t>
            </a:r>
            <a:r>
              <a:rPr lang="en-US" dirty="0" err="1"/>
              <a:t>microthrombosis</a:t>
            </a:r>
            <a:r>
              <a:rPr lang="en-US" dirty="0"/>
              <a:t> and DIC on post-mortem exam. This was more common in dogs that survived for more than one day (32).   Simpson et al. 2009: A retrospective study of 235 dogs with blunt trauma revealed that in the 23% of injured dogs that had coagulation testing performed, PT was prolonged in 20% and </a:t>
            </a:r>
            <a:r>
              <a:rPr lang="en-US" dirty="0" err="1"/>
              <a:t>aPTT</a:t>
            </a:r>
            <a:r>
              <a:rPr lang="en-US" dirty="0"/>
              <a:t> prolonged in 47% (32). Most were mild or moderate (1.25-2.0x control). These values were not associated with survival. These samples were drawn within 12 hours of hospital admission and could reflect a combination of acute and iatrogenic coagulopathy.   </a:t>
            </a:r>
            <a:endParaRPr lang="en-US" dirty="0" smtClean="0"/>
          </a:p>
          <a:p>
            <a:r>
              <a:rPr lang="en-US" dirty="0" smtClean="0"/>
              <a:t>Abelson</a:t>
            </a:r>
            <a:r>
              <a:rPr lang="en-US" dirty="0"/>
              <a:t> et al. 2013: A prospective observational study (33) evaluated the coagulation status of 30 injured dogs that presented without prior resuscitation and within 4 hours of injury with an animal trauma triage (ATT) score of at least 5 (range 0-18). Despite this enrollment restriction, the majority of dogs had ATT scores of 5 or 6, only 5 dogs had scores &gt;10. Thirty percent of dogs had evidence of hemorrhage. No dogs enrolled in this study showed evidence of </a:t>
            </a:r>
            <a:r>
              <a:rPr lang="en-US" dirty="0" err="1"/>
              <a:t>hypocoagulability</a:t>
            </a:r>
            <a:r>
              <a:rPr lang="en-US" dirty="0"/>
              <a:t> via PT, </a:t>
            </a:r>
            <a:r>
              <a:rPr lang="en-US" dirty="0" err="1"/>
              <a:t>aPTT</a:t>
            </a:r>
            <a:r>
              <a:rPr lang="en-US" dirty="0"/>
              <a:t> or TEG values. Only one dog had decreased protein C activity. Instead, 33% of dogs showed hypercoagulability based on TEG G value and approximately 75% of dogs had at least one TEG value consistent with a </a:t>
            </a:r>
            <a:r>
              <a:rPr lang="en-US" dirty="0" err="1"/>
              <a:t>hypercoagulable</a:t>
            </a:r>
            <a:r>
              <a:rPr lang="en-US" dirty="0"/>
              <a:t> state. There was no association between TEG G value and shock indicators or injury severity. The authors suggest that perhaps the injury severity was too low to develop a trauma-induced </a:t>
            </a:r>
            <a:r>
              <a:rPr lang="en-US" dirty="0" err="1"/>
              <a:t>hypocoagulable</a:t>
            </a:r>
            <a:r>
              <a:rPr lang="en-US" dirty="0"/>
              <a:t> state. </a:t>
            </a:r>
          </a:p>
        </p:txBody>
      </p:sp>
    </p:spTree>
    <p:extLst>
      <p:ext uri="{BB962C8B-B14F-4D97-AF65-F5344CB8AC3E}">
        <p14:creationId xmlns:p14="http://schemas.microsoft.com/office/powerpoint/2010/main" val="255875095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Veterinary Studies related to TIC</a:t>
            </a:r>
            <a:endParaRPr lang="en-US" dirty="0"/>
          </a:p>
        </p:txBody>
      </p:sp>
      <p:sp>
        <p:nvSpPr>
          <p:cNvPr id="3" name="Content Placeholder 2"/>
          <p:cNvSpPr>
            <a:spLocks noGrp="1"/>
          </p:cNvSpPr>
          <p:nvPr>
            <p:ph idx="1"/>
          </p:nvPr>
        </p:nvSpPr>
        <p:spPr/>
        <p:txBody>
          <a:bodyPr>
            <a:normAutofit fontScale="47500" lnSpcReduction="20000"/>
          </a:bodyPr>
          <a:lstStyle/>
          <a:p>
            <a:r>
              <a:rPr lang="en-US" dirty="0" err="1"/>
              <a:t>Holowaychuk</a:t>
            </a:r>
            <a:r>
              <a:rPr lang="en-US" dirty="0"/>
              <a:t> et al. 2014: Another prospective observational study (34) enrolled 40 dogs that were injured within 12 hours of presentation to one of two referral centers. In contrast to the previously described study, dogs were enrolled post-resuscitation as long as colloids, hypertonic saline, and blood products were not used. Seventy percent of dogs enrolled had received fluids prior to sampling. Body cavity hemorrhage was present in 25% of enrolled dogs. Mean ATT score was 5 overall. For the purposes of this study, ATC was diagnosed if the dog had one of the following: PT or </a:t>
            </a:r>
            <a:r>
              <a:rPr lang="en-US" dirty="0" err="1"/>
              <a:t>aPTT</a:t>
            </a:r>
            <a:r>
              <a:rPr lang="en-US" dirty="0"/>
              <a:t> &gt;1.5x upper reference range, platelet count lower than reference range, or TEG MA or alpha angle lower than the reference range. When derangement of only one value was used to diagnose ATC, 38% of dogs were eligible for the diagnosis and this was associated with increased risk of blood transfusion. When two values were used to diagnose ATC,  15% of dogs were diagnosed and this was significantly associated with increased injury severity and shock as well as an signal of increased mortality (50% compared to 18%, P= 0.131). Using multivariate analysis for injury severity, TEG values and platelet count were the best predictors of </a:t>
            </a:r>
            <a:r>
              <a:rPr lang="en-US" dirty="0" err="1"/>
              <a:t>cavitary</a:t>
            </a:r>
            <a:r>
              <a:rPr lang="en-US" dirty="0"/>
              <a:t> hemorrhage and need for transfusion. While </a:t>
            </a:r>
            <a:r>
              <a:rPr lang="en-US" dirty="0" err="1"/>
              <a:t>aPTT</a:t>
            </a:r>
            <a:r>
              <a:rPr lang="en-US" dirty="0"/>
              <a:t> was the best predictor of </a:t>
            </a:r>
            <a:r>
              <a:rPr lang="en-US" dirty="0" err="1"/>
              <a:t>nonsurvival</a:t>
            </a:r>
            <a:r>
              <a:rPr lang="en-US" dirty="0"/>
              <a:t> in </a:t>
            </a:r>
            <a:r>
              <a:rPr lang="en-US" dirty="0" err="1"/>
              <a:t>univariate</a:t>
            </a:r>
            <a:r>
              <a:rPr lang="en-US" dirty="0"/>
              <a:t> analysis, no test predicted </a:t>
            </a:r>
            <a:r>
              <a:rPr lang="en-US" dirty="0" err="1"/>
              <a:t>nonsurvival</a:t>
            </a:r>
            <a:r>
              <a:rPr lang="en-US" dirty="0"/>
              <a:t> in multivariate analysis with injury severity. Markers of </a:t>
            </a:r>
            <a:r>
              <a:rPr lang="en-US" dirty="0" err="1"/>
              <a:t>hyperfibrinolysis</a:t>
            </a:r>
            <a:r>
              <a:rPr lang="en-US" dirty="0"/>
              <a:t> were correlated with increased lactate and decreased pH and, though not statistically significant, mean LY30 values were higher in </a:t>
            </a:r>
            <a:r>
              <a:rPr lang="en-US" dirty="0" err="1"/>
              <a:t>nonsurvivors</a:t>
            </a:r>
            <a:r>
              <a:rPr lang="en-US" dirty="0"/>
              <a:t> (6.3% vs. 0.4%). </a:t>
            </a:r>
            <a:endParaRPr lang="en-US" dirty="0" smtClean="0"/>
          </a:p>
          <a:p>
            <a:r>
              <a:rPr lang="en-US" dirty="0" smtClean="0"/>
              <a:t> </a:t>
            </a:r>
            <a:r>
              <a:rPr lang="en-US" dirty="0"/>
              <a:t>Gottlieb 2017: A prospective study and the first to investigate traumatic coagulopathy in cats was published in 2017. Eighteen dogs and 19 cats that were presented to the referral center within 8 hours of blunt trauma without having received fluid resuscitation or transfusion were included. Median ATT scores were 4 and 3 for dogs and cats respectively. Of the 12 dogs and 9 cats that had AFAST performed, 8.3% and 22% had evidence of body cavity hemorrhage. One dog and one cat were diagnosed with ATC. Four dogs (22%) and one cat (5.3%) were considered </a:t>
            </a:r>
            <a:r>
              <a:rPr lang="en-US" dirty="0" err="1"/>
              <a:t>hypercoagulable</a:t>
            </a:r>
            <a:r>
              <a:rPr lang="en-US" dirty="0"/>
              <a:t> based on TEG MA and G. ATT was positively correlated with PT and </a:t>
            </a:r>
            <a:r>
              <a:rPr lang="en-US" dirty="0" err="1"/>
              <a:t>aPTT</a:t>
            </a:r>
            <a:r>
              <a:rPr lang="en-US" dirty="0"/>
              <a:t> and negatively with MA and fibrinogen, but no injury severity correlation could be made in cats. However, increased lactate and blood glucose in cats was correlated with decreased MA and G, representing a comparatively more </a:t>
            </a:r>
            <a:r>
              <a:rPr lang="en-US" dirty="0" err="1"/>
              <a:t>hypocoagulable</a:t>
            </a:r>
            <a:r>
              <a:rPr lang="en-US" dirty="0"/>
              <a:t> state. Lynch  2016:  A recently published experimental study investigated coagulation changes in dogs during hemorrhagic shock. Five dogs were bled to 20% then 40% of their blood volume and were sustained in a hypotensive state (MAP 40 mmHg) for 60 minutes prior to autologous transfusion of shed blood. At all time points PT was significantly prolonged compared to baseline though never exceeded the upper reference value. Prolongation of </a:t>
            </a:r>
            <a:r>
              <a:rPr lang="en-US" dirty="0" err="1"/>
              <a:t>aPTT</a:t>
            </a:r>
            <a:r>
              <a:rPr lang="en-US" dirty="0"/>
              <a:t> was only statistically significant after sustained hypotension (where it did exceed the upper reference value). TEG variables associated with clot strength (MA and G) decreased significantly over time but remained within the institutional reference interval. Fibrinogen was decreased compared to baseline beginning at the 40% volume time point and persisting beyond transfusion of shed blood.  Platelet count was unchanged throughout the study, but platelet function was decreased in response to </a:t>
            </a:r>
            <a:r>
              <a:rPr lang="en-US" dirty="0" err="1"/>
              <a:t>arachidonic</a:t>
            </a:r>
            <a:r>
              <a:rPr lang="en-US" dirty="0"/>
              <a:t> acid (AA) and adenosine </a:t>
            </a:r>
            <a:r>
              <a:rPr lang="en-US" dirty="0" err="1"/>
              <a:t>diphosphate</a:t>
            </a:r>
            <a:r>
              <a:rPr lang="en-US" dirty="0"/>
              <a:t> (ADP) agonists at 20% and 40% shed volume, respectively. Anemia was mild (likely attributable to splenic contraction) and was thought unlikely to have </a:t>
            </a:r>
          </a:p>
        </p:txBody>
      </p:sp>
    </p:spTree>
    <p:extLst>
      <p:ext uri="{BB962C8B-B14F-4D97-AF65-F5344CB8AC3E}">
        <p14:creationId xmlns:p14="http://schemas.microsoft.com/office/powerpoint/2010/main" val="136205974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Veterinary Studies related to TIC</a:t>
            </a:r>
          </a:p>
        </p:txBody>
      </p:sp>
      <p:sp>
        <p:nvSpPr>
          <p:cNvPr id="3" name="Content Placeholder 2"/>
          <p:cNvSpPr>
            <a:spLocks noGrp="1"/>
          </p:cNvSpPr>
          <p:nvPr>
            <p:ph idx="1"/>
          </p:nvPr>
        </p:nvSpPr>
        <p:spPr/>
        <p:txBody>
          <a:bodyPr>
            <a:normAutofit fontScale="55000" lnSpcReduction="20000"/>
          </a:bodyPr>
          <a:lstStyle/>
          <a:p>
            <a:r>
              <a:rPr lang="en-US" dirty="0"/>
              <a:t>contributed to coagulopathy. While this excellent study was the first of its kind to show the impact of controlled hemorrhagic shock on platelet and coagulation function, these animals did not sustain trauma. Because tissue injury is purported to be a key factor in the development of TIC, it is unclear how trauma would alter the results found in this study. </a:t>
            </a:r>
            <a:endParaRPr lang="en-US" dirty="0" smtClean="0"/>
          </a:p>
          <a:p>
            <a:r>
              <a:rPr lang="en-US" dirty="0" smtClean="0"/>
              <a:t>Two </a:t>
            </a:r>
            <a:r>
              <a:rPr lang="en-US" dirty="0"/>
              <a:t>recent case reports have been published documenting coagulopathies early after trauma in the dog.  </a:t>
            </a:r>
            <a:endParaRPr lang="en-US" dirty="0" smtClean="0"/>
          </a:p>
          <a:p>
            <a:r>
              <a:rPr lang="en-US" dirty="0" err="1" smtClean="0"/>
              <a:t>Yoo</a:t>
            </a:r>
            <a:r>
              <a:rPr lang="en-US" dirty="0"/>
              <a:t> et al. 2016:  A dog with presumed blunt trauma was presented to an emergency referral center with clinical and laboratory markers of shock and developed an uncontrolled </a:t>
            </a:r>
            <a:r>
              <a:rPr lang="en-US" dirty="0" err="1"/>
              <a:t>hemothorax</a:t>
            </a:r>
            <a:r>
              <a:rPr lang="en-US" dirty="0"/>
              <a:t> despite whole blood and plasma transfusions and attempts at surgical hemostasis (35). Plasma-based tissue factor-activated TEG with and without </a:t>
            </a:r>
            <a:r>
              <a:rPr lang="en-US" dirty="0" err="1"/>
              <a:t>tPA</a:t>
            </a:r>
            <a:r>
              <a:rPr lang="en-US" dirty="0"/>
              <a:t> was performed later using frozen samples from various time points. The sample collected on presentation revealed profound </a:t>
            </a:r>
            <a:r>
              <a:rPr lang="en-US" dirty="0" err="1"/>
              <a:t>hypocoagulability</a:t>
            </a:r>
            <a:r>
              <a:rPr lang="en-US" dirty="0"/>
              <a:t> and </a:t>
            </a:r>
            <a:r>
              <a:rPr lang="en-US" dirty="0" err="1"/>
              <a:t>hyperfibrinolysis</a:t>
            </a:r>
            <a:r>
              <a:rPr lang="en-US" dirty="0"/>
              <a:t> despite relatively mild changes in PT, </a:t>
            </a:r>
            <a:r>
              <a:rPr lang="en-US" dirty="0" err="1"/>
              <a:t>aPTT</a:t>
            </a:r>
            <a:r>
              <a:rPr lang="en-US" dirty="0"/>
              <a:t>, and platelets. Fibrinogen concentration on presentation was not reported. </a:t>
            </a:r>
            <a:r>
              <a:rPr lang="en-US" dirty="0" err="1"/>
              <a:t>Hyperfibrinolysis</a:t>
            </a:r>
            <a:r>
              <a:rPr lang="en-US" dirty="0"/>
              <a:t> was thought to be a major contributor to this dog’s continued bleeding and clinical response was noted following administration of the anti-</a:t>
            </a:r>
            <a:r>
              <a:rPr lang="en-US" dirty="0" err="1"/>
              <a:t>fibrinolytic</a:t>
            </a:r>
            <a:r>
              <a:rPr lang="en-US" dirty="0"/>
              <a:t> drug epsilon </a:t>
            </a:r>
            <a:r>
              <a:rPr lang="en-US" dirty="0" err="1"/>
              <a:t>aminocaproic</a:t>
            </a:r>
            <a:r>
              <a:rPr lang="en-US" dirty="0"/>
              <a:t> acid. The dog in this report had an ATT score of 8 and survived to discharge.  </a:t>
            </a:r>
            <a:endParaRPr lang="en-US" dirty="0" smtClean="0"/>
          </a:p>
          <a:p>
            <a:r>
              <a:rPr lang="en-US" dirty="0" err="1" smtClean="0"/>
              <a:t>Muri</a:t>
            </a:r>
            <a:r>
              <a:rPr lang="en-US" dirty="0"/>
              <a:t> et al. 2018:  A dog was presented to a veterinary center within 15 minutes of blunt trauma with an ATT score of 13 and active femoral arterial hemorrhage (36). ROTEM on presentation revealed prolonged clot formation and kinetics as well as reduced clot strength- all were outside of the institutional reference ranges. Most notably, the percent clot </a:t>
            </a:r>
            <a:r>
              <a:rPr lang="en-US" dirty="0" err="1"/>
              <a:t>lysis</a:t>
            </a:r>
            <a:r>
              <a:rPr lang="en-US" dirty="0"/>
              <a:t> at 30 minutes was markedly increased, attributable to </a:t>
            </a:r>
            <a:r>
              <a:rPr lang="en-US" dirty="0" err="1"/>
              <a:t>hyperfibrinolysis</a:t>
            </a:r>
            <a:r>
              <a:rPr lang="en-US" dirty="0"/>
              <a:t>. The anti-</a:t>
            </a:r>
            <a:r>
              <a:rPr lang="en-US" dirty="0" err="1"/>
              <a:t>fibrinolytic</a:t>
            </a:r>
            <a:r>
              <a:rPr lang="en-US" dirty="0"/>
              <a:t> drug </a:t>
            </a:r>
            <a:r>
              <a:rPr lang="en-US" dirty="0" err="1"/>
              <a:t>tranexamic</a:t>
            </a:r>
            <a:r>
              <a:rPr lang="en-US" dirty="0"/>
              <a:t> acid was administered to this dog. The next ROTEM sample was taken approximately 10 hours after presentation and following surgical exploration (in which diffuse surface bleeding was noted), whole blood transfusion, 98 ml/kg crystalloid fluid and 24 ml/kg of </a:t>
            </a:r>
            <a:r>
              <a:rPr lang="en-US" dirty="0" err="1"/>
              <a:t>Voluven</a:t>
            </a:r>
            <a:r>
              <a:rPr lang="en-US" dirty="0"/>
              <a:t>. This sample remained </a:t>
            </a:r>
            <a:r>
              <a:rPr lang="en-US" dirty="0" err="1"/>
              <a:t>hypocoagulable</a:t>
            </a:r>
            <a:r>
              <a:rPr lang="en-US" dirty="0"/>
              <a:t> with respect to clot formation and firmness but clot </a:t>
            </a:r>
            <a:r>
              <a:rPr lang="en-US" dirty="0" err="1"/>
              <a:t>lysis</a:t>
            </a:r>
            <a:r>
              <a:rPr lang="en-US" dirty="0"/>
              <a:t> was normal (presumably due to administration of </a:t>
            </a:r>
            <a:r>
              <a:rPr lang="en-US" dirty="0" err="1"/>
              <a:t>tranexamic</a:t>
            </a:r>
            <a:r>
              <a:rPr lang="en-US" dirty="0"/>
              <a:t> acid). This dog developed septic shock 48 hours after admission and did not survive to discharge.  A review of traumatic coagulopathy was published by Palmer and Martin in JVECC in 2014 </a:t>
            </a:r>
            <a:r>
              <a:rPr lang="en-US" dirty="0" smtClean="0"/>
              <a:t>. </a:t>
            </a:r>
            <a:endParaRPr lang="en-US" dirty="0"/>
          </a:p>
        </p:txBody>
      </p:sp>
    </p:spTree>
    <p:extLst>
      <p:ext uri="{BB962C8B-B14F-4D97-AF65-F5344CB8AC3E}">
        <p14:creationId xmlns:p14="http://schemas.microsoft.com/office/powerpoint/2010/main" val="6816309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dirty="0" smtClean="0"/>
              <a:t>Abstracts- Biomarkers of endothelial activation are increased in dogs with severe sepsis </a:t>
            </a:r>
            <a:endParaRPr lang="en-US" sz="3200"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004649" y="1554481"/>
            <a:ext cx="8339145" cy="5303520"/>
          </a:xfrm>
        </p:spPr>
      </p:pic>
    </p:spTree>
    <p:extLst>
      <p:ext uri="{BB962C8B-B14F-4D97-AF65-F5344CB8AC3E}">
        <p14:creationId xmlns:p14="http://schemas.microsoft.com/office/powerpoint/2010/main" val="46274682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800" dirty="0" smtClean="0"/>
              <a:t>Abstracts- Development of a novel scoring system to predict mortality in canine patients with infection</a:t>
            </a:r>
            <a:endParaRPr lang="en-US" sz="2800"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203682" y="1715175"/>
            <a:ext cx="5715874" cy="5142825"/>
          </a:xfrm>
        </p:spPr>
      </p:pic>
    </p:spTree>
    <p:extLst>
      <p:ext uri="{BB962C8B-B14F-4D97-AF65-F5344CB8AC3E}">
        <p14:creationId xmlns:p14="http://schemas.microsoft.com/office/powerpoint/2010/main" val="304027674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Damage Control	</a:t>
            </a:r>
            <a:endParaRPr lang="en-US" dirty="0"/>
          </a:p>
        </p:txBody>
      </p:sp>
      <p:sp>
        <p:nvSpPr>
          <p:cNvPr id="3" name="Content Placeholder 2"/>
          <p:cNvSpPr>
            <a:spLocks noGrp="1"/>
          </p:cNvSpPr>
          <p:nvPr>
            <p:ph idx="1"/>
          </p:nvPr>
        </p:nvSpPr>
        <p:spPr/>
        <p:txBody>
          <a:bodyPr/>
          <a:lstStyle/>
          <a:p>
            <a:r>
              <a:rPr lang="en-US" dirty="0" smtClean="0"/>
              <a:t>CT in 5 </a:t>
            </a:r>
            <a:r>
              <a:rPr lang="en-US" dirty="0" err="1" smtClean="0"/>
              <a:t>mins</a:t>
            </a:r>
            <a:endParaRPr lang="en-US" dirty="0" smtClean="0"/>
          </a:p>
          <a:p>
            <a:r>
              <a:rPr lang="en-US" dirty="0" smtClean="0"/>
              <a:t>Surgery in 40 </a:t>
            </a:r>
            <a:r>
              <a:rPr lang="en-US" dirty="0" err="1" smtClean="0"/>
              <a:t>mins</a:t>
            </a:r>
            <a:endParaRPr lang="en-US" dirty="0" smtClean="0"/>
          </a:p>
          <a:p>
            <a:pPr lvl="1"/>
            <a:r>
              <a:rPr lang="en-US" dirty="0" smtClean="0"/>
              <a:t>Hypotensive resuscitation</a:t>
            </a:r>
          </a:p>
          <a:p>
            <a:pPr lvl="1"/>
            <a:r>
              <a:rPr lang="en-US" dirty="0" smtClean="0"/>
              <a:t>REBOA</a:t>
            </a:r>
          </a:p>
          <a:p>
            <a:pPr lvl="1"/>
            <a:r>
              <a:rPr lang="en-US" dirty="0" smtClean="0"/>
              <a:t>Can we even get a chart in 40 </a:t>
            </a:r>
            <a:r>
              <a:rPr lang="en-US" dirty="0" err="1" smtClean="0"/>
              <a:t>mins</a:t>
            </a:r>
            <a:r>
              <a:rPr lang="en-US" dirty="0" smtClean="0"/>
              <a:t>? </a:t>
            </a:r>
            <a:endParaRPr lang="en-US" dirty="0"/>
          </a:p>
        </p:txBody>
      </p:sp>
    </p:spTree>
    <p:extLst>
      <p:ext uri="{BB962C8B-B14F-4D97-AF65-F5344CB8AC3E}">
        <p14:creationId xmlns:p14="http://schemas.microsoft.com/office/powerpoint/2010/main" val="295294984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smtClean="0"/>
              <a:t>Trauma Induced Coagulopathy: What we know in veterinary medicine</a:t>
            </a:r>
            <a:endParaRPr lang="en-US" sz="3600" dirty="0"/>
          </a:p>
        </p:txBody>
      </p:sp>
      <p:sp>
        <p:nvSpPr>
          <p:cNvPr id="3" name="Content Placeholder 2"/>
          <p:cNvSpPr>
            <a:spLocks noGrp="1"/>
          </p:cNvSpPr>
          <p:nvPr>
            <p:ph idx="1"/>
          </p:nvPr>
        </p:nvSpPr>
        <p:spPr/>
        <p:txBody>
          <a:bodyPr/>
          <a:lstStyle/>
          <a:p>
            <a:r>
              <a:rPr lang="en-US" dirty="0" smtClean="0"/>
              <a:t>Coagulation dysfunction	</a:t>
            </a:r>
          </a:p>
          <a:p>
            <a:pPr lvl="1"/>
            <a:r>
              <a:rPr lang="en-US" dirty="0" smtClean="0"/>
              <a:t>Thought to occur due to dilution, hypothermia, acidosis</a:t>
            </a:r>
          </a:p>
          <a:p>
            <a:pPr lvl="1"/>
            <a:r>
              <a:rPr lang="en-US" dirty="0" smtClean="0"/>
              <a:t>Minimize iatrogenic factors: </a:t>
            </a:r>
          </a:p>
          <a:p>
            <a:pPr lvl="2"/>
            <a:r>
              <a:rPr lang="en-US" dirty="0" smtClean="0"/>
              <a:t>Avoiding dilution with crystalloids</a:t>
            </a:r>
          </a:p>
          <a:p>
            <a:pPr lvl="2"/>
            <a:r>
              <a:rPr lang="en-US" dirty="0" smtClean="0"/>
              <a:t>Staging surgical procedures</a:t>
            </a:r>
          </a:p>
          <a:p>
            <a:pPr lvl="2"/>
            <a:r>
              <a:rPr lang="en-US" dirty="0" smtClean="0"/>
              <a:t>Rapidly treating shock</a:t>
            </a:r>
          </a:p>
          <a:p>
            <a:pPr lvl="1"/>
            <a:r>
              <a:rPr lang="en-US" dirty="0" err="1" smtClean="0"/>
              <a:t>Cogulopathy</a:t>
            </a:r>
            <a:r>
              <a:rPr lang="en-US" dirty="0" smtClean="0"/>
              <a:t> attributed to the injury itself and resultant state of shock</a:t>
            </a:r>
          </a:p>
          <a:p>
            <a:pPr lvl="1"/>
            <a:r>
              <a:rPr lang="en-US" dirty="0" smtClean="0"/>
              <a:t>Hemorrhage- primary cause of preventable death in trauma </a:t>
            </a:r>
            <a:endParaRPr lang="en-US" dirty="0"/>
          </a:p>
        </p:txBody>
      </p:sp>
    </p:spTree>
    <p:extLst>
      <p:ext uri="{BB962C8B-B14F-4D97-AF65-F5344CB8AC3E}">
        <p14:creationId xmlns:p14="http://schemas.microsoft.com/office/powerpoint/2010/main" val="213204850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Inconsistency in Nomenclature</a:t>
            </a:r>
            <a:endParaRPr lang="en-US" dirty="0"/>
          </a:p>
        </p:txBody>
      </p:sp>
      <p:sp>
        <p:nvSpPr>
          <p:cNvPr id="3" name="Content Placeholder 2"/>
          <p:cNvSpPr>
            <a:spLocks noGrp="1"/>
          </p:cNvSpPr>
          <p:nvPr>
            <p:ph idx="1"/>
          </p:nvPr>
        </p:nvSpPr>
        <p:spPr/>
        <p:txBody>
          <a:bodyPr/>
          <a:lstStyle/>
          <a:p>
            <a:r>
              <a:rPr lang="en-US" dirty="0" smtClean="0"/>
              <a:t>TAC- trauma-associated </a:t>
            </a:r>
            <a:r>
              <a:rPr lang="en-US" dirty="0"/>
              <a:t>coagulopathy </a:t>
            </a:r>
            <a:endParaRPr lang="en-US" dirty="0" smtClean="0"/>
          </a:p>
          <a:p>
            <a:r>
              <a:rPr lang="en-US" dirty="0" smtClean="0"/>
              <a:t>TIC- trauma-induced </a:t>
            </a:r>
            <a:r>
              <a:rPr lang="en-US" dirty="0"/>
              <a:t>coagulopathy </a:t>
            </a:r>
            <a:endParaRPr lang="en-US" dirty="0" smtClean="0"/>
          </a:p>
          <a:p>
            <a:r>
              <a:rPr lang="en-US" dirty="0" smtClean="0"/>
              <a:t>ATC- acute </a:t>
            </a:r>
            <a:r>
              <a:rPr lang="en-US" dirty="0"/>
              <a:t>traumatic coagulopathy </a:t>
            </a:r>
            <a:endParaRPr lang="en-US" dirty="0" smtClean="0"/>
          </a:p>
          <a:p>
            <a:r>
              <a:rPr lang="en-US" dirty="0" err="1" smtClean="0"/>
              <a:t>ACoTS</a:t>
            </a:r>
            <a:r>
              <a:rPr lang="en-US" dirty="0" smtClean="0"/>
              <a:t>- acute </a:t>
            </a:r>
            <a:r>
              <a:rPr lang="en-US" dirty="0"/>
              <a:t>coagulopathy of trauma and shock </a:t>
            </a:r>
            <a:endParaRPr lang="en-US" dirty="0" smtClean="0"/>
          </a:p>
          <a:p>
            <a:r>
              <a:rPr lang="en-US" dirty="0" smtClean="0"/>
              <a:t>ITC- iatrogenic </a:t>
            </a:r>
            <a:r>
              <a:rPr lang="en-US" dirty="0"/>
              <a:t>traumatic coagulopathy </a:t>
            </a:r>
            <a:endParaRPr lang="en-US" dirty="0" smtClean="0"/>
          </a:p>
          <a:p>
            <a:endParaRPr lang="en-US" dirty="0"/>
          </a:p>
          <a:p>
            <a:r>
              <a:rPr lang="en-US" dirty="0" smtClean="0"/>
              <a:t>TIC </a:t>
            </a:r>
            <a:r>
              <a:rPr lang="en-US" dirty="0"/>
              <a:t>has been adopted by the </a:t>
            </a:r>
            <a:r>
              <a:rPr lang="en-US" dirty="0" err="1"/>
              <a:t>Transagency</a:t>
            </a:r>
            <a:r>
              <a:rPr lang="en-US" dirty="0"/>
              <a:t> Consortium of Trauma Induced Coagulopathy (TACTIC) as the official </a:t>
            </a:r>
            <a:r>
              <a:rPr lang="en-US" dirty="0" smtClean="0"/>
              <a:t>name</a:t>
            </a:r>
            <a:endParaRPr lang="en-US" dirty="0"/>
          </a:p>
        </p:txBody>
      </p:sp>
    </p:spTree>
    <p:extLst>
      <p:ext uri="{BB962C8B-B14F-4D97-AF65-F5344CB8AC3E}">
        <p14:creationId xmlns:p14="http://schemas.microsoft.com/office/powerpoint/2010/main" val="427707446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Trauma-induced coagulopathy (TIC)</a:t>
            </a:r>
          </a:p>
        </p:txBody>
      </p:sp>
      <p:sp>
        <p:nvSpPr>
          <p:cNvPr id="3" name="Content Placeholder 2"/>
          <p:cNvSpPr>
            <a:spLocks noGrp="1"/>
          </p:cNvSpPr>
          <p:nvPr>
            <p:ph idx="1"/>
          </p:nvPr>
        </p:nvSpPr>
        <p:spPr/>
        <p:txBody>
          <a:bodyPr/>
          <a:lstStyle/>
          <a:p>
            <a:r>
              <a:rPr lang="en-US" dirty="0"/>
              <a:t> </a:t>
            </a:r>
            <a:r>
              <a:rPr lang="en-US" dirty="0" smtClean="0"/>
              <a:t>Global </a:t>
            </a:r>
            <a:r>
              <a:rPr lang="en-US" dirty="0"/>
              <a:t>hemostatic dysfunction following trauma </a:t>
            </a:r>
            <a:endParaRPr lang="en-US" dirty="0" smtClean="0"/>
          </a:p>
          <a:p>
            <a:pPr lvl="1"/>
            <a:r>
              <a:rPr lang="en-US" dirty="0"/>
              <a:t>A</a:t>
            </a:r>
            <a:r>
              <a:rPr lang="en-US" dirty="0" smtClean="0"/>
              <a:t>ttributable </a:t>
            </a:r>
            <a:r>
              <a:rPr lang="en-US" dirty="0"/>
              <a:t>to a pathologic, primary endogenous coagulopathy that develops early following severe tissue injury and shock </a:t>
            </a:r>
            <a:endParaRPr lang="en-US" dirty="0" smtClean="0"/>
          </a:p>
          <a:p>
            <a:pPr lvl="1"/>
            <a:r>
              <a:rPr lang="en-US" dirty="0" smtClean="0"/>
              <a:t>Exacerbated </a:t>
            </a:r>
            <a:r>
              <a:rPr lang="en-US" dirty="0"/>
              <a:t>by exogenous factors that such as further blood loss, </a:t>
            </a:r>
            <a:r>
              <a:rPr lang="en-US" dirty="0" err="1"/>
              <a:t>hemodilution</a:t>
            </a:r>
            <a:r>
              <a:rPr lang="en-US" dirty="0"/>
              <a:t>, genetic factors, and dysfunction of coagulation proteases from </a:t>
            </a:r>
            <a:r>
              <a:rPr lang="en-US" dirty="0" err="1"/>
              <a:t>acidemia</a:t>
            </a:r>
            <a:r>
              <a:rPr lang="en-US" dirty="0"/>
              <a:t> and/or hypothermia </a:t>
            </a:r>
            <a:endParaRPr lang="en-US" dirty="0" smtClean="0"/>
          </a:p>
          <a:p>
            <a:pPr lvl="1"/>
            <a:r>
              <a:rPr lang="en-US" dirty="0" smtClean="0"/>
              <a:t>Further </a:t>
            </a:r>
            <a:r>
              <a:rPr lang="en-US" dirty="0"/>
              <a:t>complicated </a:t>
            </a:r>
            <a:r>
              <a:rPr lang="en-US" dirty="0" smtClean="0"/>
              <a:t>by </a:t>
            </a:r>
            <a:r>
              <a:rPr lang="en-US" dirty="0"/>
              <a:t>normal physiology including consumption of coagulation proteases, fibrinogen, and platelets for the purpose of clotting. </a:t>
            </a:r>
          </a:p>
        </p:txBody>
      </p:sp>
    </p:spTree>
    <p:extLst>
      <p:ext uri="{BB962C8B-B14F-4D97-AF65-F5344CB8AC3E}">
        <p14:creationId xmlns:p14="http://schemas.microsoft.com/office/powerpoint/2010/main" val="196735131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Mortality</a:t>
            </a:r>
            <a:endParaRPr lang="en-US" dirty="0"/>
          </a:p>
        </p:txBody>
      </p:sp>
      <p:sp>
        <p:nvSpPr>
          <p:cNvPr id="3" name="Content Placeholder 2"/>
          <p:cNvSpPr>
            <a:spLocks noGrp="1"/>
          </p:cNvSpPr>
          <p:nvPr>
            <p:ph idx="1"/>
          </p:nvPr>
        </p:nvSpPr>
        <p:spPr/>
        <p:txBody>
          <a:bodyPr/>
          <a:lstStyle/>
          <a:p>
            <a:r>
              <a:rPr lang="en-US" dirty="0"/>
              <a:t>Human patients that develop early coagulopathy in trauma have a four-fold increase in mortality and require significantly more transfusions than non-</a:t>
            </a:r>
            <a:r>
              <a:rPr lang="en-US" dirty="0" err="1"/>
              <a:t>coagulopathic</a:t>
            </a:r>
            <a:r>
              <a:rPr lang="en-US" dirty="0"/>
              <a:t> patient</a:t>
            </a:r>
          </a:p>
        </p:txBody>
      </p:sp>
    </p:spTree>
    <p:extLst>
      <p:ext uri="{BB962C8B-B14F-4D97-AF65-F5344CB8AC3E}">
        <p14:creationId xmlns:p14="http://schemas.microsoft.com/office/powerpoint/2010/main" val="2601282640"/>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I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Ion">
      <a:majorFont>
        <a:latin typeface="Century Gothic"/>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xmlns="" name="Ion" id="{B8441ADB-2E43-4AF7-B97A-BD870242C6A8}" vid="{292E63A9-BB86-4E3D-B92A-7223C6510D2E}"/>
    </a:ext>
  </a:extLst>
</a:theme>
</file>

<file path=docProps/app.xml><?xml version="1.0" encoding="utf-8"?>
<Properties xmlns="http://schemas.openxmlformats.org/officeDocument/2006/extended-properties" xmlns:vt="http://schemas.openxmlformats.org/officeDocument/2006/docPropsVTypes">
  <Template>Ion</Template>
  <TotalTime>1758</TotalTime>
  <Words>1361</Words>
  <Application>Microsoft Office PowerPoint</Application>
  <PresentationFormat>Custom</PresentationFormat>
  <Paragraphs>127</Paragraphs>
  <Slides>24</Slides>
  <Notes>0</Notes>
  <HiddenSlides>0</HiddenSlides>
  <MMClips>0</MMClips>
  <ScaleCrop>false</ScaleCrop>
  <HeadingPairs>
    <vt:vector size="4" baseType="variant">
      <vt:variant>
        <vt:lpstr>Theme</vt:lpstr>
      </vt:variant>
      <vt:variant>
        <vt:i4>1</vt:i4>
      </vt:variant>
      <vt:variant>
        <vt:lpstr>Slide Titles</vt:lpstr>
      </vt:variant>
      <vt:variant>
        <vt:i4>24</vt:i4>
      </vt:variant>
    </vt:vector>
  </HeadingPairs>
  <TitlesOfParts>
    <vt:vector size="25" baseType="lpstr">
      <vt:lpstr>Ion</vt:lpstr>
      <vt:lpstr>What I learned at IVECCS</vt:lpstr>
      <vt:lpstr>Abstracts- Induced vomiting in conjunction with the ‘Hemilich maneuver’ for gastric foreign body extraction in dogs: 100 cases </vt:lpstr>
      <vt:lpstr>Abstracts- Biomarkers of endothelial activation are increased in dogs with severe sepsis </vt:lpstr>
      <vt:lpstr>Abstracts- Development of a novel scoring system to predict mortality in canine patients with infection</vt:lpstr>
      <vt:lpstr>Damage Control </vt:lpstr>
      <vt:lpstr>Trauma Induced Coagulopathy: What we know in veterinary medicine</vt:lpstr>
      <vt:lpstr>Inconsistency in Nomenclature</vt:lpstr>
      <vt:lpstr>Trauma-induced coagulopathy (TIC)</vt:lpstr>
      <vt:lpstr>Mortality</vt:lpstr>
      <vt:lpstr>Mechanisms of TIC</vt:lpstr>
      <vt:lpstr>Mechanism of TIC</vt:lpstr>
      <vt:lpstr>Mechanism of TIC</vt:lpstr>
      <vt:lpstr>Platelet Dysfunction</vt:lpstr>
      <vt:lpstr>Endotheliopathy</vt:lpstr>
      <vt:lpstr>Endotheliopathy</vt:lpstr>
      <vt:lpstr>Endotheliopathy</vt:lpstr>
      <vt:lpstr>Fibrinogen depletion and hyperfibrinolysis</vt:lpstr>
      <vt:lpstr>Diagnosing TIC</vt:lpstr>
      <vt:lpstr>Diagnosing TIC</vt:lpstr>
      <vt:lpstr>Veterinary Studies Related to TIC</vt:lpstr>
      <vt:lpstr>Veterinary Studies Related to TIC</vt:lpstr>
      <vt:lpstr>Veterinary Studies Related to TIC</vt:lpstr>
      <vt:lpstr>Veterinary Studies related to TIC</vt:lpstr>
      <vt:lpstr>Veterinary Studies related to TIC</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What I learned at IVECCS</dc:title>
  <dc:creator>VM-Cah-med-user</dc:creator>
  <cp:lastModifiedBy>April Summers</cp:lastModifiedBy>
  <cp:revision>25</cp:revision>
  <dcterms:created xsi:type="dcterms:W3CDTF">2018-09-19T17:49:22Z</dcterms:created>
  <dcterms:modified xsi:type="dcterms:W3CDTF">2018-09-21T20:58:50Z</dcterms:modified>
</cp:coreProperties>
</file>