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5" r:id="rId3"/>
    <p:sldId id="257" r:id="rId4"/>
    <p:sldId id="258" r:id="rId5"/>
    <p:sldId id="259" r:id="rId6"/>
    <p:sldId id="261" r:id="rId7"/>
    <p:sldId id="268" r:id="rId8"/>
    <p:sldId id="262" r:id="rId9"/>
    <p:sldId id="272" r:id="rId10"/>
    <p:sldId id="263" r:id="rId11"/>
    <p:sldId id="273" r:id="rId12"/>
    <p:sldId id="264" r:id="rId13"/>
    <p:sldId id="265" r:id="rId14"/>
    <p:sldId id="269" r:id="rId15"/>
    <p:sldId id="271" r:id="rId16"/>
    <p:sldId id="270" r:id="rId17"/>
    <p:sldId id="266" r:id="rId18"/>
    <p:sldId id="276"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7113" autoAdjust="0"/>
  </p:normalViewPr>
  <p:slideViewPr>
    <p:cSldViewPr snapToGrid="0">
      <p:cViewPr varScale="1">
        <p:scale>
          <a:sx n="74" d="100"/>
          <a:sy n="74" d="100"/>
        </p:scale>
        <p:origin x="84"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gc24\Box%20Sync\PSEC%20assessment%20survey%20results\All%20data%20downloads\ALLResults_RAWData.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6"/>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25000"/>
                        </a:schemeClr>
                      </a:solidFill>
                      <a:latin typeface="+mn-lt"/>
                      <a:ea typeface="+mn-ea"/>
                      <a:cs typeface="+mn-cs"/>
                    </a:defRPr>
                  </a:pPr>
                  <a:endParaRPr lang="en-US"/>
                </a:p>
              </c:txPr>
              <c:dLblPos val="inEnd"/>
              <c:showLegendKey val="0"/>
              <c:showVal val="1"/>
              <c:showCatName val="0"/>
              <c:showSerName val="0"/>
              <c:showPercent val="0"/>
              <c:showBubbleSize val="0"/>
            </c:dLbl>
            <c:dLbl>
              <c:idx val="7"/>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25000"/>
                        </a:schemeClr>
                      </a:solidFill>
                      <a:latin typeface="+mn-lt"/>
                      <a:ea typeface="+mn-ea"/>
                      <a:cs typeface="+mn-cs"/>
                    </a:defRPr>
                  </a:pPr>
                  <a:endParaRPr lang="en-US"/>
                </a:p>
              </c:txPr>
              <c:dLblPos val="inEnd"/>
              <c:showLegendKey val="0"/>
              <c:showVal val="1"/>
              <c:showCatName val="0"/>
              <c:showSerName val="0"/>
              <c:showPercent val="0"/>
              <c:showBubbleSize val="0"/>
            </c:dLbl>
            <c:dLbl>
              <c:idx val="8"/>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25000"/>
                        </a:schemeClr>
                      </a:solidFill>
                      <a:latin typeface="+mn-lt"/>
                      <a:ea typeface="+mn-ea"/>
                      <a:cs typeface="+mn-cs"/>
                    </a:defRPr>
                  </a:pPr>
                  <a:endParaRPr lang="en-US"/>
                </a:p>
              </c:txPr>
              <c:dLblPos val="inEnd"/>
              <c:showLegendKey val="0"/>
              <c:showVal val="1"/>
              <c:showCatName val="0"/>
              <c:showSerName val="0"/>
              <c:showPercent val="0"/>
              <c:showBubbleSize val="0"/>
            </c:dLbl>
            <c:dLbl>
              <c:idx val="9"/>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25000"/>
                        </a:schemeClr>
                      </a:solidFill>
                      <a:latin typeface="+mn-lt"/>
                      <a:ea typeface="+mn-ea"/>
                      <a:cs typeface="+mn-cs"/>
                    </a:defRPr>
                  </a:pPr>
                  <a:endParaRPr lang="en-US"/>
                </a:p>
              </c:txPr>
              <c:dLblPos val="inEnd"/>
              <c:showLegendKey val="0"/>
              <c:showVal val="1"/>
              <c:showCatName val="0"/>
              <c:showSerName val="0"/>
              <c:showPercent val="0"/>
              <c:showBubbleSize val="0"/>
            </c:dLbl>
            <c:dLbl>
              <c:idx val="1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25000"/>
                        </a:schemeClr>
                      </a:solidFill>
                      <a:latin typeface="+mn-lt"/>
                      <a:ea typeface="+mn-ea"/>
                      <a:cs typeface="+mn-cs"/>
                    </a:defRPr>
                  </a:pPr>
                  <a:endParaRPr lang="en-US"/>
                </a:p>
              </c:txPr>
              <c:dLblPos val="inEnd"/>
              <c:showLegendKey val="0"/>
              <c:showVal val="1"/>
              <c:showCatName val="0"/>
              <c:showSerName val="0"/>
              <c:showPercent val="0"/>
              <c:showBubbleSize val="0"/>
            </c:dLbl>
            <c:dLbl>
              <c:idx val="1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2">
                          <a:lumMod val="25000"/>
                        </a:schemeClr>
                      </a:solidFill>
                      <a:latin typeface="+mn-lt"/>
                      <a:ea typeface="+mn-ea"/>
                      <a:cs typeface="+mn-cs"/>
                    </a:defRPr>
                  </a:pPr>
                  <a:endParaRPr lang="en-US"/>
                </a:p>
              </c:txPr>
              <c:dLblPos val="in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'1_OneThingLearned'!$M$3:$M$14</c:f>
              <c:strCache>
                <c:ptCount val="12"/>
                <c:pt idx="0">
                  <c:v>dtbs</c:v>
                </c:pt>
                <c:pt idx="1">
                  <c:v>search</c:v>
                </c:pt>
                <c:pt idx="2">
                  <c:v>libe resrc</c:v>
                </c:pt>
                <c:pt idx="3">
                  <c:v>libe use</c:v>
                </c:pt>
                <c:pt idx="4">
                  <c:v>citns</c:v>
                </c:pt>
                <c:pt idx="5">
                  <c:v>loans</c:v>
                </c:pt>
                <c:pt idx="6">
                  <c:v>resrch</c:v>
                </c:pt>
                <c:pt idx="7">
                  <c:v>google</c:v>
                </c:pt>
                <c:pt idx="8">
                  <c:v>legal cncpt</c:v>
                </c:pt>
                <c:pt idx="9">
                  <c:v>eval</c:v>
                </c:pt>
                <c:pt idx="10">
                  <c:v>schol/non-schol</c:v>
                </c:pt>
                <c:pt idx="11">
                  <c:v>n/a</c:v>
                </c:pt>
              </c:strCache>
            </c:strRef>
          </c:cat>
          <c:val>
            <c:numRef>
              <c:f>'1_OneThingLearned'!$K$3:$K$14</c:f>
              <c:numCache>
                <c:formatCode>General</c:formatCode>
                <c:ptCount val="12"/>
                <c:pt idx="0">
                  <c:v>115</c:v>
                </c:pt>
                <c:pt idx="1">
                  <c:v>87</c:v>
                </c:pt>
                <c:pt idx="2">
                  <c:v>20</c:v>
                </c:pt>
                <c:pt idx="3">
                  <c:v>17</c:v>
                </c:pt>
                <c:pt idx="4">
                  <c:v>11</c:v>
                </c:pt>
                <c:pt idx="5">
                  <c:v>10</c:v>
                </c:pt>
                <c:pt idx="6">
                  <c:v>9</c:v>
                </c:pt>
                <c:pt idx="7">
                  <c:v>5</c:v>
                </c:pt>
                <c:pt idx="8">
                  <c:v>5</c:v>
                </c:pt>
                <c:pt idx="9">
                  <c:v>4</c:v>
                </c:pt>
                <c:pt idx="10">
                  <c:v>4</c:v>
                </c:pt>
                <c:pt idx="11">
                  <c:v>4</c:v>
                </c:pt>
              </c:numCache>
            </c:numRef>
          </c:val>
        </c:ser>
        <c:dLbls>
          <c:dLblPos val="inEnd"/>
          <c:showLegendKey val="0"/>
          <c:showVal val="1"/>
          <c:showCatName val="0"/>
          <c:showSerName val="0"/>
          <c:showPercent val="0"/>
          <c:showBubbleSize val="0"/>
        </c:dLbls>
        <c:gapWidth val="65"/>
        <c:axId val="341425424"/>
        <c:axId val="341425816"/>
      </c:barChart>
      <c:catAx>
        <c:axId val="3414254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0" i="0" u="none" strike="noStrike" kern="1200" cap="all" baseline="0">
                <a:solidFill>
                  <a:schemeClr val="dk1">
                    <a:lumMod val="75000"/>
                    <a:lumOff val="25000"/>
                  </a:schemeClr>
                </a:solidFill>
                <a:latin typeface="+mn-lt"/>
                <a:ea typeface="+mn-ea"/>
                <a:cs typeface="+mn-cs"/>
              </a:defRPr>
            </a:pPr>
            <a:endParaRPr lang="en-US"/>
          </a:p>
        </c:txPr>
        <c:crossAx val="341425816"/>
        <c:crosses val="autoZero"/>
        <c:auto val="1"/>
        <c:lblAlgn val="ctr"/>
        <c:lblOffset val="100"/>
        <c:noMultiLvlLbl val="0"/>
      </c:catAx>
      <c:valAx>
        <c:axId val="3414258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4142542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489683739052688"/>
          <c:y val="0.11066633215154267"/>
          <c:w val="0.76156315170785838"/>
          <c:h val="0.83423853292208294"/>
        </c:manualLayout>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'2_StillConfusing'!$I$3:$I$20</c:f>
              <c:strCache>
                <c:ptCount val="18"/>
                <c:pt idx="0">
                  <c:v>nothing</c:v>
                </c:pt>
                <c:pt idx="1">
                  <c:v>not much</c:v>
                </c:pt>
                <c:pt idx="2">
                  <c:v>n/a</c:v>
                </c:pt>
                <c:pt idx="3">
                  <c:v>finding resources on…</c:v>
                </c:pt>
                <c:pt idx="4">
                  <c:v>database use</c:v>
                </c:pt>
                <c:pt idx="5">
                  <c:v>determine relevance</c:v>
                </c:pt>
                <c:pt idx="6">
                  <c:v>searching effectively</c:v>
                </c:pt>
                <c:pt idx="7">
                  <c:v>keywords (to search)</c:v>
                </c:pt>
                <c:pt idx="8">
                  <c:v>refining search</c:v>
                </c:pt>
                <c:pt idx="9">
                  <c:v>choosing resources</c:v>
                </c:pt>
                <c:pt idx="10">
                  <c:v>citation/ctn mgmt</c:v>
                </c:pt>
                <c:pt idx="11">
                  <c:v>shepardizing</c:v>
                </c:pt>
                <c:pt idx="12">
                  <c:v>assignment/no assgnmnt</c:v>
                </c:pt>
                <c:pt idx="13">
                  <c:v>not sure</c:v>
                </c:pt>
                <c:pt idx="14">
                  <c:v>topic selection/refinement</c:v>
                </c:pt>
                <c:pt idx="15">
                  <c:v>where to start</c:v>
                </c:pt>
                <c:pt idx="16">
                  <c:v>what is enough?</c:v>
                </c:pt>
                <c:pt idx="17">
                  <c:v>research</c:v>
                </c:pt>
              </c:strCache>
            </c:strRef>
          </c:cat>
          <c:val>
            <c:numRef>
              <c:f>'2_StillConfusing'!$J$3:$J$20</c:f>
              <c:numCache>
                <c:formatCode>General</c:formatCode>
                <c:ptCount val="18"/>
                <c:pt idx="0">
                  <c:v>44</c:v>
                </c:pt>
                <c:pt idx="1">
                  <c:v>11</c:v>
                </c:pt>
                <c:pt idx="2">
                  <c:v>38</c:v>
                </c:pt>
                <c:pt idx="3">
                  <c:v>31</c:v>
                </c:pt>
                <c:pt idx="4">
                  <c:v>18</c:v>
                </c:pt>
                <c:pt idx="5">
                  <c:v>17</c:v>
                </c:pt>
                <c:pt idx="6">
                  <c:v>16</c:v>
                </c:pt>
                <c:pt idx="7">
                  <c:v>11</c:v>
                </c:pt>
                <c:pt idx="8">
                  <c:v>6</c:v>
                </c:pt>
                <c:pt idx="9">
                  <c:v>9</c:v>
                </c:pt>
                <c:pt idx="10">
                  <c:v>14</c:v>
                </c:pt>
                <c:pt idx="11">
                  <c:v>14</c:v>
                </c:pt>
                <c:pt idx="12">
                  <c:v>9</c:v>
                </c:pt>
                <c:pt idx="13">
                  <c:v>7</c:v>
                </c:pt>
                <c:pt idx="14">
                  <c:v>7</c:v>
                </c:pt>
                <c:pt idx="15">
                  <c:v>5</c:v>
                </c:pt>
                <c:pt idx="16">
                  <c:v>6</c:v>
                </c:pt>
                <c:pt idx="17">
                  <c:v>5</c:v>
                </c:pt>
              </c:numCache>
            </c:numRef>
          </c:val>
        </c:ser>
        <c:dLbls>
          <c:dLblPos val="inEnd"/>
          <c:showLegendKey val="0"/>
          <c:showVal val="1"/>
          <c:showCatName val="0"/>
          <c:showSerName val="0"/>
          <c:showPercent val="0"/>
          <c:showBubbleSize val="0"/>
        </c:dLbls>
        <c:gapWidth val="65"/>
        <c:axId val="341426600"/>
        <c:axId val="341426992"/>
      </c:barChart>
      <c:catAx>
        <c:axId val="341426600"/>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0" i="0" u="none" strike="noStrike" kern="1200" cap="all" baseline="0">
                <a:solidFill>
                  <a:schemeClr val="dk1">
                    <a:lumMod val="75000"/>
                    <a:lumOff val="25000"/>
                  </a:schemeClr>
                </a:solidFill>
                <a:latin typeface="+mn-lt"/>
                <a:ea typeface="+mn-ea"/>
                <a:cs typeface="+mn-cs"/>
              </a:defRPr>
            </a:pPr>
            <a:endParaRPr lang="en-US"/>
          </a:p>
        </c:txPr>
        <c:crossAx val="341426992"/>
        <c:crosses val="autoZero"/>
        <c:auto val="1"/>
        <c:lblAlgn val="ctr"/>
        <c:lblOffset val="100"/>
        <c:noMultiLvlLbl val="0"/>
      </c:catAx>
      <c:valAx>
        <c:axId val="341426992"/>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dk1">
                    <a:lumMod val="75000"/>
                    <a:lumOff val="25000"/>
                  </a:schemeClr>
                </a:solidFill>
                <a:latin typeface="+mn-lt"/>
                <a:ea typeface="+mn-ea"/>
                <a:cs typeface="+mn-cs"/>
              </a:defRPr>
            </a:pPr>
            <a:endParaRPr lang="en-US"/>
          </a:p>
        </c:txPr>
        <c:crossAx val="34142660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'3_DoDifferently'!$H$2:$H$15</c:f>
              <c:strCache>
                <c:ptCount val="14"/>
                <c:pt idx="0">
                  <c:v>Apply search strategies</c:v>
                </c:pt>
                <c:pt idx="1">
                  <c:v>use databases</c:v>
                </c:pt>
                <c:pt idx="2">
                  <c:v>use library sources</c:v>
                </c:pt>
                <c:pt idx="3">
                  <c:v>evaluate sources</c:v>
                </c:pt>
                <c:pt idx="4">
                  <c:v>critical reading</c:v>
                </c:pt>
                <c:pt idx="5">
                  <c:v>use alternates to GS</c:v>
                </c:pt>
                <c:pt idx="6">
                  <c:v>use books</c:v>
                </c:pt>
                <c:pt idx="7">
                  <c:v>cite/follow citations/cit mgmt tools</c:v>
                </c:pt>
                <c:pt idx="8">
                  <c:v>use other sources</c:v>
                </c:pt>
                <c:pt idx="9">
                  <c:v>filter searches</c:v>
                </c:pt>
                <c:pt idx="10">
                  <c:v>scholarly sources (seek/use)</c:v>
                </c:pt>
                <c:pt idx="11">
                  <c:v>use secondary sources</c:v>
                </c:pt>
                <c:pt idx="12">
                  <c:v>ask for help (library)</c:v>
                </c:pt>
                <c:pt idx="13">
                  <c:v>ask for help (prof/Ta)</c:v>
                </c:pt>
              </c:strCache>
            </c:strRef>
          </c:cat>
          <c:val>
            <c:numRef>
              <c:f>'3_DoDifferently'!$I$2:$I$15</c:f>
              <c:numCache>
                <c:formatCode>General</c:formatCode>
                <c:ptCount val="14"/>
                <c:pt idx="0">
                  <c:v>84</c:v>
                </c:pt>
                <c:pt idx="1">
                  <c:v>61</c:v>
                </c:pt>
                <c:pt idx="2">
                  <c:v>48</c:v>
                </c:pt>
                <c:pt idx="3">
                  <c:v>10</c:v>
                </c:pt>
                <c:pt idx="4">
                  <c:v>9</c:v>
                </c:pt>
                <c:pt idx="5">
                  <c:v>9</c:v>
                </c:pt>
                <c:pt idx="6">
                  <c:v>9</c:v>
                </c:pt>
                <c:pt idx="7">
                  <c:v>7</c:v>
                </c:pt>
                <c:pt idx="8">
                  <c:v>7</c:v>
                </c:pt>
                <c:pt idx="9">
                  <c:v>6</c:v>
                </c:pt>
                <c:pt idx="10">
                  <c:v>6</c:v>
                </c:pt>
                <c:pt idx="11">
                  <c:v>5</c:v>
                </c:pt>
                <c:pt idx="12">
                  <c:v>4</c:v>
                </c:pt>
                <c:pt idx="13">
                  <c:v>2</c:v>
                </c:pt>
              </c:numCache>
            </c:numRef>
          </c:val>
        </c:ser>
        <c:dLbls>
          <c:dLblPos val="inEnd"/>
          <c:showLegendKey val="0"/>
          <c:showVal val="1"/>
          <c:showCatName val="0"/>
          <c:showSerName val="0"/>
          <c:showPercent val="0"/>
          <c:showBubbleSize val="0"/>
        </c:dLbls>
        <c:gapWidth val="65"/>
        <c:axId val="341427776"/>
        <c:axId val="341428952"/>
      </c:barChart>
      <c:catAx>
        <c:axId val="341427776"/>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0" i="0" u="none" strike="noStrike" kern="1200" cap="all" baseline="0">
                <a:solidFill>
                  <a:schemeClr val="dk1">
                    <a:lumMod val="75000"/>
                    <a:lumOff val="25000"/>
                  </a:schemeClr>
                </a:solidFill>
                <a:latin typeface="+mn-lt"/>
                <a:ea typeface="+mn-ea"/>
                <a:cs typeface="+mn-cs"/>
              </a:defRPr>
            </a:pPr>
            <a:endParaRPr lang="en-US"/>
          </a:p>
        </c:txPr>
        <c:crossAx val="341428952"/>
        <c:crosses val="autoZero"/>
        <c:auto val="1"/>
        <c:lblAlgn val="ctr"/>
        <c:lblOffset val="100"/>
        <c:noMultiLvlLbl val="0"/>
      </c:catAx>
      <c:valAx>
        <c:axId val="341428952"/>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dk1">
                    <a:lumMod val="75000"/>
                    <a:lumOff val="25000"/>
                  </a:schemeClr>
                </a:solidFill>
                <a:latin typeface="+mn-lt"/>
                <a:ea typeface="+mn-ea"/>
                <a:cs typeface="+mn-cs"/>
              </a:defRPr>
            </a:pPr>
            <a:endParaRPr lang="en-US"/>
          </a:p>
        </c:txPr>
        <c:crossAx val="34142777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dLbl>
            <c:dLbl>
              <c:idx val="1"/>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accent1">
                        <a:lumMod val="7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Graphs!$B$37:$B$42</c:f>
              <c:strCache>
                <c:ptCount val="6"/>
                <c:pt idx="0">
                  <c:v>Strongly Agree</c:v>
                </c:pt>
                <c:pt idx="1">
                  <c:v>Agree</c:v>
                </c:pt>
                <c:pt idx="2">
                  <c:v>Neither Agree nor Disagree</c:v>
                </c:pt>
                <c:pt idx="3">
                  <c:v>Disagree</c:v>
                </c:pt>
                <c:pt idx="4">
                  <c:v>Strongly Disagree</c:v>
                </c:pt>
                <c:pt idx="5">
                  <c:v>No answer</c:v>
                </c:pt>
              </c:strCache>
            </c:strRef>
          </c:cat>
          <c:val>
            <c:numRef>
              <c:f>Graphs!$C$37:$C$42</c:f>
              <c:numCache>
                <c:formatCode>General</c:formatCode>
                <c:ptCount val="6"/>
                <c:pt idx="0">
                  <c:v>156</c:v>
                </c:pt>
                <c:pt idx="1">
                  <c:v>128</c:v>
                </c:pt>
                <c:pt idx="2">
                  <c:v>5</c:v>
                </c:pt>
                <c:pt idx="3">
                  <c:v>0</c:v>
                </c:pt>
                <c:pt idx="4">
                  <c:v>1</c:v>
                </c:pt>
                <c:pt idx="5">
                  <c:v>1</c:v>
                </c:pt>
              </c:numCache>
            </c:numRef>
          </c:val>
        </c:ser>
        <c:dLbls>
          <c:dLblPos val="inEnd"/>
          <c:showLegendKey val="0"/>
          <c:showVal val="1"/>
          <c:showCatName val="0"/>
          <c:showSerName val="0"/>
          <c:showPercent val="0"/>
          <c:showBubbleSize val="0"/>
        </c:dLbls>
        <c:gapWidth val="65"/>
        <c:axId val="341314936"/>
        <c:axId val="341315328"/>
      </c:barChart>
      <c:catAx>
        <c:axId val="3413149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0" i="0" u="none" strike="noStrike" kern="1200" cap="all" baseline="0">
                <a:solidFill>
                  <a:schemeClr val="dk1">
                    <a:lumMod val="75000"/>
                    <a:lumOff val="25000"/>
                  </a:schemeClr>
                </a:solidFill>
                <a:latin typeface="+mn-lt"/>
                <a:ea typeface="+mn-ea"/>
                <a:cs typeface="+mn-cs"/>
              </a:defRPr>
            </a:pPr>
            <a:endParaRPr lang="en-US"/>
          </a:p>
        </c:txPr>
        <c:crossAx val="341315328"/>
        <c:crosses val="autoZero"/>
        <c:auto val="1"/>
        <c:lblAlgn val="ctr"/>
        <c:lblOffset val="100"/>
        <c:noMultiLvlLbl val="0"/>
      </c:catAx>
      <c:valAx>
        <c:axId val="341315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4131493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666666666666664E-2"/>
          <c:y val="0.10226851851851852"/>
          <c:w val="0.93888888888888888"/>
          <c:h val="0.64355715952172643"/>
        </c:manualLayout>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1">
                        <a:lumMod val="7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Graphs!$B$20:$B$22</c:f>
              <c:strCache>
                <c:ptCount val="3"/>
                <c:pt idx="0">
                  <c:v>Yes</c:v>
                </c:pt>
                <c:pt idx="1">
                  <c:v>No</c:v>
                </c:pt>
                <c:pt idx="2">
                  <c:v>No answer</c:v>
                </c:pt>
              </c:strCache>
            </c:strRef>
          </c:cat>
          <c:val>
            <c:numRef>
              <c:f>Graphs!$C$20:$C$22</c:f>
              <c:numCache>
                <c:formatCode>General</c:formatCode>
                <c:ptCount val="3"/>
                <c:pt idx="0">
                  <c:v>284</c:v>
                </c:pt>
                <c:pt idx="1">
                  <c:v>6</c:v>
                </c:pt>
                <c:pt idx="2">
                  <c:v>1</c:v>
                </c:pt>
              </c:numCache>
            </c:numRef>
          </c:val>
        </c:ser>
        <c:dLbls>
          <c:dLblPos val="inEnd"/>
          <c:showLegendKey val="0"/>
          <c:showVal val="1"/>
          <c:showCatName val="0"/>
          <c:showSerName val="0"/>
          <c:showPercent val="0"/>
          <c:showBubbleSize val="0"/>
        </c:dLbls>
        <c:gapWidth val="65"/>
        <c:axId val="341316112"/>
        <c:axId val="341316504"/>
      </c:barChart>
      <c:catAx>
        <c:axId val="34131611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341316504"/>
        <c:crosses val="autoZero"/>
        <c:auto val="1"/>
        <c:lblAlgn val="ctr"/>
        <c:lblOffset val="100"/>
        <c:noMultiLvlLbl val="0"/>
      </c:catAx>
      <c:valAx>
        <c:axId val="34131650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4131611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26102287245217"/>
          <c:y val="4.4229661647441708E-2"/>
          <c:w val="0.86729227593100811"/>
          <c:h val="0.60024091234995758"/>
        </c:manualLayout>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4"/>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75000"/>
                        </a:schemeClr>
                      </a:solidFill>
                      <a:latin typeface="+mn-lt"/>
                      <a:ea typeface="+mn-ea"/>
                      <a:cs typeface="+mn-cs"/>
                    </a:defRPr>
                  </a:pPr>
                  <a:endParaRPr lang="en-US"/>
                </a:p>
              </c:txPr>
              <c:dLblPos val="inEnd"/>
              <c:showLegendKey val="0"/>
              <c:showVal val="1"/>
              <c:showCatName val="0"/>
              <c:showSerName val="0"/>
              <c:showPercent val="0"/>
              <c:showBubbleSize val="0"/>
            </c:dLbl>
            <c:dLbl>
              <c:idx val="5"/>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75000"/>
                        </a:schemeClr>
                      </a:solidFill>
                      <a:latin typeface="+mn-lt"/>
                      <a:ea typeface="+mn-ea"/>
                      <a:cs typeface="+mn-cs"/>
                    </a:defRPr>
                  </a:pPr>
                  <a:endParaRPr lang="en-US"/>
                </a:p>
              </c:txPr>
              <c:dLblPos val="inEnd"/>
              <c:showLegendKey val="0"/>
              <c:showVal val="1"/>
              <c:showCatName val="0"/>
              <c:showSerName val="0"/>
              <c:showPercent val="0"/>
              <c:showBubbleSize val="0"/>
            </c:dLbl>
            <c:dLbl>
              <c:idx val="6"/>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75000"/>
                        </a:schemeClr>
                      </a:solidFill>
                      <a:latin typeface="+mn-lt"/>
                      <a:ea typeface="+mn-ea"/>
                      <a:cs typeface="+mn-cs"/>
                    </a:defRPr>
                  </a:pPr>
                  <a:endParaRPr lang="en-US"/>
                </a:p>
              </c:txPr>
              <c:dLblPos val="inEnd"/>
              <c:showLegendKey val="0"/>
              <c:showVal val="1"/>
              <c:showCatName val="0"/>
              <c:showSerName val="0"/>
              <c:showPercent val="0"/>
              <c:showBubbleSize val="0"/>
            </c:dLbl>
            <c:dLbl>
              <c:idx val="7"/>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75000"/>
                        </a:schemeClr>
                      </a:solidFill>
                      <a:latin typeface="+mn-lt"/>
                      <a:ea typeface="+mn-ea"/>
                      <a:cs typeface="+mn-cs"/>
                    </a:defRPr>
                  </a:pPr>
                  <a:endParaRPr lang="en-US"/>
                </a:p>
              </c:txPr>
              <c:dLblPos val="inEnd"/>
              <c:showLegendKey val="0"/>
              <c:showVal val="1"/>
              <c:showCatName val="0"/>
              <c:showSerName val="0"/>
              <c:showPercent val="0"/>
              <c:showBubbleSize val="0"/>
            </c:dLbl>
            <c:dLbl>
              <c:idx val="8"/>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75000"/>
                        </a:schemeClr>
                      </a:solidFill>
                      <a:latin typeface="+mn-lt"/>
                      <a:ea typeface="+mn-ea"/>
                      <a:cs typeface="+mn-cs"/>
                    </a:defRPr>
                  </a:pPr>
                  <a:endParaRPr lang="en-US"/>
                </a:p>
              </c:txPr>
              <c:dLblPos val="in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'6_Why-WhyNotHelpful'!$L$3:$L$12</c:f>
              <c:strCache>
                <c:ptCount val="10"/>
                <c:pt idx="0">
                  <c:v>learned to…</c:v>
                </c:pt>
                <c:pt idx="1">
                  <c:v>awarnss abt resrcs</c:v>
                </c:pt>
                <c:pt idx="2">
                  <c:v>teaching</c:v>
                </c:pt>
                <c:pt idx="3">
                  <c:v>informative</c:v>
                </c:pt>
                <c:pt idx="4">
                  <c:v>good ovrvw</c:v>
                </c:pt>
                <c:pt idx="5">
                  <c:v>need mr hlp</c:v>
                </c:pt>
                <c:pt idx="6">
                  <c:v>confidence</c:v>
                </c:pt>
                <c:pt idx="7">
                  <c:v>grt sessn</c:v>
                </c:pt>
                <c:pt idx="8">
                  <c:v>helpfl, but not</c:v>
                </c:pt>
                <c:pt idx="9">
                  <c:v>n/a</c:v>
                </c:pt>
              </c:strCache>
            </c:strRef>
          </c:cat>
          <c:val>
            <c:numRef>
              <c:f>'6_Why-WhyNotHelpful'!$M$3:$M$12</c:f>
              <c:numCache>
                <c:formatCode>General</c:formatCode>
                <c:ptCount val="10"/>
                <c:pt idx="0">
                  <c:v>134</c:v>
                </c:pt>
                <c:pt idx="1">
                  <c:v>37</c:v>
                </c:pt>
                <c:pt idx="2">
                  <c:v>35</c:v>
                </c:pt>
                <c:pt idx="3">
                  <c:v>16</c:v>
                </c:pt>
                <c:pt idx="4">
                  <c:v>9</c:v>
                </c:pt>
                <c:pt idx="5">
                  <c:v>6</c:v>
                </c:pt>
                <c:pt idx="6">
                  <c:v>3</c:v>
                </c:pt>
                <c:pt idx="7">
                  <c:v>1</c:v>
                </c:pt>
                <c:pt idx="8">
                  <c:v>1</c:v>
                </c:pt>
                <c:pt idx="9">
                  <c:v>47</c:v>
                </c:pt>
              </c:numCache>
            </c:numRef>
          </c:val>
        </c:ser>
        <c:dLbls>
          <c:dLblPos val="inEnd"/>
          <c:showLegendKey val="0"/>
          <c:showVal val="1"/>
          <c:showCatName val="0"/>
          <c:showSerName val="0"/>
          <c:showPercent val="0"/>
          <c:showBubbleSize val="0"/>
        </c:dLbls>
        <c:gapWidth val="65"/>
        <c:axId val="341317288"/>
        <c:axId val="341317680"/>
      </c:barChart>
      <c:catAx>
        <c:axId val="3413172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0" i="0" u="none" strike="noStrike" kern="1200" cap="all" baseline="0">
                <a:solidFill>
                  <a:schemeClr val="dk1">
                    <a:lumMod val="75000"/>
                    <a:lumOff val="25000"/>
                  </a:schemeClr>
                </a:solidFill>
                <a:latin typeface="+mn-lt"/>
                <a:ea typeface="+mn-ea"/>
                <a:cs typeface="+mn-cs"/>
              </a:defRPr>
            </a:pPr>
            <a:endParaRPr lang="en-US"/>
          </a:p>
        </c:txPr>
        <c:crossAx val="341317680"/>
        <c:crosses val="autoZero"/>
        <c:auto val="1"/>
        <c:lblAlgn val="ctr"/>
        <c:lblOffset val="100"/>
        <c:noMultiLvlLbl val="0"/>
      </c:catAx>
      <c:valAx>
        <c:axId val="3413176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41317288"/>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21860906494072E-2"/>
          <c:y val="4.01947408821237E-2"/>
          <c:w val="0.96795503336507249"/>
          <c:h val="0.86360141502367582"/>
        </c:manualLayout>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Graphs!$B$4:$B$7</c:f>
              <c:strCache>
                <c:ptCount val="4"/>
                <c:pt idx="0">
                  <c:v>Yes</c:v>
                </c:pt>
                <c:pt idx="1">
                  <c:v>No</c:v>
                </c:pt>
                <c:pt idx="2">
                  <c:v>Not Sure </c:v>
                </c:pt>
                <c:pt idx="3">
                  <c:v>No answer</c:v>
                </c:pt>
              </c:strCache>
            </c:strRef>
          </c:cat>
          <c:val>
            <c:numRef>
              <c:f>Graphs!$C$4:$C$7</c:f>
              <c:numCache>
                <c:formatCode>General</c:formatCode>
                <c:ptCount val="4"/>
                <c:pt idx="0">
                  <c:v>95</c:v>
                </c:pt>
                <c:pt idx="1">
                  <c:v>176</c:v>
                </c:pt>
                <c:pt idx="2">
                  <c:v>19</c:v>
                </c:pt>
                <c:pt idx="3">
                  <c:v>1</c:v>
                </c:pt>
              </c:numCache>
            </c:numRef>
          </c:val>
        </c:ser>
        <c:dLbls>
          <c:dLblPos val="inEnd"/>
          <c:showLegendKey val="0"/>
          <c:showVal val="1"/>
          <c:showCatName val="0"/>
          <c:showSerName val="0"/>
          <c:showPercent val="0"/>
          <c:showBubbleSize val="0"/>
        </c:dLbls>
        <c:gapWidth val="65"/>
        <c:axId val="342261224"/>
        <c:axId val="342261616"/>
      </c:barChart>
      <c:catAx>
        <c:axId val="3422612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342261616"/>
        <c:crosses val="autoZero"/>
        <c:auto val="1"/>
        <c:lblAlgn val="ctr"/>
        <c:lblOffset val="100"/>
        <c:noMultiLvlLbl val="0"/>
      </c:catAx>
      <c:valAx>
        <c:axId val="3422616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4226122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0.51161</cdr:x>
      <cdr:y>0.12494</cdr:y>
    </cdr:from>
    <cdr:to>
      <cdr:x>0.83006</cdr:x>
      <cdr:y>0.2948</cdr:y>
    </cdr:to>
    <cdr:sp macro="" textlink="">
      <cdr:nvSpPr>
        <cdr:cNvPr id="2" name="TextBox 2"/>
        <cdr:cNvSpPr txBox="1"/>
      </cdr:nvSpPr>
      <cdr:spPr>
        <a:xfrm xmlns:a="http://schemas.openxmlformats.org/drawingml/2006/main">
          <a:off x="4303690" y="565954"/>
          <a:ext cx="2678808" cy="769441"/>
        </a:xfrm>
        <a:prstGeom xmlns:a="http://schemas.openxmlformats.org/drawingml/2006/main" prst="rect">
          <a:avLst/>
        </a:prstGeom>
        <a:solidFill xmlns:a="http://schemas.openxmlformats.org/drawingml/2006/main">
          <a:schemeClr val="accent2">
            <a:lumMod val="40000"/>
            <a:lumOff val="60000"/>
          </a:schemeClr>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4400" dirty="0" smtClean="0">
              <a:solidFill>
                <a:sysClr val="windowText" lastClr="000000"/>
              </a:solidFill>
            </a:rPr>
            <a:t>98%   yes</a:t>
          </a:r>
        </a:p>
      </cdr:txBody>
    </cdr:sp>
  </cdr:relSizeAnchor>
</c:userShapes>
</file>

<file path=ppt/drawings/drawing2.xml><?xml version="1.0" encoding="utf-8"?>
<c:userShapes xmlns:c="http://schemas.openxmlformats.org/drawingml/2006/chart">
  <cdr:relSizeAnchor xmlns:cdr="http://schemas.openxmlformats.org/drawingml/2006/chartDrawing">
    <cdr:from>
      <cdr:x>0.52634</cdr:x>
      <cdr:y>0.17905</cdr:y>
    </cdr:from>
    <cdr:to>
      <cdr:x>0.9739</cdr:x>
      <cdr:y>0.48426</cdr:y>
    </cdr:to>
    <cdr:sp macro="" textlink="">
      <cdr:nvSpPr>
        <cdr:cNvPr id="2" name="TextBox 2"/>
        <cdr:cNvSpPr txBox="1"/>
      </cdr:nvSpPr>
      <cdr:spPr>
        <a:xfrm xmlns:a="http://schemas.openxmlformats.org/drawingml/2006/main">
          <a:off x="4589172" y="848575"/>
          <a:ext cx="3902300" cy="1446550"/>
        </a:xfrm>
        <a:prstGeom xmlns:a="http://schemas.openxmlformats.org/drawingml/2006/main" prst="rect">
          <a:avLst/>
        </a:prstGeom>
        <a:solidFill xmlns:a="http://schemas.openxmlformats.org/drawingml/2006/main">
          <a:schemeClr val="accent2">
            <a:lumMod val="40000"/>
            <a:lumOff val="60000"/>
          </a:schemeClr>
        </a:solidFill>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4400" dirty="0" smtClean="0">
              <a:solidFill>
                <a:sysClr val="windowText" lastClr="000000"/>
              </a:solidFill>
            </a:rPr>
            <a:t>60%   had not attended before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4CA94-D93A-4C79-A015-1FB6BF64FF0B}" type="datetimeFigureOut">
              <a:rPr lang="en-US" smtClean="0"/>
              <a:t>12/10/2015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C689D-C4F0-4E40-82E4-4D30A360A1C0}" type="slidenum">
              <a:rPr lang="en-US" smtClean="0"/>
              <a:t>‹#›</a:t>
            </a:fld>
            <a:endParaRPr lang="en-US"/>
          </a:p>
        </p:txBody>
      </p:sp>
    </p:spTree>
    <p:extLst>
      <p:ext uri="{BB962C8B-B14F-4D97-AF65-F5344CB8AC3E}">
        <p14:creationId xmlns:p14="http://schemas.microsoft.com/office/powerpoint/2010/main" val="105486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background- dark back, light font</a:t>
            </a:r>
          </a:p>
          <a:p>
            <a:endParaRPr lang="en-US" dirty="0" smtClean="0"/>
          </a:p>
          <a:p>
            <a:r>
              <a:rPr lang="en-US" dirty="0" smtClean="0"/>
              <a:t>Add awesome </a:t>
            </a:r>
            <a:r>
              <a:rPr lang="en-US" smtClean="0"/>
              <a:t>cat photos</a:t>
            </a:r>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a:t>
            </a:fld>
            <a:endParaRPr lang="en-US"/>
          </a:p>
        </p:txBody>
      </p:sp>
    </p:spTree>
    <p:extLst>
      <p:ext uri="{BB962C8B-B14F-4D97-AF65-F5344CB8AC3E}">
        <p14:creationId xmlns:p14="http://schemas.microsoft.com/office/powerpoint/2010/main" val="2893070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 first year courses</a:t>
            </a:r>
          </a:p>
          <a:p>
            <a:r>
              <a:rPr lang="en-US" dirty="0" smtClean="0"/>
              <a:t>4 sophomore</a:t>
            </a:r>
          </a:p>
          <a:p>
            <a:r>
              <a:rPr lang="en-US" dirty="0" smtClean="0"/>
              <a:t>1 senior</a:t>
            </a:r>
          </a:p>
          <a:p>
            <a:endParaRPr lang="en-US"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4</a:t>
            </a:fld>
            <a:endParaRPr lang="en-US"/>
          </a:p>
        </p:txBody>
      </p:sp>
    </p:spTree>
    <p:extLst>
      <p:ext uri="{BB962C8B-B14F-4D97-AF65-F5344CB8AC3E}">
        <p14:creationId xmlns:p14="http://schemas.microsoft.com/office/powerpoint/2010/main" val="291679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say</a:t>
            </a:r>
            <a:r>
              <a:rPr lang="en-US" baseline="0" dirty="0" smtClean="0"/>
              <a:t> something here that all classes were aimed to satisfy course needs as required by faculty, so the materials, strategies or concepts learned were specific to that session.  What is of note is that most everyone said they learned something useful.   </a:t>
            </a:r>
          </a:p>
          <a:p>
            <a:endParaRPr lang="en-US" baseline="0" dirty="0" smtClean="0"/>
          </a:p>
          <a:p>
            <a:r>
              <a:rPr lang="en-US" baseline="0" dirty="0" smtClean="0"/>
              <a:t>The utility of what they learned is also according to their degree of knowledge prior to the library instruction session, so some students focused on aspects of searching within a particular database (Web of Science, Lexis </a:t>
            </a:r>
            <a:r>
              <a:rPr lang="en-US" baseline="0" dirty="0" err="1" smtClean="0"/>
              <a:t>Nexis</a:t>
            </a:r>
            <a:r>
              <a:rPr lang="en-US" baseline="0" dirty="0" smtClean="0"/>
              <a:t>, etc.), and others on the services available to them in the library (how to check books our, BD, ILL, </a:t>
            </a:r>
            <a:r>
              <a:rPr lang="en-US" baseline="0" dirty="0" err="1" smtClean="0"/>
              <a:t>etc</a:t>
            </a:r>
            <a:r>
              <a:rPr lang="en-US" baseline="0" dirty="0" smtClean="0"/>
              <a: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6</a:t>
            </a:fld>
            <a:endParaRPr lang="en-US"/>
          </a:p>
        </p:txBody>
      </p:sp>
    </p:spTree>
    <p:extLst>
      <p:ext uri="{BB962C8B-B14F-4D97-AF65-F5344CB8AC3E}">
        <p14:creationId xmlns:p14="http://schemas.microsoft.com/office/powerpoint/2010/main" val="1625611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partial list….. After</a:t>
            </a:r>
            <a:r>
              <a:rPr lang="en-US" baseline="0" dirty="0" smtClean="0"/>
              <a:t> the last one “research” numbers go down to list mostly unique things stated.</a:t>
            </a:r>
          </a:p>
          <a:p>
            <a:endParaRPr lang="en-US" baseline="0" dirty="0" smtClean="0"/>
          </a:p>
          <a:p>
            <a:r>
              <a:rPr lang="en-US" baseline="0" dirty="0" smtClean="0"/>
              <a:t>Of import:</a:t>
            </a:r>
          </a:p>
          <a:p>
            <a:pPr marL="171450" indent="-171450">
              <a:buFont typeface="Arial" panose="020B0604020202020204" pitchFamily="34" charset="0"/>
              <a:buChar char="•"/>
            </a:pPr>
            <a:r>
              <a:rPr lang="en-US" baseline="0" dirty="0" smtClean="0"/>
              <a:t>Nothing (is confusing about doing research for this assignment) is the biggest category (15% of all possible responses)</a:t>
            </a:r>
          </a:p>
          <a:p>
            <a:pPr marL="171450" indent="-171450">
              <a:buFont typeface="Arial" panose="020B0604020202020204" pitchFamily="34" charset="0"/>
              <a:buChar char="•"/>
            </a:pPr>
            <a:r>
              <a:rPr lang="en-US" baseline="0" dirty="0" smtClean="0"/>
              <a:t>n/a could indicate that students left it blank because nothing remained confusing. If that is the correct assumption, it jacks up the “nothing is confusing” to 19%</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Most confusing things remain around finding sources, the right sources for their assignments, how to search specific subjects, how to find the “best” article for their work, etc.  Related to that, is their confidence in using databases or understanding them fully to get the most out of them, determining the relevance of the items they found, searching efficiently – with correct terms and operators, etc.</a:t>
            </a:r>
          </a:p>
          <a:p>
            <a:pPr marL="171450" indent="-171450">
              <a:buFont typeface="Arial" panose="020B0604020202020204" pitchFamily="34" charset="0"/>
              <a:buChar char="•"/>
            </a:pPr>
            <a:endParaRPr lang="en-US" baseline="0" dirty="0" smtClean="0"/>
          </a:p>
          <a:p>
            <a:pPr marL="171450" indent="-171450">
              <a:buFont typeface="Arial" panose="020B0604020202020204" pitchFamily="34" charset="0"/>
              <a:buChar char="•"/>
            </a:pPr>
            <a:r>
              <a:rPr lang="en-US" baseline="0" dirty="0" smtClean="0"/>
              <a:t>2-3 students indicated that they felt overwhelmed by the amount of information, but appreciated getting an introductory overview.</a:t>
            </a:r>
          </a:p>
          <a:p>
            <a:pPr marL="171450" indent="-171450">
              <a:buFont typeface="Arial" panose="020B0604020202020204"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5BAC689D-C4F0-4E40-82E4-4D30A360A1C0}" type="slidenum">
              <a:rPr lang="en-US" smtClean="0"/>
              <a:t>8</a:t>
            </a:fld>
            <a:endParaRPr lang="en-US"/>
          </a:p>
        </p:txBody>
      </p:sp>
    </p:spTree>
    <p:extLst>
      <p:ext uri="{BB962C8B-B14F-4D97-AF65-F5344CB8AC3E}">
        <p14:creationId xmlns:p14="http://schemas.microsoft.com/office/powerpoint/2010/main" val="2703173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the 6 who answered</a:t>
            </a:r>
            <a:r>
              <a:rPr lang="en-US" baseline="0" dirty="0" smtClean="0"/>
              <a:t> “NO” :</a:t>
            </a:r>
          </a:p>
          <a:p>
            <a:r>
              <a:rPr lang="en-US" baseline="0" dirty="0" smtClean="0"/>
              <a:t>-  only 3 were really “no, it wasn’t helpful”, the other 3 made a mistake in saying “no” given their answers. See slide with “no” answers.</a:t>
            </a:r>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13</a:t>
            </a:fld>
            <a:endParaRPr lang="en-US"/>
          </a:p>
        </p:txBody>
      </p:sp>
    </p:spTree>
    <p:extLst>
      <p:ext uri="{BB962C8B-B14F-4D97-AF65-F5344CB8AC3E}">
        <p14:creationId xmlns:p14="http://schemas.microsoft.com/office/powerpoint/2010/main" val="1226483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Six respondents</a:t>
            </a:r>
            <a:r>
              <a:rPr lang="en-US" baseline="0" dirty="0" smtClean="0"/>
              <a:t> (out of 291), said the session was not helpful, but in fact, only 3 respondents included statements that reflected why it was not helpful (verbatim on slide).  I think that the 3 additional students who said it wasn’t helpful, marked the “no” button by mistake.</a:t>
            </a:r>
          </a:p>
          <a:p>
            <a:endParaRPr lang="en-US" dirty="0" smtClean="0"/>
          </a:p>
          <a:p>
            <a:r>
              <a:rPr lang="en-US" dirty="0" smtClean="0"/>
              <a:t>The</a:t>
            </a:r>
            <a:r>
              <a:rPr lang="en-US" baseline="0" dirty="0" smtClean="0"/>
              <a:t> comments of the t</a:t>
            </a:r>
            <a:r>
              <a:rPr lang="en-US" dirty="0" smtClean="0"/>
              <a:t>hree</a:t>
            </a:r>
            <a:r>
              <a:rPr lang="en-US" baseline="0" dirty="0" smtClean="0"/>
              <a:t> students who made a mistake in the checkbox my marking it ‘no’ : </a:t>
            </a:r>
          </a:p>
          <a:p>
            <a:pPr marL="171450" indent="-17145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Great instructor who explained everything clearly!</a:t>
            </a:r>
            <a:r>
              <a:rPr lang="en-US" dirty="0" smtClean="0"/>
              <a:t> </a:t>
            </a:r>
          </a:p>
          <a:p>
            <a:pPr marL="171450" indent="-17145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taught us advanced features</a:t>
            </a:r>
            <a:r>
              <a:rPr lang="en-US" dirty="0" smtClean="0"/>
              <a:t> </a:t>
            </a:r>
          </a:p>
          <a:p>
            <a:pPr marL="171450" indent="-171450">
              <a:buFont typeface="Arial" panose="020B0604020202020204" pitchFamily="34" charset="0"/>
              <a:buChar char="•"/>
            </a:pPr>
            <a:r>
              <a:rPr lang="en-US" sz="1200" b="0" i="0" u="none" strike="noStrike" kern="1200" dirty="0" smtClean="0">
                <a:solidFill>
                  <a:schemeClr val="tx1"/>
                </a:solidFill>
                <a:effectLst/>
                <a:latin typeface="+mn-lt"/>
                <a:ea typeface="+mn-ea"/>
                <a:cs typeface="+mn-cs"/>
              </a:rPr>
              <a:t>I can now research more effectively and the time spent search for articles will now be less</a:t>
            </a:r>
            <a:r>
              <a:rPr lang="en-US" dirty="0" smtClean="0"/>
              <a:t> </a:t>
            </a:r>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16</a:t>
            </a:fld>
            <a:endParaRPr lang="en-US"/>
          </a:p>
        </p:txBody>
      </p:sp>
    </p:spTree>
    <p:extLst>
      <p:ext uri="{BB962C8B-B14F-4D97-AF65-F5344CB8AC3E}">
        <p14:creationId xmlns:p14="http://schemas.microsoft.com/office/powerpoint/2010/main" val="3118984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AC689D-C4F0-4E40-82E4-4D30A360A1C0}" type="slidenum">
              <a:rPr lang="en-US" smtClean="0"/>
              <a:t>19</a:t>
            </a:fld>
            <a:endParaRPr lang="en-US"/>
          </a:p>
        </p:txBody>
      </p:sp>
    </p:spTree>
    <p:extLst>
      <p:ext uri="{BB962C8B-B14F-4D97-AF65-F5344CB8AC3E}">
        <p14:creationId xmlns:p14="http://schemas.microsoft.com/office/powerpoint/2010/main" val="4293870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FE968A97-D861-48B2-A677-CE41C52FCFDA}" type="datetimeFigureOut">
              <a:rPr lang="en-US" smtClean="0"/>
              <a:t>12/10/2015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818294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68A97-D861-48B2-A677-CE41C52FCFDA}" type="datetimeFigureOut">
              <a:rPr lang="en-US" smtClean="0"/>
              <a:t>12/10/2015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23244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68A97-D861-48B2-A677-CE41C52FCFDA}" type="datetimeFigureOut">
              <a:rPr lang="en-US" smtClean="0"/>
              <a:t>12/10/2015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513495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E968A97-D861-48B2-A677-CE41C52FCFDA}" type="datetimeFigureOut">
              <a:rPr lang="en-US" smtClean="0"/>
              <a:t>12/10/2015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221649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68A97-D861-48B2-A677-CE41C52FCFDA}" type="datetimeFigureOut">
              <a:rPr lang="en-US" smtClean="0"/>
              <a:t>12/10/2015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6656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68A97-D861-48B2-A677-CE41C52FCFDA}" type="datetimeFigureOut">
              <a:rPr lang="en-US" smtClean="0"/>
              <a:t>12/10/2015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630259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68A97-D861-48B2-A677-CE41C52FCFDA}" type="datetimeFigureOut">
              <a:rPr lang="en-US" smtClean="0"/>
              <a:t>12/10/2015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244133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68A97-D861-48B2-A677-CE41C52FCFDA}" type="datetimeFigureOut">
              <a:rPr lang="en-US" smtClean="0"/>
              <a:t>12/10/2015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3903430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68A97-D861-48B2-A677-CE41C52FCFDA}" type="datetimeFigureOut">
              <a:rPr lang="en-US" smtClean="0"/>
              <a:t>12/10/2015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1667443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68A97-D861-48B2-A677-CE41C52FCFDA}" type="datetimeFigureOut">
              <a:rPr lang="en-US" smtClean="0"/>
              <a:t>12/10/2015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077802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68A97-D861-48B2-A677-CE41C52FCFDA}" type="datetimeFigureOut">
              <a:rPr lang="en-US" smtClean="0"/>
              <a:t>12/10/2015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1D669-CEEC-42E4-AD44-5E1E65BD52EE}" type="slidenum">
              <a:rPr lang="en-US" smtClean="0"/>
              <a:t>‹#›</a:t>
            </a:fld>
            <a:endParaRPr lang="en-US"/>
          </a:p>
        </p:txBody>
      </p:sp>
    </p:spTree>
    <p:extLst>
      <p:ext uri="{BB962C8B-B14F-4D97-AF65-F5344CB8AC3E}">
        <p14:creationId xmlns:p14="http://schemas.microsoft.com/office/powerpoint/2010/main" val="2616150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968A97-D861-48B2-A677-CE41C52FCFDA}" type="datetimeFigureOut">
              <a:rPr lang="en-US" smtClean="0"/>
              <a:t>12/10/2015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1D669-CEEC-42E4-AD44-5E1E65BD52EE}" type="slidenum">
              <a:rPr lang="en-US" smtClean="0"/>
              <a:t>‹#›</a:t>
            </a:fld>
            <a:endParaRPr lang="en-US"/>
          </a:p>
        </p:txBody>
      </p:sp>
    </p:spTree>
    <p:extLst>
      <p:ext uri="{BB962C8B-B14F-4D97-AF65-F5344CB8AC3E}">
        <p14:creationId xmlns:p14="http://schemas.microsoft.com/office/powerpoint/2010/main" val="1659712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73075"/>
            <a:ext cx="9144000" cy="2387600"/>
          </a:xfrm>
        </p:spPr>
        <p:txBody>
          <a:bodyPr/>
          <a:lstStyle/>
          <a:p>
            <a:r>
              <a:rPr lang="en-US" dirty="0" smtClean="0">
                <a:latin typeface="Arial Rounded MT Bold" panose="020F0704030504030204" pitchFamily="34" charset="0"/>
              </a:rPr>
              <a:t>Cross-Institutional (CUL) Assessment Pilot</a:t>
            </a:r>
            <a:endParaRPr lang="en-US" dirty="0">
              <a:latin typeface="Arial Rounded MT Bold" panose="020F0704030504030204" pitchFamily="34" charset="0"/>
            </a:endParaRPr>
          </a:p>
        </p:txBody>
      </p:sp>
      <p:sp>
        <p:nvSpPr>
          <p:cNvPr id="3" name="Subtitle 2"/>
          <p:cNvSpPr>
            <a:spLocks noGrp="1"/>
          </p:cNvSpPr>
          <p:nvPr>
            <p:ph type="subTitle" idx="1"/>
          </p:nvPr>
        </p:nvSpPr>
        <p:spPr>
          <a:xfrm>
            <a:off x="1524000" y="3058027"/>
            <a:ext cx="9144000" cy="1655762"/>
          </a:xfrm>
        </p:spPr>
        <p:txBody>
          <a:bodyPr/>
          <a:lstStyle/>
          <a:p>
            <a:r>
              <a:rPr lang="en-US" dirty="0" smtClean="0">
                <a:latin typeface="Arial Rounded MT Bold" panose="020F0704030504030204" pitchFamily="34" charset="0"/>
              </a:rPr>
              <a:t>PSEC Instruction Assessment Team</a:t>
            </a:r>
          </a:p>
          <a:p>
            <a:r>
              <a:rPr lang="en-US" dirty="0" smtClean="0">
                <a:latin typeface="Arial Rounded MT Bold" panose="020F0704030504030204" pitchFamily="34" charset="0"/>
              </a:rPr>
              <a:t>Fall 2015</a:t>
            </a:r>
            <a:endParaRPr lang="en-US" dirty="0">
              <a:latin typeface="Arial Rounded MT Bold" panose="020F0704030504030204" pitchFamily="34" charset="0"/>
            </a:endParaRPr>
          </a:p>
        </p:txBody>
      </p:sp>
      <p:pic>
        <p:nvPicPr>
          <p:cNvPr id="1026" name="Picture 2" descr="https://s-media-cache-ak0.pinimg.com/236x/b0/9a/15/b09a15e291a1850ca8b14e4ca359c69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4506912"/>
            <a:ext cx="2247900" cy="168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303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3. </a:t>
            </a:r>
            <a:r>
              <a:rPr lang="en-US" sz="4000" dirty="0">
                <a:solidFill>
                  <a:schemeClr val="bg1"/>
                </a:solidFill>
                <a:latin typeface="Arial" panose="020B0604020202020204" pitchFamily="34" charset="0"/>
                <a:ea typeface="Arial Unicode MS" panose="020B0604020202020204" pitchFamily="34" charset="-128"/>
                <a:cs typeface="Arial" panose="020B0604020202020204" pitchFamily="34" charset="0"/>
              </a:rPr>
              <a:t>What's one thing you'll do differently in your research based on / what you learned today?</a:t>
            </a:r>
            <a:br>
              <a:rPr lang="en-US" sz="4000" dirty="0">
                <a:solidFill>
                  <a:schemeClr val="bg1"/>
                </a:solidFill>
                <a:latin typeface="Arial" panose="020B0604020202020204" pitchFamily="34" charset="0"/>
                <a:ea typeface="Arial Unicode MS" panose="020B0604020202020204" pitchFamily="34" charset="-128"/>
                <a:cs typeface="Arial" panose="020B0604020202020204" pitchFamily="34" charset="0"/>
              </a:rPr>
            </a:br>
            <a:endParaRPr lang="en-US" sz="4000" dirty="0">
              <a:solidFill>
                <a:schemeClr val="bg1"/>
              </a:solidFill>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1473448153"/>
              </p:ext>
            </p:extLst>
          </p:nvPr>
        </p:nvGraphicFramePr>
        <p:xfrm>
          <a:off x="1239054" y="1690688"/>
          <a:ext cx="9875414" cy="4954811"/>
        </p:xfrm>
        <a:graphic>
          <a:graphicData uri="http://schemas.openxmlformats.org/drawingml/2006/chart">
            <c:chart xmlns:c="http://schemas.openxmlformats.org/drawingml/2006/chart" xmlns:r="http://schemas.openxmlformats.org/officeDocument/2006/relationships" r:id="rId2"/>
          </a:graphicData>
        </a:graphic>
      </p:graphicFrame>
      <p:pic>
        <p:nvPicPr>
          <p:cNvPr id="8194" name="Picture 2" descr="https://onespoiledcat.files.wordpress.com/2015/01/sledding.jpg?w=5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9039" y="4373783"/>
            <a:ext cx="274320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713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5" y="146184"/>
            <a:ext cx="10515600" cy="1325563"/>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One thing they will do differently………..</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Content Placeholder 2"/>
          <p:cNvSpPr>
            <a:spLocks noGrp="1"/>
          </p:cNvSpPr>
          <p:nvPr>
            <p:ph idx="1"/>
          </p:nvPr>
        </p:nvSpPr>
        <p:spPr>
          <a:xfrm>
            <a:off x="319825" y="1609860"/>
            <a:ext cx="11578107" cy="5035639"/>
          </a:xfrm>
        </p:spPr>
        <p:txBody>
          <a:bodyPr>
            <a:noAutofit/>
          </a:bodyPr>
          <a:lstStyle/>
          <a:p>
            <a:r>
              <a:rPr lang="en-US" sz="2000" dirty="0">
                <a:latin typeface="Arial" panose="020B0604020202020204" pitchFamily="34" charset="0"/>
                <a:cs typeface="Arial" panose="020B0604020202020204" pitchFamily="34" charset="0"/>
              </a:rPr>
              <a:t>I will narrow my research to more scholarly </a:t>
            </a:r>
            <a:r>
              <a:rPr lang="en-US" sz="2000" dirty="0" smtClean="0">
                <a:latin typeface="Arial" panose="020B0604020202020204" pitchFamily="34" charset="0"/>
                <a:cs typeface="Arial" panose="020B0604020202020204" pitchFamily="34" charset="0"/>
              </a:rPr>
              <a:t>articles</a:t>
            </a:r>
          </a:p>
          <a:p>
            <a:r>
              <a:rPr lang="en-US" sz="2000" dirty="0">
                <a:latin typeface="Arial" panose="020B0604020202020204" pitchFamily="34" charset="0"/>
                <a:cs typeface="Arial" panose="020B0604020202020204" pitchFamily="34" charset="0"/>
              </a:rPr>
              <a:t>I will use online databases and resources more effectively.</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Ask for help when I can't find information!</a:t>
            </a:r>
          </a:p>
          <a:p>
            <a:r>
              <a:rPr lang="en-US" sz="2000" dirty="0">
                <a:latin typeface="Arial" panose="020B0604020202020204" pitchFamily="34" charset="0"/>
                <a:cs typeface="Arial" panose="020B0604020202020204" pitchFamily="34" charset="0"/>
              </a:rPr>
              <a:t>Use google more effectively. Pay more attention to credibility. </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I'll be sure to check prior history of cases before further analyzing them. </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use sources </a:t>
            </a:r>
            <a:r>
              <a:rPr lang="en-US" sz="2000" dirty="0" smtClean="0">
                <a:latin typeface="Arial" panose="020B0604020202020204" pitchFamily="34" charset="0"/>
                <a:cs typeface="Arial" panose="020B0604020202020204" pitchFamily="34" charset="0"/>
              </a:rPr>
              <a:t>that </a:t>
            </a:r>
            <a:r>
              <a:rPr lang="en-US" sz="2000" dirty="0">
                <a:latin typeface="Arial" panose="020B0604020202020204" pitchFamily="34" charset="0"/>
                <a:cs typeface="Arial" panose="020B0604020202020204" pitchFamily="34" charset="0"/>
              </a:rPr>
              <a:t>are not </a:t>
            </a:r>
            <a:r>
              <a:rPr lang="en-US" sz="2000" dirty="0" smtClean="0">
                <a:latin typeface="Arial" panose="020B0604020202020204" pitchFamily="34" charset="0"/>
                <a:cs typeface="Arial" panose="020B0604020202020204" pitchFamily="34" charset="0"/>
              </a:rPr>
              <a:t>sketchy</a:t>
            </a:r>
          </a:p>
          <a:p>
            <a:r>
              <a:rPr lang="en-US" sz="2000" dirty="0">
                <a:latin typeface="Arial" panose="020B0604020202020204" pitchFamily="34" charset="0"/>
                <a:cs typeface="Arial" panose="020B0604020202020204" pitchFamily="34" charset="0"/>
              </a:rPr>
              <a:t>Only use scholarly </a:t>
            </a:r>
            <a:r>
              <a:rPr lang="en-US" sz="2000" dirty="0" smtClean="0">
                <a:latin typeface="Arial" panose="020B0604020202020204" pitchFamily="34" charset="0"/>
                <a:cs typeface="Arial" panose="020B0604020202020204" pitchFamily="34" charset="0"/>
              </a:rPr>
              <a:t>articles</a:t>
            </a:r>
          </a:p>
          <a:p>
            <a:r>
              <a:rPr lang="en-US" sz="2000" dirty="0">
                <a:latin typeface="Arial" panose="020B0604020202020204" pitchFamily="34" charset="0"/>
                <a:cs typeface="Arial" panose="020B0604020202020204" pitchFamily="34" charset="0"/>
              </a:rPr>
              <a:t>I won't rely solely on google</a:t>
            </a:r>
            <a:r>
              <a:rPr lang="en-US" sz="2000" dirty="0" smtClean="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Use library books instead of just online resources</a:t>
            </a:r>
            <a:r>
              <a:rPr lang="en-US" sz="2000" dirty="0" smtClean="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I will definitely use the databases and search for some books that can be useful</a:t>
            </a:r>
            <a:r>
              <a:rPr lang="en-US" sz="2000" dirty="0" smtClean="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I will go to the library with my </a:t>
            </a:r>
            <a:r>
              <a:rPr lang="en-US" sz="2000" dirty="0" smtClean="0">
                <a:latin typeface="Arial" panose="020B0604020202020204" pitchFamily="34" charset="0"/>
                <a:cs typeface="Arial" panose="020B0604020202020204" pitchFamily="34" charset="0"/>
              </a:rPr>
              <a:t>group</a:t>
            </a:r>
          </a:p>
          <a:p>
            <a:r>
              <a:rPr lang="en-US" sz="2000" dirty="0">
                <a:latin typeface="Arial" panose="020B0604020202020204" pitchFamily="34" charset="0"/>
                <a:cs typeface="Arial" panose="020B0604020202020204" pitchFamily="34" charset="0"/>
              </a:rPr>
              <a:t>look at secondary sources first </a:t>
            </a:r>
            <a:endParaRPr lang="en-US" sz="2000" dirty="0" smtClean="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pic>
        <p:nvPicPr>
          <p:cNvPr id="9222" name="Picture 6" descr="https://www.chimneysolutions.com/blog/wp-content/uploads/2014/04/fireplace-c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1150" y="1609860"/>
            <a:ext cx="2028825"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863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4. </a:t>
            </a:r>
            <a:r>
              <a:rPr lang="en-US" sz="3600" dirty="0">
                <a:solidFill>
                  <a:schemeClr val="bg1"/>
                </a:solidFill>
                <a:latin typeface="Arial" panose="020B0604020202020204" pitchFamily="34" charset="0"/>
                <a:cs typeface="Arial" panose="020B0604020202020204" pitchFamily="34" charset="0"/>
              </a:rPr>
              <a:t>This library instruction session will allow me to better complete assignments for this course. </a:t>
            </a:r>
            <a:br>
              <a:rPr lang="en-US" sz="3600" dirty="0">
                <a:solidFill>
                  <a:schemeClr val="bg1"/>
                </a:solidFill>
                <a:latin typeface="Arial" panose="020B0604020202020204" pitchFamily="34" charset="0"/>
                <a:cs typeface="Arial" panose="020B0604020202020204" pitchFamily="34" charset="0"/>
              </a:rPr>
            </a:br>
            <a:r>
              <a:rPr lang="en-US" sz="3600" dirty="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3600" dirty="0">
                <a:solidFill>
                  <a:schemeClr val="bg1"/>
                </a:solidFill>
                <a:latin typeface="Arial" panose="020B0604020202020204" pitchFamily="34" charset="0"/>
                <a:ea typeface="Arial Unicode MS" panose="020B0604020202020204" pitchFamily="34" charset="-128"/>
                <a:cs typeface="Arial" panose="020B0604020202020204" pitchFamily="34" charset="0"/>
              </a:rPr>
            </a:br>
            <a:endParaRPr lang="en-US" sz="3600" dirty="0">
              <a:solidFill>
                <a:schemeClr val="bg1"/>
              </a:solidFill>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3765639093"/>
              </p:ext>
            </p:extLst>
          </p:nvPr>
        </p:nvGraphicFramePr>
        <p:xfrm>
          <a:off x="1478923" y="1690687"/>
          <a:ext cx="8978721" cy="46714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224789" y="2382592"/>
            <a:ext cx="3902300" cy="1446550"/>
          </a:xfrm>
          <a:prstGeom prst="rect">
            <a:avLst/>
          </a:prstGeom>
          <a:solidFill>
            <a:schemeClr val="accent2">
              <a:lumMod val="40000"/>
              <a:lumOff val="60000"/>
            </a:schemeClr>
          </a:solidFill>
        </p:spPr>
        <p:txBody>
          <a:bodyPr wrap="square" rtlCol="0">
            <a:spAutoFit/>
          </a:bodyPr>
          <a:lstStyle/>
          <a:p>
            <a:r>
              <a:rPr lang="en-US" sz="4400" dirty="0" smtClean="0">
                <a:solidFill>
                  <a:sysClr val="windowText" lastClr="000000"/>
                </a:solidFill>
              </a:rPr>
              <a:t>98%   agree or strongly agree </a:t>
            </a:r>
            <a:endParaRPr lang="en-US" sz="4400" dirty="0">
              <a:solidFill>
                <a:sysClr val="windowText" lastClr="000000"/>
              </a:solidFill>
            </a:endParaRPr>
          </a:p>
        </p:txBody>
      </p:sp>
      <p:pic>
        <p:nvPicPr>
          <p:cNvPr id="10242" name="Picture 2" descr="http://wallpaper.pickywallpapers.com/samsung-galaxy-s/holiday-ca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9813" y="3783009"/>
            <a:ext cx="1772252" cy="1476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8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40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5. </a:t>
            </a:r>
            <a:r>
              <a:rPr lang="en-US" sz="4000" dirty="0">
                <a:solidFill>
                  <a:schemeClr val="bg1"/>
                </a:solidFill>
                <a:latin typeface="Arial" panose="020B0604020202020204" pitchFamily="34" charset="0"/>
                <a:cs typeface="Arial" panose="020B0604020202020204" pitchFamily="34" charset="0"/>
              </a:rPr>
              <a:t>Was this library instruction session helpful? </a:t>
            </a:r>
            <a:r>
              <a:rPr lang="en-US" sz="4000" dirty="0" smtClean="0">
                <a:solidFill>
                  <a:schemeClr val="bg1"/>
                </a:solidFill>
                <a:latin typeface="Arial" panose="020B0604020202020204" pitchFamily="34" charset="0"/>
                <a:cs typeface="Arial" panose="020B0604020202020204" pitchFamily="34" charset="0"/>
              </a:rPr>
              <a:t/>
            </a:r>
            <a:br>
              <a:rPr lang="en-US" sz="4000" dirty="0" smtClean="0">
                <a:solidFill>
                  <a:schemeClr val="bg1"/>
                </a:solidFill>
                <a:latin typeface="Arial" panose="020B0604020202020204" pitchFamily="34" charset="0"/>
                <a:cs typeface="Arial" panose="020B0604020202020204" pitchFamily="34" charset="0"/>
              </a:rPr>
            </a:br>
            <a:r>
              <a:rPr lang="en-US" sz="4000" dirty="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4000" dirty="0">
                <a:solidFill>
                  <a:schemeClr val="bg1"/>
                </a:solidFill>
                <a:latin typeface="Arial" panose="020B0604020202020204" pitchFamily="34" charset="0"/>
                <a:ea typeface="Arial Unicode MS" panose="020B0604020202020204" pitchFamily="34" charset="-128"/>
                <a:cs typeface="Arial" panose="020B0604020202020204" pitchFamily="34" charset="0"/>
              </a:rPr>
            </a:br>
            <a:endParaRPr lang="en-US" sz="4000" dirty="0">
              <a:solidFill>
                <a:schemeClr val="bg1"/>
              </a:solidFill>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977794649"/>
              </p:ext>
            </p:extLst>
          </p:nvPr>
        </p:nvGraphicFramePr>
        <p:xfrm>
          <a:off x="1594833" y="1690688"/>
          <a:ext cx="8412051" cy="4529808"/>
        </p:xfrm>
        <a:graphic>
          <a:graphicData uri="http://schemas.openxmlformats.org/drawingml/2006/chart">
            <c:chart xmlns:c="http://schemas.openxmlformats.org/drawingml/2006/chart" xmlns:r="http://schemas.openxmlformats.org/officeDocument/2006/relationships" r:id="rId3"/>
          </a:graphicData>
        </a:graphic>
      </p:graphicFrame>
      <p:pic>
        <p:nvPicPr>
          <p:cNvPr id="11266" name="Picture 2" descr="https://encrypted-tbn2.gstatic.com/images?q=tbn:ANd9GcTssFqy-CHfgthbao8og91P9Eb9CjXNlmaCDWKaZhE7vfwvk0Ut6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2888" y="3016251"/>
            <a:ext cx="1610229" cy="1610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3663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915474" y="416641"/>
            <a:ext cx="10515600" cy="793974"/>
          </a:xfrm>
        </p:spPr>
        <p:txBody>
          <a:bodyPr>
            <a:no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cs typeface="Arial" panose="020B0604020202020204" pitchFamily="34" charset="0"/>
              </a:rPr>
              <a:t>YES, session was helpful because…..</a:t>
            </a:r>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ea typeface="Arial Unicode MS" panose="020B0604020202020204" pitchFamily="34" charset="-128"/>
                <a:cs typeface="Arial" panose="020B0604020202020204" pitchFamily="34" charset="0"/>
              </a:rPr>
              <a:t/>
            </a:r>
            <a:br>
              <a:rPr lang="en-US" sz="4000" dirty="0">
                <a:latin typeface="Arial" panose="020B0604020202020204" pitchFamily="34" charset="0"/>
                <a:ea typeface="Arial Unicode MS" panose="020B0604020202020204" pitchFamily="34" charset="-128"/>
                <a:cs typeface="Arial" panose="020B0604020202020204" pitchFamily="34" charset="0"/>
              </a:rPr>
            </a:b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4" name="Content Placeholder 3"/>
          <p:cNvSpPr>
            <a:spLocks noGrp="1"/>
          </p:cNvSpPr>
          <p:nvPr>
            <p:ph idx="1"/>
          </p:nvPr>
        </p:nvSpPr>
        <p:spPr>
          <a:xfrm>
            <a:off x="6400800" y="1558343"/>
            <a:ext cx="5791200" cy="5151549"/>
          </a:xfrm>
        </p:spPr>
        <p:txBody>
          <a:bodyPr>
            <a:normAutofit/>
          </a:bodyPr>
          <a:lstStyle/>
          <a:p>
            <a:r>
              <a:rPr lang="en-US" sz="1800" b="1" dirty="0" smtClean="0">
                <a:latin typeface="Arial" panose="020B0604020202020204" pitchFamily="34" charset="0"/>
                <a:cs typeface="Arial" panose="020B0604020202020204" pitchFamily="34" charset="0"/>
              </a:rPr>
              <a:t>Learned to..: </a:t>
            </a:r>
            <a:r>
              <a:rPr lang="en-US" sz="1800" dirty="0" smtClean="0">
                <a:latin typeface="Arial" panose="020B0604020202020204" pitchFamily="34" charset="0"/>
                <a:cs typeface="Arial" panose="020B0604020202020204" pitchFamily="34" charset="0"/>
              </a:rPr>
              <a:t>use databases, streamline finding sources, know where to start research, etc.,</a:t>
            </a:r>
          </a:p>
          <a:p>
            <a:r>
              <a:rPr lang="en-US" sz="1800" b="1" dirty="0" smtClean="0">
                <a:latin typeface="Arial" panose="020B0604020202020204" pitchFamily="34" charset="0"/>
                <a:cs typeface="Arial" panose="020B0604020202020204" pitchFamily="34" charset="0"/>
              </a:rPr>
              <a:t>Awareness: </a:t>
            </a:r>
            <a:r>
              <a:rPr lang="en-US" sz="1800" dirty="0" smtClean="0">
                <a:latin typeface="Arial" panose="020B0604020202020204" pitchFamily="34" charset="0"/>
                <a:cs typeface="Arial" panose="020B0604020202020204" pitchFamily="34" charset="0"/>
              </a:rPr>
              <a:t>of resources available to them</a:t>
            </a:r>
          </a:p>
          <a:p>
            <a:r>
              <a:rPr lang="en-US" sz="1800" b="1" dirty="0" smtClean="0">
                <a:latin typeface="Arial" panose="020B0604020202020204" pitchFamily="34" charset="0"/>
                <a:cs typeface="Arial" panose="020B0604020202020204" pitchFamily="34" charset="0"/>
              </a:rPr>
              <a:t>Teaching: </a:t>
            </a:r>
            <a:r>
              <a:rPr lang="en-US" sz="1800" dirty="0" smtClean="0">
                <a:latin typeface="Arial" panose="020B0604020202020204" pitchFamily="34" charset="0"/>
                <a:cs typeface="Arial" panose="020B0604020202020204" pitchFamily="34" charset="0"/>
              </a:rPr>
              <a:t>the teacher was clear; it was a hands-on session; it covered XYZ thing</a:t>
            </a:r>
          </a:p>
          <a:p>
            <a:r>
              <a:rPr lang="en-US" sz="1800" b="1" dirty="0" smtClean="0">
                <a:latin typeface="Arial" panose="020B0604020202020204" pitchFamily="34" charset="0"/>
                <a:cs typeface="Arial" panose="020B0604020202020204" pitchFamily="34" charset="0"/>
              </a:rPr>
              <a:t>Informative: </a:t>
            </a:r>
            <a:r>
              <a:rPr lang="en-US" sz="1800" dirty="0" smtClean="0">
                <a:latin typeface="Arial" panose="020B0604020202020204" pitchFamily="34" charset="0"/>
                <a:cs typeface="Arial" panose="020B0604020202020204" pitchFamily="34" charset="0"/>
              </a:rPr>
              <a:t>comprehensive, good tips, not overwhelming</a:t>
            </a:r>
          </a:p>
          <a:p>
            <a:r>
              <a:rPr lang="en-US" sz="1800" b="1" dirty="0" smtClean="0">
                <a:latin typeface="Arial" panose="020B0604020202020204" pitchFamily="34" charset="0"/>
                <a:cs typeface="Arial" panose="020B0604020202020204" pitchFamily="34" charset="0"/>
              </a:rPr>
              <a:t>Good Overview/Review</a:t>
            </a:r>
            <a:r>
              <a:rPr lang="en-US" sz="1800" dirty="0" smtClean="0">
                <a:latin typeface="Arial" panose="020B0604020202020204" pitchFamily="34" charset="0"/>
                <a:cs typeface="Arial" panose="020B0604020202020204" pitchFamily="34" charset="0"/>
              </a:rPr>
              <a:t>: good introduction, useful review</a:t>
            </a:r>
          </a:p>
          <a:p>
            <a:r>
              <a:rPr lang="en-US" sz="1800" b="1" dirty="0" smtClean="0">
                <a:latin typeface="Arial" panose="020B0604020202020204" pitchFamily="34" charset="0"/>
                <a:cs typeface="Arial" panose="020B0604020202020204" pitchFamily="34" charset="0"/>
              </a:rPr>
              <a:t>Need more help</a:t>
            </a:r>
            <a:r>
              <a:rPr lang="en-US" sz="1800" dirty="0" smtClean="0">
                <a:latin typeface="Arial" panose="020B0604020202020204" pitchFamily="34" charset="0"/>
                <a:cs typeface="Arial" panose="020B0604020202020204" pitchFamily="34" charset="0"/>
              </a:rPr>
              <a:t>: Helpful session, but need a longer session, or need help later</a:t>
            </a:r>
          </a:p>
          <a:p>
            <a:r>
              <a:rPr lang="en-US" sz="1800" b="1" dirty="0" smtClean="0">
                <a:latin typeface="Arial" panose="020B0604020202020204" pitchFamily="34" charset="0"/>
                <a:cs typeface="Arial" panose="020B0604020202020204" pitchFamily="34" charset="0"/>
              </a:rPr>
              <a:t>Confidence</a:t>
            </a:r>
            <a:r>
              <a:rPr lang="en-US" sz="1800" dirty="0" smtClean="0">
                <a:latin typeface="Arial" panose="020B0604020202020204" pitchFamily="34" charset="0"/>
                <a:cs typeface="Arial" panose="020B0604020202020204" pitchFamily="34" charset="0"/>
              </a:rPr>
              <a:t>: Expressions of great comfort in the search process, use of databases, etc.</a:t>
            </a:r>
          </a:p>
          <a:p>
            <a:r>
              <a:rPr lang="en-US" sz="1800" b="1" dirty="0" smtClean="0">
                <a:latin typeface="Arial" panose="020B0604020202020204" pitchFamily="34" charset="0"/>
                <a:cs typeface="Arial" panose="020B0604020202020204" pitchFamily="34" charset="0"/>
              </a:rPr>
              <a:t>Great Session! </a:t>
            </a:r>
          </a:p>
          <a:p>
            <a:r>
              <a:rPr lang="en-US" sz="1800" b="1" dirty="0" smtClean="0">
                <a:latin typeface="Arial" panose="020B0604020202020204" pitchFamily="34" charset="0"/>
                <a:cs typeface="Arial" panose="020B0604020202020204" pitchFamily="34" charset="0"/>
              </a:rPr>
              <a:t>Helpful, but not </a:t>
            </a:r>
            <a:r>
              <a:rPr lang="en-US" sz="1800" dirty="0" smtClean="0">
                <a:latin typeface="Arial" panose="020B0604020202020204" pitchFamily="34" charset="0"/>
                <a:cs typeface="Arial" panose="020B0604020202020204" pitchFamily="34" charset="0"/>
              </a:rPr>
              <a:t>as helpful for my paper</a:t>
            </a:r>
          </a:p>
          <a:p>
            <a:endParaRPr lang="en-US" sz="1800" dirty="0">
              <a:latin typeface="Arial" panose="020B0604020202020204" pitchFamily="34" charset="0"/>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632912225"/>
              </p:ext>
            </p:extLst>
          </p:nvPr>
        </p:nvGraphicFramePr>
        <p:xfrm>
          <a:off x="154546" y="1437538"/>
          <a:ext cx="6130344" cy="459420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2847305" y="5666704"/>
            <a:ext cx="1042115" cy="369332"/>
          </a:xfrm>
          <a:prstGeom prst="rect">
            <a:avLst/>
          </a:prstGeom>
          <a:noFill/>
        </p:spPr>
        <p:txBody>
          <a:bodyPr wrap="square" rtlCol="0">
            <a:spAutoFit/>
          </a:bodyPr>
          <a:lstStyle/>
          <a:p>
            <a:r>
              <a:rPr lang="en-US" dirty="0"/>
              <a:t>n</a:t>
            </a:r>
            <a:r>
              <a:rPr lang="en-US" dirty="0" smtClean="0"/>
              <a:t>= 244</a:t>
            </a:r>
            <a:endParaRPr lang="en-US" dirty="0"/>
          </a:p>
        </p:txBody>
      </p:sp>
      <p:pic>
        <p:nvPicPr>
          <p:cNvPr id="12290" name="Picture 2" descr="http://i.perezhilton.com/wp-content/uploads/2010/12/reindeer-cat__oP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8362" y="1703821"/>
            <a:ext cx="1347248" cy="1745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6718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107" y="120426"/>
            <a:ext cx="10515600" cy="1325563"/>
          </a:xfrm>
        </p:spPr>
        <p:txBody>
          <a:bodyPr>
            <a:normAutofit/>
          </a:bodyPr>
          <a:lstStyle/>
          <a:p>
            <a:r>
              <a:rPr lang="en-US" sz="4000" dirty="0" smtClean="0">
                <a:latin typeface="Arial" panose="020B0604020202020204" pitchFamily="34" charset="0"/>
                <a:cs typeface="Arial" panose="020B0604020202020204" pitchFamily="34" charset="0"/>
              </a:rPr>
              <a:t>YES, helpful because (in their own words)….</a:t>
            </a:r>
            <a:endParaRPr lang="en-US" sz="4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7788" y="1445989"/>
            <a:ext cx="11565228" cy="5117340"/>
          </a:xfrm>
        </p:spPr>
        <p:txBody>
          <a:bodyPr>
            <a:normAutofit/>
          </a:bodyPr>
          <a:lstStyle/>
          <a:p>
            <a:pPr marL="0" indent="0">
              <a:buNone/>
            </a:pPr>
            <a:r>
              <a:rPr lang="en-US" dirty="0"/>
              <a:t>Was able to learn more about all of the different resources other than the internet that are available for me</a:t>
            </a:r>
            <a:r>
              <a:rPr lang="en-US" dirty="0" smtClean="0"/>
              <a:t>.</a:t>
            </a:r>
          </a:p>
          <a:p>
            <a:pPr marL="0" indent="0">
              <a:buNone/>
            </a:pPr>
            <a:r>
              <a:rPr lang="en-US" dirty="0" smtClean="0"/>
              <a:t/>
            </a:r>
            <a:br>
              <a:rPr lang="en-US" dirty="0" smtClean="0"/>
            </a:br>
            <a:r>
              <a:rPr lang="en-US" dirty="0" smtClean="0"/>
              <a:t>Yes</a:t>
            </a:r>
            <a:r>
              <a:rPr lang="en-US" dirty="0"/>
              <a:t>, this library instruction was very helpful because I feel more comfortable researching for my paper, and I am confident that I will have plenty of sources for the paper</a:t>
            </a:r>
            <a:r>
              <a:rPr lang="en-US" dirty="0" smtClean="0"/>
              <a:t>.</a:t>
            </a:r>
          </a:p>
          <a:p>
            <a:pPr marL="0" indent="0">
              <a:buNone/>
            </a:pPr>
            <a:r>
              <a:rPr lang="en-US" dirty="0" smtClean="0"/>
              <a:t/>
            </a:r>
            <a:br>
              <a:rPr lang="en-US" dirty="0" smtClean="0"/>
            </a:br>
            <a:r>
              <a:rPr lang="en-US" dirty="0" smtClean="0"/>
              <a:t>I </a:t>
            </a:r>
            <a:r>
              <a:rPr lang="en-US" dirty="0"/>
              <a:t>learned how to make searches more specific and how to cite more easily. </a:t>
            </a:r>
            <a:r>
              <a:rPr lang="en-US" dirty="0" smtClean="0"/>
              <a:t>These </a:t>
            </a:r>
            <a:r>
              <a:rPr lang="en-US" dirty="0"/>
              <a:t>are useful skills for all my classes, not just this one</a:t>
            </a:r>
            <a:r>
              <a:rPr lang="en-US" dirty="0" smtClean="0"/>
              <a:t>.</a:t>
            </a:r>
          </a:p>
          <a:p>
            <a:pPr marL="0" indent="0">
              <a:buNone/>
            </a:pPr>
            <a:r>
              <a:rPr lang="en-US" dirty="0" smtClean="0"/>
              <a:t/>
            </a:r>
            <a:br>
              <a:rPr lang="en-US" dirty="0" smtClean="0"/>
            </a:br>
            <a:r>
              <a:rPr lang="en-US" dirty="0" smtClean="0"/>
              <a:t>I </a:t>
            </a:r>
            <a:r>
              <a:rPr lang="en-US" dirty="0"/>
              <a:t>can refine my results and not have to search through so many things to get what I want.</a:t>
            </a:r>
          </a:p>
        </p:txBody>
      </p:sp>
      <p:pic>
        <p:nvPicPr>
          <p:cNvPr id="14340" name="Picture 4" descr="http://images.forwallpaper.com/files/images/3/3863/38631606/193648/cat-fa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0056" y="3529533"/>
            <a:ext cx="1427704" cy="950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5233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515155" y="339367"/>
            <a:ext cx="11160617" cy="935641"/>
          </a:xfrm>
        </p:spPr>
        <p:txBody>
          <a:bodyPr>
            <a:no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NO; not helpful because (in their own words)….</a:t>
            </a:r>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ea typeface="Arial Unicode MS" panose="020B0604020202020204" pitchFamily="34" charset="-128"/>
                <a:cs typeface="Arial" panose="020B0604020202020204" pitchFamily="34" charset="0"/>
              </a:rPr>
              <a:t/>
            </a:r>
            <a:br>
              <a:rPr lang="en-US" sz="4000" dirty="0">
                <a:latin typeface="Arial" panose="020B0604020202020204" pitchFamily="34" charset="0"/>
                <a:ea typeface="Arial Unicode MS" panose="020B0604020202020204" pitchFamily="34" charset="-128"/>
                <a:cs typeface="Arial" panose="020B0604020202020204" pitchFamily="34" charset="0"/>
              </a:rPr>
            </a:b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4" name="Content Placeholder 3"/>
          <p:cNvSpPr>
            <a:spLocks noGrp="1"/>
          </p:cNvSpPr>
          <p:nvPr>
            <p:ph idx="1"/>
          </p:nvPr>
        </p:nvSpPr>
        <p:spPr>
          <a:xfrm>
            <a:off x="515155" y="1275008"/>
            <a:ext cx="10954555" cy="4631498"/>
          </a:xfrm>
        </p:spPr>
        <p:txBody>
          <a:bodyPr>
            <a:normAutofit/>
          </a:bodyPr>
          <a:lstStyle/>
          <a:p>
            <a:pPr marL="0" indent="0">
              <a:buNone/>
            </a:pPr>
            <a:r>
              <a:rPr lang="en-US" sz="2400" dirty="0" smtClean="0">
                <a:latin typeface="Arial" panose="020B0604020202020204" pitchFamily="34" charset="0"/>
                <a:cs typeface="Arial" panose="020B0604020202020204" pitchFamily="34" charset="0"/>
              </a:rPr>
              <a:t>“Knew </a:t>
            </a:r>
            <a:r>
              <a:rPr lang="en-US" sz="2400" dirty="0">
                <a:latin typeface="Arial" panose="020B0604020202020204" pitchFamily="34" charset="0"/>
                <a:cs typeface="Arial" panose="020B0604020202020204" pitchFamily="34" charset="0"/>
              </a:rPr>
              <a:t>how to use website </a:t>
            </a:r>
            <a:r>
              <a:rPr lang="en-US" sz="2400" dirty="0" err="1" smtClean="0">
                <a:latin typeface="Arial" panose="020B0604020202020204" pitchFamily="34" charset="0"/>
                <a:cs typeface="Arial" panose="020B0604020202020204" pitchFamily="34" charset="0"/>
              </a:rPr>
              <a:t>previoiusly</a:t>
            </a:r>
            <a:r>
              <a:rPr lang="en-US" sz="2400" dirty="0" smtClean="0">
                <a:latin typeface="Arial" panose="020B0604020202020204" pitchFamily="34" charset="0"/>
                <a:cs typeface="Arial" panose="020B0604020202020204" pitchFamily="34" charset="0"/>
              </a:rPr>
              <a:t>” (sic)</a:t>
            </a:r>
          </a:p>
          <a:p>
            <a:pPr marL="0" indent="0">
              <a:buNone/>
            </a:pP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“Have </a:t>
            </a:r>
            <a:r>
              <a:rPr lang="en-US" sz="2400" dirty="0">
                <a:latin typeface="Arial" panose="020B0604020202020204" pitchFamily="34" charset="0"/>
                <a:cs typeface="Arial" panose="020B0604020202020204" pitchFamily="34" charset="0"/>
              </a:rPr>
              <a:t>done "how to research" sessions in several previous classes throughout college/ high school</a:t>
            </a:r>
            <a:r>
              <a:rPr lang="en-US" sz="2400" dirty="0" smtClean="0">
                <a:latin typeface="Arial" panose="020B0604020202020204" pitchFamily="34" charset="0"/>
                <a:cs typeface="Arial" panose="020B0604020202020204" pitchFamily="34" charset="0"/>
              </a:rPr>
              <a:t>.”</a:t>
            </a:r>
          </a:p>
          <a:p>
            <a:pPr marL="0" indent="0">
              <a:buNone/>
            </a:pPr>
            <a:endParaRPr lang="en-US" sz="2400" dirty="0" smtClean="0">
              <a:latin typeface="Arial" panose="020B0604020202020204" pitchFamily="34" charset="0"/>
              <a:cs typeface="Arial" panose="020B0604020202020204" pitchFamily="34" charset="0"/>
            </a:endParaRPr>
          </a:p>
          <a:p>
            <a:pPr marL="0" indent="0">
              <a:buNone/>
            </a:pPr>
            <a:r>
              <a:rPr lang="en-US" sz="2400" dirty="0" smtClean="0">
                <a:latin typeface="Arial" panose="020B0604020202020204" pitchFamily="34" charset="0"/>
                <a:cs typeface="Arial" panose="020B0604020202020204" pitchFamily="34" charset="0"/>
              </a:rPr>
              <a:t>“Because </a:t>
            </a:r>
            <a:r>
              <a:rPr lang="en-US" sz="2400" dirty="0">
                <a:latin typeface="Arial" panose="020B0604020202020204" pitchFamily="34" charset="0"/>
                <a:cs typeface="Arial" panose="020B0604020202020204" pitchFamily="34" charset="0"/>
              </a:rPr>
              <a:t>any class with a research component does a session like this. I've seen most of it. Any difficulty I have with the databases is due to the clunky unintuitive interface</a:t>
            </a:r>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5" name="TextBox 4"/>
          <p:cNvSpPr txBox="1"/>
          <p:nvPr/>
        </p:nvSpPr>
        <p:spPr>
          <a:xfrm>
            <a:off x="10427595" y="5923541"/>
            <a:ext cx="1042115" cy="369332"/>
          </a:xfrm>
          <a:prstGeom prst="rect">
            <a:avLst/>
          </a:prstGeom>
          <a:noFill/>
        </p:spPr>
        <p:txBody>
          <a:bodyPr wrap="square" rtlCol="0">
            <a:spAutoFit/>
          </a:bodyPr>
          <a:lstStyle/>
          <a:p>
            <a:r>
              <a:rPr lang="en-US" dirty="0" smtClean="0"/>
              <a:t>n= 3</a:t>
            </a:r>
            <a:endParaRPr lang="en-US" dirty="0"/>
          </a:p>
        </p:txBody>
      </p:sp>
      <p:pic>
        <p:nvPicPr>
          <p:cNvPr id="13314" name="Picture 2" descr="http://3.bp.blogspot.com/-KHVdLv9De0E/UtggCy5B_3I/AAAAAAAAAFQ/cgezegLFHqs/s1600/1426439_10202398090258704_1365682225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4086" y="4367050"/>
            <a:ext cx="1626667" cy="2312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1135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br>
            <a:r>
              <a:rPr lang="en-US" sz="3600" dirty="0" smtClean="0">
                <a:solidFill>
                  <a:schemeClr val="bg1"/>
                </a:solidFill>
                <a:latin typeface="Arial" panose="020B0604020202020204" pitchFamily="34" charset="0"/>
                <a:ea typeface="Arial Unicode MS" panose="020B0604020202020204" pitchFamily="34" charset="-128"/>
                <a:cs typeface="Arial" panose="020B0604020202020204" pitchFamily="34" charset="0"/>
              </a:rPr>
              <a:t>6. </a:t>
            </a:r>
            <a:r>
              <a:rPr lang="en-US" sz="3600" dirty="0">
                <a:solidFill>
                  <a:schemeClr val="bg1"/>
                </a:solidFill>
                <a:latin typeface="Arial" panose="020B0604020202020204" pitchFamily="34" charset="0"/>
                <a:cs typeface="Arial" panose="020B0604020202020204" pitchFamily="34" charset="0"/>
              </a:rPr>
              <a:t>Have you attended a library instruction session or workshop with a Cornell librarian previously?</a:t>
            </a:r>
            <a:br>
              <a:rPr lang="en-US" sz="3600" dirty="0">
                <a:solidFill>
                  <a:schemeClr val="bg1"/>
                </a:solidFill>
                <a:latin typeface="Arial" panose="020B0604020202020204" pitchFamily="34" charset="0"/>
                <a:cs typeface="Arial" panose="020B0604020202020204" pitchFamily="34" charset="0"/>
              </a:rPr>
            </a:br>
            <a:r>
              <a:rPr lang="en-US" sz="3600" dirty="0">
                <a:solidFill>
                  <a:schemeClr val="bg1"/>
                </a:solidFill>
                <a:latin typeface="Arial" panose="020B0604020202020204" pitchFamily="34" charset="0"/>
                <a:cs typeface="Arial" panose="020B0604020202020204" pitchFamily="34" charset="0"/>
              </a:rPr>
              <a:t/>
            </a:r>
            <a:br>
              <a:rPr lang="en-US" sz="3600" dirty="0">
                <a:solidFill>
                  <a:schemeClr val="bg1"/>
                </a:solidFill>
                <a:latin typeface="Arial" panose="020B0604020202020204" pitchFamily="34" charset="0"/>
                <a:cs typeface="Arial" panose="020B0604020202020204" pitchFamily="34" charset="0"/>
              </a:rPr>
            </a:br>
            <a:r>
              <a:rPr lang="en-US" sz="3600" dirty="0">
                <a:solidFill>
                  <a:schemeClr val="bg1"/>
                </a:solidFill>
                <a:latin typeface="Arial" panose="020B0604020202020204" pitchFamily="34" charset="0"/>
                <a:ea typeface="Arial Unicode MS" panose="020B0604020202020204" pitchFamily="34" charset="-128"/>
                <a:cs typeface="Arial" panose="020B0604020202020204" pitchFamily="34" charset="0"/>
              </a:rPr>
              <a:t/>
            </a:r>
            <a:br>
              <a:rPr lang="en-US" sz="3600" dirty="0">
                <a:solidFill>
                  <a:schemeClr val="bg1"/>
                </a:solidFill>
                <a:latin typeface="Arial" panose="020B0604020202020204" pitchFamily="34" charset="0"/>
                <a:ea typeface="Arial Unicode MS" panose="020B0604020202020204" pitchFamily="34" charset="-128"/>
                <a:cs typeface="Arial" panose="020B0604020202020204" pitchFamily="34" charset="0"/>
              </a:rPr>
            </a:br>
            <a:endParaRPr lang="en-US" sz="3600" dirty="0">
              <a:solidFill>
                <a:schemeClr val="bg1"/>
              </a:solidFill>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2701456689"/>
              </p:ext>
            </p:extLst>
          </p:nvPr>
        </p:nvGraphicFramePr>
        <p:xfrm>
          <a:off x="1506828" y="1532586"/>
          <a:ext cx="8718998" cy="4739426"/>
        </p:xfrm>
        <a:graphic>
          <a:graphicData uri="http://schemas.openxmlformats.org/drawingml/2006/chart">
            <c:chart xmlns:c="http://schemas.openxmlformats.org/drawingml/2006/chart" xmlns:r="http://schemas.openxmlformats.org/officeDocument/2006/relationships" r:id="rId2"/>
          </a:graphicData>
        </a:graphic>
      </p:graphicFrame>
      <p:pic>
        <p:nvPicPr>
          <p:cNvPr id="16386" name="Picture 2" descr="http://www.young-williams.org/wp-content/uploads/2014/11/Dog-and-Cat-in-Sno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2750" y="1690689"/>
            <a:ext cx="2533444" cy="1723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324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i0.wp.com/www.kittyarmy.com/wp-content/uploads/2013/05/Cat-and-Dog-Best-friends-Hanging-Out-in-Snow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84" y="1275727"/>
            <a:ext cx="4809921" cy="32040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media-cache-ak0.pinimg.com/236x/1a/36/e5/1a36e5bf773cad8c8d01051403bb221c.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951320" y="4517453"/>
            <a:ext cx="2247900" cy="16859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Thanks to the volunteers who participated!!!</a:t>
            </a:r>
            <a:endParaRPr lang="en-US" dirty="0"/>
          </a:p>
        </p:txBody>
      </p:sp>
      <p:pic>
        <p:nvPicPr>
          <p:cNvPr id="1026" name="Picture 2" descr="http://calaverashumane.org/wp-content/uploads/2012/04/Voluntee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2525" y="2042279"/>
            <a:ext cx="2437015" cy="39180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pet360.com/Content/Images/Cms/Holiday-treat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3642" y="1450454"/>
            <a:ext cx="4660539" cy="30293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catster.com/wp-content/uploads/2015/06/hero-dog-ca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905" y="4267557"/>
            <a:ext cx="40386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493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Into the future</a:t>
            </a:r>
            <a:endParaRPr lang="en-US" dirty="0"/>
          </a:p>
        </p:txBody>
      </p:sp>
      <p:sp>
        <p:nvSpPr>
          <p:cNvPr id="3" name="Content Placeholder 2"/>
          <p:cNvSpPr>
            <a:spLocks noGrp="1"/>
          </p:cNvSpPr>
          <p:nvPr>
            <p:ph idx="1"/>
          </p:nvPr>
        </p:nvSpPr>
        <p:spPr>
          <a:xfrm>
            <a:off x="838200" y="1690688"/>
            <a:ext cx="10515600" cy="4351338"/>
          </a:xfrm>
        </p:spPr>
        <p:txBody>
          <a:bodyPr/>
          <a:lstStyle/>
          <a:p>
            <a:r>
              <a:rPr lang="en-US" dirty="0" smtClean="0"/>
              <a:t>Our personal reflections</a:t>
            </a:r>
          </a:p>
          <a:p>
            <a:r>
              <a:rPr lang="en-US" dirty="0" smtClean="0"/>
              <a:t>You are invited to participate this Spring as we expand into other classes</a:t>
            </a:r>
            <a:endParaRPr lang="en-US" dirty="0"/>
          </a:p>
        </p:txBody>
      </p:sp>
      <p:pic>
        <p:nvPicPr>
          <p:cNvPr id="15362" name="Picture 2" descr="http://goasknewton.com/wp-content/uploads/2013/11/Go-Ask-Newton-Personal-Finance_3225597_l-604x4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0972" y="3055435"/>
            <a:ext cx="4690056" cy="3121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277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367" y="290310"/>
            <a:ext cx="10515600" cy="1325563"/>
          </a:xfrm>
        </p:spPr>
        <p:txBody>
          <a:bodyPr/>
          <a:lstStyle/>
          <a:p>
            <a:r>
              <a:rPr lang="en-US" dirty="0" smtClean="0"/>
              <a:t>Classroom Assessment Techniques</a:t>
            </a:r>
            <a:endParaRPr lang="en-US" dirty="0"/>
          </a:p>
        </p:txBody>
      </p:sp>
      <p:sp>
        <p:nvSpPr>
          <p:cNvPr id="3" name="Content Placeholder 2"/>
          <p:cNvSpPr>
            <a:spLocks noGrp="1"/>
          </p:cNvSpPr>
          <p:nvPr>
            <p:ph idx="1"/>
          </p:nvPr>
        </p:nvSpPr>
        <p:spPr>
          <a:xfrm>
            <a:off x="144302" y="1527912"/>
            <a:ext cx="10515600" cy="4351338"/>
          </a:xfrm>
        </p:spPr>
        <p:txBody>
          <a:bodyPr/>
          <a:lstStyle/>
          <a:p>
            <a:r>
              <a:rPr lang="en-US" dirty="0" smtClean="0"/>
              <a:t>No assessment presentation is complete without the CATs!</a:t>
            </a:r>
            <a:endParaRPr lang="en-US" dirty="0"/>
          </a:p>
        </p:txBody>
      </p:sp>
      <p:pic>
        <p:nvPicPr>
          <p:cNvPr id="1026" name="Picture 2" descr="http://wildcatfund.org/catmont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2877" y="2639218"/>
            <a:ext cx="3810000" cy="27241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pixdaus.com/files/items/pics/4/89/264489_104bc2c4b8eb0848b59d6ca8e541810e_large.jpg"/>
          <p:cNvPicPr/>
          <p:nvPr/>
        </p:nvPicPr>
        <p:blipFill>
          <a:blip r:embed="rId3">
            <a:extLst>
              <a:ext uri="{28A0092B-C50C-407E-A947-70E740481C1C}">
                <a14:useLocalDpi xmlns:a14="http://schemas.microsoft.com/office/drawing/2010/main" val="0"/>
              </a:ext>
            </a:extLst>
          </a:blip>
          <a:srcRect/>
          <a:stretch>
            <a:fillRect/>
          </a:stretch>
        </p:blipFill>
        <p:spPr bwMode="auto">
          <a:xfrm>
            <a:off x="8404853" y="2037944"/>
            <a:ext cx="3506972" cy="3172010"/>
          </a:xfrm>
          <a:prstGeom prst="rect">
            <a:avLst/>
          </a:prstGeom>
          <a:noFill/>
          <a:ln>
            <a:noFill/>
          </a:ln>
        </p:spPr>
      </p:pic>
      <p:pic>
        <p:nvPicPr>
          <p:cNvPr id="1030" name="Picture 6" descr="http://www.catster.com/wp-content/uploads/2015/06/600px-cat-waiting-by-drivewa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4295" y="2037944"/>
            <a:ext cx="3529842" cy="235322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data.1freewallpapers.com/download/winter-ca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66212" y="5007842"/>
            <a:ext cx="2787381" cy="17428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encrypted-tbn0.gstatic.com/images?q=tbn:ANd9GcQ3Ny_gRG5OtZx8ptnIbM2vT1VrGx8EdXSMQfnKcLN8NzUZc7NJ"/>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62877" y="183364"/>
            <a:ext cx="3132291" cy="129612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cache.desktopnexus.com/thumbseg/1238/1238463-bigthumbnai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120" y="4074134"/>
            <a:ext cx="428625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049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Pilot Stats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smtClean="0">
                <a:latin typeface="Arial" panose="020B0604020202020204" pitchFamily="34" charset="0"/>
                <a:cs typeface="Arial" panose="020B0604020202020204" pitchFamily="34" charset="0"/>
              </a:rPr>
              <a:t>16 instruction sessions (15 unique courses)  </a:t>
            </a:r>
          </a:p>
          <a:p>
            <a:r>
              <a:rPr lang="en-US" dirty="0" smtClean="0">
                <a:latin typeface="Arial" panose="020B0604020202020204" pitchFamily="34" charset="0"/>
                <a:cs typeface="Arial" panose="020B0604020202020204" pitchFamily="34" charset="0"/>
              </a:rPr>
              <a:t>8 instructors</a:t>
            </a:r>
          </a:p>
          <a:p>
            <a:r>
              <a:rPr lang="en-US" dirty="0" smtClean="0">
                <a:latin typeface="Arial" panose="020B0604020202020204" pitchFamily="34" charset="0"/>
                <a:cs typeface="Arial" panose="020B0604020202020204" pitchFamily="34" charset="0"/>
              </a:rPr>
              <a:t>291 students  </a:t>
            </a:r>
          </a:p>
          <a:p>
            <a:r>
              <a:rPr lang="en-US" dirty="0" smtClean="0">
                <a:latin typeface="Arial" panose="020B0604020202020204" pitchFamily="34" charset="0"/>
                <a:cs typeface="Arial" panose="020B0604020202020204" pitchFamily="34" charset="0"/>
              </a:rPr>
              <a:t>October – November 2015</a:t>
            </a:r>
          </a:p>
          <a:p>
            <a:r>
              <a:rPr lang="en-US" dirty="0" smtClean="0">
                <a:latin typeface="Arial" panose="020B0604020202020204" pitchFamily="34" charset="0"/>
                <a:cs typeface="Arial" panose="020B0604020202020204" pitchFamily="34" charset="0"/>
              </a:rPr>
              <a:t>Colleges:  A&amp;S, CALS, HADM, HE, ILR</a:t>
            </a:r>
          </a:p>
          <a:p>
            <a:r>
              <a:rPr lang="en-US" dirty="0" smtClean="0">
                <a:latin typeface="Arial" panose="020B0604020202020204" pitchFamily="34" charset="0"/>
                <a:cs typeface="Arial" panose="020B0604020202020204" pitchFamily="34" charset="0"/>
              </a:rPr>
              <a:t>Online survey:13 ; paper survey: 3 </a:t>
            </a:r>
          </a:p>
          <a:p>
            <a:r>
              <a:rPr lang="en-US" dirty="0" smtClean="0">
                <a:latin typeface="Arial" panose="020B0604020202020204" pitchFamily="34" charset="0"/>
                <a:cs typeface="Arial" panose="020B0604020202020204" pitchFamily="34" charset="0"/>
              </a:rPr>
              <a:t>Instrument: 6 questions; mix open-ended &amp; multiple choice</a:t>
            </a:r>
          </a:p>
          <a:p>
            <a:endParaRPr lang="en-US" dirty="0">
              <a:latin typeface="Arial" panose="020B0604020202020204" pitchFamily="34" charset="0"/>
              <a:cs typeface="Arial" panose="020B0604020202020204" pitchFamily="34" charset="0"/>
            </a:endParaRPr>
          </a:p>
        </p:txBody>
      </p:sp>
      <p:pic>
        <p:nvPicPr>
          <p:cNvPr id="2050" name="Picture 2" descr="https://s-media-cache-ak0.pinimg.com/236x/d5/79/ca/d579cad5644f8ba1499f2c2ea1c97a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6587" y="1476697"/>
            <a:ext cx="22479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444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924" y="1004552"/>
            <a:ext cx="720144" cy="3767070"/>
          </a:xfrm>
        </p:spPr>
        <p:txBody>
          <a:bodyPr vert="vert270">
            <a:normAutofit fontScale="90000"/>
          </a:bodyPr>
          <a:lstStyle/>
          <a:p>
            <a:r>
              <a:rPr lang="en-US" sz="4900" dirty="0" smtClean="0">
                <a:latin typeface="Arial" panose="020B0604020202020204" pitchFamily="34" charset="0"/>
                <a:cs typeface="Arial" panose="020B0604020202020204" pitchFamily="34" charset="0"/>
              </a:rPr>
              <a:t>At-a-glance</a:t>
            </a:r>
            <a:endParaRPr lang="en-US"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74220817"/>
              </p:ext>
            </p:extLst>
          </p:nvPr>
        </p:nvGraphicFramePr>
        <p:xfrm>
          <a:off x="1313645" y="270456"/>
          <a:ext cx="9259909" cy="6536849"/>
        </p:xfrm>
        <a:graphic>
          <a:graphicData uri="http://schemas.openxmlformats.org/drawingml/2006/table">
            <a:tbl>
              <a:tblPr firstRow="1" bandRow="1">
                <a:tableStyleId>{5C22544A-7EE6-4342-B048-85BDC9FD1C3A}</a:tableStyleId>
              </a:tblPr>
              <a:tblGrid>
                <a:gridCol w="1281556"/>
                <a:gridCol w="2787716"/>
                <a:gridCol w="3130018"/>
                <a:gridCol w="2060619"/>
              </a:tblGrid>
              <a:tr h="651461">
                <a:tc>
                  <a:txBody>
                    <a:bodyPr/>
                    <a:lstStyle/>
                    <a:p>
                      <a:r>
                        <a:rPr lang="en-US" dirty="0" smtClean="0">
                          <a:latin typeface="Arial" panose="020B0604020202020204" pitchFamily="34" charset="0"/>
                          <a:cs typeface="Arial" panose="020B0604020202020204" pitchFamily="34" charset="0"/>
                        </a:rPr>
                        <a:t>College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Course</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Number of Students </a:t>
                      </a:r>
                    </a:p>
                    <a:p>
                      <a:r>
                        <a:rPr lang="en-US" sz="1400" b="0" dirty="0" smtClean="0">
                          <a:latin typeface="Arial" panose="020B0604020202020204" pitchFamily="34" charset="0"/>
                          <a:cs typeface="Arial" panose="020B0604020202020204" pitchFamily="34" charset="0"/>
                        </a:rPr>
                        <a:t>(who were invited</a:t>
                      </a:r>
                      <a:r>
                        <a:rPr lang="en-US" sz="1400" b="0" baseline="0" dirty="0" smtClean="0">
                          <a:latin typeface="Arial" panose="020B0604020202020204" pitchFamily="34" charset="0"/>
                          <a:cs typeface="Arial" panose="020B0604020202020204" pitchFamily="34" charset="0"/>
                        </a:rPr>
                        <a:t> to participate)</a:t>
                      </a:r>
                      <a:endParaRPr lang="en-US" sz="1400" b="0"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Level</a:t>
                      </a:r>
                      <a:endParaRPr lang="en-US" dirty="0">
                        <a:latin typeface="Arial" panose="020B0604020202020204" pitchFamily="34" charset="0"/>
                        <a:cs typeface="Arial" panose="020B0604020202020204" pitchFamily="34" charset="0"/>
                      </a:endParaRPr>
                    </a:p>
                  </a:txBody>
                  <a:tcPr/>
                </a:tc>
              </a:tr>
              <a:tr h="279198">
                <a:tc>
                  <a:txBody>
                    <a:bodyPr/>
                    <a:lstStyle/>
                    <a:p>
                      <a:r>
                        <a:rPr lang="en-US" dirty="0" smtClean="0">
                          <a:latin typeface="Arial" panose="020B0604020202020204" pitchFamily="34" charset="0"/>
                          <a:cs typeface="Arial" panose="020B0604020202020204" pitchFamily="34" charset="0"/>
                        </a:rPr>
                        <a:t>A&amp;S</a:t>
                      </a:r>
                      <a:endParaRPr lang="en-US" dirty="0">
                        <a:latin typeface="Arial" panose="020B0604020202020204" pitchFamily="34" charset="0"/>
                        <a:cs typeface="Arial" panose="020B0604020202020204" pitchFamily="34" charset="0"/>
                      </a:endParaRPr>
                    </a:p>
                  </a:txBody>
                  <a:tcPr/>
                </a:tc>
                <a:tc>
                  <a:txBody>
                    <a:bodyPr/>
                    <a:lstStyle/>
                    <a:p>
                      <a:endParaRPr lang="en-US" dirty="0"/>
                    </a:p>
                  </a:txBody>
                  <a:tcPr/>
                </a:tc>
                <a:tc>
                  <a:txBody>
                    <a:bodyPr/>
                    <a:lstStyle/>
                    <a:p>
                      <a:pPr algn="ctr"/>
                      <a:r>
                        <a:rPr lang="en-US" dirty="0" smtClean="0">
                          <a:latin typeface="Arial" panose="020B0604020202020204" pitchFamily="34" charset="0"/>
                          <a:cs typeface="Arial" panose="020B0604020202020204" pitchFamily="34" charset="0"/>
                        </a:rPr>
                        <a:t>15</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2791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9</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a:t>
                      </a:r>
                      <a:r>
                        <a:rPr lang="en-US" baseline="0" dirty="0" smtClean="0">
                          <a:latin typeface="Arial" panose="020B0604020202020204" pitchFamily="34" charset="0"/>
                          <a:cs typeface="Arial" panose="020B0604020202020204" pitchFamily="34" charset="0"/>
                        </a:rPr>
                        <a:t> year</a:t>
                      </a:r>
                      <a:endParaRPr lang="en-US" dirty="0">
                        <a:latin typeface="Arial" panose="020B0604020202020204" pitchFamily="34" charset="0"/>
                        <a:cs typeface="Arial" panose="020B0604020202020204" pitchFamily="34" charset="0"/>
                      </a:endParaRPr>
                    </a:p>
                  </a:txBody>
                  <a:tcPr/>
                </a:tc>
              </a:tr>
              <a:tr h="2791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7</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279198">
                <a:tc>
                  <a:txBody>
                    <a:bodyPr/>
                    <a:lstStyle/>
                    <a:p>
                      <a:endParaRPr lang="en-US">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Arial" panose="020B0604020202020204" pitchFamily="34" charset="0"/>
                          <a:cs typeface="Arial" panose="020B0604020202020204" pitchFamily="34" charset="0"/>
                        </a:rPr>
                        <a:t>16 sessions</a:t>
                      </a:r>
                    </a:p>
                  </a:txBody>
                  <a:tcPr/>
                </a:tc>
                <a:tc>
                  <a:txBody>
                    <a:bodyPr/>
                    <a:lstStyle/>
                    <a:p>
                      <a:pPr algn="ctr"/>
                      <a:r>
                        <a:rPr lang="en-US" dirty="0" smtClean="0">
                          <a:latin typeface="Arial" panose="020B0604020202020204" pitchFamily="34" charset="0"/>
                          <a:cs typeface="Arial" panose="020B0604020202020204" pitchFamily="34" charset="0"/>
                        </a:rPr>
                        <a:t>6</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279198">
                <a:tc>
                  <a:txBody>
                    <a:bodyPr/>
                    <a:lstStyle/>
                    <a:p>
                      <a:r>
                        <a:rPr lang="en-US" dirty="0" smtClean="0">
                          <a:latin typeface="Arial" panose="020B0604020202020204" pitchFamily="34" charset="0"/>
                          <a:cs typeface="Arial" panose="020B0604020202020204" pitchFamily="34" charset="0"/>
                        </a:rPr>
                        <a:t>CALS</a:t>
                      </a:r>
                      <a:endParaRPr lang="en-US"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latin typeface="Arial" panose="020B0604020202020204" pitchFamily="34" charset="0"/>
                          <a:cs typeface="Arial" panose="020B0604020202020204" pitchFamily="34" charset="0"/>
                        </a:rPr>
                        <a:t>across all colleges</a:t>
                      </a:r>
                      <a:endParaRPr lang="en-US" sz="1800" b="1" dirty="0" smtClean="0">
                        <a:latin typeface="Arial" panose="020B0604020202020204" pitchFamily="34" charset="0"/>
                        <a:cs typeface="Arial" panose="020B0604020202020204" pitchFamily="34" charset="0"/>
                      </a:endParaRPr>
                    </a:p>
                  </a:txBody>
                  <a:tcPr/>
                </a:tc>
                <a:tc>
                  <a:txBody>
                    <a:bodyPr/>
                    <a:lstStyle/>
                    <a:p>
                      <a:pPr algn="ctr"/>
                      <a:r>
                        <a:rPr lang="en-US" dirty="0" smtClean="0">
                          <a:latin typeface="Arial" panose="020B0604020202020204" pitchFamily="34" charset="0"/>
                          <a:cs typeface="Arial" panose="020B0604020202020204" pitchFamily="34" charset="0"/>
                        </a:rPr>
                        <a:t>15</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279198">
                <a:tc>
                  <a:txBody>
                    <a:bodyPr/>
                    <a:lstStyle/>
                    <a:p>
                      <a:endParaRPr lang="en-US">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28</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Sophomore</a:t>
                      </a:r>
                      <a:endParaRPr lang="en-US" dirty="0">
                        <a:latin typeface="Arial" panose="020B0604020202020204" pitchFamily="34" charset="0"/>
                        <a:cs typeface="Arial" panose="020B0604020202020204" pitchFamily="34" charset="0"/>
                      </a:endParaRPr>
                    </a:p>
                  </a:txBody>
                  <a:tcPr/>
                </a:tc>
              </a:tr>
              <a:tr h="488596">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16</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488596">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16</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2791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15</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 year</a:t>
                      </a:r>
                      <a:endParaRPr lang="en-US" dirty="0">
                        <a:latin typeface="Arial" panose="020B0604020202020204" pitchFamily="34" charset="0"/>
                        <a:cs typeface="Arial" panose="020B0604020202020204" pitchFamily="34" charset="0"/>
                      </a:endParaRPr>
                    </a:p>
                  </a:txBody>
                  <a:tcPr/>
                </a:tc>
              </a:tr>
              <a:tr h="488596">
                <a:tc>
                  <a:txBody>
                    <a:bodyPr/>
                    <a:lstStyle/>
                    <a:p>
                      <a:r>
                        <a:rPr lang="en-US" dirty="0" smtClean="0">
                          <a:latin typeface="Arial" panose="020B0604020202020204" pitchFamily="34" charset="0"/>
                          <a:cs typeface="Arial" panose="020B0604020202020204" pitchFamily="34" charset="0"/>
                        </a:rPr>
                        <a:t>HA</a:t>
                      </a:r>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19</a:t>
                      </a:r>
                      <a:r>
                        <a:rPr lang="en-US" baseline="0" dirty="0" smtClean="0">
                          <a:latin typeface="Arial" panose="020B0604020202020204" pitchFamily="34" charset="0"/>
                          <a:cs typeface="Arial" panose="020B0604020202020204" pitchFamily="34" charset="0"/>
                        </a:rPr>
                        <a:t> + 20 + 18</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First</a:t>
                      </a:r>
                      <a:r>
                        <a:rPr lang="en-US" baseline="0" dirty="0" smtClean="0">
                          <a:latin typeface="Arial" panose="020B0604020202020204" pitchFamily="34" charset="0"/>
                          <a:cs typeface="Arial" panose="020B0604020202020204" pitchFamily="34" charset="0"/>
                        </a:rPr>
                        <a:t> year</a:t>
                      </a:r>
                      <a:endParaRPr lang="en-US" dirty="0">
                        <a:latin typeface="Arial" panose="020B0604020202020204" pitchFamily="34" charset="0"/>
                        <a:cs typeface="Arial" panose="020B0604020202020204" pitchFamily="34" charset="0"/>
                      </a:endParaRPr>
                    </a:p>
                  </a:txBody>
                  <a:tcPr/>
                </a:tc>
              </a:tr>
              <a:tr h="279198">
                <a:tc>
                  <a:txBody>
                    <a:bodyPr/>
                    <a:lstStyle/>
                    <a:p>
                      <a:r>
                        <a:rPr lang="en-US" dirty="0" smtClean="0">
                          <a:latin typeface="Arial" panose="020B0604020202020204" pitchFamily="34" charset="0"/>
                          <a:cs typeface="Arial" panose="020B0604020202020204" pitchFamily="34" charset="0"/>
                        </a:rPr>
                        <a:t>HE</a:t>
                      </a:r>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6</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Senior</a:t>
                      </a:r>
                      <a:endParaRPr lang="en-US" dirty="0">
                        <a:latin typeface="Arial" panose="020B0604020202020204" pitchFamily="34" charset="0"/>
                        <a:cs typeface="Arial" panose="020B0604020202020204" pitchFamily="34" charset="0"/>
                      </a:endParaRPr>
                    </a:p>
                  </a:txBody>
                  <a:tcPr/>
                </a:tc>
              </a:tr>
              <a:tr h="279198">
                <a:tc>
                  <a:txBody>
                    <a:bodyPr/>
                    <a:lstStyle/>
                    <a:p>
                      <a:r>
                        <a:rPr lang="en-US" dirty="0" smtClean="0">
                          <a:latin typeface="Arial" panose="020B0604020202020204" pitchFamily="34" charset="0"/>
                          <a:cs typeface="Arial" panose="020B0604020202020204" pitchFamily="34" charset="0"/>
                        </a:rPr>
                        <a:t>ILR</a:t>
                      </a:r>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13</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Sophomore</a:t>
                      </a:r>
                      <a:endParaRPr lang="en-US" dirty="0">
                        <a:latin typeface="Arial" panose="020B0604020202020204" pitchFamily="34" charset="0"/>
                        <a:cs typeface="Arial" panose="020B0604020202020204" pitchFamily="34" charset="0"/>
                      </a:endParaRPr>
                    </a:p>
                  </a:txBody>
                  <a:tcPr/>
                </a:tc>
              </a:tr>
              <a:tr h="2791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a:p>
                  </a:txBody>
                  <a:tcPr/>
                </a:tc>
                <a:tc>
                  <a:txBody>
                    <a:bodyPr/>
                    <a:lstStyle/>
                    <a:p>
                      <a:pPr algn="ctr"/>
                      <a:r>
                        <a:rPr lang="en-US" dirty="0" smtClean="0">
                          <a:latin typeface="Arial" panose="020B0604020202020204" pitchFamily="34" charset="0"/>
                          <a:cs typeface="Arial" panose="020B0604020202020204" pitchFamily="34" charset="0"/>
                        </a:rPr>
                        <a:t>83</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Sophomore</a:t>
                      </a:r>
                      <a:endParaRPr lang="en-US" dirty="0">
                        <a:latin typeface="Arial" panose="020B0604020202020204" pitchFamily="34" charset="0"/>
                        <a:cs typeface="Arial" panose="020B0604020202020204" pitchFamily="34" charset="0"/>
                      </a:endParaRPr>
                    </a:p>
                  </a:txBody>
                  <a:tcPr/>
                </a:tc>
              </a:tr>
              <a:tr h="2791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p>
                  </a:txBody>
                  <a:tcPr/>
                </a:tc>
                <a:tc>
                  <a:txBody>
                    <a:bodyPr/>
                    <a:lstStyle/>
                    <a:p>
                      <a:pPr algn="ctr"/>
                      <a:r>
                        <a:rPr lang="en-US" dirty="0" smtClean="0">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Sophomore</a:t>
                      </a:r>
                      <a:endParaRPr lang="en-US" dirty="0">
                        <a:latin typeface="Arial" panose="020B0604020202020204" pitchFamily="34" charset="0"/>
                        <a:cs typeface="Arial" panose="020B0604020202020204" pitchFamily="34" charset="0"/>
                      </a:endParaRPr>
                    </a:p>
                  </a:txBody>
                  <a:tcPr/>
                </a:tc>
              </a:tr>
              <a:tr h="279198">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sz="2000" b="1" dirty="0">
                        <a:latin typeface="Arial" panose="020B0604020202020204" pitchFamily="34" charset="0"/>
                        <a:cs typeface="Arial" panose="020B0604020202020204" pitchFamily="34" charset="0"/>
                      </a:endParaRPr>
                    </a:p>
                  </a:txBody>
                  <a:tcPr/>
                </a:tc>
                <a:tc>
                  <a:txBody>
                    <a:bodyPr/>
                    <a:lstStyle/>
                    <a:p>
                      <a:pPr algn="ctr"/>
                      <a:r>
                        <a:rPr lang="en-US" sz="2000" b="1" dirty="0" smtClean="0">
                          <a:latin typeface="Arial" panose="020B0604020202020204" pitchFamily="34" charset="0"/>
                          <a:cs typeface="Arial" panose="020B0604020202020204" pitchFamily="34" charset="0"/>
                        </a:rPr>
                        <a:t>291 students</a:t>
                      </a:r>
                      <a:endParaRPr lang="en-US" sz="2000" b="1"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r>
            </a:tbl>
          </a:graphicData>
        </a:graphic>
      </p:graphicFrame>
      <p:pic>
        <p:nvPicPr>
          <p:cNvPr id="3074" name="Picture 2" descr="http://orig01.deviantart.net/4df7/f/2006/345/d/5/snowflake__cats_2_by_cookpix.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7370" y="3697810"/>
            <a:ext cx="2583023" cy="2587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9573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166" y="94669"/>
            <a:ext cx="10515600" cy="987157"/>
          </a:xfrm>
        </p:spPr>
        <p:txBody>
          <a:bodyPr/>
          <a:lstStyle/>
          <a:p>
            <a:r>
              <a:rPr lang="en-US" dirty="0" smtClean="0">
                <a:latin typeface="Arial" panose="020B0604020202020204" pitchFamily="34" charset="0"/>
                <a:cs typeface="Arial" panose="020B0604020202020204" pitchFamily="34" charset="0"/>
              </a:rPr>
              <a:t>Survey Questions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54863" y="1081826"/>
            <a:ext cx="11158011" cy="5373250"/>
          </a:xfrm>
        </p:spPr>
        <p:txBody>
          <a:bodyPr>
            <a:normAutofit fontScale="92500" lnSpcReduction="20000"/>
          </a:bodyPr>
          <a:lstStyle/>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What's one new thing you learned today?</a:t>
            </a:r>
            <a:endParaRPr lang="en-US" sz="2400" dirty="0" smtClean="0">
              <a:latin typeface="Arial" panose="020B0604020202020204" pitchFamily="34" charset="0"/>
              <a:cs typeface="Arial" panose="020B0604020202020204" pitchFamily="34" charset="0"/>
            </a:endParaRP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What's still confusing about doing research for this assignment?</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What's one thing you'll do differently in your research based on / what you learned today?</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This library instruction session will allow me to better complete assignments for this course. (Likert scale on agreement)</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Was this library instruction session helpful? Why/Why not?</a:t>
            </a:r>
          </a:p>
          <a:p>
            <a:pPr marL="514350" indent="-514350">
              <a:lnSpc>
                <a:spcPct val="150000"/>
              </a:lnSpc>
              <a:buFont typeface="+mj-lt"/>
              <a:buAutoNum type="arabicPeriod"/>
            </a:pPr>
            <a:r>
              <a:rPr lang="en-US" dirty="0" smtClean="0">
                <a:latin typeface="Arial" panose="020B0604020202020204" pitchFamily="34" charset="0"/>
                <a:cs typeface="Arial" panose="020B0604020202020204" pitchFamily="34" charset="0"/>
              </a:rPr>
              <a:t>Have you attended a library instruction session or workshop with a Cornell librarian previously?</a:t>
            </a:r>
            <a:endParaRPr lang="en-US"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9956762" y="277311"/>
            <a:ext cx="1312558" cy="1181100"/>
          </a:xfrm>
          <a:prstGeom prst="rect">
            <a:avLst/>
          </a:prstGeom>
        </p:spPr>
      </p:pic>
    </p:spTree>
    <p:extLst>
      <p:ext uri="{BB962C8B-B14F-4D97-AF65-F5344CB8AC3E}">
        <p14:creationId xmlns:p14="http://schemas.microsoft.com/office/powerpoint/2010/main" val="3966968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669"/>
            <a:ext cx="10515600" cy="860564"/>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1. What’s one new thing you learned today?</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2153812439"/>
              </p:ext>
            </p:extLst>
          </p:nvPr>
        </p:nvGraphicFramePr>
        <p:xfrm>
          <a:off x="321972" y="1225689"/>
          <a:ext cx="5962918" cy="485313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619741" y="955233"/>
            <a:ext cx="5267459" cy="2554545"/>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solidFill>
                  <a:schemeClr val="bg1"/>
                </a:solidFill>
              </a:rPr>
              <a:t>Databases</a:t>
            </a:r>
            <a:r>
              <a:rPr lang="en-US" sz="2000" dirty="0" smtClean="0">
                <a:solidFill>
                  <a:schemeClr val="bg1"/>
                </a:solidFill>
              </a:rPr>
              <a:t> – their existence, use, strategies for searching</a:t>
            </a:r>
          </a:p>
          <a:p>
            <a:pPr marL="285750" indent="-285750">
              <a:buFont typeface="Arial" panose="020B0604020202020204" pitchFamily="34" charset="0"/>
              <a:buChar char="•"/>
            </a:pPr>
            <a:r>
              <a:rPr lang="en-US" sz="2000" b="1" dirty="0" smtClean="0">
                <a:solidFill>
                  <a:schemeClr val="bg1"/>
                </a:solidFill>
              </a:rPr>
              <a:t>Search</a:t>
            </a:r>
            <a:r>
              <a:rPr lang="en-US" sz="2000" dirty="0" smtClean="0">
                <a:solidFill>
                  <a:schemeClr val="bg1"/>
                </a:solidFill>
              </a:rPr>
              <a:t>- refining searches, interpreting results, use of Boolean, keywords, etc.</a:t>
            </a:r>
          </a:p>
          <a:p>
            <a:pPr marL="285750" indent="-285750">
              <a:buFont typeface="Arial" panose="020B0604020202020204" pitchFamily="34" charset="0"/>
              <a:buChar char="•"/>
            </a:pPr>
            <a:r>
              <a:rPr lang="en-US" sz="2000" b="1" dirty="0" smtClean="0">
                <a:solidFill>
                  <a:schemeClr val="bg1"/>
                </a:solidFill>
              </a:rPr>
              <a:t>Library resources </a:t>
            </a:r>
            <a:r>
              <a:rPr lang="en-US" sz="2000" dirty="0" smtClean="0">
                <a:solidFill>
                  <a:schemeClr val="bg1"/>
                </a:solidFill>
              </a:rPr>
              <a:t>– the resources and services available to them</a:t>
            </a:r>
          </a:p>
          <a:p>
            <a:pPr marL="285750" indent="-285750">
              <a:buFont typeface="Arial" panose="020B0604020202020204" pitchFamily="34" charset="0"/>
              <a:buChar char="•"/>
            </a:pPr>
            <a:r>
              <a:rPr lang="en-US" sz="2000" b="1" dirty="0" smtClean="0">
                <a:solidFill>
                  <a:schemeClr val="bg1"/>
                </a:solidFill>
              </a:rPr>
              <a:t>Library use </a:t>
            </a:r>
            <a:r>
              <a:rPr lang="en-US" sz="2000" dirty="0" smtClean="0">
                <a:solidFill>
                  <a:schemeClr val="bg1"/>
                </a:solidFill>
              </a:rPr>
              <a:t>– how to use the library (including catalog, borrow books, </a:t>
            </a:r>
            <a:r>
              <a:rPr lang="en-US" sz="2000" dirty="0" err="1" smtClean="0">
                <a:solidFill>
                  <a:schemeClr val="bg1"/>
                </a:solidFill>
              </a:rPr>
              <a:t>etc</a:t>
            </a:r>
            <a:r>
              <a:rPr lang="en-US" sz="2000" dirty="0" smtClean="0">
                <a:solidFill>
                  <a:schemeClr val="bg1"/>
                </a:solidFill>
              </a:rPr>
              <a:t>)</a:t>
            </a:r>
          </a:p>
        </p:txBody>
      </p:sp>
      <p:pic>
        <p:nvPicPr>
          <p:cNvPr id="4098" name="Picture 2" descr="http://simplycatbreeds.org/images/reading-cat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0701" y="3657785"/>
            <a:ext cx="3565537" cy="2421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5882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5" y="146184"/>
            <a:ext cx="10515600" cy="1325563"/>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What students said they learned</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Content Placeholder 2"/>
          <p:cNvSpPr>
            <a:spLocks noGrp="1"/>
          </p:cNvSpPr>
          <p:nvPr>
            <p:ph idx="1"/>
          </p:nvPr>
        </p:nvSpPr>
        <p:spPr>
          <a:xfrm>
            <a:off x="306946" y="1571223"/>
            <a:ext cx="11578107" cy="5035639"/>
          </a:xfrm>
        </p:spPr>
        <p:txBody>
          <a:bodyPr>
            <a:noAutofit/>
          </a:bodyPr>
          <a:lstStyle/>
          <a:p>
            <a:r>
              <a:rPr lang="en-US" sz="2000" dirty="0">
                <a:latin typeface="Arial" panose="020B0604020202020204" pitchFamily="34" charset="0"/>
                <a:cs typeface="Arial" panose="020B0604020202020204" pitchFamily="34" charset="0"/>
              </a:rPr>
              <a:t>I learned far more than 1 new thing today. Researching precise information is one of the biggest new things I learned</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That </a:t>
            </a:r>
            <a:r>
              <a:rPr lang="en-US" sz="2000" dirty="0">
                <a:latin typeface="Arial" panose="020B0604020202020204" pitchFamily="34" charset="0"/>
                <a:cs typeface="Arial" panose="020B0604020202020204" pitchFamily="34" charset="0"/>
              </a:rPr>
              <a:t>I can read Wall Street Journal </a:t>
            </a:r>
            <a:r>
              <a:rPr lang="en-US" sz="2000" dirty="0" smtClean="0">
                <a:latin typeface="Arial" panose="020B0604020202020204" pitchFamily="34" charset="0"/>
                <a:cs typeface="Arial" panose="020B0604020202020204" pitchFamily="34" charset="0"/>
              </a:rPr>
              <a:t>online</a:t>
            </a:r>
          </a:p>
          <a:p>
            <a:r>
              <a:rPr lang="en-US" sz="2000" dirty="0" smtClean="0">
                <a:latin typeface="Arial" panose="020B0604020202020204" pitchFamily="34" charset="0"/>
                <a:cs typeface="Arial" panose="020B0604020202020204" pitchFamily="34" charset="0"/>
              </a:rPr>
              <a:t>how </a:t>
            </a:r>
            <a:r>
              <a:rPr lang="en-US" sz="2000" dirty="0">
                <a:latin typeface="Arial" panose="020B0604020202020204" pitchFamily="34" charset="0"/>
                <a:cs typeface="Arial" panose="020B0604020202020204" pitchFamily="34" charset="0"/>
              </a:rPr>
              <a:t>to cite a legal </a:t>
            </a:r>
            <a:r>
              <a:rPr lang="en-US" sz="2000" dirty="0" smtClean="0">
                <a:latin typeface="Arial" panose="020B0604020202020204" pitchFamily="34" charset="0"/>
                <a:cs typeface="Arial" panose="020B0604020202020204" pitchFamily="34" charset="0"/>
              </a:rPr>
              <a:t>case</a:t>
            </a:r>
          </a:p>
          <a:p>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amount of research tools available are </a:t>
            </a:r>
            <a:r>
              <a:rPr lang="en-US" sz="2000" dirty="0" smtClean="0">
                <a:latin typeface="Arial" panose="020B0604020202020204" pitchFamily="34" charset="0"/>
                <a:cs typeface="Arial" panose="020B0604020202020204" pitchFamily="34" charset="0"/>
              </a:rPr>
              <a:t>amazing</a:t>
            </a:r>
          </a:p>
          <a:p>
            <a:r>
              <a:rPr lang="en-US" sz="2000" dirty="0" smtClean="0">
                <a:latin typeface="Arial" panose="020B0604020202020204" pitchFamily="34" charset="0"/>
                <a:cs typeface="Arial" panose="020B0604020202020204" pitchFamily="34" charset="0"/>
              </a:rPr>
              <a:t>how </a:t>
            </a:r>
            <a:r>
              <a:rPr lang="en-US" sz="2000" dirty="0">
                <a:latin typeface="Arial" panose="020B0604020202020204" pitchFamily="34" charset="0"/>
                <a:cs typeface="Arial" panose="020B0604020202020204" pitchFamily="34" charset="0"/>
              </a:rPr>
              <a:t>to effectively search for sources, search for </a:t>
            </a:r>
            <a:r>
              <a:rPr lang="en-US" sz="2000" dirty="0" smtClean="0">
                <a:latin typeface="Arial" panose="020B0604020202020204" pitchFamily="34" charset="0"/>
                <a:cs typeface="Arial" panose="020B0604020202020204" pitchFamily="34" charset="0"/>
              </a:rPr>
              <a:t>images</a:t>
            </a:r>
          </a:p>
          <a:p>
            <a:r>
              <a:rPr lang="en-US" sz="2000" dirty="0" smtClean="0">
                <a:latin typeface="Arial" panose="020B0604020202020204" pitchFamily="34" charset="0"/>
                <a:cs typeface="Arial" panose="020B0604020202020204" pitchFamily="34" charset="0"/>
              </a:rPr>
              <a:t>I </a:t>
            </a:r>
            <a:r>
              <a:rPr lang="en-US" sz="2000" dirty="0">
                <a:latin typeface="Arial" panose="020B0604020202020204" pitchFamily="34" charset="0"/>
                <a:cs typeface="Arial" panose="020B0604020202020204" pitchFamily="34" charset="0"/>
              </a:rPr>
              <a:t>learned how to use web of science to try to get through my </a:t>
            </a:r>
            <a:r>
              <a:rPr lang="en-US" sz="2000" dirty="0" smtClean="0">
                <a:latin typeface="Arial" panose="020B0604020202020204" pitchFamily="34" charset="0"/>
                <a:cs typeface="Arial" panose="020B0604020202020204" pitchFamily="34" charset="0"/>
              </a:rPr>
              <a:t>research</a:t>
            </a:r>
          </a:p>
          <a:p>
            <a:r>
              <a:rPr lang="en-US" sz="2000" dirty="0" smtClean="0">
                <a:latin typeface="Arial" panose="020B0604020202020204" pitchFamily="34" charset="0"/>
                <a:cs typeface="Arial" panose="020B0604020202020204" pitchFamily="34" charset="0"/>
              </a:rPr>
              <a:t>Literally </a:t>
            </a:r>
            <a:r>
              <a:rPr lang="en-US" sz="2000" dirty="0">
                <a:latin typeface="Arial" panose="020B0604020202020204" pitchFamily="34" charset="0"/>
                <a:cs typeface="Arial" panose="020B0604020202020204" pitchFamily="34" charset="0"/>
              </a:rPr>
              <a:t>everything you taught I barely knew/did not know / advanced search / publications / picking up books / saving </a:t>
            </a:r>
            <a:r>
              <a:rPr lang="en-US" sz="2000" dirty="0" smtClean="0">
                <a:latin typeface="Arial" panose="020B0604020202020204" pitchFamily="34" charset="0"/>
                <a:cs typeface="Arial" panose="020B0604020202020204" pitchFamily="34" charset="0"/>
              </a:rPr>
              <a:t>money</a:t>
            </a:r>
          </a:p>
          <a:p>
            <a:r>
              <a:rPr lang="en-US" sz="2000" dirty="0" smtClean="0">
                <a:latin typeface="Arial" panose="020B0604020202020204" pitchFamily="34" charset="0"/>
                <a:cs typeface="Arial" panose="020B0604020202020204" pitchFamily="34" charset="0"/>
              </a:rPr>
              <a:t>How </a:t>
            </a:r>
            <a:r>
              <a:rPr lang="en-US" sz="2000" dirty="0">
                <a:latin typeface="Arial" panose="020B0604020202020204" pitchFamily="34" charset="0"/>
                <a:cs typeface="Arial" panose="020B0604020202020204" pitchFamily="34" charset="0"/>
              </a:rPr>
              <a:t>to use </a:t>
            </a:r>
            <a:r>
              <a:rPr lang="en-US" sz="2000" dirty="0" smtClean="0">
                <a:latin typeface="Arial" panose="020B0604020202020204" pitchFamily="34" charset="0"/>
                <a:cs typeface="Arial" panose="020B0604020202020204" pitchFamily="34" charset="0"/>
              </a:rPr>
              <a:t>the library </a:t>
            </a:r>
            <a:r>
              <a:rPr lang="en-US" sz="2000" dirty="0">
                <a:latin typeface="Arial" panose="020B0604020202020204" pitchFamily="34" charset="0"/>
                <a:cs typeface="Arial" panose="020B0604020202020204" pitchFamily="34" charset="0"/>
              </a:rPr>
              <a:t>database </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Google isn't the only way to research a topic, and that Cornell offers more than I thought</a:t>
            </a:r>
            <a:r>
              <a:rPr lang="en-US" sz="2000" dirty="0" smtClean="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Bouillon Operator</a:t>
            </a:r>
          </a:p>
          <a:p>
            <a:endParaRPr lang="en-US" sz="2000" dirty="0" smtClean="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pic>
        <p:nvPicPr>
          <p:cNvPr id="5126" name="Picture 6" descr="https://s-media-cache-ak0.pinimg.com/736x/cf/66/a2/cf66a219dc0797bd57cafa2a15e377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9998" y="1956121"/>
            <a:ext cx="1619588" cy="223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914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986" y="249216"/>
            <a:ext cx="10515600" cy="884126"/>
          </a:xfrm>
        </p:spPr>
        <p:txBody>
          <a:bodyPr>
            <a:normAutofit fontScale="90000"/>
          </a:bodyPr>
          <a:lstStyle/>
          <a:p>
            <a:r>
              <a:rPr lang="en-US" sz="4000" dirty="0" smtClean="0">
                <a:solidFill>
                  <a:schemeClr val="bg1"/>
                </a:solidFill>
                <a:latin typeface="Arial" panose="020B0604020202020204" pitchFamily="34" charset="0"/>
                <a:cs typeface="Arial" panose="020B0604020202020204" pitchFamily="34" charset="0"/>
              </a:rPr>
              <a:t>2. What is still confusing about doing research for this assignment?</a:t>
            </a:r>
            <a:endParaRPr lang="en-US" sz="4000" dirty="0">
              <a:solidFill>
                <a:schemeClr val="bg1"/>
              </a:solidFill>
              <a:latin typeface="Arial" panose="020B0604020202020204" pitchFamily="34" charset="0"/>
              <a:cs typeface="Arial" panose="020B0604020202020204" pitchFamily="34" charset="0"/>
            </a:endParaRPr>
          </a:p>
        </p:txBody>
      </p:sp>
      <p:graphicFrame>
        <p:nvGraphicFramePr>
          <p:cNvPr id="4" name="Chart 3"/>
          <p:cNvGraphicFramePr>
            <a:graphicFrameLocks/>
          </p:cNvGraphicFramePr>
          <p:nvPr>
            <p:extLst>
              <p:ext uri="{D42A27DB-BD31-4B8C-83A1-F6EECF244321}">
                <p14:modId xmlns:p14="http://schemas.microsoft.com/office/powerpoint/2010/main" val="3140871235"/>
              </p:ext>
            </p:extLst>
          </p:nvPr>
        </p:nvGraphicFramePr>
        <p:xfrm>
          <a:off x="741609" y="1268571"/>
          <a:ext cx="10856889" cy="5460640"/>
        </p:xfrm>
        <a:graphic>
          <a:graphicData uri="http://schemas.openxmlformats.org/drawingml/2006/chart">
            <c:chart xmlns:c="http://schemas.openxmlformats.org/drawingml/2006/chart" xmlns:r="http://schemas.openxmlformats.org/officeDocument/2006/relationships" r:id="rId3"/>
          </a:graphicData>
        </a:graphic>
      </p:graphicFrame>
      <p:pic>
        <p:nvPicPr>
          <p:cNvPr id="6150" name="Picture 6" descr="http://crazycatfitter.files.wordpress.com/2013/08/confused-cat.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0061" y="3827060"/>
            <a:ext cx="2676525" cy="170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240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35" y="146184"/>
            <a:ext cx="10515600" cy="1325563"/>
          </a:xfrm>
        </p:spPr>
        <p:txBody>
          <a:bodyPr>
            <a:normAutofit/>
          </a:bodyPr>
          <a:lstStyle/>
          <a:p>
            <a:r>
              <a:rPr lang="en-US" sz="4000" dirty="0" smtClean="0">
                <a:latin typeface="Arial" panose="020B0604020202020204" pitchFamily="34" charset="0"/>
                <a:ea typeface="Arial Unicode MS" panose="020B0604020202020204" pitchFamily="34" charset="-128"/>
                <a:cs typeface="Arial" panose="020B0604020202020204" pitchFamily="34" charset="0"/>
              </a:rPr>
              <a:t>In their own words: </a:t>
            </a:r>
            <a:br>
              <a:rPr lang="en-US" sz="4000" dirty="0" smtClean="0">
                <a:latin typeface="Arial" panose="020B0604020202020204" pitchFamily="34" charset="0"/>
                <a:ea typeface="Arial Unicode MS" panose="020B0604020202020204" pitchFamily="34" charset="-128"/>
                <a:cs typeface="Arial" panose="020B0604020202020204" pitchFamily="34" charset="0"/>
              </a:rPr>
            </a:br>
            <a:r>
              <a:rPr lang="en-US" sz="4000" dirty="0" smtClean="0">
                <a:latin typeface="Arial" panose="020B0604020202020204" pitchFamily="34" charset="0"/>
                <a:ea typeface="Arial Unicode MS" panose="020B0604020202020204" pitchFamily="34" charset="-128"/>
                <a:cs typeface="Arial" panose="020B0604020202020204" pitchFamily="34" charset="0"/>
              </a:rPr>
              <a:t>What is still confusing………..</a:t>
            </a:r>
            <a:endParaRPr lang="en-US" sz="4000" dirty="0">
              <a:latin typeface="Arial" panose="020B0604020202020204" pitchFamily="34" charset="0"/>
              <a:ea typeface="Arial Unicode MS" panose="020B0604020202020204" pitchFamily="34" charset="-128"/>
              <a:cs typeface="Arial" panose="020B0604020202020204" pitchFamily="34" charset="0"/>
            </a:endParaRPr>
          </a:p>
        </p:txBody>
      </p:sp>
      <p:sp>
        <p:nvSpPr>
          <p:cNvPr id="3" name="Content Placeholder 2"/>
          <p:cNvSpPr>
            <a:spLocks noGrp="1"/>
          </p:cNvSpPr>
          <p:nvPr>
            <p:ph idx="1"/>
          </p:nvPr>
        </p:nvSpPr>
        <p:spPr>
          <a:xfrm>
            <a:off x="306946" y="1571223"/>
            <a:ext cx="11578107" cy="5035639"/>
          </a:xfrm>
        </p:spPr>
        <p:txBody>
          <a:bodyPr>
            <a:noAutofit/>
          </a:bodyPr>
          <a:lstStyle/>
          <a:p>
            <a:r>
              <a:rPr lang="en-US" sz="2000" dirty="0" smtClean="0">
                <a:latin typeface="Arial" panose="020B0604020202020204" pitchFamily="34" charset="0"/>
                <a:cs typeface="Arial" panose="020B0604020202020204" pitchFamily="34" charset="0"/>
              </a:rPr>
              <a:t>Finding the database</a:t>
            </a:r>
          </a:p>
          <a:p>
            <a:r>
              <a:rPr lang="en-US" sz="2000" dirty="0" smtClean="0">
                <a:latin typeface="Arial" panose="020B0604020202020204" pitchFamily="34" charset="0"/>
                <a:cs typeface="Arial" panose="020B0604020202020204" pitchFamily="34" charset="0"/>
              </a:rPr>
              <a:t>How to find specific article addressing my argument</a:t>
            </a:r>
          </a:p>
          <a:p>
            <a:r>
              <a:rPr lang="en-US" sz="2000" dirty="0" smtClean="0">
                <a:latin typeface="Arial" panose="020B0604020202020204" pitchFamily="34" charset="0"/>
                <a:cs typeface="Arial" panose="020B0604020202020204" pitchFamily="34" charset="0"/>
              </a:rPr>
              <a:t>how to quickly tell if an article in the search results is relevant</a:t>
            </a:r>
          </a:p>
          <a:p>
            <a:r>
              <a:rPr lang="en-US" sz="2000" dirty="0" smtClean="0">
                <a:latin typeface="Arial" panose="020B0604020202020204" pitchFamily="34" charset="0"/>
                <a:cs typeface="Arial" panose="020B0604020202020204" pitchFamily="34" charset="0"/>
              </a:rPr>
              <a:t>The home page of lexis is confusing.</a:t>
            </a:r>
          </a:p>
          <a:p>
            <a:r>
              <a:rPr lang="en-US" sz="2000" dirty="0" smtClean="0">
                <a:latin typeface="Arial" panose="020B0604020202020204" pitchFamily="34" charset="0"/>
                <a:cs typeface="Arial" panose="020B0604020202020204" pitchFamily="34" charset="0"/>
              </a:rPr>
              <a:t>Finding the keywords and most relevant sources</a:t>
            </a:r>
          </a:p>
          <a:p>
            <a:r>
              <a:rPr lang="en-US" sz="2000" dirty="0" smtClean="0">
                <a:latin typeface="Arial" panose="020B0604020202020204" pitchFamily="34" charset="0"/>
                <a:cs typeface="Arial" panose="020B0604020202020204" pitchFamily="34" charset="0"/>
              </a:rPr>
              <a:t>Everything is clear</a:t>
            </a:r>
          </a:p>
          <a:p>
            <a:r>
              <a:rPr lang="en-US" sz="2000" dirty="0">
                <a:latin typeface="Arial" panose="020B0604020202020204" pitchFamily="34" charset="0"/>
                <a:cs typeface="Arial" panose="020B0604020202020204" pitchFamily="34" charset="0"/>
              </a:rPr>
              <a:t>I feel like the actual search process will be difficult but I think this was a great </a:t>
            </a:r>
            <a:r>
              <a:rPr lang="en-US" sz="2000" dirty="0" smtClean="0">
                <a:latin typeface="Arial" panose="020B0604020202020204" pitchFamily="34" charset="0"/>
                <a:cs typeface="Arial" panose="020B0604020202020204" pitchFamily="34" charset="0"/>
              </a:rPr>
              <a:t>start</a:t>
            </a:r>
          </a:p>
          <a:p>
            <a:r>
              <a:rPr lang="en-US" sz="2000" dirty="0" smtClean="0">
                <a:latin typeface="Arial" panose="020B0604020202020204" pitchFamily="34" charset="0"/>
                <a:cs typeface="Arial" panose="020B0604020202020204" pitchFamily="34" charset="0"/>
              </a:rPr>
              <a:t>How </a:t>
            </a:r>
            <a:r>
              <a:rPr lang="en-US" sz="2000" dirty="0">
                <a:latin typeface="Arial" panose="020B0604020202020204" pitchFamily="34" charset="0"/>
                <a:cs typeface="Arial" panose="020B0604020202020204" pitchFamily="34" charset="0"/>
              </a:rPr>
              <a:t>to use the library database </a:t>
            </a:r>
            <a:endParaRPr lang="en-US" sz="2000" dirty="0" smtClean="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just finding a topic </a:t>
            </a:r>
            <a:r>
              <a:rPr lang="en-US" sz="2000" dirty="0" smtClean="0">
                <a:latin typeface="Arial" panose="020B0604020202020204" pitchFamily="34" charset="0"/>
                <a:cs typeface="Arial" panose="020B0604020202020204" pitchFamily="34" charset="0"/>
              </a:rPr>
              <a:t>myself</a:t>
            </a:r>
          </a:p>
          <a:p>
            <a:r>
              <a:rPr lang="en-US" sz="2000" dirty="0">
                <a:latin typeface="Arial" panose="020B0604020202020204" pitchFamily="34" charset="0"/>
                <a:cs typeface="Arial" panose="020B0604020202020204" pitchFamily="34" charset="0"/>
              </a:rPr>
              <a:t>Genres are still a little confusing, because some overlap</a:t>
            </a:r>
            <a:r>
              <a:rPr lang="en-US" sz="2000" dirty="0" smtClean="0">
                <a:latin typeface="Arial" panose="020B0604020202020204" pitchFamily="34" charset="0"/>
                <a:cs typeface="Arial" panose="020B0604020202020204" pitchFamily="34" charset="0"/>
              </a:rPr>
              <a:t>.</a:t>
            </a:r>
          </a:p>
          <a:p>
            <a:r>
              <a:rPr lang="en-US" sz="2000" dirty="0" smtClean="0">
                <a:latin typeface="Arial" panose="020B0604020202020204" pitchFamily="34" charset="0"/>
                <a:cs typeface="Arial" panose="020B0604020202020204" pitchFamily="34" charset="0"/>
              </a:rPr>
              <a:t>We don’t really know the assignment</a:t>
            </a:r>
          </a:p>
          <a:p>
            <a:r>
              <a:rPr lang="en-US" sz="2000" dirty="0" smtClean="0">
                <a:latin typeface="Arial" panose="020B0604020202020204" pitchFamily="34" charset="0"/>
                <a:cs typeface="Arial" panose="020B0604020202020204" pitchFamily="34" charset="0"/>
              </a:rPr>
              <a:t>How to create citations</a:t>
            </a:r>
          </a:p>
          <a:p>
            <a:pPr marL="0" indent="0">
              <a:buNone/>
            </a:pPr>
            <a:endParaRPr lang="en-US" sz="2000" dirty="0">
              <a:latin typeface="Arial" panose="020B0604020202020204" pitchFamily="34" charset="0"/>
              <a:cs typeface="Arial" panose="020B0604020202020204" pitchFamily="34" charset="0"/>
            </a:endParaRPr>
          </a:p>
        </p:txBody>
      </p:sp>
      <p:pic>
        <p:nvPicPr>
          <p:cNvPr id="7172" name="Picture 4" descr="https://poolhouse.s3.amazonaws.com/blog-assets-two/2014/10/confused-c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830" y="1260193"/>
            <a:ext cx="3169316" cy="2376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5467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1353</Words>
  <Application>Microsoft Office PowerPoint</Application>
  <PresentationFormat>Widescreen</PresentationFormat>
  <Paragraphs>181</Paragraphs>
  <Slides>19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 Unicode MS</vt:lpstr>
      <vt:lpstr>Arial</vt:lpstr>
      <vt:lpstr>Arial Rounded MT Bold</vt:lpstr>
      <vt:lpstr>Calibri</vt:lpstr>
      <vt:lpstr>Calibri Light</vt:lpstr>
      <vt:lpstr>Office Theme</vt:lpstr>
      <vt:lpstr>Cross-Institutional (CUL) Assessment Pilot</vt:lpstr>
      <vt:lpstr>Classroom Assessment Techniques</vt:lpstr>
      <vt:lpstr>Pilot Stats</vt:lpstr>
      <vt:lpstr>At-a-glance</vt:lpstr>
      <vt:lpstr>Survey Questions</vt:lpstr>
      <vt:lpstr>1. What’s one new thing you learned today?</vt:lpstr>
      <vt:lpstr>In their own words:  What students said they learned</vt:lpstr>
      <vt:lpstr>2. What is still confusing about doing research for this assignment?</vt:lpstr>
      <vt:lpstr>In their own words:  What is still confusing………..</vt:lpstr>
      <vt:lpstr> 3. What's one thing you'll do differently in your research based on / what you learned today? </vt:lpstr>
      <vt:lpstr>In their own words:  One thing they will do differently………..</vt:lpstr>
      <vt:lpstr>  4. This library instruction session will allow me to better complete assignments for this course.   </vt:lpstr>
      <vt:lpstr>  5. Was this library instruction session helpful?   </vt:lpstr>
      <vt:lpstr>  YES, session was helpful because…..  </vt:lpstr>
      <vt:lpstr>YES, helpful because (in their own words)….</vt:lpstr>
      <vt:lpstr>  NO; not helpful because (in their own words)….  </vt:lpstr>
      <vt:lpstr>  6. Have you attended a library instruction session or workshop with a Cornell librarian previously?   </vt:lpstr>
      <vt:lpstr>Thanks to the volunteers who participated!!!</vt:lpstr>
      <vt:lpstr>Into the future</vt:lpstr>
    </vt:vector>
  </TitlesOfParts>
  <Company>Cornell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Gabriela Castro Gessner</dc:creator>
  <cp:lastModifiedBy>Gabriela Castro Gessner</cp:lastModifiedBy>
  <cp:revision>74</cp:revision>
  <dcterms:created xsi:type="dcterms:W3CDTF">2015-12-01T20:28:43Z</dcterms:created>
  <dcterms:modified xsi:type="dcterms:W3CDTF">2015-12-10T13:02:38Z</dcterms:modified>
</cp:coreProperties>
</file>