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8"/>
  </p:notesMasterIdLst>
  <p:sldIdLst>
    <p:sldId id="256" r:id="rId2"/>
    <p:sldId id="257" r:id="rId3"/>
    <p:sldId id="258" r:id="rId4"/>
    <p:sldId id="259" r:id="rId5"/>
    <p:sldId id="261" r:id="rId6"/>
    <p:sldId id="274" r:id="rId7"/>
    <p:sldId id="262" r:id="rId8"/>
    <p:sldId id="272" r:id="rId9"/>
    <p:sldId id="263" r:id="rId10"/>
    <p:sldId id="273" r:id="rId11"/>
    <p:sldId id="264" r:id="rId12"/>
    <p:sldId id="265" r:id="rId13"/>
    <p:sldId id="271" r:id="rId14"/>
    <p:sldId id="270" r:id="rId15"/>
    <p:sldId id="266"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8070" autoAdjust="0"/>
  </p:normalViewPr>
  <p:slideViewPr>
    <p:cSldViewPr snapToGrid="0">
      <p:cViewPr varScale="1">
        <p:scale>
          <a:sx n="85" d="100"/>
          <a:sy n="85" d="100"/>
        </p:scale>
        <p:origin x="14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aby%20Local\Box%20Sync\PSEC%20assessment%20survey%20results\2016\Instruction%20Survey%202016%20responses%20FINAL_with%20charts_J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aby%20Local\Box%20Sync\PSEC%20assessment%20survey%20results\2016\Instruction%20Survey%202016%20responses%20FINAL_with%20charts_J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Gaby%20Local\Box%20Sync\PSEC%20assessment%20survey%20results\2016\Instruction%20Survey%202016%20responses%20FINAL_with%20charts_J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C:\Users\Gaby%20Local\Box%20Sync\PSEC%20assessment%20survey%20results\2016\Instruction%20Survey%202016%20responses%20FINAL_with%20charts_JL.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Gaby%20Local\Box%20Sync\PSEC%20assessment%20survey%20results\2016\Instruction%20Survey%202016%20responses%20FINAL_with%20charts_J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85085017225876E-2"/>
          <c:y val="0.12749908837708318"/>
          <c:w val="0.93793567289863244"/>
          <c:h val="0.67118408393038886"/>
        </c:manualLayout>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Summary!$J$27:$J$32</c:f>
              <c:strCache>
                <c:ptCount val="6"/>
                <c:pt idx="0">
                  <c:v>Searching</c:v>
                </c:pt>
                <c:pt idx="1">
                  <c:v>Utilizing library services</c:v>
                </c:pt>
                <c:pt idx="2">
                  <c:v>How many resources available</c:v>
                </c:pt>
                <c:pt idx="3">
                  <c:v>How to access databases/resources</c:v>
                </c:pt>
                <c:pt idx="4">
                  <c:v>Citation mgmt</c:v>
                </c:pt>
                <c:pt idx="5">
                  <c:v>Other</c:v>
                </c:pt>
              </c:strCache>
            </c:strRef>
          </c:cat>
          <c:val>
            <c:numRef>
              <c:f>Summary!$K$27:$K$32</c:f>
              <c:numCache>
                <c:formatCode>General</c:formatCode>
                <c:ptCount val="6"/>
                <c:pt idx="0">
                  <c:v>83</c:v>
                </c:pt>
                <c:pt idx="1">
                  <c:v>57</c:v>
                </c:pt>
                <c:pt idx="2">
                  <c:v>29</c:v>
                </c:pt>
                <c:pt idx="3">
                  <c:v>21</c:v>
                </c:pt>
                <c:pt idx="4">
                  <c:v>27</c:v>
                </c:pt>
                <c:pt idx="5">
                  <c:v>64</c:v>
                </c:pt>
              </c:numCache>
            </c:numRef>
          </c:val>
          <c:extLst>
            <c:ext xmlns:c16="http://schemas.microsoft.com/office/drawing/2014/chart" uri="{C3380CC4-5D6E-409C-BE32-E72D297353CC}">
              <c16:uniqueId val="{00000000-397B-44DE-A90F-B618120AD2E9}"/>
            </c:ext>
          </c:extLst>
        </c:ser>
        <c:dLbls>
          <c:showLegendKey val="0"/>
          <c:showVal val="0"/>
          <c:showCatName val="0"/>
          <c:showSerName val="0"/>
          <c:showPercent val="0"/>
          <c:showBubbleSize val="0"/>
        </c:dLbls>
        <c:gapWidth val="100"/>
        <c:overlap val="-24"/>
        <c:axId val="147953824"/>
        <c:axId val="150790136"/>
      </c:barChart>
      <c:catAx>
        <c:axId val="14795382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2"/>
                </a:solidFill>
                <a:latin typeface="+mn-lt"/>
                <a:ea typeface="+mn-ea"/>
                <a:cs typeface="+mn-cs"/>
              </a:defRPr>
            </a:pPr>
            <a:endParaRPr lang="en-US"/>
          </a:p>
        </c:txPr>
        <c:crossAx val="150790136"/>
        <c:crosses val="autoZero"/>
        <c:auto val="1"/>
        <c:lblAlgn val="ctr"/>
        <c:lblOffset val="100"/>
        <c:noMultiLvlLbl val="0"/>
      </c:catAx>
      <c:valAx>
        <c:axId val="15079013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Count</a:t>
                </a:r>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47953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475333506831131E-2"/>
          <c:y val="5.0939881926605979E-2"/>
          <c:w val="0.94272788852110811"/>
          <c:h val="0.82426001511375468"/>
        </c:manualLayout>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'Q2 - still confusing'!$N$3:$N$8</c:f>
              <c:strCache>
                <c:ptCount val="6"/>
                <c:pt idx="0">
                  <c:v>finding specific sources</c:v>
                </c:pt>
                <c:pt idx="1">
                  <c:v>when to stop</c:v>
                </c:pt>
                <c:pt idx="2">
                  <c:v>narrow search/topic</c:v>
                </c:pt>
                <c:pt idx="3">
                  <c:v>cite/citing</c:v>
                </c:pt>
                <c:pt idx="4">
                  <c:v>what to choose</c:v>
                </c:pt>
                <c:pt idx="5">
                  <c:v>nothing</c:v>
                </c:pt>
              </c:strCache>
            </c:strRef>
          </c:cat>
          <c:val>
            <c:numRef>
              <c:f>'Q2 - still confusing'!$O$3:$O$8</c:f>
              <c:numCache>
                <c:formatCode>General</c:formatCode>
                <c:ptCount val="6"/>
                <c:pt idx="0">
                  <c:v>27</c:v>
                </c:pt>
                <c:pt idx="1">
                  <c:v>20</c:v>
                </c:pt>
                <c:pt idx="2">
                  <c:v>16</c:v>
                </c:pt>
                <c:pt idx="3">
                  <c:v>15</c:v>
                </c:pt>
                <c:pt idx="4">
                  <c:v>12</c:v>
                </c:pt>
                <c:pt idx="5">
                  <c:v>70</c:v>
                </c:pt>
              </c:numCache>
            </c:numRef>
          </c:val>
          <c:extLst>
            <c:ext xmlns:c16="http://schemas.microsoft.com/office/drawing/2014/chart" uri="{C3380CC4-5D6E-409C-BE32-E72D297353CC}">
              <c16:uniqueId val="{00000000-3E23-4341-B628-D6B8395A5840}"/>
            </c:ext>
          </c:extLst>
        </c:ser>
        <c:dLbls>
          <c:showLegendKey val="0"/>
          <c:showVal val="0"/>
          <c:showCatName val="0"/>
          <c:showSerName val="0"/>
          <c:showPercent val="0"/>
          <c:showBubbleSize val="0"/>
        </c:dLbls>
        <c:gapWidth val="100"/>
        <c:overlap val="-24"/>
        <c:axId val="150580664"/>
        <c:axId val="150757512"/>
      </c:barChart>
      <c:catAx>
        <c:axId val="150580664"/>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757512"/>
        <c:crosses val="autoZero"/>
        <c:auto val="1"/>
        <c:lblAlgn val="ctr"/>
        <c:lblOffset val="100"/>
        <c:noMultiLvlLbl val="0"/>
      </c:catAx>
      <c:valAx>
        <c:axId val="1507575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count</a:t>
                </a:r>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580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Summary!$E$46:$E$52</c:f>
              <c:strCache>
                <c:ptCount val="7"/>
                <c:pt idx="0">
                  <c:v>Use databases</c:v>
                </c:pt>
                <c:pt idx="1">
                  <c:v>Utilize library services</c:v>
                </c:pt>
                <c:pt idx="2">
                  <c:v>Use Lexis/BNA</c:v>
                </c:pt>
                <c:pt idx="3">
                  <c:v>Use citation mgmt tools</c:v>
                </c:pt>
                <c:pt idx="4">
                  <c:v>Refine searches</c:v>
                </c:pt>
                <c:pt idx="5">
                  <c:v>Check sources</c:v>
                </c:pt>
                <c:pt idx="6">
                  <c:v>Use authoritative sources</c:v>
                </c:pt>
              </c:strCache>
            </c:strRef>
          </c:cat>
          <c:val>
            <c:numRef>
              <c:f>Summary!$F$46:$F$52</c:f>
              <c:numCache>
                <c:formatCode>General</c:formatCode>
                <c:ptCount val="7"/>
                <c:pt idx="0">
                  <c:v>54</c:v>
                </c:pt>
                <c:pt idx="1">
                  <c:v>48</c:v>
                </c:pt>
                <c:pt idx="2">
                  <c:v>40</c:v>
                </c:pt>
                <c:pt idx="3">
                  <c:v>36</c:v>
                </c:pt>
                <c:pt idx="4">
                  <c:v>25</c:v>
                </c:pt>
                <c:pt idx="5">
                  <c:v>10</c:v>
                </c:pt>
                <c:pt idx="6">
                  <c:v>3</c:v>
                </c:pt>
              </c:numCache>
            </c:numRef>
          </c:val>
          <c:extLst>
            <c:ext xmlns:c16="http://schemas.microsoft.com/office/drawing/2014/chart" uri="{C3380CC4-5D6E-409C-BE32-E72D297353CC}">
              <c16:uniqueId val="{00000000-0134-4BB3-BCEB-6EA4D172489F}"/>
            </c:ext>
          </c:extLst>
        </c:ser>
        <c:dLbls>
          <c:showLegendKey val="0"/>
          <c:showVal val="0"/>
          <c:showCatName val="0"/>
          <c:showSerName val="0"/>
          <c:showPercent val="0"/>
          <c:showBubbleSize val="0"/>
        </c:dLbls>
        <c:gapWidth val="100"/>
        <c:overlap val="-24"/>
        <c:axId val="150078720"/>
        <c:axId val="150083816"/>
      </c:barChart>
      <c:catAx>
        <c:axId val="15007872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083816"/>
        <c:crosses val="autoZero"/>
        <c:auto val="1"/>
        <c:lblAlgn val="ctr"/>
        <c:lblOffset val="100"/>
        <c:noMultiLvlLbl val="0"/>
      </c:catAx>
      <c:valAx>
        <c:axId val="15008381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Count</a:t>
                </a:r>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078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Summary!$G$9</c:f>
              <c:strCache>
                <c:ptCount val="1"/>
                <c:pt idx="0">
                  <c:v>Percent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Summary!$E$10:$E$14</c:f>
              <c:strCache>
                <c:ptCount val="5"/>
                <c:pt idx="0">
                  <c:v>Strongly agree</c:v>
                </c:pt>
                <c:pt idx="1">
                  <c:v>Agree</c:v>
                </c:pt>
                <c:pt idx="2">
                  <c:v>Neutral</c:v>
                </c:pt>
                <c:pt idx="3">
                  <c:v>Disagree</c:v>
                </c:pt>
                <c:pt idx="4">
                  <c:v>Strongly disagree</c:v>
                </c:pt>
              </c:strCache>
            </c:strRef>
          </c:cat>
          <c:val>
            <c:numRef>
              <c:f>Summary!$G$10:$G$14</c:f>
              <c:numCache>
                <c:formatCode>0%</c:formatCode>
                <c:ptCount val="5"/>
                <c:pt idx="0">
                  <c:v>0.44568245125348188</c:v>
                </c:pt>
                <c:pt idx="1">
                  <c:v>0.50139275766016711</c:v>
                </c:pt>
                <c:pt idx="2">
                  <c:v>4.1782729805013928E-2</c:v>
                </c:pt>
                <c:pt idx="3">
                  <c:v>5.5710306406685237E-3</c:v>
                </c:pt>
                <c:pt idx="4">
                  <c:v>5.5710306406685237E-3</c:v>
                </c:pt>
              </c:numCache>
            </c:numRef>
          </c:val>
          <c:extLst>
            <c:ext xmlns:c16="http://schemas.microsoft.com/office/drawing/2014/chart" uri="{C3380CC4-5D6E-409C-BE32-E72D297353CC}">
              <c16:uniqueId val="{00000000-C8BC-422E-8FB5-E24D3CDA5208}"/>
            </c:ext>
          </c:extLst>
        </c:ser>
        <c:dLbls>
          <c:showLegendKey val="0"/>
          <c:showVal val="0"/>
          <c:showCatName val="0"/>
          <c:showSerName val="0"/>
          <c:showPercent val="0"/>
          <c:showBubbleSize val="0"/>
        </c:dLbls>
        <c:gapWidth val="100"/>
        <c:overlap val="-24"/>
        <c:axId val="150667488"/>
        <c:axId val="150667872"/>
      </c:barChart>
      <c:catAx>
        <c:axId val="15066748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667872"/>
        <c:crosses val="autoZero"/>
        <c:auto val="1"/>
        <c:lblAlgn val="ctr"/>
        <c:lblOffset val="100"/>
        <c:noMultiLvlLbl val="0"/>
      </c:catAx>
      <c:valAx>
        <c:axId val="150667872"/>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0667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634291836656081"/>
          <c:y val="0.1221877422172308"/>
          <c:w val="0.52013658280020181"/>
          <c:h val="0.8224748263273669"/>
        </c:manualLayout>
      </c:layout>
      <c:pieChart>
        <c:varyColors val="1"/>
        <c:ser>
          <c:idx val="0"/>
          <c:order val="0"/>
          <c:spPr>
            <a:ln>
              <a:solidFill>
                <a:schemeClr val="bg1"/>
              </a:solidFill>
            </a:ln>
          </c:spPr>
          <c:dLbls>
            <c:dLbl>
              <c:idx val="0"/>
              <c:layout>
                <c:manualLayout>
                  <c:x val="0.12437756410774638"/>
                  <c:y val="-0.45662747701926565"/>
                </c:manualLayout>
              </c:layout>
              <c:spPr/>
              <c:txPr>
                <a:bodyPr/>
                <a:lstStyle/>
                <a:p>
                  <a:pPr>
                    <a:defRPr sz="2800">
                      <a:solidFill>
                        <a:schemeClr val="bg1"/>
                      </a:solidFill>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CEE7-445D-8AD4-163CD43542A1}"/>
                </c:ext>
              </c:extLst>
            </c:dLbl>
            <c:dLbl>
              <c:idx val="1"/>
              <c:layout>
                <c:manualLayout>
                  <c:x val="-0.19320800046794148"/>
                  <c:y val="2.229878968226739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EE7-445D-8AD4-163CD43542A1}"/>
                </c:ext>
              </c:extLst>
            </c:dLbl>
            <c:spPr>
              <a:noFill/>
              <a:ln>
                <a:noFill/>
              </a:ln>
              <a:effectLst/>
            </c:spPr>
            <c:txPr>
              <a:bodyPr/>
              <a:lstStyle/>
              <a:p>
                <a:pPr>
                  <a:defRPr sz="28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'Q5 - was it helpful Y or N'!$A$34:$A$35</c:f>
              <c:strCache>
                <c:ptCount val="2"/>
                <c:pt idx="0">
                  <c:v>yes</c:v>
                </c:pt>
                <c:pt idx="1">
                  <c:v>no</c:v>
                </c:pt>
              </c:strCache>
            </c:strRef>
          </c:cat>
          <c:val>
            <c:numRef>
              <c:f>'Q5 - was it helpful Y or N'!$B$34:$B$35</c:f>
              <c:numCache>
                <c:formatCode>General</c:formatCode>
                <c:ptCount val="2"/>
                <c:pt idx="0">
                  <c:v>352</c:v>
                </c:pt>
                <c:pt idx="1">
                  <c:v>6</c:v>
                </c:pt>
              </c:numCache>
            </c:numRef>
          </c:val>
          <c:extLst>
            <c:ext xmlns:c16="http://schemas.microsoft.com/office/drawing/2014/chart" uri="{C3380CC4-5D6E-409C-BE32-E72D297353CC}">
              <c16:uniqueId val="{00000002-CEE7-445D-8AD4-163CD43542A1}"/>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'Q7 - translated values'!$A$31</c:f>
              <c:strCache>
                <c:ptCount val="1"/>
                <c:pt idx="0">
                  <c:v>All</c:v>
                </c:pt>
              </c:strCache>
            </c:strRef>
          </c:tx>
          <c:spPr>
            <a:ln>
              <a:solidFill>
                <a:schemeClr val="bg1"/>
              </a:solidFill>
            </a:ln>
          </c:spPr>
          <c:dPt>
            <c:idx val="0"/>
            <c:bubble3D val="0"/>
            <c:extLst>
              <c:ext xmlns:c16="http://schemas.microsoft.com/office/drawing/2014/chart" uri="{C3380CC4-5D6E-409C-BE32-E72D297353CC}">
                <c16:uniqueId val="{00000000-62F0-4C85-8DAC-C1482D1D7AC0}"/>
              </c:ext>
            </c:extLst>
          </c:dPt>
          <c:dPt>
            <c:idx val="1"/>
            <c:bubble3D val="0"/>
            <c:extLst>
              <c:ext xmlns:c16="http://schemas.microsoft.com/office/drawing/2014/chart" uri="{C3380CC4-5D6E-409C-BE32-E72D297353CC}">
                <c16:uniqueId val="{00000001-62F0-4C85-8DAC-C1482D1D7AC0}"/>
              </c:ext>
            </c:extLst>
          </c:dPt>
          <c:dPt>
            <c:idx val="2"/>
            <c:bubble3D val="0"/>
            <c:extLst>
              <c:ext xmlns:c16="http://schemas.microsoft.com/office/drawing/2014/chart" uri="{C3380CC4-5D6E-409C-BE32-E72D297353CC}">
                <c16:uniqueId val="{00000002-62F0-4C85-8DAC-C1482D1D7AC0}"/>
              </c:ext>
            </c:extLst>
          </c:dPt>
          <c:dPt>
            <c:idx val="3"/>
            <c:bubble3D val="0"/>
            <c:extLst>
              <c:ext xmlns:c16="http://schemas.microsoft.com/office/drawing/2014/chart" uri="{C3380CC4-5D6E-409C-BE32-E72D297353CC}">
                <c16:uniqueId val="{00000003-62F0-4C85-8DAC-C1482D1D7AC0}"/>
              </c:ext>
            </c:extLst>
          </c:dPt>
          <c:dLbls>
            <c:dLbl>
              <c:idx val="0"/>
              <c:layout>
                <c:manualLayout>
                  <c:x val="-0.14596685429469447"/>
                  <c:y val="-3.7945537666467896E-2"/>
                </c:manualLayout>
              </c:layout>
              <c:spPr/>
              <c:txPr>
                <a:bodyPr rot="0" vert="horz"/>
                <a:lstStyle/>
                <a:p>
                  <a:pPr>
                    <a:defRPr>
                      <a:solidFill>
                        <a:schemeClr val="bg1"/>
                      </a:solidFill>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62F0-4C85-8DAC-C1482D1D7AC0}"/>
                </c:ext>
              </c:extLst>
            </c:dLbl>
            <c:dLbl>
              <c:idx val="1"/>
              <c:layout>
                <c:manualLayout>
                  <c:x val="0.1625414168019024"/>
                  <c:y val="2.033745066303206E-2"/>
                </c:manualLayout>
              </c:layout>
              <c:spPr/>
              <c:txPr>
                <a:bodyPr rot="0" vert="horz"/>
                <a:lstStyle/>
                <a:p>
                  <a:pPr>
                    <a:defRPr>
                      <a:solidFill>
                        <a:schemeClr val="bg1"/>
                      </a:solidFill>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2F0-4C85-8DAC-C1482D1D7AC0}"/>
                </c:ext>
              </c:extLst>
            </c:dLbl>
            <c:dLbl>
              <c:idx val="2"/>
              <c:layout>
                <c:manualLayout>
                  <c:x val="-0.12051148467958625"/>
                  <c:y val="6.4259874492432634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62F0-4C85-8DAC-C1482D1D7AC0}"/>
                </c:ext>
              </c:extLst>
            </c:dLbl>
            <c:dLbl>
              <c:idx val="3"/>
              <c:layout>
                <c:manualLayout>
                  <c:x val="0.13014940354380894"/>
                  <c:y val="1.0124655706051037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2F0-4C85-8DAC-C1482D1D7AC0}"/>
                </c:ext>
              </c:extLst>
            </c:dLbl>
            <c:spPr>
              <a:noFill/>
              <a:ln>
                <a:noFill/>
              </a:ln>
              <a:effectLst/>
            </c:spPr>
            <c:txPr>
              <a:bodyPr rot="0" vert="horz"/>
              <a:lstStyle/>
              <a:p>
                <a:pPr>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'Q7 - translated values'!$B$4:$E$4</c:f>
              <c:strCache>
                <c:ptCount val="4"/>
                <c:pt idx="0">
                  <c:v>Yes</c:v>
                </c:pt>
                <c:pt idx="1">
                  <c:v>No</c:v>
                </c:pt>
                <c:pt idx="2">
                  <c:v>Not Sure</c:v>
                </c:pt>
                <c:pt idx="3">
                  <c:v>No answer</c:v>
                </c:pt>
              </c:strCache>
            </c:strRef>
          </c:cat>
          <c:val>
            <c:numRef>
              <c:f>'Q7 - translated values'!$B$31:$E$31</c:f>
              <c:numCache>
                <c:formatCode>General</c:formatCode>
                <c:ptCount val="4"/>
                <c:pt idx="0">
                  <c:v>191</c:v>
                </c:pt>
                <c:pt idx="1">
                  <c:v>164</c:v>
                </c:pt>
                <c:pt idx="2">
                  <c:v>3</c:v>
                </c:pt>
                <c:pt idx="3">
                  <c:v>1</c:v>
                </c:pt>
              </c:numCache>
            </c:numRef>
          </c:val>
          <c:extLst>
            <c:ext xmlns:c16="http://schemas.microsoft.com/office/drawing/2014/chart" uri="{C3380CC4-5D6E-409C-BE32-E72D297353CC}">
              <c16:uniqueId val="{00000004-62F0-4C85-8DAC-C1482D1D7AC0}"/>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4CA94-D93A-4C79-A015-1FB6BF64FF0B}" type="datetimeFigureOut">
              <a:rPr lang="en-US" smtClean="0"/>
              <a:t>9/21/2016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C689D-C4F0-4E40-82E4-4D30A360A1C0}" type="slidenum">
              <a:rPr lang="en-US" smtClean="0"/>
              <a:t>‹#›</a:t>
            </a:fld>
            <a:endParaRPr lang="en-US"/>
          </a:p>
        </p:txBody>
      </p:sp>
    </p:spTree>
    <p:extLst>
      <p:ext uri="{BB962C8B-B14F-4D97-AF65-F5344CB8AC3E}">
        <p14:creationId xmlns:p14="http://schemas.microsoft.com/office/powerpoint/2010/main" val="10548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a:t>
            </a:fld>
            <a:endParaRPr lang="en-US"/>
          </a:p>
        </p:txBody>
      </p:sp>
    </p:spTree>
    <p:extLst>
      <p:ext uri="{BB962C8B-B14F-4D97-AF65-F5344CB8AC3E}">
        <p14:creationId xmlns:p14="http://schemas.microsoft.com/office/powerpoint/2010/main" val="4019627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3</a:t>
            </a:fld>
            <a:endParaRPr lang="en-US"/>
          </a:p>
        </p:txBody>
      </p:sp>
    </p:spTree>
    <p:extLst>
      <p:ext uri="{BB962C8B-B14F-4D97-AF65-F5344CB8AC3E}">
        <p14:creationId xmlns:p14="http://schemas.microsoft.com/office/powerpoint/2010/main" val="291679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only a partial list of top contenders….there is more, but we are just showing the top responses.</a:t>
            </a:r>
          </a:p>
          <a:p>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5</a:t>
            </a:fld>
            <a:endParaRPr lang="en-US"/>
          </a:p>
        </p:txBody>
      </p:sp>
    </p:spTree>
    <p:extLst>
      <p:ext uri="{BB962C8B-B14F-4D97-AF65-F5344CB8AC3E}">
        <p14:creationId xmlns:p14="http://schemas.microsoft.com/office/powerpoint/2010/main" val="162561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few verbatim examples of what students’ learned.</a:t>
            </a:r>
          </a:p>
          <a:p>
            <a:r>
              <a:rPr lang="en-US" baseline="0" dirty="0" smtClean="0"/>
              <a:t>The “Other” category (not on this slide), includes:</a:t>
            </a:r>
          </a:p>
          <a:p>
            <a:pPr marL="171450" indent="-171450">
              <a:buFontTx/>
              <a:buChar char="-"/>
            </a:pPr>
            <a:r>
              <a:rPr lang="en-US" baseline="0" dirty="0" smtClean="0"/>
              <a:t>How to find information efficiently</a:t>
            </a:r>
          </a:p>
          <a:p>
            <a:pPr marL="171450" indent="-171450">
              <a:buFontTx/>
              <a:buChar char="-"/>
            </a:pPr>
            <a:r>
              <a:rPr lang="en-US" baseline="0" dirty="0" smtClean="0"/>
              <a:t>How to find primary sources</a:t>
            </a:r>
          </a:p>
          <a:p>
            <a:pPr marL="171450" indent="-171450">
              <a:buFontTx/>
              <a:buChar char="-"/>
            </a:pPr>
            <a:r>
              <a:rPr lang="en-US" baseline="0" dirty="0" smtClean="0"/>
              <a:t>Everything about the Cornell library online</a:t>
            </a:r>
          </a:p>
          <a:p>
            <a:pPr marL="171450" indent="-171450">
              <a:buFontTx/>
              <a:buChar char="-"/>
            </a:pPr>
            <a:r>
              <a:rPr lang="en-US" dirty="0" smtClean="0"/>
              <a:t>i didn't know all this information wasn't free and </a:t>
            </a:r>
            <a:r>
              <a:rPr lang="en-US" dirty="0" err="1" smtClean="0"/>
              <a:t>google</a:t>
            </a:r>
            <a:r>
              <a:rPr lang="en-US" dirty="0" smtClean="0"/>
              <a:t> was free</a:t>
            </a:r>
          </a:p>
          <a:p>
            <a:pPr marL="171450" indent="-171450">
              <a:buFontTx/>
              <a:buChar char="-"/>
            </a:pPr>
            <a:r>
              <a:rPr lang="en-US" dirty="0" smtClean="0"/>
              <a:t>How to research</a:t>
            </a:r>
            <a:r>
              <a:rPr lang="en-US" baseline="0" dirty="0" smtClean="0"/>
              <a:t> cases</a:t>
            </a:r>
          </a:p>
          <a:p>
            <a:pPr marL="171450" indent="-171450">
              <a:buFontTx/>
              <a:buChar char="-"/>
            </a:pPr>
            <a:r>
              <a:rPr lang="en-US" baseline="0" dirty="0" smtClean="0"/>
              <a:t>The annotated bibliography</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6</a:t>
            </a:fld>
            <a:endParaRPr lang="en-US"/>
          </a:p>
        </p:txBody>
      </p:sp>
    </p:spTree>
    <p:extLst>
      <p:ext uri="{BB962C8B-B14F-4D97-AF65-F5344CB8AC3E}">
        <p14:creationId xmlns:p14="http://schemas.microsoft.com/office/powerpoint/2010/main" val="340228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partial list….. After</a:t>
            </a:r>
            <a:r>
              <a:rPr lang="en-US" baseline="0" dirty="0" smtClean="0"/>
              <a:t> the last one “research” numbers go down to list mostly unique things stated.</a:t>
            </a:r>
          </a:p>
          <a:p>
            <a:endParaRPr lang="en-US" baseline="0" dirty="0" smtClean="0"/>
          </a:p>
          <a:p>
            <a:r>
              <a:rPr lang="en-US" baseline="0" dirty="0" smtClean="0"/>
              <a:t>Of import:</a:t>
            </a:r>
          </a:p>
          <a:p>
            <a:pPr marL="171450" indent="-171450">
              <a:buFont typeface="Arial" panose="020B0604020202020204" pitchFamily="34" charset="0"/>
              <a:buChar char="•"/>
            </a:pPr>
            <a:r>
              <a:rPr lang="en-US" baseline="0" dirty="0" smtClean="0"/>
              <a:t>Nothing (is confusing about doing research for this assignment) is the biggest category (15% of all possible responses)</a:t>
            </a:r>
          </a:p>
          <a:p>
            <a:pPr marL="171450" indent="-171450">
              <a:buFont typeface="Arial" panose="020B0604020202020204" pitchFamily="34" charset="0"/>
              <a:buChar char="•"/>
            </a:pPr>
            <a:r>
              <a:rPr lang="en-US" baseline="0" dirty="0" smtClean="0"/>
              <a:t>n/a could indicate that students left it blank because nothing remained confusing. If that is the correct assumption, it jacks up the “nothing is confusing” to 19%</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Most confusing things remain around finding sources, the right sources for their assignments, how to search specific subjects, how to find the “best” article for their work, etc.  Related to that, is their confidence in using databases or understanding them fully to get the most out of them, determining the relevance of the items they found, searching efficiently – with correct terms and operators, etc.</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2-3 students indicated that they felt overwhelmed by the amount of information, but appreciated getting an introductory overview.</a:t>
            </a:r>
          </a:p>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7</a:t>
            </a:fld>
            <a:endParaRPr lang="en-US"/>
          </a:p>
        </p:txBody>
      </p:sp>
    </p:spTree>
    <p:extLst>
      <p:ext uri="{BB962C8B-B14F-4D97-AF65-F5344CB8AC3E}">
        <p14:creationId xmlns:p14="http://schemas.microsoft.com/office/powerpoint/2010/main" val="270317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6 who answered</a:t>
            </a:r>
            <a:r>
              <a:rPr lang="en-US" baseline="0" dirty="0" smtClean="0"/>
              <a:t> “NO” :</a:t>
            </a:r>
          </a:p>
          <a:p>
            <a:r>
              <a:rPr lang="en-US" baseline="0" dirty="0" smtClean="0"/>
              <a:t>-  only 3 were really “no, it wasn’t helpful”, the other 3 made a mistake in saying “no” given their answers. See slide with “no” answers.</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12</a:t>
            </a:fld>
            <a:endParaRPr lang="en-US"/>
          </a:p>
        </p:txBody>
      </p:sp>
    </p:spTree>
    <p:extLst>
      <p:ext uri="{BB962C8B-B14F-4D97-AF65-F5344CB8AC3E}">
        <p14:creationId xmlns:p14="http://schemas.microsoft.com/office/powerpoint/2010/main" val="1226483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Six respondents</a:t>
            </a:r>
            <a:r>
              <a:rPr lang="en-US" baseline="0" dirty="0" smtClean="0"/>
              <a:t> (out of 291), said the session was not helpful, but in fact, only 3 respondents included statements that reflected why it was not helpful (verbatim on slide).  I think that the 3 additional students who said it wasn’t helpful, marked the “no” button by mistake.</a:t>
            </a:r>
          </a:p>
          <a:p>
            <a:endParaRPr lang="en-US" dirty="0" smtClean="0"/>
          </a:p>
          <a:p>
            <a:r>
              <a:rPr lang="en-US" dirty="0" smtClean="0"/>
              <a:t>The</a:t>
            </a:r>
            <a:r>
              <a:rPr lang="en-US" baseline="0" dirty="0" smtClean="0"/>
              <a:t> comments of the t</a:t>
            </a:r>
            <a:r>
              <a:rPr lang="en-US" dirty="0" smtClean="0"/>
              <a:t>hree</a:t>
            </a:r>
            <a:r>
              <a:rPr lang="en-US" baseline="0" dirty="0" smtClean="0"/>
              <a:t> students who made a mistake in the checkbox my marking it ‘no’ :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Great instructor who explained everything clearly!</a:t>
            </a:r>
            <a:r>
              <a:rPr lang="en-US" dirty="0" smtClean="0"/>
              <a:t>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taught us advanced features</a:t>
            </a:r>
            <a:r>
              <a:rPr lang="en-US" dirty="0" smtClean="0"/>
              <a:t>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 can now research more effectively and the time spent search for articles will now be less</a:t>
            </a:r>
            <a:r>
              <a:rPr lang="en-US" dirty="0" smtClean="0"/>
              <a:t> </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14</a:t>
            </a:fld>
            <a:endParaRPr lang="en-US"/>
          </a:p>
        </p:txBody>
      </p:sp>
    </p:spTree>
    <p:extLst>
      <p:ext uri="{BB962C8B-B14F-4D97-AF65-F5344CB8AC3E}">
        <p14:creationId xmlns:p14="http://schemas.microsoft.com/office/powerpoint/2010/main" val="3118984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836285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91759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0"/>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0"/>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419178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52263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68A97-D861-48B2-A677-CE41C52FCFD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52112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68A97-D861-48B2-A677-CE41C52FCFD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59470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68A97-D861-48B2-A677-CE41C52FCFDA}" type="datetimeFigureOut">
              <a:rPr lang="en-US" smtClean="0"/>
              <a:t>9/21/2016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67704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68A97-D861-48B2-A677-CE41C52FCFDA}" type="datetimeFigureOut">
              <a:rPr lang="en-US" smtClean="0"/>
              <a:t>9/21/2016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733942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68A97-D861-48B2-A677-CE41C52FCFDA}" type="datetimeFigureOut">
              <a:rPr lang="en-US" smtClean="0"/>
              <a:t>9/21/2016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304257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789446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962913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68A97-D861-48B2-A677-CE41C52FCFDA}" type="datetimeFigureOut">
              <a:rPr lang="en-US" smtClean="0"/>
              <a:t>9/21/2016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1D669-CEEC-42E4-AD44-5E1E65BD52EE}" type="slidenum">
              <a:rPr lang="en-US" smtClean="0"/>
              <a:t>‹#›</a:t>
            </a:fld>
            <a:endParaRPr lang="en-US"/>
          </a:p>
        </p:txBody>
      </p:sp>
    </p:spTree>
    <p:extLst>
      <p:ext uri="{BB962C8B-B14F-4D97-AF65-F5344CB8AC3E}">
        <p14:creationId xmlns:p14="http://schemas.microsoft.com/office/powerpoint/2010/main" val="306600003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mailto:researchandassessment@cornell.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Arial Rounded MT Bold" panose="020F0704030504030204" pitchFamily="34" charset="0"/>
              </a:rPr>
              <a:t>CUL Instruction </a:t>
            </a:r>
            <a:r>
              <a:rPr lang="en-US" dirty="0" smtClean="0">
                <a:latin typeface="Arial Rounded MT Bold" panose="020F0704030504030204" pitchFamily="34" charset="0"/>
              </a:rPr>
              <a:t>Assessment</a:t>
            </a:r>
            <a:endParaRPr lang="en-US" dirty="0">
              <a:latin typeface="Arial Rounded MT Bold" panose="020F0704030504030204" pitchFamily="34" charset="0"/>
            </a:endParaRPr>
          </a:p>
        </p:txBody>
      </p:sp>
      <p:sp>
        <p:nvSpPr>
          <p:cNvPr id="3" name="Subtitle 2"/>
          <p:cNvSpPr>
            <a:spLocks noGrp="1"/>
          </p:cNvSpPr>
          <p:nvPr>
            <p:ph type="subTitle" idx="1"/>
          </p:nvPr>
        </p:nvSpPr>
        <p:spPr/>
        <p:txBody>
          <a:bodyPr>
            <a:normAutofit/>
          </a:bodyPr>
          <a:lstStyle/>
          <a:p>
            <a:r>
              <a:rPr lang="en-US" dirty="0" smtClean="0">
                <a:latin typeface="Arial Rounded MT Bold" panose="020F0704030504030204" pitchFamily="34" charset="0"/>
              </a:rPr>
              <a:t>PSEC Instruction Assessment Team</a:t>
            </a:r>
          </a:p>
          <a:p>
            <a:r>
              <a:rPr lang="en-US" dirty="0" smtClean="0">
                <a:latin typeface="Arial Rounded MT Bold" panose="020F0704030504030204" pitchFamily="34" charset="0"/>
              </a:rPr>
              <a:t>2016</a:t>
            </a:r>
            <a:endParaRPr lang="en-US" dirty="0">
              <a:latin typeface="Arial Rounded MT Bold" panose="020F0704030504030204" pitchFamily="34" charset="0"/>
            </a:endParaRPr>
          </a:p>
        </p:txBody>
      </p:sp>
      <p:sp>
        <p:nvSpPr>
          <p:cNvPr id="4" name="TextBox 3"/>
          <p:cNvSpPr txBox="1"/>
          <p:nvPr/>
        </p:nvSpPr>
        <p:spPr>
          <a:xfrm>
            <a:off x="246185" y="6098903"/>
            <a:ext cx="3141784" cy="523220"/>
          </a:xfrm>
          <a:prstGeom prst="rect">
            <a:avLst/>
          </a:prstGeom>
          <a:noFill/>
        </p:spPr>
        <p:txBody>
          <a:bodyPr wrap="square" rtlCol="0">
            <a:spAutoFit/>
          </a:bodyPr>
          <a:lstStyle/>
          <a:p>
            <a:r>
              <a:rPr lang="en-US" sz="1400" dirty="0" smtClean="0">
                <a:solidFill>
                  <a:schemeClr val="tx2">
                    <a:lumMod val="60000"/>
                    <a:lumOff val="40000"/>
                  </a:schemeClr>
                </a:solidFill>
              </a:rPr>
              <a:t>Assessment &amp; Communication</a:t>
            </a:r>
            <a:br>
              <a:rPr lang="en-US" sz="1400" dirty="0" smtClean="0">
                <a:solidFill>
                  <a:schemeClr val="tx2">
                    <a:lumMod val="60000"/>
                    <a:lumOff val="40000"/>
                  </a:schemeClr>
                </a:solidFill>
              </a:rPr>
            </a:br>
            <a:r>
              <a:rPr lang="en-US" sz="1400" dirty="0" smtClean="0">
                <a:solidFill>
                  <a:schemeClr val="tx2">
                    <a:lumMod val="60000"/>
                    <a:lumOff val="40000"/>
                  </a:schemeClr>
                </a:solidFill>
              </a:rPr>
              <a:t>August 2016 </a:t>
            </a:r>
            <a:endParaRPr lang="en-US" sz="1400" dirty="0">
              <a:solidFill>
                <a:schemeClr val="tx2">
                  <a:lumMod val="60000"/>
                  <a:lumOff val="40000"/>
                </a:schemeClr>
              </a:solidFill>
            </a:endParaRPr>
          </a:p>
        </p:txBody>
      </p:sp>
    </p:spTree>
    <p:extLst>
      <p:ext uri="{BB962C8B-B14F-4D97-AF65-F5344CB8AC3E}">
        <p14:creationId xmlns:p14="http://schemas.microsoft.com/office/powerpoint/2010/main" val="3734303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5" y="146184"/>
            <a:ext cx="10515600"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One thing they will do differently………..</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19825" y="1609860"/>
            <a:ext cx="11578107" cy="5035639"/>
          </a:xfrm>
        </p:spPr>
        <p:txBody>
          <a:bodyPr>
            <a:noAutofit/>
          </a:bodyPr>
          <a:lstStyle/>
          <a:p>
            <a:r>
              <a:rPr lang="en-US" sz="2000" dirty="0" smtClean="0">
                <a:latin typeface="Arial" panose="020B0604020202020204" pitchFamily="34" charset="0"/>
                <a:cs typeface="Arial" panose="020B0604020202020204" pitchFamily="34" charset="0"/>
              </a:rPr>
              <a:t>Narrow my results better. </a:t>
            </a:r>
          </a:p>
          <a:p>
            <a:r>
              <a:rPr lang="en-US" sz="2000" dirty="0" smtClean="0">
                <a:latin typeface="Arial" panose="020B0604020202020204" pitchFamily="34" charset="0"/>
                <a:cs typeface="Arial" panose="020B0604020202020204" pitchFamily="34" charset="0"/>
              </a:rPr>
              <a:t>Not start with a keyword search </a:t>
            </a:r>
          </a:p>
          <a:p>
            <a:r>
              <a:rPr lang="en-US" sz="2000" dirty="0" smtClean="0">
                <a:latin typeface="Arial" panose="020B0604020202020204" pitchFamily="34" charset="0"/>
                <a:cs typeface="Arial" panose="020B0604020202020204" pitchFamily="34" charset="0"/>
              </a:rPr>
              <a:t>Use Lexis and BNA</a:t>
            </a:r>
          </a:p>
          <a:p>
            <a:r>
              <a:rPr lang="en-US" sz="2000" dirty="0" smtClean="0">
                <a:latin typeface="Arial" panose="020B0604020202020204" pitchFamily="34" charset="0"/>
                <a:cs typeface="Arial" panose="020B0604020202020204" pitchFamily="34" charset="0"/>
              </a:rPr>
              <a:t>Use the Cornell website more.</a:t>
            </a:r>
          </a:p>
          <a:p>
            <a:r>
              <a:rPr lang="en-US" sz="2000" dirty="0" smtClean="0">
                <a:latin typeface="Arial" panose="020B0604020202020204" pitchFamily="34" charset="0"/>
                <a:cs typeface="Arial" panose="020B0604020202020204" pitchFamily="34" charset="0"/>
              </a:rPr>
              <a:t>I have more options to find articles outside of Google / Google </a:t>
            </a:r>
            <a:r>
              <a:rPr lang="en-US" sz="2000" dirty="0">
                <a:latin typeface="Arial" panose="020B0604020202020204" pitchFamily="34" charset="0"/>
                <a:cs typeface="Arial" panose="020B0604020202020204" pitchFamily="34" charset="0"/>
              </a:rPr>
              <a:t>S</a:t>
            </a:r>
            <a:r>
              <a:rPr lang="en-US" sz="2000" dirty="0" smtClean="0">
                <a:latin typeface="Arial" panose="020B0604020202020204" pitchFamily="34" charset="0"/>
                <a:cs typeface="Arial" panose="020B0604020202020204" pitchFamily="34" charset="0"/>
              </a:rPr>
              <a:t>cholar search!</a:t>
            </a:r>
          </a:p>
          <a:p>
            <a:r>
              <a:rPr lang="en-US" sz="2000" dirty="0" smtClean="0">
                <a:latin typeface="Arial" panose="020B0604020202020204" pitchFamily="34" charset="0"/>
                <a:cs typeface="Arial" panose="020B0604020202020204" pitchFamily="34" charset="0"/>
              </a:rPr>
              <a:t>I will definitely use the databases that were introduced in order to find alternate sources for which to find information for my subject material.</a:t>
            </a:r>
          </a:p>
          <a:p>
            <a:r>
              <a:rPr lang="en-US" sz="2000" dirty="0" smtClean="0">
                <a:latin typeface="Arial" panose="020B0604020202020204" pitchFamily="34" charset="0"/>
                <a:cs typeface="Arial" panose="020B0604020202020204" pitchFamily="34" charset="0"/>
              </a:rPr>
              <a:t>i can finally find scholarly articles our journals that can help</a:t>
            </a:r>
          </a:p>
          <a:p>
            <a:r>
              <a:rPr lang="en-US" sz="2000" dirty="0" smtClean="0">
                <a:latin typeface="Arial" panose="020B0604020202020204" pitchFamily="34" charset="0"/>
                <a:cs typeface="Arial" panose="020B0604020202020204" pitchFamily="34" charset="0"/>
              </a:rPr>
              <a:t>I'm really interested in downloading </a:t>
            </a:r>
            <a:r>
              <a:rPr lang="en-US" sz="2000" dirty="0" err="1" smtClean="0">
                <a:latin typeface="Arial" panose="020B0604020202020204" pitchFamily="34" charset="0"/>
                <a:cs typeface="Arial" panose="020B0604020202020204" pitchFamily="34" charset="0"/>
              </a:rPr>
              <a:t>Zotero</a:t>
            </a:r>
            <a:r>
              <a:rPr lang="en-US" sz="2000" dirty="0" smtClean="0">
                <a:latin typeface="Arial" panose="020B0604020202020204" pitchFamily="34" charset="0"/>
                <a:cs typeface="Arial" panose="020B0604020202020204" pitchFamily="34" charset="0"/>
              </a:rPr>
              <a:t> or some other program. It seems like it would be really helpful!</a:t>
            </a:r>
          </a:p>
          <a:p>
            <a:r>
              <a:rPr lang="en-US" sz="2000" dirty="0" smtClean="0">
                <a:latin typeface="Arial" panose="020B0604020202020204" pitchFamily="34" charset="0"/>
                <a:cs typeface="Arial" panose="020B0604020202020204" pitchFamily="34" charset="0"/>
              </a:rPr>
              <a:t>Rather than just using Google, I will also use these databases we used today.</a:t>
            </a:r>
          </a:p>
          <a:p>
            <a:r>
              <a:rPr lang="en-US" sz="2000" dirty="0" smtClean="0">
                <a:latin typeface="Arial" panose="020B0604020202020204" pitchFamily="34" charset="0"/>
                <a:cs typeface="Arial" panose="020B0604020202020204" pitchFamily="34" charset="0"/>
              </a:rPr>
              <a:t>I think in the future I will rely more heavily on analysis of primary sources; in the past, I used predominantly secondary sources but I learned it can be more valuable to offer original information. </a:t>
            </a:r>
          </a:p>
          <a:p>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5863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3654744528"/>
              </p:ext>
            </p:extLst>
          </p:nvPr>
        </p:nvGraphicFramePr>
        <p:xfrm>
          <a:off x="1442434" y="1585063"/>
          <a:ext cx="9737543" cy="4939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Autofit/>
          </a:bodyPr>
          <a:lstStyle/>
          <a:p>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4. </a:t>
            </a:r>
            <a:r>
              <a:rPr lang="en-US" sz="3600" dirty="0">
                <a:latin typeface="Arial" panose="020B0604020202020204" pitchFamily="34" charset="0"/>
                <a:cs typeface="Arial" panose="020B0604020202020204" pitchFamily="34" charset="0"/>
              </a:rPr>
              <a:t>This library instruction session will allow me to better complete assignments for this course.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ea typeface="Arial Unicode MS" panose="020B0604020202020204" pitchFamily="34" charset="-128"/>
                <a:cs typeface="Arial" panose="020B0604020202020204" pitchFamily="34" charset="0"/>
              </a:rPr>
              <a:t/>
            </a:r>
            <a:br>
              <a:rPr lang="en-US" sz="3600" dirty="0">
                <a:latin typeface="Arial" panose="020B0604020202020204" pitchFamily="34" charset="0"/>
                <a:ea typeface="Arial Unicode MS" panose="020B0604020202020204" pitchFamily="34" charset="-128"/>
                <a:cs typeface="Arial" panose="020B0604020202020204" pitchFamily="34" charset="0"/>
              </a:rPr>
            </a:br>
            <a:endParaRPr lang="en-US" sz="3600" dirty="0">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234068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5. </a:t>
            </a:r>
            <a:r>
              <a:rPr lang="en-US" sz="4000" dirty="0">
                <a:latin typeface="Arial" panose="020B0604020202020204" pitchFamily="34" charset="0"/>
                <a:cs typeface="Arial" panose="020B0604020202020204" pitchFamily="34" charset="0"/>
              </a:rPr>
              <a:t>Was this library instruction session helpful? </a:t>
            </a:r>
            <a:r>
              <a:rPr lang="en-US" sz="4000" dirty="0" smtClean="0">
                <a:latin typeface="Arial" panose="020B0604020202020204" pitchFamily="34" charset="0"/>
                <a:cs typeface="Arial" panose="020B0604020202020204" pitchFamily="34" charset="0"/>
              </a:rPr>
              <a:t/>
            </a:r>
            <a:br>
              <a:rPr lang="en-US" sz="4000" dirty="0" smtClean="0">
                <a:latin typeface="Arial" panose="020B0604020202020204" pitchFamily="34" charset="0"/>
                <a:cs typeface="Arial" panose="020B0604020202020204" pitchFamily="34" charset="0"/>
              </a:rPr>
            </a:br>
            <a:r>
              <a:rPr lang="en-US" sz="4000" dirty="0">
                <a:latin typeface="Arial" panose="020B0604020202020204" pitchFamily="34" charset="0"/>
                <a:ea typeface="Arial Unicode MS" panose="020B0604020202020204" pitchFamily="34" charset="-128"/>
                <a:cs typeface="Arial" panose="020B0604020202020204" pitchFamily="34" charset="0"/>
              </a:rPr>
              <a:t/>
            </a:r>
            <a:br>
              <a:rPr lang="en-US" sz="4000" dirty="0">
                <a:latin typeface="Arial" panose="020B0604020202020204" pitchFamily="34" charset="0"/>
                <a:ea typeface="Arial Unicode MS" panose="020B0604020202020204" pitchFamily="34" charset="-128"/>
                <a:cs typeface="Arial" panose="020B0604020202020204" pitchFamily="34" charset="0"/>
              </a:rPr>
            </a:b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6017353"/>
              </p:ext>
            </p:extLst>
          </p:nvPr>
        </p:nvGraphicFramePr>
        <p:xfrm>
          <a:off x="2157046" y="1283676"/>
          <a:ext cx="8411308" cy="53193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3366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07" y="120426"/>
            <a:ext cx="10515600" cy="1325563"/>
          </a:xfrm>
        </p:spPr>
        <p:txBody>
          <a:bodyPr>
            <a:normAutofit/>
          </a:bodyPr>
          <a:lstStyle/>
          <a:p>
            <a:r>
              <a:rPr lang="en-US" sz="4000" dirty="0" smtClean="0">
                <a:latin typeface="Arial" panose="020B0604020202020204" pitchFamily="34" charset="0"/>
                <a:cs typeface="Arial" panose="020B0604020202020204" pitchFamily="34" charset="0"/>
              </a:rPr>
              <a:t>YES, helpful because (in their own words)….</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96214" y="1549021"/>
            <a:ext cx="11565228" cy="5117340"/>
          </a:xfrm>
        </p:spPr>
        <p:txBody>
          <a:bodyPr>
            <a:normAutofit fontScale="92500" lnSpcReduction="10000"/>
          </a:bodyPr>
          <a:lstStyle/>
          <a:p>
            <a:r>
              <a:rPr lang="en-US" dirty="0" smtClean="0"/>
              <a:t>Very informative and helpful in finding research databases.</a:t>
            </a:r>
          </a:p>
          <a:p>
            <a:r>
              <a:rPr lang="en-US" dirty="0" smtClean="0"/>
              <a:t>Taught me how to use keywords to find resources</a:t>
            </a:r>
          </a:p>
          <a:p>
            <a:r>
              <a:rPr lang="en-US" dirty="0" smtClean="0"/>
              <a:t>I now can find more outside information than I previously could</a:t>
            </a:r>
          </a:p>
          <a:p>
            <a:r>
              <a:rPr lang="en-US" dirty="0" smtClean="0"/>
              <a:t>Showed me the databases offered at Cornell </a:t>
            </a:r>
          </a:p>
          <a:p>
            <a:r>
              <a:rPr lang="en-US" dirty="0" smtClean="0"/>
              <a:t>I honestly learned everything about the library. Before today I knew nothing about how to search or request documents or anything, so this was really helpful. </a:t>
            </a:r>
          </a:p>
          <a:p>
            <a:r>
              <a:rPr lang="en-US" dirty="0" smtClean="0"/>
              <a:t>Was comprehensive and informative.</a:t>
            </a:r>
          </a:p>
          <a:p>
            <a:r>
              <a:rPr lang="en-US" dirty="0" smtClean="0"/>
              <a:t>It gave me a basic understanding of the steps for doing this research. </a:t>
            </a:r>
          </a:p>
          <a:p>
            <a:r>
              <a:rPr lang="en-US" dirty="0" smtClean="0"/>
              <a:t>This class helped me think outside the box when gathering information.</a:t>
            </a:r>
          </a:p>
          <a:p>
            <a:endParaRPr lang="en-US" dirty="0"/>
          </a:p>
        </p:txBody>
      </p:sp>
      <p:sp>
        <p:nvSpPr>
          <p:cNvPr id="4" name="TextBox 3"/>
          <p:cNvSpPr txBox="1"/>
          <p:nvPr/>
        </p:nvSpPr>
        <p:spPr>
          <a:xfrm>
            <a:off x="10427594" y="6307983"/>
            <a:ext cx="1042115" cy="369332"/>
          </a:xfrm>
          <a:prstGeom prst="rect">
            <a:avLst/>
          </a:prstGeom>
          <a:noFill/>
        </p:spPr>
        <p:txBody>
          <a:bodyPr wrap="square" rtlCol="0">
            <a:spAutoFit/>
          </a:bodyPr>
          <a:lstStyle/>
          <a:p>
            <a:r>
              <a:rPr lang="en-US" dirty="0" smtClean="0"/>
              <a:t>n= 353</a:t>
            </a:r>
            <a:endParaRPr lang="en-US" dirty="0"/>
          </a:p>
        </p:txBody>
      </p:sp>
    </p:spTree>
    <p:extLst>
      <p:ext uri="{BB962C8B-B14F-4D97-AF65-F5344CB8AC3E}">
        <p14:creationId xmlns:p14="http://schemas.microsoft.com/office/powerpoint/2010/main" val="1112523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515155" y="339367"/>
            <a:ext cx="11160617" cy="935641"/>
          </a:xfrm>
        </p:spPr>
        <p:txBody>
          <a:bodyPr>
            <a:no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NO; not helpful because (in their own words)….</a:t>
            </a: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ea typeface="Arial Unicode MS" panose="020B0604020202020204" pitchFamily="34" charset="-128"/>
                <a:cs typeface="Arial" panose="020B0604020202020204" pitchFamily="34" charset="0"/>
              </a:rPr>
              <a:t/>
            </a:r>
            <a:br>
              <a:rPr lang="en-US" sz="4000" dirty="0">
                <a:latin typeface="Arial" panose="020B0604020202020204" pitchFamily="34" charset="0"/>
                <a:ea typeface="Arial Unicode MS" panose="020B0604020202020204" pitchFamily="34" charset="-128"/>
                <a:cs typeface="Arial" panose="020B0604020202020204" pitchFamily="34" charset="0"/>
              </a:rPr>
            </a:b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4" name="Content Placeholder 3"/>
          <p:cNvSpPr>
            <a:spLocks noGrp="1"/>
          </p:cNvSpPr>
          <p:nvPr>
            <p:ph idx="1"/>
          </p:nvPr>
        </p:nvSpPr>
        <p:spPr>
          <a:xfrm>
            <a:off x="515155" y="1354015"/>
            <a:ext cx="10954555" cy="4938858"/>
          </a:xfrm>
        </p:spPr>
        <p:txBody>
          <a:bodyPr>
            <a:normAutofit fontScale="62500" lnSpcReduction="20000"/>
          </a:bodyPr>
          <a:lstStyle/>
          <a:p>
            <a:r>
              <a:rPr lang="en-US" dirty="0" smtClean="0">
                <a:latin typeface="Arial" panose="020B0604020202020204" pitchFamily="34" charset="0"/>
                <a:cs typeface="Arial" panose="020B0604020202020204" pitchFamily="34" charset="0"/>
              </a:rPr>
              <a:t>I felt like I knew almost everything covered</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 think that in future you should do this session when the students already have their assignment prompt or do a practice prompt from prior years. I'd also like to know how the LexisNexis research tangibly translates to what we're supposed to do. Our professor said that the prompt is different than a traditional paper so I think it's crucial that we research with something as close to that as possible.</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Not really just because we weren't given the assignment before hand so we weren't really sure what type of articles to be searching for. I'm also not sure if I'll remember the specific sites and how to access them. </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I've done a lot of research papers in my time-- this is my 11th. Frankly, I'm sure this was extremely helpful for others, but this is old hat for me. </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 already know how to use databases and search on the library. It's not rocket science. </a:t>
            </a:r>
          </a:p>
          <a:p>
            <a:pPr marL="0" indent="0">
              <a:buNone/>
            </a:pPr>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10814456" y="6292873"/>
            <a:ext cx="1042115" cy="369332"/>
          </a:xfrm>
          <a:prstGeom prst="rect">
            <a:avLst/>
          </a:prstGeom>
          <a:noFill/>
        </p:spPr>
        <p:txBody>
          <a:bodyPr wrap="square" rtlCol="0">
            <a:spAutoFit/>
          </a:bodyPr>
          <a:lstStyle/>
          <a:p>
            <a:r>
              <a:rPr lang="en-US" dirty="0" smtClean="0"/>
              <a:t>n= 6</a:t>
            </a:r>
            <a:endParaRPr lang="en-US" dirty="0"/>
          </a:p>
        </p:txBody>
      </p:sp>
    </p:spTree>
    <p:extLst>
      <p:ext uri="{BB962C8B-B14F-4D97-AF65-F5344CB8AC3E}">
        <p14:creationId xmlns:p14="http://schemas.microsoft.com/office/powerpoint/2010/main" val="909113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9470"/>
            <a:ext cx="10972800" cy="1485900"/>
          </a:xfrm>
        </p:spPr>
        <p:txBody>
          <a:bodyPr>
            <a:noAutofit/>
          </a:bodyPr>
          <a:lstStyle/>
          <a:p>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6. </a:t>
            </a:r>
            <a:r>
              <a:rPr lang="en-US" sz="3600" dirty="0">
                <a:latin typeface="Arial" panose="020B0604020202020204" pitchFamily="34" charset="0"/>
                <a:cs typeface="Arial" panose="020B0604020202020204" pitchFamily="34" charset="0"/>
              </a:rPr>
              <a:t>Have you attended a library instruction session or workshop with a Cornell librarian previously</a:t>
            </a:r>
            <a:r>
              <a:rPr lang="en-US" sz="3600" dirty="0" smtClean="0">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ea typeface="Arial Unicode MS" panose="020B0604020202020204" pitchFamily="34" charset="-128"/>
                <a:cs typeface="Arial" panose="020B0604020202020204" pitchFamily="34" charset="0"/>
              </a:rPr>
              <a:t/>
            </a:r>
            <a:br>
              <a:rPr lang="en-US" sz="3600" dirty="0">
                <a:latin typeface="Arial" panose="020B0604020202020204" pitchFamily="34" charset="0"/>
                <a:ea typeface="Arial Unicode MS" panose="020B0604020202020204" pitchFamily="34" charset="-128"/>
                <a:cs typeface="Arial" panose="020B0604020202020204" pitchFamily="34" charset="0"/>
              </a:rPr>
            </a:br>
            <a:endParaRPr lang="en-US" sz="36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917981724"/>
              </p:ext>
            </p:extLst>
          </p:nvPr>
        </p:nvGraphicFramePr>
        <p:xfrm>
          <a:off x="1855873" y="1826945"/>
          <a:ext cx="8480254" cy="4402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332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Have questions about this data </a:t>
            </a:r>
            <a:br>
              <a:rPr lang="en-US" dirty="0" smtClean="0"/>
            </a:br>
            <a:r>
              <a:rPr lang="en-US" dirty="0" smtClean="0"/>
              <a:t>or need more details?</a:t>
            </a:r>
            <a:endParaRPr lang="en-US" dirty="0"/>
          </a:p>
        </p:txBody>
      </p:sp>
      <p:sp>
        <p:nvSpPr>
          <p:cNvPr id="3" name="Content Placeholder 2"/>
          <p:cNvSpPr>
            <a:spLocks noGrp="1"/>
          </p:cNvSpPr>
          <p:nvPr>
            <p:ph idx="1"/>
          </p:nvPr>
        </p:nvSpPr>
        <p:spPr>
          <a:xfrm>
            <a:off x="885092" y="2403230"/>
            <a:ext cx="10515600" cy="3562717"/>
          </a:xfrm>
        </p:spPr>
        <p:txBody>
          <a:bodyPr/>
          <a:lstStyle/>
          <a:p>
            <a:pPr marL="0" indent="0">
              <a:buNone/>
            </a:pPr>
            <a:r>
              <a:rPr lang="en-US" dirty="0" smtClean="0"/>
              <a:t>Please contact : </a:t>
            </a:r>
          </a:p>
          <a:p>
            <a:pPr marL="0" indent="0">
              <a:buNone/>
            </a:pPr>
            <a:r>
              <a:rPr lang="en-US" dirty="0" smtClean="0">
                <a:hlinkClick r:id="rId2"/>
              </a:rPr>
              <a:t>researchandassessment@cornell.edu</a:t>
            </a:r>
            <a:endParaRPr lang="en-US" dirty="0" smtClean="0"/>
          </a:p>
          <a:p>
            <a:endParaRPr lang="en-US" dirty="0"/>
          </a:p>
        </p:txBody>
      </p:sp>
    </p:spTree>
    <p:extLst>
      <p:ext uri="{BB962C8B-B14F-4D97-AF65-F5344CB8AC3E}">
        <p14:creationId xmlns:p14="http://schemas.microsoft.com/office/powerpoint/2010/main" val="1008419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43" y="155333"/>
            <a:ext cx="10058400" cy="914400"/>
          </a:xfrm>
        </p:spPr>
        <p:txBody>
          <a:bodyPr/>
          <a:lstStyle/>
          <a:p>
            <a:r>
              <a:rPr lang="en-US" dirty="0" smtClean="0">
                <a:latin typeface="Arial" panose="020B0604020202020204" pitchFamily="34" charset="0"/>
                <a:cs typeface="Arial" panose="020B0604020202020204" pitchFamily="34" charset="0"/>
              </a:rPr>
              <a:t>Spring 2016 </a:t>
            </a:r>
            <a:r>
              <a:rPr lang="en-US" dirty="0" smtClean="0">
                <a:latin typeface="Arial" panose="020B0604020202020204" pitchFamily="34" charset="0"/>
                <a:cs typeface="Arial" panose="020B0604020202020204" pitchFamily="34" charset="0"/>
              </a:rPr>
              <a:t>Stats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13228" y="1658817"/>
            <a:ext cx="9926515" cy="4378567"/>
          </a:xfrm>
        </p:spPr>
        <p:txBody>
          <a:bodyPr>
            <a:normAutofit lnSpcReduction="10000"/>
          </a:bodyPr>
          <a:lstStyle/>
          <a:p>
            <a:r>
              <a:rPr lang="en-US" dirty="0" smtClean="0">
                <a:effectLst/>
                <a:latin typeface="Arial" panose="020B0604020202020204" pitchFamily="34" charset="0"/>
                <a:cs typeface="Arial" panose="020B0604020202020204" pitchFamily="34" charset="0"/>
              </a:rPr>
              <a:t>25 instruction sessions (21 unique courses)</a:t>
            </a:r>
          </a:p>
          <a:p>
            <a:r>
              <a:rPr lang="en-US" dirty="0" smtClean="0">
                <a:effectLst/>
                <a:latin typeface="Arial" panose="020B0604020202020204" pitchFamily="34" charset="0"/>
                <a:cs typeface="Arial" panose="020B0604020202020204" pitchFamily="34" charset="0"/>
              </a:rPr>
              <a:t>15 instructors </a:t>
            </a:r>
            <a:endParaRPr lang="en-US" dirty="0" smtClean="0">
              <a:solidFill>
                <a:srgbClr val="C00000"/>
              </a:solidFill>
              <a:effectLst/>
              <a:latin typeface="Arial" panose="020B0604020202020204" pitchFamily="34" charset="0"/>
              <a:cs typeface="Arial" panose="020B0604020202020204" pitchFamily="34" charset="0"/>
            </a:endParaRPr>
          </a:p>
          <a:p>
            <a:r>
              <a:rPr lang="en-US" dirty="0" smtClean="0">
                <a:effectLst/>
                <a:latin typeface="Arial" panose="020B0604020202020204" pitchFamily="34" charset="0"/>
                <a:cs typeface="Arial" panose="020B0604020202020204" pitchFamily="34" charset="0"/>
              </a:rPr>
              <a:t>359 student responses</a:t>
            </a:r>
          </a:p>
          <a:p>
            <a:r>
              <a:rPr lang="en-US" dirty="0" smtClean="0">
                <a:effectLst/>
                <a:latin typeface="Arial" panose="020B0604020202020204" pitchFamily="34" charset="0"/>
                <a:cs typeface="Arial" panose="020B0604020202020204" pitchFamily="34" charset="0"/>
              </a:rPr>
              <a:t>Spring semester 2016</a:t>
            </a:r>
          </a:p>
          <a:p>
            <a:r>
              <a:rPr lang="en-US" dirty="0" smtClean="0">
                <a:effectLst/>
                <a:latin typeface="Arial" panose="020B0604020202020204" pitchFamily="34" charset="0"/>
                <a:cs typeface="Arial" panose="020B0604020202020204" pitchFamily="34" charset="0"/>
              </a:rPr>
              <a:t>Colleges:  A&amp;S, CALS, ILR, </a:t>
            </a:r>
          </a:p>
          <a:p>
            <a:r>
              <a:rPr lang="en-US" dirty="0" smtClean="0">
                <a:effectLst/>
                <a:latin typeface="Arial" panose="020B0604020202020204" pitchFamily="34" charset="0"/>
                <a:cs typeface="Arial" panose="020B0604020202020204" pitchFamily="34" charset="0"/>
              </a:rPr>
              <a:t>Online survey (</a:t>
            </a:r>
            <a:r>
              <a:rPr lang="en-US" dirty="0">
                <a:latin typeface="Arial" panose="020B0604020202020204" pitchFamily="34" charset="0"/>
                <a:cs typeface="Arial" panose="020B0604020202020204" pitchFamily="34" charset="0"/>
              </a:rPr>
              <a:t>Q</a:t>
            </a:r>
            <a:r>
              <a:rPr lang="en-US" dirty="0" smtClean="0">
                <a:effectLst/>
                <a:latin typeface="Arial" panose="020B0604020202020204" pitchFamily="34" charset="0"/>
                <a:cs typeface="Arial" panose="020B0604020202020204" pitchFamily="34" charset="0"/>
              </a:rPr>
              <a:t>ualtrics)</a:t>
            </a:r>
          </a:p>
          <a:p>
            <a:r>
              <a:rPr lang="en-US" dirty="0" smtClean="0">
                <a:effectLst/>
                <a:latin typeface="Arial" panose="020B0604020202020204" pitchFamily="34" charset="0"/>
                <a:cs typeface="Arial" panose="020B0604020202020204" pitchFamily="34" charset="0"/>
              </a:rPr>
              <a:t>Instrument: 6 questions; mix open-ended &amp; multiple choice</a:t>
            </a:r>
          </a:p>
          <a:p>
            <a:endParaRPr lang="en-US"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444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5408451" y="-1218724"/>
            <a:ext cx="720144" cy="3767070"/>
          </a:xfrm>
        </p:spPr>
        <p:txBody>
          <a:bodyPr vert="vert270">
            <a:normAutofit fontScale="90000"/>
          </a:bodyPr>
          <a:lstStyle/>
          <a:p>
            <a:r>
              <a:rPr lang="en-US" sz="4900" dirty="0" smtClean="0">
                <a:latin typeface="Arial" panose="020B0604020202020204" pitchFamily="34" charset="0"/>
                <a:cs typeface="Arial" panose="020B0604020202020204" pitchFamily="34" charset="0"/>
              </a:rPr>
              <a:t>At-a-glance</a:t>
            </a:r>
            <a:endParaRPr lang="en-US"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8700351"/>
              </p:ext>
            </p:extLst>
          </p:nvPr>
        </p:nvGraphicFramePr>
        <p:xfrm>
          <a:off x="817685" y="1788008"/>
          <a:ext cx="10568354" cy="3486101"/>
        </p:xfrm>
        <a:graphic>
          <a:graphicData uri="http://schemas.openxmlformats.org/drawingml/2006/table">
            <a:tbl>
              <a:tblPr firstRow="1" bandRow="1">
                <a:tableStyleId>{5C22544A-7EE6-4342-B048-85BDC9FD1C3A}</a:tableStyleId>
              </a:tblPr>
              <a:tblGrid>
                <a:gridCol w="1462642">
                  <a:extLst>
                    <a:ext uri="{9D8B030D-6E8A-4147-A177-3AD203B41FA5}">
                      <a16:colId xmlns:a16="http://schemas.microsoft.com/office/drawing/2014/main" val="20000"/>
                    </a:ext>
                  </a:extLst>
                </a:gridCol>
                <a:gridCol w="2731288">
                  <a:extLst>
                    <a:ext uri="{9D8B030D-6E8A-4147-A177-3AD203B41FA5}">
                      <a16:colId xmlns:a16="http://schemas.microsoft.com/office/drawing/2014/main" val="20001"/>
                    </a:ext>
                  </a:extLst>
                </a:gridCol>
                <a:gridCol w="2760784">
                  <a:extLst>
                    <a:ext uri="{9D8B030D-6E8A-4147-A177-3AD203B41FA5}">
                      <a16:colId xmlns:a16="http://schemas.microsoft.com/office/drawing/2014/main" val="20002"/>
                    </a:ext>
                  </a:extLst>
                </a:gridCol>
                <a:gridCol w="3613640">
                  <a:extLst>
                    <a:ext uri="{9D8B030D-6E8A-4147-A177-3AD203B41FA5}">
                      <a16:colId xmlns:a16="http://schemas.microsoft.com/office/drawing/2014/main" val="20003"/>
                    </a:ext>
                  </a:extLst>
                </a:gridCol>
              </a:tblGrid>
              <a:tr h="651461">
                <a:tc>
                  <a:txBody>
                    <a:bodyPr/>
                    <a:lstStyle/>
                    <a:p>
                      <a:pPr algn="ctr"/>
                      <a:r>
                        <a:rPr lang="en-US" dirty="0" smtClean="0">
                          <a:latin typeface="Arial" panose="020B0604020202020204" pitchFamily="34" charset="0"/>
                          <a:cs typeface="Arial" panose="020B0604020202020204" pitchFamily="34" charset="0"/>
                        </a:rPr>
                        <a:t>College</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Number of Unique</a:t>
                      </a:r>
                      <a:r>
                        <a:rPr lang="en-US" baseline="0" dirty="0" smtClean="0">
                          <a:latin typeface="Arial" panose="020B0604020202020204" pitchFamily="34" charset="0"/>
                          <a:cs typeface="Arial" panose="020B0604020202020204" pitchFamily="34" charset="0"/>
                        </a:rPr>
                        <a:t> Courses*</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Number of Students </a:t>
                      </a:r>
                    </a:p>
                    <a:p>
                      <a:pPr algn="ctr"/>
                      <a:r>
                        <a:rPr lang="en-US" sz="1400" b="0" dirty="0" smtClean="0">
                          <a:latin typeface="Arial" panose="020B0604020202020204" pitchFamily="34" charset="0"/>
                          <a:cs typeface="Arial" panose="020B0604020202020204" pitchFamily="34" charset="0"/>
                        </a:rPr>
                        <a:t>(who were invited</a:t>
                      </a:r>
                      <a:r>
                        <a:rPr lang="en-US" sz="1400" b="0" baseline="0" dirty="0" smtClean="0">
                          <a:latin typeface="Arial" panose="020B0604020202020204" pitchFamily="34" charset="0"/>
                          <a:cs typeface="Arial" panose="020B0604020202020204" pitchFamily="34" charset="0"/>
                        </a:rPr>
                        <a:t> to participate)</a:t>
                      </a:r>
                      <a:endParaRPr lang="en-US" sz="1400" b="0"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Course Level</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79198">
                <a:tc>
                  <a:txBody>
                    <a:bodyPr/>
                    <a:lstStyle/>
                    <a:p>
                      <a:pPr algn="ctr"/>
                      <a:r>
                        <a:rPr lang="en-US" dirty="0" smtClean="0">
                          <a:latin typeface="Arial" panose="020B0604020202020204" pitchFamily="34" charset="0"/>
                          <a:cs typeface="Arial" panose="020B0604020202020204" pitchFamily="34" charset="0"/>
                        </a:rPr>
                        <a:t>A&amp;S</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15</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217</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14 freshmen courses</a:t>
                      </a:r>
                    </a:p>
                    <a:p>
                      <a:r>
                        <a:rPr lang="en-US" baseline="0" dirty="0" smtClean="0">
                          <a:latin typeface="Arial" panose="020B0604020202020204" pitchFamily="34" charset="0"/>
                          <a:cs typeface="Arial" panose="020B0604020202020204" pitchFamily="34" charset="0"/>
                        </a:rPr>
                        <a:t>1 sophomore course</a:t>
                      </a:r>
                    </a:p>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27919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CALS</a:t>
                      </a:r>
                    </a:p>
                    <a:p>
                      <a:pPr algn="ct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31</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 </a:t>
                      </a:r>
                      <a:r>
                        <a:rPr lang="en-US" baseline="0" dirty="0" smtClean="0">
                          <a:latin typeface="Arial" panose="020B0604020202020204" pitchFamily="34" charset="0"/>
                          <a:cs typeface="Arial" panose="020B0604020202020204" pitchFamily="34" charset="0"/>
                        </a:rPr>
                        <a:t>sophomore course</a:t>
                      </a:r>
                    </a:p>
                    <a:p>
                      <a:r>
                        <a:rPr lang="en-US" dirty="0" smtClean="0">
                          <a:latin typeface="Arial" panose="020B0604020202020204" pitchFamily="34" charset="0"/>
                          <a:cs typeface="Arial" panose="020B0604020202020204" pitchFamily="34" charset="0"/>
                        </a:rPr>
                        <a:t>1 senior course</a:t>
                      </a:r>
                    </a:p>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79198">
                <a:tc>
                  <a:txBody>
                    <a:bodyPr/>
                    <a:lstStyle/>
                    <a:p>
                      <a:pPr algn="ctr"/>
                      <a:r>
                        <a:rPr lang="en-US" dirty="0" smtClean="0">
                          <a:latin typeface="Arial" panose="020B0604020202020204" pitchFamily="34" charset="0"/>
                          <a:cs typeface="Arial" panose="020B0604020202020204" pitchFamily="34" charset="0"/>
                        </a:rPr>
                        <a:t>ILR</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111</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4 </a:t>
                      </a:r>
                      <a:r>
                        <a:rPr lang="en-US" baseline="0" dirty="0" smtClean="0">
                          <a:latin typeface="Arial" panose="020B0604020202020204" pitchFamily="34" charset="0"/>
                          <a:cs typeface="Arial" panose="020B0604020202020204" pitchFamily="34" charset="0"/>
                        </a:rPr>
                        <a:t>sophomore courses</a:t>
                      </a:r>
                    </a:p>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79198">
                <a:tc>
                  <a:txBody>
                    <a:bodyPr/>
                    <a:lstStyle/>
                    <a:p>
                      <a:pPr algn="r"/>
                      <a:r>
                        <a:rPr lang="en-US" b="1" dirty="0" smtClean="0">
                          <a:latin typeface="Arial" panose="020B0604020202020204" pitchFamily="34" charset="0"/>
                          <a:cs typeface="Arial" panose="020B0604020202020204" pitchFamily="34" charset="0"/>
                        </a:rPr>
                        <a:t>Total</a:t>
                      </a:r>
                      <a:endParaRPr lang="en-US" b="1" dirty="0">
                        <a:latin typeface="Arial" panose="020B0604020202020204" pitchFamily="34" charset="0"/>
                        <a:cs typeface="Arial" panose="020B0604020202020204" pitchFamily="34" charset="0"/>
                      </a:endParaRPr>
                    </a:p>
                  </a:txBody>
                  <a:tcPr/>
                </a:tc>
                <a:tc>
                  <a:txBody>
                    <a:bodyPr/>
                    <a:lstStyle/>
                    <a:p>
                      <a:pPr algn="ctr"/>
                      <a:r>
                        <a:rPr lang="en-US" b="1" dirty="0" smtClean="0">
                          <a:latin typeface="Arial" panose="020B0604020202020204" pitchFamily="34" charset="0"/>
                          <a:cs typeface="Arial" panose="020B0604020202020204" pitchFamily="34" charset="0"/>
                        </a:rPr>
                        <a:t>21</a:t>
                      </a:r>
                      <a:r>
                        <a:rPr lang="en-US" b="1" baseline="0" dirty="0" smtClean="0">
                          <a:latin typeface="Arial" panose="020B0604020202020204" pitchFamily="34" charset="0"/>
                          <a:cs typeface="Arial" panose="020B0604020202020204" pitchFamily="34" charset="0"/>
                        </a:rPr>
                        <a:t> courses</a:t>
                      </a:r>
                      <a:endParaRPr lang="en-US" b="1" dirty="0">
                        <a:latin typeface="Arial" panose="020B0604020202020204" pitchFamily="34" charset="0"/>
                        <a:cs typeface="Arial" panose="020B0604020202020204" pitchFamily="34" charset="0"/>
                      </a:endParaRPr>
                    </a:p>
                  </a:txBody>
                  <a:tcPr/>
                </a:tc>
                <a:tc>
                  <a:txBody>
                    <a:bodyPr/>
                    <a:lstStyle/>
                    <a:p>
                      <a:pPr algn="ctr"/>
                      <a:r>
                        <a:rPr lang="en-US" b="1" dirty="0" smtClean="0">
                          <a:latin typeface="Arial" panose="020B0604020202020204" pitchFamily="34" charset="0"/>
                          <a:cs typeface="Arial" panose="020B0604020202020204" pitchFamily="34" charset="0"/>
                        </a:rPr>
                        <a:t>359 students</a:t>
                      </a:r>
                      <a:endParaRPr lang="en-US" b="1" dirty="0">
                        <a:latin typeface="Arial" panose="020B0604020202020204" pitchFamily="34" charset="0"/>
                        <a:cs typeface="Arial" panose="020B0604020202020204" pitchFamily="34" charset="0"/>
                      </a:endParaRPr>
                    </a:p>
                  </a:txBody>
                  <a:tcPr/>
                </a:tc>
                <a:tc>
                  <a:txBody>
                    <a:bodyPr/>
                    <a:lstStyle/>
                    <a:p>
                      <a:pPr algn="ctr"/>
                      <a:r>
                        <a:rPr lang="en-US" b="1" dirty="0" smtClean="0">
                          <a:latin typeface="Arial" panose="020B0604020202020204" pitchFamily="34" charset="0"/>
                          <a:cs typeface="Arial" panose="020B0604020202020204" pitchFamily="34" charset="0"/>
                        </a:rPr>
                        <a:t>14 fresh; 6 </a:t>
                      </a:r>
                      <a:r>
                        <a:rPr lang="en-US" b="1" dirty="0" err="1" smtClean="0">
                          <a:latin typeface="Arial" panose="020B0604020202020204" pitchFamily="34" charset="0"/>
                          <a:cs typeface="Arial" panose="020B0604020202020204" pitchFamily="34" charset="0"/>
                        </a:rPr>
                        <a:t>soph</a:t>
                      </a:r>
                      <a:r>
                        <a:rPr lang="en-US" b="1" dirty="0" smtClean="0">
                          <a:latin typeface="Arial" panose="020B0604020202020204" pitchFamily="34" charset="0"/>
                          <a:cs typeface="Arial" panose="020B0604020202020204" pitchFamily="34" charset="0"/>
                        </a:rPr>
                        <a:t>, 1 </a:t>
                      </a:r>
                      <a:r>
                        <a:rPr lang="en-US" b="1" dirty="0" err="1" smtClean="0">
                          <a:latin typeface="Arial" panose="020B0604020202020204" pitchFamily="34" charset="0"/>
                          <a:cs typeface="Arial" panose="020B0604020202020204" pitchFamily="34" charset="0"/>
                        </a:rPr>
                        <a:t>sr</a:t>
                      </a:r>
                      <a:endParaRPr lang="en-US"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
        <p:nvSpPr>
          <p:cNvPr id="3" name="TextBox 2"/>
          <p:cNvSpPr txBox="1"/>
          <p:nvPr/>
        </p:nvSpPr>
        <p:spPr>
          <a:xfrm>
            <a:off x="817685" y="5578997"/>
            <a:ext cx="10568354" cy="369332"/>
          </a:xfrm>
          <a:prstGeom prst="rect">
            <a:avLst/>
          </a:prstGeom>
          <a:noFill/>
        </p:spPr>
        <p:txBody>
          <a:bodyPr wrap="square" rtlCol="0">
            <a:spAutoFit/>
          </a:bodyPr>
          <a:lstStyle/>
          <a:p>
            <a:r>
              <a:rPr lang="en-US" dirty="0" smtClean="0"/>
              <a:t>* Courses with multiple sections are treated as one unique course</a:t>
            </a:r>
            <a:endParaRPr lang="en-US" dirty="0"/>
          </a:p>
        </p:txBody>
      </p:sp>
    </p:spTree>
    <p:extLst>
      <p:ext uri="{BB962C8B-B14F-4D97-AF65-F5344CB8AC3E}">
        <p14:creationId xmlns:p14="http://schemas.microsoft.com/office/powerpoint/2010/main" val="2549573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166" y="94669"/>
            <a:ext cx="10515600" cy="987157"/>
          </a:xfrm>
        </p:spPr>
        <p:txBody>
          <a:bodyPr/>
          <a:lstStyle/>
          <a:p>
            <a:r>
              <a:rPr lang="en-US" dirty="0" smtClean="0">
                <a:latin typeface="Arial" panose="020B0604020202020204" pitchFamily="34" charset="0"/>
                <a:cs typeface="Arial" panose="020B0604020202020204" pitchFamily="34" charset="0"/>
              </a:rPr>
              <a:t>Survey Questions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54863" y="1081826"/>
            <a:ext cx="11158011" cy="5373250"/>
          </a:xfrm>
        </p:spPr>
        <p:txBody>
          <a:bodyPr>
            <a:normAutofit fontScale="85000" lnSpcReduction="20000"/>
          </a:bodyPr>
          <a:lstStyle/>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one new thing you learned today?</a:t>
            </a:r>
            <a:endParaRPr lang="en-US" sz="2400" dirty="0" smtClean="0">
              <a:latin typeface="Arial" panose="020B0604020202020204" pitchFamily="34" charset="0"/>
              <a:cs typeface="Arial" panose="020B0604020202020204" pitchFamily="34" charset="0"/>
            </a:endParaRP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still confusing about doing research for this assignment?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one thing you'll do differently in your research based on / what you learned today?</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This library instruction session will allow me to better complete assignments for this course. (Likert scale on agreement)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Was this library instruction session helpful? Why/Why not?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Have you attended a library instruction session or workshop with a Cornell librarian previously?</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69685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430" y="247069"/>
            <a:ext cx="11871570" cy="860564"/>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1. What’s one new thing you learned today? </a:t>
            </a:r>
            <a:r>
              <a:rPr lang="en-US" sz="2200" dirty="0" smtClean="0">
                <a:latin typeface="Arial" panose="020B0604020202020204" pitchFamily="34" charset="0"/>
                <a:ea typeface="Arial Unicode MS" panose="020B0604020202020204" pitchFamily="34" charset="-128"/>
                <a:cs typeface="Arial" panose="020B0604020202020204" pitchFamily="34" charset="0"/>
              </a:rPr>
              <a:t>(partial list)</a:t>
            </a:r>
            <a:endParaRPr lang="en-US" sz="22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321285790"/>
              </p:ext>
            </p:extLst>
          </p:nvPr>
        </p:nvGraphicFramePr>
        <p:xfrm>
          <a:off x="365124" y="1264063"/>
          <a:ext cx="11293476" cy="51748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3588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731" y="88862"/>
            <a:ext cx="11447583" cy="727969"/>
          </a:xfrm>
        </p:spPr>
        <p:txBody>
          <a:bodyPr>
            <a:normAutofit fontScale="90000"/>
          </a:bodyPr>
          <a:lstStyle/>
          <a:p>
            <a:r>
              <a:rPr lang="en-US" sz="4000" dirty="0">
                <a:latin typeface="Arial" panose="020B0604020202020204" pitchFamily="34" charset="0"/>
                <a:ea typeface="Arial Unicode MS" panose="020B0604020202020204" pitchFamily="34" charset="-128"/>
                <a:cs typeface="Arial" panose="020B0604020202020204" pitchFamily="34" charset="0"/>
              </a:rPr>
              <a:t>1. What’s one new thing you learned today</a:t>
            </a:r>
            <a:r>
              <a:rPr lang="en-US" sz="4000" dirty="0" smtClean="0">
                <a:latin typeface="Arial" panose="020B0604020202020204" pitchFamily="34" charset="0"/>
                <a:ea typeface="Arial Unicode MS" panose="020B0604020202020204" pitchFamily="34" charset="-128"/>
                <a:cs typeface="Arial" panose="020B0604020202020204" pitchFamily="34" charset="0"/>
              </a:rPr>
              <a:t>? </a:t>
            </a:r>
            <a:r>
              <a:rPr lang="en-US" sz="2000" dirty="0" smtClean="0">
                <a:latin typeface="Arial" panose="020B0604020202020204" pitchFamily="34" charset="0"/>
                <a:ea typeface="Arial Unicode MS" panose="020B0604020202020204" pitchFamily="34" charset="-128"/>
                <a:cs typeface="Arial" panose="020B0604020202020204" pitchFamily="34" charset="0"/>
              </a:rPr>
              <a:t>(direct quotes)</a:t>
            </a:r>
            <a:endParaRPr lang="en-US" sz="2000" dirty="0"/>
          </a:p>
        </p:txBody>
      </p:sp>
      <p:sp>
        <p:nvSpPr>
          <p:cNvPr id="4" name="Content Placeholder 3"/>
          <p:cNvSpPr txBox="1">
            <a:spLocks noGrp="1"/>
          </p:cNvSpPr>
          <p:nvPr>
            <p:ph idx="1"/>
          </p:nvPr>
        </p:nvSpPr>
        <p:spPr>
          <a:xfrm>
            <a:off x="296661" y="795816"/>
            <a:ext cx="11670438" cy="5999078"/>
          </a:xfrm>
          <a:prstGeom prst="rect">
            <a:avLst/>
          </a:prstGeom>
          <a:noFill/>
        </p:spPr>
        <p:txBody>
          <a:bodyPr wrap="square" rtlCol="0">
            <a:spAutoFit/>
          </a:bodyPr>
          <a:lstStyle/>
          <a:p>
            <a:pPr marL="285750" indent="-285750"/>
            <a:r>
              <a:rPr lang="en-US" sz="1800" b="1" dirty="0" smtClean="0"/>
              <a:t>Search</a:t>
            </a:r>
            <a:endParaRPr lang="en-US" sz="1800" dirty="0" smtClean="0"/>
          </a:p>
          <a:p>
            <a:pPr marL="742950" lvl="1" indent="-285750"/>
            <a:r>
              <a:rPr lang="en-US" sz="1400" dirty="0" smtClean="0"/>
              <a:t>How to use different databases to perform research</a:t>
            </a:r>
          </a:p>
          <a:p>
            <a:pPr marL="742950" lvl="1" indent="-285750"/>
            <a:r>
              <a:rPr lang="en-US" sz="1400" dirty="0" smtClean="0"/>
              <a:t>How </a:t>
            </a:r>
            <a:r>
              <a:rPr lang="en-US" sz="1400" dirty="0"/>
              <a:t>to search for a law topic by index instead of by keyword.</a:t>
            </a:r>
          </a:p>
          <a:p>
            <a:pPr marL="742950" lvl="1" indent="-285750"/>
            <a:r>
              <a:rPr lang="en-US" sz="1400" dirty="0"/>
              <a:t>Using advanced </a:t>
            </a:r>
            <a:r>
              <a:rPr lang="en-US" sz="1400" dirty="0" smtClean="0"/>
              <a:t>search</a:t>
            </a:r>
          </a:p>
          <a:p>
            <a:pPr marL="285750" indent="-285750"/>
            <a:r>
              <a:rPr lang="en-US" sz="1800" b="1" dirty="0" smtClean="0"/>
              <a:t>Utilizing Library services</a:t>
            </a:r>
          </a:p>
          <a:p>
            <a:pPr marL="742950" lvl="1" indent="-285750"/>
            <a:r>
              <a:rPr lang="en-US" sz="1400" dirty="0"/>
              <a:t>The mechanics of Borrow </a:t>
            </a:r>
            <a:r>
              <a:rPr lang="en-US" sz="1400" dirty="0" smtClean="0"/>
              <a:t>Direct</a:t>
            </a:r>
          </a:p>
          <a:p>
            <a:pPr marL="742950" lvl="1" indent="-285750"/>
            <a:r>
              <a:rPr lang="en-US" sz="1400" dirty="0"/>
              <a:t>I learned how to use the library's "Borrow Direct" service and many other services that are available for finding resources when it is not currently available at a specific library. </a:t>
            </a:r>
          </a:p>
          <a:p>
            <a:pPr marL="742950" lvl="1" indent="-285750"/>
            <a:r>
              <a:rPr lang="en-US" sz="1400" dirty="0" smtClean="0"/>
              <a:t>How </a:t>
            </a:r>
            <a:r>
              <a:rPr lang="en-US" sz="1400" dirty="0"/>
              <a:t>to use the Cornell Library Guide.</a:t>
            </a:r>
            <a:endParaRPr lang="en-US" sz="1400" dirty="0" smtClean="0"/>
          </a:p>
          <a:p>
            <a:pPr marL="285750" indent="-285750"/>
            <a:r>
              <a:rPr lang="en-US" sz="1800" b="1" dirty="0" smtClean="0"/>
              <a:t>Resources available</a:t>
            </a:r>
          </a:p>
          <a:p>
            <a:pPr marL="742950" lvl="1" indent="-285750"/>
            <a:r>
              <a:rPr lang="en-US" sz="1400" dirty="0" smtClean="0"/>
              <a:t>The </a:t>
            </a:r>
            <a:r>
              <a:rPr lang="en-US" sz="1400" dirty="0"/>
              <a:t>Cornell library site has many useful resources all compiled together for you </a:t>
            </a:r>
            <a:r>
              <a:rPr lang="en-US" sz="1400" dirty="0" smtClean="0"/>
              <a:t>already</a:t>
            </a:r>
          </a:p>
          <a:p>
            <a:pPr marL="742950" lvl="1" indent="-285750"/>
            <a:r>
              <a:rPr lang="en-US" sz="1400" dirty="0"/>
              <a:t>that there are online copies of books available as </a:t>
            </a:r>
            <a:r>
              <a:rPr lang="en-US" sz="1400" dirty="0" smtClean="0"/>
              <a:t>well</a:t>
            </a:r>
          </a:p>
          <a:p>
            <a:pPr marL="742950" lvl="1" indent="-285750"/>
            <a:r>
              <a:rPr lang="en-US" sz="1400" dirty="0"/>
              <a:t>how many resources are available and how extensive they are</a:t>
            </a:r>
            <a:endParaRPr lang="en-US" sz="1400" dirty="0" smtClean="0"/>
          </a:p>
          <a:p>
            <a:pPr marL="285750" indent="-285750"/>
            <a:r>
              <a:rPr lang="en-US" sz="1800" b="1" dirty="0" smtClean="0"/>
              <a:t>Access Resources</a:t>
            </a:r>
            <a:endParaRPr lang="en-US" sz="1800" dirty="0"/>
          </a:p>
          <a:p>
            <a:pPr marL="742950" lvl="1" indent="-285750"/>
            <a:r>
              <a:rPr lang="en-US" sz="1400" dirty="0"/>
              <a:t>How to access online publications/ digital versions of print publications from online.</a:t>
            </a:r>
          </a:p>
          <a:p>
            <a:pPr marL="742950" lvl="1" indent="-285750"/>
            <a:r>
              <a:rPr lang="en-US" sz="1400" dirty="0"/>
              <a:t>I learned how to use the "Get it Cornell" to access full papers online that Cornell has paid subscriptions to.</a:t>
            </a:r>
          </a:p>
          <a:p>
            <a:pPr marL="742950" lvl="1" indent="-285750"/>
            <a:r>
              <a:rPr lang="en-US" sz="1400" dirty="0"/>
              <a:t>How to access any journals </a:t>
            </a:r>
            <a:r>
              <a:rPr lang="en-US" sz="1400" dirty="0" err="1"/>
              <a:t>etc</a:t>
            </a:r>
            <a:r>
              <a:rPr lang="en-US" sz="1400" dirty="0"/>
              <a:t> that I need for my </a:t>
            </a:r>
            <a:r>
              <a:rPr lang="en-US" sz="1400" dirty="0" smtClean="0"/>
              <a:t>topic	</a:t>
            </a:r>
            <a:endParaRPr lang="en-US" sz="1400" dirty="0"/>
          </a:p>
          <a:p>
            <a:pPr marL="285750" indent="-285750">
              <a:buFont typeface="Arial" panose="020B0604020202020204" pitchFamily="34" charset="0"/>
              <a:buChar char="•"/>
            </a:pPr>
            <a:r>
              <a:rPr lang="en-US" sz="1800" b="1" dirty="0" smtClean="0"/>
              <a:t>Citation Management</a:t>
            </a:r>
            <a:endParaRPr lang="en-US" sz="1800" dirty="0" smtClean="0"/>
          </a:p>
          <a:p>
            <a:pPr lvl="1"/>
            <a:r>
              <a:rPr lang="en-US" sz="1400" dirty="0"/>
              <a:t>I learned how to use </a:t>
            </a:r>
            <a:r>
              <a:rPr lang="en-US" sz="1400" dirty="0" err="1"/>
              <a:t>Zotero</a:t>
            </a:r>
            <a:r>
              <a:rPr lang="en-US" sz="1400" dirty="0"/>
              <a:t>, and specifically how to get the APA citation for online articles.</a:t>
            </a:r>
          </a:p>
          <a:p>
            <a:pPr lvl="1"/>
            <a:r>
              <a:rPr lang="en-US" sz="1400" dirty="0"/>
              <a:t>Websites to use to help manage citations.</a:t>
            </a:r>
          </a:p>
          <a:p>
            <a:pPr lvl="1"/>
            <a:r>
              <a:rPr lang="en-US" sz="1400" dirty="0"/>
              <a:t>Using </a:t>
            </a:r>
            <a:r>
              <a:rPr lang="en-US" sz="1400" dirty="0" err="1"/>
              <a:t>Zotero</a:t>
            </a:r>
            <a:r>
              <a:rPr lang="en-US" sz="1400" dirty="0"/>
              <a:t> to saving articles. </a:t>
            </a:r>
          </a:p>
        </p:txBody>
      </p:sp>
    </p:spTree>
    <p:extLst>
      <p:ext uri="{BB962C8B-B14F-4D97-AF65-F5344CB8AC3E}">
        <p14:creationId xmlns:p14="http://schemas.microsoft.com/office/powerpoint/2010/main" val="3722764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986" y="249216"/>
            <a:ext cx="10515600" cy="884126"/>
          </a:xfrm>
        </p:spPr>
        <p:txBody>
          <a:bodyPr>
            <a:normAutofit fontScale="90000"/>
          </a:bodyPr>
          <a:lstStyle/>
          <a:p>
            <a:r>
              <a:rPr lang="en-US" sz="4000" dirty="0" smtClean="0">
                <a:latin typeface="Arial" panose="020B0604020202020204" pitchFamily="34" charset="0"/>
                <a:cs typeface="Arial" panose="020B0604020202020204" pitchFamily="34" charset="0"/>
              </a:rPr>
              <a:t>2. What is still confusing about doing research for this assignment?</a:t>
            </a:r>
            <a:endParaRPr lang="en-US" sz="4000" dirty="0">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925130953"/>
              </p:ext>
            </p:extLst>
          </p:nvPr>
        </p:nvGraphicFramePr>
        <p:xfrm>
          <a:off x="373487" y="1300766"/>
          <a:ext cx="10931935" cy="53302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9240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5" y="146184"/>
            <a:ext cx="10515600"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What is still confusing………..</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06946" y="1571223"/>
            <a:ext cx="11578107" cy="5035639"/>
          </a:xfrm>
        </p:spPr>
        <p:txBody>
          <a:bodyPr>
            <a:noAutofit/>
          </a:bodyPr>
          <a:lstStyle/>
          <a:p>
            <a:r>
              <a:rPr lang="en-US" sz="2000" dirty="0" smtClean="0">
                <a:latin typeface="Arial" panose="020B0604020202020204" pitchFamily="34" charset="0"/>
                <a:cs typeface="Arial" panose="020B0604020202020204" pitchFamily="34" charset="0"/>
              </a:rPr>
              <a:t>Knowing what is an acceptable reference</a:t>
            </a:r>
          </a:p>
          <a:p>
            <a:r>
              <a:rPr lang="en-US" sz="2000" dirty="0" smtClean="0">
                <a:latin typeface="Arial" panose="020B0604020202020204" pitchFamily="34" charset="0"/>
                <a:cs typeface="Arial" panose="020B0604020202020204" pitchFamily="34" charset="0"/>
              </a:rPr>
              <a:t>How to export the citations into word</a:t>
            </a:r>
          </a:p>
          <a:p>
            <a:r>
              <a:rPr lang="en-US" sz="2000" dirty="0" smtClean="0">
                <a:latin typeface="Arial" panose="020B0604020202020204" pitchFamily="34" charset="0"/>
                <a:cs typeface="Arial" panose="020B0604020202020204" pitchFamily="34" charset="0"/>
              </a:rPr>
              <a:t>What combination of books and articles I'll use to complete the assignment</a:t>
            </a:r>
          </a:p>
          <a:p>
            <a:r>
              <a:rPr lang="en-US" sz="2000" dirty="0" smtClean="0">
                <a:latin typeface="Arial" panose="020B0604020202020204" pitchFamily="34" charset="0"/>
                <a:cs typeface="Arial" panose="020B0604020202020204" pitchFamily="34" charset="0"/>
              </a:rPr>
              <a:t>not much is confusing now, but I will probably have more questions about citations when I start writing</a:t>
            </a:r>
          </a:p>
          <a:p>
            <a:r>
              <a:rPr lang="en-US" sz="2000" dirty="0" smtClean="0">
                <a:latin typeface="Arial" panose="020B0604020202020204" pitchFamily="34" charset="0"/>
                <a:cs typeface="Arial" panose="020B0604020202020204" pitchFamily="34" charset="0"/>
              </a:rPr>
              <a:t>How to narrow and define my topic</a:t>
            </a:r>
          </a:p>
          <a:p>
            <a:r>
              <a:rPr lang="en-US" sz="2000" dirty="0">
                <a:latin typeface="Arial" panose="020B0604020202020204" pitchFamily="34" charset="0"/>
                <a:cs typeface="Arial" panose="020B0604020202020204" pitchFamily="34" charset="0"/>
              </a:rPr>
              <a:t>Are we supposed to import some of </a:t>
            </a:r>
            <a:r>
              <a:rPr lang="en-US" sz="2000" dirty="0" smtClean="0">
                <a:latin typeface="Arial" panose="020B0604020202020204" pitchFamily="34" charset="0"/>
                <a:cs typeface="Arial" panose="020B0604020202020204" pitchFamily="34" charset="0"/>
              </a:rPr>
              <a:t>our results </a:t>
            </a:r>
            <a:r>
              <a:rPr lang="en-US" sz="2000" dirty="0">
                <a:latin typeface="Arial" panose="020B0604020202020204" pitchFamily="34" charset="0"/>
                <a:cs typeface="Arial" panose="020B0604020202020204" pitchFamily="34" charset="0"/>
              </a:rPr>
              <a:t>to the citation management table, or manually import them?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Why do some articles not come up when you click on the link?</a:t>
            </a:r>
          </a:p>
          <a:p>
            <a:r>
              <a:rPr lang="en-US" sz="2000" dirty="0" smtClean="0">
                <a:latin typeface="Arial" panose="020B0604020202020204" pitchFamily="34" charset="0"/>
                <a:cs typeface="Arial" panose="020B0604020202020204" pitchFamily="34" charset="0"/>
              </a:rPr>
              <a:t>How to apply it into an actual bibliography</a:t>
            </a:r>
          </a:p>
          <a:p>
            <a:r>
              <a:rPr lang="en-US" sz="2000" dirty="0">
                <a:latin typeface="Arial" panose="020B0604020202020204" pitchFamily="34" charset="0"/>
                <a:cs typeface="Arial" panose="020B0604020202020204" pitchFamily="34" charset="0"/>
              </a:rPr>
              <a:t>I have never written a paper like this so I am still a little confused about how to narrow down all of the information and how to ensure that what I want to use to prove my argument is not overturned</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How to save the articles into your library.</a:t>
            </a:r>
          </a:p>
          <a:p>
            <a:r>
              <a:rPr lang="en-US" sz="2000" dirty="0" smtClean="0">
                <a:latin typeface="Arial" panose="020B0604020202020204" pitchFamily="34" charset="0"/>
                <a:cs typeface="Arial" panose="020B0604020202020204" pitchFamily="34" charset="0"/>
              </a:rPr>
              <a:t>Nothing at the moment!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2546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051886"/>
          </a:xfrm>
        </p:spPr>
        <p:txBody>
          <a:bodyPr>
            <a:no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3. </a:t>
            </a:r>
            <a:r>
              <a:rPr lang="en-US" sz="4000" dirty="0">
                <a:latin typeface="Arial" panose="020B0604020202020204" pitchFamily="34" charset="0"/>
                <a:ea typeface="Arial Unicode MS" panose="020B0604020202020204" pitchFamily="34" charset="-128"/>
                <a:cs typeface="Arial" panose="020B0604020202020204" pitchFamily="34" charset="0"/>
              </a:rPr>
              <a:t>What's one thing you'll do differently in your research based on / what you learned today</a:t>
            </a:r>
            <a:r>
              <a:rPr lang="en-US" sz="4000" dirty="0" smtClean="0">
                <a:latin typeface="Arial" panose="020B0604020202020204" pitchFamily="34" charset="0"/>
                <a:ea typeface="Arial Unicode MS" panose="020B0604020202020204" pitchFamily="34" charset="-128"/>
                <a:cs typeface="Arial" panose="020B0604020202020204" pitchFamily="34" charset="0"/>
              </a:rPr>
              <a:t>?</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407749755"/>
              </p:ext>
            </p:extLst>
          </p:nvPr>
        </p:nvGraphicFramePr>
        <p:xfrm>
          <a:off x="798590" y="1566819"/>
          <a:ext cx="10109816" cy="5065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4713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625</TotalTime>
  <Words>1445</Words>
  <Application>Microsoft Office PowerPoint</Application>
  <PresentationFormat>Widescreen</PresentationFormat>
  <Paragraphs>154</Paragraphs>
  <Slides>16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 Unicode MS</vt:lpstr>
      <vt:lpstr>Arial</vt:lpstr>
      <vt:lpstr>Arial Rounded MT Bold</vt:lpstr>
      <vt:lpstr>Calibri</vt:lpstr>
      <vt:lpstr>Office Theme</vt:lpstr>
      <vt:lpstr>CUL Instruction Assessment</vt:lpstr>
      <vt:lpstr>Spring 2016 Stats</vt:lpstr>
      <vt:lpstr>At-a-glance</vt:lpstr>
      <vt:lpstr>Survey Questions</vt:lpstr>
      <vt:lpstr>1. What’s one new thing you learned today? (partial list)</vt:lpstr>
      <vt:lpstr>1. What’s one new thing you learned today? (direct quotes)</vt:lpstr>
      <vt:lpstr>2. What is still confusing about doing research for this assignment?</vt:lpstr>
      <vt:lpstr>In their own words:  What is still confusing………..</vt:lpstr>
      <vt:lpstr>3. What's one thing you'll do differently in your research based on / what you learned today?</vt:lpstr>
      <vt:lpstr>In their own words:  One thing they will do differently………..</vt:lpstr>
      <vt:lpstr>  4. This library instruction session will allow me to better complete assignments for this course.   </vt:lpstr>
      <vt:lpstr>  5. Was this library instruction session helpful?   </vt:lpstr>
      <vt:lpstr>YES, helpful because (in their own words)….</vt:lpstr>
      <vt:lpstr>  NO; not helpful because (in their own words)….  </vt:lpstr>
      <vt:lpstr>  6. Have you attended a library instruction session or workshop with a Cornell librarian previously?  </vt:lpstr>
      <vt:lpstr>Have questions about this data  or need more details?</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Gabriela Castro Gessner</dc:creator>
  <cp:lastModifiedBy>Kelee Lynn Pacion</cp:lastModifiedBy>
  <cp:revision>103</cp:revision>
  <dcterms:created xsi:type="dcterms:W3CDTF">2015-12-01T20:28:43Z</dcterms:created>
  <dcterms:modified xsi:type="dcterms:W3CDTF">2016-09-21T13:33:41Z</dcterms:modified>
</cp:coreProperties>
</file>