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8"/>
  </p:notesMasterIdLst>
  <p:sldIdLst>
    <p:sldId id="256" r:id="rId2"/>
    <p:sldId id="257" r:id="rId3"/>
    <p:sldId id="258" r:id="rId4"/>
    <p:sldId id="259" r:id="rId5"/>
    <p:sldId id="261" r:id="rId6"/>
    <p:sldId id="274" r:id="rId7"/>
    <p:sldId id="262" r:id="rId8"/>
    <p:sldId id="272" r:id="rId9"/>
    <p:sldId id="263" r:id="rId10"/>
    <p:sldId id="273" r:id="rId11"/>
    <p:sldId id="264" r:id="rId12"/>
    <p:sldId id="265" r:id="rId13"/>
    <p:sldId id="271" r:id="rId14"/>
    <p:sldId id="276" r:id="rId15"/>
    <p:sldId id="266"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5423" autoAdjust="0"/>
  </p:normalViewPr>
  <p:slideViewPr>
    <p:cSldViewPr snapToGrid="0">
      <p:cViewPr varScale="1">
        <p:scale>
          <a:sx n="107" d="100"/>
          <a:sy n="107" d="100"/>
        </p:scale>
        <p:origin x="384"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gc24\Box%20Sync\CUL%20Instruction%20Assessment%20Data\Fall_2016\Reports_WorkingDocs\Instruction%20Surveys%20Master%20Spreadsheet%20Fall%202016_FINA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iles.cornell.edu\LIB\DS-redirected-folders\rf\agc24\My%20Documents\RAU\Instruction_CUL\INFO%20LIT%20PROGRAM\Instruction%20Surveys%20Master%20Spreadsheet%20Fall%202016_FIN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iles.cornell.edu\LIB\DS-redirected-folders\rf\agc24\My%20Documents\RAU\Instruction_CUL\INFO%20LIT%20PROGRAM\Instruction%20Surveys%20Master%20Spreadsheet%20Fall%202016_FINA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iles.cornell.edu\LIB\DS-redirected-folders\rf\agc24\My%20Documents\RAU\Instruction_CUL\INFO%20LIT%20PROGRAM\Instruction%20Surveys%20Master%20Spreadsheet%20Fall%202016_FIN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iles.cornell.edu\LIB\DS-redirected-folders\rf\agc24\My%20Documents\RAU\Instruction_CUL\INFO%20LIT%20PROGRAM\Instruction%20Surveys%20Master%20Spreadsheet%20Fall%202016_FIN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files.cornell.edu\LIB\DS-redirected-folders\rf\agc24\My%20Documents\RAU\Instruction_CUL\INFO%20LIT%20PROGRAM\Instruction%20Surveys%20Master%20Spreadsheet%20Fall%202016_FINAL.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70603674540683"/>
          <c:y val="0.12463315162527761"/>
          <c:w val="0.8262389875649726"/>
          <c:h val="0.65134665859075314"/>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Q1_Categories!$G$17:$G$21</c:f>
              <c:strCache>
                <c:ptCount val="5"/>
                <c:pt idx="0">
                  <c:v>search strategies</c:v>
                </c:pt>
                <c:pt idx="1">
                  <c:v>awareness of resources</c:v>
                </c:pt>
                <c:pt idx="2">
                  <c:v>citation management</c:v>
                </c:pt>
                <c:pt idx="3">
                  <c:v>navigate library system</c:v>
                </c:pt>
                <c:pt idx="4">
                  <c:v>research process</c:v>
                </c:pt>
              </c:strCache>
            </c:strRef>
          </c:cat>
          <c:val>
            <c:numRef>
              <c:f>Q1_Categories!$F$17:$F$21</c:f>
              <c:numCache>
                <c:formatCode>General</c:formatCode>
                <c:ptCount val="5"/>
                <c:pt idx="0">
                  <c:v>191</c:v>
                </c:pt>
                <c:pt idx="1">
                  <c:v>74</c:v>
                </c:pt>
                <c:pt idx="2">
                  <c:v>50</c:v>
                </c:pt>
                <c:pt idx="3">
                  <c:v>35</c:v>
                </c:pt>
                <c:pt idx="4">
                  <c:v>16</c:v>
                </c:pt>
              </c:numCache>
            </c:numRef>
          </c:val>
        </c:ser>
        <c:dLbls>
          <c:dLblPos val="outEnd"/>
          <c:showLegendKey val="0"/>
          <c:showVal val="1"/>
          <c:showCatName val="0"/>
          <c:showSerName val="0"/>
          <c:showPercent val="0"/>
          <c:showBubbleSize val="0"/>
        </c:dLbls>
        <c:gapWidth val="219"/>
        <c:overlap val="-27"/>
        <c:axId val="296423960"/>
        <c:axId val="296424352"/>
      </c:barChart>
      <c:catAx>
        <c:axId val="296423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96424352"/>
        <c:crosses val="autoZero"/>
        <c:auto val="1"/>
        <c:lblAlgn val="ctr"/>
        <c:lblOffset val="100"/>
        <c:noMultiLvlLbl val="0"/>
      </c:catAx>
      <c:valAx>
        <c:axId val="296424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Count</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964239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Graphs!$C$11:$C$16</c:f>
              <c:strCache>
                <c:ptCount val="6"/>
                <c:pt idx="0">
                  <c:v>Nothing</c:v>
                </c:pt>
                <c:pt idx="1">
                  <c:v>Choosing a topic</c:v>
                </c:pt>
                <c:pt idx="2">
                  <c:v>Citations/Zotero</c:v>
                </c:pt>
                <c:pt idx="3">
                  <c:v>Narrowing Search</c:v>
                </c:pt>
                <c:pt idx="4">
                  <c:v>Where to start</c:v>
                </c:pt>
                <c:pt idx="5">
                  <c:v>Catalog</c:v>
                </c:pt>
              </c:strCache>
            </c:strRef>
          </c:cat>
          <c:val>
            <c:numRef>
              <c:f>Graphs!$D$11:$D$16</c:f>
              <c:numCache>
                <c:formatCode>General</c:formatCode>
                <c:ptCount val="6"/>
                <c:pt idx="0">
                  <c:v>73</c:v>
                </c:pt>
                <c:pt idx="1">
                  <c:v>42</c:v>
                </c:pt>
                <c:pt idx="2">
                  <c:v>31</c:v>
                </c:pt>
                <c:pt idx="3">
                  <c:v>27</c:v>
                </c:pt>
                <c:pt idx="4">
                  <c:v>9</c:v>
                </c:pt>
                <c:pt idx="5">
                  <c:v>4</c:v>
                </c:pt>
              </c:numCache>
            </c:numRef>
          </c:val>
        </c:ser>
        <c:dLbls>
          <c:dLblPos val="outEnd"/>
          <c:showLegendKey val="0"/>
          <c:showVal val="1"/>
          <c:showCatName val="0"/>
          <c:showSerName val="0"/>
          <c:showPercent val="0"/>
          <c:showBubbleSize val="0"/>
        </c:dLbls>
        <c:gapWidth val="219"/>
        <c:overlap val="-27"/>
        <c:axId val="183952208"/>
        <c:axId val="183952592"/>
      </c:barChart>
      <c:catAx>
        <c:axId val="183952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3952592"/>
        <c:crosses val="autoZero"/>
        <c:auto val="1"/>
        <c:lblAlgn val="ctr"/>
        <c:lblOffset val="100"/>
        <c:noMultiLvlLbl val="0"/>
      </c:catAx>
      <c:valAx>
        <c:axId val="183952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count</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3952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Graphs!$C$18:$C$24</c:f>
              <c:strCache>
                <c:ptCount val="7"/>
                <c:pt idx="0">
                  <c:v>Use library more/first</c:v>
                </c:pt>
                <c:pt idx="1">
                  <c:v>Use databases</c:v>
                </c:pt>
                <c:pt idx="2">
                  <c:v>Go beyond Google</c:v>
                </c:pt>
                <c:pt idx="3">
                  <c:v>Citations/Zotero</c:v>
                </c:pt>
                <c:pt idx="4">
                  <c:v>Use/id scholarly sources</c:v>
                </c:pt>
                <c:pt idx="5">
                  <c:v>Use research guides</c:v>
                </c:pt>
                <c:pt idx="6">
                  <c:v>Narrow searches</c:v>
                </c:pt>
              </c:strCache>
            </c:strRef>
          </c:cat>
          <c:val>
            <c:numRef>
              <c:f>Graphs!$D$18:$D$24</c:f>
              <c:numCache>
                <c:formatCode>General</c:formatCode>
                <c:ptCount val="7"/>
                <c:pt idx="0">
                  <c:v>77</c:v>
                </c:pt>
                <c:pt idx="1">
                  <c:v>73</c:v>
                </c:pt>
                <c:pt idx="2">
                  <c:v>69</c:v>
                </c:pt>
                <c:pt idx="3">
                  <c:v>43</c:v>
                </c:pt>
                <c:pt idx="4">
                  <c:v>20</c:v>
                </c:pt>
                <c:pt idx="5">
                  <c:v>13</c:v>
                </c:pt>
                <c:pt idx="6">
                  <c:v>9</c:v>
                </c:pt>
              </c:numCache>
            </c:numRef>
          </c:val>
        </c:ser>
        <c:dLbls>
          <c:dLblPos val="outEnd"/>
          <c:showLegendKey val="0"/>
          <c:showVal val="1"/>
          <c:showCatName val="0"/>
          <c:showSerName val="0"/>
          <c:showPercent val="0"/>
          <c:showBubbleSize val="0"/>
        </c:dLbls>
        <c:gapWidth val="219"/>
        <c:overlap val="-27"/>
        <c:axId val="183700072"/>
        <c:axId val="183763944"/>
      </c:barChart>
      <c:catAx>
        <c:axId val="183700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83763944"/>
        <c:crosses val="autoZero"/>
        <c:auto val="1"/>
        <c:lblAlgn val="ctr"/>
        <c:lblOffset val="100"/>
        <c:noMultiLvlLbl val="0"/>
      </c:catAx>
      <c:valAx>
        <c:axId val="1837639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Count</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700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08173566319076"/>
          <c:y val="0.13449037178352802"/>
          <c:w val="0.34590349705834034"/>
          <c:h val="0.76229033602256768"/>
        </c:manualLayout>
      </c:layout>
      <c:pieChart>
        <c:varyColors val="1"/>
        <c:ser>
          <c:idx val="0"/>
          <c:order val="0"/>
          <c:tx>
            <c:strRef>
              <c:f>'Q4 - Pivot'!$A$31</c:f>
              <c:strCache>
                <c:ptCount val="1"/>
                <c:pt idx="0">
                  <c:v>Grand Total</c:v>
                </c:pt>
              </c:strCache>
            </c:strRef>
          </c:tx>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Pt>
            <c:idx val="3"/>
            <c:bubble3D val="0"/>
            <c:spPr>
              <a:solidFill>
                <a:schemeClr val="accent4"/>
              </a:solidFill>
              <a:ln>
                <a:noFill/>
              </a:ln>
              <a:effectLst>
                <a:outerShdw blurRad="63500" sx="102000" sy="102000" algn="ctr" rotWithShape="0">
                  <a:prstClr val="black">
                    <a:alpha val="20000"/>
                  </a:prstClr>
                </a:outerShdw>
              </a:effectLst>
            </c:spPr>
          </c:dPt>
          <c:dPt>
            <c:idx val="4"/>
            <c:bubble3D val="0"/>
            <c:spPr>
              <a:solidFill>
                <a:schemeClr val="accent5"/>
              </a:solidFill>
              <a:ln>
                <a:noFill/>
              </a:ln>
              <a:effectLst>
                <a:outerShdw blurRad="63500" sx="102000" sy="102000" algn="ctr" rotWithShape="0">
                  <a:prstClr val="black">
                    <a:alpha val="20000"/>
                  </a:prstClr>
                </a:outerShdw>
              </a:effectLst>
            </c:spPr>
          </c:dPt>
          <c:dPt>
            <c:idx val="5"/>
            <c:bubble3D val="0"/>
            <c:spPr>
              <a:solidFill>
                <a:schemeClr val="accent6"/>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dLbl>
            <c:dLbl>
              <c:idx val="2"/>
              <c:layout>
                <c:manualLayout>
                  <c:x val="-0.17468620512631669"/>
                  <c:y val="5.6039573416253742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3"/>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dLbl>
            <c:dLbl>
              <c:idx val="4"/>
              <c:layout>
                <c:manualLayout>
                  <c:x val="0.13267306718454433"/>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5"/>
              <c:layout>
                <c:manualLayout>
                  <c:x val="0.20122081856322546"/>
                  <c:y val="8.284110852837509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'Q4 - Pivot'!$B$3:$G$3</c:f>
              <c:strCache>
                <c:ptCount val="6"/>
                <c:pt idx="0">
                  <c:v>Strongly Agree</c:v>
                </c:pt>
                <c:pt idx="1">
                  <c:v>Agree</c:v>
                </c:pt>
                <c:pt idx="2">
                  <c:v>Neither agree nor disagree</c:v>
                </c:pt>
                <c:pt idx="3">
                  <c:v>Disagree</c:v>
                </c:pt>
                <c:pt idx="4">
                  <c:v>Strongly disagree</c:v>
                </c:pt>
                <c:pt idx="5">
                  <c:v>Skipped</c:v>
                </c:pt>
              </c:strCache>
            </c:strRef>
          </c:cat>
          <c:val>
            <c:numRef>
              <c:f>'Q4 - Pivot'!$B$31:$G$31</c:f>
              <c:numCache>
                <c:formatCode>General</c:formatCode>
                <c:ptCount val="6"/>
                <c:pt idx="0">
                  <c:v>202</c:v>
                </c:pt>
                <c:pt idx="1">
                  <c:v>199</c:v>
                </c:pt>
                <c:pt idx="2">
                  <c:v>11</c:v>
                </c:pt>
                <c:pt idx="3">
                  <c:v>0</c:v>
                </c:pt>
                <c:pt idx="4">
                  <c:v>2</c:v>
                </c:pt>
                <c:pt idx="5">
                  <c:v>1</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1300884962575"/>
          <c:y val="0.10628844260387393"/>
          <c:w val="0.43122260130415635"/>
          <c:h val="0.85734940838635998"/>
        </c:manualLayout>
      </c:layout>
      <c:pieChart>
        <c:varyColors val="1"/>
        <c:ser>
          <c:idx val="0"/>
          <c:order val="0"/>
          <c:tx>
            <c:strRef>
              <c:f>'Q5 - Pivot'!$A$31</c:f>
              <c:strCache>
                <c:ptCount val="1"/>
                <c:pt idx="0">
                  <c:v>Grand 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dPt>
          <c:dPt>
            <c:idx val="1"/>
            <c:bubble3D val="0"/>
            <c:spPr>
              <a:solidFill>
                <a:srgbClr val="92D050"/>
              </a:solidFill>
              <a:ln>
                <a:noFill/>
              </a:ln>
              <a:effectLst/>
              <a:scene3d>
                <a:camera prst="orthographicFront"/>
                <a:lightRig rig="brightRoom" dir="t"/>
              </a:scene3d>
              <a:sp3d prstMaterial="flat">
                <a:bevelT w="50800" h="101600" prst="angle"/>
                <a:contourClr>
                  <a:srgbClr val="000000"/>
                </a:contourClr>
              </a:sp3d>
            </c:spPr>
          </c:dPt>
          <c:dPt>
            <c:idx val="2"/>
            <c:bubble3D val="0"/>
            <c:spPr>
              <a:solidFill>
                <a:srgbClr val="FFFF00"/>
              </a:solidFill>
              <a:ln>
                <a:noFill/>
              </a:ln>
              <a:effectLst/>
              <a:scene3d>
                <a:camera prst="orthographicFront"/>
                <a:lightRig rig="brightRoom" dir="t"/>
              </a:scene3d>
              <a:sp3d prstMaterial="flat">
                <a:bevelT w="50800" h="101600" prst="angle"/>
                <a:contourClr>
                  <a:srgbClr val="000000"/>
                </a:contourClr>
              </a:sp3d>
            </c:spPr>
          </c:dPt>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dLbl>
            <c:dLbl>
              <c:idx val="1"/>
              <c:layout>
                <c:manualLayout>
                  <c:x val="-2.5565495714082464E-2"/>
                  <c:y val="0.11606604172259179"/>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92D05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4.820833655600721E-2"/>
                  <c:y val="0.15947711400831294"/>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'Q5 - Pivot'!$B$3:$D$3</c:f>
              <c:strCache>
                <c:ptCount val="3"/>
                <c:pt idx="0">
                  <c:v>YES</c:v>
                </c:pt>
                <c:pt idx="1">
                  <c:v>NO</c:v>
                </c:pt>
                <c:pt idx="2">
                  <c:v>Skipped</c:v>
                </c:pt>
              </c:strCache>
            </c:strRef>
          </c:cat>
          <c:val>
            <c:numRef>
              <c:f>'Q5 - Pivot'!$B$31:$D$31</c:f>
              <c:numCache>
                <c:formatCode>General</c:formatCode>
                <c:ptCount val="3"/>
                <c:pt idx="0">
                  <c:v>412</c:v>
                </c:pt>
                <c:pt idx="1">
                  <c:v>2</c:v>
                </c:pt>
                <c:pt idx="2">
                  <c:v>1</c:v>
                </c:pt>
              </c:numCache>
            </c:numRef>
          </c:val>
        </c:ser>
        <c:dLbls>
          <c:dLblPos val="inEnd"/>
          <c:showLegendKey val="0"/>
          <c:showVal val="0"/>
          <c:showCatName val="1"/>
          <c:showSerName val="0"/>
          <c:showPercent val="0"/>
          <c:showBubbleSize val="0"/>
          <c:showLeaderLines val="1"/>
        </c:dLbls>
        <c:firstSliceAng val="0"/>
      </c:pieChart>
      <c:spPr>
        <a:noFill/>
        <a:ln>
          <a:noFill/>
        </a:ln>
        <a:effectLst/>
      </c:spPr>
    </c:plotArea>
    <c:legend>
      <c:legendPos val="t"/>
      <c:layout>
        <c:manualLayout>
          <c:xMode val="edge"/>
          <c:yMode val="edge"/>
          <c:x val="0.70800808198864296"/>
          <c:y val="0.7546524338684808"/>
          <c:w val="0.16121963166986072"/>
          <c:h val="4.933916891221534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'Q7 - Pivot'!$A$31</c:f>
              <c:strCache>
                <c:ptCount val="1"/>
                <c:pt idx="0">
                  <c:v>Grand 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'Q7 - Pivot'!$B$3:$E$3</c:f>
              <c:strCache>
                <c:ptCount val="4"/>
                <c:pt idx="0">
                  <c:v>YES</c:v>
                </c:pt>
                <c:pt idx="1">
                  <c:v>NO</c:v>
                </c:pt>
                <c:pt idx="2">
                  <c:v>NOT SURE</c:v>
                </c:pt>
                <c:pt idx="3">
                  <c:v>SKIPPED</c:v>
                </c:pt>
              </c:strCache>
            </c:strRef>
          </c:cat>
          <c:val>
            <c:numRef>
              <c:f>'Q7 - Pivot'!$B$31:$E$31</c:f>
              <c:numCache>
                <c:formatCode>General</c:formatCode>
                <c:ptCount val="4"/>
                <c:pt idx="0">
                  <c:v>91</c:v>
                </c:pt>
                <c:pt idx="1">
                  <c:v>309</c:v>
                </c:pt>
                <c:pt idx="2">
                  <c:v>14</c:v>
                </c:pt>
                <c:pt idx="3">
                  <c:v>1</c:v>
                </c:pt>
              </c:numCache>
            </c:numRef>
          </c:val>
        </c:ser>
        <c:dLbls>
          <c:showLegendKey val="0"/>
          <c:showVal val="0"/>
          <c:showCatName val="0"/>
          <c:showSerName val="0"/>
          <c:showPercent val="0"/>
          <c:showBubbleSize val="0"/>
        </c:dLbls>
        <c:gapWidth val="219"/>
        <c:overlap val="-27"/>
        <c:axId val="183894000"/>
        <c:axId val="184351672"/>
      </c:barChart>
      <c:catAx>
        <c:axId val="183894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351672"/>
        <c:crosses val="autoZero"/>
        <c:auto val="1"/>
        <c:lblAlgn val="ctr"/>
        <c:lblOffset val="100"/>
        <c:noMultiLvlLbl val="0"/>
      </c:catAx>
      <c:valAx>
        <c:axId val="184351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count</a:t>
                </a:r>
              </a:p>
            </c:rich>
          </c:tx>
          <c:layout>
            <c:manualLayout>
              <c:xMode val="edge"/>
              <c:yMode val="edge"/>
              <c:x val="2.3453242498494239E-3"/>
              <c:y val="0.4044803065550801"/>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894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4CA94-D93A-4C79-A015-1FB6BF64FF0B}" type="datetimeFigureOut">
              <a:rPr lang="en-US" smtClean="0"/>
              <a:t>5/16/2017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C689D-C4F0-4E40-82E4-4D30A360A1C0}" type="slidenum">
              <a:rPr lang="en-US" smtClean="0"/>
              <a:t>‹#›</a:t>
            </a:fld>
            <a:endParaRPr lang="en-US"/>
          </a:p>
        </p:txBody>
      </p:sp>
    </p:spTree>
    <p:extLst>
      <p:ext uri="{BB962C8B-B14F-4D97-AF65-F5344CB8AC3E}">
        <p14:creationId xmlns:p14="http://schemas.microsoft.com/office/powerpoint/2010/main" val="105486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a:t>
            </a:fld>
            <a:endParaRPr lang="en-US"/>
          </a:p>
        </p:txBody>
      </p:sp>
    </p:spTree>
    <p:extLst>
      <p:ext uri="{BB962C8B-B14F-4D97-AF65-F5344CB8AC3E}">
        <p14:creationId xmlns:p14="http://schemas.microsoft.com/office/powerpoint/2010/main" val="4019627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3</a:t>
            </a:fld>
            <a:endParaRPr lang="en-US"/>
          </a:p>
        </p:txBody>
      </p:sp>
    </p:spTree>
    <p:extLst>
      <p:ext uri="{BB962C8B-B14F-4D97-AF65-F5344CB8AC3E}">
        <p14:creationId xmlns:p14="http://schemas.microsoft.com/office/powerpoint/2010/main" val="291679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5</a:t>
            </a:fld>
            <a:endParaRPr lang="en-US"/>
          </a:p>
        </p:txBody>
      </p:sp>
    </p:spTree>
    <p:extLst>
      <p:ext uri="{BB962C8B-B14F-4D97-AF65-F5344CB8AC3E}">
        <p14:creationId xmlns:p14="http://schemas.microsoft.com/office/powerpoint/2010/main" val="1625611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6</a:t>
            </a:fld>
            <a:endParaRPr lang="en-US"/>
          </a:p>
        </p:txBody>
      </p:sp>
    </p:spTree>
    <p:extLst>
      <p:ext uri="{BB962C8B-B14F-4D97-AF65-F5344CB8AC3E}">
        <p14:creationId xmlns:p14="http://schemas.microsoft.com/office/powerpoint/2010/main" val="3402286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7</a:t>
            </a:fld>
            <a:endParaRPr lang="en-US"/>
          </a:p>
        </p:txBody>
      </p:sp>
    </p:spTree>
    <p:extLst>
      <p:ext uri="{BB962C8B-B14F-4D97-AF65-F5344CB8AC3E}">
        <p14:creationId xmlns:p14="http://schemas.microsoft.com/office/powerpoint/2010/main" val="2703173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12</a:t>
            </a:fld>
            <a:endParaRPr lang="en-US"/>
          </a:p>
        </p:txBody>
      </p:sp>
    </p:spTree>
    <p:extLst>
      <p:ext uri="{BB962C8B-B14F-4D97-AF65-F5344CB8AC3E}">
        <p14:creationId xmlns:p14="http://schemas.microsoft.com/office/powerpoint/2010/main" val="1226483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E968A97-D861-48B2-A677-CE41C52FCFDA}" type="datetimeFigureOut">
              <a:rPr lang="en-US" smtClean="0"/>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583009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968A97-D861-48B2-A677-CE41C52FCFDA}" type="datetimeFigureOut">
              <a:rPr lang="en-US" smtClean="0"/>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863431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968A97-D861-48B2-A677-CE41C52FCFDA}" type="datetimeFigureOut">
              <a:rPr lang="en-US" smtClean="0"/>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654124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968A97-D861-48B2-A677-CE41C52FCFDA}" type="datetimeFigureOut">
              <a:rPr lang="en-US" smtClean="0"/>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688164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68A97-D861-48B2-A677-CE41C52FCFDA}" type="datetimeFigureOut">
              <a:rPr lang="en-US" smtClean="0"/>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64174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E968A97-D861-48B2-A677-CE41C52FCFDA}" type="datetimeFigureOut">
              <a:rPr lang="en-US" smtClean="0"/>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312696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E968A97-D861-48B2-A677-CE41C52FCFDA}" type="datetimeFigureOut">
              <a:rPr lang="en-US" smtClean="0"/>
              <a:t>5/16/2017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504149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E968A97-D861-48B2-A677-CE41C52FCFDA}" type="datetimeFigureOut">
              <a:rPr lang="en-US" smtClean="0"/>
              <a:t>5/16/2017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46671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68A97-D861-48B2-A677-CE41C52FCFDA}" type="datetimeFigureOut">
              <a:rPr lang="en-US" smtClean="0"/>
              <a:t>5/16/2017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644158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68A97-D861-48B2-A677-CE41C52FCFDA}" type="datetimeFigureOut">
              <a:rPr lang="en-US" smtClean="0"/>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405602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68A97-D861-48B2-A677-CE41C52FCFDA}" type="datetimeFigureOut">
              <a:rPr lang="en-US" smtClean="0"/>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658849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68A97-D861-48B2-A677-CE41C52FCFDA}" type="datetimeFigureOut">
              <a:rPr lang="en-US" smtClean="0"/>
              <a:t>5/16/2017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1D669-CEEC-42E4-AD44-5E1E65BD52EE}" type="slidenum">
              <a:rPr lang="en-US" smtClean="0"/>
              <a:t>‹#›</a:t>
            </a:fld>
            <a:endParaRPr lang="en-US"/>
          </a:p>
        </p:txBody>
      </p:sp>
    </p:spTree>
    <p:extLst>
      <p:ext uri="{BB962C8B-B14F-4D97-AF65-F5344CB8AC3E}">
        <p14:creationId xmlns:p14="http://schemas.microsoft.com/office/powerpoint/2010/main" val="35442346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researchandassessment@cornell.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01262"/>
            <a:ext cx="10363200" cy="2299191"/>
          </a:xfrm>
        </p:spPr>
        <p:txBody>
          <a:bodyPr>
            <a:normAutofit fontScale="90000"/>
          </a:bodyPr>
          <a:lstStyle/>
          <a:p>
            <a:r>
              <a:rPr lang="en-US" dirty="0" smtClean="0">
                <a:latin typeface="Arial Rounded MT Bold" panose="020F0704030504030204" pitchFamily="34" charset="0"/>
              </a:rPr>
              <a:t>Results Fall 2016</a:t>
            </a:r>
            <a:br>
              <a:rPr lang="en-US" dirty="0" smtClean="0">
                <a:latin typeface="Arial Rounded MT Bold" panose="020F0704030504030204" pitchFamily="34" charset="0"/>
              </a:rPr>
            </a:br>
            <a:r>
              <a:rPr lang="en-US" dirty="0" smtClean="0">
                <a:latin typeface="Arial Rounded MT Bold" panose="020F0704030504030204" pitchFamily="34" charset="0"/>
              </a:rPr>
              <a:t>Cornell Library Instruction Questionnaire (CLIQ)</a:t>
            </a:r>
            <a:endParaRPr lang="en-US" dirty="0">
              <a:latin typeface="Arial Rounded MT Bold" panose="020F0704030504030204" pitchFamily="34" charset="0"/>
            </a:endParaRPr>
          </a:p>
        </p:txBody>
      </p:sp>
      <p:sp>
        <p:nvSpPr>
          <p:cNvPr id="3" name="Subtitle 2"/>
          <p:cNvSpPr>
            <a:spLocks noGrp="1"/>
          </p:cNvSpPr>
          <p:nvPr>
            <p:ph type="subTitle" idx="1"/>
          </p:nvPr>
        </p:nvSpPr>
        <p:spPr/>
        <p:txBody>
          <a:bodyPr>
            <a:normAutofit/>
          </a:bodyPr>
          <a:lstStyle/>
          <a:p>
            <a:r>
              <a:rPr lang="en-US" dirty="0" smtClean="0">
                <a:solidFill>
                  <a:schemeClr val="accent4">
                    <a:lumMod val="75000"/>
                  </a:schemeClr>
                </a:solidFill>
                <a:latin typeface="Arial Rounded MT Bold" panose="020F0704030504030204" pitchFamily="34" charset="0"/>
              </a:rPr>
              <a:t>PSEC Instruction Assessment Team</a:t>
            </a:r>
            <a:br>
              <a:rPr lang="en-US" dirty="0" smtClean="0">
                <a:solidFill>
                  <a:schemeClr val="accent4">
                    <a:lumMod val="75000"/>
                  </a:schemeClr>
                </a:solidFill>
                <a:latin typeface="Arial Rounded MT Bold" panose="020F0704030504030204" pitchFamily="34" charset="0"/>
              </a:rPr>
            </a:br>
            <a:r>
              <a:rPr lang="en-US" sz="1400" dirty="0">
                <a:solidFill>
                  <a:schemeClr val="accent4">
                    <a:lumMod val="75000"/>
                  </a:schemeClr>
                </a:solidFill>
                <a:latin typeface="Arial Rounded MT Bold" panose="020F0704030504030204" pitchFamily="34" charset="0"/>
              </a:rPr>
              <a:t>(Gaby Castro </a:t>
            </a:r>
            <a:r>
              <a:rPr lang="en-US" sz="1400" dirty="0" smtClean="0">
                <a:solidFill>
                  <a:schemeClr val="accent4">
                    <a:lumMod val="75000"/>
                  </a:schemeClr>
                </a:solidFill>
                <a:latin typeface="Arial Rounded MT Bold" panose="020F0704030504030204" pitchFamily="34" charset="0"/>
              </a:rPr>
              <a:t>Gessner, Aliqae Geraci, Malikah </a:t>
            </a:r>
            <a:r>
              <a:rPr lang="en-US" sz="1400" dirty="0">
                <a:solidFill>
                  <a:schemeClr val="accent4">
                    <a:lumMod val="75000"/>
                  </a:schemeClr>
                </a:solidFill>
                <a:latin typeface="Arial Rounded MT Bold" panose="020F0704030504030204" pitchFamily="34" charset="0"/>
              </a:rPr>
              <a:t>Hall, Kelee Pacion)</a:t>
            </a:r>
            <a:endParaRPr lang="en-US" sz="1400" dirty="0" smtClean="0">
              <a:solidFill>
                <a:schemeClr val="accent4">
                  <a:lumMod val="75000"/>
                </a:schemeClr>
              </a:solidFill>
              <a:latin typeface="Arial Rounded MT Bold" panose="020F0704030504030204" pitchFamily="34" charset="0"/>
            </a:endParaRPr>
          </a:p>
        </p:txBody>
      </p:sp>
      <p:sp>
        <p:nvSpPr>
          <p:cNvPr id="4" name="TextBox 3"/>
          <p:cNvSpPr txBox="1"/>
          <p:nvPr/>
        </p:nvSpPr>
        <p:spPr>
          <a:xfrm>
            <a:off x="246185" y="6098903"/>
            <a:ext cx="3141784" cy="523220"/>
          </a:xfrm>
          <a:prstGeom prst="rect">
            <a:avLst/>
          </a:prstGeom>
          <a:noFill/>
        </p:spPr>
        <p:txBody>
          <a:bodyPr wrap="square" rtlCol="0">
            <a:spAutoFit/>
          </a:bodyPr>
          <a:lstStyle/>
          <a:p>
            <a:r>
              <a:rPr lang="en-US" sz="1400" dirty="0" smtClean="0">
                <a:solidFill>
                  <a:schemeClr val="accent4">
                    <a:lumMod val="75000"/>
                  </a:schemeClr>
                </a:solidFill>
              </a:rPr>
              <a:t>Assessment &amp; Communication</a:t>
            </a:r>
            <a:br>
              <a:rPr lang="en-US" sz="1400" dirty="0" smtClean="0">
                <a:solidFill>
                  <a:schemeClr val="accent4">
                    <a:lumMod val="75000"/>
                  </a:schemeClr>
                </a:solidFill>
              </a:rPr>
            </a:br>
            <a:r>
              <a:rPr lang="en-US" sz="1400" dirty="0" smtClean="0">
                <a:solidFill>
                  <a:schemeClr val="accent4">
                    <a:lumMod val="75000"/>
                  </a:schemeClr>
                </a:solidFill>
              </a:rPr>
              <a:t>May 2017</a:t>
            </a:r>
            <a:endParaRPr lang="en-US" sz="1400" dirty="0">
              <a:solidFill>
                <a:schemeClr val="accent4">
                  <a:lumMod val="75000"/>
                </a:schemeClr>
              </a:solidFill>
            </a:endParaRPr>
          </a:p>
        </p:txBody>
      </p:sp>
    </p:spTree>
    <p:extLst>
      <p:ext uri="{BB962C8B-B14F-4D97-AF65-F5344CB8AC3E}">
        <p14:creationId xmlns:p14="http://schemas.microsoft.com/office/powerpoint/2010/main" val="3734303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4" y="146184"/>
            <a:ext cx="11744459" cy="1325563"/>
          </a:xfrm>
        </p:spPr>
        <p:txBody>
          <a:bodyPr>
            <a:normAutofit fontScale="90000"/>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One thing they will do differently………..</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4" name="Content Placeholder 3"/>
          <p:cNvSpPr>
            <a:spLocks noGrp="1"/>
          </p:cNvSpPr>
          <p:nvPr>
            <p:ph idx="1"/>
          </p:nvPr>
        </p:nvSpPr>
        <p:spPr>
          <a:xfrm>
            <a:off x="541986" y="1471746"/>
            <a:ext cx="11074758" cy="5083599"/>
          </a:xfrm>
        </p:spPr>
        <p:txBody>
          <a:bodyPr>
            <a:normAutofit lnSpcReduction="10000"/>
          </a:bodyPr>
          <a:lstStyle/>
          <a:p>
            <a:r>
              <a:rPr lang="en-US" dirty="0">
                <a:solidFill>
                  <a:schemeClr val="accent4">
                    <a:lumMod val="75000"/>
                  </a:schemeClr>
                </a:solidFill>
              </a:rPr>
              <a:t>I am going to start searching for sources at the Cornell Library Catalogue, as opposed to just using Google</a:t>
            </a:r>
            <a:r>
              <a:rPr lang="en-US" dirty="0" smtClean="0">
                <a:solidFill>
                  <a:schemeClr val="accent4">
                    <a:lumMod val="75000"/>
                  </a:schemeClr>
                </a:solidFill>
              </a:rPr>
              <a:t>.</a:t>
            </a:r>
          </a:p>
          <a:p>
            <a:r>
              <a:rPr lang="en-US" dirty="0">
                <a:solidFill>
                  <a:schemeClr val="accent4">
                    <a:lumMod val="75000"/>
                  </a:schemeClr>
                </a:solidFill>
              </a:rPr>
              <a:t>I will look for sources across a wider variety of medium (newspapers, scholarly articles, magazines, books, etc</a:t>
            </a:r>
            <a:r>
              <a:rPr lang="en-US" dirty="0" smtClean="0">
                <a:solidFill>
                  <a:schemeClr val="accent4">
                    <a:lumMod val="75000"/>
                  </a:schemeClr>
                </a:solidFill>
              </a:rPr>
              <a:t>.).</a:t>
            </a:r>
          </a:p>
          <a:p>
            <a:r>
              <a:rPr lang="en-US" dirty="0">
                <a:solidFill>
                  <a:schemeClr val="accent4">
                    <a:lumMod val="75000"/>
                  </a:schemeClr>
                </a:solidFill>
              </a:rPr>
              <a:t>Look for more books. Don't click pdf only on article search</a:t>
            </a:r>
            <a:r>
              <a:rPr lang="en-US" dirty="0" smtClean="0">
                <a:solidFill>
                  <a:schemeClr val="accent4">
                    <a:lumMod val="75000"/>
                  </a:schemeClr>
                </a:solidFill>
              </a:rPr>
              <a:t>.</a:t>
            </a:r>
          </a:p>
          <a:p>
            <a:r>
              <a:rPr lang="en-US" dirty="0">
                <a:solidFill>
                  <a:schemeClr val="accent4">
                    <a:lumMod val="75000"/>
                  </a:schemeClr>
                </a:solidFill>
              </a:rPr>
              <a:t>Make use of databases instead of just googling</a:t>
            </a:r>
            <a:r>
              <a:rPr lang="en-US" dirty="0" smtClean="0">
                <a:solidFill>
                  <a:schemeClr val="accent4">
                    <a:lumMod val="75000"/>
                  </a:schemeClr>
                </a:solidFill>
              </a:rPr>
              <a:t>.</a:t>
            </a:r>
          </a:p>
          <a:p>
            <a:r>
              <a:rPr lang="en-US" dirty="0" err="1" smtClean="0">
                <a:solidFill>
                  <a:schemeClr val="accent4">
                    <a:lumMod val="75000"/>
                  </a:schemeClr>
                </a:solidFill>
              </a:rPr>
              <a:t>MeSh</a:t>
            </a:r>
            <a:endParaRPr lang="en-US" dirty="0" smtClean="0">
              <a:solidFill>
                <a:schemeClr val="accent4">
                  <a:lumMod val="75000"/>
                </a:schemeClr>
              </a:solidFill>
            </a:endParaRPr>
          </a:p>
          <a:p>
            <a:r>
              <a:rPr lang="en-US" dirty="0">
                <a:solidFill>
                  <a:schemeClr val="accent4">
                    <a:lumMod val="75000"/>
                  </a:schemeClr>
                </a:solidFill>
              </a:rPr>
              <a:t>Use Web of Science more to find related </a:t>
            </a:r>
            <a:r>
              <a:rPr lang="en-US" dirty="0" smtClean="0">
                <a:solidFill>
                  <a:schemeClr val="accent4">
                    <a:lumMod val="75000"/>
                  </a:schemeClr>
                </a:solidFill>
              </a:rPr>
              <a:t>articles</a:t>
            </a:r>
          </a:p>
          <a:p>
            <a:r>
              <a:rPr lang="en-US" dirty="0">
                <a:solidFill>
                  <a:schemeClr val="accent4">
                    <a:lumMod val="75000"/>
                  </a:schemeClr>
                </a:solidFill>
              </a:rPr>
              <a:t>USE ZOTERO SO I DON'T HAVE TO TAKE 1,000 YEARS DOING APA BIBLIOGRAPHIES BY </a:t>
            </a:r>
            <a:r>
              <a:rPr lang="en-US" dirty="0" smtClean="0">
                <a:solidFill>
                  <a:schemeClr val="accent4">
                    <a:lumMod val="75000"/>
                  </a:schemeClr>
                </a:solidFill>
              </a:rPr>
              <a:t>HAND</a:t>
            </a:r>
          </a:p>
          <a:p>
            <a:r>
              <a:rPr lang="en-US" dirty="0">
                <a:solidFill>
                  <a:schemeClr val="accent4">
                    <a:lumMod val="75000"/>
                  </a:schemeClr>
                </a:solidFill>
              </a:rPr>
              <a:t>This seems like it would also be useful for possibly doing some career exploration to see what people in the specific field are writing about.</a:t>
            </a:r>
          </a:p>
        </p:txBody>
      </p:sp>
    </p:spTree>
    <p:extLst>
      <p:ext uri="{BB962C8B-B14F-4D97-AF65-F5344CB8AC3E}">
        <p14:creationId xmlns:p14="http://schemas.microsoft.com/office/powerpoint/2010/main" val="915863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761" y="244699"/>
            <a:ext cx="11333408" cy="1080864"/>
          </a:xfrm>
        </p:spPr>
        <p:txBody>
          <a:bodyPr>
            <a:noAutofit/>
          </a:bodyPr>
          <a:lstStyle/>
          <a:p>
            <a:r>
              <a:rPr lang="en-US" sz="3200" dirty="0" smtClean="0">
                <a:latin typeface="Arial" panose="020B0604020202020204" pitchFamily="34" charset="0"/>
                <a:ea typeface="Arial Unicode MS" panose="020B0604020202020204" pitchFamily="34" charset="-128"/>
                <a:cs typeface="Arial" panose="020B0604020202020204" pitchFamily="34" charset="0"/>
              </a:rPr>
              <a:t/>
            </a:r>
            <a:br>
              <a:rPr lang="en-US" sz="3200" dirty="0" smtClean="0">
                <a:latin typeface="Arial" panose="020B0604020202020204" pitchFamily="34" charset="0"/>
                <a:ea typeface="Arial Unicode MS" panose="020B0604020202020204" pitchFamily="34" charset="-128"/>
                <a:cs typeface="Arial" panose="020B0604020202020204" pitchFamily="34" charset="0"/>
              </a:rPr>
            </a:br>
            <a:r>
              <a:rPr lang="en-US" sz="3200" dirty="0" smtClean="0">
                <a:latin typeface="Arial" panose="020B0604020202020204" pitchFamily="34" charset="0"/>
                <a:ea typeface="Arial Unicode MS" panose="020B0604020202020204" pitchFamily="34" charset="-128"/>
                <a:cs typeface="Arial" panose="020B0604020202020204" pitchFamily="34" charset="0"/>
              </a:rPr>
              <a:t/>
            </a:r>
            <a:br>
              <a:rPr lang="en-US" sz="3200" dirty="0" smtClean="0">
                <a:latin typeface="Arial" panose="020B0604020202020204" pitchFamily="34" charset="0"/>
                <a:ea typeface="Arial Unicode MS" panose="020B0604020202020204" pitchFamily="34" charset="-128"/>
                <a:cs typeface="Arial" panose="020B0604020202020204" pitchFamily="34" charset="0"/>
              </a:rPr>
            </a:br>
            <a:r>
              <a:rPr lang="en-US" sz="3200" dirty="0" smtClean="0">
                <a:latin typeface="Arial" panose="020B0604020202020204" pitchFamily="34" charset="0"/>
                <a:ea typeface="Arial Unicode MS" panose="020B0604020202020204" pitchFamily="34" charset="-128"/>
                <a:cs typeface="Arial" panose="020B0604020202020204" pitchFamily="34" charset="0"/>
              </a:rPr>
              <a:t>4.	</a:t>
            </a:r>
            <a:r>
              <a:rPr lang="en-US" sz="3200" dirty="0" smtClean="0">
                <a:latin typeface="Arial" panose="020B0604020202020204" pitchFamily="34" charset="0"/>
                <a:cs typeface="Arial" panose="020B0604020202020204" pitchFamily="34" charset="0"/>
              </a:rPr>
              <a:t>This </a:t>
            </a:r>
            <a:r>
              <a:rPr lang="en-US" sz="3200" dirty="0">
                <a:latin typeface="Arial" panose="020B0604020202020204" pitchFamily="34" charset="0"/>
                <a:cs typeface="Arial" panose="020B0604020202020204" pitchFamily="34" charset="0"/>
              </a:rPr>
              <a:t>library instruction session will allow me to better </a:t>
            </a:r>
            <a:r>
              <a:rPr lang="en-US" sz="3200" dirty="0" smtClean="0">
                <a:latin typeface="Arial" panose="020B0604020202020204" pitchFamily="34" charset="0"/>
                <a:cs typeface="Arial" panose="020B0604020202020204" pitchFamily="34" charset="0"/>
              </a:rPr>
              <a:t>	complete </a:t>
            </a:r>
            <a:r>
              <a:rPr lang="en-US" sz="3200" dirty="0">
                <a:latin typeface="Arial" panose="020B0604020202020204" pitchFamily="34" charset="0"/>
                <a:cs typeface="Arial" panose="020B0604020202020204" pitchFamily="34" charset="0"/>
              </a:rPr>
              <a:t>assignments for this course.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ea typeface="Arial Unicode MS" panose="020B0604020202020204" pitchFamily="34" charset="-128"/>
                <a:cs typeface="Arial" panose="020B0604020202020204" pitchFamily="34" charset="0"/>
              </a:rPr>
              <a:t/>
            </a:r>
            <a:br>
              <a:rPr lang="en-US" sz="3200" dirty="0">
                <a:latin typeface="Arial" panose="020B0604020202020204" pitchFamily="34" charset="0"/>
                <a:ea typeface="Arial Unicode MS" panose="020B0604020202020204" pitchFamily="34" charset="-128"/>
                <a:cs typeface="Arial" panose="020B0604020202020204" pitchFamily="34" charset="0"/>
              </a:rPr>
            </a:br>
            <a:endParaRPr lang="en-US" sz="32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626310392"/>
              </p:ext>
            </p:extLst>
          </p:nvPr>
        </p:nvGraphicFramePr>
        <p:xfrm>
          <a:off x="387438" y="1342958"/>
          <a:ext cx="11486883" cy="52123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068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53" y="154547"/>
            <a:ext cx="11113393" cy="1120462"/>
          </a:xfrm>
        </p:spPr>
        <p:txBody>
          <a:bodyPr>
            <a:noAutofit/>
          </a:bodyPr>
          <a:lstStyle/>
          <a:p>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5. 	</a:t>
            </a:r>
            <a:r>
              <a:rPr lang="en-US" sz="3600" dirty="0" smtClean="0">
                <a:latin typeface="Arial" panose="020B0604020202020204" pitchFamily="34" charset="0"/>
                <a:cs typeface="Arial" panose="020B0604020202020204" pitchFamily="34" charset="0"/>
              </a:rPr>
              <a:t>Was </a:t>
            </a:r>
            <a:r>
              <a:rPr lang="en-US" sz="3600" dirty="0">
                <a:latin typeface="Arial" panose="020B0604020202020204" pitchFamily="34" charset="0"/>
                <a:cs typeface="Arial" panose="020B0604020202020204" pitchFamily="34" charset="0"/>
              </a:rPr>
              <a:t>this library instruction session helpful</a:t>
            </a:r>
            <a:r>
              <a:rPr lang="en-US" sz="3600" dirty="0" smtClean="0">
                <a:latin typeface="Arial" panose="020B0604020202020204" pitchFamily="34" charset="0"/>
                <a:cs typeface="Arial" panose="020B0604020202020204" pitchFamily="34" charset="0"/>
              </a:rPr>
              <a:t>?</a:t>
            </a:r>
            <a:br>
              <a:rPr lang="en-US" sz="3600" dirty="0" smtClean="0">
                <a:latin typeface="Arial" panose="020B0604020202020204" pitchFamily="34" charset="0"/>
                <a:cs typeface="Arial" panose="020B0604020202020204" pitchFamily="34" charset="0"/>
              </a:rPr>
            </a:br>
            <a:r>
              <a:rPr lang="en-US" sz="3600" dirty="0">
                <a:latin typeface="Arial" panose="020B0604020202020204" pitchFamily="34" charset="0"/>
                <a:ea typeface="Arial Unicode MS" panose="020B0604020202020204" pitchFamily="34" charset="-128"/>
                <a:cs typeface="Arial" panose="020B0604020202020204" pitchFamily="34" charset="0"/>
              </a:rPr>
              <a:t/>
            </a:r>
            <a:br>
              <a:rPr lang="en-US" sz="3600" dirty="0">
                <a:latin typeface="Arial" panose="020B0604020202020204" pitchFamily="34" charset="0"/>
                <a:ea typeface="Arial Unicode MS" panose="020B0604020202020204" pitchFamily="34" charset="-128"/>
                <a:cs typeface="Arial" panose="020B0604020202020204" pitchFamily="34" charset="0"/>
              </a:rPr>
            </a:br>
            <a:endParaRPr lang="en-US" sz="36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3" name="Chart 2"/>
          <p:cNvGraphicFramePr>
            <a:graphicFrameLocks/>
          </p:cNvGraphicFramePr>
          <p:nvPr>
            <p:extLst>
              <p:ext uri="{D42A27DB-BD31-4B8C-83A1-F6EECF244321}">
                <p14:modId xmlns:p14="http://schemas.microsoft.com/office/powerpoint/2010/main" val="2638851429"/>
              </p:ext>
            </p:extLst>
          </p:nvPr>
        </p:nvGraphicFramePr>
        <p:xfrm>
          <a:off x="881130" y="1467056"/>
          <a:ext cx="10472670" cy="52674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3366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107" y="120426"/>
            <a:ext cx="10515600" cy="1325563"/>
          </a:xfrm>
        </p:spPr>
        <p:txBody>
          <a:bodyPr>
            <a:normAutofit/>
          </a:bodyPr>
          <a:lstStyle/>
          <a:p>
            <a:r>
              <a:rPr lang="en-US" sz="4000" dirty="0" smtClean="0">
                <a:latin typeface="Arial" panose="020B0604020202020204" pitchFamily="34" charset="0"/>
                <a:cs typeface="Arial" panose="020B0604020202020204" pitchFamily="34" charset="0"/>
              </a:rPr>
              <a:t>In their own words:</a:t>
            </a:r>
            <a:br>
              <a:rPr lang="en-US" sz="4000" dirty="0" smtClean="0">
                <a:latin typeface="Arial" panose="020B0604020202020204" pitchFamily="34" charset="0"/>
                <a:cs typeface="Arial" panose="020B0604020202020204" pitchFamily="34" charset="0"/>
              </a:rPr>
            </a:br>
            <a:r>
              <a:rPr lang="en-US" sz="4000" dirty="0" smtClean="0">
                <a:latin typeface="Arial" panose="020B0604020202020204" pitchFamily="34" charset="0"/>
                <a:cs typeface="Arial" panose="020B0604020202020204" pitchFamily="34" charset="0"/>
              </a:rPr>
              <a:t>Thi</a:t>
            </a:r>
            <a:r>
              <a:rPr lang="en-US" sz="4000" dirty="0" smtClean="0">
                <a:latin typeface="Arial" panose="020B0604020202020204" pitchFamily="34" charset="0"/>
                <a:cs typeface="Arial" panose="020B0604020202020204" pitchFamily="34" charset="0"/>
              </a:rPr>
              <a:t>s library session was helpful because..</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4" name="TextBox 3"/>
          <p:cNvSpPr txBox="1"/>
          <p:nvPr/>
        </p:nvSpPr>
        <p:spPr>
          <a:xfrm>
            <a:off x="10892308" y="1076657"/>
            <a:ext cx="1042115" cy="369332"/>
          </a:xfrm>
          <a:prstGeom prst="rect">
            <a:avLst/>
          </a:prstGeom>
          <a:noFill/>
        </p:spPr>
        <p:txBody>
          <a:bodyPr wrap="square" rtlCol="0">
            <a:spAutoFit/>
          </a:bodyPr>
          <a:lstStyle/>
          <a:p>
            <a:r>
              <a:rPr lang="en-US" dirty="0" smtClean="0"/>
              <a:t>n= 411</a:t>
            </a:r>
            <a:endParaRPr lang="en-US" dirty="0"/>
          </a:p>
        </p:txBody>
      </p:sp>
      <p:sp>
        <p:nvSpPr>
          <p:cNvPr id="5" name="Content Placeholder 4"/>
          <p:cNvSpPr>
            <a:spLocks noGrp="1"/>
          </p:cNvSpPr>
          <p:nvPr>
            <p:ph idx="1"/>
          </p:nvPr>
        </p:nvSpPr>
        <p:spPr>
          <a:xfrm>
            <a:off x="529107" y="1555168"/>
            <a:ext cx="11306578" cy="5167603"/>
          </a:xfrm>
        </p:spPr>
        <p:txBody>
          <a:bodyPr>
            <a:normAutofit fontScale="92500" lnSpcReduction="10000"/>
          </a:bodyPr>
          <a:lstStyle/>
          <a:p>
            <a:r>
              <a:rPr lang="en-US" dirty="0">
                <a:solidFill>
                  <a:schemeClr val="accent4">
                    <a:lumMod val="75000"/>
                  </a:schemeClr>
                </a:solidFill>
              </a:rPr>
              <a:t>Because I LEARNED </a:t>
            </a:r>
            <a:r>
              <a:rPr lang="en-US" dirty="0" smtClean="0">
                <a:solidFill>
                  <a:schemeClr val="accent4">
                    <a:lumMod val="75000"/>
                  </a:schemeClr>
                </a:solidFill>
              </a:rPr>
              <a:t>THINGs</a:t>
            </a:r>
          </a:p>
          <a:p>
            <a:r>
              <a:rPr lang="en-US" dirty="0">
                <a:solidFill>
                  <a:schemeClr val="accent4">
                    <a:lumMod val="75000"/>
                  </a:schemeClr>
                </a:solidFill>
              </a:rPr>
              <a:t>Without this I would not have actually gone and asked for the help on how to research, especially if it was on my own</a:t>
            </a:r>
            <a:r>
              <a:rPr lang="en-US" dirty="0" smtClean="0">
                <a:solidFill>
                  <a:schemeClr val="accent4">
                    <a:lumMod val="75000"/>
                  </a:schemeClr>
                </a:solidFill>
              </a:rPr>
              <a:t>.</a:t>
            </a:r>
          </a:p>
          <a:p>
            <a:r>
              <a:rPr lang="en-US" dirty="0">
                <a:solidFill>
                  <a:schemeClr val="accent4">
                    <a:lumMod val="75000"/>
                  </a:schemeClr>
                </a:solidFill>
              </a:rPr>
              <a:t>This was very helpful! Clear and concise instructions with very useful content</a:t>
            </a:r>
            <a:r>
              <a:rPr lang="en-US" dirty="0" smtClean="0">
                <a:solidFill>
                  <a:schemeClr val="accent4">
                    <a:lumMod val="75000"/>
                  </a:schemeClr>
                </a:solidFill>
              </a:rPr>
              <a:t>.</a:t>
            </a:r>
          </a:p>
          <a:p>
            <a:r>
              <a:rPr lang="en-US" dirty="0">
                <a:solidFill>
                  <a:schemeClr val="accent4">
                    <a:lumMod val="75000"/>
                  </a:schemeClr>
                </a:solidFill>
              </a:rPr>
              <a:t>Taught me a lot about databases which I didn't know </a:t>
            </a:r>
            <a:r>
              <a:rPr lang="en-US" dirty="0" smtClean="0">
                <a:solidFill>
                  <a:schemeClr val="accent4">
                    <a:lumMod val="75000"/>
                  </a:schemeClr>
                </a:solidFill>
              </a:rPr>
              <a:t>about</a:t>
            </a:r>
          </a:p>
          <a:p>
            <a:r>
              <a:rPr lang="en-US" dirty="0">
                <a:solidFill>
                  <a:schemeClr val="accent4">
                    <a:lumMod val="75000"/>
                  </a:schemeClr>
                </a:solidFill>
              </a:rPr>
              <a:t>Rich in </a:t>
            </a:r>
            <a:r>
              <a:rPr lang="en-US" dirty="0" smtClean="0">
                <a:solidFill>
                  <a:schemeClr val="accent4">
                    <a:lumMod val="75000"/>
                  </a:schemeClr>
                </a:solidFill>
              </a:rPr>
              <a:t>info</a:t>
            </a:r>
          </a:p>
          <a:p>
            <a:r>
              <a:rPr lang="en-US" dirty="0">
                <a:solidFill>
                  <a:schemeClr val="accent4">
                    <a:lumMod val="75000"/>
                  </a:schemeClr>
                </a:solidFill>
              </a:rPr>
              <a:t>Learned tips that will help for this project and future academic </a:t>
            </a:r>
            <a:r>
              <a:rPr lang="en-US" dirty="0" smtClean="0">
                <a:solidFill>
                  <a:schemeClr val="accent4">
                    <a:lumMod val="75000"/>
                  </a:schemeClr>
                </a:solidFill>
              </a:rPr>
              <a:t>endeavors</a:t>
            </a:r>
          </a:p>
          <a:p>
            <a:r>
              <a:rPr lang="en-US" dirty="0">
                <a:solidFill>
                  <a:schemeClr val="accent4">
                    <a:lumMod val="75000"/>
                  </a:schemeClr>
                </a:solidFill>
              </a:rPr>
              <a:t>It was a bit dry but still </a:t>
            </a:r>
            <a:r>
              <a:rPr lang="en-US" dirty="0" smtClean="0">
                <a:solidFill>
                  <a:schemeClr val="accent4">
                    <a:lumMod val="75000"/>
                  </a:schemeClr>
                </a:solidFill>
              </a:rPr>
              <a:t>informative</a:t>
            </a:r>
          </a:p>
          <a:p>
            <a:r>
              <a:rPr lang="en-US" dirty="0">
                <a:solidFill>
                  <a:schemeClr val="accent4">
                    <a:lumMod val="75000"/>
                  </a:schemeClr>
                </a:solidFill>
              </a:rPr>
              <a:t>Even though I have been in a many of these in previous classes, the session was really helpful because each class was different and being able to know what databases are available for each subject matter. The guide has proven to be effective because using it previously and being able to use it this year, it puts all the information in one location to be able to get my questions answered quickly.</a:t>
            </a:r>
          </a:p>
        </p:txBody>
      </p:sp>
    </p:spTree>
    <p:extLst>
      <p:ext uri="{BB962C8B-B14F-4D97-AF65-F5344CB8AC3E}">
        <p14:creationId xmlns:p14="http://schemas.microsoft.com/office/powerpoint/2010/main" val="1112523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107" y="120426"/>
            <a:ext cx="10515600" cy="1325563"/>
          </a:xfrm>
        </p:spPr>
        <p:txBody>
          <a:bodyPr>
            <a:normAutofit fontScale="90000"/>
          </a:bodyPr>
          <a:lstStyle/>
          <a:p>
            <a:r>
              <a:rPr lang="en-US" sz="4000" dirty="0" smtClean="0">
                <a:latin typeface="Arial" panose="020B0604020202020204" pitchFamily="34" charset="0"/>
                <a:cs typeface="Arial" panose="020B0604020202020204" pitchFamily="34" charset="0"/>
              </a:rPr>
              <a:t>In their own words:</a:t>
            </a:r>
            <a:br>
              <a:rPr lang="en-US" sz="4000" dirty="0" smtClean="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This library session was </a:t>
            </a:r>
            <a:r>
              <a:rPr lang="en-US" sz="4000" dirty="0" smtClean="0">
                <a:latin typeface="Arial" panose="020B0604020202020204" pitchFamily="34" charset="0"/>
                <a:cs typeface="Arial" panose="020B0604020202020204" pitchFamily="34" charset="0"/>
              </a:rPr>
              <a:t>NOT helpful </a:t>
            </a:r>
            <a:r>
              <a:rPr lang="en-US" sz="4000" dirty="0">
                <a:latin typeface="Arial" panose="020B0604020202020204" pitchFamily="34" charset="0"/>
                <a:cs typeface="Arial" panose="020B0604020202020204" pitchFamily="34" charset="0"/>
              </a:rPr>
              <a:t>because...</a:t>
            </a:r>
            <a:endParaRPr lang="en-US" sz="4000" dirty="0">
              <a:latin typeface="Arial" panose="020B0604020202020204" pitchFamily="34" charset="0"/>
              <a:cs typeface="Arial" panose="020B0604020202020204" pitchFamily="34" charset="0"/>
            </a:endParaRPr>
          </a:p>
        </p:txBody>
      </p:sp>
      <p:sp>
        <p:nvSpPr>
          <p:cNvPr id="4" name="TextBox 3"/>
          <p:cNvSpPr txBox="1"/>
          <p:nvPr/>
        </p:nvSpPr>
        <p:spPr>
          <a:xfrm>
            <a:off x="10892308" y="1076657"/>
            <a:ext cx="1042115" cy="369332"/>
          </a:xfrm>
          <a:prstGeom prst="rect">
            <a:avLst/>
          </a:prstGeom>
          <a:noFill/>
        </p:spPr>
        <p:txBody>
          <a:bodyPr wrap="square" rtlCol="0">
            <a:spAutoFit/>
          </a:bodyPr>
          <a:lstStyle/>
          <a:p>
            <a:r>
              <a:rPr lang="en-US" dirty="0" smtClean="0"/>
              <a:t>n= 3</a:t>
            </a:r>
            <a:endParaRPr lang="en-US" dirty="0"/>
          </a:p>
        </p:txBody>
      </p:sp>
      <p:sp>
        <p:nvSpPr>
          <p:cNvPr id="5" name="Content Placeholder 4"/>
          <p:cNvSpPr>
            <a:spLocks noGrp="1"/>
          </p:cNvSpPr>
          <p:nvPr>
            <p:ph idx="1"/>
          </p:nvPr>
        </p:nvSpPr>
        <p:spPr>
          <a:xfrm>
            <a:off x="383147" y="1941535"/>
            <a:ext cx="11551276" cy="3248652"/>
          </a:xfrm>
        </p:spPr>
        <p:txBody>
          <a:bodyPr>
            <a:normAutofit/>
          </a:bodyPr>
          <a:lstStyle/>
          <a:p>
            <a:r>
              <a:rPr lang="en-US" dirty="0">
                <a:solidFill>
                  <a:schemeClr val="accent4">
                    <a:lumMod val="75000"/>
                  </a:schemeClr>
                </a:solidFill>
              </a:rPr>
              <a:t>kind of boring</a:t>
            </a:r>
          </a:p>
          <a:p>
            <a:r>
              <a:rPr lang="en-US" dirty="0">
                <a:solidFill>
                  <a:schemeClr val="accent4">
                    <a:lumMod val="75000"/>
                  </a:schemeClr>
                </a:solidFill>
              </a:rPr>
              <a:t>Should not keep repeating these</a:t>
            </a:r>
          </a:p>
          <a:p>
            <a:r>
              <a:rPr lang="en-US" dirty="0">
                <a:solidFill>
                  <a:schemeClr val="accent4">
                    <a:lumMod val="75000"/>
                  </a:schemeClr>
                </a:solidFill>
              </a:rPr>
              <a:t>It was very </a:t>
            </a:r>
            <a:r>
              <a:rPr lang="en-US" dirty="0" err="1">
                <a:solidFill>
                  <a:schemeClr val="accent4">
                    <a:lumMod val="75000"/>
                  </a:schemeClr>
                </a:solidFill>
              </a:rPr>
              <a:t>helpdul</a:t>
            </a:r>
            <a:endParaRPr lang="en-US" dirty="0">
              <a:solidFill>
                <a:schemeClr val="accent4">
                  <a:lumMod val="75000"/>
                </a:schemeClr>
              </a:solidFill>
            </a:endParaRPr>
          </a:p>
          <a:p>
            <a:endParaRPr lang="en-US" dirty="0">
              <a:solidFill>
                <a:schemeClr val="accent4">
                  <a:lumMod val="75000"/>
                </a:schemeClr>
              </a:solidFill>
            </a:endParaRPr>
          </a:p>
        </p:txBody>
      </p:sp>
    </p:spTree>
    <p:extLst>
      <p:ext uri="{BB962C8B-B14F-4D97-AF65-F5344CB8AC3E}">
        <p14:creationId xmlns:p14="http://schemas.microsoft.com/office/powerpoint/2010/main" val="8036791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682" y="210579"/>
            <a:ext cx="11525518" cy="1325563"/>
          </a:xfrm>
        </p:spPr>
        <p:txBody>
          <a:bodyPr>
            <a:noAutofit/>
          </a:bodyPr>
          <a:lstStyle/>
          <a:p>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
            </a:r>
            <a:br>
              <a:rPr lang="en-US" sz="3600" dirty="0" smtClean="0">
                <a:latin typeface="Arial" panose="020B0604020202020204" pitchFamily="34" charset="0"/>
                <a:ea typeface="Arial Unicode MS" panose="020B0604020202020204" pitchFamily="34" charset="-128"/>
                <a:cs typeface="Arial" panose="020B0604020202020204" pitchFamily="34" charset="0"/>
              </a:rPr>
            </a:br>
            <a:r>
              <a:rPr lang="en-US" sz="3600" dirty="0" smtClean="0">
                <a:latin typeface="Arial" panose="020B0604020202020204" pitchFamily="34" charset="0"/>
                <a:ea typeface="Arial Unicode MS" panose="020B0604020202020204" pitchFamily="34" charset="-128"/>
                <a:cs typeface="Arial" panose="020B0604020202020204" pitchFamily="34" charset="0"/>
              </a:rPr>
              <a:t>6. 	</a:t>
            </a:r>
            <a:r>
              <a:rPr lang="en-US" sz="3600" dirty="0" smtClean="0">
                <a:latin typeface="Arial" panose="020B0604020202020204" pitchFamily="34" charset="0"/>
                <a:cs typeface="Arial" panose="020B0604020202020204" pitchFamily="34" charset="0"/>
              </a:rPr>
              <a:t>Have </a:t>
            </a:r>
            <a:r>
              <a:rPr lang="en-US" sz="3600" dirty="0">
                <a:latin typeface="Arial" panose="020B0604020202020204" pitchFamily="34" charset="0"/>
                <a:cs typeface="Arial" panose="020B0604020202020204" pitchFamily="34" charset="0"/>
              </a:rPr>
              <a:t>you attended a library instruction </a:t>
            </a:r>
            <a:r>
              <a:rPr lang="en-US" sz="3600" dirty="0" smtClean="0">
                <a:latin typeface="Arial" panose="020B0604020202020204" pitchFamily="34" charset="0"/>
                <a:cs typeface="Arial" panose="020B0604020202020204" pitchFamily="34" charset="0"/>
              </a:rPr>
              <a:t>session </a:t>
            </a:r>
            <a:r>
              <a:rPr lang="en-US" sz="3600" dirty="0">
                <a:latin typeface="Arial" panose="020B0604020202020204" pitchFamily="34" charset="0"/>
                <a:cs typeface="Arial" panose="020B0604020202020204" pitchFamily="34" charset="0"/>
              </a:rPr>
              <a:t>or </a:t>
            </a:r>
            <a:r>
              <a:rPr lang="en-US" sz="3600" dirty="0" smtClean="0">
                <a:latin typeface="Arial" panose="020B0604020202020204" pitchFamily="34" charset="0"/>
                <a:cs typeface="Arial" panose="020B0604020202020204" pitchFamily="34" charset="0"/>
              </a:rPr>
              <a:t>	workshop </a:t>
            </a:r>
            <a:r>
              <a:rPr lang="en-US" sz="3600" dirty="0">
                <a:latin typeface="Arial" panose="020B0604020202020204" pitchFamily="34" charset="0"/>
                <a:cs typeface="Arial" panose="020B0604020202020204" pitchFamily="34" charset="0"/>
              </a:rPr>
              <a:t>with a Cornell librarian previously</a:t>
            </a:r>
            <a:r>
              <a:rPr lang="en-US" sz="3600" dirty="0" smtClean="0">
                <a:latin typeface="Arial" panose="020B0604020202020204" pitchFamily="34" charset="0"/>
                <a:cs typeface="Arial" panose="020B0604020202020204" pitchFamily="34" charset="0"/>
              </a:rPr>
              <a:t>?</a:t>
            </a:r>
            <a:r>
              <a:rPr lang="en-US" sz="3600" dirty="0">
                <a:latin typeface="Arial" panose="020B0604020202020204" pitchFamily="34" charset="0"/>
                <a:cs typeface="Arial" panose="020B0604020202020204" pitchFamily="34" charset="0"/>
              </a:rPr>
              <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ea typeface="Arial Unicode MS" panose="020B0604020202020204" pitchFamily="34" charset="-128"/>
                <a:cs typeface="Arial" panose="020B0604020202020204" pitchFamily="34" charset="0"/>
              </a:rPr>
              <a:t/>
            </a:r>
            <a:br>
              <a:rPr lang="en-US" sz="3600" dirty="0">
                <a:latin typeface="Arial" panose="020B0604020202020204" pitchFamily="34" charset="0"/>
                <a:ea typeface="Arial Unicode MS" panose="020B0604020202020204" pitchFamily="34" charset="-128"/>
                <a:cs typeface="Arial" panose="020B0604020202020204" pitchFamily="34" charset="0"/>
              </a:rPr>
            </a:br>
            <a:endParaRPr lang="en-US" sz="36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75513971"/>
              </p:ext>
            </p:extLst>
          </p:nvPr>
        </p:nvGraphicFramePr>
        <p:xfrm>
          <a:off x="529106" y="1774109"/>
          <a:ext cx="10830059" cy="47297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332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Have questions about this data </a:t>
            </a:r>
            <a:br>
              <a:rPr lang="en-US" dirty="0" smtClean="0"/>
            </a:br>
            <a:r>
              <a:rPr lang="en-US" dirty="0" smtClean="0"/>
              <a:t>or need more details?</a:t>
            </a:r>
            <a:endParaRPr lang="en-US" dirty="0"/>
          </a:p>
        </p:txBody>
      </p:sp>
      <p:sp>
        <p:nvSpPr>
          <p:cNvPr id="3" name="Content Placeholder 2"/>
          <p:cNvSpPr>
            <a:spLocks noGrp="1"/>
          </p:cNvSpPr>
          <p:nvPr>
            <p:ph idx="1"/>
          </p:nvPr>
        </p:nvSpPr>
        <p:spPr>
          <a:xfrm>
            <a:off x="1168427" y="3008537"/>
            <a:ext cx="10515600" cy="1241491"/>
          </a:xfrm>
        </p:spPr>
        <p:txBody>
          <a:bodyPr/>
          <a:lstStyle/>
          <a:p>
            <a:pPr marL="0" indent="0" algn="ctr">
              <a:buNone/>
            </a:pPr>
            <a:r>
              <a:rPr lang="en-US" dirty="0" smtClean="0"/>
              <a:t>Please contact : </a:t>
            </a:r>
          </a:p>
          <a:p>
            <a:pPr marL="0" indent="0" algn="ctr">
              <a:buNone/>
            </a:pPr>
            <a:r>
              <a:rPr lang="en-US" dirty="0" smtClean="0">
                <a:hlinkClick r:id="rId2"/>
              </a:rPr>
              <a:t>researchandassessment@cornell.edu</a:t>
            </a:r>
            <a:endParaRPr lang="en-US" dirty="0" smtClean="0"/>
          </a:p>
          <a:p>
            <a:pPr algn="ctr"/>
            <a:endParaRPr lang="en-US" dirty="0"/>
          </a:p>
        </p:txBody>
      </p:sp>
    </p:spTree>
    <p:extLst>
      <p:ext uri="{BB962C8B-B14F-4D97-AF65-F5344CB8AC3E}">
        <p14:creationId xmlns:p14="http://schemas.microsoft.com/office/powerpoint/2010/main" val="1008419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43" y="297000"/>
            <a:ext cx="10058400" cy="914400"/>
          </a:xfrm>
        </p:spPr>
        <p:txBody>
          <a:bodyPr/>
          <a:lstStyle/>
          <a:p>
            <a:r>
              <a:rPr lang="en-US" dirty="0" smtClean="0">
                <a:latin typeface="Arial" panose="020B0604020202020204" pitchFamily="34" charset="0"/>
                <a:cs typeface="Arial" panose="020B0604020202020204" pitchFamily="34" charset="0"/>
              </a:rPr>
              <a:t>Fall 2016 Stats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93532" y="1506830"/>
            <a:ext cx="9926515" cy="4775254"/>
          </a:xfrm>
        </p:spPr>
        <p:txBody>
          <a:bodyPr>
            <a:normAutofit/>
          </a:bodyPr>
          <a:lstStyle/>
          <a:p>
            <a:r>
              <a:rPr lang="en-US" sz="3200" dirty="0" smtClean="0">
                <a:solidFill>
                  <a:schemeClr val="accent4">
                    <a:lumMod val="75000"/>
                  </a:schemeClr>
                </a:solidFill>
                <a:effectLst/>
                <a:latin typeface="Arial" panose="020B0604020202020204" pitchFamily="34" charset="0"/>
                <a:cs typeface="Arial" panose="020B0604020202020204" pitchFamily="34" charset="0"/>
              </a:rPr>
              <a:t>28 instruction sessions (24 unique courses)</a:t>
            </a:r>
          </a:p>
          <a:p>
            <a:r>
              <a:rPr lang="en-US" sz="3200" dirty="0">
                <a:solidFill>
                  <a:schemeClr val="accent4">
                    <a:lumMod val="75000"/>
                  </a:schemeClr>
                </a:solidFill>
                <a:latin typeface="Arial" panose="020B0604020202020204" pitchFamily="34" charset="0"/>
                <a:cs typeface="Arial" panose="020B0604020202020204" pitchFamily="34" charset="0"/>
              </a:rPr>
              <a:t>415 student responses</a:t>
            </a:r>
          </a:p>
          <a:p>
            <a:r>
              <a:rPr lang="en-US" sz="3200" dirty="0" smtClean="0">
                <a:solidFill>
                  <a:schemeClr val="accent4">
                    <a:lumMod val="75000"/>
                  </a:schemeClr>
                </a:solidFill>
                <a:latin typeface="Arial" panose="020B0604020202020204" pitchFamily="34" charset="0"/>
                <a:cs typeface="Arial" panose="020B0604020202020204" pitchFamily="34" charset="0"/>
              </a:rPr>
              <a:t>Staff </a:t>
            </a:r>
            <a:r>
              <a:rPr lang="en-US" sz="3200" dirty="0" smtClean="0">
                <a:solidFill>
                  <a:schemeClr val="accent4">
                    <a:lumMod val="75000"/>
                  </a:schemeClr>
                </a:solidFill>
                <a:latin typeface="Arial" panose="020B0604020202020204" pitchFamily="34" charset="0"/>
                <a:cs typeface="Arial" panose="020B0604020202020204" pitchFamily="34" charset="0"/>
              </a:rPr>
              <a:t>from 4 libraries: HLM, Mann, Music, Olin/Uris</a:t>
            </a:r>
            <a:endParaRPr lang="en-US" sz="3200" dirty="0" smtClean="0">
              <a:solidFill>
                <a:schemeClr val="accent4">
                  <a:lumMod val="75000"/>
                </a:schemeClr>
              </a:solidFill>
              <a:effectLst/>
              <a:latin typeface="Arial" panose="020B0604020202020204" pitchFamily="34" charset="0"/>
              <a:cs typeface="Arial" panose="020B0604020202020204" pitchFamily="34" charset="0"/>
            </a:endParaRPr>
          </a:p>
          <a:p>
            <a:r>
              <a:rPr lang="en-US" sz="3200" dirty="0" smtClean="0">
                <a:solidFill>
                  <a:schemeClr val="accent4">
                    <a:lumMod val="75000"/>
                  </a:schemeClr>
                </a:solidFill>
                <a:effectLst/>
                <a:latin typeface="Arial" panose="020B0604020202020204" pitchFamily="34" charset="0"/>
                <a:cs typeface="Arial" panose="020B0604020202020204" pitchFamily="34" charset="0"/>
              </a:rPr>
              <a:t>Colleges</a:t>
            </a:r>
            <a:r>
              <a:rPr lang="en-US" sz="3200" dirty="0" smtClean="0">
                <a:solidFill>
                  <a:schemeClr val="accent4">
                    <a:lumMod val="75000"/>
                  </a:schemeClr>
                </a:solidFill>
                <a:effectLst/>
                <a:latin typeface="Arial" panose="020B0604020202020204" pitchFamily="34" charset="0"/>
                <a:cs typeface="Arial" panose="020B0604020202020204" pitchFamily="34" charset="0"/>
              </a:rPr>
              <a:t>:  A&amp;S, CALS, ILR, HOTEL </a:t>
            </a:r>
          </a:p>
          <a:p>
            <a:r>
              <a:rPr lang="en-US" sz="3200" dirty="0" smtClean="0">
                <a:solidFill>
                  <a:schemeClr val="accent4">
                    <a:lumMod val="75000"/>
                  </a:schemeClr>
                </a:solidFill>
                <a:effectLst/>
                <a:latin typeface="Arial" panose="020B0604020202020204" pitchFamily="34" charset="0"/>
                <a:cs typeface="Arial" panose="020B0604020202020204" pitchFamily="34" charset="0"/>
              </a:rPr>
              <a:t>Online survey (</a:t>
            </a:r>
            <a:r>
              <a:rPr lang="en-US" sz="3200" dirty="0">
                <a:solidFill>
                  <a:schemeClr val="accent4">
                    <a:lumMod val="75000"/>
                  </a:schemeClr>
                </a:solidFill>
                <a:latin typeface="Arial" panose="020B0604020202020204" pitchFamily="34" charset="0"/>
                <a:cs typeface="Arial" panose="020B0604020202020204" pitchFamily="34" charset="0"/>
              </a:rPr>
              <a:t>Q</a:t>
            </a:r>
            <a:r>
              <a:rPr lang="en-US" sz="3200" dirty="0" smtClean="0">
                <a:solidFill>
                  <a:schemeClr val="accent4">
                    <a:lumMod val="75000"/>
                  </a:schemeClr>
                </a:solidFill>
                <a:effectLst/>
                <a:latin typeface="Arial" panose="020B0604020202020204" pitchFamily="34" charset="0"/>
                <a:cs typeface="Arial" panose="020B0604020202020204" pitchFamily="34" charset="0"/>
              </a:rPr>
              <a:t>ualtrics)</a:t>
            </a:r>
          </a:p>
          <a:p>
            <a:r>
              <a:rPr lang="en-US" sz="3200" dirty="0" smtClean="0">
                <a:solidFill>
                  <a:schemeClr val="accent4">
                    <a:lumMod val="75000"/>
                  </a:schemeClr>
                </a:solidFill>
                <a:effectLst/>
                <a:latin typeface="Arial" panose="020B0604020202020204" pitchFamily="34" charset="0"/>
                <a:cs typeface="Arial" panose="020B0604020202020204" pitchFamily="34" charset="0"/>
              </a:rPr>
              <a:t>Instrument: 6 questions; mix open-ended &amp; multiple choice</a:t>
            </a:r>
          </a:p>
          <a:p>
            <a:endParaRPr lang="en-US" sz="32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444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0815596"/>
              </p:ext>
            </p:extLst>
          </p:nvPr>
        </p:nvGraphicFramePr>
        <p:xfrm>
          <a:off x="882080" y="1024170"/>
          <a:ext cx="10503960" cy="5303520"/>
        </p:xfrm>
        <a:graphic>
          <a:graphicData uri="http://schemas.openxmlformats.org/drawingml/2006/table">
            <a:tbl>
              <a:tblPr firstRow="1" bandRow="1">
                <a:tableStyleId>{00A15C55-8517-42AA-B614-E9B94910E393}</a:tableStyleId>
              </a:tblPr>
              <a:tblGrid>
                <a:gridCol w="1453730">
                  <a:extLst>
                    <a:ext uri="{9D8B030D-6E8A-4147-A177-3AD203B41FA5}">
                      <a16:colId xmlns="" xmlns:a16="http://schemas.microsoft.com/office/drawing/2014/main" val="20000"/>
                    </a:ext>
                  </a:extLst>
                </a:gridCol>
                <a:gridCol w="2714646">
                  <a:extLst>
                    <a:ext uri="{9D8B030D-6E8A-4147-A177-3AD203B41FA5}">
                      <a16:colId xmlns="" xmlns:a16="http://schemas.microsoft.com/office/drawing/2014/main" val="20001"/>
                    </a:ext>
                  </a:extLst>
                </a:gridCol>
                <a:gridCol w="2743963">
                  <a:extLst>
                    <a:ext uri="{9D8B030D-6E8A-4147-A177-3AD203B41FA5}">
                      <a16:colId xmlns="" xmlns:a16="http://schemas.microsoft.com/office/drawing/2014/main" val="20002"/>
                    </a:ext>
                  </a:extLst>
                </a:gridCol>
                <a:gridCol w="3591621">
                  <a:extLst>
                    <a:ext uri="{9D8B030D-6E8A-4147-A177-3AD203B41FA5}">
                      <a16:colId xmlns="" xmlns:a16="http://schemas.microsoft.com/office/drawing/2014/main" val="20003"/>
                    </a:ext>
                  </a:extLst>
                </a:gridCol>
              </a:tblGrid>
              <a:tr h="780151">
                <a:tc>
                  <a:txBody>
                    <a:bodyPr/>
                    <a:lstStyle/>
                    <a:p>
                      <a:pPr algn="ctr"/>
                      <a:r>
                        <a:rPr lang="en-US" sz="2400" dirty="0" smtClean="0"/>
                        <a:t>College</a:t>
                      </a:r>
                      <a:endParaRPr lang="en-US"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400" dirty="0" smtClean="0"/>
                        <a:t>Number of Unique</a:t>
                      </a:r>
                      <a:r>
                        <a:rPr lang="en-US" sz="2400" baseline="0" dirty="0" smtClean="0"/>
                        <a:t> Courses*</a:t>
                      </a:r>
                      <a:endParaRPr lang="en-US" sz="24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algn="ctr"/>
                      <a:r>
                        <a:rPr lang="en-US" sz="2400" dirty="0" smtClean="0"/>
                        <a:t>Number of Students </a:t>
                      </a:r>
                    </a:p>
                    <a:p>
                      <a:pPr algn="ctr"/>
                      <a:r>
                        <a:rPr lang="en-US" sz="1800" dirty="0" smtClean="0"/>
                        <a:t>(who answered</a:t>
                      </a:r>
                      <a:r>
                        <a:rPr lang="en-US" sz="1800" baseline="0" dirty="0" smtClean="0"/>
                        <a:t> the CLIQ)</a:t>
                      </a:r>
                      <a:endParaRPr lang="en-US" sz="1800" b="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algn="ctr"/>
                      <a:r>
                        <a:rPr lang="en-US" sz="2400" dirty="0" smtClean="0"/>
                        <a:t>Course Level</a:t>
                      </a:r>
                      <a:endParaRPr lang="en-US" sz="2400" dirty="0">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0"/>
                  </a:ext>
                </a:extLst>
              </a:tr>
              <a:tr h="780151">
                <a:tc>
                  <a:txBody>
                    <a:bodyPr/>
                    <a:lstStyle/>
                    <a:p>
                      <a:pPr algn="ctr"/>
                      <a:r>
                        <a:rPr lang="en-US" sz="2400" dirty="0" smtClean="0"/>
                        <a:t>A&amp;S</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n-US" sz="2400" dirty="0" smtClean="0"/>
                        <a:t>14</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pPr algn="ctr"/>
                      <a:r>
                        <a:rPr lang="en-US" sz="2400" dirty="0" smtClean="0"/>
                        <a:t>205</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r>
                        <a:rPr lang="en-US" sz="2400" dirty="0" smtClean="0"/>
                        <a:t>All</a:t>
                      </a:r>
                      <a:r>
                        <a:rPr lang="en-US" sz="2400" baseline="0" dirty="0" smtClean="0"/>
                        <a:t> FWS (first year courses)</a:t>
                      </a:r>
                    </a:p>
                    <a:p>
                      <a:endParaRPr lang="en-US" sz="2400" dirty="0">
                        <a:solidFill>
                          <a:schemeClr val="accent5">
                            <a:lumMod val="75000"/>
                          </a:schemeClr>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10001"/>
                  </a:ext>
                </a:extLst>
              </a:tr>
              <a:tr h="18203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CALS</a:t>
                      </a:r>
                    </a:p>
                    <a:p>
                      <a:pPr algn="ctr"/>
                      <a:endParaRPr lang="en-US" sz="2400" dirty="0">
                        <a:solidFill>
                          <a:schemeClr val="accent5">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n-US" sz="2400" dirty="0" smtClean="0"/>
                        <a:t>7</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pPr algn="ctr"/>
                      <a:r>
                        <a:rPr lang="en-US" sz="2400" dirty="0" smtClean="0"/>
                        <a:t>135</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r>
                        <a:rPr lang="en-US" sz="2400" dirty="0" smtClean="0"/>
                        <a:t>2 </a:t>
                      </a:r>
                      <a:r>
                        <a:rPr lang="en-US" sz="2400" baseline="0" dirty="0" smtClean="0"/>
                        <a:t>first year courses</a:t>
                      </a:r>
                    </a:p>
                    <a:p>
                      <a:r>
                        <a:rPr lang="en-US" sz="2400" baseline="0" dirty="0" smtClean="0"/>
                        <a:t>1 sophomore course</a:t>
                      </a:r>
                    </a:p>
                    <a:p>
                      <a:r>
                        <a:rPr lang="en-US" sz="2400" baseline="0" dirty="0" smtClean="0"/>
                        <a:t>1 junior course</a:t>
                      </a:r>
                    </a:p>
                    <a:p>
                      <a:r>
                        <a:rPr lang="en-US" sz="2400" dirty="0" smtClean="0"/>
                        <a:t>3 senior courses</a:t>
                      </a:r>
                    </a:p>
                    <a:p>
                      <a:endParaRPr lang="en-US" sz="2400" dirty="0">
                        <a:solidFill>
                          <a:schemeClr val="accent5">
                            <a:lumMod val="75000"/>
                          </a:schemeClr>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10002"/>
                  </a:ext>
                </a:extLst>
              </a:tr>
              <a:tr h="780151">
                <a:tc>
                  <a:txBody>
                    <a:bodyPr/>
                    <a:lstStyle/>
                    <a:p>
                      <a:pPr algn="ctr"/>
                      <a:r>
                        <a:rPr lang="en-US" sz="2400" dirty="0" smtClean="0"/>
                        <a:t>ILR</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n-US" sz="2400" dirty="0" smtClean="0"/>
                        <a:t>2</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pPr algn="ctr"/>
                      <a:r>
                        <a:rPr lang="en-US" sz="2400" dirty="0" smtClean="0"/>
                        <a:t>22</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r>
                        <a:rPr lang="en-US" sz="2400" dirty="0" smtClean="0"/>
                        <a:t>2 </a:t>
                      </a:r>
                      <a:r>
                        <a:rPr lang="en-US" sz="2400" baseline="0" dirty="0" smtClean="0"/>
                        <a:t>sophomore courses</a:t>
                      </a:r>
                    </a:p>
                    <a:p>
                      <a:endParaRPr lang="en-US" sz="2400" dirty="0">
                        <a:solidFill>
                          <a:schemeClr val="accent5">
                            <a:lumMod val="75000"/>
                          </a:schemeClr>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10003"/>
                  </a:ext>
                </a:extLst>
              </a:tr>
              <a:tr h="433417">
                <a:tc>
                  <a:txBody>
                    <a:bodyPr/>
                    <a:lstStyle/>
                    <a:p>
                      <a:pPr algn="ctr"/>
                      <a:r>
                        <a:rPr lang="en-US" sz="2400" dirty="0" smtClean="0"/>
                        <a:t>HOTEL</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n-US" sz="2400" dirty="0" smtClean="0"/>
                        <a:t>1</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pPr algn="ctr"/>
                      <a:r>
                        <a:rPr lang="en-US" sz="2400" dirty="0" smtClean="0"/>
                        <a:t>53</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tc>
                <a:tc>
                  <a:txBody>
                    <a:bodyPr/>
                    <a:lstStyle/>
                    <a:p>
                      <a:r>
                        <a:rPr lang="en-US" sz="2400" dirty="0" smtClean="0"/>
                        <a:t>1 first year course</a:t>
                      </a:r>
                      <a:endParaRPr lang="en-US" sz="2400" dirty="0">
                        <a:solidFill>
                          <a:schemeClr val="accent5">
                            <a:lumMod val="75000"/>
                          </a:schemeClr>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tcPr>
                </a:tc>
              </a:tr>
              <a:tr h="433417">
                <a:tc>
                  <a:txBody>
                    <a:bodyPr/>
                    <a:lstStyle/>
                    <a:p>
                      <a:pPr algn="r"/>
                      <a:r>
                        <a:rPr lang="en-US" sz="2400" b="1" dirty="0" smtClean="0"/>
                        <a:t>Total</a:t>
                      </a:r>
                      <a:endParaRPr lang="en-US" sz="2400" b="1" dirty="0">
                        <a:solidFill>
                          <a:schemeClr val="accent5">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2400" b="1" dirty="0" smtClean="0"/>
                        <a:t>24</a:t>
                      </a:r>
                      <a:r>
                        <a:rPr lang="en-US" sz="2400" b="1" baseline="0" dirty="0" smtClean="0"/>
                        <a:t> courses</a:t>
                      </a:r>
                      <a:endParaRPr lang="en-US" sz="2400" b="1" dirty="0">
                        <a:solidFill>
                          <a:schemeClr val="accent5">
                            <a:lumMod val="75000"/>
                          </a:schemeClr>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algn="ctr"/>
                      <a:r>
                        <a:rPr lang="en-US" sz="2400" b="1" dirty="0" smtClean="0"/>
                        <a:t>415 students</a:t>
                      </a:r>
                      <a:endParaRPr lang="en-US" sz="2400" b="1" dirty="0">
                        <a:solidFill>
                          <a:schemeClr val="accent5">
                            <a:lumMod val="75000"/>
                          </a:schemeClr>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algn="ctr"/>
                      <a:endParaRPr lang="en-US" sz="2400" b="1" dirty="0">
                        <a:solidFill>
                          <a:schemeClr val="accent5">
                            <a:lumMod val="75000"/>
                          </a:schemeClr>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
        <p:nvSpPr>
          <p:cNvPr id="3" name="TextBox 2"/>
          <p:cNvSpPr txBox="1"/>
          <p:nvPr/>
        </p:nvSpPr>
        <p:spPr>
          <a:xfrm>
            <a:off x="808067" y="6314811"/>
            <a:ext cx="10568354" cy="369332"/>
          </a:xfrm>
          <a:prstGeom prst="rect">
            <a:avLst/>
          </a:prstGeom>
          <a:noFill/>
        </p:spPr>
        <p:txBody>
          <a:bodyPr wrap="square" rtlCol="0">
            <a:spAutoFit/>
          </a:bodyPr>
          <a:lstStyle/>
          <a:p>
            <a:r>
              <a:rPr lang="en-US" dirty="0" smtClean="0"/>
              <a:t>* Courses with multiple sections are treated as one unique course</a:t>
            </a:r>
            <a:endParaRPr lang="en-US" dirty="0"/>
          </a:p>
        </p:txBody>
      </p:sp>
      <p:sp>
        <p:nvSpPr>
          <p:cNvPr id="5" name="Title 4"/>
          <p:cNvSpPr>
            <a:spLocks noGrp="1"/>
          </p:cNvSpPr>
          <p:nvPr>
            <p:ph type="title"/>
          </p:nvPr>
        </p:nvSpPr>
        <p:spPr>
          <a:xfrm>
            <a:off x="567744" y="103031"/>
            <a:ext cx="11049000" cy="1094704"/>
          </a:xfrm>
        </p:spPr>
        <p:txBody>
          <a:bodyPr>
            <a:noAutofit/>
          </a:bodyPr>
          <a:lstStyle/>
          <a:p>
            <a:r>
              <a:rPr lang="en-US" sz="3600" dirty="0" smtClean="0">
                <a:latin typeface="Arial" panose="020B0604020202020204" pitchFamily="34" charset="0"/>
                <a:cs typeface="Arial" panose="020B0604020202020204" pitchFamily="34" charset="0"/>
              </a:rPr>
              <a:t>Stats at-a-glance</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5736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61" y="231819"/>
            <a:ext cx="10515600" cy="832611"/>
          </a:xfrm>
        </p:spPr>
        <p:txBody>
          <a:bodyPr>
            <a:normAutofit/>
          </a:bodyPr>
          <a:lstStyle/>
          <a:p>
            <a:r>
              <a:rPr lang="en-US" sz="3600" dirty="0" smtClean="0">
                <a:latin typeface="Arial" panose="020B0604020202020204" pitchFamily="34" charset="0"/>
                <a:cs typeface="Arial" panose="020B0604020202020204" pitchFamily="34" charset="0"/>
              </a:rPr>
              <a:t>CLIQ Questions</a:t>
            </a:r>
            <a:endParaRPr lang="en-US"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0773" y="1223494"/>
            <a:ext cx="11158011" cy="5373250"/>
          </a:xfrm>
        </p:spPr>
        <p:txBody>
          <a:bodyPr>
            <a:noAutofit/>
          </a:bodyPr>
          <a:lstStyle/>
          <a:p>
            <a:pPr marL="514350" indent="-514350">
              <a:lnSpc>
                <a:spcPct val="150000"/>
              </a:lnSpc>
              <a:buFont typeface="+mj-lt"/>
              <a:buAutoNum type="arabicPeriod"/>
            </a:pPr>
            <a:r>
              <a:rPr lang="en-US" sz="2200" dirty="0" smtClean="0">
                <a:solidFill>
                  <a:schemeClr val="accent4">
                    <a:lumMod val="75000"/>
                  </a:schemeClr>
                </a:solidFill>
                <a:latin typeface="Arial" panose="020B0604020202020204" pitchFamily="34" charset="0"/>
                <a:cs typeface="Arial" panose="020B0604020202020204" pitchFamily="34" charset="0"/>
              </a:rPr>
              <a:t>What's one new thing you learned today?</a:t>
            </a:r>
          </a:p>
          <a:p>
            <a:pPr marL="514350" indent="-514350">
              <a:lnSpc>
                <a:spcPct val="150000"/>
              </a:lnSpc>
              <a:buFont typeface="+mj-lt"/>
              <a:buAutoNum type="arabicPeriod"/>
            </a:pPr>
            <a:r>
              <a:rPr lang="en-US" sz="2200" dirty="0" smtClean="0">
                <a:solidFill>
                  <a:schemeClr val="accent4">
                    <a:lumMod val="75000"/>
                  </a:schemeClr>
                </a:solidFill>
                <a:latin typeface="Arial" panose="020B0604020202020204" pitchFamily="34" charset="0"/>
                <a:cs typeface="Arial" panose="020B0604020202020204" pitchFamily="34" charset="0"/>
              </a:rPr>
              <a:t>What's still confusing about doing research for this assignment?</a:t>
            </a:r>
          </a:p>
          <a:p>
            <a:pPr marL="514350" indent="-514350">
              <a:lnSpc>
                <a:spcPct val="150000"/>
              </a:lnSpc>
              <a:buFont typeface="+mj-lt"/>
              <a:buAutoNum type="arabicPeriod"/>
            </a:pPr>
            <a:r>
              <a:rPr lang="en-US" sz="2200" dirty="0" smtClean="0">
                <a:solidFill>
                  <a:schemeClr val="accent4">
                    <a:lumMod val="75000"/>
                  </a:schemeClr>
                </a:solidFill>
                <a:latin typeface="Arial" panose="020B0604020202020204" pitchFamily="34" charset="0"/>
                <a:cs typeface="Arial" panose="020B0604020202020204" pitchFamily="34" charset="0"/>
              </a:rPr>
              <a:t>What's one thing you'll do differently in your research based on / what you learned today?</a:t>
            </a:r>
          </a:p>
          <a:p>
            <a:pPr marL="514350" indent="-514350">
              <a:lnSpc>
                <a:spcPct val="150000"/>
              </a:lnSpc>
              <a:buFont typeface="+mj-lt"/>
              <a:buAutoNum type="arabicPeriod"/>
            </a:pPr>
            <a:r>
              <a:rPr lang="en-US" sz="2200" dirty="0" smtClean="0">
                <a:solidFill>
                  <a:schemeClr val="accent4">
                    <a:lumMod val="75000"/>
                  </a:schemeClr>
                </a:solidFill>
                <a:latin typeface="Arial" panose="020B0604020202020204" pitchFamily="34" charset="0"/>
                <a:cs typeface="Arial" panose="020B0604020202020204" pitchFamily="34" charset="0"/>
              </a:rPr>
              <a:t>This library instruction session will allow me to better complete assignments for this course. (Likert scale on agreement)</a:t>
            </a:r>
          </a:p>
          <a:p>
            <a:pPr marL="514350" indent="-514350">
              <a:lnSpc>
                <a:spcPct val="150000"/>
              </a:lnSpc>
              <a:buFont typeface="+mj-lt"/>
              <a:buAutoNum type="arabicPeriod"/>
            </a:pPr>
            <a:r>
              <a:rPr lang="en-US" sz="2200" dirty="0" smtClean="0">
                <a:solidFill>
                  <a:schemeClr val="accent4">
                    <a:lumMod val="75000"/>
                  </a:schemeClr>
                </a:solidFill>
                <a:latin typeface="Arial" panose="020B0604020202020204" pitchFamily="34" charset="0"/>
                <a:cs typeface="Arial" panose="020B0604020202020204" pitchFamily="34" charset="0"/>
              </a:rPr>
              <a:t>Was this library instruction session helpful? Why/Why not?</a:t>
            </a:r>
          </a:p>
          <a:p>
            <a:pPr marL="514350" indent="-514350">
              <a:lnSpc>
                <a:spcPct val="150000"/>
              </a:lnSpc>
              <a:buFont typeface="+mj-lt"/>
              <a:buAutoNum type="arabicPeriod"/>
            </a:pPr>
            <a:r>
              <a:rPr lang="en-US" sz="2200" dirty="0" smtClean="0">
                <a:solidFill>
                  <a:schemeClr val="accent4">
                    <a:lumMod val="75000"/>
                  </a:schemeClr>
                </a:solidFill>
                <a:latin typeface="Arial" panose="020B0604020202020204" pitchFamily="34" charset="0"/>
                <a:cs typeface="Arial" panose="020B0604020202020204" pitchFamily="34" charset="0"/>
              </a:rPr>
              <a:t>Have you attended a library instruction session or workshop with a Cornell librarian previously?</a:t>
            </a:r>
            <a:endParaRPr lang="en-US" sz="2200" dirty="0">
              <a:solidFill>
                <a:schemeClr val="accent4">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69685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226" y="231821"/>
            <a:ext cx="11402096" cy="991672"/>
          </a:xfrm>
        </p:spPr>
        <p:txBody>
          <a:bodyPr>
            <a:normAutofit fontScale="90000"/>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1. 	What’s one new thing you learned today?</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a:t>
            </a:r>
            <a:r>
              <a:rPr lang="en-US" sz="2700" dirty="0" smtClean="0">
                <a:latin typeface="Arial" panose="020B0604020202020204" pitchFamily="34" charset="0"/>
                <a:ea typeface="Arial Unicode MS" panose="020B0604020202020204" pitchFamily="34" charset="-128"/>
                <a:cs typeface="Arial" panose="020B0604020202020204" pitchFamily="34" charset="0"/>
              </a:rPr>
              <a:t>(thematic categorization; partial list)</a:t>
            </a:r>
            <a:endParaRPr lang="en-US" sz="1600" b="1" dirty="0">
              <a:solidFill>
                <a:srgbClr val="FF0000"/>
              </a:solidFill>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746547168"/>
              </p:ext>
            </p:extLst>
          </p:nvPr>
        </p:nvGraphicFramePr>
        <p:xfrm>
          <a:off x="717176" y="1402976"/>
          <a:ext cx="10049435"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3588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84407" y="231819"/>
            <a:ext cx="11834611" cy="1159099"/>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One new thing they learned…</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6" name="Content Placeholder 5"/>
          <p:cNvSpPr>
            <a:spLocks noGrp="1"/>
          </p:cNvSpPr>
          <p:nvPr>
            <p:ph idx="1"/>
          </p:nvPr>
        </p:nvSpPr>
        <p:spPr>
          <a:xfrm>
            <a:off x="541984" y="1696836"/>
            <a:ext cx="11319458" cy="4910026"/>
          </a:xfrm>
        </p:spPr>
        <p:txBody>
          <a:bodyPr>
            <a:normAutofit fontScale="92500" lnSpcReduction="10000"/>
          </a:bodyPr>
          <a:lstStyle/>
          <a:p>
            <a:r>
              <a:rPr lang="en-US" sz="2200" dirty="0">
                <a:solidFill>
                  <a:schemeClr val="accent4">
                    <a:lumMod val="75000"/>
                  </a:schemeClr>
                </a:solidFill>
              </a:rPr>
              <a:t>I learned about Times Cited and how it can be helpful in finding relevant articles. </a:t>
            </a:r>
          </a:p>
          <a:p>
            <a:r>
              <a:rPr lang="en-US" sz="2200" dirty="0">
                <a:solidFill>
                  <a:schemeClr val="accent4">
                    <a:lumMod val="75000"/>
                  </a:schemeClr>
                </a:solidFill>
              </a:rPr>
              <a:t>How many different search options there are. Also the information and tips about Google Scholar were very useful and something I can see myself using. </a:t>
            </a:r>
          </a:p>
          <a:p>
            <a:r>
              <a:rPr lang="en-US" sz="2200" dirty="0">
                <a:solidFill>
                  <a:schemeClr val="accent4">
                    <a:lumMod val="75000"/>
                  </a:schemeClr>
                </a:solidFill>
              </a:rPr>
              <a:t>This session was extremely helpful. I learned how to locate books with libraries and in the library annex, borrow direct, and the use of databases.</a:t>
            </a:r>
          </a:p>
          <a:p>
            <a:r>
              <a:rPr lang="en-US" sz="2200" dirty="0">
                <a:solidFill>
                  <a:schemeClr val="accent4">
                    <a:lumMod val="75000"/>
                  </a:schemeClr>
                </a:solidFill>
              </a:rPr>
              <a:t>I also learned that I can request a book from any library in the Ivy League. </a:t>
            </a:r>
          </a:p>
          <a:p>
            <a:r>
              <a:rPr lang="en-US" sz="2200" dirty="0">
                <a:solidFill>
                  <a:schemeClr val="accent4">
                    <a:lumMod val="75000"/>
                  </a:schemeClr>
                </a:solidFill>
              </a:rPr>
              <a:t>How to use passkey to access resources off campus</a:t>
            </a:r>
          </a:p>
          <a:p>
            <a:r>
              <a:rPr lang="en-US" sz="2200" dirty="0">
                <a:solidFill>
                  <a:schemeClr val="accent4">
                    <a:lumMod val="75000"/>
                  </a:schemeClr>
                </a:solidFill>
              </a:rPr>
              <a:t>I finally learned what "Get it Cornell" is. That's nice.</a:t>
            </a:r>
          </a:p>
          <a:p>
            <a:r>
              <a:rPr lang="en-US" sz="2200" dirty="0">
                <a:solidFill>
                  <a:schemeClr val="accent4">
                    <a:lumMod val="75000"/>
                  </a:schemeClr>
                </a:solidFill>
              </a:rPr>
              <a:t>How to use </a:t>
            </a:r>
            <a:r>
              <a:rPr lang="en-US" sz="2200" dirty="0" err="1">
                <a:solidFill>
                  <a:schemeClr val="accent4">
                    <a:lumMod val="75000"/>
                  </a:schemeClr>
                </a:solidFill>
              </a:rPr>
              <a:t>zotero</a:t>
            </a:r>
            <a:r>
              <a:rPr lang="en-US" sz="2200" dirty="0">
                <a:solidFill>
                  <a:schemeClr val="accent4">
                    <a:lumMod val="75000"/>
                  </a:schemeClr>
                </a:solidFill>
              </a:rPr>
              <a:t> and also truncation</a:t>
            </a:r>
          </a:p>
          <a:p>
            <a:r>
              <a:rPr lang="en-US" sz="2200" dirty="0">
                <a:solidFill>
                  <a:schemeClr val="accent4">
                    <a:lumMod val="75000"/>
                  </a:schemeClr>
                </a:solidFill>
              </a:rPr>
              <a:t>That you can use a software that generates your bibliography for you without you having to cite each source individually. </a:t>
            </a:r>
            <a:endParaRPr lang="en-US" sz="2200" dirty="0" smtClean="0">
              <a:solidFill>
                <a:schemeClr val="accent4">
                  <a:lumMod val="75000"/>
                </a:schemeClr>
              </a:solidFill>
            </a:endParaRPr>
          </a:p>
          <a:p>
            <a:r>
              <a:rPr lang="en-US" sz="2200" dirty="0">
                <a:solidFill>
                  <a:schemeClr val="accent4">
                    <a:lumMod val="75000"/>
                  </a:schemeClr>
                </a:solidFill>
              </a:rPr>
              <a:t>That you can text a book call number so that you can find it later</a:t>
            </a:r>
            <a:r>
              <a:rPr lang="en-US" sz="2200" dirty="0" smtClean="0">
                <a:solidFill>
                  <a:schemeClr val="accent4">
                    <a:lumMod val="75000"/>
                  </a:schemeClr>
                </a:solidFill>
              </a:rPr>
              <a:t>.</a:t>
            </a:r>
          </a:p>
          <a:p>
            <a:r>
              <a:rPr lang="en-US" sz="2200" dirty="0" err="1" smtClean="0">
                <a:solidFill>
                  <a:schemeClr val="accent4">
                    <a:lumMod val="75000"/>
                  </a:schemeClr>
                </a:solidFill>
              </a:rPr>
              <a:t>Zotero</a:t>
            </a:r>
            <a:r>
              <a:rPr lang="en-US" sz="2200" dirty="0" smtClean="0">
                <a:solidFill>
                  <a:schemeClr val="accent4">
                    <a:lumMod val="75000"/>
                  </a:schemeClr>
                </a:solidFill>
              </a:rPr>
              <a:t> </a:t>
            </a:r>
            <a:r>
              <a:rPr lang="en-US" sz="2200" dirty="0">
                <a:solidFill>
                  <a:schemeClr val="accent4">
                    <a:lumMod val="75000"/>
                  </a:schemeClr>
                </a:solidFill>
              </a:rPr>
              <a:t>was new, I also find it hard to find scholarly articles that are easily accessible through Cornell's databases so this class was a big help in general.</a:t>
            </a:r>
          </a:p>
          <a:p>
            <a:endParaRPr lang="en-US" dirty="0">
              <a:solidFill>
                <a:schemeClr val="accent4">
                  <a:lumMod val="75000"/>
                </a:schemeClr>
              </a:solidFill>
            </a:endParaRPr>
          </a:p>
          <a:p>
            <a:endParaRPr lang="en-US" dirty="0">
              <a:solidFill>
                <a:schemeClr val="accent4">
                  <a:lumMod val="75000"/>
                </a:schemeClr>
              </a:solidFill>
            </a:endParaRPr>
          </a:p>
          <a:p>
            <a:endParaRPr lang="en-US" dirty="0">
              <a:solidFill>
                <a:schemeClr val="accent4">
                  <a:lumMod val="75000"/>
                </a:schemeClr>
              </a:solidFill>
            </a:endParaRPr>
          </a:p>
          <a:p>
            <a:endParaRPr lang="en-US" dirty="0">
              <a:solidFill>
                <a:schemeClr val="accent4">
                  <a:lumMod val="75000"/>
                </a:schemeClr>
              </a:solidFill>
            </a:endParaRPr>
          </a:p>
        </p:txBody>
      </p:sp>
    </p:spTree>
    <p:extLst>
      <p:ext uri="{BB962C8B-B14F-4D97-AF65-F5344CB8AC3E}">
        <p14:creationId xmlns:p14="http://schemas.microsoft.com/office/powerpoint/2010/main" val="3722764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125" y="128790"/>
            <a:ext cx="11475075" cy="1249250"/>
          </a:xfrm>
        </p:spPr>
        <p:txBody>
          <a:bodyPr>
            <a:normAutofit/>
          </a:bodyPr>
          <a:lstStyle/>
          <a:p>
            <a:r>
              <a:rPr lang="en-US" sz="3600" dirty="0" smtClean="0">
                <a:latin typeface="Arial" panose="020B0604020202020204" pitchFamily="34" charset="0"/>
                <a:cs typeface="Arial" panose="020B0604020202020204" pitchFamily="34" charset="0"/>
              </a:rPr>
              <a:t>2. 	What is still confusing about doing research for this 	assignment? </a:t>
            </a:r>
            <a:r>
              <a:rPr lang="en-US" sz="2400" dirty="0">
                <a:latin typeface="Arial" panose="020B0604020202020204" pitchFamily="34" charset="0"/>
                <a:ea typeface="Arial Unicode MS" panose="020B0604020202020204" pitchFamily="34" charset="-128"/>
                <a:cs typeface="Arial" panose="020B0604020202020204" pitchFamily="34" charset="0"/>
              </a:rPr>
              <a:t>(thematic categorization; partial list)</a:t>
            </a:r>
            <a:endParaRPr lang="en-US" sz="2400" dirty="0">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432642"/>
              </p:ext>
            </p:extLst>
          </p:nvPr>
        </p:nvGraphicFramePr>
        <p:xfrm>
          <a:off x="426077" y="1568048"/>
          <a:ext cx="11358092" cy="51804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9240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4" y="146184"/>
            <a:ext cx="11834611" cy="1325563"/>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What is still confusing………..</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Content Placeholder 2"/>
          <p:cNvSpPr>
            <a:spLocks noGrp="1"/>
          </p:cNvSpPr>
          <p:nvPr>
            <p:ph idx="1"/>
          </p:nvPr>
        </p:nvSpPr>
        <p:spPr>
          <a:xfrm>
            <a:off x="371340" y="1822362"/>
            <a:ext cx="11578107" cy="4629954"/>
          </a:xfrm>
        </p:spPr>
        <p:txBody>
          <a:bodyPr>
            <a:noAutofit/>
          </a:bodyPr>
          <a:lstStyle/>
          <a:p>
            <a:r>
              <a:rPr lang="en-US" sz="2000" dirty="0">
                <a:solidFill>
                  <a:schemeClr val="accent4">
                    <a:lumMod val="75000"/>
                  </a:schemeClr>
                </a:solidFill>
              </a:rPr>
              <a:t>I am still a bit confused about how to cite a source using </a:t>
            </a:r>
            <a:r>
              <a:rPr lang="en-US" sz="2000" dirty="0" err="1">
                <a:solidFill>
                  <a:schemeClr val="accent4">
                    <a:lumMod val="75000"/>
                  </a:schemeClr>
                </a:solidFill>
              </a:rPr>
              <a:t>Zotero</a:t>
            </a:r>
            <a:r>
              <a:rPr lang="en-US" sz="2000" dirty="0">
                <a:solidFill>
                  <a:schemeClr val="accent4">
                    <a:lumMod val="75000"/>
                  </a:schemeClr>
                </a:solidFill>
              </a:rPr>
              <a:t>. </a:t>
            </a:r>
          </a:p>
          <a:p>
            <a:r>
              <a:rPr lang="en-US" sz="2000" dirty="0">
                <a:solidFill>
                  <a:schemeClr val="accent4">
                    <a:lumMod val="75000"/>
                  </a:schemeClr>
                </a:solidFill>
              </a:rPr>
              <a:t>Picking the right terms to search for. </a:t>
            </a:r>
          </a:p>
          <a:p>
            <a:r>
              <a:rPr lang="en-US" sz="2000" dirty="0" smtClean="0">
                <a:solidFill>
                  <a:schemeClr val="accent4">
                    <a:lumMod val="75000"/>
                  </a:schemeClr>
                </a:solidFill>
              </a:rPr>
              <a:t>I </a:t>
            </a:r>
            <a:r>
              <a:rPr lang="en-US" sz="2000" dirty="0">
                <a:solidFill>
                  <a:schemeClr val="accent4">
                    <a:lumMod val="75000"/>
                  </a:schemeClr>
                </a:solidFill>
              </a:rPr>
              <a:t>still need to figure out how to utilize all of the resources. I know they are there, but it will be somewhat of a challenge to find the best one.</a:t>
            </a:r>
          </a:p>
          <a:p>
            <a:r>
              <a:rPr lang="en-US" sz="2000" dirty="0">
                <a:solidFill>
                  <a:schemeClr val="accent4">
                    <a:lumMod val="75000"/>
                  </a:schemeClr>
                </a:solidFill>
              </a:rPr>
              <a:t>i just </a:t>
            </a:r>
            <a:r>
              <a:rPr lang="en-US" sz="2000" dirty="0" err="1">
                <a:solidFill>
                  <a:schemeClr val="accent4">
                    <a:lumMod val="75000"/>
                  </a:schemeClr>
                </a:solidFill>
              </a:rPr>
              <a:t>havent</a:t>
            </a:r>
            <a:r>
              <a:rPr lang="en-US" sz="2000" dirty="0">
                <a:solidFill>
                  <a:schemeClr val="accent4">
                    <a:lumMod val="75000"/>
                  </a:schemeClr>
                </a:solidFill>
              </a:rPr>
              <a:t> figured out what i want to write about yet. but now i have sources to help me decide </a:t>
            </a:r>
          </a:p>
          <a:p>
            <a:r>
              <a:rPr lang="en-US" sz="2000" dirty="0">
                <a:solidFill>
                  <a:schemeClr val="accent4">
                    <a:lumMod val="75000"/>
                  </a:schemeClr>
                </a:solidFill>
              </a:rPr>
              <a:t>which database to use </a:t>
            </a:r>
            <a:r>
              <a:rPr lang="en-US" sz="2000" dirty="0" smtClean="0">
                <a:solidFill>
                  <a:schemeClr val="accent4">
                    <a:lumMod val="75000"/>
                  </a:schemeClr>
                </a:solidFill>
              </a:rPr>
              <a:t>when</a:t>
            </a:r>
          </a:p>
          <a:p>
            <a:r>
              <a:rPr lang="en-US" sz="2000" dirty="0">
                <a:solidFill>
                  <a:schemeClr val="accent4">
                    <a:lumMod val="75000"/>
                  </a:schemeClr>
                </a:solidFill>
              </a:rPr>
              <a:t>Narrowing down all of my possible research topics  and picking one that really strikes me fancy or one that I can really find </a:t>
            </a:r>
            <a:r>
              <a:rPr lang="en-US" sz="2000" dirty="0" err="1">
                <a:solidFill>
                  <a:schemeClr val="accent4">
                    <a:lumMod val="75000"/>
                  </a:schemeClr>
                </a:solidFill>
              </a:rPr>
              <a:t>alot</a:t>
            </a:r>
            <a:r>
              <a:rPr lang="en-US" sz="2000" dirty="0">
                <a:solidFill>
                  <a:schemeClr val="accent4">
                    <a:lumMod val="75000"/>
                  </a:schemeClr>
                </a:solidFill>
              </a:rPr>
              <a:t> of excellent data and info on.</a:t>
            </a:r>
          </a:p>
          <a:p>
            <a:r>
              <a:rPr lang="en-US" sz="2000" dirty="0">
                <a:solidFill>
                  <a:schemeClr val="accent4">
                    <a:lumMod val="75000"/>
                  </a:schemeClr>
                </a:solidFill>
              </a:rPr>
              <a:t>what's a "good" article and what's not</a:t>
            </a:r>
          </a:p>
          <a:p>
            <a:r>
              <a:rPr lang="en-US" sz="2000" dirty="0">
                <a:solidFill>
                  <a:schemeClr val="accent4">
                    <a:lumMod val="75000"/>
                  </a:schemeClr>
                </a:solidFill>
              </a:rPr>
              <a:t>There are many journals and articles available that it is sometimes confusing and overwhelming.</a:t>
            </a:r>
          </a:p>
          <a:p>
            <a:r>
              <a:rPr lang="en-US" sz="2000" dirty="0">
                <a:solidFill>
                  <a:schemeClr val="accent4">
                    <a:lumMod val="75000"/>
                  </a:schemeClr>
                </a:solidFill>
              </a:rPr>
              <a:t>Nothing. I just need to come up with a good topic </a:t>
            </a:r>
            <a:endParaRPr lang="en-US" sz="2000" dirty="0" smtClean="0">
              <a:solidFill>
                <a:schemeClr val="accent4">
                  <a:lumMod val="75000"/>
                </a:schemeClr>
              </a:solidFill>
            </a:endParaRPr>
          </a:p>
          <a:p>
            <a:r>
              <a:rPr lang="en-US" sz="2000" dirty="0">
                <a:solidFill>
                  <a:schemeClr val="accent4">
                    <a:lumMod val="75000"/>
                  </a:schemeClr>
                </a:solidFill>
              </a:rPr>
              <a:t>Some of the newer databases we discovered.</a:t>
            </a:r>
          </a:p>
          <a:p>
            <a:endParaRPr lang="en-US" sz="2000" dirty="0">
              <a:solidFill>
                <a:schemeClr val="accent4">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2546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146185"/>
            <a:ext cx="11629623" cy="1325563"/>
          </a:xfrm>
        </p:spPr>
        <p:txBody>
          <a:bodyPr>
            <a:noAutofit/>
          </a:bodyPr>
          <a:lstStyle/>
          <a:p>
            <a:r>
              <a:rPr lang="en-US" sz="3200" dirty="0" smtClean="0">
                <a:latin typeface="Arial" panose="020B0604020202020204" pitchFamily="34" charset="0"/>
                <a:ea typeface="Arial Unicode MS" panose="020B0604020202020204" pitchFamily="34" charset="-128"/>
                <a:cs typeface="Arial" panose="020B0604020202020204" pitchFamily="34" charset="0"/>
              </a:rPr>
              <a:t>3. 	What's </a:t>
            </a:r>
            <a:r>
              <a:rPr lang="en-US" sz="3200" dirty="0">
                <a:latin typeface="Arial" panose="020B0604020202020204" pitchFamily="34" charset="0"/>
                <a:ea typeface="Arial Unicode MS" panose="020B0604020202020204" pitchFamily="34" charset="-128"/>
                <a:cs typeface="Arial" panose="020B0604020202020204" pitchFamily="34" charset="0"/>
              </a:rPr>
              <a:t>one thing you'll do differently in your research </a:t>
            </a:r>
            <a:r>
              <a:rPr lang="en-US" sz="3200" dirty="0" smtClean="0">
                <a:latin typeface="Arial" panose="020B0604020202020204" pitchFamily="34" charset="0"/>
                <a:ea typeface="Arial Unicode MS" panose="020B0604020202020204" pitchFamily="34" charset="-128"/>
                <a:cs typeface="Arial" panose="020B0604020202020204" pitchFamily="34" charset="0"/>
              </a:rPr>
              <a:t>	based </a:t>
            </a:r>
            <a:r>
              <a:rPr lang="en-US" sz="3200" dirty="0">
                <a:latin typeface="Arial" panose="020B0604020202020204" pitchFamily="34" charset="0"/>
                <a:ea typeface="Arial Unicode MS" panose="020B0604020202020204" pitchFamily="34" charset="-128"/>
                <a:cs typeface="Arial" panose="020B0604020202020204" pitchFamily="34" charset="0"/>
              </a:rPr>
              <a:t>on </a:t>
            </a:r>
            <a:r>
              <a:rPr lang="en-US" sz="3200" dirty="0" smtClean="0">
                <a:latin typeface="Arial" panose="020B0604020202020204" pitchFamily="34" charset="0"/>
                <a:ea typeface="Arial Unicode MS" panose="020B0604020202020204" pitchFamily="34" charset="-128"/>
                <a:cs typeface="Arial" panose="020B0604020202020204" pitchFamily="34" charset="0"/>
              </a:rPr>
              <a:t>what </a:t>
            </a:r>
            <a:r>
              <a:rPr lang="en-US" sz="3200" dirty="0">
                <a:latin typeface="Arial" panose="020B0604020202020204" pitchFamily="34" charset="0"/>
                <a:ea typeface="Arial Unicode MS" panose="020B0604020202020204" pitchFamily="34" charset="-128"/>
                <a:cs typeface="Arial" panose="020B0604020202020204" pitchFamily="34" charset="0"/>
              </a:rPr>
              <a:t>you learned today? </a:t>
            </a:r>
            <a:r>
              <a:rPr lang="en-US" sz="3200" dirty="0" smtClean="0">
                <a:latin typeface="Arial" panose="020B0604020202020204" pitchFamily="34" charset="0"/>
                <a:ea typeface="Arial Unicode MS" panose="020B0604020202020204" pitchFamily="34" charset="-128"/>
                <a:cs typeface="Arial" panose="020B0604020202020204" pitchFamily="34" charset="0"/>
              </a:rPr>
              <a:t>	</a:t>
            </a:r>
            <a:r>
              <a:rPr lang="en-US" sz="2000" dirty="0" smtClean="0">
                <a:latin typeface="Arial" panose="020B0604020202020204" pitchFamily="34" charset="0"/>
                <a:ea typeface="Arial Unicode MS" panose="020B0604020202020204" pitchFamily="34" charset="-128"/>
                <a:cs typeface="Arial" panose="020B0604020202020204" pitchFamily="34" charset="0"/>
              </a:rPr>
              <a:t>(</a:t>
            </a:r>
            <a:r>
              <a:rPr lang="en-US" sz="2000" dirty="0">
                <a:latin typeface="Arial" panose="020B0604020202020204" pitchFamily="34" charset="0"/>
                <a:ea typeface="Arial Unicode MS" panose="020B0604020202020204" pitchFamily="34" charset="-128"/>
                <a:cs typeface="Arial" panose="020B0604020202020204" pitchFamily="34" charset="0"/>
              </a:rPr>
              <a:t>thematic categorization</a:t>
            </a:r>
            <a:r>
              <a:rPr lang="en-US" sz="2000" dirty="0" smtClean="0">
                <a:latin typeface="Arial" panose="020B0604020202020204" pitchFamily="34" charset="0"/>
                <a:ea typeface="Arial Unicode MS" panose="020B0604020202020204" pitchFamily="34" charset="-128"/>
                <a:cs typeface="Arial" panose="020B0604020202020204" pitchFamily="34" charset="0"/>
              </a:rPr>
              <a:t>; partial </a:t>
            </a:r>
            <a:r>
              <a:rPr lang="en-US" sz="2000" dirty="0">
                <a:latin typeface="Arial" panose="020B0604020202020204" pitchFamily="34" charset="0"/>
                <a:ea typeface="Arial Unicode MS" panose="020B0604020202020204" pitchFamily="34" charset="-128"/>
                <a:cs typeface="Arial" panose="020B0604020202020204" pitchFamily="34" charset="0"/>
              </a:rPr>
              <a:t>list)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48812108"/>
              </p:ext>
            </p:extLst>
          </p:nvPr>
        </p:nvGraphicFramePr>
        <p:xfrm>
          <a:off x="270456" y="1690688"/>
          <a:ext cx="11475076" cy="49805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4713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841</TotalTime>
  <Words>909</Words>
  <Application>Microsoft Office PowerPoint</Application>
  <PresentationFormat>Widescreen</PresentationFormat>
  <Paragraphs>121</Paragraphs>
  <Slides>16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 Unicode MS</vt:lpstr>
      <vt:lpstr>Arial</vt:lpstr>
      <vt:lpstr>Arial Rounded MT Bold</vt:lpstr>
      <vt:lpstr>Calibri</vt:lpstr>
      <vt:lpstr>Calibri Light</vt:lpstr>
      <vt:lpstr>Office Theme</vt:lpstr>
      <vt:lpstr>Results Fall 2016 Cornell Library Instruction Questionnaire (CLIQ)</vt:lpstr>
      <vt:lpstr>Fall 2016 Stats</vt:lpstr>
      <vt:lpstr>Stats at-a-glance</vt:lpstr>
      <vt:lpstr>CLIQ Questions</vt:lpstr>
      <vt:lpstr>1.  What’s one new thing you learned today?  (thematic categorization; partial list)</vt:lpstr>
      <vt:lpstr>PowerPoint Presentation</vt:lpstr>
      <vt:lpstr>2.  What is still confusing about doing research for this  assignment? (thematic categorization; partial list)</vt:lpstr>
      <vt:lpstr>In their own words:      What is still confusing………..</vt:lpstr>
      <vt:lpstr>3.  What's one thing you'll do differently in your research  based on what you learned today?  (thematic categorization; partial list)</vt:lpstr>
      <vt:lpstr>In their own words:     One thing they will do differently………..</vt:lpstr>
      <vt:lpstr>  4. This library instruction session will allow me to better  complete assignments for this course.   </vt:lpstr>
      <vt:lpstr>  5.  Was this library instruction session helpful?  </vt:lpstr>
      <vt:lpstr>In their own words: This library session was helpful because...</vt:lpstr>
      <vt:lpstr>In their own words: This library session was NOT helpful because...</vt:lpstr>
      <vt:lpstr>  6.  Have you attended a library instruction session or  workshop with a Cornell librarian previously?  </vt:lpstr>
      <vt:lpstr>Have questions about this data  or need more details?</vt:lpstr>
    </vt:vector>
  </TitlesOfParts>
  <Company>Cornell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Gabriela Castro Gessner</dc:creator>
  <cp:lastModifiedBy>Gabriela Castro Gessner</cp:lastModifiedBy>
  <cp:revision>127</cp:revision>
  <dcterms:created xsi:type="dcterms:W3CDTF">2015-12-01T20:28:43Z</dcterms:created>
  <dcterms:modified xsi:type="dcterms:W3CDTF">2017-05-16T13:33:51Z</dcterms:modified>
</cp:coreProperties>
</file>