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1" r:id="rId13"/>
    <p:sldId id="268" r:id="rId14"/>
    <p:sldId id="269" r:id="rId15"/>
    <p:sldId id="277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5" d="100"/>
          <a:sy n="145" d="100"/>
        </p:scale>
        <p:origin x="62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15872692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984923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Shape 1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u="sng" dirty="0" smtClean="0"/>
              <a:t>Normally see</a:t>
            </a:r>
            <a:r>
              <a:rPr lang="en-US" u="sng" baseline="0" dirty="0" smtClean="0"/>
              <a:t> rapid improvement in 12-24hrs</a:t>
            </a:r>
            <a:endParaRPr u="sng" dirty="0"/>
          </a:p>
        </p:txBody>
      </p:sp>
    </p:spTree>
    <p:extLst>
      <p:ext uri="{BB962C8B-B14F-4D97-AF65-F5344CB8AC3E}">
        <p14:creationId xmlns:p14="http://schemas.microsoft.com/office/powerpoint/2010/main" val="1397443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At some time during her stay, the patient had these signs.</a:t>
            </a:r>
          </a:p>
        </p:txBody>
      </p:sp>
    </p:spTree>
    <p:extLst>
      <p:ext uri="{BB962C8B-B14F-4D97-AF65-F5344CB8AC3E}">
        <p14:creationId xmlns:p14="http://schemas.microsoft.com/office/powerpoint/2010/main" val="30315445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/>
              <a:t>Highlight importance of good history </a:t>
            </a:r>
            <a:r>
              <a:rPr lang="en" dirty="0" smtClean="0"/>
              <a:t>taking</a:t>
            </a:r>
            <a:r>
              <a:rPr lang="en" dirty="0" smtClean="0">
                <a:solidFill>
                  <a:srgbClr val="00B050"/>
                </a:solidFill>
              </a:rPr>
              <a:t>.</a:t>
            </a:r>
            <a:r>
              <a:rPr lang="en" u="sng" baseline="0" dirty="0" smtClean="0">
                <a:solidFill>
                  <a:srgbClr val="00B050"/>
                </a:solidFill>
              </a:rPr>
              <a:t> Anything causing diffuse forebrain disease could cause similar signs (infectious/inflammatory(GME etc) or neoplasia most common). And systemic disease resulting in electrolyte or BG derangements</a:t>
            </a:r>
            <a:endParaRPr lang="en" u="sng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8853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Shape 1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u="sng" dirty="0" smtClean="0"/>
              <a:t>I would put the patient’s base</a:t>
            </a:r>
            <a:r>
              <a:rPr lang="en-US" u="sng" baseline="0" dirty="0" smtClean="0"/>
              <a:t> excess in even though it was normal – you cant </a:t>
            </a:r>
            <a:r>
              <a:rPr lang="en-US" u="sng" baseline="0" dirty="0" err="1" smtClean="0"/>
              <a:t>interperate</a:t>
            </a:r>
            <a:r>
              <a:rPr lang="en-US" u="sng" baseline="0" dirty="0" smtClean="0"/>
              <a:t> a </a:t>
            </a:r>
            <a:r>
              <a:rPr lang="en-US" u="sng" baseline="0" dirty="0" err="1" smtClean="0"/>
              <a:t>gaslyte</a:t>
            </a:r>
            <a:r>
              <a:rPr lang="en-US" u="sng" baseline="0" dirty="0" smtClean="0"/>
              <a:t> without it. </a:t>
            </a:r>
          </a:p>
          <a:p>
            <a:pPr lvl="0">
              <a:spcBef>
                <a:spcPts val="0"/>
              </a:spcBef>
              <a:buNone/>
            </a:pPr>
            <a:r>
              <a:rPr lang="en-US" u="sng" baseline="0" dirty="0" smtClean="0"/>
              <a:t>Make sure you explain why we think these changes existed</a:t>
            </a:r>
            <a:endParaRPr u="sng" dirty="0"/>
          </a:p>
        </p:txBody>
      </p:sp>
    </p:spTree>
    <p:extLst>
      <p:ext uri="{BB962C8B-B14F-4D97-AF65-F5344CB8AC3E}">
        <p14:creationId xmlns:p14="http://schemas.microsoft.com/office/powerpoint/2010/main" val="10307321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304757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Shape 1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u="sng" dirty="0" smtClean="0"/>
              <a:t>She</a:t>
            </a:r>
            <a:r>
              <a:rPr lang="en-US" u="sng" baseline="0" dirty="0" smtClean="0"/>
              <a:t> had not had lipids since admission so they had already been discontinued, but because of </a:t>
            </a:r>
            <a:r>
              <a:rPr lang="en-US" u="sng" baseline="0" dirty="0" err="1" smtClean="0"/>
              <a:t>lipemia</a:t>
            </a:r>
            <a:r>
              <a:rPr lang="en-US" u="sng" baseline="0" dirty="0" smtClean="0"/>
              <a:t> we didn’t repeat</a:t>
            </a:r>
          </a:p>
          <a:p>
            <a:pPr lvl="0">
              <a:spcBef>
                <a:spcPts val="0"/>
              </a:spcBef>
              <a:buNone/>
            </a:pPr>
            <a:r>
              <a:rPr lang="en-US" u="sng" baseline="0" dirty="0" smtClean="0"/>
              <a:t>Discuss why we decided not to act (pCO2 &gt; 60 is indication for mechanical ventilation BUT ventilation has a large number of potential complications and we expected her to improve rapidly if her only problem was toxicity)</a:t>
            </a:r>
            <a:endParaRPr u="sng" dirty="0"/>
          </a:p>
        </p:txBody>
      </p:sp>
    </p:spTree>
    <p:extLst>
      <p:ext uri="{BB962C8B-B14F-4D97-AF65-F5344CB8AC3E}">
        <p14:creationId xmlns:p14="http://schemas.microsoft.com/office/powerpoint/2010/main" val="9945275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690990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986373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Shape 1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969327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Shape 1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649153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580445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Shape 1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9285885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Shape 1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738790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Shape 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887720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u="sng" dirty="0" smtClean="0"/>
              <a:t>Say</a:t>
            </a:r>
            <a:r>
              <a:rPr lang="en-US" u="sng" baseline="0" dirty="0" smtClean="0"/>
              <a:t> where she </a:t>
            </a:r>
            <a:r>
              <a:rPr lang="en-US" u="sng" baseline="0" dirty="0" err="1" smtClean="0"/>
              <a:t>neurolocalizes</a:t>
            </a:r>
            <a:r>
              <a:rPr lang="en-US" u="sng" baseline="0" dirty="0" smtClean="0"/>
              <a:t> to</a:t>
            </a:r>
            <a:endParaRPr u="sng" dirty="0"/>
          </a:p>
        </p:txBody>
      </p:sp>
    </p:spTree>
    <p:extLst>
      <p:ext uri="{BB962C8B-B14F-4D97-AF65-F5344CB8AC3E}">
        <p14:creationId xmlns:p14="http://schemas.microsoft.com/office/powerpoint/2010/main" val="12563475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778150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Ultimately the mechanism isn’t well fleshed out.</a:t>
            </a:r>
          </a:p>
        </p:txBody>
      </p:sp>
    </p:spTree>
    <p:extLst>
      <p:ext uri="{BB962C8B-B14F-4D97-AF65-F5344CB8AC3E}">
        <p14:creationId xmlns:p14="http://schemas.microsoft.com/office/powerpoint/2010/main" val="3452260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088400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u="sng" dirty="0" smtClean="0"/>
              <a:t>Emetics</a:t>
            </a:r>
            <a:r>
              <a:rPr lang="en" u="sng" baseline="0" dirty="0" smtClean="0"/>
              <a:t> also contraindicated if showing any significant neurologic abnormalities due to increased risk of aspiration. </a:t>
            </a:r>
            <a:endParaRPr lang="en" u="sng" dirty="0" smtClean="0"/>
          </a:p>
          <a:p>
            <a:pPr lvl="0">
              <a:spcBef>
                <a:spcPts val="0"/>
              </a:spcBef>
              <a:buNone/>
            </a:pPr>
            <a:r>
              <a:rPr lang="en" dirty="0" smtClean="0"/>
              <a:t>Temptation </a:t>
            </a:r>
            <a:r>
              <a:rPr lang="en" dirty="0"/>
              <a:t>to provide high volume intravenous fluid, but remember only 15% of THC excreted through the kidneys. Minimal benefit.</a:t>
            </a:r>
          </a:p>
        </p:txBody>
      </p:sp>
    </p:spTree>
    <p:extLst>
      <p:ext uri="{BB962C8B-B14F-4D97-AF65-F5344CB8AC3E}">
        <p14:creationId xmlns:p14="http://schemas.microsoft.com/office/powerpoint/2010/main" val="12229251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552639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5200"/>
            </a:lvl1pPr>
            <a:lvl2pPr lvl="1" algn="ctr">
              <a:spcBef>
                <a:spcPts val="0"/>
              </a:spcBef>
              <a:buSzPct val="100000"/>
              <a:defRPr sz="5200"/>
            </a:lvl2pPr>
            <a:lvl3pPr lvl="2" algn="ctr">
              <a:spcBef>
                <a:spcPts val="0"/>
              </a:spcBef>
              <a:buSzPct val="100000"/>
              <a:defRPr sz="5200"/>
            </a:lvl3pPr>
            <a:lvl4pPr lvl="3" algn="ctr">
              <a:spcBef>
                <a:spcPts val="0"/>
              </a:spcBef>
              <a:buSzPct val="100000"/>
              <a:defRPr sz="5200"/>
            </a:lvl4pPr>
            <a:lvl5pPr lvl="4" algn="ctr">
              <a:spcBef>
                <a:spcPts val="0"/>
              </a:spcBef>
              <a:buSzPct val="100000"/>
              <a:defRPr sz="5200"/>
            </a:lvl5pPr>
            <a:lvl6pPr lvl="5" algn="ctr">
              <a:spcBef>
                <a:spcPts val="0"/>
              </a:spcBef>
              <a:buSzPct val="100000"/>
              <a:defRPr sz="5200"/>
            </a:lvl6pPr>
            <a:lvl7pPr lvl="6" algn="ctr">
              <a:spcBef>
                <a:spcPts val="0"/>
              </a:spcBef>
              <a:buSzPct val="100000"/>
              <a:defRPr sz="5200"/>
            </a:lvl7pPr>
            <a:lvl8pPr lvl="7" algn="ctr">
              <a:spcBef>
                <a:spcPts val="0"/>
              </a:spcBef>
              <a:buSzPct val="100000"/>
              <a:defRPr sz="5200"/>
            </a:lvl8pPr>
            <a:lvl9pPr lvl="8" algn="ctr">
              <a:spcBef>
                <a:spcPts val="0"/>
              </a:spcBef>
              <a:buSzPct val="100000"/>
              <a:defRPr sz="52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Clr>
                <a:schemeClr val="dk1"/>
              </a:buClr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SzPct val="100000"/>
              <a:defRPr sz="1800">
                <a:solidFill>
                  <a:schemeClr val="lt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defRPr>
                <a:solidFill>
                  <a:schemeClr val="lt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defRPr>
                <a:solidFill>
                  <a:schemeClr val="lt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defRPr>
                <a:solidFill>
                  <a:schemeClr val="lt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defRPr>
                <a:solidFill>
                  <a:schemeClr val="lt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defRPr>
                <a:solidFill>
                  <a:schemeClr val="lt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defRPr>
                <a:solidFill>
                  <a:schemeClr val="lt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defRPr>
                <a:solidFill>
                  <a:schemeClr val="lt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lt2"/>
                </a:solidFill>
              </a:rPr>
              <a:t>‹#›</a:t>
            </a:fld>
            <a:endParaRPr lang="en" sz="1000">
              <a:solidFill>
                <a:schemeClr val="lt2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Marijuana Toxicosis in a 4 Year Old FS Shih Tzu</a:t>
            </a:r>
          </a:p>
        </p:txBody>
      </p:sp>
      <p:sp>
        <p:nvSpPr>
          <p:cNvPr id="55" name="Shape 5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April 12, 2017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Lorenso Escobar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/>
              <a:t>Prognosis</a:t>
            </a:r>
          </a:p>
        </p:txBody>
      </p:sp>
      <p:sp>
        <p:nvSpPr>
          <p:cNvPr id="127" name="Shape 12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2105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In short, excellent</a:t>
            </a:r>
          </a:p>
          <a:p>
            <a:pPr marL="457200" lvl="0" indent="-2286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Time to recovery appears to be dose dependent (up to 5 days)</a:t>
            </a:r>
          </a:p>
          <a:p>
            <a:pPr marL="457200" lvl="0" indent="-2286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2 reported deaths in dogs</a:t>
            </a:r>
          </a:p>
          <a:p>
            <a:pPr marL="914400" lvl="1" indent="-2286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Secondary to aspiration pneumonia</a:t>
            </a:r>
          </a:p>
          <a:p>
            <a:pPr marL="914400" lvl="1" indent="-2286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No lesions on necropsy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28" name="Shape 128" descr="http://cf.chucklesnetwork.com/items/1/1/3/8/8/0/original/two-thumbs-up-where-did-my-thumbs-go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40424" y="1152475"/>
            <a:ext cx="2991875" cy="2991875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Shape 129"/>
          <p:cNvSpPr txBox="1"/>
          <p:nvPr/>
        </p:nvSpPr>
        <p:spPr>
          <a:xfrm>
            <a:off x="3615350" y="4279100"/>
            <a:ext cx="5528700" cy="37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000"/>
              <a:t>cf.chucklesnetwork.com/items/1/1/3/8/8/0/original/two-thumbs-up-where-did-my-thumbs-go.jpg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/>
              <a:t>Clinical Signs</a:t>
            </a:r>
          </a:p>
        </p:txBody>
      </p:sp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</a:pPr>
            <a:r>
              <a:rPr lang="en"/>
              <a:t>Depression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/>
              <a:t>Ataxia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/>
              <a:t>Bradycardia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/>
              <a:t>Hyperesthesia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/>
              <a:t>Hypothermia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/>
              <a:t>Hypersalivation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/>
              <a:t>Vomiting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/>
              <a:t>Diarrhea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/>
              <a:t>Urinary Incontinence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/>
              <a:t>Seizures</a:t>
            </a:r>
          </a:p>
          <a:p>
            <a:pPr marL="457200" lvl="0" indent="-228600">
              <a:spcBef>
                <a:spcPts val="0"/>
              </a:spcBef>
            </a:pPr>
            <a:r>
              <a:rPr lang="en"/>
              <a:t>Coma</a:t>
            </a:r>
          </a:p>
        </p:txBody>
      </p:sp>
      <p:sp>
        <p:nvSpPr>
          <p:cNvPr id="136" name="Shape 136"/>
          <p:cNvSpPr txBox="1">
            <a:spLocks noGrp="1"/>
          </p:cNvSpPr>
          <p:nvPr>
            <p:ph type="body" idx="2"/>
          </p:nvPr>
        </p:nvSpPr>
        <p:spPr>
          <a:xfrm>
            <a:off x="4832400" y="1888425"/>
            <a:ext cx="3999900" cy="2680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42900" rtl="0">
              <a:spcBef>
                <a:spcPts val="0"/>
              </a:spcBef>
              <a:buClr>
                <a:srgbClr val="FF0000"/>
              </a:buClr>
              <a:buSzPct val="100000"/>
            </a:pPr>
            <a:r>
              <a:rPr lang="en" sz="1800">
                <a:solidFill>
                  <a:srgbClr val="FF0000"/>
                </a:solidFill>
              </a:rPr>
              <a:t>Depression</a:t>
            </a:r>
          </a:p>
          <a:p>
            <a:pPr marL="457200" lvl="0" indent="-342900" rtl="0">
              <a:spcBef>
                <a:spcPts val="0"/>
              </a:spcBef>
              <a:buClr>
                <a:srgbClr val="FF0000"/>
              </a:buClr>
              <a:buSzPct val="100000"/>
            </a:pPr>
            <a:r>
              <a:rPr lang="en" sz="1800">
                <a:solidFill>
                  <a:srgbClr val="FF0000"/>
                </a:solidFill>
              </a:rPr>
              <a:t>Ataxia</a:t>
            </a:r>
          </a:p>
          <a:p>
            <a:pPr marL="457200" lvl="0" indent="-342900" rtl="0">
              <a:spcBef>
                <a:spcPts val="0"/>
              </a:spcBef>
              <a:buClr>
                <a:srgbClr val="FF0000"/>
              </a:buClr>
              <a:buSzPct val="100000"/>
            </a:pPr>
            <a:r>
              <a:rPr lang="en" sz="1800">
                <a:solidFill>
                  <a:srgbClr val="FF0000"/>
                </a:solidFill>
              </a:rPr>
              <a:t>Hyperesthesia</a:t>
            </a:r>
          </a:p>
          <a:p>
            <a:pPr marL="457200" lvl="0" indent="-342900" rtl="0">
              <a:spcBef>
                <a:spcPts val="0"/>
              </a:spcBef>
              <a:buClr>
                <a:srgbClr val="FF0000"/>
              </a:buClr>
              <a:buSzPct val="100000"/>
            </a:pPr>
            <a:r>
              <a:rPr lang="en" sz="1800">
                <a:solidFill>
                  <a:srgbClr val="FF0000"/>
                </a:solidFill>
              </a:rPr>
              <a:t>Hypothermia</a:t>
            </a:r>
          </a:p>
          <a:p>
            <a:pPr marL="457200" lvl="0" indent="-342900" rtl="0">
              <a:spcBef>
                <a:spcPts val="0"/>
              </a:spcBef>
              <a:buClr>
                <a:srgbClr val="FF0000"/>
              </a:buClr>
              <a:buSzPct val="100000"/>
            </a:pPr>
            <a:r>
              <a:rPr lang="en" sz="1800">
                <a:solidFill>
                  <a:srgbClr val="FF0000"/>
                </a:solidFill>
              </a:rPr>
              <a:t>Urinary Incontinence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 dirty="0"/>
              <a:t>Marijuana Differentials</a:t>
            </a:r>
          </a:p>
        </p:txBody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lnSpc>
                <a:spcPct val="150000"/>
              </a:lnSpc>
              <a:spcBef>
                <a:spcPts val="0"/>
              </a:spcBef>
            </a:pPr>
            <a:r>
              <a:rPr lang="en" dirty="0" smtClean="0">
                <a:solidFill>
                  <a:srgbClr val="00B050"/>
                </a:solidFill>
              </a:rPr>
              <a:t>Intracranial disease</a:t>
            </a:r>
          </a:p>
          <a:p>
            <a:pPr marL="457200" lvl="0" indent="-228600" rtl="0">
              <a:lnSpc>
                <a:spcPct val="150000"/>
              </a:lnSpc>
              <a:spcBef>
                <a:spcPts val="0"/>
              </a:spcBef>
            </a:pPr>
            <a:r>
              <a:rPr lang="en" dirty="0" smtClean="0">
                <a:solidFill>
                  <a:srgbClr val="00B050"/>
                </a:solidFill>
              </a:rPr>
              <a:t>Systemic disease</a:t>
            </a:r>
          </a:p>
          <a:p>
            <a:pPr marL="457200" lvl="0" indent="-228600" rtl="0">
              <a:lnSpc>
                <a:spcPct val="150000"/>
              </a:lnSpc>
              <a:spcBef>
                <a:spcPts val="0"/>
              </a:spcBef>
            </a:pPr>
            <a:r>
              <a:rPr lang="en" dirty="0" smtClean="0">
                <a:solidFill>
                  <a:srgbClr val="00B050"/>
                </a:solidFill>
              </a:rPr>
              <a:t>Toxins: </a:t>
            </a:r>
            <a:endParaRPr lang="en" dirty="0" smtClean="0">
              <a:solidFill>
                <a:srgbClr val="00B050"/>
              </a:solidFill>
            </a:endParaRPr>
          </a:p>
          <a:p>
            <a:pPr marL="457200" lvl="0" indent="-228600" rtl="0">
              <a:lnSpc>
                <a:spcPct val="150000"/>
              </a:lnSpc>
              <a:spcBef>
                <a:spcPts val="0"/>
              </a:spcBef>
            </a:pPr>
            <a:r>
              <a:rPr lang="en" dirty="0" smtClean="0"/>
              <a:t>	Opiods</a:t>
            </a:r>
            <a:endParaRPr lang="en" dirty="0"/>
          </a:p>
          <a:p>
            <a:pPr marL="457200" lvl="0" indent="-228600" rtl="0">
              <a:lnSpc>
                <a:spcPct val="150000"/>
              </a:lnSpc>
              <a:spcBef>
                <a:spcPts val="0"/>
              </a:spcBef>
            </a:pPr>
            <a:r>
              <a:rPr lang="en" dirty="0" smtClean="0"/>
              <a:t>	LSD</a:t>
            </a:r>
            <a:endParaRPr lang="en" dirty="0"/>
          </a:p>
          <a:p>
            <a:pPr marL="457200" lvl="0" indent="-228600" rtl="0">
              <a:lnSpc>
                <a:spcPct val="150000"/>
              </a:lnSpc>
              <a:spcBef>
                <a:spcPts val="0"/>
              </a:spcBef>
            </a:pPr>
            <a:r>
              <a:rPr lang="en" dirty="0" smtClean="0"/>
              <a:t>	PCP</a:t>
            </a:r>
            <a:endParaRPr lang="en" dirty="0"/>
          </a:p>
          <a:p>
            <a:pPr marL="457200" lvl="0" indent="-228600" rtl="0">
              <a:lnSpc>
                <a:spcPct val="150000"/>
              </a:lnSpc>
              <a:spcBef>
                <a:spcPts val="0"/>
              </a:spcBef>
            </a:pPr>
            <a:r>
              <a:rPr lang="en" dirty="0" smtClean="0"/>
              <a:t>	Ethanol</a:t>
            </a:r>
            <a:endParaRPr lang="en" dirty="0"/>
          </a:p>
          <a:p>
            <a:pPr marL="457200" lvl="0" indent="-228600" rtl="0">
              <a:lnSpc>
                <a:spcPct val="150000"/>
              </a:lnSpc>
              <a:spcBef>
                <a:spcPts val="0"/>
              </a:spcBef>
            </a:pPr>
            <a:r>
              <a:rPr lang="en" dirty="0" smtClean="0"/>
              <a:t>	Benzodiazapines</a:t>
            </a:r>
            <a:endParaRPr lang="en" dirty="0"/>
          </a:p>
        </p:txBody>
      </p:sp>
      <p:sp>
        <p:nvSpPr>
          <p:cNvPr id="90" name="Shape 90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lnSpc>
                <a:spcPct val="150000"/>
              </a:lnSpc>
              <a:spcBef>
                <a:spcPts val="0"/>
              </a:spcBef>
            </a:pPr>
            <a:r>
              <a:rPr lang="en" dirty="0" smtClean="0"/>
              <a:t>	Ethylene </a:t>
            </a:r>
            <a:r>
              <a:rPr lang="en" dirty="0"/>
              <a:t>glycol</a:t>
            </a:r>
          </a:p>
          <a:p>
            <a:pPr marL="457200" lvl="0" indent="-228600" rtl="0">
              <a:lnSpc>
                <a:spcPct val="150000"/>
              </a:lnSpc>
              <a:spcBef>
                <a:spcPts val="0"/>
              </a:spcBef>
            </a:pPr>
            <a:r>
              <a:rPr lang="en" dirty="0" smtClean="0"/>
              <a:t>	Propylene </a:t>
            </a:r>
            <a:r>
              <a:rPr lang="en" dirty="0"/>
              <a:t>glycol</a:t>
            </a:r>
          </a:p>
          <a:p>
            <a:pPr marL="457200" lvl="0" indent="-228600" rtl="0">
              <a:lnSpc>
                <a:spcPct val="150000"/>
              </a:lnSpc>
              <a:spcBef>
                <a:spcPts val="0"/>
              </a:spcBef>
            </a:pPr>
            <a:r>
              <a:rPr lang="en" dirty="0" smtClean="0"/>
              <a:t>	Ivermectin</a:t>
            </a:r>
            <a:endParaRPr lang="en" dirty="0"/>
          </a:p>
          <a:p>
            <a:pPr marL="457200" lvl="0" indent="-228600" rtl="0">
              <a:lnSpc>
                <a:spcPct val="150000"/>
              </a:lnSpc>
              <a:spcBef>
                <a:spcPts val="0"/>
              </a:spcBef>
            </a:pPr>
            <a:r>
              <a:rPr lang="en" dirty="0" smtClean="0"/>
              <a:t>	Methanol</a:t>
            </a:r>
            <a:endParaRPr lang="en" dirty="0"/>
          </a:p>
          <a:p>
            <a:pPr marL="457200" lvl="0" indent="-228600" rtl="0">
              <a:lnSpc>
                <a:spcPct val="150000"/>
              </a:lnSpc>
              <a:spcBef>
                <a:spcPts val="0"/>
              </a:spcBef>
            </a:pPr>
            <a:r>
              <a:rPr lang="en" dirty="0" smtClean="0"/>
              <a:t>	Depressants</a:t>
            </a:r>
            <a:endParaRPr lang="en" dirty="0"/>
          </a:p>
          <a:p>
            <a:pPr marL="457200" lvl="0" indent="-228600" rtl="0">
              <a:lnSpc>
                <a:spcPct val="150000"/>
              </a:lnSpc>
              <a:spcBef>
                <a:spcPts val="0"/>
              </a:spcBef>
            </a:pPr>
            <a:r>
              <a:rPr lang="en" dirty="0" smtClean="0"/>
              <a:t>	Muscle Relaxants</a:t>
            </a:r>
          </a:p>
          <a:p>
            <a:pPr marL="457200" lvl="0" indent="-228600">
              <a:lnSpc>
                <a:spcPct val="150000"/>
              </a:lnSpc>
            </a:pPr>
            <a:r>
              <a:rPr lang="en" dirty="0" smtClean="0"/>
              <a:t>	Hallucinogenic </a:t>
            </a:r>
            <a:r>
              <a:rPr lang="en" dirty="0"/>
              <a:t>Mushrooms</a:t>
            </a:r>
          </a:p>
          <a:p>
            <a:pPr marL="457200" lvl="0" indent="-228600">
              <a:lnSpc>
                <a:spcPct val="150000"/>
              </a:lnSpc>
            </a:pPr>
            <a:r>
              <a:rPr lang="en" dirty="0" smtClean="0"/>
              <a:t>	Amphetamines</a:t>
            </a:r>
            <a:endParaRPr lang="en" dirty="0"/>
          </a:p>
          <a:p>
            <a:pPr marL="457200" lvl="0" indent="-228600" rtl="0">
              <a:lnSpc>
                <a:spcPct val="150000"/>
              </a:lnSpc>
              <a:spcBef>
                <a:spcPts val="0"/>
              </a:spcBef>
            </a:pPr>
            <a:endParaRPr lang="en" dirty="0"/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/>
              <a:t>Lab Work</a:t>
            </a:r>
          </a:p>
        </p:txBody>
      </p:sp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533916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42900" rtl="0">
              <a:spcBef>
                <a:spcPts val="0"/>
              </a:spcBef>
              <a:buSzPct val="100000"/>
            </a:pPr>
            <a:r>
              <a:rPr lang="en" sz="1800" dirty="0"/>
              <a:t>Quick assessment tests </a:t>
            </a:r>
            <a:endParaRPr lang="en" sz="1800" dirty="0" smtClean="0"/>
          </a:p>
          <a:p>
            <a:pPr marL="457200" lvl="0" indent="-342900" rtl="0">
              <a:spcBef>
                <a:spcPts val="0"/>
              </a:spcBef>
              <a:buSzPct val="100000"/>
            </a:pPr>
            <a:r>
              <a:rPr lang="en" sz="1800" dirty="0"/>
              <a:t>	</a:t>
            </a:r>
            <a:r>
              <a:rPr lang="en" sz="1800" dirty="0" smtClean="0"/>
              <a:t>Unremarkable</a:t>
            </a:r>
            <a:endParaRPr lang="en" sz="1800" dirty="0"/>
          </a:p>
          <a:p>
            <a:pPr marL="457200" lvl="0" indent="-342900" rtl="0">
              <a:spcBef>
                <a:spcPts val="0"/>
              </a:spcBef>
              <a:buSzPct val="100000"/>
            </a:pPr>
            <a:r>
              <a:rPr lang="en" sz="1800" dirty="0" smtClean="0">
                <a:solidFill>
                  <a:srgbClr val="00B050"/>
                </a:solidFill>
              </a:rPr>
              <a:t>Venous blood gas</a:t>
            </a:r>
            <a:endParaRPr lang="en" sz="1800" dirty="0">
              <a:solidFill>
                <a:srgbClr val="00B050"/>
              </a:solidFill>
            </a:endParaRPr>
          </a:p>
          <a:p>
            <a:pPr marL="914400" lvl="1" indent="-342900" rtl="0">
              <a:spcBef>
                <a:spcPts val="0"/>
              </a:spcBef>
              <a:buSzPct val="100000"/>
            </a:pPr>
            <a:r>
              <a:rPr lang="en" sz="1800" dirty="0"/>
              <a:t>pH: 7.249 </a:t>
            </a:r>
            <a:r>
              <a:rPr lang="en" sz="1800" dirty="0" smtClean="0"/>
              <a:t>		(</a:t>
            </a:r>
            <a:r>
              <a:rPr lang="en" sz="1800" dirty="0"/>
              <a:t>RR: 7.32-7.38)</a:t>
            </a:r>
          </a:p>
          <a:p>
            <a:pPr marL="914400" lvl="1" indent="-342900" rtl="0">
              <a:spcBef>
                <a:spcPts val="0"/>
              </a:spcBef>
              <a:buSzPct val="100000"/>
            </a:pPr>
            <a:r>
              <a:rPr lang="en" sz="1800" dirty="0"/>
              <a:t>pCO2: 58.1 mmHg </a:t>
            </a:r>
            <a:r>
              <a:rPr lang="en" sz="1800" dirty="0" smtClean="0"/>
              <a:t>	(</a:t>
            </a:r>
            <a:r>
              <a:rPr lang="en" sz="1800" dirty="0"/>
              <a:t>RR: 38-46)</a:t>
            </a:r>
          </a:p>
          <a:p>
            <a:pPr marL="914400" lvl="1" indent="-342900" rtl="0">
              <a:spcBef>
                <a:spcPts val="0"/>
              </a:spcBef>
              <a:buSzPct val="100000"/>
            </a:pPr>
            <a:r>
              <a:rPr lang="en" sz="1800" dirty="0"/>
              <a:t>Na: 152.1 mmol/L </a:t>
            </a:r>
            <a:r>
              <a:rPr lang="en" sz="1800" dirty="0" smtClean="0"/>
              <a:t>	(</a:t>
            </a:r>
            <a:r>
              <a:rPr lang="en" sz="1800" dirty="0"/>
              <a:t>RR: 145-151)</a:t>
            </a:r>
          </a:p>
          <a:p>
            <a:pPr marL="914400" lvl="1" indent="-342900" rtl="0">
              <a:spcBef>
                <a:spcPts val="0"/>
              </a:spcBef>
              <a:buSzPct val="100000"/>
            </a:pPr>
            <a:r>
              <a:rPr lang="en" sz="1800" dirty="0"/>
              <a:t>K: 5.29 mmol/L </a:t>
            </a:r>
            <a:r>
              <a:rPr lang="en" sz="1800" dirty="0" smtClean="0"/>
              <a:t>	(</a:t>
            </a:r>
            <a:r>
              <a:rPr lang="en" sz="1800" dirty="0"/>
              <a:t>RR: 3.9-5.1)</a:t>
            </a:r>
          </a:p>
          <a:p>
            <a:pPr marL="914400" lvl="1" indent="-342900">
              <a:spcBef>
                <a:spcPts val="0"/>
              </a:spcBef>
              <a:buSzPct val="100000"/>
            </a:pPr>
            <a:r>
              <a:rPr lang="en" sz="1800" dirty="0"/>
              <a:t>HCT: 60% </a:t>
            </a:r>
            <a:r>
              <a:rPr lang="en" sz="1800" dirty="0" smtClean="0"/>
              <a:t>		(</a:t>
            </a:r>
            <a:r>
              <a:rPr lang="en" sz="1800" dirty="0"/>
              <a:t>RR: 42-57)</a:t>
            </a:r>
          </a:p>
        </p:txBody>
      </p:sp>
      <p:pic>
        <p:nvPicPr>
          <p:cNvPr id="143" name="Shape 143" descr="https://yooniqimages.blob.core.windows.net/yooniqimages-data-storage-resizedimagefilerepository/List/10196/4bbcdbb6-20e1-4155-abdd-822c4b6fc6cb/YooniqImages_101961591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38625" y="1152475"/>
            <a:ext cx="2893675" cy="34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/>
          <p:nvPr/>
        </p:nvSpPr>
        <p:spPr>
          <a:xfrm>
            <a:off x="3789300" y="4568875"/>
            <a:ext cx="5429400" cy="447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000"/>
              <a:t>yooniqimages.blob.core.windows.net/yooniqimages-data-storage-resizedimagefilerepository/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/>
              <a:t>Following Morning 11/21</a:t>
            </a:r>
          </a:p>
        </p:txBody>
      </p:sp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311699" y="1152475"/>
            <a:ext cx="4852359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800" dirty="0"/>
              <a:t>Physical Examination</a:t>
            </a:r>
          </a:p>
          <a:p>
            <a:pPr marL="457200" lvl="0" indent="-342900" rtl="0">
              <a:spcBef>
                <a:spcPts val="0"/>
              </a:spcBef>
              <a:buSzPct val="100000"/>
            </a:pPr>
            <a:r>
              <a:rPr lang="en" sz="1800" dirty="0"/>
              <a:t>No longer </a:t>
            </a:r>
            <a:r>
              <a:rPr lang="en" sz="1800" dirty="0" smtClean="0"/>
              <a:t>hyperesthetic</a:t>
            </a:r>
          </a:p>
          <a:p>
            <a:pPr marL="457200" lvl="0" indent="-342900" rtl="0">
              <a:spcBef>
                <a:spcPts val="0"/>
              </a:spcBef>
              <a:buSzPct val="100000"/>
            </a:pPr>
            <a:r>
              <a:rPr lang="en" sz="1800" dirty="0" smtClean="0">
                <a:solidFill>
                  <a:srgbClr val="00B050"/>
                </a:solidFill>
              </a:rPr>
              <a:t>Ataxic</a:t>
            </a:r>
            <a:endParaRPr lang="en" sz="1800" dirty="0">
              <a:solidFill>
                <a:srgbClr val="00B050"/>
              </a:solidFill>
            </a:endParaRPr>
          </a:p>
          <a:p>
            <a:pPr marL="457200" lvl="0" indent="-342900" rtl="0">
              <a:spcBef>
                <a:spcPts val="0"/>
              </a:spcBef>
              <a:buSzPct val="100000"/>
            </a:pPr>
            <a:r>
              <a:rPr lang="en" sz="1800" dirty="0" smtClean="0"/>
              <a:t>Urinary incontinent</a:t>
            </a:r>
          </a:p>
          <a:p>
            <a:pPr marL="457200" lvl="0" indent="-342900" rtl="0">
              <a:spcBef>
                <a:spcPts val="0"/>
              </a:spcBef>
              <a:buSzPct val="100000"/>
            </a:pPr>
            <a:r>
              <a:rPr lang="en" sz="1800" dirty="0" smtClean="0"/>
              <a:t>Dull mentation</a:t>
            </a:r>
            <a:endParaRPr lang="en" sz="1800" dirty="0"/>
          </a:p>
          <a:p>
            <a:pPr lvl="0" rtl="0">
              <a:spcBef>
                <a:spcPts val="0"/>
              </a:spcBef>
              <a:buNone/>
            </a:pPr>
            <a:r>
              <a:rPr lang="en-US" sz="1800" dirty="0" smtClean="0"/>
              <a:t>V</a:t>
            </a:r>
            <a:r>
              <a:rPr lang="en" sz="1800" dirty="0" smtClean="0"/>
              <a:t>enous blood gas</a:t>
            </a:r>
            <a:endParaRPr lang="en" sz="1800" dirty="0"/>
          </a:p>
          <a:p>
            <a:pPr marL="457200" lvl="0" indent="-342900" rtl="0">
              <a:spcBef>
                <a:spcPts val="0"/>
              </a:spcBef>
              <a:buSzPct val="100000"/>
            </a:pPr>
            <a:r>
              <a:rPr lang="en" sz="1800" dirty="0"/>
              <a:t>Worsened hypercapnea and hypernatremia</a:t>
            </a:r>
          </a:p>
          <a:p>
            <a:pPr marL="457200" lvl="0" indent="-342900" rtl="0">
              <a:spcBef>
                <a:spcPts val="0"/>
              </a:spcBef>
              <a:buSzPct val="100000"/>
            </a:pPr>
            <a:r>
              <a:rPr lang="en" sz="1800" dirty="0"/>
              <a:t>Took arterial sample, </a:t>
            </a:r>
            <a:r>
              <a:rPr lang="en" sz="1800" dirty="0" smtClean="0"/>
              <a:t>moderate hypoxemia</a:t>
            </a:r>
            <a:endParaRPr lang="en" sz="1800" dirty="0"/>
          </a:p>
          <a:p>
            <a:pPr marL="457200" lvl="0" indent="-342900">
              <a:spcBef>
                <a:spcPts val="0"/>
              </a:spcBef>
              <a:buSzPct val="100000"/>
            </a:pPr>
            <a:r>
              <a:rPr lang="en" sz="1800" dirty="0"/>
              <a:t>Stopped charcoal and placed in O2 cage</a:t>
            </a:r>
          </a:p>
        </p:txBody>
      </p:sp>
      <p:pic>
        <p:nvPicPr>
          <p:cNvPr id="151" name="Shape 151" descr="http://www.snydermfg.com/wp-content/uploads/2016/11/DSC_0067_cropped-1012x1024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56550" y="1152475"/>
            <a:ext cx="3775749" cy="34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Shape 152"/>
          <p:cNvSpPr txBox="1"/>
          <p:nvPr/>
        </p:nvSpPr>
        <p:spPr>
          <a:xfrm>
            <a:off x="3789375" y="4703625"/>
            <a:ext cx="5454000" cy="439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000"/>
              <a:t>http://www.snydermfg.com/wp-content/uploads/2016/11/DSC_0067_cropped-1012x1024.jpg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Thoracic radiographs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You can put her images here, say they were normal and so hypoxemia suspected secondary to hypoventilation/respiratory depression, </a:t>
            </a:r>
            <a:r>
              <a:rPr lang="en-US" dirty="0" err="1" smtClean="0"/>
              <a:t>recumbancy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1822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/>
              <a:t>Continued</a:t>
            </a:r>
          </a:p>
        </p:txBody>
      </p:sp>
      <p:sp>
        <p:nvSpPr>
          <p:cNvPr id="158" name="Shape 15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800" dirty="0" smtClean="0"/>
              <a:t>Venous blood gas </a:t>
            </a:r>
            <a:r>
              <a:rPr lang="en" sz="1800" dirty="0" smtClean="0"/>
              <a:t>- </a:t>
            </a:r>
            <a:r>
              <a:rPr lang="en" sz="1800" dirty="0"/>
              <a:t>Noon</a:t>
            </a:r>
          </a:p>
          <a:p>
            <a:pPr marL="457200" lvl="0" indent="-342900" rtl="0">
              <a:spcBef>
                <a:spcPts val="0"/>
              </a:spcBef>
              <a:buSzPct val="100000"/>
            </a:pPr>
            <a:r>
              <a:rPr lang="en" sz="1800" dirty="0"/>
              <a:t>Worsening Hypercapnea (62.1 mmHg)</a:t>
            </a:r>
          </a:p>
          <a:p>
            <a:pPr marL="457200" lvl="0" indent="-342900" rtl="0">
              <a:spcBef>
                <a:spcPts val="0"/>
              </a:spcBef>
              <a:buSzPct val="100000"/>
            </a:pPr>
            <a:r>
              <a:rPr lang="en" sz="1800" dirty="0"/>
              <a:t>Worsening Hypernatremia (158 mmHg)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800" dirty="0"/>
              <a:t>Marked lipemia</a:t>
            </a:r>
          </a:p>
          <a:p>
            <a:pPr marL="457200" lvl="0" indent="-342900" rtl="0">
              <a:spcBef>
                <a:spcPts val="0"/>
              </a:spcBef>
              <a:buSzPct val="100000"/>
            </a:pPr>
            <a:r>
              <a:rPr lang="en" sz="1800" dirty="0"/>
              <a:t> </a:t>
            </a:r>
            <a:r>
              <a:rPr lang="en" sz="1800" dirty="0" smtClean="0">
                <a:solidFill>
                  <a:srgbClr val="00B050"/>
                </a:solidFill>
              </a:rPr>
              <a:t>No further </a:t>
            </a:r>
            <a:r>
              <a:rPr lang="en" sz="1800" dirty="0" smtClean="0"/>
              <a:t>IV </a:t>
            </a:r>
            <a:r>
              <a:rPr lang="en" sz="1800" dirty="0"/>
              <a:t>lipid therapy</a:t>
            </a:r>
          </a:p>
        </p:txBody>
      </p:sp>
      <p:pic>
        <p:nvPicPr>
          <p:cNvPr id="159" name="Shape 159" descr="https://www.shaw.ca/uploadedImages/ShawTV/Calgary(1)/Show_Images/Ride%20it%20Out%20500x352B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64000" y="1170125"/>
            <a:ext cx="4527600" cy="31874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/>
              <a:t>Morning of 11/22 </a:t>
            </a: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800" dirty="0"/>
              <a:t>Physical Examination</a:t>
            </a:r>
          </a:p>
          <a:p>
            <a:pPr marL="457200" lvl="0" indent="-342900" rtl="0">
              <a:spcBef>
                <a:spcPts val="0"/>
              </a:spcBef>
              <a:buSzPct val="100000"/>
            </a:pPr>
            <a:r>
              <a:rPr lang="en" sz="1800" dirty="0"/>
              <a:t>Brighter</a:t>
            </a:r>
          </a:p>
          <a:p>
            <a:pPr marL="457200" lvl="0" indent="-342900" rtl="0">
              <a:spcBef>
                <a:spcPts val="0"/>
              </a:spcBef>
              <a:buSzPct val="100000"/>
            </a:pPr>
            <a:r>
              <a:rPr lang="en" sz="1800" dirty="0"/>
              <a:t>Still moderately ataxic</a:t>
            </a:r>
          </a:p>
          <a:p>
            <a:pPr lvl="0" rtl="0">
              <a:spcBef>
                <a:spcPts val="0"/>
              </a:spcBef>
              <a:buNone/>
            </a:pPr>
            <a:endParaRPr sz="1800" dirty="0"/>
          </a:p>
          <a:p>
            <a:pPr lvl="0" rtl="0">
              <a:spcBef>
                <a:spcPts val="0"/>
              </a:spcBef>
              <a:buNone/>
            </a:pPr>
            <a:r>
              <a:rPr lang="en" sz="1800" dirty="0" smtClean="0"/>
              <a:t>Venous blood gas</a:t>
            </a:r>
            <a:endParaRPr lang="en" sz="1800" dirty="0"/>
          </a:p>
          <a:p>
            <a:pPr marL="457200" lvl="0" indent="-342900" rtl="0">
              <a:spcBef>
                <a:spcPts val="0"/>
              </a:spcBef>
              <a:buSzPct val="100000"/>
            </a:pPr>
            <a:r>
              <a:rPr lang="en" sz="1800" dirty="0"/>
              <a:t>Stable PCO2</a:t>
            </a:r>
          </a:p>
          <a:p>
            <a:pPr marL="457200" lvl="0" indent="-342900">
              <a:spcBef>
                <a:spcPts val="0"/>
              </a:spcBef>
              <a:buSzPct val="100000"/>
            </a:pPr>
            <a:r>
              <a:rPr lang="en" sz="1800" dirty="0"/>
              <a:t>Decreased Na </a:t>
            </a:r>
          </a:p>
        </p:txBody>
      </p:sp>
      <p:pic>
        <p:nvPicPr>
          <p:cNvPr id="166" name="Shape 166" descr="https://markingourterritory.files.wordpress.com/2013/11/img_0022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68050" y="1152475"/>
            <a:ext cx="2864250" cy="34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Shape 167"/>
          <p:cNvSpPr txBox="1"/>
          <p:nvPr/>
        </p:nvSpPr>
        <p:spPr>
          <a:xfrm>
            <a:off x="5068800" y="4646550"/>
            <a:ext cx="4075200" cy="335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000"/>
              <a:t>https://markingourterritory.files.wordpress.com/2013/11/img_0022.jpg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11/22 Continued</a:t>
            </a:r>
          </a:p>
        </p:txBody>
      </p:sp>
      <p:sp>
        <p:nvSpPr>
          <p:cNvPr id="173" name="Shape 17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800" dirty="0"/>
              <a:t>Afternoon Evaluation</a:t>
            </a:r>
          </a:p>
          <a:p>
            <a:pPr marL="457200" lvl="0" indent="-342900" rtl="0">
              <a:spcBef>
                <a:spcPts val="0"/>
              </a:spcBef>
              <a:buSzPct val="100000"/>
            </a:pPr>
            <a:r>
              <a:rPr lang="en" sz="1800" dirty="0"/>
              <a:t>Much improved clinically</a:t>
            </a:r>
          </a:p>
          <a:p>
            <a:pPr marL="457200" lvl="0" indent="-342900" rtl="0">
              <a:spcBef>
                <a:spcPts val="0"/>
              </a:spcBef>
              <a:buSzPct val="100000"/>
            </a:pPr>
            <a:r>
              <a:rPr lang="en" sz="1800" dirty="0"/>
              <a:t>Brighter</a:t>
            </a:r>
          </a:p>
          <a:p>
            <a:pPr marL="457200" lvl="0" indent="-342900" rtl="0">
              <a:spcBef>
                <a:spcPts val="0"/>
              </a:spcBef>
              <a:buSzPct val="100000"/>
            </a:pPr>
            <a:r>
              <a:rPr lang="en" sz="1800" dirty="0"/>
              <a:t>Minimal ataxia</a:t>
            </a:r>
          </a:p>
          <a:p>
            <a:pPr lvl="0" rtl="0">
              <a:spcBef>
                <a:spcPts val="0"/>
              </a:spcBef>
              <a:buNone/>
            </a:pPr>
            <a:endParaRPr sz="1800" dirty="0"/>
          </a:p>
          <a:p>
            <a:pPr lvl="0" rtl="0">
              <a:spcBef>
                <a:spcPts val="0"/>
              </a:spcBef>
              <a:buNone/>
            </a:pPr>
            <a:r>
              <a:rPr lang="en" sz="1800" dirty="0" smtClean="0"/>
              <a:t>Venous blood gas</a:t>
            </a:r>
            <a:endParaRPr lang="en" sz="1800" dirty="0"/>
          </a:p>
          <a:p>
            <a:pPr marL="457200" lvl="0" indent="-342900">
              <a:spcBef>
                <a:spcPts val="0"/>
              </a:spcBef>
              <a:buSzPct val="100000"/>
            </a:pPr>
            <a:r>
              <a:rPr lang="en" sz="1800" dirty="0"/>
              <a:t>Within normal limits</a:t>
            </a:r>
          </a:p>
        </p:txBody>
      </p:sp>
      <p:pic>
        <p:nvPicPr>
          <p:cNvPr id="174" name="Shape 174" descr="http://school4success.com/wp-content/uploads/2016/01/awesome-full-hd-dog-wallpaper-belive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46225" y="1341774"/>
            <a:ext cx="3686076" cy="262145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Shape 175"/>
          <p:cNvSpPr txBox="1"/>
          <p:nvPr/>
        </p:nvSpPr>
        <p:spPr>
          <a:xfrm>
            <a:off x="3441300" y="4287275"/>
            <a:ext cx="5702700" cy="37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000"/>
              <a:t>http://school4success.com/wp-content/uploads/2016/01/awesome-full-hd-dog-wallpaper-belive.jpg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/>
              <a:t>Patient Goes Home Happy and Hungry</a:t>
            </a:r>
          </a:p>
        </p:txBody>
      </p:sp>
      <p:pic>
        <p:nvPicPr>
          <p:cNvPr id="181" name="Shape 181" descr="https://i.ytimg.com/vi/qIAsuByipeQ/maxresdefault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25675" y="1017725"/>
            <a:ext cx="5092653" cy="3820975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Shape 182"/>
          <p:cNvSpPr txBox="1"/>
          <p:nvPr/>
        </p:nvSpPr>
        <p:spPr>
          <a:xfrm>
            <a:off x="2981700" y="4838700"/>
            <a:ext cx="3180600" cy="348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000"/>
              <a:t>https://i.ytimg.com/vi/qIAsuByipeQ/maxresdefault.jpg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/>
              <a:t>Overview</a:t>
            </a:r>
          </a:p>
        </p:txBody>
      </p:sp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17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History</a:t>
            </a:r>
          </a:p>
          <a:p>
            <a:pPr marL="457200" lvl="0" indent="-2286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Physical examination findings</a:t>
            </a:r>
          </a:p>
          <a:p>
            <a:pPr marL="914400" lvl="1" indent="-2286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DDx</a:t>
            </a:r>
          </a:p>
          <a:p>
            <a:pPr marL="457200" lvl="0" indent="-2286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Toxicokinetics</a:t>
            </a:r>
          </a:p>
          <a:p>
            <a:pPr marL="457200" lvl="0" indent="-2286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Therapeutic Plan</a:t>
            </a:r>
          </a:p>
          <a:p>
            <a:pPr marL="914400" lvl="1" indent="-2286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Monitoring parameters</a:t>
            </a:r>
          </a:p>
          <a:p>
            <a:pPr marL="457200" lvl="0" indent="-2286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Prognosis</a:t>
            </a:r>
          </a:p>
          <a:p>
            <a:pPr marL="457200" lvl="0" indent="-2286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Conclusion		</a:t>
            </a:r>
          </a:p>
        </p:txBody>
      </p:sp>
      <p:pic>
        <p:nvPicPr>
          <p:cNvPr id="62" name="Shape 62" descr="http://pbs.twimg.com/media/CIHXpl3UkAABqL2.jpg:large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57849" y="1152475"/>
            <a:ext cx="2786825" cy="34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Shape 63"/>
          <p:cNvSpPr txBox="1"/>
          <p:nvPr/>
        </p:nvSpPr>
        <p:spPr>
          <a:xfrm>
            <a:off x="5324312" y="4568875"/>
            <a:ext cx="3453900" cy="45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000"/>
              <a:t>http://pbs.twimg.com/media/CIHXpl3UkAABqL2.jpg:large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/>
              <a:t>Followup </a:t>
            </a:r>
          </a:p>
        </p:txBody>
      </p:sp>
      <p:sp>
        <p:nvSpPr>
          <p:cNvPr id="188" name="Shape 18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r>
              <a:rPr lang="en" sz="1800"/>
              <a:t>Had an unrelated trip to ECC for hemorrhagic diarrhea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800"/>
              <a:t>Owner reports patient is doing well as of 3/20/17</a:t>
            </a:r>
          </a:p>
        </p:txBody>
      </p:sp>
      <p:pic>
        <p:nvPicPr>
          <p:cNvPr id="189" name="Shape 189" descr="http://www.sameshihtzudifferentday.com/wp-content/uploads/2012/09/Flower-treat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64000" y="1170125"/>
            <a:ext cx="4527599" cy="3395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/>
              <a:t>References</a:t>
            </a:r>
          </a:p>
        </p:txBody>
      </p:sp>
      <p:sp>
        <p:nvSpPr>
          <p:cNvPr id="195" name="Shape 19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Fitzgerald, K. T., Bronstein, A. C., &amp; Newquist, K. L. (2013). Marijuana Poisoning. </a:t>
            </a:r>
            <a:r>
              <a:rPr lang="en" sz="1400" i="1"/>
              <a:t>Topics in Companion Animal Medicine,</a:t>
            </a:r>
            <a:r>
              <a:rPr lang="en" sz="1400"/>
              <a:t> </a:t>
            </a:r>
            <a:r>
              <a:rPr lang="en" sz="1400" i="1"/>
              <a:t>28</a:t>
            </a:r>
            <a:r>
              <a:rPr lang="en" sz="1400"/>
              <a:t>(1), 8-12. doi:10.1053/j.tcam.2013.03.004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  <a:p>
            <a: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Gupta, R. C., (2014). </a:t>
            </a:r>
            <a:r>
              <a:rPr lang="en" sz="1400" i="1"/>
              <a:t>Veterinary Toxicology: Basic and Clinical Principles</a:t>
            </a:r>
            <a:r>
              <a:rPr lang="en" sz="1400"/>
              <a:t>. Kidlington: Elsevier Science.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  <a:p>
            <a: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Meola, S. D., Tearney, C. C., Haas, S. A., Hackett, T. B., &amp; Mazzaferro, E. M. (2012). Evaluation of trends in marijuana toxicosis in dogs living in a state with legalized medical marijuana: 125 dogs (2005-2010). </a:t>
            </a:r>
            <a:r>
              <a:rPr lang="en" sz="1400" i="1"/>
              <a:t>Journal of Veterinary Emergency and Critical Care,</a:t>
            </a:r>
            <a:r>
              <a:rPr lang="en" sz="1400"/>
              <a:t> </a:t>
            </a:r>
            <a:r>
              <a:rPr lang="en" sz="1400" i="1"/>
              <a:t>22</a:t>
            </a:r>
            <a:r>
              <a:rPr lang="en" sz="1400"/>
              <a:t>(6), 690-696. doi:10.1111/j.1476-4431.2012.00818.x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/>
              <a:t>Thank You</a:t>
            </a:r>
          </a:p>
        </p:txBody>
      </p:sp>
      <p:sp>
        <p:nvSpPr>
          <p:cNvPr id="201" name="Shape 20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2105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Dr. Wallis</a:t>
            </a:r>
          </a:p>
          <a:p>
            <a:pPr marL="457200" lvl="0" indent="-2286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Dr. Bischoff</a:t>
            </a:r>
          </a:p>
          <a:p>
            <a:pPr marL="457200" lvl="0" indent="-2286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CUHA Staff</a:t>
            </a:r>
          </a:p>
          <a:p>
            <a:pPr marL="457200" lvl="0" indent="-2286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Rotation mates</a:t>
            </a:r>
          </a:p>
          <a:p>
            <a:pPr marL="457200" lvl="0" indent="-228600">
              <a:lnSpc>
                <a:spcPct val="150000"/>
              </a:lnSpc>
              <a:spcBef>
                <a:spcPts val="0"/>
              </a:spcBef>
            </a:pPr>
            <a:r>
              <a:rPr lang="en"/>
              <a:t>Patient’s owners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/>
              <a:t> Case History</a:t>
            </a:r>
          </a:p>
        </p:txBody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lnSpc>
                <a:spcPct val="150000"/>
              </a:lnSpc>
              <a:spcBef>
                <a:spcPts val="0"/>
              </a:spcBef>
            </a:pPr>
            <a:r>
              <a:rPr lang="en" dirty="0"/>
              <a:t>4 YO FS Shih Tzu</a:t>
            </a:r>
          </a:p>
          <a:p>
            <a:pPr marL="457200" lvl="0" indent="-228600" rtl="0">
              <a:lnSpc>
                <a:spcPct val="150000"/>
              </a:lnSpc>
              <a:spcBef>
                <a:spcPts val="0"/>
              </a:spcBef>
            </a:pPr>
            <a:r>
              <a:rPr lang="en" dirty="0"/>
              <a:t>Presented to CUHA’s Emergency Service on 11/20/2016 for acute onset trembling and abnormal </a:t>
            </a:r>
            <a:r>
              <a:rPr lang="en" dirty="0" smtClean="0"/>
              <a:t>behavior</a:t>
            </a:r>
            <a:endParaRPr lang="en" dirty="0"/>
          </a:p>
          <a:p>
            <a:pPr marL="457200" lvl="0" indent="-228600" rtl="0">
              <a:lnSpc>
                <a:spcPct val="150000"/>
              </a:lnSpc>
              <a:spcBef>
                <a:spcPts val="0"/>
              </a:spcBef>
            </a:pPr>
            <a:r>
              <a:rPr lang="en" dirty="0"/>
              <a:t>Patient was completely normal when observed a few hours prior</a:t>
            </a:r>
          </a:p>
          <a:p>
            <a:pPr marL="457200" lvl="0" indent="-228600" rtl="0">
              <a:lnSpc>
                <a:spcPct val="150000"/>
              </a:lnSpc>
              <a:spcBef>
                <a:spcPts val="0"/>
              </a:spcBef>
            </a:pPr>
            <a:r>
              <a:rPr lang="en" dirty="0"/>
              <a:t>Up to date on vaccines and preventatives and not on medications</a:t>
            </a:r>
          </a:p>
          <a:p>
            <a:pPr marL="457200" lvl="0" indent="-228600" rtl="0">
              <a:lnSpc>
                <a:spcPct val="150000"/>
              </a:lnSpc>
              <a:spcBef>
                <a:spcPts val="0"/>
              </a:spcBef>
            </a:pPr>
            <a:r>
              <a:rPr lang="en" dirty="0"/>
              <a:t>No other pertinent medical history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/>
              <a:t>Physical Examination</a:t>
            </a:r>
          </a:p>
        </p:txBody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0971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QAR</a:t>
            </a:r>
          </a:p>
          <a:p>
            <a:pPr marL="457200" lvl="0" indent="-2286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Mild hypothermia (98.6 F)</a:t>
            </a:r>
          </a:p>
          <a:p>
            <a:pPr marL="457200" lvl="0" indent="-2286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Hyperesthesia, miotic pupils OU, photophobia</a:t>
            </a:r>
          </a:p>
          <a:p>
            <a:pPr marL="457200" lvl="0" indent="-228600">
              <a:lnSpc>
                <a:spcPct val="150000"/>
              </a:lnSpc>
              <a:spcBef>
                <a:spcPts val="0"/>
              </a:spcBef>
            </a:pPr>
            <a:r>
              <a:rPr lang="en"/>
              <a:t>Remainder of neurologic exam and physical unremarkable</a:t>
            </a:r>
          </a:p>
        </p:txBody>
      </p:sp>
      <p:pic>
        <p:nvPicPr>
          <p:cNvPr id="76" name="Shape 76" descr="http://www.toybreeds.com/images/thermometer1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57850" y="1152474"/>
            <a:ext cx="3030400" cy="3341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/>
              <a:t>Further Investigation</a:t>
            </a:r>
          </a:p>
        </p:txBody>
      </p:sp>
      <p:pic>
        <p:nvPicPr>
          <p:cNvPr id="82" name="Shape 82" descr="https://www.justthinktwice.gov/sites/justthinktwice.com/files/field/image/marijuanaandcookies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45800" y="1152475"/>
            <a:ext cx="5652400" cy="3488925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Shape 83"/>
          <p:cNvSpPr txBox="1"/>
          <p:nvPr/>
        </p:nvSpPr>
        <p:spPr>
          <a:xfrm>
            <a:off x="1745850" y="4776150"/>
            <a:ext cx="5652300" cy="355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000"/>
              <a:t>https://www.justthinktwice.gov/sites/justthinktwice.com/files/field/image/marijuanaandcookies.jpg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/>
              <a:t>Proposed Mechanisms of Action</a:t>
            </a:r>
          </a:p>
        </p:txBody>
      </p:sp>
      <p:pic>
        <p:nvPicPr>
          <p:cNvPr id="96" name="Shape 96" descr="http://jpet.aspetjournals.org/content/jpet/331/3/1062/F9.large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03525" y="1163400"/>
            <a:ext cx="6536948" cy="3453499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Shape 97"/>
          <p:cNvSpPr txBox="1"/>
          <p:nvPr/>
        </p:nvSpPr>
        <p:spPr>
          <a:xfrm>
            <a:off x="1926750" y="4665900"/>
            <a:ext cx="5290500" cy="41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http://jpet.aspetjournals.org/content/jpet/331/3/1062/F9.large.jpg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/>
              <a:t>Pharmacokinetics</a:t>
            </a:r>
          </a:p>
        </p:txBody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2072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</a:pPr>
            <a:r>
              <a:rPr lang="en" dirty="0"/>
              <a:t>Rapidly absorbed orally </a:t>
            </a:r>
            <a:r>
              <a:rPr lang="en" dirty="0" smtClean="0"/>
              <a:t>(clinical </a:t>
            </a:r>
            <a:r>
              <a:rPr lang="en" dirty="0"/>
              <a:t>signs within 30-90 </a:t>
            </a:r>
            <a:r>
              <a:rPr lang="en" dirty="0" smtClean="0"/>
              <a:t>minutes)</a:t>
            </a:r>
            <a:endParaRPr lang="en" dirty="0"/>
          </a:p>
          <a:p>
            <a:pPr marL="457200" lvl="0" indent="-228600" rtl="0">
              <a:spcBef>
                <a:spcPts val="0"/>
              </a:spcBef>
            </a:pPr>
            <a:r>
              <a:rPr lang="en" dirty="0"/>
              <a:t>Highly lipid soluble, rapidly distributes to fat in CNS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 dirty="0"/>
              <a:t>Metabolized by the </a:t>
            </a:r>
            <a:r>
              <a:rPr lang="en" dirty="0" smtClean="0"/>
              <a:t>liver </a:t>
            </a:r>
            <a:endParaRPr lang="en" dirty="0"/>
          </a:p>
          <a:p>
            <a:pPr marL="457200" lvl="0" indent="-228600" rtl="0">
              <a:spcBef>
                <a:spcPts val="0"/>
              </a:spcBef>
            </a:pPr>
            <a:r>
              <a:rPr lang="en" dirty="0" smtClean="0"/>
              <a:t>Excreted </a:t>
            </a:r>
            <a:r>
              <a:rPr lang="en" dirty="0"/>
              <a:t>primarily through the biliary system </a:t>
            </a:r>
            <a:r>
              <a:rPr lang="en" dirty="0" smtClean="0"/>
              <a:t>(approximately 15% has urinary excretion)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 dirty="0" smtClean="0"/>
              <a:t>Undergoes enterohepatic recirculation</a:t>
            </a:r>
            <a:endParaRPr lang="en" dirty="0"/>
          </a:p>
        </p:txBody>
      </p:sp>
      <p:pic>
        <p:nvPicPr>
          <p:cNvPr id="104" name="Shape 104" descr="http://www.adme-pharmacodynamics.com/wp-content/uploads/2015/03/ADME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48402" y="1397250"/>
            <a:ext cx="3583898" cy="292685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Shape 105"/>
          <p:cNvSpPr txBox="1"/>
          <p:nvPr/>
        </p:nvSpPr>
        <p:spPr>
          <a:xfrm>
            <a:off x="4360800" y="4498025"/>
            <a:ext cx="4783200" cy="372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000"/>
              <a:t>http://www.adme-pharmacodynamics.com/wp-content/uploads/2015/03/ADME.jpg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/>
              <a:t>Absorption/Excretion</a:t>
            </a:r>
          </a:p>
        </p:txBody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2561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</a:pPr>
            <a:r>
              <a:rPr lang="en" dirty="0"/>
              <a:t>Absorption rapid, emetics warranted only if caught very early (&lt;2 hours)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 dirty="0"/>
              <a:t>Instead activated charcoal is used to prevent remainder of THC absorption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 dirty="0"/>
              <a:t>Activated charcoal also prevents resorption of recirculating metabolites</a:t>
            </a:r>
          </a:p>
          <a:p>
            <a:pPr marL="457200" lvl="0" indent="-228600">
              <a:spcBef>
                <a:spcPts val="0"/>
              </a:spcBef>
            </a:pPr>
            <a:r>
              <a:rPr lang="en" dirty="0"/>
              <a:t>Monitoring electrolytes warranted particularly in small dogs or cats</a:t>
            </a:r>
          </a:p>
        </p:txBody>
      </p:sp>
      <p:pic>
        <p:nvPicPr>
          <p:cNvPr id="112" name="Shape 112" descr="http://cdn.shopmedvet.com/images/large/RxToxiban-S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39400" y="1152475"/>
            <a:ext cx="3292900" cy="329290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Shape 113"/>
          <p:cNvSpPr txBox="1"/>
          <p:nvPr/>
        </p:nvSpPr>
        <p:spPr>
          <a:xfrm>
            <a:off x="5436100" y="4580125"/>
            <a:ext cx="3499500" cy="45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000"/>
              <a:t>http://cdn.shopmedvet.com/images/large/RxToxiban-S.jpg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/>
              <a:t>Distribution</a:t>
            </a:r>
          </a:p>
        </p:txBody>
      </p:sp>
      <p:sp>
        <p:nvSpPr>
          <p:cNvPr id="119" name="Shape 1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2318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/>
              <a:t>Remember that THC is highly lipid soluble?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 dirty="0"/>
              <a:t>IV Lipid emulsion therapy </a:t>
            </a:r>
            <a:r>
              <a:rPr lang="en" dirty="0" smtClean="0"/>
              <a:t>1.5</a:t>
            </a:r>
            <a:r>
              <a:rPr lang="en" dirty="0" smtClean="0">
                <a:solidFill>
                  <a:srgbClr val="00B050"/>
                </a:solidFill>
              </a:rPr>
              <a:t>mL/kg bolus then 0.25mL/kg/min for 30-60mins</a:t>
            </a:r>
            <a:endParaRPr lang="en" dirty="0">
              <a:solidFill>
                <a:srgbClr val="00B050"/>
              </a:solidFill>
            </a:endParaRPr>
          </a:p>
          <a:p>
            <a:pPr marL="457200" lvl="0" indent="-228600">
              <a:spcBef>
                <a:spcPts val="0"/>
              </a:spcBef>
            </a:pPr>
            <a:r>
              <a:rPr lang="en" dirty="0" smtClean="0">
                <a:solidFill>
                  <a:srgbClr val="00B050"/>
                </a:solidFill>
              </a:rPr>
              <a:t>Can repeat every 4-6hrs</a:t>
            </a:r>
          </a:p>
          <a:p>
            <a:pPr marL="457200" lvl="0" indent="-228600">
              <a:spcBef>
                <a:spcPts val="0"/>
              </a:spcBef>
            </a:pPr>
            <a:r>
              <a:rPr lang="en" dirty="0" smtClean="0"/>
              <a:t>Stop </a:t>
            </a:r>
            <a:r>
              <a:rPr lang="en" dirty="0"/>
              <a:t>giving </a:t>
            </a:r>
            <a:r>
              <a:rPr lang="en" dirty="0" smtClean="0"/>
              <a:t>if the </a:t>
            </a:r>
            <a:r>
              <a:rPr lang="en" dirty="0"/>
              <a:t>patient </a:t>
            </a:r>
            <a:r>
              <a:rPr lang="en" dirty="0" smtClean="0"/>
              <a:t>becomes </a:t>
            </a:r>
            <a:r>
              <a:rPr lang="en" dirty="0" smtClean="0"/>
              <a:t>lipemic</a:t>
            </a:r>
            <a:endParaRPr lang="en" dirty="0"/>
          </a:p>
        </p:txBody>
      </p:sp>
      <p:pic>
        <p:nvPicPr>
          <p:cNvPr id="120" name="Shape 120" descr="http://www.thepoisonreview.com/wp-content/uploads/intralipid_20ml_big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98000" y="1152475"/>
            <a:ext cx="3634300" cy="34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Shape 121"/>
          <p:cNvSpPr txBox="1"/>
          <p:nvPr/>
        </p:nvSpPr>
        <p:spPr>
          <a:xfrm>
            <a:off x="4723200" y="4653675"/>
            <a:ext cx="4498500" cy="404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000"/>
              <a:t>http://www.thepoisonreview.com/wp-content/uploads/intralipid_20ml_big.jpg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-dark-2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1240</TotalTime>
  <Words>798</Words>
  <Application>Microsoft Office PowerPoint</Application>
  <PresentationFormat>On-screen Show (16:9)</PresentationFormat>
  <Paragraphs>164</Paragraphs>
  <Slides>22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4" baseType="lpstr">
      <vt:lpstr>Arial</vt:lpstr>
      <vt:lpstr>simple-dark-2</vt:lpstr>
      <vt:lpstr>Marijuana Toxicosis in a 4 Year Old FS Shih Tzu</vt:lpstr>
      <vt:lpstr>Overview</vt:lpstr>
      <vt:lpstr> Case History</vt:lpstr>
      <vt:lpstr>Physical Examination</vt:lpstr>
      <vt:lpstr>Further Investigation</vt:lpstr>
      <vt:lpstr>Proposed Mechanisms of Action</vt:lpstr>
      <vt:lpstr>Pharmacokinetics</vt:lpstr>
      <vt:lpstr>Absorption/Excretion</vt:lpstr>
      <vt:lpstr>Distribution</vt:lpstr>
      <vt:lpstr>Prognosis</vt:lpstr>
      <vt:lpstr>Clinical Signs</vt:lpstr>
      <vt:lpstr>Marijuana Differentials</vt:lpstr>
      <vt:lpstr>Lab Work</vt:lpstr>
      <vt:lpstr>Following Morning 11/21</vt:lpstr>
      <vt:lpstr>Thoracic radiographs</vt:lpstr>
      <vt:lpstr>Continued</vt:lpstr>
      <vt:lpstr>Morning of 11/22 </vt:lpstr>
      <vt:lpstr>11/22 Continued</vt:lpstr>
      <vt:lpstr>Patient Goes Home Happy and Hungry</vt:lpstr>
      <vt:lpstr>Followup </vt:lpstr>
      <vt:lpstr>References</vt:lpstr>
      <vt:lpstr>Thank You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Marijuana Toxicosis in a 4 Year Old FS Shih Tzu</dc:title>
  <dc:creator>Jessica L. Wallis</dc:creator>
  <cp:lastModifiedBy>Jessica L. Wallis</cp:lastModifiedBy>
  <cp:revision>6</cp:revision>
  <dcterms:modified xsi:type="dcterms:W3CDTF">2017-04-07T14:13:46Z</dcterms:modified>
</cp:coreProperties>
</file>