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99" autoAdjust="0"/>
  </p:normalViewPr>
  <p:slideViewPr>
    <p:cSldViewPr>
      <p:cViewPr varScale="1">
        <p:scale>
          <a:sx n="91" d="100"/>
          <a:sy n="91" d="100"/>
        </p:scale>
        <p:origin x="534" y="8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2" d="100"/>
          <a:sy n="52" d="100"/>
        </p:scale>
        <p:origin x="2664" y="3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t>9/21/2017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t>9/21/2017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56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9/21/2017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9/21/2017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9/21/2017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255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9/21/2017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58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9/21/2017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60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9/21/2017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56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9/21/2017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9/21/2017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grpSp>
        <p:nvGrpSpPr>
          <p:cNvPr id="615" name="frame" descr="Box graphic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9/21/2017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grpSp>
        <p:nvGrpSpPr>
          <p:cNvPr id="614" name="frame" descr="Box graphic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9/21/2017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en-US" smtClean="0"/>
              <a:pPr/>
              <a:t>9/21/2017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1905000"/>
            <a:ext cx="10896600" cy="2667000"/>
          </a:xfrm>
        </p:spPr>
        <p:txBody>
          <a:bodyPr/>
          <a:lstStyle/>
          <a:p>
            <a:pPr algn="ctr"/>
            <a:r>
              <a:rPr lang="en-US" dirty="0"/>
              <a:t>What I Learned at IVECCS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Mariana Pardo</a:t>
            </a:r>
          </a:p>
          <a:p>
            <a:r>
              <a:rPr lang="en-US" dirty="0"/>
              <a:t>Nashville, TN</a:t>
            </a:r>
            <a:br>
              <a:rPr lang="en-US" dirty="0"/>
            </a:br>
            <a:r>
              <a:rPr lang="en-US" dirty="0"/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8A0A1-C7B2-4F15-9780-6E2FED621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12" y="2362200"/>
            <a:ext cx="11049000" cy="3810000"/>
          </a:xfrm>
        </p:spPr>
        <p:txBody>
          <a:bodyPr anchor="ctr">
            <a:normAutofit fontScale="92500" lnSpcReduction="20000"/>
          </a:bodyPr>
          <a:lstStyle/>
          <a:p>
            <a:r>
              <a:rPr lang="en-US" dirty="0"/>
              <a:t>Median </a:t>
            </a:r>
            <a:r>
              <a:rPr lang="en-US" dirty="0" err="1"/>
              <a:t>vol</a:t>
            </a:r>
            <a:r>
              <a:rPr lang="en-US" dirty="0"/>
              <a:t> of urine DC was 70 mL (range:15–162 mL)</a:t>
            </a:r>
          </a:p>
          <a:p>
            <a:r>
              <a:rPr lang="en-US" dirty="0"/>
              <a:t>Median </a:t>
            </a:r>
            <a:r>
              <a:rPr lang="en-US" dirty="0" err="1"/>
              <a:t>vol</a:t>
            </a:r>
            <a:r>
              <a:rPr lang="en-US" dirty="0"/>
              <a:t> of urine catheterization was 86.5 mL</a:t>
            </a:r>
          </a:p>
          <a:p>
            <a:r>
              <a:rPr lang="en-US" dirty="0"/>
              <a:t>No signiﬁcant difference in ease of catheterization score of the DC cats compared with the UC cats </a:t>
            </a:r>
          </a:p>
          <a:p>
            <a:r>
              <a:rPr lang="en-US" dirty="0"/>
              <a:t>No signiﬁcant difference in the time to place the urinary catheter in the DC cats and the UC cats</a:t>
            </a:r>
          </a:p>
          <a:p>
            <a:r>
              <a:rPr lang="en-US" dirty="0"/>
              <a:t>No signiﬁcant difference in K, BUN, or </a:t>
            </a:r>
            <a:r>
              <a:rPr lang="en-US" dirty="0" err="1"/>
              <a:t>creat</a:t>
            </a:r>
            <a:r>
              <a:rPr lang="en-US" dirty="0"/>
              <a:t> at 8–12 </a:t>
            </a:r>
            <a:r>
              <a:rPr lang="en-US" dirty="0" err="1"/>
              <a:t>hrs</a:t>
            </a:r>
            <a:r>
              <a:rPr lang="en-US" dirty="0"/>
              <a:t> or at 24 </a:t>
            </a:r>
            <a:r>
              <a:rPr lang="en-US" dirty="0" err="1"/>
              <a:t>hrs</a:t>
            </a:r>
            <a:r>
              <a:rPr lang="en-US" dirty="0"/>
              <a:t> after admission, duration of catheterization, hospitalization, or incidence of recurrent UO in the hospital between the DC and UC cats</a:t>
            </a:r>
          </a:p>
          <a:p>
            <a:r>
              <a:rPr lang="en-US" dirty="0"/>
              <a:t>No complications related to the DC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B9774-E4C5-4B26-B1B3-5A659A371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3" y="228600"/>
            <a:ext cx="5181600" cy="192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85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8A0A1-C7B2-4F15-9780-6E2FED621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12" y="2362200"/>
            <a:ext cx="10972800" cy="3810000"/>
          </a:xfrm>
        </p:spPr>
        <p:txBody>
          <a:bodyPr anchor="ctr"/>
          <a:lstStyle/>
          <a:p>
            <a:r>
              <a:rPr lang="en-US" dirty="0"/>
              <a:t>DC appears safe but does not ease urinary catheterization or signiﬁcantly decrease the time to place a urinary catheter in cats with UO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B9774-E4C5-4B26-B1B3-5A659A371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3" y="228600"/>
            <a:ext cx="5181600" cy="192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4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en-US" dirty="0"/>
              <a:t>Determine the feasibility, degree of respiratory support, and safety of HFNC in sedated and awake healthy dogs, when compared to traditional nasal cannula (TNC)</a:t>
            </a:r>
          </a:p>
          <a:p>
            <a:r>
              <a:rPr lang="en-US" dirty="0"/>
              <a:t>Randomized crossover study </a:t>
            </a:r>
          </a:p>
          <a:p>
            <a:pPr lvl="1"/>
            <a:r>
              <a:rPr lang="en-US" dirty="0"/>
              <a:t>8 healthy dogs </a:t>
            </a:r>
          </a:p>
          <a:p>
            <a:pPr lvl="1"/>
            <a:r>
              <a:rPr lang="en-US" dirty="0"/>
              <a:t>TNC: 0.1, 0.2, and 0.4 oxygen ﬂow rates (L/kg/min) </a:t>
            </a:r>
          </a:p>
          <a:p>
            <a:pPr lvl="1"/>
            <a:r>
              <a:rPr lang="en-US" dirty="0"/>
              <a:t>HFNC: 0.4, 1.0, 2.0, and 2.5</a:t>
            </a:r>
          </a:p>
          <a:p>
            <a:pPr lvl="1"/>
            <a:r>
              <a:rPr lang="en-US" dirty="0"/>
              <a:t>Measured inspiratory/expiratory airway pressures, FiO2, ETO2, ETCO2, PaO2, PaCO2, and vital parameters</a:t>
            </a:r>
          </a:p>
          <a:p>
            <a:pPr lvl="1"/>
            <a:r>
              <a:rPr lang="en-US" dirty="0"/>
              <a:t>Sedation status, complications, tolerance and respiratory scores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665D24-D708-4B4D-9FCA-6C7A86961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2" y="152400"/>
            <a:ext cx="440055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5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760412" y="1828800"/>
            <a:ext cx="10668000" cy="4876800"/>
          </a:xfrm>
        </p:spPr>
        <p:txBody>
          <a:bodyPr anchor="ctr">
            <a:normAutofit fontScale="92500" lnSpcReduction="10000"/>
          </a:bodyPr>
          <a:lstStyle/>
          <a:p>
            <a:r>
              <a:rPr lang="en-US" dirty="0"/>
              <a:t>Results:</a:t>
            </a:r>
          </a:p>
          <a:p>
            <a:pPr lvl="1"/>
            <a:r>
              <a:rPr lang="en-US" dirty="0"/>
              <a:t>CPAP achieved at 1 and 2 L/kg/min, not higher at 2.5 than 2L/kg/min, with worse tolerance scores</a:t>
            </a:r>
          </a:p>
          <a:p>
            <a:pPr lvl="1"/>
            <a:r>
              <a:rPr lang="en-US" dirty="0"/>
              <a:t>Expiratory air-way pressures increased when sedated</a:t>
            </a:r>
          </a:p>
          <a:p>
            <a:pPr lvl="1"/>
            <a:r>
              <a:rPr lang="en-US" dirty="0"/>
              <a:t>FiO2 at 0.4 L/kg/min for both methods was 72%</a:t>
            </a:r>
          </a:p>
          <a:p>
            <a:pPr lvl="1"/>
            <a:r>
              <a:rPr lang="en-US" dirty="0"/>
              <a:t>FiO2 with TNC 0.1 L/kg/min was 27% ! </a:t>
            </a:r>
          </a:p>
          <a:p>
            <a:pPr lvl="1"/>
            <a:r>
              <a:rPr lang="en-US" dirty="0"/>
              <a:t>FiO2 at all HFNC ﬂow rates ≥ 1 L/kg/min was 95%</a:t>
            </a:r>
          </a:p>
          <a:p>
            <a:pPr lvl="1"/>
            <a:r>
              <a:rPr lang="en-US" dirty="0"/>
              <a:t>PaO2for HFNC 0.4 L/kg/min was lower than at other ﬂow rates</a:t>
            </a:r>
          </a:p>
          <a:p>
            <a:pPr lvl="1"/>
            <a:r>
              <a:rPr lang="en-US" dirty="0"/>
              <a:t>100% aerophagia</a:t>
            </a:r>
          </a:p>
          <a:p>
            <a:pPr lvl="1"/>
            <a:r>
              <a:rPr lang="en-US" dirty="0"/>
              <a:t>PaCO2was increased with sedation and HFNC use when compared to baseline</a:t>
            </a:r>
          </a:p>
          <a:p>
            <a:r>
              <a:rPr lang="en-US" dirty="0"/>
              <a:t>Conclusion</a:t>
            </a:r>
          </a:p>
          <a:p>
            <a:pPr lvl="1"/>
            <a:r>
              <a:rPr lang="en-US" dirty="0"/>
              <a:t>Use of HFNC in dogs is feasible, safe, delivers predictable oxygen support, and provides CPAP</a:t>
            </a:r>
          </a:p>
          <a:p>
            <a:pPr lvl="1"/>
            <a:r>
              <a:rPr lang="en-US" dirty="0"/>
              <a:t>May cause a mild increase in PaCO2</a:t>
            </a:r>
          </a:p>
          <a:p>
            <a:pPr lvl="1"/>
            <a:r>
              <a:rPr lang="en-US" dirty="0"/>
              <a:t>Flow rates of 1–2 L/kg/min are recommended</a:t>
            </a:r>
          </a:p>
          <a:p>
            <a:pPr lvl="1"/>
            <a:r>
              <a:rPr lang="en-US" dirty="0"/>
              <a:t>If using TNC, ﬂow rates above 0.1 L/kg/min may attain higher FiO2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665D24-D708-4B4D-9FCA-6C7A86961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12" y="152400"/>
            <a:ext cx="440055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2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C6AB5-F362-41A5-8A46-E90AB79BE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Tennessee Bushwhacker</a:t>
            </a:r>
          </a:p>
        </p:txBody>
      </p:sp>
      <p:pic>
        <p:nvPicPr>
          <p:cNvPr id="1026" name="Picture 2" descr="Image result for tennessee bushwacker drink">
            <a:extLst>
              <a:ext uri="{FF2B5EF4-FFF2-40B4-BE49-F238E27FC236}">
                <a16:creationId xmlns:a16="http://schemas.microsoft.com/office/drawing/2014/main" id="{E08B46CF-FF19-4E52-BA30-FFB4A527D50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143" y="1905000"/>
            <a:ext cx="371094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ennessee bushwacker drink">
            <a:extLst>
              <a:ext uri="{FF2B5EF4-FFF2-40B4-BE49-F238E27FC236}">
                <a16:creationId xmlns:a16="http://schemas.microsoft.com/office/drawing/2014/main" id="{B8770897-EA0A-48CC-90EA-8B77C2E7F6C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3" y="1945895"/>
            <a:ext cx="4419600" cy="418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2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3CF57-14DB-4676-9EE0-B1E9348BC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12" y="2286000"/>
            <a:ext cx="10820400" cy="3886200"/>
          </a:xfrm>
        </p:spPr>
        <p:txBody>
          <a:bodyPr anchor="ctr">
            <a:normAutofit/>
          </a:bodyPr>
          <a:lstStyle/>
          <a:p>
            <a:r>
              <a:rPr lang="en-US" dirty="0"/>
              <a:t>8 operators (4 experienced and 4 unexperienced)</a:t>
            </a:r>
          </a:p>
          <a:p>
            <a:pPr lvl="1"/>
            <a:r>
              <a:rPr lang="en-US" dirty="0"/>
              <a:t>Experience in ST and </a:t>
            </a:r>
            <a:r>
              <a:rPr lang="en-US" dirty="0" err="1"/>
              <a:t>Seldinger</a:t>
            </a:r>
            <a:r>
              <a:rPr lang="en-US" dirty="0"/>
              <a:t> technique</a:t>
            </a:r>
          </a:p>
          <a:p>
            <a:pPr lvl="1"/>
            <a:r>
              <a:rPr lang="en-US" dirty="0"/>
              <a:t>None had experience in PDT</a:t>
            </a:r>
          </a:p>
          <a:p>
            <a:r>
              <a:rPr lang="en-US" dirty="0"/>
              <a:t>Each performed 1 ST and 1 PDT on a cadaver</a:t>
            </a:r>
          </a:p>
          <a:p>
            <a:r>
              <a:rPr lang="en-US" dirty="0"/>
              <a:t>Procedure times, complications and tracheal mucosal and cartilage injury scores were recorded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D4C798-FBEE-419D-A241-5A0807D20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2" y="228600"/>
            <a:ext cx="5410200" cy="18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3CF57-14DB-4676-9EE0-B1E9348BC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12" y="2286000"/>
            <a:ext cx="11049000" cy="3886200"/>
          </a:xfrm>
        </p:spPr>
        <p:txBody>
          <a:bodyPr anchor="ctr">
            <a:normAutofit/>
          </a:bodyPr>
          <a:lstStyle/>
          <a:p>
            <a:r>
              <a:rPr lang="en-US" dirty="0"/>
              <a:t>100% success rate in placement</a:t>
            </a:r>
          </a:p>
          <a:p>
            <a:r>
              <a:rPr lang="en-US" dirty="0"/>
              <a:t>PDT (3 min 23s) was faster to place than ST (4 min 49s)</a:t>
            </a:r>
          </a:p>
          <a:p>
            <a:r>
              <a:rPr lang="en-US" dirty="0"/>
              <a:t>No tracheal or mucosal injuries were noted in ST, PDT had a median injury score 4 (1-5)</a:t>
            </a:r>
          </a:p>
          <a:p>
            <a:r>
              <a:rPr lang="en-US" dirty="0"/>
              <a:t>Experienced users were faster and had less complications in PDT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D4C798-FBEE-419D-A241-5A0807D20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2" y="228600"/>
            <a:ext cx="5410200" cy="18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3CF57-14DB-4676-9EE0-B1E9348BC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12" y="2286000"/>
            <a:ext cx="11049000" cy="3886200"/>
          </a:xfrm>
        </p:spPr>
        <p:txBody>
          <a:bodyPr anchor="ctr">
            <a:normAutofit/>
          </a:bodyPr>
          <a:lstStyle/>
          <a:p>
            <a:r>
              <a:rPr lang="en-US" dirty="0"/>
              <a:t>PDT can be performed quickly in dogs regardless of experience level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PDT may carry a higher risk for iatrogenic tracheal damage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D4C798-FBEE-419D-A241-5A0807D20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2" y="228600"/>
            <a:ext cx="5410200" cy="181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25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71E3C50-03FC-4838-A74F-8F6BF88E5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Tennessee Hot Chicken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BE4247-8FCD-43B2-8E5B-F6595B90846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Nashville specialty</a:t>
            </a:r>
          </a:p>
          <a:p>
            <a:r>
              <a:rPr lang="en-US" dirty="0"/>
              <a:t>Fried chicken breaded and coated with spices, typically heavy on the cayenne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2050" name="Picture 2" descr="Image result for hot chicken tennessee">
            <a:extLst>
              <a:ext uri="{FF2B5EF4-FFF2-40B4-BE49-F238E27FC236}">
                <a16:creationId xmlns:a16="http://schemas.microsoft.com/office/drawing/2014/main" id="{F84FE0BF-ECFD-4677-82B5-9D36C222BAC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2254186"/>
            <a:ext cx="4419600" cy="356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B4AB71-B66B-442F-8823-39376FFFE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012" y="3733800"/>
            <a:ext cx="2440132" cy="28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4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8A0A1-C7B2-4F15-9780-6E2FED621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2362200"/>
            <a:ext cx="9144000" cy="3810000"/>
          </a:xfrm>
        </p:spPr>
        <p:txBody>
          <a:bodyPr anchor="ctr"/>
          <a:lstStyle/>
          <a:p>
            <a:r>
              <a:rPr lang="en-US" dirty="0"/>
              <a:t> Prospectively evaluated utility and safety of decompressive </a:t>
            </a:r>
            <a:r>
              <a:rPr lang="en-US" dirty="0" err="1"/>
              <a:t>cystocentesis</a:t>
            </a:r>
            <a:r>
              <a:rPr lang="en-US" dirty="0"/>
              <a:t> in feline UO</a:t>
            </a:r>
          </a:p>
          <a:p>
            <a:r>
              <a:rPr lang="en-US" dirty="0"/>
              <a:t>69 cats randomized to either</a:t>
            </a:r>
          </a:p>
          <a:p>
            <a:pPr lvl="1"/>
            <a:r>
              <a:rPr lang="en-US" dirty="0"/>
              <a:t>DC prior to urinary catheterization -35</a:t>
            </a:r>
          </a:p>
          <a:p>
            <a:pPr lvl="1"/>
            <a:r>
              <a:rPr lang="en-US" dirty="0"/>
              <a:t>Urinary catheterization without DC -34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B9774-E4C5-4B26-B1B3-5A659A371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3" y="228600"/>
            <a:ext cx="5181600" cy="192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4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0001018.potx" id="{D19C2884-2C55-4C1A-A5C2-5D03FF1F35A4}" vid="{5F7A9C6A-558C-4654-B762-2F22BC904FAE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Chalkboard education presentation (widescreen)</Template>
  <TotalTime>66</TotalTime>
  <Words>517</Words>
  <Application>Microsoft Office PowerPoint</Application>
  <PresentationFormat>Custom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Consolas</vt:lpstr>
      <vt:lpstr>Corbel</vt:lpstr>
      <vt:lpstr>Chalkboard 16x9</vt:lpstr>
      <vt:lpstr>What I Learned at IVECCS </vt:lpstr>
      <vt:lpstr>PowerPoint Presentation</vt:lpstr>
      <vt:lpstr>PowerPoint Presentation</vt:lpstr>
      <vt:lpstr>Tennessee Bushwhacker</vt:lpstr>
      <vt:lpstr>PowerPoint Presentation</vt:lpstr>
      <vt:lpstr>PowerPoint Presentation</vt:lpstr>
      <vt:lpstr>PowerPoint Presentation</vt:lpstr>
      <vt:lpstr>Tennessee Hot Chicken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 Learned at IVECCS</dc:title>
  <dc:creator>Erik Zager</dc:creator>
  <cp:lastModifiedBy>VM-Cah-icu-user</cp:lastModifiedBy>
  <cp:revision>7</cp:revision>
  <dcterms:created xsi:type="dcterms:W3CDTF">2017-09-17T22:56:21Z</dcterms:created>
  <dcterms:modified xsi:type="dcterms:W3CDTF">2017-09-21T19:47:34Z</dcterms:modified>
</cp:coreProperties>
</file>