
<file path=[Content_Types].xml><?xml version="1.0" encoding="utf-8"?>
<Types xmlns="http://schemas.openxmlformats.org/package/2006/content-types">
  <Default Extension="xml" ContentType="application/xml"/>
  <Default Extension="mp4" ContentType="video/mp4"/>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sldIdLst>
    <p:sldId id="256" r:id="rId2"/>
    <p:sldId id="258" r:id="rId3"/>
    <p:sldId id="259" r:id="rId4"/>
    <p:sldId id="260" r:id="rId5"/>
    <p:sldId id="263" r:id="rId6"/>
    <p:sldId id="267" r:id="rId7"/>
    <p:sldId id="300" r:id="rId8"/>
    <p:sldId id="306" r:id="rId9"/>
    <p:sldId id="307" r:id="rId10"/>
    <p:sldId id="311" r:id="rId11"/>
    <p:sldId id="302" r:id="rId12"/>
    <p:sldId id="310" r:id="rId13"/>
    <p:sldId id="298" r:id="rId14"/>
    <p:sldId id="303" r:id="rId15"/>
    <p:sldId id="312" r:id="rId16"/>
    <p:sldId id="262" r:id="rId17"/>
    <p:sldId id="274" r:id="rId18"/>
    <p:sldId id="275" r:id="rId19"/>
    <p:sldId id="276" r:id="rId20"/>
    <p:sldId id="290" r:id="rId21"/>
    <p:sldId id="270" r:id="rId22"/>
    <p:sldId id="261" r:id="rId23"/>
    <p:sldId id="299" r:id="rId24"/>
    <p:sldId id="304" r:id="rId25"/>
    <p:sldId id="305" r:id="rId26"/>
    <p:sldId id="281" r:id="rId27"/>
    <p:sldId id="309" r:id="rId28"/>
    <p:sldId id="313" r:id="rId29"/>
    <p:sldId id="292" r:id="rId30"/>
    <p:sldId id="293" r:id="rId31"/>
    <p:sldId id="294" r:id="rId32"/>
    <p:sldId id="295"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54"/>
    <p:restoredTop sz="78084"/>
  </p:normalViewPr>
  <p:slideViewPr>
    <p:cSldViewPr snapToGrid="0" snapToObjects="1">
      <p:cViewPr>
        <p:scale>
          <a:sx n="80" d="100"/>
          <a:sy n="80" d="100"/>
        </p:scale>
        <p:origin x="144"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presProps" Target="presProps.xml"/><Relationship Id="rId36"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heme" Target="theme/theme1.xml"/><Relationship Id="rId3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B5E201-92D8-C34E-9127-4DE9E80499B6}" type="datetimeFigureOut">
              <a:rPr lang="en-US" smtClean="0"/>
              <a:t>5/7/18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FE5D0D-114C-F845-958A-6DB78662F2C4}" type="slidenum">
              <a:rPr lang="en-US" smtClean="0"/>
              <a:t>‹#›</a:t>
            </a:fld>
            <a:endParaRPr lang="en-US"/>
          </a:p>
        </p:txBody>
      </p:sp>
    </p:spTree>
    <p:extLst>
      <p:ext uri="{BB962C8B-B14F-4D97-AF65-F5344CB8AC3E}">
        <p14:creationId xmlns:p14="http://schemas.microsoft.com/office/powerpoint/2010/main" val="19826253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en-US" baseline="0" dirty="0"/>
              <a:t> </a:t>
            </a:r>
            <a:r>
              <a:rPr lang="en-US" dirty="0"/>
              <a:t>13 </a:t>
            </a:r>
            <a:r>
              <a:rPr lang="en-US" dirty="0" err="1"/>
              <a:t>yo</a:t>
            </a:r>
            <a:r>
              <a:rPr lang="en-US" dirty="0"/>
              <a:t> FS Yorkie</a:t>
            </a:r>
          </a:p>
          <a:p>
            <a:r>
              <a:rPr lang="en-US" dirty="0"/>
              <a:t>-</a:t>
            </a:r>
            <a:r>
              <a:rPr lang="en-US" baseline="0" dirty="0"/>
              <a:t> </a:t>
            </a:r>
            <a:r>
              <a:rPr lang="en-US" dirty="0"/>
              <a:t>Acute history of labored breathing. Owner left house for an hour this evening, and when she returned home Bianca was breathing abnormally with increased effort.</a:t>
            </a:r>
          </a:p>
          <a:p>
            <a:r>
              <a:rPr lang="en-US" dirty="0"/>
              <a:t>-</a:t>
            </a:r>
            <a:r>
              <a:rPr lang="en-US" baseline="0" dirty="0"/>
              <a:t> </a:t>
            </a:r>
            <a:r>
              <a:rPr lang="en-US" dirty="0"/>
              <a:t>No C/S/V/D reported.</a:t>
            </a:r>
          </a:p>
          <a:p>
            <a:r>
              <a:rPr lang="en-US" dirty="0"/>
              <a:t>-</a:t>
            </a:r>
            <a:r>
              <a:rPr lang="en-US" baseline="0" dirty="0"/>
              <a:t> </a:t>
            </a:r>
            <a:r>
              <a:rPr lang="en-US" dirty="0"/>
              <a:t>History of diaphragmatic hernia in 2007, repaired at CUHA</a:t>
            </a:r>
          </a:p>
          <a:p>
            <a:r>
              <a:rPr lang="en-US" dirty="0"/>
              <a:t>-</a:t>
            </a:r>
            <a:r>
              <a:rPr lang="en-US" baseline="0" dirty="0"/>
              <a:t> </a:t>
            </a:r>
            <a:r>
              <a:rPr lang="en-US" dirty="0"/>
              <a:t>No current meds</a:t>
            </a:r>
          </a:p>
          <a:p>
            <a:endParaRPr lang="en-US" dirty="0"/>
          </a:p>
        </p:txBody>
      </p:sp>
      <p:sp>
        <p:nvSpPr>
          <p:cNvPr id="4" name="Slide Number Placeholder 3"/>
          <p:cNvSpPr>
            <a:spLocks noGrp="1"/>
          </p:cNvSpPr>
          <p:nvPr>
            <p:ph type="sldNum" sz="quarter" idx="10"/>
          </p:nvPr>
        </p:nvSpPr>
        <p:spPr/>
        <p:txBody>
          <a:bodyPr/>
          <a:lstStyle/>
          <a:p>
            <a:fld id="{C5FE5D0D-114C-F845-958A-6DB78662F2C4}" type="slidenum">
              <a:rPr lang="en-US" smtClean="0"/>
              <a:t>2</a:t>
            </a:fld>
            <a:endParaRPr lang="en-US"/>
          </a:p>
        </p:txBody>
      </p:sp>
    </p:spTree>
    <p:extLst>
      <p:ext uri="{BB962C8B-B14F-4D97-AF65-F5344CB8AC3E}">
        <p14:creationId xmlns:p14="http://schemas.microsoft.com/office/powerpoint/2010/main" val="10718313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EPIC</a:t>
            </a:r>
          </a:p>
          <a:p>
            <a:endParaRPr lang="en-US" dirty="0" smtClean="0"/>
          </a:p>
          <a:p>
            <a:r>
              <a:rPr lang="en-US" sz="1200" kern="1200" dirty="0" smtClean="0">
                <a:solidFill>
                  <a:schemeClr val="tx1"/>
                </a:solidFill>
                <a:effectLst/>
                <a:latin typeface="+mn-lt"/>
                <a:ea typeface="+mn-ea"/>
                <a:cs typeface="+mn-cs"/>
              </a:rPr>
              <a:t>Progression to CHF – survival time varies based on care provided and occurrence of complications </a:t>
            </a: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The Long-Term </a:t>
            </a:r>
            <a:r>
              <a:rPr lang="en-US" sz="1200" i="1" kern="1200" dirty="0" err="1" smtClean="0">
                <a:solidFill>
                  <a:schemeClr val="tx1"/>
                </a:solidFill>
                <a:effectLst/>
                <a:latin typeface="+mn-lt"/>
                <a:ea typeface="+mn-ea"/>
                <a:cs typeface="+mn-cs"/>
              </a:rPr>
              <a:t>Inves</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tigation</a:t>
            </a:r>
            <a:r>
              <a:rPr lang="en-US" sz="1200" i="1" kern="1200" dirty="0" smtClean="0">
                <a:solidFill>
                  <a:schemeClr val="tx1"/>
                </a:solidFill>
                <a:effectLst/>
                <a:latin typeface="+mn-lt"/>
                <a:ea typeface="+mn-ea"/>
                <a:cs typeface="+mn-cs"/>
              </a:rPr>
              <a:t> of Veterinary </a:t>
            </a:r>
            <a:r>
              <a:rPr lang="en-US" sz="1200" i="1" kern="1200" dirty="0" err="1" smtClean="0">
                <a:solidFill>
                  <a:schemeClr val="tx1"/>
                </a:solidFill>
                <a:effectLst/>
                <a:latin typeface="+mn-lt"/>
                <a:ea typeface="+mn-ea"/>
                <a:cs typeface="+mn-cs"/>
              </a:rPr>
              <a:t>Enalapril</a:t>
            </a:r>
            <a:r>
              <a:rPr lang="en-US" sz="1200" i="1" kern="1200" dirty="0" smtClean="0">
                <a:solidFill>
                  <a:schemeClr val="tx1"/>
                </a:solidFill>
                <a:effectLst/>
                <a:latin typeface="+mn-lt"/>
                <a:ea typeface="+mn-ea"/>
                <a:cs typeface="+mn-cs"/>
              </a:rPr>
              <a:t> (LIVE) and </a:t>
            </a:r>
            <a:r>
              <a:rPr lang="en-US" sz="1200" i="1" kern="1200" dirty="0" err="1" smtClean="0">
                <a:solidFill>
                  <a:schemeClr val="tx1"/>
                </a:solidFill>
                <a:effectLst/>
                <a:latin typeface="+mn-lt"/>
                <a:ea typeface="+mn-ea"/>
                <a:cs typeface="+mn-cs"/>
              </a:rPr>
              <a:t>BENazepril</a:t>
            </a:r>
            <a:r>
              <a:rPr lang="en-US" sz="1200" i="1" kern="1200" dirty="0" smtClean="0">
                <a:solidFill>
                  <a:schemeClr val="tx1"/>
                </a:solidFill>
                <a:effectLst/>
                <a:latin typeface="+mn-lt"/>
                <a:ea typeface="+mn-ea"/>
                <a:cs typeface="+mn-cs"/>
              </a:rPr>
              <a:t> in Canine Heart Disease (BENCH) trials compared </a:t>
            </a:r>
            <a:r>
              <a:rPr lang="en-US" sz="1200" i="1" kern="1200" dirty="0" err="1" smtClean="0">
                <a:solidFill>
                  <a:schemeClr val="tx1"/>
                </a:solidFill>
                <a:effectLst/>
                <a:latin typeface="+mn-lt"/>
                <a:ea typeface="+mn-ea"/>
                <a:cs typeface="+mn-cs"/>
              </a:rPr>
              <a:t>enalapril</a:t>
            </a:r>
            <a:r>
              <a:rPr lang="en-US" sz="1200" i="1" kern="1200" dirty="0" smtClean="0">
                <a:solidFill>
                  <a:schemeClr val="tx1"/>
                </a:solidFill>
                <a:effectLst/>
                <a:latin typeface="+mn-lt"/>
                <a:ea typeface="+mn-ea"/>
                <a:cs typeface="+mn-cs"/>
              </a:rPr>
              <a:t> and benazepril, respectively, with placebo in canine patients with heart failure caused by either MMVD or dilated cardiomyopathy. More recently, QUEST was designed to compare the efficacy of </a:t>
            </a:r>
            <a:r>
              <a:rPr lang="en-US" sz="1200" i="1" kern="1200" dirty="0" err="1" smtClean="0">
                <a:solidFill>
                  <a:schemeClr val="tx1"/>
                </a:solidFill>
                <a:effectLst/>
                <a:latin typeface="+mn-lt"/>
                <a:ea typeface="+mn-ea"/>
                <a:cs typeface="+mn-cs"/>
              </a:rPr>
              <a:t>pimobendan</a:t>
            </a:r>
            <a:r>
              <a:rPr lang="en-US" sz="1200" i="1" kern="1200" dirty="0" smtClean="0">
                <a:solidFill>
                  <a:schemeClr val="tx1"/>
                </a:solidFill>
                <a:effectLst/>
                <a:latin typeface="+mn-lt"/>
                <a:ea typeface="+mn-ea"/>
                <a:cs typeface="+mn-cs"/>
              </a:rPr>
              <a:t> to benazepril in dogs receiving background therapy for furosemide with or without digoxin; heart failure caused by MMVD was the primary inclusion criterion. In the QUEST trial, the median survival time for all dogs to reach the primary end point represented by sudden cardiac death, euthanasia as a consequence of the cardiac disease, or treatment failure, was about 6 months.18 Survival time was similar for the group of dogs in LIVE that were treated with enalapril.12 In the BENCH study the mean survival time for dogs receiving benazepril was about 14 months. </a:t>
            </a:r>
          </a:p>
          <a:p>
            <a:r>
              <a:rPr lang="en-US" dirty="0" smtClean="0"/>
              <a:t> STUDY</a:t>
            </a:r>
            <a:endParaRPr lang="en-US" dirty="0"/>
          </a:p>
        </p:txBody>
      </p:sp>
      <p:sp>
        <p:nvSpPr>
          <p:cNvPr id="4" name="Slide Number Placeholder 3"/>
          <p:cNvSpPr>
            <a:spLocks noGrp="1"/>
          </p:cNvSpPr>
          <p:nvPr>
            <p:ph type="sldNum" sz="quarter" idx="10"/>
          </p:nvPr>
        </p:nvSpPr>
        <p:spPr/>
        <p:txBody>
          <a:bodyPr/>
          <a:lstStyle/>
          <a:p>
            <a:fld id="{C5FE5D0D-114C-F845-958A-6DB78662F2C4}" type="slidenum">
              <a:rPr lang="en-US" smtClean="0"/>
              <a:t>12</a:t>
            </a:fld>
            <a:endParaRPr lang="en-US"/>
          </a:p>
        </p:txBody>
      </p:sp>
    </p:spTree>
    <p:extLst>
      <p:ext uri="{BB962C8B-B14F-4D97-AF65-F5344CB8AC3E}">
        <p14:creationId xmlns:p14="http://schemas.microsoft.com/office/powerpoint/2010/main" val="8201904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MMVD is the most common acquired cardiovascular disease in dogs (75%)</a:t>
            </a:r>
          </a:p>
          <a:p>
            <a:r>
              <a:rPr lang="en-US" sz="1200" kern="1200" dirty="0" smtClean="0">
                <a:solidFill>
                  <a:schemeClr val="tx1"/>
                </a:solidFill>
                <a:effectLst/>
                <a:latin typeface="+mn-lt"/>
                <a:ea typeface="+mn-ea"/>
                <a:cs typeface="+mn-cs"/>
              </a:rPr>
              <a:t>Long pre-clinical period and many dogs do not progress to CHF/ die for other reasons</a:t>
            </a:r>
          </a:p>
          <a:p>
            <a:r>
              <a:rPr lang="en-US" sz="1200" kern="1200" dirty="0" smtClean="0">
                <a:solidFill>
                  <a:schemeClr val="tx1"/>
                </a:solidFill>
                <a:effectLst/>
                <a:latin typeface="+mn-lt"/>
                <a:ea typeface="+mn-ea"/>
                <a:cs typeface="+mn-cs"/>
              </a:rPr>
              <a:t>558 dogs – 70% of asymptomatic dogs still alive at the end of a 6.6 year follow-up</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About 30% of affected animals will progress to heart failure and eventually die from this disease. </a:t>
            </a:r>
          </a:p>
        </p:txBody>
      </p:sp>
      <p:sp>
        <p:nvSpPr>
          <p:cNvPr id="4" name="Slide Number Placeholder 3"/>
          <p:cNvSpPr>
            <a:spLocks noGrp="1"/>
          </p:cNvSpPr>
          <p:nvPr>
            <p:ph type="sldNum" sz="quarter" idx="10"/>
          </p:nvPr>
        </p:nvSpPr>
        <p:spPr/>
        <p:txBody>
          <a:bodyPr/>
          <a:lstStyle/>
          <a:p>
            <a:fld id="{C5FE5D0D-114C-F845-958A-6DB78662F2C4}" type="slidenum">
              <a:rPr lang="en-US" smtClean="0"/>
              <a:t>13</a:t>
            </a:fld>
            <a:endParaRPr lang="en-US"/>
          </a:p>
        </p:txBody>
      </p:sp>
    </p:spTree>
    <p:extLst>
      <p:ext uri="{BB962C8B-B14F-4D97-AF65-F5344CB8AC3E}">
        <p14:creationId xmlns:p14="http://schemas.microsoft.com/office/powerpoint/2010/main" val="15986783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For study purposes, advanced heart failure was defined as recurrence of congestive heart failure signs despite receiving the initially prescribed dose of </a:t>
            </a:r>
            <a:r>
              <a:rPr lang="en-US" sz="1200" kern="1200" dirty="0" err="1" smtClean="0">
                <a:solidFill>
                  <a:schemeClr val="tx1"/>
                </a:solidFill>
                <a:effectLst/>
                <a:latin typeface="+mn-lt"/>
                <a:ea typeface="+mn-ea"/>
                <a:cs typeface="+mn-cs"/>
              </a:rPr>
              <a:t>pimobendan</a:t>
            </a:r>
            <a:r>
              <a:rPr lang="en-US" sz="1200" kern="1200" dirty="0" smtClean="0">
                <a:solidFill>
                  <a:schemeClr val="tx1"/>
                </a:solidFill>
                <a:effectLst/>
                <a:latin typeface="+mn-lt"/>
                <a:ea typeface="+mn-ea"/>
                <a:cs typeface="+mn-cs"/>
              </a:rPr>
              <a:t>, angiotensin- converting-enzyme inhibitor (ACEI), and furosemide &gt;4 mg/kg/day. </a:t>
            </a:r>
            <a:endParaRPr lang="en-US" dirty="0" smtClean="0">
              <a:effectLst/>
            </a:endParaRPr>
          </a:p>
          <a:p>
            <a:endParaRPr lang="en-US" sz="1200" i="1"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After initial diagnosis of advanced heart failure, 38 (70%) dogs had additional </a:t>
            </a:r>
            <a:r>
              <a:rPr lang="en-US" sz="1200" kern="1200" dirty="0" err="1" smtClean="0">
                <a:solidFill>
                  <a:schemeClr val="tx1"/>
                </a:solidFill>
                <a:effectLst/>
                <a:latin typeface="+mn-lt"/>
                <a:ea typeface="+mn-ea"/>
                <a:cs typeface="+mn-cs"/>
              </a:rPr>
              <a:t>medica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tions</a:t>
            </a:r>
            <a:r>
              <a:rPr lang="en-US" sz="1200" kern="1200" dirty="0" smtClean="0">
                <a:solidFill>
                  <a:schemeClr val="tx1"/>
                </a:solidFill>
                <a:effectLst/>
                <a:latin typeface="+mn-lt"/>
                <a:ea typeface="+mn-ea"/>
                <a:cs typeface="+mn-cs"/>
              </a:rPr>
              <a:t> adjustments (median 5 2 [range, 0-27]), with the final total medication number ranging from 2-10 (median 5 5).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Median survival time after diagnosis of advanced heart failure was 281 days (range, 3-885 days). Dogs receiving a furosemide dose &gt;6.70 mg/kg/day had significantly longer median survival times (402 days [range, 3-885 days] versus 129 days [range 9-853 days]; P 5 .017).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effectLst/>
            </a:endParaRPr>
          </a:p>
          <a:p>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5FE5D0D-114C-F845-958A-6DB78662F2C4}" type="slidenum">
              <a:rPr lang="en-US" smtClean="0"/>
              <a:t>14</a:t>
            </a:fld>
            <a:endParaRPr lang="en-US"/>
          </a:p>
        </p:txBody>
      </p:sp>
    </p:spTree>
    <p:extLst>
      <p:ext uri="{BB962C8B-B14F-4D97-AF65-F5344CB8AC3E}">
        <p14:creationId xmlns:p14="http://schemas.microsoft.com/office/powerpoint/2010/main" val="15209639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Lasix 2 mg/kg IV @ intake at 7:20pm</a:t>
            </a:r>
          </a:p>
          <a:p>
            <a:r>
              <a:rPr lang="en-US" dirty="0" smtClean="0"/>
              <a:t>O2 40%</a:t>
            </a:r>
          </a:p>
          <a:p>
            <a:r>
              <a:rPr lang="en-US" dirty="0" err="1" smtClean="0"/>
              <a:t>Butorphanol</a:t>
            </a:r>
            <a:r>
              <a:rPr lang="en-US" dirty="0" smtClean="0"/>
              <a:t> 0.3 mg/kg IV for </a:t>
            </a:r>
            <a:r>
              <a:rPr lang="en-US" dirty="0" err="1" smtClean="0"/>
              <a:t>rads</a:t>
            </a:r>
            <a:endParaRPr lang="en-US" dirty="0" smtClean="0"/>
          </a:p>
          <a:p>
            <a:r>
              <a:rPr lang="en-US" dirty="0" smtClean="0"/>
              <a:t>Lasix 2 mg/kg IV @ 10pm</a:t>
            </a:r>
          </a:p>
          <a:p>
            <a:r>
              <a:rPr lang="en-US" dirty="0" smtClean="0"/>
              <a:t>Mild improvement in respiratory effort following these treatments, but still </a:t>
            </a:r>
            <a:r>
              <a:rPr lang="en-US" dirty="0" err="1" smtClean="0"/>
              <a:t>tachypneic</a:t>
            </a:r>
            <a:r>
              <a:rPr lang="en-US" dirty="0" smtClean="0"/>
              <a:t>.</a:t>
            </a:r>
          </a:p>
          <a:p>
            <a:endParaRPr lang="en-US" dirty="0" smtClean="0"/>
          </a:p>
          <a:p>
            <a:r>
              <a:rPr lang="en-US" dirty="0" smtClean="0"/>
              <a:t>Hospitalized on:</a:t>
            </a:r>
          </a:p>
          <a:p>
            <a:r>
              <a:rPr lang="en-US" dirty="0" smtClean="0"/>
              <a:t>Furosemide 2 mg/kg IV q6-q8</a:t>
            </a:r>
          </a:p>
          <a:p>
            <a:r>
              <a:rPr lang="en-US" dirty="0" err="1" smtClean="0"/>
              <a:t>Butorphanol</a:t>
            </a:r>
            <a:r>
              <a:rPr lang="en-US" dirty="0" smtClean="0"/>
              <a:t> 0.2 mg/kg IV q6 PRN</a:t>
            </a:r>
          </a:p>
          <a:p>
            <a:r>
              <a:rPr lang="en-US" dirty="0" err="1" smtClean="0"/>
              <a:t>Pimobendan</a:t>
            </a:r>
            <a:r>
              <a:rPr lang="en-US" dirty="0" smtClean="0"/>
              <a:t> 0.5 mg/kg total daily dose: 1.25 mg tonight, due for 0.625 mg in AM</a:t>
            </a:r>
          </a:p>
          <a:p>
            <a:r>
              <a:rPr lang="en-US" dirty="0" smtClean="0"/>
              <a:t>Respiratory watch</a:t>
            </a:r>
          </a:p>
          <a:p>
            <a:r>
              <a:rPr lang="en-US" dirty="0" smtClean="0"/>
              <a:t>HR check q2</a:t>
            </a:r>
          </a:p>
          <a:p>
            <a:r>
              <a:rPr lang="en-US" dirty="0" smtClean="0"/>
              <a:t>Recheck BP overnight</a:t>
            </a:r>
          </a:p>
          <a:p>
            <a:endParaRPr lang="en-US" dirty="0" smtClean="0"/>
          </a:p>
          <a:p>
            <a:r>
              <a:rPr lang="en-US" dirty="0" smtClean="0"/>
              <a:t>2 mg/kg at 10pm and 2am</a:t>
            </a:r>
            <a:r>
              <a:rPr lang="en-US" baseline="0" dirty="0" smtClean="0"/>
              <a:t> </a:t>
            </a:r>
            <a:endParaRPr lang="en-US" dirty="0" smtClean="0"/>
          </a:p>
          <a:p>
            <a:r>
              <a:rPr lang="en-US" dirty="0" smtClean="0"/>
              <a:t>CRI 0.5 mg/kg/</a:t>
            </a:r>
            <a:r>
              <a:rPr lang="en-US" dirty="0" err="1" smtClean="0"/>
              <a:t>hr</a:t>
            </a:r>
            <a:r>
              <a:rPr lang="en-US" baseline="0" dirty="0" smtClean="0"/>
              <a:t> from 2am to 5am</a:t>
            </a:r>
          </a:p>
          <a:p>
            <a:r>
              <a:rPr lang="en-US" baseline="0" dirty="0" smtClean="0"/>
              <a:t>Then 1 mg/kg/</a:t>
            </a:r>
            <a:r>
              <a:rPr lang="en-US" baseline="0" dirty="0" err="1" smtClean="0"/>
              <a:t>hr</a:t>
            </a:r>
            <a:r>
              <a:rPr lang="en-US" baseline="0" dirty="0" smtClean="0"/>
              <a:t> from 5am to 8am</a:t>
            </a:r>
            <a:endParaRPr lang="en-US" dirty="0" smtClean="0"/>
          </a:p>
          <a:p>
            <a:endParaRPr lang="en-US" dirty="0"/>
          </a:p>
        </p:txBody>
      </p:sp>
      <p:sp>
        <p:nvSpPr>
          <p:cNvPr id="4" name="Slide Number Placeholder 3"/>
          <p:cNvSpPr>
            <a:spLocks noGrp="1"/>
          </p:cNvSpPr>
          <p:nvPr>
            <p:ph type="sldNum" sz="quarter" idx="10"/>
          </p:nvPr>
        </p:nvSpPr>
        <p:spPr/>
        <p:txBody>
          <a:bodyPr/>
          <a:lstStyle/>
          <a:p>
            <a:fld id="{C5FE5D0D-114C-F845-958A-6DB78662F2C4}" type="slidenum">
              <a:rPr lang="en-US" smtClean="0"/>
              <a:t>16</a:t>
            </a:fld>
            <a:endParaRPr lang="en-US"/>
          </a:p>
        </p:txBody>
      </p:sp>
    </p:spTree>
    <p:extLst>
      <p:ext uri="{BB962C8B-B14F-4D97-AF65-F5344CB8AC3E}">
        <p14:creationId xmlns:p14="http://schemas.microsoft.com/office/powerpoint/2010/main" val="9176171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Neutrophilic leukocytosis </a:t>
            </a:r>
          </a:p>
          <a:p>
            <a:r>
              <a:rPr lang="en-US" baseline="0" dirty="0" err="1" smtClean="0"/>
              <a:t>Inc</a:t>
            </a:r>
            <a:r>
              <a:rPr lang="en-US" baseline="0" dirty="0" smtClean="0"/>
              <a:t> </a:t>
            </a:r>
            <a:r>
              <a:rPr lang="en-US" baseline="0" dirty="0" err="1" smtClean="0"/>
              <a:t>nRBCs</a:t>
            </a:r>
            <a:r>
              <a:rPr lang="en-US" baseline="0" dirty="0"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Thombocytosis</a:t>
            </a:r>
            <a:r>
              <a:rPr lang="en-US" baseline="0" dirty="0" smtClean="0"/>
              <a:t> </a:t>
            </a:r>
          </a:p>
          <a:p>
            <a:endParaRPr lang="en-US" dirty="0"/>
          </a:p>
        </p:txBody>
      </p:sp>
      <p:sp>
        <p:nvSpPr>
          <p:cNvPr id="4" name="Slide Number Placeholder 3"/>
          <p:cNvSpPr>
            <a:spLocks noGrp="1"/>
          </p:cNvSpPr>
          <p:nvPr>
            <p:ph type="sldNum" sz="quarter" idx="10"/>
          </p:nvPr>
        </p:nvSpPr>
        <p:spPr/>
        <p:txBody>
          <a:bodyPr/>
          <a:lstStyle/>
          <a:p>
            <a:fld id="{C5FE5D0D-114C-F845-958A-6DB78662F2C4}" type="slidenum">
              <a:rPr lang="en-US" smtClean="0"/>
              <a:t>17</a:t>
            </a:fld>
            <a:endParaRPr lang="en-US"/>
          </a:p>
        </p:txBody>
      </p:sp>
    </p:spTree>
    <p:extLst>
      <p:ext uri="{BB962C8B-B14F-4D97-AF65-F5344CB8AC3E}">
        <p14:creationId xmlns:p14="http://schemas.microsoft.com/office/powerpoint/2010/main" val="4908944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Electrolyte changes consistent with furosemide administration </a:t>
            </a:r>
          </a:p>
          <a:p>
            <a:r>
              <a:rPr lang="en-US" dirty="0" smtClean="0"/>
              <a:t>Azotemia </a:t>
            </a:r>
          </a:p>
          <a:p>
            <a:r>
              <a:rPr lang="en-US" dirty="0" smtClean="0"/>
              <a:t>Mild</a:t>
            </a:r>
            <a:r>
              <a:rPr lang="en-US" baseline="0" dirty="0" smtClean="0"/>
              <a:t> liver enzyme elevation </a:t>
            </a:r>
            <a:endParaRPr lang="en-US" dirty="0" smtClean="0"/>
          </a:p>
        </p:txBody>
      </p:sp>
      <p:sp>
        <p:nvSpPr>
          <p:cNvPr id="4" name="Slide Number Placeholder 3"/>
          <p:cNvSpPr>
            <a:spLocks noGrp="1"/>
          </p:cNvSpPr>
          <p:nvPr>
            <p:ph type="sldNum" sz="quarter" idx="10"/>
          </p:nvPr>
        </p:nvSpPr>
        <p:spPr/>
        <p:txBody>
          <a:bodyPr/>
          <a:lstStyle/>
          <a:p>
            <a:fld id="{C5FE5D0D-114C-F845-958A-6DB78662F2C4}" type="slidenum">
              <a:rPr lang="en-US" smtClean="0"/>
              <a:t>18</a:t>
            </a:fld>
            <a:endParaRPr lang="en-US"/>
          </a:p>
        </p:txBody>
      </p:sp>
    </p:spTree>
    <p:extLst>
      <p:ext uri="{BB962C8B-B14F-4D97-AF65-F5344CB8AC3E}">
        <p14:creationId xmlns:p14="http://schemas.microsoft.com/office/powerpoint/2010/main" val="16208483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Thrombocytosis – normal variant, splenic contraction, chronic </a:t>
            </a:r>
            <a:r>
              <a:rPr lang="en-US" dirty="0" err="1" smtClean="0"/>
              <a:t>hemmorhage</a:t>
            </a:r>
            <a:r>
              <a:rPr lang="en-US" dirty="0" smtClean="0"/>
              <a:t>, </a:t>
            </a:r>
            <a:r>
              <a:rPr lang="en-US" dirty="0" err="1" smtClean="0"/>
              <a:t>hyperadrenocorticism</a:t>
            </a:r>
            <a:r>
              <a:rPr lang="en-US" dirty="0" smtClean="0"/>
              <a:t>, DIC/ </a:t>
            </a:r>
            <a:r>
              <a:rPr lang="en-US" dirty="0" err="1" smtClean="0"/>
              <a:t>hypercoaguability</a:t>
            </a:r>
            <a:r>
              <a:rPr lang="en-US" dirty="0" smtClean="0"/>
              <a:t>, hypotension,</a:t>
            </a:r>
            <a:r>
              <a:rPr lang="en-US" baseline="0" dirty="0" smtClean="0"/>
              <a:t> inflammation/ immune-mediated </a:t>
            </a:r>
            <a:r>
              <a:rPr lang="en-US" baseline="0" dirty="0" err="1" smtClean="0"/>
              <a:t>dz</a:t>
            </a:r>
            <a:r>
              <a:rPr lang="en-US" baseline="0" dirty="0" smtClean="0"/>
              <a:t>, paraneoplastic, polycythemia </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 humans, it has been suggested that the major cause of sudden death in patients with CHF is thrombotic vascular occlusion and not </a:t>
            </a:r>
            <a:r>
              <a:rPr lang="en-US" sz="1200" kern="1200" dirty="0" err="1" smtClean="0">
                <a:solidFill>
                  <a:schemeClr val="tx1"/>
                </a:solidFill>
                <a:effectLst/>
                <a:latin typeface="+mn-lt"/>
                <a:ea typeface="+mn-ea"/>
                <a:cs typeface="+mn-cs"/>
              </a:rPr>
              <a:t>arrythmia</a:t>
            </a:r>
            <a:r>
              <a:rPr lang="en-US" sz="1200" kern="1200" dirty="0" smtClean="0">
                <a:solidFill>
                  <a:schemeClr val="tx1"/>
                </a:solidFill>
                <a:effectLst/>
                <a:latin typeface="+mn-lt"/>
                <a:ea typeface="+mn-ea"/>
                <a:cs typeface="+mn-cs"/>
              </a:rPr>
              <a:t>, which means that the state of hypercoagulability is a very significant problem in humans, and possibly also in dog </a:t>
            </a:r>
            <a:endParaRPr lang="en-US" dirty="0" smtClean="0"/>
          </a:p>
          <a:p>
            <a:endParaRPr lang="en-US" baseline="0" dirty="0" smtClean="0"/>
          </a:p>
          <a:p>
            <a:endParaRPr lang="en-US" dirty="0" smtClean="0"/>
          </a:p>
          <a:p>
            <a:r>
              <a:rPr lang="en-US" dirty="0" smtClean="0"/>
              <a:t>Very mildly prolonged </a:t>
            </a:r>
            <a:r>
              <a:rPr lang="en-US" dirty="0" err="1" smtClean="0"/>
              <a:t>aPTT</a:t>
            </a:r>
            <a:endParaRPr lang="en-US" dirty="0" smtClean="0"/>
          </a:p>
          <a:p>
            <a:r>
              <a:rPr lang="en-US" dirty="0" smtClean="0"/>
              <a:t>Elevated fibrinogen </a:t>
            </a:r>
          </a:p>
          <a:p>
            <a:r>
              <a:rPr lang="en-US" dirty="0" smtClean="0"/>
              <a:t>Normal D-dimers </a:t>
            </a:r>
          </a:p>
          <a:p>
            <a:endParaRPr lang="en-US" dirty="0" smtClean="0"/>
          </a:p>
          <a:p>
            <a:r>
              <a:rPr lang="en-US" dirty="0" smtClean="0"/>
              <a:t>Increased FDPs – DIC, hepatic </a:t>
            </a:r>
            <a:r>
              <a:rPr lang="en-US" dirty="0" err="1" smtClean="0"/>
              <a:t>dz</a:t>
            </a:r>
            <a:r>
              <a:rPr lang="en-US" dirty="0" smtClean="0"/>
              <a:t>, internal </a:t>
            </a:r>
            <a:r>
              <a:rPr lang="en-US" dirty="0" err="1" smtClean="0"/>
              <a:t>hemmorhage</a:t>
            </a:r>
            <a:r>
              <a:rPr lang="en-US" dirty="0" smtClean="0"/>
              <a:t>, thrombosis, vitamin K antagonism</a:t>
            </a:r>
            <a:r>
              <a:rPr lang="en-US" baseline="0" dirty="0" smtClean="0"/>
              <a:t> </a:t>
            </a:r>
            <a:endParaRPr lang="en-US" dirty="0" smtClean="0"/>
          </a:p>
          <a:p>
            <a:endParaRPr lang="en-US" dirty="0"/>
          </a:p>
        </p:txBody>
      </p:sp>
      <p:sp>
        <p:nvSpPr>
          <p:cNvPr id="4" name="Slide Number Placeholder 3"/>
          <p:cNvSpPr>
            <a:spLocks noGrp="1"/>
          </p:cNvSpPr>
          <p:nvPr>
            <p:ph type="sldNum" sz="quarter" idx="10"/>
          </p:nvPr>
        </p:nvSpPr>
        <p:spPr/>
        <p:txBody>
          <a:bodyPr/>
          <a:lstStyle/>
          <a:p>
            <a:fld id="{C5FE5D0D-114C-F845-958A-6DB78662F2C4}" type="slidenum">
              <a:rPr lang="en-US" smtClean="0"/>
              <a:t>19</a:t>
            </a:fld>
            <a:endParaRPr lang="en-US"/>
          </a:p>
        </p:txBody>
      </p:sp>
    </p:spTree>
    <p:extLst>
      <p:ext uri="{BB962C8B-B14F-4D97-AF65-F5344CB8AC3E}">
        <p14:creationId xmlns:p14="http://schemas.microsoft.com/office/powerpoint/2010/main" val="7634512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FE5D0D-114C-F845-958A-6DB78662F2C4}" type="slidenum">
              <a:rPr lang="en-US" smtClean="0"/>
              <a:t>20</a:t>
            </a:fld>
            <a:endParaRPr lang="en-US"/>
          </a:p>
        </p:txBody>
      </p:sp>
    </p:spTree>
    <p:extLst>
      <p:ext uri="{BB962C8B-B14F-4D97-AF65-F5344CB8AC3E}">
        <p14:creationId xmlns:p14="http://schemas.microsoft.com/office/powerpoint/2010/main" val="12310791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C5FE5D0D-114C-F845-958A-6DB78662F2C4}" type="slidenum">
              <a:rPr lang="en-US" smtClean="0"/>
              <a:t>22</a:t>
            </a:fld>
            <a:endParaRPr lang="en-US"/>
          </a:p>
        </p:txBody>
      </p:sp>
    </p:spTree>
    <p:extLst>
      <p:ext uri="{BB962C8B-B14F-4D97-AF65-F5344CB8AC3E}">
        <p14:creationId xmlns:p14="http://schemas.microsoft.com/office/powerpoint/2010/main" val="14789826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FE5D0D-114C-F845-958A-6DB78662F2C4}" type="slidenum">
              <a:rPr lang="en-US" smtClean="0"/>
              <a:t>23</a:t>
            </a:fld>
            <a:endParaRPr lang="en-US"/>
          </a:p>
        </p:txBody>
      </p:sp>
    </p:spTree>
    <p:extLst>
      <p:ext uri="{BB962C8B-B14F-4D97-AF65-F5344CB8AC3E}">
        <p14:creationId xmlns:p14="http://schemas.microsoft.com/office/powerpoint/2010/main" val="1072179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Could not obtain BP or </a:t>
            </a:r>
            <a:r>
              <a:rPr lang="en-US" dirty="0" smtClean="0"/>
              <a:t>SP02</a:t>
            </a:r>
          </a:p>
          <a:p>
            <a:r>
              <a:rPr lang="en-US" dirty="0" smtClean="0"/>
              <a:t>Slow draw </a:t>
            </a:r>
            <a:endParaRPr lang="en-US" dirty="0"/>
          </a:p>
        </p:txBody>
      </p:sp>
      <p:sp>
        <p:nvSpPr>
          <p:cNvPr id="4" name="Slide Number Placeholder 3"/>
          <p:cNvSpPr>
            <a:spLocks noGrp="1"/>
          </p:cNvSpPr>
          <p:nvPr>
            <p:ph type="sldNum" sz="quarter" idx="10"/>
          </p:nvPr>
        </p:nvSpPr>
        <p:spPr/>
        <p:txBody>
          <a:bodyPr/>
          <a:lstStyle/>
          <a:p>
            <a:fld id="{C5FE5D0D-114C-F845-958A-6DB78662F2C4}" type="slidenum">
              <a:rPr lang="en-US" smtClean="0"/>
              <a:t>4</a:t>
            </a:fld>
            <a:endParaRPr lang="en-US"/>
          </a:p>
        </p:txBody>
      </p:sp>
    </p:spTree>
    <p:extLst>
      <p:ext uri="{BB962C8B-B14F-4D97-AF65-F5344CB8AC3E}">
        <p14:creationId xmlns:p14="http://schemas.microsoft.com/office/powerpoint/2010/main" val="11601405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 Diagnosis: flail mitral leaflet with the tip pointing into the left atrium during systole </a:t>
            </a:r>
          </a:p>
          <a:p>
            <a:r>
              <a:rPr lang="en-US" sz="1200" kern="1200" dirty="0" smtClean="0">
                <a:solidFill>
                  <a:schemeClr val="tx1"/>
                </a:solidFill>
                <a:effectLst/>
                <a:latin typeface="+mn-lt"/>
                <a:ea typeface="+mn-ea"/>
                <a:cs typeface="+mn-cs"/>
              </a:rPr>
              <a:t>114 dogs (out of 706 dogs with MVD) -&gt; 93% had severe mitral valve regurgitation </a:t>
            </a:r>
          </a:p>
          <a:p>
            <a:r>
              <a:rPr lang="en-US" sz="1200" kern="1200" dirty="0" smtClean="0">
                <a:solidFill>
                  <a:schemeClr val="tx1"/>
                </a:solidFill>
                <a:effectLst/>
                <a:latin typeface="+mn-lt"/>
                <a:ea typeface="+mn-ea"/>
                <a:cs typeface="+mn-cs"/>
              </a:rPr>
              <a:t>Long term follow-up for 57 dogs (treated with ACE-I and diuretics) and 58%  survived &gt; 1 year after diagnosis (MST 425 days) </a:t>
            </a:r>
          </a:p>
          <a:p>
            <a:r>
              <a:rPr lang="en-US" sz="1200" kern="1200" dirty="0" smtClean="0">
                <a:solidFill>
                  <a:schemeClr val="tx1"/>
                </a:solidFill>
                <a:effectLst/>
                <a:latin typeface="+mn-lt"/>
                <a:ea typeface="+mn-ea"/>
                <a:cs typeface="+mn-cs"/>
              </a:rPr>
              <a:t>Only 1/604 other cases had rupture – infective endocarditis</a:t>
            </a:r>
          </a:p>
          <a:p>
            <a:r>
              <a:rPr lang="en-US" sz="1200" kern="1200" dirty="0" smtClean="0">
                <a:solidFill>
                  <a:schemeClr val="tx1"/>
                </a:solidFill>
                <a:effectLst/>
                <a:latin typeface="+mn-lt"/>
                <a:ea typeface="+mn-ea"/>
                <a:cs typeface="+mn-cs"/>
              </a:rPr>
              <a:t>Treatment stats at time of diagnosis unknown </a:t>
            </a:r>
          </a:p>
          <a:p>
            <a:r>
              <a:rPr lang="en-US" sz="1200" kern="1200" dirty="0" smtClean="0">
                <a:solidFill>
                  <a:schemeClr val="tx1"/>
                </a:solidFill>
                <a:effectLst/>
                <a:latin typeface="+mn-lt"/>
                <a:ea typeface="+mn-ea"/>
                <a:cs typeface="+mn-cs"/>
              </a:rPr>
              <a:t>25% dogs </a:t>
            </a:r>
            <a:r>
              <a:rPr lang="en-US" sz="1200" kern="1200" dirty="0" err="1" smtClean="0">
                <a:solidFill>
                  <a:schemeClr val="tx1"/>
                </a:solidFill>
                <a:effectLst/>
                <a:latin typeface="+mn-lt"/>
                <a:ea typeface="+mn-ea"/>
                <a:cs typeface="+mn-cs"/>
              </a:rPr>
              <a:t>aymptomatic</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Most common clinical signs – 57% chronic cough; 46.5% acute dyspnea, exercise intolerance 16.3%, ascites 8.1% </a:t>
            </a:r>
          </a:p>
          <a:p>
            <a:r>
              <a:rPr lang="en-US" sz="1200" kern="1200" dirty="0" smtClean="0">
                <a:solidFill>
                  <a:schemeClr val="tx1"/>
                </a:solidFill>
                <a:effectLst/>
                <a:latin typeface="+mn-lt"/>
                <a:ea typeface="+mn-ea"/>
                <a:cs typeface="+mn-cs"/>
              </a:rPr>
              <a:t>1/3 had pulmonary arterial hypertension -&gt; not predictive of survival; however presence of </a:t>
            </a:r>
            <a:r>
              <a:rPr lang="en-US" sz="1200" kern="1200" dirty="0" err="1" smtClean="0">
                <a:solidFill>
                  <a:schemeClr val="tx1"/>
                </a:solidFill>
                <a:effectLst/>
                <a:latin typeface="+mn-lt"/>
                <a:ea typeface="+mn-ea"/>
                <a:cs typeface="+mn-cs"/>
              </a:rPr>
              <a:t>ascited</a:t>
            </a:r>
            <a:r>
              <a:rPr lang="en-US" sz="1200" kern="1200" dirty="0" smtClean="0">
                <a:solidFill>
                  <a:schemeClr val="tx1"/>
                </a:solidFill>
                <a:effectLst/>
                <a:latin typeface="+mn-lt"/>
                <a:ea typeface="+mn-ea"/>
                <a:cs typeface="+mn-cs"/>
              </a:rPr>
              <a:t> (consequence of PAH) significantly influenced survival </a:t>
            </a:r>
          </a:p>
          <a:p>
            <a:r>
              <a:rPr lang="en-US" sz="1200" kern="1200" dirty="0" smtClean="0">
                <a:solidFill>
                  <a:schemeClr val="tx1"/>
                </a:solidFill>
                <a:effectLst/>
                <a:latin typeface="+mn-lt"/>
                <a:ea typeface="+mn-ea"/>
                <a:cs typeface="+mn-cs"/>
              </a:rPr>
              <a:t>96.5% chordae from anterior mitral valve leaflet (septal)</a:t>
            </a:r>
          </a:p>
          <a:p>
            <a:r>
              <a:rPr lang="en-US" sz="1200" kern="1200" dirty="0" smtClean="0">
                <a:solidFill>
                  <a:schemeClr val="tx1"/>
                </a:solidFill>
                <a:effectLst/>
                <a:latin typeface="+mn-lt"/>
                <a:ea typeface="+mn-ea"/>
                <a:cs typeface="+mn-cs"/>
              </a:rPr>
              <a:t>57 dogs included in the survivor/ non-survivor analysis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Wide range of clinical presentation </a:t>
            </a: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Other study</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28 dogs with spontaneous CTR</a:t>
            </a:r>
          </a:p>
          <a:p>
            <a:r>
              <a:rPr lang="en-US" sz="1200" kern="1200" dirty="0" smtClean="0">
                <a:solidFill>
                  <a:schemeClr val="tx1"/>
                </a:solidFill>
                <a:effectLst/>
                <a:latin typeface="+mn-lt"/>
                <a:ea typeface="+mn-ea"/>
                <a:cs typeface="+mn-cs"/>
              </a:rPr>
              <a:t>1/3 dogs had acute pulmonary edema without known heart disease, others had a history of chronic symptomatic to asymptomatic MVD</a:t>
            </a:r>
          </a:p>
          <a:p>
            <a:endParaRPr lang="en-US" dirty="0"/>
          </a:p>
        </p:txBody>
      </p:sp>
      <p:sp>
        <p:nvSpPr>
          <p:cNvPr id="4" name="Slide Number Placeholder 3"/>
          <p:cNvSpPr>
            <a:spLocks noGrp="1"/>
          </p:cNvSpPr>
          <p:nvPr>
            <p:ph type="sldNum" sz="quarter" idx="10"/>
          </p:nvPr>
        </p:nvSpPr>
        <p:spPr/>
        <p:txBody>
          <a:bodyPr/>
          <a:lstStyle/>
          <a:p>
            <a:fld id="{C5FE5D0D-114C-F845-958A-6DB78662F2C4}" type="slidenum">
              <a:rPr lang="en-US" smtClean="0"/>
              <a:t>24</a:t>
            </a:fld>
            <a:endParaRPr lang="en-US"/>
          </a:p>
        </p:txBody>
      </p:sp>
    </p:spTree>
    <p:extLst>
      <p:ext uri="{BB962C8B-B14F-4D97-AF65-F5344CB8AC3E}">
        <p14:creationId xmlns:p14="http://schemas.microsoft.com/office/powerpoint/2010/main" val="1520711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ffectLst/>
            </a:endParaRPr>
          </a:p>
          <a:p>
            <a:r>
              <a:rPr lang="en-US" sz="1200" kern="1200" dirty="0" err="1" smtClean="0">
                <a:solidFill>
                  <a:schemeClr val="tx1"/>
                </a:solidFill>
                <a:effectLst/>
                <a:latin typeface="+mn-lt"/>
                <a:ea typeface="+mn-ea"/>
                <a:cs typeface="+mn-cs"/>
              </a:rPr>
              <a:t>Serres</a:t>
            </a:r>
            <a:r>
              <a:rPr lang="en-US" sz="1200" kern="1200" dirty="0" smtClean="0">
                <a:solidFill>
                  <a:schemeClr val="tx1"/>
                </a:solidFill>
                <a:effectLst/>
                <a:latin typeface="+mn-lt"/>
                <a:ea typeface="+mn-ea"/>
                <a:cs typeface="+mn-cs"/>
              </a:rPr>
              <a:t> </a:t>
            </a:r>
            <a:r>
              <a:rPr lang="en-US" sz="1200" kern="1200" dirty="0">
                <a:solidFill>
                  <a:schemeClr val="tx1"/>
                </a:solidFill>
                <a:effectLst/>
                <a:latin typeface="+mn-lt"/>
                <a:ea typeface="+mn-ea"/>
                <a:cs typeface="+mn-cs"/>
              </a:rPr>
              <a:t>F, </a:t>
            </a:r>
            <a:r>
              <a:rPr lang="en-US" sz="1200" kern="1200" dirty="0" err="1">
                <a:solidFill>
                  <a:schemeClr val="tx1"/>
                </a:solidFill>
                <a:effectLst/>
                <a:latin typeface="+mn-lt"/>
                <a:ea typeface="+mn-ea"/>
                <a:cs typeface="+mn-cs"/>
              </a:rPr>
              <a:t>Chetboul</a:t>
            </a:r>
            <a:r>
              <a:rPr lang="en-US" sz="1200" kern="1200" dirty="0">
                <a:solidFill>
                  <a:schemeClr val="tx1"/>
                </a:solidFill>
                <a:effectLst/>
                <a:latin typeface="+mn-lt"/>
                <a:ea typeface="+mn-ea"/>
                <a:cs typeface="+mn-cs"/>
              </a:rPr>
              <a:t> V, </a:t>
            </a:r>
            <a:r>
              <a:rPr lang="en-US" sz="1200" kern="1200" dirty="0" err="1">
                <a:solidFill>
                  <a:schemeClr val="tx1"/>
                </a:solidFill>
                <a:effectLst/>
                <a:latin typeface="+mn-lt"/>
                <a:ea typeface="+mn-ea"/>
                <a:cs typeface="+mn-cs"/>
              </a:rPr>
              <a:t>Tissier</a:t>
            </a:r>
            <a:r>
              <a:rPr lang="en-US" sz="1200" kern="1200" dirty="0">
                <a:solidFill>
                  <a:schemeClr val="tx1"/>
                </a:solidFill>
                <a:effectLst/>
                <a:latin typeface="+mn-lt"/>
                <a:ea typeface="+mn-ea"/>
                <a:cs typeface="+mn-cs"/>
              </a:rPr>
              <a:t> R et al. Chordae </a:t>
            </a:r>
            <a:r>
              <a:rPr lang="en-US" sz="1200" kern="1200" dirty="0" err="1">
                <a:solidFill>
                  <a:schemeClr val="tx1"/>
                </a:solidFill>
                <a:effectLst/>
                <a:latin typeface="+mn-lt"/>
                <a:ea typeface="+mn-ea"/>
                <a:cs typeface="+mn-cs"/>
              </a:rPr>
              <a:t>tendineae</a:t>
            </a:r>
            <a:r>
              <a:rPr lang="en-US" sz="1200" kern="1200" dirty="0">
                <a:solidFill>
                  <a:schemeClr val="tx1"/>
                </a:solidFill>
                <a:effectLst/>
                <a:latin typeface="+mn-lt"/>
                <a:ea typeface="+mn-ea"/>
                <a:cs typeface="+mn-cs"/>
              </a:rPr>
              <a:t> Rupture in Dogs with Degenerative Mitral Valve Disease: Prevalence, Survival, and Prognostic Factors (114 Cases, 2001–2006). J Vet Intern Med 2007;21:258–264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Diagnosis: flail mitral leaflet with the tip pointing into the left atrium during systole </a:t>
            </a:r>
          </a:p>
          <a:p>
            <a:r>
              <a:rPr lang="en-US" sz="1200" kern="1200" dirty="0">
                <a:solidFill>
                  <a:schemeClr val="tx1"/>
                </a:solidFill>
                <a:effectLst/>
                <a:latin typeface="+mn-lt"/>
                <a:ea typeface="+mn-ea"/>
                <a:cs typeface="+mn-cs"/>
              </a:rPr>
              <a:t>114 dogs (out of 706 dogs with MVD) -&gt; 93% had severe mitral valve regurgitation </a:t>
            </a:r>
          </a:p>
          <a:p>
            <a:r>
              <a:rPr lang="en-US" sz="1200" kern="1200" dirty="0">
                <a:solidFill>
                  <a:schemeClr val="tx1"/>
                </a:solidFill>
                <a:effectLst/>
                <a:latin typeface="+mn-lt"/>
                <a:ea typeface="+mn-ea"/>
                <a:cs typeface="+mn-cs"/>
              </a:rPr>
              <a:t>Long term follow-up for 57 dogs (treated with ACE-I and diuretics) and 58%  survived &gt; 1 year after diagnosis (MST 425 days) </a:t>
            </a:r>
          </a:p>
          <a:p>
            <a:r>
              <a:rPr lang="en-US" sz="1200" kern="1200" dirty="0">
                <a:solidFill>
                  <a:schemeClr val="tx1"/>
                </a:solidFill>
                <a:effectLst/>
                <a:latin typeface="+mn-lt"/>
                <a:ea typeface="+mn-ea"/>
                <a:cs typeface="+mn-cs"/>
              </a:rPr>
              <a:t>Only 1/604 other cases had rupture – infective endocarditis</a:t>
            </a:r>
          </a:p>
          <a:p>
            <a:r>
              <a:rPr lang="en-US" sz="1200" kern="1200" dirty="0">
                <a:solidFill>
                  <a:schemeClr val="tx1"/>
                </a:solidFill>
                <a:effectLst/>
                <a:latin typeface="+mn-lt"/>
                <a:ea typeface="+mn-ea"/>
                <a:cs typeface="+mn-cs"/>
              </a:rPr>
              <a:t>Treatment stats at time of diagnosis unknown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25% dogs </a:t>
            </a:r>
            <a:r>
              <a:rPr lang="en-US" sz="1200" kern="1200" dirty="0" err="1">
                <a:solidFill>
                  <a:schemeClr val="tx1"/>
                </a:solidFill>
                <a:effectLst/>
                <a:latin typeface="+mn-lt"/>
                <a:ea typeface="+mn-ea"/>
                <a:cs typeface="+mn-cs"/>
              </a:rPr>
              <a:t>aymptomatic</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Most common clinical signs – 57% chronic cough; 46.5% acute dyspnea, exercise intolerance 16.3%, </a:t>
            </a:r>
            <a:r>
              <a:rPr lang="en-US" sz="1200" kern="1200" dirty="0" err="1">
                <a:solidFill>
                  <a:schemeClr val="tx1"/>
                </a:solidFill>
                <a:effectLst/>
                <a:latin typeface="+mn-lt"/>
                <a:ea typeface="+mn-ea"/>
                <a:cs typeface="+mn-cs"/>
              </a:rPr>
              <a:t>ascited</a:t>
            </a:r>
            <a:r>
              <a:rPr lang="en-US" sz="1200" kern="1200" dirty="0">
                <a:solidFill>
                  <a:schemeClr val="tx1"/>
                </a:solidFill>
                <a:effectLst/>
                <a:latin typeface="+mn-lt"/>
                <a:ea typeface="+mn-ea"/>
                <a:cs typeface="+mn-cs"/>
              </a:rPr>
              <a:t> 8.1% </a:t>
            </a:r>
          </a:p>
          <a:p>
            <a:r>
              <a:rPr lang="en-US" sz="1200" kern="1200" dirty="0">
                <a:solidFill>
                  <a:schemeClr val="tx1"/>
                </a:solidFill>
                <a:effectLst/>
                <a:latin typeface="+mn-lt"/>
                <a:ea typeface="+mn-ea"/>
                <a:cs typeface="+mn-cs"/>
              </a:rPr>
              <a:t>1/3 had pulmonary arterial hypertension -&gt; not predictive of survival; however presence of </a:t>
            </a:r>
            <a:r>
              <a:rPr lang="en-US" sz="1200" kern="1200" dirty="0" err="1">
                <a:solidFill>
                  <a:schemeClr val="tx1"/>
                </a:solidFill>
                <a:effectLst/>
                <a:latin typeface="+mn-lt"/>
                <a:ea typeface="+mn-ea"/>
                <a:cs typeface="+mn-cs"/>
              </a:rPr>
              <a:t>ascited</a:t>
            </a:r>
            <a:r>
              <a:rPr lang="en-US" sz="1200" kern="1200" dirty="0">
                <a:solidFill>
                  <a:schemeClr val="tx1"/>
                </a:solidFill>
                <a:effectLst/>
                <a:latin typeface="+mn-lt"/>
                <a:ea typeface="+mn-ea"/>
                <a:cs typeface="+mn-cs"/>
              </a:rPr>
              <a:t> (consequence of PAH) significantly influenced survival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96.5% chordae from anterior mitral valve leaflet (septal)</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57 dogs included in the survivor/ non-survivor analysis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Predictors of survival: clinical class, presence of ascites or acute dyspnea at time of diagnosis, heart rate, plasma urea concentration, left atrial size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Wide range of clinical presentation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Other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28 dogs with spontaneous CTR</a:t>
            </a:r>
          </a:p>
          <a:p>
            <a:r>
              <a:rPr lang="en-US" sz="1200" kern="1200" dirty="0">
                <a:solidFill>
                  <a:schemeClr val="tx1"/>
                </a:solidFill>
                <a:effectLst/>
                <a:latin typeface="+mn-lt"/>
                <a:ea typeface="+mn-ea"/>
                <a:cs typeface="+mn-cs"/>
              </a:rPr>
              <a:t>1/3 dogs had acute pulmonary edema without known heart disease, others had a history of chronic symptomatic to asymptomatic MVD</a:t>
            </a:r>
          </a:p>
          <a:p>
            <a:endParaRPr lang="en-US" dirty="0"/>
          </a:p>
        </p:txBody>
      </p:sp>
      <p:sp>
        <p:nvSpPr>
          <p:cNvPr id="4" name="Slide Number Placeholder 3"/>
          <p:cNvSpPr>
            <a:spLocks noGrp="1"/>
          </p:cNvSpPr>
          <p:nvPr>
            <p:ph type="sldNum" sz="quarter" idx="10"/>
          </p:nvPr>
        </p:nvSpPr>
        <p:spPr/>
        <p:txBody>
          <a:bodyPr/>
          <a:lstStyle/>
          <a:p>
            <a:fld id="{C5FE5D0D-114C-F845-958A-6DB78662F2C4}" type="slidenum">
              <a:rPr lang="en-US" smtClean="0"/>
              <a:t>25</a:t>
            </a:fld>
            <a:endParaRPr lang="en-US"/>
          </a:p>
        </p:txBody>
      </p:sp>
    </p:spTree>
    <p:extLst>
      <p:ext uri="{BB962C8B-B14F-4D97-AF65-F5344CB8AC3E}">
        <p14:creationId xmlns:p14="http://schemas.microsoft.com/office/powerpoint/2010/main" val="4912629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FE5D0D-114C-F845-958A-6DB78662F2C4}" type="slidenum">
              <a:rPr lang="en-US" smtClean="0"/>
              <a:t>26</a:t>
            </a:fld>
            <a:endParaRPr lang="en-US"/>
          </a:p>
        </p:txBody>
      </p:sp>
    </p:spTree>
    <p:extLst>
      <p:ext uri="{BB962C8B-B14F-4D97-AF65-F5344CB8AC3E}">
        <p14:creationId xmlns:p14="http://schemas.microsoft.com/office/powerpoint/2010/main" val="5154382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FE5D0D-114C-F845-958A-6DB78662F2C4}" type="slidenum">
              <a:rPr lang="en-US" smtClean="0"/>
              <a:t>27</a:t>
            </a:fld>
            <a:endParaRPr lang="en-US"/>
          </a:p>
        </p:txBody>
      </p:sp>
    </p:spTree>
    <p:extLst>
      <p:ext uri="{BB962C8B-B14F-4D97-AF65-F5344CB8AC3E}">
        <p14:creationId xmlns:p14="http://schemas.microsoft.com/office/powerpoint/2010/main" val="1198936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This study revealed that dogs with CHF had statistically significantly higher plasma fibrinogen, D- dimer and TAT concentrations; and lower plasma </a:t>
            </a:r>
            <a:r>
              <a:rPr lang="en-US" sz="1200" kern="1200" dirty="0" err="1" smtClean="0">
                <a:solidFill>
                  <a:schemeClr val="tx1"/>
                </a:solidFill>
                <a:effectLst/>
                <a:latin typeface="+mn-lt"/>
                <a:ea typeface="+mn-ea"/>
                <a:cs typeface="+mn-cs"/>
              </a:rPr>
              <a:t>antithrombin</a:t>
            </a:r>
            <a:r>
              <a:rPr lang="en-US" sz="1200" kern="1200" dirty="0" smtClean="0">
                <a:solidFill>
                  <a:schemeClr val="tx1"/>
                </a:solidFill>
                <a:effectLst/>
                <a:latin typeface="+mn-lt"/>
                <a:ea typeface="+mn-ea"/>
                <a:cs typeface="+mn-cs"/>
              </a:rPr>
              <a:t> and protein C activities than control dogs.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le, with more severe cases found in the present study. In humans with cardiovascular disease, high plasma fibrinogen and D-dimer </a:t>
            </a:r>
            <a:r>
              <a:rPr lang="en-US" sz="1200" kern="1200" dirty="0" err="1" smtClean="0">
                <a:solidFill>
                  <a:schemeClr val="tx1"/>
                </a:solidFill>
                <a:effectLst/>
                <a:latin typeface="+mn-lt"/>
                <a:ea typeface="+mn-ea"/>
                <a:cs typeface="+mn-cs"/>
              </a:rPr>
              <a:t>concentra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tions</a:t>
            </a:r>
            <a:r>
              <a:rPr lang="en-US" sz="1200" kern="1200" dirty="0" smtClean="0">
                <a:solidFill>
                  <a:schemeClr val="tx1"/>
                </a:solidFill>
                <a:effectLst/>
                <a:latin typeface="+mn-lt"/>
                <a:ea typeface="+mn-ea"/>
                <a:cs typeface="+mn-cs"/>
              </a:rPr>
              <a:t> are found in patients with heart failure regardless of etiology30–32 and are predictors of mortality or risk of cardiovascular events.33 </a:t>
            </a:r>
            <a:endParaRPr lang="en-US" dirty="0" smtClean="0"/>
          </a:p>
          <a:p>
            <a:endParaRPr lang="en-US" dirty="0"/>
          </a:p>
        </p:txBody>
      </p:sp>
      <p:sp>
        <p:nvSpPr>
          <p:cNvPr id="4" name="Slide Number Placeholder 3"/>
          <p:cNvSpPr>
            <a:spLocks noGrp="1"/>
          </p:cNvSpPr>
          <p:nvPr>
            <p:ph type="sldNum" sz="quarter" idx="10"/>
          </p:nvPr>
        </p:nvSpPr>
        <p:spPr/>
        <p:txBody>
          <a:bodyPr/>
          <a:lstStyle/>
          <a:p>
            <a:fld id="{C5FE5D0D-114C-F845-958A-6DB78662F2C4}" type="slidenum">
              <a:rPr lang="en-US" smtClean="0"/>
              <a:t>28</a:t>
            </a:fld>
            <a:endParaRPr lang="en-US"/>
          </a:p>
        </p:txBody>
      </p:sp>
    </p:spTree>
    <p:extLst>
      <p:ext uri="{BB962C8B-B14F-4D97-AF65-F5344CB8AC3E}">
        <p14:creationId xmlns:p14="http://schemas.microsoft.com/office/powerpoint/2010/main" val="7805168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Severe mitral valve </a:t>
            </a:r>
            <a:r>
              <a:rPr lang="en-US" dirty="0" err="1" smtClean="0"/>
              <a:t>endocardiosis</a:t>
            </a:r>
            <a:r>
              <a:rPr lang="en-US" dirty="0" smtClean="0"/>
              <a:t> with right ventricular thrombosis</a:t>
            </a:r>
          </a:p>
          <a:p>
            <a:r>
              <a:rPr lang="en-US" dirty="0" smtClean="0"/>
              <a:t>Pulmonary edema</a:t>
            </a:r>
          </a:p>
          <a:p>
            <a:endParaRPr lang="en-US" dirty="0" smtClean="0"/>
          </a:p>
          <a:p>
            <a:r>
              <a:rPr lang="en-US" dirty="0" smtClean="0"/>
              <a:t>Preliminary Comment:</a:t>
            </a:r>
          </a:p>
          <a:p>
            <a:r>
              <a:rPr lang="en-US" dirty="0" smtClean="0"/>
              <a:t>The changes in the heart include degenerative changes in both atrioventricular valves (more severe on the left) and a thrombus in the left ventricle which is firmly attached to the wall.</a:t>
            </a:r>
          </a:p>
          <a:p>
            <a:endParaRPr lang="en-US" dirty="0" smtClean="0"/>
          </a:p>
          <a:p>
            <a:r>
              <a:rPr lang="en-US" dirty="0" smtClean="0"/>
              <a:t>There is no evidence of ruptured chordae </a:t>
            </a:r>
            <a:r>
              <a:rPr lang="en-US" dirty="0" err="1" smtClean="0"/>
              <a:t>tendineae</a:t>
            </a:r>
            <a:r>
              <a:rPr lang="en-US" dirty="0" smtClean="0"/>
              <a:t>. The changes in the lungs are consistent with pulmonary edema secondary to left-sided heart failure.</a:t>
            </a:r>
          </a:p>
          <a:p>
            <a:endParaRPr lang="en-US" dirty="0" smtClean="0"/>
          </a:p>
          <a:p>
            <a:r>
              <a:rPr lang="en-US" dirty="0" smtClean="0"/>
              <a:t>The changes in the liver may indicate some degree of right-sided heart failure, as well.</a:t>
            </a:r>
          </a:p>
          <a:p>
            <a:endParaRPr lang="en-US" dirty="0" smtClean="0"/>
          </a:p>
          <a:p>
            <a:endParaRPr lang="en-US" dirty="0" smtClean="0"/>
          </a:p>
          <a:p>
            <a:r>
              <a:rPr lang="en-US" dirty="0" smtClean="0"/>
              <a:t>Gross Findings:</a:t>
            </a:r>
          </a:p>
          <a:p>
            <a:r>
              <a:rPr lang="en-US" dirty="0" smtClean="0"/>
              <a:t>Heart:  Moderate multifocal chronic endocarditis in the bicuspid and tricuspid valves</a:t>
            </a:r>
          </a:p>
          <a:p>
            <a:r>
              <a:rPr lang="en-US" dirty="0" smtClean="0"/>
              <a:t>Lung:  Moderate pulmonary edema</a:t>
            </a:r>
          </a:p>
          <a:p>
            <a:r>
              <a:rPr lang="en-US" dirty="0" smtClean="0"/>
              <a:t>Liver: Rounded liver lobe edges.</a:t>
            </a:r>
          </a:p>
          <a:p>
            <a:r>
              <a:rPr lang="en-US" dirty="0" smtClean="0"/>
              <a:t>Gallbladder: </a:t>
            </a:r>
            <a:r>
              <a:rPr lang="en-US" dirty="0" err="1" smtClean="0"/>
              <a:t>Choleliths</a:t>
            </a:r>
            <a:r>
              <a:rPr lang="en-US" dirty="0" smtClean="0"/>
              <a:t>.</a:t>
            </a:r>
          </a:p>
          <a:p>
            <a:r>
              <a:rPr lang="en-US" dirty="0" smtClean="0"/>
              <a:t>Teeth:  Severe periodontal disease with multiple missing teeth</a:t>
            </a:r>
          </a:p>
          <a:p>
            <a:r>
              <a:rPr lang="en-US" dirty="0" smtClean="0"/>
              <a:t>Skin, dorsum of nose:  Skin tag, presumptive</a:t>
            </a:r>
          </a:p>
          <a:p>
            <a:endParaRPr lang="en-US" dirty="0" smtClean="0"/>
          </a:p>
          <a:p>
            <a:r>
              <a:rPr lang="en-US" dirty="0" smtClean="0"/>
              <a:t>Gross Description:</a:t>
            </a:r>
          </a:p>
          <a:p>
            <a:endParaRPr lang="en-US" dirty="0" smtClean="0"/>
          </a:p>
          <a:p>
            <a:r>
              <a:rPr lang="en-US" dirty="0" smtClean="0"/>
              <a:t>Examined is the carcass of a 3.3 kg, 13-year-old, blue and tan Yorkshire Terrier with a Purina body condition score of 5 out of 9 and mild autolysis. On the left dorsal aspect of the nose, there is a 2 mm diameter red pedunculated non-haired mass. The left arm is shaved distally for catheter placement. The following teeth are missing: 101, 102, 103, 201, 202, 301, 302, 303, 401, 402. The remaining teeth are frequently covered by hard, brown material (calculus).</a:t>
            </a:r>
          </a:p>
          <a:p>
            <a:endParaRPr lang="en-US" dirty="0" smtClean="0"/>
          </a:p>
          <a:p>
            <a:endParaRPr lang="en-US" dirty="0" smtClean="0"/>
          </a:p>
          <a:p>
            <a:r>
              <a:rPr lang="en-US" dirty="0" smtClean="0"/>
              <a:t>The heart weighs 50 g. The tricuspid valve has moderately thickened leaflets and round raised nodules at the papillary muscle attachment sites. The leaflets of the mitral valve are markedly thickened and nodular. There is a firm, 1.0 x 0.5 x 0.5 cm, red mass attached to the wall of the left ventricle (thrombus, presumptive).</a:t>
            </a:r>
          </a:p>
          <a:p>
            <a:endParaRPr lang="en-US" dirty="0" smtClean="0"/>
          </a:p>
          <a:p>
            <a:r>
              <a:rPr lang="en-US" dirty="0" smtClean="0"/>
              <a:t>The pleural surface of all of the lung lobes are </a:t>
            </a:r>
            <a:r>
              <a:rPr lang="en-US" dirty="0" err="1" smtClean="0"/>
              <a:t>heterogenous</a:t>
            </a:r>
            <a:r>
              <a:rPr lang="en-US" dirty="0" smtClean="0"/>
              <a:t>, mottled pink, red and dark red.  The right caudal lung lobe and the left middle and cranial lung lobes exude pink froth on cut surface (edema).</a:t>
            </a:r>
          </a:p>
          <a:p>
            <a:endParaRPr lang="en-US" dirty="0" smtClean="0"/>
          </a:p>
          <a:p>
            <a:r>
              <a:rPr lang="en-US" dirty="0" smtClean="0"/>
              <a:t>The liver lobes have rounded edges. The liver and gallbladder weigh 198 g.  The gallbladder is round and filled with a dark green fluid that has 0.5-1.0 mm diameter hard irregularly shaped gritty objects (</a:t>
            </a:r>
            <a:r>
              <a:rPr lang="en-US" dirty="0" err="1" smtClean="0"/>
              <a:t>choleliths</a:t>
            </a:r>
            <a:r>
              <a:rPr lang="en-US" dirty="0" smtClean="0"/>
              <a:t>).</a:t>
            </a:r>
          </a:p>
          <a:p>
            <a:endParaRPr lang="en-US" dirty="0" smtClean="0"/>
          </a:p>
          <a:p>
            <a:r>
              <a:rPr lang="en-US" dirty="0" smtClean="0"/>
              <a:t>The colon is filled with pale green semi-liquid fecal material.</a:t>
            </a:r>
          </a:p>
          <a:p>
            <a:endParaRPr lang="en-US" dirty="0"/>
          </a:p>
        </p:txBody>
      </p:sp>
      <p:sp>
        <p:nvSpPr>
          <p:cNvPr id="4" name="Slide Number Placeholder 3"/>
          <p:cNvSpPr>
            <a:spLocks noGrp="1"/>
          </p:cNvSpPr>
          <p:nvPr>
            <p:ph type="sldNum" sz="quarter" idx="10"/>
          </p:nvPr>
        </p:nvSpPr>
        <p:spPr/>
        <p:txBody>
          <a:bodyPr/>
          <a:lstStyle/>
          <a:p>
            <a:fld id="{C5FE5D0D-114C-F845-958A-6DB78662F2C4}" type="slidenum">
              <a:rPr lang="en-US" smtClean="0"/>
              <a:t>30</a:t>
            </a:fld>
            <a:endParaRPr lang="en-US"/>
          </a:p>
        </p:txBody>
      </p:sp>
    </p:spTree>
    <p:extLst>
      <p:ext uri="{BB962C8B-B14F-4D97-AF65-F5344CB8AC3E}">
        <p14:creationId xmlns:p14="http://schemas.microsoft.com/office/powerpoint/2010/main" val="20405910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FE5D0D-114C-F845-958A-6DB78662F2C4}" type="slidenum">
              <a:rPr lang="en-US" smtClean="0"/>
              <a:t>32</a:t>
            </a:fld>
            <a:endParaRPr lang="en-US"/>
          </a:p>
        </p:txBody>
      </p:sp>
    </p:spTree>
    <p:extLst>
      <p:ext uri="{BB962C8B-B14F-4D97-AF65-F5344CB8AC3E}">
        <p14:creationId xmlns:p14="http://schemas.microsoft.com/office/powerpoint/2010/main" val="9021232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4/4/18</a:t>
            </a:r>
            <a:r>
              <a:rPr lang="en-US" dirty="0" smtClean="0"/>
              <a:t>:</a:t>
            </a:r>
          </a:p>
          <a:p>
            <a:r>
              <a:rPr lang="en-US" dirty="0" smtClean="0"/>
              <a:t>1. Mild to moderate generalized cardiomegaly</a:t>
            </a:r>
          </a:p>
          <a:p>
            <a:r>
              <a:rPr lang="en-US" dirty="0" smtClean="0"/>
              <a:t>2. Multifocal patchy alveolar pattern, right lung</a:t>
            </a:r>
          </a:p>
          <a:p>
            <a:r>
              <a:rPr lang="en-US" dirty="0" smtClean="0"/>
              <a:t>3. Mild pulmonary venous </a:t>
            </a:r>
            <a:r>
              <a:rPr lang="en-US" dirty="0" smtClean="0"/>
              <a:t>congestion – </a:t>
            </a:r>
            <a:r>
              <a:rPr lang="en-US" dirty="0" err="1" smtClean="0"/>
              <a:t>pul</a:t>
            </a:r>
            <a:r>
              <a:rPr lang="en-US" baseline="0" dirty="0" smtClean="0"/>
              <a:t> veins diffusely mildly enlarged</a:t>
            </a:r>
            <a:endParaRPr lang="en-US" dirty="0" smtClean="0"/>
          </a:p>
          <a:p>
            <a:r>
              <a:rPr lang="en-US" dirty="0" smtClean="0"/>
              <a:t>4. Incidental, spondylosis </a:t>
            </a:r>
            <a:r>
              <a:rPr lang="en-US" dirty="0" err="1" smtClean="0"/>
              <a:t>deformans</a:t>
            </a:r>
            <a:endParaRPr lang="en-US" dirty="0" smtClean="0"/>
          </a:p>
          <a:p>
            <a:endParaRPr lang="en-US" dirty="0" smtClean="0"/>
          </a:p>
          <a:p>
            <a:r>
              <a:rPr lang="en-US" dirty="0" smtClean="0">
                <a:sym typeface="Wingdings"/>
              </a:rPr>
              <a:t> left-sided</a:t>
            </a:r>
            <a:r>
              <a:rPr lang="en-US" baseline="0" dirty="0" smtClean="0">
                <a:sym typeface="Wingdings"/>
              </a:rPr>
              <a:t> congestive heart failure </a:t>
            </a:r>
            <a:endParaRPr lang="en-US" dirty="0"/>
          </a:p>
        </p:txBody>
      </p:sp>
      <p:sp>
        <p:nvSpPr>
          <p:cNvPr id="4" name="Slide Number Placeholder 3"/>
          <p:cNvSpPr>
            <a:spLocks noGrp="1"/>
          </p:cNvSpPr>
          <p:nvPr>
            <p:ph type="sldNum" sz="quarter" idx="10"/>
          </p:nvPr>
        </p:nvSpPr>
        <p:spPr/>
        <p:txBody>
          <a:bodyPr/>
          <a:lstStyle/>
          <a:p>
            <a:fld id="{C5FE5D0D-114C-F845-958A-6DB78662F2C4}" type="slidenum">
              <a:rPr lang="en-US" smtClean="0"/>
              <a:t>5</a:t>
            </a:fld>
            <a:endParaRPr lang="en-US"/>
          </a:p>
        </p:txBody>
      </p:sp>
    </p:spTree>
    <p:extLst>
      <p:ext uri="{BB962C8B-B14F-4D97-AF65-F5344CB8AC3E}">
        <p14:creationId xmlns:p14="http://schemas.microsoft.com/office/powerpoint/2010/main" val="12749752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DIAGNOSED</a:t>
            </a:r>
            <a:r>
              <a:rPr lang="en-US" baseline="0" dirty="0" smtClean="0"/>
              <a:t> CHF</a:t>
            </a:r>
            <a:endParaRPr lang="en-US" dirty="0"/>
          </a:p>
        </p:txBody>
      </p:sp>
      <p:sp>
        <p:nvSpPr>
          <p:cNvPr id="4" name="Slide Number Placeholder 3"/>
          <p:cNvSpPr>
            <a:spLocks noGrp="1"/>
          </p:cNvSpPr>
          <p:nvPr>
            <p:ph type="sldNum" sz="quarter" idx="10"/>
          </p:nvPr>
        </p:nvSpPr>
        <p:spPr/>
        <p:txBody>
          <a:bodyPr/>
          <a:lstStyle/>
          <a:p>
            <a:fld id="{C5FE5D0D-114C-F845-958A-6DB78662F2C4}" type="slidenum">
              <a:rPr lang="en-US" smtClean="0"/>
              <a:t>6</a:t>
            </a:fld>
            <a:endParaRPr lang="en-US"/>
          </a:p>
        </p:txBody>
      </p:sp>
    </p:spTree>
    <p:extLst>
      <p:ext uri="{BB962C8B-B14F-4D97-AF65-F5344CB8AC3E}">
        <p14:creationId xmlns:p14="http://schemas.microsoft.com/office/powerpoint/2010/main" val="6946345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Fox PR. Pathology of </a:t>
            </a:r>
            <a:r>
              <a:rPr lang="en-US" sz="1200" kern="1200" dirty="0" err="1">
                <a:solidFill>
                  <a:schemeClr val="tx1"/>
                </a:solidFill>
                <a:effectLst/>
                <a:latin typeface="+mn-lt"/>
                <a:ea typeface="+mn-ea"/>
                <a:cs typeface="+mn-cs"/>
              </a:rPr>
              <a:t>myxomatous</a:t>
            </a:r>
            <a:r>
              <a:rPr lang="en-US" sz="1200" kern="1200" dirty="0">
                <a:solidFill>
                  <a:schemeClr val="tx1"/>
                </a:solidFill>
                <a:effectLst/>
                <a:latin typeface="+mn-lt"/>
                <a:ea typeface="+mn-ea"/>
                <a:cs typeface="+mn-cs"/>
              </a:rPr>
              <a:t> mitral valve disease in the dog </a:t>
            </a:r>
          </a:p>
          <a:p>
            <a:r>
              <a:rPr lang="en-US" sz="1200"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C5FE5D0D-114C-F845-958A-6DB78662F2C4}" type="slidenum">
              <a:rPr lang="en-US" smtClean="0"/>
              <a:t>7</a:t>
            </a:fld>
            <a:endParaRPr lang="en-US"/>
          </a:p>
        </p:txBody>
      </p:sp>
    </p:spTree>
    <p:extLst>
      <p:ext uri="{BB962C8B-B14F-4D97-AF65-F5344CB8AC3E}">
        <p14:creationId xmlns:p14="http://schemas.microsoft.com/office/powerpoint/2010/main" val="17443330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Fox PR. Pathology of </a:t>
            </a:r>
            <a:r>
              <a:rPr lang="en-US" sz="1200" kern="1200" dirty="0" err="1" smtClean="0">
                <a:solidFill>
                  <a:schemeClr val="tx1"/>
                </a:solidFill>
                <a:effectLst/>
                <a:latin typeface="+mn-lt"/>
                <a:ea typeface="+mn-ea"/>
                <a:cs typeface="+mn-cs"/>
              </a:rPr>
              <a:t>myxomatous</a:t>
            </a:r>
            <a:r>
              <a:rPr lang="en-US" sz="1200" kern="1200" dirty="0" smtClean="0">
                <a:solidFill>
                  <a:schemeClr val="tx1"/>
                </a:solidFill>
                <a:effectLst/>
                <a:latin typeface="+mn-lt"/>
                <a:ea typeface="+mn-ea"/>
                <a:cs typeface="+mn-cs"/>
              </a:rPr>
              <a:t> mitral valve disease in the dog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First order – thin and arise from papillary muscle and insert on free edges of the leaflets  --&lt; presents prolapse- section results in acute MR</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Second order – arise from </a:t>
            </a:r>
            <a:r>
              <a:rPr lang="en-US" sz="1200" kern="1200" dirty="0" err="1" smtClean="0">
                <a:solidFill>
                  <a:schemeClr val="tx1"/>
                </a:solidFill>
                <a:effectLst/>
                <a:latin typeface="+mn-lt"/>
                <a:ea typeface="+mn-ea"/>
                <a:cs typeface="+mn-cs"/>
              </a:rPr>
              <a:t>papillar</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ymuscle</a:t>
            </a:r>
            <a:r>
              <a:rPr lang="en-US" sz="1200" kern="1200" dirty="0" smtClean="0">
                <a:solidFill>
                  <a:schemeClr val="tx1"/>
                </a:solidFill>
                <a:effectLst/>
                <a:latin typeface="+mn-lt"/>
                <a:ea typeface="+mn-ea"/>
                <a:cs typeface="+mn-cs"/>
              </a:rPr>
              <a:t> and insert just beyond the ventricular aspect of the valve leaflets </a:t>
            </a:r>
            <a:r>
              <a:rPr lang="en-US" sz="1200" kern="1200" dirty="0" smtClean="0">
                <a:solidFill>
                  <a:schemeClr val="tx1"/>
                </a:solidFill>
                <a:effectLst/>
                <a:latin typeface="+mn-lt"/>
                <a:ea typeface="+mn-ea"/>
                <a:cs typeface="+mn-cs"/>
                <a:sym typeface="Wingdings" charset="2"/>
              </a:rPr>
              <a:t></a:t>
            </a:r>
            <a:r>
              <a:rPr lang="en-US" sz="1200" kern="1200" dirty="0" smtClean="0">
                <a:solidFill>
                  <a:schemeClr val="tx1"/>
                </a:solidFill>
                <a:effectLst/>
                <a:latin typeface="+mn-lt"/>
                <a:ea typeface="+mn-ea"/>
                <a:cs typeface="+mn-cs"/>
              </a:rPr>
              <a:t> sectioning impacts ventricular geometry and systolic function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Third order – arise from septal wall </a:t>
            </a:r>
          </a:p>
          <a:p>
            <a:r>
              <a:rPr lang="en-US" sz="1200" kern="1200" dirty="0" smtClean="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C5FE5D0D-114C-F845-958A-6DB78662F2C4}" type="slidenum">
              <a:rPr lang="en-US" smtClean="0"/>
              <a:t>8</a:t>
            </a:fld>
            <a:endParaRPr lang="en-US"/>
          </a:p>
        </p:txBody>
      </p:sp>
    </p:spTree>
    <p:extLst>
      <p:ext uri="{BB962C8B-B14F-4D97-AF65-F5344CB8AC3E}">
        <p14:creationId xmlns:p14="http://schemas.microsoft.com/office/powerpoint/2010/main" val="2991239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Histopath</a:t>
            </a:r>
            <a:r>
              <a:rPr lang="en-US" sz="1200" kern="1200" dirty="0" smtClean="0">
                <a:solidFill>
                  <a:schemeClr val="tx1"/>
                </a:solidFill>
                <a:effectLst/>
                <a:latin typeface="+mn-lt"/>
                <a:ea typeface="+mn-ea"/>
                <a:cs typeface="+mn-cs"/>
              </a:rPr>
              <a:t> </a:t>
            </a:r>
            <a:r>
              <a:rPr lang="en-US" sz="1200" kern="1200" dirty="0">
                <a:solidFill>
                  <a:schemeClr val="tx1"/>
                </a:solidFill>
                <a:effectLst/>
                <a:latin typeface="+mn-lt"/>
                <a:ea typeface="+mn-ea"/>
                <a:cs typeface="+mn-cs"/>
              </a:rPr>
              <a:t>– expansion of the </a:t>
            </a:r>
            <a:r>
              <a:rPr lang="en-US" sz="1200" kern="1200" dirty="0" err="1">
                <a:solidFill>
                  <a:schemeClr val="tx1"/>
                </a:solidFill>
                <a:effectLst/>
                <a:latin typeface="+mn-lt"/>
                <a:ea typeface="+mn-ea"/>
                <a:cs typeface="+mn-cs"/>
              </a:rPr>
              <a:t>axtracellular</a:t>
            </a:r>
            <a:r>
              <a:rPr lang="en-US" sz="1200" kern="1200" dirty="0">
                <a:solidFill>
                  <a:schemeClr val="tx1"/>
                </a:solidFill>
                <a:effectLst/>
                <a:latin typeface="+mn-lt"/>
                <a:ea typeface="+mn-ea"/>
                <a:cs typeface="+mn-cs"/>
              </a:rPr>
              <a:t> matrix with </a:t>
            </a:r>
            <a:r>
              <a:rPr lang="en-US" sz="1200" kern="1200" dirty="0" err="1">
                <a:solidFill>
                  <a:schemeClr val="tx1"/>
                </a:solidFill>
                <a:effectLst/>
                <a:latin typeface="+mn-lt"/>
                <a:ea typeface="+mn-ea"/>
                <a:cs typeface="+mn-cs"/>
              </a:rPr>
              <a:t>glycosaminoglycans</a:t>
            </a:r>
            <a:r>
              <a:rPr lang="en-US" sz="1200" kern="1200" dirty="0">
                <a:solidFill>
                  <a:schemeClr val="tx1"/>
                </a:solidFill>
                <a:effectLst/>
                <a:latin typeface="+mn-lt"/>
                <a:ea typeface="+mn-ea"/>
                <a:cs typeface="+mn-cs"/>
              </a:rPr>
              <a:t>, proteoglycans, alteration in </a:t>
            </a:r>
            <a:r>
              <a:rPr lang="en-US" sz="1200" kern="1200" dirty="0" err="1">
                <a:solidFill>
                  <a:schemeClr val="tx1"/>
                </a:solidFill>
                <a:effectLst/>
                <a:latin typeface="+mn-lt"/>
                <a:ea typeface="+mn-ea"/>
                <a:cs typeface="+mn-cs"/>
              </a:rPr>
              <a:t>valvular</a:t>
            </a:r>
            <a:r>
              <a:rPr lang="en-US" sz="1200" kern="1200" dirty="0">
                <a:solidFill>
                  <a:schemeClr val="tx1"/>
                </a:solidFill>
                <a:effectLst/>
                <a:latin typeface="+mn-lt"/>
                <a:ea typeface="+mn-ea"/>
                <a:cs typeface="+mn-cs"/>
              </a:rPr>
              <a:t> interstitial cells, attenuation or loss of the </a:t>
            </a:r>
            <a:r>
              <a:rPr lang="en-US" sz="1200" kern="1200" dirty="0" err="1">
                <a:solidFill>
                  <a:schemeClr val="tx1"/>
                </a:solidFill>
                <a:effectLst/>
                <a:latin typeface="+mn-lt"/>
                <a:ea typeface="+mn-ea"/>
                <a:cs typeface="+mn-cs"/>
              </a:rPr>
              <a:t>fibrosa</a:t>
            </a:r>
            <a:r>
              <a:rPr lang="en-US" sz="1200" kern="1200" dirty="0">
                <a:solidFill>
                  <a:schemeClr val="tx1"/>
                </a:solidFill>
                <a:effectLst/>
                <a:latin typeface="+mn-lt"/>
                <a:ea typeface="+mn-ea"/>
                <a:cs typeface="+mn-cs"/>
              </a:rPr>
              <a:t> layer</a:t>
            </a:r>
            <a:r>
              <a:rPr lang="en-US" sz="1200" kern="1200" dirty="0">
                <a:solidFill>
                  <a:schemeClr val="tx1"/>
                </a:solidFill>
                <a:effectLst/>
                <a:latin typeface="+mn-lt"/>
                <a:ea typeface="+mn-ea"/>
                <a:cs typeface="+mn-cs"/>
                <a:sym typeface="Wingdings" charset="2"/>
              </a:rPr>
              <a:t></a:t>
            </a:r>
            <a:r>
              <a:rPr lang="en-US" sz="1200" kern="1200" dirty="0">
                <a:solidFill>
                  <a:schemeClr val="tx1"/>
                </a:solidFill>
                <a:effectLst/>
                <a:latin typeface="+mn-lt"/>
                <a:ea typeface="+mn-ea"/>
                <a:cs typeface="+mn-cs"/>
              </a:rPr>
              <a:t> apparatus malformation and biomechanical dysfunction </a:t>
            </a:r>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Dorsolateral view from the left atrium looking downward, of severely </a:t>
            </a:r>
            <a:r>
              <a:rPr lang="en-US" sz="1200" kern="1200" dirty="0" err="1" smtClean="0">
                <a:solidFill>
                  <a:schemeClr val="tx1"/>
                </a:solidFill>
                <a:effectLst/>
                <a:latin typeface="+mn-lt"/>
                <a:ea typeface="+mn-ea"/>
                <a:cs typeface="+mn-cs"/>
              </a:rPr>
              <a:t>myxomatous</a:t>
            </a:r>
            <a:r>
              <a:rPr lang="en-US" sz="1200" kern="1200" dirty="0" smtClean="0">
                <a:solidFill>
                  <a:schemeClr val="tx1"/>
                </a:solidFill>
                <a:effectLst/>
                <a:latin typeface="+mn-lt"/>
                <a:ea typeface="+mn-ea"/>
                <a:cs typeface="+mn-cs"/>
              </a:rPr>
              <a:t> mitral valves from the same dog in Fig. 13. Lesions correspond to Whitney stage IV pathology. Both anterior and posterior leaflets are markedly thickened and convexly shaped, with rounded edges and contracted borders, and protrude into the left atrium. Chordae </a:t>
            </a:r>
            <a:r>
              <a:rPr lang="en-US" sz="1200" kern="1200" dirty="0" err="1" smtClean="0">
                <a:solidFill>
                  <a:schemeClr val="tx1"/>
                </a:solidFill>
                <a:effectLst/>
                <a:latin typeface="+mn-lt"/>
                <a:ea typeface="+mn-ea"/>
                <a:cs typeface="+mn-cs"/>
              </a:rPr>
              <a:t>tendineae</a:t>
            </a:r>
            <a:r>
              <a:rPr lang="en-US" sz="1200" kern="1200" dirty="0" smtClean="0">
                <a:solidFill>
                  <a:schemeClr val="tx1"/>
                </a:solidFill>
                <a:effectLst/>
                <a:latin typeface="+mn-lt"/>
                <a:ea typeface="+mn-ea"/>
                <a:cs typeface="+mn-cs"/>
              </a:rPr>
              <a:t> were thickened. IAS, interatrial septum; LAPW, left atrial posterior wall; LVPW, left ventricular posterior wall; IVS, interventricular septum. Scale, mm. </a:t>
            </a:r>
            <a:endParaRPr lang="en-US" dirty="0" smtClean="0"/>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5FE5D0D-114C-F845-958A-6DB78662F2C4}" type="slidenum">
              <a:rPr lang="en-US" smtClean="0"/>
              <a:t>9</a:t>
            </a:fld>
            <a:endParaRPr lang="en-US"/>
          </a:p>
        </p:txBody>
      </p:sp>
    </p:spTree>
    <p:extLst>
      <p:ext uri="{BB962C8B-B14F-4D97-AF65-F5344CB8AC3E}">
        <p14:creationId xmlns:p14="http://schemas.microsoft.com/office/powerpoint/2010/main" val="15680963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FE5D0D-114C-F845-958A-6DB78662F2C4}" type="slidenum">
              <a:rPr lang="en-US" smtClean="0"/>
              <a:t>10</a:t>
            </a:fld>
            <a:endParaRPr lang="en-US"/>
          </a:p>
        </p:txBody>
      </p:sp>
    </p:spTree>
    <p:extLst>
      <p:ext uri="{BB962C8B-B14F-4D97-AF65-F5344CB8AC3E}">
        <p14:creationId xmlns:p14="http://schemas.microsoft.com/office/powerpoint/2010/main" val="19659290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Spironolactone </a:t>
            </a:r>
            <a:r>
              <a:rPr lang="en-US" sz="1200" kern="1200" dirty="0">
                <a:solidFill>
                  <a:schemeClr val="tx1"/>
                </a:solidFill>
                <a:effectLst/>
                <a:latin typeface="+mn-lt"/>
                <a:ea typeface="+mn-ea"/>
                <a:cs typeface="+mn-cs"/>
              </a:rPr>
              <a:t>– may reduce the risk of cardiac death and worsening of CHF. At sub-diuretic effects – </a:t>
            </a:r>
            <a:r>
              <a:rPr lang="en-US" sz="1200" kern="1200" dirty="0" err="1">
                <a:solidFill>
                  <a:schemeClr val="tx1"/>
                </a:solidFill>
                <a:effectLst/>
                <a:latin typeface="+mn-lt"/>
                <a:ea typeface="+mn-ea"/>
                <a:cs typeface="+mn-cs"/>
              </a:rPr>
              <a:t>antifibrotic</a:t>
            </a:r>
            <a:r>
              <a:rPr lang="en-US" sz="1200" kern="1200" dirty="0">
                <a:solidFill>
                  <a:schemeClr val="tx1"/>
                </a:solidFill>
                <a:effectLst/>
                <a:latin typeface="+mn-lt"/>
                <a:ea typeface="+mn-ea"/>
                <a:cs typeface="+mn-cs"/>
              </a:rPr>
              <a:t> effect and may prevent replacement fibrosis that occurs in dogs </a:t>
            </a:r>
            <a:r>
              <a:rPr lang="en-US" sz="1200" kern="1200" dirty="0" err="1">
                <a:solidFill>
                  <a:schemeClr val="tx1"/>
                </a:solidFill>
                <a:effectLst/>
                <a:latin typeface="+mn-lt"/>
                <a:ea typeface="+mn-ea"/>
                <a:cs typeface="+mn-cs"/>
              </a:rPr>
              <a:t>iwht</a:t>
            </a:r>
            <a:r>
              <a:rPr lang="en-US" sz="1200" kern="1200" dirty="0">
                <a:solidFill>
                  <a:schemeClr val="tx1"/>
                </a:solidFill>
                <a:effectLst/>
                <a:latin typeface="+mn-lt"/>
                <a:ea typeface="+mn-ea"/>
                <a:cs typeface="+mn-cs"/>
              </a:rPr>
              <a:t> MMVD. Also, aldosterone concentrations can be increased in dogs with MVD receiving furosemide and ACE-I, in which case spironolactone would be beneficial. </a:t>
            </a:r>
          </a:p>
          <a:p>
            <a:endParaRPr lang="en-US" dirty="0"/>
          </a:p>
          <a:p>
            <a:endParaRPr lang="en-US" dirty="0"/>
          </a:p>
        </p:txBody>
      </p:sp>
      <p:sp>
        <p:nvSpPr>
          <p:cNvPr id="4" name="Slide Number Placeholder 3"/>
          <p:cNvSpPr>
            <a:spLocks noGrp="1"/>
          </p:cNvSpPr>
          <p:nvPr>
            <p:ph type="sldNum" sz="quarter" idx="10"/>
          </p:nvPr>
        </p:nvSpPr>
        <p:spPr/>
        <p:txBody>
          <a:bodyPr/>
          <a:lstStyle/>
          <a:p>
            <a:fld id="{C5FE5D0D-114C-F845-958A-6DB78662F2C4}" type="slidenum">
              <a:rPr lang="en-US" smtClean="0"/>
              <a:t>11</a:t>
            </a:fld>
            <a:endParaRPr lang="en-US"/>
          </a:p>
        </p:txBody>
      </p:sp>
    </p:spTree>
    <p:extLst>
      <p:ext uri="{BB962C8B-B14F-4D97-AF65-F5344CB8AC3E}">
        <p14:creationId xmlns:p14="http://schemas.microsoft.com/office/powerpoint/2010/main" val="10867653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dirty="0"/>
              <a:t>5/7/18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dirty="0"/>
              <a:t>5/7/18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dirty="0"/>
              <a:t>5/7/18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dirty="0"/>
              <a:t>5/7/18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dirty="0"/>
              <a:t>5/7/18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dirty="0"/>
              <a:t>5/7/18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dirty="0"/>
              <a:t>5/7/18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dirty="0"/>
              <a:t>5/7/18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dirty="0"/>
              <a:t>5/7/18</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2ABBEA6-7C60-4B02-AE87-00D78D8422AF}" type="datetimeFigureOut">
              <a:rPr lang="en-US" dirty="0"/>
              <a:t>5/7/18</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accent2"/>
          </a:solid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dirty="0"/>
              <a:t>5/7/18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dirty="0"/>
              <a:t>5/7/18</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2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4.png"/><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5.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6.jpg"/><Relationship Id="rId3" Type="http://schemas.openxmlformats.org/officeDocument/2006/relationships/image" Target="../media/image27.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4" Type="http://schemas.openxmlformats.org/officeDocument/2006/relationships/image" Target="../media/image29.pn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3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 Id="rId3"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23.xml"/><Relationship Id="rId5" Type="http://schemas.openxmlformats.org/officeDocument/2006/relationships/image" Target="../media/image32.png"/><Relationship Id="rId1" Type="http://schemas.microsoft.com/office/2007/relationships/media" Target="../media/media1.mp4"/><Relationship Id="rId2" Type="http://schemas.openxmlformats.org/officeDocument/2006/relationships/video" Target="../media/media1.mp4"/></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4" Type="http://schemas.openxmlformats.org/officeDocument/2006/relationships/image" Target="../media/image34.png"/><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4" Type="http://schemas.openxmlformats.org/officeDocument/2006/relationships/image" Target="../media/image6.jpg"/><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4" Type="http://schemas.openxmlformats.org/officeDocument/2006/relationships/image" Target="../media/image8.jp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M&amp;M Rounds</a:t>
            </a:r>
            <a:br>
              <a:rPr lang="en-US" dirty="0" smtClean="0"/>
            </a:br>
            <a:endParaRPr lang="en-US" sz="3100" dirty="0"/>
          </a:p>
        </p:txBody>
      </p:sp>
      <p:sp>
        <p:nvSpPr>
          <p:cNvPr id="3" name="Subtitle 2"/>
          <p:cNvSpPr>
            <a:spLocks noGrp="1"/>
          </p:cNvSpPr>
          <p:nvPr>
            <p:ph type="subTitle" idx="1"/>
          </p:nvPr>
        </p:nvSpPr>
        <p:spPr/>
        <p:txBody>
          <a:bodyPr>
            <a:normAutofit fontScale="85000" lnSpcReduction="20000"/>
          </a:bodyPr>
          <a:lstStyle/>
          <a:p>
            <a:r>
              <a:rPr lang="en-US" dirty="0" smtClean="0"/>
              <a:t>Michelle Coady</a:t>
            </a:r>
          </a:p>
          <a:p>
            <a:r>
              <a:rPr lang="en-US" dirty="0" smtClean="0"/>
              <a:t>May 8, 2018</a:t>
            </a:r>
          </a:p>
          <a:p>
            <a:r>
              <a:rPr lang="en-US" dirty="0" smtClean="0"/>
              <a:t>Cornell University Hospital For Animals</a:t>
            </a:r>
            <a:endParaRPr lang="en-US" dirty="0"/>
          </a:p>
        </p:txBody>
      </p:sp>
    </p:spTree>
    <p:extLst>
      <p:ext uri="{BB962C8B-B14F-4D97-AF65-F5344CB8AC3E}">
        <p14:creationId xmlns:p14="http://schemas.microsoft.com/office/powerpoint/2010/main" val="19755898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Heart Failure pathophysiology</a:t>
            </a:r>
            <a:endParaRPr lang="en-US" dirty="0"/>
          </a:p>
        </p:txBody>
      </p:sp>
      <p:sp>
        <p:nvSpPr>
          <p:cNvPr id="3" name="Content Placeholder 2"/>
          <p:cNvSpPr>
            <a:spLocks noGrp="1"/>
          </p:cNvSpPr>
          <p:nvPr>
            <p:ph idx="1"/>
          </p:nvPr>
        </p:nvSpPr>
        <p:spPr>
          <a:xfrm>
            <a:off x="1097280" y="1845734"/>
            <a:ext cx="6194191" cy="4023360"/>
          </a:xfrm>
        </p:spPr>
        <p:txBody>
          <a:bodyPr>
            <a:normAutofit/>
          </a:bodyPr>
          <a:lstStyle/>
          <a:p>
            <a:r>
              <a:rPr lang="en-US" dirty="0" smtClean="0"/>
              <a:t>Increased sympathetic tone </a:t>
            </a:r>
          </a:p>
          <a:p>
            <a:pPr lvl="1"/>
            <a:r>
              <a:rPr lang="en-US" dirty="0" smtClean="0"/>
              <a:t>Increase contractility &amp; HR</a:t>
            </a:r>
          </a:p>
          <a:p>
            <a:pPr lvl="1"/>
            <a:r>
              <a:rPr lang="en-US" dirty="0" smtClean="0"/>
              <a:t>Chronic stimulation results in down-regulation of beta receptors </a:t>
            </a:r>
          </a:p>
          <a:p>
            <a:r>
              <a:rPr lang="en-US" dirty="0" smtClean="0"/>
              <a:t>RAAS activation </a:t>
            </a:r>
          </a:p>
          <a:p>
            <a:pPr lvl="1"/>
            <a:r>
              <a:rPr lang="en-US" dirty="0" smtClean="0"/>
              <a:t>Vasoconstriction via </a:t>
            </a:r>
            <a:r>
              <a:rPr lang="en-US" dirty="0" err="1" smtClean="0"/>
              <a:t>Ang</a:t>
            </a:r>
            <a:r>
              <a:rPr lang="en-US" dirty="0" smtClean="0"/>
              <a:t> II production, ADH release, endothelin</a:t>
            </a:r>
          </a:p>
          <a:p>
            <a:pPr lvl="1"/>
            <a:r>
              <a:rPr lang="en-US" dirty="0" smtClean="0"/>
              <a:t>Na+/ H20 retention </a:t>
            </a:r>
          </a:p>
          <a:p>
            <a:r>
              <a:rPr lang="en-US" dirty="0" smtClean="0"/>
              <a:t>Volume overload </a:t>
            </a:r>
            <a:r>
              <a:rPr lang="en-US" dirty="0" smtClean="0">
                <a:sym typeface="Wingdings"/>
              </a:rPr>
              <a:t></a:t>
            </a:r>
            <a:r>
              <a:rPr lang="en-US" dirty="0" smtClean="0"/>
              <a:t> eccentric hypertrophy</a:t>
            </a:r>
          </a:p>
          <a:p>
            <a:r>
              <a:rPr lang="en-US" dirty="0" smtClean="0"/>
              <a:t>Increase pressure in LV </a:t>
            </a:r>
            <a:r>
              <a:rPr lang="en-US" dirty="0" smtClean="0">
                <a:sym typeface="Wingdings"/>
              </a:rPr>
              <a:t> LA  pulmonary veins  increased hydrostatic pressure  pulmonary edema </a:t>
            </a:r>
            <a:endParaRPr lang="en-US" dirty="0" smtClean="0"/>
          </a:p>
          <a:p>
            <a:pPr lvl="1"/>
            <a:endParaRPr lang="en-US" dirty="0"/>
          </a:p>
        </p:txBody>
      </p:sp>
      <p:pic>
        <p:nvPicPr>
          <p:cNvPr id="4" name="Picture 3"/>
          <p:cNvPicPr>
            <a:picLocks noChangeAspect="1"/>
          </p:cNvPicPr>
          <p:nvPr/>
        </p:nvPicPr>
        <p:blipFill>
          <a:blip r:embed="rId3"/>
          <a:stretch>
            <a:fillRect/>
          </a:stretch>
        </p:blipFill>
        <p:spPr>
          <a:xfrm>
            <a:off x="7291471" y="2067048"/>
            <a:ext cx="4123513" cy="3580732"/>
          </a:xfrm>
          <a:prstGeom prst="rect">
            <a:avLst/>
          </a:prstGeom>
        </p:spPr>
      </p:pic>
    </p:spTree>
    <p:extLst>
      <p:ext uri="{BB962C8B-B14F-4D97-AF65-F5344CB8AC3E}">
        <p14:creationId xmlns:p14="http://schemas.microsoft.com/office/powerpoint/2010/main" val="279168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73B90B8B-F76B-4130-8370-38033EEACB9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0981A96A-A87C-4F87-845A-3B0A6529F54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xmlns="" id="{91C67939-3FD0-4B45-8AA4-9FE55C7EE1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6" name="Straight Connector 15">
            <a:extLst>
              <a:ext uri="{FF2B5EF4-FFF2-40B4-BE49-F238E27FC236}">
                <a16:creationId xmlns:a16="http://schemas.microsoft.com/office/drawing/2014/main" xmlns="" id="{C2D93264-3FF9-4175-A7FA-F927F0F77AA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81247" y="2086188"/>
            <a:ext cx="5852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rotWithShape="1">
          <a:blip r:embed="rId3"/>
          <a:srcRect t="10051" r="3" b="8643"/>
          <a:stretch/>
        </p:blipFill>
        <p:spPr>
          <a:xfrm>
            <a:off x="106971" y="398273"/>
            <a:ext cx="4521374" cy="2784754"/>
          </a:xfrm>
          <a:prstGeom prst="rect">
            <a:avLst/>
          </a:prstGeom>
        </p:spPr>
      </p:pic>
      <p:pic>
        <p:nvPicPr>
          <p:cNvPr id="4" name="Picture 3"/>
          <p:cNvPicPr>
            <a:picLocks noChangeAspect="1"/>
          </p:cNvPicPr>
          <p:nvPr/>
        </p:nvPicPr>
        <p:blipFill rotWithShape="1">
          <a:blip r:embed="rId4"/>
          <a:srcRect t="5608" r="3" b="3"/>
          <a:stretch/>
        </p:blipFill>
        <p:spPr>
          <a:xfrm>
            <a:off x="137968" y="3218101"/>
            <a:ext cx="4516327" cy="2781646"/>
          </a:xfrm>
          <a:prstGeom prst="rect">
            <a:avLst/>
          </a:prstGeom>
        </p:spPr>
      </p:pic>
      <p:sp>
        <p:nvSpPr>
          <p:cNvPr id="2" name="Title 1"/>
          <p:cNvSpPr>
            <a:spLocks noGrp="1"/>
          </p:cNvSpPr>
          <p:nvPr>
            <p:ph type="title"/>
          </p:nvPr>
        </p:nvSpPr>
        <p:spPr>
          <a:xfrm>
            <a:off x="5144679" y="634946"/>
            <a:ext cx="6405063" cy="1450757"/>
          </a:xfrm>
        </p:spPr>
        <p:txBody>
          <a:bodyPr>
            <a:normAutofit/>
          </a:bodyPr>
          <a:lstStyle/>
          <a:p>
            <a:r>
              <a:rPr lang="en-US" dirty="0"/>
              <a:t>Diagnosis and Treatment</a:t>
            </a:r>
          </a:p>
        </p:txBody>
      </p:sp>
      <p:sp>
        <p:nvSpPr>
          <p:cNvPr id="3" name="Content Placeholder 2"/>
          <p:cNvSpPr>
            <a:spLocks noGrp="1"/>
          </p:cNvSpPr>
          <p:nvPr>
            <p:ph idx="1"/>
          </p:nvPr>
        </p:nvSpPr>
        <p:spPr>
          <a:xfrm>
            <a:off x="5144679" y="2198914"/>
            <a:ext cx="6405063" cy="3670180"/>
          </a:xfrm>
        </p:spPr>
        <p:txBody>
          <a:bodyPr>
            <a:normAutofit lnSpcReduction="10000"/>
          </a:bodyPr>
          <a:lstStyle/>
          <a:p>
            <a:r>
              <a:rPr lang="en-US" dirty="0"/>
              <a:t>Diagnosis</a:t>
            </a:r>
          </a:p>
          <a:p>
            <a:pPr lvl="1"/>
            <a:r>
              <a:rPr lang="en-US" dirty="0"/>
              <a:t>Left apical systolic murmur</a:t>
            </a:r>
          </a:p>
          <a:p>
            <a:pPr lvl="1"/>
            <a:r>
              <a:rPr lang="en-US" dirty="0"/>
              <a:t>Mid-systolic click (mitral valve prolapse)</a:t>
            </a:r>
          </a:p>
          <a:p>
            <a:pPr lvl="1"/>
            <a:r>
              <a:rPr lang="en-US" dirty="0"/>
              <a:t>Echocardiogram -&gt; thickening of one or both mitral valve </a:t>
            </a:r>
            <a:r>
              <a:rPr lang="en-US" dirty="0" smtClean="0"/>
              <a:t>leaflets</a:t>
            </a:r>
          </a:p>
          <a:p>
            <a:pPr lvl="1"/>
            <a:r>
              <a:rPr lang="en-US" dirty="0" smtClean="0"/>
              <a:t>CHF diagnosed radiographically</a:t>
            </a:r>
            <a:endParaRPr lang="en-US" dirty="0" smtClean="0"/>
          </a:p>
          <a:p>
            <a:pPr lvl="1"/>
            <a:endParaRPr lang="en-US" dirty="0"/>
          </a:p>
          <a:p>
            <a:r>
              <a:rPr lang="en-US" dirty="0" smtClean="0"/>
              <a:t>Treatment</a:t>
            </a:r>
            <a:endParaRPr lang="en-US" dirty="0"/>
          </a:p>
          <a:p>
            <a:pPr lvl="1"/>
            <a:r>
              <a:rPr lang="en-US" dirty="0" smtClean="0"/>
              <a:t>Furosemide</a:t>
            </a:r>
          </a:p>
          <a:p>
            <a:pPr lvl="1"/>
            <a:r>
              <a:rPr lang="en-US" dirty="0" smtClean="0"/>
              <a:t>ACE-I</a:t>
            </a:r>
          </a:p>
          <a:p>
            <a:pPr lvl="1"/>
            <a:r>
              <a:rPr lang="en-US" dirty="0" err="1" smtClean="0"/>
              <a:t>Pimobendan</a:t>
            </a:r>
            <a:endParaRPr lang="en-US" dirty="0" smtClean="0"/>
          </a:p>
          <a:p>
            <a:pPr lvl="1"/>
            <a:r>
              <a:rPr lang="en-US" dirty="0" smtClean="0"/>
              <a:t>+/- spironolactone</a:t>
            </a:r>
            <a:endParaRPr lang="en-US" dirty="0"/>
          </a:p>
          <a:p>
            <a:endParaRPr lang="en-US" dirty="0" smtClean="0"/>
          </a:p>
        </p:txBody>
      </p:sp>
    </p:spTree>
    <p:extLst>
      <p:ext uri="{BB962C8B-B14F-4D97-AF65-F5344CB8AC3E}">
        <p14:creationId xmlns:p14="http://schemas.microsoft.com/office/powerpoint/2010/main" val="38314482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930441" y="0"/>
            <a:ext cx="10507579" cy="6777616"/>
          </a:xfrm>
          <a:prstGeom prst="rect">
            <a:avLst/>
          </a:prstGeom>
        </p:spPr>
      </p:pic>
    </p:spTree>
    <p:extLst>
      <p:ext uri="{BB962C8B-B14F-4D97-AF65-F5344CB8AC3E}">
        <p14:creationId xmlns:p14="http://schemas.microsoft.com/office/powerpoint/2010/main" val="10849552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Prognosis</a:t>
            </a:r>
            <a:endParaRPr lang="en-US" dirty="0"/>
          </a:p>
        </p:txBody>
      </p:sp>
      <p:sp>
        <p:nvSpPr>
          <p:cNvPr id="3" name="Content Placeholder 2"/>
          <p:cNvSpPr>
            <a:spLocks noGrp="1"/>
          </p:cNvSpPr>
          <p:nvPr>
            <p:ph idx="1"/>
          </p:nvPr>
        </p:nvSpPr>
        <p:spPr>
          <a:xfrm>
            <a:off x="1097281" y="1845734"/>
            <a:ext cx="6803796" cy="4023360"/>
          </a:xfrm>
        </p:spPr>
        <p:txBody>
          <a:bodyPr/>
          <a:lstStyle/>
          <a:p>
            <a:r>
              <a:rPr lang="en-US" dirty="0" smtClean="0"/>
              <a:t>Long pre-clinical period; majority of dogs will die from other disease</a:t>
            </a:r>
          </a:p>
          <a:p>
            <a:r>
              <a:rPr lang="en-US" dirty="0" smtClean="0"/>
              <a:t>~30% of animals with MMVD will progress to heart failure and die from this disease </a:t>
            </a:r>
          </a:p>
          <a:p>
            <a:pPr lvl="1"/>
            <a:r>
              <a:rPr lang="en-US" dirty="0" smtClean="0"/>
              <a:t>70% of asymptomatic dogs still alive at end of 6.6 year follow-up</a:t>
            </a:r>
            <a:endParaRPr lang="en-US" dirty="0"/>
          </a:p>
        </p:txBody>
      </p:sp>
      <p:pic>
        <p:nvPicPr>
          <p:cNvPr id="4" name="Picture 3"/>
          <p:cNvPicPr>
            <a:picLocks noChangeAspect="1"/>
          </p:cNvPicPr>
          <p:nvPr/>
        </p:nvPicPr>
        <p:blipFill>
          <a:blip r:embed="rId3"/>
          <a:stretch>
            <a:fillRect/>
          </a:stretch>
        </p:blipFill>
        <p:spPr>
          <a:xfrm>
            <a:off x="582937" y="3681664"/>
            <a:ext cx="7371388" cy="1489599"/>
          </a:xfrm>
          <a:prstGeom prst="rect">
            <a:avLst/>
          </a:prstGeom>
        </p:spPr>
      </p:pic>
      <p:pic>
        <p:nvPicPr>
          <p:cNvPr id="5" name="Picture 4"/>
          <p:cNvPicPr>
            <a:picLocks noChangeAspect="1"/>
          </p:cNvPicPr>
          <p:nvPr/>
        </p:nvPicPr>
        <p:blipFill rotWithShape="1">
          <a:blip r:embed="rId4"/>
          <a:srcRect l="21134" r="22878" b="27018"/>
          <a:stretch/>
        </p:blipFill>
        <p:spPr>
          <a:xfrm>
            <a:off x="7901076" y="2470484"/>
            <a:ext cx="3738942" cy="3304674"/>
          </a:xfrm>
          <a:prstGeom prst="rect">
            <a:avLst/>
          </a:prstGeom>
        </p:spPr>
      </p:pic>
    </p:spTree>
    <p:extLst>
      <p:ext uri="{BB962C8B-B14F-4D97-AF65-F5344CB8AC3E}">
        <p14:creationId xmlns:p14="http://schemas.microsoft.com/office/powerpoint/2010/main" val="13868603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Prognosis</a:t>
            </a:r>
            <a:endParaRPr lang="en-US" dirty="0"/>
          </a:p>
        </p:txBody>
      </p:sp>
      <p:sp>
        <p:nvSpPr>
          <p:cNvPr id="3" name="Content Placeholder 2"/>
          <p:cNvSpPr>
            <a:spLocks noGrp="1"/>
          </p:cNvSpPr>
          <p:nvPr>
            <p:ph idx="1"/>
          </p:nvPr>
        </p:nvSpPr>
        <p:spPr>
          <a:xfrm>
            <a:off x="1097280" y="4476639"/>
            <a:ext cx="10058400" cy="1747698"/>
          </a:xfrm>
        </p:spPr>
        <p:txBody>
          <a:bodyPr/>
          <a:lstStyle/>
          <a:p>
            <a:r>
              <a:rPr lang="en-US" dirty="0" smtClean="0"/>
              <a:t>Advanced heart failure = recurrence of CHF after having received </a:t>
            </a:r>
            <a:r>
              <a:rPr lang="en-US" dirty="0" err="1" smtClean="0"/>
              <a:t>pimobendan</a:t>
            </a:r>
            <a:r>
              <a:rPr lang="en-US" dirty="0" smtClean="0"/>
              <a:t>, ACE-I and furosemide &gt;4 mg/kg/day</a:t>
            </a:r>
          </a:p>
          <a:p>
            <a:r>
              <a:rPr lang="en-US" dirty="0" smtClean="0"/>
              <a:t>MST was 281 days (3-885 days)</a:t>
            </a:r>
          </a:p>
          <a:p>
            <a:r>
              <a:rPr lang="en-US" dirty="0" smtClean="0"/>
              <a:t>Higher furosemide dose and non-hospitalization associated with better outcomes </a:t>
            </a:r>
            <a:endParaRPr lang="en-US" dirty="0"/>
          </a:p>
        </p:txBody>
      </p:sp>
      <p:pic>
        <p:nvPicPr>
          <p:cNvPr id="4" name="Picture 3"/>
          <p:cNvPicPr>
            <a:picLocks noChangeAspect="1"/>
          </p:cNvPicPr>
          <p:nvPr/>
        </p:nvPicPr>
        <p:blipFill>
          <a:blip r:embed="rId3"/>
          <a:stretch>
            <a:fillRect/>
          </a:stretch>
        </p:blipFill>
        <p:spPr>
          <a:xfrm>
            <a:off x="1097280" y="1849655"/>
            <a:ext cx="7399714" cy="2353377"/>
          </a:xfrm>
          <a:prstGeom prst="rect">
            <a:avLst/>
          </a:prstGeom>
        </p:spPr>
      </p:pic>
    </p:spTree>
    <p:extLst>
      <p:ext uri="{BB962C8B-B14F-4D97-AF65-F5344CB8AC3E}">
        <p14:creationId xmlns:p14="http://schemas.microsoft.com/office/powerpoint/2010/main" val="1728398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Back to Bianca</a:t>
            </a:r>
            <a:r>
              <a:rPr lang="is-IS" dirty="0" smtClean="0"/>
              <a:t>…</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1245707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Treatments </a:t>
            </a:r>
            <a:endParaRPr lang="en-US" dirty="0"/>
          </a:p>
        </p:txBody>
      </p:sp>
      <p:sp>
        <p:nvSpPr>
          <p:cNvPr id="3" name="Content Placeholder 2"/>
          <p:cNvSpPr>
            <a:spLocks noGrp="1"/>
          </p:cNvSpPr>
          <p:nvPr>
            <p:ph idx="1"/>
          </p:nvPr>
        </p:nvSpPr>
        <p:spPr>
          <a:xfrm>
            <a:off x="1097280" y="1845734"/>
            <a:ext cx="10058400" cy="1747698"/>
          </a:xfrm>
        </p:spPr>
        <p:txBody>
          <a:bodyPr numCol="2"/>
          <a:lstStyle/>
          <a:p>
            <a:r>
              <a:rPr lang="en-US" dirty="0" smtClean="0"/>
              <a:t>O2 @ 40%</a:t>
            </a:r>
          </a:p>
          <a:p>
            <a:r>
              <a:rPr lang="en-US" dirty="0" smtClean="0"/>
              <a:t>Furosemide 2 mg/kg IV</a:t>
            </a:r>
          </a:p>
          <a:p>
            <a:r>
              <a:rPr lang="en-US" dirty="0" err="1" smtClean="0"/>
              <a:t>Butorphanol</a:t>
            </a:r>
            <a:r>
              <a:rPr lang="en-US" dirty="0" smtClean="0"/>
              <a:t> 0.3 mg/kg IV</a:t>
            </a:r>
          </a:p>
          <a:p>
            <a:r>
              <a:rPr lang="en-US" dirty="0" smtClean="0">
                <a:sym typeface="Wingdings"/>
              </a:rPr>
              <a:t> mild improvement?</a:t>
            </a:r>
          </a:p>
          <a:p>
            <a:r>
              <a:rPr lang="en-US" dirty="0" err="1" smtClean="0">
                <a:sym typeface="Wingdings"/>
              </a:rPr>
              <a:t>Pimobendan</a:t>
            </a:r>
            <a:r>
              <a:rPr lang="en-US" dirty="0" smtClean="0">
                <a:sym typeface="Wingdings"/>
              </a:rPr>
              <a:t> 0.5 mg/kg total daily dose</a:t>
            </a:r>
          </a:p>
          <a:p>
            <a:r>
              <a:rPr lang="en-US" dirty="0" smtClean="0">
                <a:sym typeface="Wingdings"/>
              </a:rPr>
              <a:t>Total furosemide received from presentation until 8am -&gt; 12 mg/kg IV</a:t>
            </a:r>
            <a:endParaRPr lang="en-US" dirty="0">
              <a:sym typeface="Wingdings"/>
            </a:endParaRPr>
          </a:p>
        </p:txBody>
      </p:sp>
      <p:pic>
        <p:nvPicPr>
          <p:cNvPr id="4" name="Picture 3"/>
          <p:cNvPicPr>
            <a:picLocks noChangeAspect="1"/>
          </p:cNvPicPr>
          <p:nvPr/>
        </p:nvPicPr>
        <p:blipFill>
          <a:blip r:embed="rId3"/>
          <a:stretch>
            <a:fillRect/>
          </a:stretch>
        </p:blipFill>
        <p:spPr>
          <a:xfrm>
            <a:off x="2123974" y="3701806"/>
            <a:ext cx="8005011" cy="3127070"/>
          </a:xfrm>
          <a:prstGeom prst="rect">
            <a:avLst/>
          </a:prstGeom>
        </p:spPr>
      </p:pic>
    </p:spTree>
    <p:extLst>
      <p:ext uri="{BB962C8B-B14F-4D97-AF65-F5344CB8AC3E}">
        <p14:creationId xmlns:p14="http://schemas.microsoft.com/office/powerpoint/2010/main" val="5359584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t="13154" b="10741"/>
          <a:stretch/>
        </p:blipFill>
        <p:spPr>
          <a:xfrm>
            <a:off x="914401" y="0"/>
            <a:ext cx="10917429" cy="6858000"/>
          </a:xfrm>
          <a:prstGeom prst="rect">
            <a:avLst/>
          </a:prstGeom>
        </p:spPr>
      </p:pic>
    </p:spTree>
    <p:extLst>
      <p:ext uri="{BB962C8B-B14F-4D97-AF65-F5344CB8AC3E}">
        <p14:creationId xmlns:p14="http://schemas.microsoft.com/office/powerpoint/2010/main" val="876535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t="12164"/>
          <a:stretch/>
        </p:blipFill>
        <p:spPr>
          <a:xfrm>
            <a:off x="1517921" y="0"/>
            <a:ext cx="9730103" cy="6858000"/>
          </a:xfrm>
          <a:prstGeom prst="rect">
            <a:avLst/>
          </a:prstGeom>
        </p:spPr>
      </p:pic>
    </p:spTree>
    <p:extLst>
      <p:ext uri="{BB962C8B-B14F-4D97-AF65-F5344CB8AC3E}">
        <p14:creationId xmlns:p14="http://schemas.microsoft.com/office/powerpoint/2010/main" val="17755842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95635" y="2536992"/>
            <a:ext cx="6683842" cy="3013576"/>
          </a:xfrm>
          <a:prstGeom prst="rect">
            <a:avLst/>
          </a:prstGeom>
        </p:spPr>
      </p:pic>
      <p:pic>
        <p:nvPicPr>
          <p:cNvPr id="3" name="Picture 2"/>
          <p:cNvPicPr>
            <a:picLocks noChangeAspect="1"/>
          </p:cNvPicPr>
          <p:nvPr/>
        </p:nvPicPr>
        <p:blipFill>
          <a:blip r:embed="rId4"/>
          <a:stretch>
            <a:fillRect/>
          </a:stretch>
        </p:blipFill>
        <p:spPr>
          <a:xfrm>
            <a:off x="8270340" y="676108"/>
            <a:ext cx="3060700" cy="5207000"/>
          </a:xfrm>
          <a:prstGeom prst="rect">
            <a:avLst/>
          </a:prstGeom>
        </p:spPr>
      </p:pic>
      <p:sp>
        <p:nvSpPr>
          <p:cNvPr id="4" name="TextBox 3"/>
          <p:cNvSpPr txBox="1"/>
          <p:nvPr/>
        </p:nvSpPr>
        <p:spPr>
          <a:xfrm>
            <a:off x="641684" y="1890661"/>
            <a:ext cx="1963936" cy="646331"/>
          </a:xfrm>
          <a:prstGeom prst="rect">
            <a:avLst/>
          </a:prstGeom>
          <a:noFill/>
        </p:spPr>
        <p:txBody>
          <a:bodyPr wrap="none" rtlCol="0">
            <a:spAutoFit/>
          </a:bodyPr>
          <a:lstStyle/>
          <a:p>
            <a:r>
              <a:rPr lang="en-US" sz="3600" u="sng" dirty="0" smtClean="0"/>
              <a:t>DIC Panel</a:t>
            </a:r>
            <a:endParaRPr lang="en-US" sz="3600" u="sng" dirty="0"/>
          </a:p>
        </p:txBody>
      </p:sp>
    </p:spTree>
    <p:extLst>
      <p:ext uri="{BB962C8B-B14F-4D97-AF65-F5344CB8AC3E}">
        <p14:creationId xmlns:p14="http://schemas.microsoft.com/office/powerpoint/2010/main" val="811915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5CF81D86-BDBA-477C-B7DD-8D359BB9965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 xmlns:a16="http://schemas.microsoft.com/office/drawing/2014/main" id="{03B29638-4838-4B9B-B9DB-96E542BAF3E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 xmlns:a16="http://schemas.microsoft.com/office/drawing/2014/main" id="{88AA064E-5F6E-4024-BC28-EDDC3DFC70E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5" name="Straight Connector 14">
            <a:extLst>
              <a:ext uri="{FF2B5EF4-FFF2-40B4-BE49-F238E27FC236}">
                <a16:creationId xmlns="" xmlns:a16="http://schemas.microsoft.com/office/drawing/2014/main" id="{C65F3E9C-EF11-4F8F-A621-399C7A3E640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4770" y="2086188"/>
            <a:ext cx="608976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10693" r="14015"/>
          <a:stretch/>
        </p:blipFill>
        <p:spPr>
          <a:xfrm>
            <a:off x="633999" y="640081"/>
            <a:ext cx="4001315" cy="5314406"/>
          </a:xfrm>
          <a:prstGeom prst="rect">
            <a:avLst/>
          </a:prstGeom>
        </p:spPr>
      </p:pic>
      <p:sp>
        <p:nvSpPr>
          <p:cNvPr id="2" name="Title 1"/>
          <p:cNvSpPr>
            <a:spLocks noGrp="1"/>
          </p:cNvSpPr>
          <p:nvPr>
            <p:ph type="title"/>
          </p:nvPr>
        </p:nvSpPr>
        <p:spPr>
          <a:xfrm>
            <a:off x="4974771" y="634946"/>
            <a:ext cx="5532808" cy="1450757"/>
          </a:xfrm>
        </p:spPr>
        <p:txBody>
          <a:bodyPr>
            <a:normAutofit fontScale="90000"/>
          </a:bodyPr>
          <a:lstStyle/>
          <a:p>
            <a:r>
              <a:rPr lang="en-US" dirty="0"/>
              <a:t>Bianca – 13yo </a:t>
            </a:r>
            <a:r>
              <a:rPr lang="en-US" smtClean="0"/>
              <a:t>Female Spayed </a:t>
            </a:r>
            <a:r>
              <a:rPr lang="en-US" dirty="0"/>
              <a:t>Yorkshire Terrier</a:t>
            </a:r>
          </a:p>
        </p:txBody>
      </p:sp>
      <p:sp>
        <p:nvSpPr>
          <p:cNvPr id="3" name="Content Placeholder 2"/>
          <p:cNvSpPr>
            <a:spLocks noGrp="1"/>
          </p:cNvSpPr>
          <p:nvPr>
            <p:ph idx="1"/>
          </p:nvPr>
        </p:nvSpPr>
        <p:spPr>
          <a:xfrm>
            <a:off x="4974769" y="2198914"/>
            <a:ext cx="6574973" cy="3670180"/>
          </a:xfrm>
        </p:spPr>
        <p:txBody>
          <a:bodyPr>
            <a:normAutofit/>
          </a:bodyPr>
          <a:lstStyle/>
          <a:p>
            <a:pPr>
              <a:lnSpc>
                <a:spcPct val="150000"/>
              </a:lnSpc>
              <a:spcBef>
                <a:spcPts val="0"/>
              </a:spcBef>
              <a:spcAft>
                <a:spcPts val="600"/>
              </a:spcAft>
              <a:buClrTx/>
              <a:buSzTx/>
            </a:pPr>
            <a:r>
              <a:rPr lang="en-US" dirty="0"/>
              <a:t>Acute onset of dyspnea </a:t>
            </a:r>
          </a:p>
          <a:p>
            <a:pPr>
              <a:lnSpc>
                <a:spcPct val="150000"/>
              </a:lnSpc>
              <a:spcBef>
                <a:spcPts val="0"/>
              </a:spcBef>
              <a:spcAft>
                <a:spcPts val="600"/>
              </a:spcAft>
              <a:buClrTx/>
              <a:buSzTx/>
            </a:pPr>
            <a:r>
              <a:rPr lang="en-US" dirty="0"/>
              <a:t>No GI signs or history </a:t>
            </a:r>
            <a:r>
              <a:rPr lang="en-US" dirty="0" smtClean="0"/>
              <a:t>of </a:t>
            </a:r>
            <a:r>
              <a:rPr lang="en-US" dirty="0"/>
              <a:t>cardiac </a:t>
            </a:r>
            <a:r>
              <a:rPr lang="en-US" dirty="0" smtClean="0"/>
              <a:t>or respiratory disease</a:t>
            </a:r>
            <a:endParaRPr lang="en-US" dirty="0"/>
          </a:p>
          <a:p>
            <a:pPr>
              <a:lnSpc>
                <a:spcPct val="150000"/>
              </a:lnSpc>
              <a:spcBef>
                <a:spcPts val="0"/>
              </a:spcBef>
              <a:spcAft>
                <a:spcPts val="600"/>
              </a:spcAft>
              <a:buClrTx/>
              <a:buSzTx/>
            </a:pPr>
            <a:r>
              <a:rPr lang="en-US" dirty="0"/>
              <a:t>2007 – diaphragmatic hernia repaired at CUHA</a:t>
            </a:r>
          </a:p>
          <a:p>
            <a:pPr>
              <a:lnSpc>
                <a:spcPct val="150000"/>
              </a:lnSpc>
              <a:spcBef>
                <a:spcPts val="0"/>
              </a:spcBef>
              <a:spcAft>
                <a:spcPts val="600"/>
              </a:spcAft>
              <a:buClrTx/>
              <a:buSzTx/>
            </a:pPr>
            <a:r>
              <a:rPr lang="en-US" dirty="0"/>
              <a:t>No current medications</a:t>
            </a:r>
          </a:p>
          <a:p>
            <a:pPr>
              <a:lnSpc>
                <a:spcPct val="150000"/>
              </a:lnSpc>
              <a:spcBef>
                <a:spcPts val="0"/>
              </a:spcBef>
              <a:spcAft>
                <a:spcPts val="600"/>
              </a:spcAft>
              <a:buClrTx/>
              <a:buSzTx/>
            </a:pPr>
            <a:r>
              <a:rPr lang="en-US" dirty="0"/>
              <a:t>No access to toxins </a:t>
            </a:r>
          </a:p>
          <a:p>
            <a:pPr>
              <a:spcBef>
                <a:spcPts val="0"/>
              </a:spcBef>
              <a:spcAft>
                <a:spcPts val="600"/>
              </a:spcAft>
              <a:buClrTx/>
              <a:buSzTx/>
            </a:pPr>
            <a:endParaRPr lang="en-US" dirty="0"/>
          </a:p>
        </p:txBody>
      </p:sp>
    </p:spTree>
    <p:extLst>
      <p:ext uri="{BB962C8B-B14F-4D97-AF65-F5344CB8AC3E}">
        <p14:creationId xmlns:p14="http://schemas.microsoft.com/office/powerpoint/2010/main" val="16853503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284B70D5-875B-433D-BDBD-1522A85D6C1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17FC539C-B783-4B03-9F9E-D13430F3F64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xmlns="" id="{1E299956-A9E7-4FC1-A0B1-D590CA9730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6" name="Straight Connector 15">
            <a:extLst>
              <a:ext uri="{FF2B5EF4-FFF2-40B4-BE49-F238E27FC236}">
                <a16:creationId xmlns:a16="http://schemas.microsoft.com/office/drawing/2014/main" xmlns="" id="{C947DF4A-614C-4B4C-8B80-E5B9D8E8CFE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12766" t="17944" r="18337" b="14221"/>
          <a:stretch/>
        </p:blipFill>
        <p:spPr>
          <a:xfrm>
            <a:off x="639951" y="640081"/>
            <a:ext cx="6897898" cy="5314406"/>
          </a:xfrm>
          <a:prstGeom prst="rect">
            <a:avLst/>
          </a:prstGeom>
        </p:spPr>
      </p:pic>
      <p:sp>
        <p:nvSpPr>
          <p:cNvPr id="2" name="Title 1"/>
          <p:cNvSpPr>
            <a:spLocks noGrp="1"/>
          </p:cNvSpPr>
          <p:nvPr>
            <p:ph type="title"/>
          </p:nvPr>
        </p:nvSpPr>
        <p:spPr>
          <a:xfrm>
            <a:off x="7859485" y="634946"/>
            <a:ext cx="3690257" cy="1450757"/>
          </a:xfrm>
        </p:spPr>
        <p:txBody>
          <a:bodyPr>
            <a:normAutofit/>
          </a:bodyPr>
          <a:lstStyle/>
          <a:p>
            <a:r>
              <a:rPr lang="en-US" sz="3400" dirty="0" smtClean="0"/>
              <a:t>Repeat Radiographs</a:t>
            </a:r>
            <a:endParaRPr lang="en-US" sz="3400" dirty="0"/>
          </a:p>
        </p:txBody>
      </p:sp>
    </p:spTree>
    <p:extLst>
      <p:ext uri="{BB962C8B-B14F-4D97-AF65-F5344CB8AC3E}">
        <p14:creationId xmlns:p14="http://schemas.microsoft.com/office/powerpoint/2010/main" val="11883937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44C5A9E5-0F35-4AA6-AF26-B90A2D47BC4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14682" t="14971" r="17704" b="21169"/>
          <a:stretch/>
        </p:blipFill>
        <p:spPr>
          <a:xfrm>
            <a:off x="0" y="723880"/>
            <a:ext cx="6972081" cy="5152750"/>
          </a:xfrm>
          <a:prstGeom prst="rect">
            <a:avLst/>
          </a:prstGeom>
        </p:spPr>
      </p:pic>
      <p:sp>
        <p:nvSpPr>
          <p:cNvPr id="12" name="Rectangle 11">
            <a:extLst>
              <a:ext uri="{FF2B5EF4-FFF2-40B4-BE49-F238E27FC236}">
                <a16:creationId xmlns:a16="http://schemas.microsoft.com/office/drawing/2014/main" xmlns="" id="{846BF69C-4724-4F8D-8EA6-1487E9C9C4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xmlns="" id="{4D9DB69D-7E48-4FDF-806E-F0B4BF0053D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21451" t="13518" r="14645" b="17242"/>
          <a:stretch/>
        </p:blipFill>
        <p:spPr>
          <a:xfrm>
            <a:off x="6972081" y="23523"/>
            <a:ext cx="4995329" cy="6916858"/>
          </a:xfrm>
          <a:prstGeom prst="rect">
            <a:avLst/>
          </a:prstGeom>
        </p:spPr>
      </p:pic>
    </p:spTree>
    <p:extLst>
      <p:ext uri="{BB962C8B-B14F-4D97-AF65-F5344CB8AC3E}">
        <p14:creationId xmlns:p14="http://schemas.microsoft.com/office/powerpoint/2010/main" val="19537852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 </a:t>
            </a:r>
            <a:r>
              <a:rPr lang="en-US" dirty="0" smtClean="0"/>
              <a:t>List and Differentials </a:t>
            </a:r>
            <a:endParaRPr lang="en-US" dirty="0"/>
          </a:p>
        </p:txBody>
      </p:sp>
      <p:sp>
        <p:nvSpPr>
          <p:cNvPr id="3" name="Content Placeholder 2"/>
          <p:cNvSpPr>
            <a:spLocks noGrp="1"/>
          </p:cNvSpPr>
          <p:nvPr>
            <p:ph idx="1"/>
          </p:nvPr>
        </p:nvSpPr>
        <p:spPr>
          <a:xfrm>
            <a:off x="648101" y="2583671"/>
            <a:ext cx="4132446" cy="2742308"/>
          </a:xfrm>
        </p:spPr>
        <p:txBody>
          <a:bodyPr/>
          <a:lstStyle/>
          <a:p>
            <a:pPr marL="457200" marR="0" lvl="0" indent="-457200" defTabSz="914400" eaLnBrk="1" fontAlgn="auto" latinLnBrk="0" hangingPunct="1">
              <a:lnSpc>
                <a:spcPct val="100000"/>
              </a:lnSpc>
              <a:spcBef>
                <a:spcPts val="0"/>
              </a:spcBef>
              <a:spcAft>
                <a:spcPts val="0"/>
              </a:spcAft>
              <a:buClrTx/>
              <a:buSzTx/>
              <a:buFont typeface="+mj-lt"/>
              <a:buAutoNum type="arabicPeriod"/>
              <a:tabLst/>
              <a:defRPr/>
            </a:pPr>
            <a:r>
              <a:rPr lang="en-US" dirty="0" smtClean="0"/>
              <a:t>Left-sided c</a:t>
            </a:r>
            <a:r>
              <a:rPr lang="en-US" dirty="0" smtClean="0"/>
              <a:t>ongestive </a:t>
            </a:r>
            <a:r>
              <a:rPr lang="en-US" dirty="0" smtClean="0"/>
              <a:t>heart failure </a:t>
            </a:r>
            <a:r>
              <a:rPr lang="en-US" dirty="0" smtClean="0"/>
              <a:t>secondary to MVD</a:t>
            </a:r>
            <a:endParaRPr lang="en-US" dirty="0" smtClean="0"/>
          </a:p>
          <a:p>
            <a:pPr marL="457200" marR="0" lvl="0" indent="-457200" defTabSz="914400" eaLnBrk="1" fontAlgn="auto" latinLnBrk="0" hangingPunct="1">
              <a:lnSpc>
                <a:spcPct val="100000"/>
              </a:lnSpc>
              <a:spcBef>
                <a:spcPts val="0"/>
              </a:spcBef>
              <a:spcAft>
                <a:spcPts val="0"/>
              </a:spcAft>
              <a:buClrTx/>
              <a:buSzTx/>
              <a:buFont typeface="+mj-lt"/>
              <a:buAutoNum type="arabicPeriod"/>
              <a:tabLst/>
              <a:defRPr/>
            </a:pPr>
            <a:r>
              <a:rPr lang="en-US" dirty="0" smtClean="0"/>
              <a:t>Azotemia</a:t>
            </a:r>
          </a:p>
          <a:p>
            <a:pPr marL="457200" marR="0" lvl="0" indent="-457200" defTabSz="914400" eaLnBrk="1" fontAlgn="auto" latinLnBrk="0" hangingPunct="1">
              <a:lnSpc>
                <a:spcPct val="100000"/>
              </a:lnSpc>
              <a:spcBef>
                <a:spcPts val="0"/>
              </a:spcBef>
              <a:spcAft>
                <a:spcPts val="0"/>
              </a:spcAft>
              <a:buClrTx/>
              <a:buSzTx/>
              <a:buFont typeface="+mj-lt"/>
              <a:buAutoNum type="arabicPeriod"/>
              <a:tabLst/>
              <a:defRPr/>
            </a:pPr>
            <a:r>
              <a:rPr lang="en-US" dirty="0" smtClean="0"/>
              <a:t>Hepatomegaly </a:t>
            </a:r>
          </a:p>
          <a:p>
            <a:pPr marL="457200" marR="0" lvl="0" indent="-457200" defTabSz="914400" eaLnBrk="1" fontAlgn="auto" latinLnBrk="0" hangingPunct="1">
              <a:lnSpc>
                <a:spcPct val="100000"/>
              </a:lnSpc>
              <a:spcBef>
                <a:spcPts val="0"/>
              </a:spcBef>
              <a:spcAft>
                <a:spcPts val="0"/>
              </a:spcAft>
              <a:buClrTx/>
              <a:buSzTx/>
              <a:buFont typeface="+mj-lt"/>
              <a:buAutoNum type="arabicPeriod"/>
              <a:tabLst/>
              <a:defRPr/>
            </a:pPr>
            <a:r>
              <a:rPr lang="en-US" dirty="0" smtClean="0"/>
              <a:t>Mildly elevated liver enzymes</a:t>
            </a:r>
          </a:p>
          <a:p>
            <a:pPr marL="457200" marR="0" lvl="0" indent="-457200" defTabSz="914400" eaLnBrk="1" fontAlgn="auto" latinLnBrk="0" hangingPunct="1">
              <a:lnSpc>
                <a:spcPct val="100000"/>
              </a:lnSpc>
              <a:spcBef>
                <a:spcPts val="0"/>
              </a:spcBef>
              <a:spcAft>
                <a:spcPts val="0"/>
              </a:spcAft>
              <a:buClrTx/>
              <a:buSzTx/>
              <a:buFont typeface="+mj-lt"/>
              <a:buAutoNum type="arabicPeriod"/>
              <a:tabLst/>
              <a:defRPr/>
            </a:pPr>
            <a:r>
              <a:rPr lang="en-US" dirty="0" smtClean="0"/>
              <a:t>Thrombocytosis </a:t>
            </a:r>
          </a:p>
          <a:p>
            <a:pPr marL="457200" marR="0" lvl="0" indent="-457200" defTabSz="914400" eaLnBrk="1" fontAlgn="auto" latinLnBrk="0" hangingPunct="1">
              <a:lnSpc>
                <a:spcPct val="100000"/>
              </a:lnSpc>
              <a:spcBef>
                <a:spcPts val="0"/>
              </a:spcBef>
              <a:spcAft>
                <a:spcPts val="0"/>
              </a:spcAft>
              <a:buClrTx/>
              <a:buSzTx/>
              <a:buFont typeface="+mj-lt"/>
              <a:buAutoNum type="arabicPeriod"/>
              <a:tabLst/>
              <a:defRPr/>
            </a:pPr>
            <a:r>
              <a:rPr lang="en-US" dirty="0" smtClean="0"/>
              <a:t>Diarrhea</a:t>
            </a:r>
          </a:p>
          <a:p>
            <a:pPr marL="457200" marR="0" lvl="0" indent="-457200" defTabSz="914400" eaLnBrk="1" fontAlgn="auto" latinLnBrk="0" hangingPunct="1">
              <a:lnSpc>
                <a:spcPct val="100000"/>
              </a:lnSpc>
              <a:spcBef>
                <a:spcPts val="0"/>
              </a:spcBef>
              <a:spcAft>
                <a:spcPts val="0"/>
              </a:spcAft>
              <a:buClrTx/>
              <a:buSzTx/>
              <a:buFont typeface="+mj-lt"/>
              <a:buAutoNum type="arabicPeriod"/>
              <a:tabLst/>
              <a:defRPr/>
            </a:pPr>
            <a:endParaRPr lang="en-US" dirty="0"/>
          </a:p>
          <a:p>
            <a:pPr marL="457200" marR="0" lvl="0" indent="-457200" defTabSz="914400" eaLnBrk="1" fontAlgn="auto" latinLnBrk="0" hangingPunct="1">
              <a:lnSpc>
                <a:spcPct val="100000"/>
              </a:lnSpc>
              <a:spcBef>
                <a:spcPts val="0"/>
              </a:spcBef>
              <a:spcAft>
                <a:spcPts val="0"/>
              </a:spcAft>
              <a:buClrTx/>
              <a:buSzTx/>
              <a:buFont typeface="+mj-lt"/>
              <a:buAutoNum type="arabicPeriod"/>
              <a:tabLst/>
              <a:defRPr/>
            </a:pPr>
            <a:endParaRPr lang="en-US" dirty="0" smtClean="0"/>
          </a:p>
          <a:p>
            <a:pPr marL="457200" marR="0" lvl="0" indent="-457200" defTabSz="914400" eaLnBrk="1" fontAlgn="auto" latinLnBrk="0" hangingPunct="1">
              <a:lnSpc>
                <a:spcPct val="100000"/>
              </a:lnSpc>
              <a:spcBef>
                <a:spcPts val="0"/>
              </a:spcBef>
              <a:spcAft>
                <a:spcPts val="0"/>
              </a:spcAft>
              <a:buClrTx/>
              <a:buSzTx/>
              <a:buFont typeface="+mj-lt"/>
              <a:buAutoNum type="arabicPeriod"/>
              <a:tabLst/>
              <a:defRPr/>
            </a:pPr>
            <a:endParaRPr lang="en-US" dirty="0" smtClean="0"/>
          </a:p>
          <a:p>
            <a:pPr marL="457200" marR="0" lvl="0" indent="-457200" defTabSz="914400" eaLnBrk="1" fontAlgn="auto" latinLnBrk="0" hangingPunct="1">
              <a:lnSpc>
                <a:spcPct val="100000"/>
              </a:lnSpc>
              <a:spcBef>
                <a:spcPts val="0"/>
              </a:spcBef>
              <a:spcAft>
                <a:spcPts val="0"/>
              </a:spcAft>
              <a:buClrTx/>
              <a:buSzTx/>
              <a:buFont typeface="+mj-lt"/>
              <a:buAutoNum type="arabicPeriod"/>
              <a:tabLst/>
              <a:defRPr/>
            </a:pPr>
            <a:endParaRPr lang="en-US" dirty="0"/>
          </a:p>
        </p:txBody>
      </p:sp>
      <p:sp>
        <p:nvSpPr>
          <p:cNvPr id="4" name="Content Placeholder 2"/>
          <p:cNvSpPr txBox="1">
            <a:spLocks/>
          </p:cNvSpPr>
          <p:nvPr/>
        </p:nvSpPr>
        <p:spPr>
          <a:xfrm>
            <a:off x="5884244" y="2583671"/>
            <a:ext cx="5271436" cy="274230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57200" lvl="0" indent="-457200">
              <a:lnSpc>
                <a:spcPct val="100000"/>
              </a:lnSpc>
              <a:spcBef>
                <a:spcPts val="0"/>
              </a:spcBef>
              <a:spcAft>
                <a:spcPts val="0"/>
              </a:spcAft>
              <a:buClrTx/>
              <a:buSzTx/>
              <a:buFont typeface="+mj-lt"/>
              <a:buAutoNum type="arabicPeriod"/>
              <a:defRPr/>
            </a:pPr>
            <a:r>
              <a:rPr lang="en-US" dirty="0"/>
              <a:t>Refractory to treatment?</a:t>
            </a:r>
          </a:p>
          <a:p>
            <a:pPr marL="457200" lvl="0" indent="-457200">
              <a:lnSpc>
                <a:spcPct val="100000"/>
              </a:lnSpc>
              <a:spcBef>
                <a:spcPts val="0"/>
              </a:spcBef>
              <a:spcAft>
                <a:spcPts val="0"/>
              </a:spcAft>
              <a:buClrTx/>
              <a:buSzTx/>
              <a:buFont typeface="+mj-lt"/>
              <a:buAutoNum type="arabicPeriod"/>
              <a:defRPr/>
            </a:pPr>
            <a:r>
              <a:rPr lang="en-US" dirty="0"/>
              <a:t>Chordae </a:t>
            </a:r>
            <a:r>
              <a:rPr lang="en-US" dirty="0" err="1"/>
              <a:t>tendinae</a:t>
            </a:r>
            <a:r>
              <a:rPr lang="en-US" dirty="0"/>
              <a:t> rupture?</a:t>
            </a:r>
          </a:p>
          <a:p>
            <a:pPr marL="457200" lvl="0" indent="-457200">
              <a:lnSpc>
                <a:spcPct val="100000"/>
              </a:lnSpc>
              <a:spcBef>
                <a:spcPts val="0"/>
              </a:spcBef>
              <a:spcAft>
                <a:spcPts val="0"/>
              </a:spcAft>
              <a:buClrTx/>
              <a:buSzTx/>
              <a:buFont typeface="+mj-lt"/>
              <a:buAutoNum type="arabicPeriod"/>
              <a:defRPr/>
            </a:pPr>
            <a:r>
              <a:rPr lang="en-US" dirty="0"/>
              <a:t>Thrombosis? </a:t>
            </a:r>
            <a:r>
              <a:rPr lang="en-US" dirty="0" smtClean="0"/>
              <a:t>PTE?</a:t>
            </a:r>
            <a:endParaRPr lang="en-US" dirty="0"/>
          </a:p>
          <a:p>
            <a:pPr marL="457200" lvl="0" indent="-457200">
              <a:lnSpc>
                <a:spcPct val="100000"/>
              </a:lnSpc>
              <a:spcBef>
                <a:spcPts val="0"/>
              </a:spcBef>
              <a:spcAft>
                <a:spcPts val="0"/>
              </a:spcAft>
              <a:buClrTx/>
              <a:buSzTx/>
              <a:buFont typeface="+mj-lt"/>
              <a:buAutoNum type="arabicPeriod"/>
              <a:defRPr/>
            </a:pPr>
            <a:r>
              <a:rPr lang="en-US" dirty="0"/>
              <a:t>Infectious disease – pneumonia? </a:t>
            </a:r>
            <a:endParaRPr lang="en-US" dirty="0" smtClean="0"/>
          </a:p>
          <a:p>
            <a:pPr marL="457200" indent="-457200">
              <a:lnSpc>
                <a:spcPct val="100000"/>
              </a:lnSpc>
              <a:spcBef>
                <a:spcPts val="0"/>
              </a:spcBef>
              <a:spcAft>
                <a:spcPts val="0"/>
              </a:spcAft>
              <a:buClrTx/>
              <a:buSzTx/>
              <a:buFont typeface="+mj-lt"/>
              <a:buAutoNum type="arabicPeriod"/>
              <a:defRPr/>
            </a:pPr>
            <a:endParaRPr lang="en-US" dirty="0" smtClean="0"/>
          </a:p>
          <a:p>
            <a:pPr marL="457200" indent="-457200">
              <a:lnSpc>
                <a:spcPct val="100000"/>
              </a:lnSpc>
              <a:spcBef>
                <a:spcPts val="0"/>
              </a:spcBef>
              <a:spcAft>
                <a:spcPts val="0"/>
              </a:spcAft>
              <a:buClrTx/>
              <a:buSzTx/>
              <a:buFont typeface="+mj-lt"/>
              <a:buAutoNum type="arabicPeriod"/>
              <a:defRPr/>
            </a:pPr>
            <a:endParaRPr lang="en-US" dirty="0" smtClean="0"/>
          </a:p>
          <a:p>
            <a:pPr marL="457200" indent="-457200">
              <a:lnSpc>
                <a:spcPct val="100000"/>
              </a:lnSpc>
              <a:spcBef>
                <a:spcPts val="0"/>
              </a:spcBef>
              <a:spcAft>
                <a:spcPts val="0"/>
              </a:spcAft>
              <a:buClrTx/>
              <a:buSzTx/>
              <a:buFont typeface="+mj-lt"/>
              <a:buAutoNum type="arabicPeriod"/>
              <a:defRPr/>
            </a:pPr>
            <a:endParaRPr lang="en-US" dirty="0"/>
          </a:p>
        </p:txBody>
      </p:sp>
    </p:spTree>
    <p:extLst>
      <p:ext uri="{BB962C8B-B14F-4D97-AF65-F5344CB8AC3E}">
        <p14:creationId xmlns:p14="http://schemas.microsoft.com/office/powerpoint/2010/main" val="19112629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Complications of MVD</a:t>
            </a:r>
            <a:endParaRPr lang="en-US" dirty="0"/>
          </a:p>
        </p:txBody>
      </p:sp>
      <p:sp>
        <p:nvSpPr>
          <p:cNvPr id="3" name="Content Placeholder 2"/>
          <p:cNvSpPr>
            <a:spLocks noGrp="1"/>
          </p:cNvSpPr>
          <p:nvPr>
            <p:ph idx="1"/>
          </p:nvPr>
        </p:nvSpPr>
        <p:spPr>
          <a:xfrm>
            <a:off x="1097280" y="1845733"/>
            <a:ext cx="10058400" cy="4442771"/>
          </a:xfrm>
        </p:spPr>
        <p:txBody>
          <a:bodyPr/>
          <a:lstStyle/>
          <a:p>
            <a:r>
              <a:rPr lang="en-US" dirty="0" smtClean="0"/>
              <a:t>Pulmonary hypertension</a:t>
            </a:r>
          </a:p>
          <a:p>
            <a:r>
              <a:rPr lang="en-US" dirty="0" smtClean="0"/>
              <a:t>Chordae </a:t>
            </a:r>
            <a:r>
              <a:rPr lang="en-US" dirty="0" err="1" smtClean="0"/>
              <a:t>tendineae</a:t>
            </a:r>
            <a:r>
              <a:rPr lang="en-US" dirty="0" smtClean="0"/>
              <a:t> rupture </a:t>
            </a:r>
          </a:p>
          <a:p>
            <a:pPr lvl="1"/>
            <a:r>
              <a:rPr lang="en-US" dirty="0" smtClean="0"/>
              <a:t>Generally 1</a:t>
            </a:r>
            <a:r>
              <a:rPr lang="en-US" baseline="30000" dirty="0" smtClean="0"/>
              <a:t>st</a:t>
            </a:r>
            <a:r>
              <a:rPr lang="en-US" dirty="0" smtClean="0"/>
              <a:t> order chordae</a:t>
            </a:r>
          </a:p>
          <a:p>
            <a:pPr lvl="1"/>
            <a:r>
              <a:rPr lang="en-US" dirty="0" smtClean="0"/>
              <a:t>In humans, typically chordae that are associated with larger/ heavier valve leaflets </a:t>
            </a:r>
          </a:p>
          <a:p>
            <a:pPr lvl="1"/>
            <a:r>
              <a:rPr lang="en-US" dirty="0" smtClean="0"/>
              <a:t>Mechanical properties of chordae degenerate as disease progresses</a:t>
            </a:r>
          </a:p>
          <a:p>
            <a:r>
              <a:rPr lang="en-US" dirty="0" smtClean="0"/>
              <a:t>Left atrial rupture</a:t>
            </a:r>
          </a:p>
          <a:p>
            <a:pPr lvl="1"/>
            <a:r>
              <a:rPr lang="en-US" dirty="0" smtClean="0"/>
              <a:t>Severe regurgitation generates high velocity jets of MR</a:t>
            </a:r>
          </a:p>
          <a:p>
            <a:pPr lvl="1"/>
            <a:r>
              <a:rPr lang="en-US" dirty="0" smtClean="0"/>
              <a:t>Atrial endocardium is traumatized</a:t>
            </a:r>
          </a:p>
          <a:p>
            <a:pPr lvl="2"/>
            <a:r>
              <a:rPr lang="en-US" dirty="0" smtClean="0"/>
              <a:t>Jet lesions = Focal, thickened, fibrotic lesions</a:t>
            </a:r>
          </a:p>
          <a:p>
            <a:pPr lvl="1"/>
            <a:r>
              <a:rPr lang="en-US" dirty="0" smtClean="0">
                <a:sym typeface="Wingdings"/>
              </a:rPr>
              <a:t></a:t>
            </a:r>
            <a:r>
              <a:rPr lang="en-US" dirty="0" smtClean="0"/>
              <a:t> Endocardial tears (partial or full-thickness)</a:t>
            </a:r>
          </a:p>
          <a:p>
            <a:r>
              <a:rPr lang="en-US" dirty="0" err="1" smtClean="0"/>
              <a:t>Hypercoaguability</a:t>
            </a:r>
            <a:r>
              <a:rPr lang="en-US" dirty="0" smtClean="0"/>
              <a:t>/ Thrombosis? </a:t>
            </a:r>
            <a:endParaRPr lang="en-US" dirty="0"/>
          </a:p>
        </p:txBody>
      </p:sp>
    </p:spTree>
    <p:extLst>
      <p:ext uri="{BB962C8B-B14F-4D97-AF65-F5344CB8AC3E}">
        <p14:creationId xmlns:p14="http://schemas.microsoft.com/office/powerpoint/2010/main" val="5834747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Chordae </a:t>
            </a:r>
            <a:r>
              <a:rPr lang="en-US" dirty="0" err="1" smtClean="0"/>
              <a:t>Tendineae</a:t>
            </a:r>
            <a:r>
              <a:rPr lang="en-US" dirty="0" smtClean="0"/>
              <a:t> Rupture</a:t>
            </a:r>
            <a:endParaRPr lang="en-US" dirty="0"/>
          </a:p>
        </p:txBody>
      </p:sp>
      <p:sp>
        <p:nvSpPr>
          <p:cNvPr id="3" name="Content Placeholder 2"/>
          <p:cNvSpPr>
            <a:spLocks noGrp="1"/>
          </p:cNvSpPr>
          <p:nvPr>
            <p:ph idx="1"/>
          </p:nvPr>
        </p:nvSpPr>
        <p:spPr>
          <a:xfrm>
            <a:off x="455597" y="2968681"/>
            <a:ext cx="7003982" cy="3207530"/>
          </a:xfrm>
        </p:spPr>
        <p:txBody>
          <a:bodyPr>
            <a:normAutofit fontScale="92500" lnSpcReduction="10000"/>
          </a:bodyPr>
          <a:lstStyle/>
          <a:p>
            <a:r>
              <a:rPr lang="en-US" dirty="0" smtClean="0"/>
              <a:t>Traditionally though to result in acute pulmonary edema and death despite treatment</a:t>
            </a:r>
          </a:p>
          <a:p>
            <a:r>
              <a:rPr lang="en-US" dirty="0" smtClean="0"/>
              <a:t>Diagnosis: flail mitral leaflet with tip pointing into atrium during systole</a:t>
            </a:r>
          </a:p>
          <a:p>
            <a:r>
              <a:rPr lang="en-US" dirty="0" smtClean="0"/>
              <a:t>114/706 dogs with MVD</a:t>
            </a:r>
          </a:p>
          <a:p>
            <a:r>
              <a:rPr lang="en-US" dirty="0" smtClean="0"/>
              <a:t>25% of cases were asymptomatic</a:t>
            </a:r>
          </a:p>
          <a:p>
            <a:r>
              <a:rPr lang="en-US" dirty="0" smtClean="0"/>
              <a:t>93% had severe mitral regurgitation</a:t>
            </a:r>
          </a:p>
          <a:p>
            <a:r>
              <a:rPr lang="en-US" dirty="0" smtClean="0"/>
              <a:t>Only 1 case secondary to endocarditis; all other cases secondary to degenerative valve disease</a:t>
            </a:r>
          </a:p>
          <a:p>
            <a:endParaRPr lang="en-US" dirty="0"/>
          </a:p>
        </p:txBody>
      </p:sp>
      <p:pic>
        <p:nvPicPr>
          <p:cNvPr id="4" name="Picture 3"/>
          <p:cNvPicPr>
            <a:picLocks noChangeAspect="1"/>
          </p:cNvPicPr>
          <p:nvPr/>
        </p:nvPicPr>
        <p:blipFill>
          <a:blip r:embed="rId3"/>
          <a:stretch>
            <a:fillRect/>
          </a:stretch>
        </p:blipFill>
        <p:spPr>
          <a:xfrm>
            <a:off x="614413" y="811597"/>
            <a:ext cx="8239291" cy="1851526"/>
          </a:xfrm>
          <a:prstGeom prst="rect">
            <a:avLst/>
          </a:prstGeom>
        </p:spPr>
      </p:pic>
      <p:pic>
        <p:nvPicPr>
          <p:cNvPr id="5" name="Picture 4"/>
          <p:cNvPicPr>
            <a:picLocks noChangeAspect="1"/>
          </p:cNvPicPr>
          <p:nvPr/>
        </p:nvPicPr>
        <p:blipFill>
          <a:blip r:embed="rId4"/>
          <a:stretch>
            <a:fillRect/>
          </a:stretch>
        </p:blipFill>
        <p:spPr>
          <a:xfrm>
            <a:off x="7459579" y="2558381"/>
            <a:ext cx="3960515" cy="3693514"/>
          </a:xfrm>
          <a:prstGeom prst="rect">
            <a:avLst/>
          </a:prstGeom>
        </p:spPr>
      </p:pic>
    </p:spTree>
    <p:extLst>
      <p:ext uri="{BB962C8B-B14F-4D97-AF65-F5344CB8AC3E}">
        <p14:creationId xmlns:p14="http://schemas.microsoft.com/office/powerpoint/2010/main" val="976277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284B70D5-875B-433D-BDBD-1522A85D6C1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17FC539C-B783-4B03-9F9E-D13430F3F64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xmlns="" id="{1E299956-A9E7-4FC1-A0B1-D590CA9730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6" name="Straight Connector 15">
            <a:extLst>
              <a:ext uri="{FF2B5EF4-FFF2-40B4-BE49-F238E27FC236}">
                <a16:creationId xmlns:a16="http://schemas.microsoft.com/office/drawing/2014/main" xmlns="" id="{C947DF4A-614C-4B4C-8B80-E5B9D8E8CFE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3"/>
          <a:stretch>
            <a:fillRect/>
          </a:stretch>
        </p:blipFill>
        <p:spPr>
          <a:xfrm>
            <a:off x="818496" y="640081"/>
            <a:ext cx="6540807" cy="5314406"/>
          </a:xfrm>
          <a:prstGeom prst="rect">
            <a:avLst/>
          </a:prstGeom>
        </p:spPr>
      </p:pic>
      <p:sp>
        <p:nvSpPr>
          <p:cNvPr id="2" name="Title 1"/>
          <p:cNvSpPr>
            <a:spLocks noGrp="1"/>
          </p:cNvSpPr>
          <p:nvPr>
            <p:ph type="title"/>
          </p:nvPr>
        </p:nvSpPr>
        <p:spPr>
          <a:xfrm>
            <a:off x="7859485" y="634946"/>
            <a:ext cx="3690257" cy="1450757"/>
          </a:xfrm>
        </p:spPr>
        <p:txBody>
          <a:bodyPr>
            <a:normAutofit/>
          </a:bodyPr>
          <a:lstStyle/>
          <a:p>
            <a:r>
              <a:rPr lang="en-US" sz="3700" dirty="0"/>
              <a:t>Chordae </a:t>
            </a:r>
            <a:r>
              <a:rPr lang="en-US" sz="3700" dirty="0" err="1" smtClean="0"/>
              <a:t>Tendineae</a:t>
            </a:r>
            <a:r>
              <a:rPr lang="en-US" sz="3700" dirty="0" smtClean="0"/>
              <a:t> </a:t>
            </a:r>
            <a:r>
              <a:rPr lang="en-US" sz="3700" dirty="0"/>
              <a:t>Rupture</a:t>
            </a:r>
          </a:p>
        </p:txBody>
      </p:sp>
      <p:sp>
        <p:nvSpPr>
          <p:cNvPr id="3" name="Content Placeholder 2"/>
          <p:cNvSpPr>
            <a:spLocks noGrp="1"/>
          </p:cNvSpPr>
          <p:nvPr>
            <p:ph idx="1"/>
          </p:nvPr>
        </p:nvSpPr>
        <p:spPr>
          <a:xfrm>
            <a:off x="7859485" y="2198914"/>
            <a:ext cx="3690257" cy="3670180"/>
          </a:xfrm>
        </p:spPr>
        <p:txBody>
          <a:bodyPr>
            <a:normAutofit/>
          </a:bodyPr>
          <a:lstStyle/>
          <a:p>
            <a:r>
              <a:rPr lang="en-US" dirty="0"/>
              <a:t>Long term follow-up for 57 dogs identified MST of 425 days (58% survive &gt;1 year post diagnosis)</a:t>
            </a:r>
          </a:p>
          <a:p>
            <a:r>
              <a:rPr lang="en-US" dirty="0"/>
              <a:t>Predictors of survival: </a:t>
            </a:r>
            <a:endParaRPr lang="en-US" dirty="0" smtClean="0"/>
          </a:p>
          <a:p>
            <a:pPr lvl="1"/>
            <a:r>
              <a:rPr lang="en-US" dirty="0" smtClean="0"/>
              <a:t>clinical class</a:t>
            </a:r>
          </a:p>
          <a:p>
            <a:pPr lvl="1"/>
            <a:r>
              <a:rPr lang="en-US" dirty="0" smtClean="0"/>
              <a:t>presence </a:t>
            </a:r>
            <a:r>
              <a:rPr lang="en-US" dirty="0"/>
              <a:t>of </a:t>
            </a:r>
            <a:r>
              <a:rPr lang="en-US" dirty="0" smtClean="0"/>
              <a:t>ascites</a:t>
            </a:r>
          </a:p>
          <a:p>
            <a:pPr lvl="1"/>
            <a:r>
              <a:rPr lang="en-US" dirty="0" smtClean="0"/>
              <a:t>presence </a:t>
            </a:r>
            <a:r>
              <a:rPr lang="en-US" dirty="0"/>
              <a:t>of acute </a:t>
            </a:r>
            <a:r>
              <a:rPr lang="en-US" dirty="0" smtClean="0"/>
              <a:t>dyspnea</a:t>
            </a:r>
          </a:p>
          <a:p>
            <a:pPr lvl="1"/>
            <a:r>
              <a:rPr lang="en-US" dirty="0" smtClean="0"/>
              <a:t>heart rate</a:t>
            </a:r>
          </a:p>
          <a:p>
            <a:pPr lvl="1"/>
            <a:r>
              <a:rPr lang="en-US" dirty="0" smtClean="0"/>
              <a:t>plasma </a:t>
            </a:r>
            <a:r>
              <a:rPr lang="en-US" dirty="0"/>
              <a:t>urea </a:t>
            </a:r>
            <a:r>
              <a:rPr lang="en-US" dirty="0" smtClean="0"/>
              <a:t>concentration</a:t>
            </a:r>
          </a:p>
          <a:p>
            <a:pPr lvl="1"/>
            <a:r>
              <a:rPr lang="en-US" dirty="0" smtClean="0"/>
              <a:t>left </a:t>
            </a:r>
            <a:r>
              <a:rPr lang="en-US" dirty="0"/>
              <a:t>atrial size</a:t>
            </a:r>
          </a:p>
          <a:p>
            <a:endParaRPr lang="en-US" dirty="0"/>
          </a:p>
        </p:txBody>
      </p:sp>
    </p:spTree>
    <p:extLst>
      <p:ext uri="{BB962C8B-B14F-4D97-AF65-F5344CB8AC3E}">
        <p14:creationId xmlns:p14="http://schemas.microsoft.com/office/powerpoint/2010/main" val="3292601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848226"/>
            <a:ext cx="12120740" cy="4445669"/>
          </a:xfrm>
          <a:prstGeom prst="rect">
            <a:avLst/>
          </a:prstGeom>
        </p:spPr>
      </p:pic>
    </p:spTree>
    <p:extLst>
      <p:ext uri="{BB962C8B-B14F-4D97-AF65-F5344CB8AC3E}">
        <p14:creationId xmlns:p14="http://schemas.microsoft.com/office/powerpoint/2010/main" val="7662863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Left Atrial Rupture</a:t>
            </a:r>
            <a:endParaRPr lang="en-US" dirty="0"/>
          </a:p>
        </p:txBody>
      </p:sp>
      <p:sp>
        <p:nvSpPr>
          <p:cNvPr id="3" name="Content Placeholder 2"/>
          <p:cNvSpPr>
            <a:spLocks noGrp="1"/>
          </p:cNvSpPr>
          <p:nvPr>
            <p:ph idx="1"/>
          </p:nvPr>
        </p:nvSpPr>
        <p:spPr>
          <a:xfrm>
            <a:off x="1097280" y="1845734"/>
            <a:ext cx="4822257" cy="4023360"/>
          </a:xfrm>
        </p:spPr>
        <p:txBody>
          <a:bodyPr/>
          <a:lstStyle/>
          <a:p>
            <a:r>
              <a:rPr lang="en-US" dirty="0" smtClean="0"/>
              <a:t>Generally consider to have a poor short and long-term prognosis </a:t>
            </a:r>
          </a:p>
          <a:p>
            <a:r>
              <a:rPr lang="en-US" dirty="0" smtClean="0"/>
              <a:t>Nakamura et al. JAAHA 2014</a:t>
            </a:r>
            <a:endParaRPr lang="en-US" dirty="0"/>
          </a:p>
          <a:p>
            <a:pPr lvl="1"/>
            <a:r>
              <a:rPr lang="en-US" dirty="0" smtClean="0"/>
              <a:t>Case series of LA rupture secondary to MVD</a:t>
            </a:r>
          </a:p>
          <a:p>
            <a:pPr lvl="1"/>
            <a:r>
              <a:rPr lang="en-US" dirty="0" smtClean="0"/>
              <a:t>10/11 dogs survived &gt; 30 days (MST 203 days)</a:t>
            </a:r>
          </a:p>
          <a:p>
            <a:pPr lvl="1"/>
            <a:r>
              <a:rPr lang="en-US" dirty="0" smtClean="0"/>
              <a:t>5 dogs with history of CHF has MST 160 days</a:t>
            </a:r>
          </a:p>
          <a:p>
            <a:pPr lvl="1"/>
            <a:r>
              <a:rPr lang="en-US" dirty="0" smtClean="0"/>
              <a:t>Only 2 dogs were in tamponade and underwent </a:t>
            </a:r>
            <a:r>
              <a:rPr lang="en-US" dirty="0" err="1" smtClean="0"/>
              <a:t>pericardiocentesis</a:t>
            </a:r>
            <a:r>
              <a:rPr lang="en-US" dirty="0" smtClean="0"/>
              <a:t>? All other dogs managed medically </a:t>
            </a:r>
          </a:p>
          <a:p>
            <a:pPr lvl="1"/>
            <a:endParaRPr lang="en-US" dirty="0"/>
          </a:p>
        </p:txBody>
      </p:sp>
      <p:pic>
        <p:nvPicPr>
          <p:cNvPr id="4" name="harley_hJUkRs.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126480" y="2255700"/>
            <a:ext cx="4962357" cy="3721768"/>
          </a:xfrm>
          <a:prstGeom prst="rect">
            <a:avLst/>
          </a:prstGeom>
        </p:spPr>
      </p:pic>
    </p:spTree>
    <p:extLst>
      <p:ext uri="{BB962C8B-B14F-4D97-AF65-F5344CB8AC3E}">
        <p14:creationId xmlns:p14="http://schemas.microsoft.com/office/powerpoint/2010/main" val="207038017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Thrombosis in dogs with CHF?</a:t>
            </a:r>
            <a:endParaRPr lang="en-US" dirty="0"/>
          </a:p>
        </p:txBody>
      </p:sp>
      <p:sp>
        <p:nvSpPr>
          <p:cNvPr id="3" name="Content Placeholder 2"/>
          <p:cNvSpPr>
            <a:spLocks noGrp="1"/>
          </p:cNvSpPr>
          <p:nvPr>
            <p:ph idx="1"/>
          </p:nvPr>
        </p:nvSpPr>
        <p:spPr/>
        <p:txBody>
          <a:bodyPr/>
          <a:lstStyle/>
          <a:p>
            <a:r>
              <a:rPr lang="en-US" dirty="0" smtClean="0"/>
              <a:t>Higher fibrinogen and D-dimers in dogs with CHF (secondary to MVD or DCM) </a:t>
            </a:r>
          </a:p>
          <a:p>
            <a:pPr lvl="1"/>
            <a:r>
              <a:rPr lang="en-US" dirty="0" smtClean="0"/>
              <a:t>Predisposition for hypercoagulability? </a:t>
            </a:r>
          </a:p>
          <a:p>
            <a:pPr lvl="1"/>
            <a:r>
              <a:rPr lang="en-US" dirty="0"/>
              <a:t>N</a:t>
            </a:r>
            <a:r>
              <a:rPr lang="en-US" dirty="0" smtClean="0"/>
              <a:t>o association with outcome has been identified</a:t>
            </a:r>
          </a:p>
          <a:p>
            <a:r>
              <a:rPr lang="en-US" dirty="0" smtClean="0"/>
              <a:t>Unlike humans where these hemostatic changes are predictors of mortality and risk of cardiovascular events </a:t>
            </a:r>
            <a:endParaRPr lang="en-US" dirty="0"/>
          </a:p>
        </p:txBody>
      </p:sp>
      <p:pic>
        <p:nvPicPr>
          <p:cNvPr id="5" name="Picture 4"/>
          <p:cNvPicPr>
            <a:picLocks noChangeAspect="1"/>
          </p:cNvPicPr>
          <p:nvPr/>
        </p:nvPicPr>
        <p:blipFill>
          <a:blip r:embed="rId3"/>
          <a:stretch>
            <a:fillRect/>
          </a:stretch>
        </p:blipFill>
        <p:spPr>
          <a:xfrm>
            <a:off x="249633" y="5373544"/>
            <a:ext cx="6986105" cy="1480887"/>
          </a:xfrm>
          <a:prstGeom prst="rect">
            <a:avLst/>
          </a:prstGeom>
        </p:spPr>
      </p:pic>
      <p:pic>
        <p:nvPicPr>
          <p:cNvPr id="4" name="Picture 3"/>
          <p:cNvPicPr>
            <a:picLocks noChangeAspect="1"/>
          </p:cNvPicPr>
          <p:nvPr/>
        </p:nvPicPr>
        <p:blipFill>
          <a:blip r:embed="rId4"/>
          <a:stretch>
            <a:fillRect/>
          </a:stretch>
        </p:blipFill>
        <p:spPr>
          <a:xfrm>
            <a:off x="513348" y="4002456"/>
            <a:ext cx="4998094" cy="1371088"/>
          </a:xfrm>
          <a:prstGeom prst="rect">
            <a:avLst/>
          </a:prstGeom>
        </p:spPr>
      </p:pic>
    </p:spTree>
    <p:extLst>
      <p:ext uri="{BB962C8B-B14F-4D97-AF65-F5344CB8AC3E}">
        <p14:creationId xmlns:p14="http://schemas.microsoft.com/office/powerpoint/2010/main" val="7937252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 to Bianca </a:t>
            </a:r>
            <a:r>
              <a:rPr lang="is-IS" dirty="0" smtClean="0"/>
              <a:t>…</a:t>
            </a:r>
            <a:endParaRPr lang="en-US" dirty="0"/>
          </a:p>
        </p:txBody>
      </p:sp>
      <p:sp>
        <p:nvSpPr>
          <p:cNvPr id="3" name="Content Placeholder 2"/>
          <p:cNvSpPr>
            <a:spLocks noGrp="1"/>
          </p:cNvSpPr>
          <p:nvPr>
            <p:ph idx="1"/>
          </p:nvPr>
        </p:nvSpPr>
        <p:spPr>
          <a:xfrm>
            <a:off x="1097280" y="1845734"/>
            <a:ext cx="10886174" cy="1747698"/>
          </a:xfrm>
        </p:spPr>
        <p:txBody>
          <a:bodyPr numCol="2">
            <a:normAutofit/>
          </a:bodyPr>
          <a:lstStyle/>
          <a:p>
            <a:r>
              <a:rPr lang="en-US" dirty="0" smtClean="0"/>
              <a:t>Added broad-spectrum antibiotics</a:t>
            </a:r>
          </a:p>
          <a:p>
            <a:r>
              <a:rPr lang="en-US" dirty="0" smtClean="0"/>
              <a:t>Progressive increase in respiratory effort and coughing up fluid</a:t>
            </a:r>
          </a:p>
          <a:p>
            <a:r>
              <a:rPr lang="en-US" dirty="0" smtClean="0"/>
              <a:t>Periods of cyanosis</a:t>
            </a:r>
          </a:p>
          <a:p>
            <a:r>
              <a:rPr lang="en-US" dirty="0"/>
              <a:t>C</a:t>
            </a:r>
            <a:r>
              <a:rPr lang="en-US" dirty="0" smtClean="0"/>
              <a:t>oncern for respiratory failure</a:t>
            </a:r>
          </a:p>
          <a:p>
            <a:r>
              <a:rPr lang="en-US" dirty="0" smtClean="0"/>
              <a:t>Owners authorized ventilation</a:t>
            </a:r>
          </a:p>
          <a:p>
            <a:r>
              <a:rPr lang="en-US" dirty="0" smtClean="0"/>
              <a:t>Following induction, cardiac arrest</a:t>
            </a:r>
          </a:p>
          <a:p>
            <a:r>
              <a:rPr lang="en-US" dirty="0" smtClean="0"/>
              <a:t>CPR performed but no ROSC</a:t>
            </a:r>
            <a:endParaRPr lang="en-US" dirty="0"/>
          </a:p>
        </p:txBody>
      </p:sp>
      <p:pic>
        <p:nvPicPr>
          <p:cNvPr id="4" name="Picture 3"/>
          <p:cNvPicPr>
            <a:picLocks noChangeAspect="1"/>
          </p:cNvPicPr>
          <p:nvPr/>
        </p:nvPicPr>
        <p:blipFill>
          <a:blip r:embed="rId2"/>
          <a:stretch>
            <a:fillRect/>
          </a:stretch>
        </p:blipFill>
        <p:spPr>
          <a:xfrm>
            <a:off x="1601233" y="3814100"/>
            <a:ext cx="9050493" cy="2827332"/>
          </a:xfrm>
          <a:prstGeom prst="rect">
            <a:avLst/>
          </a:prstGeom>
        </p:spPr>
      </p:pic>
    </p:spTree>
    <p:extLst>
      <p:ext uri="{BB962C8B-B14F-4D97-AF65-F5344CB8AC3E}">
        <p14:creationId xmlns:p14="http://schemas.microsoft.com/office/powerpoint/2010/main" val="7199655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99541" y="1925155"/>
            <a:ext cx="2840121" cy="4377866"/>
          </a:xfrm>
          <a:prstGeom prst="rect">
            <a:avLst/>
          </a:prstGeom>
        </p:spPr>
      </p:pic>
      <p:sp>
        <p:nvSpPr>
          <p:cNvPr id="2" name="Title 1"/>
          <p:cNvSpPr>
            <a:spLocks noGrp="1"/>
          </p:cNvSpPr>
          <p:nvPr>
            <p:ph type="title"/>
          </p:nvPr>
        </p:nvSpPr>
        <p:spPr/>
        <p:txBody>
          <a:bodyPr/>
          <a:lstStyle/>
          <a:p>
            <a:r>
              <a:rPr lang="en-US" dirty="0" smtClean="0"/>
              <a:t>Physical Exam</a:t>
            </a:r>
            <a:endParaRPr lang="en-US" dirty="0"/>
          </a:p>
        </p:txBody>
      </p:sp>
      <p:sp>
        <p:nvSpPr>
          <p:cNvPr id="3" name="Content Placeholder 2"/>
          <p:cNvSpPr>
            <a:spLocks noGrp="1"/>
          </p:cNvSpPr>
          <p:nvPr>
            <p:ph idx="1"/>
          </p:nvPr>
        </p:nvSpPr>
        <p:spPr>
          <a:xfrm>
            <a:off x="1097280" y="2102408"/>
            <a:ext cx="10058400" cy="4023360"/>
          </a:xfrm>
        </p:spPr>
        <p:txBody>
          <a:bodyPr/>
          <a:lstStyle/>
          <a:p>
            <a:r>
              <a:rPr lang="en-US" dirty="0" smtClean="0"/>
              <a:t>T = 101.4; P = 200; R = 80</a:t>
            </a:r>
          </a:p>
          <a:p>
            <a:r>
              <a:rPr lang="en-US" dirty="0" smtClean="0"/>
              <a:t>QAR; pink MM; CRT 2 sec</a:t>
            </a:r>
          </a:p>
          <a:p>
            <a:r>
              <a:rPr lang="en-US" dirty="0" err="1" smtClean="0"/>
              <a:t>Tachypneic</a:t>
            </a:r>
            <a:r>
              <a:rPr lang="en-US" dirty="0" smtClean="0"/>
              <a:t> with increased RE</a:t>
            </a:r>
          </a:p>
          <a:p>
            <a:r>
              <a:rPr lang="en-US" dirty="0" smtClean="0"/>
              <a:t>Grade </a:t>
            </a:r>
            <a:r>
              <a:rPr lang="en-US" dirty="0" smtClean="0"/>
              <a:t>IV-</a:t>
            </a:r>
            <a:r>
              <a:rPr lang="en-US" dirty="0" smtClean="0"/>
              <a:t>V/VI </a:t>
            </a:r>
            <a:r>
              <a:rPr lang="en-US" dirty="0" smtClean="0"/>
              <a:t>left systolic heart murmur</a:t>
            </a:r>
          </a:p>
          <a:p>
            <a:r>
              <a:rPr lang="en-US" dirty="0" smtClean="0"/>
              <a:t>Increased lung sounds </a:t>
            </a:r>
          </a:p>
          <a:p>
            <a:r>
              <a:rPr lang="en-US" dirty="0" smtClean="0"/>
              <a:t>Strong pulses</a:t>
            </a:r>
          </a:p>
          <a:p>
            <a:r>
              <a:rPr lang="en-US" dirty="0" smtClean="0"/>
              <a:t>Several missing teeth and moderate periodontal disease</a:t>
            </a:r>
          </a:p>
          <a:p>
            <a:r>
              <a:rPr lang="en-US" dirty="0" smtClean="0"/>
              <a:t>Diarrhea while in ER</a:t>
            </a:r>
            <a:endParaRPr lang="en-US" dirty="0"/>
          </a:p>
        </p:txBody>
      </p:sp>
    </p:spTree>
    <p:extLst>
      <p:ext uri="{BB962C8B-B14F-4D97-AF65-F5344CB8AC3E}">
        <p14:creationId xmlns:p14="http://schemas.microsoft.com/office/powerpoint/2010/main" val="16280242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Necropsy</a:t>
            </a:r>
            <a:endParaRPr lang="en-US" dirty="0"/>
          </a:p>
        </p:txBody>
      </p:sp>
      <p:sp>
        <p:nvSpPr>
          <p:cNvPr id="3" name="Content Placeholder 2"/>
          <p:cNvSpPr>
            <a:spLocks noGrp="1"/>
          </p:cNvSpPr>
          <p:nvPr>
            <p:ph idx="1"/>
          </p:nvPr>
        </p:nvSpPr>
        <p:spPr/>
        <p:txBody>
          <a:bodyPr/>
          <a:lstStyle/>
          <a:p>
            <a:r>
              <a:rPr lang="en-US" dirty="0" smtClean="0"/>
              <a:t>Severe mitral valve </a:t>
            </a:r>
            <a:r>
              <a:rPr lang="en-US" dirty="0" err="1" smtClean="0"/>
              <a:t>endocardiosis</a:t>
            </a:r>
            <a:r>
              <a:rPr lang="en-US" dirty="0" smtClean="0"/>
              <a:t> with left ventricular thrombosis</a:t>
            </a:r>
          </a:p>
          <a:p>
            <a:r>
              <a:rPr lang="en-US" i="1" dirty="0" smtClean="0"/>
              <a:t>	</a:t>
            </a:r>
            <a:r>
              <a:rPr lang="en-US" sz="1600" i="1" dirty="0" smtClean="0"/>
              <a:t>The </a:t>
            </a:r>
            <a:r>
              <a:rPr lang="en-US" sz="1600" i="1" dirty="0"/>
              <a:t>heart weighs 50 g. The tricuspid valve has moderately thickened leaflets and round raised nodules at the papillary muscle attachment sites. The leaflets of the mitral valve are markedly thickened and nodular. There is a firm, 1.0 x 0.5 x 0.5 cm, red mass attached to the wall of the left ventricle (thrombus, presumptive</a:t>
            </a:r>
            <a:r>
              <a:rPr lang="en-US" sz="1600" i="1" dirty="0" smtClean="0"/>
              <a:t>).</a:t>
            </a:r>
          </a:p>
          <a:p>
            <a:r>
              <a:rPr lang="en-US" dirty="0" smtClean="0"/>
              <a:t>Pulmonary edema (left-sided CHF)</a:t>
            </a:r>
          </a:p>
          <a:p>
            <a:r>
              <a:rPr lang="en-US" dirty="0" smtClean="0"/>
              <a:t>No evidence of rupture chordae </a:t>
            </a:r>
            <a:r>
              <a:rPr lang="en-US" dirty="0" err="1" smtClean="0"/>
              <a:t>tendineae</a:t>
            </a:r>
            <a:endParaRPr lang="en-US" dirty="0" smtClean="0"/>
          </a:p>
          <a:p>
            <a:r>
              <a:rPr lang="en-US" dirty="0" smtClean="0"/>
              <a:t>Rounded liver lobe edges; potentially consistent with some degree of right-sided failure</a:t>
            </a:r>
          </a:p>
          <a:p>
            <a:r>
              <a:rPr lang="en-US" dirty="0" err="1" smtClean="0"/>
              <a:t>Choleliths</a:t>
            </a:r>
            <a:r>
              <a:rPr lang="en-US" dirty="0" smtClean="0"/>
              <a:t> in the gall bladder</a:t>
            </a:r>
          </a:p>
          <a:p>
            <a:endParaRPr lang="en-US" dirty="0"/>
          </a:p>
        </p:txBody>
      </p:sp>
    </p:spTree>
    <p:extLst>
      <p:ext uri="{BB962C8B-B14F-4D97-AF65-F5344CB8AC3E}">
        <p14:creationId xmlns:p14="http://schemas.microsoft.com/office/powerpoint/2010/main" val="15379971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 Questions</a:t>
            </a:r>
            <a:endParaRPr lang="en-US" dirty="0"/>
          </a:p>
        </p:txBody>
      </p:sp>
      <p:sp>
        <p:nvSpPr>
          <p:cNvPr id="3" name="Content Placeholder 2"/>
          <p:cNvSpPr>
            <a:spLocks noGrp="1"/>
          </p:cNvSpPr>
          <p:nvPr>
            <p:ph idx="1"/>
          </p:nvPr>
        </p:nvSpPr>
        <p:spPr/>
        <p:txBody>
          <a:bodyPr/>
          <a:lstStyle/>
          <a:p>
            <a:r>
              <a:rPr lang="en-US" dirty="0" smtClean="0"/>
              <a:t>Was our diuretic therapy appropriate? </a:t>
            </a:r>
          </a:p>
          <a:p>
            <a:r>
              <a:rPr lang="en-US" dirty="0" smtClean="0"/>
              <a:t>Earlier mechanical ventilation? </a:t>
            </a:r>
          </a:p>
          <a:p>
            <a:r>
              <a:rPr lang="en-US" dirty="0" smtClean="0"/>
              <a:t>Role of left ventricular thrombosis? </a:t>
            </a:r>
          </a:p>
          <a:p>
            <a:endParaRPr lang="en-US" dirty="0" smtClean="0"/>
          </a:p>
          <a:p>
            <a:endParaRPr lang="en-US" dirty="0"/>
          </a:p>
        </p:txBody>
      </p:sp>
    </p:spTree>
    <p:extLst>
      <p:ext uri="{BB962C8B-B14F-4D97-AF65-F5344CB8AC3E}">
        <p14:creationId xmlns:p14="http://schemas.microsoft.com/office/powerpoint/2010/main" val="12753089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 </a:t>
            </a:r>
            <a:endParaRPr lang="en-US" dirty="0"/>
          </a:p>
        </p:txBody>
      </p:sp>
      <p:sp>
        <p:nvSpPr>
          <p:cNvPr id="3" name="Content Placeholder 2"/>
          <p:cNvSpPr>
            <a:spLocks noGrp="1"/>
          </p:cNvSpPr>
          <p:nvPr>
            <p:ph idx="1"/>
          </p:nvPr>
        </p:nvSpPr>
        <p:spPr>
          <a:xfrm>
            <a:off x="1097280" y="1845734"/>
            <a:ext cx="10058400" cy="4635277"/>
          </a:xfrm>
        </p:spPr>
        <p:txBody>
          <a:bodyPr>
            <a:normAutofit fontScale="70000" lnSpcReduction="20000"/>
          </a:bodyPr>
          <a:lstStyle/>
          <a:p>
            <a:r>
              <a:rPr lang="en-US" dirty="0" smtClean="0">
                <a:solidFill>
                  <a:schemeClr val="tx1"/>
                </a:solidFill>
              </a:rPr>
              <a:t>Atkins CE and </a:t>
            </a:r>
            <a:r>
              <a:rPr lang="en-US" dirty="0" err="1" smtClean="0">
                <a:solidFill>
                  <a:schemeClr val="tx1"/>
                </a:solidFill>
              </a:rPr>
              <a:t>Haggstrom</a:t>
            </a:r>
            <a:r>
              <a:rPr lang="en-US" dirty="0" smtClean="0">
                <a:solidFill>
                  <a:schemeClr val="tx1"/>
                </a:solidFill>
              </a:rPr>
              <a:t> J. </a:t>
            </a:r>
            <a:r>
              <a:rPr lang="en-US" dirty="0" err="1" smtClean="0">
                <a:solidFill>
                  <a:schemeClr val="tx1"/>
                </a:solidFill>
              </a:rPr>
              <a:t>Pharmacologc</a:t>
            </a:r>
            <a:r>
              <a:rPr lang="en-US" dirty="0" smtClean="0">
                <a:solidFill>
                  <a:schemeClr val="tx1"/>
                </a:solidFill>
              </a:rPr>
              <a:t> management of </a:t>
            </a:r>
            <a:r>
              <a:rPr lang="en-US" dirty="0" err="1" smtClean="0">
                <a:solidFill>
                  <a:schemeClr val="tx1"/>
                </a:solidFill>
              </a:rPr>
              <a:t>myxomatous</a:t>
            </a:r>
            <a:r>
              <a:rPr lang="en-US" dirty="0" smtClean="0">
                <a:solidFill>
                  <a:schemeClr val="tx1"/>
                </a:solidFill>
              </a:rPr>
              <a:t> mitral valve disease in dogs. Journal of Veterinary Cardiology 2012; 14:165-184.</a:t>
            </a:r>
          </a:p>
          <a:p>
            <a:r>
              <a:rPr lang="en-US" dirty="0" err="1">
                <a:solidFill>
                  <a:schemeClr val="tx1"/>
                </a:solidFill>
              </a:rPr>
              <a:t>Beaumier</a:t>
            </a:r>
            <a:r>
              <a:rPr lang="en-US" dirty="0">
                <a:solidFill>
                  <a:schemeClr val="tx1"/>
                </a:solidFill>
              </a:rPr>
              <a:t> A, Rush JE, Yang VK and Freeman LM. Clinical findings and survival time in dogs with advanced heart failure. JVIM 2017</a:t>
            </a:r>
            <a:r>
              <a:rPr lang="en-US" dirty="0" smtClean="0">
                <a:solidFill>
                  <a:schemeClr val="tx1"/>
                </a:solidFill>
              </a:rPr>
              <a:t>.</a:t>
            </a:r>
          </a:p>
          <a:p>
            <a:r>
              <a:rPr lang="en-US" dirty="0" err="1" smtClean="0">
                <a:solidFill>
                  <a:schemeClr val="tx1"/>
                </a:solidFill>
              </a:rPr>
              <a:t>Borgarelli</a:t>
            </a:r>
            <a:r>
              <a:rPr lang="en-US" dirty="0" smtClean="0">
                <a:solidFill>
                  <a:schemeClr val="tx1"/>
                </a:solidFill>
              </a:rPr>
              <a:t> </a:t>
            </a:r>
            <a:r>
              <a:rPr lang="en-US" dirty="0">
                <a:solidFill>
                  <a:schemeClr val="tx1"/>
                </a:solidFill>
              </a:rPr>
              <a:t>M and </a:t>
            </a:r>
            <a:r>
              <a:rPr lang="en-US" dirty="0" err="1">
                <a:solidFill>
                  <a:schemeClr val="tx1"/>
                </a:solidFill>
              </a:rPr>
              <a:t>Haggstrom</a:t>
            </a:r>
            <a:r>
              <a:rPr lang="en-US" dirty="0">
                <a:solidFill>
                  <a:schemeClr val="tx1"/>
                </a:solidFill>
              </a:rPr>
              <a:t> J. Canine Degenerative </a:t>
            </a:r>
            <a:r>
              <a:rPr lang="en-US" dirty="0" err="1">
                <a:solidFill>
                  <a:schemeClr val="tx1"/>
                </a:solidFill>
              </a:rPr>
              <a:t>Myxomatous</a:t>
            </a:r>
            <a:r>
              <a:rPr lang="en-US" dirty="0">
                <a:solidFill>
                  <a:schemeClr val="tx1"/>
                </a:solidFill>
              </a:rPr>
              <a:t> Mitral Valve Disease: Natural History, Clinical Presentation and Therapy. Vet </a:t>
            </a:r>
            <a:r>
              <a:rPr lang="en-US" dirty="0" err="1">
                <a:solidFill>
                  <a:schemeClr val="tx1"/>
                </a:solidFill>
              </a:rPr>
              <a:t>Clin</a:t>
            </a:r>
            <a:r>
              <a:rPr lang="en-US" dirty="0">
                <a:solidFill>
                  <a:schemeClr val="tx1"/>
                </a:solidFill>
              </a:rPr>
              <a:t> Small </a:t>
            </a:r>
            <a:r>
              <a:rPr lang="en-US" dirty="0" err="1">
                <a:solidFill>
                  <a:schemeClr val="tx1"/>
                </a:solidFill>
              </a:rPr>
              <a:t>Anim</a:t>
            </a:r>
            <a:r>
              <a:rPr lang="en-US" dirty="0">
                <a:solidFill>
                  <a:schemeClr val="tx1"/>
                </a:solidFill>
              </a:rPr>
              <a:t> 40 (2010) 651–663 </a:t>
            </a:r>
            <a:endParaRPr lang="en-US" dirty="0" smtClean="0">
              <a:solidFill>
                <a:schemeClr val="tx1"/>
              </a:solidFill>
            </a:endParaRPr>
          </a:p>
          <a:p>
            <a:r>
              <a:rPr lang="en-US" dirty="0" err="1">
                <a:solidFill>
                  <a:schemeClr val="tx1"/>
                </a:solidFill>
              </a:rPr>
              <a:t>Borgarelli</a:t>
            </a:r>
            <a:r>
              <a:rPr lang="en-US" dirty="0">
                <a:solidFill>
                  <a:schemeClr val="tx1"/>
                </a:solidFill>
              </a:rPr>
              <a:t> M, Savarino P, </a:t>
            </a:r>
            <a:r>
              <a:rPr lang="en-US" dirty="0" err="1">
                <a:solidFill>
                  <a:schemeClr val="tx1"/>
                </a:solidFill>
              </a:rPr>
              <a:t>Crosara</a:t>
            </a:r>
            <a:r>
              <a:rPr lang="en-US" dirty="0">
                <a:solidFill>
                  <a:schemeClr val="tx1"/>
                </a:solidFill>
              </a:rPr>
              <a:t> S et al. Survival characteristics and prognostic variables of dogs with mitral regurgitation attributable to </a:t>
            </a:r>
            <a:r>
              <a:rPr lang="en-US" dirty="0" err="1">
                <a:solidFill>
                  <a:schemeClr val="tx1"/>
                </a:solidFill>
              </a:rPr>
              <a:t>myxomatous</a:t>
            </a:r>
            <a:r>
              <a:rPr lang="en-US" dirty="0">
                <a:solidFill>
                  <a:schemeClr val="tx1"/>
                </a:solidFill>
              </a:rPr>
              <a:t> valve disease. J Vet Intern Med 2008; 22:120-128</a:t>
            </a:r>
            <a:r>
              <a:rPr lang="en-US" dirty="0" smtClean="0">
                <a:solidFill>
                  <a:schemeClr val="tx1"/>
                </a:solidFill>
              </a:rPr>
              <a:t>.</a:t>
            </a:r>
          </a:p>
          <a:p>
            <a:r>
              <a:rPr lang="en-US" dirty="0">
                <a:solidFill>
                  <a:schemeClr val="tx1"/>
                </a:solidFill>
              </a:rPr>
              <a:t>Fox PR. Pathology of </a:t>
            </a:r>
            <a:r>
              <a:rPr lang="en-US" dirty="0" err="1">
                <a:solidFill>
                  <a:schemeClr val="tx1"/>
                </a:solidFill>
              </a:rPr>
              <a:t>myxomatous</a:t>
            </a:r>
            <a:r>
              <a:rPr lang="en-US" dirty="0">
                <a:solidFill>
                  <a:schemeClr val="tx1"/>
                </a:solidFill>
              </a:rPr>
              <a:t> mitral valve disease in the </a:t>
            </a:r>
            <a:r>
              <a:rPr lang="en-US" dirty="0" smtClean="0">
                <a:solidFill>
                  <a:schemeClr val="tx1"/>
                </a:solidFill>
              </a:rPr>
              <a:t>dog. Journal of veterinary cardiology 2012;14, 103-126. </a:t>
            </a:r>
          </a:p>
          <a:p>
            <a:r>
              <a:rPr lang="en-US" dirty="0">
                <a:solidFill>
                  <a:schemeClr val="tx1"/>
                </a:solidFill>
              </a:rPr>
              <a:t>Jacobs GJ, Calvert CA , Mahaffey MB et al. Echocardiographic detection of flail left atrioventricular cusp from rupture chordae </a:t>
            </a:r>
            <a:r>
              <a:rPr lang="en-US" dirty="0" err="1">
                <a:solidFill>
                  <a:schemeClr val="tx1"/>
                </a:solidFill>
              </a:rPr>
              <a:t>tendineae</a:t>
            </a:r>
            <a:r>
              <a:rPr lang="en-US" dirty="0">
                <a:solidFill>
                  <a:schemeClr val="tx1"/>
                </a:solidFill>
              </a:rPr>
              <a:t> in 4 dogs. JVIM </a:t>
            </a:r>
            <a:r>
              <a:rPr lang="en-US" dirty="0" smtClean="0">
                <a:solidFill>
                  <a:schemeClr val="tx1"/>
                </a:solidFill>
              </a:rPr>
              <a:t>1995;9:341-346</a:t>
            </a:r>
          </a:p>
          <a:p>
            <a:r>
              <a:rPr lang="en-US" dirty="0">
                <a:solidFill>
                  <a:schemeClr val="tx1"/>
                </a:solidFill>
              </a:rPr>
              <a:t>Nakamura RK, Tomkins E, Russell NJ et al. Left atrial rupture secondary to </a:t>
            </a:r>
            <a:r>
              <a:rPr lang="en-US" dirty="0" err="1">
                <a:solidFill>
                  <a:schemeClr val="tx1"/>
                </a:solidFill>
              </a:rPr>
              <a:t>myxomatous</a:t>
            </a:r>
            <a:r>
              <a:rPr lang="en-US" dirty="0">
                <a:solidFill>
                  <a:schemeClr val="tx1"/>
                </a:solidFill>
              </a:rPr>
              <a:t> mitral valve disease in 11 dogs. JAAHA 2014; 50:405-408</a:t>
            </a:r>
            <a:r>
              <a:rPr lang="en-US" dirty="0" smtClean="0">
                <a:solidFill>
                  <a:schemeClr val="tx1"/>
                </a:solidFill>
              </a:rPr>
              <a:t>.</a:t>
            </a:r>
          </a:p>
          <a:p>
            <a:r>
              <a:rPr lang="en-US" dirty="0">
                <a:solidFill>
                  <a:schemeClr val="tx1"/>
                </a:solidFill>
              </a:rPr>
              <a:t>Nelson OL and </a:t>
            </a:r>
            <a:r>
              <a:rPr lang="en-US" dirty="0" err="1">
                <a:solidFill>
                  <a:schemeClr val="tx1"/>
                </a:solidFill>
              </a:rPr>
              <a:t>Andreasen</a:t>
            </a:r>
            <a:r>
              <a:rPr lang="en-US" dirty="0">
                <a:solidFill>
                  <a:schemeClr val="tx1"/>
                </a:solidFill>
              </a:rPr>
              <a:t> C. The utility of plasma D-dimer to identify thromboembolic disease in dogs. JVIM 2003; 17:830-834. </a:t>
            </a:r>
            <a:endParaRPr lang="en-US" dirty="0" smtClean="0">
              <a:solidFill>
                <a:schemeClr val="tx1"/>
              </a:solidFill>
            </a:endParaRPr>
          </a:p>
          <a:p>
            <a:r>
              <a:rPr lang="en-US" dirty="0" smtClean="0">
                <a:solidFill>
                  <a:schemeClr val="tx1"/>
                </a:solidFill>
              </a:rPr>
              <a:t>Tarnow I, </a:t>
            </a:r>
            <a:r>
              <a:rPr lang="en-US" dirty="0" err="1" smtClean="0">
                <a:solidFill>
                  <a:schemeClr val="tx1"/>
                </a:solidFill>
              </a:rPr>
              <a:t>Torkel</a:t>
            </a:r>
            <a:r>
              <a:rPr lang="en-US" dirty="0" smtClean="0">
                <a:solidFill>
                  <a:schemeClr val="tx1"/>
                </a:solidFill>
              </a:rPr>
              <a:t> F, </a:t>
            </a:r>
            <a:r>
              <a:rPr lang="en-US" dirty="0" err="1" smtClean="0">
                <a:solidFill>
                  <a:schemeClr val="tx1"/>
                </a:solidFill>
              </a:rPr>
              <a:t>Tidholm</a:t>
            </a:r>
            <a:r>
              <a:rPr lang="en-US" dirty="0" smtClean="0">
                <a:solidFill>
                  <a:schemeClr val="tx1"/>
                </a:solidFill>
              </a:rPr>
              <a:t> A et al. Hemostatic biomarkers in dogs with chronic congestive heart failure. J Vet Inter Med 2007; 21:451-457</a:t>
            </a:r>
            <a:endParaRPr lang="en-US" dirty="0">
              <a:solidFill>
                <a:schemeClr val="tx1"/>
              </a:solidFill>
            </a:endParaRPr>
          </a:p>
          <a:p>
            <a:r>
              <a:rPr lang="en-US" dirty="0" err="1">
                <a:solidFill>
                  <a:schemeClr val="tx1"/>
                </a:solidFill>
              </a:rPr>
              <a:t>Serres</a:t>
            </a:r>
            <a:r>
              <a:rPr lang="en-US" dirty="0">
                <a:solidFill>
                  <a:schemeClr val="tx1"/>
                </a:solidFill>
              </a:rPr>
              <a:t> F, </a:t>
            </a:r>
            <a:r>
              <a:rPr lang="en-US" dirty="0" err="1">
                <a:solidFill>
                  <a:schemeClr val="tx1"/>
                </a:solidFill>
              </a:rPr>
              <a:t>Chetboul</a:t>
            </a:r>
            <a:r>
              <a:rPr lang="en-US" dirty="0">
                <a:solidFill>
                  <a:schemeClr val="tx1"/>
                </a:solidFill>
              </a:rPr>
              <a:t> V, </a:t>
            </a:r>
            <a:r>
              <a:rPr lang="en-US" dirty="0" err="1">
                <a:solidFill>
                  <a:schemeClr val="tx1"/>
                </a:solidFill>
              </a:rPr>
              <a:t>Tissier</a:t>
            </a:r>
            <a:r>
              <a:rPr lang="en-US" dirty="0">
                <a:solidFill>
                  <a:schemeClr val="tx1"/>
                </a:solidFill>
              </a:rPr>
              <a:t> R et al. Chordae </a:t>
            </a:r>
            <a:r>
              <a:rPr lang="en-US" dirty="0" err="1">
                <a:solidFill>
                  <a:schemeClr val="tx1"/>
                </a:solidFill>
              </a:rPr>
              <a:t>tendineae</a:t>
            </a:r>
            <a:r>
              <a:rPr lang="en-US" dirty="0">
                <a:solidFill>
                  <a:schemeClr val="tx1"/>
                </a:solidFill>
              </a:rPr>
              <a:t> Rupture in Dogs with Degenerative Mitral Valve Disease: Prevalence, Survival, and Prognostic Factors (114 Cases, 2001–2006). J Vet Intern Med 2007;21:258–264 </a:t>
            </a:r>
            <a:endParaRPr lang="en-US" dirty="0" smtClean="0">
              <a:solidFill>
                <a:schemeClr val="tx1"/>
              </a:solidFill>
            </a:endParaRPr>
          </a:p>
          <a:p>
            <a:endParaRPr lang="en-US" dirty="0">
              <a:solidFill>
                <a:schemeClr val="tx1"/>
              </a:solidFill>
            </a:endParaRPr>
          </a:p>
          <a:p>
            <a:endParaRPr lang="en-US" dirty="0">
              <a:solidFill>
                <a:schemeClr val="tx1"/>
              </a:solidFill>
            </a:endParaRPr>
          </a:p>
          <a:p>
            <a:endParaRPr lang="en-US" dirty="0"/>
          </a:p>
        </p:txBody>
      </p:sp>
    </p:spTree>
    <p:extLst>
      <p:ext uri="{BB962C8B-B14F-4D97-AF65-F5344CB8AC3E}">
        <p14:creationId xmlns:p14="http://schemas.microsoft.com/office/powerpoint/2010/main" val="84015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Diagnostics</a:t>
            </a:r>
            <a:endParaRPr lang="en-US" dirty="0"/>
          </a:p>
        </p:txBody>
      </p:sp>
      <p:sp>
        <p:nvSpPr>
          <p:cNvPr id="3" name="Content Placeholder 2"/>
          <p:cNvSpPr>
            <a:spLocks noGrp="1"/>
          </p:cNvSpPr>
          <p:nvPr>
            <p:ph idx="1"/>
          </p:nvPr>
        </p:nvSpPr>
        <p:spPr/>
        <p:txBody>
          <a:bodyPr/>
          <a:lstStyle/>
          <a:p>
            <a:r>
              <a:rPr lang="en-US" dirty="0" smtClean="0"/>
              <a:t>TFAST: B lines diffusely; worst at R ventral thorax</a:t>
            </a:r>
          </a:p>
          <a:p>
            <a:r>
              <a:rPr lang="en-US" dirty="0" smtClean="0"/>
              <a:t>PCV/TS: 55%, 11.6 </a:t>
            </a:r>
            <a:r>
              <a:rPr lang="en-US" dirty="0" smtClean="0"/>
              <a:t>g/</a:t>
            </a:r>
            <a:r>
              <a:rPr lang="en-US" dirty="0" err="1" smtClean="0"/>
              <a:t>dL</a:t>
            </a:r>
            <a:endParaRPr lang="en-US" dirty="0" smtClean="0"/>
          </a:p>
          <a:p>
            <a:r>
              <a:rPr lang="en-US" dirty="0" err="1"/>
              <a:t>Hemolyzed</a:t>
            </a:r>
            <a:r>
              <a:rPr lang="en-US" dirty="0"/>
              <a:t> and </a:t>
            </a:r>
            <a:r>
              <a:rPr lang="en-US" dirty="0" err="1"/>
              <a:t>lipemic</a:t>
            </a:r>
            <a:r>
              <a:rPr lang="en-US" dirty="0"/>
              <a:t> </a:t>
            </a:r>
            <a:r>
              <a:rPr lang="en-US" dirty="0" smtClean="0"/>
              <a:t>serum</a:t>
            </a:r>
            <a:endParaRPr lang="en-US" dirty="0" smtClean="0"/>
          </a:p>
          <a:p>
            <a:r>
              <a:rPr lang="en-US" dirty="0" smtClean="0"/>
              <a:t>Azo 15-26 </a:t>
            </a:r>
            <a:r>
              <a:rPr lang="en-US" dirty="0" err="1" smtClean="0"/>
              <a:t>mmol</a:t>
            </a:r>
            <a:r>
              <a:rPr lang="en-US" dirty="0" smtClean="0"/>
              <a:t>/L</a:t>
            </a:r>
          </a:p>
          <a:p>
            <a:r>
              <a:rPr lang="en-US" dirty="0" smtClean="0"/>
              <a:t>Creatinine 1.3 </a:t>
            </a:r>
            <a:endParaRPr lang="en-US" dirty="0" smtClean="0"/>
          </a:p>
          <a:p>
            <a:r>
              <a:rPr lang="en-US" dirty="0" smtClean="0"/>
              <a:t>Could not obtain BP or SP02</a:t>
            </a:r>
            <a:endParaRPr lang="en-US" dirty="0" smtClean="0"/>
          </a:p>
          <a:p>
            <a:r>
              <a:rPr lang="en-US" dirty="0" smtClean="0"/>
              <a:t>Echocardiogram (following day)</a:t>
            </a:r>
          </a:p>
          <a:p>
            <a:pPr lvl="1"/>
            <a:r>
              <a:rPr lang="en-US" dirty="0" smtClean="0"/>
              <a:t>Degenerative </a:t>
            </a:r>
            <a:r>
              <a:rPr lang="en-US" dirty="0"/>
              <a:t>mitral valve disease</a:t>
            </a:r>
          </a:p>
          <a:p>
            <a:pPr lvl="1"/>
            <a:r>
              <a:rPr lang="en-US" dirty="0"/>
              <a:t>Moderate left atrial </a:t>
            </a:r>
            <a:r>
              <a:rPr lang="en-US" dirty="0" smtClean="0"/>
              <a:t>enlargement</a:t>
            </a:r>
          </a:p>
          <a:p>
            <a:endParaRPr lang="en-US" dirty="0" smtClean="0"/>
          </a:p>
          <a:p>
            <a:endParaRPr lang="en-US" dirty="0" smtClean="0"/>
          </a:p>
          <a:p>
            <a:endParaRPr lang="en-US" dirty="0" smtClean="0"/>
          </a:p>
          <a:p>
            <a:endParaRPr lang="en-US" dirty="0"/>
          </a:p>
        </p:txBody>
      </p:sp>
      <p:pic>
        <p:nvPicPr>
          <p:cNvPr id="5" name="Picture 4"/>
          <p:cNvPicPr>
            <a:picLocks noChangeAspect="1"/>
          </p:cNvPicPr>
          <p:nvPr/>
        </p:nvPicPr>
        <p:blipFill rotWithShape="1">
          <a:blip r:embed="rId3"/>
          <a:srcRect t="1353" b="35467"/>
          <a:stretch/>
        </p:blipFill>
        <p:spPr>
          <a:xfrm>
            <a:off x="7989624" y="158586"/>
            <a:ext cx="2763720" cy="6041407"/>
          </a:xfrm>
          <a:prstGeom prst="rect">
            <a:avLst/>
          </a:prstGeom>
        </p:spPr>
      </p:pic>
    </p:spTree>
    <p:extLst>
      <p:ext uri="{BB962C8B-B14F-4D97-AF65-F5344CB8AC3E}">
        <p14:creationId xmlns:p14="http://schemas.microsoft.com/office/powerpoint/2010/main" val="11137846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6963" t="13088" r="4718" b="129"/>
          <a:stretch/>
        </p:blipFill>
        <p:spPr>
          <a:xfrm>
            <a:off x="1507957" y="0"/>
            <a:ext cx="8983579" cy="6914747"/>
          </a:xfrm>
          <a:prstGeom prst="rect">
            <a:avLst/>
          </a:prstGeom>
        </p:spPr>
      </p:pic>
    </p:spTree>
    <p:extLst>
      <p:ext uri="{BB962C8B-B14F-4D97-AF65-F5344CB8AC3E}">
        <p14:creationId xmlns:p14="http://schemas.microsoft.com/office/powerpoint/2010/main" val="19882227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10239" t="3524"/>
          <a:stretch/>
        </p:blipFill>
        <p:spPr>
          <a:xfrm>
            <a:off x="0" y="0"/>
            <a:ext cx="5021180" cy="6889563"/>
          </a:xfrm>
          <a:prstGeom prst="rect">
            <a:avLst/>
          </a:prstGeom>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5237" r="7176" b="3094"/>
          <a:stretch/>
        </p:blipFill>
        <p:spPr>
          <a:xfrm>
            <a:off x="5021180" y="243756"/>
            <a:ext cx="7668127" cy="6645807"/>
          </a:xfrm>
          <a:prstGeom prst="rect">
            <a:avLst/>
          </a:prstGeom>
        </p:spPr>
      </p:pic>
    </p:spTree>
    <p:extLst>
      <p:ext uri="{BB962C8B-B14F-4D97-AF65-F5344CB8AC3E}">
        <p14:creationId xmlns:p14="http://schemas.microsoft.com/office/powerpoint/2010/main" val="11712322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xmlns="" id="{73B90B8B-F76B-4130-8370-38033EEACB9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0981A96A-A87C-4F87-845A-3B0A6529F54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xmlns="" id="{91C67939-3FD0-4B45-8AA4-9FE55C7EE1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7" name="Straight Connector 16">
            <a:extLst>
              <a:ext uri="{FF2B5EF4-FFF2-40B4-BE49-F238E27FC236}">
                <a16:creationId xmlns:a16="http://schemas.microsoft.com/office/drawing/2014/main" xmlns="" id="{C2D93264-3FF9-4175-A7FA-F927F0F77AA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81247" y="2086188"/>
            <a:ext cx="5852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7729" r="3" b="3"/>
          <a:stretch/>
        </p:blipFill>
        <p:spPr>
          <a:xfrm>
            <a:off x="633999" y="581098"/>
            <a:ext cx="4020297" cy="2476136"/>
          </a:xfrm>
          <a:prstGeom prst="rect">
            <a:avLst/>
          </a:prstGeom>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t="5141" r="3" b="2591"/>
          <a:stretch/>
        </p:blipFill>
        <p:spPr>
          <a:xfrm>
            <a:off x="288758" y="3218100"/>
            <a:ext cx="4365537" cy="2688773"/>
          </a:xfrm>
          <a:prstGeom prst="rect">
            <a:avLst/>
          </a:prstGeom>
        </p:spPr>
      </p:pic>
      <p:sp>
        <p:nvSpPr>
          <p:cNvPr id="2" name="Title 1"/>
          <p:cNvSpPr>
            <a:spLocks noGrp="1"/>
          </p:cNvSpPr>
          <p:nvPr>
            <p:ph type="title"/>
          </p:nvPr>
        </p:nvSpPr>
        <p:spPr>
          <a:xfrm>
            <a:off x="5144679" y="634946"/>
            <a:ext cx="6405063" cy="1450757"/>
          </a:xfrm>
        </p:spPr>
        <p:txBody>
          <a:bodyPr>
            <a:normAutofit/>
          </a:bodyPr>
          <a:lstStyle/>
          <a:p>
            <a:r>
              <a:rPr lang="en-US" dirty="0"/>
              <a:t>Mitral Valve Disease</a:t>
            </a:r>
          </a:p>
        </p:txBody>
      </p:sp>
      <p:sp>
        <p:nvSpPr>
          <p:cNvPr id="3" name="Content Placeholder 2"/>
          <p:cNvSpPr>
            <a:spLocks noGrp="1"/>
          </p:cNvSpPr>
          <p:nvPr>
            <p:ph idx="1"/>
          </p:nvPr>
        </p:nvSpPr>
        <p:spPr>
          <a:xfrm>
            <a:off x="5144679" y="2198914"/>
            <a:ext cx="5555405" cy="3670180"/>
          </a:xfrm>
        </p:spPr>
        <p:txBody>
          <a:bodyPr>
            <a:normAutofit/>
          </a:bodyPr>
          <a:lstStyle/>
          <a:p>
            <a:r>
              <a:rPr lang="en-US" dirty="0"/>
              <a:t>Most commonly acquired heart disease in dogs (~75% of cases)</a:t>
            </a:r>
          </a:p>
          <a:p>
            <a:r>
              <a:rPr lang="en-US" dirty="0"/>
              <a:t>Heritable in Cavalier King Charles Spaniels and Dachshunds </a:t>
            </a:r>
          </a:p>
          <a:p>
            <a:r>
              <a:rPr lang="en-US" dirty="0"/>
              <a:t>Males &gt; females</a:t>
            </a:r>
          </a:p>
          <a:p>
            <a:r>
              <a:rPr lang="en-US" dirty="0"/>
              <a:t>Left AV valve most commonly affected </a:t>
            </a:r>
          </a:p>
          <a:p>
            <a:r>
              <a:rPr lang="en-US" dirty="0"/>
              <a:t>Morbidity is directly related to magnitude of </a:t>
            </a:r>
            <a:r>
              <a:rPr lang="en-US" dirty="0" err="1"/>
              <a:t>valvular</a:t>
            </a:r>
            <a:r>
              <a:rPr lang="en-US" dirty="0"/>
              <a:t> insufficiency and volume overload</a:t>
            </a:r>
          </a:p>
          <a:p>
            <a:endParaRPr lang="en-US" dirty="0"/>
          </a:p>
        </p:txBody>
      </p:sp>
    </p:spTree>
    <p:extLst>
      <p:ext uri="{BB962C8B-B14F-4D97-AF65-F5344CB8AC3E}">
        <p14:creationId xmlns:p14="http://schemas.microsoft.com/office/powerpoint/2010/main" val="6881130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Anatomy of the valve</a:t>
            </a:r>
            <a:endParaRPr lang="en-US" dirty="0"/>
          </a:p>
        </p:txBody>
      </p:sp>
      <p:sp>
        <p:nvSpPr>
          <p:cNvPr id="3" name="Content Placeholder 2"/>
          <p:cNvSpPr>
            <a:spLocks noGrp="1"/>
          </p:cNvSpPr>
          <p:nvPr>
            <p:ph idx="1"/>
          </p:nvPr>
        </p:nvSpPr>
        <p:spPr>
          <a:xfrm>
            <a:off x="447730" y="1948565"/>
            <a:ext cx="6481839" cy="4571108"/>
          </a:xfrm>
        </p:spPr>
        <p:txBody>
          <a:bodyPr>
            <a:normAutofit/>
          </a:bodyPr>
          <a:lstStyle/>
          <a:p>
            <a:r>
              <a:rPr lang="en-US" dirty="0" smtClean="0"/>
              <a:t>1. Left atrial wall</a:t>
            </a:r>
          </a:p>
          <a:p>
            <a:r>
              <a:rPr lang="en-US" dirty="0" smtClean="0"/>
              <a:t>2. Mitral valve annulus</a:t>
            </a:r>
          </a:p>
          <a:p>
            <a:pPr lvl="1"/>
            <a:r>
              <a:rPr lang="en-US" dirty="0" smtClean="0"/>
              <a:t>Discontinuous fibrous ring at the confluence of the LA and LV wall</a:t>
            </a:r>
          </a:p>
          <a:p>
            <a:pPr lvl="1"/>
            <a:r>
              <a:rPr lang="en-US" dirty="0" smtClean="0"/>
              <a:t>Supports the leaflets</a:t>
            </a:r>
          </a:p>
          <a:p>
            <a:r>
              <a:rPr lang="en-US" dirty="0" smtClean="0"/>
              <a:t>3. Mitral valve leaflets</a:t>
            </a:r>
          </a:p>
          <a:p>
            <a:pPr lvl="1"/>
            <a:r>
              <a:rPr lang="en-US" dirty="0" smtClean="0"/>
              <a:t>Anterior (septal)</a:t>
            </a:r>
          </a:p>
          <a:p>
            <a:pPr lvl="1"/>
            <a:r>
              <a:rPr lang="en-US" dirty="0" smtClean="0"/>
              <a:t>Posterior (parietal)</a:t>
            </a:r>
          </a:p>
          <a:p>
            <a:r>
              <a:rPr lang="en-US" dirty="0" smtClean="0"/>
              <a:t>4. Chordae </a:t>
            </a:r>
            <a:r>
              <a:rPr lang="en-US" dirty="0" err="1" smtClean="0"/>
              <a:t>Tendineae</a:t>
            </a:r>
            <a:endParaRPr lang="en-US" dirty="0" smtClean="0"/>
          </a:p>
          <a:p>
            <a:pPr lvl="1"/>
            <a:r>
              <a:rPr lang="en-US" dirty="0" smtClean="0"/>
              <a:t>Arise from papillary muscle and insert on leaflets </a:t>
            </a:r>
          </a:p>
          <a:p>
            <a:pPr lvl="1"/>
            <a:r>
              <a:rPr lang="en-US" dirty="0" smtClean="0"/>
              <a:t>First and second order (also third order)</a:t>
            </a:r>
          </a:p>
          <a:p>
            <a:r>
              <a:rPr lang="en-US" dirty="0" smtClean="0"/>
              <a:t>5. Left ventricular papillary muscles and associated LV wall</a:t>
            </a:r>
          </a:p>
          <a:p>
            <a:endParaRPr lang="en-US" dirty="0" smtClean="0"/>
          </a:p>
          <a:p>
            <a:endParaRPr lang="en-US" dirty="0"/>
          </a:p>
        </p:txBody>
      </p:sp>
      <p:pic>
        <p:nvPicPr>
          <p:cNvPr id="4" name="Picture 3"/>
          <p:cNvPicPr>
            <a:picLocks noChangeAspect="1"/>
          </p:cNvPicPr>
          <p:nvPr/>
        </p:nvPicPr>
        <p:blipFill rotWithShape="1">
          <a:blip r:embed="rId3"/>
          <a:srcRect t="23651"/>
          <a:stretch/>
        </p:blipFill>
        <p:spPr>
          <a:xfrm>
            <a:off x="8588633" y="3076061"/>
            <a:ext cx="3603367" cy="3781939"/>
          </a:xfrm>
          <a:prstGeom prst="rect">
            <a:avLst/>
          </a:prstGeom>
        </p:spPr>
      </p:pic>
      <p:pic>
        <p:nvPicPr>
          <p:cNvPr id="5" name="Picture 4"/>
          <p:cNvPicPr>
            <a:picLocks noChangeAspect="1"/>
          </p:cNvPicPr>
          <p:nvPr/>
        </p:nvPicPr>
        <p:blipFill>
          <a:blip r:embed="rId4"/>
          <a:stretch>
            <a:fillRect/>
          </a:stretch>
        </p:blipFill>
        <p:spPr>
          <a:xfrm>
            <a:off x="6929570" y="-256673"/>
            <a:ext cx="5262430" cy="3393115"/>
          </a:xfrm>
          <a:prstGeom prst="rect">
            <a:avLst/>
          </a:prstGeom>
        </p:spPr>
      </p:pic>
    </p:spTree>
    <p:extLst>
      <p:ext uri="{BB962C8B-B14F-4D97-AF65-F5344CB8AC3E}">
        <p14:creationId xmlns:p14="http://schemas.microsoft.com/office/powerpoint/2010/main" val="991537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xmlns="" id="{73B90B8B-F76B-4130-8370-38033EEACB9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0981A96A-A87C-4F87-845A-3B0A6529F54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xmlns="" id="{91C67939-3FD0-4B45-8AA4-9FE55C7EE1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8" name="Straight Connector 17">
            <a:extLst>
              <a:ext uri="{FF2B5EF4-FFF2-40B4-BE49-F238E27FC236}">
                <a16:creationId xmlns:a16="http://schemas.microsoft.com/office/drawing/2014/main" xmlns="" id="{C2D93264-3FF9-4175-A7FA-F927F0F77AA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81247" y="2086188"/>
            <a:ext cx="5852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rotWithShape="1">
          <a:blip r:embed="rId3"/>
          <a:srcRect l="2" t="1376" r="2" b="3590"/>
          <a:stretch/>
        </p:blipFill>
        <p:spPr>
          <a:xfrm>
            <a:off x="216322" y="317647"/>
            <a:ext cx="4448590" cy="2832645"/>
          </a:xfrm>
          <a:prstGeom prst="rect">
            <a:avLst/>
          </a:prstGeom>
        </p:spPr>
      </p:pic>
      <p:pic>
        <p:nvPicPr>
          <p:cNvPr id="7" name="Picture 6"/>
          <p:cNvPicPr>
            <a:picLocks noChangeAspect="1"/>
          </p:cNvPicPr>
          <p:nvPr/>
        </p:nvPicPr>
        <p:blipFill rotWithShape="1">
          <a:blip r:embed="rId4"/>
          <a:srcRect l="6" t="5614" r="-7" b="29467"/>
          <a:stretch/>
        </p:blipFill>
        <p:spPr>
          <a:xfrm>
            <a:off x="633999" y="3353615"/>
            <a:ext cx="3406940" cy="3301062"/>
          </a:xfrm>
          <a:prstGeom prst="rect">
            <a:avLst/>
          </a:prstGeom>
        </p:spPr>
      </p:pic>
      <p:sp>
        <p:nvSpPr>
          <p:cNvPr id="2" name="Title 1"/>
          <p:cNvSpPr>
            <a:spLocks noGrp="1"/>
          </p:cNvSpPr>
          <p:nvPr>
            <p:ph type="title"/>
          </p:nvPr>
        </p:nvSpPr>
        <p:spPr>
          <a:xfrm>
            <a:off x="5144679" y="634946"/>
            <a:ext cx="6405063" cy="1450757"/>
          </a:xfrm>
        </p:spPr>
        <p:txBody>
          <a:bodyPr>
            <a:normAutofit/>
          </a:bodyPr>
          <a:lstStyle/>
          <a:p>
            <a:r>
              <a:rPr lang="en-US" dirty="0"/>
              <a:t>Pathology</a:t>
            </a:r>
          </a:p>
        </p:txBody>
      </p:sp>
      <p:sp>
        <p:nvSpPr>
          <p:cNvPr id="3" name="Content Placeholder 2"/>
          <p:cNvSpPr>
            <a:spLocks noGrp="1"/>
          </p:cNvSpPr>
          <p:nvPr>
            <p:ph idx="1"/>
          </p:nvPr>
        </p:nvSpPr>
        <p:spPr>
          <a:xfrm>
            <a:off x="5144679" y="2198914"/>
            <a:ext cx="6405063" cy="3670180"/>
          </a:xfrm>
        </p:spPr>
        <p:txBody>
          <a:bodyPr>
            <a:normAutofit/>
          </a:bodyPr>
          <a:lstStyle/>
          <a:p>
            <a:r>
              <a:rPr lang="en-US" dirty="0" smtClean="0"/>
              <a:t>Leaflets </a:t>
            </a:r>
            <a:r>
              <a:rPr lang="en-US" dirty="0"/>
              <a:t>become opaque and </a:t>
            </a:r>
            <a:r>
              <a:rPr lang="en-US" dirty="0" smtClean="0"/>
              <a:t>thickened/ nodular; edges bulge in towards atrium </a:t>
            </a:r>
            <a:endParaRPr lang="en-US" dirty="0"/>
          </a:p>
          <a:p>
            <a:r>
              <a:rPr lang="en-US" dirty="0"/>
              <a:t>Closed loop degeneration</a:t>
            </a:r>
          </a:p>
          <a:p>
            <a:pPr lvl="1"/>
            <a:r>
              <a:rPr lang="en-US" dirty="0"/>
              <a:t>In a normal dog, mitral valve orifice is 28% smaller at end-systole than at end-diastole </a:t>
            </a:r>
          </a:p>
          <a:p>
            <a:pPr lvl="1"/>
            <a:r>
              <a:rPr lang="en-US" dirty="0"/>
              <a:t>With volume overload, orifice is 30% large than normal </a:t>
            </a:r>
          </a:p>
          <a:p>
            <a:pPr lvl="1"/>
            <a:r>
              <a:rPr lang="en-US" dirty="0"/>
              <a:t>Dilation -&gt; increased regurgitation -&gt; leaflet and chordal stress -&gt; further exacerbation of insufficiency </a:t>
            </a:r>
          </a:p>
          <a:p>
            <a:endParaRPr lang="en-US" dirty="0"/>
          </a:p>
          <a:p>
            <a:endParaRPr lang="en-US" dirty="0"/>
          </a:p>
        </p:txBody>
      </p:sp>
    </p:spTree>
    <p:extLst>
      <p:ext uri="{BB962C8B-B14F-4D97-AF65-F5344CB8AC3E}">
        <p14:creationId xmlns:p14="http://schemas.microsoft.com/office/powerpoint/2010/main" val="1487156482"/>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1677</TotalTime>
  <Words>2057</Words>
  <Application>Microsoft Macintosh PowerPoint</Application>
  <PresentationFormat>Widescreen</PresentationFormat>
  <Paragraphs>361</Paragraphs>
  <Slides>32</Slides>
  <Notes>26</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Calibri</vt:lpstr>
      <vt:lpstr>Calibri Light</vt:lpstr>
      <vt:lpstr>Wingdings</vt:lpstr>
      <vt:lpstr>Retrospect</vt:lpstr>
      <vt:lpstr>M&amp;M Rounds </vt:lpstr>
      <vt:lpstr>Bianca – 13yo Female Spayed Yorkshire Terrier</vt:lpstr>
      <vt:lpstr>Physical Exam</vt:lpstr>
      <vt:lpstr>Diagnostics</vt:lpstr>
      <vt:lpstr>PowerPoint Presentation</vt:lpstr>
      <vt:lpstr>PowerPoint Presentation</vt:lpstr>
      <vt:lpstr>Mitral Valve Disease</vt:lpstr>
      <vt:lpstr>Anatomy of the valve</vt:lpstr>
      <vt:lpstr>Pathology</vt:lpstr>
      <vt:lpstr>Heart Failure pathophysiology</vt:lpstr>
      <vt:lpstr>Diagnosis and Treatment</vt:lpstr>
      <vt:lpstr>PowerPoint Presentation</vt:lpstr>
      <vt:lpstr>Prognosis</vt:lpstr>
      <vt:lpstr>Prognosis</vt:lpstr>
      <vt:lpstr>Back to Bianca…</vt:lpstr>
      <vt:lpstr>Treatments </vt:lpstr>
      <vt:lpstr>PowerPoint Presentation</vt:lpstr>
      <vt:lpstr>PowerPoint Presentation</vt:lpstr>
      <vt:lpstr>PowerPoint Presentation</vt:lpstr>
      <vt:lpstr>Repeat Radiographs</vt:lpstr>
      <vt:lpstr>PowerPoint Presentation</vt:lpstr>
      <vt:lpstr>Problem List and Differentials </vt:lpstr>
      <vt:lpstr>Complications of MVD</vt:lpstr>
      <vt:lpstr>Chordae Tendineae Rupture</vt:lpstr>
      <vt:lpstr>Chordae Tendineae Rupture</vt:lpstr>
      <vt:lpstr>PowerPoint Presentation</vt:lpstr>
      <vt:lpstr>Left Atrial Rupture</vt:lpstr>
      <vt:lpstr>Thrombosis in dogs with CHF?</vt:lpstr>
      <vt:lpstr>Back to Bianca …</vt:lpstr>
      <vt:lpstr>Necropsy</vt:lpstr>
      <vt:lpstr>Discussion/ Questions</vt:lpstr>
      <vt:lpstr>References </vt:lpstr>
    </vt:vector>
  </TitlesOfParts>
  <Company/>
  <LinksUpToDate>false</LinksUpToDate>
  <SharedDoc>false</SharedDoc>
  <HyperlinksChanged>false</HyperlinksChanged>
  <AppVersion>15.0031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Michelle Coady</dc:creator>
  <cp:lastModifiedBy>Michelle Coady</cp:lastModifiedBy>
  <cp:revision>52</cp:revision>
  <dcterms:created xsi:type="dcterms:W3CDTF">2018-05-07T15:10:35Z</dcterms:created>
  <dcterms:modified xsi:type="dcterms:W3CDTF">2018-05-08T19:39:25Z</dcterms:modified>
</cp:coreProperties>
</file>