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5.jpg" ContentType="image/png"/>
  <Override PartName="/ppt/media/image6.jpg" ContentType="image/pn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9.jpg" ContentType="image/p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22"/>
  </p:notesMasterIdLst>
  <p:sldIdLst>
    <p:sldId id="256" r:id="rId2"/>
    <p:sldId id="268" r:id="rId3"/>
    <p:sldId id="257" r:id="rId4"/>
    <p:sldId id="258" r:id="rId5"/>
    <p:sldId id="260" r:id="rId6"/>
    <p:sldId id="261" r:id="rId7"/>
    <p:sldId id="269" r:id="rId8"/>
    <p:sldId id="262" r:id="rId9"/>
    <p:sldId id="264" r:id="rId10"/>
    <p:sldId id="265" r:id="rId11"/>
    <p:sldId id="271" r:id="rId12"/>
    <p:sldId id="274" r:id="rId13"/>
    <p:sldId id="270" r:id="rId14"/>
    <p:sldId id="266" r:id="rId15"/>
    <p:sldId id="263" r:id="rId16"/>
    <p:sldId id="272" r:id="rId17"/>
    <p:sldId id="273" r:id="rId18"/>
    <p:sldId id="275"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1"/>
    <p:restoredTop sz="70370"/>
  </p:normalViewPr>
  <p:slideViewPr>
    <p:cSldViewPr snapToGrid="0" snapToObjects="1">
      <p:cViewPr varScale="1">
        <p:scale>
          <a:sx n="77" d="100"/>
          <a:sy n="77" d="100"/>
        </p:scale>
        <p:origin x="8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CB7889-BB50-1A4A-87FD-60D7344F0143}" type="datetimeFigureOut">
              <a:rPr lang="en-US" smtClean="0"/>
              <a:t>4/13/18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E97BF9-2BAC-9446-994D-9067A6DA4FA7}" type="slidenum">
              <a:rPr lang="en-US" smtClean="0"/>
              <a:t>‹#›</a:t>
            </a:fld>
            <a:endParaRPr lang="en-US" dirty="0"/>
          </a:p>
        </p:txBody>
      </p:sp>
    </p:spTree>
    <p:extLst>
      <p:ext uri="{BB962C8B-B14F-4D97-AF65-F5344CB8AC3E}">
        <p14:creationId xmlns:p14="http://schemas.microsoft.com/office/powerpoint/2010/main" val="691476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a:t>
            </a:fld>
            <a:endParaRPr lang="en-US" dirty="0"/>
          </a:p>
        </p:txBody>
      </p:sp>
    </p:spTree>
    <p:extLst>
      <p:ext uri="{BB962C8B-B14F-4D97-AF65-F5344CB8AC3E}">
        <p14:creationId xmlns:p14="http://schemas.microsoft.com/office/powerpoint/2010/main" val="79984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C6 ELISA, which detects antibodies against a portion of the VlsE lipoprotein.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advantages of the C6 ELISA assay are that (1) it detects IgG antibodies 3 to 5 weeks after the time of infection, so by the time dogs develop clinical signs they are virtually always seropositive,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(2) it is negative in dogs that have been vaccinated for Lyme disease, because the antigen is not expressed by organisms used in Lyme vaccines.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Another rapid immuno- chromatographic ELISA assay has recently become available in the United States (Abaxis </a:t>
            </a:r>
            <a:r>
              <a:rPr lang="en-US" sz="1200" kern="1200" dirty="0" err="1" smtClean="0">
                <a:solidFill>
                  <a:schemeClr val="tx1"/>
                </a:solidFill>
                <a:effectLst/>
                <a:latin typeface="+mn-lt"/>
                <a:ea typeface="+mn-ea"/>
                <a:cs typeface="+mn-cs"/>
              </a:rPr>
              <a:t>VetScan</a:t>
            </a:r>
            <a:r>
              <a:rPr lang="en-US" sz="1200" kern="1200" dirty="0" smtClean="0">
                <a:solidFill>
                  <a:schemeClr val="tx1"/>
                </a:solidFill>
                <a:effectLst/>
                <a:latin typeface="+mn-lt"/>
                <a:ea typeface="+mn-ea"/>
                <a:cs typeface="+mn-cs"/>
              </a:rPr>
              <a:t> Canine Lyme Rapid Test) that detects antibodies to a different portion of the VlsE lipoprotein, OspC and p41; these are combined on a single line </a:t>
            </a:r>
            <a:endParaRPr lang="en-US" dirty="0" smtClean="0"/>
          </a:p>
          <a:p>
            <a:endParaRPr lang="en-US" dirty="0" smtClean="0"/>
          </a:p>
          <a:p>
            <a:r>
              <a:rPr lang="en-US" dirty="0" smtClean="0"/>
              <a:t>Other assays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Other serologic assays that are available include whole- cell ELISA or </a:t>
            </a:r>
            <a:r>
              <a:rPr lang="en-US" sz="1200" kern="1200" dirty="0" err="1" smtClean="0">
                <a:solidFill>
                  <a:schemeClr val="tx1"/>
                </a:solidFill>
                <a:effectLst/>
                <a:latin typeface="+mn-lt"/>
                <a:ea typeface="+mn-ea"/>
                <a:cs typeface="+mn-cs"/>
              </a:rPr>
              <a:t>immunouorescent</a:t>
            </a:r>
            <a:r>
              <a:rPr lang="en-US" sz="1200" kern="1200" dirty="0" smtClean="0">
                <a:solidFill>
                  <a:schemeClr val="tx1"/>
                </a:solidFill>
                <a:effectLst/>
                <a:latin typeface="+mn-lt"/>
                <a:ea typeface="+mn-ea"/>
                <a:cs typeface="+mn-cs"/>
              </a:rPr>
              <a:t> antibody (IFA) assays and Western blotting.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WB has traditionally been considered the gold standard assay. False positives using whole-cell ELISA and IFA have the potential to occur in patients with other spirochete infections, with other inflammatory disorders, and in vaccinated dogs.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Humans – serum that is positive for IgM or IgG with ELISA</a:t>
            </a:r>
            <a:r>
              <a:rPr lang="en-US" baseline="0" dirty="0" smtClean="0"/>
              <a:t> then undergo WB, which has increased specificity.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multiplex fluorescent bead assay has been marketed in North America for detection of antibodies to three antigens of </a:t>
            </a:r>
            <a:r>
              <a:rPr lang="en-US" sz="1200" i="1" kern="1200" dirty="0" smtClean="0">
                <a:solidFill>
                  <a:schemeClr val="tx1"/>
                </a:solidFill>
                <a:effectLst/>
                <a:latin typeface="+mn-lt"/>
                <a:ea typeface="+mn-ea"/>
                <a:cs typeface="+mn-cs"/>
              </a:rPr>
              <a:t>B. burgdorferi: </a:t>
            </a:r>
            <a:r>
              <a:rPr lang="en-US" sz="1200" kern="1200" dirty="0" smtClean="0">
                <a:solidFill>
                  <a:schemeClr val="tx1"/>
                </a:solidFill>
                <a:effectLst/>
                <a:latin typeface="+mn-lt"/>
                <a:ea typeface="+mn-ea"/>
                <a:cs typeface="+mn-cs"/>
              </a:rPr>
              <a:t>OspA, OspC, and OspF.43 The assay uses tiny beads to which OspA, OspC, and </a:t>
            </a:r>
            <a:r>
              <a:rPr lang="en-US" sz="1200" kern="1200" dirty="0" err="1" smtClean="0">
                <a:solidFill>
                  <a:schemeClr val="tx1"/>
                </a:solidFill>
                <a:effectLst/>
                <a:latin typeface="+mn-lt"/>
                <a:ea typeface="+mn-ea"/>
                <a:cs typeface="+mn-cs"/>
              </a:rPr>
              <a:t>OspF</a:t>
            </a:r>
            <a:r>
              <a:rPr lang="en-US" sz="1200" kern="1200" dirty="0" smtClean="0">
                <a:solidFill>
                  <a:schemeClr val="tx1"/>
                </a:solidFill>
                <a:effectLst/>
                <a:latin typeface="+mn-lt"/>
                <a:ea typeface="+mn-ea"/>
                <a:cs typeface="+mn-cs"/>
              </a:rPr>
              <a:t> are coupled.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 with culture, PCR assays are best performed on skin biopsy specimens collected from a region adjacent to the tick bite site</a:t>
            </a:r>
            <a:r>
              <a:rPr lang="en-US" dirty="0" smtClean="0"/>
              <a:t>.</a:t>
            </a:r>
            <a:r>
              <a:rPr lang="en-US" baseline="0" dirty="0" smtClean="0"/>
              <a:t> Low sensitivity in humans – lots of false negatives. Synovial fluid or synovial membrane may also be useful.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10</a:t>
            </a:fld>
            <a:endParaRPr lang="en-US"/>
          </a:p>
        </p:txBody>
      </p:sp>
    </p:spTree>
    <p:extLst>
      <p:ext uri="{BB962C8B-B14F-4D97-AF65-F5344CB8AC3E}">
        <p14:creationId xmlns:p14="http://schemas.microsoft.com/office/powerpoint/2010/main" val="201569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C6 based testing  (antibodies to C6 antigen)</a:t>
            </a:r>
          </a:p>
          <a:p>
            <a:r>
              <a:rPr lang="en-US" dirty="0" smtClean="0"/>
              <a:t>VlsE – variable major protein-like sequence expressed</a:t>
            </a:r>
          </a:p>
          <a:p>
            <a:r>
              <a:rPr lang="en-US" dirty="0" smtClean="0"/>
              <a:t>2 quantitative tests – </a:t>
            </a:r>
            <a:r>
              <a:rPr lang="en-US" dirty="0" err="1" smtClean="0"/>
              <a:t>in</a:t>
            </a:r>
            <a:r>
              <a:rPr lang="en-US" baseline="0" dirty="0" err="1" smtClean="0"/>
              <a:t>suff</a:t>
            </a:r>
            <a:r>
              <a:rPr lang="en-US" baseline="0" dirty="0" smtClean="0"/>
              <a:t> evidence that higher titers are </a:t>
            </a:r>
            <a:r>
              <a:rPr lang="en-US" baseline="0" dirty="0" err="1" smtClean="0"/>
              <a:t>associted</a:t>
            </a:r>
            <a:r>
              <a:rPr lang="en-US" baseline="0" dirty="0" smtClean="0"/>
              <a:t> with illness severity. </a:t>
            </a:r>
            <a:r>
              <a:rPr lang="en-US" baseline="0" dirty="0" smtClean="0">
                <a:sym typeface="Wingdings"/>
              </a:rPr>
              <a:t> look for decreased antigenic load post treatment??</a:t>
            </a:r>
            <a:endParaRPr lang="en-US" baseline="0" dirty="0" smtClean="0"/>
          </a:p>
          <a:p>
            <a:r>
              <a:rPr lang="en-US" baseline="0" dirty="0" smtClean="0"/>
              <a:t>Antibody presence </a:t>
            </a:r>
            <a:r>
              <a:rPr lang="en-US" baseline="0" dirty="0" err="1" smtClean="0"/>
              <a:t>agains</a:t>
            </a:r>
            <a:r>
              <a:rPr lang="en-US" baseline="0" dirty="0" smtClean="0"/>
              <a:t> C6, VlsE, </a:t>
            </a:r>
            <a:r>
              <a:rPr lang="en-US" baseline="0" dirty="0" err="1" smtClean="0"/>
              <a:t>OspF</a:t>
            </a:r>
            <a:r>
              <a:rPr lang="en-US" baseline="0" dirty="0" smtClean="0"/>
              <a:t> </a:t>
            </a:r>
            <a:r>
              <a:rPr lang="en-US" baseline="0" dirty="0" smtClean="0">
                <a:sym typeface="Wingdings"/>
              </a:rPr>
              <a:t> indicates exposure </a:t>
            </a:r>
          </a:p>
          <a:p>
            <a:r>
              <a:rPr lang="en-US" baseline="0" dirty="0" smtClean="0">
                <a:sym typeface="Wingdings"/>
              </a:rPr>
              <a:t>In vaccinated dogs may have interference with OspC – </a:t>
            </a:r>
            <a:r>
              <a:rPr lang="en-US" baseline="0" dirty="0" err="1" smtClean="0">
                <a:sym typeface="Wingdings"/>
              </a:rPr>
              <a:t>intereferes</a:t>
            </a:r>
            <a:r>
              <a:rPr lang="en-US" baseline="0" dirty="0" smtClean="0">
                <a:sym typeface="Wingdings"/>
              </a:rPr>
              <a:t> with Western blot!</a:t>
            </a:r>
          </a:p>
          <a:p>
            <a:r>
              <a:rPr lang="en-US" baseline="0" dirty="0" smtClean="0">
                <a:sym typeface="Wingdings"/>
              </a:rPr>
              <a:t>OspA -&gt; usually due to vaccination (maybe early infection)</a:t>
            </a:r>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11</a:t>
            </a:fld>
            <a:endParaRPr lang="en-US"/>
          </a:p>
        </p:txBody>
      </p:sp>
    </p:spTree>
    <p:extLst>
      <p:ext uri="{BB962C8B-B14F-4D97-AF65-F5344CB8AC3E}">
        <p14:creationId xmlns:p14="http://schemas.microsoft.com/office/powerpoint/2010/main" val="1629915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Overwhelming</a:t>
            </a:r>
            <a:r>
              <a:rPr lang="en-US" baseline="0" dirty="0" smtClean="0"/>
              <a:t> majority of infected dogs are subclinical and antibody </a:t>
            </a:r>
            <a:r>
              <a:rPr lang="en-US" baseline="0" dirty="0" err="1" smtClean="0"/>
              <a:t>titres</a:t>
            </a:r>
            <a:r>
              <a:rPr lang="en-US" baseline="0" dirty="0" smtClean="0"/>
              <a:t> may persist for months to years </a:t>
            </a:r>
          </a:p>
          <a:p>
            <a:r>
              <a:rPr lang="en-US" baseline="0" dirty="0" smtClean="0"/>
              <a:t>&lt;10% of infections results in disease </a:t>
            </a:r>
          </a:p>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13</a:t>
            </a:fld>
            <a:endParaRPr lang="en-US"/>
          </a:p>
        </p:txBody>
      </p:sp>
    </p:spTree>
    <p:extLst>
      <p:ext uri="{BB962C8B-B14F-4D97-AF65-F5344CB8AC3E}">
        <p14:creationId xmlns:p14="http://schemas.microsoft.com/office/powerpoint/2010/main" val="743118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smtClean="0"/>
              <a:t>Cefovecin</a:t>
            </a:r>
            <a:r>
              <a:rPr lang="en-US" smtClean="0"/>
              <a:t> also works </a:t>
            </a:r>
          </a:p>
          <a:p>
            <a:endParaRPr lang="en-US" smtClean="0"/>
          </a:p>
          <a:p>
            <a:r>
              <a:rPr lang="en-US" smtClean="0"/>
              <a:t>If relapse occurs before completion</a:t>
            </a:r>
            <a:r>
              <a:rPr lang="en-US" baseline="0" smtClean="0"/>
              <a:t> of antibiotics, consider further diagnostics</a:t>
            </a:r>
          </a:p>
          <a:p>
            <a:endParaRPr lang="en-US" baseline="0" smtClean="0"/>
          </a:p>
          <a:p>
            <a:r>
              <a:rPr lang="en-US" baseline="0" smtClean="0"/>
              <a:t>Pain management </a:t>
            </a:r>
            <a:endParaRPr lang="en-US" smtClean="0"/>
          </a:p>
        </p:txBody>
      </p:sp>
      <p:sp>
        <p:nvSpPr>
          <p:cNvPr id="4" name="Slide Number Placeholder 3"/>
          <p:cNvSpPr>
            <a:spLocks noGrp="1"/>
          </p:cNvSpPr>
          <p:nvPr>
            <p:ph type="sldNum" sz="quarter" idx="10"/>
          </p:nvPr>
        </p:nvSpPr>
        <p:spPr/>
        <p:txBody>
          <a:bodyPr/>
          <a:lstStyle/>
          <a:p>
            <a:fld id="{EEE97BF9-2BAC-9446-994D-9067A6DA4FA7}" type="slidenum">
              <a:rPr lang="en-US" smtClean="0"/>
              <a:t>14</a:t>
            </a:fld>
            <a:endParaRPr lang="en-US"/>
          </a:p>
        </p:txBody>
      </p:sp>
    </p:spTree>
    <p:extLst>
      <p:ext uri="{BB962C8B-B14F-4D97-AF65-F5344CB8AC3E}">
        <p14:creationId xmlns:p14="http://schemas.microsoft.com/office/powerpoint/2010/main" val="567262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is a syndrome of </a:t>
            </a:r>
            <a:r>
              <a:rPr lang="en-US" sz="1200" kern="1200" dirty="0" err="1" smtClean="0">
                <a:solidFill>
                  <a:schemeClr val="tx1"/>
                </a:solidFill>
                <a:effectLst/>
                <a:latin typeface="+mn-lt"/>
                <a:ea typeface="+mn-ea"/>
                <a:cs typeface="+mn-cs"/>
              </a:rPr>
              <a:t>membranoproliferative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glo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merulonephritis</a:t>
            </a:r>
            <a:r>
              <a:rPr lang="en-US" sz="1200" kern="1200" dirty="0" smtClean="0">
                <a:solidFill>
                  <a:schemeClr val="tx1"/>
                </a:solidFill>
                <a:effectLst/>
                <a:latin typeface="+mn-lt"/>
                <a:ea typeface="+mn-ea"/>
                <a:cs typeface="+mn-cs"/>
              </a:rPr>
              <a:t> that has been recognized in dogs in association with exposure to </a:t>
            </a:r>
            <a:r>
              <a:rPr lang="en-US" sz="1200" i="1" kern="1200" dirty="0" smtClean="0">
                <a:solidFill>
                  <a:schemeClr val="tx1"/>
                </a:solidFill>
                <a:effectLst/>
                <a:latin typeface="+mn-lt"/>
                <a:ea typeface="+mn-ea"/>
                <a:cs typeface="+mn-cs"/>
              </a:rPr>
              <a:t>B. burgdorferi</a:t>
            </a:r>
            <a:r>
              <a:rPr lang="en-US" sz="1200" kern="1200" dirty="0" smtClean="0">
                <a:solidFill>
                  <a:schemeClr val="tx1"/>
                </a:solidFill>
                <a:effectLst/>
                <a:latin typeface="+mn-lt"/>
                <a:ea typeface="+mn-ea"/>
                <a:cs typeface="+mn-cs"/>
              </a:rPr>
              <a:t>. Rare reports of a similar dis- ease in human patients exist.32 Golden and Labrador retriever breeds appear to be overrepresented,33 and it has been suggested that Shetland sheepdogs and Bernese mountain dogs might also be predisposed.34-36 Dogs with Lyme nephritis are younger than dogs with other glomerular diseases. In one study, more than 50% of dogs with Lyme nephritis were 5 years of age or younger.33 Many affected dogs are also thrombocytopenic, and some also have polyarthritis.33 The pathogenesis of Lyme nephritis is </a:t>
            </a:r>
            <a:r>
              <a:rPr lang="en-US" sz="1200" kern="1200" dirty="0" err="1" smtClean="0">
                <a:solidFill>
                  <a:schemeClr val="tx1"/>
                </a:solidFill>
                <a:effectLst/>
                <a:latin typeface="+mn-lt"/>
                <a:ea typeface="+mn-ea"/>
                <a:cs typeface="+mn-cs"/>
              </a:rPr>
              <a:t>uncer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tain</a:t>
            </a:r>
            <a:r>
              <a:rPr lang="en-US" sz="1200" kern="1200" dirty="0" smtClean="0">
                <a:solidFill>
                  <a:schemeClr val="tx1"/>
                </a:solidFill>
                <a:effectLst/>
                <a:latin typeface="+mn-lt"/>
                <a:ea typeface="+mn-ea"/>
                <a:cs typeface="+mn-cs"/>
              </a:rPr>
              <a:t>; immune-mediated mechanisms have been proposed.37 The DNA or antigen of the spirochete cannot be consistently detected within renal biopsies.37,38 </a:t>
            </a:r>
            <a:r>
              <a:rPr lang="en-US" sz="1200" kern="1200" dirty="0" err="1" smtClean="0">
                <a:solidFill>
                  <a:schemeClr val="tx1"/>
                </a:solidFill>
                <a:effectLst/>
                <a:latin typeface="+mn-lt"/>
                <a:ea typeface="+mn-ea"/>
                <a:cs typeface="+mn-cs"/>
              </a:rPr>
              <a:t>Subendothelial</a:t>
            </a:r>
            <a:r>
              <a:rPr lang="en-US" sz="1200" kern="1200" dirty="0" smtClean="0">
                <a:solidFill>
                  <a:schemeClr val="tx1"/>
                </a:solidFill>
                <a:effectLst/>
                <a:latin typeface="+mn-lt"/>
                <a:ea typeface="+mn-ea"/>
                <a:cs typeface="+mn-cs"/>
              </a:rPr>
              <a:t> deposits of IgM, IgG, and C3 can be detected within the glomeruli.33 Clinical signs result from proteinuria and renal failure and include </a:t>
            </a:r>
            <a:r>
              <a:rPr lang="en-US" sz="1200" kern="1200" dirty="0" err="1" smtClean="0">
                <a:solidFill>
                  <a:schemeClr val="tx1"/>
                </a:solidFill>
                <a:effectLst/>
                <a:latin typeface="+mn-lt"/>
                <a:ea typeface="+mn-ea"/>
                <a:cs typeface="+mn-cs"/>
              </a:rPr>
              <a:t>inappetence</a:t>
            </a:r>
            <a:r>
              <a:rPr lang="en-US" sz="1200" kern="1200" dirty="0" smtClean="0">
                <a:solidFill>
                  <a:schemeClr val="tx1"/>
                </a:solidFill>
                <a:effectLst/>
                <a:latin typeface="+mn-lt"/>
                <a:ea typeface="+mn-ea"/>
                <a:cs typeface="+mn-cs"/>
              </a:rPr>
              <a:t>, lethargy, weight loss, vomiting, and polyuria and polydipsia </a:t>
            </a:r>
            <a:endParaRPr lang="en-US" dirty="0" smtClean="0"/>
          </a:p>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15</a:t>
            </a:fld>
            <a:endParaRPr lang="en-US"/>
          </a:p>
        </p:txBody>
      </p:sp>
    </p:spTree>
    <p:extLst>
      <p:ext uri="{BB962C8B-B14F-4D97-AF65-F5344CB8AC3E}">
        <p14:creationId xmlns:p14="http://schemas.microsoft.com/office/powerpoint/2010/main" val="304865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Transmission electron microscopy  - electron dense deposits</a:t>
            </a:r>
            <a:r>
              <a:rPr lang="en-US" baseline="0" dirty="0" smtClean="0"/>
              <a:t> immunofluorescent staining in glomeruli </a:t>
            </a:r>
          </a:p>
          <a:p>
            <a:endParaRPr lang="en-US" baseline="0" dirty="0" smtClean="0"/>
          </a:p>
          <a:p>
            <a:r>
              <a:rPr lang="en-US" baseline="0" dirty="0" smtClean="0"/>
              <a:t>Experimental evidence that mycophenolate results in more remissions and longer-term survival </a:t>
            </a:r>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16</a:t>
            </a:fld>
            <a:endParaRPr lang="en-US" dirty="0"/>
          </a:p>
        </p:txBody>
      </p:sp>
    </p:spTree>
    <p:extLst>
      <p:ext uri="{BB962C8B-B14F-4D97-AF65-F5344CB8AC3E}">
        <p14:creationId xmlns:p14="http://schemas.microsoft.com/office/powerpoint/2010/main" val="1793938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Fipronil takes longer than 24 hours to kill tick</a:t>
            </a:r>
            <a:r>
              <a:rPr lang="en-US" baseline="0" dirty="0" smtClean="0"/>
              <a:t> </a:t>
            </a:r>
          </a:p>
          <a:p>
            <a:endParaRPr lang="en-US" baseline="0" dirty="0" smtClean="0"/>
          </a:p>
          <a:p>
            <a:r>
              <a:rPr lang="en-US" baseline="0" dirty="0" smtClean="0"/>
              <a:t>Vanguard Zoetis Lyme vaccine – 15 month immunity study</a:t>
            </a:r>
          </a:p>
          <a:p>
            <a:r>
              <a:rPr lang="en-US" baseline="0" dirty="0" smtClean="0"/>
              <a:t>Vaccinated dogs – 7/16 seroconverted</a:t>
            </a:r>
          </a:p>
          <a:p>
            <a:r>
              <a:rPr lang="en-US" baseline="0" dirty="0" smtClean="0"/>
              <a:t>Controls 14/16 seroconverted after tick challenge </a:t>
            </a:r>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18</a:t>
            </a:fld>
            <a:endParaRPr lang="en-US" dirty="0"/>
          </a:p>
        </p:txBody>
      </p:sp>
    </p:spTree>
    <p:extLst>
      <p:ext uri="{BB962C8B-B14F-4D97-AF65-F5344CB8AC3E}">
        <p14:creationId xmlns:p14="http://schemas.microsoft.com/office/powerpoint/2010/main" val="1434681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19</a:t>
            </a:fld>
            <a:endParaRPr lang="en-US" dirty="0"/>
          </a:p>
        </p:txBody>
      </p:sp>
    </p:spTree>
    <p:extLst>
      <p:ext uri="{BB962C8B-B14F-4D97-AF65-F5344CB8AC3E}">
        <p14:creationId xmlns:p14="http://schemas.microsoft.com/office/powerpoint/2010/main" val="807587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Different species in NA versus Europe/</a:t>
            </a:r>
            <a:r>
              <a:rPr lang="en-US" baseline="0" dirty="0"/>
              <a:t> Asia may account for different clinical manifestations of dz in humans in these regions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at least 52 Borrelia species, including 21 in the LB group (B. burgdorferi sensu lato; Bb-sl; these gram-negative spirochetes generally migrate within the host interstitially), 29 in the relapsing fever group (migrating hematogenously), and 2 undetermined members.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dogs residing in North America, LB has only been associated with B. burgdorferi sensu stricto (Bb), of which at least 30 subtypes or strains exist, based on outer surface protein C (OspC) genotyping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Strains are host specific – some more common in people than dogs </a:t>
            </a:r>
            <a:endParaRPr lang="en-US" baseline="0" dirty="0"/>
          </a:p>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2</a:t>
            </a:fld>
            <a:endParaRPr lang="en-US" dirty="0"/>
          </a:p>
        </p:txBody>
      </p:sp>
    </p:spTree>
    <p:extLst>
      <p:ext uri="{BB962C8B-B14F-4D97-AF65-F5344CB8AC3E}">
        <p14:creationId xmlns:p14="http://schemas.microsoft.com/office/powerpoint/2010/main" val="1220152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EE97BF9-2BAC-9446-994D-9067A6DA4FA7}" type="slidenum">
              <a:rPr lang="en-US" smtClean="0"/>
              <a:t>3</a:t>
            </a:fld>
            <a:endParaRPr lang="en-US" dirty="0"/>
          </a:p>
        </p:txBody>
      </p:sp>
    </p:spTree>
    <p:extLst>
      <p:ext uri="{BB962C8B-B14F-4D97-AF65-F5344CB8AC3E}">
        <p14:creationId xmlns:p14="http://schemas.microsoft.com/office/powerpoint/2010/main" val="1538144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vector-borne pathogens, such as </a:t>
            </a:r>
            <a:r>
              <a:rPr lang="en-US" sz="1200" i="1" kern="1200" dirty="0">
                <a:solidFill>
                  <a:schemeClr val="tx1"/>
                </a:solidFill>
                <a:effectLst/>
                <a:latin typeface="+mn-lt"/>
                <a:ea typeface="+mn-ea"/>
                <a:cs typeface="+mn-cs"/>
              </a:rPr>
              <a:t>Anaplasma phagocytophilum, </a:t>
            </a:r>
            <a:r>
              <a:rPr lang="en-US" sz="1200" kern="1200" dirty="0">
                <a:solidFill>
                  <a:schemeClr val="tx1"/>
                </a:solidFill>
                <a:effectLst/>
                <a:latin typeface="+mn-lt"/>
                <a:ea typeface="+mn-ea"/>
                <a:cs typeface="+mn-cs"/>
              </a:rPr>
              <a:t>may be co-transmitted and complicate the clinical picture. There is some evidence that co-infection with </a:t>
            </a:r>
            <a:r>
              <a:rPr lang="en-US" sz="1200" i="1" kern="1200" dirty="0">
                <a:solidFill>
                  <a:schemeClr val="tx1"/>
                </a:solidFill>
                <a:effectLst/>
                <a:latin typeface="+mn-lt"/>
                <a:ea typeface="+mn-ea"/>
                <a:cs typeface="+mn-cs"/>
              </a:rPr>
              <a:t>A. phagocytophilum </a:t>
            </a:r>
            <a:r>
              <a:rPr lang="en-US" sz="1200" kern="1200" dirty="0">
                <a:solidFill>
                  <a:schemeClr val="tx1"/>
                </a:solidFill>
                <a:effectLst/>
                <a:latin typeface="+mn-lt"/>
                <a:ea typeface="+mn-ea"/>
                <a:cs typeface="+mn-cs"/>
              </a:rPr>
              <a:t>can enhance the pathogenicity of </a:t>
            </a:r>
            <a:r>
              <a:rPr lang="en-US" sz="1200" i="1" kern="1200" dirty="0">
                <a:solidFill>
                  <a:schemeClr val="tx1"/>
                </a:solidFill>
                <a:effectLst/>
                <a:latin typeface="+mn-lt"/>
                <a:ea typeface="+mn-ea"/>
                <a:cs typeface="+mn-cs"/>
              </a:rPr>
              <a:t>B. burgdorferi </a:t>
            </a:r>
            <a:endParaRPr lang="en-US" dirty="0"/>
          </a:p>
          <a:p>
            <a:endParaRPr lang="en-US" dirty="0"/>
          </a:p>
          <a:p>
            <a:r>
              <a:rPr lang="en-US" dirty="0"/>
              <a:t>In endemic areas prevalence in ticks</a:t>
            </a:r>
            <a:r>
              <a:rPr lang="en-US" baseline="0" dirty="0"/>
              <a:t> can reach approximately 50%</a:t>
            </a:r>
          </a:p>
          <a:p>
            <a:endParaRPr lang="en-US" baseline="0" dirty="0"/>
          </a:p>
          <a:p>
            <a:r>
              <a:rPr lang="en-US" baseline="0" dirty="0"/>
              <a:t>Passes transstadially within the tick – larva to nymph to adult </a:t>
            </a:r>
          </a:p>
          <a:p>
            <a:r>
              <a:rPr lang="en-US" baseline="0" dirty="0"/>
              <a:t>(not transovarially – from adult to egg – except for some in the relapsing fever group)</a:t>
            </a:r>
          </a:p>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4</a:t>
            </a:fld>
            <a:endParaRPr lang="en-US" dirty="0"/>
          </a:p>
        </p:txBody>
      </p:sp>
    </p:spTree>
    <p:extLst>
      <p:ext uri="{BB962C8B-B14F-4D97-AF65-F5344CB8AC3E}">
        <p14:creationId xmlns:p14="http://schemas.microsoft.com/office/powerpoint/2010/main" val="1643233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Outer surface proteins of importance include OspA, OspC, and VlsE. Over the fall, winter, and spring, the spirochete remains dormant within the nymphal tick and expresses OspA, which allows it to adhere to the tick midgut. When the tick ingests mammalian blood in the late spring and summer, OspA expression is downregulated by the spirochete, and OspC expression is upregulated.The spirochete then moves to the tick hemolymph and salivary glands. OspC binds a tick salivary gland protein, which may help the organism evade the host immune response. OspC also binds to mammalian plasminogen and helps the spirochete to disseminate within the mammalian host.23 VlsE under- goes recombinational shuf ing of its genetic code, which further allows the spirochete to evade the immune response.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Finally, </a:t>
            </a:r>
            <a:r>
              <a:rPr lang="en-US" sz="1200" i="1" kern="1200" dirty="0" smtClean="0">
                <a:solidFill>
                  <a:schemeClr val="tx1"/>
                </a:solidFill>
                <a:effectLst/>
                <a:latin typeface="+mn-lt"/>
                <a:ea typeface="+mn-ea"/>
                <a:cs typeface="+mn-cs"/>
              </a:rPr>
              <a:t>B. burgdorferi </a:t>
            </a:r>
            <a:r>
              <a:rPr lang="en-US" sz="1200" kern="1200" dirty="0" smtClean="0">
                <a:solidFill>
                  <a:schemeClr val="tx1"/>
                </a:solidFill>
                <a:effectLst/>
                <a:latin typeface="+mn-lt"/>
                <a:ea typeface="+mn-ea"/>
                <a:cs typeface="+mn-cs"/>
              </a:rPr>
              <a:t>may undergo metamorphosis into a spherical shape when it encounters unfavorable conditions within the host, such as when it is exposed to antibiotics, nutrient deprivation, and changes in pH.</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This may also contribute to its ability to evade the immune system and resist antimicrobial drug treatment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complete genome of </a:t>
            </a:r>
            <a:r>
              <a:rPr lang="en-US" sz="1200" i="1" kern="1200" dirty="0" smtClean="0">
                <a:solidFill>
                  <a:schemeClr val="tx1"/>
                </a:solidFill>
                <a:effectLst/>
                <a:latin typeface="+mn-lt"/>
                <a:ea typeface="+mn-ea"/>
                <a:cs typeface="+mn-cs"/>
              </a:rPr>
              <a:t>B. burgdorferi </a:t>
            </a:r>
            <a:r>
              <a:rPr lang="en-US" sz="1200" kern="1200" dirty="0" smtClean="0">
                <a:solidFill>
                  <a:schemeClr val="tx1"/>
                </a:solidFill>
                <a:effectLst/>
                <a:latin typeface="+mn-lt"/>
                <a:ea typeface="+mn-ea"/>
                <a:cs typeface="+mn-cs"/>
              </a:rPr>
              <a:t>has been sequenced. The organism expresses different outer-surface lipoproteins at different stages of infection, which allows it to adapt to dramatically different environments within the arthropod vector and the mammalian host. This property of the organism has been exploited for the purpose of diagnostic assay and vaccine development.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Spirochete replicates at site of attachment then disseminated primarily</a:t>
            </a:r>
            <a:r>
              <a:rPr lang="en-US" sz="1200" kern="1200" baseline="0" dirty="0" smtClean="0">
                <a:solidFill>
                  <a:schemeClr val="tx1"/>
                </a:solidFill>
                <a:effectLst/>
                <a:latin typeface="+mn-lt"/>
                <a:ea typeface="+mn-ea"/>
                <a:cs typeface="+mn-cs"/>
              </a:rPr>
              <a:t> through connective tissue. </a:t>
            </a:r>
            <a:r>
              <a:rPr lang="en-US" sz="1200" kern="1200" dirty="0" smtClean="0">
                <a:solidFill>
                  <a:schemeClr val="tx1"/>
                </a:solidFill>
                <a:effectLst/>
                <a:latin typeface="+mn-lt"/>
                <a:ea typeface="+mn-ea"/>
                <a:cs typeface="+mn-cs"/>
              </a:rPr>
              <a:t>It binds proteins such as plasminogen, β3 integrins such as the platelet integrin αIIbβ3, glycosaminoglycans, bronectin, laminin, and decorin (a collagen proteoglycan).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Humans</a:t>
            </a:r>
            <a:r>
              <a:rPr lang="en-US" sz="1200" kern="1200" baseline="0" dirty="0" smtClean="0">
                <a:solidFill>
                  <a:schemeClr val="tx1"/>
                </a:solidFill>
                <a:effectLst/>
                <a:latin typeface="+mn-lt"/>
                <a:ea typeface="+mn-ea"/>
                <a:cs typeface="+mn-cs"/>
              </a:rPr>
              <a:t> develop an early skin rash = erythema migrans. Dogs do not.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Only about 10% of affected dogs show overt signs of illness. </a:t>
            </a:r>
            <a:endParaRPr lang="en-US" dirty="0" smtClean="0"/>
          </a:p>
          <a:p>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5</a:t>
            </a:fld>
            <a:endParaRPr lang="en-US" dirty="0"/>
          </a:p>
        </p:txBody>
      </p:sp>
    </p:spTree>
    <p:extLst>
      <p:ext uri="{BB962C8B-B14F-4D97-AF65-F5344CB8AC3E}">
        <p14:creationId xmlns:p14="http://schemas.microsoft.com/office/powerpoint/2010/main" val="1104962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 – midwest, northeast, mid-adlantic, parts of California</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EE97BF9-2BAC-9446-994D-9067A6DA4FA7}" type="slidenum">
              <a:rPr lang="en-US" smtClean="0"/>
              <a:t>6</a:t>
            </a:fld>
            <a:endParaRPr lang="en-US" dirty="0"/>
          </a:p>
        </p:txBody>
      </p:sp>
    </p:spTree>
    <p:extLst>
      <p:ext uri="{BB962C8B-B14F-4D97-AF65-F5344CB8AC3E}">
        <p14:creationId xmlns:p14="http://schemas.microsoft.com/office/powerpoint/2010/main" val="155059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Arthritis and nephritis most common in dogs</a:t>
            </a:r>
          </a:p>
          <a:p>
            <a:r>
              <a:rPr lang="en-US" smtClean="0"/>
              <a:t>Chronic arthritis only documented in humans </a:t>
            </a:r>
          </a:p>
          <a:p>
            <a:r>
              <a:rPr lang="en-US" smtClean="0"/>
              <a:t>A few cases of neuro signs in seropositive</a:t>
            </a:r>
            <a:r>
              <a:rPr lang="en-US" baseline="0" smtClean="0"/>
              <a:t> dogs</a:t>
            </a:r>
          </a:p>
          <a:p>
            <a:r>
              <a:rPr lang="en-US" baseline="0" err="1" smtClean="0"/>
              <a:t>Neuroborreliosis</a:t>
            </a:r>
            <a:r>
              <a:rPr lang="en-US" baseline="0" smtClean="0"/>
              <a:t> well documented in humans and horses</a:t>
            </a:r>
          </a:p>
          <a:p>
            <a:r>
              <a:rPr lang="en-US" baseline="0" smtClean="0"/>
              <a:t>Fatal myocarditis described in Boxer puppies with no other known cause </a:t>
            </a:r>
          </a:p>
          <a:p>
            <a:r>
              <a:rPr lang="en-US" baseline="0" smtClean="0"/>
              <a:t>Lyme </a:t>
            </a:r>
            <a:r>
              <a:rPr lang="en-US" baseline="0" err="1" smtClean="0"/>
              <a:t>carditis</a:t>
            </a:r>
            <a:r>
              <a:rPr lang="en-US" baseline="0" smtClean="0"/>
              <a:t> in humans with AV block – not documented in dogs</a:t>
            </a:r>
          </a:p>
          <a:p>
            <a:r>
              <a:rPr lang="en-US" baseline="0" smtClean="0"/>
              <a:t>One case of orbital myositis in a dog, rare in humans </a:t>
            </a:r>
            <a:endParaRPr lang="en-US"/>
          </a:p>
        </p:txBody>
      </p:sp>
      <p:sp>
        <p:nvSpPr>
          <p:cNvPr id="4" name="Slide Number Placeholder 3"/>
          <p:cNvSpPr>
            <a:spLocks noGrp="1"/>
          </p:cNvSpPr>
          <p:nvPr>
            <p:ph type="sldNum" sz="quarter" idx="10"/>
          </p:nvPr>
        </p:nvSpPr>
        <p:spPr/>
        <p:txBody>
          <a:bodyPr/>
          <a:lstStyle/>
          <a:p>
            <a:fld id="{EEE97BF9-2BAC-9446-994D-9067A6DA4FA7}" type="slidenum">
              <a:rPr lang="en-US" smtClean="0"/>
              <a:t>7</a:t>
            </a:fld>
            <a:endParaRPr lang="en-US"/>
          </a:p>
        </p:txBody>
      </p:sp>
    </p:spTree>
    <p:extLst>
      <p:ext uri="{BB962C8B-B14F-4D97-AF65-F5344CB8AC3E}">
        <p14:creationId xmlns:p14="http://schemas.microsoft.com/office/powerpoint/2010/main" val="1146521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Signs in dogs occur</a:t>
            </a:r>
            <a:r>
              <a:rPr lang="en-US" baseline="0" smtClean="0"/>
              <a:t> 2-5 months after the tick bite </a:t>
            </a:r>
          </a:p>
          <a:p>
            <a:r>
              <a:rPr lang="en-US" baseline="0" smtClean="0"/>
              <a:t>First joint affected is typically closest to the site of tick bite </a:t>
            </a:r>
          </a:p>
          <a:p>
            <a:endParaRPr lang="en-US" baseline="0" smtClean="0"/>
          </a:p>
          <a:p>
            <a:endParaRPr lang="en-US"/>
          </a:p>
        </p:txBody>
      </p:sp>
      <p:sp>
        <p:nvSpPr>
          <p:cNvPr id="4" name="Slide Number Placeholder 3"/>
          <p:cNvSpPr>
            <a:spLocks noGrp="1"/>
          </p:cNvSpPr>
          <p:nvPr>
            <p:ph type="sldNum" sz="quarter" idx="10"/>
          </p:nvPr>
        </p:nvSpPr>
        <p:spPr/>
        <p:txBody>
          <a:bodyPr/>
          <a:lstStyle/>
          <a:p>
            <a:fld id="{EEE97BF9-2BAC-9446-994D-9067A6DA4FA7}" type="slidenum">
              <a:rPr lang="en-US" smtClean="0"/>
              <a:t>8</a:t>
            </a:fld>
            <a:endParaRPr lang="en-US"/>
          </a:p>
        </p:txBody>
      </p:sp>
    </p:spTree>
    <p:extLst>
      <p:ext uri="{BB962C8B-B14F-4D97-AF65-F5344CB8AC3E}">
        <p14:creationId xmlns:p14="http://schemas.microsoft.com/office/powerpoint/2010/main" val="828304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Diagnosis based on characteristic clinical signs and history of exposure to an endemic area and positive antibodies </a:t>
            </a:r>
          </a:p>
          <a:p>
            <a:endParaRPr lang="en-US" baseline="0" smtClean="0"/>
          </a:p>
          <a:p>
            <a:r>
              <a:rPr lang="en-US" baseline="0" err="1" smtClean="0"/>
              <a:t>Coags</a:t>
            </a:r>
            <a:r>
              <a:rPr lang="en-US" baseline="0" smtClean="0"/>
              <a:t> – low </a:t>
            </a:r>
            <a:r>
              <a:rPr lang="en-US" baseline="0" err="1" smtClean="0"/>
              <a:t>antithrombin</a:t>
            </a:r>
            <a:r>
              <a:rPr lang="en-US" baseline="0" smtClean="0"/>
              <a:t> (glomerular </a:t>
            </a:r>
            <a:r>
              <a:rPr lang="en-US" baseline="0" err="1" smtClean="0"/>
              <a:t>antithrombin</a:t>
            </a:r>
            <a:r>
              <a:rPr lang="en-US" baseline="0" smtClean="0"/>
              <a:t> loss) </a:t>
            </a:r>
            <a:r>
              <a:rPr lang="en-US" baseline="0" smtClean="0">
                <a:sym typeface="Wingdings"/>
              </a:rPr>
              <a:t> </a:t>
            </a:r>
            <a:r>
              <a:rPr lang="en-US" baseline="0" err="1" smtClean="0">
                <a:sym typeface="Wingdings"/>
              </a:rPr>
              <a:t>hypercoaguability</a:t>
            </a:r>
            <a:r>
              <a:rPr lang="en-US" baseline="0" smtClean="0">
                <a:sym typeface="Wingdings"/>
              </a:rPr>
              <a:t> syndromes </a:t>
            </a:r>
          </a:p>
        </p:txBody>
      </p:sp>
      <p:sp>
        <p:nvSpPr>
          <p:cNvPr id="4" name="Slide Number Placeholder 3"/>
          <p:cNvSpPr>
            <a:spLocks noGrp="1"/>
          </p:cNvSpPr>
          <p:nvPr>
            <p:ph type="sldNum" sz="quarter" idx="10"/>
          </p:nvPr>
        </p:nvSpPr>
        <p:spPr/>
        <p:txBody>
          <a:bodyPr/>
          <a:lstStyle/>
          <a:p>
            <a:fld id="{EEE97BF9-2BAC-9446-994D-9067A6DA4FA7}" type="slidenum">
              <a:rPr lang="en-US" smtClean="0"/>
              <a:t>9</a:t>
            </a:fld>
            <a:endParaRPr lang="en-US"/>
          </a:p>
        </p:txBody>
      </p:sp>
    </p:spTree>
    <p:extLst>
      <p:ext uri="{BB962C8B-B14F-4D97-AF65-F5344CB8AC3E}">
        <p14:creationId xmlns:p14="http://schemas.microsoft.com/office/powerpoint/2010/main" val="2121993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4/13/18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4/13/18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t>4/13/18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t>4/13/18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4/13/18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2112295"/>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gif"/><Relationship Id="rId4"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9432175" cy="3566160"/>
          </a:xfrm>
        </p:spPr>
        <p:txBody>
          <a:bodyPr/>
          <a:lstStyle/>
          <a:p>
            <a:r>
              <a:rPr lang="en-US" i="1" dirty="0" smtClean="0"/>
              <a:t>Lyme borreliosis </a:t>
            </a:r>
            <a:r>
              <a:rPr lang="en-US" dirty="0" smtClean="0"/>
              <a:t>in Dogs and Cats</a:t>
            </a:r>
            <a:endParaRPr lang="en-US" dirty="0"/>
          </a:p>
        </p:txBody>
      </p:sp>
      <p:sp>
        <p:nvSpPr>
          <p:cNvPr id="3" name="Subtitle 2"/>
          <p:cNvSpPr>
            <a:spLocks noGrp="1"/>
          </p:cNvSpPr>
          <p:nvPr>
            <p:ph type="subTitle" idx="1"/>
          </p:nvPr>
        </p:nvSpPr>
        <p:spPr/>
        <p:txBody>
          <a:bodyPr>
            <a:normAutofit fontScale="85000" lnSpcReduction="20000"/>
          </a:bodyPr>
          <a:lstStyle/>
          <a:p>
            <a:r>
              <a:rPr lang="en-US" dirty="0" smtClean="0"/>
              <a:t>Michelle Coady, DVM</a:t>
            </a:r>
          </a:p>
          <a:p>
            <a:r>
              <a:rPr lang="en-US" dirty="0" smtClean="0"/>
              <a:t>Cornell University Hospital for Animals</a:t>
            </a:r>
          </a:p>
          <a:p>
            <a:r>
              <a:rPr lang="en-US" dirty="0" smtClean="0"/>
              <a:t>April 12, 2018</a:t>
            </a:r>
            <a:endParaRPr lang="en-US" dirty="0"/>
          </a:p>
        </p:txBody>
      </p:sp>
    </p:spTree>
    <p:extLst>
      <p:ext uri="{BB962C8B-B14F-4D97-AF65-F5344CB8AC3E}">
        <p14:creationId xmlns:p14="http://schemas.microsoft.com/office/powerpoint/2010/main" val="476186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Serology</a:t>
            </a: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7832" y="3188117"/>
            <a:ext cx="2872117" cy="2872117"/>
          </a:xfrm>
          <a:prstGeom prst="rect">
            <a:avLst/>
          </a:prstGeom>
        </p:spPr>
      </p:pic>
      <p:pic>
        <p:nvPicPr>
          <p:cNvPr id="7"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1019" y="556260"/>
            <a:ext cx="5080000" cy="2362200"/>
          </a:xfrm>
          <a:prstGeom prst="rect">
            <a:avLst/>
          </a:prstGeom>
        </p:spPr>
      </p:pic>
      <p:sp>
        <p:nvSpPr>
          <p:cNvPr id="8" name="Content Placeholder 7"/>
          <p:cNvSpPr>
            <a:spLocks noGrp="1"/>
          </p:cNvSpPr>
          <p:nvPr>
            <p:ph idx="1"/>
          </p:nvPr>
        </p:nvSpPr>
        <p:spPr>
          <a:xfrm>
            <a:off x="1097280" y="2144684"/>
            <a:ext cx="5113739" cy="3721278"/>
          </a:xfrm>
        </p:spPr>
        <p:txBody>
          <a:bodyPr/>
          <a:lstStyle/>
          <a:p>
            <a:pPr marL="285750" indent="-285750">
              <a:buFont typeface="Arial" charset="0"/>
              <a:buChar char="•"/>
            </a:pPr>
            <a:r>
              <a:rPr lang="en-US" smtClean="0"/>
              <a:t>C6 </a:t>
            </a:r>
            <a:r>
              <a:rPr lang="en-US"/>
              <a:t>ELISA lateral flow assay (SNAP 4DX</a:t>
            </a:r>
            <a:r>
              <a:rPr lang="en-US" smtClean="0"/>
              <a:t>)</a:t>
            </a:r>
          </a:p>
          <a:p>
            <a:pPr marL="578358" lvl="1" indent="-285750">
              <a:buFont typeface="Arial" charset="0"/>
              <a:buChar char="•"/>
            </a:pPr>
            <a:r>
              <a:rPr lang="en-US" smtClean="0"/>
              <a:t>Detects IgG antibodies 3-5 weeks post infection</a:t>
            </a:r>
          </a:p>
          <a:p>
            <a:pPr marL="578358" lvl="1" indent="-285750">
              <a:buFont typeface="Arial" charset="0"/>
              <a:buChar char="•"/>
            </a:pPr>
            <a:r>
              <a:rPr lang="en-US" smtClean="0"/>
              <a:t>Not affected by vaccination </a:t>
            </a:r>
            <a:endParaRPr lang="en-US"/>
          </a:p>
          <a:p>
            <a:pPr marL="285750" indent="-285750">
              <a:buFont typeface="Arial" charset="0"/>
              <a:buChar char="•"/>
            </a:pPr>
            <a:r>
              <a:rPr lang="en-US"/>
              <a:t>Quantitative ELISA available through lab </a:t>
            </a:r>
          </a:p>
          <a:p>
            <a:pPr marL="285750" indent="-285750">
              <a:buFont typeface="Arial" charset="0"/>
              <a:buChar char="•"/>
            </a:pPr>
            <a:r>
              <a:rPr lang="en-US" smtClean="0"/>
              <a:t>No </a:t>
            </a:r>
            <a:r>
              <a:rPr lang="en-US"/>
              <a:t>correlation between magnitude of </a:t>
            </a:r>
            <a:r>
              <a:rPr lang="en-US" smtClean="0"/>
              <a:t>titer </a:t>
            </a:r>
            <a:r>
              <a:rPr lang="en-US"/>
              <a:t>and disease </a:t>
            </a:r>
            <a:r>
              <a:rPr lang="en-US" smtClean="0"/>
              <a:t>severity</a:t>
            </a:r>
          </a:p>
          <a:p>
            <a:pPr marL="285750" indent="-285750">
              <a:buFont typeface="Arial" charset="0"/>
              <a:buChar char="•"/>
            </a:pPr>
            <a:r>
              <a:rPr lang="en-US" smtClean="0"/>
              <a:t>Other assays </a:t>
            </a:r>
            <a:r>
              <a:rPr lang="en-US" smtClean="0">
                <a:sym typeface="Wingdings"/>
              </a:rPr>
              <a:t> </a:t>
            </a:r>
            <a:r>
              <a:rPr lang="en-US" smtClean="0"/>
              <a:t>prone to false positives</a:t>
            </a:r>
          </a:p>
          <a:p>
            <a:pPr marL="578358" lvl="1" indent="-285750">
              <a:buFont typeface="Arial" charset="0"/>
              <a:buChar char="•"/>
            </a:pPr>
            <a:r>
              <a:rPr lang="en-US" smtClean="0"/>
              <a:t>Whole-cell ELISA</a:t>
            </a:r>
          </a:p>
          <a:p>
            <a:pPr marL="578358" lvl="1" indent="-285750">
              <a:buFont typeface="Arial" charset="0"/>
              <a:buChar char="•"/>
            </a:pPr>
            <a:r>
              <a:rPr lang="en-US" smtClean="0"/>
              <a:t>IFA</a:t>
            </a:r>
          </a:p>
          <a:p>
            <a:pPr marL="578358" lvl="1" indent="-285750">
              <a:buFont typeface="Arial" charset="0"/>
              <a:buChar char="•"/>
            </a:pPr>
            <a:r>
              <a:rPr lang="en-US" smtClean="0"/>
              <a:t>Western Blotting </a:t>
            </a:r>
            <a:endParaRPr lang="en-US"/>
          </a:p>
        </p:txBody>
      </p:sp>
    </p:spTree>
    <p:extLst>
      <p:ext uri="{BB962C8B-B14F-4D97-AF65-F5344CB8AC3E}">
        <p14:creationId xmlns:p14="http://schemas.microsoft.com/office/powerpoint/2010/main" val="69650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23369" y="689957"/>
            <a:ext cx="12068631" cy="5428211"/>
          </a:xfrm>
          <a:prstGeom prst="rect">
            <a:avLst/>
          </a:prstGeom>
        </p:spPr>
      </p:pic>
    </p:spTree>
    <p:extLst>
      <p:ext uri="{BB962C8B-B14F-4D97-AF65-F5344CB8AC3E}">
        <p14:creationId xmlns:p14="http://schemas.microsoft.com/office/powerpoint/2010/main" val="752959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Screening</a:t>
            </a:r>
            <a:endParaRPr lang="en-US"/>
          </a:p>
        </p:txBody>
      </p:sp>
      <p:sp>
        <p:nvSpPr>
          <p:cNvPr id="3" name="Content Placeholder 2"/>
          <p:cNvSpPr>
            <a:spLocks noGrp="1"/>
          </p:cNvSpPr>
          <p:nvPr>
            <p:ph idx="1"/>
          </p:nvPr>
        </p:nvSpPr>
        <p:spPr>
          <a:xfrm>
            <a:off x="1097279" y="1845734"/>
            <a:ext cx="10274531" cy="4023360"/>
          </a:xfrm>
        </p:spPr>
        <p:txBody>
          <a:bodyPr/>
          <a:lstStyle/>
          <a:p>
            <a:r>
              <a:rPr lang="en-US" smtClean="0"/>
              <a:t>Annual antibody assay testing in endemic areas</a:t>
            </a:r>
          </a:p>
          <a:p>
            <a:r>
              <a:rPr lang="en-US" smtClean="0"/>
              <a:t>Seropositive dogs -&gt; look for proteinuria</a:t>
            </a:r>
          </a:p>
          <a:p>
            <a:r>
              <a:rPr lang="en-US" smtClean="0"/>
              <a:t>Disadvantages to screening: potential for overuse of antibiotics, expense </a:t>
            </a:r>
            <a:endParaRPr lang="en-US"/>
          </a:p>
        </p:txBody>
      </p:sp>
    </p:spTree>
    <p:extLst>
      <p:ext uri="{BB962C8B-B14F-4D97-AF65-F5344CB8AC3E}">
        <p14:creationId xmlns:p14="http://schemas.microsoft.com/office/powerpoint/2010/main" val="539148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Treatment of non-clinical dogs?</a:t>
            </a: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4227933"/>
              </p:ext>
            </p:extLst>
          </p:nvPr>
        </p:nvGraphicFramePr>
        <p:xfrm>
          <a:off x="1097280" y="2561157"/>
          <a:ext cx="10058400" cy="2494280"/>
        </p:xfrm>
        <a:graphic>
          <a:graphicData uri="http://schemas.openxmlformats.org/drawingml/2006/table">
            <a:tbl>
              <a:tblPr firstRow="1" bandRow="1">
                <a:tableStyleId>{5C22544A-7EE6-4342-B048-85BDC9FD1C3A}</a:tableStyleId>
              </a:tblPr>
              <a:tblGrid>
                <a:gridCol w="5029200"/>
                <a:gridCol w="5029200"/>
              </a:tblGrid>
              <a:tr h="370840">
                <a:tc>
                  <a:txBody>
                    <a:bodyPr/>
                    <a:lstStyle/>
                    <a:p>
                      <a:r>
                        <a:rPr lang="en-US" smtClean="0"/>
                        <a:t>Pros </a:t>
                      </a:r>
                      <a:endParaRPr lang="en-US"/>
                    </a:p>
                  </a:txBody>
                  <a:tcPr/>
                </a:tc>
                <a:tc>
                  <a:txBody>
                    <a:bodyPr/>
                    <a:lstStyle/>
                    <a:p>
                      <a:r>
                        <a:rPr lang="en-US" smtClean="0"/>
                        <a:t>Cons</a:t>
                      </a:r>
                      <a:endParaRPr lang="en-US"/>
                    </a:p>
                  </a:txBody>
                  <a:tcPr/>
                </a:tc>
              </a:tr>
              <a:tr h="370840">
                <a:tc>
                  <a:txBody>
                    <a:bodyPr/>
                    <a:lstStyle/>
                    <a:p>
                      <a:r>
                        <a:rPr lang="en-US" smtClean="0"/>
                        <a:t>Prevention of future arthritis</a:t>
                      </a:r>
                      <a:r>
                        <a:rPr lang="en-US" baseline="0" smtClean="0"/>
                        <a:t> or nephritis? </a:t>
                      </a:r>
                      <a:endParaRPr lang="en-US"/>
                    </a:p>
                  </a:txBody>
                  <a:tcPr/>
                </a:tc>
                <a:tc>
                  <a:txBody>
                    <a:bodyPr/>
                    <a:lstStyle/>
                    <a:p>
                      <a:r>
                        <a:rPr lang="en-US" smtClean="0"/>
                        <a:t>No</a:t>
                      </a:r>
                      <a:r>
                        <a:rPr lang="en-US" baseline="0" smtClean="0"/>
                        <a:t> ability to monitor response to treatment without clinical signs </a:t>
                      </a:r>
                      <a:endParaRPr lang="en-US"/>
                    </a:p>
                  </a:txBody>
                  <a:tcPr/>
                </a:tc>
              </a:tr>
              <a:tr h="370840">
                <a:tc>
                  <a:txBody>
                    <a:bodyPr/>
                    <a:lstStyle/>
                    <a:p>
                      <a:r>
                        <a:rPr lang="en-US" smtClean="0"/>
                        <a:t>Treatment of co-infections</a:t>
                      </a:r>
                      <a:endParaRPr lang="en-US"/>
                    </a:p>
                  </a:txBody>
                  <a:tcPr/>
                </a:tc>
                <a:tc>
                  <a:txBody>
                    <a:bodyPr/>
                    <a:lstStyle/>
                    <a:p>
                      <a:r>
                        <a:rPr lang="en-US" smtClean="0"/>
                        <a:t>Vast majority of clinical dogs do not become ill</a:t>
                      </a:r>
                      <a:endParaRPr lang="en-US"/>
                    </a:p>
                  </a:txBody>
                  <a:tcPr/>
                </a:tc>
              </a:tr>
              <a:tr h="370840">
                <a:tc>
                  <a:txBody>
                    <a:bodyPr/>
                    <a:lstStyle/>
                    <a:p>
                      <a:endParaRPr lang="en-US"/>
                    </a:p>
                  </a:txBody>
                  <a:tcPr/>
                </a:tc>
                <a:tc>
                  <a:txBody>
                    <a:bodyPr/>
                    <a:lstStyle/>
                    <a:p>
                      <a:r>
                        <a:rPr lang="en-US" smtClean="0"/>
                        <a:t>Overuse of antibiotics/ resistance </a:t>
                      </a:r>
                      <a:endParaRPr lang="en-US"/>
                    </a:p>
                  </a:txBody>
                  <a:tcPr/>
                </a:tc>
              </a:tr>
              <a:tr h="370840">
                <a:tc>
                  <a:txBody>
                    <a:bodyPr/>
                    <a:lstStyle/>
                    <a:p>
                      <a:endParaRPr lang="en-US"/>
                    </a:p>
                  </a:txBody>
                  <a:tcPr/>
                </a:tc>
                <a:tc>
                  <a:txBody>
                    <a:bodyPr/>
                    <a:lstStyle/>
                    <a:p>
                      <a:r>
                        <a:rPr lang="en-US" smtClean="0"/>
                        <a:t>Potential for adverse effects</a:t>
                      </a:r>
                      <a:endParaRPr lang="en-US"/>
                    </a:p>
                  </a:txBody>
                  <a:tcPr/>
                </a:tc>
              </a:tr>
              <a:tr h="370840">
                <a:tc>
                  <a:txBody>
                    <a:bodyPr/>
                    <a:lstStyle/>
                    <a:p>
                      <a:endParaRPr lang="en-US"/>
                    </a:p>
                  </a:txBody>
                  <a:tcPr/>
                </a:tc>
                <a:tc>
                  <a:txBody>
                    <a:bodyPr/>
                    <a:lstStyle/>
                    <a:p>
                      <a:r>
                        <a:rPr lang="en-US" smtClean="0"/>
                        <a:t>Expense</a:t>
                      </a:r>
                      <a:endParaRPr lang="en-US"/>
                    </a:p>
                  </a:txBody>
                  <a:tcPr/>
                </a:tc>
              </a:tr>
            </a:tbl>
          </a:graphicData>
        </a:graphic>
      </p:graphicFrame>
    </p:spTree>
    <p:extLst>
      <p:ext uri="{BB962C8B-B14F-4D97-AF65-F5344CB8AC3E}">
        <p14:creationId xmlns:p14="http://schemas.microsoft.com/office/powerpoint/2010/main" val="1601943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Treatment - arthritis</a:t>
            </a:r>
            <a:endParaRPr lang="en-US"/>
          </a:p>
        </p:txBody>
      </p:sp>
      <p:sp>
        <p:nvSpPr>
          <p:cNvPr id="3" name="Content Placeholder 2"/>
          <p:cNvSpPr>
            <a:spLocks noGrp="1"/>
          </p:cNvSpPr>
          <p:nvPr>
            <p:ph idx="1"/>
          </p:nvPr>
        </p:nvSpPr>
        <p:spPr>
          <a:xfrm>
            <a:off x="1097279" y="1845735"/>
            <a:ext cx="10823171" cy="1845116"/>
          </a:xfrm>
        </p:spPr>
        <p:txBody>
          <a:bodyPr>
            <a:normAutofit/>
          </a:bodyPr>
          <a:lstStyle/>
          <a:p>
            <a:r>
              <a:rPr lang="en-US" smtClean="0"/>
              <a:t>Rapid response to antibiotics (1-2 days); self-limiting in experimental infections</a:t>
            </a:r>
          </a:p>
          <a:p>
            <a:r>
              <a:rPr lang="en-US" smtClean="0"/>
              <a:t>Doxycycline generally preferred due (efficacy against coinfections, anti-arthritic &amp; anti-inflammatory)</a:t>
            </a:r>
          </a:p>
          <a:p>
            <a:r>
              <a:rPr lang="en-US" smtClean="0"/>
              <a:t>No evidence to treat beyond one month </a:t>
            </a:r>
            <a:endParaRPr lang="en-US"/>
          </a:p>
        </p:txBody>
      </p:sp>
      <p:pic>
        <p:nvPicPr>
          <p:cNvPr id="4" name="Picture 3"/>
          <p:cNvPicPr>
            <a:picLocks noChangeAspect="1"/>
          </p:cNvPicPr>
          <p:nvPr/>
        </p:nvPicPr>
        <p:blipFill>
          <a:blip r:embed="rId3"/>
          <a:stretch>
            <a:fillRect/>
          </a:stretch>
        </p:blipFill>
        <p:spPr>
          <a:xfrm>
            <a:off x="1624533" y="3337455"/>
            <a:ext cx="9531147" cy="3304414"/>
          </a:xfrm>
          <a:prstGeom prst="rect">
            <a:avLst/>
          </a:prstGeom>
        </p:spPr>
      </p:pic>
    </p:spTree>
    <p:extLst>
      <p:ext uri="{BB962C8B-B14F-4D97-AF65-F5344CB8AC3E}">
        <p14:creationId xmlns:p14="http://schemas.microsoft.com/office/powerpoint/2010/main" val="1286406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Lyme nephritis</a:t>
            </a:r>
            <a:endParaRPr lang="en-US"/>
          </a:p>
        </p:txBody>
      </p:sp>
      <p:sp>
        <p:nvSpPr>
          <p:cNvPr id="3" name="Content Placeholder 2"/>
          <p:cNvSpPr>
            <a:spLocks noGrp="1"/>
          </p:cNvSpPr>
          <p:nvPr>
            <p:ph idx="1"/>
          </p:nvPr>
        </p:nvSpPr>
        <p:spPr/>
        <p:txBody>
          <a:bodyPr/>
          <a:lstStyle/>
          <a:p>
            <a:r>
              <a:rPr lang="en-US" dirty="0" smtClean="0"/>
              <a:t>Immune-complex glomerulonephritis (ICGN)</a:t>
            </a:r>
          </a:p>
          <a:p>
            <a:r>
              <a:rPr lang="en-US" dirty="0" smtClean="0"/>
              <a:t>No staining techniques available to identify immune-complexes in kidney biopsies</a:t>
            </a:r>
          </a:p>
          <a:p>
            <a:r>
              <a:rPr lang="en-US" dirty="0" smtClean="0"/>
              <a:t>Diagnosis of exclusion in seropositive dog</a:t>
            </a:r>
          </a:p>
          <a:p>
            <a:pPr lvl="1"/>
            <a:r>
              <a:rPr lang="en-US" dirty="0" smtClean="0"/>
              <a:t>R/O co-infection Anaplasma, </a:t>
            </a:r>
            <a:r>
              <a:rPr lang="en-US" dirty="0" err="1" smtClean="0"/>
              <a:t>Ehrlichia</a:t>
            </a:r>
            <a:r>
              <a:rPr lang="en-US" dirty="0" smtClean="0"/>
              <a:t>, </a:t>
            </a:r>
            <a:r>
              <a:rPr lang="en-US" dirty="0" err="1" smtClean="0"/>
              <a:t>Babesia</a:t>
            </a:r>
            <a:r>
              <a:rPr lang="en-US" dirty="0" smtClean="0"/>
              <a:t>, </a:t>
            </a:r>
            <a:r>
              <a:rPr lang="en-US" dirty="0" err="1" smtClean="0"/>
              <a:t>Bartonella</a:t>
            </a:r>
            <a:r>
              <a:rPr lang="en-US" dirty="0" smtClean="0"/>
              <a:t>, RMSF, leptospirosis</a:t>
            </a:r>
          </a:p>
          <a:p>
            <a:pPr lvl="1"/>
            <a:r>
              <a:rPr lang="en-US" dirty="0" smtClean="0"/>
              <a:t>Neoplasia, amyloidosis, toxins </a:t>
            </a:r>
          </a:p>
          <a:p>
            <a:r>
              <a:rPr lang="en-US" dirty="0" smtClean="0"/>
              <a:t>&lt;30% of dogs have current or previous history of </a:t>
            </a:r>
            <a:r>
              <a:rPr lang="en-US" dirty="0" err="1" smtClean="0"/>
              <a:t>lyme</a:t>
            </a:r>
            <a:r>
              <a:rPr lang="en-US" dirty="0" smtClean="0"/>
              <a:t> arthritis</a:t>
            </a:r>
            <a:endParaRPr lang="en-US" dirty="0"/>
          </a:p>
        </p:txBody>
      </p:sp>
    </p:spTree>
    <p:extLst>
      <p:ext uri="{BB962C8B-B14F-4D97-AF65-F5344CB8AC3E}">
        <p14:creationId xmlns:p14="http://schemas.microsoft.com/office/powerpoint/2010/main" val="549286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Treatment - nephritis</a:t>
            </a:r>
            <a:endParaRPr lang="en-US"/>
          </a:p>
        </p:txBody>
      </p:sp>
      <p:sp>
        <p:nvSpPr>
          <p:cNvPr id="3" name="Content Placeholder 2"/>
          <p:cNvSpPr>
            <a:spLocks noGrp="1"/>
          </p:cNvSpPr>
          <p:nvPr>
            <p:ph idx="1"/>
          </p:nvPr>
        </p:nvSpPr>
        <p:spPr/>
        <p:txBody>
          <a:bodyPr/>
          <a:lstStyle/>
          <a:p>
            <a:r>
              <a:rPr lang="en-US" dirty="0" smtClean="0"/>
              <a:t>Uncomplicated, </a:t>
            </a:r>
            <a:r>
              <a:rPr lang="en-US" dirty="0" err="1" smtClean="0"/>
              <a:t>nonprogressive</a:t>
            </a:r>
            <a:r>
              <a:rPr lang="en-US" dirty="0" smtClean="0"/>
              <a:t> renal proteinuria or mild hypoalbuminemia without azotemia</a:t>
            </a:r>
          </a:p>
          <a:p>
            <a:pPr lvl="1"/>
            <a:r>
              <a:rPr lang="en-US" dirty="0" smtClean="0"/>
              <a:t>diagnostic work-up</a:t>
            </a:r>
          </a:p>
          <a:p>
            <a:pPr lvl="1"/>
            <a:r>
              <a:rPr lang="en-US" dirty="0" smtClean="0"/>
              <a:t>Antibiotics </a:t>
            </a:r>
          </a:p>
          <a:p>
            <a:pPr lvl="1"/>
            <a:r>
              <a:rPr lang="en-US" dirty="0" smtClean="0"/>
              <a:t>Management of proteinuria, hypertension, </a:t>
            </a:r>
            <a:r>
              <a:rPr lang="en-US" dirty="0" err="1" smtClean="0"/>
              <a:t>hypercoagulopathy</a:t>
            </a:r>
            <a:r>
              <a:rPr lang="en-US" dirty="0" smtClean="0"/>
              <a:t> with ACE-I or aldosterone receptor blocker, </a:t>
            </a:r>
            <a:r>
              <a:rPr lang="en-US" dirty="0" err="1" smtClean="0"/>
              <a:t>antithrombotics</a:t>
            </a:r>
            <a:r>
              <a:rPr lang="en-US" dirty="0" smtClean="0"/>
              <a:t>, protein and phosphorus restricted diets , </a:t>
            </a:r>
            <a:r>
              <a:rPr lang="en-US" dirty="0" err="1" smtClean="0"/>
              <a:t>antihypertensives</a:t>
            </a:r>
            <a:r>
              <a:rPr lang="en-US" dirty="0" smtClean="0"/>
              <a:t> </a:t>
            </a:r>
          </a:p>
          <a:p>
            <a:r>
              <a:rPr lang="en-US" dirty="0" smtClean="0"/>
              <a:t>Severe persistent or progressive disease </a:t>
            </a:r>
          </a:p>
          <a:p>
            <a:pPr lvl="1"/>
            <a:r>
              <a:rPr lang="en-US" dirty="0" smtClean="0"/>
              <a:t>Supportive care (antiemetics, fluid therapy, phosphate binders)</a:t>
            </a:r>
          </a:p>
          <a:p>
            <a:r>
              <a:rPr lang="en-US" dirty="0" smtClean="0"/>
              <a:t>With </a:t>
            </a:r>
            <a:r>
              <a:rPr lang="en-US" dirty="0"/>
              <a:t>biopsy confirmation of active immune-mediated </a:t>
            </a:r>
            <a:r>
              <a:rPr lang="en-US" dirty="0" smtClean="0"/>
              <a:t>pathogenesis or refractory to treatment</a:t>
            </a:r>
          </a:p>
          <a:p>
            <a:pPr lvl="1"/>
            <a:r>
              <a:rPr lang="en-US" dirty="0" smtClean="0"/>
              <a:t>Immunosuppressives for minimum 12 weeks </a:t>
            </a:r>
          </a:p>
          <a:p>
            <a:pPr lvl="2"/>
            <a:r>
              <a:rPr lang="en-US" dirty="0" smtClean="0"/>
              <a:t>Mycophenolate +/- short course of prednisone </a:t>
            </a:r>
          </a:p>
          <a:p>
            <a:pPr lvl="2"/>
            <a:r>
              <a:rPr lang="en-US" dirty="0" smtClean="0"/>
              <a:t>Just prednisone with financial constraints? </a:t>
            </a:r>
            <a:endParaRPr lang="en-US" dirty="0"/>
          </a:p>
          <a:p>
            <a:pPr lvl="1"/>
            <a:endParaRPr lang="en-US" dirty="0" smtClean="0"/>
          </a:p>
          <a:p>
            <a:pPr lvl="1"/>
            <a:endParaRPr lang="en-US" dirty="0" smtClean="0"/>
          </a:p>
          <a:p>
            <a:pPr lvl="1"/>
            <a:endParaRPr lang="en-US" dirty="0" smtClean="0"/>
          </a:p>
        </p:txBody>
      </p:sp>
    </p:spTree>
    <p:extLst>
      <p:ext uri="{BB962C8B-B14F-4D97-AF65-F5344CB8AC3E}">
        <p14:creationId xmlns:p14="http://schemas.microsoft.com/office/powerpoint/2010/main" val="1830930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097280" y="657426"/>
            <a:ext cx="9813547" cy="5211668"/>
          </a:xfrm>
          <a:prstGeom prst="rect">
            <a:avLst/>
          </a:prstGeom>
        </p:spPr>
      </p:pic>
    </p:spTree>
    <p:extLst>
      <p:ext uri="{BB962C8B-B14F-4D97-AF65-F5344CB8AC3E}">
        <p14:creationId xmlns:p14="http://schemas.microsoft.com/office/powerpoint/2010/main" val="1723156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5695" y="3435243"/>
            <a:ext cx="4754879" cy="2779753"/>
          </a:xfrm>
          <a:prstGeom prst="rect">
            <a:avLst/>
          </a:prstGeom>
        </p:spPr>
      </p:pic>
      <p:sp>
        <p:nvSpPr>
          <p:cNvPr id="2" name="Title 1"/>
          <p:cNvSpPr>
            <a:spLocks noGrp="1"/>
          </p:cNvSpPr>
          <p:nvPr>
            <p:ph type="title"/>
          </p:nvPr>
        </p:nvSpPr>
        <p:spPr/>
        <p:txBody>
          <a:bodyPr/>
          <a:lstStyle/>
          <a:p>
            <a:r>
              <a:rPr lang="en-US" dirty="0" smtClean="0"/>
              <a:t>Prevention</a:t>
            </a:r>
            <a:endParaRPr lang="en-US" dirty="0"/>
          </a:p>
        </p:txBody>
      </p:sp>
      <p:sp>
        <p:nvSpPr>
          <p:cNvPr id="3" name="Content Placeholder 2"/>
          <p:cNvSpPr>
            <a:spLocks noGrp="1"/>
          </p:cNvSpPr>
          <p:nvPr>
            <p:ph idx="1"/>
          </p:nvPr>
        </p:nvSpPr>
        <p:spPr>
          <a:xfrm>
            <a:off x="1097280" y="1845734"/>
            <a:ext cx="5320145" cy="4023360"/>
          </a:xfrm>
        </p:spPr>
        <p:txBody>
          <a:bodyPr>
            <a:normAutofit fontScale="92500" lnSpcReduction="20000"/>
          </a:bodyPr>
          <a:lstStyle/>
          <a:p>
            <a:r>
              <a:rPr lang="en-US" dirty="0" smtClean="0"/>
              <a:t>Tick control</a:t>
            </a:r>
          </a:p>
          <a:p>
            <a:pPr lvl="1"/>
            <a:r>
              <a:rPr lang="en-US" dirty="0" smtClean="0"/>
              <a:t>Tick checks</a:t>
            </a:r>
          </a:p>
          <a:p>
            <a:pPr lvl="1"/>
            <a:r>
              <a:rPr lang="en-US" dirty="0" smtClean="0"/>
              <a:t>Tick prevention year round (&gt;40 F)</a:t>
            </a:r>
          </a:p>
          <a:p>
            <a:pPr lvl="1"/>
            <a:r>
              <a:rPr lang="en-US" dirty="0" smtClean="0"/>
              <a:t>Fast-acting topical and oral preventatives </a:t>
            </a:r>
          </a:p>
          <a:p>
            <a:pPr lvl="1"/>
            <a:r>
              <a:rPr lang="en-US" dirty="0" smtClean="0"/>
              <a:t>Tick collars </a:t>
            </a:r>
          </a:p>
          <a:p>
            <a:pPr lvl="1"/>
            <a:endParaRPr lang="en-US" dirty="0" smtClean="0"/>
          </a:p>
          <a:p>
            <a:r>
              <a:rPr lang="en-US" dirty="0" smtClean="0"/>
              <a:t>Vaccination</a:t>
            </a:r>
          </a:p>
          <a:p>
            <a:pPr lvl="1"/>
            <a:r>
              <a:rPr lang="en-US" dirty="0" smtClean="0"/>
              <a:t>Induce anti-OspA antibodies – attack OspA expressing spirochetes in tick’s midgut, halting transmission </a:t>
            </a:r>
          </a:p>
          <a:p>
            <a:pPr lvl="1"/>
            <a:r>
              <a:rPr lang="en-US" dirty="0" smtClean="0"/>
              <a:t>OspA titers are not boosted by natural exposure and wane in vaccinated </a:t>
            </a:r>
          </a:p>
          <a:p>
            <a:pPr lvl="1"/>
            <a:r>
              <a:rPr lang="en-US" dirty="0" smtClean="0"/>
              <a:t>Anti-OspC antibody vaccines can eliminate transmitted organisms that express ospC</a:t>
            </a:r>
          </a:p>
          <a:p>
            <a:pPr lvl="1"/>
            <a:r>
              <a:rPr lang="en-US" dirty="0" smtClean="0"/>
              <a:t>Duration of immunity varies </a:t>
            </a:r>
          </a:p>
          <a:p>
            <a:pPr lvl="1"/>
            <a:r>
              <a:rPr lang="en-US" dirty="0" smtClean="0"/>
              <a:t>Vaccine failures at 22 weeks </a:t>
            </a:r>
          </a:p>
        </p:txBody>
      </p:sp>
      <p:pic>
        <p:nvPicPr>
          <p:cNvPr id="4" name="Picture 3"/>
          <p:cNvPicPr>
            <a:picLocks noChangeAspect="1"/>
          </p:cNvPicPr>
          <p:nvPr/>
        </p:nvPicPr>
        <p:blipFill>
          <a:blip r:embed="rId4"/>
          <a:stretch>
            <a:fillRect/>
          </a:stretch>
        </p:blipFill>
        <p:spPr>
          <a:xfrm>
            <a:off x="6417425" y="638734"/>
            <a:ext cx="5471941" cy="3044421"/>
          </a:xfrm>
          <a:prstGeom prst="rect">
            <a:avLst/>
          </a:prstGeom>
        </p:spPr>
      </p:pic>
    </p:spTree>
    <p:extLst>
      <p:ext uri="{BB962C8B-B14F-4D97-AF65-F5344CB8AC3E}">
        <p14:creationId xmlns:p14="http://schemas.microsoft.com/office/powerpoint/2010/main" val="1868733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 xmlns:a16="http://schemas.microsoft.com/office/drawing/2014/main" id="{9EF96A8B-E86D-4F3A-AA75-7B1E0891608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 xmlns:a16="http://schemas.microsoft.com/office/drawing/2014/main" id="{6E822080-05A0-4490-8404-A5C900C2C86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 xmlns:a16="http://schemas.microsoft.com/office/drawing/2014/main" id="{ED78922C-0FA6-4876-B387-09E6D18A983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 xmlns:a16="http://schemas.microsoft.com/office/drawing/2014/main" id="{D5F5B333-A567-4994-B69F-B3D6FFA109A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3"/>
          <a:srcRect t="2485"/>
          <a:stretch/>
        </p:blipFill>
        <p:spPr>
          <a:xfrm>
            <a:off x="633999" y="1080655"/>
            <a:ext cx="4001315" cy="4276033"/>
          </a:xfrm>
          <a:prstGeom prst="rect">
            <a:avLst/>
          </a:prstGeom>
        </p:spPr>
      </p:pic>
      <p:sp>
        <p:nvSpPr>
          <p:cNvPr id="4" name="Title 3"/>
          <p:cNvSpPr>
            <a:spLocks noGrp="1"/>
          </p:cNvSpPr>
          <p:nvPr>
            <p:ph type="ctrTitle"/>
          </p:nvPr>
        </p:nvSpPr>
        <p:spPr>
          <a:xfrm>
            <a:off x="5289754" y="639097"/>
            <a:ext cx="6253317" cy="3686015"/>
          </a:xfrm>
        </p:spPr>
        <p:txBody>
          <a:bodyPr>
            <a:normAutofit/>
          </a:bodyPr>
          <a:lstStyle/>
          <a:p>
            <a:r>
              <a:rPr lang="en-US" dirty="0"/>
              <a:t>Questions? </a:t>
            </a:r>
          </a:p>
        </p:txBody>
      </p:sp>
      <p:sp>
        <p:nvSpPr>
          <p:cNvPr id="5" name="Subtitle 4"/>
          <p:cNvSpPr>
            <a:spLocks noGrp="1"/>
          </p:cNvSpPr>
          <p:nvPr>
            <p:ph type="subTitle" idx="1"/>
          </p:nvPr>
        </p:nvSpPr>
        <p:spPr>
          <a:xfrm>
            <a:off x="5289753" y="4455621"/>
            <a:ext cx="6269347" cy="1238616"/>
          </a:xfrm>
        </p:spPr>
        <p:txBody>
          <a:bodyPr>
            <a:normAutofit/>
          </a:bodyPr>
          <a:lstStyle/>
          <a:p>
            <a:endParaRPr lang="en-US" dirty="0">
              <a:solidFill>
                <a:schemeClr val="tx1">
                  <a:lumMod val="85000"/>
                  <a:lumOff val="15000"/>
                </a:schemeClr>
              </a:solidFill>
            </a:endParaRPr>
          </a:p>
        </p:txBody>
      </p:sp>
    </p:spTree>
    <p:extLst>
      <p:ext uri="{BB962C8B-B14F-4D97-AF65-F5344CB8AC3E}">
        <p14:creationId xmlns:p14="http://schemas.microsoft.com/office/powerpoint/2010/main" val="2436523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311973C2-EB8B-452A-A698-4A252FD3AE2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 xmlns:a16="http://schemas.microsoft.com/office/drawing/2014/main" id="{10162E77-11AD-44A7-84EC-40C59EEFBD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 xmlns:a16="http://schemas.microsoft.com/office/drawing/2014/main" id="{5AB158E9-1B40-4CD6-95F0-95CA11DF7B7A}"/>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a:srcRect r="2169" b="-2"/>
          <a:stretch/>
        </p:blipFill>
        <p:spPr>
          <a:xfrm>
            <a:off x="20" y="-12128"/>
            <a:ext cx="4654276" cy="6870127"/>
          </a:xfrm>
          <a:prstGeom prst="rect">
            <a:avLst/>
          </a:prstGeom>
        </p:spPr>
      </p:pic>
      <p:sp>
        <p:nvSpPr>
          <p:cNvPr id="2" name="Title 1"/>
          <p:cNvSpPr>
            <a:spLocks noGrp="1"/>
          </p:cNvSpPr>
          <p:nvPr>
            <p:ph type="title"/>
          </p:nvPr>
        </p:nvSpPr>
        <p:spPr>
          <a:xfrm>
            <a:off x="5181601" y="634946"/>
            <a:ext cx="6368142" cy="1450757"/>
          </a:xfrm>
        </p:spPr>
        <p:txBody>
          <a:bodyPr>
            <a:normAutofit/>
          </a:bodyPr>
          <a:lstStyle/>
          <a:p>
            <a:r>
              <a:rPr lang="en-US" dirty="0"/>
              <a:t>Etiology </a:t>
            </a:r>
          </a:p>
        </p:txBody>
      </p:sp>
      <p:sp>
        <p:nvSpPr>
          <p:cNvPr id="3" name="Content Placeholder 2"/>
          <p:cNvSpPr>
            <a:spLocks noGrp="1"/>
          </p:cNvSpPr>
          <p:nvPr>
            <p:ph idx="1"/>
          </p:nvPr>
        </p:nvSpPr>
        <p:spPr>
          <a:xfrm>
            <a:off x="5181601" y="2198914"/>
            <a:ext cx="6738850" cy="4318264"/>
          </a:xfrm>
        </p:spPr>
        <p:txBody>
          <a:bodyPr>
            <a:normAutofit/>
          </a:bodyPr>
          <a:lstStyle/>
          <a:p>
            <a:pPr>
              <a:buFont typeface="Arial" charset="0"/>
              <a:buChar char="•"/>
            </a:pPr>
            <a:r>
              <a:rPr lang="en-US" dirty="0"/>
              <a:t> </a:t>
            </a:r>
            <a:r>
              <a:rPr lang="en-US" dirty="0" smtClean="0"/>
              <a:t>Spirochete bacterium </a:t>
            </a:r>
            <a:endParaRPr lang="en-US" dirty="0"/>
          </a:p>
          <a:p>
            <a:pPr>
              <a:buFont typeface="Arial" charset="0"/>
              <a:buChar char="•"/>
            </a:pPr>
            <a:r>
              <a:rPr lang="en-US" dirty="0"/>
              <a:t> </a:t>
            </a:r>
            <a:r>
              <a:rPr lang="en-US" dirty="0" smtClean="0"/>
              <a:t>Approximately 52 </a:t>
            </a:r>
            <a:r>
              <a:rPr lang="en-US" dirty="0"/>
              <a:t>Borrelia species </a:t>
            </a:r>
            <a:endParaRPr lang="en-US" dirty="0" smtClean="0"/>
          </a:p>
          <a:p>
            <a:pPr lvl="1">
              <a:buFont typeface="Arial" charset="0"/>
              <a:buChar char="•"/>
            </a:pPr>
            <a:r>
              <a:rPr lang="en-US" dirty="0" smtClean="0">
                <a:sym typeface="Wingdings"/>
              </a:rPr>
              <a:t>Lyme borreliosis </a:t>
            </a:r>
            <a:r>
              <a:rPr lang="en-US" dirty="0">
                <a:sym typeface="Wingdings"/>
              </a:rPr>
              <a:t>group </a:t>
            </a:r>
            <a:r>
              <a:rPr lang="en-US" dirty="0" smtClean="0">
                <a:sym typeface="Wingdings"/>
              </a:rPr>
              <a:t>(</a:t>
            </a:r>
            <a:r>
              <a:rPr lang="en-US" i="1" dirty="0" smtClean="0"/>
              <a:t>Borrelia </a:t>
            </a:r>
            <a:r>
              <a:rPr lang="en-US" i="1" dirty="0"/>
              <a:t>burgdorferi sensu </a:t>
            </a:r>
            <a:r>
              <a:rPr lang="en-US" i="1" dirty="0" smtClean="0"/>
              <a:t>lato)</a:t>
            </a:r>
          </a:p>
          <a:p>
            <a:pPr lvl="2">
              <a:buFont typeface="Arial" charset="0"/>
              <a:buChar char="•"/>
            </a:pPr>
            <a:r>
              <a:rPr lang="en-US" i="1" dirty="0" smtClean="0">
                <a:sym typeface="Wingdings"/>
              </a:rPr>
              <a:t>Interstitial migration</a:t>
            </a:r>
            <a:endParaRPr lang="en-US" dirty="0">
              <a:sym typeface="Wingdings"/>
            </a:endParaRPr>
          </a:p>
          <a:p>
            <a:pPr lvl="1">
              <a:buFont typeface="Arial" charset="0"/>
              <a:buChar char="•"/>
            </a:pPr>
            <a:r>
              <a:rPr lang="en-US" dirty="0" smtClean="0">
                <a:sym typeface="Wingdings"/>
              </a:rPr>
              <a:t>Relapsing </a:t>
            </a:r>
            <a:r>
              <a:rPr lang="en-US" dirty="0">
                <a:sym typeface="Wingdings"/>
              </a:rPr>
              <a:t>fever group </a:t>
            </a:r>
            <a:endParaRPr lang="en-US" dirty="0" smtClean="0">
              <a:sym typeface="Wingdings"/>
            </a:endParaRPr>
          </a:p>
          <a:p>
            <a:pPr lvl="2">
              <a:buFont typeface="Arial" charset="0"/>
              <a:buChar char="•"/>
            </a:pPr>
            <a:r>
              <a:rPr lang="en-US" dirty="0" smtClean="0">
                <a:sym typeface="Wingdings"/>
              </a:rPr>
              <a:t>hematogenous migration</a:t>
            </a:r>
            <a:endParaRPr lang="en-US" dirty="0"/>
          </a:p>
          <a:p>
            <a:pPr>
              <a:buFont typeface="Arial" charset="0"/>
              <a:buChar char="•"/>
            </a:pPr>
            <a:r>
              <a:rPr lang="en-US" dirty="0"/>
              <a:t>North America: </a:t>
            </a:r>
            <a:r>
              <a:rPr lang="en-US" i="1" dirty="0"/>
              <a:t>B. burgdorferi senso stricto</a:t>
            </a:r>
          </a:p>
          <a:p>
            <a:pPr lvl="1">
              <a:buFont typeface="Arial" charset="0"/>
              <a:buChar char="•"/>
            </a:pPr>
            <a:r>
              <a:rPr lang="en-US" dirty="0"/>
              <a:t>At least 30 strains based on outer surface </a:t>
            </a:r>
            <a:r>
              <a:rPr lang="en-US" dirty="0" smtClean="0"/>
              <a:t>protein type C genotyping </a:t>
            </a:r>
            <a:endParaRPr lang="en-US" dirty="0"/>
          </a:p>
          <a:p>
            <a:pPr lvl="1">
              <a:buFont typeface="Arial" charset="0"/>
              <a:buChar char="•"/>
            </a:pPr>
            <a:r>
              <a:rPr lang="en-US" dirty="0"/>
              <a:t>Strain OspC type A has increased virulence</a:t>
            </a:r>
          </a:p>
          <a:p>
            <a:pPr lvl="1">
              <a:buFont typeface="Arial" charset="0"/>
              <a:buChar char="•"/>
            </a:pPr>
            <a:r>
              <a:rPr lang="en-US" dirty="0"/>
              <a:t>Strains are host-specific </a:t>
            </a:r>
          </a:p>
          <a:p>
            <a:pPr>
              <a:buFont typeface="Arial" charset="0"/>
              <a:buChar char="•"/>
            </a:pPr>
            <a:r>
              <a:rPr lang="en-US" dirty="0"/>
              <a:t> Europe &amp; Asia: </a:t>
            </a:r>
            <a:r>
              <a:rPr lang="en-US" i="1" dirty="0" smtClean="0"/>
              <a:t>B. </a:t>
            </a:r>
            <a:r>
              <a:rPr lang="en-US" i="1" dirty="0"/>
              <a:t>garinii </a:t>
            </a:r>
          </a:p>
        </p:txBody>
      </p:sp>
    </p:spTree>
    <p:extLst>
      <p:ext uri="{BB962C8B-B14F-4D97-AF65-F5344CB8AC3E}">
        <p14:creationId xmlns:p14="http://schemas.microsoft.com/office/powerpoint/2010/main" val="1163046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Littman MP, Gerber B, Goldstein RE et al. ACVIM consensus update on Lyme borreliosis in dogs and cats. JVIM 2018; 1-17.</a:t>
            </a:r>
            <a:endParaRPr lang="en-US" dirty="0"/>
          </a:p>
          <a:p>
            <a:r>
              <a:rPr lang="en-US" dirty="0" smtClean="0"/>
              <a:t>Littman MP. Lyme nephritis. JVECC 2013; 1-11.</a:t>
            </a:r>
          </a:p>
          <a:p>
            <a:r>
              <a:rPr lang="en-US" dirty="0" smtClean="0"/>
              <a:t>Greene. Infectious disease of the dog and cat 4</a:t>
            </a:r>
            <a:r>
              <a:rPr lang="en-US" baseline="30000" dirty="0" smtClean="0"/>
              <a:t>th</a:t>
            </a:r>
            <a:r>
              <a:rPr lang="en-US" dirty="0" smtClean="0"/>
              <a:t> Ed. </a:t>
            </a:r>
          </a:p>
          <a:p>
            <a:r>
              <a:rPr lang="en-US" dirty="0" err="1" smtClean="0"/>
              <a:t>Skykes</a:t>
            </a:r>
            <a:r>
              <a:rPr lang="en-US" dirty="0" smtClean="0"/>
              <a:t> JE. Canine and Feline Infectious disease. 2014</a:t>
            </a:r>
            <a:endParaRPr lang="en-US" dirty="0"/>
          </a:p>
        </p:txBody>
      </p:sp>
    </p:spTree>
    <p:extLst>
      <p:ext uri="{BB962C8B-B14F-4D97-AF65-F5344CB8AC3E}">
        <p14:creationId xmlns:p14="http://schemas.microsoft.com/office/powerpoint/2010/main" val="199193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alphaModFix amt="35000"/>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10" name="Rectangle 9">
            <a:extLst>
              <a:ext uri="{FF2B5EF4-FFF2-40B4-BE49-F238E27FC236}">
                <a16:creationId xmlns="" xmlns:a16="http://schemas.microsoft.com/office/drawing/2014/main" id="{7E074050-0E37-4F72-95BE-2439FAD04BC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 xmlns:a16="http://schemas.microsoft.com/office/drawing/2014/main" id="{F0023454-C8F8-4D6E-8537-CCFD0CA394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 xmlns:a16="http://schemas.microsoft.com/office/drawing/2014/main" id="{83477320-2176-43A7-964D-F98AFECB20F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286603"/>
            <a:ext cx="10058400" cy="1450757"/>
          </a:xfrm>
        </p:spPr>
        <p:txBody>
          <a:bodyPr>
            <a:normAutofit/>
          </a:bodyPr>
          <a:lstStyle/>
          <a:p>
            <a:r>
              <a:rPr lang="en-US" dirty="0">
                <a:solidFill>
                  <a:schemeClr val="tx1"/>
                </a:solidFill>
              </a:rPr>
              <a:t>Transmission  </a:t>
            </a:r>
          </a:p>
        </p:txBody>
      </p:sp>
      <p:sp>
        <p:nvSpPr>
          <p:cNvPr id="3" name="Content Placeholder 2"/>
          <p:cNvSpPr>
            <a:spLocks noGrp="1"/>
          </p:cNvSpPr>
          <p:nvPr>
            <p:ph idx="1"/>
          </p:nvPr>
        </p:nvSpPr>
        <p:spPr>
          <a:xfrm>
            <a:off x="1097280" y="1845734"/>
            <a:ext cx="10058400" cy="4255808"/>
          </a:xfrm>
        </p:spPr>
        <p:txBody>
          <a:bodyPr>
            <a:normAutofit/>
          </a:bodyPr>
          <a:lstStyle/>
          <a:p>
            <a:pPr>
              <a:buFont typeface="Arial" charset="0"/>
              <a:buChar char="•"/>
            </a:pPr>
            <a:r>
              <a:rPr lang="en-US" dirty="0">
                <a:solidFill>
                  <a:schemeClr val="tx1"/>
                </a:solidFill>
              </a:rPr>
              <a:t> Vector-borne</a:t>
            </a:r>
          </a:p>
          <a:p>
            <a:pPr lvl="1">
              <a:buFont typeface="Arial" charset="0"/>
              <a:buChar char="•"/>
            </a:pPr>
            <a:r>
              <a:rPr lang="en-US" sz="2000" i="1" dirty="0">
                <a:solidFill>
                  <a:schemeClr val="tx1"/>
                </a:solidFill>
              </a:rPr>
              <a:t>Ixodes scapularis </a:t>
            </a:r>
            <a:r>
              <a:rPr lang="en-US" sz="2000" dirty="0">
                <a:solidFill>
                  <a:schemeClr val="tx1"/>
                </a:solidFill>
              </a:rPr>
              <a:t>in East and upper mid-west</a:t>
            </a:r>
          </a:p>
          <a:p>
            <a:pPr lvl="1">
              <a:buFont typeface="Arial" charset="0"/>
              <a:buChar char="•"/>
            </a:pPr>
            <a:r>
              <a:rPr lang="en-US" sz="2000" i="1" dirty="0">
                <a:solidFill>
                  <a:schemeClr val="tx1"/>
                </a:solidFill>
              </a:rPr>
              <a:t>Ixodes pacificus </a:t>
            </a:r>
            <a:r>
              <a:rPr lang="en-US" sz="2000" dirty="0">
                <a:solidFill>
                  <a:schemeClr val="tx1"/>
                </a:solidFill>
              </a:rPr>
              <a:t>in West </a:t>
            </a:r>
          </a:p>
          <a:p>
            <a:pPr lvl="1">
              <a:buFont typeface="Arial" charset="0"/>
              <a:buChar char="•"/>
            </a:pPr>
            <a:r>
              <a:rPr lang="en-US" sz="2000" i="1" dirty="0">
                <a:solidFill>
                  <a:schemeClr val="tx1"/>
                </a:solidFill>
              </a:rPr>
              <a:t>Ixodes ricinus </a:t>
            </a:r>
            <a:r>
              <a:rPr lang="en-US" sz="2000" dirty="0">
                <a:solidFill>
                  <a:schemeClr val="tx1"/>
                </a:solidFill>
              </a:rPr>
              <a:t>in </a:t>
            </a:r>
            <a:r>
              <a:rPr lang="en-US" sz="2000" dirty="0" smtClean="0">
                <a:solidFill>
                  <a:schemeClr val="tx1"/>
                </a:solidFill>
              </a:rPr>
              <a:t>Europe</a:t>
            </a:r>
          </a:p>
          <a:p>
            <a:pPr lvl="1">
              <a:buFont typeface="Arial" charset="0"/>
              <a:buChar char="•"/>
            </a:pPr>
            <a:endParaRPr lang="en-US" sz="2000" dirty="0">
              <a:solidFill>
                <a:schemeClr val="tx1"/>
              </a:solidFill>
            </a:endParaRPr>
          </a:p>
          <a:p>
            <a:pPr>
              <a:buFont typeface="Arial" charset="0"/>
              <a:buChar char="•"/>
            </a:pPr>
            <a:r>
              <a:rPr lang="en-US" dirty="0">
                <a:solidFill>
                  <a:schemeClr val="tx1"/>
                </a:solidFill>
              </a:rPr>
              <a:t> Reservoirs for spirochete</a:t>
            </a:r>
          </a:p>
          <a:p>
            <a:pPr lvl="1">
              <a:buFont typeface="Arial" charset="0"/>
              <a:buChar char="•"/>
            </a:pPr>
            <a:r>
              <a:rPr lang="en-US" sz="2000" dirty="0">
                <a:solidFill>
                  <a:schemeClr val="tx1"/>
                </a:solidFill>
              </a:rPr>
              <a:t>White-footed mouse</a:t>
            </a:r>
          </a:p>
          <a:p>
            <a:pPr lvl="1">
              <a:buFont typeface="Arial" charset="0"/>
              <a:buChar char="•"/>
            </a:pPr>
            <a:r>
              <a:rPr lang="en-US" sz="2000" dirty="0">
                <a:solidFill>
                  <a:schemeClr val="tx1"/>
                </a:solidFill>
              </a:rPr>
              <a:t>Shrews</a:t>
            </a:r>
          </a:p>
          <a:p>
            <a:pPr lvl="1">
              <a:buFont typeface="Arial" charset="0"/>
              <a:buChar char="•"/>
            </a:pPr>
            <a:r>
              <a:rPr lang="en-US" sz="2000" dirty="0">
                <a:solidFill>
                  <a:schemeClr val="tx1"/>
                </a:solidFill>
              </a:rPr>
              <a:t>Squirrels</a:t>
            </a:r>
          </a:p>
          <a:p>
            <a:pPr lvl="1">
              <a:buFont typeface="Arial" charset="0"/>
              <a:buChar char="•"/>
            </a:pPr>
            <a:r>
              <a:rPr lang="en-US" sz="2000" dirty="0">
                <a:solidFill>
                  <a:schemeClr val="tx1"/>
                </a:solidFill>
              </a:rPr>
              <a:t>Chipmunks</a:t>
            </a:r>
          </a:p>
          <a:p>
            <a:pPr lvl="1">
              <a:buFont typeface="Arial" charset="0"/>
              <a:buChar char="•"/>
            </a:pPr>
            <a:r>
              <a:rPr lang="en-US" sz="2000" dirty="0">
                <a:solidFill>
                  <a:schemeClr val="tx1"/>
                </a:solidFill>
              </a:rPr>
              <a:t>Birds</a:t>
            </a:r>
          </a:p>
          <a:p>
            <a:pPr lvl="2"/>
            <a:endParaRPr lang="en-US" dirty="0">
              <a:solidFill>
                <a:schemeClr val="tx1"/>
              </a:solidFill>
            </a:endParaRPr>
          </a:p>
        </p:txBody>
      </p:sp>
    </p:spTree>
    <p:extLst>
      <p:ext uri="{BB962C8B-B14F-4D97-AF65-F5344CB8AC3E}">
        <p14:creationId xmlns:p14="http://schemas.microsoft.com/office/powerpoint/2010/main" val="157010446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 xmlns:a16="http://schemas.microsoft.com/office/drawing/2014/main" id="{4B019A08-55AD-4038-B865-37DA596B8CE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 xmlns:a16="http://schemas.microsoft.com/office/drawing/2014/main" id="{476B7131-2035-43F9-84E8-2B4749D333B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 xmlns:a16="http://schemas.microsoft.com/office/drawing/2014/main" id="{1627C7B9-FD35-4E35-B741-E4A9A5F416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 xmlns:a16="http://schemas.microsoft.com/office/drawing/2014/main" id="{2BA067F2-7FAF-4758-9BC4-F7C88ED9044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3"/>
          <a:stretch>
            <a:fillRect/>
          </a:stretch>
        </p:blipFill>
        <p:spPr>
          <a:xfrm>
            <a:off x="698396" y="645106"/>
            <a:ext cx="5341218" cy="5247747"/>
          </a:xfrm>
          <a:prstGeom prst="rect">
            <a:avLst/>
          </a:prstGeom>
        </p:spPr>
      </p:pic>
      <p:sp>
        <p:nvSpPr>
          <p:cNvPr id="2" name="Title 1"/>
          <p:cNvSpPr>
            <a:spLocks noGrp="1"/>
          </p:cNvSpPr>
          <p:nvPr>
            <p:ph type="title"/>
          </p:nvPr>
        </p:nvSpPr>
        <p:spPr>
          <a:xfrm>
            <a:off x="6411685" y="634946"/>
            <a:ext cx="5127171" cy="1450757"/>
          </a:xfrm>
        </p:spPr>
        <p:txBody>
          <a:bodyPr vert="horz" lIns="91440" tIns="45720" rIns="91440" bIns="45720" rtlCol="0" anchor="b">
            <a:normAutofit/>
          </a:bodyPr>
          <a:lstStyle/>
          <a:p>
            <a:r>
              <a:rPr lang="en-US" dirty="0"/>
              <a:t>Transmission</a:t>
            </a:r>
          </a:p>
        </p:txBody>
      </p:sp>
      <p:sp>
        <p:nvSpPr>
          <p:cNvPr id="6" name="Content Placeholder 2"/>
          <p:cNvSpPr txBox="1">
            <a:spLocks/>
          </p:cNvSpPr>
          <p:nvPr/>
        </p:nvSpPr>
        <p:spPr>
          <a:xfrm>
            <a:off x="6411684" y="2198914"/>
            <a:ext cx="5127172" cy="367018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Char char="•"/>
            </a:pPr>
            <a:r>
              <a:rPr lang="en-US" dirty="0"/>
              <a:t> Up to 50% prevalence in adult ticks in endemic areas </a:t>
            </a:r>
          </a:p>
          <a:p>
            <a:pPr>
              <a:buFont typeface="Calibri" panose="020F0502020204030204" pitchFamily="34" charset="0"/>
              <a:buChar char="•"/>
            </a:pPr>
            <a:r>
              <a:rPr lang="en-US" dirty="0"/>
              <a:t>Borrelia passes transstadially (larva to nymph to adult) rather than transovarially (adult to egg) </a:t>
            </a:r>
          </a:p>
          <a:p>
            <a:pPr>
              <a:buFont typeface="Calibri" panose="020F0502020204030204" pitchFamily="34" charset="0"/>
              <a:buChar char="•"/>
            </a:pPr>
            <a:r>
              <a:rPr lang="en-US" i="1" dirty="0"/>
              <a:t> </a:t>
            </a:r>
            <a:r>
              <a:rPr lang="en-US" dirty="0"/>
              <a:t>Co-transmission of other pathogens is common</a:t>
            </a:r>
          </a:p>
          <a:p>
            <a:pPr lvl="1">
              <a:buFont typeface="Calibri" panose="020F0502020204030204" pitchFamily="34" charset="0"/>
              <a:buChar char="•"/>
            </a:pPr>
            <a:r>
              <a:rPr lang="en-US" i="1" dirty="0"/>
              <a:t>Anaplasma phagocytophilum</a:t>
            </a:r>
          </a:p>
        </p:txBody>
      </p:sp>
    </p:spTree>
    <p:extLst>
      <p:ext uri="{BB962C8B-B14F-4D97-AF65-F5344CB8AC3E}">
        <p14:creationId xmlns:p14="http://schemas.microsoft.com/office/powerpoint/2010/main" val="214227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35A52B12-0826-4A26-ABA2-386F7211134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3DD0DA68-F652-496F-B8B5-9A66255CA0C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DDF50AF6-4E23-4BD9-92C7-45A3E16E412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4471" y="0"/>
            <a:ext cx="8213173" cy="6858000"/>
          </a:xfrm>
          <a:prstGeom prst="rect">
            <a:avLst/>
          </a:prstGeom>
        </p:spPr>
      </p:pic>
      <p:sp>
        <p:nvSpPr>
          <p:cNvPr id="2" name="Title 1"/>
          <p:cNvSpPr>
            <a:spLocks noGrp="1"/>
          </p:cNvSpPr>
          <p:nvPr>
            <p:ph type="title"/>
          </p:nvPr>
        </p:nvSpPr>
        <p:spPr>
          <a:xfrm>
            <a:off x="492370" y="516836"/>
            <a:ext cx="3084844" cy="1328590"/>
          </a:xfrm>
        </p:spPr>
        <p:txBody>
          <a:bodyPr>
            <a:normAutofit/>
          </a:bodyPr>
          <a:lstStyle/>
          <a:p>
            <a:r>
              <a:rPr lang="en-US" sz="3600" dirty="0" smtClean="0">
                <a:solidFill>
                  <a:srgbClr val="FFFFFF"/>
                </a:solidFill>
              </a:rPr>
              <a:t>Life-cycle</a:t>
            </a:r>
            <a:endParaRPr lang="en-US" sz="3600" dirty="0">
              <a:solidFill>
                <a:srgbClr val="FFFFFF"/>
              </a:solidFill>
            </a:endParaRPr>
          </a:p>
        </p:txBody>
      </p:sp>
      <p:sp>
        <p:nvSpPr>
          <p:cNvPr id="3" name="TextBox 2"/>
          <p:cNvSpPr txBox="1"/>
          <p:nvPr/>
        </p:nvSpPr>
        <p:spPr>
          <a:xfrm>
            <a:off x="309490" y="2111433"/>
            <a:ext cx="3084844" cy="3970318"/>
          </a:xfrm>
          <a:prstGeom prst="rect">
            <a:avLst/>
          </a:prstGeom>
          <a:noFill/>
        </p:spPr>
        <p:txBody>
          <a:bodyPr wrap="square" rtlCol="0">
            <a:spAutoFit/>
          </a:bodyPr>
          <a:lstStyle/>
          <a:p>
            <a:pPr marL="285750" indent="-285750">
              <a:buFont typeface="Arial" charset="0"/>
              <a:buChar char="•"/>
            </a:pPr>
            <a:r>
              <a:rPr lang="en-US" dirty="0" smtClean="0"/>
              <a:t>Borrelia expressed various outer surface proteins at various stages of infection to adapt to the vector and host environment</a:t>
            </a:r>
          </a:p>
          <a:p>
            <a:pPr marL="285750" indent="-285750">
              <a:buFont typeface="Arial" charset="0"/>
              <a:buChar char="•"/>
            </a:pPr>
            <a:endParaRPr lang="en-US" dirty="0" smtClean="0"/>
          </a:p>
          <a:p>
            <a:pPr marL="285750" indent="-285750">
              <a:buFont typeface="Arial" charset="0"/>
              <a:buChar char="•"/>
            </a:pPr>
            <a:r>
              <a:rPr lang="en-US" dirty="0" smtClean="0"/>
              <a:t>Once tick starts feeding on host, transmission takes at least 24 hours </a:t>
            </a:r>
          </a:p>
          <a:p>
            <a:pPr marL="285750" indent="-285750">
              <a:buFont typeface="Arial" charset="0"/>
              <a:buChar char="•"/>
            </a:pPr>
            <a:endParaRPr lang="en-US" dirty="0" smtClean="0"/>
          </a:p>
          <a:p>
            <a:pPr marL="285750" indent="-285750">
              <a:buFont typeface="Arial" charset="0"/>
              <a:buChar char="•"/>
            </a:pPr>
            <a:r>
              <a:rPr lang="en-US" dirty="0" smtClean="0"/>
              <a:t>Replication at site of attachment and dissemination through connective tissue</a:t>
            </a:r>
            <a:endParaRPr lang="en-US" dirty="0"/>
          </a:p>
        </p:txBody>
      </p:sp>
    </p:spTree>
    <p:extLst>
      <p:ext uri="{BB962C8B-B14F-4D97-AF65-F5344CB8AC3E}">
        <p14:creationId xmlns:p14="http://schemas.microsoft.com/office/powerpoint/2010/main" val="2536370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4327" y="722544"/>
            <a:ext cx="5721927" cy="530729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22544"/>
            <a:ext cx="5721927" cy="5307295"/>
          </a:xfrm>
          <a:prstGeom prst="rect">
            <a:avLst/>
          </a:prstGeom>
        </p:spPr>
      </p:pic>
    </p:spTree>
    <p:extLst>
      <p:ext uri="{BB962C8B-B14F-4D97-AF65-F5344CB8AC3E}">
        <p14:creationId xmlns:p14="http://schemas.microsoft.com/office/powerpoint/2010/main" val="49132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Manifestations of Disease</a:t>
            </a:r>
            <a:endParaRPr lang="en-US" dirty="0"/>
          </a:p>
        </p:txBody>
      </p:sp>
      <p:sp>
        <p:nvSpPr>
          <p:cNvPr id="3" name="Content Placeholder 2"/>
          <p:cNvSpPr>
            <a:spLocks noGrp="1"/>
          </p:cNvSpPr>
          <p:nvPr>
            <p:ph idx="1"/>
          </p:nvPr>
        </p:nvSpPr>
        <p:spPr>
          <a:xfrm>
            <a:off x="1097280" y="2227810"/>
            <a:ext cx="10058400" cy="3641283"/>
          </a:xfrm>
        </p:spPr>
        <p:txBody>
          <a:bodyPr/>
          <a:lstStyle/>
          <a:p>
            <a:r>
              <a:rPr lang="en-US" dirty="0" smtClean="0"/>
              <a:t>Arthritis – acute versus chronic</a:t>
            </a:r>
          </a:p>
          <a:p>
            <a:r>
              <a:rPr lang="en-US" dirty="0" smtClean="0"/>
              <a:t>Nephritis</a:t>
            </a:r>
          </a:p>
          <a:p>
            <a:r>
              <a:rPr lang="en-US" dirty="0" err="1" smtClean="0"/>
              <a:t>Neuroborreliosis</a:t>
            </a:r>
            <a:r>
              <a:rPr lang="en-US" dirty="0" smtClean="0"/>
              <a:t> </a:t>
            </a:r>
          </a:p>
          <a:p>
            <a:r>
              <a:rPr lang="en-US" dirty="0" smtClean="0"/>
              <a:t>Myocarditis</a:t>
            </a:r>
          </a:p>
          <a:p>
            <a:r>
              <a:rPr lang="en-US" dirty="0" smtClean="0"/>
              <a:t>Orbital myositis </a:t>
            </a:r>
          </a:p>
          <a:p>
            <a:endParaRPr lang="en-US" dirty="0"/>
          </a:p>
        </p:txBody>
      </p:sp>
    </p:spTree>
    <p:extLst>
      <p:ext uri="{BB962C8B-B14F-4D97-AF65-F5344CB8AC3E}">
        <p14:creationId xmlns:p14="http://schemas.microsoft.com/office/powerpoint/2010/main" val="1050251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9201" y="1845734"/>
            <a:ext cx="5597149" cy="4060305"/>
          </a:xfrm>
          <a:prstGeom prst="rect">
            <a:avLst/>
          </a:prstGeom>
        </p:spPr>
      </p:pic>
      <p:sp>
        <p:nvSpPr>
          <p:cNvPr id="2" name="Title 1"/>
          <p:cNvSpPr>
            <a:spLocks noGrp="1"/>
          </p:cNvSpPr>
          <p:nvPr>
            <p:ph type="title"/>
          </p:nvPr>
        </p:nvSpPr>
        <p:spPr/>
        <p:txBody>
          <a:bodyPr/>
          <a:lstStyle/>
          <a:p>
            <a:r>
              <a:rPr lang="en-US" smtClean="0"/>
              <a:t>Clinical Presentation</a:t>
            </a:r>
            <a:endParaRPr lang="en-US"/>
          </a:p>
        </p:txBody>
      </p:sp>
      <p:sp>
        <p:nvSpPr>
          <p:cNvPr id="3" name="Content Placeholder 2"/>
          <p:cNvSpPr>
            <a:spLocks noGrp="1"/>
          </p:cNvSpPr>
          <p:nvPr>
            <p:ph idx="1"/>
          </p:nvPr>
        </p:nvSpPr>
        <p:spPr/>
        <p:txBody>
          <a:bodyPr/>
          <a:lstStyle/>
          <a:p>
            <a:r>
              <a:rPr lang="en-US" smtClean="0"/>
              <a:t>Arthritis</a:t>
            </a:r>
          </a:p>
          <a:p>
            <a:pPr lvl="1"/>
            <a:r>
              <a:rPr lang="en-US" smtClean="0"/>
              <a:t>Fever</a:t>
            </a:r>
          </a:p>
          <a:p>
            <a:pPr lvl="1"/>
            <a:r>
              <a:rPr lang="en-US" smtClean="0"/>
              <a:t>Lethargy</a:t>
            </a:r>
          </a:p>
          <a:p>
            <a:pPr lvl="1"/>
            <a:r>
              <a:rPr lang="en-US" smtClean="0"/>
              <a:t>Lameness</a:t>
            </a:r>
          </a:p>
          <a:p>
            <a:pPr lvl="1"/>
            <a:r>
              <a:rPr lang="en-US" smtClean="0"/>
              <a:t>Swollen, painful joints</a:t>
            </a:r>
          </a:p>
          <a:p>
            <a:pPr lvl="1"/>
            <a:r>
              <a:rPr lang="en-US" smtClean="0"/>
              <a:t>+/- mild peripheral </a:t>
            </a:r>
            <a:r>
              <a:rPr lang="en-US" err="1" smtClean="0"/>
              <a:t>lymphadenoapthy</a:t>
            </a:r>
            <a:endParaRPr lang="en-US" smtClean="0"/>
          </a:p>
          <a:p>
            <a:r>
              <a:rPr lang="en-US" smtClean="0"/>
              <a:t>Nephritis</a:t>
            </a:r>
          </a:p>
          <a:p>
            <a:pPr lvl="1"/>
            <a:r>
              <a:rPr lang="en-US" smtClean="0"/>
              <a:t>Dehydration</a:t>
            </a:r>
          </a:p>
          <a:p>
            <a:pPr lvl="1"/>
            <a:r>
              <a:rPr lang="en-US" smtClean="0"/>
              <a:t>Peripheral edema</a:t>
            </a:r>
          </a:p>
          <a:p>
            <a:pPr lvl="1"/>
            <a:r>
              <a:rPr lang="en-US" smtClean="0"/>
              <a:t>Pleural effusion or ascites</a:t>
            </a:r>
          </a:p>
          <a:p>
            <a:pPr lvl="1"/>
            <a:r>
              <a:rPr lang="en-US" smtClean="0"/>
              <a:t>Hypertension</a:t>
            </a:r>
          </a:p>
          <a:p>
            <a:endParaRPr lang="en-US"/>
          </a:p>
        </p:txBody>
      </p:sp>
    </p:spTree>
    <p:extLst>
      <p:ext uri="{BB962C8B-B14F-4D97-AF65-F5344CB8AC3E}">
        <p14:creationId xmlns:p14="http://schemas.microsoft.com/office/powerpoint/2010/main" val="1522594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Diagnosis </a:t>
            </a:r>
            <a:endParaRPr lang="en-US"/>
          </a:p>
        </p:txBody>
      </p:sp>
      <p:sp>
        <p:nvSpPr>
          <p:cNvPr id="3" name="Content Placeholder 2"/>
          <p:cNvSpPr>
            <a:spLocks noGrp="1"/>
          </p:cNvSpPr>
          <p:nvPr>
            <p:ph idx="1"/>
          </p:nvPr>
        </p:nvSpPr>
        <p:spPr>
          <a:xfrm>
            <a:off x="515388" y="3248554"/>
            <a:ext cx="5320146" cy="2909455"/>
          </a:xfrm>
        </p:spPr>
        <p:txBody>
          <a:bodyPr>
            <a:normAutofit fontScale="92500" lnSpcReduction="10000"/>
          </a:bodyPr>
          <a:lstStyle/>
          <a:p>
            <a:r>
              <a:rPr lang="en-US" smtClean="0"/>
              <a:t>Complete Blood Count</a:t>
            </a:r>
          </a:p>
          <a:p>
            <a:pPr lvl="1"/>
            <a:r>
              <a:rPr lang="en-US" smtClean="0"/>
              <a:t>Arthritis: minimal changes</a:t>
            </a:r>
          </a:p>
          <a:p>
            <a:pPr lvl="1"/>
            <a:r>
              <a:rPr lang="en-US" smtClean="0"/>
              <a:t>Nephritis: azotemia, hypoalbuminemia, hyperphosphatemia, hypochloremia, hyper or hypokalemia</a:t>
            </a:r>
          </a:p>
          <a:p>
            <a:r>
              <a:rPr lang="en-US" smtClean="0"/>
              <a:t>Biochemistry</a:t>
            </a:r>
          </a:p>
          <a:p>
            <a:pPr lvl="1"/>
            <a:r>
              <a:rPr lang="en-US" smtClean="0"/>
              <a:t>Mild to moderate thrombocytopenia</a:t>
            </a:r>
          </a:p>
          <a:p>
            <a:r>
              <a:rPr lang="en-US" smtClean="0"/>
              <a:t>Urinalysis </a:t>
            </a:r>
          </a:p>
          <a:p>
            <a:pPr lvl="1"/>
            <a:r>
              <a:rPr lang="en-US" smtClean="0"/>
              <a:t>Nephritis – </a:t>
            </a:r>
            <a:r>
              <a:rPr lang="en-US" err="1" smtClean="0"/>
              <a:t>isosthenuria</a:t>
            </a:r>
            <a:r>
              <a:rPr lang="en-US" smtClean="0"/>
              <a:t>, proteinuria +/- pyuria, hematuria</a:t>
            </a:r>
          </a:p>
        </p:txBody>
      </p:sp>
      <p:sp>
        <p:nvSpPr>
          <p:cNvPr id="4" name="TextBox 3"/>
          <p:cNvSpPr txBox="1"/>
          <p:nvPr/>
        </p:nvSpPr>
        <p:spPr>
          <a:xfrm>
            <a:off x="847898" y="2019992"/>
            <a:ext cx="4289368" cy="1200329"/>
          </a:xfrm>
          <a:prstGeom prst="rect">
            <a:avLst/>
          </a:prstGeom>
          <a:noFill/>
        </p:spPr>
        <p:txBody>
          <a:bodyPr wrap="square" rtlCol="0">
            <a:spAutoFit/>
          </a:bodyPr>
          <a:lstStyle/>
          <a:p>
            <a:pPr marL="457200" indent="-457200">
              <a:buFont typeface="+mj-lt"/>
              <a:buAutoNum type="arabicPeriod"/>
            </a:pPr>
            <a:r>
              <a:rPr lang="en-US" b="1"/>
              <a:t>Characteristic clinical signs</a:t>
            </a:r>
          </a:p>
          <a:p>
            <a:pPr marL="457200" indent="-457200">
              <a:buFont typeface="+mj-lt"/>
              <a:buAutoNum type="arabicPeriod"/>
            </a:pPr>
            <a:r>
              <a:rPr lang="en-US" b="1"/>
              <a:t>History of exposure to endemic area</a:t>
            </a:r>
          </a:p>
          <a:p>
            <a:pPr marL="457200" indent="-457200">
              <a:buFont typeface="+mj-lt"/>
              <a:buAutoNum type="arabicPeriod"/>
            </a:pPr>
            <a:r>
              <a:rPr lang="en-US" b="1"/>
              <a:t>Positive antibodies </a:t>
            </a:r>
            <a:r>
              <a:rPr lang="en-US" b="1" smtClean="0"/>
              <a:t>– serology!</a:t>
            </a:r>
            <a:endParaRPr lang="en-US" b="1"/>
          </a:p>
          <a:p>
            <a:endParaRPr lang="en-US"/>
          </a:p>
        </p:txBody>
      </p:sp>
      <p:sp>
        <p:nvSpPr>
          <p:cNvPr id="5" name="Content Placeholder 2"/>
          <p:cNvSpPr txBox="1">
            <a:spLocks/>
          </p:cNvSpPr>
          <p:nvPr/>
        </p:nvSpPr>
        <p:spPr>
          <a:xfrm>
            <a:off x="5835534" y="3248554"/>
            <a:ext cx="5320146" cy="290945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a:t>Coagulation panel</a:t>
            </a:r>
          </a:p>
          <a:p>
            <a:pPr lvl="1"/>
            <a:r>
              <a:rPr lang="en-US"/>
              <a:t>Low </a:t>
            </a:r>
            <a:r>
              <a:rPr lang="en-US" err="1" smtClean="0"/>
              <a:t>antithrombin</a:t>
            </a:r>
            <a:endParaRPr lang="en-US" smtClean="0"/>
          </a:p>
          <a:p>
            <a:r>
              <a:rPr lang="en-US" smtClean="0"/>
              <a:t>Synovial fluid cytology</a:t>
            </a:r>
          </a:p>
          <a:p>
            <a:pPr lvl="1"/>
            <a:r>
              <a:rPr lang="en-US" smtClean="0"/>
              <a:t>Normal or neutrophilic inflammation </a:t>
            </a:r>
          </a:p>
          <a:p>
            <a:r>
              <a:rPr lang="en-US" smtClean="0"/>
              <a:t>Imaging</a:t>
            </a:r>
          </a:p>
          <a:p>
            <a:pPr lvl="1"/>
            <a:r>
              <a:rPr lang="en-US" smtClean="0"/>
              <a:t>Arthritis is non-erosive</a:t>
            </a:r>
          </a:p>
          <a:p>
            <a:pPr lvl="1"/>
            <a:r>
              <a:rPr lang="en-US" smtClean="0"/>
              <a:t>Nephritis – AUS thickened renal cortices, decreased </a:t>
            </a:r>
            <a:r>
              <a:rPr lang="en-US" err="1" smtClean="0"/>
              <a:t>corticomedullary</a:t>
            </a:r>
            <a:r>
              <a:rPr lang="en-US" smtClean="0"/>
              <a:t> distinction, +/- effusion</a:t>
            </a:r>
          </a:p>
        </p:txBody>
      </p:sp>
    </p:spTree>
    <p:extLst>
      <p:ext uri="{BB962C8B-B14F-4D97-AF65-F5344CB8AC3E}">
        <p14:creationId xmlns:p14="http://schemas.microsoft.com/office/powerpoint/2010/main" val="175135660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4602</TotalTime>
  <Words>2023</Words>
  <Application>Microsoft Macintosh PowerPoint</Application>
  <PresentationFormat>Widescreen</PresentationFormat>
  <Paragraphs>229</Paragraphs>
  <Slides>20</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Calibri Light</vt:lpstr>
      <vt:lpstr>Wingdings</vt:lpstr>
      <vt:lpstr>Arial</vt:lpstr>
      <vt:lpstr>Retrospect</vt:lpstr>
      <vt:lpstr>Lyme borreliosis in Dogs and Cats</vt:lpstr>
      <vt:lpstr>Etiology </vt:lpstr>
      <vt:lpstr>Transmission  </vt:lpstr>
      <vt:lpstr>Transmission</vt:lpstr>
      <vt:lpstr>Life-cycle</vt:lpstr>
      <vt:lpstr>PowerPoint Presentation</vt:lpstr>
      <vt:lpstr>Manifestations of Disease</vt:lpstr>
      <vt:lpstr>Clinical Presentation</vt:lpstr>
      <vt:lpstr>Diagnosis </vt:lpstr>
      <vt:lpstr>Serology</vt:lpstr>
      <vt:lpstr>PowerPoint Presentation</vt:lpstr>
      <vt:lpstr>Screening</vt:lpstr>
      <vt:lpstr>Treatment of non-clinical dogs?</vt:lpstr>
      <vt:lpstr>Treatment - arthritis</vt:lpstr>
      <vt:lpstr>Lyme nephritis</vt:lpstr>
      <vt:lpstr>Treatment - nephritis</vt:lpstr>
      <vt:lpstr>PowerPoint Presentation</vt:lpstr>
      <vt:lpstr>Prevention</vt:lpstr>
      <vt:lpstr>Questions? </vt:lpstr>
      <vt:lpstr>References</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Lyme borreliosis in Dogs and Cats</dc:title>
  <dc:creator>Michelle Coady</dc:creator>
  <cp:lastModifiedBy>Michelle Coady</cp:lastModifiedBy>
  <cp:revision>40</cp:revision>
  <dcterms:created xsi:type="dcterms:W3CDTF">2018-04-09T14:41:36Z</dcterms:created>
  <dcterms:modified xsi:type="dcterms:W3CDTF">2018-04-13T16:31:33Z</dcterms:modified>
</cp:coreProperties>
</file>