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22"/>
  </p:notesMasterIdLst>
  <p:sldIdLst>
    <p:sldId id="256" r:id="rId2"/>
    <p:sldId id="257" r:id="rId3"/>
    <p:sldId id="260" r:id="rId4"/>
    <p:sldId id="261" r:id="rId5"/>
    <p:sldId id="274" r:id="rId6"/>
    <p:sldId id="262" r:id="rId7"/>
    <p:sldId id="275" r:id="rId8"/>
    <p:sldId id="263" r:id="rId9"/>
    <p:sldId id="264" r:id="rId10"/>
    <p:sldId id="265" r:id="rId11"/>
    <p:sldId id="266" r:id="rId12"/>
    <p:sldId id="271" r:id="rId13"/>
    <p:sldId id="272" r:id="rId14"/>
    <p:sldId id="276" r:id="rId15"/>
    <p:sldId id="267" r:id="rId16"/>
    <p:sldId id="273" r:id="rId17"/>
    <p:sldId id="268" r:id="rId18"/>
    <p:sldId id="269" r:id="rId19"/>
    <p:sldId id="277"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95"/>
    <p:restoredTop sz="61574"/>
  </p:normalViewPr>
  <p:slideViewPr>
    <p:cSldViewPr snapToGrid="0" snapToObjects="1">
      <p:cViewPr varScale="1">
        <p:scale>
          <a:sx n="66" d="100"/>
          <a:sy n="66"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B04E43-DAC2-F846-9F0B-1718383B0D69}" type="datetimeFigureOut">
              <a:rPr lang="en-US" smtClean="0"/>
              <a:t>4/13/18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85824-2D4B-2A44-8746-393427535FE4}" type="slidenum">
              <a:rPr lang="en-US" smtClean="0"/>
              <a:t>‹#›</a:t>
            </a:fld>
            <a:endParaRPr lang="en-US"/>
          </a:p>
        </p:txBody>
      </p:sp>
    </p:spTree>
    <p:extLst>
      <p:ext uri="{BB962C8B-B14F-4D97-AF65-F5344CB8AC3E}">
        <p14:creationId xmlns:p14="http://schemas.microsoft.com/office/powerpoint/2010/main" val="35748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2</a:t>
            </a:fld>
            <a:endParaRPr lang="en-US"/>
          </a:p>
        </p:txBody>
      </p:sp>
    </p:spTree>
    <p:extLst>
      <p:ext uri="{BB962C8B-B14F-4D97-AF65-F5344CB8AC3E}">
        <p14:creationId xmlns:p14="http://schemas.microsoft.com/office/powerpoint/2010/main" val="1688575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PCR detect pathogenic </a:t>
            </a:r>
            <a:r>
              <a:rPr lang="en-US" sz="1200" kern="1200" dirty="0" err="1" smtClean="0">
                <a:solidFill>
                  <a:schemeClr val="tx1"/>
                </a:solidFill>
                <a:effectLst/>
                <a:latin typeface="+mn-lt"/>
                <a:ea typeface="+mn-ea"/>
                <a:cs typeface="+mn-cs"/>
              </a:rPr>
              <a:t>leptospires</a:t>
            </a:r>
            <a:r>
              <a:rPr lang="en-US" sz="1200" kern="1200" dirty="0" smtClean="0">
                <a:solidFill>
                  <a:schemeClr val="tx1"/>
                </a:solidFill>
                <a:effectLst/>
                <a:latin typeface="+mn-lt"/>
                <a:ea typeface="+mn-ea"/>
                <a:cs typeface="+mn-cs"/>
              </a:rPr>
              <a:t> or their nucleic acid, respectively, and have potential utility early in the course of untreated infection when antibody assays are frequently negative and antimicrobials have not yet been administered.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previous vaccination should not yield false positive results by these methods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first 10 days of infection, organism numbers are highest in blood, and thus blood is the sample of choice during the first week of illness.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After that time, organ- isms are present in highest concentration in urine. When the time of infection is unknown, simultaneous testing of blood and urine may increase diagnostic sensitivity. Re- cent antimicrobial treatment can result in false negative test results for both culture and PCR, although multiple doses of antimicrobials may be required before PCR becomes negative, because PCR detects both viable and nonviable organisms.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Culture</a:t>
            </a:r>
            <a:r>
              <a:rPr lang="en-US" baseline="0" dirty="0" smtClean="0"/>
              <a:t> is not practical as growth is slow 3-6 months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sensitivity of 1 assay on blood was greatest when whole blood, as opposed to sera, was used. Sensitivity was 90% in the first 5 days of illness, after which it decreased to 50% (</a:t>
            </a:r>
            <a:r>
              <a:rPr lang="en-US" sz="1200" kern="1200" dirty="0" err="1" smtClean="0">
                <a:solidFill>
                  <a:schemeClr val="tx1"/>
                </a:solidFill>
                <a:effectLst/>
                <a:latin typeface="+mn-lt"/>
                <a:ea typeface="+mn-ea"/>
                <a:cs typeface="+mn-cs"/>
              </a:rPr>
              <a:t>Riediger</a:t>
            </a:r>
            <a:r>
              <a:rPr lang="en-US" sz="1200" kern="1200" dirty="0" smtClean="0">
                <a:solidFill>
                  <a:schemeClr val="tx1"/>
                </a:solidFill>
                <a:effectLst/>
                <a:latin typeface="+mn-lt"/>
                <a:ea typeface="+mn-ea"/>
                <a:cs typeface="+mn-cs"/>
              </a:rPr>
              <a:t> et al, manuscript in preparation).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Other methods that can be used to confirm the presence of </a:t>
            </a:r>
            <a:r>
              <a:rPr lang="en-US" sz="1200" kern="1200" dirty="0" err="1" smtClean="0">
                <a:solidFill>
                  <a:schemeClr val="tx1"/>
                </a:solidFill>
                <a:effectLst/>
                <a:latin typeface="+mn-lt"/>
                <a:ea typeface="+mn-ea"/>
                <a:cs typeface="+mn-cs"/>
              </a:rPr>
              <a:t>Leptospira</a:t>
            </a:r>
            <a:r>
              <a:rPr lang="en-US" sz="1200" kern="1200" dirty="0" smtClean="0">
                <a:solidFill>
                  <a:schemeClr val="tx1"/>
                </a:solidFill>
                <a:effectLst/>
                <a:latin typeface="+mn-lt"/>
                <a:ea typeface="+mn-ea"/>
                <a:cs typeface="+mn-cs"/>
              </a:rPr>
              <a:t> spp. in tissues include silver staining of biopsy or necropsy specimens (which lacks sensitivity), immuno- </a:t>
            </a:r>
            <a:r>
              <a:rPr lang="en-US" sz="1200" kern="1200" dirty="0" err="1" smtClean="0">
                <a:solidFill>
                  <a:schemeClr val="tx1"/>
                </a:solidFill>
                <a:effectLst/>
                <a:latin typeface="+mn-lt"/>
                <a:ea typeface="+mn-ea"/>
                <a:cs typeface="+mn-cs"/>
              </a:rPr>
              <a:t>histochemistry</a:t>
            </a:r>
            <a:r>
              <a:rPr lang="en-US" sz="1200" kern="1200" dirty="0" smtClean="0">
                <a:solidFill>
                  <a:schemeClr val="tx1"/>
                </a:solidFill>
                <a:effectLst/>
                <a:latin typeface="+mn-lt"/>
                <a:ea typeface="+mn-ea"/>
                <a:cs typeface="+mn-cs"/>
              </a:rPr>
              <a:t>, tissue PCR, and in situ hybridization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low-cost rapid assays for IgM or </a:t>
            </a:r>
            <a:r>
              <a:rPr lang="en-US" sz="1200" kern="1200" dirty="0" err="1" smtClean="0">
                <a:solidFill>
                  <a:schemeClr val="tx1"/>
                </a:solidFill>
                <a:effectLst/>
                <a:latin typeface="+mn-lt"/>
                <a:ea typeface="+mn-ea"/>
                <a:cs typeface="+mn-cs"/>
              </a:rPr>
              <a:t>leptospiral</a:t>
            </a:r>
            <a:r>
              <a:rPr lang="en-US" sz="1200" kern="1200" dirty="0" smtClean="0">
                <a:solidFill>
                  <a:schemeClr val="tx1"/>
                </a:solidFill>
                <a:effectLst/>
                <a:latin typeface="+mn-lt"/>
                <a:ea typeface="+mn-ea"/>
                <a:cs typeface="+mn-cs"/>
              </a:rPr>
              <a:t> antigen that could be performed as point- of-care tests would be useful.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11</a:t>
            </a:fld>
            <a:endParaRPr lang="en-US"/>
          </a:p>
        </p:txBody>
      </p:sp>
    </p:spTree>
    <p:extLst>
      <p:ext uri="{BB962C8B-B14F-4D97-AF65-F5344CB8AC3E}">
        <p14:creationId xmlns:p14="http://schemas.microsoft.com/office/powerpoint/2010/main" val="1512870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76 dogs with AKI in a </a:t>
            </a:r>
            <a:r>
              <a:rPr lang="en-US" sz="1200" b="0" kern="1200" dirty="0" err="1" smtClean="0">
                <a:solidFill>
                  <a:schemeClr val="tx1"/>
                </a:solidFill>
                <a:effectLst/>
                <a:latin typeface="+mn-lt"/>
                <a:ea typeface="+mn-ea"/>
                <a:cs typeface="+mn-cs"/>
              </a:rPr>
              <a:t>referal</a:t>
            </a:r>
            <a:r>
              <a:rPr lang="en-US" sz="1200" b="0" kern="1200" baseline="0" dirty="0" smtClean="0">
                <a:solidFill>
                  <a:schemeClr val="tx1"/>
                </a:solidFill>
                <a:effectLst/>
                <a:latin typeface="+mn-lt"/>
                <a:ea typeface="+mn-ea"/>
                <a:cs typeface="+mn-cs"/>
              </a:rPr>
              <a:t> hospital in Switzerland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effectLst/>
                <a:latin typeface="+mn-lt"/>
                <a:ea typeface="+mn-ea"/>
                <a:cs typeface="+mn-cs"/>
              </a:rPr>
              <a:t>Paired serologic MAT tests (30) and PCR (20) on urine and blood (36)</a:t>
            </a:r>
            <a:endParaRPr lang="en-US" sz="12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Serologic MAT results were highly accurate for di- </a:t>
            </a:r>
            <a:r>
              <a:rPr lang="en-US" sz="1200" b="0" kern="1200" dirty="0" err="1" smtClean="0">
                <a:solidFill>
                  <a:schemeClr val="tx1"/>
                </a:solidFill>
                <a:effectLst/>
                <a:latin typeface="+mn-lt"/>
                <a:ea typeface="+mn-ea"/>
                <a:cs typeface="+mn-cs"/>
              </a:rPr>
              <a:t>agnosis</a:t>
            </a:r>
            <a:r>
              <a:rPr lang="en-US" sz="1200" b="0" kern="1200" dirty="0" smtClean="0">
                <a:solidFill>
                  <a:schemeClr val="tx1"/>
                </a:solidFill>
                <a:effectLst/>
                <a:latin typeface="+mn-lt"/>
                <a:ea typeface="+mn-ea"/>
                <a:cs typeface="+mn-cs"/>
              </a:rPr>
              <a:t> of leptospirosis in dogs, despite a low sensitivity for early diagnosis. In this referral setting of dogs pretreated with antimicrobials, testing of blood and urine samples with a com- </a:t>
            </a:r>
            <a:r>
              <a:rPr lang="en-US" sz="1200" b="0" kern="1200" dirty="0" err="1" smtClean="0">
                <a:solidFill>
                  <a:schemeClr val="tx1"/>
                </a:solidFill>
                <a:effectLst/>
                <a:latin typeface="+mn-lt"/>
                <a:ea typeface="+mn-ea"/>
                <a:cs typeface="+mn-cs"/>
              </a:rPr>
              <a:t>mercially</a:t>
            </a:r>
            <a:r>
              <a:rPr lang="en-US" sz="1200" b="0" kern="1200" dirty="0" smtClean="0">
                <a:solidFill>
                  <a:schemeClr val="tx1"/>
                </a:solidFill>
                <a:effectLst/>
                <a:latin typeface="+mn-lt"/>
                <a:ea typeface="+mn-ea"/>
                <a:cs typeface="+mn-cs"/>
              </a:rPr>
              <a:t> available genus-</a:t>
            </a:r>
            <a:r>
              <a:rPr lang="en-US" sz="1200" b="0" kern="1200" dirty="0" err="1" smtClean="0">
                <a:solidFill>
                  <a:schemeClr val="tx1"/>
                </a:solidFill>
                <a:effectLst/>
                <a:latin typeface="+mn-lt"/>
                <a:ea typeface="+mn-ea"/>
                <a:cs typeface="+mn-cs"/>
              </a:rPr>
              <a:t>speci</a:t>
            </a:r>
            <a:r>
              <a:rPr lang="en-US" sz="1200" b="0" kern="1200" dirty="0" smtClean="0">
                <a:solidFill>
                  <a:schemeClr val="tx1"/>
                </a:solidFill>
                <a:effectLst/>
                <a:latin typeface="+mn-lt"/>
                <a:ea typeface="+mn-ea"/>
                <a:cs typeface="+mn-cs"/>
              </a:rPr>
              <a:t> c PCR assay did not improve early diagnosis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Serologic acute testing of an acute blood sample had a </a:t>
            </a:r>
            <a:r>
              <a:rPr lang="en-US" sz="1200" b="0" kern="1200" dirty="0" err="1" smtClean="0">
                <a:solidFill>
                  <a:schemeClr val="tx1"/>
                </a:solidFill>
                <a:effectLst/>
                <a:latin typeface="+mn-lt"/>
                <a:ea typeface="+mn-ea"/>
                <a:cs typeface="+mn-cs"/>
              </a:rPr>
              <a:t>speci</a:t>
            </a:r>
            <a:r>
              <a:rPr lang="en-US" sz="1200" b="0" kern="1200" dirty="0" smtClean="0">
                <a:solidFill>
                  <a:schemeClr val="tx1"/>
                </a:solidFill>
                <a:effectLst/>
                <a:latin typeface="+mn-lt"/>
                <a:ea typeface="+mn-ea"/>
                <a:cs typeface="+mn-cs"/>
              </a:rPr>
              <a:t> city of 100% (95% CI, 76% to 100%), a sensitivity of 50% (33% to 67%),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err="1" smtClean="0">
                <a:solidFill>
                  <a:schemeClr val="tx1"/>
                </a:solidFill>
                <a:effectLst/>
                <a:latin typeface="+mn-lt"/>
                <a:ea typeface="+mn-ea"/>
                <a:cs typeface="+mn-cs"/>
              </a:rPr>
              <a:t>Sero</a:t>
            </a:r>
            <a:r>
              <a:rPr lang="en-US" sz="1200" b="0" kern="1200" dirty="0" smtClean="0">
                <a:solidFill>
                  <a:schemeClr val="tx1"/>
                </a:solidFill>
                <a:effectLst/>
                <a:latin typeface="+mn-lt"/>
                <a:ea typeface="+mn-ea"/>
                <a:cs typeface="+mn-cs"/>
              </a:rPr>
              <a:t>- logic testing of a convalescent blood sample had a </a:t>
            </a:r>
            <a:r>
              <a:rPr lang="en-US" sz="1200" b="0" kern="1200" dirty="0" err="1" smtClean="0">
                <a:solidFill>
                  <a:schemeClr val="tx1"/>
                </a:solidFill>
                <a:effectLst/>
                <a:latin typeface="+mn-lt"/>
                <a:ea typeface="+mn-ea"/>
                <a:cs typeface="+mn-cs"/>
              </a:rPr>
              <a:t>speci</a:t>
            </a:r>
            <a:r>
              <a:rPr lang="en-US" sz="1200" b="0" kern="1200" dirty="0" smtClean="0">
                <a:solidFill>
                  <a:schemeClr val="tx1"/>
                </a:solidFill>
                <a:effectLst/>
                <a:latin typeface="+mn-lt"/>
                <a:ea typeface="+mn-ea"/>
                <a:cs typeface="+mn-cs"/>
              </a:rPr>
              <a:t> city of 92% (65% to 99%), a sensitivity of 100% (87% to 100%),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Results of the </a:t>
            </a:r>
            <a:r>
              <a:rPr lang="en-US" sz="1200" b="0" i="1" kern="1200" dirty="0" err="1" smtClean="0">
                <a:solidFill>
                  <a:schemeClr val="tx1"/>
                </a:solidFill>
                <a:effectLst/>
                <a:latin typeface="+mn-lt"/>
                <a:ea typeface="+mn-ea"/>
                <a:cs typeface="+mn-cs"/>
              </a:rPr>
              <a:t>Leptospira</a:t>
            </a:r>
            <a:r>
              <a:rPr lang="en-US" sz="1200" b="0" i="1" kern="120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PCR assay were negative for all samples from dogs for which leptospirosis status could be </a:t>
            </a:r>
            <a:r>
              <a:rPr lang="en-US" sz="1200" b="0" kern="1200" dirty="0" err="1" smtClean="0">
                <a:solidFill>
                  <a:schemeClr val="tx1"/>
                </a:solidFill>
                <a:effectLst/>
                <a:latin typeface="+mn-lt"/>
                <a:ea typeface="+mn-ea"/>
                <a:cs typeface="+mn-cs"/>
              </a:rPr>
              <a:t>classi</a:t>
            </a:r>
            <a:r>
              <a:rPr lang="en-US" sz="1200" b="0" kern="1200" dirty="0" smtClean="0">
                <a:solidFill>
                  <a:schemeClr val="tx1"/>
                </a:solidFill>
                <a:effectLst/>
                <a:latin typeface="+mn-lt"/>
                <a:ea typeface="+mn-ea"/>
                <a:cs typeface="+mn-cs"/>
              </a:rPr>
              <a:t> ed.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12</a:t>
            </a:fld>
            <a:endParaRPr lang="en-US"/>
          </a:p>
        </p:txBody>
      </p:sp>
    </p:spTree>
    <p:extLst>
      <p:ext uri="{BB962C8B-B14F-4D97-AF65-F5344CB8AC3E}">
        <p14:creationId xmlns:p14="http://schemas.microsoft.com/office/powerpoint/2010/main" val="1240011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13</a:t>
            </a:fld>
            <a:endParaRPr lang="en-US"/>
          </a:p>
        </p:txBody>
      </p:sp>
    </p:spTree>
    <p:extLst>
      <p:ext uri="{BB962C8B-B14F-4D97-AF65-F5344CB8AC3E}">
        <p14:creationId xmlns:p14="http://schemas.microsoft.com/office/powerpoint/2010/main" val="375555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low-cost rapid assays for IgM or </a:t>
            </a:r>
            <a:r>
              <a:rPr lang="en-US" sz="1200" kern="1200" dirty="0" err="1" smtClean="0">
                <a:solidFill>
                  <a:schemeClr val="tx1"/>
                </a:solidFill>
                <a:effectLst/>
                <a:latin typeface="+mn-lt"/>
                <a:ea typeface="+mn-ea"/>
                <a:cs typeface="+mn-cs"/>
              </a:rPr>
              <a:t>leptospiral</a:t>
            </a:r>
            <a:r>
              <a:rPr lang="en-US" sz="1200" kern="1200" dirty="0" smtClean="0">
                <a:solidFill>
                  <a:schemeClr val="tx1"/>
                </a:solidFill>
                <a:effectLst/>
                <a:latin typeface="+mn-lt"/>
                <a:ea typeface="+mn-ea"/>
                <a:cs typeface="+mn-cs"/>
              </a:rPr>
              <a:t> antigen that could be performed as point- of-care tests would be useful. </a:t>
            </a:r>
            <a:endParaRPr lang="en-US" dirty="0" smtClean="0"/>
          </a:p>
          <a:p>
            <a:endParaRPr lang="en-US" dirty="0" smtClean="0"/>
          </a:p>
          <a:p>
            <a:r>
              <a:rPr lang="en-US" dirty="0" smtClean="0"/>
              <a:t>Recently, a lateral flow assay (LFA) for detection of </a:t>
            </a:r>
            <a:r>
              <a:rPr lang="en-US" dirty="0" err="1" smtClean="0"/>
              <a:t>Leptospira</a:t>
            </a:r>
            <a:r>
              <a:rPr lang="en-US" dirty="0" smtClean="0"/>
              <a:t>-specific IgM in canine sera became commercially available in Europe. The present study aims to evaluate the diagnostic performance of this assay using canine sera from a collection of diagnostic accessions. Diagnostic sensitivity was assessed by testing 37 acute-phase and 9 corresponding convalescent-phase sera from dogs with a confirmed diagnosis of leptospirosis. Specificity was determined by testing sera from sick dogs with non-</a:t>
            </a:r>
            <a:r>
              <a:rPr lang="en-US" dirty="0" err="1" smtClean="0"/>
              <a:t>leptospiral</a:t>
            </a:r>
            <a:r>
              <a:rPr lang="en-US" dirty="0" smtClean="0"/>
              <a:t> infections (n=15) and healthy dogs with incomplete history of vaccination (n=45). During acute phase of illness, LFA scored positive for 28/37 sera with a sensitivity of 75.7 per cent while only 9/37 (24.3 per cent) samples were positive on microscopic agglutination test. The specificity of the LFA was 98.3 per cent (59/60). This test showed 89.7 and 100 per cent overall agreements with clinical diagnosis for acute-phase and convalescent-phase sera, respectively. The impact of vaccination on the LFA was also determined and vaccine-stimulated IgM responses were negative in 19/25 (76 per cent) dogs at 12 weeks post vaccination. In conclusion, the LFA is a rapid and reliable test for early detection of </a:t>
            </a:r>
            <a:r>
              <a:rPr lang="en-US" dirty="0" err="1" smtClean="0"/>
              <a:t>Leptospira</a:t>
            </a:r>
            <a:r>
              <a:rPr lang="en-US" dirty="0" smtClean="0"/>
              <a:t>-specific IgM during acute phase of canine leptospirosis. However, interpretation of a positive result must be made in the context of clinical signs and vaccination history.</a:t>
            </a:r>
          </a:p>
          <a:p>
            <a:endParaRPr lang="en-US" dirty="0" smtClean="0"/>
          </a:p>
          <a:p>
            <a:r>
              <a:rPr lang="en-US" dirty="0" smtClean="0"/>
              <a:t>Based on standard criteria, sera (n=107) from 97 client-owned dogs were </a:t>
            </a:r>
            <a:r>
              <a:rPr lang="en-US" dirty="0" err="1" smtClean="0"/>
              <a:t>categorised</a:t>
            </a:r>
            <a:r>
              <a:rPr lang="en-US" dirty="0" smtClean="0"/>
              <a:t> into group (1) dogs with a confirmed diagnosis of leptospirosis (n=37); group (2) sick dogs diagnosed with non-</a:t>
            </a:r>
            <a:r>
              <a:rPr lang="en-US" dirty="0" err="1" smtClean="0"/>
              <a:t>leptospiral</a:t>
            </a:r>
            <a:r>
              <a:rPr lang="en-US" dirty="0" smtClean="0"/>
              <a:t> infections (n=15) and group (3) healthy dogs with incomplete history of vaccination (n=45)</a:t>
            </a:r>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14</a:t>
            </a:fld>
            <a:endParaRPr lang="en-US"/>
          </a:p>
        </p:txBody>
      </p:sp>
    </p:spTree>
    <p:extLst>
      <p:ext uri="{BB962C8B-B14F-4D97-AF65-F5344CB8AC3E}">
        <p14:creationId xmlns:p14="http://schemas.microsoft.com/office/powerpoint/2010/main" val="2122627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Penicillins</a:t>
            </a:r>
            <a:r>
              <a:rPr lang="en-US" sz="1200" kern="1200" dirty="0" smtClean="0">
                <a:solidFill>
                  <a:schemeClr val="tx1"/>
                </a:solidFill>
                <a:effectLst/>
                <a:latin typeface="+mn-lt"/>
                <a:ea typeface="+mn-ea"/>
                <a:cs typeface="+mn-cs"/>
              </a:rPr>
              <a:t> or doxycycline traditionally have been the anti- </a:t>
            </a:r>
            <a:r>
              <a:rPr lang="en-US" sz="1200" kern="1200" dirty="0" err="1" smtClean="0">
                <a:solidFill>
                  <a:schemeClr val="tx1"/>
                </a:solidFill>
                <a:effectLst/>
                <a:latin typeface="+mn-lt"/>
                <a:ea typeface="+mn-ea"/>
                <a:cs typeface="+mn-cs"/>
              </a:rPr>
              <a:t>microbials</a:t>
            </a:r>
            <a:r>
              <a:rPr lang="en-US" sz="1200" kern="1200" dirty="0" smtClean="0">
                <a:solidFill>
                  <a:schemeClr val="tx1"/>
                </a:solidFill>
                <a:effectLst/>
                <a:latin typeface="+mn-lt"/>
                <a:ea typeface="+mn-ea"/>
                <a:cs typeface="+mn-cs"/>
              </a:rPr>
              <a:t> of choice for treatment of humans and dogs with leptospirosis.107,108 Ceftriaxone and cefotaxime are as efficacious as penicillin in human leptospirosis.107,109 Azithromycin also may be effective.110 First generation </a:t>
            </a:r>
            <a:r>
              <a:rPr lang="en-US" sz="1200" kern="1200" dirty="0" err="1" smtClean="0">
                <a:solidFill>
                  <a:schemeClr val="tx1"/>
                </a:solidFill>
                <a:effectLst/>
                <a:latin typeface="+mn-lt"/>
                <a:ea typeface="+mn-ea"/>
                <a:cs typeface="+mn-cs"/>
              </a:rPr>
              <a:t>cephalosporins</a:t>
            </a:r>
            <a:r>
              <a:rPr lang="en-US" sz="1200" kern="1200" dirty="0" smtClean="0">
                <a:solidFill>
                  <a:schemeClr val="tx1"/>
                </a:solidFill>
                <a:effectLst/>
                <a:latin typeface="+mn-lt"/>
                <a:ea typeface="+mn-ea"/>
                <a:cs typeface="+mn-cs"/>
              </a:rPr>
              <a:t> appear less effective, and </a:t>
            </a:r>
            <a:r>
              <a:rPr lang="en-US" sz="1200" kern="1200" dirty="0" err="1" smtClean="0">
                <a:solidFill>
                  <a:schemeClr val="tx1"/>
                </a:solidFill>
                <a:effectLst/>
                <a:latin typeface="+mn-lt"/>
                <a:ea typeface="+mn-ea"/>
                <a:cs typeface="+mn-cs"/>
              </a:rPr>
              <a:t>leptospires</a:t>
            </a:r>
            <a:r>
              <a:rPr lang="en-US" sz="1200" kern="1200" dirty="0" smtClean="0">
                <a:solidFill>
                  <a:schemeClr val="tx1"/>
                </a:solidFill>
                <a:effectLst/>
                <a:latin typeface="+mn-lt"/>
                <a:ea typeface="+mn-ea"/>
                <a:cs typeface="+mn-cs"/>
              </a:rPr>
              <a:t> are resistant to chloramphenicol.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Fluorquinolones</a:t>
            </a:r>
            <a:r>
              <a:rPr lang="en-US" sz="1200" kern="1200" baseline="0" dirty="0" smtClean="0">
                <a:solidFill>
                  <a:schemeClr val="tx1"/>
                </a:solidFill>
                <a:effectLst/>
                <a:latin typeface="+mn-lt"/>
                <a:ea typeface="+mn-ea"/>
                <a:cs typeface="+mn-cs"/>
              </a:rPr>
              <a:t> are often ineffective.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doxycycline, 5 mg/ kg PO or IV q12h for 2 weeks,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vomiting or other adverse reactions preclude doxycycline administration, dogs with leptospirosis should be treated with ampicillin, 20 mg/kg IV q6h, with dose reduction for </a:t>
            </a:r>
            <a:r>
              <a:rPr lang="en-US" sz="1200" kern="1200" dirty="0" err="1" smtClean="0">
                <a:solidFill>
                  <a:schemeClr val="tx1"/>
                </a:solidFill>
                <a:effectLst/>
                <a:latin typeface="+mn-lt"/>
                <a:ea typeface="+mn-ea"/>
                <a:cs typeface="+mn-cs"/>
              </a:rPr>
              <a:t>azotemic</a:t>
            </a:r>
            <a:r>
              <a:rPr lang="en-US" sz="1200" kern="1200" dirty="0" smtClean="0">
                <a:solidFill>
                  <a:schemeClr val="tx1"/>
                </a:solidFill>
                <a:effectLst/>
                <a:latin typeface="+mn-lt"/>
                <a:ea typeface="+mn-ea"/>
                <a:cs typeface="+mn-cs"/>
              </a:rPr>
              <a:t> dogs. Penicillin G (25,000–40,000 U/kg IV q12h) also could be used.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Ampicillin should not be administered orally be- cause it is not reliably absorbed from the gastrointestinal tract.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15</a:t>
            </a:fld>
            <a:endParaRPr lang="en-US"/>
          </a:p>
        </p:txBody>
      </p:sp>
    </p:spTree>
    <p:extLst>
      <p:ext uri="{BB962C8B-B14F-4D97-AF65-F5344CB8AC3E}">
        <p14:creationId xmlns:p14="http://schemas.microsoft.com/office/powerpoint/2010/main" val="1042610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Prognosis</a:t>
            </a:r>
            <a:r>
              <a:rPr lang="en-US" sz="1200" kern="1200" baseline="0" dirty="0" smtClean="0">
                <a:solidFill>
                  <a:schemeClr val="tx1"/>
                </a:solidFill>
                <a:effectLst/>
                <a:latin typeface="+mn-lt"/>
                <a:ea typeface="+mn-ea"/>
                <a:cs typeface="+mn-cs"/>
              </a:rPr>
              <a:t> for dogs treated early and aggressively is good, excepts those dogs with ARDS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err="1" smtClean="0">
                <a:solidFill>
                  <a:schemeClr val="tx1"/>
                </a:solidFill>
                <a:effectLst/>
                <a:latin typeface="+mn-lt"/>
                <a:ea typeface="+mn-ea"/>
                <a:cs typeface="+mn-cs"/>
              </a:rPr>
              <a:t>Survivial</a:t>
            </a:r>
            <a:r>
              <a:rPr lang="en-US" sz="1200" kern="1200" baseline="0" dirty="0" smtClean="0">
                <a:solidFill>
                  <a:schemeClr val="tx1"/>
                </a:solidFill>
                <a:effectLst/>
                <a:latin typeface="+mn-lt"/>
                <a:ea typeface="+mn-ea"/>
                <a:cs typeface="+mn-cs"/>
              </a:rPr>
              <a:t> rates ~80%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Successful treatment is associated with gradual return of serum urea and creatinine concentrations to reference ranges within 10–14 days, although regeneration of dam- aged renal tissue may continue for over 4 weeks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Unknown</a:t>
            </a:r>
            <a:r>
              <a:rPr lang="en-US" baseline="0" dirty="0" smtClean="0"/>
              <a:t> if lifelong immunity occurs </a:t>
            </a:r>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16</a:t>
            </a:fld>
            <a:endParaRPr lang="en-US"/>
          </a:p>
        </p:txBody>
      </p:sp>
    </p:spTree>
    <p:extLst>
      <p:ext uri="{BB962C8B-B14F-4D97-AF65-F5344CB8AC3E}">
        <p14:creationId xmlns:p14="http://schemas.microsoft.com/office/powerpoint/2010/main" val="102851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Recovered or </a:t>
            </a:r>
            <a:r>
              <a:rPr lang="en-US" baseline="0" dirty="0" err="1" smtClean="0"/>
              <a:t>subclinically</a:t>
            </a:r>
            <a:r>
              <a:rPr lang="en-US" baseline="0" dirty="0" smtClean="0"/>
              <a:t> infected dogs excrete viable organisms in their urine </a:t>
            </a:r>
            <a:r>
              <a:rPr lang="en-US" baseline="0" dirty="0" err="1" smtClean="0"/>
              <a:t>intermittantly</a:t>
            </a:r>
            <a:r>
              <a:rPr lang="en-US" baseline="0" dirty="0" smtClean="0"/>
              <a:t> for days to months from the time of infection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pIn</a:t>
            </a:r>
            <a:r>
              <a:rPr lang="en-US" sz="1200" kern="1200" dirty="0" smtClean="0">
                <a:solidFill>
                  <a:schemeClr val="tx1"/>
                </a:solidFill>
                <a:effectLst/>
                <a:latin typeface="+mn-lt"/>
                <a:ea typeface="+mn-ea"/>
                <a:cs typeface="+mn-cs"/>
              </a:rPr>
              <a:t> developing countries, stray dogs may represent a reservoir of infection for humans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developed countries, most leptospirosis cases in humans result from recreational activities involving water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1 study, 10% of 61 leptospirosis cases in humans in Cali- </a:t>
            </a:r>
            <a:r>
              <a:rPr lang="en-US" sz="1200" kern="1200" dirty="0" err="1" smtClean="0">
                <a:solidFill>
                  <a:schemeClr val="tx1"/>
                </a:solidFill>
                <a:effectLst/>
                <a:latin typeface="+mn-lt"/>
                <a:ea typeface="+mn-ea"/>
                <a:cs typeface="+mn-cs"/>
              </a:rPr>
              <a:t>fornia</a:t>
            </a:r>
            <a:r>
              <a:rPr lang="en-US" sz="1200" kern="1200" dirty="0" smtClean="0">
                <a:solidFill>
                  <a:schemeClr val="tx1"/>
                </a:solidFill>
                <a:effectLst/>
                <a:latin typeface="+mn-lt"/>
                <a:ea typeface="+mn-ea"/>
                <a:cs typeface="+mn-cs"/>
              </a:rPr>
              <a:t> over the last 20 years resulted from pet contact.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general, animals developing acute leptospirosis are incidental hosts and do not develop a chronic carrier state.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All dogs with acute renal failure, including ‘‘acute-on-chronic’’ renal failure, should be managed as leptospirosis suspects until an alternate diagnosis has been made.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possible, patients should be placed in floor-level cages and housed away from high traffic areas.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disposable gown should be worn, and either protective eyewear and a facemask, or, alternatively, a full face shield should be worn if </a:t>
            </a:r>
            <a:r>
              <a:rPr lang="en-US" sz="1200" kern="1200" dirty="0" err="1" smtClean="0">
                <a:solidFill>
                  <a:schemeClr val="tx1"/>
                </a:solidFill>
                <a:effectLst/>
                <a:latin typeface="+mn-lt"/>
                <a:ea typeface="+mn-ea"/>
                <a:cs typeface="+mn-cs"/>
              </a:rPr>
              <a:t>aerosolization</a:t>
            </a:r>
            <a:r>
              <a:rPr lang="en-US" sz="1200" kern="1200" dirty="0" smtClean="0">
                <a:solidFill>
                  <a:schemeClr val="tx1"/>
                </a:solidFill>
                <a:effectLst/>
                <a:latin typeface="+mn-lt"/>
                <a:ea typeface="+mn-ea"/>
                <a:cs typeface="+mn-cs"/>
              </a:rPr>
              <a:t> of urine is </a:t>
            </a:r>
            <a:r>
              <a:rPr lang="en-US" sz="1200" kern="1200" dirty="0" err="1" smtClean="0">
                <a:solidFill>
                  <a:schemeClr val="tx1"/>
                </a:solidFill>
                <a:effectLst/>
                <a:latin typeface="+mn-lt"/>
                <a:ea typeface="+mn-ea"/>
                <a:cs typeface="+mn-cs"/>
              </a:rPr>
              <a:t>possi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ble</a:t>
            </a:r>
            <a:r>
              <a:rPr lang="en-US" sz="1200" kern="1200" dirty="0" smtClean="0">
                <a:solidFill>
                  <a:schemeClr val="tx1"/>
                </a:solidFill>
                <a:effectLst/>
                <a:latin typeface="+mn-lt"/>
                <a:ea typeface="+mn-ea"/>
                <a:cs typeface="+mn-cs"/>
              </a:rPr>
              <a:t>, such as when manipulating urinary catheters or collection systems, or when cleaning areas of urine spill- a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hey should be allowed to urinate in a restricted area, preferably one that can be easily and immediately decontaminated, 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Because of the zoonotic potential of leptospirosis, treatment of other dogs in the household that may have been coincidentally exposed to a source of </a:t>
            </a:r>
            <a:r>
              <a:rPr lang="en-US" sz="1200" kern="1200" dirty="0" err="1" smtClean="0">
                <a:solidFill>
                  <a:schemeClr val="tx1"/>
                </a:solidFill>
                <a:effectLst/>
                <a:latin typeface="+mn-lt"/>
                <a:ea typeface="+mn-ea"/>
                <a:cs typeface="+mn-cs"/>
              </a:rPr>
              <a:t>leptospires</a:t>
            </a:r>
            <a:r>
              <a:rPr lang="en-US" sz="1200" kern="1200" dirty="0" smtClean="0">
                <a:solidFill>
                  <a:schemeClr val="tx1"/>
                </a:solidFill>
                <a:effectLst/>
                <a:latin typeface="+mn-lt"/>
                <a:ea typeface="+mn-ea"/>
                <a:cs typeface="+mn-cs"/>
              </a:rPr>
              <a:t> in the environment is </a:t>
            </a:r>
            <a:r>
              <a:rPr lang="en-US" sz="1200" kern="1200" dirty="0" err="1" smtClean="0">
                <a:solidFill>
                  <a:schemeClr val="tx1"/>
                </a:solidFill>
                <a:effectLst/>
                <a:latin typeface="+mn-lt"/>
                <a:ea typeface="+mn-ea"/>
                <a:cs typeface="+mn-cs"/>
              </a:rPr>
              <a:t>recom</a:t>
            </a:r>
            <a:r>
              <a:rPr lang="en-US" sz="1200" kern="1200" dirty="0" smtClean="0">
                <a:solidFill>
                  <a:schemeClr val="tx1"/>
                </a:solidFill>
                <a:effectLst/>
                <a:latin typeface="+mn-lt"/>
                <a:ea typeface="+mn-ea"/>
                <a:cs typeface="+mn-cs"/>
              </a:rPr>
              <a:t>- mended, ideally with monitoring of acute and convalescent phase antibody titers. The recommended treatment is doxy- </a:t>
            </a:r>
            <a:r>
              <a:rPr lang="en-US" sz="1200" kern="1200" dirty="0" err="1" smtClean="0">
                <a:solidFill>
                  <a:schemeClr val="tx1"/>
                </a:solidFill>
                <a:effectLst/>
                <a:latin typeface="+mn-lt"/>
                <a:ea typeface="+mn-ea"/>
                <a:cs typeface="+mn-cs"/>
              </a:rPr>
              <a:t>cycline</a:t>
            </a:r>
            <a:r>
              <a:rPr lang="en-US" sz="1200" kern="1200" dirty="0" smtClean="0">
                <a:solidFill>
                  <a:schemeClr val="tx1"/>
                </a:solidFill>
                <a:effectLst/>
                <a:latin typeface="+mn-lt"/>
                <a:ea typeface="+mn-ea"/>
                <a:cs typeface="+mn-cs"/>
              </a:rPr>
              <a:t>, 5 mg/kg PO q12h for 14 days.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until proper antimicrobial therapy is completed, owners should avoid contact with their dog’s urine and wear gloves when cleaning up urine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17</a:t>
            </a:fld>
            <a:endParaRPr lang="en-US"/>
          </a:p>
        </p:txBody>
      </p:sp>
    </p:spTree>
    <p:extLst>
      <p:ext uri="{BB962C8B-B14F-4D97-AF65-F5344CB8AC3E}">
        <p14:creationId xmlns:p14="http://schemas.microsoft.com/office/powerpoint/2010/main" val="1774549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Forty-four specific pathogen-free beagles, median age 65 days, received two subcutaneous doses of either a commercially available, five-way combination vaccine or the same vaccine in combination with a tetravalent </a:t>
            </a:r>
            <a:r>
              <a:rPr lang="en-US" dirty="0" err="1" smtClean="0"/>
              <a:t>Leptospira</a:t>
            </a:r>
            <a:r>
              <a:rPr lang="en-US" dirty="0" smtClean="0"/>
              <a:t> </a:t>
            </a:r>
            <a:r>
              <a:rPr lang="en-US" dirty="0" err="1" smtClean="0"/>
              <a:t>bacterin</a:t>
            </a:r>
            <a:r>
              <a:rPr lang="en-US" dirty="0" smtClean="0"/>
              <a:t> (</a:t>
            </a:r>
            <a:r>
              <a:rPr lang="en-US" dirty="0" err="1" smtClean="0"/>
              <a:t>Canicola</a:t>
            </a:r>
            <a:r>
              <a:rPr lang="en-US" dirty="0" smtClean="0"/>
              <a:t>, </a:t>
            </a:r>
            <a:r>
              <a:rPr lang="en-US" dirty="0" err="1" smtClean="0"/>
              <a:t>Grippotyphosa</a:t>
            </a:r>
            <a:r>
              <a:rPr lang="en-US" dirty="0" smtClean="0"/>
              <a:t>, </a:t>
            </a:r>
            <a:r>
              <a:rPr lang="en-US" dirty="0" err="1" smtClean="0"/>
              <a:t>Icterohaemorrhagiae</a:t>
            </a:r>
            <a:r>
              <a:rPr lang="en-US" dirty="0" smtClean="0"/>
              <a:t>, Pomona). They were subsequently challenged with a pathogenic strain L </a:t>
            </a:r>
            <a:r>
              <a:rPr lang="en-US" dirty="0" err="1" smtClean="0"/>
              <a:t>kirschneri</a:t>
            </a:r>
            <a:r>
              <a:rPr lang="en-US" dirty="0" smtClean="0"/>
              <a:t> </a:t>
            </a:r>
            <a:r>
              <a:rPr lang="en-US" dirty="0" err="1" smtClean="0"/>
              <a:t>serovar</a:t>
            </a:r>
            <a:r>
              <a:rPr lang="en-US" dirty="0" smtClean="0"/>
              <a:t> </a:t>
            </a:r>
            <a:r>
              <a:rPr lang="en-US" dirty="0" err="1" smtClean="0"/>
              <a:t>Grippotyphosa</a:t>
            </a:r>
            <a:r>
              <a:rPr lang="en-US" dirty="0" smtClean="0"/>
              <a:t> 470 days following completion of the vaccination protocol. </a:t>
            </a:r>
            <a:r>
              <a:rPr lang="en-US" dirty="0" err="1" smtClean="0"/>
              <a:t>Titres</a:t>
            </a:r>
            <a:r>
              <a:rPr lang="en-US" dirty="0" smtClean="0"/>
              <a:t> of agglutinating serum antibodies were determined at various time points before and after both vaccination and challenge, along with </a:t>
            </a:r>
            <a:r>
              <a:rPr lang="en-US" dirty="0" err="1" smtClean="0"/>
              <a:t>postchallenge</a:t>
            </a:r>
            <a:r>
              <a:rPr lang="en-US" dirty="0" smtClean="0"/>
              <a:t> </a:t>
            </a:r>
            <a:r>
              <a:rPr lang="en-US" dirty="0" err="1" smtClean="0"/>
              <a:t>reisolation</a:t>
            </a:r>
            <a:r>
              <a:rPr lang="en-US" dirty="0" smtClean="0"/>
              <a:t> of the challenge organisms from blood and urine, and evaluation of renal histopathology. Clinical signs of </a:t>
            </a:r>
            <a:r>
              <a:rPr lang="en-US" dirty="0" err="1" smtClean="0"/>
              <a:t>generalised</a:t>
            </a:r>
            <a:r>
              <a:rPr lang="en-US" dirty="0" smtClean="0"/>
              <a:t> leptospirosis were not observed in any of the dogs after challenge. In order to demonstrate efficacy, leptospirosis was defined as having at least one positive urine sample and a positive renal histopathology score; or, in the absence of renal pathology, multiple positive urine samples. </a:t>
            </a:r>
            <a:r>
              <a:rPr lang="en-US" dirty="0" err="1" smtClean="0"/>
              <a:t>Leptospiremia</a:t>
            </a:r>
            <a:r>
              <a:rPr lang="en-US" dirty="0" smtClean="0"/>
              <a:t> was not demonstrated in any of the vaccinated dogs versus 27 per cent of the controls; </a:t>
            </a:r>
            <a:r>
              <a:rPr lang="en-US" dirty="0" err="1" smtClean="0"/>
              <a:t>leptospiruria</a:t>
            </a:r>
            <a:r>
              <a:rPr lang="en-US" dirty="0" smtClean="0"/>
              <a:t> was noted in 5 per cent of the vaccinates compared with 76 per cent of controls; and renal lesions were observed in 15 per cent of the vaccinates and 65 per cent controls. Using these criteria, the vaccine was able to significantly prevent leptospirosis (P=0.0001) in the vaccinated animals. This study establishes duration of immunity of at least 15 months for the prevention of disease and renal excretion of </a:t>
            </a:r>
            <a:r>
              <a:rPr lang="en-US" dirty="0" err="1" smtClean="0"/>
              <a:t>leptospires</a:t>
            </a:r>
            <a:r>
              <a:rPr lang="en-US" dirty="0" smtClean="0"/>
              <a:t> for the </a:t>
            </a:r>
            <a:r>
              <a:rPr lang="en-US" dirty="0" err="1" smtClean="0"/>
              <a:t>Leptospira</a:t>
            </a:r>
            <a:r>
              <a:rPr lang="en-US" dirty="0" smtClean="0"/>
              <a:t> </a:t>
            </a:r>
            <a:r>
              <a:rPr lang="en-US" dirty="0" err="1" smtClean="0"/>
              <a:t>serovar</a:t>
            </a:r>
            <a:r>
              <a:rPr lang="en-US" dirty="0" smtClean="0"/>
              <a:t> </a:t>
            </a:r>
            <a:r>
              <a:rPr lang="en-US" dirty="0" err="1" smtClean="0"/>
              <a:t>Grippotyphosa</a:t>
            </a:r>
            <a:r>
              <a:rPr lang="en-US" dirty="0" smtClean="0"/>
              <a:t> fraction of a </a:t>
            </a:r>
            <a:r>
              <a:rPr lang="en-US" dirty="0" err="1" smtClean="0"/>
              <a:t>quadrivalent</a:t>
            </a:r>
            <a:r>
              <a:rPr lang="en-US" dirty="0" smtClean="0"/>
              <a:t> </a:t>
            </a:r>
            <a:r>
              <a:rPr lang="en-US" dirty="0" err="1" smtClean="0"/>
              <a:t>Leptospira</a:t>
            </a:r>
            <a:r>
              <a:rPr lang="en-US" dirty="0" smtClean="0"/>
              <a:t> vaccine.</a:t>
            </a:r>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18</a:t>
            </a:fld>
            <a:endParaRPr lang="en-US"/>
          </a:p>
        </p:txBody>
      </p:sp>
    </p:spTree>
    <p:extLst>
      <p:ext uri="{BB962C8B-B14F-4D97-AF65-F5344CB8AC3E}">
        <p14:creationId xmlns:p14="http://schemas.microsoft.com/office/powerpoint/2010/main" val="1756180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19</a:t>
            </a:fld>
            <a:endParaRPr lang="en-US"/>
          </a:p>
        </p:txBody>
      </p:sp>
    </p:spTree>
    <p:extLst>
      <p:ext uri="{BB962C8B-B14F-4D97-AF65-F5344CB8AC3E}">
        <p14:creationId xmlns:p14="http://schemas.microsoft.com/office/powerpoint/2010/main" val="1915293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20</a:t>
            </a:fld>
            <a:endParaRPr lang="en-US"/>
          </a:p>
        </p:txBody>
      </p:sp>
    </p:spTree>
    <p:extLst>
      <p:ext uri="{BB962C8B-B14F-4D97-AF65-F5344CB8AC3E}">
        <p14:creationId xmlns:p14="http://schemas.microsoft.com/office/powerpoint/2010/main" val="1618210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Vaccine development</a:t>
            </a:r>
            <a:r>
              <a:rPr lang="en-US" sz="1200" kern="1200" baseline="0" dirty="0" smtClean="0">
                <a:solidFill>
                  <a:schemeClr val="tx1"/>
                </a:solidFill>
                <a:effectLst/>
                <a:latin typeface="+mn-lt"/>
                <a:ea typeface="+mn-ea"/>
                <a:cs typeface="+mn-cs"/>
              </a:rPr>
              <a:t> is based on serogroups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Unknown if ”new” </a:t>
            </a:r>
            <a:r>
              <a:rPr lang="en-US" sz="1200" kern="1200" baseline="0" dirty="0" err="1" smtClean="0">
                <a:solidFill>
                  <a:schemeClr val="tx1"/>
                </a:solidFill>
                <a:effectLst/>
                <a:latin typeface="+mn-lt"/>
                <a:ea typeface="+mn-ea"/>
                <a:cs typeface="+mn-cs"/>
              </a:rPr>
              <a:t>serovar</a:t>
            </a:r>
            <a:r>
              <a:rPr lang="en-US" sz="1200" kern="1200" baseline="0" dirty="0" smtClean="0">
                <a:solidFill>
                  <a:schemeClr val="tx1"/>
                </a:solidFill>
                <a:effectLst/>
                <a:latin typeface="+mn-lt"/>
                <a:ea typeface="+mn-ea"/>
                <a:cs typeface="+mn-cs"/>
              </a:rPr>
              <a:t> recognition in changes in disease pattern or just due to improvement in testing methods</a:t>
            </a:r>
            <a:endParaRPr lang="en-US" dirty="0" smtClean="0"/>
          </a:p>
          <a:p>
            <a:endParaRPr lang="en-US" dirty="0" smtClean="0"/>
          </a:p>
          <a:p>
            <a:r>
              <a:rPr lang="en-US" baseline="0" dirty="0" smtClean="0"/>
              <a:t>Generally though </a:t>
            </a:r>
            <a:r>
              <a:rPr lang="en-US" baseline="0" dirty="0" err="1" smtClean="0"/>
              <a:t>Canicola</a:t>
            </a:r>
            <a:r>
              <a:rPr lang="en-US" baseline="0" dirty="0" smtClean="0"/>
              <a:t>, Bratislava, </a:t>
            </a:r>
            <a:r>
              <a:rPr lang="en-US" baseline="0" dirty="0" err="1" smtClean="0"/>
              <a:t>Grippotyphosa</a:t>
            </a:r>
            <a:r>
              <a:rPr lang="en-US" baseline="0" dirty="0" smtClean="0"/>
              <a:t> </a:t>
            </a:r>
            <a:r>
              <a:rPr lang="en-US" baseline="0" dirty="0" smtClean="0">
                <a:sym typeface="Wingdings"/>
              </a:rPr>
              <a:t> renal or </a:t>
            </a:r>
            <a:r>
              <a:rPr lang="en-US" baseline="0" dirty="0" err="1" smtClean="0">
                <a:sym typeface="Wingdings"/>
              </a:rPr>
              <a:t>heptatic</a:t>
            </a:r>
            <a:r>
              <a:rPr lang="en-US" baseline="0" dirty="0" smtClean="0">
                <a:sym typeface="Wingdings"/>
              </a:rPr>
              <a:t>; </a:t>
            </a:r>
          </a:p>
          <a:p>
            <a:r>
              <a:rPr lang="en-US" baseline="0" dirty="0" err="1" smtClean="0">
                <a:sym typeface="Wingdings"/>
              </a:rPr>
              <a:t>Icterohaemmorhagiae</a:t>
            </a:r>
            <a:r>
              <a:rPr lang="en-US" baseline="0" dirty="0" smtClean="0">
                <a:sym typeface="Wingdings"/>
              </a:rPr>
              <a:t> and Pomona  hepatic</a:t>
            </a:r>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3</a:t>
            </a:fld>
            <a:endParaRPr lang="en-US"/>
          </a:p>
        </p:txBody>
      </p:sp>
    </p:spTree>
    <p:extLst>
      <p:ext uri="{BB962C8B-B14F-4D97-AF65-F5344CB8AC3E}">
        <p14:creationId xmlns:p14="http://schemas.microsoft.com/office/powerpoint/2010/main" val="1557715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Spirochete can remain viable for several months in the soil</a:t>
            </a:r>
          </a:p>
          <a:p>
            <a:r>
              <a:rPr lang="en-US" baseline="0" dirty="0" smtClean="0"/>
              <a:t>Form biofilms in aquatic environments – slow moving or stagnant water</a:t>
            </a:r>
          </a:p>
          <a:p>
            <a:r>
              <a:rPr lang="en-US" baseline="0" dirty="0" smtClean="0"/>
              <a:t>Survive best in neutral or slightly alkaline pH, and temp 0-25 degrees</a:t>
            </a:r>
          </a:p>
        </p:txBody>
      </p:sp>
      <p:sp>
        <p:nvSpPr>
          <p:cNvPr id="4" name="Slide Number Placeholder 3"/>
          <p:cNvSpPr>
            <a:spLocks noGrp="1"/>
          </p:cNvSpPr>
          <p:nvPr>
            <p:ph type="sldNum" sz="quarter" idx="10"/>
          </p:nvPr>
        </p:nvSpPr>
        <p:spPr/>
        <p:txBody>
          <a:bodyPr/>
          <a:lstStyle/>
          <a:p>
            <a:fld id="{32085824-2D4B-2A44-8746-393427535FE4}" type="slidenum">
              <a:rPr lang="en-US" smtClean="0"/>
              <a:t>4</a:t>
            </a:fld>
            <a:endParaRPr lang="en-US"/>
          </a:p>
        </p:txBody>
      </p:sp>
    </p:spTree>
    <p:extLst>
      <p:ext uri="{BB962C8B-B14F-4D97-AF65-F5344CB8AC3E}">
        <p14:creationId xmlns:p14="http://schemas.microsoft.com/office/powerpoint/2010/main" val="380204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More prevalent in regions with higher annual rainfall and warm climates</a:t>
            </a:r>
          </a:p>
          <a:p>
            <a:r>
              <a:rPr lang="en-US" baseline="0" dirty="0" smtClean="0"/>
              <a:t>Apparent </a:t>
            </a:r>
            <a:r>
              <a:rPr lang="en-US" baseline="0" dirty="0" err="1" smtClean="0"/>
              <a:t>inc</a:t>
            </a:r>
            <a:r>
              <a:rPr lang="en-US" baseline="0" dirty="0" smtClean="0"/>
              <a:t> incidence in later summer or fall in dogs</a:t>
            </a:r>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5</a:t>
            </a:fld>
            <a:endParaRPr lang="en-US"/>
          </a:p>
        </p:txBody>
      </p:sp>
    </p:spTree>
    <p:extLst>
      <p:ext uri="{BB962C8B-B14F-4D97-AF65-F5344CB8AC3E}">
        <p14:creationId xmlns:p14="http://schemas.microsoft.com/office/powerpoint/2010/main" val="394946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Leptospires</a:t>
            </a:r>
            <a:r>
              <a:rPr lang="en-US" dirty="0" smtClean="0"/>
              <a:t> penetrate intact MM of the</a:t>
            </a:r>
            <a:r>
              <a:rPr lang="en-US" baseline="0" dirty="0" smtClean="0"/>
              <a:t> mouth, nose, eyes, or abraded/scratched/softened skin</a:t>
            </a:r>
            <a:br>
              <a:rPr lang="en-US" baseline="0" dirty="0" smtClean="0"/>
            </a:br>
            <a:r>
              <a:rPr lang="en-US" baseline="0" dirty="0" smtClean="0"/>
              <a:t>Rapid multiplication after entering vasculature, quickly spread to many tissues including kidney, liver, spleen, CNS, eyes and genital tact </a:t>
            </a:r>
          </a:p>
          <a:p>
            <a:r>
              <a:rPr lang="en-US" baseline="0" dirty="0" smtClean="0"/>
              <a:t>Incubation period ~7days but may vary</a:t>
            </a:r>
          </a:p>
          <a:p>
            <a:r>
              <a:rPr lang="en-US" baseline="0" dirty="0" smtClean="0"/>
              <a:t>Antibodies clear infection from most organs, but may persist in kidneys and shed in urine for days to months</a:t>
            </a:r>
          </a:p>
          <a:p>
            <a:r>
              <a:rPr lang="en-US" baseline="0" dirty="0" smtClean="0"/>
              <a:t>Organ damage dependent on host immunity, virulence, </a:t>
            </a:r>
            <a:r>
              <a:rPr lang="en-US" baseline="0" dirty="0" err="1" smtClean="0"/>
              <a:t>etc</a:t>
            </a:r>
            <a:endParaRPr lang="en-US" baseline="0" dirty="0" smtClean="0"/>
          </a:p>
          <a:p>
            <a:r>
              <a:rPr lang="en-US" baseline="0" dirty="0" smtClean="0"/>
              <a:t>Disease expression varies/ illness severity varies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No associations </a:t>
            </a:r>
            <a:r>
              <a:rPr lang="en-US" baseline="0" dirty="0" err="1" smtClean="0"/>
              <a:t>betweens</a:t>
            </a:r>
            <a:r>
              <a:rPr lang="en-US" baseline="0" dirty="0" smtClean="0"/>
              <a:t> infecting </a:t>
            </a:r>
            <a:r>
              <a:rPr lang="en-US" baseline="0" dirty="0" err="1" smtClean="0"/>
              <a:t>serovar</a:t>
            </a:r>
            <a:r>
              <a:rPr lang="en-US" baseline="0" dirty="0" smtClean="0"/>
              <a:t> and clinical manifestation of disease</a:t>
            </a:r>
          </a:p>
          <a:p>
            <a:endParaRPr lang="en-US" baseline="0" dirty="0" smtClean="0"/>
          </a:p>
        </p:txBody>
      </p:sp>
      <p:sp>
        <p:nvSpPr>
          <p:cNvPr id="4" name="Slide Number Placeholder 3"/>
          <p:cNvSpPr>
            <a:spLocks noGrp="1"/>
          </p:cNvSpPr>
          <p:nvPr>
            <p:ph type="sldNum" sz="quarter" idx="10"/>
          </p:nvPr>
        </p:nvSpPr>
        <p:spPr/>
        <p:txBody>
          <a:bodyPr/>
          <a:lstStyle/>
          <a:p>
            <a:fld id="{32085824-2D4B-2A44-8746-393427535FE4}" type="slidenum">
              <a:rPr lang="en-US" smtClean="0"/>
              <a:t>6</a:t>
            </a:fld>
            <a:endParaRPr lang="en-US"/>
          </a:p>
        </p:txBody>
      </p:sp>
    </p:spTree>
    <p:extLst>
      <p:ext uri="{BB962C8B-B14F-4D97-AF65-F5344CB8AC3E}">
        <p14:creationId xmlns:p14="http://schemas.microsoft.com/office/powerpoint/2010/main" val="385367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sym typeface="Wingdings"/>
              </a:rPr>
              <a:t>Renal colonization in infected animals – organism replicates and persists in renal tubular epithelial cells </a:t>
            </a:r>
          </a:p>
          <a:p>
            <a:r>
              <a:rPr lang="en-US" baseline="0" dirty="0" smtClean="0">
                <a:sym typeface="Wingdings"/>
              </a:rPr>
              <a:t>Acute impairment of renal function possibly from kidney swelling, resulting in decreased renal perfusion and </a:t>
            </a:r>
            <a:r>
              <a:rPr lang="en-US" baseline="0" dirty="0" err="1" smtClean="0">
                <a:sym typeface="Wingdings"/>
              </a:rPr>
              <a:t>dec</a:t>
            </a:r>
            <a:r>
              <a:rPr lang="en-US" baseline="0" dirty="0" smtClean="0">
                <a:sym typeface="Wingdings"/>
              </a:rPr>
              <a:t> GFR  damage to small blood vessels may result in ischemic damage</a:t>
            </a:r>
            <a:br>
              <a:rPr lang="en-US" baseline="0" dirty="0" smtClean="0">
                <a:sym typeface="Wingdings"/>
              </a:rPr>
            </a:br>
            <a:r>
              <a:rPr lang="en-US" baseline="0" dirty="0" smtClean="0">
                <a:sym typeface="Wingdings"/>
              </a:rPr>
              <a:t>Acute interstitial nephritis and tubular dysfunction </a:t>
            </a:r>
          </a:p>
          <a:p>
            <a:r>
              <a:rPr lang="en-US" baseline="0" dirty="0" err="1" smtClean="0">
                <a:sym typeface="Wingdings"/>
              </a:rPr>
              <a:t>Leptospiral</a:t>
            </a:r>
            <a:r>
              <a:rPr lang="en-US" baseline="0" dirty="0" smtClean="0">
                <a:sym typeface="Wingdings"/>
              </a:rPr>
              <a:t> LPS activated macrophages, stimulating IL1 and interferon </a:t>
            </a:r>
            <a:r>
              <a:rPr lang="en-US" baseline="0" dirty="0" err="1" smtClean="0">
                <a:sym typeface="Wingdings"/>
              </a:rPr>
              <a:t>secreation</a:t>
            </a:r>
            <a:endParaRPr lang="en-US" baseline="0" dirty="0" smtClean="0">
              <a:sym typeface="Wingdings"/>
            </a:endParaRPr>
          </a:p>
          <a:p>
            <a:r>
              <a:rPr lang="en-US" baseline="0" dirty="0" smtClean="0">
                <a:sym typeface="Wingdings"/>
              </a:rPr>
              <a:t>Hepatic dysfunction -&gt; subcellular damage produced by </a:t>
            </a:r>
            <a:r>
              <a:rPr lang="en-US" baseline="0" dirty="0" err="1" smtClean="0">
                <a:sym typeface="Wingdings"/>
              </a:rPr>
              <a:t>leptospiral</a:t>
            </a:r>
            <a:r>
              <a:rPr lang="en-US" baseline="0" dirty="0" smtClean="0">
                <a:sym typeface="Wingdings"/>
              </a:rPr>
              <a:t> toxins. </a:t>
            </a:r>
          </a:p>
          <a:p>
            <a:r>
              <a:rPr lang="en-US" baseline="0" dirty="0" smtClean="0">
                <a:sym typeface="Wingdings"/>
              </a:rPr>
              <a:t>Degree of icterus in canine and </a:t>
            </a:r>
            <a:r>
              <a:rPr lang="en-US" baseline="0" dirty="0" err="1" smtClean="0">
                <a:sym typeface="Wingdings"/>
              </a:rPr>
              <a:t>heman</a:t>
            </a:r>
            <a:r>
              <a:rPr lang="en-US" baseline="0" dirty="0" smtClean="0">
                <a:sym typeface="Wingdings"/>
              </a:rPr>
              <a:t> </a:t>
            </a:r>
            <a:r>
              <a:rPr lang="en-US" baseline="0" dirty="0" err="1" smtClean="0">
                <a:sym typeface="Wingdings"/>
              </a:rPr>
              <a:t>lepto</a:t>
            </a:r>
            <a:r>
              <a:rPr lang="en-US" baseline="0" dirty="0" smtClean="0">
                <a:sym typeface="Wingdings"/>
              </a:rPr>
              <a:t> patient usually corresponds to severity of hepatic necrosis </a:t>
            </a:r>
          </a:p>
          <a:p>
            <a:r>
              <a:rPr lang="en-US" baseline="0" dirty="0" smtClean="0">
                <a:sym typeface="Wingdings"/>
              </a:rPr>
              <a:t>Chronic active hepatitis reported as result of </a:t>
            </a:r>
            <a:r>
              <a:rPr lang="en-US" baseline="0" dirty="0" err="1" smtClean="0">
                <a:sym typeface="Wingdings"/>
              </a:rPr>
              <a:t>Grippotyphosma</a:t>
            </a:r>
            <a:r>
              <a:rPr lang="en-US" baseline="0" dirty="0" smtClean="0">
                <a:sym typeface="Wingdings"/>
              </a:rPr>
              <a:t> infection in dogs </a:t>
            </a:r>
          </a:p>
          <a:p>
            <a:r>
              <a:rPr lang="en-US" baseline="0" dirty="0" smtClean="0">
                <a:sym typeface="Wingdings"/>
              </a:rPr>
              <a:t>ALI can occur from vasculitis/ fluid exudation from effects of toxin </a:t>
            </a:r>
          </a:p>
          <a:p>
            <a:r>
              <a:rPr lang="en-US" baseline="0" dirty="0" smtClean="0">
                <a:sym typeface="Wingdings"/>
              </a:rPr>
              <a:t>Benign meningitis is documented in humans when </a:t>
            </a:r>
            <a:r>
              <a:rPr lang="en-US" baseline="0" dirty="0" err="1" smtClean="0">
                <a:sym typeface="Wingdings"/>
              </a:rPr>
              <a:t>leptospires</a:t>
            </a:r>
            <a:r>
              <a:rPr lang="en-US" baseline="0" dirty="0" smtClean="0">
                <a:sym typeface="Wingdings"/>
              </a:rPr>
              <a:t> invade the nervous system or CSF in acute phase of illness</a:t>
            </a:r>
          </a:p>
          <a:p>
            <a:r>
              <a:rPr lang="en-US" baseline="0" dirty="0" smtClean="0">
                <a:sym typeface="Wingdings"/>
              </a:rPr>
              <a:t>Uveitis also documents in humans, dogs, horses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Leptosiral</a:t>
            </a:r>
            <a:r>
              <a:rPr lang="en-US" baseline="0" dirty="0" smtClean="0"/>
              <a:t> pulmonary </a:t>
            </a:r>
            <a:r>
              <a:rPr lang="en-US" baseline="0" dirty="0" err="1" smtClean="0"/>
              <a:t>hemmorhage</a:t>
            </a:r>
            <a:r>
              <a:rPr lang="en-US" baseline="0" dirty="0" smtClean="0"/>
              <a:t> syndrome -&gt; ARDS (immune-mediated, high mortality in humans)</a:t>
            </a:r>
          </a:p>
          <a:p>
            <a:endParaRPr lang="en-US" dirty="0" smtClean="0"/>
          </a:p>
        </p:txBody>
      </p:sp>
      <p:sp>
        <p:nvSpPr>
          <p:cNvPr id="4" name="Slide Number Placeholder 3"/>
          <p:cNvSpPr>
            <a:spLocks noGrp="1"/>
          </p:cNvSpPr>
          <p:nvPr>
            <p:ph type="sldNum" sz="quarter" idx="10"/>
          </p:nvPr>
        </p:nvSpPr>
        <p:spPr/>
        <p:txBody>
          <a:bodyPr/>
          <a:lstStyle/>
          <a:p>
            <a:fld id="{32085824-2D4B-2A44-8746-393427535FE4}" type="slidenum">
              <a:rPr lang="en-US" smtClean="0"/>
              <a:t>7</a:t>
            </a:fld>
            <a:endParaRPr lang="en-US"/>
          </a:p>
        </p:txBody>
      </p:sp>
    </p:spTree>
    <p:extLst>
      <p:ext uri="{BB962C8B-B14F-4D97-AF65-F5344CB8AC3E}">
        <p14:creationId xmlns:p14="http://schemas.microsoft.com/office/powerpoint/2010/main" val="5398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Overt clinical </a:t>
            </a:r>
            <a:r>
              <a:rPr lang="en-US" dirty="0" err="1"/>
              <a:t>lepto</a:t>
            </a:r>
            <a:r>
              <a:rPr lang="en-US" dirty="0"/>
              <a:t> in cats is uncommon. They</a:t>
            </a:r>
            <a:r>
              <a:rPr lang="en-US" baseline="0" dirty="0"/>
              <a:t> seroconvert after exposure to </a:t>
            </a:r>
            <a:r>
              <a:rPr lang="en-US" baseline="0" dirty="0" err="1"/>
              <a:t>lepto</a:t>
            </a:r>
            <a:r>
              <a:rPr lang="en-US" baseline="0" dirty="0"/>
              <a:t>, but appear to be less susceptible to </a:t>
            </a:r>
            <a:r>
              <a:rPr lang="en-US" baseline="0" dirty="0" err="1"/>
              <a:t>infetion</a:t>
            </a:r>
            <a:r>
              <a:rPr lang="en-US" baseline="0" dirty="0"/>
              <a:t>. &lt;3% prevalence in US to antibodies to </a:t>
            </a:r>
            <a:r>
              <a:rPr lang="en-US" baseline="0" dirty="0" err="1"/>
              <a:t>Autumnalis</a:t>
            </a:r>
            <a:r>
              <a:rPr lang="en-US" baseline="0" dirty="0"/>
              <a:t>, </a:t>
            </a:r>
            <a:r>
              <a:rPr lang="en-US" baseline="0" dirty="0" err="1"/>
              <a:t>Brtislava</a:t>
            </a:r>
            <a:r>
              <a:rPr lang="en-US" baseline="0" dirty="0"/>
              <a:t>, </a:t>
            </a:r>
            <a:r>
              <a:rPr lang="en-US" baseline="0" dirty="0" err="1"/>
              <a:t>Canicola</a:t>
            </a:r>
            <a:r>
              <a:rPr lang="en-US" baseline="0" dirty="0"/>
              <a:t>, </a:t>
            </a:r>
            <a:r>
              <a:rPr lang="en-US" baseline="0" dirty="0" err="1"/>
              <a:t>Grippotyphosa</a:t>
            </a:r>
            <a:r>
              <a:rPr lang="en-US" baseline="0" dirty="0"/>
              <a:t>, </a:t>
            </a:r>
            <a:r>
              <a:rPr lang="en-US" baseline="0" dirty="0" err="1"/>
              <a:t>Hardjo</a:t>
            </a:r>
            <a:r>
              <a:rPr lang="en-US" baseline="0" dirty="0"/>
              <a:t>, </a:t>
            </a:r>
            <a:r>
              <a:rPr lang="en-US" baseline="0" dirty="0" err="1"/>
              <a:t>Icterohaemorrhagiae</a:t>
            </a:r>
            <a:r>
              <a:rPr lang="en-US" baseline="0" dirty="0"/>
              <a:t>, Pomona</a:t>
            </a:r>
          </a:p>
          <a:p>
            <a:endParaRPr lang="en-US" dirty="0"/>
          </a:p>
          <a:p>
            <a:endParaRPr lang="en-US" dirty="0"/>
          </a:p>
          <a:p>
            <a:r>
              <a:rPr lang="en-US" dirty="0"/>
              <a:t>Breed/ </a:t>
            </a:r>
            <a:r>
              <a:rPr lang="en-US" dirty="0" err="1"/>
              <a:t>signalment</a:t>
            </a:r>
            <a:r>
              <a:rPr lang="en-US" dirty="0"/>
              <a:t> – herding dogs, hounds,</a:t>
            </a:r>
            <a:r>
              <a:rPr lang="en-US" baseline="0" dirty="0"/>
              <a:t> working dogs more commonly affected but depends on region – </a:t>
            </a:r>
            <a:r>
              <a:rPr lang="en-US" baseline="0" dirty="0" err="1"/>
              <a:t>eg</a:t>
            </a:r>
            <a:r>
              <a:rPr lang="en-US" baseline="0" dirty="0"/>
              <a:t>. 40% of cases at UMN were small breed dogs </a:t>
            </a:r>
          </a:p>
          <a:p>
            <a:endParaRPr lang="en-US" baseline="0" dirty="0"/>
          </a:p>
          <a:p>
            <a:r>
              <a:rPr lang="en-US" baseline="0" dirty="0"/>
              <a:t>Clinical </a:t>
            </a:r>
            <a:r>
              <a:rPr lang="en-US" baseline="0" dirty="0" err="1"/>
              <a:t>dz</a:t>
            </a:r>
            <a:r>
              <a:rPr lang="en-US" baseline="0" dirty="0"/>
              <a:t> is rarely reported in cats. </a:t>
            </a:r>
          </a:p>
          <a:p>
            <a:endParaRPr lang="en-US" baseline="0" dirty="0"/>
          </a:p>
          <a:p>
            <a:r>
              <a:rPr lang="en-US" baseline="0" dirty="0"/>
              <a:t> </a:t>
            </a:r>
            <a:r>
              <a:rPr lang="en-US" sz="1200" b="0" i="0" kern="1200" dirty="0">
                <a:solidFill>
                  <a:schemeClr val="tx1"/>
                </a:solidFill>
                <a:effectLst/>
                <a:latin typeface="+mn-lt"/>
                <a:ea typeface="+mn-ea"/>
                <a:cs typeface="+mn-cs"/>
              </a:rPr>
              <a:t>The study included 99 dogs. At initial presentation, the most common clinical signs were lethargy (96%), anorexia (88%), vomiting (85%), painful abdomen (39%), </a:t>
            </a:r>
            <a:r>
              <a:rPr lang="en-US" sz="1200" b="0" i="0" kern="1200" dirty="0" err="1">
                <a:solidFill>
                  <a:schemeClr val="tx1"/>
                </a:solidFill>
                <a:effectLst/>
                <a:latin typeface="+mn-lt"/>
                <a:ea typeface="+mn-ea"/>
                <a:cs typeface="+mn-cs"/>
              </a:rPr>
              <a:t>diarrhoea</a:t>
            </a:r>
            <a:r>
              <a:rPr lang="en-US" sz="1200" b="0" i="0" kern="1200" dirty="0">
                <a:solidFill>
                  <a:schemeClr val="tx1"/>
                </a:solidFill>
                <a:effectLst/>
                <a:latin typeface="+mn-lt"/>
                <a:ea typeface="+mn-ea"/>
                <a:cs typeface="+mn-cs"/>
              </a:rPr>
              <a:t> (38%), oliguria (27%) and </a:t>
            </a:r>
            <a:r>
              <a:rPr lang="en-US" sz="1200" b="0" i="0" kern="1200" dirty="0" err="1">
                <a:solidFill>
                  <a:schemeClr val="tx1"/>
                </a:solidFill>
                <a:effectLst/>
                <a:latin typeface="+mn-lt"/>
                <a:ea typeface="+mn-ea"/>
                <a:cs typeface="+mn-cs"/>
              </a:rPr>
              <a:t>tachypnoea</a:t>
            </a:r>
            <a:r>
              <a:rPr lang="en-US" sz="1200" b="0" i="0" kern="1200" dirty="0">
                <a:solidFill>
                  <a:schemeClr val="tx1"/>
                </a:solidFill>
                <a:effectLst/>
                <a:latin typeface="+mn-lt"/>
                <a:ea typeface="+mn-ea"/>
                <a:cs typeface="+mn-cs"/>
              </a:rPr>
              <a:t> (26%). Abnormal laboratory findings included </a:t>
            </a:r>
            <a:r>
              <a:rPr lang="en-US" sz="1200" b="0" i="0" kern="1200" dirty="0" err="1">
                <a:solidFill>
                  <a:schemeClr val="tx1"/>
                </a:solidFill>
                <a:effectLst/>
                <a:latin typeface="+mn-lt"/>
                <a:ea typeface="+mn-ea"/>
                <a:cs typeface="+mn-cs"/>
              </a:rPr>
              <a:t>anaemia</a:t>
            </a:r>
            <a:r>
              <a:rPr lang="en-US" sz="1200" b="0" i="0" kern="1200" dirty="0">
                <a:solidFill>
                  <a:schemeClr val="tx1"/>
                </a:solidFill>
                <a:effectLst/>
                <a:latin typeface="+mn-lt"/>
                <a:ea typeface="+mn-ea"/>
                <a:cs typeface="+mn-cs"/>
              </a:rPr>
              <a:t> (63%), thrombocytopenia (63%), </a:t>
            </a:r>
            <a:r>
              <a:rPr lang="en-US" sz="1200" b="0" i="0" kern="1200" dirty="0" err="1">
                <a:solidFill>
                  <a:schemeClr val="tx1"/>
                </a:solidFill>
                <a:effectLst/>
                <a:latin typeface="+mn-lt"/>
                <a:ea typeface="+mn-ea"/>
                <a:cs typeface="+mn-cs"/>
              </a:rPr>
              <a:t>leucocytosis</a:t>
            </a:r>
            <a:r>
              <a:rPr lang="en-US" sz="1200" b="0" i="0" kern="1200" dirty="0">
                <a:solidFill>
                  <a:schemeClr val="tx1"/>
                </a:solidFill>
                <a:effectLst/>
                <a:latin typeface="+mn-lt"/>
                <a:ea typeface="+mn-ea"/>
                <a:cs typeface="+mn-cs"/>
              </a:rPr>
              <a:t> (57%), increase of plasma urea (84%) and creatinine concentrations (81%), increased liver enzyme activities (80%), </a:t>
            </a:r>
            <a:r>
              <a:rPr lang="en-US" sz="1200" b="0" i="0" kern="1200" dirty="0" err="1">
                <a:solidFill>
                  <a:schemeClr val="tx1"/>
                </a:solidFill>
                <a:effectLst/>
                <a:latin typeface="+mn-lt"/>
                <a:ea typeface="+mn-ea"/>
                <a:cs typeface="+mn-cs"/>
              </a:rPr>
              <a:t>hyperbilirubinaemia</a:t>
            </a:r>
            <a:r>
              <a:rPr lang="en-US" sz="1200" b="0" i="0" kern="1200" dirty="0">
                <a:solidFill>
                  <a:schemeClr val="tx1"/>
                </a:solidFill>
                <a:effectLst/>
                <a:latin typeface="+mn-lt"/>
                <a:ea typeface="+mn-ea"/>
                <a:cs typeface="+mn-cs"/>
              </a:rPr>
              <a:t> (69%), </a:t>
            </a:r>
            <a:r>
              <a:rPr lang="en-US" sz="1200" b="0" i="0" kern="1200" dirty="0" err="1">
                <a:solidFill>
                  <a:schemeClr val="tx1"/>
                </a:solidFill>
                <a:effectLst/>
                <a:latin typeface="+mn-lt"/>
                <a:ea typeface="+mn-ea"/>
                <a:cs typeface="+mn-cs"/>
              </a:rPr>
              <a:t>hyperphosphataemia</a:t>
            </a:r>
            <a:r>
              <a:rPr lang="en-US" sz="1200" b="0" i="0" kern="1200" dirty="0">
                <a:solidFill>
                  <a:schemeClr val="tx1"/>
                </a:solidFill>
                <a:effectLst/>
                <a:latin typeface="+mn-lt"/>
                <a:ea typeface="+mn-ea"/>
                <a:cs typeface="+mn-cs"/>
              </a:rPr>
              <a:t> (67%), </a:t>
            </a:r>
            <a:r>
              <a:rPr lang="en-US" sz="1200" b="0" i="0" kern="1200" dirty="0" err="1">
                <a:solidFill>
                  <a:schemeClr val="tx1"/>
                </a:solidFill>
                <a:effectLst/>
                <a:latin typeface="+mn-lt"/>
                <a:ea typeface="+mn-ea"/>
                <a:cs typeface="+mn-cs"/>
              </a:rPr>
              <a:t>hyponatraemia</a:t>
            </a:r>
            <a:r>
              <a:rPr lang="en-US" sz="1200" b="0" i="0" kern="1200" dirty="0">
                <a:solidFill>
                  <a:schemeClr val="tx1"/>
                </a:solidFill>
                <a:effectLst/>
                <a:latin typeface="+mn-lt"/>
                <a:ea typeface="+mn-ea"/>
                <a:cs typeface="+mn-cs"/>
              </a:rPr>
              <a:t> (64%), </a:t>
            </a:r>
            <a:r>
              <a:rPr lang="en-US" sz="1200" b="0" i="0" kern="1200" dirty="0" err="1">
                <a:solidFill>
                  <a:schemeClr val="tx1"/>
                </a:solidFill>
                <a:effectLst/>
                <a:latin typeface="+mn-lt"/>
                <a:ea typeface="+mn-ea"/>
                <a:cs typeface="+mn-cs"/>
              </a:rPr>
              <a:t>hypoalbuminaemia</a:t>
            </a:r>
            <a:r>
              <a:rPr lang="en-US" sz="1200" b="0" i="0" kern="1200" dirty="0">
                <a:solidFill>
                  <a:schemeClr val="tx1"/>
                </a:solidFill>
                <a:effectLst/>
                <a:latin typeface="+mn-lt"/>
                <a:ea typeface="+mn-ea"/>
                <a:cs typeface="+mn-cs"/>
              </a:rPr>
              <a:t> (55%) and </a:t>
            </a:r>
            <a:r>
              <a:rPr lang="en-US" sz="1200" b="0" i="0" kern="1200" dirty="0" err="1">
                <a:solidFill>
                  <a:schemeClr val="tx1"/>
                </a:solidFill>
                <a:effectLst/>
                <a:latin typeface="+mn-lt"/>
                <a:ea typeface="+mn-ea"/>
                <a:cs typeface="+mn-cs"/>
              </a:rPr>
              <a:t>hypokalaemia</a:t>
            </a:r>
            <a:r>
              <a:rPr lang="en-US" sz="1200" b="0" i="0" kern="1200" dirty="0">
                <a:solidFill>
                  <a:schemeClr val="tx1"/>
                </a:solidFill>
                <a:effectLst/>
                <a:latin typeface="+mn-lt"/>
                <a:ea typeface="+mn-ea"/>
                <a:cs typeface="+mn-cs"/>
              </a:rPr>
              <a:t> (29%). Radiological pulmonary changes were detected in 57% of the dogs initially or during the course of disease. Severe </a:t>
            </a:r>
            <a:r>
              <a:rPr lang="en-US" sz="1200" b="0" i="0" kern="1200" dirty="0" err="1">
                <a:solidFill>
                  <a:schemeClr val="tx1"/>
                </a:solidFill>
                <a:effectLst/>
                <a:latin typeface="+mn-lt"/>
                <a:ea typeface="+mn-ea"/>
                <a:cs typeface="+mn-cs"/>
              </a:rPr>
              <a:t>dyspnoea</a:t>
            </a:r>
            <a:r>
              <a:rPr lang="en-US" sz="1200" b="0" i="0" kern="1200" dirty="0">
                <a:solidFill>
                  <a:schemeClr val="tx1"/>
                </a:solidFill>
                <a:effectLst/>
                <a:latin typeface="+mn-lt"/>
                <a:ea typeface="+mn-ea"/>
                <a:cs typeface="+mn-cs"/>
              </a:rPr>
              <a:t>, oliguria, </a:t>
            </a:r>
            <a:r>
              <a:rPr lang="en-US" sz="1200" b="0" i="0" kern="1200" dirty="0" err="1">
                <a:solidFill>
                  <a:schemeClr val="tx1"/>
                </a:solidFill>
                <a:effectLst/>
                <a:latin typeface="+mn-lt"/>
                <a:ea typeface="+mn-ea"/>
                <a:cs typeface="+mn-cs"/>
              </a:rPr>
              <a:t>azotaemia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hyperbilirubinaemia</a:t>
            </a:r>
            <a:r>
              <a:rPr lang="en-US" sz="1200" b="0" i="0" kern="1200" dirty="0">
                <a:solidFill>
                  <a:schemeClr val="tx1"/>
                </a:solidFill>
                <a:effectLst/>
                <a:latin typeface="+mn-lt"/>
                <a:ea typeface="+mn-ea"/>
                <a:cs typeface="+mn-cs"/>
              </a:rPr>
              <a:t> and severe radiological pulmonary changes were more often found in dogs that did not survive. There was renal, hepatic and pulmonary involvement in 95, 92 and 58% of the dogs, respectively, and multi-organ lesions in 98 dogs(98%); 32 dogs died or were </a:t>
            </a:r>
            <a:r>
              <a:rPr lang="en-US" sz="1200" b="0" i="0" kern="1200" dirty="0" err="1">
                <a:solidFill>
                  <a:schemeClr val="tx1"/>
                </a:solidFill>
                <a:effectLst/>
                <a:latin typeface="+mn-lt"/>
                <a:ea typeface="+mn-ea"/>
                <a:cs typeface="+mn-cs"/>
              </a:rPr>
              <a:t>euthanased</a:t>
            </a:r>
            <a:r>
              <a:rPr lang="en-US" sz="1200" b="0" i="0" kern="1200" dirty="0">
                <a:solidFill>
                  <a:schemeClr val="tx1"/>
                </a:solidFill>
                <a:effectLst/>
                <a:latin typeface="+mn-lt"/>
                <a:ea typeface="+mn-ea"/>
                <a:cs typeface="+mn-cs"/>
              </a:rPr>
              <a:t>.</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32085824-2D4B-2A44-8746-393427535FE4}" type="slidenum">
              <a:rPr lang="en-US" smtClean="0"/>
              <a:t>8</a:t>
            </a:fld>
            <a:endParaRPr lang="en-US"/>
          </a:p>
        </p:txBody>
      </p:sp>
    </p:spTree>
    <p:extLst>
      <p:ext uri="{BB962C8B-B14F-4D97-AF65-F5344CB8AC3E}">
        <p14:creationId xmlns:p14="http://schemas.microsoft.com/office/powerpoint/2010/main" val="1267557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9</a:t>
            </a:fld>
            <a:endParaRPr lang="en-US"/>
          </a:p>
        </p:txBody>
      </p:sp>
    </p:spTree>
    <p:extLst>
      <p:ext uri="{BB962C8B-B14F-4D97-AF65-F5344CB8AC3E}">
        <p14:creationId xmlns:p14="http://schemas.microsoft.com/office/powerpoint/2010/main" val="1863000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MAT is widely available and inexpensive, and there is a large body of data regarding its use; as such, it is the current diagnostic test of choice for canine leptospirosis in pa- </a:t>
            </a:r>
            <a:r>
              <a:rPr lang="en-US" sz="1200" kern="1200" dirty="0" err="1" smtClean="0">
                <a:solidFill>
                  <a:schemeClr val="tx1"/>
                </a:solidFill>
                <a:effectLst/>
                <a:latin typeface="+mn-lt"/>
                <a:ea typeface="+mn-ea"/>
                <a:cs typeface="+mn-cs"/>
              </a:rPr>
              <a:t>tients</a:t>
            </a:r>
            <a:r>
              <a:rPr lang="en-US" sz="1200" kern="1200" dirty="0" smtClean="0">
                <a:solidFill>
                  <a:schemeClr val="tx1"/>
                </a:solidFill>
                <a:effectLst/>
                <a:latin typeface="+mn-lt"/>
                <a:ea typeface="+mn-ea"/>
                <a:cs typeface="+mn-cs"/>
              </a:rPr>
              <a:t> with consistent clinical signs.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Unfortunately, the test is hazardous to perform because of the need to main- </a:t>
            </a:r>
            <a:r>
              <a:rPr lang="en-US" sz="1200" kern="1200" dirty="0" err="1" smtClean="0">
                <a:solidFill>
                  <a:schemeClr val="tx1"/>
                </a:solidFill>
                <a:effectLst/>
                <a:latin typeface="+mn-lt"/>
                <a:ea typeface="+mn-ea"/>
                <a:cs typeface="+mn-cs"/>
              </a:rPr>
              <a:t>tain</a:t>
            </a:r>
            <a:r>
              <a:rPr lang="en-US" sz="1200" kern="1200" dirty="0" smtClean="0">
                <a:solidFill>
                  <a:schemeClr val="tx1"/>
                </a:solidFill>
                <a:effectLst/>
                <a:latin typeface="+mn-lt"/>
                <a:ea typeface="+mn-ea"/>
                <a:cs typeface="+mn-cs"/>
              </a:rPr>
              <a:t> live cultures of pathogenic </a:t>
            </a:r>
            <a:r>
              <a:rPr lang="en-US" sz="1200" kern="1200" dirty="0" err="1" smtClean="0">
                <a:solidFill>
                  <a:schemeClr val="tx1"/>
                </a:solidFill>
                <a:effectLst/>
                <a:latin typeface="+mn-lt"/>
                <a:ea typeface="+mn-ea"/>
                <a:cs typeface="+mn-cs"/>
              </a:rPr>
              <a:t>serovars</a:t>
            </a:r>
            <a:r>
              <a:rPr lang="en-US" sz="1200" kern="1200" dirty="0" smtClean="0">
                <a:solidFill>
                  <a:schemeClr val="tx1"/>
                </a:solidFill>
                <a:effectLst/>
                <a:latin typeface="+mn-lt"/>
                <a:ea typeface="+mn-ea"/>
                <a:cs typeface="+mn-cs"/>
              </a:rPr>
              <a:t>, and is difficult to standardize. Test interpretation is somewhat </a:t>
            </a:r>
            <a:r>
              <a:rPr lang="en-US" sz="1200" kern="1200" dirty="0" err="1" smtClean="0">
                <a:solidFill>
                  <a:schemeClr val="tx1"/>
                </a:solidFill>
                <a:effectLst/>
                <a:latin typeface="+mn-lt"/>
                <a:ea typeface="+mn-ea"/>
                <a:cs typeface="+mn-cs"/>
              </a:rPr>
              <a:t>subjec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tive</a:t>
            </a:r>
            <a:r>
              <a:rPr lang="en-US" sz="1200" kern="1200" dirty="0" smtClean="0">
                <a:solidFill>
                  <a:schemeClr val="tx1"/>
                </a:solidFill>
                <a:effectLst/>
                <a:latin typeface="+mn-lt"/>
                <a:ea typeface="+mn-ea"/>
                <a:cs typeface="+mn-cs"/>
              </a:rPr>
              <a:t> and requires considerable expertise, and </a:t>
            </a:r>
            <a:r>
              <a:rPr lang="en-US" sz="1200" kern="1200" dirty="0" err="1" smtClean="0">
                <a:solidFill>
                  <a:schemeClr val="tx1"/>
                </a:solidFill>
                <a:effectLst/>
                <a:latin typeface="+mn-lt"/>
                <a:ea typeface="+mn-ea"/>
                <a:cs typeface="+mn-cs"/>
              </a:rPr>
              <a:t>serovar</a:t>
            </a:r>
            <a:r>
              <a:rPr lang="en-US" sz="1200" kern="1200" dirty="0" smtClean="0">
                <a:solidFill>
                  <a:schemeClr val="tx1"/>
                </a:solidFill>
                <a:effectLst/>
                <a:latin typeface="+mn-lt"/>
                <a:ea typeface="+mn-ea"/>
                <a:cs typeface="+mn-cs"/>
              </a:rPr>
              <a:t> identity must be verified regularly to ensure accurate results.</a:t>
            </a:r>
            <a:r>
              <a:rPr lang="en-US" sz="1200" kern="1200" baseline="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Serovar</a:t>
            </a:r>
            <a:r>
              <a:rPr lang="en-US" sz="1200" kern="1200" dirty="0" smtClean="0">
                <a:solidFill>
                  <a:schemeClr val="tx1"/>
                </a:solidFill>
                <a:effectLst/>
                <a:latin typeface="+mn-lt"/>
                <a:ea typeface="+mn-ea"/>
                <a:cs typeface="+mn-cs"/>
              </a:rPr>
              <a:t> cultures may become cross-</a:t>
            </a:r>
            <a:r>
              <a:rPr lang="en-US" sz="1200" kern="1200" dirty="0" err="1" smtClean="0">
                <a:solidFill>
                  <a:schemeClr val="tx1"/>
                </a:solidFill>
                <a:effectLst/>
                <a:latin typeface="+mn-lt"/>
                <a:ea typeface="+mn-ea"/>
                <a:cs typeface="+mn-cs"/>
              </a:rPr>
              <a:t>contam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inated</a:t>
            </a:r>
            <a:r>
              <a:rPr lang="en-US" sz="1200" kern="1200" dirty="0" smtClean="0">
                <a:solidFill>
                  <a:schemeClr val="tx1"/>
                </a:solidFill>
                <a:effectLst/>
                <a:latin typeface="+mn-lt"/>
                <a:ea typeface="+mn-ea"/>
                <a:cs typeface="+mn-cs"/>
              </a:rPr>
              <a:t> over time.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Within</a:t>
            </a:r>
            <a:r>
              <a:rPr lang="en-US" sz="1200" kern="1200" baseline="0" dirty="0" smtClean="0">
                <a:solidFill>
                  <a:schemeClr val="tx1"/>
                </a:solidFill>
                <a:effectLst/>
                <a:latin typeface="+mn-lt"/>
                <a:ea typeface="+mn-ea"/>
                <a:cs typeface="+mn-cs"/>
              </a:rPr>
              <a:t> the first week of illness dogs will often have negative MAT results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err="1" smtClean="0">
                <a:solidFill>
                  <a:schemeClr val="tx1"/>
                </a:solidFill>
                <a:effectLst/>
                <a:latin typeface="+mn-lt"/>
                <a:ea typeface="+mn-ea"/>
                <a:cs typeface="+mn-cs"/>
              </a:rPr>
              <a:t>Convalencent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titires</a:t>
            </a:r>
            <a:r>
              <a:rPr lang="en-US" sz="1200" kern="1200" baseline="0" dirty="0" smtClean="0">
                <a:solidFill>
                  <a:schemeClr val="tx1"/>
                </a:solidFill>
                <a:effectLst/>
                <a:latin typeface="+mn-lt"/>
                <a:ea typeface="+mn-ea"/>
                <a:cs typeface="+mn-cs"/>
              </a:rPr>
              <a:t> for acute infectious </a:t>
            </a:r>
            <a:r>
              <a:rPr lang="en-US" sz="1200" kern="1200" baseline="0" dirty="0" err="1" smtClean="0">
                <a:solidFill>
                  <a:schemeClr val="tx1"/>
                </a:solidFill>
                <a:effectLst/>
                <a:latin typeface="+mn-lt"/>
                <a:ea typeface="+mn-ea"/>
                <a:cs typeface="+mn-cs"/>
              </a:rPr>
              <a:t>dz</a:t>
            </a:r>
            <a:r>
              <a:rPr lang="en-US" sz="1200" kern="1200" baseline="0" dirty="0" smtClean="0">
                <a:solidFill>
                  <a:schemeClr val="tx1"/>
                </a:solidFill>
                <a:effectLst/>
                <a:latin typeface="+mn-lt"/>
                <a:ea typeface="+mn-ea"/>
                <a:cs typeface="+mn-cs"/>
              </a:rPr>
              <a:t> are performed 2-4 weeks after the </a:t>
            </a:r>
            <a:r>
              <a:rPr lang="en-US" sz="1200" kern="1200" baseline="0" dirty="0" err="1" smtClean="0">
                <a:solidFill>
                  <a:schemeClr val="tx1"/>
                </a:solidFill>
                <a:effectLst/>
                <a:latin typeface="+mn-lt"/>
                <a:ea typeface="+mn-ea"/>
                <a:cs typeface="+mn-cs"/>
              </a:rPr>
              <a:t>firest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titire</a:t>
            </a:r>
            <a:r>
              <a:rPr lang="en-US" sz="1200" kern="1200" baseline="0" dirty="0" smtClean="0">
                <a:solidFill>
                  <a:schemeClr val="tx1"/>
                </a:solidFill>
                <a:effectLst/>
                <a:latin typeface="+mn-lt"/>
                <a:ea typeface="+mn-ea"/>
                <a:cs typeface="+mn-cs"/>
              </a:rPr>
              <a:t>, although seroconversion can occur as early as 3-5 days. Should wait -14  days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Titers resulting from previous vaccination, exposure, or chronic </a:t>
            </a:r>
            <a:r>
              <a:rPr lang="en-US" sz="1200" kern="1200" dirty="0" err="1" smtClean="0">
                <a:solidFill>
                  <a:schemeClr val="tx1"/>
                </a:solidFill>
                <a:effectLst/>
                <a:latin typeface="+mn-lt"/>
                <a:ea typeface="+mn-ea"/>
                <a:cs typeface="+mn-cs"/>
              </a:rPr>
              <a:t>infec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tion</a:t>
            </a:r>
            <a:r>
              <a:rPr lang="en-US" sz="1200" kern="1200" dirty="0" smtClean="0">
                <a:solidFill>
                  <a:schemeClr val="tx1"/>
                </a:solidFill>
                <a:effectLst/>
                <a:latin typeface="+mn-lt"/>
                <a:ea typeface="+mn-ea"/>
                <a:cs typeface="+mn-cs"/>
              </a:rPr>
              <a:t> generally change more slowly or not at all.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Thus, although single positive titers can increase suspicion for the disease, even when high ( 800), they do not confirm a diagnosis of leptospirosis. This is especially important in dogs with a history of vaccination, because although </a:t>
            </a:r>
            <a:r>
              <a:rPr lang="en-US" sz="1200" kern="1200" dirty="0" err="1" smtClean="0">
                <a:solidFill>
                  <a:schemeClr val="tx1"/>
                </a:solidFill>
                <a:effectLst/>
                <a:latin typeface="+mn-lt"/>
                <a:ea typeface="+mn-ea"/>
                <a:cs typeface="+mn-cs"/>
              </a:rPr>
              <a:t>postvaccinal</a:t>
            </a:r>
            <a:r>
              <a:rPr lang="en-US" sz="1200" kern="1200" dirty="0" smtClean="0">
                <a:solidFill>
                  <a:schemeClr val="tx1"/>
                </a:solidFill>
                <a:effectLst/>
                <a:latin typeface="+mn-lt"/>
                <a:ea typeface="+mn-ea"/>
                <a:cs typeface="+mn-cs"/>
              </a:rPr>
              <a:t> titers tend to be low, high titers ( 1,600) have the potential to persist after vaccination, and cross-reactivity to </a:t>
            </a:r>
            <a:r>
              <a:rPr lang="en-US" sz="1200" kern="1200" dirty="0" err="1" smtClean="0">
                <a:solidFill>
                  <a:schemeClr val="tx1"/>
                </a:solidFill>
                <a:effectLst/>
                <a:latin typeface="+mn-lt"/>
                <a:ea typeface="+mn-ea"/>
                <a:cs typeface="+mn-cs"/>
              </a:rPr>
              <a:t>nonvaccinal</a:t>
            </a:r>
            <a:r>
              <a:rPr lang="en-US" sz="1200" kern="1200" dirty="0" smtClean="0">
                <a:solidFill>
                  <a:schemeClr val="tx1"/>
                </a:solidFill>
                <a:effectLst/>
                <a:latin typeface="+mn-lt"/>
                <a:ea typeface="+mn-ea"/>
                <a:cs typeface="+mn-cs"/>
              </a:rPr>
              <a:t> serogroups can occur.93 In 1 study, the sensitivity of a single MAT titer 800 for diagnosis was 22–67%, depending on the laboratory used, and the specificity was 69–100%.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2085824-2D4B-2A44-8746-393427535FE4}" type="slidenum">
              <a:rPr lang="en-US" smtClean="0"/>
              <a:t>10</a:t>
            </a:fld>
            <a:endParaRPr lang="en-US"/>
          </a:p>
        </p:txBody>
      </p:sp>
    </p:spTree>
    <p:extLst>
      <p:ext uri="{BB962C8B-B14F-4D97-AF65-F5344CB8AC3E}">
        <p14:creationId xmlns:p14="http://schemas.microsoft.com/office/powerpoint/2010/main" val="1915011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4/13/18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4/13/18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4/13/18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4/13/18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4/13/18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4/13/18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4/13/18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4/13/18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4/13/18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4399091"/>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Leptospirosis</a:t>
            </a:r>
            <a:endParaRPr lang="en-US" dirty="0"/>
          </a:p>
        </p:txBody>
      </p:sp>
      <p:sp>
        <p:nvSpPr>
          <p:cNvPr id="3" name="Subtitle 2"/>
          <p:cNvSpPr>
            <a:spLocks noGrp="1"/>
          </p:cNvSpPr>
          <p:nvPr>
            <p:ph type="subTitle" idx="1"/>
          </p:nvPr>
        </p:nvSpPr>
        <p:spPr/>
        <p:txBody>
          <a:bodyPr>
            <a:normAutofit lnSpcReduction="10000"/>
          </a:bodyPr>
          <a:lstStyle/>
          <a:p>
            <a:r>
              <a:rPr lang="en-US" dirty="0" smtClean="0"/>
              <a:t>Michelle Coady, DVM</a:t>
            </a:r>
          </a:p>
          <a:p>
            <a:r>
              <a:rPr lang="en-US" dirty="0" smtClean="0"/>
              <a:t>Cornell University Hospital for Animals</a:t>
            </a:r>
          </a:p>
          <a:p>
            <a:r>
              <a:rPr lang="en-US" dirty="0" smtClean="0"/>
              <a:t>April 3, 2018</a:t>
            </a:r>
          </a:p>
          <a:p>
            <a:endParaRPr lang="en-US" dirty="0"/>
          </a:p>
        </p:txBody>
      </p:sp>
    </p:spTree>
    <p:extLst>
      <p:ext uri="{BB962C8B-B14F-4D97-AF65-F5344CB8AC3E}">
        <p14:creationId xmlns:p14="http://schemas.microsoft.com/office/powerpoint/2010/main" val="167131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Microscopic Agglutination Test (MAT)</a:t>
            </a:r>
            <a:endParaRPr lang="en-US" dirty="0"/>
          </a:p>
        </p:txBody>
      </p:sp>
      <p:sp>
        <p:nvSpPr>
          <p:cNvPr id="3" name="Content Placeholder 2"/>
          <p:cNvSpPr>
            <a:spLocks noGrp="1"/>
          </p:cNvSpPr>
          <p:nvPr>
            <p:ph idx="1"/>
          </p:nvPr>
        </p:nvSpPr>
        <p:spPr>
          <a:xfrm>
            <a:off x="938739" y="2499482"/>
            <a:ext cx="9613861" cy="1066692"/>
          </a:xfrm>
        </p:spPr>
        <p:txBody>
          <a:bodyPr>
            <a:normAutofit fontScale="92500" lnSpcReduction="10000"/>
          </a:bodyPr>
          <a:lstStyle/>
          <a:p>
            <a:r>
              <a:rPr lang="en-US" dirty="0" smtClean="0"/>
              <a:t>Use of </a:t>
            </a:r>
            <a:r>
              <a:rPr lang="en-US" dirty="0" err="1" smtClean="0"/>
              <a:t>darkfield</a:t>
            </a:r>
            <a:r>
              <a:rPr lang="en-US" dirty="0" smtClean="0"/>
              <a:t> microscopy to assess degree of organism agglutination during dilution of patient serum with live </a:t>
            </a:r>
            <a:r>
              <a:rPr lang="en-US" dirty="0" err="1" smtClean="0"/>
              <a:t>serovars</a:t>
            </a:r>
            <a:endParaRPr lang="en-US" dirty="0" smtClean="0"/>
          </a:p>
          <a:p>
            <a:r>
              <a:rPr lang="en-US" dirty="0" smtClean="0"/>
              <a:t>Preferably paired titers 2-4 weeks apart </a:t>
            </a:r>
            <a:endParaRPr lang="en-US" dirty="0"/>
          </a:p>
        </p:txBody>
      </p:sp>
      <p:sp>
        <p:nvSpPr>
          <p:cNvPr id="4" name="Content Placeholder 2"/>
          <p:cNvSpPr txBox="1">
            <a:spLocks/>
          </p:cNvSpPr>
          <p:nvPr/>
        </p:nvSpPr>
        <p:spPr>
          <a:xfrm>
            <a:off x="5923723" y="4010068"/>
            <a:ext cx="5749740" cy="17943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u="sng" dirty="0" smtClean="0"/>
              <a:t>Disadvantages </a:t>
            </a:r>
          </a:p>
          <a:p>
            <a:r>
              <a:rPr lang="en-US" dirty="0" smtClean="0"/>
              <a:t>Requires pathogenic cultures </a:t>
            </a:r>
          </a:p>
          <a:p>
            <a:r>
              <a:rPr lang="en-US" dirty="0" smtClean="0"/>
              <a:t>Cultures can become cross contaminated</a:t>
            </a:r>
          </a:p>
          <a:p>
            <a:r>
              <a:rPr lang="en-US" dirty="0" smtClean="0"/>
              <a:t>Interpretation is subjective </a:t>
            </a:r>
            <a:endParaRPr lang="en-US" dirty="0"/>
          </a:p>
        </p:txBody>
      </p:sp>
      <p:sp>
        <p:nvSpPr>
          <p:cNvPr id="5" name="Content Placeholder 2"/>
          <p:cNvSpPr txBox="1">
            <a:spLocks/>
          </p:cNvSpPr>
          <p:nvPr/>
        </p:nvSpPr>
        <p:spPr>
          <a:xfrm>
            <a:off x="1077887" y="4010068"/>
            <a:ext cx="4984984" cy="1794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u="sng" dirty="0" smtClean="0"/>
              <a:t>Advantages</a:t>
            </a:r>
          </a:p>
          <a:p>
            <a:r>
              <a:rPr lang="en-US" dirty="0" smtClean="0"/>
              <a:t>Widely available</a:t>
            </a:r>
          </a:p>
          <a:p>
            <a:r>
              <a:rPr lang="en-US" dirty="0" smtClean="0"/>
              <a:t>Inexpensive</a:t>
            </a:r>
          </a:p>
        </p:txBody>
      </p:sp>
    </p:spTree>
    <p:extLst>
      <p:ext uri="{BB962C8B-B14F-4D97-AF65-F5344CB8AC3E}">
        <p14:creationId xmlns:p14="http://schemas.microsoft.com/office/powerpoint/2010/main" val="315026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Polymerase Chain Reaction (PCR)</a:t>
            </a:r>
            <a:endParaRPr lang="en-US" dirty="0"/>
          </a:p>
        </p:txBody>
      </p:sp>
      <p:sp>
        <p:nvSpPr>
          <p:cNvPr id="3" name="Content Placeholder 2"/>
          <p:cNvSpPr>
            <a:spLocks noGrp="1"/>
          </p:cNvSpPr>
          <p:nvPr>
            <p:ph idx="1"/>
          </p:nvPr>
        </p:nvSpPr>
        <p:spPr/>
        <p:txBody>
          <a:bodyPr/>
          <a:lstStyle/>
          <a:p>
            <a:r>
              <a:rPr lang="en-US" dirty="0" smtClean="0"/>
              <a:t>Detections of pathogenic </a:t>
            </a:r>
            <a:r>
              <a:rPr lang="en-US" dirty="0" err="1" smtClean="0"/>
              <a:t>leptospires</a:t>
            </a:r>
            <a:r>
              <a:rPr lang="en-US" dirty="0" smtClean="0"/>
              <a:t> or their nuclei acid</a:t>
            </a:r>
          </a:p>
          <a:p>
            <a:r>
              <a:rPr lang="en-US" dirty="0" smtClean="0"/>
              <a:t>Ideal in early course (first week) of untreated infection</a:t>
            </a:r>
          </a:p>
          <a:p>
            <a:r>
              <a:rPr lang="en-US" dirty="0" smtClean="0"/>
              <a:t>After first week organisms will be in a higher concentration in urine than blood </a:t>
            </a:r>
            <a:endParaRPr lang="en-US" dirty="0"/>
          </a:p>
        </p:txBody>
      </p:sp>
    </p:spTree>
    <p:extLst>
      <p:ext uri="{BB962C8B-B14F-4D97-AF65-F5344CB8AC3E}">
        <p14:creationId xmlns:p14="http://schemas.microsoft.com/office/powerpoint/2010/main" val="125329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 versus PCR</a:t>
            </a:r>
            <a:endParaRPr lang="en-US" dirty="0"/>
          </a:p>
        </p:txBody>
      </p:sp>
      <p:pic>
        <p:nvPicPr>
          <p:cNvPr id="4" name="Content Placeholder 3"/>
          <p:cNvPicPr>
            <a:picLocks noGrp="1" noChangeAspect="1"/>
          </p:cNvPicPr>
          <p:nvPr>
            <p:ph idx="1"/>
          </p:nvPr>
        </p:nvPicPr>
        <p:blipFill>
          <a:blip r:embed="rId3"/>
          <a:stretch>
            <a:fillRect/>
          </a:stretch>
        </p:blipFill>
        <p:spPr>
          <a:xfrm>
            <a:off x="362986" y="2222707"/>
            <a:ext cx="7349779" cy="1983554"/>
          </a:xfrm>
          <a:prstGeom prst="rect">
            <a:avLst/>
          </a:prstGeom>
        </p:spPr>
      </p:pic>
      <p:sp>
        <p:nvSpPr>
          <p:cNvPr id="5" name="Content Placeholder 2"/>
          <p:cNvSpPr txBox="1">
            <a:spLocks/>
          </p:cNvSpPr>
          <p:nvPr/>
        </p:nvSpPr>
        <p:spPr>
          <a:xfrm>
            <a:off x="680321" y="4511631"/>
            <a:ext cx="10332236" cy="186929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smtClean="0"/>
              <a:t>76 dogs with AKI at referral </a:t>
            </a:r>
            <a:r>
              <a:rPr lang="en-US" dirty="0" err="1" smtClean="0"/>
              <a:t>centre</a:t>
            </a:r>
            <a:endParaRPr lang="en-US" dirty="0" smtClean="0"/>
          </a:p>
          <a:p>
            <a:r>
              <a:rPr lang="en-US" dirty="0">
                <a:effectLst/>
              </a:rPr>
              <a:t>Paired serologic MAT tests (30) and PCR (20) on urine and blood (36)</a:t>
            </a:r>
          </a:p>
          <a:p>
            <a:r>
              <a:rPr lang="en-US" dirty="0" smtClean="0"/>
              <a:t>PCR testing did not result in earlier diagnosis </a:t>
            </a:r>
          </a:p>
          <a:p>
            <a:r>
              <a:rPr lang="en-US" dirty="0" smtClean="0"/>
              <a:t>MAT sensitivity is low in acute blood samples but 100% in convalescent blood samples </a:t>
            </a:r>
            <a:endParaRPr lang="en-US" dirty="0"/>
          </a:p>
        </p:txBody>
      </p:sp>
    </p:spTree>
    <p:extLst>
      <p:ext uri="{BB962C8B-B14F-4D97-AF65-F5344CB8AC3E}">
        <p14:creationId xmlns:p14="http://schemas.microsoft.com/office/powerpoint/2010/main" val="752402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293790" y="150191"/>
            <a:ext cx="9000392" cy="6554405"/>
          </a:xfrm>
          <a:prstGeom prst="rect">
            <a:avLst/>
          </a:prstGeom>
        </p:spPr>
      </p:pic>
    </p:spTree>
    <p:extLst>
      <p:ext uri="{BB962C8B-B14F-4D97-AF65-F5344CB8AC3E}">
        <p14:creationId xmlns:p14="http://schemas.microsoft.com/office/powerpoint/2010/main" val="144230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Point-of-care IgM assay</a:t>
            </a:r>
            <a:endParaRPr lang="en-US" dirty="0"/>
          </a:p>
        </p:txBody>
      </p:sp>
      <p:sp>
        <p:nvSpPr>
          <p:cNvPr id="3" name="Content Placeholder 2"/>
          <p:cNvSpPr>
            <a:spLocks noGrp="1"/>
          </p:cNvSpPr>
          <p:nvPr>
            <p:ph idx="1"/>
          </p:nvPr>
        </p:nvSpPr>
        <p:spPr>
          <a:xfrm>
            <a:off x="519044" y="4308216"/>
            <a:ext cx="10215217" cy="1956948"/>
          </a:xfrm>
        </p:spPr>
        <p:txBody>
          <a:bodyPr>
            <a:normAutofit fontScale="92500" lnSpcReduction="20000"/>
          </a:bodyPr>
          <a:lstStyle/>
          <a:p>
            <a:r>
              <a:rPr lang="en-US" dirty="0" smtClean="0"/>
              <a:t>Lateral flow assay (LFA) for </a:t>
            </a:r>
            <a:r>
              <a:rPr lang="en-US" dirty="0" err="1" smtClean="0"/>
              <a:t>leptospira</a:t>
            </a:r>
            <a:r>
              <a:rPr lang="en-US" dirty="0" smtClean="0"/>
              <a:t>-specific IgM </a:t>
            </a:r>
          </a:p>
          <a:p>
            <a:r>
              <a:rPr lang="en-US" dirty="0" smtClean="0"/>
              <a:t>75% sensitivity and 98% specificity </a:t>
            </a:r>
          </a:p>
          <a:p>
            <a:r>
              <a:rPr lang="en-US" dirty="0" smtClean="0"/>
              <a:t>90% agreement with acute-phase MAT and 100% agreement with convalescent-phase MAT</a:t>
            </a:r>
          </a:p>
          <a:p>
            <a:r>
              <a:rPr lang="en-US" dirty="0" smtClean="0"/>
              <a:t>Vaccine stimulated IgM responses negative in 75% of dogs 12-weeks post vaccines</a:t>
            </a:r>
            <a:endParaRPr lang="en-US" dirty="0"/>
          </a:p>
        </p:txBody>
      </p:sp>
      <p:pic>
        <p:nvPicPr>
          <p:cNvPr id="4" name="Picture 3"/>
          <p:cNvPicPr>
            <a:picLocks noChangeAspect="1"/>
          </p:cNvPicPr>
          <p:nvPr/>
        </p:nvPicPr>
        <p:blipFill>
          <a:blip r:embed="rId3"/>
          <a:stretch>
            <a:fillRect/>
          </a:stretch>
        </p:blipFill>
        <p:spPr>
          <a:xfrm>
            <a:off x="519044" y="2163141"/>
            <a:ext cx="8331200" cy="1816100"/>
          </a:xfrm>
          <a:prstGeom prst="rect">
            <a:avLst/>
          </a:prstGeom>
        </p:spPr>
      </p:pic>
    </p:spTree>
    <p:extLst>
      <p:ext uri="{BB962C8B-B14F-4D97-AF65-F5344CB8AC3E}">
        <p14:creationId xmlns:p14="http://schemas.microsoft.com/office/powerpoint/2010/main" val="568589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lstStyle/>
          <a:p>
            <a:r>
              <a:rPr lang="en-US" dirty="0" smtClean="0"/>
              <a:t>Supportive care</a:t>
            </a:r>
          </a:p>
          <a:p>
            <a:r>
              <a:rPr lang="en-US" dirty="0" smtClean="0"/>
              <a:t>Treatment of renal or hepatic manifestations of disease </a:t>
            </a:r>
          </a:p>
          <a:p>
            <a:r>
              <a:rPr lang="en-US" dirty="0" smtClean="0"/>
              <a:t>Antibiotics </a:t>
            </a:r>
          </a:p>
          <a:p>
            <a:pPr lvl="1"/>
            <a:r>
              <a:rPr lang="en-US" dirty="0" smtClean="0"/>
              <a:t>Doxycycline 5 mg/kg PO q12 for 2 weeks</a:t>
            </a:r>
          </a:p>
          <a:p>
            <a:pPr lvl="1"/>
            <a:r>
              <a:rPr lang="en-US" dirty="0" smtClean="0"/>
              <a:t>Or Ampicillin 20 mg/kg IV q6; dose reduction in </a:t>
            </a:r>
            <a:r>
              <a:rPr lang="en-US" dirty="0" err="1" smtClean="0"/>
              <a:t>azotemic</a:t>
            </a:r>
            <a:r>
              <a:rPr lang="en-US" dirty="0" smtClean="0"/>
              <a:t> dogs</a:t>
            </a:r>
          </a:p>
          <a:p>
            <a:pPr lvl="1"/>
            <a:r>
              <a:rPr lang="en-US" dirty="0" err="1" smtClean="0"/>
              <a:t>Ceftrixone</a:t>
            </a:r>
            <a:r>
              <a:rPr lang="en-US" dirty="0" smtClean="0"/>
              <a:t> and </a:t>
            </a:r>
            <a:r>
              <a:rPr lang="en-US" dirty="0" err="1" smtClean="0"/>
              <a:t>cefotamine</a:t>
            </a:r>
            <a:r>
              <a:rPr lang="en-US" dirty="0" smtClean="0"/>
              <a:t> equally as efficacious as penicillin in humans</a:t>
            </a:r>
          </a:p>
          <a:p>
            <a:pPr lvl="1"/>
            <a:r>
              <a:rPr lang="en-US" dirty="0" smtClean="0"/>
              <a:t>Not effective: first-generation </a:t>
            </a:r>
            <a:r>
              <a:rPr lang="en-US" dirty="0" err="1" smtClean="0"/>
              <a:t>cephalosporins</a:t>
            </a:r>
            <a:r>
              <a:rPr lang="en-US" dirty="0" smtClean="0"/>
              <a:t>, </a:t>
            </a:r>
            <a:r>
              <a:rPr lang="en-US" dirty="0" err="1" smtClean="0"/>
              <a:t>chlorampenical</a:t>
            </a:r>
            <a:r>
              <a:rPr lang="en-US" dirty="0" smtClean="0"/>
              <a:t>, </a:t>
            </a:r>
            <a:r>
              <a:rPr lang="en-US" dirty="0" err="1" smtClean="0"/>
              <a:t>fluorquinolones</a:t>
            </a:r>
            <a:endParaRPr lang="en-US" dirty="0" smtClean="0"/>
          </a:p>
          <a:p>
            <a:r>
              <a:rPr lang="en-US" dirty="0" smtClean="0"/>
              <a:t>Dialysis for severe </a:t>
            </a:r>
            <a:r>
              <a:rPr lang="en-US" dirty="0" err="1" smtClean="0"/>
              <a:t>anuric</a:t>
            </a:r>
            <a:r>
              <a:rPr lang="en-US" dirty="0" smtClean="0"/>
              <a:t> renal failure </a:t>
            </a:r>
            <a:endParaRPr lang="en-US" dirty="0"/>
          </a:p>
        </p:txBody>
      </p:sp>
    </p:spTree>
    <p:extLst>
      <p:ext uri="{BB962C8B-B14F-4D97-AF65-F5344CB8AC3E}">
        <p14:creationId xmlns:p14="http://schemas.microsoft.com/office/powerpoint/2010/main" val="150369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Early and aggressive treatment survival rate &gt;80%</a:t>
            </a:r>
          </a:p>
          <a:p>
            <a:r>
              <a:rPr lang="en-US" dirty="0" smtClean="0"/>
              <a:t>Exceptions: patients with ARDS, patients who require dialysis</a:t>
            </a:r>
          </a:p>
          <a:p>
            <a:r>
              <a:rPr lang="en-US" dirty="0" smtClean="0"/>
              <a:t>Biochemical parameters will return to normal within 10-14 days with appropriate treatment </a:t>
            </a:r>
          </a:p>
          <a:p>
            <a:r>
              <a:rPr lang="en-US" dirty="0" smtClean="0"/>
              <a:t>Unknown if lifelong immunity occurs; continued vaccination is recommended </a:t>
            </a:r>
            <a:endParaRPr lang="en-US" dirty="0"/>
          </a:p>
        </p:txBody>
      </p:sp>
    </p:spTree>
    <p:extLst>
      <p:ext uri="{BB962C8B-B14F-4D97-AF65-F5344CB8AC3E}">
        <p14:creationId xmlns:p14="http://schemas.microsoft.com/office/powerpoint/2010/main" val="1585134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Health Implications</a:t>
            </a:r>
            <a:endParaRPr lang="en-US" dirty="0"/>
          </a:p>
        </p:txBody>
      </p:sp>
      <p:sp>
        <p:nvSpPr>
          <p:cNvPr id="3" name="Content Placeholder 2"/>
          <p:cNvSpPr>
            <a:spLocks noGrp="1"/>
          </p:cNvSpPr>
          <p:nvPr>
            <p:ph idx="1"/>
          </p:nvPr>
        </p:nvSpPr>
        <p:spPr/>
        <p:txBody>
          <a:bodyPr/>
          <a:lstStyle/>
          <a:p>
            <a:r>
              <a:rPr lang="en-US" dirty="0" smtClean="0"/>
              <a:t>Most human cases are a result of exposure to contaminated water; less commonly infected through pets</a:t>
            </a:r>
          </a:p>
          <a:p>
            <a:r>
              <a:rPr lang="en-US" dirty="0" smtClean="0"/>
              <a:t>Owners should avoid contact with pet’s urine until proper antimicrobial treatment is complete </a:t>
            </a:r>
          </a:p>
          <a:p>
            <a:r>
              <a:rPr lang="en-US" dirty="0" smtClean="0"/>
              <a:t>Other dogs in household should be treated with with antibiotics</a:t>
            </a:r>
          </a:p>
          <a:p>
            <a:endParaRPr lang="en-US" dirty="0"/>
          </a:p>
        </p:txBody>
      </p:sp>
    </p:spTree>
    <p:extLst>
      <p:ext uri="{BB962C8B-B14F-4D97-AF65-F5344CB8AC3E}">
        <p14:creationId xmlns:p14="http://schemas.microsoft.com/office/powerpoint/2010/main" val="393902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Vaccination</a:t>
            </a:r>
            <a:endParaRPr lang="en-US" dirty="0"/>
          </a:p>
        </p:txBody>
      </p:sp>
      <p:sp>
        <p:nvSpPr>
          <p:cNvPr id="3" name="Content Placeholder 2"/>
          <p:cNvSpPr>
            <a:spLocks noGrp="1"/>
          </p:cNvSpPr>
          <p:nvPr>
            <p:ph idx="1"/>
          </p:nvPr>
        </p:nvSpPr>
        <p:spPr/>
        <p:txBody>
          <a:bodyPr/>
          <a:lstStyle/>
          <a:p>
            <a:r>
              <a:rPr lang="en-US" dirty="0" smtClean="0"/>
              <a:t>Current vaccines contain </a:t>
            </a:r>
            <a:r>
              <a:rPr lang="en-US" dirty="0" err="1" smtClean="0"/>
              <a:t>serovars</a:t>
            </a:r>
            <a:r>
              <a:rPr lang="en-US" dirty="0" smtClean="0"/>
              <a:t> for:</a:t>
            </a:r>
          </a:p>
          <a:p>
            <a:pPr lvl="1"/>
            <a:r>
              <a:rPr lang="en-US" dirty="0" err="1" smtClean="0"/>
              <a:t>Icterohaemorrhagiae</a:t>
            </a:r>
            <a:r>
              <a:rPr lang="en-US" dirty="0" smtClean="0"/>
              <a:t>, </a:t>
            </a:r>
            <a:r>
              <a:rPr lang="en-US" dirty="0" err="1" smtClean="0"/>
              <a:t>Canicola</a:t>
            </a:r>
            <a:r>
              <a:rPr lang="en-US" dirty="0" smtClean="0"/>
              <a:t>, </a:t>
            </a:r>
            <a:r>
              <a:rPr lang="en-US" dirty="0" err="1" smtClean="0"/>
              <a:t>Grippotyphosa</a:t>
            </a:r>
            <a:r>
              <a:rPr lang="en-US" dirty="0" smtClean="0"/>
              <a:t>, Pomona</a:t>
            </a:r>
          </a:p>
          <a:p>
            <a:r>
              <a:rPr lang="en-US" dirty="0" smtClean="0"/>
              <a:t>Effective protection for at least 12 months </a:t>
            </a:r>
          </a:p>
          <a:p>
            <a:r>
              <a:rPr lang="en-US" dirty="0" smtClean="0"/>
              <a:t>Acute anaphylaxis has been reported, but no more common than with other canine vaccinations </a:t>
            </a:r>
          </a:p>
          <a:p>
            <a:r>
              <a:rPr lang="en-US" dirty="0" smtClean="0"/>
              <a:t>Annual vaccination with 4-serovar vaccine depending on geographic risk </a:t>
            </a:r>
            <a:endParaRPr lang="en-US" dirty="0"/>
          </a:p>
        </p:txBody>
      </p:sp>
      <p:pic>
        <p:nvPicPr>
          <p:cNvPr id="4" name="Picture 3"/>
          <p:cNvPicPr>
            <a:picLocks noChangeAspect="1"/>
          </p:cNvPicPr>
          <p:nvPr/>
        </p:nvPicPr>
        <p:blipFill>
          <a:blip r:embed="rId3"/>
          <a:stretch>
            <a:fillRect/>
          </a:stretch>
        </p:blipFill>
        <p:spPr>
          <a:xfrm>
            <a:off x="6202018" y="4906498"/>
            <a:ext cx="4947654" cy="1532398"/>
          </a:xfrm>
          <a:prstGeom prst="rect">
            <a:avLst/>
          </a:prstGeom>
        </p:spPr>
      </p:pic>
    </p:spTree>
    <p:extLst>
      <p:ext uri="{BB962C8B-B14F-4D97-AF65-F5344CB8AC3E}">
        <p14:creationId xmlns:p14="http://schemas.microsoft.com/office/powerpoint/2010/main" val="653551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 </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958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FD333345-06FE-431A-A170-B442B71B632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 xmlns:a16="http://schemas.microsoft.com/office/drawing/2014/main" id="{BF3CF734-AF09-4284-A3AF-E1B79C0AA7A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13" name="Rectangle 12">
            <a:extLst>
              <a:ext uri="{FF2B5EF4-FFF2-40B4-BE49-F238E27FC236}">
                <a16:creationId xmlns="" xmlns:a16="http://schemas.microsoft.com/office/drawing/2014/main" id="{051DDCB9-F755-45C2-A2DF-09112F5CCB3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6CE5D6A2-8420-4DDB-B2B9-F907655B9D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a:extLst>
              <a:ext uri="{FF2B5EF4-FFF2-40B4-BE49-F238E27FC236}">
                <a16:creationId xmlns="" xmlns:a16="http://schemas.microsoft.com/office/drawing/2014/main" id="{495C9795-5873-43E5-A16C-324C15CF1325}"/>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pic>
        <p:nvPicPr>
          <p:cNvPr id="4" name="Picture 3"/>
          <p:cNvPicPr>
            <a:picLocks noChangeAspect="1"/>
          </p:cNvPicPr>
          <p:nvPr/>
        </p:nvPicPr>
        <p:blipFill>
          <a:blip r:embed="rId5"/>
          <a:stretch>
            <a:fillRect/>
          </a:stretch>
        </p:blipFill>
        <p:spPr>
          <a:xfrm>
            <a:off x="7986052" y="982300"/>
            <a:ext cx="4001733" cy="5317917"/>
          </a:xfrm>
          <a:prstGeom prst="rect">
            <a:avLst/>
          </a:prstGeom>
          <a:ln>
            <a:noFill/>
          </a:ln>
          <a:effectLst>
            <a:outerShdw blurRad="76200" dist="63500" dir="5040000" algn="tl" rotWithShape="0">
              <a:srgbClr val="000000">
                <a:alpha val="41000"/>
              </a:srgbClr>
            </a:outerShdw>
          </a:effectLst>
        </p:spPr>
      </p:pic>
      <p:sp>
        <p:nvSpPr>
          <p:cNvPr id="2" name="Title 1"/>
          <p:cNvSpPr>
            <a:spLocks noGrp="1"/>
          </p:cNvSpPr>
          <p:nvPr>
            <p:ph type="title"/>
          </p:nvPr>
        </p:nvSpPr>
        <p:spPr>
          <a:xfrm>
            <a:off x="680321" y="753228"/>
            <a:ext cx="7087552" cy="1080938"/>
          </a:xfrm>
        </p:spPr>
        <p:txBody>
          <a:bodyPr>
            <a:normAutofit/>
          </a:bodyPr>
          <a:lstStyle/>
          <a:p>
            <a:r>
              <a:rPr lang="en-US" dirty="0"/>
              <a:t>Etiology</a:t>
            </a:r>
          </a:p>
        </p:txBody>
      </p:sp>
      <p:sp>
        <p:nvSpPr>
          <p:cNvPr id="3" name="Content Placeholder 2"/>
          <p:cNvSpPr>
            <a:spLocks noGrp="1"/>
          </p:cNvSpPr>
          <p:nvPr>
            <p:ph idx="1"/>
          </p:nvPr>
        </p:nvSpPr>
        <p:spPr>
          <a:xfrm>
            <a:off x="680321" y="2336873"/>
            <a:ext cx="6423211" cy="3599316"/>
          </a:xfrm>
        </p:spPr>
        <p:txBody>
          <a:bodyPr>
            <a:normAutofit/>
          </a:bodyPr>
          <a:lstStyle/>
          <a:p>
            <a:r>
              <a:rPr lang="en-US" sz="2000" dirty="0" smtClean="0"/>
              <a:t>Species: </a:t>
            </a:r>
            <a:r>
              <a:rPr lang="en-US" sz="2000" dirty="0" err="1" smtClean="0"/>
              <a:t>Leptospira</a:t>
            </a:r>
            <a:r>
              <a:rPr lang="en-US" sz="2000" dirty="0" smtClean="0"/>
              <a:t> </a:t>
            </a:r>
            <a:r>
              <a:rPr lang="en-US" sz="2000" dirty="0" err="1" smtClean="0"/>
              <a:t>interrogans</a:t>
            </a:r>
            <a:r>
              <a:rPr lang="en-US" sz="2000" dirty="0" smtClean="0"/>
              <a:t> </a:t>
            </a:r>
          </a:p>
          <a:p>
            <a:r>
              <a:rPr lang="en-US" sz="2000" dirty="0" smtClean="0"/>
              <a:t>Spirochetes – thing, filamentous, mobile with hook shaped ends </a:t>
            </a:r>
          </a:p>
          <a:p>
            <a:r>
              <a:rPr lang="en-US" sz="2000" dirty="0" smtClean="0"/>
              <a:t>&gt;250 </a:t>
            </a:r>
            <a:r>
              <a:rPr lang="en-US" sz="2000" dirty="0" err="1" smtClean="0"/>
              <a:t>antigentically</a:t>
            </a:r>
            <a:r>
              <a:rPr lang="en-US" sz="2000" dirty="0" smtClean="0"/>
              <a:t> distinct </a:t>
            </a:r>
            <a:r>
              <a:rPr lang="en-US" sz="2000" dirty="0" err="1" smtClean="0"/>
              <a:t>serovars</a:t>
            </a:r>
            <a:endParaRPr lang="en-US" sz="2000" dirty="0" smtClean="0"/>
          </a:p>
          <a:p>
            <a:r>
              <a:rPr lang="en-US" sz="2000" dirty="0" smtClean="0"/>
              <a:t>~10 </a:t>
            </a:r>
            <a:r>
              <a:rPr lang="en-US" sz="2000" dirty="0" err="1" smtClean="0"/>
              <a:t>serovars</a:t>
            </a:r>
            <a:r>
              <a:rPr lang="en-US" sz="2000" dirty="0" smtClean="0"/>
              <a:t> are relevant to small animals</a:t>
            </a:r>
            <a:endParaRPr lang="en-US" sz="2000" dirty="0"/>
          </a:p>
        </p:txBody>
      </p:sp>
    </p:spTree>
    <p:extLst>
      <p:ext uri="{BB962C8B-B14F-4D97-AF65-F5344CB8AC3E}">
        <p14:creationId xmlns:p14="http://schemas.microsoft.com/office/powerpoint/2010/main" val="701511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Sykes JE, Hartmann K, Lunn KF et al. 2010 ACVIM Small Animal Consensus Statement on Leptospirosis: diagnosis, epidemiology, treatment and prevention. </a:t>
            </a:r>
            <a:r>
              <a:rPr lang="nb-NO" dirty="0">
                <a:effectLst/>
              </a:rPr>
              <a:t>J Vet Intern Med 2011;25:1–13 </a:t>
            </a:r>
            <a:endParaRPr lang="nb-NO" dirty="0" smtClean="0">
              <a:effectLst/>
            </a:endParaRPr>
          </a:p>
          <a:p>
            <a:r>
              <a:rPr lang="nb-NO" dirty="0" err="1">
                <a:effectLst/>
              </a:rPr>
              <a:t>Lizer</a:t>
            </a:r>
            <a:r>
              <a:rPr lang="nb-NO" dirty="0">
                <a:effectLst/>
              </a:rPr>
              <a:t>, J., </a:t>
            </a:r>
            <a:r>
              <a:rPr lang="nb-NO" dirty="0" err="1">
                <a:effectLst/>
              </a:rPr>
              <a:t>Grahlmann</a:t>
            </a:r>
            <a:r>
              <a:rPr lang="nb-NO" dirty="0">
                <a:effectLst/>
              </a:rPr>
              <a:t>, M., </a:t>
            </a:r>
            <a:r>
              <a:rPr lang="nb-NO" dirty="0" err="1">
                <a:effectLst/>
              </a:rPr>
              <a:t>Hapke</a:t>
            </a:r>
            <a:r>
              <a:rPr lang="nb-NO" dirty="0">
                <a:effectLst/>
              </a:rPr>
              <a:t>, H., </a:t>
            </a:r>
            <a:r>
              <a:rPr lang="nb-NO" dirty="0" err="1">
                <a:effectLst/>
              </a:rPr>
              <a:t>Velineni</a:t>
            </a:r>
            <a:r>
              <a:rPr lang="nb-NO" dirty="0">
                <a:effectLst/>
              </a:rPr>
              <a:t>, S., Lin, D., </a:t>
            </a:r>
            <a:r>
              <a:rPr lang="nb-NO" dirty="0" err="1">
                <a:effectLst/>
              </a:rPr>
              <a:t>Kohn</a:t>
            </a:r>
            <a:r>
              <a:rPr lang="nb-NO" dirty="0">
                <a:effectLst/>
              </a:rPr>
              <a:t>, B</a:t>
            </a:r>
            <a:r>
              <a:rPr lang="nb-NO" dirty="0" smtClean="0">
                <a:effectLst/>
              </a:rPr>
              <a:t>. (</a:t>
            </a:r>
            <a:r>
              <a:rPr lang="nb-NO" dirty="0">
                <a:effectLst/>
              </a:rPr>
              <a:t>2017) Evaluation </a:t>
            </a:r>
            <a:r>
              <a:rPr lang="nb-NO" dirty="0" err="1">
                <a:effectLst/>
              </a:rPr>
              <a:t>of</a:t>
            </a:r>
            <a:r>
              <a:rPr lang="nb-NO" dirty="0">
                <a:effectLst/>
              </a:rPr>
              <a:t> a rapid </a:t>
            </a:r>
            <a:r>
              <a:rPr lang="nb-NO" dirty="0" err="1">
                <a:effectLst/>
              </a:rPr>
              <a:t>IgM</a:t>
            </a:r>
            <a:r>
              <a:rPr lang="nb-NO" dirty="0">
                <a:effectLst/>
              </a:rPr>
              <a:t> </a:t>
            </a:r>
            <a:r>
              <a:rPr lang="nb-NO" dirty="0" err="1">
                <a:effectLst/>
              </a:rPr>
              <a:t>detection</a:t>
            </a:r>
            <a:r>
              <a:rPr lang="nb-NO" dirty="0">
                <a:effectLst/>
              </a:rPr>
              <a:t> test for </a:t>
            </a:r>
            <a:r>
              <a:rPr lang="nb-NO" dirty="0" err="1">
                <a:effectLst/>
              </a:rPr>
              <a:t>diagnosis</a:t>
            </a:r>
            <a:r>
              <a:rPr lang="nb-NO" dirty="0">
                <a:effectLst/>
              </a:rPr>
              <a:t> </a:t>
            </a:r>
            <a:r>
              <a:rPr lang="nb-NO" dirty="0" err="1">
                <a:effectLst/>
              </a:rPr>
              <a:t>of</a:t>
            </a:r>
            <a:r>
              <a:rPr lang="nb-NO" dirty="0">
                <a:effectLst/>
              </a:rPr>
              <a:t> </a:t>
            </a:r>
            <a:r>
              <a:rPr lang="nb-NO" dirty="0" err="1">
                <a:effectLst/>
              </a:rPr>
              <a:t>acute</a:t>
            </a:r>
            <a:r>
              <a:rPr lang="nb-NO" dirty="0">
                <a:effectLst/>
              </a:rPr>
              <a:t> </a:t>
            </a:r>
            <a:r>
              <a:rPr lang="nb-NO" dirty="0" err="1">
                <a:effectLst/>
              </a:rPr>
              <a:t>leptospirosis</a:t>
            </a:r>
            <a:r>
              <a:rPr lang="nb-NO" dirty="0">
                <a:effectLst/>
              </a:rPr>
              <a:t> in </a:t>
            </a:r>
            <a:r>
              <a:rPr lang="nb-NO" dirty="0" err="1" smtClean="0">
                <a:effectLst/>
              </a:rPr>
              <a:t>dogs</a:t>
            </a:r>
            <a:r>
              <a:rPr lang="nb-NO" dirty="0" smtClean="0">
                <a:effectLst/>
              </a:rPr>
              <a:t>. </a:t>
            </a:r>
            <a:r>
              <a:rPr lang="nb-NO" i="1" dirty="0" err="1" smtClean="0">
                <a:effectLst/>
              </a:rPr>
              <a:t>Veterinary</a:t>
            </a:r>
            <a:r>
              <a:rPr lang="nb-NO" i="1" dirty="0" smtClean="0">
                <a:effectLst/>
              </a:rPr>
              <a:t> </a:t>
            </a:r>
            <a:r>
              <a:rPr lang="nb-NO" i="1" dirty="0" err="1">
                <a:effectLst/>
              </a:rPr>
              <a:t>Record</a:t>
            </a:r>
            <a:r>
              <a:rPr lang="nb-NO" i="1" dirty="0">
                <a:effectLst/>
              </a:rPr>
              <a:t> </a:t>
            </a:r>
            <a:r>
              <a:rPr lang="nb-NO" b="1" dirty="0">
                <a:effectLst/>
              </a:rPr>
              <a:t>180, </a:t>
            </a:r>
            <a:r>
              <a:rPr lang="nb-NO" dirty="0">
                <a:effectLst/>
              </a:rPr>
              <a:t>517</a:t>
            </a:r>
            <a:r>
              <a:rPr lang="nb-NO" dirty="0" smtClean="0">
                <a:effectLst/>
              </a:rPr>
              <a:t>.</a:t>
            </a:r>
          </a:p>
          <a:p>
            <a:r>
              <a:rPr lang="nb-NO" dirty="0" err="1">
                <a:effectLst/>
              </a:rPr>
              <a:t>Knöpfler</a:t>
            </a:r>
            <a:r>
              <a:rPr lang="nb-NO" dirty="0">
                <a:effectLst/>
              </a:rPr>
              <a:t>, S. , Mayer‐Scholl, A. , </a:t>
            </a:r>
            <a:r>
              <a:rPr lang="nb-NO" dirty="0" err="1">
                <a:effectLst/>
              </a:rPr>
              <a:t>Luge</a:t>
            </a:r>
            <a:r>
              <a:rPr lang="nb-NO" dirty="0">
                <a:effectLst/>
              </a:rPr>
              <a:t>, E. , </a:t>
            </a:r>
            <a:r>
              <a:rPr lang="nb-NO" dirty="0" err="1">
                <a:effectLst/>
              </a:rPr>
              <a:t>Klopfleisch</a:t>
            </a:r>
            <a:r>
              <a:rPr lang="nb-NO" dirty="0">
                <a:effectLst/>
              </a:rPr>
              <a:t>, R. , Gruber, A. D., </a:t>
            </a:r>
            <a:r>
              <a:rPr lang="nb-NO" dirty="0" err="1">
                <a:effectLst/>
              </a:rPr>
              <a:t>Nöckler</a:t>
            </a:r>
            <a:r>
              <a:rPr lang="nb-NO" dirty="0">
                <a:effectLst/>
              </a:rPr>
              <a:t>, K. and </a:t>
            </a:r>
            <a:r>
              <a:rPr lang="nb-NO" dirty="0" err="1">
                <a:effectLst/>
              </a:rPr>
              <a:t>Kohn</a:t>
            </a:r>
            <a:r>
              <a:rPr lang="nb-NO" dirty="0">
                <a:effectLst/>
              </a:rPr>
              <a:t>, B. (2017), Evaluation </a:t>
            </a:r>
            <a:r>
              <a:rPr lang="nb-NO" dirty="0" err="1">
                <a:effectLst/>
              </a:rPr>
              <a:t>of</a:t>
            </a:r>
            <a:r>
              <a:rPr lang="nb-NO" dirty="0">
                <a:effectLst/>
              </a:rPr>
              <a:t> </a:t>
            </a:r>
            <a:r>
              <a:rPr lang="nb-NO" dirty="0" err="1">
                <a:effectLst/>
              </a:rPr>
              <a:t>clinical</a:t>
            </a:r>
            <a:r>
              <a:rPr lang="nb-NO" dirty="0">
                <a:effectLst/>
              </a:rPr>
              <a:t>, </a:t>
            </a:r>
            <a:r>
              <a:rPr lang="nb-NO" dirty="0" err="1">
                <a:effectLst/>
              </a:rPr>
              <a:t>laboratory</a:t>
            </a:r>
            <a:r>
              <a:rPr lang="nb-NO" dirty="0">
                <a:effectLst/>
              </a:rPr>
              <a:t>, </a:t>
            </a:r>
            <a:r>
              <a:rPr lang="nb-NO" dirty="0" err="1">
                <a:effectLst/>
              </a:rPr>
              <a:t>imaging</a:t>
            </a:r>
            <a:r>
              <a:rPr lang="nb-NO" dirty="0">
                <a:effectLst/>
              </a:rPr>
              <a:t> </a:t>
            </a:r>
            <a:r>
              <a:rPr lang="nb-NO" dirty="0" err="1">
                <a:effectLst/>
              </a:rPr>
              <a:t>findings</a:t>
            </a:r>
            <a:r>
              <a:rPr lang="nb-NO" dirty="0">
                <a:effectLst/>
              </a:rPr>
              <a:t> and </a:t>
            </a:r>
            <a:r>
              <a:rPr lang="nb-NO" dirty="0" err="1">
                <a:effectLst/>
              </a:rPr>
              <a:t>outcome</a:t>
            </a:r>
            <a:r>
              <a:rPr lang="nb-NO" dirty="0">
                <a:effectLst/>
              </a:rPr>
              <a:t> in 99 </a:t>
            </a:r>
            <a:r>
              <a:rPr lang="nb-NO" dirty="0" err="1">
                <a:effectLst/>
              </a:rPr>
              <a:t>dogs</a:t>
            </a:r>
            <a:r>
              <a:rPr lang="nb-NO" dirty="0">
                <a:effectLst/>
              </a:rPr>
              <a:t> </a:t>
            </a:r>
            <a:r>
              <a:rPr lang="nb-NO" dirty="0" err="1">
                <a:effectLst/>
              </a:rPr>
              <a:t>with</a:t>
            </a:r>
            <a:r>
              <a:rPr lang="nb-NO" dirty="0">
                <a:effectLst/>
              </a:rPr>
              <a:t> </a:t>
            </a:r>
            <a:r>
              <a:rPr lang="nb-NO" dirty="0" err="1">
                <a:effectLst/>
              </a:rPr>
              <a:t>leptospirosis</a:t>
            </a:r>
            <a:r>
              <a:rPr lang="nb-NO" dirty="0">
                <a:effectLst/>
              </a:rPr>
              <a:t>. J Small </a:t>
            </a:r>
            <a:r>
              <a:rPr lang="nb-NO" dirty="0" err="1">
                <a:effectLst/>
              </a:rPr>
              <a:t>Anim</a:t>
            </a:r>
            <a:r>
              <a:rPr lang="nb-NO" dirty="0">
                <a:effectLst/>
              </a:rPr>
              <a:t> </a:t>
            </a:r>
            <a:r>
              <a:rPr lang="nb-NO" dirty="0" err="1">
                <a:effectLst/>
              </a:rPr>
              <a:t>Pract</a:t>
            </a:r>
            <a:r>
              <a:rPr lang="nb-NO" dirty="0">
                <a:effectLst/>
              </a:rPr>
              <a:t>, 58: 582-588. </a:t>
            </a:r>
            <a:endParaRPr lang="nb-NO" dirty="0" smtClean="0">
              <a:effectLst/>
            </a:endParaRPr>
          </a:p>
          <a:p>
            <a:r>
              <a:rPr lang="nb-NO" dirty="0" smtClean="0">
                <a:effectLst/>
              </a:rPr>
              <a:t>White AM et al. Hotspots </a:t>
            </a:r>
            <a:r>
              <a:rPr lang="nb-NO" dirty="0" err="1" smtClean="0">
                <a:effectLst/>
              </a:rPr>
              <a:t>of</a:t>
            </a:r>
            <a:r>
              <a:rPr lang="nb-NO" dirty="0" smtClean="0">
                <a:effectLst/>
              </a:rPr>
              <a:t> </a:t>
            </a:r>
            <a:r>
              <a:rPr lang="nb-NO" dirty="0" err="1" smtClean="0">
                <a:effectLst/>
              </a:rPr>
              <a:t>canine</a:t>
            </a:r>
            <a:r>
              <a:rPr lang="nb-NO" dirty="0" smtClean="0">
                <a:effectLst/>
              </a:rPr>
              <a:t> </a:t>
            </a:r>
            <a:r>
              <a:rPr lang="nb-NO" dirty="0" err="1" smtClean="0">
                <a:effectLst/>
              </a:rPr>
              <a:t>leptospirosis</a:t>
            </a:r>
            <a:r>
              <a:rPr lang="nb-NO" dirty="0" smtClean="0">
                <a:effectLst/>
              </a:rPr>
              <a:t> in </a:t>
            </a:r>
            <a:r>
              <a:rPr lang="nb-NO" dirty="0" err="1" smtClean="0">
                <a:effectLst/>
              </a:rPr>
              <a:t>the</a:t>
            </a:r>
            <a:r>
              <a:rPr lang="nb-NO" dirty="0" smtClean="0">
                <a:effectLst/>
              </a:rPr>
              <a:t> United States </a:t>
            </a:r>
            <a:r>
              <a:rPr lang="nb-NO" dirty="0" err="1" smtClean="0">
                <a:effectLst/>
              </a:rPr>
              <a:t>of</a:t>
            </a:r>
            <a:r>
              <a:rPr lang="nb-NO" dirty="0" smtClean="0">
                <a:effectLst/>
              </a:rPr>
              <a:t> America. </a:t>
            </a:r>
            <a:r>
              <a:rPr lang="en-US" dirty="0" smtClean="0">
                <a:effectLst/>
              </a:rPr>
              <a:t>The </a:t>
            </a:r>
            <a:r>
              <a:rPr lang="en-US" dirty="0">
                <a:effectLst/>
              </a:rPr>
              <a:t>Veterinary Journal 222 (2017) 29–35 </a:t>
            </a:r>
            <a:endParaRPr lang="en-US" dirty="0" smtClean="0">
              <a:effectLst/>
            </a:endParaRPr>
          </a:p>
          <a:p>
            <a:r>
              <a:rPr lang="en-US" dirty="0" err="1">
                <a:effectLst/>
              </a:rPr>
              <a:t>Grosenbaugh</a:t>
            </a:r>
            <a:r>
              <a:rPr lang="en-US" dirty="0">
                <a:effectLst/>
              </a:rPr>
              <a:t>, DA., Pardo, MC</a:t>
            </a:r>
            <a:r>
              <a:rPr lang="en-US" dirty="0" smtClean="0">
                <a:effectLst/>
              </a:rPr>
              <a:t>. (</a:t>
            </a:r>
            <a:r>
              <a:rPr lang="en-US" dirty="0">
                <a:effectLst/>
              </a:rPr>
              <a:t>2018) Fifteen-month duration of immunity for the </a:t>
            </a:r>
            <a:r>
              <a:rPr lang="en-US" dirty="0" err="1">
                <a:effectLst/>
              </a:rPr>
              <a:t>serovar</a:t>
            </a:r>
            <a:r>
              <a:rPr lang="en-US" dirty="0">
                <a:effectLst/>
              </a:rPr>
              <a:t> </a:t>
            </a:r>
            <a:r>
              <a:rPr lang="en-US" dirty="0" err="1">
                <a:effectLst/>
              </a:rPr>
              <a:t>Grippotyphosa</a:t>
            </a:r>
            <a:r>
              <a:rPr lang="en-US" dirty="0">
                <a:effectLst/>
              </a:rPr>
              <a:t> fraction of a tetravalent canine leptospirosis </a:t>
            </a:r>
            <a:r>
              <a:rPr lang="en-US" dirty="0" smtClean="0">
                <a:effectLst/>
              </a:rPr>
              <a:t>vaccine. </a:t>
            </a:r>
            <a:r>
              <a:rPr lang="en-US" i="1" dirty="0" smtClean="0">
                <a:effectLst/>
              </a:rPr>
              <a:t>Veterinary </a:t>
            </a:r>
            <a:r>
              <a:rPr lang="en-US" i="1" dirty="0">
                <a:effectLst/>
              </a:rPr>
              <a:t>Record </a:t>
            </a:r>
            <a:r>
              <a:rPr lang="en-US" dirty="0">
                <a:effectLst/>
              </a:rPr>
              <a:t>Published Online First: 19 February 2018. </a:t>
            </a:r>
          </a:p>
          <a:p>
            <a:endParaRPr lang="en-US" dirty="0"/>
          </a:p>
          <a:p>
            <a:endParaRPr lang="nb-NO" dirty="0"/>
          </a:p>
          <a:p>
            <a:endParaRPr lang="en-US" dirty="0"/>
          </a:p>
        </p:txBody>
      </p:sp>
    </p:spTree>
    <p:extLst>
      <p:ext uri="{BB962C8B-B14F-4D97-AF65-F5344CB8AC3E}">
        <p14:creationId xmlns:p14="http://schemas.microsoft.com/office/powerpoint/2010/main" val="622675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21472" y="527602"/>
            <a:ext cx="10909300" cy="3695700"/>
          </a:xfrm>
          <a:prstGeom prst="rect">
            <a:avLst/>
          </a:prstGeom>
        </p:spPr>
      </p:pic>
      <p:sp>
        <p:nvSpPr>
          <p:cNvPr id="4" name="Content Placeholder 2"/>
          <p:cNvSpPr txBox="1">
            <a:spLocks/>
          </p:cNvSpPr>
          <p:nvPr/>
        </p:nvSpPr>
        <p:spPr>
          <a:xfrm>
            <a:off x="621472" y="4600988"/>
            <a:ext cx="11127366" cy="18520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smtClean="0"/>
              <a:t>Immunity is serogroup specific </a:t>
            </a:r>
          </a:p>
          <a:p>
            <a:r>
              <a:rPr lang="en-US" dirty="0" smtClean="0"/>
              <a:t>Disease in dogs</a:t>
            </a:r>
          </a:p>
          <a:p>
            <a:pPr lvl="1"/>
            <a:r>
              <a:rPr lang="en-US" dirty="0" smtClean="0"/>
              <a:t>Historically </a:t>
            </a:r>
            <a:r>
              <a:rPr lang="en-US" dirty="0" err="1" smtClean="0"/>
              <a:t>Icterohaemmorhagiae</a:t>
            </a:r>
            <a:r>
              <a:rPr lang="en-US" dirty="0" smtClean="0"/>
              <a:t> and </a:t>
            </a:r>
            <a:r>
              <a:rPr lang="en-US" dirty="0" err="1" smtClean="0"/>
              <a:t>Canicola</a:t>
            </a:r>
            <a:r>
              <a:rPr lang="en-US" dirty="0" smtClean="0"/>
              <a:t> prior to development of bivalent vaccine</a:t>
            </a:r>
          </a:p>
          <a:p>
            <a:pPr lvl="1"/>
            <a:r>
              <a:rPr lang="en-US" dirty="0" smtClean="0"/>
              <a:t>Pomona, Bratislava, </a:t>
            </a:r>
            <a:r>
              <a:rPr lang="en-US" dirty="0" err="1" smtClean="0"/>
              <a:t>Autumnalis</a:t>
            </a:r>
            <a:r>
              <a:rPr lang="en-US" dirty="0" smtClean="0"/>
              <a:t>, </a:t>
            </a:r>
            <a:r>
              <a:rPr lang="en-US" dirty="0" err="1" smtClean="0"/>
              <a:t>Gryppotyphosa</a:t>
            </a:r>
            <a:r>
              <a:rPr lang="en-US" dirty="0" smtClean="0"/>
              <a:t> now regularly identified </a:t>
            </a:r>
            <a:endParaRPr lang="en-US" dirty="0"/>
          </a:p>
        </p:txBody>
      </p:sp>
    </p:spTree>
    <p:extLst>
      <p:ext uri="{BB962C8B-B14F-4D97-AF65-F5344CB8AC3E}">
        <p14:creationId xmlns:p14="http://schemas.microsoft.com/office/powerpoint/2010/main" val="575167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Epidemiology</a:t>
            </a:r>
            <a:endParaRPr lang="en-US" dirty="0"/>
          </a:p>
        </p:txBody>
      </p:sp>
      <p:sp>
        <p:nvSpPr>
          <p:cNvPr id="3" name="Content Placeholder 2"/>
          <p:cNvSpPr>
            <a:spLocks noGrp="1"/>
          </p:cNvSpPr>
          <p:nvPr>
            <p:ph idx="1"/>
          </p:nvPr>
        </p:nvSpPr>
        <p:spPr/>
        <p:txBody>
          <a:bodyPr/>
          <a:lstStyle/>
          <a:p>
            <a:r>
              <a:rPr lang="en-US" dirty="0" smtClean="0"/>
              <a:t>Transmission through direct or indirect contact </a:t>
            </a:r>
          </a:p>
          <a:p>
            <a:pPr lvl="1"/>
            <a:r>
              <a:rPr lang="en-US" dirty="0" smtClean="0"/>
              <a:t>infected urine</a:t>
            </a:r>
          </a:p>
          <a:p>
            <a:pPr lvl="1"/>
            <a:r>
              <a:rPr lang="en-US" dirty="0" err="1" smtClean="0"/>
              <a:t>veneral</a:t>
            </a:r>
            <a:r>
              <a:rPr lang="en-US" dirty="0" smtClean="0"/>
              <a:t> or placental transfer</a:t>
            </a:r>
          </a:p>
          <a:p>
            <a:pPr lvl="1"/>
            <a:r>
              <a:rPr lang="en-US" dirty="0" smtClean="0"/>
              <a:t>bite wounds</a:t>
            </a:r>
          </a:p>
          <a:p>
            <a:pPr lvl="1"/>
            <a:r>
              <a:rPr lang="en-US" dirty="0" smtClean="0"/>
              <a:t>ingestion of infected tissues</a:t>
            </a:r>
          </a:p>
          <a:p>
            <a:pPr lvl="1"/>
            <a:r>
              <a:rPr lang="en-US" dirty="0" smtClean="0"/>
              <a:t>exposure to contaminated water, soil or food sources </a:t>
            </a:r>
          </a:p>
          <a:p>
            <a:r>
              <a:rPr lang="en-US" dirty="0" smtClean="0"/>
              <a:t>Spirochetes can survive for several months in soil, preferably neutral or slightly alkaline pH and warm climates</a:t>
            </a:r>
          </a:p>
          <a:p>
            <a:r>
              <a:rPr lang="en-US" dirty="0" smtClean="0"/>
              <a:t>Slow-moving or stagnant water </a:t>
            </a:r>
            <a:endParaRPr lang="en-US" dirty="0"/>
          </a:p>
        </p:txBody>
      </p:sp>
    </p:spTree>
    <p:extLst>
      <p:ext uri="{BB962C8B-B14F-4D97-AF65-F5344CB8AC3E}">
        <p14:creationId xmlns:p14="http://schemas.microsoft.com/office/powerpoint/2010/main" val="1984084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539233" y="0"/>
            <a:ext cx="11113534" cy="6858000"/>
          </a:xfrm>
          <a:prstGeom prst="rect">
            <a:avLst/>
          </a:prstGeom>
        </p:spPr>
      </p:pic>
      <p:sp>
        <p:nvSpPr>
          <p:cNvPr id="5" name="TextBox 4"/>
          <p:cNvSpPr txBox="1"/>
          <p:nvPr/>
        </p:nvSpPr>
        <p:spPr>
          <a:xfrm>
            <a:off x="9486036" y="6438896"/>
            <a:ext cx="2166731" cy="369332"/>
          </a:xfrm>
          <a:prstGeom prst="rect">
            <a:avLst/>
          </a:prstGeom>
          <a:noFill/>
        </p:spPr>
        <p:txBody>
          <a:bodyPr wrap="square" rtlCol="0">
            <a:spAutoFit/>
          </a:bodyPr>
          <a:lstStyle/>
          <a:p>
            <a:r>
              <a:rPr lang="en-US" dirty="0" smtClean="0">
                <a:solidFill>
                  <a:schemeClr val="bg1"/>
                </a:solidFill>
              </a:rPr>
              <a:t>Vet Journal 2017</a:t>
            </a:r>
            <a:endParaRPr lang="en-US" dirty="0">
              <a:solidFill>
                <a:schemeClr val="bg1"/>
              </a:solidFill>
            </a:endParaRPr>
          </a:p>
        </p:txBody>
      </p:sp>
    </p:spTree>
    <p:extLst>
      <p:ext uri="{BB962C8B-B14F-4D97-AF65-F5344CB8AC3E}">
        <p14:creationId xmlns:p14="http://schemas.microsoft.com/office/powerpoint/2010/main" val="133032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Pathogenesis </a:t>
            </a:r>
            <a:endParaRPr lang="en-US" dirty="0"/>
          </a:p>
        </p:txBody>
      </p:sp>
      <p:sp>
        <p:nvSpPr>
          <p:cNvPr id="3" name="Content Placeholder 2"/>
          <p:cNvSpPr>
            <a:spLocks noGrp="1"/>
          </p:cNvSpPr>
          <p:nvPr>
            <p:ph idx="1"/>
          </p:nvPr>
        </p:nvSpPr>
        <p:spPr>
          <a:xfrm>
            <a:off x="680321" y="2336873"/>
            <a:ext cx="6874247" cy="3599316"/>
          </a:xfrm>
        </p:spPr>
        <p:txBody>
          <a:bodyPr/>
          <a:lstStyle/>
          <a:p>
            <a:r>
              <a:rPr lang="en-US" dirty="0" smtClean="0"/>
              <a:t>Penetrate intact mucous membranes or abraded/ softened skin</a:t>
            </a:r>
          </a:p>
          <a:p>
            <a:r>
              <a:rPr lang="en-US" dirty="0" smtClean="0"/>
              <a:t>Spread to many tissues: kidney, liver, spleen, CNS, eyes, genital tract</a:t>
            </a:r>
          </a:p>
          <a:p>
            <a:r>
              <a:rPr lang="en-US" dirty="0" smtClean="0"/>
              <a:t>~7 day incubation period</a:t>
            </a:r>
          </a:p>
          <a:p>
            <a:r>
              <a:rPr lang="en-US" dirty="0" smtClean="0"/>
              <a:t>Organ damage dependent on host immunity and virulence of organism </a:t>
            </a:r>
          </a:p>
          <a:p>
            <a:r>
              <a:rPr lang="en-US" dirty="0" smtClean="0"/>
              <a:t>Variation in disease expression </a:t>
            </a:r>
            <a:endParaRPr lang="en-US" dirty="0"/>
          </a:p>
        </p:txBody>
      </p:sp>
      <p:pic>
        <p:nvPicPr>
          <p:cNvPr id="4" name="Picture 3"/>
          <p:cNvPicPr>
            <a:picLocks noChangeAspect="1"/>
          </p:cNvPicPr>
          <p:nvPr/>
        </p:nvPicPr>
        <p:blipFill>
          <a:blip r:embed="rId3"/>
          <a:stretch>
            <a:fillRect/>
          </a:stretch>
        </p:blipFill>
        <p:spPr>
          <a:xfrm>
            <a:off x="7554568" y="2703995"/>
            <a:ext cx="4171046" cy="3398630"/>
          </a:xfrm>
          <a:prstGeom prst="rect">
            <a:avLst/>
          </a:prstGeom>
        </p:spPr>
      </p:pic>
    </p:spTree>
    <p:extLst>
      <p:ext uri="{BB962C8B-B14F-4D97-AF65-F5344CB8AC3E}">
        <p14:creationId xmlns:p14="http://schemas.microsoft.com/office/powerpoint/2010/main" val="146149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Syndromes</a:t>
            </a:r>
            <a:endParaRPr lang="en-US" dirty="0"/>
          </a:p>
        </p:txBody>
      </p:sp>
      <p:sp>
        <p:nvSpPr>
          <p:cNvPr id="3" name="Content Placeholder 2"/>
          <p:cNvSpPr>
            <a:spLocks noGrp="1"/>
          </p:cNvSpPr>
          <p:nvPr>
            <p:ph idx="1"/>
          </p:nvPr>
        </p:nvSpPr>
        <p:spPr>
          <a:xfrm>
            <a:off x="680321" y="2336872"/>
            <a:ext cx="9613861" cy="3904901"/>
          </a:xfrm>
        </p:spPr>
        <p:txBody>
          <a:bodyPr>
            <a:normAutofit/>
          </a:bodyPr>
          <a:lstStyle/>
          <a:p>
            <a:r>
              <a:rPr lang="en-US" dirty="0" smtClean="0"/>
              <a:t>Renal -&gt; acute interstitial nephritis and tubular dysfunction</a:t>
            </a:r>
          </a:p>
          <a:p>
            <a:r>
              <a:rPr lang="en-US" dirty="0" smtClean="0"/>
              <a:t>Hepatic </a:t>
            </a:r>
          </a:p>
          <a:p>
            <a:pPr lvl="1"/>
            <a:r>
              <a:rPr lang="en-US" dirty="0" smtClean="0"/>
              <a:t>ALI versus chronic active hepatitis</a:t>
            </a:r>
          </a:p>
          <a:p>
            <a:pPr lvl="1"/>
            <a:r>
              <a:rPr lang="en-US" dirty="0" smtClean="0"/>
              <a:t>subcellular damage through </a:t>
            </a:r>
            <a:r>
              <a:rPr lang="en-US" dirty="0" err="1" smtClean="0"/>
              <a:t>leptospiral</a:t>
            </a:r>
            <a:r>
              <a:rPr lang="en-US" dirty="0" smtClean="0"/>
              <a:t> toxins</a:t>
            </a:r>
          </a:p>
          <a:p>
            <a:r>
              <a:rPr lang="en-US" dirty="0" smtClean="0"/>
              <a:t>Uveitis</a:t>
            </a:r>
          </a:p>
          <a:p>
            <a:r>
              <a:rPr lang="en-US" dirty="0" smtClean="0"/>
              <a:t>Pulmonary hemorrhage/ ARDS </a:t>
            </a:r>
          </a:p>
          <a:p>
            <a:r>
              <a:rPr lang="en-US" dirty="0" smtClean="0"/>
              <a:t>Febrile illness</a:t>
            </a:r>
          </a:p>
          <a:p>
            <a:r>
              <a:rPr lang="en-US" dirty="0" smtClean="0"/>
              <a:t>Abortion </a:t>
            </a:r>
          </a:p>
          <a:p>
            <a:r>
              <a:rPr lang="en-US" dirty="0" smtClean="0"/>
              <a:t>Benign meningitis in humans</a:t>
            </a:r>
            <a:endParaRPr lang="en-US" dirty="0"/>
          </a:p>
        </p:txBody>
      </p:sp>
    </p:spTree>
    <p:extLst>
      <p:ext uri="{BB962C8B-B14F-4D97-AF65-F5344CB8AC3E}">
        <p14:creationId xmlns:p14="http://schemas.microsoft.com/office/powerpoint/2010/main" val="1963133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 xmlns:a16="http://schemas.microsoft.com/office/drawing/2014/main" id="{FD333345-06FE-431A-A170-B442B71B632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 xmlns:a16="http://schemas.microsoft.com/office/drawing/2014/main" id="{BF3CF734-AF09-4284-A3AF-E1B79C0AA7A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26" name="Rectangle 25">
            <a:extLst>
              <a:ext uri="{FF2B5EF4-FFF2-40B4-BE49-F238E27FC236}">
                <a16:creationId xmlns="" xmlns:a16="http://schemas.microsoft.com/office/drawing/2014/main" id="{051DDCB9-F755-45C2-A2DF-09112F5CCB3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 xmlns:a16="http://schemas.microsoft.com/office/drawing/2014/main" id="{6CE5D6A2-8420-4DDB-B2B9-F907655B9D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29">
            <a:extLst>
              <a:ext uri="{FF2B5EF4-FFF2-40B4-BE49-F238E27FC236}">
                <a16:creationId xmlns="" xmlns:a16="http://schemas.microsoft.com/office/drawing/2014/main" id="{495C9795-5873-43E5-A16C-324C15CF1325}"/>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pic>
        <p:nvPicPr>
          <p:cNvPr id="5" name="Picture 4"/>
          <p:cNvPicPr>
            <a:picLocks noChangeAspect="1"/>
          </p:cNvPicPr>
          <p:nvPr/>
        </p:nvPicPr>
        <p:blipFill>
          <a:blip r:embed="rId5"/>
          <a:stretch>
            <a:fillRect/>
          </a:stretch>
        </p:blipFill>
        <p:spPr>
          <a:xfrm>
            <a:off x="7767873" y="1397505"/>
            <a:ext cx="4157961" cy="4451150"/>
          </a:xfrm>
          <a:prstGeom prst="rect">
            <a:avLst/>
          </a:prstGeom>
          <a:ln>
            <a:noFill/>
          </a:ln>
          <a:effectLst>
            <a:outerShdw blurRad="76200" dist="63500" dir="5040000" algn="tl" rotWithShape="0">
              <a:srgbClr val="000000">
                <a:alpha val="41000"/>
              </a:srgbClr>
            </a:outerShdw>
          </a:effectLst>
        </p:spPr>
      </p:pic>
      <p:sp>
        <p:nvSpPr>
          <p:cNvPr id="2" name="Title 1"/>
          <p:cNvSpPr>
            <a:spLocks noGrp="1"/>
          </p:cNvSpPr>
          <p:nvPr>
            <p:ph type="title"/>
          </p:nvPr>
        </p:nvSpPr>
        <p:spPr>
          <a:xfrm>
            <a:off x="680321" y="753228"/>
            <a:ext cx="7087552" cy="1080938"/>
          </a:xfrm>
        </p:spPr>
        <p:txBody>
          <a:bodyPr>
            <a:normAutofit/>
          </a:bodyPr>
          <a:lstStyle/>
          <a:p>
            <a:r>
              <a:rPr lang="en-US" dirty="0"/>
              <a:t>Clinical signs </a:t>
            </a:r>
          </a:p>
        </p:txBody>
      </p:sp>
      <p:sp>
        <p:nvSpPr>
          <p:cNvPr id="3" name="Content Placeholder 2"/>
          <p:cNvSpPr>
            <a:spLocks noGrp="1"/>
          </p:cNvSpPr>
          <p:nvPr>
            <p:ph idx="1"/>
          </p:nvPr>
        </p:nvSpPr>
        <p:spPr>
          <a:xfrm>
            <a:off x="680321" y="2336873"/>
            <a:ext cx="6423211" cy="3599316"/>
          </a:xfrm>
        </p:spPr>
        <p:txBody>
          <a:bodyPr>
            <a:normAutofit/>
          </a:bodyPr>
          <a:lstStyle/>
          <a:p>
            <a:r>
              <a:rPr lang="en-US" sz="1700" dirty="0"/>
              <a:t>Herding dogs, hounds, working dogs more commonly affected</a:t>
            </a:r>
          </a:p>
          <a:p>
            <a:r>
              <a:rPr lang="en-US" sz="1700" dirty="0"/>
              <a:t>Small breed dogs in metropolitan areas also at risk </a:t>
            </a:r>
          </a:p>
          <a:p>
            <a:r>
              <a:rPr lang="en-US" sz="1700" dirty="0"/>
              <a:t>Clinical signs </a:t>
            </a:r>
          </a:p>
          <a:p>
            <a:pPr lvl="1"/>
            <a:r>
              <a:rPr lang="en-US" sz="1700" dirty="0"/>
              <a:t>Pyrexia</a:t>
            </a:r>
          </a:p>
          <a:p>
            <a:pPr lvl="1"/>
            <a:r>
              <a:rPr lang="en-US" sz="1700" dirty="0"/>
              <a:t>Muscle tenderness</a:t>
            </a:r>
          </a:p>
          <a:p>
            <a:pPr lvl="1"/>
            <a:r>
              <a:rPr lang="en-US" sz="1700" dirty="0"/>
              <a:t>Vomiting</a:t>
            </a:r>
          </a:p>
          <a:p>
            <a:pPr lvl="1"/>
            <a:r>
              <a:rPr lang="en-US" sz="1700" dirty="0"/>
              <a:t>Rapid dehydration</a:t>
            </a:r>
          </a:p>
          <a:p>
            <a:pPr lvl="1"/>
            <a:r>
              <a:rPr lang="en-US" sz="1700" dirty="0"/>
              <a:t>Oliguria/ anuria</a:t>
            </a:r>
          </a:p>
          <a:p>
            <a:pPr lvl="1"/>
            <a:r>
              <a:rPr lang="en-US" sz="1700" dirty="0"/>
              <a:t>Icterus </a:t>
            </a:r>
          </a:p>
          <a:p>
            <a:pPr lvl="1"/>
            <a:r>
              <a:rPr lang="en-US" sz="1700" dirty="0"/>
              <a:t>Abdominal pain</a:t>
            </a:r>
          </a:p>
          <a:p>
            <a:pPr lvl="1"/>
            <a:r>
              <a:rPr lang="en-US" sz="1700" dirty="0"/>
              <a:t>Swollen kidneys</a:t>
            </a:r>
          </a:p>
        </p:txBody>
      </p:sp>
      <p:sp>
        <p:nvSpPr>
          <p:cNvPr id="4" name="TextBox 3"/>
          <p:cNvSpPr txBox="1"/>
          <p:nvPr/>
        </p:nvSpPr>
        <p:spPr>
          <a:xfrm>
            <a:off x="7767873" y="6002224"/>
            <a:ext cx="3958784" cy="369332"/>
          </a:xfrm>
          <a:prstGeom prst="rect">
            <a:avLst/>
          </a:prstGeom>
          <a:noFill/>
        </p:spPr>
        <p:txBody>
          <a:bodyPr wrap="square" rtlCol="0">
            <a:spAutoFit/>
          </a:bodyPr>
          <a:lstStyle/>
          <a:p>
            <a:r>
              <a:rPr lang="en-US" dirty="0" smtClean="0"/>
              <a:t>JSAP 2017</a:t>
            </a:r>
            <a:endParaRPr lang="en-US" dirty="0"/>
          </a:p>
        </p:txBody>
      </p:sp>
    </p:spTree>
    <p:extLst>
      <p:ext uri="{BB962C8B-B14F-4D97-AF65-F5344CB8AC3E}">
        <p14:creationId xmlns:p14="http://schemas.microsoft.com/office/powerpoint/2010/main" val="104256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37463" y="2336873"/>
            <a:ext cx="4190102" cy="3875844"/>
          </a:xfrm>
          <a:prstGeom prst="rect">
            <a:avLst/>
          </a:prstGeom>
          <a:ln>
            <a:noFill/>
          </a:ln>
          <a:effectLst>
            <a:outerShdw blurRad="76200" dist="63500" dir="5040000" algn="tl" rotWithShape="0">
              <a:srgbClr val="000000">
                <a:alpha val="41000"/>
              </a:srgbClr>
            </a:outerShdw>
          </a:effectLst>
        </p:spPr>
      </p:pic>
      <p:sp>
        <p:nvSpPr>
          <p:cNvPr id="2" name="Title 1"/>
          <p:cNvSpPr>
            <a:spLocks noGrp="1"/>
          </p:cNvSpPr>
          <p:nvPr>
            <p:ph type="title"/>
          </p:nvPr>
        </p:nvSpPr>
        <p:spPr>
          <a:xfrm>
            <a:off x="680321" y="753228"/>
            <a:ext cx="9613861" cy="1080938"/>
          </a:xfrm>
        </p:spPr>
        <p:txBody>
          <a:bodyPr>
            <a:normAutofit/>
          </a:bodyPr>
          <a:lstStyle/>
          <a:p>
            <a:r>
              <a:rPr lang="en-US" dirty="0"/>
              <a:t>Diagnosis</a:t>
            </a:r>
          </a:p>
        </p:txBody>
      </p:sp>
      <p:sp>
        <p:nvSpPr>
          <p:cNvPr id="3" name="Content Placeholder 2"/>
          <p:cNvSpPr>
            <a:spLocks noGrp="1"/>
          </p:cNvSpPr>
          <p:nvPr>
            <p:ph idx="1"/>
          </p:nvPr>
        </p:nvSpPr>
        <p:spPr>
          <a:xfrm>
            <a:off x="680321" y="2336873"/>
            <a:ext cx="6423211" cy="3599316"/>
          </a:xfrm>
        </p:spPr>
        <p:txBody>
          <a:bodyPr>
            <a:normAutofit/>
          </a:bodyPr>
          <a:lstStyle/>
          <a:p>
            <a:r>
              <a:rPr lang="en-US" sz="2000" dirty="0"/>
              <a:t>CBC: inflammatory leukogram, mild to mod non-regenerative anemia, +/- thrombocytopenia </a:t>
            </a:r>
          </a:p>
          <a:p>
            <a:r>
              <a:rPr lang="en-US" sz="2000" dirty="0"/>
              <a:t>Chemistry: azotemia, increased hepatocellular and </a:t>
            </a:r>
            <a:r>
              <a:rPr lang="en-US" sz="2000" dirty="0" err="1"/>
              <a:t>cholestatic</a:t>
            </a:r>
            <a:r>
              <a:rPr lang="en-US" sz="2000" dirty="0"/>
              <a:t> liver enzymes, electrolyte </a:t>
            </a:r>
            <a:r>
              <a:rPr lang="en-US" sz="2000" dirty="0" err="1"/>
              <a:t>drangements</a:t>
            </a:r>
            <a:r>
              <a:rPr lang="en-US" sz="2000" dirty="0"/>
              <a:t> </a:t>
            </a:r>
          </a:p>
          <a:p>
            <a:r>
              <a:rPr lang="en-US" sz="2000" dirty="0"/>
              <a:t>Urinalysis: </a:t>
            </a:r>
            <a:r>
              <a:rPr lang="en-US" sz="2000" dirty="0" err="1"/>
              <a:t>isothenuria</a:t>
            </a:r>
            <a:r>
              <a:rPr lang="en-US" sz="2000" dirty="0"/>
              <a:t> or </a:t>
            </a:r>
            <a:r>
              <a:rPr lang="en-US" sz="2000" dirty="0" err="1"/>
              <a:t>hyposthenuria</a:t>
            </a:r>
            <a:r>
              <a:rPr lang="en-US" sz="2000" dirty="0"/>
              <a:t>, proteinuria, pyuria</a:t>
            </a:r>
          </a:p>
          <a:p>
            <a:r>
              <a:rPr lang="en-US" sz="2000" dirty="0" err="1"/>
              <a:t>Migroscopic</a:t>
            </a:r>
            <a:r>
              <a:rPr lang="en-US" sz="2000" dirty="0"/>
              <a:t> agglutination test (MAT)</a:t>
            </a:r>
          </a:p>
          <a:p>
            <a:r>
              <a:rPr lang="en-US" sz="2000" dirty="0"/>
              <a:t>Polymerase chain reaction (PCR</a:t>
            </a:r>
            <a:r>
              <a:rPr lang="en-US" sz="2000" dirty="0" smtClean="0"/>
              <a:t>)</a:t>
            </a:r>
          </a:p>
          <a:p>
            <a:r>
              <a:rPr lang="en-US" sz="2000" dirty="0" smtClean="0"/>
              <a:t>Antigen tests</a:t>
            </a:r>
            <a:endParaRPr lang="en-US" sz="2000" dirty="0"/>
          </a:p>
        </p:txBody>
      </p:sp>
    </p:spTree>
    <p:extLst>
      <p:ext uri="{BB962C8B-B14F-4D97-AF65-F5344CB8AC3E}">
        <p14:creationId xmlns:p14="http://schemas.microsoft.com/office/powerpoint/2010/main" val="248557457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1199</TotalTime>
  <Words>2725</Words>
  <Application>Microsoft Macintosh PowerPoint</Application>
  <PresentationFormat>Widescreen</PresentationFormat>
  <Paragraphs>245</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Trebuchet MS</vt:lpstr>
      <vt:lpstr>Wingdings</vt:lpstr>
      <vt:lpstr>Arial</vt:lpstr>
      <vt:lpstr>Berlin</vt:lpstr>
      <vt:lpstr>Leptospirosis</vt:lpstr>
      <vt:lpstr>Etiology</vt:lpstr>
      <vt:lpstr>PowerPoint Presentation</vt:lpstr>
      <vt:lpstr>Epidemiology</vt:lpstr>
      <vt:lpstr>PowerPoint Presentation</vt:lpstr>
      <vt:lpstr>Pathogenesis </vt:lpstr>
      <vt:lpstr>Clinical Syndromes</vt:lpstr>
      <vt:lpstr>Clinical signs </vt:lpstr>
      <vt:lpstr>Diagnosis</vt:lpstr>
      <vt:lpstr>Microscopic Agglutination Test (MAT)</vt:lpstr>
      <vt:lpstr>Polymerase Chain Reaction (PCR)</vt:lpstr>
      <vt:lpstr>MAT versus PCR</vt:lpstr>
      <vt:lpstr>PowerPoint Presentation</vt:lpstr>
      <vt:lpstr>Point-of-care IgM assay</vt:lpstr>
      <vt:lpstr>Treatment </vt:lpstr>
      <vt:lpstr>Prognosis</vt:lpstr>
      <vt:lpstr>Public Health Implications</vt:lpstr>
      <vt:lpstr>Vaccination</vt:lpstr>
      <vt:lpstr>Questions? </vt:lpstr>
      <vt:lpstr>References</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Leptospirosis</dc:title>
  <dc:creator>Michelle Coady</dc:creator>
  <cp:lastModifiedBy>Michelle Coady</cp:lastModifiedBy>
  <cp:revision>30</cp:revision>
  <dcterms:created xsi:type="dcterms:W3CDTF">2018-04-03T00:06:43Z</dcterms:created>
  <dcterms:modified xsi:type="dcterms:W3CDTF">2018-04-13T16:28:01Z</dcterms:modified>
</cp:coreProperties>
</file>